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302" r:id="rId2"/>
    <p:sldId id="325" r:id="rId3"/>
    <p:sldId id="326" r:id="rId4"/>
    <p:sldId id="318" r:id="rId5"/>
    <p:sldId id="332" r:id="rId6"/>
    <p:sldId id="333" r:id="rId7"/>
    <p:sldId id="319" r:id="rId8"/>
    <p:sldId id="322" r:id="rId9"/>
    <p:sldId id="323" r:id="rId10"/>
    <p:sldId id="260" r:id="rId11"/>
    <p:sldId id="321" r:id="rId12"/>
    <p:sldId id="336" r:id="rId13"/>
    <p:sldId id="337" r:id="rId14"/>
    <p:sldId id="338" r:id="rId15"/>
    <p:sldId id="339" r:id="rId16"/>
    <p:sldId id="309" r:id="rId17"/>
    <p:sldId id="335" r:id="rId18"/>
    <p:sldId id="294" r:id="rId19"/>
    <p:sldId id="328" r:id="rId20"/>
    <p:sldId id="31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2"/>
    <p:restoredTop sz="94771"/>
  </p:normalViewPr>
  <p:slideViewPr>
    <p:cSldViewPr snapToGrid="0" snapToObjects="1">
      <p:cViewPr varScale="1">
        <p:scale>
          <a:sx n="100" d="100"/>
          <a:sy n="100" d="100"/>
        </p:scale>
        <p:origin x="130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99A67-7668-3C4F-8C26-D650DCE98190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E30A5-F412-9641-8A8D-B0BEE5E7E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47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6D83-CACB-154D-9D1D-B3B7B3C20FF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0"/>
            <a:ext cx="1089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1088806" cy="1079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613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BFC15-F18A-B845-AABA-24A4CFB93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AB701-760C-0F44-8256-5CFAD1D67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33637" y="0"/>
            <a:ext cx="7102565" cy="762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6510A81-E1C6-BD42-BE73-1B3BB53E266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0"/>
            <a:ext cx="769937" cy="77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768569" cy="76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231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0475-24BF-7F4E-9255-78E39A0AF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48707-C888-CA4B-994F-55D4AED5B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D04A-A083-BE49-9731-6D73254B3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6B2F-5DA3-FD4E-A95D-E27942384A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8EEB-376D-AF49-BB1F-F487B3622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A470D-9CCC-5B43-B6AB-9A9CADDDDC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04D7D-D3D3-7940-90E5-BC08E3A97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9029F-3AFF-9844-9A3F-3AC0137A69E9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0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mellanox.com/products/nvidia-mellanox-mcx516a-ccat-connectx-5-en-network-interface-card-100gbe-dual-port-qsfp28-pcie3-0-x16-tall-bracket-rohs-r6.html" TargetMode="External"/><Relationship Id="rId2" Type="http://schemas.openxmlformats.org/officeDocument/2006/relationships/hyperlink" Target="https://buy.hpe.com/it/it/options/enterprise-memory/persistent-memory/persistent-memory/intel-optane-persistent-memory-for-hpe/p/101130626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xilinx.com/products/boards-and-kits/ek-u1-kcu116-g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F112-6CEB-E54B-9550-59C926EBB8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LEMMA-TB: an experiment in the CERN NA for the positron-induced muon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14531-1973-E047-A6E6-4CB5092A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6D83-CACB-154D-9D1D-B3B7B3C20FF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608BE1-8BDA-EA48-888B-34A7905BC5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1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0152" y="942918"/>
            <a:ext cx="2115614" cy="832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6879" y="4849092"/>
            <a:ext cx="1352810" cy="18165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91512" y="1968969"/>
            <a:ext cx="359410" cy="195580"/>
          </a:xfrm>
          <a:custGeom>
            <a:avLst/>
            <a:gdLst/>
            <a:ahLst/>
            <a:cxnLst/>
            <a:rect l="l" t="t" r="r" b="b"/>
            <a:pathLst>
              <a:path w="359410" h="195580">
                <a:moveTo>
                  <a:pt x="39313" y="107255"/>
                </a:moveTo>
                <a:lnTo>
                  <a:pt x="19843" y="107255"/>
                </a:lnTo>
                <a:lnTo>
                  <a:pt x="60920" y="195560"/>
                </a:lnTo>
                <a:lnTo>
                  <a:pt x="70544" y="195560"/>
                </a:lnTo>
                <a:lnTo>
                  <a:pt x="78211" y="169367"/>
                </a:lnTo>
                <a:lnTo>
                  <a:pt x="67567" y="169367"/>
                </a:lnTo>
                <a:lnTo>
                  <a:pt x="39313" y="107255"/>
                </a:lnTo>
                <a:close/>
              </a:path>
              <a:path w="359410" h="195580">
                <a:moveTo>
                  <a:pt x="141883" y="0"/>
                </a:moveTo>
                <a:lnTo>
                  <a:pt x="116582" y="0"/>
                </a:lnTo>
                <a:lnTo>
                  <a:pt x="67567" y="169367"/>
                </a:lnTo>
                <a:lnTo>
                  <a:pt x="78211" y="169367"/>
                </a:lnTo>
                <a:lnTo>
                  <a:pt x="123925" y="13196"/>
                </a:lnTo>
                <a:lnTo>
                  <a:pt x="359176" y="13196"/>
                </a:lnTo>
                <a:lnTo>
                  <a:pt x="359176" y="1706"/>
                </a:lnTo>
                <a:lnTo>
                  <a:pt x="141883" y="1706"/>
                </a:lnTo>
                <a:lnTo>
                  <a:pt x="141883" y="0"/>
                </a:lnTo>
                <a:close/>
              </a:path>
              <a:path w="359410" h="195580">
                <a:moveTo>
                  <a:pt x="32543" y="92373"/>
                </a:moveTo>
                <a:lnTo>
                  <a:pt x="0" y="107255"/>
                </a:lnTo>
                <a:lnTo>
                  <a:pt x="3075" y="114697"/>
                </a:lnTo>
                <a:lnTo>
                  <a:pt x="19843" y="107255"/>
                </a:lnTo>
                <a:lnTo>
                  <a:pt x="39313" y="107255"/>
                </a:lnTo>
                <a:lnTo>
                  <a:pt x="32543" y="92373"/>
                </a:lnTo>
                <a:close/>
              </a:path>
              <a:path w="359410" h="195580">
                <a:moveTo>
                  <a:pt x="359176" y="13196"/>
                </a:moveTo>
                <a:lnTo>
                  <a:pt x="130576" y="13196"/>
                </a:lnTo>
                <a:lnTo>
                  <a:pt x="130576" y="14406"/>
                </a:lnTo>
                <a:lnTo>
                  <a:pt x="359176" y="14406"/>
                </a:lnTo>
                <a:lnTo>
                  <a:pt x="359176" y="13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688" y="768603"/>
            <a:ext cx="6407150" cy="14338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54000" indent="-2286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253365" algn="l"/>
                <a:tab pos="254000" algn="l"/>
              </a:tabLst>
            </a:pPr>
            <a:r>
              <a:rPr sz="1600" spc="-10" dirty="0">
                <a:latin typeface="Calibri"/>
                <a:cs typeface="Calibri"/>
              </a:rPr>
              <a:t>Provide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TRACKER </a:t>
            </a:r>
            <a:r>
              <a:rPr sz="1600" spc="-15" dirty="0">
                <a:latin typeface="Calibri"/>
                <a:cs typeface="Calibri"/>
              </a:rPr>
              <a:t>before </a:t>
            </a:r>
            <a:r>
              <a:rPr sz="1600" dirty="0">
                <a:latin typeface="Calibri"/>
                <a:cs typeface="Calibri"/>
              </a:rPr>
              <a:t>&amp; </a:t>
            </a:r>
            <a:r>
              <a:rPr sz="1600" spc="-10" dirty="0">
                <a:latin typeface="Calibri"/>
                <a:cs typeface="Calibri"/>
              </a:rPr>
              <a:t>after </a:t>
            </a:r>
            <a:r>
              <a:rPr sz="1600" spc="-5" dirty="0">
                <a:latin typeface="Calibri"/>
                <a:cs typeface="Calibri"/>
              </a:rPr>
              <a:t>the magnet: </a:t>
            </a:r>
            <a:r>
              <a:rPr sz="1600" dirty="0">
                <a:latin typeface="Calibri"/>
                <a:cs typeface="Calibri"/>
              </a:rPr>
              <a:t>10 x 10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cm</a:t>
            </a:r>
            <a:r>
              <a:rPr sz="1650" spc="-7" baseline="25252" dirty="0">
                <a:latin typeface="Calibri"/>
                <a:cs typeface="Calibri"/>
              </a:rPr>
              <a:t>2</a:t>
            </a:r>
            <a:endParaRPr sz="1650" baseline="25252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53365" algn="l"/>
                <a:tab pos="254000" algn="l"/>
              </a:tabLst>
            </a:pPr>
            <a:r>
              <a:rPr sz="1600" spc="-15" dirty="0">
                <a:latin typeface="Calibri"/>
                <a:cs typeface="Calibri"/>
              </a:rPr>
              <a:t>Offered </a:t>
            </a:r>
            <a:r>
              <a:rPr sz="1600" spc="-10" dirty="0">
                <a:latin typeface="Calibri"/>
                <a:cs typeface="Calibri"/>
              </a:rPr>
              <a:t>pitch: </a:t>
            </a:r>
            <a:r>
              <a:rPr sz="1600" spc="-5" dirty="0">
                <a:latin typeface="Calibri"/>
                <a:cs typeface="Calibri"/>
              </a:rPr>
              <a:t>260um </a:t>
            </a:r>
            <a:r>
              <a:rPr sz="1600" dirty="0">
                <a:latin typeface="Calibri"/>
                <a:cs typeface="Calibri"/>
              </a:rPr>
              <a:t>= </a:t>
            </a:r>
            <a:r>
              <a:rPr sz="1600" spc="-5" dirty="0">
                <a:latin typeface="Calibri"/>
                <a:cs typeface="Calibri"/>
              </a:rPr>
              <a:t>resolution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75um</a:t>
            </a:r>
            <a:endParaRPr sz="16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253365" algn="l"/>
                <a:tab pos="254000" algn="l"/>
              </a:tabLst>
            </a:pPr>
            <a:r>
              <a:rPr sz="1600" spc="-5" dirty="0">
                <a:latin typeface="Calibri"/>
                <a:cs typeface="Calibri"/>
              </a:rPr>
              <a:t>New readout board </a:t>
            </a:r>
            <a:r>
              <a:rPr sz="1600" spc="-10" dirty="0">
                <a:latin typeface="Calibri"/>
                <a:cs typeface="Calibri"/>
              </a:rPr>
              <a:t>for standard </a:t>
            </a:r>
            <a:r>
              <a:rPr sz="1600" spc="-5" dirty="0">
                <a:latin typeface="Calibri"/>
                <a:cs typeface="Calibri"/>
              </a:rPr>
              <a:t>10x10 </a:t>
            </a:r>
            <a:r>
              <a:rPr sz="1600" dirty="0">
                <a:latin typeface="Calibri"/>
                <a:cs typeface="Calibri"/>
              </a:rPr>
              <a:t>with 366 </a:t>
            </a:r>
            <a:r>
              <a:rPr sz="1600" spc="-10" dirty="0">
                <a:latin typeface="Calibri"/>
                <a:cs typeface="Calibri"/>
              </a:rPr>
              <a:t>strips for </a:t>
            </a:r>
            <a:r>
              <a:rPr sz="1600" spc="-5" dirty="0">
                <a:latin typeface="Calibri"/>
                <a:cs typeface="Calibri"/>
              </a:rPr>
              <a:t>each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coordinate</a:t>
            </a:r>
            <a:endParaRPr sz="16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253365" algn="l"/>
                <a:tab pos="254000" algn="l"/>
                <a:tab pos="3326765" algn="l"/>
              </a:tabLst>
            </a:pPr>
            <a:r>
              <a:rPr sz="1600" spc="-10" dirty="0">
                <a:latin typeface="Calibri"/>
                <a:cs typeface="Calibri"/>
              </a:rPr>
              <a:t>Digital </a:t>
            </a:r>
            <a:r>
              <a:rPr sz="1600" spc="-5" dirty="0">
                <a:latin typeface="Calibri"/>
                <a:cs typeface="Calibri"/>
              </a:rPr>
              <a:t>readout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VFAT3: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260um/	</a:t>
            </a:r>
            <a:r>
              <a:rPr sz="1600" dirty="0">
                <a:latin typeface="Cambria Math"/>
                <a:cs typeface="Cambria Math"/>
              </a:rPr>
              <a:t>12 </a:t>
            </a:r>
            <a:r>
              <a:rPr sz="1600" dirty="0">
                <a:latin typeface="Calibri"/>
                <a:cs typeface="Calibri"/>
              </a:rPr>
              <a:t>=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75um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4852" y="6441620"/>
            <a:ext cx="7747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8840" y="4923195"/>
            <a:ext cx="2229369" cy="1729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7023" y="4794338"/>
            <a:ext cx="1957470" cy="1907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8815" y="4677921"/>
            <a:ext cx="854710" cy="565785"/>
          </a:xfrm>
          <a:custGeom>
            <a:avLst/>
            <a:gdLst/>
            <a:ahLst/>
            <a:cxnLst/>
            <a:rect l="l" t="t" r="r" b="b"/>
            <a:pathLst>
              <a:path w="854710" h="565785">
                <a:moveTo>
                  <a:pt x="394707" y="0"/>
                </a:moveTo>
                <a:lnTo>
                  <a:pt x="348651" y="11666"/>
                </a:lnTo>
                <a:lnTo>
                  <a:pt x="294134" y="45457"/>
                </a:lnTo>
                <a:lnTo>
                  <a:pt x="243734" y="95871"/>
                </a:lnTo>
                <a:lnTo>
                  <a:pt x="219683" y="126342"/>
                </a:lnTo>
                <a:lnTo>
                  <a:pt x="196228" y="159899"/>
                </a:lnTo>
                <a:lnTo>
                  <a:pt x="173272" y="196237"/>
                </a:lnTo>
                <a:lnTo>
                  <a:pt x="150737" y="235052"/>
                </a:lnTo>
                <a:lnTo>
                  <a:pt x="128557" y="276035"/>
                </a:lnTo>
                <a:lnTo>
                  <a:pt x="106672" y="318876"/>
                </a:lnTo>
                <a:lnTo>
                  <a:pt x="85032" y="363261"/>
                </a:lnTo>
                <a:lnTo>
                  <a:pt x="63588" y="408875"/>
                </a:lnTo>
                <a:lnTo>
                  <a:pt x="42288" y="455413"/>
                </a:lnTo>
                <a:lnTo>
                  <a:pt x="0" y="549864"/>
                </a:lnTo>
                <a:lnTo>
                  <a:pt x="34773" y="565433"/>
                </a:lnTo>
                <a:lnTo>
                  <a:pt x="76966" y="471197"/>
                </a:lnTo>
                <a:lnTo>
                  <a:pt x="98193" y="424820"/>
                </a:lnTo>
                <a:lnTo>
                  <a:pt x="119340" y="379836"/>
                </a:lnTo>
                <a:lnTo>
                  <a:pt x="140686" y="336050"/>
                </a:lnTo>
                <a:lnTo>
                  <a:pt x="162178" y="293970"/>
                </a:lnTo>
                <a:lnTo>
                  <a:pt x="183840" y="253935"/>
                </a:lnTo>
                <a:lnTo>
                  <a:pt x="205689" y="216284"/>
                </a:lnTo>
                <a:lnTo>
                  <a:pt x="206042" y="215676"/>
                </a:lnTo>
                <a:lnTo>
                  <a:pt x="227735" y="181362"/>
                </a:lnTo>
                <a:lnTo>
                  <a:pt x="228202" y="180623"/>
                </a:lnTo>
                <a:lnTo>
                  <a:pt x="249972" y="149512"/>
                </a:lnTo>
                <a:lnTo>
                  <a:pt x="250593" y="148623"/>
                </a:lnTo>
                <a:lnTo>
                  <a:pt x="272377" y="121076"/>
                </a:lnTo>
                <a:lnTo>
                  <a:pt x="273211" y="120020"/>
                </a:lnTo>
                <a:lnTo>
                  <a:pt x="294903" y="96382"/>
                </a:lnTo>
                <a:lnTo>
                  <a:pt x="296025" y="95156"/>
                </a:lnTo>
                <a:lnTo>
                  <a:pt x="317478" y="75728"/>
                </a:lnTo>
                <a:lnTo>
                  <a:pt x="317294" y="75728"/>
                </a:lnTo>
                <a:lnTo>
                  <a:pt x="318982" y="74359"/>
                </a:lnTo>
                <a:lnTo>
                  <a:pt x="319193" y="74359"/>
                </a:lnTo>
                <a:lnTo>
                  <a:pt x="340520" y="58987"/>
                </a:lnTo>
                <a:lnTo>
                  <a:pt x="340347" y="58987"/>
                </a:lnTo>
                <a:lnTo>
                  <a:pt x="341993" y="57925"/>
                </a:lnTo>
                <a:lnTo>
                  <a:pt x="342194" y="57925"/>
                </a:lnTo>
                <a:lnTo>
                  <a:pt x="351705" y="52458"/>
                </a:lnTo>
                <a:lnTo>
                  <a:pt x="352901" y="51771"/>
                </a:lnTo>
                <a:lnTo>
                  <a:pt x="353035" y="51771"/>
                </a:lnTo>
                <a:lnTo>
                  <a:pt x="362959" y="47050"/>
                </a:lnTo>
                <a:lnTo>
                  <a:pt x="362799" y="47050"/>
                </a:lnTo>
                <a:lnTo>
                  <a:pt x="364286" y="46419"/>
                </a:lnTo>
                <a:lnTo>
                  <a:pt x="364480" y="46419"/>
                </a:lnTo>
                <a:lnTo>
                  <a:pt x="374212" y="42765"/>
                </a:lnTo>
                <a:lnTo>
                  <a:pt x="373985" y="42765"/>
                </a:lnTo>
                <a:lnTo>
                  <a:pt x="375643" y="42228"/>
                </a:lnTo>
                <a:lnTo>
                  <a:pt x="375945" y="42228"/>
                </a:lnTo>
                <a:lnTo>
                  <a:pt x="385069" y="39728"/>
                </a:lnTo>
                <a:lnTo>
                  <a:pt x="384355" y="39728"/>
                </a:lnTo>
                <a:lnTo>
                  <a:pt x="386982" y="39203"/>
                </a:lnTo>
                <a:lnTo>
                  <a:pt x="388468" y="39203"/>
                </a:lnTo>
                <a:lnTo>
                  <a:pt x="396433" y="38188"/>
                </a:lnTo>
                <a:lnTo>
                  <a:pt x="394879" y="38131"/>
                </a:lnTo>
                <a:lnTo>
                  <a:pt x="397981" y="37990"/>
                </a:lnTo>
                <a:lnTo>
                  <a:pt x="510737" y="37990"/>
                </a:lnTo>
                <a:lnTo>
                  <a:pt x="505001" y="34613"/>
                </a:lnTo>
                <a:lnTo>
                  <a:pt x="466801" y="15793"/>
                </a:lnTo>
                <a:lnTo>
                  <a:pt x="430032" y="3674"/>
                </a:lnTo>
                <a:lnTo>
                  <a:pt x="412187" y="634"/>
                </a:lnTo>
                <a:lnTo>
                  <a:pt x="394707" y="0"/>
                </a:lnTo>
                <a:close/>
              </a:path>
              <a:path w="854710" h="565785">
                <a:moveTo>
                  <a:pt x="762369" y="300049"/>
                </a:moveTo>
                <a:lnTo>
                  <a:pt x="734528" y="325940"/>
                </a:lnTo>
                <a:lnTo>
                  <a:pt x="854217" y="370721"/>
                </a:lnTo>
                <a:lnTo>
                  <a:pt x="837570" y="314003"/>
                </a:lnTo>
                <a:lnTo>
                  <a:pt x="775456" y="314003"/>
                </a:lnTo>
                <a:lnTo>
                  <a:pt x="762369" y="300049"/>
                </a:lnTo>
                <a:close/>
              </a:path>
              <a:path w="854710" h="565785">
                <a:moveTo>
                  <a:pt x="790269" y="274102"/>
                </a:moveTo>
                <a:lnTo>
                  <a:pt x="762369" y="300049"/>
                </a:lnTo>
                <a:lnTo>
                  <a:pt x="775456" y="314003"/>
                </a:lnTo>
                <a:lnTo>
                  <a:pt x="803247" y="287939"/>
                </a:lnTo>
                <a:lnTo>
                  <a:pt x="790269" y="274102"/>
                </a:lnTo>
                <a:close/>
              </a:path>
              <a:path w="854710" h="565785">
                <a:moveTo>
                  <a:pt x="818227" y="248102"/>
                </a:moveTo>
                <a:lnTo>
                  <a:pt x="790269" y="274102"/>
                </a:lnTo>
                <a:lnTo>
                  <a:pt x="803247" y="287939"/>
                </a:lnTo>
                <a:lnTo>
                  <a:pt x="775456" y="314003"/>
                </a:lnTo>
                <a:lnTo>
                  <a:pt x="837570" y="314003"/>
                </a:lnTo>
                <a:lnTo>
                  <a:pt x="818227" y="248102"/>
                </a:lnTo>
                <a:close/>
              </a:path>
              <a:path w="854710" h="565785">
                <a:moveTo>
                  <a:pt x="766372" y="296326"/>
                </a:moveTo>
                <a:lnTo>
                  <a:pt x="758878" y="296326"/>
                </a:lnTo>
                <a:lnTo>
                  <a:pt x="759241" y="296703"/>
                </a:lnTo>
                <a:lnTo>
                  <a:pt x="762369" y="300049"/>
                </a:lnTo>
                <a:lnTo>
                  <a:pt x="766372" y="296326"/>
                </a:lnTo>
                <a:close/>
              </a:path>
              <a:path w="854710" h="565785">
                <a:moveTo>
                  <a:pt x="759064" y="296525"/>
                </a:moveTo>
                <a:lnTo>
                  <a:pt x="759232" y="296703"/>
                </a:lnTo>
                <a:lnTo>
                  <a:pt x="759064" y="296525"/>
                </a:lnTo>
                <a:close/>
              </a:path>
              <a:path w="854710" h="565785">
                <a:moveTo>
                  <a:pt x="781669" y="265207"/>
                </a:moveTo>
                <a:lnTo>
                  <a:pt x="728031" y="265207"/>
                </a:lnTo>
                <a:lnTo>
                  <a:pt x="728277" y="265452"/>
                </a:lnTo>
                <a:lnTo>
                  <a:pt x="759064" y="296525"/>
                </a:lnTo>
                <a:lnTo>
                  <a:pt x="758878" y="296326"/>
                </a:lnTo>
                <a:lnTo>
                  <a:pt x="766372" y="296326"/>
                </a:lnTo>
                <a:lnTo>
                  <a:pt x="790269" y="274102"/>
                </a:lnTo>
                <a:lnTo>
                  <a:pt x="786489" y="270071"/>
                </a:lnTo>
                <a:lnTo>
                  <a:pt x="781669" y="265207"/>
                </a:lnTo>
                <a:close/>
              </a:path>
              <a:path w="854710" h="565785">
                <a:moveTo>
                  <a:pt x="728180" y="265358"/>
                </a:moveTo>
                <a:close/>
              </a:path>
              <a:path w="854710" h="565785">
                <a:moveTo>
                  <a:pt x="748528" y="231998"/>
                </a:moveTo>
                <a:lnTo>
                  <a:pt x="693891" y="231998"/>
                </a:lnTo>
                <a:lnTo>
                  <a:pt x="694194" y="232288"/>
                </a:lnTo>
                <a:lnTo>
                  <a:pt x="728180" y="265358"/>
                </a:lnTo>
                <a:lnTo>
                  <a:pt x="728031" y="265207"/>
                </a:lnTo>
                <a:lnTo>
                  <a:pt x="781669" y="265207"/>
                </a:lnTo>
                <a:lnTo>
                  <a:pt x="754970" y="238265"/>
                </a:lnTo>
                <a:lnTo>
                  <a:pt x="748528" y="231998"/>
                </a:lnTo>
                <a:close/>
              </a:path>
              <a:path w="854710" h="565785">
                <a:moveTo>
                  <a:pt x="694057" y="232160"/>
                </a:moveTo>
                <a:lnTo>
                  <a:pt x="694188" y="232288"/>
                </a:lnTo>
                <a:lnTo>
                  <a:pt x="694057" y="232160"/>
                </a:lnTo>
                <a:close/>
              </a:path>
              <a:path w="854710" h="565785">
                <a:moveTo>
                  <a:pt x="713318" y="198036"/>
                </a:moveTo>
                <a:lnTo>
                  <a:pt x="657402" y="198036"/>
                </a:lnTo>
                <a:lnTo>
                  <a:pt x="657783" y="198381"/>
                </a:lnTo>
                <a:lnTo>
                  <a:pt x="694057" y="232160"/>
                </a:lnTo>
                <a:lnTo>
                  <a:pt x="693891" y="231998"/>
                </a:lnTo>
                <a:lnTo>
                  <a:pt x="748528" y="231998"/>
                </a:lnTo>
                <a:lnTo>
                  <a:pt x="720309" y="204544"/>
                </a:lnTo>
                <a:lnTo>
                  <a:pt x="713318" y="198036"/>
                </a:lnTo>
                <a:close/>
              </a:path>
              <a:path w="854710" h="565785">
                <a:moveTo>
                  <a:pt x="205860" y="215989"/>
                </a:moveTo>
                <a:lnTo>
                  <a:pt x="205673" y="216284"/>
                </a:lnTo>
                <a:lnTo>
                  <a:pt x="205860" y="215989"/>
                </a:lnTo>
                <a:close/>
              </a:path>
              <a:path w="854710" h="565785">
                <a:moveTo>
                  <a:pt x="206058" y="215676"/>
                </a:moveTo>
                <a:lnTo>
                  <a:pt x="205860" y="215989"/>
                </a:lnTo>
                <a:lnTo>
                  <a:pt x="206058" y="215676"/>
                </a:lnTo>
                <a:close/>
              </a:path>
              <a:path w="854710" h="565785">
                <a:moveTo>
                  <a:pt x="657595" y="198215"/>
                </a:moveTo>
                <a:lnTo>
                  <a:pt x="657773" y="198381"/>
                </a:lnTo>
                <a:lnTo>
                  <a:pt x="657595" y="198215"/>
                </a:lnTo>
                <a:close/>
              </a:path>
              <a:path w="854710" h="565785">
                <a:moveTo>
                  <a:pt x="676960" y="164494"/>
                </a:moveTo>
                <a:lnTo>
                  <a:pt x="619357" y="164494"/>
                </a:lnTo>
                <a:lnTo>
                  <a:pt x="619846" y="164912"/>
                </a:lnTo>
                <a:lnTo>
                  <a:pt x="657595" y="198215"/>
                </a:lnTo>
                <a:lnTo>
                  <a:pt x="657402" y="198036"/>
                </a:lnTo>
                <a:lnTo>
                  <a:pt x="713318" y="198036"/>
                </a:lnTo>
                <a:lnTo>
                  <a:pt x="683176" y="169975"/>
                </a:lnTo>
                <a:lnTo>
                  <a:pt x="676960" y="164494"/>
                </a:lnTo>
                <a:close/>
              </a:path>
              <a:path w="854710" h="565785">
                <a:moveTo>
                  <a:pt x="227966" y="180997"/>
                </a:moveTo>
                <a:lnTo>
                  <a:pt x="227711" y="181362"/>
                </a:lnTo>
                <a:lnTo>
                  <a:pt x="227966" y="180997"/>
                </a:lnTo>
                <a:close/>
              </a:path>
              <a:path w="854710" h="565785">
                <a:moveTo>
                  <a:pt x="228227" y="180623"/>
                </a:moveTo>
                <a:lnTo>
                  <a:pt x="227966" y="180997"/>
                </a:lnTo>
                <a:lnTo>
                  <a:pt x="228227" y="180623"/>
                </a:lnTo>
                <a:close/>
              </a:path>
              <a:path w="854710" h="565785">
                <a:moveTo>
                  <a:pt x="619617" y="164723"/>
                </a:moveTo>
                <a:lnTo>
                  <a:pt x="619831" y="164912"/>
                </a:lnTo>
                <a:lnTo>
                  <a:pt x="619617" y="164723"/>
                </a:lnTo>
                <a:close/>
              </a:path>
              <a:path w="854710" h="565785">
                <a:moveTo>
                  <a:pt x="640486" y="132552"/>
                </a:moveTo>
                <a:lnTo>
                  <a:pt x="580556" y="132552"/>
                </a:lnTo>
                <a:lnTo>
                  <a:pt x="581204" y="133062"/>
                </a:lnTo>
                <a:lnTo>
                  <a:pt x="619617" y="164723"/>
                </a:lnTo>
                <a:lnTo>
                  <a:pt x="619357" y="164494"/>
                </a:lnTo>
                <a:lnTo>
                  <a:pt x="676960" y="164494"/>
                </a:lnTo>
                <a:lnTo>
                  <a:pt x="644315" y="135705"/>
                </a:lnTo>
                <a:lnTo>
                  <a:pt x="640486" y="132552"/>
                </a:lnTo>
                <a:close/>
              </a:path>
              <a:path w="854710" h="565785">
                <a:moveTo>
                  <a:pt x="250593" y="148623"/>
                </a:moveTo>
                <a:lnTo>
                  <a:pt x="249933" y="149512"/>
                </a:lnTo>
                <a:lnTo>
                  <a:pt x="250274" y="149079"/>
                </a:lnTo>
                <a:lnTo>
                  <a:pt x="250593" y="148623"/>
                </a:lnTo>
                <a:close/>
              </a:path>
              <a:path w="854710" h="565785">
                <a:moveTo>
                  <a:pt x="250274" y="149079"/>
                </a:moveTo>
                <a:lnTo>
                  <a:pt x="249933" y="149512"/>
                </a:lnTo>
                <a:lnTo>
                  <a:pt x="250274" y="149079"/>
                </a:lnTo>
                <a:close/>
              </a:path>
              <a:path w="854710" h="565785">
                <a:moveTo>
                  <a:pt x="250635" y="148623"/>
                </a:moveTo>
                <a:lnTo>
                  <a:pt x="250274" y="149079"/>
                </a:lnTo>
                <a:lnTo>
                  <a:pt x="250635" y="148623"/>
                </a:lnTo>
                <a:close/>
              </a:path>
              <a:path w="854710" h="565785">
                <a:moveTo>
                  <a:pt x="580877" y="132817"/>
                </a:moveTo>
                <a:lnTo>
                  <a:pt x="581176" y="133062"/>
                </a:lnTo>
                <a:lnTo>
                  <a:pt x="580877" y="132817"/>
                </a:lnTo>
                <a:close/>
              </a:path>
              <a:path w="854710" h="565785">
                <a:moveTo>
                  <a:pt x="605080" y="103391"/>
                </a:moveTo>
                <a:lnTo>
                  <a:pt x="541821" y="103391"/>
                </a:lnTo>
                <a:lnTo>
                  <a:pt x="542455" y="103850"/>
                </a:lnTo>
                <a:lnTo>
                  <a:pt x="580877" y="132817"/>
                </a:lnTo>
                <a:lnTo>
                  <a:pt x="580556" y="132552"/>
                </a:lnTo>
                <a:lnTo>
                  <a:pt x="640486" y="132552"/>
                </a:lnTo>
                <a:lnTo>
                  <a:pt x="605080" y="103391"/>
                </a:lnTo>
                <a:close/>
              </a:path>
              <a:path w="854710" h="565785">
                <a:moveTo>
                  <a:pt x="273211" y="120020"/>
                </a:moveTo>
                <a:lnTo>
                  <a:pt x="272314" y="121076"/>
                </a:lnTo>
                <a:lnTo>
                  <a:pt x="272771" y="120577"/>
                </a:lnTo>
                <a:lnTo>
                  <a:pt x="273211" y="120020"/>
                </a:lnTo>
                <a:close/>
              </a:path>
              <a:path w="854710" h="565785">
                <a:moveTo>
                  <a:pt x="272771" y="120577"/>
                </a:moveTo>
                <a:lnTo>
                  <a:pt x="272314" y="121076"/>
                </a:lnTo>
                <a:lnTo>
                  <a:pt x="272771" y="120577"/>
                </a:lnTo>
                <a:close/>
              </a:path>
              <a:path w="854710" h="565785">
                <a:moveTo>
                  <a:pt x="273281" y="120020"/>
                </a:moveTo>
                <a:lnTo>
                  <a:pt x="272771" y="120577"/>
                </a:lnTo>
                <a:lnTo>
                  <a:pt x="273281" y="120020"/>
                </a:lnTo>
                <a:close/>
              </a:path>
              <a:path w="854710" h="565785">
                <a:moveTo>
                  <a:pt x="542150" y="103640"/>
                </a:moveTo>
                <a:lnTo>
                  <a:pt x="542429" y="103850"/>
                </a:lnTo>
                <a:lnTo>
                  <a:pt x="542150" y="103640"/>
                </a:lnTo>
                <a:close/>
              </a:path>
              <a:path w="854710" h="565785">
                <a:moveTo>
                  <a:pt x="587874" y="90385"/>
                </a:moveTo>
                <a:lnTo>
                  <a:pt x="522969" y="90385"/>
                </a:lnTo>
                <a:lnTo>
                  <a:pt x="523496" y="90737"/>
                </a:lnTo>
                <a:lnTo>
                  <a:pt x="542150" y="103640"/>
                </a:lnTo>
                <a:lnTo>
                  <a:pt x="541821" y="103391"/>
                </a:lnTo>
                <a:lnTo>
                  <a:pt x="605080" y="103391"/>
                </a:lnTo>
                <a:lnTo>
                  <a:pt x="604459" y="102880"/>
                </a:lnTo>
                <a:lnTo>
                  <a:pt x="587874" y="90385"/>
                </a:lnTo>
                <a:close/>
              </a:path>
              <a:path w="854710" h="565785">
                <a:moveTo>
                  <a:pt x="296025" y="95156"/>
                </a:moveTo>
                <a:lnTo>
                  <a:pt x="294796" y="96382"/>
                </a:lnTo>
                <a:lnTo>
                  <a:pt x="295437" y="95798"/>
                </a:lnTo>
                <a:lnTo>
                  <a:pt x="296025" y="95156"/>
                </a:lnTo>
                <a:close/>
              </a:path>
              <a:path w="854710" h="565785">
                <a:moveTo>
                  <a:pt x="295437" y="95798"/>
                </a:moveTo>
                <a:lnTo>
                  <a:pt x="294796" y="96382"/>
                </a:lnTo>
                <a:lnTo>
                  <a:pt x="295437" y="95798"/>
                </a:lnTo>
                <a:close/>
              </a:path>
              <a:path w="854710" h="565785">
                <a:moveTo>
                  <a:pt x="296143" y="95156"/>
                </a:moveTo>
                <a:lnTo>
                  <a:pt x="295437" y="95798"/>
                </a:lnTo>
                <a:lnTo>
                  <a:pt x="296143" y="95156"/>
                </a:lnTo>
                <a:close/>
              </a:path>
              <a:path w="854710" h="565785">
                <a:moveTo>
                  <a:pt x="523238" y="90572"/>
                </a:moveTo>
                <a:lnTo>
                  <a:pt x="523478" y="90737"/>
                </a:lnTo>
                <a:lnTo>
                  <a:pt x="523238" y="90572"/>
                </a:lnTo>
                <a:close/>
              </a:path>
              <a:path w="854710" h="565785">
                <a:moveTo>
                  <a:pt x="571940" y="78381"/>
                </a:moveTo>
                <a:lnTo>
                  <a:pt x="504276" y="78381"/>
                </a:lnTo>
                <a:lnTo>
                  <a:pt x="504912" y="78774"/>
                </a:lnTo>
                <a:lnTo>
                  <a:pt x="523238" y="90572"/>
                </a:lnTo>
                <a:lnTo>
                  <a:pt x="522969" y="90385"/>
                </a:lnTo>
                <a:lnTo>
                  <a:pt x="587874" y="90385"/>
                </a:lnTo>
                <a:lnTo>
                  <a:pt x="571940" y="78381"/>
                </a:lnTo>
                <a:close/>
              </a:path>
              <a:path w="854710" h="565785">
                <a:moveTo>
                  <a:pt x="504605" y="78593"/>
                </a:moveTo>
                <a:lnTo>
                  <a:pt x="504886" y="78774"/>
                </a:lnTo>
                <a:lnTo>
                  <a:pt x="504605" y="78593"/>
                </a:lnTo>
                <a:close/>
              </a:path>
              <a:path w="854710" h="565785">
                <a:moveTo>
                  <a:pt x="557118" y="67671"/>
                </a:moveTo>
                <a:lnTo>
                  <a:pt x="486055" y="67671"/>
                </a:lnTo>
                <a:lnTo>
                  <a:pt x="486832" y="68106"/>
                </a:lnTo>
                <a:lnTo>
                  <a:pt x="504605" y="78593"/>
                </a:lnTo>
                <a:lnTo>
                  <a:pt x="504276" y="78381"/>
                </a:lnTo>
                <a:lnTo>
                  <a:pt x="571940" y="78381"/>
                </a:lnTo>
                <a:lnTo>
                  <a:pt x="564433" y="72726"/>
                </a:lnTo>
                <a:lnTo>
                  <a:pt x="557118" y="67671"/>
                </a:lnTo>
                <a:close/>
              </a:path>
              <a:path w="854710" h="565785">
                <a:moveTo>
                  <a:pt x="318982" y="74359"/>
                </a:moveTo>
                <a:lnTo>
                  <a:pt x="317294" y="75728"/>
                </a:lnTo>
                <a:lnTo>
                  <a:pt x="318178" y="75091"/>
                </a:lnTo>
                <a:lnTo>
                  <a:pt x="318982" y="74359"/>
                </a:lnTo>
                <a:close/>
              </a:path>
              <a:path w="854710" h="565785">
                <a:moveTo>
                  <a:pt x="318178" y="75091"/>
                </a:moveTo>
                <a:lnTo>
                  <a:pt x="317294" y="75728"/>
                </a:lnTo>
                <a:lnTo>
                  <a:pt x="317478" y="75728"/>
                </a:lnTo>
                <a:lnTo>
                  <a:pt x="318178" y="75091"/>
                </a:lnTo>
                <a:close/>
              </a:path>
              <a:path w="854710" h="565785">
                <a:moveTo>
                  <a:pt x="319193" y="74359"/>
                </a:moveTo>
                <a:lnTo>
                  <a:pt x="318982" y="74359"/>
                </a:lnTo>
                <a:lnTo>
                  <a:pt x="318178" y="75091"/>
                </a:lnTo>
                <a:lnTo>
                  <a:pt x="319193" y="74359"/>
                </a:lnTo>
                <a:close/>
              </a:path>
              <a:path w="854710" h="565785">
                <a:moveTo>
                  <a:pt x="486453" y="67906"/>
                </a:moveTo>
                <a:lnTo>
                  <a:pt x="486793" y="68106"/>
                </a:lnTo>
                <a:lnTo>
                  <a:pt x="486453" y="67906"/>
                </a:lnTo>
                <a:close/>
              </a:path>
              <a:path w="854710" h="565785">
                <a:moveTo>
                  <a:pt x="543653" y="58402"/>
                </a:moveTo>
                <a:lnTo>
                  <a:pt x="468434" y="58402"/>
                </a:lnTo>
                <a:lnTo>
                  <a:pt x="469398" y="58875"/>
                </a:lnTo>
                <a:lnTo>
                  <a:pt x="486453" y="67906"/>
                </a:lnTo>
                <a:lnTo>
                  <a:pt x="486055" y="67671"/>
                </a:lnTo>
                <a:lnTo>
                  <a:pt x="557118" y="67671"/>
                </a:lnTo>
                <a:lnTo>
                  <a:pt x="544366" y="58860"/>
                </a:lnTo>
                <a:lnTo>
                  <a:pt x="543653" y="58402"/>
                </a:lnTo>
                <a:close/>
              </a:path>
              <a:path w="854710" h="565785">
                <a:moveTo>
                  <a:pt x="341993" y="57925"/>
                </a:moveTo>
                <a:lnTo>
                  <a:pt x="340347" y="58987"/>
                </a:lnTo>
                <a:lnTo>
                  <a:pt x="341201" y="58496"/>
                </a:lnTo>
                <a:lnTo>
                  <a:pt x="341993" y="57925"/>
                </a:lnTo>
                <a:close/>
              </a:path>
              <a:path w="854710" h="565785">
                <a:moveTo>
                  <a:pt x="341201" y="58496"/>
                </a:moveTo>
                <a:lnTo>
                  <a:pt x="340347" y="58987"/>
                </a:lnTo>
                <a:lnTo>
                  <a:pt x="340520" y="58987"/>
                </a:lnTo>
                <a:lnTo>
                  <a:pt x="341201" y="58496"/>
                </a:lnTo>
                <a:close/>
              </a:path>
              <a:path w="854710" h="565785">
                <a:moveTo>
                  <a:pt x="468903" y="58649"/>
                </a:moveTo>
                <a:lnTo>
                  <a:pt x="469332" y="58875"/>
                </a:lnTo>
                <a:lnTo>
                  <a:pt x="468903" y="58649"/>
                </a:lnTo>
                <a:close/>
              </a:path>
              <a:path w="854710" h="565785">
                <a:moveTo>
                  <a:pt x="468434" y="58402"/>
                </a:moveTo>
                <a:lnTo>
                  <a:pt x="468903" y="58649"/>
                </a:lnTo>
                <a:lnTo>
                  <a:pt x="469398" y="58875"/>
                </a:lnTo>
                <a:lnTo>
                  <a:pt x="468434" y="58402"/>
                </a:lnTo>
                <a:close/>
              </a:path>
              <a:path w="854710" h="565785">
                <a:moveTo>
                  <a:pt x="531696" y="50716"/>
                </a:moveTo>
                <a:lnTo>
                  <a:pt x="451553" y="50716"/>
                </a:lnTo>
                <a:lnTo>
                  <a:pt x="452766" y="51220"/>
                </a:lnTo>
                <a:lnTo>
                  <a:pt x="468903" y="58649"/>
                </a:lnTo>
                <a:lnTo>
                  <a:pt x="468434" y="58402"/>
                </a:lnTo>
                <a:lnTo>
                  <a:pt x="543653" y="58402"/>
                </a:lnTo>
                <a:lnTo>
                  <a:pt x="531696" y="50716"/>
                </a:lnTo>
                <a:close/>
              </a:path>
              <a:path w="854710" h="565785">
                <a:moveTo>
                  <a:pt x="342194" y="57925"/>
                </a:moveTo>
                <a:lnTo>
                  <a:pt x="341993" y="57925"/>
                </a:lnTo>
                <a:lnTo>
                  <a:pt x="341201" y="58496"/>
                </a:lnTo>
                <a:lnTo>
                  <a:pt x="342194" y="57925"/>
                </a:lnTo>
                <a:close/>
              </a:path>
              <a:path w="854710" h="565785">
                <a:moveTo>
                  <a:pt x="352901" y="51771"/>
                </a:moveTo>
                <a:lnTo>
                  <a:pt x="351590" y="52458"/>
                </a:lnTo>
                <a:lnTo>
                  <a:pt x="352259" y="52140"/>
                </a:lnTo>
                <a:lnTo>
                  <a:pt x="352901" y="51771"/>
                </a:lnTo>
                <a:close/>
              </a:path>
              <a:path w="854710" h="565785">
                <a:moveTo>
                  <a:pt x="352259" y="52140"/>
                </a:moveTo>
                <a:lnTo>
                  <a:pt x="351590" y="52458"/>
                </a:lnTo>
                <a:lnTo>
                  <a:pt x="352259" y="52140"/>
                </a:lnTo>
                <a:close/>
              </a:path>
              <a:path w="854710" h="565785">
                <a:moveTo>
                  <a:pt x="353035" y="51771"/>
                </a:moveTo>
                <a:lnTo>
                  <a:pt x="352901" y="51771"/>
                </a:lnTo>
                <a:lnTo>
                  <a:pt x="352259" y="52140"/>
                </a:lnTo>
                <a:lnTo>
                  <a:pt x="353035" y="51771"/>
                </a:lnTo>
                <a:close/>
              </a:path>
              <a:path w="854710" h="565785">
                <a:moveTo>
                  <a:pt x="452143" y="50986"/>
                </a:moveTo>
                <a:lnTo>
                  <a:pt x="452656" y="51220"/>
                </a:lnTo>
                <a:lnTo>
                  <a:pt x="452143" y="50986"/>
                </a:lnTo>
                <a:close/>
              </a:path>
              <a:path w="854710" h="565785">
                <a:moveTo>
                  <a:pt x="451553" y="50716"/>
                </a:moveTo>
                <a:lnTo>
                  <a:pt x="452143" y="50986"/>
                </a:lnTo>
                <a:lnTo>
                  <a:pt x="452766" y="51220"/>
                </a:lnTo>
                <a:lnTo>
                  <a:pt x="451553" y="50716"/>
                </a:lnTo>
                <a:close/>
              </a:path>
              <a:path w="854710" h="565785">
                <a:moveTo>
                  <a:pt x="436321" y="45031"/>
                </a:moveTo>
                <a:lnTo>
                  <a:pt x="452143" y="50986"/>
                </a:lnTo>
                <a:lnTo>
                  <a:pt x="451553" y="50716"/>
                </a:lnTo>
                <a:lnTo>
                  <a:pt x="531696" y="50716"/>
                </a:lnTo>
                <a:lnTo>
                  <a:pt x="524564" y="46131"/>
                </a:lnTo>
                <a:lnTo>
                  <a:pt x="523076" y="45255"/>
                </a:lnTo>
                <a:lnTo>
                  <a:pt x="437113" y="45255"/>
                </a:lnTo>
                <a:lnTo>
                  <a:pt x="436321" y="45031"/>
                </a:lnTo>
                <a:close/>
              </a:path>
              <a:path w="854710" h="565785">
                <a:moveTo>
                  <a:pt x="364286" y="46419"/>
                </a:moveTo>
                <a:lnTo>
                  <a:pt x="362799" y="47050"/>
                </a:lnTo>
                <a:lnTo>
                  <a:pt x="363559" y="46765"/>
                </a:lnTo>
                <a:lnTo>
                  <a:pt x="364286" y="46419"/>
                </a:lnTo>
                <a:close/>
              </a:path>
              <a:path w="854710" h="565785">
                <a:moveTo>
                  <a:pt x="363559" y="46765"/>
                </a:moveTo>
                <a:lnTo>
                  <a:pt x="362799" y="47050"/>
                </a:lnTo>
                <a:lnTo>
                  <a:pt x="362959" y="47050"/>
                </a:lnTo>
                <a:lnTo>
                  <a:pt x="363559" y="46765"/>
                </a:lnTo>
                <a:close/>
              </a:path>
              <a:path w="854710" h="565785">
                <a:moveTo>
                  <a:pt x="364480" y="46419"/>
                </a:moveTo>
                <a:lnTo>
                  <a:pt x="364286" y="46419"/>
                </a:lnTo>
                <a:lnTo>
                  <a:pt x="363559" y="46765"/>
                </a:lnTo>
                <a:lnTo>
                  <a:pt x="364480" y="46419"/>
                </a:lnTo>
                <a:close/>
              </a:path>
              <a:path w="854710" h="565785">
                <a:moveTo>
                  <a:pt x="435571" y="44749"/>
                </a:moveTo>
                <a:lnTo>
                  <a:pt x="436321" y="45031"/>
                </a:lnTo>
                <a:lnTo>
                  <a:pt x="437113" y="45255"/>
                </a:lnTo>
                <a:lnTo>
                  <a:pt x="435571" y="44749"/>
                </a:lnTo>
                <a:close/>
              </a:path>
              <a:path w="854710" h="565785">
                <a:moveTo>
                  <a:pt x="522217" y="44749"/>
                </a:moveTo>
                <a:lnTo>
                  <a:pt x="435571" y="44749"/>
                </a:lnTo>
                <a:lnTo>
                  <a:pt x="437113" y="45255"/>
                </a:lnTo>
                <a:lnTo>
                  <a:pt x="523076" y="45255"/>
                </a:lnTo>
                <a:lnTo>
                  <a:pt x="522217" y="44749"/>
                </a:lnTo>
                <a:close/>
              </a:path>
              <a:path w="854710" h="565785">
                <a:moveTo>
                  <a:pt x="421642" y="40893"/>
                </a:moveTo>
                <a:lnTo>
                  <a:pt x="436321" y="45031"/>
                </a:lnTo>
                <a:lnTo>
                  <a:pt x="435571" y="44749"/>
                </a:lnTo>
                <a:lnTo>
                  <a:pt x="522217" y="44749"/>
                </a:lnTo>
                <a:lnTo>
                  <a:pt x="515955" y="41062"/>
                </a:lnTo>
                <a:lnTo>
                  <a:pt x="422638" y="41062"/>
                </a:lnTo>
                <a:lnTo>
                  <a:pt x="421642" y="40893"/>
                </a:lnTo>
                <a:close/>
              </a:path>
              <a:path w="854710" h="565785">
                <a:moveTo>
                  <a:pt x="375643" y="42228"/>
                </a:moveTo>
                <a:lnTo>
                  <a:pt x="373985" y="42765"/>
                </a:lnTo>
                <a:lnTo>
                  <a:pt x="374824" y="42536"/>
                </a:lnTo>
                <a:lnTo>
                  <a:pt x="375643" y="42228"/>
                </a:lnTo>
                <a:close/>
              </a:path>
              <a:path w="854710" h="565785">
                <a:moveTo>
                  <a:pt x="374824" y="42536"/>
                </a:moveTo>
                <a:lnTo>
                  <a:pt x="373985" y="42765"/>
                </a:lnTo>
                <a:lnTo>
                  <a:pt x="374212" y="42765"/>
                </a:lnTo>
                <a:lnTo>
                  <a:pt x="374824" y="42536"/>
                </a:lnTo>
                <a:close/>
              </a:path>
              <a:path w="854710" h="565785">
                <a:moveTo>
                  <a:pt x="375945" y="42228"/>
                </a:moveTo>
                <a:lnTo>
                  <a:pt x="375643" y="42228"/>
                </a:lnTo>
                <a:lnTo>
                  <a:pt x="374824" y="42536"/>
                </a:lnTo>
                <a:lnTo>
                  <a:pt x="375945" y="42228"/>
                </a:lnTo>
                <a:close/>
              </a:path>
              <a:path w="854710" h="565785">
                <a:moveTo>
                  <a:pt x="420667" y="40618"/>
                </a:moveTo>
                <a:lnTo>
                  <a:pt x="421642" y="40893"/>
                </a:lnTo>
                <a:lnTo>
                  <a:pt x="422638" y="41062"/>
                </a:lnTo>
                <a:lnTo>
                  <a:pt x="420667" y="40618"/>
                </a:lnTo>
                <a:close/>
              </a:path>
              <a:path w="854710" h="565785">
                <a:moveTo>
                  <a:pt x="515200" y="40618"/>
                </a:moveTo>
                <a:lnTo>
                  <a:pt x="420667" y="40618"/>
                </a:lnTo>
                <a:lnTo>
                  <a:pt x="422638" y="41062"/>
                </a:lnTo>
                <a:lnTo>
                  <a:pt x="515955" y="41062"/>
                </a:lnTo>
                <a:lnTo>
                  <a:pt x="515200" y="40618"/>
                </a:lnTo>
                <a:close/>
              </a:path>
              <a:path w="854710" h="565785">
                <a:moveTo>
                  <a:pt x="408281" y="38618"/>
                </a:moveTo>
                <a:lnTo>
                  <a:pt x="421642" y="40893"/>
                </a:lnTo>
                <a:lnTo>
                  <a:pt x="420667" y="40618"/>
                </a:lnTo>
                <a:lnTo>
                  <a:pt x="515200" y="40618"/>
                </a:lnTo>
                <a:lnTo>
                  <a:pt x="511880" y="38663"/>
                </a:lnTo>
                <a:lnTo>
                  <a:pt x="409543" y="38663"/>
                </a:lnTo>
                <a:lnTo>
                  <a:pt x="408281" y="38618"/>
                </a:lnTo>
                <a:close/>
              </a:path>
              <a:path w="854710" h="565785">
                <a:moveTo>
                  <a:pt x="386982" y="39203"/>
                </a:moveTo>
                <a:lnTo>
                  <a:pt x="384355" y="39728"/>
                </a:lnTo>
                <a:lnTo>
                  <a:pt x="385690" y="39557"/>
                </a:lnTo>
                <a:lnTo>
                  <a:pt x="386982" y="39203"/>
                </a:lnTo>
                <a:close/>
              </a:path>
              <a:path w="854710" h="565785">
                <a:moveTo>
                  <a:pt x="385690" y="39557"/>
                </a:moveTo>
                <a:lnTo>
                  <a:pt x="384355" y="39728"/>
                </a:lnTo>
                <a:lnTo>
                  <a:pt x="385069" y="39728"/>
                </a:lnTo>
                <a:lnTo>
                  <a:pt x="385690" y="39557"/>
                </a:lnTo>
                <a:close/>
              </a:path>
              <a:path w="854710" h="565785">
                <a:moveTo>
                  <a:pt x="388468" y="39203"/>
                </a:moveTo>
                <a:lnTo>
                  <a:pt x="386982" y="39203"/>
                </a:lnTo>
                <a:lnTo>
                  <a:pt x="385690" y="39557"/>
                </a:lnTo>
                <a:lnTo>
                  <a:pt x="388468" y="39203"/>
                </a:lnTo>
                <a:close/>
              </a:path>
              <a:path w="854710" h="565785">
                <a:moveTo>
                  <a:pt x="407036" y="38406"/>
                </a:moveTo>
                <a:lnTo>
                  <a:pt x="408281" y="38618"/>
                </a:lnTo>
                <a:lnTo>
                  <a:pt x="409543" y="38663"/>
                </a:lnTo>
                <a:lnTo>
                  <a:pt x="407036" y="38406"/>
                </a:lnTo>
                <a:close/>
              </a:path>
              <a:path w="854710" h="565785">
                <a:moveTo>
                  <a:pt x="511442" y="38406"/>
                </a:moveTo>
                <a:lnTo>
                  <a:pt x="407036" y="38406"/>
                </a:lnTo>
                <a:lnTo>
                  <a:pt x="409543" y="38663"/>
                </a:lnTo>
                <a:lnTo>
                  <a:pt x="511880" y="38663"/>
                </a:lnTo>
                <a:lnTo>
                  <a:pt x="511442" y="38406"/>
                </a:lnTo>
                <a:close/>
              </a:path>
              <a:path w="854710" h="565785">
                <a:moveTo>
                  <a:pt x="510737" y="37990"/>
                </a:moveTo>
                <a:lnTo>
                  <a:pt x="397981" y="37990"/>
                </a:lnTo>
                <a:lnTo>
                  <a:pt x="396433" y="38188"/>
                </a:lnTo>
                <a:lnTo>
                  <a:pt x="408281" y="38618"/>
                </a:lnTo>
                <a:lnTo>
                  <a:pt x="407036" y="38406"/>
                </a:lnTo>
                <a:lnTo>
                  <a:pt x="511442" y="38406"/>
                </a:lnTo>
                <a:lnTo>
                  <a:pt x="510737" y="37990"/>
                </a:lnTo>
                <a:close/>
              </a:path>
              <a:path w="854710" h="565785">
                <a:moveTo>
                  <a:pt x="397981" y="37990"/>
                </a:moveTo>
                <a:lnTo>
                  <a:pt x="394879" y="38131"/>
                </a:lnTo>
                <a:lnTo>
                  <a:pt x="396433" y="38188"/>
                </a:lnTo>
                <a:lnTo>
                  <a:pt x="397981" y="3799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89685" y="4616393"/>
            <a:ext cx="700405" cy="789940"/>
          </a:xfrm>
          <a:custGeom>
            <a:avLst/>
            <a:gdLst/>
            <a:ahLst/>
            <a:cxnLst/>
            <a:rect l="l" t="t" r="r" b="b"/>
            <a:pathLst>
              <a:path w="700404" h="789939">
                <a:moveTo>
                  <a:pt x="630228" y="692306"/>
                </a:moveTo>
                <a:lnTo>
                  <a:pt x="595257" y="707426"/>
                </a:lnTo>
                <a:lnTo>
                  <a:pt x="693075" y="789659"/>
                </a:lnTo>
                <a:lnTo>
                  <a:pt x="697516" y="709791"/>
                </a:lnTo>
                <a:lnTo>
                  <a:pt x="637788" y="709791"/>
                </a:lnTo>
                <a:lnTo>
                  <a:pt x="630228" y="692306"/>
                </a:lnTo>
                <a:close/>
              </a:path>
              <a:path w="700404" h="789939">
                <a:moveTo>
                  <a:pt x="665199" y="677185"/>
                </a:moveTo>
                <a:lnTo>
                  <a:pt x="630228" y="692306"/>
                </a:lnTo>
                <a:lnTo>
                  <a:pt x="637788" y="709791"/>
                </a:lnTo>
                <a:lnTo>
                  <a:pt x="672759" y="694670"/>
                </a:lnTo>
                <a:lnTo>
                  <a:pt x="665199" y="677185"/>
                </a:lnTo>
                <a:close/>
              </a:path>
              <a:path w="700404" h="789939">
                <a:moveTo>
                  <a:pt x="700170" y="662064"/>
                </a:moveTo>
                <a:lnTo>
                  <a:pt x="665199" y="677185"/>
                </a:lnTo>
                <a:lnTo>
                  <a:pt x="672759" y="694670"/>
                </a:lnTo>
                <a:lnTo>
                  <a:pt x="637788" y="709791"/>
                </a:lnTo>
                <a:lnTo>
                  <a:pt x="697516" y="709791"/>
                </a:lnTo>
                <a:lnTo>
                  <a:pt x="700170" y="662064"/>
                </a:lnTo>
                <a:close/>
              </a:path>
              <a:path w="700404" h="789939">
                <a:moveTo>
                  <a:pt x="631029" y="598749"/>
                </a:moveTo>
                <a:lnTo>
                  <a:pt x="589443" y="598749"/>
                </a:lnTo>
                <a:lnTo>
                  <a:pt x="618069" y="664184"/>
                </a:lnTo>
                <a:lnTo>
                  <a:pt x="630228" y="692306"/>
                </a:lnTo>
                <a:lnTo>
                  <a:pt x="665199" y="677185"/>
                </a:lnTo>
                <a:lnTo>
                  <a:pt x="652990" y="648950"/>
                </a:lnTo>
                <a:lnTo>
                  <a:pt x="631029" y="598749"/>
                </a:lnTo>
                <a:close/>
              </a:path>
              <a:path w="700404" h="789939">
                <a:moveTo>
                  <a:pt x="618036" y="664109"/>
                </a:moveTo>
                <a:close/>
              </a:path>
              <a:path w="700404" h="789939">
                <a:moveTo>
                  <a:pt x="589478" y="598828"/>
                </a:moveTo>
                <a:close/>
              </a:path>
              <a:path w="700404" h="789939">
                <a:moveTo>
                  <a:pt x="547080" y="412681"/>
                </a:moveTo>
                <a:lnTo>
                  <a:pt x="505070" y="412681"/>
                </a:lnTo>
                <a:lnTo>
                  <a:pt x="505172" y="412898"/>
                </a:lnTo>
                <a:lnTo>
                  <a:pt x="532972" y="472744"/>
                </a:lnTo>
                <a:lnTo>
                  <a:pt x="561097" y="534877"/>
                </a:lnTo>
                <a:lnTo>
                  <a:pt x="589478" y="598828"/>
                </a:lnTo>
                <a:lnTo>
                  <a:pt x="631029" y="598749"/>
                </a:lnTo>
                <a:lnTo>
                  <a:pt x="624329" y="583432"/>
                </a:lnTo>
                <a:lnTo>
                  <a:pt x="595835" y="519229"/>
                </a:lnTo>
                <a:lnTo>
                  <a:pt x="567564" y="456778"/>
                </a:lnTo>
                <a:lnTo>
                  <a:pt x="547080" y="412681"/>
                </a:lnTo>
                <a:close/>
              </a:path>
              <a:path w="700404" h="789939">
                <a:moveTo>
                  <a:pt x="561039" y="534748"/>
                </a:moveTo>
                <a:lnTo>
                  <a:pt x="561095" y="534877"/>
                </a:lnTo>
                <a:lnTo>
                  <a:pt x="561039" y="534748"/>
                </a:lnTo>
                <a:close/>
              </a:path>
              <a:path w="700404" h="789939">
                <a:moveTo>
                  <a:pt x="241995" y="0"/>
                </a:moveTo>
                <a:lnTo>
                  <a:pt x="205056" y="10351"/>
                </a:lnTo>
                <a:lnTo>
                  <a:pt x="173460" y="35170"/>
                </a:lnTo>
                <a:lnTo>
                  <a:pt x="145829" y="70949"/>
                </a:lnTo>
                <a:lnTo>
                  <a:pt x="113008" y="132264"/>
                </a:lnTo>
                <a:lnTo>
                  <a:pt x="97607" y="168215"/>
                </a:lnTo>
                <a:lnTo>
                  <a:pt x="82736" y="207110"/>
                </a:lnTo>
                <a:lnTo>
                  <a:pt x="68303" y="248545"/>
                </a:lnTo>
                <a:lnTo>
                  <a:pt x="54220" y="292100"/>
                </a:lnTo>
                <a:lnTo>
                  <a:pt x="40413" y="337350"/>
                </a:lnTo>
                <a:lnTo>
                  <a:pt x="26812" y="383876"/>
                </a:lnTo>
                <a:lnTo>
                  <a:pt x="0" y="478870"/>
                </a:lnTo>
                <a:lnTo>
                  <a:pt x="36667" y="489219"/>
                </a:lnTo>
                <a:lnTo>
                  <a:pt x="63407" y="394482"/>
                </a:lnTo>
                <a:lnTo>
                  <a:pt x="76889" y="348361"/>
                </a:lnTo>
                <a:lnTo>
                  <a:pt x="90523" y="303670"/>
                </a:lnTo>
                <a:lnTo>
                  <a:pt x="104357" y="260877"/>
                </a:lnTo>
                <a:lnTo>
                  <a:pt x="118436" y="220449"/>
                </a:lnTo>
                <a:lnTo>
                  <a:pt x="132792" y="182872"/>
                </a:lnTo>
                <a:lnTo>
                  <a:pt x="133060" y="182172"/>
                </a:lnTo>
                <a:lnTo>
                  <a:pt x="147441" y="148642"/>
                </a:lnTo>
                <a:lnTo>
                  <a:pt x="147831" y="147730"/>
                </a:lnTo>
                <a:lnTo>
                  <a:pt x="162363" y="118275"/>
                </a:lnTo>
                <a:lnTo>
                  <a:pt x="162951" y="117081"/>
                </a:lnTo>
                <a:lnTo>
                  <a:pt x="177733" y="91869"/>
                </a:lnTo>
                <a:lnTo>
                  <a:pt x="178391" y="90742"/>
                </a:lnTo>
                <a:lnTo>
                  <a:pt x="185339" y="80639"/>
                </a:lnTo>
                <a:lnTo>
                  <a:pt x="185944" y="79753"/>
                </a:lnTo>
                <a:lnTo>
                  <a:pt x="192952" y="70700"/>
                </a:lnTo>
                <a:lnTo>
                  <a:pt x="193723" y="69700"/>
                </a:lnTo>
                <a:lnTo>
                  <a:pt x="200501" y="62104"/>
                </a:lnTo>
                <a:lnTo>
                  <a:pt x="201485" y="60991"/>
                </a:lnTo>
                <a:lnTo>
                  <a:pt x="207929" y="54885"/>
                </a:lnTo>
                <a:lnTo>
                  <a:pt x="209180" y="53682"/>
                </a:lnTo>
                <a:lnTo>
                  <a:pt x="209321" y="53682"/>
                </a:lnTo>
                <a:lnTo>
                  <a:pt x="215179" y="49046"/>
                </a:lnTo>
                <a:lnTo>
                  <a:pt x="214984" y="49046"/>
                </a:lnTo>
                <a:lnTo>
                  <a:pt x="216745" y="47806"/>
                </a:lnTo>
                <a:lnTo>
                  <a:pt x="216977" y="47806"/>
                </a:lnTo>
                <a:lnTo>
                  <a:pt x="222224" y="44542"/>
                </a:lnTo>
                <a:lnTo>
                  <a:pt x="221914" y="44542"/>
                </a:lnTo>
                <a:lnTo>
                  <a:pt x="224116" y="43365"/>
                </a:lnTo>
                <a:lnTo>
                  <a:pt x="224513" y="43365"/>
                </a:lnTo>
                <a:lnTo>
                  <a:pt x="229103" y="41286"/>
                </a:lnTo>
                <a:lnTo>
                  <a:pt x="228600" y="41286"/>
                </a:lnTo>
                <a:lnTo>
                  <a:pt x="231242" y="40317"/>
                </a:lnTo>
                <a:lnTo>
                  <a:pt x="232003" y="40317"/>
                </a:lnTo>
                <a:lnTo>
                  <a:pt x="236036" y="39169"/>
                </a:lnTo>
                <a:lnTo>
                  <a:pt x="235144" y="39169"/>
                </a:lnTo>
                <a:lnTo>
                  <a:pt x="238132" y="38572"/>
                </a:lnTo>
                <a:lnTo>
                  <a:pt x="240215" y="38572"/>
                </a:lnTo>
                <a:lnTo>
                  <a:pt x="243323" y="38206"/>
                </a:lnTo>
                <a:lnTo>
                  <a:pt x="241752" y="38131"/>
                </a:lnTo>
                <a:lnTo>
                  <a:pt x="244887" y="38022"/>
                </a:lnTo>
                <a:lnTo>
                  <a:pt x="323363" y="38022"/>
                </a:lnTo>
                <a:lnTo>
                  <a:pt x="318490" y="33426"/>
                </a:lnTo>
                <a:lnTo>
                  <a:pt x="281066" y="8210"/>
                </a:lnTo>
                <a:lnTo>
                  <a:pt x="255062" y="623"/>
                </a:lnTo>
                <a:lnTo>
                  <a:pt x="241995" y="0"/>
                </a:lnTo>
                <a:close/>
              </a:path>
              <a:path w="700404" h="789939">
                <a:moveTo>
                  <a:pt x="532893" y="472575"/>
                </a:moveTo>
                <a:lnTo>
                  <a:pt x="532969" y="472744"/>
                </a:lnTo>
                <a:lnTo>
                  <a:pt x="532893" y="472575"/>
                </a:lnTo>
                <a:close/>
              </a:path>
              <a:path w="700404" h="789939">
                <a:moveTo>
                  <a:pt x="505111" y="412769"/>
                </a:moveTo>
                <a:lnTo>
                  <a:pt x="505170" y="412898"/>
                </a:lnTo>
                <a:lnTo>
                  <a:pt x="505111" y="412769"/>
                </a:lnTo>
                <a:close/>
              </a:path>
              <a:path w="700404" h="789939">
                <a:moveTo>
                  <a:pt x="519894" y="355521"/>
                </a:moveTo>
                <a:lnTo>
                  <a:pt x="477634" y="355521"/>
                </a:lnTo>
                <a:lnTo>
                  <a:pt x="477768" y="355796"/>
                </a:lnTo>
                <a:lnTo>
                  <a:pt x="505111" y="412769"/>
                </a:lnTo>
                <a:lnTo>
                  <a:pt x="547080" y="412681"/>
                </a:lnTo>
                <a:lnTo>
                  <a:pt x="539573" y="396521"/>
                </a:lnTo>
                <a:lnTo>
                  <a:pt x="519894" y="355521"/>
                </a:lnTo>
                <a:close/>
              </a:path>
              <a:path w="700404" h="789939">
                <a:moveTo>
                  <a:pt x="477710" y="355678"/>
                </a:moveTo>
                <a:close/>
              </a:path>
              <a:path w="700404" h="789939">
                <a:moveTo>
                  <a:pt x="493248" y="301552"/>
                </a:moveTo>
                <a:lnTo>
                  <a:pt x="450653" y="301552"/>
                </a:lnTo>
                <a:lnTo>
                  <a:pt x="450830" y="301899"/>
                </a:lnTo>
                <a:lnTo>
                  <a:pt x="477710" y="355678"/>
                </a:lnTo>
                <a:lnTo>
                  <a:pt x="477634" y="355521"/>
                </a:lnTo>
                <a:lnTo>
                  <a:pt x="519894" y="355521"/>
                </a:lnTo>
                <a:lnTo>
                  <a:pt x="511916" y="338898"/>
                </a:lnTo>
                <a:lnTo>
                  <a:pt x="493248" y="301552"/>
                </a:lnTo>
                <a:close/>
              </a:path>
              <a:path w="700404" h="789939">
                <a:moveTo>
                  <a:pt x="450739" y="301725"/>
                </a:moveTo>
                <a:lnTo>
                  <a:pt x="450826" y="301899"/>
                </a:lnTo>
                <a:lnTo>
                  <a:pt x="450739" y="301725"/>
                </a:lnTo>
                <a:close/>
              </a:path>
              <a:path w="700404" h="789939">
                <a:moveTo>
                  <a:pt x="467242" y="251237"/>
                </a:moveTo>
                <a:lnTo>
                  <a:pt x="424197" y="251237"/>
                </a:lnTo>
                <a:lnTo>
                  <a:pt x="424435" y="251674"/>
                </a:lnTo>
                <a:lnTo>
                  <a:pt x="450739" y="301725"/>
                </a:lnTo>
                <a:lnTo>
                  <a:pt x="450653" y="301552"/>
                </a:lnTo>
                <a:lnTo>
                  <a:pt x="493248" y="301552"/>
                </a:lnTo>
                <a:lnTo>
                  <a:pt x="484645" y="284342"/>
                </a:lnTo>
                <a:lnTo>
                  <a:pt x="467242" y="251237"/>
                </a:lnTo>
                <a:close/>
              </a:path>
              <a:path w="700404" h="789939">
                <a:moveTo>
                  <a:pt x="424305" y="251443"/>
                </a:moveTo>
                <a:lnTo>
                  <a:pt x="424427" y="251674"/>
                </a:lnTo>
                <a:lnTo>
                  <a:pt x="424305" y="251443"/>
                </a:lnTo>
                <a:close/>
              </a:path>
              <a:path w="700404" h="789939">
                <a:moveTo>
                  <a:pt x="442004" y="205041"/>
                </a:moveTo>
                <a:lnTo>
                  <a:pt x="398345" y="205041"/>
                </a:lnTo>
                <a:lnTo>
                  <a:pt x="398576" y="205441"/>
                </a:lnTo>
                <a:lnTo>
                  <a:pt x="424305" y="251443"/>
                </a:lnTo>
                <a:lnTo>
                  <a:pt x="424197" y="251237"/>
                </a:lnTo>
                <a:lnTo>
                  <a:pt x="467242" y="251237"/>
                </a:lnTo>
                <a:lnTo>
                  <a:pt x="457807" y="233288"/>
                </a:lnTo>
                <a:lnTo>
                  <a:pt x="442004" y="205041"/>
                </a:lnTo>
                <a:close/>
              </a:path>
              <a:path w="700404" h="789939">
                <a:moveTo>
                  <a:pt x="398442" y="205215"/>
                </a:moveTo>
                <a:lnTo>
                  <a:pt x="398569" y="205441"/>
                </a:lnTo>
                <a:lnTo>
                  <a:pt x="398442" y="205215"/>
                </a:lnTo>
                <a:close/>
              </a:path>
              <a:path w="700404" h="789939">
                <a:moveTo>
                  <a:pt x="430027" y="183776"/>
                </a:moveTo>
                <a:lnTo>
                  <a:pt x="385754" y="183776"/>
                </a:lnTo>
                <a:lnTo>
                  <a:pt x="385944" y="184089"/>
                </a:lnTo>
                <a:lnTo>
                  <a:pt x="398442" y="205215"/>
                </a:lnTo>
                <a:lnTo>
                  <a:pt x="398345" y="205041"/>
                </a:lnTo>
                <a:lnTo>
                  <a:pt x="442004" y="205041"/>
                </a:lnTo>
                <a:lnTo>
                  <a:pt x="431483" y="186236"/>
                </a:lnTo>
                <a:lnTo>
                  <a:pt x="430027" y="183776"/>
                </a:lnTo>
                <a:close/>
              </a:path>
              <a:path w="700404" h="789939">
                <a:moveTo>
                  <a:pt x="385841" y="183923"/>
                </a:moveTo>
                <a:lnTo>
                  <a:pt x="385939" y="184089"/>
                </a:lnTo>
                <a:lnTo>
                  <a:pt x="385841" y="183923"/>
                </a:lnTo>
                <a:close/>
              </a:path>
              <a:path w="700404" h="789939">
                <a:moveTo>
                  <a:pt x="418070" y="163598"/>
                </a:moveTo>
                <a:lnTo>
                  <a:pt x="373280" y="163598"/>
                </a:lnTo>
                <a:lnTo>
                  <a:pt x="373505" y="163953"/>
                </a:lnTo>
                <a:lnTo>
                  <a:pt x="385841" y="183923"/>
                </a:lnTo>
                <a:lnTo>
                  <a:pt x="385754" y="183776"/>
                </a:lnTo>
                <a:lnTo>
                  <a:pt x="430027" y="183776"/>
                </a:lnTo>
                <a:lnTo>
                  <a:pt x="418070" y="163598"/>
                </a:lnTo>
                <a:close/>
              </a:path>
              <a:path w="700404" h="789939">
                <a:moveTo>
                  <a:pt x="132933" y="182504"/>
                </a:moveTo>
                <a:lnTo>
                  <a:pt x="132775" y="182872"/>
                </a:lnTo>
                <a:lnTo>
                  <a:pt x="132933" y="182504"/>
                </a:lnTo>
                <a:close/>
              </a:path>
              <a:path w="700404" h="789939">
                <a:moveTo>
                  <a:pt x="133075" y="182172"/>
                </a:moveTo>
                <a:lnTo>
                  <a:pt x="132933" y="182504"/>
                </a:lnTo>
                <a:lnTo>
                  <a:pt x="133075" y="182172"/>
                </a:lnTo>
                <a:close/>
              </a:path>
              <a:path w="700404" h="789939">
                <a:moveTo>
                  <a:pt x="373383" y="163764"/>
                </a:moveTo>
                <a:lnTo>
                  <a:pt x="373499" y="163953"/>
                </a:lnTo>
                <a:lnTo>
                  <a:pt x="373383" y="163764"/>
                </a:lnTo>
                <a:close/>
              </a:path>
              <a:path w="700404" h="789939">
                <a:moveTo>
                  <a:pt x="406386" y="144693"/>
                </a:moveTo>
                <a:lnTo>
                  <a:pt x="361008" y="144693"/>
                </a:lnTo>
                <a:lnTo>
                  <a:pt x="361278" y="145097"/>
                </a:lnTo>
                <a:lnTo>
                  <a:pt x="373383" y="163764"/>
                </a:lnTo>
                <a:lnTo>
                  <a:pt x="373280" y="163598"/>
                </a:lnTo>
                <a:lnTo>
                  <a:pt x="418070" y="163598"/>
                </a:lnTo>
                <a:lnTo>
                  <a:pt x="406386" y="144693"/>
                </a:lnTo>
                <a:close/>
              </a:path>
              <a:path w="700404" h="789939">
                <a:moveTo>
                  <a:pt x="147831" y="147730"/>
                </a:moveTo>
                <a:lnTo>
                  <a:pt x="147412" y="148642"/>
                </a:lnTo>
                <a:lnTo>
                  <a:pt x="147631" y="148197"/>
                </a:lnTo>
                <a:lnTo>
                  <a:pt x="147831" y="147730"/>
                </a:lnTo>
                <a:close/>
              </a:path>
              <a:path w="700404" h="789939">
                <a:moveTo>
                  <a:pt x="147631" y="148197"/>
                </a:moveTo>
                <a:lnTo>
                  <a:pt x="147412" y="148642"/>
                </a:lnTo>
                <a:lnTo>
                  <a:pt x="147631" y="148197"/>
                </a:lnTo>
                <a:close/>
              </a:path>
              <a:path w="700404" h="789939">
                <a:moveTo>
                  <a:pt x="147861" y="147730"/>
                </a:moveTo>
                <a:lnTo>
                  <a:pt x="147631" y="148197"/>
                </a:lnTo>
                <a:lnTo>
                  <a:pt x="147861" y="147730"/>
                </a:lnTo>
                <a:close/>
              </a:path>
              <a:path w="700404" h="789939">
                <a:moveTo>
                  <a:pt x="361144" y="144902"/>
                </a:moveTo>
                <a:lnTo>
                  <a:pt x="361270" y="145097"/>
                </a:lnTo>
                <a:lnTo>
                  <a:pt x="361144" y="144902"/>
                </a:lnTo>
                <a:close/>
              </a:path>
              <a:path w="700404" h="789939">
                <a:moveTo>
                  <a:pt x="395026" y="127124"/>
                </a:moveTo>
                <a:lnTo>
                  <a:pt x="348954" y="127124"/>
                </a:lnTo>
                <a:lnTo>
                  <a:pt x="349280" y="127585"/>
                </a:lnTo>
                <a:lnTo>
                  <a:pt x="361144" y="144902"/>
                </a:lnTo>
                <a:lnTo>
                  <a:pt x="361008" y="144693"/>
                </a:lnTo>
                <a:lnTo>
                  <a:pt x="406386" y="144693"/>
                </a:lnTo>
                <a:lnTo>
                  <a:pt x="405580" y="143390"/>
                </a:lnTo>
                <a:lnTo>
                  <a:pt x="395026" y="127124"/>
                </a:lnTo>
                <a:close/>
              </a:path>
              <a:path w="700404" h="789939">
                <a:moveTo>
                  <a:pt x="349111" y="127354"/>
                </a:moveTo>
                <a:lnTo>
                  <a:pt x="349270" y="127585"/>
                </a:lnTo>
                <a:lnTo>
                  <a:pt x="349111" y="127354"/>
                </a:lnTo>
                <a:close/>
              </a:path>
              <a:path w="700404" h="789939">
                <a:moveTo>
                  <a:pt x="384064" y="110956"/>
                </a:moveTo>
                <a:lnTo>
                  <a:pt x="337138" y="110956"/>
                </a:lnTo>
                <a:lnTo>
                  <a:pt x="337538" y="111484"/>
                </a:lnTo>
                <a:lnTo>
                  <a:pt x="349111" y="127354"/>
                </a:lnTo>
                <a:lnTo>
                  <a:pt x="348954" y="127124"/>
                </a:lnTo>
                <a:lnTo>
                  <a:pt x="395026" y="127124"/>
                </a:lnTo>
                <a:lnTo>
                  <a:pt x="392837" y="123751"/>
                </a:lnTo>
                <a:lnTo>
                  <a:pt x="384064" y="110956"/>
                </a:lnTo>
                <a:close/>
              </a:path>
              <a:path w="700404" h="789939">
                <a:moveTo>
                  <a:pt x="162951" y="117081"/>
                </a:moveTo>
                <a:lnTo>
                  <a:pt x="162309" y="118275"/>
                </a:lnTo>
                <a:lnTo>
                  <a:pt x="162650" y="117691"/>
                </a:lnTo>
                <a:lnTo>
                  <a:pt x="162951" y="117081"/>
                </a:lnTo>
                <a:close/>
              </a:path>
              <a:path w="700404" h="789939">
                <a:moveTo>
                  <a:pt x="162650" y="117691"/>
                </a:moveTo>
                <a:lnTo>
                  <a:pt x="162309" y="118275"/>
                </a:lnTo>
                <a:lnTo>
                  <a:pt x="162650" y="117691"/>
                </a:lnTo>
                <a:close/>
              </a:path>
              <a:path w="700404" h="789939">
                <a:moveTo>
                  <a:pt x="163007" y="117081"/>
                </a:moveTo>
                <a:lnTo>
                  <a:pt x="162650" y="117691"/>
                </a:lnTo>
                <a:lnTo>
                  <a:pt x="163007" y="117081"/>
                </a:lnTo>
                <a:close/>
              </a:path>
              <a:path w="700404" h="789939">
                <a:moveTo>
                  <a:pt x="337332" y="111222"/>
                </a:moveTo>
                <a:lnTo>
                  <a:pt x="337523" y="111484"/>
                </a:lnTo>
                <a:lnTo>
                  <a:pt x="337332" y="111222"/>
                </a:lnTo>
                <a:close/>
              </a:path>
              <a:path w="700404" h="789939">
                <a:moveTo>
                  <a:pt x="373577" y="96253"/>
                </a:moveTo>
                <a:lnTo>
                  <a:pt x="325584" y="96253"/>
                </a:lnTo>
                <a:lnTo>
                  <a:pt x="326080" y="96859"/>
                </a:lnTo>
                <a:lnTo>
                  <a:pt x="337332" y="111222"/>
                </a:lnTo>
                <a:lnTo>
                  <a:pt x="337138" y="110956"/>
                </a:lnTo>
                <a:lnTo>
                  <a:pt x="384064" y="110956"/>
                </a:lnTo>
                <a:lnTo>
                  <a:pt x="380217" y="105346"/>
                </a:lnTo>
                <a:lnTo>
                  <a:pt x="373577" y="96253"/>
                </a:lnTo>
                <a:close/>
              </a:path>
              <a:path w="700404" h="789939">
                <a:moveTo>
                  <a:pt x="325833" y="96569"/>
                </a:moveTo>
                <a:lnTo>
                  <a:pt x="326060" y="96859"/>
                </a:lnTo>
                <a:lnTo>
                  <a:pt x="325833" y="96569"/>
                </a:lnTo>
                <a:close/>
              </a:path>
              <a:path w="700404" h="789939">
                <a:moveTo>
                  <a:pt x="363680" y="83083"/>
                </a:moveTo>
                <a:lnTo>
                  <a:pt x="314322" y="83083"/>
                </a:lnTo>
                <a:lnTo>
                  <a:pt x="314946" y="83779"/>
                </a:lnTo>
                <a:lnTo>
                  <a:pt x="325833" y="96569"/>
                </a:lnTo>
                <a:lnTo>
                  <a:pt x="325584" y="96253"/>
                </a:lnTo>
                <a:lnTo>
                  <a:pt x="373577" y="96253"/>
                </a:lnTo>
                <a:lnTo>
                  <a:pt x="367713" y="88221"/>
                </a:lnTo>
                <a:lnTo>
                  <a:pt x="363680" y="83083"/>
                </a:lnTo>
                <a:close/>
              </a:path>
              <a:path w="700404" h="789939">
                <a:moveTo>
                  <a:pt x="178391" y="90742"/>
                </a:moveTo>
                <a:lnTo>
                  <a:pt x="177680" y="91869"/>
                </a:lnTo>
                <a:lnTo>
                  <a:pt x="178051" y="91326"/>
                </a:lnTo>
                <a:lnTo>
                  <a:pt x="178391" y="90742"/>
                </a:lnTo>
                <a:close/>
              </a:path>
              <a:path w="700404" h="789939">
                <a:moveTo>
                  <a:pt x="178051" y="91326"/>
                </a:moveTo>
                <a:lnTo>
                  <a:pt x="177680" y="91869"/>
                </a:lnTo>
                <a:lnTo>
                  <a:pt x="178051" y="91326"/>
                </a:lnTo>
                <a:close/>
              </a:path>
              <a:path w="700404" h="789939">
                <a:moveTo>
                  <a:pt x="178448" y="90742"/>
                </a:moveTo>
                <a:lnTo>
                  <a:pt x="178051" y="91326"/>
                </a:lnTo>
                <a:lnTo>
                  <a:pt x="178448" y="90742"/>
                </a:lnTo>
                <a:close/>
              </a:path>
              <a:path w="700404" h="789939">
                <a:moveTo>
                  <a:pt x="314631" y="83445"/>
                </a:moveTo>
                <a:lnTo>
                  <a:pt x="314916" y="83779"/>
                </a:lnTo>
                <a:lnTo>
                  <a:pt x="314631" y="83445"/>
                </a:lnTo>
                <a:close/>
              </a:path>
              <a:path w="700404" h="789939">
                <a:moveTo>
                  <a:pt x="354539" y="71514"/>
                </a:moveTo>
                <a:lnTo>
                  <a:pt x="303392" y="71514"/>
                </a:lnTo>
                <a:lnTo>
                  <a:pt x="304187" y="72309"/>
                </a:lnTo>
                <a:lnTo>
                  <a:pt x="314631" y="83445"/>
                </a:lnTo>
                <a:lnTo>
                  <a:pt x="314322" y="83083"/>
                </a:lnTo>
                <a:lnTo>
                  <a:pt x="363680" y="83083"/>
                </a:lnTo>
                <a:lnTo>
                  <a:pt x="355217" y="72309"/>
                </a:lnTo>
                <a:lnTo>
                  <a:pt x="354539" y="71514"/>
                </a:lnTo>
                <a:close/>
              </a:path>
              <a:path w="700404" h="789939">
                <a:moveTo>
                  <a:pt x="185944" y="79753"/>
                </a:moveTo>
                <a:lnTo>
                  <a:pt x="185301" y="80639"/>
                </a:lnTo>
                <a:lnTo>
                  <a:pt x="185635" y="80206"/>
                </a:lnTo>
                <a:lnTo>
                  <a:pt x="185944" y="79753"/>
                </a:lnTo>
                <a:close/>
              </a:path>
              <a:path w="700404" h="789939">
                <a:moveTo>
                  <a:pt x="185635" y="80206"/>
                </a:moveTo>
                <a:lnTo>
                  <a:pt x="185301" y="80639"/>
                </a:lnTo>
                <a:lnTo>
                  <a:pt x="185635" y="80206"/>
                </a:lnTo>
                <a:close/>
              </a:path>
              <a:path w="700404" h="789939">
                <a:moveTo>
                  <a:pt x="185984" y="79753"/>
                </a:moveTo>
                <a:lnTo>
                  <a:pt x="185635" y="80206"/>
                </a:lnTo>
                <a:lnTo>
                  <a:pt x="185984" y="79753"/>
                </a:lnTo>
                <a:close/>
              </a:path>
              <a:path w="700404" h="789939">
                <a:moveTo>
                  <a:pt x="303774" y="71919"/>
                </a:moveTo>
                <a:lnTo>
                  <a:pt x="304141" y="72309"/>
                </a:lnTo>
                <a:lnTo>
                  <a:pt x="303774" y="71919"/>
                </a:lnTo>
                <a:close/>
              </a:path>
              <a:path w="700404" h="789939">
                <a:moveTo>
                  <a:pt x="303392" y="71514"/>
                </a:moveTo>
                <a:lnTo>
                  <a:pt x="303774" y="71919"/>
                </a:lnTo>
                <a:lnTo>
                  <a:pt x="304187" y="72309"/>
                </a:lnTo>
                <a:lnTo>
                  <a:pt x="303392" y="71514"/>
                </a:lnTo>
                <a:close/>
              </a:path>
              <a:path w="700404" h="789939">
                <a:moveTo>
                  <a:pt x="346087" y="61612"/>
                </a:moveTo>
                <a:lnTo>
                  <a:pt x="292846" y="61612"/>
                </a:lnTo>
                <a:lnTo>
                  <a:pt x="293874" y="62515"/>
                </a:lnTo>
                <a:lnTo>
                  <a:pt x="303774" y="71919"/>
                </a:lnTo>
                <a:lnTo>
                  <a:pt x="303392" y="71514"/>
                </a:lnTo>
                <a:lnTo>
                  <a:pt x="354539" y="71514"/>
                </a:lnTo>
                <a:lnTo>
                  <a:pt x="346087" y="61612"/>
                </a:lnTo>
                <a:close/>
              </a:path>
              <a:path w="700404" h="789939">
                <a:moveTo>
                  <a:pt x="193723" y="69700"/>
                </a:moveTo>
                <a:lnTo>
                  <a:pt x="192897" y="70700"/>
                </a:lnTo>
                <a:lnTo>
                  <a:pt x="193322" y="70220"/>
                </a:lnTo>
                <a:lnTo>
                  <a:pt x="193723" y="69700"/>
                </a:lnTo>
                <a:close/>
              </a:path>
              <a:path w="700404" h="789939">
                <a:moveTo>
                  <a:pt x="193322" y="70220"/>
                </a:moveTo>
                <a:lnTo>
                  <a:pt x="192897" y="70700"/>
                </a:lnTo>
                <a:lnTo>
                  <a:pt x="193322" y="70220"/>
                </a:lnTo>
                <a:close/>
              </a:path>
              <a:path w="700404" h="789939">
                <a:moveTo>
                  <a:pt x="193782" y="69700"/>
                </a:moveTo>
                <a:lnTo>
                  <a:pt x="193322" y="70220"/>
                </a:lnTo>
                <a:lnTo>
                  <a:pt x="193782" y="69700"/>
                </a:lnTo>
                <a:close/>
              </a:path>
              <a:path w="700404" h="789939">
                <a:moveTo>
                  <a:pt x="293354" y="62091"/>
                </a:moveTo>
                <a:lnTo>
                  <a:pt x="293804" y="62515"/>
                </a:lnTo>
                <a:lnTo>
                  <a:pt x="293354" y="62091"/>
                </a:lnTo>
                <a:close/>
              </a:path>
              <a:path w="700404" h="789939">
                <a:moveTo>
                  <a:pt x="292846" y="61612"/>
                </a:moveTo>
                <a:lnTo>
                  <a:pt x="293369" y="62104"/>
                </a:lnTo>
                <a:lnTo>
                  <a:pt x="293874" y="62515"/>
                </a:lnTo>
                <a:lnTo>
                  <a:pt x="292846" y="61612"/>
                </a:lnTo>
                <a:close/>
              </a:path>
              <a:path w="700404" h="789939">
                <a:moveTo>
                  <a:pt x="201485" y="60991"/>
                </a:moveTo>
                <a:lnTo>
                  <a:pt x="200418" y="62104"/>
                </a:lnTo>
                <a:lnTo>
                  <a:pt x="200971" y="61573"/>
                </a:lnTo>
                <a:lnTo>
                  <a:pt x="201485" y="60991"/>
                </a:lnTo>
                <a:close/>
              </a:path>
              <a:path w="700404" h="789939">
                <a:moveTo>
                  <a:pt x="200971" y="61573"/>
                </a:moveTo>
                <a:lnTo>
                  <a:pt x="200418" y="62104"/>
                </a:lnTo>
                <a:lnTo>
                  <a:pt x="200971" y="61573"/>
                </a:lnTo>
                <a:close/>
              </a:path>
              <a:path w="700404" h="789939">
                <a:moveTo>
                  <a:pt x="338709" y="53440"/>
                </a:moveTo>
                <a:lnTo>
                  <a:pt x="282751" y="53440"/>
                </a:lnTo>
                <a:lnTo>
                  <a:pt x="284096" y="54442"/>
                </a:lnTo>
                <a:lnTo>
                  <a:pt x="293354" y="62091"/>
                </a:lnTo>
                <a:lnTo>
                  <a:pt x="292846" y="61612"/>
                </a:lnTo>
                <a:lnTo>
                  <a:pt x="346087" y="61612"/>
                </a:lnTo>
                <a:lnTo>
                  <a:pt x="342999" y="57994"/>
                </a:lnTo>
                <a:lnTo>
                  <a:pt x="338709" y="53440"/>
                </a:lnTo>
                <a:close/>
              </a:path>
              <a:path w="700404" h="789939">
                <a:moveTo>
                  <a:pt x="201576" y="60991"/>
                </a:moveTo>
                <a:lnTo>
                  <a:pt x="200971" y="61573"/>
                </a:lnTo>
                <a:lnTo>
                  <a:pt x="201576" y="60991"/>
                </a:lnTo>
                <a:close/>
              </a:path>
              <a:path w="700404" h="789939">
                <a:moveTo>
                  <a:pt x="209180" y="53682"/>
                </a:moveTo>
                <a:lnTo>
                  <a:pt x="207802" y="54885"/>
                </a:lnTo>
                <a:lnTo>
                  <a:pt x="208520" y="54317"/>
                </a:lnTo>
                <a:lnTo>
                  <a:pt x="209180" y="53682"/>
                </a:lnTo>
                <a:close/>
              </a:path>
              <a:path w="700404" h="789939">
                <a:moveTo>
                  <a:pt x="208520" y="54317"/>
                </a:moveTo>
                <a:lnTo>
                  <a:pt x="207802" y="54885"/>
                </a:lnTo>
                <a:lnTo>
                  <a:pt x="208520" y="54317"/>
                </a:lnTo>
                <a:close/>
              </a:path>
              <a:path w="700404" h="789939">
                <a:moveTo>
                  <a:pt x="283401" y="53970"/>
                </a:moveTo>
                <a:lnTo>
                  <a:pt x="283979" y="54442"/>
                </a:lnTo>
                <a:lnTo>
                  <a:pt x="283401" y="53970"/>
                </a:lnTo>
                <a:close/>
              </a:path>
              <a:path w="700404" h="789939">
                <a:moveTo>
                  <a:pt x="282751" y="53440"/>
                </a:moveTo>
                <a:lnTo>
                  <a:pt x="283401" y="53970"/>
                </a:lnTo>
                <a:lnTo>
                  <a:pt x="284096" y="54442"/>
                </a:lnTo>
                <a:lnTo>
                  <a:pt x="282751" y="53440"/>
                </a:lnTo>
                <a:close/>
              </a:path>
              <a:path w="700404" h="789939">
                <a:moveTo>
                  <a:pt x="209321" y="53682"/>
                </a:moveTo>
                <a:lnTo>
                  <a:pt x="209180" y="53682"/>
                </a:lnTo>
                <a:lnTo>
                  <a:pt x="208520" y="54317"/>
                </a:lnTo>
                <a:lnTo>
                  <a:pt x="209321" y="53682"/>
                </a:lnTo>
                <a:close/>
              </a:path>
              <a:path w="700404" h="789939">
                <a:moveTo>
                  <a:pt x="274054" y="47626"/>
                </a:moveTo>
                <a:lnTo>
                  <a:pt x="283401" y="53970"/>
                </a:lnTo>
                <a:lnTo>
                  <a:pt x="282751" y="53440"/>
                </a:lnTo>
                <a:lnTo>
                  <a:pt x="338709" y="53440"/>
                </a:lnTo>
                <a:lnTo>
                  <a:pt x="333687" y="48108"/>
                </a:lnTo>
                <a:lnTo>
                  <a:pt x="274963" y="48108"/>
                </a:lnTo>
                <a:lnTo>
                  <a:pt x="274054" y="47626"/>
                </a:lnTo>
                <a:close/>
              </a:path>
              <a:path w="700404" h="789939">
                <a:moveTo>
                  <a:pt x="216745" y="47806"/>
                </a:moveTo>
                <a:lnTo>
                  <a:pt x="214984" y="49046"/>
                </a:lnTo>
                <a:lnTo>
                  <a:pt x="215897" y="48478"/>
                </a:lnTo>
                <a:lnTo>
                  <a:pt x="216745" y="47806"/>
                </a:lnTo>
                <a:close/>
              </a:path>
              <a:path w="700404" h="789939">
                <a:moveTo>
                  <a:pt x="215897" y="48478"/>
                </a:moveTo>
                <a:lnTo>
                  <a:pt x="214984" y="49046"/>
                </a:lnTo>
                <a:lnTo>
                  <a:pt x="215179" y="49046"/>
                </a:lnTo>
                <a:lnTo>
                  <a:pt x="215897" y="48478"/>
                </a:lnTo>
                <a:close/>
              </a:path>
              <a:path w="700404" h="789939">
                <a:moveTo>
                  <a:pt x="216977" y="47806"/>
                </a:moveTo>
                <a:lnTo>
                  <a:pt x="216745" y="47806"/>
                </a:lnTo>
                <a:lnTo>
                  <a:pt x="215897" y="48478"/>
                </a:lnTo>
                <a:lnTo>
                  <a:pt x="216977" y="47806"/>
                </a:lnTo>
                <a:close/>
              </a:path>
              <a:path w="700404" h="789939">
                <a:moveTo>
                  <a:pt x="273199" y="47045"/>
                </a:moveTo>
                <a:lnTo>
                  <a:pt x="274054" y="47626"/>
                </a:lnTo>
                <a:lnTo>
                  <a:pt x="274963" y="48108"/>
                </a:lnTo>
                <a:lnTo>
                  <a:pt x="273199" y="47045"/>
                </a:lnTo>
                <a:close/>
              </a:path>
              <a:path w="700404" h="789939">
                <a:moveTo>
                  <a:pt x="332686" y="47045"/>
                </a:moveTo>
                <a:lnTo>
                  <a:pt x="273199" y="47045"/>
                </a:lnTo>
                <a:lnTo>
                  <a:pt x="274963" y="48108"/>
                </a:lnTo>
                <a:lnTo>
                  <a:pt x="333687" y="48108"/>
                </a:lnTo>
                <a:lnTo>
                  <a:pt x="332686" y="47045"/>
                </a:lnTo>
                <a:close/>
              </a:path>
              <a:path w="700404" h="789939">
                <a:moveTo>
                  <a:pt x="265405" y="43034"/>
                </a:moveTo>
                <a:lnTo>
                  <a:pt x="274054" y="47626"/>
                </a:lnTo>
                <a:lnTo>
                  <a:pt x="273199" y="47045"/>
                </a:lnTo>
                <a:lnTo>
                  <a:pt x="332686" y="47045"/>
                </a:lnTo>
                <a:lnTo>
                  <a:pt x="330739" y="44979"/>
                </a:lnTo>
                <a:lnTo>
                  <a:pt x="329140" y="43470"/>
                </a:lnTo>
                <a:lnTo>
                  <a:pt x="266575" y="43470"/>
                </a:lnTo>
                <a:lnTo>
                  <a:pt x="265405" y="43034"/>
                </a:lnTo>
                <a:close/>
              </a:path>
              <a:path w="700404" h="789939">
                <a:moveTo>
                  <a:pt x="224116" y="43365"/>
                </a:moveTo>
                <a:lnTo>
                  <a:pt x="221914" y="44542"/>
                </a:lnTo>
                <a:lnTo>
                  <a:pt x="223053" y="44026"/>
                </a:lnTo>
                <a:lnTo>
                  <a:pt x="224116" y="43365"/>
                </a:lnTo>
                <a:close/>
              </a:path>
              <a:path w="700404" h="789939">
                <a:moveTo>
                  <a:pt x="223053" y="44026"/>
                </a:moveTo>
                <a:lnTo>
                  <a:pt x="221914" y="44542"/>
                </a:lnTo>
                <a:lnTo>
                  <a:pt x="222224" y="44542"/>
                </a:lnTo>
                <a:lnTo>
                  <a:pt x="223053" y="44026"/>
                </a:lnTo>
                <a:close/>
              </a:path>
              <a:path w="700404" h="789939">
                <a:moveTo>
                  <a:pt x="224513" y="43365"/>
                </a:moveTo>
                <a:lnTo>
                  <a:pt x="224116" y="43365"/>
                </a:lnTo>
                <a:lnTo>
                  <a:pt x="223053" y="44026"/>
                </a:lnTo>
                <a:lnTo>
                  <a:pt x="224513" y="43365"/>
                </a:lnTo>
                <a:close/>
              </a:path>
              <a:path w="700404" h="789939">
                <a:moveTo>
                  <a:pt x="264302" y="42448"/>
                </a:moveTo>
                <a:lnTo>
                  <a:pt x="265405" y="43034"/>
                </a:lnTo>
                <a:lnTo>
                  <a:pt x="266575" y="43470"/>
                </a:lnTo>
                <a:lnTo>
                  <a:pt x="264302" y="42448"/>
                </a:lnTo>
                <a:close/>
              </a:path>
              <a:path w="700404" h="789939">
                <a:moveTo>
                  <a:pt x="328056" y="42448"/>
                </a:moveTo>
                <a:lnTo>
                  <a:pt x="264302" y="42448"/>
                </a:lnTo>
                <a:lnTo>
                  <a:pt x="266575" y="43470"/>
                </a:lnTo>
                <a:lnTo>
                  <a:pt x="329140" y="43470"/>
                </a:lnTo>
                <a:lnTo>
                  <a:pt x="328056" y="42448"/>
                </a:lnTo>
                <a:close/>
              </a:path>
              <a:path w="700404" h="789939">
                <a:moveTo>
                  <a:pt x="257482" y="40077"/>
                </a:moveTo>
                <a:lnTo>
                  <a:pt x="265405" y="43034"/>
                </a:lnTo>
                <a:lnTo>
                  <a:pt x="264302" y="42448"/>
                </a:lnTo>
                <a:lnTo>
                  <a:pt x="328056" y="42448"/>
                </a:lnTo>
                <a:lnTo>
                  <a:pt x="325853" y="40370"/>
                </a:lnTo>
                <a:lnTo>
                  <a:pt x="258871" y="40370"/>
                </a:lnTo>
                <a:lnTo>
                  <a:pt x="257482" y="40077"/>
                </a:lnTo>
                <a:close/>
              </a:path>
              <a:path w="700404" h="789939">
                <a:moveTo>
                  <a:pt x="231242" y="40317"/>
                </a:moveTo>
                <a:lnTo>
                  <a:pt x="228600" y="41286"/>
                </a:lnTo>
                <a:lnTo>
                  <a:pt x="229955" y="40900"/>
                </a:lnTo>
                <a:lnTo>
                  <a:pt x="231242" y="40317"/>
                </a:lnTo>
                <a:close/>
              </a:path>
              <a:path w="700404" h="789939">
                <a:moveTo>
                  <a:pt x="229955" y="40900"/>
                </a:moveTo>
                <a:lnTo>
                  <a:pt x="228600" y="41286"/>
                </a:lnTo>
                <a:lnTo>
                  <a:pt x="229103" y="41286"/>
                </a:lnTo>
                <a:lnTo>
                  <a:pt x="229955" y="40900"/>
                </a:lnTo>
                <a:close/>
              </a:path>
              <a:path w="700404" h="789939">
                <a:moveTo>
                  <a:pt x="232003" y="40317"/>
                </a:moveTo>
                <a:lnTo>
                  <a:pt x="231242" y="40317"/>
                </a:lnTo>
                <a:lnTo>
                  <a:pt x="229955" y="40900"/>
                </a:lnTo>
                <a:lnTo>
                  <a:pt x="232003" y="40317"/>
                </a:lnTo>
                <a:close/>
              </a:path>
              <a:path w="700404" h="789939">
                <a:moveTo>
                  <a:pt x="256152" y="39580"/>
                </a:moveTo>
                <a:lnTo>
                  <a:pt x="257482" y="40077"/>
                </a:lnTo>
                <a:lnTo>
                  <a:pt x="258871" y="40370"/>
                </a:lnTo>
                <a:lnTo>
                  <a:pt x="256152" y="39580"/>
                </a:lnTo>
                <a:close/>
              </a:path>
              <a:path w="700404" h="789939">
                <a:moveTo>
                  <a:pt x="325015" y="39580"/>
                </a:moveTo>
                <a:lnTo>
                  <a:pt x="256152" y="39580"/>
                </a:lnTo>
                <a:lnTo>
                  <a:pt x="258871" y="40370"/>
                </a:lnTo>
                <a:lnTo>
                  <a:pt x="325853" y="40370"/>
                </a:lnTo>
                <a:lnTo>
                  <a:pt x="325015" y="39580"/>
                </a:lnTo>
                <a:close/>
              </a:path>
              <a:path w="700404" h="789939">
                <a:moveTo>
                  <a:pt x="250181" y="38533"/>
                </a:moveTo>
                <a:lnTo>
                  <a:pt x="257482" y="40077"/>
                </a:lnTo>
                <a:lnTo>
                  <a:pt x="256152" y="39580"/>
                </a:lnTo>
                <a:lnTo>
                  <a:pt x="325015" y="39580"/>
                </a:lnTo>
                <a:lnTo>
                  <a:pt x="323982" y="38606"/>
                </a:lnTo>
                <a:lnTo>
                  <a:pt x="251713" y="38606"/>
                </a:lnTo>
                <a:lnTo>
                  <a:pt x="250181" y="38533"/>
                </a:lnTo>
                <a:close/>
              </a:path>
              <a:path w="700404" h="789939">
                <a:moveTo>
                  <a:pt x="238132" y="38572"/>
                </a:moveTo>
                <a:lnTo>
                  <a:pt x="235144" y="39169"/>
                </a:lnTo>
                <a:lnTo>
                  <a:pt x="236664" y="38990"/>
                </a:lnTo>
                <a:lnTo>
                  <a:pt x="238132" y="38572"/>
                </a:lnTo>
                <a:close/>
              </a:path>
              <a:path w="700404" h="789939">
                <a:moveTo>
                  <a:pt x="236664" y="38990"/>
                </a:moveTo>
                <a:lnTo>
                  <a:pt x="235144" y="39169"/>
                </a:lnTo>
                <a:lnTo>
                  <a:pt x="236036" y="39169"/>
                </a:lnTo>
                <a:lnTo>
                  <a:pt x="236664" y="38990"/>
                </a:lnTo>
                <a:close/>
              </a:path>
              <a:path w="700404" h="789939">
                <a:moveTo>
                  <a:pt x="240215" y="38572"/>
                </a:moveTo>
                <a:lnTo>
                  <a:pt x="238132" y="38572"/>
                </a:lnTo>
                <a:lnTo>
                  <a:pt x="236664" y="38990"/>
                </a:lnTo>
                <a:lnTo>
                  <a:pt x="240215" y="38572"/>
                </a:lnTo>
                <a:close/>
              </a:path>
              <a:path w="700404" h="789939">
                <a:moveTo>
                  <a:pt x="248682" y="38216"/>
                </a:moveTo>
                <a:lnTo>
                  <a:pt x="250181" y="38533"/>
                </a:lnTo>
                <a:lnTo>
                  <a:pt x="251713" y="38606"/>
                </a:lnTo>
                <a:lnTo>
                  <a:pt x="248682" y="38216"/>
                </a:lnTo>
                <a:close/>
              </a:path>
              <a:path w="700404" h="789939">
                <a:moveTo>
                  <a:pt x="323569" y="38216"/>
                </a:moveTo>
                <a:lnTo>
                  <a:pt x="248682" y="38216"/>
                </a:lnTo>
                <a:lnTo>
                  <a:pt x="251713" y="38606"/>
                </a:lnTo>
                <a:lnTo>
                  <a:pt x="323982" y="38606"/>
                </a:lnTo>
                <a:lnTo>
                  <a:pt x="323569" y="38216"/>
                </a:lnTo>
                <a:close/>
              </a:path>
              <a:path w="700404" h="789939">
                <a:moveTo>
                  <a:pt x="323363" y="38022"/>
                </a:moveTo>
                <a:lnTo>
                  <a:pt x="244887" y="38022"/>
                </a:lnTo>
                <a:lnTo>
                  <a:pt x="243323" y="38206"/>
                </a:lnTo>
                <a:lnTo>
                  <a:pt x="250181" y="38533"/>
                </a:lnTo>
                <a:lnTo>
                  <a:pt x="248682" y="38216"/>
                </a:lnTo>
                <a:lnTo>
                  <a:pt x="323569" y="38216"/>
                </a:lnTo>
                <a:lnTo>
                  <a:pt x="323363" y="38022"/>
                </a:lnTo>
                <a:close/>
              </a:path>
              <a:path w="700404" h="789939">
                <a:moveTo>
                  <a:pt x="244887" y="38022"/>
                </a:moveTo>
                <a:lnTo>
                  <a:pt x="241752" y="38131"/>
                </a:lnTo>
                <a:lnTo>
                  <a:pt x="243323" y="38206"/>
                </a:lnTo>
                <a:lnTo>
                  <a:pt x="244887" y="38022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72785" y="4505959"/>
            <a:ext cx="6902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Panasonic</a:t>
            </a:r>
            <a:r>
              <a:rPr sz="900" spc="-5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070C0"/>
                </a:solidFill>
                <a:latin typeface="Calibri"/>
                <a:cs typeface="Calibri"/>
              </a:rPr>
              <a:t>130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5906" y="4432807"/>
            <a:ext cx="244284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Panasonic</a:t>
            </a:r>
            <a:r>
              <a:rPr sz="900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070C0"/>
                </a:solidFill>
                <a:latin typeface="Calibri"/>
                <a:cs typeface="Calibri"/>
              </a:rPr>
              <a:t>100</a:t>
            </a:r>
            <a:endParaRPr sz="900">
              <a:latin typeface="Calibri"/>
              <a:cs typeface="Calibri"/>
            </a:endParaRPr>
          </a:p>
          <a:p>
            <a:pPr marL="655320">
              <a:lnSpc>
                <a:spcPct val="100000"/>
              </a:lnSpc>
              <a:spcBef>
                <a:spcPts val="865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GE1/1 GEB </a:t>
            </a:r>
            <a:r>
              <a:rPr sz="900" dirty="0">
                <a:solidFill>
                  <a:srgbClr val="0070C0"/>
                </a:solidFill>
                <a:latin typeface="Calibri"/>
                <a:cs typeface="Calibri"/>
              </a:rPr>
              <a:t>+ </a:t>
            </a: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Opto-Hybrid </a:t>
            </a:r>
            <a:r>
              <a:rPr sz="900" dirty="0">
                <a:solidFill>
                  <a:srgbClr val="0070C0"/>
                </a:solidFill>
                <a:latin typeface="Calibri"/>
                <a:cs typeface="Calibri"/>
              </a:rPr>
              <a:t>(not</a:t>
            </a:r>
            <a:r>
              <a:rPr sz="900" spc="-6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shown)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4512" y="4701032"/>
            <a:ext cx="704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Triple-GEM</a:t>
            </a:r>
            <a:r>
              <a:rPr sz="900" spc="-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(1)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62288" y="4637023"/>
            <a:ext cx="9334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VFAT3 HV3b_V2</a:t>
            </a:r>
            <a:r>
              <a:rPr sz="900" spc="-6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(2)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5568" y="4637023"/>
            <a:ext cx="12020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CPT7 Board </a:t>
            </a:r>
            <a:r>
              <a:rPr sz="900" dirty="0">
                <a:solidFill>
                  <a:srgbClr val="0070C0"/>
                </a:solidFill>
                <a:latin typeface="Calibri"/>
                <a:cs typeface="Calibri"/>
              </a:rPr>
              <a:t>in </a:t>
            </a:r>
            <a:r>
              <a:rPr sz="900" spc="-5" dirty="0">
                <a:solidFill>
                  <a:srgbClr val="0070C0"/>
                </a:solidFill>
                <a:latin typeface="Calibri"/>
                <a:cs typeface="Calibri"/>
              </a:rPr>
              <a:t>uTCA</a:t>
            </a:r>
            <a:r>
              <a:rPr sz="900" spc="-6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070C0"/>
                </a:solidFill>
                <a:latin typeface="Calibri"/>
                <a:cs typeface="Calibri"/>
              </a:rPr>
              <a:t>crate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9857" y="2407022"/>
            <a:ext cx="1426210" cy="1415415"/>
          </a:xfrm>
          <a:custGeom>
            <a:avLst/>
            <a:gdLst/>
            <a:ahLst/>
            <a:cxnLst/>
            <a:rect l="l" t="t" r="r" b="b"/>
            <a:pathLst>
              <a:path w="1426210" h="1415414">
                <a:moveTo>
                  <a:pt x="0" y="1415143"/>
                </a:moveTo>
                <a:lnTo>
                  <a:pt x="1426028" y="1415143"/>
                </a:lnTo>
                <a:lnTo>
                  <a:pt x="1426028" y="0"/>
                </a:lnTo>
                <a:lnTo>
                  <a:pt x="0" y="0"/>
                </a:lnTo>
                <a:lnTo>
                  <a:pt x="0" y="141514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9857" y="2407023"/>
            <a:ext cx="1426210" cy="1415415"/>
          </a:xfrm>
          <a:custGeom>
            <a:avLst/>
            <a:gdLst/>
            <a:ahLst/>
            <a:cxnLst/>
            <a:rect l="l" t="t" r="r" b="b"/>
            <a:pathLst>
              <a:path w="1426210" h="1415414">
                <a:moveTo>
                  <a:pt x="0" y="0"/>
                </a:moveTo>
                <a:lnTo>
                  <a:pt x="1426029" y="0"/>
                </a:lnTo>
                <a:lnTo>
                  <a:pt x="1426029" y="1415143"/>
                </a:lnTo>
                <a:lnTo>
                  <a:pt x="0" y="14151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1877" y="2617813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0" y="926524"/>
                </a:moveTo>
                <a:lnTo>
                  <a:pt x="926975" y="926524"/>
                </a:lnTo>
                <a:lnTo>
                  <a:pt x="926975" y="0"/>
                </a:lnTo>
                <a:lnTo>
                  <a:pt x="0" y="0"/>
                </a:lnTo>
                <a:lnTo>
                  <a:pt x="0" y="926524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1877" y="2617814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0" y="0"/>
                </a:moveTo>
                <a:lnTo>
                  <a:pt x="926975" y="0"/>
                </a:lnTo>
                <a:lnTo>
                  <a:pt x="926975" y="926525"/>
                </a:lnTo>
                <a:lnTo>
                  <a:pt x="0" y="92652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02420" y="2843276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7753" y="3688905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307777"/>
                </a:moveTo>
                <a:lnTo>
                  <a:pt x="209332" y="307777"/>
                </a:lnTo>
                <a:lnTo>
                  <a:pt x="209332" y="0"/>
                </a:lnTo>
                <a:lnTo>
                  <a:pt x="0" y="0"/>
                </a:lnTo>
                <a:lnTo>
                  <a:pt x="0" y="307777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7753" y="3688904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0"/>
                </a:moveTo>
                <a:lnTo>
                  <a:pt x="209333" y="0"/>
                </a:lnTo>
                <a:lnTo>
                  <a:pt x="209333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0698" y="3688902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307777"/>
                </a:moveTo>
                <a:lnTo>
                  <a:pt x="209332" y="307777"/>
                </a:lnTo>
                <a:lnTo>
                  <a:pt x="209332" y="0"/>
                </a:lnTo>
                <a:lnTo>
                  <a:pt x="0" y="0"/>
                </a:lnTo>
                <a:lnTo>
                  <a:pt x="0" y="307777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0698" y="3688903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0"/>
                </a:moveTo>
                <a:lnTo>
                  <a:pt x="209333" y="0"/>
                </a:lnTo>
                <a:lnTo>
                  <a:pt x="209333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9429" y="3688902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307777"/>
                </a:moveTo>
                <a:lnTo>
                  <a:pt x="209332" y="307777"/>
                </a:lnTo>
                <a:lnTo>
                  <a:pt x="209332" y="0"/>
                </a:lnTo>
                <a:lnTo>
                  <a:pt x="0" y="0"/>
                </a:lnTo>
                <a:lnTo>
                  <a:pt x="0" y="307777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9429" y="3688903"/>
            <a:ext cx="209550" cy="307975"/>
          </a:xfrm>
          <a:custGeom>
            <a:avLst/>
            <a:gdLst/>
            <a:ahLst/>
            <a:cxnLst/>
            <a:rect l="l" t="t" r="r" b="b"/>
            <a:pathLst>
              <a:path w="209550" h="307975">
                <a:moveTo>
                  <a:pt x="0" y="0"/>
                </a:moveTo>
                <a:lnTo>
                  <a:pt x="209333" y="0"/>
                </a:lnTo>
                <a:lnTo>
                  <a:pt x="209333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22516" y="3707892"/>
            <a:ext cx="9118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00"/>
              </a:spcBef>
              <a:tabLst>
                <a:tab pos="407034" algn="l"/>
                <a:tab pos="765810" algn="l"/>
              </a:tabLst>
            </a:pPr>
            <a:r>
              <a:rPr sz="1400" b="1" dirty="0">
                <a:latin typeface="Calibri"/>
                <a:cs typeface="Calibri"/>
              </a:rPr>
              <a:t>2	2	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61996" y="3336921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2"/>
                </a:moveTo>
                <a:lnTo>
                  <a:pt x="0" y="0"/>
                </a:lnTo>
                <a:lnTo>
                  <a:pt x="307776" y="0"/>
                </a:lnTo>
                <a:lnTo>
                  <a:pt x="307776" y="209332"/>
                </a:lnTo>
                <a:lnTo>
                  <a:pt x="0" y="209332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61996" y="3336921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3"/>
                </a:moveTo>
                <a:lnTo>
                  <a:pt x="0" y="0"/>
                </a:lnTo>
                <a:lnTo>
                  <a:pt x="307777" y="0"/>
                </a:lnTo>
                <a:lnTo>
                  <a:pt x="307777" y="209333"/>
                </a:lnTo>
                <a:lnTo>
                  <a:pt x="0" y="209333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790824" y="3384096"/>
            <a:ext cx="242570" cy="11557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61996" y="2956341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2"/>
                </a:moveTo>
                <a:lnTo>
                  <a:pt x="0" y="0"/>
                </a:lnTo>
                <a:lnTo>
                  <a:pt x="307776" y="0"/>
                </a:lnTo>
                <a:lnTo>
                  <a:pt x="307776" y="209332"/>
                </a:lnTo>
                <a:lnTo>
                  <a:pt x="0" y="209332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61996" y="2956341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3"/>
                </a:moveTo>
                <a:lnTo>
                  <a:pt x="0" y="0"/>
                </a:lnTo>
                <a:lnTo>
                  <a:pt x="307777" y="0"/>
                </a:lnTo>
                <a:lnTo>
                  <a:pt x="307777" y="209333"/>
                </a:lnTo>
                <a:lnTo>
                  <a:pt x="0" y="209333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90824" y="3003096"/>
            <a:ext cx="242570" cy="11557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61996" y="2610686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2"/>
                </a:moveTo>
                <a:lnTo>
                  <a:pt x="0" y="0"/>
                </a:lnTo>
                <a:lnTo>
                  <a:pt x="307776" y="0"/>
                </a:lnTo>
                <a:lnTo>
                  <a:pt x="307776" y="209332"/>
                </a:lnTo>
                <a:lnTo>
                  <a:pt x="0" y="209332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61996" y="2610686"/>
            <a:ext cx="307975" cy="209550"/>
          </a:xfrm>
          <a:custGeom>
            <a:avLst/>
            <a:gdLst/>
            <a:ahLst/>
            <a:cxnLst/>
            <a:rect l="l" t="t" r="r" b="b"/>
            <a:pathLst>
              <a:path w="307975" h="209550">
                <a:moveTo>
                  <a:pt x="0" y="209333"/>
                </a:moveTo>
                <a:lnTo>
                  <a:pt x="0" y="0"/>
                </a:lnTo>
                <a:lnTo>
                  <a:pt x="307777" y="0"/>
                </a:lnTo>
                <a:lnTo>
                  <a:pt x="307777" y="209333"/>
                </a:lnTo>
                <a:lnTo>
                  <a:pt x="0" y="209333"/>
                </a:lnTo>
                <a:close/>
              </a:path>
            </a:pathLst>
          </a:custGeom>
          <a:ln w="95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790824" y="2658672"/>
            <a:ext cx="242570" cy="11557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54841" y="2372828"/>
            <a:ext cx="1621790" cy="1687195"/>
          </a:xfrm>
          <a:custGeom>
            <a:avLst/>
            <a:gdLst/>
            <a:ahLst/>
            <a:cxnLst/>
            <a:rect l="l" t="t" r="r" b="b"/>
            <a:pathLst>
              <a:path w="1621789" h="1687195">
                <a:moveTo>
                  <a:pt x="1216209" y="0"/>
                </a:moveTo>
                <a:lnTo>
                  <a:pt x="405401" y="0"/>
                </a:lnTo>
                <a:lnTo>
                  <a:pt x="0" y="1686708"/>
                </a:lnTo>
                <a:lnTo>
                  <a:pt x="1621610" y="1686708"/>
                </a:lnTo>
                <a:lnTo>
                  <a:pt x="121620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54841" y="2372828"/>
            <a:ext cx="1621790" cy="1687195"/>
          </a:xfrm>
          <a:custGeom>
            <a:avLst/>
            <a:gdLst/>
            <a:ahLst/>
            <a:cxnLst/>
            <a:rect l="l" t="t" r="r" b="b"/>
            <a:pathLst>
              <a:path w="1621789" h="1687195">
                <a:moveTo>
                  <a:pt x="0" y="1686709"/>
                </a:moveTo>
                <a:lnTo>
                  <a:pt x="405402" y="0"/>
                </a:lnTo>
                <a:lnTo>
                  <a:pt x="1216209" y="0"/>
                </a:lnTo>
                <a:lnTo>
                  <a:pt x="1621611" y="1686709"/>
                </a:lnTo>
                <a:lnTo>
                  <a:pt x="0" y="1686709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34313" y="2445599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11453" y="2445599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31386" y="2644219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08526" y="2644218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19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31386" y="2985963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08526" y="2985963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19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31386" y="3366431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5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08526" y="3366430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19" h="150495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59073" y="3949607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39" y="0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9074" y="3926748"/>
            <a:ext cx="150495" cy="45720"/>
          </a:xfrm>
          <a:custGeom>
            <a:avLst/>
            <a:gdLst/>
            <a:ahLst/>
            <a:cxnLst/>
            <a:rect l="l" t="t" r="r" b="b"/>
            <a:pathLst>
              <a:path w="150494" h="45720">
                <a:moveTo>
                  <a:pt x="150040" y="0"/>
                </a:moveTo>
                <a:lnTo>
                  <a:pt x="150040" y="45719"/>
                </a:lnTo>
                <a:lnTo>
                  <a:pt x="0" y="45719"/>
                </a:lnTo>
                <a:lnTo>
                  <a:pt x="0" y="0"/>
                </a:lnTo>
                <a:lnTo>
                  <a:pt x="15004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0343" y="3945671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39" y="0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00343" y="3922812"/>
            <a:ext cx="150495" cy="45720"/>
          </a:xfrm>
          <a:custGeom>
            <a:avLst/>
            <a:gdLst/>
            <a:ahLst/>
            <a:cxnLst/>
            <a:rect l="l" t="t" r="r" b="b"/>
            <a:pathLst>
              <a:path w="150494" h="45720">
                <a:moveTo>
                  <a:pt x="150040" y="0"/>
                </a:moveTo>
                <a:lnTo>
                  <a:pt x="150040" y="45719"/>
                </a:lnTo>
                <a:lnTo>
                  <a:pt x="0" y="45719"/>
                </a:lnTo>
                <a:lnTo>
                  <a:pt x="0" y="0"/>
                </a:lnTo>
                <a:lnTo>
                  <a:pt x="15004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7399" y="3952931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39" y="0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7399" y="3930070"/>
            <a:ext cx="150495" cy="45720"/>
          </a:xfrm>
          <a:custGeom>
            <a:avLst/>
            <a:gdLst/>
            <a:ahLst/>
            <a:cxnLst/>
            <a:rect l="l" t="t" r="r" b="b"/>
            <a:pathLst>
              <a:path w="150494" h="45720">
                <a:moveTo>
                  <a:pt x="150040" y="0"/>
                </a:moveTo>
                <a:lnTo>
                  <a:pt x="150040" y="45719"/>
                </a:lnTo>
                <a:lnTo>
                  <a:pt x="0" y="45719"/>
                </a:lnTo>
                <a:lnTo>
                  <a:pt x="0" y="0"/>
                </a:lnTo>
                <a:lnTo>
                  <a:pt x="15004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34313" y="2657156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11453" y="2657157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97806" y="2649855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74947" y="2649856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34313" y="2864385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11453" y="2864384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34313" y="3067421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11453" y="3067420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697008" y="3066143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50039"/>
                </a:lnTo>
              </a:path>
            </a:pathLst>
          </a:custGeom>
          <a:ln w="457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74149" y="3066143"/>
            <a:ext cx="45720" cy="150495"/>
          </a:xfrm>
          <a:custGeom>
            <a:avLst/>
            <a:gdLst/>
            <a:ahLst/>
            <a:cxnLst/>
            <a:rect l="l" t="t" r="r" b="b"/>
            <a:pathLst>
              <a:path w="45720" h="150494">
                <a:moveTo>
                  <a:pt x="0" y="0"/>
                </a:moveTo>
                <a:lnTo>
                  <a:pt x="45719" y="0"/>
                </a:lnTo>
                <a:lnTo>
                  <a:pt x="45719" y="150040"/>
                </a:lnTo>
                <a:lnTo>
                  <a:pt x="0" y="1500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535912" y="3842004"/>
            <a:ext cx="786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Calibri"/>
                <a:cs typeface="Calibri"/>
              </a:rPr>
              <a:t>GE1/1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GEB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037923" y="2227606"/>
            <a:ext cx="2110740" cy="530225"/>
          </a:xfrm>
          <a:custGeom>
            <a:avLst/>
            <a:gdLst/>
            <a:ahLst/>
            <a:cxnLst/>
            <a:rect l="l" t="t" r="r" b="b"/>
            <a:pathLst>
              <a:path w="2110740" h="530225">
                <a:moveTo>
                  <a:pt x="0" y="482789"/>
                </a:moveTo>
                <a:lnTo>
                  <a:pt x="176319" y="478689"/>
                </a:lnTo>
                <a:lnTo>
                  <a:pt x="204221" y="477440"/>
                </a:lnTo>
                <a:lnTo>
                  <a:pt x="224755" y="475870"/>
                </a:lnTo>
                <a:lnTo>
                  <a:pt x="244648" y="475710"/>
                </a:lnTo>
                <a:lnTo>
                  <a:pt x="270629" y="478689"/>
                </a:lnTo>
                <a:lnTo>
                  <a:pt x="302952" y="493169"/>
                </a:lnTo>
                <a:lnTo>
                  <a:pt x="338543" y="515593"/>
                </a:lnTo>
                <a:lnTo>
                  <a:pt x="379131" y="529816"/>
                </a:lnTo>
                <a:lnTo>
                  <a:pt x="426447" y="519693"/>
                </a:lnTo>
                <a:lnTo>
                  <a:pt x="458318" y="497732"/>
                </a:lnTo>
                <a:lnTo>
                  <a:pt x="494301" y="465515"/>
                </a:lnTo>
                <a:lnTo>
                  <a:pt x="532819" y="426088"/>
                </a:lnTo>
                <a:lnTo>
                  <a:pt x="572293" y="382502"/>
                </a:lnTo>
                <a:lnTo>
                  <a:pt x="611146" y="337804"/>
                </a:lnTo>
                <a:lnTo>
                  <a:pt x="647798" y="295042"/>
                </a:lnTo>
                <a:lnTo>
                  <a:pt x="680674" y="257265"/>
                </a:lnTo>
                <a:lnTo>
                  <a:pt x="713790" y="216346"/>
                </a:lnTo>
                <a:lnTo>
                  <a:pt x="743091" y="174800"/>
                </a:lnTo>
                <a:lnTo>
                  <a:pt x="770115" y="134508"/>
                </a:lnTo>
                <a:lnTo>
                  <a:pt x="796397" y="97347"/>
                </a:lnTo>
                <a:lnTo>
                  <a:pt x="823477" y="65199"/>
                </a:lnTo>
                <a:lnTo>
                  <a:pt x="852893" y="39941"/>
                </a:lnTo>
                <a:lnTo>
                  <a:pt x="899279" y="17068"/>
                </a:lnTo>
                <a:lnTo>
                  <a:pt x="946690" y="7650"/>
                </a:lnTo>
                <a:lnTo>
                  <a:pt x="997433" y="5151"/>
                </a:lnTo>
                <a:lnTo>
                  <a:pt x="1053815" y="3037"/>
                </a:lnTo>
                <a:lnTo>
                  <a:pt x="1131115" y="1371"/>
                </a:lnTo>
                <a:lnTo>
                  <a:pt x="1223215" y="3037"/>
                </a:lnTo>
                <a:lnTo>
                  <a:pt x="1300322" y="5728"/>
                </a:lnTo>
                <a:lnTo>
                  <a:pt x="1332646" y="7137"/>
                </a:lnTo>
                <a:lnTo>
                  <a:pt x="1640179" y="7137"/>
                </a:lnTo>
                <a:lnTo>
                  <a:pt x="1694225" y="6064"/>
                </a:lnTo>
                <a:lnTo>
                  <a:pt x="1750891" y="3340"/>
                </a:lnTo>
                <a:lnTo>
                  <a:pt x="1807785" y="730"/>
                </a:lnTo>
                <a:lnTo>
                  <a:pt x="1862515" y="0"/>
                </a:lnTo>
                <a:lnTo>
                  <a:pt x="1912688" y="2914"/>
                </a:lnTo>
                <a:lnTo>
                  <a:pt x="1955914" y="11238"/>
                </a:lnTo>
                <a:lnTo>
                  <a:pt x="2010180" y="34976"/>
                </a:lnTo>
                <a:lnTo>
                  <a:pt x="2054836" y="68388"/>
                </a:lnTo>
                <a:lnTo>
                  <a:pt x="2087960" y="107054"/>
                </a:lnTo>
                <a:lnTo>
                  <a:pt x="2107630" y="146553"/>
                </a:lnTo>
                <a:lnTo>
                  <a:pt x="2110161" y="188262"/>
                </a:lnTo>
                <a:lnTo>
                  <a:pt x="2097635" y="233687"/>
                </a:lnTo>
                <a:lnTo>
                  <a:pt x="2076781" y="278600"/>
                </a:lnTo>
                <a:lnTo>
                  <a:pt x="2054325" y="318771"/>
                </a:lnTo>
                <a:lnTo>
                  <a:pt x="2029561" y="354266"/>
                </a:lnTo>
                <a:lnTo>
                  <a:pt x="1999737" y="386941"/>
                </a:lnTo>
                <a:lnTo>
                  <a:pt x="1968503" y="415260"/>
                </a:lnTo>
                <a:lnTo>
                  <a:pt x="1913563" y="452324"/>
                </a:lnTo>
                <a:lnTo>
                  <a:pt x="1864742" y="465458"/>
                </a:lnTo>
                <a:lnTo>
                  <a:pt x="1841101" y="470488"/>
                </a:lnTo>
                <a:lnTo>
                  <a:pt x="1795483" y="480227"/>
                </a:lnTo>
                <a:lnTo>
                  <a:pt x="1750891" y="486890"/>
                </a:lnTo>
                <a:lnTo>
                  <a:pt x="1705786" y="491759"/>
                </a:lnTo>
                <a:lnTo>
                  <a:pt x="1683233" y="493521"/>
                </a:lnTo>
                <a:lnTo>
                  <a:pt x="1660681" y="495091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33822" y="2484871"/>
            <a:ext cx="1402715" cy="575945"/>
          </a:xfrm>
          <a:custGeom>
            <a:avLst/>
            <a:gdLst/>
            <a:ahLst/>
            <a:cxnLst/>
            <a:rect l="l" t="t" r="r" b="b"/>
            <a:pathLst>
              <a:path w="1402714" h="575944">
                <a:moveTo>
                  <a:pt x="0" y="574063"/>
                </a:moveTo>
                <a:lnTo>
                  <a:pt x="143516" y="574063"/>
                </a:lnTo>
                <a:lnTo>
                  <a:pt x="176319" y="574575"/>
                </a:lnTo>
                <a:lnTo>
                  <a:pt x="207585" y="575600"/>
                </a:lnTo>
                <a:lnTo>
                  <a:pt x="239619" y="574831"/>
                </a:lnTo>
                <a:lnTo>
                  <a:pt x="315798" y="560223"/>
                </a:lnTo>
                <a:lnTo>
                  <a:pt x="360840" y="546897"/>
                </a:lnTo>
                <a:lnTo>
                  <a:pt x="404855" y="530751"/>
                </a:lnTo>
                <a:lnTo>
                  <a:pt x="442849" y="512556"/>
                </a:lnTo>
                <a:lnTo>
                  <a:pt x="493335" y="472063"/>
                </a:lnTo>
                <a:lnTo>
                  <a:pt x="514831" y="447589"/>
                </a:lnTo>
                <a:lnTo>
                  <a:pt x="541260" y="418245"/>
                </a:lnTo>
                <a:lnTo>
                  <a:pt x="573070" y="383487"/>
                </a:lnTo>
                <a:lnTo>
                  <a:pt x="607636" y="344180"/>
                </a:lnTo>
                <a:lnTo>
                  <a:pt x="645917" y="300902"/>
                </a:lnTo>
                <a:lnTo>
                  <a:pt x="688876" y="254228"/>
                </a:lnTo>
                <a:lnTo>
                  <a:pt x="720635" y="218463"/>
                </a:lnTo>
                <a:lnTo>
                  <a:pt x="754786" y="177686"/>
                </a:lnTo>
                <a:lnTo>
                  <a:pt x="790874" y="135314"/>
                </a:lnTo>
                <a:lnTo>
                  <a:pt x="828443" y="94765"/>
                </a:lnTo>
                <a:lnTo>
                  <a:pt x="867036" y="59455"/>
                </a:lnTo>
                <a:lnTo>
                  <a:pt x="906200" y="32803"/>
                </a:lnTo>
                <a:lnTo>
                  <a:pt x="956258" y="13383"/>
                </a:lnTo>
                <a:lnTo>
                  <a:pt x="1009957" y="3739"/>
                </a:lnTo>
                <a:lnTo>
                  <a:pt x="1064050" y="524"/>
                </a:lnTo>
                <a:lnTo>
                  <a:pt x="1115289" y="393"/>
                </a:lnTo>
                <a:lnTo>
                  <a:pt x="1160427" y="0"/>
                </a:lnTo>
                <a:lnTo>
                  <a:pt x="1207934" y="1025"/>
                </a:lnTo>
                <a:lnTo>
                  <a:pt x="1248843" y="6150"/>
                </a:lnTo>
                <a:lnTo>
                  <a:pt x="1284497" y="12301"/>
                </a:lnTo>
                <a:lnTo>
                  <a:pt x="1316244" y="16402"/>
                </a:lnTo>
                <a:lnTo>
                  <a:pt x="1343489" y="17747"/>
                </a:lnTo>
                <a:lnTo>
                  <a:pt x="1365833" y="17939"/>
                </a:lnTo>
                <a:lnTo>
                  <a:pt x="1384910" y="17363"/>
                </a:lnTo>
                <a:lnTo>
                  <a:pt x="1402354" y="16402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29721" y="2728635"/>
            <a:ext cx="1406525" cy="723265"/>
          </a:xfrm>
          <a:custGeom>
            <a:avLst/>
            <a:gdLst/>
            <a:ahLst/>
            <a:cxnLst/>
            <a:rect l="l" t="t" r="r" b="b"/>
            <a:pathLst>
              <a:path w="1406525" h="723264">
                <a:moveTo>
                  <a:pt x="0" y="715741"/>
                </a:moveTo>
                <a:lnTo>
                  <a:pt x="127114" y="715741"/>
                </a:lnTo>
                <a:lnTo>
                  <a:pt x="151973" y="717823"/>
                </a:lnTo>
                <a:lnTo>
                  <a:pt x="173244" y="721122"/>
                </a:lnTo>
                <a:lnTo>
                  <a:pt x="197077" y="722756"/>
                </a:lnTo>
                <a:lnTo>
                  <a:pt x="274025" y="715548"/>
                </a:lnTo>
                <a:lnTo>
                  <a:pt x="326498" y="710102"/>
                </a:lnTo>
                <a:lnTo>
                  <a:pt x="382815" y="696199"/>
                </a:lnTo>
                <a:lnTo>
                  <a:pt x="438748" y="666535"/>
                </a:lnTo>
                <a:lnTo>
                  <a:pt x="470212" y="639828"/>
                </a:lnTo>
                <a:lnTo>
                  <a:pt x="502346" y="606522"/>
                </a:lnTo>
                <a:lnTo>
                  <a:pt x="534899" y="568303"/>
                </a:lnTo>
                <a:lnTo>
                  <a:pt x="567619" y="526857"/>
                </a:lnTo>
                <a:lnTo>
                  <a:pt x="600255" y="483868"/>
                </a:lnTo>
                <a:lnTo>
                  <a:pt x="632557" y="441022"/>
                </a:lnTo>
                <a:lnTo>
                  <a:pt x="664273" y="400006"/>
                </a:lnTo>
                <a:lnTo>
                  <a:pt x="696096" y="358463"/>
                </a:lnTo>
                <a:lnTo>
                  <a:pt x="728481" y="314112"/>
                </a:lnTo>
                <a:lnTo>
                  <a:pt x="760818" y="268744"/>
                </a:lnTo>
                <a:lnTo>
                  <a:pt x="792498" y="224153"/>
                </a:lnTo>
                <a:lnTo>
                  <a:pt x="822911" y="182133"/>
                </a:lnTo>
                <a:lnTo>
                  <a:pt x="851446" y="144475"/>
                </a:lnTo>
                <a:lnTo>
                  <a:pt x="877496" y="112975"/>
                </a:lnTo>
                <a:lnTo>
                  <a:pt x="913855" y="72162"/>
                </a:lnTo>
                <a:lnTo>
                  <a:pt x="942334" y="44292"/>
                </a:lnTo>
                <a:lnTo>
                  <a:pt x="1008710" y="10464"/>
                </a:lnTo>
                <a:lnTo>
                  <a:pt x="1049812" y="2657"/>
                </a:lnTo>
                <a:lnTo>
                  <a:pt x="1098230" y="0"/>
                </a:lnTo>
                <a:lnTo>
                  <a:pt x="1148650" y="426"/>
                </a:lnTo>
                <a:lnTo>
                  <a:pt x="1195756" y="1869"/>
                </a:lnTo>
                <a:lnTo>
                  <a:pt x="1234235" y="2263"/>
                </a:lnTo>
                <a:lnTo>
                  <a:pt x="1272388" y="1686"/>
                </a:lnTo>
                <a:lnTo>
                  <a:pt x="1303686" y="1750"/>
                </a:lnTo>
                <a:lnTo>
                  <a:pt x="1324861" y="2071"/>
                </a:lnTo>
                <a:lnTo>
                  <a:pt x="1332646" y="2263"/>
                </a:lnTo>
                <a:lnTo>
                  <a:pt x="1406454" y="2263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20241" y="2938228"/>
            <a:ext cx="1916430" cy="1271270"/>
          </a:xfrm>
          <a:custGeom>
            <a:avLst/>
            <a:gdLst/>
            <a:ahLst/>
            <a:cxnLst/>
            <a:rect l="l" t="t" r="r" b="b"/>
            <a:pathLst>
              <a:path w="1916429" h="1271270">
                <a:moveTo>
                  <a:pt x="9226" y="1014604"/>
                </a:moveTo>
                <a:lnTo>
                  <a:pt x="3459" y="1065171"/>
                </a:lnTo>
                <a:lnTo>
                  <a:pt x="0" y="1113143"/>
                </a:lnTo>
                <a:lnTo>
                  <a:pt x="1153" y="1155926"/>
                </a:lnTo>
                <a:lnTo>
                  <a:pt x="22873" y="1216744"/>
                </a:lnTo>
                <a:lnTo>
                  <a:pt x="68618" y="1247625"/>
                </a:lnTo>
                <a:lnTo>
                  <a:pt x="107637" y="1256531"/>
                </a:lnTo>
                <a:lnTo>
                  <a:pt x="187520" y="1267617"/>
                </a:lnTo>
                <a:lnTo>
                  <a:pt x="236289" y="1271139"/>
                </a:lnTo>
                <a:lnTo>
                  <a:pt x="286538" y="1270958"/>
                </a:lnTo>
                <a:lnTo>
                  <a:pt x="334965" y="1265311"/>
                </a:lnTo>
                <a:lnTo>
                  <a:pt x="378267" y="1252430"/>
                </a:lnTo>
                <a:lnTo>
                  <a:pt x="416708" y="1231045"/>
                </a:lnTo>
                <a:lnTo>
                  <a:pt x="452986" y="1202314"/>
                </a:lnTo>
                <a:lnTo>
                  <a:pt x="487441" y="1168115"/>
                </a:lnTo>
                <a:lnTo>
                  <a:pt x="520415" y="1130328"/>
                </a:lnTo>
                <a:lnTo>
                  <a:pt x="552250" y="1090832"/>
                </a:lnTo>
                <a:lnTo>
                  <a:pt x="583289" y="1051508"/>
                </a:lnTo>
                <a:lnTo>
                  <a:pt x="612286" y="1010618"/>
                </a:lnTo>
                <a:lnTo>
                  <a:pt x="638721" y="966310"/>
                </a:lnTo>
                <a:lnTo>
                  <a:pt x="664016" y="920294"/>
                </a:lnTo>
                <a:lnTo>
                  <a:pt x="689597" y="874278"/>
                </a:lnTo>
                <a:lnTo>
                  <a:pt x="716885" y="829971"/>
                </a:lnTo>
                <a:lnTo>
                  <a:pt x="747307" y="789080"/>
                </a:lnTo>
                <a:lnTo>
                  <a:pt x="780718" y="752793"/>
                </a:lnTo>
                <a:lnTo>
                  <a:pt x="815951" y="719980"/>
                </a:lnTo>
                <a:lnTo>
                  <a:pt x="852894" y="688875"/>
                </a:lnTo>
                <a:lnTo>
                  <a:pt x="891430" y="657714"/>
                </a:lnTo>
                <a:lnTo>
                  <a:pt x="931448" y="624730"/>
                </a:lnTo>
                <a:lnTo>
                  <a:pt x="972832" y="588158"/>
                </a:lnTo>
                <a:lnTo>
                  <a:pt x="1005723" y="557897"/>
                </a:lnTo>
                <a:lnTo>
                  <a:pt x="1040809" y="525851"/>
                </a:lnTo>
                <a:lnTo>
                  <a:pt x="1077273" y="492475"/>
                </a:lnTo>
                <a:lnTo>
                  <a:pt x="1114297" y="458225"/>
                </a:lnTo>
                <a:lnTo>
                  <a:pt x="1151065" y="423560"/>
                </a:lnTo>
                <a:lnTo>
                  <a:pt x="1186759" y="388934"/>
                </a:lnTo>
                <a:lnTo>
                  <a:pt x="1220564" y="354805"/>
                </a:lnTo>
                <a:lnTo>
                  <a:pt x="1251662" y="321629"/>
                </a:lnTo>
                <a:lnTo>
                  <a:pt x="1288385" y="276315"/>
                </a:lnTo>
                <a:lnTo>
                  <a:pt x="1321065" y="228837"/>
                </a:lnTo>
                <a:lnTo>
                  <a:pt x="1351354" y="181701"/>
                </a:lnTo>
                <a:lnTo>
                  <a:pt x="1380901" y="137412"/>
                </a:lnTo>
                <a:lnTo>
                  <a:pt x="1411361" y="98477"/>
                </a:lnTo>
                <a:lnTo>
                  <a:pt x="1444383" y="67401"/>
                </a:lnTo>
                <a:lnTo>
                  <a:pt x="1488438" y="41847"/>
                </a:lnTo>
                <a:lnTo>
                  <a:pt x="1535380" y="26167"/>
                </a:lnTo>
                <a:lnTo>
                  <a:pt x="1582847" y="17113"/>
                </a:lnTo>
                <a:lnTo>
                  <a:pt x="1628477" y="11438"/>
                </a:lnTo>
                <a:lnTo>
                  <a:pt x="1669908" y="5894"/>
                </a:lnTo>
                <a:lnTo>
                  <a:pt x="1716230" y="736"/>
                </a:lnTo>
                <a:lnTo>
                  <a:pt x="1758580" y="0"/>
                </a:lnTo>
                <a:lnTo>
                  <a:pt x="1796573" y="1185"/>
                </a:lnTo>
                <a:lnTo>
                  <a:pt x="1829825" y="1794"/>
                </a:lnTo>
                <a:lnTo>
                  <a:pt x="1857406" y="1458"/>
                </a:lnTo>
                <a:lnTo>
                  <a:pt x="1879799" y="1410"/>
                </a:lnTo>
                <a:lnTo>
                  <a:pt x="1898732" y="1554"/>
                </a:lnTo>
                <a:lnTo>
                  <a:pt x="1915935" y="1794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70036" y="3113587"/>
            <a:ext cx="2266315" cy="1233805"/>
          </a:xfrm>
          <a:custGeom>
            <a:avLst/>
            <a:gdLst/>
            <a:ahLst/>
            <a:cxnLst/>
            <a:rect l="l" t="t" r="r" b="b"/>
            <a:pathLst>
              <a:path w="2266315" h="1233804">
                <a:moveTo>
                  <a:pt x="2691" y="839243"/>
                </a:moveTo>
                <a:lnTo>
                  <a:pt x="1009" y="862645"/>
                </a:lnTo>
                <a:lnTo>
                  <a:pt x="0" y="886527"/>
                </a:lnTo>
                <a:lnTo>
                  <a:pt x="336" y="911370"/>
                </a:lnTo>
                <a:lnTo>
                  <a:pt x="6599" y="966806"/>
                </a:lnTo>
                <a:lnTo>
                  <a:pt x="19797" y="1028954"/>
                </a:lnTo>
                <a:lnTo>
                  <a:pt x="47187" y="1079665"/>
                </a:lnTo>
                <a:lnTo>
                  <a:pt x="88768" y="1118939"/>
                </a:lnTo>
                <a:lnTo>
                  <a:pt x="113403" y="1138576"/>
                </a:lnTo>
                <a:lnTo>
                  <a:pt x="135026" y="1160808"/>
                </a:lnTo>
                <a:lnTo>
                  <a:pt x="185962" y="1205273"/>
                </a:lnTo>
                <a:lnTo>
                  <a:pt x="236417" y="1220585"/>
                </a:lnTo>
                <a:lnTo>
                  <a:pt x="316696" y="1229267"/>
                </a:lnTo>
                <a:lnTo>
                  <a:pt x="366037" y="1231770"/>
                </a:lnTo>
                <a:lnTo>
                  <a:pt x="418886" y="1233143"/>
                </a:lnTo>
                <a:lnTo>
                  <a:pt x="473273" y="1233459"/>
                </a:lnTo>
                <a:lnTo>
                  <a:pt x="527228" y="1232791"/>
                </a:lnTo>
                <a:lnTo>
                  <a:pt x="578780" y="1231209"/>
                </a:lnTo>
                <a:lnTo>
                  <a:pt x="625959" y="1228786"/>
                </a:lnTo>
                <a:lnTo>
                  <a:pt x="675881" y="1227806"/>
                </a:lnTo>
                <a:lnTo>
                  <a:pt x="724333" y="1229396"/>
                </a:lnTo>
                <a:lnTo>
                  <a:pt x="771351" y="1230687"/>
                </a:lnTo>
                <a:lnTo>
                  <a:pt x="816970" y="1228810"/>
                </a:lnTo>
                <a:lnTo>
                  <a:pt x="861226" y="1220896"/>
                </a:lnTo>
                <a:lnTo>
                  <a:pt x="904155" y="1204076"/>
                </a:lnTo>
                <a:lnTo>
                  <a:pt x="945794" y="1175480"/>
                </a:lnTo>
                <a:lnTo>
                  <a:pt x="992571" y="1119445"/>
                </a:lnTo>
                <a:lnTo>
                  <a:pt x="1012984" y="1084353"/>
                </a:lnTo>
                <a:lnTo>
                  <a:pt x="1032374" y="1045542"/>
                </a:lnTo>
                <a:lnTo>
                  <a:pt x="1051462" y="1003761"/>
                </a:lnTo>
                <a:lnTo>
                  <a:pt x="1070970" y="959759"/>
                </a:lnTo>
                <a:lnTo>
                  <a:pt x="1091617" y="914285"/>
                </a:lnTo>
                <a:lnTo>
                  <a:pt x="1114125" y="868086"/>
                </a:lnTo>
                <a:lnTo>
                  <a:pt x="1139214" y="821912"/>
                </a:lnTo>
                <a:lnTo>
                  <a:pt x="1167606" y="776511"/>
                </a:lnTo>
                <a:lnTo>
                  <a:pt x="1200022" y="732632"/>
                </a:lnTo>
                <a:lnTo>
                  <a:pt x="1229356" y="697988"/>
                </a:lnTo>
                <a:lnTo>
                  <a:pt x="1262437" y="661670"/>
                </a:lnTo>
                <a:lnTo>
                  <a:pt x="1298596" y="624054"/>
                </a:lnTo>
                <a:lnTo>
                  <a:pt x="1337165" y="585518"/>
                </a:lnTo>
                <a:lnTo>
                  <a:pt x="1377477" y="546438"/>
                </a:lnTo>
                <a:lnTo>
                  <a:pt x="1418864" y="507191"/>
                </a:lnTo>
                <a:lnTo>
                  <a:pt x="1460656" y="468153"/>
                </a:lnTo>
                <a:lnTo>
                  <a:pt x="1502188" y="429701"/>
                </a:lnTo>
                <a:lnTo>
                  <a:pt x="1542789" y="392211"/>
                </a:lnTo>
                <a:lnTo>
                  <a:pt x="1581794" y="356060"/>
                </a:lnTo>
                <a:lnTo>
                  <a:pt x="1618533" y="321625"/>
                </a:lnTo>
                <a:lnTo>
                  <a:pt x="1652338" y="289282"/>
                </a:lnTo>
                <a:lnTo>
                  <a:pt x="1682543" y="259407"/>
                </a:lnTo>
                <a:lnTo>
                  <a:pt x="1746649" y="184953"/>
                </a:lnTo>
                <a:lnTo>
                  <a:pt x="1770415" y="144200"/>
                </a:lnTo>
                <a:lnTo>
                  <a:pt x="1796105" y="80267"/>
                </a:lnTo>
                <a:lnTo>
                  <a:pt x="1808717" y="55867"/>
                </a:lnTo>
                <a:lnTo>
                  <a:pt x="1860194" y="19154"/>
                </a:lnTo>
                <a:lnTo>
                  <a:pt x="1897903" y="8525"/>
                </a:lnTo>
                <a:lnTo>
                  <a:pt x="1940825" y="2352"/>
                </a:lnTo>
                <a:lnTo>
                  <a:pt x="1988217" y="0"/>
                </a:lnTo>
                <a:lnTo>
                  <a:pt x="2039332" y="830"/>
                </a:lnTo>
                <a:lnTo>
                  <a:pt x="2093427" y="4208"/>
                </a:lnTo>
                <a:lnTo>
                  <a:pt x="2149756" y="9496"/>
                </a:lnTo>
                <a:lnTo>
                  <a:pt x="2207575" y="16057"/>
                </a:lnTo>
                <a:lnTo>
                  <a:pt x="2266139" y="23254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08805" y="3132743"/>
            <a:ext cx="3349625" cy="1362075"/>
          </a:xfrm>
          <a:custGeom>
            <a:avLst/>
            <a:gdLst/>
            <a:ahLst/>
            <a:cxnLst/>
            <a:rect l="l" t="t" r="r" b="b"/>
            <a:pathLst>
              <a:path w="3349625" h="1362075">
                <a:moveTo>
                  <a:pt x="7183" y="820089"/>
                </a:moveTo>
                <a:lnTo>
                  <a:pt x="4001" y="875067"/>
                </a:lnTo>
                <a:lnTo>
                  <a:pt x="1410" y="927783"/>
                </a:lnTo>
                <a:lnTo>
                  <a:pt x="0" y="975971"/>
                </a:lnTo>
                <a:lnTo>
                  <a:pt x="360" y="1017369"/>
                </a:lnTo>
                <a:lnTo>
                  <a:pt x="3083" y="1049714"/>
                </a:lnTo>
                <a:lnTo>
                  <a:pt x="11284" y="1073323"/>
                </a:lnTo>
                <a:lnTo>
                  <a:pt x="23585" y="1082261"/>
                </a:lnTo>
                <a:lnTo>
                  <a:pt x="36912" y="1085176"/>
                </a:lnTo>
                <a:lnTo>
                  <a:pt x="48188" y="1090719"/>
                </a:lnTo>
                <a:lnTo>
                  <a:pt x="53442" y="1098407"/>
                </a:lnTo>
                <a:lnTo>
                  <a:pt x="55364" y="1104558"/>
                </a:lnTo>
                <a:lnTo>
                  <a:pt x="60874" y="1113015"/>
                </a:lnTo>
                <a:lnTo>
                  <a:pt x="106587" y="1151809"/>
                </a:lnTo>
                <a:lnTo>
                  <a:pt x="145830" y="1182722"/>
                </a:lnTo>
                <a:lnTo>
                  <a:pt x="190582" y="1214789"/>
                </a:lnTo>
                <a:lnTo>
                  <a:pt x="236808" y="1242435"/>
                </a:lnTo>
                <a:lnTo>
                  <a:pt x="281144" y="1264827"/>
                </a:lnTo>
                <a:lnTo>
                  <a:pt x="326505" y="1284721"/>
                </a:lnTo>
                <a:lnTo>
                  <a:pt x="378274" y="1301924"/>
                </a:lnTo>
                <a:lnTo>
                  <a:pt x="441831" y="1316244"/>
                </a:lnTo>
                <a:lnTo>
                  <a:pt x="538929" y="1327936"/>
                </a:lnTo>
                <a:lnTo>
                  <a:pt x="659924" y="1337002"/>
                </a:lnTo>
                <a:lnTo>
                  <a:pt x="763108" y="1342864"/>
                </a:lnTo>
                <a:lnTo>
                  <a:pt x="806771" y="1344947"/>
                </a:lnTo>
                <a:lnTo>
                  <a:pt x="850274" y="1346539"/>
                </a:lnTo>
                <a:lnTo>
                  <a:pt x="898059" y="1349419"/>
                </a:lnTo>
                <a:lnTo>
                  <a:pt x="949054" y="1352978"/>
                </a:lnTo>
                <a:lnTo>
                  <a:pt x="1002188" y="1356603"/>
                </a:lnTo>
                <a:lnTo>
                  <a:pt x="1056387" y="1359687"/>
                </a:lnTo>
                <a:lnTo>
                  <a:pt x="1110580" y="1361619"/>
                </a:lnTo>
                <a:lnTo>
                  <a:pt x="1163694" y="1361788"/>
                </a:lnTo>
                <a:lnTo>
                  <a:pt x="1214659" y="1359585"/>
                </a:lnTo>
                <a:lnTo>
                  <a:pt x="1262401" y="1354400"/>
                </a:lnTo>
                <a:lnTo>
                  <a:pt x="1305848" y="1345624"/>
                </a:lnTo>
                <a:lnTo>
                  <a:pt x="1343929" y="1332645"/>
                </a:lnTo>
                <a:lnTo>
                  <a:pt x="1388534" y="1306252"/>
                </a:lnTo>
                <a:lnTo>
                  <a:pt x="1426675" y="1270786"/>
                </a:lnTo>
                <a:lnTo>
                  <a:pt x="1459387" y="1228768"/>
                </a:lnTo>
                <a:lnTo>
                  <a:pt x="1487701" y="1182722"/>
                </a:lnTo>
                <a:lnTo>
                  <a:pt x="1512652" y="1135171"/>
                </a:lnTo>
                <a:lnTo>
                  <a:pt x="1535273" y="1088636"/>
                </a:lnTo>
                <a:lnTo>
                  <a:pt x="1556596" y="1045642"/>
                </a:lnTo>
                <a:lnTo>
                  <a:pt x="1577655" y="1008710"/>
                </a:lnTo>
                <a:lnTo>
                  <a:pt x="1604948" y="960947"/>
                </a:lnTo>
                <a:lnTo>
                  <a:pt x="1622957" y="920697"/>
                </a:lnTo>
                <a:lnTo>
                  <a:pt x="1637981" y="883826"/>
                </a:lnTo>
                <a:lnTo>
                  <a:pt x="1656318" y="846200"/>
                </a:lnTo>
                <a:lnTo>
                  <a:pt x="1684267" y="803687"/>
                </a:lnTo>
                <a:lnTo>
                  <a:pt x="1711727" y="769401"/>
                </a:lnTo>
                <a:lnTo>
                  <a:pt x="1743526" y="733166"/>
                </a:lnTo>
                <a:lnTo>
                  <a:pt x="1778482" y="695628"/>
                </a:lnTo>
                <a:lnTo>
                  <a:pt x="1815410" y="657433"/>
                </a:lnTo>
                <a:lnTo>
                  <a:pt x="1853126" y="619226"/>
                </a:lnTo>
                <a:lnTo>
                  <a:pt x="1890449" y="581653"/>
                </a:lnTo>
                <a:lnTo>
                  <a:pt x="1926193" y="545359"/>
                </a:lnTo>
                <a:lnTo>
                  <a:pt x="1960646" y="508909"/>
                </a:lnTo>
                <a:lnTo>
                  <a:pt x="1994956" y="471252"/>
                </a:lnTo>
                <a:lnTo>
                  <a:pt x="2029231" y="433606"/>
                </a:lnTo>
                <a:lnTo>
                  <a:pt x="2063577" y="397192"/>
                </a:lnTo>
                <a:lnTo>
                  <a:pt x="2098102" y="363229"/>
                </a:lnTo>
                <a:lnTo>
                  <a:pt x="2132914" y="332936"/>
                </a:lnTo>
                <a:lnTo>
                  <a:pt x="2168120" y="307533"/>
                </a:lnTo>
                <a:lnTo>
                  <a:pt x="2216079" y="280273"/>
                </a:lnTo>
                <a:lnTo>
                  <a:pt x="2262627" y="260525"/>
                </a:lnTo>
                <a:lnTo>
                  <a:pt x="2310618" y="246617"/>
                </a:lnTo>
                <a:lnTo>
                  <a:pt x="2362907" y="236874"/>
                </a:lnTo>
                <a:lnTo>
                  <a:pt x="2422347" y="229625"/>
                </a:lnTo>
                <a:lnTo>
                  <a:pt x="2527550" y="226933"/>
                </a:lnTo>
                <a:lnTo>
                  <a:pt x="2655048" y="231674"/>
                </a:lnTo>
                <a:lnTo>
                  <a:pt x="2762557" y="238466"/>
                </a:lnTo>
                <a:lnTo>
                  <a:pt x="2807790" y="241926"/>
                </a:lnTo>
                <a:lnTo>
                  <a:pt x="3103022" y="237826"/>
                </a:lnTo>
                <a:lnTo>
                  <a:pt x="3157129" y="230393"/>
                </a:lnTo>
                <a:lnTo>
                  <a:pt x="3203227" y="220399"/>
                </a:lnTo>
                <a:lnTo>
                  <a:pt x="3242277" y="207841"/>
                </a:lnTo>
                <a:lnTo>
                  <a:pt x="3301894" y="173884"/>
                </a:lnTo>
                <a:lnTo>
                  <a:pt x="3335979" y="128522"/>
                </a:lnTo>
                <a:lnTo>
                  <a:pt x="3349593" y="85212"/>
                </a:lnTo>
                <a:lnTo>
                  <a:pt x="3349305" y="63556"/>
                </a:lnTo>
                <a:lnTo>
                  <a:pt x="3328546" y="28703"/>
                </a:lnTo>
                <a:lnTo>
                  <a:pt x="3270627" y="13069"/>
                </a:lnTo>
                <a:lnTo>
                  <a:pt x="3197332" y="8200"/>
                </a:lnTo>
                <a:lnTo>
                  <a:pt x="3163824" y="8808"/>
                </a:lnTo>
                <a:lnTo>
                  <a:pt x="3130187" y="12044"/>
                </a:lnTo>
                <a:lnTo>
                  <a:pt x="3095270" y="15408"/>
                </a:lnTo>
                <a:lnTo>
                  <a:pt x="3057917" y="16401"/>
                </a:lnTo>
                <a:lnTo>
                  <a:pt x="3017553" y="14318"/>
                </a:lnTo>
                <a:lnTo>
                  <a:pt x="2974883" y="10506"/>
                </a:lnTo>
                <a:lnTo>
                  <a:pt x="2930675" y="5541"/>
                </a:lnTo>
                <a:lnTo>
                  <a:pt x="2885698" y="0"/>
                </a:lnTo>
              </a:path>
            </a:pathLst>
          </a:custGeom>
          <a:ln w="762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64258" y="4802823"/>
            <a:ext cx="2221508" cy="1867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41883" y="5814886"/>
            <a:ext cx="1080135" cy="701675"/>
          </a:xfrm>
          <a:custGeom>
            <a:avLst/>
            <a:gdLst/>
            <a:ahLst/>
            <a:cxnLst/>
            <a:rect l="l" t="t" r="r" b="b"/>
            <a:pathLst>
              <a:path w="1080134" h="701675">
                <a:moveTo>
                  <a:pt x="36285" y="0"/>
                </a:moveTo>
                <a:lnTo>
                  <a:pt x="0" y="11621"/>
                </a:lnTo>
                <a:lnTo>
                  <a:pt x="35218" y="121576"/>
                </a:lnTo>
                <a:lnTo>
                  <a:pt x="53183" y="175883"/>
                </a:lnTo>
                <a:lnTo>
                  <a:pt x="71537" y="229266"/>
                </a:lnTo>
                <a:lnTo>
                  <a:pt x="90416" y="281421"/>
                </a:lnTo>
                <a:lnTo>
                  <a:pt x="109951" y="332028"/>
                </a:lnTo>
                <a:lnTo>
                  <a:pt x="130275" y="380772"/>
                </a:lnTo>
                <a:lnTo>
                  <a:pt x="151530" y="427336"/>
                </a:lnTo>
                <a:lnTo>
                  <a:pt x="173861" y="471409"/>
                </a:lnTo>
                <a:lnTo>
                  <a:pt x="197426" y="512677"/>
                </a:lnTo>
                <a:lnTo>
                  <a:pt x="222394" y="550825"/>
                </a:lnTo>
                <a:lnTo>
                  <a:pt x="248950" y="585527"/>
                </a:lnTo>
                <a:lnTo>
                  <a:pt x="277106" y="616237"/>
                </a:lnTo>
                <a:lnTo>
                  <a:pt x="307614" y="643138"/>
                </a:lnTo>
                <a:lnTo>
                  <a:pt x="340099" y="665255"/>
                </a:lnTo>
                <a:lnTo>
                  <a:pt x="374883" y="682284"/>
                </a:lnTo>
                <a:lnTo>
                  <a:pt x="411763" y="693784"/>
                </a:lnTo>
                <a:lnTo>
                  <a:pt x="450303" y="699926"/>
                </a:lnTo>
                <a:lnTo>
                  <a:pt x="490495" y="701141"/>
                </a:lnTo>
                <a:lnTo>
                  <a:pt x="531417" y="697895"/>
                </a:lnTo>
                <a:lnTo>
                  <a:pt x="573755" y="690573"/>
                </a:lnTo>
                <a:lnTo>
                  <a:pt x="617146" y="679594"/>
                </a:lnTo>
                <a:lnTo>
                  <a:pt x="661516" y="665328"/>
                </a:lnTo>
                <a:lnTo>
                  <a:pt x="667380" y="663100"/>
                </a:lnTo>
                <a:lnTo>
                  <a:pt x="488243" y="663100"/>
                </a:lnTo>
                <a:lnTo>
                  <a:pt x="488796" y="663056"/>
                </a:lnTo>
                <a:lnTo>
                  <a:pt x="471845" y="663056"/>
                </a:lnTo>
                <a:lnTo>
                  <a:pt x="470716" y="663022"/>
                </a:lnTo>
                <a:lnTo>
                  <a:pt x="471273" y="663022"/>
                </a:lnTo>
                <a:lnTo>
                  <a:pt x="455059" y="662044"/>
                </a:lnTo>
                <a:lnTo>
                  <a:pt x="454414" y="662044"/>
                </a:lnTo>
                <a:lnTo>
                  <a:pt x="453204" y="661932"/>
                </a:lnTo>
                <a:lnTo>
                  <a:pt x="453517" y="661932"/>
                </a:lnTo>
                <a:lnTo>
                  <a:pt x="437844" y="659977"/>
                </a:lnTo>
                <a:lnTo>
                  <a:pt x="437487" y="659977"/>
                </a:lnTo>
                <a:lnTo>
                  <a:pt x="436204" y="659772"/>
                </a:lnTo>
                <a:lnTo>
                  <a:pt x="436436" y="659772"/>
                </a:lnTo>
                <a:lnTo>
                  <a:pt x="421318" y="656829"/>
                </a:lnTo>
                <a:lnTo>
                  <a:pt x="421058" y="656829"/>
                </a:lnTo>
                <a:lnTo>
                  <a:pt x="419718" y="656518"/>
                </a:lnTo>
                <a:lnTo>
                  <a:pt x="419908" y="656518"/>
                </a:lnTo>
                <a:lnTo>
                  <a:pt x="405333" y="652570"/>
                </a:lnTo>
                <a:lnTo>
                  <a:pt x="405124" y="652570"/>
                </a:lnTo>
                <a:lnTo>
                  <a:pt x="403749" y="652141"/>
                </a:lnTo>
                <a:lnTo>
                  <a:pt x="403913" y="652141"/>
                </a:lnTo>
                <a:lnTo>
                  <a:pt x="389833" y="647158"/>
                </a:lnTo>
                <a:lnTo>
                  <a:pt x="389661" y="647158"/>
                </a:lnTo>
                <a:lnTo>
                  <a:pt x="388291" y="646613"/>
                </a:lnTo>
                <a:lnTo>
                  <a:pt x="388431" y="646613"/>
                </a:lnTo>
                <a:lnTo>
                  <a:pt x="374730" y="640533"/>
                </a:lnTo>
                <a:lnTo>
                  <a:pt x="374597" y="640533"/>
                </a:lnTo>
                <a:lnTo>
                  <a:pt x="373312" y="639904"/>
                </a:lnTo>
                <a:lnTo>
                  <a:pt x="359998" y="632694"/>
                </a:lnTo>
                <a:lnTo>
                  <a:pt x="358722" y="632009"/>
                </a:lnTo>
                <a:lnTo>
                  <a:pt x="345614" y="623659"/>
                </a:lnTo>
                <a:lnTo>
                  <a:pt x="344479" y="622941"/>
                </a:lnTo>
                <a:lnTo>
                  <a:pt x="331561" y="613448"/>
                </a:lnTo>
                <a:lnTo>
                  <a:pt x="330669" y="612802"/>
                </a:lnTo>
                <a:lnTo>
                  <a:pt x="317827" y="602087"/>
                </a:lnTo>
                <a:lnTo>
                  <a:pt x="316953" y="601361"/>
                </a:lnTo>
                <a:lnTo>
                  <a:pt x="304773" y="589944"/>
                </a:lnTo>
                <a:lnTo>
                  <a:pt x="303648" y="588894"/>
                </a:lnTo>
                <a:lnTo>
                  <a:pt x="278794" y="561701"/>
                </a:lnTo>
                <a:lnTo>
                  <a:pt x="277605" y="560404"/>
                </a:lnTo>
                <a:lnTo>
                  <a:pt x="253954" y="529372"/>
                </a:lnTo>
                <a:lnTo>
                  <a:pt x="253079" y="528228"/>
                </a:lnTo>
                <a:lnTo>
                  <a:pt x="230267" y="493282"/>
                </a:lnTo>
                <a:lnTo>
                  <a:pt x="229622" y="492296"/>
                </a:lnTo>
                <a:lnTo>
                  <a:pt x="207660" y="453764"/>
                </a:lnTo>
                <a:lnTo>
                  <a:pt x="207182" y="452928"/>
                </a:lnTo>
                <a:lnTo>
                  <a:pt x="186046" y="411162"/>
                </a:lnTo>
                <a:lnTo>
                  <a:pt x="185691" y="410462"/>
                </a:lnTo>
                <a:lnTo>
                  <a:pt x="165192" y="365525"/>
                </a:lnTo>
                <a:lnTo>
                  <a:pt x="145221" y="317600"/>
                </a:lnTo>
                <a:lnTo>
                  <a:pt x="126037" y="267888"/>
                </a:lnTo>
                <a:lnTo>
                  <a:pt x="107418" y="216442"/>
                </a:lnTo>
                <a:lnTo>
                  <a:pt x="89250" y="163600"/>
                </a:lnTo>
                <a:lnTo>
                  <a:pt x="71420" y="109696"/>
                </a:lnTo>
                <a:lnTo>
                  <a:pt x="36285" y="0"/>
                </a:lnTo>
                <a:close/>
              </a:path>
              <a:path w="1080134" h="701675">
                <a:moveTo>
                  <a:pt x="489005" y="663040"/>
                </a:moveTo>
                <a:lnTo>
                  <a:pt x="488243" y="663100"/>
                </a:lnTo>
                <a:lnTo>
                  <a:pt x="489769" y="663041"/>
                </a:lnTo>
                <a:lnTo>
                  <a:pt x="489005" y="663040"/>
                </a:lnTo>
                <a:close/>
              </a:path>
              <a:path w="1080134" h="701675">
                <a:moveTo>
                  <a:pt x="526653" y="660053"/>
                </a:moveTo>
                <a:lnTo>
                  <a:pt x="489005" y="663040"/>
                </a:lnTo>
                <a:lnTo>
                  <a:pt x="489769" y="663041"/>
                </a:lnTo>
                <a:lnTo>
                  <a:pt x="488243" y="663100"/>
                </a:lnTo>
                <a:lnTo>
                  <a:pt x="667380" y="663100"/>
                </a:lnTo>
                <a:lnTo>
                  <a:pt x="675006" y="660203"/>
                </a:lnTo>
                <a:lnTo>
                  <a:pt x="525788" y="660203"/>
                </a:lnTo>
                <a:lnTo>
                  <a:pt x="526653" y="660053"/>
                </a:lnTo>
                <a:close/>
              </a:path>
              <a:path w="1080134" h="701675">
                <a:moveTo>
                  <a:pt x="470716" y="663022"/>
                </a:moveTo>
                <a:lnTo>
                  <a:pt x="471845" y="663056"/>
                </a:lnTo>
                <a:lnTo>
                  <a:pt x="471282" y="663022"/>
                </a:lnTo>
                <a:lnTo>
                  <a:pt x="470716" y="663022"/>
                </a:lnTo>
                <a:close/>
              </a:path>
              <a:path w="1080134" h="701675">
                <a:moveTo>
                  <a:pt x="471282" y="663022"/>
                </a:moveTo>
                <a:lnTo>
                  <a:pt x="471845" y="663056"/>
                </a:lnTo>
                <a:lnTo>
                  <a:pt x="488796" y="663056"/>
                </a:lnTo>
                <a:lnTo>
                  <a:pt x="489005" y="663040"/>
                </a:lnTo>
                <a:lnTo>
                  <a:pt x="471282" y="663022"/>
                </a:lnTo>
                <a:close/>
              </a:path>
              <a:path w="1080134" h="701675">
                <a:moveTo>
                  <a:pt x="471273" y="663022"/>
                </a:moveTo>
                <a:lnTo>
                  <a:pt x="470716" y="663022"/>
                </a:lnTo>
                <a:lnTo>
                  <a:pt x="471282" y="663022"/>
                </a:lnTo>
                <a:close/>
              </a:path>
              <a:path w="1080134" h="701675">
                <a:moveTo>
                  <a:pt x="453204" y="661932"/>
                </a:moveTo>
                <a:lnTo>
                  <a:pt x="454414" y="662044"/>
                </a:lnTo>
                <a:lnTo>
                  <a:pt x="453811" y="661968"/>
                </a:lnTo>
                <a:lnTo>
                  <a:pt x="453204" y="661932"/>
                </a:lnTo>
                <a:close/>
              </a:path>
              <a:path w="1080134" h="701675">
                <a:moveTo>
                  <a:pt x="453811" y="661968"/>
                </a:moveTo>
                <a:lnTo>
                  <a:pt x="454414" y="662044"/>
                </a:lnTo>
                <a:lnTo>
                  <a:pt x="455059" y="662044"/>
                </a:lnTo>
                <a:lnTo>
                  <a:pt x="453811" y="661968"/>
                </a:lnTo>
                <a:close/>
              </a:path>
              <a:path w="1080134" h="701675">
                <a:moveTo>
                  <a:pt x="453517" y="661932"/>
                </a:moveTo>
                <a:lnTo>
                  <a:pt x="453204" y="661932"/>
                </a:lnTo>
                <a:lnTo>
                  <a:pt x="453811" y="661968"/>
                </a:lnTo>
                <a:lnTo>
                  <a:pt x="453517" y="661932"/>
                </a:lnTo>
                <a:close/>
              </a:path>
              <a:path w="1080134" h="701675">
                <a:moveTo>
                  <a:pt x="527528" y="659984"/>
                </a:moveTo>
                <a:lnTo>
                  <a:pt x="526653" y="660053"/>
                </a:lnTo>
                <a:lnTo>
                  <a:pt x="525788" y="660203"/>
                </a:lnTo>
                <a:lnTo>
                  <a:pt x="527528" y="659984"/>
                </a:lnTo>
                <a:close/>
              </a:path>
              <a:path w="1080134" h="701675">
                <a:moveTo>
                  <a:pt x="675583" y="659984"/>
                </a:moveTo>
                <a:lnTo>
                  <a:pt x="527528" y="659984"/>
                </a:lnTo>
                <a:lnTo>
                  <a:pt x="525788" y="660203"/>
                </a:lnTo>
                <a:lnTo>
                  <a:pt x="675006" y="660203"/>
                </a:lnTo>
                <a:lnTo>
                  <a:pt x="675583" y="659984"/>
                </a:lnTo>
                <a:close/>
              </a:path>
              <a:path w="1080134" h="701675">
                <a:moveTo>
                  <a:pt x="565825" y="653279"/>
                </a:moveTo>
                <a:lnTo>
                  <a:pt x="526653" y="660053"/>
                </a:lnTo>
                <a:lnTo>
                  <a:pt x="527528" y="659984"/>
                </a:lnTo>
                <a:lnTo>
                  <a:pt x="675601" y="659977"/>
                </a:lnTo>
                <a:lnTo>
                  <a:pt x="692761" y="653458"/>
                </a:lnTo>
                <a:lnTo>
                  <a:pt x="565116" y="653458"/>
                </a:lnTo>
                <a:lnTo>
                  <a:pt x="565825" y="653279"/>
                </a:lnTo>
                <a:close/>
              </a:path>
              <a:path w="1080134" h="701675">
                <a:moveTo>
                  <a:pt x="436204" y="659772"/>
                </a:moveTo>
                <a:lnTo>
                  <a:pt x="437487" y="659977"/>
                </a:lnTo>
                <a:lnTo>
                  <a:pt x="436849" y="659853"/>
                </a:lnTo>
                <a:lnTo>
                  <a:pt x="436204" y="659772"/>
                </a:lnTo>
                <a:close/>
              </a:path>
              <a:path w="1080134" h="701675">
                <a:moveTo>
                  <a:pt x="436849" y="659853"/>
                </a:moveTo>
                <a:lnTo>
                  <a:pt x="437487" y="659977"/>
                </a:lnTo>
                <a:lnTo>
                  <a:pt x="437844" y="659977"/>
                </a:lnTo>
                <a:lnTo>
                  <a:pt x="436849" y="659853"/>
                </a:lnTo>
                <a:close/>
              </a:path>
              <a:path w="1080134" h="701675">
                <a:moveTo>
                  <a:pt x="436436" y="659772"/>
                </a:moveTo>
                <a:lnTo>
                  <a:pt x="436204" y="659772"/>
                </a:lnTo>
                <a:lnTo>
                  <a:pt x="436849" y="659853"/>
                </a:lnTo>
                <a:lnTo>
                  <a:pt x="436436" y="659772"/>
                </a:lnTo>
                <a:close/>
              </a:path>
              <a:path w="1080134" h="701675">
                <a:moveTo>
                  <a:pt x="419718" y="656518"/>
                </a:moveTo>
                <a:lnTo>
                  <a:pt x="421058" y="656829"/>
                </a:lnTo>
                <a:lnTo>
                  <a:pt x="420394" y="656649"/>
                </a:lnTo>
                <a:lnTo>
                  <a:pt x="419718" y="656518"/>
                </a:lnTo>
                <a:close/>
              </a:path>
              <a:path w="1080134" h="701675">
                <a:moveTo>
                  <a:pt x="420394" y="656649"/>
                </a:moveTo>
                <a:lnTo>
                  <a:pt x="421058" y="656829"/>
                </a:lnTo>
                <a:lnTo>
                  <a:pt x="421318" y="656829"/>
                </a:lnTo>
                <a:lnTo>
                  <a:pt x="420394" y="656649"/>
                </a:lnTo>
                <a:close/>
              </a:path>
              <a:path w="1080134" h="701675">
                <a:moveTo>
                  <a:pt x="419908" y="656518"/>
                </a:moveTo>
                <a:lnTo>
                  <a:pt x="419718" y="656518"/>
                </a:lnTo>
                <a:lnTo>
                  <a:pt x="420394" y="656649"/>
                </a:lnTo>
                <a:lnTo>
                  <a:pt x="419908" y="656518"/>
                </a:lnTo>
                <a:close/>
              </a:path>
              <a:path w="1080134" h="701675">
                <a:moveTo>
                  <a:pt x="566543" y="653155"/>
                </a:moveTo>
                <a:lnTo>
                  <a:pt x="565825" y="653279"/>
                </a:lnTo>
                <a:lnTo>
                  <a:pt x="565116" y="653458"/>
                </a:lnTo>
                <a:lnTo>
                  <a:pt x="566543" y="653155"/>
                </a:lnTo>
                <a:close/>
              </a:path>
              <a:path w="1080134" h="701675">
                <a:moveTo>
                  <a:pt x="693559" y="653155"/>
                </a:moveTo>
                <a:lnTo>
                  <a:pt x="566543" y="653155"/>
                </a:lnTo>
                <a:lnTo>
                  <a:pt x="565116" y="653458"/>
                </a:lnTo>
                <a:lnTo>
                  <a:pt x="692761" y="653458"/>
                </a:lnTo>
                <a:lnTo>
                  <a:pt x="693559" y="653155"/>
                </a:lnTo>
                <a:close/>
              </a:path>
              <a:path w="1080134" h="701675">
                <a:moveTo>
                  <a:pt x="606631" y="642954"/>
                </a:moveTo>
                <a:lnTo>
                  <a:pt x="565825" y="653279"/>
                </a:lnTo>
                <a:lnTo>
                  <a:pt x="566543" y="653155"/>
                </a:lnTo>
                <a:lnTo>
                  <a:pt x="693559" y="653155"/>
                </a:lnTo>
                <a:lnTo>
                  <a:pt x="706785" y="648130"/>
                </a:lnTo>
                <a:lnTo>
                  <a:pt x="718410" y="643138"/>
                </a:lnTo>
                <a:lnTo>
                  <a:pt x="606059" y="643138"/>
                </a:lnTo>
                <a:lnTo>
                  <a:pt x="606631" y="642954"/>
                </a:lnTo>
                <a:close/>
              </a:path>
              <a:path w="1080134" h="701675">
                <a:moveTo>
                  <a:pt x="403749" y="652141"/>
                </a:moveTo>
                <a:lnTo>
                  <a:pt x="405124" y="652570"/>
                </a:lnTo>
                <a:lnTo>
                  <a:pt x="404446" y="652330"/>
                </a:lnTo>
                <a:lnTo>
                  <a:pt x="403749" y="652141"/>
                </a:lnTo>
                <a:close/>
              </a:path>
              <a:path w="1080134" h="701675">
                <a:moveTo>
                  <a:pt x="404446" y="652330"/>
                </a:moveTo>
                <a:lnTo>
                  <a:pt x="405124" y="652570"/>
                </a:lnTo>
                <a:lnTo>
                  <a:pt x="405333" y="652570"/>
                </a:lnTo>
                <a:lnTo>
                  <a:pt x="404446" y="652330"/>
                </a:lnTo>
                <a:close/>
              </a:path>
              <a:path w="1080134" h="701675">
                <a:moveTo>
                  <a:pt x="403913" y="652141"/>
                </a:moveTo>
                <a:lnTo>
                  <a:pt x="403749" y="652141"/>
                </a:lnTo>
                <a:lnTo>
                  <a:pt x="404446" y="652330"/>
                </a:lnTo>
                <a:lnTo>
                  <a:pt x="403913" y="652141"/>
                </a:lnTo>
                <a:close/>
              </a:path>
              <a:path w="1080134" h="701675">
                <a:moveTo>
                  <a:pt x="388291" y="646613"/>
                </a:moveTo>
                <a:lnTo>
                  <a:pt x="389661" y="647158"/>
                </a:lnTo>
                <a:lnTo>
                  <a:pt x="388985" y="646858"/>
                </a:lnTo>
                <a:lnTo>
                  <a:pt x="388291" y="646613"/>
                </a:lnTo>
                <a:close/>
              </a:path>
              <a:path w="1080134" h="701675">
                <a:moveTo>
                  <a:pt x="388985" y="646858"/>
                </a:moveTo>
                <a:lnTo>
                  <a:pt x="389661" y="647158"/>
                </a:lnTo>
                <a:lnTo>
                  <a:pt x="389833" y="647158"/>
                </a:lnTo>
                <a:lnTo>
                  <a:pt x="388985" y="646858"/>
                </a:lnTo>
                <a:close/>
              </a:path>
              <a:path w="1080134" h="701675">
                <a:moveTo>
                  <a:pt x="388431" y="646613"/>
                </a:moveTo>
                <a:lnTo>
                  <a:pt x="388291" y="646613"/>
                </a:lnTo>
                <a:lnTo>
                  <a:pt x="388985" y="646858"/>
                </a:lnTo>
                <a:lnTo>
                  <a:pt x="388431" y="646613"/>
                </a:lnTo>
                <a:close/>
              </a:path>
              <a:path w="1080134" h="701675">
                <a:moveTo>
                  <a:pt x="607217" y="642805"/>
                </a:moveTo>
                <a:lnTo>
                  <a:pt x="606631" y="642954"/>
                </a:lnTo>
                <a:lnTo>
                  <a:pt x="606059" y="643138"/>
                </a:lnTo>
                <a:lnTo>
                  <a:pt x="607217" y="642805"/>
                </a:lnTo>
                <a:close/>
              </a:path>
              <a:path w="1080134" h="701675">
                <a:moveTo>
                  <a:pt x="719184" y="642805"/>
                </a:moveTo>
                <a:lnTo>
                  <a:pt x="607217" y="642805"/>
                </a:lnTo>
                <a:lnTo>
                  <a:pt x="606059" y="643138"/>
                </a:lnTo>
                <a:lnTo>
                  <a:pt x="718429" y="643129"/>
                </a:lnTo>
                <a:lnTo>
                  <a:pt x="719184" y="642805"/>
                </a:lnTo>
                <a:close/>
              </a:path>
              <a:path w="1080134" h="701675">
                <a:moveTo>
                  <a:pt x="750845" y="629208"/>
                </a:moveTo>
                <a:lnTo>
                  <a:pt x="649384" y="629208"/>
                </a:lnTo>
                <a:lnTo>
                  <a:pt x="648449" y="629536"/>
                </a:lnTo>
                <a:lnTo>
                  <a:pt x="606631" y="642954"/>
                </a:lnTo>
                <a:lnTo>
                  <a:pt x="607217" y="642805"/>
                </a:lnTo>
                <a:lnTo>
                  <a:pt x="719184" y="642805"/>
                </a:lnTo>
                <a:lnTo>
                  <a:pt x="750845" y="629208"/>
                </a:lnTo>
                <a:close/>
              </a:path>
              <a:path w="1080134" h="701675">
                <a:moveTo>
                  <a:pt x="373312" y="639904"/>
                </a:moveTo>
                <a:lnTo>
                  <a:pt x="374597" y="640533"/>
                </a:lnTo>
                <a:lnTo>
                  <a:pt x="373965" y="640194"/>
                </a:lnTo>
                <a:lnTo>
                  <a:pt x="373312" y="639904"/>
                </a:lnTo>
                <a:close/>
              </a:path>
              <a:path w="1080134" h="701675">
                <a:moveTo>
                  <a:pt x="373965" y="640194"/>
                </a:moveTo>
                <a:lnTo>
                  <a:pt x="374597" y="640533"/>
                </a:lnTo>
                <a:lnTo>
                  <a:pt x="374730" y="640533"/>
                </a:lnTo>
                <a:lnTo>
                  <a:pt x="373965" y="640194"/>
                </a:lnTo>
                <a:close/>
              </a:path>
              <a:path w="1080134" h="701675">
                <a:moveTo>
                  <a:pt x="373425" y="639904"/>
                </a:moveTo>
                <a:lnTo>
                  <a:pt x="373965" y="640194"/>
                </a:lnTo>
                <a:lnTo>
                  <a:pt x="373425" y="639904"/>
                </a:lnTo>
                <a:close/>
              </a:path>
              <a:path w="1080134" h="701675">
                <a:moveTo>
                  <a:pt x="358722" y="632009"/>
                </a:moveTo>
                <a:lnTo>
                  <a:pt x="359895" y="632694"/>
                </a:lnTo>
                <a:lnTo>
                  <a:pt x="359316" y="632328"/>
                </a:lnTo>
                <a:lnTo>
                  <a:pt x="358722" y="632009"/>
                </a:lnTo>
                <a:close/>
              </a:path>
              <a:path w="1080134" h="701675">
                <a:moveTo>
                  <a:pt x="359316" y="632328"/>
                </a:moveTo>
                <a:lnTo>
                  <a:pt x="359895" y="632694"/>
                </a:lnTo>
                <a:lnTo>
                  <a:pt x="359316" y="632328"/>
                </a:lnTo>
                <a:close/>
              </a:path>
              <a:path w="1080134" h="701675">
                <a:moveTo>
                  <a:pt x="358812" y="632009"/>
                </a:moveTo>
                <a:lnTo>
                  <a:pt x="359316" y="632328"/>
                </a:lnTo>
                <a:lnTo>
                  <a:pt x="358812" y="632009"/>
                </a:lnTo>
                <a:close/>
              </a:path>
              <a:path w="1080134" h="701675">
                <a:moveTo>
                  <a:pt x="648913" y="629359"/>
                </a:moveTo>
                <a:lnTo>
                  <a:pt x="648364" y="629536"/>
                </a:lnTo>
                <a:lnTo>
                  <a:pt x="648913" y="629359"/>
                </a:lnTo>
                <a:close/>
              </a:path>
              <a:path w="1080134" h="701675">
                <a:moveTo>
                  <a:pt x="649384" y="629208"/>
                </a:moveTo>
                <a:lnTo>
                  <a:pt x="648913" y="629359"/>
                </a:lnTo>
                <a:lnTo>
                  <a:pt x="648449" y="629536"/>
                </a:lnTo>
                <a:lnTo>
                  <a:pt x="649384" y="629208"/>
                </a:lnTo>
                <a:close/>
              </a:path>
              <a:path w="1080134" h="701675">
                <a:moveTo>
                  <a:pt x="786158" y="612658"/>
                </a:moveTo>
                <a:lnTo>
                  <a:pt x="692875" y="612658"/>
                </a:lnTo>
                <a:lnTo>
                  <a:pt x="692123" y="612962"/>
                </a:lnTo>
                <a:lnTo>
                  <a:pt x="648913" y="629359"/>
                </a:lnTo>
                <a:lnTo>
                  <a:pt x="649384" y="629208"/>
                </a:lnTo>
                <a:lnTo>
                  <a:pt x="750845" y="629208"/>
                </a:lnTo>
                <a:lnTo>
                  <a:pt x="752866" y="628340"/>
                </a:lnTo>
                <a:lnTo>
                  <a:pt x="786158" y="612658"/>
                </a:lnTo>
                <a:close/>
              </a:path>
              <a:path w="1080134" h="701675">
                <a:moveTo>
                  <a:pt x="344479" y="622941"/>
                </a:moveTo>
                <a:lnTo>
                  <a:pt x="345533" y="623659"/>
                </a:lnTo>
                <a:lnTo>
                  <a:pt x="345016" y="623280"/>
                </a:lnTo>
                <a:lnTo>
                  <a:pt x="344479" y="622941"/>
                </a:lnTo>
                <a:close/>
              </a:path>
              <a:path w="1080134" h="701675">
                <a:moveTo>
                  <a:pt x="345016" y="623280"/>
                </a:moveTo>
                <a:lnTo>
                  <a:pt x="345533" y="623659"/>
                </a:lnTo>
                <a:lnTo>
                  <a:pt x="345016" y="623280"/>
                </a:lnTo>
                <a:close/>
              </a:path>
              <a:path w="1080134" h="701675">
                <a:moveTo>
                  <a:pt x="344551" y="622941"/>
                </a:moveTo>
                <a:lnTo>
                  <a:pt x="345016" y="623280"/>
                </a:lnTo>
                <a:lnTo>
                  <a:pt x="344551" y="622941"/>
                </a:lnTo>
                <a:close/>
              </a:path>
              <a:path w="1080134" h="701675">
                <a:moveTo>
                  <a:pt x="330561" y="612718"/>
                </a:moveTo>
                <a:lnTo>
                  <a:pt x="331497" y="613448"/>
                </a:lnTo>
                <a:lnTo>
                  <a:pt x="331035" y="613064"/>
                </a:lnTo>
                <a:lnTo>
                  <a:pt x="330561" y="612718"/>
                </a:lnTo>
                <a:close/>
              </a:path>
              <a:path w="1080134" h="701675">
                <a:moveTo>
                  <a:pt x="331035" y="613064"/>
                </a:moveTo>
                <a:lnTo>
                  <a:pt x="331497" y="613448"/>
                </a:lnTo>
                <a:lnTo>
                  <a:pt x="331035" y="613064"/>
                </a:lnTo>
                <a:close/>
              </a:path>
              <a:path w="1080134" h="701675">
                <a:moveTo>
                  <a:pt x="330619" y="612718"/>
                </a:moveTo>
                <a:lnTo>
                  <a:pt x="331035" y="613064"/>
                </a:lnTo>
                <a:lnTo>
                  <a:pt x="330619" y="612718"/>
                </a:lnTo>
                <a:close/>
              </a:path>
              <a:path w="1080134" h="701675">
                <a:moveTo>
                  <a:pt x="692494" y="612802"/>
                </a:moveTo>
                <a:lnTo>
                  <a:pt x="692074" y="612962"/>
                </a:lnTo>
                <a:lnTo>
                  <a:pt x="692494" y="612802"/>
                </a:lnTo>
                <a:close/>
              </a:path>
              <a:path w="1080134" h="701675">
                <a:moveTo>
                  <a:pt x="825049" y="593462"/>
                </a:moveTo>
                <a:lnTo>
                  <a:pt x="737529" y="593462"/>
                </a:lnTo>
                <a:lnTo>
                  <a:pt x="692494" y="612802"/>
                </a:lnTo>
                <a:lnTo>
                  <a:pt x="692875" y="612658"/>
                </a:lnTo>
                <a:lnTo>
                  <a:pt x="786158" y="612658"/>
                </a:lnTo>
                <a:lnTo>
                  <a:pt x="799668" y="606294"/>
                </a:lnTo>
                <a:lnTo>
                  <a:pt x="825049" y="593462"/>
                </a:lnTo>
                <a:close/>
              </a:path>
              <a:path w="1080134" h="701675">
                <a:moveTo>
                  <a:pt x="316953" y="601361"/>
                </a:moveTo>
                <a:lnTo>
                  <a:pt x="317779" y="602087"/>
                </a:lnTo>
                <a:lnTo>
                  <a:pt x="317385" y="601720"/>
                </a:lnTo>
                <a:lnTo>
                  <a:pt x="316953" y="601361"/>
                </a:lnTo>
                <a:close/>
              </a:path>
              <a:path w="1080134" h="701675">
                <a:moveTo>
                  <a:pt x="317385" y="601720"/>
                </a:moveTo>
                <a:lnTo>
                  <a:pt x="317779" y="602087"/>
                </a:lnTo>
                <a:lnTo>
                  <a:pt x="317385" y="601720"/>
                </a:lnTo>
                <a:close/>
              </a:path>
              <a:path w="1080134" h="701675">
                <a:moveTo>
                  <a:pt x="317001" y="601361"/>
                </a:moveTo>
                <a:lnTo>
                  <a:pt x="317385" y="601720"/>
                </a:lnTo>
                <a:lnTo>
                  <a:pt x="317001" y="601361"/>
                </a:lnTo>
                <a:close/>
              </a:path>
              <a:path w="1080134" h="701675">
                <a:moveTo>
                  <a:pt x="866548" y="571940"/>
                </a:moveTo>
                <a:lnTo>
                  <a:pt x="783191" y="571940"/>
                </a:lnTo>
                <a:lnTo>
                  <a:pt x="737230" y="593591"/>
                </a:lnTo>
                <a:lnTo>
                  <a:pt x="737529" y="593462"/>
                </a:lnTo>
                <a:lnTo>
                  <a:pt x="825049" y="593462"/>
                </a:lnTo>
                <a:lnTo>
                  <a:pt x="847088" y="582321"/>
                </a:lnTo>
                <a:lnTo>
                  <a:pt x="866548" y="571940"/>
                </a:lnTo>
                <a:close/>
              </a:path>
              <a:path w="1080134" h="701675">
                <a:moveTo>
                  <a:pt x="303648" y="588894"/>
                </a:moveTo>
                <a:lnTo>
                  <a:pt x="304689" y="589944"/>
                </a:lnTo>
                <a:lnTo>
                  <a:pt x="304191" y="589401"/>
                </a:lnTo>
                <a:lnTo>
                  <a:pt x="303648" y="588894"/>
                </a:lnTo>
                <a:close/>
              </a:path>
              <a:path w="1080134" h="701675">
                <a:moveTo>
                  <a:pt x="304191" y="589401"/>
                </a:moveTo>
                <a:lnTo>
                  <a:pt x="304689" y="589944"/>
                </a:lnTo>
                <a:lnTo>
                  <a:pt x="304191" y="589401"/>
                </a:lnTo>
                <a:close/>
              </a:path>
              <a:path w="1080134" h="701675">
                <a:moveTo>
                  <a:pt x="303726" y="588894"/>
                </a:moveTo>
                <a:lnTo>
                  <a:pt x="304191" y="589401"/>
                </a:lnTo>
                <a:lnTo>
                  <a:pt x="303726" y="588894"/>
                </a:lnTo>
                <a:close/>
              </a:path>
              <a:path w="1080134" h="701675">
                <a:moveTo>
                  <a:pt x="910036" y="548413"/>
                </a:moveTo>
                <a:lnTo>
                  <a:pt x="829712" y="548413"/>
                </a:lnTo>
                <a:lnTo>
                  <a:pt x="782952" y="572052"/>
                </a:lnTo>
                <a:lnTo>
                  <a:pt x="783191" y="571940"/>
                </a:lnTo>
                <a:lnTo>
                  <a:pt x="866548" y="571940"/>
                </a:lnTo>
                <a:lnTo>
                  <a:pt x="895023" y="556749"/>
                </a:lnTo>
                <a:lnTo>
                  <a:pt x="910036" y="548413"/>
                </a:lnTo>
                <a:close/>
              </a:path>
              <a:path w="1080134" h="701675">
                <a:moveTo>
                  <a:pt x="277605" y="560404"/>
                </a:moveTo>
                <a:lnTo>
                  <a:pt x="278692" y="561701"/>
                </a:lnTo>
                <a:lnTo>
                  <a:pt x="278178" y="561029"/>
                </a:lnTo>
                <a:lnTo>
                  <a:pt x="277605" y="560404"/>
                </a:lnTo>
                <a:close/>
              </a:path>
              <a:path w="1080134" h="701675">
                <a:moveTo>
                  <a:pt x="278178" y="561029"/>
                </a:moveTo>
                <a:lnTo>
                  <a:pt x="278692" y="561701"/>
                </a:lnTo>
                <a:lnTo>
                  <a:pt x="278178" y="561029"/>
                </a:lnTo>
                <a:close/>
              </a:path>
              <a:path w="1080134" h="701675">
                <a:moveTo>
                  <a:pt x="277700" y="560404"/>
                </a:moveTo>
                <a:lnTo>
                  <a:pt x="278178" y="561029"/>
                </a:lnTo>
                <a:lnTo>
                  <a:pt x="277700" y="560404"/>
                </a:lnTo>
                <a:close/>
              </a:path>
              <a:path w="1080134" h="701675">
                <a:moveTo>
                  <a:pt x="955020" y="523209"/>
                </a:moveTo>
                <a:lnTo>
                  <a:pt x="876950" y="523209"/>
                </a:lnTo>
                <a:lnTo>
                  <a:pt x="829516" y="548512"/>
                </a:lnTo>
                <a:lnTo>
                  <a:pt x="829712" y="548413"/>
                </a:lnTo>
                <a:lnTo>
                  <a:pt x="910036" y="548413"/>
                </a:lnTo>
                <a:lnTo>
                  <a:pt x="943386" y="529895"/>
                </a:lnTo>
                <a:lnTo>
                  <a:pt x="955020" y="523209"/>
                </a:lnTo>
                <a:close/>
              </a:path>
              <a:path w="1080134" h="701675">
                <a:moveTo>
                  <a:pt x="1059438" y="460140"/>
                </a:moveTo>
                <a:lnTo>
                  <a:pt x="988297" y="460140"/>
                </a:lnTo>
                <a:lnTo>
                  <a:pt x="1007282" y="493173"/>
                </a:lnTo>
                <a:lnTo>
                  <a:pt x="990885" y="502597"/>
                </a:lnTo>
                <a:lnTo>
                  <a:pt x="1010178" y="535610"/>
                </a:lnTo>
                <a:lnTo>
                  <a:pt x="1059438" y="460140"/>
                </a:lnTo>
                <a:close/>
              </a:path>
              <a:path w="1080134" h="701675">
                <a:moveTo>
                  <a:pt x="253079" y="528228"/>
                </a:moveTo>
                <a:lnTo>
                  <a:pt x="253889" y="529372"/>
                </a:lnTo>
                <a:lnTo>
                  <a:pt x="253503" y="528782"/>
                </a:lnTo>
                <a:lnTo>
                  <a:pt x="253079" y="528228"/>
                </a:lnTo>
                <a:close/>
              </a:path>
              <a:path w="1080134" h="701675">
                <a:moveTo>
                  <a:pt x="253503" y="528782"/>
                </a:moveTo>
                <a:lnTo>
                  <a:pt x="253889" y="529372"/>
                </a:lnTo>
                <a:lnTo>
                  <a:pt x="253503" y="528782"/>
                </a:lnTo>
                <a:close/>
              </a:path>
              <a:path w="1080134" h="701675">
                <a:moveTo>
                  <a:pt x="253140" y="528228"/>
                </a:moveTo>
                <a:lnTo>
                  <a:pt x="253503" y="528782"/>
                </a:lnTo>
                <a:lnTo>
                  <a:pt x="253140" y="528228"/>
                </a:lnTo>
                <a:close/>
              </a:path>
              <a:path w="1080134" h="701675">
                <a:moveTo>
                  <a:pt x="987412" y="496654"/>
                </a:moveTo>
                <a:lnTo>
                  <a:pt x="924767" y="496654"/>
                </a:lnTo>
                <a:lnTo>
                  <a:pt x="876800" y="523289"/>
                </a:lnTo>
                <a:lnTo>
                  <a:pt x="876950" y="523209"/>
                </a:lnTo>
                <a:lnTo>
                  <a:pt x="955020" y="523209"/>
                </a:lnTo>
                <a:lnTo>
                  <a:pt x="990885" y="502597"/>
                </a:lnTo>
                <a:lnTo>
                  <a:pt x="987412" y="496654"/>
                </a:lnTo>
                <a:close/>
              </a:path>
              <a:path w="1080134" h="701675">
                <a:moveTo>
                  <a:pt x="988297" y="460140"/>
                </a:moveTo>
                <a:lnTo>
                  <a:pt x="971661" y="469701"/>
                </a:lnTo>
                <a:lnTo>
                  <a:pt x="990885" y="502597"/>
                </a:lnTo>
                <a:lnTo>
                  <a:pt x="1007282" y="493173"/>
                </a:lnTo>
                <a:lnTo>
                  <a:pt x="988297" y="460140"/>
                </a:lnTo>
                <a:close/>
              </a:path>
              <a:path w="1080134" h="701675">
                <a:moveTo>
                  <a:pt x="971661" y="469701"/>
                </a:moveTo>
                <a:lnTo>
                  <a:pt x="924659" y="496714"/>
                </a:lnTo>
                <a:lnTo>
                  <a:pt x="987412" y="496654"/>
                </a:lnTo>
                <a:lnTo>
                  <a:pt x="971661" y="469701"/>
                </a:lnTo>
                <a:close/>
              </a:path>
              <a:path w="1080134" h="701675">
                <a:moveTo>
                  <a:pt x="229622" y="492296"/>
                </a:moveTo>
                <a:lnTo>
                  <a:pt x="230225" y="493282"/>
                </a:lnTo>
                <a:lnTo>
                  <a:pt x="229936" y="492776"/>
                </a:lnTo>
                <a:lnTo>
                  <a:pt x="229622" y="492296"/>
                </a:lnTo>
                <a:close/>
              </a:path>
              <a:path w="1080134" h="701675">
                <a:moveTo>
                  <a:pt x="229936" y="492776"/>
                </a:moveTo>
                <a:lnTo>
                  <a:pt x="230225" y="493282"/>
                </a:lnTo>
                <a:lnTo>
                  <a:pt x="229936" y="492776"/>
                </a:lnTo>
                <a:close/>
              </a:path>
              <a:path w="1080134" h="701675">
                <a:moveTo>
                  <a:pt x="229662" y="492296"/>
                </a:moveTo>
                <a:lnTo>
                  <a:pt x="229936" y="492776"/>
                </a:lnTo>
                <a:lnTo>
                  <a:pt x="229662" y="492296"/>
                </a:lnTo>
                <a:close/>
              </a:path>
              <a:path w="1080134" h="701675">
                <a:moveTo>
                  <a:pt x="1080027" y="428597"/>
                </a:moveTo>
                <a:lnTo>
                  <a:pt x="952507" y="436926"/>
                </a:lnTo>
                <a:lnTo>
                  <a:pt x="971661" y="469701"/>
                </a:lnTo>
                <a:lnTo>
                  <a:pt x="988297" y="460140"/>
                </a:lnTo>
                <a:lnTo>
                  <a:pt x="1059438" y="460140"/>
                </a:lnTo>
                <a:lnTo>
                  <a:pt x="1080027" y="428597"/>
                </a:lnTo>
                <a:close/>
              </a:path>
              <a:path w="1080134" h="701675">
                <a:moveTo>
                  <a:pt x="207412" y="453331"/>
                </a:moveTo>
                <a:lnTo>
                  <a:pt x="207632" y="453764"/>
                </a:lnTo>
                <a:lnTo>
                  <a:pt x="207412" y="453331"/>
                </a:lnTo>
                <a:close/>
              </a:path>
              <a:path w="1080134" h="701675">
                <a:moveTo>
                  <a:pt x="207208" y="452928"/>
                </a:moveTo>
                <a:lnTo>
                  <a:pt x="207412" y="453331"/>
                </a:lnTo>
                <a:lnTo>
                  <a:pt x="207208" y="452928"/>
                </a:lnTo>
                <a:close/>
              </a:path>
              <a:path w="1080134" h="701675">
                <a:moveTo>
                  <a:pt x="185863" y="410801"/>
                </a:moveTo>
                <a:lnTo>
                  <a:pt x="186028" y="411162"/>
                </a:lnTo>
                <a:lnTo>
                  <a:pt x="185863" y="410801"/>
                </a:lnTo>
                <a:close/>
              </a:path>
              <a:path w="1080134" h="701675">
                <a:moveTo>
                  <a:pt x="185708" y="410462"/>
                </a:moveTo>
                <a:lnTo>
                  <a:pt x="185863" y="410801"/>
                </a:lnTo>
                <a:lnTo>
                  <a:pt x="185708" y="410462"/>
                </a:lnTo>
                <a:close/>
              </a:path>
              <a:path w="1080134" h="701675">
                <a:moveTo>
                  <a:pt x="165197" y="365525"/>
                </a:moveTo>
                <a:lnTo>
                  <a:pt x="165319" y="365817"/>
                </a:lnTo>
                <a:lnTo>
                  <a:pt x="165197" y="365525"/>
                </a:lnTo>
                <a:close/>
              </a:path>
              <a:path w="1080134" h="701675">
                <a:moveTo>
                  <a:pt x="165078" y="365238"/>
                </a:moveTo>
                <a:lnTo>
                  <a:pt x="165197" y="365525"/>
                </a:lnTo>
                <a:lnTo>
                  <a:pt x="165078" y="365238"/>
                </a:lnTo>
                <a:close/>
              </a:path>
              <a:path w="1080134" h="701675">
                <a:moveTo>
                  <a:pt x="145312" y="317834"/>
                </a:moveTo>
                <a:lnTo>
                  <a:pt x="145403" y="318071"/>
                </a:lnTo>
                <a:lnTo>
                  <a:pt x="145312" y="317834"/>
                </a:lnTo>
                <a:close/>
              </a:path>
              <a:path w="1080134" h="701675">
                <a:moveTo>
                  <a:pt x="145221" y="317600"/>
                </a:moveTo>
                <a:lnTo>
                  <a:pt x="145312" y="317834"/>
                </a:lnTo>
                <a:lnTo>
                  <a:pt x="145221" y="317600"/>
                </a:lnTo>
                <a:close/>
              </a:path>
              <a:path w="1080134" h="701675">
                <a:moveTo>
                  <a:pt x="126092" y="268041"/>
                </a:moveTo>
                <a:lnTo>
                  <a:pt x="126173" y="268264"/>
                </a:lnTo>
                <a:lnTo>
                  <a:pt x="126092" y="268041"/>
                </a:lnTo>
                <a:close/>
              </a:path>
              <a:path w="1080134" h="701675">
                <a:moveTo>
                  <a:pt x="126037" y="267888"/>
                </a:moveTo>
                <a:lnTo>
                  <a:pt x="126092" y="268041"/>
                </a:lnTo>
                <a:lnTo>
                  <a:pt x="126037" y="267888"/>
                </a:lnTo>
                <a:close/>
              </a:path>
              <a:path w="1080134" h="701675">
                <a:moveTo>
                  <a:pt x="107478" y="216618"/>
                </a:moveTo>
                <a:close/>
              </a:path>
              <a:path w="1080134" h="701675">
                <a:moveTo>
                  <a:pt x="107418" y="216442"/>
                </a:moveTo>
                <a:lnTo>
                  <a:pt x="107478" y="216618"/>
                </a:lnTo>
                <a:lnTo>
                  <a:pt x="107418" y="216442"/>
                </a:lnTo>
                <a:close/>
              </a:path>
              <a:path w="1080134" h="701675">
                <a:moveTo>
                  <a:pt x="89282" y="163696"/>
                </a:moveTo>
                <a:close/>
              </a:path>
              <a:path w="1080134" h="701675">
                <a:moveTo>
                  <a:pt x="89250" y="163600"/>
                </a:moveTo>
                <a:close/>
              </a:path>
              <a:path w="1080134" h="701675">
                <a:moveTo>
                  <a:pt x="71443" y="109769"/>
                </a:moveTo>
                <a:close/>
              </a:path>
              <a:path w="1080134" h="701675">
                <a:moveTo>
                  <a:pt x="71420" y="109696"/>
                </a:move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74844" y="3279933"/>
            <a:ext cx="269875" cy="300355"/>
          </a:xfrm>
          <a:custGeom>
            <a:avLst/>
            <a:gdLst/>
            <a:ahLst/>
            <a:cxnLst/>
            <a:rect l="l" t="t" r="r" b="b"/>
            <a:pathLst>
              <a:path w="269875" h="300354">
                <a:moveTo>
                  <a:pt x="0" y="300081"/>
                </a:moveTo>
                <a:lnTo>
                  <a:pt x="269399" y="300081"/>
                </a:lnTo>
                <a:lnTo>
                  <a:pt x="269399" y="0"/>
                </a:lnTo>
                <a:lnTo>
                  <a:pt x="0" y="0"/>
                </a:lnTo>
                <a:lnTo>
                  <a:pt x="0" y="3000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2653584" y="3299459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772169" y="2394203"/>
            <a:ext cx="3997325" cy="126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10845" algn="r">
              <a:lnSpc>
                <a:spcPts val="163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FC000"/>
                </a:solidFill>
                <a:latin typeface="Calibri"/>
                <a:cs typeface="Calibri"/>
              </a:rPr>
              <a:t>1: </a:t>
            </a:r>
            <a:r>
              <a:rPr sz="1400" b="1" spc="-20" dirty="0">
                <a:solidFill>
                  <a:srgbClr val="FFC000"/>
                </a:solidFill>
                <a:latin typeface="Calibri"/>
                <a:cs typeface="Calibri"/>
              </a:rPr>
              <a:t>10x10 </a:t>
            </a:r>
            <a:r>
              <a:rPr sz="1400" b="1" spc="-30" dirty="0">
                <a:solidFill>
                  <a:srgbClr val="FFC000"/>
                </a:solidFill>
                <a:latin typeface="Calibri"/>
                <a:cs typeface="Calibri"/>
              </a:rPr>
              <a:t>Triple </a:t>
            </a:r>
            <a:r>
              <a:rPr sz="1400" b="1" spc="-20" dirty="0">
                <a:solidFill>
                  <a:srgbClr val="FFC000"/>
                </a:solidFill>
                <a:latin typeface="Calibri"/>
                <a:cs typeface="Calibri"/>
              </a:rPr>
              <a:t>GEM with </a:t>
            </a:r>
            <a:r>
              <a:rPr sz="1400" b="1" spc="-25" dirty="0">
                <a:solidFill>
                  <a:srgbClr val="FFC000"/>
                </a:solidFill>
                <a:latin typeface="Calibri"/>
                <a:cs typeface="Calibri"/>
              </a:rPr>
              <a:t>modified </a:t>
            </a:r>
            <a:r>
              <a:rPr sz="1400" b="1" spc="-30" dirty="0">
                <a:solidFill>
                  <a:srgbClr val="FFC000"/>
                </a:solidFill>
                <a:latin typeface="Calibri"/>
                <a:cs typeface="Calibri"/>
              </a:rPr>
              <a:t>readout</a:t>
            </a:r>
            <a:r>
              <a:rPr sz="1400" b="1" spc="-20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C000"/>
                </a:solidFill>
                <a:latin typeface="Calibri"/>
                <a:cs typeface="Calibri"/>
              </a:rPr>
              <a:t>board:</a:t>
            </a:r>
            <a:endParaRPr sz="1400" dirty="0">
              <a:latin typeface="Calibri"/>
              <a:cs typeface="Calibri"/>
            </a:endParaRPr>
          </a:p>
          <a:p>
            <a:pPr marR="432434" algn="r">
              <a:lnSpc>
                <a:spcPts val="1595"/>
              </a:lnSpc>
            </a:pPr>
            <a:r>
              <a:rPr sz="1400" spc="-20" dirty="0">
                <a:latin typeface="Calibri"/>
                <a:cs typeface="Calibri"/>
              </a:rPr>
              <a:t>3*122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2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366 strips </a:t>
            </a: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spc="-50" dirty="0">
                <a:latin typeface="Calibri"/>
                <a:cs typeface="Calibri"/>
              </a:rPr>
              <a:t>X,Y </a:t>
            </a:r>
            <a:r>
              <a:rPr sz="1400" spc="-20" dirty="0">
                <a:latin typeface="Calibri"/>
                <a:cs typeface="Calibri"/>
              </a:rPr>
              <a:t>(260um pitch)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610"/>
              </a:lnSpc>
            </a:pPr>
            <a:r>
              <a:rPr sz="1400" b="1" spc="-15" dirty="0">
                <a:solidFill>
                  <a:srgbClr val="70AD47"/>
                </a:solidFill>
                <a:latin typeface="Calibri"/>
                <a:cs typeface="Calibri"/>
              </a:rPr>
              <a:t>2: </a:t>
            </a:r>
            <a:r>
              <a:rPr sz="1400" b="1" spc="-55" dirty="0">
                <a:solidFill>
                  <a:srgbClr val="70AD47"/>
                </a:solidFill>
                <a:latin typeface="Calibri"/>
                <a:cs typeface="Calibri"/>
              </a:rPr>
              <a:t>VFAT3b </a:t>
            </a:r>
            <a:r>
              <a:rPr sz="1400" b="1" spc="-25" dirty="0">
                <a:solidFill>
                  <a:srgbClr val="70AD47"/>
                </a:solidFill>
                <a:latin typeface="Calibri"/>
                <a:cs typeface="Calibri"/>
              </a:rPr>
              <a:t>hybrid</a:t>
            </a:r>
            <a:r>
              <a:rPr sz="1400" b="1" spc="-55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70AD47"/>
                </a:solidFill>
                <a:latin typeface="Calibri"/>
                <a:cs typeface="Calibri"/>
              </a:rPr>
              <a:t>boards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97900"/>
              </a:lnSpc>
            </a:pPr>
            <a:r>
              <a:rPr sz="1400" b="1" spc="-15" dirty="0">
                <a:solidFill>
                  <a:srgbClr val="4472C4"/>
                </a:solidFill>
                <a:latin typeface="Calibri"/>
                <a:cs typeface="Calibri"/>
              </a:rPr>
              <a:t>3: </a:t>
            </a:r>
            <a:r>
              <a:rPr sz="1400" b="1" spc="-40" dirty="0">
                <a:solidFill>
                  <a:srgbClr val="4472C4"/>
                </a:solidFill>
                <a:latin typeface="Calibri"/>
                <a:cs typeface="Calibri"/>
              </a:rPr>
              <a:t>SAMTEC </a:t>
            </a:r>
            <a:r>
              <a:rPr sz="1400" b="1" spc="-25" dirty="0">
                <a:solidFill>
                  <a:srgbClr val="4472C4"/>
                </a:solidFill>
                <a:latin typeface="Calibri"/>
                <a:cs typeface="Calibri"/>
              </a:rPr>
              <a:t>cables </a:t>
            </a:r>
            <a:r>
              <a:rPr sz="1400" b="1" spc="-30" dirty="0">
                <a:solidFill>
                  <a:srgbClr val="4472C4"/>
                </a:solidFill>
                <a:latin typeface="Calibri"/>
                <a:cs typeface="Calibri"/>
              </a:rPr>
              <a:t>(new) </a:t>
            </a:r>
            <a:r>
              <a:rPr sz="1400" b="1" spc="-25" dirty="0">
                <a:solidFill>
                  <a:srgbClr val="4472C4"/>
                </a:solidFill>
                <a:latin typeface="Calibri"/>
                <a:cs typeface="Calibri"/>
              </a:rPr>
              <a:t>for </a:t>
            </a:r>
            <a:r>
              <a:rPr sz="1400" b="1" spc="-20" dirty="0">
                <a:solidFill>
                  <a:srgbClr val="4472C4"/>
                </a:solidFill>
                <a:latin typeface="Calibri"/>
                <a:cs typeface="Calibri"/>
              </a:rPr>
              <a:t>high </a:t>
            </a:r>
            <a:r>
              <a:rPr sz="1400" b="1" spc="-25" dirty="0">
                <a:solidFill>
                  <a:srgbClr val="4472C4"/>
                </a:solidFill>
                <a:latin typeface="Calibri"/>
                <a:cs typeface="Calibri"/>
              </a:rPr>
              <a:t>speed </a:t>
            </a:r>
            <a:r>
              <a:rPr sz="1400" b="1" dirty="0">
                <a:solidFill>
                  <a:srgbClr val="4472C4"/>
                </a:solidFill>
                <a:latin typeface="Calibri"/>
                <a:cs typeface="Calibri"/>
              </a:rPr>
              <a:t>( </a:t>
            </a:r>
            <a:r>
              <a:rPr sz="1400" b="1" spc="-25" dirty="0">
                <a:solidFill>
                  <a:srgbClr val="4472C4"/>
                </a:solidFill>
                <a:latin typeface="Calibri"/>
                <a:cs typeface="Calibri"/>
              </a:rPr>
              <a:t>~</a:t>
            </a:r>
            <a:r>
              <a:rPr lang="en-US" sz="1400" b="1" spc="-25" dirty="0">
                <a:solidFill>
                  <a:srgbClr val="4472C4"/>
                </a:solidFill>
                <a:latin typeface="Calibri"/>
                <a:cs typeface="Calibri"/>
              </a:rPr>
              <a:t>82</a:t>
            </a:r>
            <a:r>
              <a:rPr sz="1400" b="1" spc="-25" dirty="0">
                <a:solidFill>
                  <a:srgbClr val="4472C4"/>
                </a:solidFill>
                <a:latin typeface="Calibri"/>
                <a:cs typeface="Calibri"/>
              </a:rPr>
              <a:t>EUR/piece)  </a:t>
            </a:r>
            <a:r>
              <a:rPr sz="1400" b="1" spc="-20" dirty="0">
                <a:solidFill>
                  <a:srgbClr val="4472C4"/>
                </a:solidFill>
                <a:latin typeface="Calibri"/>
                <a:cs typeface="Calibri"/>
              </a:rPr>
              <a:t>with </a:t>
            </a:r>
            <a:r>
              <a:rPr lang="en-US" sz="1400" b="1" spc="-20" dirty="0">
                <a:solidFill>
                  <a:srgbClr val="4472C4"/>
                </a:solidFill>
                <a:latin typeface="Calibri"/>
                <a:cs typeface="Calibri"/>
              </a:rPr>
              <a:t>connectors</a:t>
            </a:r>
          </a:p>
          <a:p>
            <a:pPr marL="12700" marR="5080">
              <a:lnSpc>
                <a:spcPct val="97900"/>
              </a:lnSpc>
            </a:pPr>
            <a:r>
              <a:rPr sz="1400" b="1" spc="-15" dirty="0">
                <a:latin typeface="Calibri"/>
                <a:cs typeface="Calibri"/>
              </a:rPr>
              <a:t>4: </a:t>
            </a:r>
            <a:r>
              <a:rPr sz="1400" b="1" spc="-30" dirty="0">
                <a:latin typeface="Calibri"/>
                <a:cs typeface="Calibri"/>
              </a:rPr>
              <a:t>CMS </a:t>
            </a:r>
            <a:r>
              <a:rPr sz="1400" b="1" spc="-20" dirty="0">
                <a:latin typeface="Calibri"/>
                <a:cs typeface="Calibri"/>
              </a:rPr>
              <a:t>GEM </a:t>
            </a:r>
            <a:r>
              <a:rPr sz="1400" b="1" spc="-25" dirty="0">
                <a:latin typeface="Calibri"/>
                <a:cs typeface="Calibri"/>
              </a:rPr>
              <a:t>GE1/1</a:t>
            </a:r>
            <a:r>
              <a:rPr sz="1400" b="1" spc="-12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GEB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980307" y="3774948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E4CFB22-1B62-1647-80F9-ED7F71105227}"/>
              </a:ext>
            </a:extLst>
          </p:cNvPr>
          <p:cNvSpPr txBox="1"/>
          <p:nvPr/>
        </p:nvSpPr>
        <p:spPr>
          <a:xfrm>
            <a:off x="4766183" y="3862276"/>
            <a:ext cx="451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6 cables x 3 chambers = 18 high speead cables</a:t>
            </a:r>
          </a:p>
        </p:txBody>
      </p:sp>
      <p:sp>
        <p:nvSpPr>
          <p:cNvPr id="78" name="Title 2">
            <a:extLst>
              <a:ext uri="{FF2B5EF4-FFF2-40B4-BE49-F238E27FC236}">
                <a16:creationId xmlns:a16="http://schemas.microsoft.com/office/drawing/2014/main" id="{ECEE1660-8422-0945-ADF1-E60C0449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37" y="0"/>
            <a:ext cx="7102565" cy="762000"/>
          </a:xfrm>
        </p:spPr>
        <p:txBody>
          <a:bodyPr/>
          <a:lstStyle/>
          <a:p>
            <a:r>
              <a:rPr lang="en-GB" dirty="0"/>
              <a:t>GEM readout (CMS DAQ)</a:t>
            </a:r>
          </a:p>
        </p:txBody>
      </p:sp>
    </p:spTree>
    <p:extLst>
      <p:ext uri="{BB962C8B-B14F-4D97-AF65-F5344CB8AC3E}">
        <p14:creationId xmlns:p14="http://schemas.microsoft.com/office/powerpoint/2010/main" val="348392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82187E-919A-8742-9BA5-46A02B51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1294"/>
            <a:ext cx="8229600" cy="5586506"/>
          </a:xfrm>
        </p:spPr>
        <p:txBody>
          <a:bodyPr>
            <a:normAutofit/>
          </a:bodyPr>
          <a:lstStyle/>
          <a:p>
            <a:r>
              <a:rPr lang="en-GB" dirty="0"/>
              <a:t>Detectors (GEM, pixels) completion </a:t>
            </a:r>
          </a:p>
          <a:p>
            <a:pPr lvl="1"/>
            <a:r>
              <a:rPr lang="en-GB" dirty="0"/>
              <a:t>Construction, mechanics</a:t>
            </a:r>
          </a:p>
          <a:p>
            <a:r>
              <a:rPr lang="en-GB" dirty="0"/>
              <a:t>Trigger</a:t>
            </a:r>
          </a:p>
          <a:p>
            <a:pPr lvl="1"/>
            <a:r>
              <a:rPr lang="en-GB" dirty="0"/>
              <a:t>Detectors (scintillators and/or </a:t>
            </a:r>
            <a:r>
              <a:rPr lang="en-GB" dirty="0" err="1"/>
              <a:t>lyso</a:t>
            </a:r>
            <a:r>
              <a:rPr lang="en-GB" dirty="0"/>
              <a:t>), strategy, timing distribution, etc. </a:t>
            </a:r>
          </a:p>
          <a:p>
            <a:r>
              <a:rPr lang="en-GB" dirty="0"/>
              <a:t>Detectors integration </a:t>
            </a:r>
          </a:p>
          <a:p>
            <a:pPr lvl="1"/>
            <a:r>
              <a:rPr lang="en-GB" dirty="0"/>
              <a:t>All to be put together and integrated in NA (beside GIF++)</a:t>
            </a:r>
          </a:p>
          <a:p>
            <a:pPr lvl="1"/>
            <a:r>
              <a:rPr lang="en-GB" dirty="0"/>
              <a:t>Possibly aim at a continuous readout (a.k.a. “triggerless”), based on </a:t>
            </a:r>
            <a:r>
              <a:rPr lang="en-GB" dirty="0" err="1"/>
              <a:t>lpGBT</a:t>
            </a:r>
            <a:r>
              <a:rPr lang="en-GB" dirty="0"/>
              <a:t> links </a:t>
            </a:r>
          </a:p>
          <a:p>
            <a:endParaRPr lang="en-GB" dirty="0"/>
          </a:p>
          <a:p>
            <a:r>
              <a:rPr lang="en-GB" dirty="0"/>
              <a:t>Further studies on simulation</a:t>
            </a:r>
          </a:p>
          <a:p>
            <a:pPr lvl="1"/>
            <a:r>
              <a:rPr lang="en-GB" dirty="0"/>
              <a:t>Optimization of experiment configuration</a:t>
            </a:r>
          </a:p>
          <a:p>
            <a:pPr lvl="1"/>
            <a:r>
              <a:rPr lang="en-GB" dirty="0"/>
              <a:t>Reconstruction code</a:t>
            </a:r>
          </a:p>
          <a:p>
            <a:pPr lvl="1"/>
            <a:r>
              <a:rPr lang="en-GB" dirty="0"/>
              <a:t>Monitoring for calibration and alignment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6439C-0D46-2148-B4D1-E935B08B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ahead (2021)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655E-5973-124C-9E83-769FD77CF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8F200-1A37-EB46-BAAD-B694D0762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Padova:</a:t>
            </a:r>
          </a:p>
          <a:p>
            <a:pPr lvl="1"/>
            <a:r>
              <a:rPr lang="en-GB" dirty="0" err="1"/>
              <a:t>Consumo</a:t>
            </a:r>
            <a:r>
              <a:rPr lang="en-GB" dirty="0"/>
              <a:t>: “Sistema </a:t>
            </a:r>
            <a:r>
              <a:rPr lang="en-GB" dirty="0" err="1"/>
              <a:t>avanzato</a:t>
            </a:r>
            <a:r>
              <a:rPr lang="en-GB" dirty="0"/>
              <a:t> DAQ a 40 MHz con link GBT” </a:t>
            </a:r>
            <a:r>
              <a:rPr lang="en-GB" dirty="0">
                <a:sym typeface="Wingdings" pitchFamily="2" charset="2"/>
              </a:rPr>
              <a:t> 20 </a:t>
            </a:r>
            <a:r>
              <a:rPr lang="en-GB" dirty="0" err="1">
                <a:sym typeface="Wingdings" pitchFamily="2" charset="2"/>
              </a:rPr>
              <a:t>kE</a:t>
            </a:r>
            <a:endParaRPr lang="en-GB" dirty="0">
              <a:sym typeface="Wingdings" pitchFamily="2" charset="2"/>
            </a:endParaRPr>
          </a:p>
          <a:p>
            <a:pPr lvl="2"/>
            <a:r>
              <a:rPr lang="en-GB" dirty="0">
                <a:sym typeface="Wingdings" pitchFamily="2" charset="2"/>
              </a:rPr>
              <a:t>3 FPGA </a:t>
            </a:r>
            <a:r>
              <a:rPr lang="en-GB" dirty="0" err="1">
                <a:sym typeface="Wingdings" pitchFamily="2" charset="2"/>
              </a:rPr>
              <a:t>XiliX</a:t>
            </a:r>
            <a:r>
              <a:rPr lang="en-GB" dirty="0">
                <a:sym typeface="Wingdings" pitchFamily="2" charset="2"/>
              </a:rPr>
              <a:t> (</a:t>
            </a:r>
            <a:r>
              <a:rPr lang="en-GB" dirty="0" err="1">
                <a:sym typeface="Wingdings" pitchFamily="2" charset="2"/>
              </a:rPr>
              <a:t>Ultrascale</a:t>
            </a:r>
            <a:r>
              <a:rPr lang="en-GB" dirty="0">
                <a:sym typeface="Wingdings" pitchFamily="2" charset="2"/>
              </a:rPr>
              <a:t>+), 1 </a:t>
            </a:r>
            <a:r>
              <a:rPr lang="en-GB" dirty="0" err="1">
                <a:sym typeface="Wingdings" pitchFamily="2" charset="2"/>
              </a:rPr>
              <a:t>adattatore</a:t>
            </a:r>
            <a:r>
              <a:rPr lang="en-GB" dirty="0">
                <a:sym typeface="Wingdings" pitchFamily="2" charset="2"/>
              </a:rPr>
              <a:t>, 2 </a:t>
            </a:r>
            <a:r>
              <a:rPr lang="en-GB" dirty="0" err="1">
                <a:sym typeface="Wingdings" pitchFamily="2" charset="2"/>
              </a:rPr>
              <a:t>schede</a:t>
            </a:r>
            <a:r>
              <a:rPr lang="en-GB" dirty="0">
                <a:sym typeface="Wingdings" pitchFamily="2" charset="2"/>
              </a:rPr>
              <a:t> di </a:t>
            </a:r>
            <a:r>
              <a:rPr lang="en-GB" dirty="0" err="1">
                <a:sym typeface="Wingdings" pitchFamily="2" charset="2"/>
              </a:rPr>
              <a:t>memoria</a:t>
            </a:r>
            <a:r>
              <a:rPr lang="en-GB" dirty="0">
                <a:sym typeface="Wingdings" pitchFamily="2" charset="2"/>
              </a:rPr>
              <a:t> Optane</a:t>
            </a:r>
          </a:p>
          <a:p>
            <a:pPr lvl="1"/>
            <a:r>
              <a:rPr lang="en-GB" dirty="0" err="1">
                <a:sym typeface="Wingdings" pitchFamily="2" charset="2"/>
              </a:rPr>
              <a:t>Missioni</a:t>
            </a:r>
            <a:r>
              <a:rPr lang="en-GB" dirty="0">
                <a:sym typeface="Wingdings" pitchFamily="2" charset="2"/>
              </a:rPr>
              <a:t>: “</a:t>
            </a:r>
            <a:r>
              <a:rPr lang="en-GB" dirty="0" err="1">
                <a:sym typeface="Wingdings" pitchFamily="2" charset="2"/>
              </a:rPr>
              <a:t>Integrazione</a:t>
            </a:r>
            <a:r>
              <a:rPr lang="en-GB" dirty="0">
                <a:sym typeface="Wingdings" pitchFamily="2" charset="2"/>
              </a:rPr>
              <a:t> al CERN”  3kE</a:t>
            </a:r>
          </a:p>
          <a:p>
            <a:r>
              <a:rPr lang="en-GB" dirty="0"/>
              <a:t>Bari:</a:t>
            </a:r>
          </a:p>
          <a:p>
            <a:pPr lvl="1"/>
            <a:r>
              <a:rPr lang="en-GB" dirty="0" err="1"/>
              <a:t>Consumo</a:t>
            </a:r>
            <a:r>
              <a:rPr lang="en-GB" dirty="0"/>
              <a:t>: </a:t>
            </a:r>
          </a:p>
          <a:p>
            <a:pPr lvl="2"/>
            <a:r>
              <a:rPr lang="en-GB" dirty="0"/>
              <a:t>“3 </a:t>
            </a:r>
            <a:r>
              <a:rPr lang="en-GB" dirty="0" err="1"/>
              <a:t>rivelatori</a:t>
            </a:r>
            <a:r>
              <a:rPr lang="en-GB" dirty="0"/>
              <a:t> GEM 10x10 cm2 ad </a:t>
            </a:r>
            <a:r>
              <a:rPr lang="en-GB" dirty="0" err="1"/>
              <a:t>alta</a:t>
            </a:r>
            <a:r>
              <a:rPr lang="en-GB" dirty="0"/>
              <a:t> </a:t>
            </a:r>
            <a:r>
              <a:rPr lang="en-GB" dirty="0" err="1"/>
              <a:t>risoluzione</a:t>
            </a:r>
            <a:r>
              <a:rPr lang="en-GB" dirty="0"/>
              <a:t> </a:t>
            </a:r>
            <a:r>
              <a:rPr lang="en-GB" dirty="0" err="1"/>
              <a:t>spaziale</a:t>
            </a:r>
            <a:r>
              <a:rPr lang="en-GB" dirty="0"/>
              <a:t>. </a:t>
            </a:r>
            <a:r>
              <a:rPr lang="en-GB" dirty="0" err="1"/>
              <a:t>Costo</a:t>
            </a:r>
            <a:r>
              <a:rPr lang="en-GB" dirty="0"/>
              <a:t> </a:t>
            </a:r>
            <a:r>
              <a:rPr lang="en-GB" dirty="0" err="1"/>
              <a:t>rivelatore</a:t>
            </a:r>
            <a:r>
              <a:rPr lang="en-GB" dirty="0"/>
              <a:t> </a:t>
            </a:r>
            <a:r>
              <a:rPr lang="en-GB" dirty="0" err="1"/>
              <a:t>singolo</a:t>
            </a:r>
            <a:r>
              <a:rPr lang="en-GB" dirty="0"/>
              <a:t> 3.5 </a:t>
            </a:r>
            <a:r>
              <a:rPr lang="en-GB" dirty="0" err="1"/>
              <a:t>kEuro</a:t>
            </a:r>
            <a:r>
              <a:rPr lang="en-GB" dirty="0"/>
              <a:t> (CERN)”	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dirty="0"/>
              <a:t>10.5kE</a:t>
            </a:r>
          </a:p>
          <a:p>
            <a:pPr lvl="2"/>
            <a:r>
              <a:rPr lang="en-GB" dirty="0"/>
              <a:t>“18 </a:t>
            </a:r>
            <a:r>
              <a:rPr lang="en-GB" dirty="0" err="1"/>
              <a:t>Cavi</a:t>
            </a:r>
            <a:r>
              <a:rPr lang="en-GB" dirty="0"/>
              <a:t> </a:t>
            </a:r>
            <a:r>
              <a:rPr lang="en-GB" dirty="0" err="1"/>
              <a:t>Samtec</a:t>
            </a:r>
            <a:r>
              <a:rPr lang="en-GB" dirty="0"/>
              <a:t> (</a:t>
            </a:r>
            <a:r>
              <a:rPr lang="en-GB" dirty="0" err="1"/>
              <a:t>totale</a:t>
            </a:r>
            <a:r>
              <a:rPr lang="en-GB" dirty="0"/>
              <a:t> 1.4 </a:t>
            </a:r>
            <a:r>
              <a:rPr lang="en-GB" dirty="0" err="1"/>
              <a:t>kEuro</a:t>
            </a:r>
            <a:r>
              <a:rPr lang="en-GB" dirty="0"/>
              <a:t>)+ 36 </a:t>
            </a:r>
            <a:r>
              <a:rPr lang="en-GB" dirty="0" err="1"/>
              <a:t>connettori</a:t>
            </a:r>
            <a:r>
              <a:rPr lang="en-GB" dirty="0"/>
              <a:t> (</a:t>
            </a:r>
            <a:r>
              <a:rPr lang="en-GB" dirty="0" err="1"/>
              <a:t>totale</a:t>
            </a:r>
            <a:r>
              <a:rPr lang="en-GB" dirty="0"/>
              <a:t> 0.216 </a:t>
            </a:r>
            <a:r>
              <a:rPr lang="en-GB" dirty="0" err="1"/>
              <a:t>kE</a:t>
            </a:r>
            <a:r>
              <a:rPr lang="en-GB" dirty="0"/>
              <a:t>) per </a:t>
            </a:r>
            <a:r>
              <a:rPr lang="en-GB" dirty="0" err="1"/>
              <a:t>integrazione</a:t>
            </a:r>
            <a:r>
              <a:rPr lang="en-GB" dirty="0"/>
              <a:t> </a:t>
            </a:r>
            <a:r>
              <a:rPr lang="en-GB" dirty="0" err="1"/>
              <a:t>rivelatori</a:t>
            </a:r>
            <a:r>
              <a:rPr lang="en-GB" dirty="0"/>
              <a:t> 10x10cm2 a readout CMS-Phase2 GEM” 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dirty="0"/>
              <a:t>1.50	 </a:t>
            </a:r>
          </a:p>
          <a:p>
            <a:pPr lvl="2"/>
            <a:r>
              <a:rPr lang="en-GB" dirty="0"/>
              <a:t>“</a:t>
            </a:r>
            <a:r>
              <a:rPr lang="en-GB" dirty="0" err="1"/>
              <a:t>Meccanica</a:t>
            </a:r>
            <a:r>
              <a:rPr lang="en-GB" dirty="0"/>
              <a:t> per </a:t>
            </a:r>
            <a:r>
              <a:rPr lang="en-GB" dirty="0" err="1"/>
              <a:t>supporto</a:t>
            </a:r>
            <a:r>
              <a:rPr lang="en-GB" dirty="0"/>
              <a:t> </a:t>
            </a:r>
            <a:r>
              <a:rPr lang="en-GB" dirty="0" err="1"/>
              <a:t>rivelatori</a:t>
            </a:r>
            <a:r>
              <a:rPr lang="en-GB" dirty="0"/>
              <a:t> (3 </a:t>
            </a:r>
            <a:r>
              <a:rPr lang="en-GB" dirty="0" err="1"/>
              <a:t>rivelatori</a:t>
            </a:r>
            <a:r>
              <a:rPr lang="en-GB" dirty="0"/>
              <a:t> 10x10 cm2 + 4 moduli CMS-GE2/1)” </a:t>
            </a:r>
            <a:r>
              <a:rPr lang="en-GB" dirty="0">
                <a:sym typeface="Wingdings" pitchFamily="2" charset="2"/>
              </a:rPr>
              <a:t> 1.5 </a:t>
            </a:r>
            <a:r>
              <a:rPr lang="en-GB" dirty="0" err="1">
                <a:sym typeface="Wingdings" pitchFamily="2" charset="2"/>
              </a:rPr>
              <a:t>kE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 err="1">
                <a:sym typeface="Wingdings" pitchFamily="2" charset="2"/>
              </a:rPr>
              <a:t>Missioni</a:t>
            </a:r>
            <a:r>
              <a:rPr lang="en-GB" dirty="0">
                <a:sym typeface="Wingdings" pitchFamily="2" charset="2"/>
              </a:rPr>
              <a:t>: “</a:t>
            </a:r>
            <a:r>
              <a:rPr lang="en-GB" dirty="0" err="1">
                <a:sym typeface="Wingdings" pitchFamily="2" charset="2"/>
              </a:rPr>
              <a:t>Caratterizzazione</a:t>
            </a:r>
            <a:r>
              <a:rPr lang="en-GB" dirty="0">
                <a:sym typeface="Wingdings" pitchFamily="2" charset="2"/>
              </a:rPr>
              <a:t> GEM e </a:t>
            </a:r>
            <a:r>
              <a:rPr lang="en-GB" dirty="0" err="1">
                <a:sym typeface="Wingdings" pitchFamily="2" charset="2"/>
              </a:rPr>
              <a:t>Integrazione</a:t>
            </a:r>
            <a:r>
              <a:rPr lang="en-GB" dirty="0">
                <a:sym typeface="Wingdings" pitchFamily="2" charset="2"/>
              </a:rPr>
              <a:t> al CERN”  8kE</a:t>
            </a:r>
            <a:endParaRPr lang="en-GB" dirty="0"/>
          </a:p>
          <a:p>
            <a:r>
              <a:rPr lang="en-GB" dirty="0"/>
              <a:t>Torino:</a:t>
            </a:r>
          </a:p>
          <a:p>
            <a:pPr lvl="1"/>
            <a:r>
              <a:rPr lang="en-GB" dirty="0" err="1"/>
              <a:t>Consumo</a:t>
            </a:r>
            <a:r>
              <a:rPr lang="en-GB" dirty="0"/>
              <a:t>: “Sistema di trigger (</a:t>
            </a:r>
            <a:r>
              <a:rPr lang="en-GB" dirty="0" err="1"/>
              <a:t>rivelatori</a:t>
            </a:r>
            <a:r>
              <a:rPr lang="en-GB" dirty="0"/>
              <a:t> e </a:t>
            </a:r>
            <a:r>
              <a:rPr lang="en-GB" dirty="0" err="1"/>
              <a:t>meccanica</a:t>
            </a:r>
            <a:r>
              <a:rPr lang="en-GB" dirty="0"/>
              <a:t>) per test beam e </a:t>
            </a:r>
            <a:r>
              <a:rPr lang="en-GB" dirty="0" err="1"/>
              <a:t>altri</a:t>
            </a:r>
            <a:r>
              <a:rPr lang="en-GB" dirty="0"/>
              <a:t> </a:t>
            </a:r>
            <a:r>
              <a:rPr lang="en-GB" dirty="0" err="1"/>
              <a:t>consumi</a:t>
            </a:r>
            <a:r>
              <a:rPr lang="en-GB" dirty="0"/>
              <a:t> per </a:t>
            </a:r>
            <a:r>
              <a:rPr lang="en-GB" dirty="0" err="1"/>
              <a:t>laboratorio</a:t>
            </a:r>
            <a:r>
              <a:rPr lang="en-GB" dirty="0"/>
              <a:t> </a:t>
            </a:r>
            <a:r>
              <a:rPr lang="en-GB" dirty="0" err="1"/>
              <a:t>bersagli</a:t>
            </a:r>
            <a:r>
              <a:rPr lang="en-GB" dirty="0"/>
              <a:t>” </a:t>
            </a:r>
            <a:r>
              <a:rPr lang="en-GB" dirty="0">
                <a:sym typeface="Wingdings" pitchFamily="2" charset="2"/>
              </a:rPr>
              <a:t></a:t>
            </a:r>
            <a:r>
              <a:rPr lang="en-GB" dirty="0"/>
              <a:t> 5kE</a:t>
            </a:r>
          </a:p>
          <a:p>
            <a:pPr lvl="1"/>
            <a:r>
              <a:rPr lang="en-GB" dirty="0" err="1"/>
              <a:t>Missioni</a:t>
            </a:r>
            <a:r>
              <a:rPr lang="en-GB" dirty="0"/>
              <a:t>: “</a:t>
            </a:r>
            <a:r>
              <a:rPr lang="en-GB" dirty="0" err="1"/>
              <a:t>Integrazione</a:t>
            </a:r>
            <a:r>
              <a:rPr lang="en-GB" dirty="0"/>
              <a:t> al CERN” </a:t>
            </a:r>
            <a:r>
              <a:rPr lang="en-GB" dirty="0">
                <a:sym typeface="Wingdings" pitchFamily="2" charset="2"/>
              </a:rPr>
              <a:t> 3kE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F63037-9F51-E744-90E9-46BD0E03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Richieste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E5B01-A882-574D-9BFC-B92E206EC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3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8713E7-B50D-7D4D-A67F-13BD4FA2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Memoria </a:t>
            </a:r>
            <a:r>
              <a:rPr lang="en-GB" dirty="0" err="1">
                <a:solidFill>
                  <a:srgbClr val="FF0000"/>
                </a:solidFill>
              </a:rPr>
              <a:t>Persistente</a:t>
            </a:r>
            <a:br>
              <a:rPr lang="en-GB" dirty="0"/>
            </a:br>
            <a:r>
              <a:rPr lang="en-GB" dirty="0"/>
              <a:t>DIMM Optane 256GB  # SKU835807-B21 2267 € + IVA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https://buy.hpe.com/it/it/options/enterprise-memory/persistent-memory/persistent-memory/intel-optane-persistent-memory-for-hpe/p/1011306266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Network Adapter  </a:t>
            </a:r>
            <a:br>
              <a:rPr lang="en-GB" dirty="0"/>
            </a:br>
            <a:r>
              <a:rPr lang="en-GB" dirty="0"/>
              <a:t>NVIDIA Mellanox MCX516A-CCAT ConnectX-5   955 $ + IVA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https://store.mellanox.com/products/nvidia-mellanox-mcx516a-ccat-connectx-5-en-network-interface-card-100gbe-dual-port-qsfp28-pcie3-0-x16-tall-bracket-rohs-r6.html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FPGA board</a:t>
            </a:r>
          </a:p>
          <a:p>
            <a:pPr marL="0" indent="0">
              <a:buNone/>
            </a:pPr>
            <a:r>
              <a:rPr lang="en-GB" dirty="0"/>
              <a:t>Xilinx </a:t>
            </a:r>
            <a:r>
              <a:rPr lang="en-GB" dirty="0" err="1"/>
              <a:t>Kintex</a:t>
            </a:r>
            <a:r>
              <a:rPr lang="en-GB" dirty="0"/>
              <a:t> </a:t>
            </a:r>
            <a:r>
              <a:rPr lang="en-GB" dirty="0" err="1"/>
              <a:t>UltraScale</a:t>
            </a:r>
            <a:r>
              <a:rPr lang="en-GB" dirty="0"/>
              <a:t>+ FPGA KCU116 EK-U1-KCU116-G 2995 $ + IVA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https://www.xilinx.com/products/boards-and-kits/ek-u1-kcu116-g.html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Il setup </a:t>
            </a:r>
            <a:r>
              <a:rPr lang="en-GB" dirty="0" err="1"/>
              <a:t>completo</a:t>
            </a:r>
            <a:r>
              <a:rPr lang="en-GB" dirty="0"/>
              <a:t> </a:t>
            </a:r>
            <a:r>
              <a:rPr lang="en-GB" dirty="0" err="1"/>
              <a:t>ammonta</a:t>
            </a:r>
            <a:r>
              <a:rPr lang="en-GB" dirty="0"/>
              <a:t> a:</a:t>
            </a:r>
          </a:p>
          <a:p>
            <a:r>
              <a:rPr lang="en-GB" dirty="0"/>
              <a:t>3 FPGA + 2 Mellanox Adapter  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12k + IVA</a:t>
            </a:r>
          </a:p>
          <a:p>
            <a:r>
              <a:rPr lang="en-GB" dirty="0"/>
              <a:t>2 DIMMS Optane -&gt; 512GB  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5k + IVA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F93F4-C9AD-9749-9B40-79746BB5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Dettagli</a:t>
            </a:r>
            <a:r>
              <a:rPr lang="en-GB" dirty="0"/>
              <a:t> (DAQ)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CF5BF-A5AD-B041-82E9-6A922F8BB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81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B09EDA-FE6E-3945-B291-2E0EA84B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Dettagli</a:t>
            </a:r>
            <a:r>
              <a:rPr lang="en-GB" dirty="0"/>
              <a:t> (GEM)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29B5B-247A-C64A-84A5-8BF93CD4E1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8F14A-4375-E04F-AEB9-4DC51728D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98"/>
          <a:stretch/>
        </p:blipFill>
        <p:spPr>
          <a:xfrm>
            <a:off x="1478402" y="762000"/>
            <a:ext cx="5608183" cy="58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8713E7-B50D-7D4D-A67F-13BD4FA2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/>
              <a:t>Realizzazione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s</a:t>
            </a:r>
            <a:r>
              <a:rPr lang="it-IT" dirty="0" err="1"/>
              <a:t>cintillatori</a:t>
            </a:r>
            <a:r>
              <a:rPr lang="it-IT" dirty="0"/>
              <a:t> a monte e a valle della targhetta, necessari per definirne in modo accurato l'</a:t>
            </a:r>
            <a:r>
              <a:rPr lang="it-IT" b="1" dirty="0"/>
              <a:t>accettanza</a:t>
            </a:r>
            <a:r>
              <a:rPr lang="it-IT" dirty="0"/>
              <a:t>. </a:t>
            </a:r>
            <a:endParaRPr lang="en-GB" dirty="0"/>
          </a:p>
          <a:p>
            <a:r>
              <a:rPr lang="it-IT" dirty="0"/>
              <a:t>3 scintillatori plastici circolari, con fibra WLS in </a:t>
            </a:r>
            <a:r>
              <a:rPr lang="it-IT" dirty="0" err="1"/>
              <a:t>groove</a:t>
            </a:r>
            <a:r>
              <a:rPr lang="it-IT" dirty="0"/>
              <a:t> nella superficie circolare letta da </a:t>
            </a:r>
            <a:r>
              <a:rPr lang="it-IT" dirty="0" err="1"/>
              <a:t>SiPM</a:t>
            </a:r>
            <a:r>
              <a:rPr lang="it-IT" dirty="0"/>
              <a:t> ai due estremi</a:t>
            </a:r>
          </a:p>
          <a:p>
            <a:pPr lvl="1"/>
            <a:r>
              <a:rPr lang="it-IT" dirty="0"/>
              <a:t>Acquisto </a:t>
            </a:r>
            <a:r>
              <a:rPr lang="it-IT" dirty="0" err="1"/>
              <a:t>tile+WLS</a:t>
            </a:r>
            <a:r>
              <a:rPr lang="it-IT" dirty="0"/>
              <a:t> assemblato (o materiali da lavorare e assemblare in casa)</a:t>
            </a:r>
          </a:p>
          <a:p>
            <a:pPr lvl="1"/>
            <a:r>
              <a:rPr lang="it-IT" dirty="0" err="1"/>
              <a:t>SiPM</a:t>
            </a:r>
            <a:endParaRPr lang="it-IT" dirty="0"/>
          </a:p>
          <a:p>
            <a:pPr lvl="1"/>
            <a:r>
              <a:rPr lang="en-GB" dirty="0" err="1"/>
              <a:t>Elettronica</a:t>
            </a:r>
            <a:r>
              <a:rPr lang="en-GB" dirty="0"/>
              <a:t> di </a:t>
            </a:r>
            <a:r>
              <a:rPr lang="en-GB" dirty="0" err="1"/>
              <a:t>lettura</a:t>
            </a:r>
            <a:r>
              <a:rPr lang="en-GB" dirty="0"/>
              <a:t> e </a:t>
            </a:r>
            <a:r>
              <a:rPr lang="en-GB" dirty="0" err="1"/>
              <a:t>generazione</a:t>
            </a:r>
            <a:r>
              <a:rPr lang="en-GB" dirty="0"/>
              <a:t> trigger: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sta</a:t>
            </a:r>
            <a:r>
              <a:rPr lang="en-GB" dirty="0"/>
              <a:t> </a:t>
            </a:r>
            <a:r>
              <a:rPr lang="en-GB" dirty="0" err="1"/>
              <a:t>valutando</a:t>
            </a:r>
            <a:r>
              <a:rPr lang="en-GB" dirty="0"/>
              <a:t> </a:t>
            </a:r>
            <a:r>
              <a:rPr lang="en-GB" dirty="0" err="1"/>
              <a:t>l’utilizzo</a:t>
            </a:r>
            <a:r>
              <a:rPr lang="en-GB" dirty="0"/>
              <a:t> di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scheda</a:t>
            </a:r>
            <a:r>
              <a:rPr lang="en-GB" dirty="0"/>
              <a:t> </a:t>
            </a:r>
            <a:r>
              <a:rPr lang="en-US" dirty="0"/>
              <a:t>DT5550W in </a:t>
            </a:r>
            <a:r>
              <a:rPr lang="en-US" dirty="0" err="1"/>
              <a:t>prestito</a:t>
            </a:r>
            <a:endParaRPr lang="en-US" dirty="0"/>
          </a:p>
          <a:p>
            <a:pPr lvl="1"/>
            <a:r>
              <a:rPr lang="en-US" dirty="0" err="1"/>
              <a:t>Cavi</a:t>
            </a:r>
            <a:r>
              <a:rPr lang="en-US" dirty="0"/>
              <a:t>, </a:t>
            </a:r>
            <a:r>
              <a:rPr lang="en-US" dirty="0" err="1"/>
              <a:t>connessioni</a:t>
            </a:r>
            <a:r>
              <a:rPr lang="en-US" dirty="0"/>
              <a:t> etc.</a:t>
            </a:r>
          </a:p>
          <a:p>
            <a:pPr lvl="1"/>
            <a:r>
              <a:rPr lang="en-US" dirty="0" err="1"/>
              <a:t>Supporto</a:t>
            </a:r>
            <a:r>
              <a:rPr lang="en-US" dirty="0"/>
              <a:t> </a:t>
            </a:r>
            <a:r>
              <a:rPr lang="en-US" dirty="0" err="1"/>
              <a:t>meccanico</a:t>
            </a:r>
            <a:r>
              <a:rPr lang="en-US" dirty="0"/>
              <a:t> (da </a:t>
            </a:r>
            <a:r>
              <a:rPr lang="en-US" dirty="0" err="1"/>
              <a:t>progettare</a:t>
            </a:r>
            <a:r>
              <a:rPr lang="en-US" dirty="0"/>
              <a:t> </a:t>
            </a:r>
            <a:r>
              <a:rPr lang="en-US" dirty="0" err="1"/>
              <a:t>integrandolo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support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targhetta</a:t>
            </a:r>
            <a:r>
              <a:rPr lang="en-US" dirty="0"/>
              <a:t>)</a:t>
            </a:r>
            <a:endParaRPr lang="en-GB" dirty="0"/>
          </a:p>
          <a:p>
            <a:pPr marL="0" indent="0" algn="ctr">
              <a:buNone/>
            </a:pPr>
            <a:r>
              <a:rPr lang="it-IT" dirty="0"/>
              <a:t>Il sistema è ancora in fase di definizione anche sulla base del sistema finale di DAQ (richiesta di PD), ma comunque da realizzare nel 2021.</a:t>
            </a:r>
            <a:br>
              <a:rPr lang="it-IT" dirty="0"/>
            </a:br>
            <a:endParaRPr lang="it-IT" dirty="0"/>
          </a:p>
          <a:p>
            <a:pPr marL="0" indent="0" algn="ctr">
              <a:buNone/>
            </a:pPr>
            <a:r>
              <a:rPr lang="en-GB" b="1" dirty="0"/>
              <a:t>Si </a:t>
            </a:r>
            <a:r>
              <a:rPr lang="en-GB" b="1" dirty="0" err="1"/>
              <a:t>propone</a:t>
            </a:r>
            <a:r>
              <a:rPr lang="en-GB" b="1" dirty="0"/>
              <a:t> la </a:t>
            </a:r>
            <a:r>
              <a:rPr lang="en-GB" b="1" dirty="0" err="1"/>
              <a:t>richiesta</a:t>
            </a:r>
            <a:r>
              <a:rPr lang="en-GB" b="1" dirty="0"/>
              <a:t> SJ </a:t>
            </a:r>
            <a:r>
              <a:rPr lang="en-GB" b="1" dirty="0" err="1"/>
              <a:t>alla</a:t>
            </a:r>
            <a:r>
              <a:rPr lang="en-GB" b="1" dirty="0"/>
              <a:t> </a:t>
            </a:r>
            <a:r>
              <a:rPr lang="en-GB" b="1" dirty="0" err="1"/>
              <a:t>presentazione</a:t>
            </a:r>
            <a:r>
              <a:rPr lang="en-GB" b="1" dirty="0"/>
              <a:t> del </a:t>
            </a:r>
            <a:r>
              <a:rPr lang="en-GB" b="1" dirty="0" err="1"/>
              <a:t>progetto</a:t>
            </a:r>
            <a:r>
              <a:rPr lang="en-GB" b="1" dirty="0"/>
              <a:t> </a:t>
            </a:r>
            <a:r>
              <a:rPr lang="en-GB" b="1" dirty="0" err="1"/>
              <a:t>definitivo</a:t>
            </a: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F93F4-C9AD-9749-9B40-79746BB5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Dettagli</a:t>
            </a:r>
            <a:r>
              <a:rPr lang="en-GB" dirty="0"/>
              <a:t> (Trigger)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CF5BF-A5AD-B041-82E9-6A922F8BB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0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B30D02-A6A4-7E42-8721-96F4F7C76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79700"/>
            <a:ext cx="8229600" cy="3849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>
                <a:solidFill>
                  <a:srgbClr val="FF0000"/>
                </a:solidFill>
              </a:rPr>
              <a:t>BACKUP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E1C9A-04FC-FD4B-8F97-7A9AA842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B9AAC-3778-FD45-882D-A104ED889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0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5B95B6-E4F9-F84E-ADEF-F7127CAF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Details of GEM M1 and M2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45586-6497-FB45-A14F-C360CD0D7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1532C23-CD7C-BC48-B32C-50DE6E158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" b="4043"/>
          <a:stretch/>
        </p:blipFill>
        <p:spPr>
          <a:xfrm rot="16200000">
            <a:off x="-1025082" y="2170555"/>
            <a:ext cx="5468224" cy="3439943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074D8A8D-0E6C-1C4F-955A-592E16C8B4BB}"/>
              </a:ext>
            </a:extLst>
          </p:cNvPr>
          <p:cNvSpPr/>
          <p:nvPr/>
        </p:nvSpPr>
        <p:spPr>
          <a:xfrm>
            <a:off x="3456091" y="1827388"/>
            <a:ext cx="5703675" cy="2794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BFA3706-D6C1-EE43-AF59-A0CD12922E3C}"/>
              </a:ext>
            </a:extLst>
          </p:cNvPr>
          <p:cNvSpPr txBox="1"/>
          <p:nvPr/>
        </p:nvSpPr>
        <p:spPr>
          <a:xfrm>
            <a:off x="833215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1C2A8-4282-4B47-B554-B083DB31341E}"/>
              </a:ext>
            </a:extLst>
          </p:cNvPr>
          <p:cNvSpPr/>
          <p:nvPr/>
        </p:nvSpPr>
        <p:spPr>
          <a:xfrm>
            <a:off x="307668" y="694270"/>
            <a:ext cx="881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Standard CMS GE2/1  M1 and M2 modules (trapeziodal shape) with strip pointing to the beam (they are inclined trapezoids).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8213B-0654-344C-9238-3AF8578CB980}"/>
              </a:ext>
            </a:extLst>
          </p:cNvPr>
          <p:cNvSpPr/>
          <p:nvPr/>
        </p:nvSpPr>
        <p:spPr>
          <a:xfrm>
            <a:off x="4343402" y="2590623"/>
            <a:ext cx="685800" cy="35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M1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B0ACDD-7D04-1D4F-9F82-A70E2529C5C2}"/>
              </a:ext>
            </a:extLst>
          </p:cNvPr>
          <p:cNvCxnSpPr/>
          <p:nvPr/>
        </p:nvCxnSpPr>
        <p:spPr>
          <a:xfrm>
            <a:off x="2514600" y="2514600"/>
            <a:ext cx="16002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201EE4-0BFB-5A46-AD52-5EAADBE7947C}"/>
              </a:ext>
            </a:extLst>
          </p:cNvPr>
          <p:cNvCxnSpPr>
            <a:cxnSpLocks/>
          </p:cNvCxnSpPr>
          <p:nvPr/>
        </p:nvCxnSpPr>
        <p:spPr>
          <a:xfrm>
            <a:off x="2756746" y="3384191"/>
            <a:ext cx="1358054" cy="654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DA5CE87-749E-C045-B5EB-587A9A1E0AC0}"/>
              </a:ext>
            </a:extLst>
          </p:cNvPr>
          <p:cNvSpPr/>
          <p:nvPr/>
        </p:nvSpPr>
        <p:spPr>
          <a:xfrm>
            <a:off x="4373043" y="3825735"/>
            <a:ext cx="685800" cy="35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M2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9CB9C-C3C0-8947-9FBB-93A8128FEDDE}"/>
              </a:ext>
            </a:extLst>
          </p:cNvPr>
          <p:cNvSpPr/>
          <p:nvPr/>
        </p:nvSpPr>
        <p:spPr>
          <a:xfrm>
            <a:off x="2553517" y="1972893"/>
            <a:ext cx="592686" cy="318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M1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17B7B7-A9BA-9649-BB25-3126F00F6DAE}"/>
              </a:ext>
            </a:extLst>
          </p:cNvPr>
          <p:cNvSpPr/>
          <p:nvPr/>
        </p:nvSpPr>
        <p:spPr>
          <a:xfrm>
            <a:off x="3146203" y="5187288"/>
            <a:ext cx="592686" cy="318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M</a:t>
            </a:r>
            <a:r>
              <a:rPr lang="en-IT" i="1" dirty="0">
                <a:solidFill>
                  <a:srgbClr val="FF0000"/>
                </a:solidFill>
              </a:rPr>
              <a:t>4</a:t>
            </a:r>
            <a:endParaRPr lang="en-IT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F8CFE3-1D15-184F-AB0F-6EB8B3D66B78}"/>
              </a:ext>
            </a:extLst>
          </p:cNvPr>
          <p:cNvSpPr/>
          <p:nvPr/>
        </p:nvSpPr>
        <p:spPr>
          <a:xfrm>
            <a:off x="2836314" y="4240366"/>
            <a:ext cx="592686" cy="318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M3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B2EFA-8173-7244-A713-2E3DFF9920F8}"/>
              </a:ext>
            </a:extLst>
          </p:cNvPr>
          <p:cNvSpPr/>
          <p:nvPr/>
        </p:nvSpPr>
        <p:spPr>
          <a:xfrm>
            <a:off x="2683914" y="2944966"/>
            <a:ext cx="592686" cy="318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M2</a:t>
            </a:r>
          </a:p>
        </p:txBody>
      </p:sp>
    </p:spTree>
    <p:extLst>
      <p:ext uri="{BB962C8B-B14F-4D97-AF65-F5344CB8AC3E}">
        <p14:creationId xmlns:p14="http://schemas.microsoft.com/office/powerpoint/2010/main" val="340857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5BB803-7E48-D347-B00E-746B55BF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6896100" cy="599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19DEE-38F5-E34C-8D3A-CACDED486DA1}"/>
              </a:ext>
            </a:extLst>
          </p:cNvPr>
          <p:cNvSpPr txBox="1"/>
          <p:nvPr/>
        </p:nvSpPr>
        <p:spPr>
          <a:xfrm>
            <a:off x="533400" y="6324600"/>
            <a:ext cx="7330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IT" dirty="0"/>
              <a:t>osto dei cavi non include IVA: costo cavo 82 Euro, costo connettore= 6 euro</a:t>
            </a:r>
          </a:p>
          <a:p>
            <a:r>
              <a:rPr lang="en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0408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92A86B-427F-F14C-BC3D-D1B6203F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the beam test we designed and realized in LNL dedicated muon chambers:</a:t>
            </a:r>
          </a:p>
          <a:p>
            <a:pPr lvl="1"/>
            <a:r>
              <a:rPr lang="en-GB" dirty="0"/>
              <a:t>A rescaled, optimized in design and grounding version of the CMS Drift Tubes chambers</a:t>
            </a:r>
          </a:p>
          <a:p>
            <a:r>
              <a:rPr lang="en-GB" dirty="0"/>
              <a:t>4 chambers have been constructed in 2018, other 2 in 2019 (for INFN TO), and other 2 in 2020 (for INFN BO)</a:t>
            </a:r>
          </a:p>
          <a:p>
            <a:r>
              <a:rPr lang="en-GB" dirty="0"/>
              <a:t>Synergetic with CMS electronics and hardware developments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CBB09-E3BA-2E47-B748-EEFD811D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Dedicated Muon Chambers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2966-1486-E74F-AF32-776327962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2AD17-6F39-D342-BC7C-4AE2E5B1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282" y="3834940"/>
            <a:ext cx="33655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6EA5-DDEC-874F-9A45-520629AF0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3485382"/>
          </a:xfrm>
        </p:spPr>
        <p:txBody>
          <a:bodyPr/>
          <a:lstStyle/>
          <a:p>
            <a:r>
              <a:rPr lang="en-GB" i="1" dirty="0"/>
              <a:t>Low Emittance Muons Accelerator</a:t>
            </a:r>
            <a:r>
              <a:rPr lang="en-GB" dirty="0"/>
              <a:t> (LEMMA) is an alternative scheme has been proposed to the traditional “protons-on-target” scheme for the production of muon beams for the muon collider</a:t>
            </a:r>
          </a:p>
          <a:p>
            <a:pPr lvl="1"/>
            <a:r>
              <a:rPr lang="en-GB" dirty="0"/>
              <a:t>Positrons on target, aiming at </a:t>
            </a:r>
            <a:r>
              <a:rPr lang="en-GB" dirty="0" err="1"/>
              <a:t>e+e</a:t>
            </a:r>
            <a:r>
              <a:rPr lang="en-GB" dirty="0"/>
              <a:t>- </a:t>
            </a:r>
            <a:r>
              <a:rPr lang="en-GB" dirty="0">
                <a:sym typeface="Wingdings" pitchFamily="2" charset="2"/>
              </a:rPr>
              <a:t> mu+ mu-</a:t>
            </a:r>
          </a:p>
          <a:p>
            <a:pPr lvl="1"/>
            <a:r>
              <a:rPr lang="en-GB" dirty="0">
                <a:sym typeface="Wingdings" pitchFamily="2" charset="2"/>
              </a:rPr>
              <a:t>Process at threshold: e+ at 45 GeV, e- at rest  high boost (~200) of the </a:t>
            </a:r>
            <a:r>
              <a:rPr lang="en-GB" dirty="0" err="1">
                <a:sym typeface="Wingdings" pitchFamily="2" charset="2"/>
              </a:rPr>
              <a:t>CoM</a:t>
            </a:r>
            <a:r>
              <a:rPr lang="en-GB" dirty="0">
                <a:sym typeface="Wingdings" pitchFamily="2" charset="2"/>
              </a:rPr>
              <a:t> system  muons preserve original e+ beam emittance</a:t>
            </a:r>
          </a:p>
          <a:p>
            <a:pPr lvl="1"/>
            <a:r>
              <a:rPr lang="en-GB" dirty="0">
                <a:sym typeface="Wingdings" pitchFamily="2" charset="2"/>
              </a:rPr>
              <a:t>No cooling needed!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A66E92-8776-4D45-9D9D-2F4FB6C1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LEMMA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C7982-A4D3-7A4D-AE61-7A2368424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705F3-1740-0B44-9683-5AD01743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2" y="3927473"/>
            <a:ext cx="3745752" cy="2527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5BA2C-6075-3C43-83DB-02EB1425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684" y="3841038"/>
            <a:ext cx="2797516" cy="27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7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5FE33-763C-5444-94CD-CD68DD1E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02" y="921518"/>
            <a:ext cx="8229600" cy="1345693"/>
          </a:xfrm>
        </p:spPr>
        <p:txBody>
          <a:bodyPr/>
          <a:lstStyle/>
          <a:p>
            <a:r>
              <a:rPr lang="en-GB" dirty="0"/>
              <a:t>Chambers operated regularly at LNL, used for testing CMS electronics for HL-LHC</a:t>
            </a:r>
          </a:p>
          <a:p>
            <a:pPr lvl="1"/>
            <a:r>
              <a:rPr lang="en-GB" dirty="0"/>
              <a:t>“New </a:t>
            </a:r>
            <a:r>
              <a:rPr lang="en-GB" dirty="0" err="1"/>
              <a:t>minicrates</a:t>
            </a:r>
            <a:r>
              <a:rPr lang="en-GB" dirty="0"/>
              <a:t>” </a:t>
            </a:r>
            <a:r>
              <a:rPr lang="en-GB" dirty="0" err="1"/>
              <a:t>a.k.a</a:t>
            </a:r>
            <a:r>
              <a:rPr lang="en-GB" dirty="0"/>
              <a:t> OBDT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CA5DB-AAC8-3F40-A90D-CAD9F0F0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Trigger-less readout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94809-E1F7-0F4E-8792-9817357A7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15C8D-589E-B94A-9EE5-EDCCFE418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29" y="2004165"/>
            <a:ext cx="3702125" cy="4315216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BC1C737-702C-4D4D-AE70-3DB6E8C7BC0B}"/>
              </a:ext>
            </a:extLst>
          </p:cNvPr>
          <p:cNvSpPr txBox="1">
            <a:spLocks/>
          </p:cNvSpPr>
          <p:nvPr/>
        </p:nvSpPr>
        <p:spPr bwMode="auto">
          <a:xfrm>
            <a:off x="169102" y="2105256"/>
            <a:ext cx="5271027" cy="451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90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000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Operate with </a:t>
            </a:r>
            <a:r>
              <a:rPr lang="en-GB" dirty="0" err="1"/>
              <a:t>cosmics</a:t>
            </a:r>
            <a:r>
              <a:rPr lang="en-GB" dirty="0"/>
              <a:t> (O(100) Hz) or test pulses</a:t>
            </a:r>
          </a:p>
          <a:p>
            <a:pPr lvl="1"/>
            <a:r>
              <a:rPr lang="en-GB" dirty="0"/>
              <a:t>Possibly firing all channels at 40 MHz</a:t>
            </a:r>
          </a:p>
          <a:p>
            <a:r>
              <a:rPr lang="en-GB" dirty="0"/>
              <a:t>Some firmware developed for the local trigger of HL-LHC also deployed in a dedicated PCIe-board</a:t>
            </a:r>
          </a:p>
          <a:p>
            <a:r>
              <a:rPr lang="en-GB" dirty="0"/>
              <a:t>The overall setup allows for 40 MHz (e.g. trigger-less) readout</a:t>
            </a:r>
          </a:p>
          <a:p>
            <a:pPr lvl="1"/>
            <a:r>
              <a:rPr lang="en-GB" dirty="0"/>
              <a:t>Combined effort to develop a data processing pipe-line that can cope with that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31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0B50CD-6E1F-BA47-BB30-C6A07F0F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3082000"/>
            <a:ext cx="8229600" cy="250748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ym typeface="Wingdings" pitchFamily="2" charset="2"/>
              </a:rPr>
              <a:t>Production process is a simple QED one, but no experimental data available at threshold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ym typeface="Wingdings" pitchFamily="2" charset="2"/>
              </a:rPr>
              <a:t>Tiny muon beam emittance, but how much exactly? How much does it depend on the properties of the e+ beam, kinematics, target features? (and so on)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ym typeface="Wingdings" pitchFamily="2" charset="2"/>
              </a:rPr>
              <a:t>Spent e+ beam needs to be recuperated and re-utilized for additional muon production: what are its properties? Can it be reused indeed?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10A34-4510-B042-B22B-6B7A4CA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an experiment?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92538-1D70-5548-8AAF-DD65A3033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40BF-5020-BA40-90AA-72E31B642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0" t="19662" r="12800" b="5421"/>
          <a:stretch/>
        </p:blipFill>
        <p:spPr>
          <a:xfrm>
            <a:off x="2362200" y="920209"/>
            <a:ext cx="4165600" cy="2028982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163F5F3-F509-5A40-9910-E153CC435D73}"/>
              </a:ext>
            </a:extLst>
          </p:cNvPr>
          <p:cNvSpPr txBox="1">
            <a:spLocks/>
          </p:cNvSpPr>
          <p:nvPr/>
        </p:nvSpPr>
        <p:spPr bwMode="auto">
          <a:xfrm>
            <a:off x="457200" y="5574732"/>
            <a:ext cx="8229600" cy="940620"/>
          </a:xfrm>
          <a:prstGeom prst="rect">
            <a:avLst/>
          </a:prstGeom>
          <a:solidFill>
            <a:srgbClr val="FFD57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90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000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This will set the basis for future tests of the LEMMA production scheme if the proper infrastructure will be realized. The path to a future demonstrator at CERN?</a:t>
            </a:r>
            <a:endParaRPr lang="en-GB" dirty="0">
              <a:solidFill>
                <a:srgbClr val="C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04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34C6E-E225-BF43-B173-33EB687D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16401"/>
            <a:ext cx="8229600" cy="24082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We had two beam tests in the CERN NA in the past (2017 and 2018)</a:t>
            </a:r>
          </a:p>
          <a:p>
            <a:pPr lvl="1"/>
            <a:r>
              <a:rPr lang="en-GB" dirty="0"/>
              <a:t>both done with essentially ~0 budget, reusing equipment from other experiments</a:t>
            </a:r>
          </a:p>
          <a:p>
            <a:pPr lvl="1"/>
            <a:r>
              <a:rPr lang="en-GB" dirty="0"/>
              <a:t>One week only at the time</a:t>
            </a:r>
            <a:endParaRPr lang="en-GB" sz="2000" dirty="0"/>
          </a:p>
          <a:p>
            <a:r>
              <a:rPr lang="en-GB" sz="2000" dirty="0"/>
              <a:t>Despite the tiny investment, we managed to extract some physics results out of those data takings</a:t>
            </a:r>
          </a:p>
          <a:p>
            <a:r>
              <a:rPr lang="en-GB" sz="2000" dirty="0"/>
              <a:t>Most importantly, we gather experience on what are the critical issues and how to tackle them</a:t>
            </a:r>
            <a:r>
              <a:rPr lang="en-GB" sz="16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903FE-A9D4-2943-BC48-CDA2770D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44BA3-2B7D-824C-97BD-DE5F3D3EF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6B53F-B06A-274F-84A8-AF9A3AA5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912157"/>
            <a:ext cx="3968750" cy="2910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80181-4DBB-A748-B13B-83621EBA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762000"/>
            <a:ext cx="26035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4BFBF-B89E-E645-AA18-434C55F4D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2374901"/>
            <a:ext cx="5092700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DB9B4-62A0-3B43-827D-9BF2F0AAF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369" y="767668"/>
            <a:ext cx="2514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E8C84-9FE4-6344-B75C-5FFE9460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809675"/>
            <a:ext cx="8229600" cy="36101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issue with the emittance:</a:t>
            </a:r>
          </a:p>
          <a:p>
            <a:pPr lvl="1"/>
            <a:r>
              <a:rPr lang="en-GB" dirty="0"/>
              <a:t>Intrinsic emittance due to muon kinematics and interaction with the target is tiny </a:t>
            </a:r>
          </a:p>
          <a:p>
            <a:pPr lvl="1"/>
            <a:r>
              <a:rPr lang="en-GB" dirty="0"/>
              <a:t>Emittance of e+ beam in the NA is very large (several order of magnitudes larger than intrinsic muon beam)</a:t>
            </a:r>
          </a:p>
          <a:p>
            <a:r>
              <a:rPr lang="en-GB" dirty="0"/>
              <a:t>Need to correct event-by-event for the incoming e+ kinematics: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Requires extremely good tracking resolution before and after the target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39008-3910-2846-B8CD-BB9F299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 (I)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1BD79-C666-2042-853D-ADD707D52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96267-EC34-344B-80A8-814A8DED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09" y="2654300"/>
            <a:ext cx="21971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B88B6-1091-8D4F-868B-1C4C8398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1" y="4128247"/>
            <a:ext cx="6898341" cy="24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67974-284F-F049-B643-62EF5D8A0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Each muon track –and corresponding e+ track- needs to be tracked individually </a:t>
            </a:r>
            <a:r>
              <a:rPr lang="en-GB" dirty="0">
                <a:sym typeface="Wingdings" pitchFamily="2" charset="2"/>
              </a:rPr>
              <a:t> need to resolve in time the structure of the NA spill</a:t>
            </a:r>
          </a:p>
          <a:p>
            <a:pPr lvl="1"/>
            <a:r>
              <a:rPr lang="en-GB" dirty="0">
                <a:sym typeface="Wingdings" pitchFamily="2" charset="2"/>
              </a:rPr>
              <a:t>5 second long, ~5e6 particles per spill</a:t>
            </a:r>
          </a:p>
          <a:p>
            <a:r>
              <a:rPr lang="en-GB" dirty="0">
                <a:sym typeface="Wingdings" pitchFamily="2" charset="2"/>
              </a:rPr>
              <a:t> Fast and dead-time-less trigger and DAQ systems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Cross section measurement requires full control on trigger efficiency and detector acceptance</a:t>
            </a:r>
          </a:p>
          <a:p>
            <a:pPr lvl="1"/>
            <a:r>
              <a:rPr lang="en-GB" dirty="0">
                <a:sym typeface="Wingdings" pitchFamily="2" charset="2"/>
              </a:rPr>
              <a:t>Luminosity normalization shall require reference to other physics process, e.g. </a:t>
            </a:r>
            <a:r>
              <a:rPr lang="en-GB" dirty="0">
                <a:latin typeface="Symbol" pitchFamily="2" charset="2"/>
                <a:sym typeface="Wingdings" pitchFamily="2" charset="2"/>
              </a:rPr>
              <a:t>gg</a:t>
            </a:r>
            <a:r>
              <a:rPr lang="en-GB" dirty="0">
                <a:sym typeface="Wingdings" pitchFamily="2" charset="2"/>
              </a:rPr>
              <a:t> production  dedicated calorimeter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EFE8F9-0743-8043-8793-FCBB55D9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 (II)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4ED55-FE4E-8549-A847-AA5116FE3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2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1881F-C27B-B247-9764-56391305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in 2021 (-&gt;2022)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D70BC-676B-6B45-AD88-27315255D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A55EC-905F-AA4F-9F3C-14FA9C9C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6607"/>
            <a:ext cx="3950491" cy="1826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1B7B3-D50B-EC48-9665-0D5D2F31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520700" cy="26797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A7E3457-5C72-184D-9FE4-193AE5FD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11600"/>
            <a:ext cx="8229600" cy="261768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Fast and high-resolution pixel-based telescopes (CMS modules) in the target region</a:t>
            </a:r>
          </a:p>
          <a:p>
            <a:r>
              <a:rPr lang="en-GB" dirty="0"/>
              <a:t>Fast GEM detectors from CMS beyond the magnet</a:t>
            </a:r>
          </a:p>
          <a:p>
            <a:r>
              <a:rPr lang="en-GB" dirty="0"/>
              <a:t>Combination of several Calorimeters</a:t>
            </a:r>
          </a:p>
          <a:p>
            <a:r>
              <a:rPr lang="en-GB" dirty="0"/>
              <a:t>4+2 Muon chambers (</a:t>
            </a:r>
            <a:r>
              <a:rPr lang="en-GB" dirty="0" err="1"/>
              <a:t>triggerless</a:t>
            </a:r>
            <a:r>
              <a:rPr lang="en-GB" dirty="0"/>
              <a:t> readout)</a:t>
            </a:r>
          </a:p>
          <a:p>
            <a:r>
              <a:rPr lang="en-GB" dirty="0"/>
              <a:t>Improved (integrated, low dead time) DAQ system</a:t>
            </a:r>
          </a:p>
          <a:p>
            <a:r>
              <a:rPr lang="en-GB" dirty="0"/>
              <a:t>Improved trigger system  </a:t>
            </a:r>
          </a:p>
          <a:p>
            <a:endParaRPr lang="en-GB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8F2DFB-9FFF-AA44-B25F-D392C0841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50" y="1253738"/>
            <a:ext cx="4669241" cy="2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CF86AE-6840-024F-947A-6C30F2C07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10" y="2810420"/>
            <a:ext cx="5289990" cy="36941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12 new modules produced by PSI:</a:t>
            </a:r>
          </a:p>
          <a:p>
            <a:pPr lvl="1"/>
            <a:r>
              <a:rPr lang="en-GB" dirty="0"/>
              <a:t>20kE from 2020 budget</a:t>
            </a:r>
          </a:p>
          <a:p>
            <a:r>
              <a:rPr lang="en-GB" dirty="0"/>
              <a:t>mechanical supports to be designed and realized at PD workshop</a:t>
            </a:r>
          </a:p>
          <a:p>
            <a:r>
              <a:rPr lang="en-GB" dirty="0"/>
              <a:t>Expertise and technical support from the CHROMIE community</a:t>
            </a:r>
          </a:p>
          <a:p>
            <a:pPr lvl="1"/>
            <a:r>
              <a:rPr lang="en-GB" dirty="0"/>
              <a:t>Need to go to CERN for that..</a:t>
            </a:r>
          </a:p>
          <a:p>
            <a:pPr lvl="1"/>
            <a:r>
              <a:rPr lang="en-GB" dirty="0"/>
              <a:t>We’ll borrow all read-out and powering/control electronics</a:t>
            </a:r>
          </a:p>
          <a:p>
            <a:r>
              <a:rPr lang="en-GB" dirty="0"/>
              <a:t>Need to develop an appropriate trigger system (TTC based)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419E5-AF8E-164D-AFD0-8E685131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DFDB5-64BF-F749-811B-D8DC90E6B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FC387-A8D2-FA4C-B06D-F52533E82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" r="4918"/>
          <a:stretch/>
        </p:blipFill>
        <p:spPr>
          <a:xfrm>
            <a:off x="158310" y="1199108"/>
            <a:ext cx="4868024" cy="1487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19307-78F4-284C-B529-7B0A2C68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124" y="1076325"/>
            <a:ext cx="3856876" cy="502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FEC7B3-353E-1C4D-9C1B-8C28886C35BF}"/>
              </a:ext>
            </a:extLst>
          </p:cNvPr>
          <p:cNvSpPr/>
          <p:nvPr/>
        </p:nvSpPr>
        <p:spPr>
          <a:xfrm>
            <a:off x="5603281" y="6135201"/>
            <a:ext cx="2403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N. </a:t>
            </a:r>
            <a:r>
              <a:rPr lang="en-GB" dirty="0" err="1"/>
              <a:t>Deelen</a:t>
            </a:r>
            <a:r>
              <a:rPr lang="en-GB" dirty="0"/>
              <a:t>, N. </a:t>
            </a:r>
            <a:r>
              <a:rPr lang="en-GB" dirty="0" err="1"/>
              <a:t>Bacchetta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3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78729-4E0E-EC4A-9A86-24E4B271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57FCB-0BAB-ED49-8802-11835ECBE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CD315-D957-AF48-BE56-B4F5CE0B8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 Dedicated hi-res 10x10 triple-GEM</a:t>
            </a:r>
          </a:p>
          <a:p>
            <a:pPr lvl="1"/>
            <a:r>
              <a:rPr lang="en-GB" dirty="0"/>
              <a:t>X-Y, 260 um pitch (75 um resolution)</a:t>
            </a:r>
          </a:p>
          <a:p>
            <a:r>
              <a:rPr lang="en-GB" dirty="0"/>
              <a:t>Standard CMS GE2/1 M1 and Me2 modules in muon arms</a:t>
            </a:r>
          </a:p>
          <a:p>
            <a:pPr lvl="1"/>
            <a:r>
              <a:rPr lang="en-GB" dirty="0"/>
              <a:t>Trapezoidal, 360-600 um resolution</a:t>
            </a:r>
          </a:p>
          <a:p>
            <a:r>
              <a:rPr lang="en-GB" dirty="0"/>
              <a:t>All read-out by a DAQ “CMS-style”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380F2-8551-7047-A3DB-CA26AD54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41" y="3101783"/>
            <a:ext cx="7075492" cy="3427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113067-EDDE-E24E-9B79-B485106152C1}"/>
              </a:ext>
            </a:extLst>
          </p:cNvPr>
          <p:cNvSpPr/>
          <p:nvPr/>
        </p:nvSpPr>
        <p:spPr>
          <a:xfrm>
            <a:off x="986141" y="3101783"/>
            <a:ext cx="3598778" cy="327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1791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29628</TotalTime>
  <Words>1452</Words>
  <Application>Microsoft Macintosh PowerPoint</Application>
  <PresentationFormat>On-screen Show (4:3)</PresentationFormat>
  <Paragraphs>174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Symbol</vt:lpstr>
      <vt:lpstr>1_Office Theme</vt:lpstr>
      <vt:lpstr>LEMMA-TB: an experiment in the CERN NA for the positron-induced muon collider</vt:lpstr>
      <vt:lpstr>LEMMA</vt:lpstr>
      <vt:lpstr>Why an experiment?</vt:lpstr>
      <vt:lpstr>Past experiences</vt:lpstr>
      <vt:lpstr>The challenge (I)</vt:lpstr>
      <vt:lpstr>The challenge (II)</vt:lpstr>
      <vt:lpstr>Experiment in 2021 (-&gt;2022)</vt:lpstr>
      <vt:lpstr>Pixels</vt:lpstr>
      <vt:lpstr>GEM</vt:lpstr>
      <vt:lpstr>GEM readout (CMS DAQ)</vt:lpstr>
      <vt:lpstr>Activities ahead (2021)</vt:lpstr>
      <vt:lpstr>Richieste</vt:lpstr>
      <vt:lpstr>Dettagli (DAQ)</vt:lpstr>
      <vt:lpstr>Dettagli (GEM) </vt:lpstr>
      <vt:lpstr>Dettagli (Trigger)</vt:lpstr>
      <vt:lpstr>PowerPoint Presentation</vt:lpstr>
      <vt:lpstr>Details of GEM M1 and M2</vt:lpstr>
      <vt:lpstr>PowerPoint Presentation</vt:lpstr>
      <vt:lpstr>Dedicated Muon Chambers</vt:lpstr>
      <vt:lpstr>Trigger-less readout</vt:lpstr>
    </vt:vector>
  </TitlesOfParts>
  <Company>INFN Padov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dal Manifesto</dc:title>
  <dc:creator>Marco Zanetti</dc:creator>
  <cp:lastModifiedBy>Microsoft Office User</cp:lastModifiedBy>
  <cp:revision>137</cp:revision>
  <dcterms:created xsi:type="dcterms:W3CDTF">2016-05-23T13:25:29Z</dcterms:created>
  <dcterms:modified xsi:type="dcterms:W3CDTF">2020-09-24T07:41:29Z</dcterms:modified>
</cp:coreProperties>
</file>