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93" r:id="rId2"/>
    <p:sldId id="296" r:id="rId3"/>
    <p:sldId id="344" r:id="rId4"/>
    <p:sldId id="345" r:id="rId5"/>
    <p:sldId id="336" r:id="rId6"/>
    <p:sldId id="343" r:id="rId7"/>
    <p:sldId id="305" r:id="rId8"/>
    <p:sldId id="346" r:id="rId9"/>
    <p:sldId id="347" r:id="rId10"/>
    <p:sldId id="348" r:id="rId11"/>
    <p:sldId id="34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FC4A-3591-4E16-A18A-1B926AD504C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98EB-6AEE-4466-A44F-16847C077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4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1 mm W </a:t>
            </a:r>
            <a:r>
              <a:rPr lang="it-IT" dirty="0" err="1" smtClean="0"/>
              <a:t>crystal</a:t>
            </a:r>
            <a:r>
              <a:rPr lang="it-IT" dirty="0" smtClean="0"/>
              <a:t>;</a:t>
            </a:r>
            <a:r>
              <a:rPr lang="it-IT" baseline="0" dirty="0" smtClean="0"/>
              <a:t> 1.75-18 mm </a:t>
            </a:r>
            <a:r>
              <a:rPr lang="it-IT" baseline="0" dirty="0" err="1" smtClean="0"/>
              <a:t>amorphous</a:t>
            </a:r>
            <a:r>
              <a:rPr lang="it-IT" baseline="0" dirty="0" smtClean="0"/>
              <a:t> granular target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rgbClr val="000000"/>
                </a:solidFill>
              </a:rPr>
              <a:t>Attività </a:t>
            </a:r>
            <a:r>
              <a:rPr lang="it-IT" sz="4400" dirty="0">
                <a:solidFill>
                  <a:srgbClr val="000000"/>
                </a:solidFill>
              </a:rPr>
              <a:t>cristalli a </a:t>
            </a:r>
            <a:r>
              <a:rPr lang="it-IT" sz="4400" dirty="0" smtClean="0">
                <a:solidFill>
                  <a:srgbClr val="000000"/>
                </a:solidFill>
              </a:rPr>
              <a:t>Ferrara</a:t>
            </a:r>
          </a:p>
          <a:p>
            <a:pPr marL="0" indent="0" algn="ctr">
              <a:buNone/>
            </a:pPr>
            <a:r>
              <a:rPr lang="it-IT" sz="4400" dirty="0">
                <a:solidFill>
                  <a:srgbClr val="000000"/>
                </a:solidFill>
              </a:rPr>
              <a:t>p</a:t>
            </a:r>
            <a:r>
              <a:rPr lang="it-IT" sz="4400" dirty="0" smtClean="0">
                <a:solidFill>
                  <a:srgbClr val="000000"/>
                </a:solidFill>
              </a:rPr>
              <a:t>er RD-MUCOL</a:t>
            </a:r>
            <a:endParaRPr lang="it-IT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728" y="5677008"/>
            <a:ext cx="55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Laura Bandiera, A. </a:t>
            </a:r>
            <a:r>
              <a:rPr lang="it-IT" dirty="0" err="1" smtClean="0"/>
              <a:t>Mazzolari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050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RICHIESTE FONDAMENTALI per </a:t>
            </a:r>
            <a:r>
              <a:rPr lang="en-US" dirty="0" err="1"/>
              <a:t>l’attivita</a:t>
            </a:r>
            <a:r>
              <a:rPr lang="en-US" dirty="0"/>
              <a:t>’ 2021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9779" y="2100264"/>
            <a:ext cx="11029615" cy="4330036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it-IT" sz="2800" b="1" dirty="0" smtClean="0"/>
              <a:t>Missioni</a:t>
            </a:r>
          </a:p>
          <a:p>
            <a:pPr fontAlgn="t"/>
            <a:r>
              <a:rPr lang="it-IT" sz="2000" dirty="0" smtClean="0"/>
              <a:t>Caratterizzazioni </a:t>
            </a:r>
            <a:r>
              <a:rPr lang="it-IT" sz="2000" dirty="0"/>
              <a:t>di </a:t>
            </a:r>
            <a:r>
              <a:rPr lang="it-IT" sz="2000" dirty="0" err="1"/>
              <a:t>targette</a:t>
            </a:r>
            <a:r>
              <a:rPr lang="it-IT" sz="2000" dirty="0"/>
              <a:t> cristalline presso sincrotrone </a:t>
            </a:r>
            <a:r>
              <a:rPr lang="it-IT" sz="2000" dirty="0" smtClean="0"/>
              <a:t>ESRF</a:t>
            </a:r>
            <a:r>
              <a:rPr lang="en-GB" sz="2000" dirty="0"/>
              <a:t> </a:t>
            </a:r>
            <a:r>
              <a:rPr lang="en-GB" sz="2000" b="1" dirty="0" smtClean="0"/>
              <a:t>1.00 -&gt; </a:t>
            </a:r>
            <a:r>
              <a:rPr lang="it-IT" sz="2000" b="1" dirty="0" smtClean="0"/>
              <a:t>1.00 </a:t>
            </a:r>
            <a:r>
              <a:rPr lang="it-IT" sz="2000" dirty="0" smtClean="0"/>
              <a:t>per trasporto cristalli a ESRF e partecipazione a test</a:t>
            </a:r>
            <a:endParaRPr lang="en-GB" sz="2000" dirty="0"/>
          </a:p>
          <a:p>
            <a:pPr fontAlgn="t"/>
            <a:r>
              <a:rPr lang="it-IT" sz="2000" dirty="0" smtClean="0"/>
              <a:t>Missioni </a:t>
            </a:r>
            <a:r>
              <a:rPr lang="it-IT" sz="2000" dirty="0"/>
              <a:t>Italia/CERN per riunioni del gruppo </a:t>
            </a:r>
            <a:r>
              <a:rPr lang="it-IT" sz="2000" dirty="0" err="1"/>
              <a:t>Muon</a:t>
            </a:r>
            <a:r>
              <a:rPr lang="it-IT" sz="2000" dirty="0"/>
              <a:t> </a:t>
            </a:r>
            <a:r>
              <a:rPr lang="it-IT" sz="2000" dirty="0" smtClean="0"/>
              <a:t>Collider</a:t>
            </a:r>
            <a:r>
              <a:rPr lang="en-GB" sz="2000" dirty="0"/>
              <a:t> </a:t>
            </a:r>
            <a:r>
              <a:rPr lang="it-IT" sz="2000" b="1" dirty="0" smtClean="0"/>
              <a:t>2.00 -&gt; 2.00 </a:t>
            </a:r>
            <a:r>
              <a:rPr lang="it-IT" sz="2000" dirty="0" smtClean="0"/>
              <a:t>sub </a:t>
            </a:r>
            <a:r>
              <a:rPr lang="it-IT" sz="2000" dirty="0" err="1" smtClean="0"/>
              <a:t>judice</a:t>
            </a:r>
            <a:r>
              <a:rPr lang="it-IT" sz="2000" dirty="0" smtClean="0"/>
              <a:t> alla possibilità di viaggiare</a:t>
            </a:r>
            <a:endParaRPr lang="en-GB" sz="2000" dirty="0"/>
          </a:p>
          <a:p>
            <a:pPr fontAlgn="t"/>
            <a:r>
              <a:rPr lang="it-IT" sz="2000" dirty="0" smtClean="0"/>
              <a:t>Missioni </a:t>
            </a:r>
            <a:r>
              <a:rPr lang="it-IT" sz="2000" dirty="0"/>
              <a:t>per prese dati su fasci di test e misure in altri laboratori </a:t>
            </a:r>
            <a:r>
              <a:rPr lang="it-IT" sz="2000" b="1" dirty="0" smtClean="0"/>
              <a:t>3.00 -&gt; 3.00 </a:t>
            </a:r>
            <a:r>
              <a:rPr lang="it-IT" sz="2000" dirty="0" smtClean="0"/>
              <a:t>sub </a:t>
            </a:r>
            <a:r>
              <a:rPr lang="it-IT" sz="2000" dirty="0" err="1" smtClean="0"/>
              <a:t>judice</a:t>
            </a:r>
            <a:r>
              <a:rPr lang="it-IT" sz="2000" dirty="0" smtClean="0"/>
              <a:t> al tempo fascio – </a:t>
            </a:r>
            <a:r>
              <a:rPr lang="it-IT" sz="2000" dirty="0" smtClean="0"/>
              <a:t>oltre possibili test di </a:t>
            </a:r>
            <a:r>
              <a:rPr lang="it-IT" sz="2000" dirty="0" err="1" smtClean="0"/>
              <a:t>channeling</a:t>
            </a:r>
            <a:r>
              <a:rPr lang="it-IT" sz="2000" dirty="0" smtClean="0"/>
              <a:t>, i </a:t>
            </a:r>
            <a:r>
              <a:rPr lang="it-IT" sz="2000" b="1" dirty="0" smtClean="0"/>
              <a:t>test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irragiamento</a:t>
            </a:r>
            <a:r>
              <a:rPr lang="it-IT" sz="2000" b="1" dirty="0" smtClean="0"/>
              <a:t> a MAMI ed ad HIRADMAT al CERN di interesse anche per le targhette non cristalline di LEMMA</a:t>
            </a:r>
            <a:endParaRPr lang="en-GB" sz="2000" dirty="0"/>
          </a:p>
          <a:p>
            <a:pPr fontAlgn="t"/>
            <a:r>
              <a:rPr lang="it-IT" sz="2000" dirty="0" smtClean="0"/>
              <a:t>Collaborazione </a:t>
            </a:r>
            <a:r>
              <a:rPr lang="it-IT" sz="2000" dirty="0"/>
              <a:t>progettazione bersaglio cristallino per LEMMA - presso laboratorio IJCL 2 settimane x 2 </a:t>
            </a:r>
            <a:r>
              <a:rPr lang="it-IT" sz="2000" dirty="0" smtClean="0"/>
              <a:t>persone</a:t>
            </a:r>
            <a:r>
              <a:rPr lang="en-GB" sz="2000" dirty="0"/>
              <a:t> </a:t>
            </a:r>
            <a:r>
              <a:rPr lang="it-IT" sz="2000" b="1" dirty="0" smtClean="0"/>
              <a:t>3.00 -&gt; 3.00 </a:t>
            </a:r>
            <a:r>
              <a:rPr lang="it-IT" sz="2000" dirty="0" smtClean="0"/>
              <a:t>sub </a:t>
            </a:r>
            <a:r>
              <a:rPr lang="it-IT" sz="2000" dirty="0" err="1" smtClean="0"/>
              <a:t>judice</a:t>
            </a:r>
            <a:r>
              <a:rPr lang="it-IT" sz="2000" dirty="0" smtClean="0"/>
              <a:t> alle restrizioni </a:t>
            </a:r>
            <a:r>
              <a:rPr lang="it-IT" sz="2000" dirty="0" err="1" smtClean="0"/>
              <a:t>covid</a:t>
            </a:r>
            <a:r>
              <a:rPr lang="it-IT" sz="2000" dirty="0" smtClean="0"/>
              <a:t> – </a:t>
            </a:r>
            <a:r>
              <a:rPr lang="it-IT" sz="2000" b="1" dirty="0" smtClean="0"/>
              <a:t>Attività sinergica allo sviluppo della </a:t>
            </a:r>
            <a:r>
              <a:rPr lang="it-IT" sz="2000" b="1" dirty="0" err="1" smtClean="0"/>
              <a:t>positron</a:t>
            </a:r>
            <a:r>
              <a:rPr lang="it-IT" sz="2000" b="1" dirty="0" smtClean="0"/>
              <a:t> source di FCC-</a:t>
            </a:r>
            <a:r>
              <a:rPr lang="it-IT" sz="2000" b="1" dirty="0" err="1" smtClean="0"/>
              <a:t>ee</a:t>
            </a:r>
            <a:endParaRPr lang="it-IT" sz="2000" dirty="0"/>
          </a:p>
          <a:p>
            <a:pPr marL="0" indent="0" fontAlgn="t"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TOTALE 9.00 -&gt; 9.00 (1.00 + 8.00 sub </a:t>
            </a:r>
            <a:r>
              <a:rPr lang="it-IT" sz="2000" b="1" dirty="0" err="1" smtClean="0">
                <a:solidFill>
                  <a:srgbClr val="FF0000"/>
                </a:solidFill>
              </a:rPr>
              <a:t>judice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5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RICHIESTE FONDAMENTALI per </a:t>
            </a:r>
            <a:r>
              <a:rPr lang="en-US" dirty="0" err="1"/>
              <a:t>l’attivita</a:t>
            </a:r>
            <a:r>
              <a:rPr lang="en-US" dirty="0"/>
              <a:t>’ 2021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t">
              <a:buNone/>
            </a:pPr>
            <a:r>
              <a:rPr lang="it-IT" sz="2800" b="1" dirty="0" smtClean="0"/>
              <a:t>Manutenzione</a:t>
            </a:r>
          </a:p>
          <a:p>
            <a:pPr marL="0" indent="0" fontAlgn="t">
              <a:buNone/>
            </a:pPr>
            <a:endParaRPr lang="it-IT" sz="2000" dirty="0" smtClean="0"/>
          </a:p>
          <a:p>
            <a:pPr fontAlgn="t"/>
            <a:r>
              <a:rPr lang="it-IT" sz="2000" dirty="0" smtClean="0"/>
              <a:t>Cofinanziamento </a:t>
            </a:r>
            <a:r>
              <a:rPr lang="it-IT" sz="2000" dirty="0"/>
              <a:t>(33%) contratto di manutenzione </a:t>
            </a:r>
            <a:r>
              <a:rPr lang="it-IT" sz="2000" dirty="0" smtClean="0"/>
              <a:t>diffrattometro</a:t>
            </a:r>
            <a:r>
              <a:rPr lang="en-GB" sz="2000" dirty="0"/>
              <a:t> </a:t>
            </a:r>
            <a:r>
              <a:rPr lang="it-IT" sz="2000" b="1" dirty="0" smtClean="0"/>
              <a:t>6.0 </a:t>
            </a:r>
            <a:r>
              <a:rPr lang="it-IT" sz="2000" b="1" dirty="0" smtClean="0"/>
              <a:t>-&gt; </a:t>
            </a:r>
            <a:r>
              <a:rPr lang="it-IT" sz="2000" b="1" dirty="0" smtClean="0"/>
              <a:t>4.0 </a:t>
            </a:r>
            <a:r>
              <a:rPr lang="it-IT" sz="2000" dirty="0" smtClean="0"/>
              <a:t>fondamentale lo strumento per realizzare e caratterizzare i cristalli (curvi e non)– riduciamo richiesta al 20% di cofinanziamento che sottostima le ore di utilizzo  </a:t>
            </a:r>
            <a:endParaRPr lang="en-GB" sz="2000" dirty="0"/>
          </a:p>
          <a:p>
            <a:pPr fontAlgn="t"/>
            <a:r>
              <a:rPr lang="it-IT" sz="2000" dirty="0" smtClean="0"/>
              <a:t>Cofinanziamento </a:t>
            </a:r>
            <a:r>
              <a:rPr lang="it-IT" sz="2000" dirty="0"/>
              <a:t>(20%) contratto di manutenzione </a:t>
            </a:r>
            <a:r>
              <a:rPr lang="it-IT" sz="2000" dirty="0" err="1"/>
              <a:t>clean</a:t>
            </a:r>
            <a:r>
              <a:rPr lang="it-IT" sz="2000" dirty="0"/>
              <a:t> </a:t>
            </a:r>
            <a:r>
              <a:rPr lang="it-IT" sz="2000" dirty="0" smtClean="0"/>
              <a:t>room</a:t>
            </a:r>
            <a:r>
              <a:rPr lang="en-GB" sz="2000" dirty="0"/>
              <a:t> </a:t>
            </a:r>
            <a:r>
              <a:rPr lang="it-IT" sz="2000" b="1" dirty="0" smtClean="0"/>
              <a:t>5.0 </a:t>
            </a:r>
            <a:r>
              <a:rPr lang="it-IT" sz="2000" b="1" dirty="0" smtClean="0">
                <a:sym typeface="Wingdings" panose="05000000000000000000" pitchFamily="2" charset="2"/>
              </a:rPr>
              <a:t> </a:t>
            </a:r>
            <a:r>
              <a:rPr lang="it-IT" sz="2000" b="1" dirty="0" smtClean="0">
                <a:sym typeface="Wingdings" panose="05000000000000000000" pitchFamily="2" charset="2"/>
              </a:rPr>
              <a:t>5.0 </a:t>
            </a:r>
            <a:r>
              <a:rPr lang="it-IT" sz="2000" dirty="0" smtClean="0">
                <a:sym typeface="Wingdings" panose="05000000000000000000" pitchFamily="2" charset="2"/>
              </a:rPr>
              <a:t>fondamentale manutenzione in era </a:t>
            </a:r>
            <a:r>
              <a:rPr lang="it-IT" sz="2000" dirty="0" err="1" smtClean="0">
                <a:sym typeface="Wingdings" panose="05000000000000000000" pitchFamily="2" charset="2"/>
              </a:rPr>
              <a:t>covid</a:t>
            </a:r>
            <a:r>
              <a:rPr lang="it-IT" sz="2000" dirty="0" smtClean="0">
                <a:sym typeface="Wingdings" panose="05000000000000000000" pitchFamily="2" charset="2"/>
              </a:rPr>
              <a:t>, in un lab in cui sono tutte le strumentazioni necessarie alla realizzazione e caratterizzazione dei cristalli.</a:t>
            </a:r>
          </a:p>
          <a:p>
            <a:pPr marL="0" indent="0" fontAlgn="t"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 fontAlgn="t">
              <a:buNone/>
            </a:pPr>
            <a:r>
              <a:rPr lang="it-IT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TOTALE 11.00 -&gt; 9.00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7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INFN-Ferrara infrastructure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19" y="1867158"/>
            <a:ext cx="3657084" cy="2433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18" y="4072469"/>
            <a:ext cx="3824266" cy="2544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228" y="1959066"/>
            <a:ext cx="79594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Laboratory fully equipped for silicon micro and nanomachining</a:t>
            </a:r>
          </a:p>
          <a:p>
            <a:r>
              <a:rPr lang="it-IT" sz="2400" dirty="0" smtClean="0"/>
              <a:t>ISO4 certified clean room (130 m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)</a:t>
            </a:r>
          </a:p>
          <a:p>
            <a:endParaRPr lang="it-IT" dirty="0" smtClean="0"/>
          </a:p>
          <a:p>
            <a:r>
              <a:rPr lang="it-IT" sz="2400" dirty="0" smtClean="0"/>
              <a:t>High-resolution x-ray diffraction</a:t>
            </a:r>
          </a:p>
          <a:p>
            <a:r>
              <a:rPr lang="it-IT" sz="2400" dirty="0" smtClean="0"/>
              <a:t>Dicing and polishing equipment</a:t>
            </a:r>
          </a:p>
          <a:p>
            <a:r>
              <a:rPr lang="it-IT" sz="2400" dirty="0" smtClean="0"/>
              <a:t>White light and Fizeau inteferferometers</a:t>
            </a:r>
          </a:p>
          <a:p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13" y="4613546"/>
            <a:ext cx="3372746" cy="22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BENt</a:t>
            </a:r>
            <a:r>
              <a:rPr lang="en-US" dirty="0" smtClean="0"/>
              <a:t> CRYSTALS FOR MUON beam manipulation</a:t>
            </a:r>
            <a:endParaRPr lang="en-US" dirty="0"/>
          </a:p>
        </p:txBody>
      </p:sp>
      <p:grpSp>
        <p:nvGrpSpPr>
          <p:cNvPr id="17411" name="Group 45"/>
          <p:cNvGrpSpPr>
            <a:grpSpLocks/>
          </p:cNvGrpSpPr>
          <p:nvPr/>
        </p:nvGrpSpPr>
        <p:grpSpPr bwMode="auto">
          <a:xfrm>
            <a:off x="823913" y="1973263"/>
            <a:ext cx="1717675" cy="3702050"/>
            <a:chOff x="576" y="1726"/>
            <a:chExt cx="750" cy="1295"/>
          </a:xfrm>
        </p:grpSpPr>
        <p:pic>
          <p:nvPicPr>
            <p:cNvPr id="17449" name="Picture 10" descr="figur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26"/>
              <a:ext cx="682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50" name="Group 12"/>
            <p:cNvGrpSpPr>
              <a:grpSpLocks/>
            </p:cNvGrpSpPr>
            <p:nvPr/>
          </p:nvGrpSpPr>
          <p:grpSpPr bwMode="auto">
            <a:xfrm>
              <a:off x="1022" y="1874"/>
              <a:ext cx="52" cy="986"/>
              <a:chOff x="3288" y="1628"/>
              <a:chExt cx="52" cy="986"/>
            </a:xfrm>
          </p:grpSpPr>
          <p:grpSp>
            <p:nvGrpSpPr>
              <p:cNvPr id="17453" name="Group 13"/>
              <p:cNvGrpSpPr>
                <a:grpSpLocks/>
              </p:cNvGrpSpPr>
              <p:nvPr/>
            </p:nvGrpSpPr>
            <p:grpSpPr bwMode="auto">
              <a:xfrm>
                <a:off x="3288" y="2437"/>
                <a:ext cx="45" cy="177"/>
                <a:chOff x="1090" y="3248"/>
                <a:chExt cx="66" cy="353"/>
              </a:xfrm>
            </p:grpSpPr>
            <p:sp>
              <p:nvSpPr>
                <p:cNvPr id="17475" name="Arc 14"/>
                <p:cNvSpPr>
                  <a:spLocks/>
                </p:cNvSpPr>
                <p:nvPr/>
              </p:nvSpPr>
              <p:spPr bwMode="auto">
                <a:xfrm flipV="1">
                  <a:off x="1111" y="351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6" name="Arc 15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7" name="Arc 16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8" name="Arc 17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4" name="Group 18"/>
              <p:cNvGrpSpPr>
                <a:grpSpLocks/>
              </p:cNvGrpSpPr>
              <p:nvPr/>
            </p:nvGrpSpPr>
            <p:grpSpPr bwMode="auto">
              <a:xfrm>
                <a:off x="3288" y="2251"/>
                <a:ext cx="45" cy="182"/>
                <a:chOff x="1090" y="3248"/>
                <a:chExt cx="66" cy="364"/>
              </a:xfrm>
            </p:grpSpPr>
            <p:sp>
              <p:nvSpPr>
                <p:cNvPr id="17471" name="Arc 19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2" name="Arc 20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3" name="Arc 21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4" name="Arc 22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5" name="Group 23"/>
              <p:cNvGrpSpPr>
                <a:grpSpLocks/>
              </p:cNvGrpSpPr>
              <p:nvPr/>
            </p:nvGrpSpPr>
            <p:grpSpPr bwMode="auto">
              <a:xfrm>
                <a:off x="3289" y="2069"/>
                <a:ext cx="45" cy="182"/>
                <a:chOff x="1090" y="3248"/>
                <a:chExt cx="66" cy="364"/>
              </a:xfrm>
            </p:grpSpPr>
            <p:sp>
              <p:nvSpPr>
                <p:cNvPr id="17467" name="Arc 24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8" name="Arc 25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9" name="Arc 26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0" name="Arc 27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6" name="Group 28"/>
              <p:cNvGrpSpPr>
                <a:grpSpLocks/>
              </p:cNvGrpSpPr>
              <p:nvPr/>
            </p:nvGrpSpPr>
            <p:grpSpPr bwMode="auto">
              <a:xfrm>
                <a:off x="3288" y="1888"/>
                <a:ext cx="45" cy="182"/>
                <a:chOff x="1090" y="3248"/>
                <a:chExt cx="66" cy="364"/>
              </a:xfrm>
            </p:grpSpPr>
            <p:sp>
              <p:nvSpPr>
                <p:cNvPr id="17463" name="Arc 29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4" name="Arc 30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5" name="Arc 31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6" name="Arc 32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7" name="Group 33"/>
              <p:cNvGrpSpPr>
                <a:grpSpLocks/>
              </p:cNvGrpSpPr>
              <p:nvPr/>
            </p:nvGrpSpPr>
            <p:grpSpPr bwMode="auto">
              <a:xfrm>
                <a:off x="3288" y="1706"/>
                <a:ext cx="45" cy="182"/>
                <a:chOff x="1090" y="3248"/>
                <a:chExt cx="66" cy="364"/>
              </a:xfrm>
            </p:grpSpPr>
            <p:sp>
              <p:nvSpPr>
                <p:cNvPr id="17459" name="Arc 34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0" name="Arc 35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1" name="Arc 36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2" name="Arc 37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7458" name="Line 38"/>
              <p:cNvSpPr>
                <a:spLocks noChangeShapeType="1"/>
              </p:cNvSpPr>
              <p:nvPr/>
            </p:nvSpPr>
            <p:spPr bwMode="auto">
              <a:xfrm flipV="1">
                <a:off x="3317" y="1628"/>
                <a:ext cx="23" cy="7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flipV="1">
              <a:off x="1218" y="281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1195" y="2597"/>
              <a:ext cx="13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it-IT" i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</a:rPr>
                <a:t>λ</a:t>
              </a:r>
            </a:p>
          </p:txBody>
        </p:sp>
      </p:grpSp>
      <p:grpSp>
        <p:nvGrpSpPr>
          <p:cNvPr id="17412" name="Group 101"/>
          <p:cNvGrpSpPr>
            <a:grpSpLocks/>
          </p:cNvGrpSpPr>
          <p:nvPr/>
        </p:nvGrpSpPr>
        <p:grpSpPr bwMode="auto">
          <a:xfrm>
            <a:off x="2414588" y="2007581"/>
            <a:ext cx="2557462" cy="3591532"/>
            <a:chOff x="1920" y="1844"/>
            <a:chExt cx="1104" cy="1344"/>
          </a:xfrm>
        </p:grpSpPr>
        <p:pic>
          <p:nvPicPr>
            <p:cNvPr id="17417" name="Picture 47" descr="figur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001">
              <a:off x="1920" y="1947"/>
              <a:ext cx="1104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8" name="Group 48"/>
            <p:cNvGrpSpPr>
              <a:grpSpLocks/>
            </p:cNvGrpSpPr>
            <p:nvPr/>
          </p:nvGrpSpPr>
          <p:grpSpPr bwMode="auto">
            <a:xfrm>
              <a:off x="2689" y="2900"/>
              <a:ext cx="45" cy="182"/>
              <a:chOff x="1090" y="3248"/>
              <a:chExt cx="66" cy="364"/>
            </a:xfrm>
          </p:grpSpPr>
          <p:sp>
            <p:nvSpPr>
              <p:cNvPr id="17445" name="Arc 49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6" name="Arc 50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7" name="Arc 51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8" name="Arc 52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19" name="Group 53"/>
            <p:cNvGrpSpPr>
              <a:grpSpLocks/>
            </p:cNvGrpSpPr>
            <p:nvPr/>
          </p:nvGrpSpPr>
          <p:grpSpPr bwMode="auto">
            <a:xfrm rot="-508132">
              <a:off x="2689" y="2718"/>
              <a:ext cx="45" cy="182"/>
              <a:chOff x="1090" y="3248"/>
              <a:chExt cx="66" cy="364"/>
            </a:xfrm>
          </p:grpSpPr>
          <p:sp>
            <p:nvSpPr>
              <p:cNvPr id="17441" name="Arc 54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2" name="Arc 55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3" name="Arc 56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4" name="Arc 57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0" name="Group 58"/>
            <p:cNvGrpSpPr>
              <a:grpSpLocks/>
            </p:cNvGrpSpPr>
            <p:nvPr/>
          </p:nvGrpSpPr>
          <p:grpSpPr bwMode="auto">
            <a:xfrm rot="-508132">
              <a:off x="2667" y="2537"/>
              <a:ext cx="45" cy="182"/>
              <a:chOff x="1090" y="3248"/>
              <a:chExt cx="66" cy="364"/>
            </a:xfrm>
          </p:grpSpPr>
          <p:sp>
            <p:nvSpPr>
              <p:cNvPr id="17437" name="Arc 59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8" name="Arc 60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9" name="Arc 61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0" name="Arc 62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1" name="Group 63"/>
            <p:cNvGrpSpPr>
              <a:grpSpLocks/>
            </p:cNvGrpSpPr>
            <p:nvPr/>
          </p:nvGrpSpPr>
          <p:grpSpPr bwMode="auto">
            <a:xfrm rot="-1258767">
              <a:off x="2635" y="2355"/>
              <a:ext cx="45" cy="182"/>
              <a:chOff x="1090" y="3248"/>
              <a:chExt cx="66" cy="364"/>
            </a:xfrm>
          </p:grpSpPr>
          <p:sp>
            <p:nvSpPr>
              <p:cNvPr id="17433" name="Arc 64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4" name="Arc 65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5" name="Arc 66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6" name="Arc 67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2" name="Group 68"/>
            <p:cNvGrpSpPr>
              <a:grpSpLocks/>
            </p:cNvGrpSpPr>
            <p:nvPr/>
          </p:nvGrpSpPr>
          <p:grpSpPr bwMode="auto">
            <a:xfrm rot="-2110794">
              <a:off x="2553" y="2181"/>
              <a:ext cx="45" cy="182"/>
              <a:chOff x="1090" y="3248"/>
              <a:chExt cx="66" cy="364"/>
            </a:xfrm>
          </p:grpSpPr>
          <p:sp>
            <p:nvSpPr>
              <p:cNvPr id="17429" name="Arc 69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0" name="Arc 70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1" name="Arc 71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2" name="Arc 72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3" name="Group 73"/>
            <p:cNvGrpSpPr>
              <a:grpSpLocks/>
            </p:cNvGrpSpPr>
            <p:nvPr/>
          </p:nvGrpSpPr>
          <p:grpSpPr bwMode="auto">
            <a:xfrm rot="-2005635">
              <a:off x="2462" y="2021"/>
              <a:ext cx="45" cy="182"/>
              <a:chOff x="1090" y="3248"/>
              <a:chExt cx="66" cy="364"/>
            </a:xfrm>
          </p:grpSpPr>
          <p:sp>
            <p:nvSpPr>
              <p:cNvPr id="17425" name="Arc 74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6" name="Arc 75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7" name="Arc 76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8" name="Arc 77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424" name="Line 78"/>
            <p:cNvSpPr>
              <a:spLocks noChangeShapeType="1"/>
            </p:cNvSpPr>
            <p:nvPr/>
          </p:nvSpPr>
          <p:spPr bwMode="auto">
            <a:xfrm flipH="1" flipV="1">
              <a:off x="2279" y="1844"/>
              <a:ext cx="156" cy="1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6197600" y="2320925"/>
            <a:ext cx="484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Channeling of a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charged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particle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beam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in a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bent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crystal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results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in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steering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of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its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trajectory</a:t>
            </a:r>
            <a:endParaRPr lang="it-IT" sz="2400" dirty="0">
              <a:solidFill>
                <a:srgbClr val="000000"/>
              </a:solidFill>
              <a:latin typeface="+mj-lt"/>
              <a:cs typeface="DokChampa" pitchFamily="34" charset="-34"/>
            </a:endParaRPr>
          </a:p>
        </p:txBody>
      </p:sp>
      <p:sp>
        <p:nvSpPr>
          <p:cNvPr id="76" name="Down Arrow 74"/>
          <p:cNvSpPr/>
          <p:nvPr/>
        </p:nvSpPr>
        <p:spPr>
          <a:xfrm>
            <a:off x="8434388" y="3830638"/>
            <a:ext cx="376237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" name="TextBox 1"/>
          <p:cNvSpPr txBox="1">
            <a:spLocks noChangeArrowheads="1"/>
          </p:cNvSpPr>
          <p:nvPr/>
        </p:nvSpPr>
        <p:spPr bwMode="auto">
          <a:xfrm>
            <a:off x="6169025" y="4968875"/>
            <a:ext cx="4905375" cy="1200150"/>
          </a:xfrm>
          <a:prstGeom prst="rect">
            <a:avLst/>
          </a:prstGeom>
          <a:noFill/>
          <a:ln w="412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Bent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crystals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can be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used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in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particle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accelerators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as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collimating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or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extraction</a:t>
            </a:r>
            <a:r>
              <a:rPr lang="it-IT" b="0" dirty="0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 smtClean="0">
                <a:solidFill>
                  <a:srgbClr val="000000"/>
                </a:solidFill>
                <a:latin typeface="+mj-lt"/>
                <a:cs typeface="DokChampa" pitchFamily="34" charset="-34"/>
              </a:rPr>
              <a:t>element</a:t>
            </a:r>
            <a:endParaRPr lang="en-US" b="0" dirty="0">
              <a:solidFill>
                <a:srgbClr val="000000"/>
              </a:solidFill>
              <a:latin typeface="+mj-lt"/>
              <a:cs typeface="DokChampa" pitchFamily="34" charset="-34"/>
            </a:endParaRPr>
          </a:p>
        </p:txBody>
      </p:sp>
      <p:sp>
        <p:nvSpPr>
          <p:cNvPr id="17416" name="CasellaDiTesto 77"/>
          <p:cNvSpPr txBox="1">
            <a:spLocks noChangeArrowheads="1"/>
          </p:cNvSpPr>
          <p:nvPr/>
        </p:nvSpPr>
        <p:spPr bwMode="auto">
          <a:xfrm>
            <a:off x="1808163" y="5926138"/>
            <a:ext cx="206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t-IT"/>
              <a:t>E. Tsyganov, 1976</a:t>
            </a:r>
          </a:p>
        </p:txBody>
      </p:sp>
      <p:sp>
        <p:nvSpPr>
          <p:cNvPr id="71" name="Line 78"/>
          <p:cNvSpPr>
            <a:spLocks noChangeShapeType="1"/>
          </p:cNvSpPr>
          <p:nvPr/>
        </p:nvSpPr>
        <p:spPr bwMode="auto">
          <a:xfrm flipV="1">
            <a:off x="4229178" y="5323029"/>
            <a:ext cx="11252" cy="585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Line 78"/>
          <p:cNvSpPr>
            <a:spLocks noChangeShapeType="1"/>
          </p:cNvSpPr>
          <p:nvPr/>
        </p:nvSpPr>
        <p:spPr bwMode="auto">
          <a:xfrm flipV="1">
            <a:off x="1953197" y="1811729"/>
            <a:ext cx="11252" cy="585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Line 78"/>
          <p:cNvSpPr>
            <a:spLocks noChangeShapeType="1"/>
          </p:cNvSpPr>
          <p:nvPr/>
        </p:nvSpPr>
        <p:spPr bwMode="auto">
          <a:xfrm flipV="1">
            <a:off x="1872523" y="5340492"/>
            <a:ext cx="11252" cy="585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" name="Arc 17"/>
          <p:cNvSpPr>
            <a:spLocks/>
          </p:cNvSpPr>
          <p:nvPr/>
        </p:nvSpPr>
        <p:spPr bwMode="auto">
          <a:xfrm flipH="1">
            <a:off x="1872523" y="5227121"/>
            <a:ext cx="45719" cy="1455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6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55" y="702156"/>
            <a:ext cx="11029616" cy="1013800"/>
          </a:xfrm>
        </p:spPr>
        <p:txBody>
          <a:bodyPr>
            <a:noAutofit/>
          </a:bodyPr>
          <a:lstStyle/>
          <a:p>
            <a:r>
              <a:rPr lang="en-GB" sz="3200" dirty="0" smtClean="0"/>
              <a:t>Crystals for collimation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0566" r="8364" b="32075"/>
          <a:stretch/>
        </p:blipFill>
        <p:spPr>
          <a:xfrm>
            <a:off x="5848366" y="2643698"/>
            <a:ext cx="5829731" cy="2852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397" y="2361696"/>
            <a:ext cx="5151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set of 6 </a:t>
            </a:r>
            <a:r>
              <a:rPr lang="it-IT" sz="2400" dirty="0" err="1"/>
              <a:t>crystals</a:t>
            </a:r>
            <a:r>
              <a:rPr lang="it-IT" sz="2400" dirty="0"/>
              <a:t> </a:t>
            </a:r>
            <a:r>
              <a:rPr lang="it-IT" sz="2400" dirty="0" smtClean="0"/>
              <a:t>for </a:t>
            </a:r>
            <a:r>
              <a:rPr lang="it-IT" sz="2400" dirty="0" err="1" smtClean="0"/>
              <a:t>collimation</a:t>
            </a:r>
            <a:r>
              <a:rPr lang="it-IT" sz="2400" dirty="0" smtClean="0"/>
              <a:t> of the LHC </a:t>
            </a:r>
            <a:r>
              <a:rPr lang="it-IT" sz="2400" dirty="0" err="1" smtClean="0"/>
              <a:t>ions</a:t>
            </a:r>
            <a:r>
              <a:rPr lang="it-IT" sz="2400" dirty="0" smtClean="0"/>
              <a:t> </a:t>
            </a:r>
            <a:r>
              <a:rPr lang="it-IT" sz="2400" dirty="0" err="1" smtClean="0"/>
              <a:t>circulating</a:t>
            </a:r>
            <a:r>
              <a:rPr lang="it-IT" sz="2400" dirty="0" smtClean="0"/>
              <a:t> </a:t>
            </a:r>
            <a:r>
              <a:rPr lang="it-IT" sz="2400" dirty="0" err="1" smtClean="0"/>
              <a:t>beam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underway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Crystals </a:t>
            </a:r>
            <a:r>
              <a:rPr lang="it-IT" sz="2400" dirty="0" err="1" smtClean="0"/>
              <a:t>might</a:t>
            </a:r>
            <a:r>
              <a:rPr lang="it-IT" sz="2400" dirty="0" smtClean="0"/>
              <a:t> play a </a:t>
            </a:r>
            <a:r>
              <a:rPr lang="it-IT" sz="2400" dirty="0" err="1" smtClean="0"/>
              <a:t>role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collimators</a:t>
            </a:r>
            <a:r>
              <a:rPr lang="it-IT" sz="2400" dirty="0" smtClean="0"/>
              <a:t> for the </a:t>
            </a:r>
            <a:r>
              <a:rPr lang="it-IT" sz="2400" dirty="0" err="1" smtClean="0"/>
              <a:t>beam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/>
              <a:t>Solid </a:t>
            </a:r>
            <a:r>
              <a:rPr lang="it-IT" sz="2400" dirty="0" err="1" smtClean="0"/>
              <a:t>experience</a:t>
            </a:r>
            <a:r>
              <a:rPr lang="it-IT" sz="2400" dirty="0" smtClean="0"/>
              <a:t> from manufacturing of </a:t>
            </a:r>
            <a:r>
              <a:rPr lang="it-IT" sz="2400" dirty="0" err="1" smtClean="0"/>
              <a:t>crystals</a:t>
            </a:r>
            <a:r>
              <a:rPr lang="it-IT" sz="2400" dirty="0" smtClean="0"/>
              <a:t> for </a:t>
            </a:r>
            <a:r>
              <a:rPr lang="it-IT" sz="2400" dirty="0" err="1" smtClean="0"/>
              <a:t>collimation</a:t>
            </a:r>
            <a:r>
              <a:rPr lang="it-IT" sz="2400" dirty="0" smtClean="0"/>
              <a:t> of the LHC </a:t>
            </a:r>
            <a:r>
              <a:rPr lang="it-IT" sz="2400" dirty="0" err="1" smtClean="0"/>
              <a:t>circulating</a:t>
            </a:r>
            <a:r>
              <a:rPr lang="it-IT" sz="2400" dirty="0" smtClean="0"/>
              <a:t> </a:t>
            </a:r>
            <a:r>
              <a:rPr lang="it-IT" sz="2400" dirty="0" err="1" smtClean="0"/>
              <a:t>beam</a:t>
            </a:r>
            <a:r>
              <a:rPr lang="it-IT" sz="2400" dirty="0" smtClean="0"/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5435" y="6060018"/>
            <a:ext cx="11599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Daniel </a:t>
            </a:r>
            <a:r>
              <a:rPr lang="en-GB" sz="2000" dirty="0" smtClean="0">
                <a:solidFill>
                  <a:srgbClr val="FF0000"/>
                </a:solidFill>
              </a:rPr>
              <a:t>Schulte </a:t>
            </a:r>
            <a:r>
              <a:rPr lang="it-IT" sz="2000" dirty="0" err="1" smtClean="0">
                <a:solidFill>
                  <a:srgbClr val="FF0000"/>
                </a:solidFill>
              </a:rPr>
              <a:t>highlighted</a:t>
            </a:r>
            <a:r>
              <a:rPr lang="it-IT" sz="2000" dirty="0" smtClean="0">
                <a:solidFill>
                  <a:srgbClr val="FF0000"/>
                </a:solidFill>
              </a:rPr>
              <a:t> a </a:t>
            </a:r>
            <a:r>
              <a:rPr lang="it-IT" sz="2000" dirty="0" err="1" smtClean="0">
                <a:solidFill>
                  <a:srgbClr val="FF0000"/>
                </a:solidFill>
              </a:rPr>
              <a:t>possible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usage</a:t>
            </a:r>
            <a:r>
              <a:rPr lang="it-IT" sz="2000" dirty="0" smtClean="0">
                <a:solidFill>
                  <a:srgbClr val="FF0000"/>
                </a:solidFill>
              </a:rPr>
              <a:t> of </a:t>
            </a:r>
            <a:r>
              <a:rPr lang="it-IT" sz="2000" dirty="0" err="1" smtClean="0">
                <a:solidFill>
                  <a:srgbClr val="FF0000"/>
                </a:solidFill>
              </a:rPr>
              <a:t>bent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crystal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collimators</a:t>
            </a:r>
            <a:r>
              <a:rPr lang="it-IT" sz="2000" dirty="0" smtClean="0">
                <a:solidFill>
                  <a:srgbClr val="FF0000"/>
                </a:solidFill>
              </a:rPr>
              <a:t> in the </a:t>
            </a:r>
            <a:r>
              <a:rPr lang="it-IT" sz="2000" dirty="0" err="1" smtClean="0">
                <a:solidFill>
                  <a:srgbClr val="FF0000"/>
                </a:solidFill>
              </a:rPr>
              <a:t>muon</a:t>
            </a:r>
            <a:r>
              <a:rPr lang="it-IT" sz="2000" dirty="0" smtClean="0">
                <a:solidFill>
                  <a:srgbClr val="FF0000"/>
                </a:solidFill>
              </a:rPr>
              <a:t> collider </a:t>
            </a:r>
            <a:r>
              <a:rPr lang="it-IT" sz="2000" dirty="0" err="1" smtClean="0">
                <a:solidFill>
                  <a:srgbClr val="FF0000"/>
                </a:solidFill>
              </a:rPr>
              <a:t>collimation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system</a:t>
            </a:r>
            <a:r>
              <a:rPr lang="it-IT" sz="20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it-IT" sz="2000" dirty="0" err="1" smtClean="0">
                <a:solidFill>
                  <a:srgbClr val="FF0000"/>
                </a:solidFill>
              </a:rPr>
              <a:t>We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plan</a:t>
            </a:r>
            <a:r>
              <a:rPr lang="it-IT" sz="2000" dirty="0" smtClean="0">
                <a:solidFill>
                  <a:srgbClr val="FF0000"/>
                </a:solidFill>
              </a:rPr>
              <a:t> to start an </a:t>
            </a:r>
            <a:r>
              <a:rPr lang="it-IT" sz="2000" dirty="0" err="1" smtClean="0">
                <a:solidFill>
                  <a:srgbClr val="FF0000"/>
                </a:solidFill>
              </a:rPr>
              <a:t>investigation</a:t>
            </a:r>
            <a:r>
              <a:rPr lang="it-IT" sz="2000" dirty="0" smtClean="0">
                <a:solidFill>
                  <a:srgbClr val="FF0000"/>
                </a:solidFill>
              </a:rPr>
              <a:t> in </a:t>
            </a:r>
            <a:r>
              <a:rPr lang="it-IT" sz="2000" dirty="0" err="1" smtClean="0">
                <a:solidFill>
                  <a:srgbClr val="FF0000"/>
                </a:solidFill>
              </a:rPr>
              <a:t>collaboration</a:t>
            </a:r>
            <a:r>
              <a:rPr lang="it-IT" sz="2000" dirty="0" smtClean="0">
                <a:solidFill>
                  <a:srgbClr val="FF0000"/>
                </a:solidFill>
              </a:rPr>
              <a:t> with the CERN </a:t>
            </a:r>
            <a:r>
              <a:rPr lang="it-IT" sz="2000" dirty="0" err="1" smtClean="0">
                <a:solidFill>
                  <a:srgbClr val="FF0000"/>
                </a:solidFill>
              </a:rPr>
              <a:t>Muon</a:t>
            </a:r>
            <a:r>
              <a:rPr lang="it-IT" sz="2000" dirty="0" smtClean="0">
                <a:solidFill>
                  <a:srgbClr val="FF0000"/>
                </a:solidFill>
              </a:rPr>
              <a:t> Collider </a:t>
            </a:r>
            <a:r>
              <a:rPr lang="it-IT" sz="2000" dirty="0" err="1" smtClean="0">
                <a:solidFill>
                  <a:srgbClr val="FF0000"/>
                </a:solidFill>
              </a:rPr>
              <a:t>group</a:t>
            </a:r>
            <a:r>
              <a:rPr lang="it-IT" sz="2000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25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46142" t="15491" b="38868"/>
          <a:stretch/>
        </p:blipFill>
        <p:spPr>
          <a:xfrm>
            <a:off x="6096000" y="2203864"/>
            <a:ext cx="4954563" cy="29105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Innovative </a:t>
            </a:r>
            <a:r>
              <a:rPr lang="it-IT" dirty="0" err="1" smtClean="0"/>
              <a:t>positron</a:t>
            </a:r>
            <a:r>
              <a:rPr lang="it-IT" dirty="0" smtClean="0"/>
              <a:t> source </a:t>
            </a:r>
            <a:br>
              <a:rPr lang="it-IT" dirty="0" smtClean="0"/>
            </a:b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Channeling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r>
              <a:rPr lang="it-IT" dirty="0" smtClean="0"/>
              <a:t> in </a:t>
            </a:r>
            <a:r>
              <a:rPr lang="it-IT" dirty="0" err="1" smtClean="0"/>
              <a:t>crystals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55825" y="5293613"/>
            <a:ext cx="6814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srgbClr val="C00000"/>
                </a:solidFill>
              </a:rPr>
              <a:t>I.Chaikovska</a:t>
            </a:r>
            <a:r>
              <a:rPr lang="it-IT" sz="2000" dirty="0" smtClean="0">
                <a:solidFill>
                  <a:srgbClr val="C00000"/>
                </a:solidFill>
              </a:rPr>
              <a:t> and </a:t>
            </a:r>
            <a:r>
              <a:rPr lang="it-IT" sz="2000" dirty="0" err="1" smtClean="0">
                <a:solidFill>
                  <a:srgbClr val="C00000"/>
                </a:solidFill>
              </a:rPr>
              <a:t>R.Chehab</a:t>
            </a:r>
            <a:r>
              <a:rPr lang="it-IT" sz="2000" dirty="0" smtClean="0">
                <a:solidFill>
                  <a:srgbClr val="C00000"/>
                </a:solidFill>
              </a:rPr>
              <a:t>, </a:t>
            </a:r>
            <a:r>
              <a:rPr lang="it-IT" sz="2000" dirty="0" err="1" smtClean="0"/>
              <a:t>responsible</a:t>
            </a:r>
            <a:r>
              <a:rPr lang="it-IT" sz="2000" dirty="0" smtClean="0"/>
              <a:t> for FCC-</a:t>
            </a:r>
            <a:r>
              <a:rPr lang="it-IT" sz="2000" dirty="0" err="1" smtClean="0"/>
              <a:t>ee</a:t>
            </a:r>
            <a:r>
              <a:rPr lang="it-IT" sz="2000" dirty="0" smtClean="0"/>
              <a:t> </a:t>
            </a:r>
            <a:r>
              <a:rPr lang="it-IT" sz="2000" dirty="0" err="1" smtClean="0"/>
              <a:t>positron</a:t>
            </a:r>
            <a:r>
              <a:rPr lang="it-IT" sz="2000" dirty="0" smtClean="0"/>
              <a:t> source are </a:t>
            </a:r>
            <a:r>
              <a:rPr lang="it-IT" sz="2000" dirty="0" err="1" smtClean="0"/>
              <a:t>already</a:t>
            </a:r>
            <a:r>
              <a:rPr lang="it-IT" sz="2000" dirty="0" smtClean="0"/>
              <a:t> </a:t>
            </a:r>
            <a:r>
              <a:rPr lang="it-IT" sz="2000" dirty="0" err="1" smtClean="0"/>
              <a:t>involved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Muon</a:t>
            </a:r>
            <a:r>
              <a:rPr lang="it-IT" sz="2000" dirty="0" smtClean="0"/>
              <a:t> Collider </a:t>
            </a:r>
            <a:r>
              <a:rPr lang="it-IT" sz="2000" dirty="0" err="1" smtClean="0"/>
              <a:t>group</a:t>
            </a:r>
            <a:r>
              <a:rPr lang="it-IT" sz="2000" dirty="0" smtClean="0"/>
              <a:t> and </a:t>
            </a:r>
            <a:r>
              <a:rPr lang="it-IT" sz="2000" dirty="0" err="1" smtClean="0"/>
              <a:t>recently</a:t>
            </a:r>
            <a:r>
              <a:rPr lang="it-IT" sz="2000" dirty="0" smtClean="0"/>
              <a:t> </a:t>
            </a:r>
            <a:r>
              <a:rPr lang="it-IT" sz="2000" dirty="0" err="1" smtClean="0"/>
              <a:t>iniziated</a:t>
            </a:r>
            <a:r>
              <a:rPr lang="it-IT" sz="2000" dirty="0" smtClean="0"/>
              <a:t> a </a:t>
            </a:r>
            <a:r>
              <a:rPr lang="it-IT" sz="2000" dirty="0" err="1" smtClean="0"/>
              <a:t>formal</a:t>
            </a:r>
            <a:r>
              <a:rPr lang="it-IT" sz="2000" dirty="0" smtClean="0"/>
              <a:t> </a:t>
            </a:r>
            <a:r>
              <a:rPr lang="it-IT" sz="2000" dirty="0" err="1" smtClean="0"/>
              <a:t>collaboration</a:t>
            </a:r>
            <a:r>
              <a:rPr lang="it-IT" sz="2000" dirty="0" smtClean="0"/>
              <a:t> with the </a:t>
            </a:r>
            <a:r>
              <a:rPr lang="it-IT" sz="2000" dirty="0" err="1" smtClean="0"/>
              <a:t>our</a:t>
            </a:r>
            <a:r>
              <a:rPr lang="it-IT" sz="2000" dirty="0" smtClean="0"/>
              <a:t> team (</a:t>
            </a:r>
            <a:r>
              <a:rPr lang="it-IT" sz="2000" dirty="0" err="1" smtClean="0"/>
              <a:t>Coord</a:t>
            </a:r>
            <a:r>
              <a:rPr lang="it-IT" sz="2000" dirty="0" smtClean="0"/>
              <a:t>. </a:t>
            </a:r>
            <a:r>
              <a:rPr lang="it-IT" sz="2000" u="sng" dirty="0" smtClean="0"/>
              <a:t>L. Bandiera</a:t>
            </a:r>
            <a:r>
              <a:rPr lang="it-IT" sz="2000" dirty="0" smtClean="0"/>
              <a:t>) in Monte Carlo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crystal</a:t>
            </a:r>
            <a:r>
              <a:rPr lang="it-IT" sz="2000" dirty="0" smtClean="0"/>
              <a:t> </a:t>
            </a:r>
            <a:r>
              <a:rPr lang="it-IT" sz="2000" dirty="0" err="1" smtClean="0"/>
              <a:t>tests</a:t>
            </a:r>
            <a:r>
              <a:rPr lang="it-IT" sz="2000" dirty="0" smtClean="0"/>
              <a:t> on </a:t>
            </a:r>
            <a:r>
              <a:rPr lang="it-IT" sz="2000" dirty="0" err="1" smtClean="0"/>
              <a:t>beam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410" t="34737" r="60762" b="15524"/>
          <a:stretch/>
        </p:blipFill>
        <p:spPr>
          <a:xfrm>
            <a:off x="581192" y="2368946"/>
            <a:ext cx="4286733" cy="4385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444" y="1999614"/>
            <a:ext cx="284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LEMMA PROPOSAL (INFN)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5707890" y="1984225"/>
            <a:ext cx="551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Positron source </a:t>
            </a:r>
            <a:r>
              <a:rPr lang="it-IT" sz="2200" dirty="0" err="1" smtClean="0"/>
              <a:t>using</a:t>
            </a:r>
            <a:r>
              <a:rPr lang="it-IT" sz="2200" dirty="0" smtClean="0"/>
              <a:t> a </a:t>
            </a:r>
            <a:r>
              <a:rPr lang="it-IT" sz="2200" dirty="0" err="1" smtClean="0"/>
              <a:t>crystal</a:t>
            </a:r>
            <a:r>
              <a:rPr lang="it-IT" sz="2200" dirty="0" smtClean="0"/>
              <a:t> </a:t>
            </a:r>
            <a:br>
              <a:rPr lang="it-IT" sz="2200" dirty="0" smtClean="0"/>
            </a:br>
            <a:endParaRPr lang="it-IT" sz="2200" dirty="0"/>
          </a:p>
        </p:txBody>
      </p:sp>
      <p:sp>
        <p:nvSpPr>
          <p:cNvPr id="5" name="Rettangolo 4"/>
          <p:cNvSpPr/>
          <p:nvPr/>
        </p:nvSpPr>
        <p:spPr>
          <a:xfrm>
            <a:off x="6147124" y="4834694"/>
            <a:ext cx="507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Idea </a:t>
            </a:r>
            <a:r>
              <a:rPr lang="it-IT" b="1" i="1" dirty="0"/>
              <a:t>of R. </a:t>
            </a:r>
            <a:r>
              <a:rPr lang="it-IT" b="1" i="1" dirty="0" err="1"/>
              <a:t>Chehab</a:t>
            </a:r>
            <a:r>
              <a:rPr lang="it-IT" b="1" i="1" dirty="0"/>
              <a:t>, V. </a:t>
            </a:r>
            <a:r>
              <a:rPr lang="it-IT" b="1" i="1" dirty="0" err="1"/>
              <a:t>Strakhovenko</a:t>
            </a:r>
            <a:r>
              <a:rPr lang="it-IT" b="1" i="1" dirty="0"/>
              <a:t> and . Variola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3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3419" t="35593" r="5384"/>
          <a:stretch/>
        </p:blipFill>
        <p:spPr bwMode="auto">
          <a:xfrm>
            <a:off x="130970" y="4821382"/>
            <a:ext cx="2695978" cy="203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55" y="702156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hybrid positron source using </a:t>
            </a:r>
            <a:r>
              <a:rPr lang="en-GB" sz="3200" dirty="0" err="1"/>
              <a:t>channeling</a:t>
            </a:r>
            <a:r>
              <a:rPr lang="en-GB" sz="3200" dirty="0"/>
              <a:t>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 </a:t>
            </a:r>
            <a:r>
              <a:rPr lang="en-GB" sz="3200" dirty="0"/>
              <a:t>promising devices for future colliders</a:t>
            </a:r>
            <a:endParaRPr lang="en-US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0073" y="1755559"/>
            <a:ext cx="1229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Enhancement of photon generation in crystals in channeling conditions </a:t>
            </a:r>
            <a:r>
              <a:rPr lang="en-US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radiation length shorter than in amorphous </a:t>
            </a:r>
            <a:r>
              <a:rPr lang="en-US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and decrease with increasing energy.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High 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rate of soft photons</a:t>
            </a:r>
            <a:r>
              <a:rPr lang="en-US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creation of soft positrons easily captured in matching systems</a:t>
            </a:r>
            <a:r>
              <a:rPr lang="en-US" sz="1600" b="1" dirty="0" smtClean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Hybrid scheme allows for the reduction of the energy </a:t>
            </a:r>
            <a:r>
              <a:rPr lang="en-GB" sz="1600" b="1" dirty="0">
                <a:solidFill>
                  <a:srgbClr val="00B050"/>
                </a:solidFill>
              </a:rPr>
              <a:t>deposition and the associated PEDD </a:t>
            </a:r>
            <a:r>
              <a:rPr lang="en-GB" sz="1600" b="1" dirty="0"/>
              <a:t>(Peak Energy Deposition Density). </a:t>
            </a:r>
            <a:endParaRPr lang="it-IT" sz="1600" b="1" dirty="0"/>
          </a:p>
          <a:p>
            <a:pPr algn="ctr"/>
            <a:endParaRPr lang="en-US" sz="1600" b="1" dirty="0">
              <a:solidFill>
                <a:srgbClr val="0070C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en-GB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593" r="52817"/>
          <a:stretch/>
        </p:blipFill>
        <p:spPr bwMode="auto">
          <a:xfrm>
            <a:off x="0" y="2879665"/>
            <a:ext cx="2826948" cy="19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821402" y="5985091"/>
            <a:ext cx="1615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Courtesy</a:t>
            </a:r>
            <a:r>
              <a:rPr lang="it-IT" sz="1200" dirty="0"/>
              <a:t> of </a:t>
            </a:r>
            <a:r>
              <a:rPr lang="it-IT" sz="1200" dirty="0" smtClean="0"/>
              <a:t>R. </a:t>
            </a:r>
            <a:r>
              <a:rPr lang="it-IT" sz="1200" dirty="0" err="1" smtClean="0"/>
              <a:t>Chehab</a:t>
            </a:r>
            <a:endParaRPr lang="en-GB" sz="1200" dirty="0"/>
          </a:p>
        </p:txBody>
      </p:sp>
      <p:sp>
        <p:nvSpPr>
          <p:cNvPr id="11" name="Rettangolo 10"/>
          <p:cNvSpPr/>
          <p:nvPr/>
        </p:nvSpPr>
        <p:spPr>
          <a:xfrm>
            <a:off x="3599744" y="2998512"/>
            <a:ext cx="833363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 err="1" smtClean="0">
                <a:solidFill>
                  <a:srgbClr val="903163"/>
                </a:solidFill>
              </a:rPr>
              <a:t>Sinergy</a:t>
            </a:r>
            <a:r>
              <a:rPr lang="it-IT" sz="1700" dirty="0" smtClean="0">
                <a:solidFill>
                  <a:srgbClr val="903163"/>
                </a:solidFill>
              </a:rPr>
              <a:t> with the FCC-</a:t>
            </a:r>
            <a:r>
              <a:rPr lang="it-IT" sz="1700" dirty="0" err="1" smtClean="0">
                <a:solidFill>
                  <a:srgbClr val="903163"/>
                </a:solidFill>
              </a:rPr>
              <a:t>ee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positron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study</a:t>
            </a:r>
            <a:r>
              <a:rPr lang="it-IT" sz="1700" dirty="0" smtClean="0">
                <a:solidFill>
                  <a:srgbClr val="903163"/>
                </a:solidFill>
              </a:rPr>
              <a:t>.</a:t>
            </a:r>
            <a:endParaRPr lang="it-IT" sz="1700" dirty="0">
              <a:solidFill>
                <a:srgbClr val="903163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 smtClean="0">
                <a:solidFill>
                  <a:srgbClr val="903163"/>
                </a:solidFill>
              </a:rPr>
              <a:t>On the </a:t>
            </a:r>
            <a:r>
              <a:rPr lang="it-IT" sz="1700" dirty="0" err="1" smtClean="0">
                <a:solidFill>
                  <a:srgbClr val="903163"/>
                </a:solidFill>
              </a:rPr>
              <a:t>other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hand</a:t>
            </a:r>
            <a:r>
              <a:rPr lang="it-IT" sz="1700" dirty="0" smtClean="0">
                <a:solidFill>
                  <a:srgbClr val="903163"/>
                </a:solidFill>
              </a:rPr>
              <a:t>, the LEMMA </a:t>
            </a:r>
            <a:r>
              <a:rPr lang="it-IT" sz="1700" dirty="0" err="1" smtClean="0">
                <a:solidFill>
                  <a:srgbClr val="903163"/>
                </a:solidFill>
              </a:rPr>
              <a:t>positron</a:t>
            </a:r>
            <a:r>
              <a:rPr lang="it-IT" sz="1700" dirty="0" smtClean="0">
                <a:solidFill>
                  <a:srgbClr val="903163"/>
                </a:solidFill>
              </a:rPr>
              <a:t> source </a:t>
            </a:r>
            <a:r>
              <a:rPr lang="it-IT" sz="1700" dirty="0" err="1" smtClean="0">
                <a:solidFill>
                  <a:srgbClr val="903163"/>
                </a:solidFill>
              </a:rPr>
              <a:t>has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is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own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challenges</a:t>
            </a:r>
            <a:r>
              <a:rPr lang="it-IT" sz="1700" dirty="0" smtClean="0">
                <a:solidFill>
                  <a:srgbClr val="903163"/>
                </a:solidFill>
              </a:rPr>
              <a:t> (e.g. the </a:t>
            </a:r>
            <a:r>
              <a:rPr lang="it-IT" sz="1700" u="sng" dirty="0" err="1" smtClean="0">
                <a:solidFill>
                  <a:srgbClr val="903163"/>
                </a:solidFill>
              </a:rPr>
              <a:t>very</a:t>
            </a:r>
            <a:r>
              <a:rPr lang="it-IT" sz="1700" u="sng" dirty="0" smtClean="0">
                <a:solidFill>
                  <a:srgbClr val="903163"/>
                </a:solidFill>
              </a:rPr>
              <a:t> high-</a:t>
            </a:r>
            <a:r>
              <a:rPr lang="it-IT" sz="1700" u="sng" dirty="0" err="1" smtClean="0">
                <a:solidFill>
                  <a:srgbClr val="903163"/>
                </a:solidFill>
              </a:rPr>
              <a:t>intensity</a:t>
            </a:r>
            <a:r>
              <a:rPr lang="it-IT" sz="1700" dirty="0" smtClean="0">
                <a:solidFill>
                  <a:srgbClr val="903163"/>
                </a:solidFill>
              </a:rPr>
              <a:t>, </a:t>
            </a:r>
            <a:r>
              <a:rPr lang="it-IT" sz="1700" dirty="0" err="1" smtClean="0">
                <a:solidFill>
                  <a:srgbClr val="903163"/>
                </a:solidFill>
              </a:rPr>
              <a:t>possibility</a:t>
            </a:r>
            <a:r>
              <a:rPr lang="it-IT" sz="1700" dirty="0" smtClean="0">
                <a:solidFill>
                  <a:srgbClr val="903163"/>
                </a:solidFill>
              </a:rPr>
              <a:t> of </a:t>
            </a:r>
            <a:r>
              <a:rPr lang="it-IT" sz="1700" u="sng" dirty="0" err="1" smtClean="0">
                <a:solidFill>
                  <a:srgbClr val="903163"/>
                </a:solidFill>
              </a:rPr>
              <a:t>embedded</a:t>
            </a:r>
            <a:r>
              <a:rPr lang="it-IT" sz="1700" u="sng" dirty="0" smtClean="0">
                <a:solidFill>
                  <a:srgbClr val="903163"/>
                </a:solidFill>
              </a:rPr>
              <a:t> source</a:t>
            </a:r>
            <a:r>
              <a:rPr lang="it-IT" sz="1700" dirty="0" smtClean="0">
                <a:solidFill>
                  <a:srgbClr val="903163"/>
                </a:solidFill>
              </a:rPr>
              <a:t>), </a:t>
            </a:r>
            <a:r>
              <a:rPr lang="it-IT" sz="1700" dirty="0" err="1" smtClean="0">
                <a:solidFill>
                  <a:srgbClr val="903163"/>
                </a:solidFill>
              </a:rPr>
              <a:t>requiring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dedicated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investigation</a:t>
            </a:r>
            <a:r>
              <a:rPr lang="it-IT" sz="1700" dirty="0" smtClean="0">
                <a:solidFill>
                  <a:srgbClr val="903163"/>
                </a:solidFill>
              </a:rPr>
              <a:t> on </a:t>
            </a:r>
            <a:r>
              <a:rPr lang="it-IT" sz="1700" dirty="0" err="1" smtClean="0">
                <a:solidFill>
                  <a:srgbClr val="903163"/>
                </a:solidFill>
              </a:rPr>
              <a:t>possible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crystal</a:t>
            </a:r>
            <a:r>
              <a:rPr lang="it-IT" sz="1700" dirty="0" smtClean="0">
                <a:solidFill>
                  <a:srgbClr val="903163"/>
                </a:solidFill>
              </a:rPr>
              <a:t> targets, </a:t>
            </a:r>
            <a:r>
              <a:rPr lang="it-IT" sz="1700" dirty="0" err="1" smtClean="0">
                <a:solidFill>
                  <a:srgbClr val="903163"/>
                </a:solidFill>
              </a:rPr>
              <a:t>heating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resistance</a:t>
            </a:r>
            <a:r>
              <a:rPr lang="it-IT" sz="1700" dirty="0" smtClean="0">
                <a:solidFill>
                  <a:srgbClr val="903163"/>
                </a:solidFill>
              </a:rPr>
              <a:t> and </a:t>
            </a:r>
            <a:r>
              <a:rPr lang="it-IT" sz="1700" dirty="0" err="1" smtClean="0">
                <a:solidFill>
                  <a:srgbClr val="903163"/>
                </a:solidFill>
              </a:rPr>
              <a:t>dedicated</a:t>
            </a:r>
            <a:r>
              <a:rPr lang="it-IT" sz="1700" dirty="0" smtClean="0">
                <a:solidFill>
                  <a:srgbClr val="903163"/>
                </a:solidFill>
              </a:rPr>
              <a:t> </a:t>
            </a:r>
            <a:r>
              <a:rPr lang="it-IT" sz="1700" dirty="0" err="1" smtClean="0">
                <a:solidFill>
                  <a:srgbClr val="903163"/>
                </a:solidFill>
              </a:rPr>
              <a:t>hybrid</a:t>
            </a:r>
            <a:r>
              <a:rPr lang="it-IT" sz="1700" dirty="0" smtClean="0">
                <a:solidFill>
                  <a:srgbClr val="903163"/>
                </a:solidFill>
              </a:rPr>
              <a:t> source setup.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 err="1" smtClean="0">
                <a:solidFill>
                  <a:srgbClr val="903163"/>
                </a:solidFill>
              </a:rPr>
              <a:t>This</a:t>
            </a:r>
            <a:r>
              <a:rPr lang="it-IT" sz="1700" dirty="0" smtClean="0">
                <a:solidFill>
                  <a:srgbClr val="903163"/>
                </a:solidFill>
              </a:rPr>
              <a:t> work </a:t>
            </a:r>
            <a:r>
              <a:rPr lang="it-IT" sz="1700" dirty="0" err="1" smtClean="0">
                <a:solidFill>
                  <a:srgbClr val="903163"/>
                </a:solidFill>
              </a:rPr>
              <a:t>will</a:t>
            </a:r>
            <a:r>
              <a:rPr lang="it-IT" sz="1700" dirty="0" smtClean="0">
                <a:solidFill>
                  <a:srgbClr val="903163"/>
                </a:solidFill>
              </a:rPr>
              <a:t> be </a:t>
            </a:r>
            <a:r>
              <a:rPr lang="it-IT" sz="1700" dirty="0" err="1" smtClean="0">
                <a:solidFill>
                  <a:srgbClr val="903163"/>
                </a:solidFill>
              </a:rPr>
              <a:t>carried</a:t>
            </a:r>
            <a:r>
              <a:rPr lang="it-IT" sz="1700" dirty="0" smtClean="0">
                <a:solidFill>
                  <a:srgbClr val="903163"/>
                </a:solidFill>
              </a:rPr>
              <a:t> on in </a:t>
            </a:r>
            <a:r>
              <a:rPr lang="it-IT" sz="1700" dirty="0" err="1" smtClean="0">
                <a:solidFill>
                  <a:srgbClr val="903163"/>
                </a:solidFill>
              </a:rPr>
              <a:t>collaboration</a:t>
            </a:r>
            <a:r>
              <a:rPr lang="it-IT" sz="1700" dirty="0" smtClean="0">
                <a:solidFill>
                  <a:srgbClr val="903163"/>
                </a:solidFill>
              </a:rPr>
              <a:t> with the IJCL.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32" y="4510408"/>
            <a:ext cx="8472668" cy="23233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12768" y="4269986"/>
            <a:ext cx="257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I. </a:t>
            </a:r>
            <a:r>
              <a:rPr lang="it-IT" dirty="0" err="1" smtClean="0"/>
              <a:t>Chaikovska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ATTIVITA’ 2021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2049"/>
          </a:xfrm>
        </p:spPr>
        <p:txBody>
          <a:bodyPr>
            <a:normAutofit fontScale="70000" lnSpcReduction="2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CRISTALLI CURVI: </a:t>
            </a:r>
          </a:p>
          <a:p>
            <a:pPr lvl="1"/>
            <a:r>
              <a:rPr lang="it-IT" sz="2300" dirty="0">
                <a:solidFill>
                  <a:schemeClr val="tx1"/>
                </a:solidFill>
              </a:rPr>
              <a:t>realizzazione di </a:t>
            </a:r>
            <a:r>
              <a:rPr lang="it-IT" sz="2300" dirty="0" smtClean="0">
                <a:solidFill>
                  <a:schemeClr val="tx1"/>
                </a:solidFill>
              </a:rPr>
              <a:t> un cristallo curvo in silicio </a:t>
            </a:r>
            <a:r>
              <a:rPr lang="it-IT" sz="2300" dirty="0">
                <a:solidFill>
                  <a:schemeClr val="tx1"/>
                </a:solidFill>
              </a:rPr>
              <a:t>al fine di studiare la possibilità di deflettere fasci di muoni: tale interazione non è mai stata osservata sperimentalmente, e risulterebbe essere certamente utile in vista della collimazione e manipolazione di fasci in un </a:t>
            </a:r>
            <a:r>
              <a:rPr lang="it-IT" sz="2300" dirty="0" err="1">
                <a:solidFill>
                  <a:schemeClr val="tx1"/>
                </a:solidFill>
              </a:rPr>
              <a:t>muon</a:t>
            </a:r>
            <a:r>
              <a:rPr lang="it-IT" sz="2300" dirty="0">
                <a:solidFill>
                  <a:schemeClr val="tx1"/>
                </a:solidFill>
              </a:rPr>
              <a:t> collider</a:t>
            </a:r>
            <a:r>
              <a:rPr lang="it-IT" sz="23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it-IT" sz="2300" dirty="0">
                <a:solidFill>
                  <a:schemeClr val="tx1"/>
                </a:solidFill>
              </a:rPr>
              <a:t>o</a:t>
            </a:r>
            <a:r>
              <a:rPr lang="it-IT" sz="2300" dirty="0" smtClean="0">
                <a:solidFill>
                  <a:schemeClr val="tx1"/>
                </a:solidFill>
              </a:rPr>
              <a:t>ttimizzazione dei parametri del cristallo da definire in collaborazione coi vari gruppi della collaborazione internazionale, in particolare col gruppo del CERN.</a:t>
            </a:r>
          </a:p>
          <a:p>
            <a:pPr lvl="1"/>
            <a:endParaRPr lang="it-IT" sz="2400" dirty="0">
              <a:solidFill>
                <a:schemeClr val="tx1"/>
              </a:solidFill>
            </a:endParaRPr>
          </a:p>
          <a:p>
            <a:r>
              <a:rPr lang="it-IT" sz="2600" dirty="0" smtClean="0">
                <a:solidFill>
                  <a:schemeClr val="tx1"/>
                </a:solidFill>
              </a:rPr>
              <a:t>CRISTALLI PER SORGENTE DI POSITRONI:</a:t>
            </a:r>
          </a:p>
          <a:p>
            <a:pPr lvl="1"/>
            <a:r>
              <a:rPr lang="it-IT" sz="2300" dirty="0">
                <a:solidFill>
                  <a:schemeClr val="tx1"/>
                </a:solidFill>
              </a:rPr>
              <a:t>progettazione </a:t>
            </a:r>
            <a:r>
              <a:rPr lang="it-IT" sz="2300" dirty="0" smtClean="0">
                <a:solidFill>
                  <a:schemeClr val="tx1"/>
                </a:solidFill>
              </a:rPr>
              <a:t>di </a:t>
            </a:r>
            <a:r>
              <a:rPr lang="it-IT" sz="2300" dirty="0">
                <a:solidFill>
                  <a:schemeClr val="tx1"/>
                </a:solidFill>
              </a:rPr>
              <a:t>targhette cristalline </a:t>
            </a:r>
            <a:r>
              <a:rPr lang="it-IT" sz="2300" dirty="0" smtClean="0">
                <a:solidFill>
                  <a:schemeClr val="tx1"/>
                </a:solidFill>
              </a:rPr>
              <a:t>(non curvate, tipicamente cristalli ad alto Z) aventi </a:t>
            </a:r>
            <a:r>
              <a:rPr lang="it-IT" sz="2300" dirty="0">
                <a:solidFill>
                  <a:schemeClr val="tx1"/>
                </a:solidFill>
              </a:rPr>
              <a:t>geometria idonea alla sorgente di LEMMA: la progettazione di queste </a:t>
            </a:r>
            <a:r>
              <a:rPr lang="it-IT" sz="2300" dirty="0" smtClean="0">
                <a:solidFill>
                  <a:schemeClr val="tx1"/>
                </a:solidFill>
              </a:rPr>
              <a:t>targhette mediante Monte Carlo </a:t>
            </a:r>
            <a:r>
              <a:rPr lang="it-IT" sz="2300" dirty="0">
                <a:solidFill>
                  <a:schemeClr val="tx1"/>
                </a:solidFill>
              </a:rPr>
              <a:t>verrà condotta in collaborazione con </a:t>
            </a:r>
            <a:r>
              <a:rPr lang="it-IT" sz="2300" dirty="0" smtClean="0">
                <a:solidFill>
                  <a:schemeClr val="tx1"/>
                </a:solidFill>
              </a:rPr>
              <a:t>IJCL ;</a:t>
            </a:r>
          </a:p>
          <a:p>
            <a:pPr lvl="1"/>
            <a:r>
              <a:rPr lang="it-IT" sz="2300" dirty="0">
                <a:solidFill>
                  <a:schemeClr val="tx1"/>
                </a:solidFill>
              </a:rPr>
              <a:t>uno degli aspetti cruciali da </a:t>
            </a:r>
            <a:r>
              <a:rPr lang="it-IT" sz="2300" dirty="0" smtClean="0">
                <a:solidFill>
                  <a:schemeClr val="tx1"/>
                </a:solidFill>
              </a:rPr>
              <a:t>studiare riguarda </a:t>
            </a:r>
            <a:r>
              <a:rPr lang="it-IT" sz="2300" dirty="0">
                <a:solidFill>
                  <a:schemeClr val="tx1"/>
                </a:solidFill>
              </a:rPr>
              <a:t>la resistenza di questi materiali quando esposti a fasci di particelle di elevata </a:t>
            </a:r>
            <a:r>
              <a:rPr lang="it-IT" sz="2300" dirty="0" smtClean="0">
                <a:solidFill>
                  <a:schemeClr val="tx1"/>
                </a:solidFill>
              </a:rPr>
              <a:t>intensità e/o per molto tempo -&gt; la </a:t>
            </a:r>
            <a:r>
              <a:rPr lang="it-IT" sz="2300" dirty="0">
                <a:solidFill>
                  <a:schemeClr val="tx1"/>
                </a:solidFill>
              </a:rPr>
              <a:t>qualità cristallografica di tale targhette sarà investigata prima e dopo l'irradiazione con fasci </a:t>
            </a:r>
            <a:r>
              <a:rPr lang="it-IT" sz="2300" dirty="0" smtClean="0">
                <a:solidFill>
                  <a:schemeClr val="tx1"/>
                </a:solidFill>
              </a:rPr>
              <a:t>di elettroni di </a:t>
            </a:r>
            <a:r>
              <a:rPr lang="it-IT" sz="2300" dirty="0">
                <a:solidFill>
                  <a:schemeClr val="tx1"/>
                </a:solidFill>
              </a:rPr>
              <a:t>elevata </a:t>
            </a:r>
            <a:r>
              <a:rPr lang="it-IT" sz="2300" dirty="0" smtClean="0">
                <a:solidFill>
                  <a:schemeClr val="tx1"/>
                </a:solidFill>
              </a:rPr>
              <a:t>intensità e/o per diverso tempo (per esempio con protoni </a:t>
            </a:r>
            <a:r>
              <a:rPr lang="it-IT" sz="2300" dirty="0">
                <a:solidFill>
                  <a:schemeClr val="tx1"/>
                </a:solidFill>
              </a:rPr>
              <a:t>ad </a:t>
            </a:r>
            <a:r>
              <a:rPr lang="it-IT" sz="2300" dirty="0" err="1" smtClean="0">
                <a:solidFill>
                  <a:schemeClr val="tx1"/>
                </a:solidFill>
              </a:rPr>
              <a:t>HiRadMat</a:t>
            </a:r>
            <a:r>
              <a:rPr lang="it-IT" sz="2300" dirty="0" smtClean="0">
                <a:solidFill>
                  <a:schemeClr val="tx1"/>
                </a:solidFill>
              </a:rPr>
              <a:t> o all’acceleratore MAMI con un fascio continuo di elettroni di circa 1 </a:t>
            </a:r>
            <a:r>
              <a:rPr lang="it-IT" sz="2300" dirty="0" err="1" smtClean="0">
                <a:solidFill>
                  <a:schemeClr val="tx1"/>
                </a:solidFill>
              </a:rPr>
              <a:t>GeV</a:t>
            </a:r>
            <a:r>
              <a:rPr lang="it-IT" sz="2300" dirty="0" smtClean="0">
                <a:solidFill>
                  <a:schemeClr val="tx1"/>
                </a:solidFill>
              </a:rPr>
              <a:t> in Germania ) tramite </a:t>
            </a:r>
            <a:r>
              <a:rPr lang="it-IT" sz="2300" dirty="0">
                <a:solidFill>
                  <a:schemeClr val="tx1"/>
                </a:solidFill>
              </a:rPr>
              <a:t>tecniche tipicamente utilizzate per la determinazione del danno indotto da radiazione su materiali </a:t>
            </a:r>
            <a:r>
              <a:rPr lang="it-IT" sz="2300" dirty="0" smtClean="0">
                <a:solidFill>
                  <a:schemeClr val="tx1"/>
                </a:solidFill>
              </a:rPr>
              <a:t>cristallini (diffrazione </a:t>
            </a:r>
            <a:r>
              <a:rPr lang="it-IT" sz="2300" dirty="0">
                <a:solidFill>
                  <a:schemeClr val="tx1"/>
                </a:solidFill>
              </a:rPr>
              <a:t>di raggi-x con luce di sincrotrone per caratterizzare il bulk dei cristalli e diffrazione di raggi-x ad alta risoluzione con sorgenti da </a:t>
            </a:r>
            <a:r>
              <a:rPr lang="it-IT" sz="2300" dirty="0" smtClean="0">
                <a:solidFill>
                  <a:schemeClr val="tx1"/>
                </a:solidFill>
              </a:rPr>
              <a:t>laboratorio, Rutherford </a:t>
            </a:r>
            <a:r>
              <a:rPr lang="it-IT" sz="2300" dirty="0" err="1">
                <a:solidFill>
                  <a:schemeClr val="tx1"/>
                </a:solidFill>
              </a:rPr>
              <a:t>backscattering</a:t>
            </a:r>
            <a:r>
              <a:rPr lang="it-IT" sz="2300" dirty="0">
                <a:solidFill>
                  <a:schemeClr val="tx1"/>
                </a:solidFill>
              </a:rPr>
              <a:t> in modalità </a:t>
            </a:r>
            <a:r>
              <a:rPr lang="it-IT" sz="2300" dirty="0" err="1" smtClean="0">
                <a:solidFill>
                  <a:schemeClr val="tx1"/>
                </a:solidFill>
              </a:rPr>
              <a:t>channeling</a:t>
            </a:r>
            <a:r>
              <a:rPr lang="it-IT" sz="2300" dirty="0" smtClean="0">
                <a:solidFill>
                  <a:schemeClr val="tx1"/>
                </a:solidFill>
              </a:rPr>
              <a:t> presso </a:t>
            </a:r>
            <a:r>
              <a:rPr lang="it-IT" sz="2300" dirty="0">
                <a:solidFill>
                  <a:schemeClr val="tx1"/>
                </a:solidFill>
              </a:rPr>
              <a:t>le strutture INFN di </a:t>
            </a:r>
            <a:r>
              <a:rPr lang="it-IT" sz="2300" dirty="0" smtClean="0">
                <a:solidFill>
                  <a:schemeClr val="tx1"/>
                </a:solidFill>
              </a:rPr>
              <a:t>Legnaro).</a:t>
            </a:r>
          </a:p>
          <a:p>
            <a:pPr lvl="1"/>
            <a:endParaRPr lang="it-IT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Preventivo di spesa</a:t>
            </a:r>
            <a:endParaRPr lang="en-GB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80714"/>
              </p:ext>
            </p:extLst>
          </p:nvPr>
        </p:nvGraphicFramePr>
        <p:xfrm>
          <a:off x="441569" y="1781810"/>
          <a:ext cx="11308861" cy="507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23">
                  <a:extLst>
                    <a:ext uri="{9D8B030D-6E8A-4147-A177-3AD203B41FA5}">
                      <a16:colId xmlns:a16="http://schemas.microsoft.com/office/drawing/2014/main" val="3526949438"/>
                    </a:ext>
                  </a:extLst>
                </a:gridCol>
                <a:gridCol w="8245230">
                  <a:extLst>
                    <a:ext uri="{9D8B030D-6E8A-4147-A177-3AD203B41FA5}">
                      <a16:colId xmlns:a16="http://schemas.microsoft.com/office/drawing/2014/main" val="3306160324"/>
                    </a:ext>
                  </a:extLst>
                </a:gridCol>
                <a:gridCol w="969108">
                  <a:extLst>
                    <a:ext uri="{9D8B030D-6E8A-4147-A177-3AD203B41FA5}">
                      <a16:colId xmlns:a16="http://schemas.microsoft.com/office/drawing/2014/main" val="339353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RICHIESTA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COSTO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7013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CONSUMO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cristallini (non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curvati) </a:t>
                      </a:r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interesse per </a:t>
                      </a:r>
                      <a:r>
                        <a:rPr lang="it-IT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positron</a:t>
                      </a:r>
                      <a:r>
                        <a:rPr lang="it-IT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source LEMMA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7.00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09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Cristalli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(Si) per </a:t>
                      </a:r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deflessione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muoni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6.00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948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meccanici per piegatura cristalli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2.50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06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Lame per taglio e sagomatura cristalli e reagenti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chemeClr val="tx1"/>
                          </a:solidFill>
                        </a:rPr>
                        <a:t>1.50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6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effectLst/>
                        </a:rPr>
                        <a:t> Caratterizzazione </a:t>
                      </a:r>
                      <a:r>
                        <a:rPr lang="it-IT" sz="1600" b="0" dirty="0" err="1">
                          <a:effectLst/>
                        </a:rPr>
                        <a:t>targette</a:t>
                      </a:r>
                      <a:r>
                        <a:rPr lang="it-IT" sz="1600" b="0" dirty="0">
                          <a:effectLst/>
                        </a:rPr>
                        <a:t> </a:t>
                      </a:r>
                      <a:r>
                        <a:rPr lang="it-IT" sz="1600" b="0" dirty="0" smtClean="0">
                          <a:effectLst/>
                        </a:rPr>
                        <a:t>cristalline </a:t>
                      </a:r>
                      <a:r>
                        <a:rPr lang="it-IT" sz="1600" b="0" dirty="0">
                          <a:effectLst/>
                        </a:rPr>
                        <a:t>presso sincrotrone ESRF (Francia):topografie a raggi-x del bulk del cristallo</a:t>
                      </a:r>
                      <a:r>
                        <a:rPr lang="it-IT" sz="1600" b="0" dirty="0" smtClean="0">
                          <a:effectLst/>
                        </a:rPr>
                        <a:t>. ESRF </a:t>
                      </a:r>
                      <a:r>
                        <a:rPr lang="it-IT" sz="1600" b="0" dirty="0">
                          <a:effectLst/>
                        </a:rPr>
                        <a:t>è l'unica </a:t>
                      </a:r>
                      <a:r>
                        <a:rPr lang="it-IT" sz="1600" b="0" dirty="0" err="1">
                          <a:effectLst/>
                        </a:rPr>
                        <a:t>facility</a:t>
                      </a:r>
                      <a:r>
                        <a:rPr lang="it-IT" sz="1600" b="0" dirty="0">
                          <a:effectLst/>
                        </a:rPr>
                        <a:t> europea dove poter realizzare tale caratterizzazione</a:t>
                      </a:r>
                      <a:r>
                        <a:rPr lang="it-IT" sz="1600" b="0" dirty="0" smtClean="0">
                          <a:effectLst/>
                        </a:rPr>
                        <a:t>, che </a:t>
                      </a:r>
                      <a:r>
                        <a:rPr lang="it-IT" sz="1600" b="0" dirty="0">
                          <a:effectLst/>
                        </a:rPr>
                        <a:t>viene offerta solo a pagamento</a:t>
                      </a:r>
                      <a:r>
                        <a:rPr lang="it-IT" sz="1600" b="0" dirty="0" smtClean="0">
                          <a:effectLst/>
                        </a:rPr>
                        <a:t>. Il </a:t>
                      </a:r>
                      <a:r>
                        <a:rPr lang="it-IT" sz="1600" b="0" dirty="0">
                          <a:effectLst/>
                        </a:rPr>
                        <a:t>costo è scontato del 50</a:t>
                      </a:r>
                      <a:r>
                        <a:rPr lang="it-IT" sz="1600" b="0" dirty="0" smtClean="0">
                          <a:effectLst/>
                        </a:rPr>
                        <a:t>%. </a:t>
                      </a:r>
                      <a:endParaRPr lang="it-IT" sz="1600" b="0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8.00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186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MISSIONI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Caratterizzazioni di </a:t>
                      </a:r>
                      <a:r>
                        <a:rPr lang="it-IT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targette</a:t>
                      </a:r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cristalline presso sincrotrone ESRF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1.00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435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Missioni Italia/CERN per riunioni del gruppo </a:t>
                      </a:r>
                      <a:r>
                        <a:rPr lang="it-IT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Muon</a:t>
                      </a:r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Collider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2.00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405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Missioni per prese dati su fasci di test e misure in altri laboratori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3.00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3559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Collaborazione progettazione bersaglio cristallino per LEMMA - presso laboratorio IJCL 2 settimane x 2 persone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3.00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68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MANUTENZIONE</a:t>
                      </a:r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Cofinanziamento (33%) contratto di manutenzione diffrattometro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6.00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41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Cofinanziamento (20%) contratto di manutenzione </a:t>
                      </a:r>
                      <a:r>
                        <a:rPr lang="it-IT" sz="1600" b="0" dirty="0" err="1" smtClean="0"/>
                        <a:t>clean</a:t>
                      </a:r>
                      <a:r>
                        <a:rPr lang="it-IT" sz="1600" b="0" dirty="0" smtClean="0"/>
                        <a:t>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5.00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4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550" y="693103"/>
            <a:ext cx="11029616" cy="1013800"/>
          </a:xfrm>
        </p:spPr>
        <p:txBody>
          <a:bodyPr/>
          <a:lstStyle/>
          <a:p>
            <a:r>
              <a:rPr lang="en-US" dirty="0" smtClean="0"/>
              <a:t>RICHIESTE FONDAMENTALI per </a:t>
            </a:r>
            <a:r>
              <a:rPr lang="en-US" dirty="0" err="1" smtClean="0"/>
              <a:t>l’attivita</a:t>
            </a:r>
            <a:r>
              <a:rPr lang="en-US" dirty="0" smtClean="0"/>
              <a:t>’ 2021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583" y="1656443"/>
            <a:ext cx="11757550" cy="5351122"/>
          </a:xfrm>
        </p:spPr>
        <p:txBody>
          <a:bodyPr>
            <a:normAutofit fontScale="92500" lnSpcReduction="20000"/>
          </a:bodyPr>
          <a:lstStyle/>
          <a:p>
            <a:pPr marL="0" indent="0" algn="just" fontAlgn="t">
              <a:buNone/>
            </a:pPr>
            <a:r>
              <a:rPr lang="it-IT" sz="2400" b="1" dirty="0" smtClean="0"/>
              <a:t>Consumo</a:t>
            </a:r>
          </a:p>
          <a:p>
            <a:pPr algn="just" fontAlgn="t"/>
            <a:r>
              <a:rPr lang="it-IT" dirty="0" smtClean="0"/>
              <a:t>Target </a:t>
            </a:r>
            <a:r>
              <a:rPr lang="it-IT" dirty="0"/>
              <a:t>cristallini (non curvati) di interesse per </a:t>
            </a:r>
            <a:r>
              <a:rPr lang="it-IT" dirty="0" err="1"/>
              <a:t>positron</a:t>
            </a:r>
            <a:r>
              <a:rPr lang="it-IT" dirty="0"/>
              <a:t> source </a:t>
            </a:r>
            <a:r>
              <a:rPr lang="it-IT" dirty="0" smtClean="0"/>
              <a:t>LEMMA </a:t>
            </a:r>
            <a:r>
              <a:rPr lang="it-IT" b="1" dirty="0" smtClean="0"/>
              <a:t>7.0 </a:t>
            </a:r>
            <a:r>
              <a:rPr lang="it-IT" b="1" dirty="0" smtClean="0"/>
              <a:t>-&gt; </a:t>
            </a:r>
            <a:r>
              <a:rPr lang="it-IT" b="1" dirty="0" smtClean="0"/>
              <a:t>5.0 </a:t>
            </a:r>
            <a:r>
              <a:rPr lang="it-IT" dirty="0" smtClean="0"/>
              <a:t>possiamo comprare il W che costa meno dell’</a:t>
            </a:r>
            <a:r>
              <a:rPr lang="it-IT" dirty="0" err="1" smtClean="0"/>
              <a:t>Ir</a:t>
            </a:r>
            <a:r>
              <a:rPr lang="it-IT" dirty="0" smtClean="0"/>
              <a:t> (2975$+1250$ di </a:t>
            </a:r>
            <a:r>
              <a:rPr lang="it-IT" dirty="0" err="1" smtClean="0"/>
              <a:t>orientation</a:t>
            </a:r>
            <a:r>
              <a:rPr lang="it-IT" dirty="0" smtClean="0"/>
              <a:t> </a:t>
            </a:r>
            <a:r>
              <a:rPr lang="it-IT" dirty="0" err="1" smtClean="0"/>
              <a:t>accuracy+IVA+dazi+trasporto</a:t>
            </a:r>
            <a:r>
              <a:rPr lang="it-IT" dirty="0" smtClean="0"/>
              <a:t>), per valutare almeno la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hardness</a:t>
            </a:r>
            <a:r>
              <a:rPr lang="it-IT" dirty="0" smtClean="0"/>
              <a:t> </a:t>
            </a:r>
            <a:r>
              <a:rPr lang="it-IT" b="1" dirty="0" smtClean="0"/>
              <a:t>– collaborazione in atto con IJCL – </a:t>
            </a:r>
            <a:r>
              <a:rPr lang="it-IT" b="1" dirty="0" err="1" smtClean="0"/>
              <a:t>LoI</a:t>
            </a:r>
            <a:r>
              <a:rPr lang="it-IT" b="1" dirty="0" smtClean="0"/>
              <a:t> a Snowmass21 - ATTIVITA’ SINERGICA </a:t>
            </a:r>
            <a:r>
              <a:rPr lang="it-IT" b="1" dirty="0" smtClean="0"/>
              <a:t>ad FCC-</a:t>
            </a:r>
            <a:r>
              <a:rPr lang="it-IT" b="1" dirty="0" err="1" smtClean="0"/>
              <a:t>ee</a:t>
            </a:r>
            <a:r>
              <a:rPr lang="it-IT" b="1" dirty="0" smtClean="0"/>
              <a:t> </a:t>
            </a:r>
            <a:endParaRPr lang="it-IT" b="1" dirty="0" smtClean="0"/>
          </a:p>
          <a:p>
            <a:pPr algn="just" fontAlgn="t"/>
            <a:r>
              <a:rPr lang="en-GB" dirty="0" err="1" smtClean="0"/>
              <a:t>Cristalli</a:t>
            </a:r>
            <a:r>
              <a:rPr lang="en-GB" dirty="0" smtClean="0"/>
              <a:t> </a:t>
            </a:r>
            <a:r>
              <a:rPr lang="en-GB" dirty="0"/>
              <a:t>(Si) per </a:t>
            </a:r>
            <a:r>
              <a:rPr lang="en-GB" dirty="0" err="1"/>
              <a:t>deflessione</a:t>
            </a:r>
            <a:r>
              <a:rPr lang="en-GB" dirty="0"/>
              <a:t> </a:t>
            </a:r>
            <a:r>
              <a:rPr lang="en-GB" dirty="0" err="1" smtClean="0"/>
              <a:t>muoni</a:t>
            </a:r>
            <a:r>
              <a:rPr lang="en-GB" dirty="0" smtClean="0"/>
              <a:t> </a:t>
            </a:r>
            <a:r>
              <a:rPr lang="it-IT" dirty="0"/>
              <a:t>(4 wafer di Silicio circa 1300euro +iva)</a:t>
            </a:r>
            <a:r>
              <a:rPr lang="en-GB" dirty="0" smtClean="0"/>
              <a:t> </a:t>
            </a:r>
            <a:r>
              <a:rPr lang="it-IT" b="1" dirty="0" smtClean="0"/>
              <a:t>6.0 -&gt; 3.0 </a:t>
            </a:r>
            <a:r>
              <a:rPr lang="it-IT" dirty="0" smtClean="0"/>
              <a:t>il primo anno possiamo realizzare un solo cristallo per </a:t>
            </a:r>
            <a:r>
              <a:rPr lang="it-IT" dirty="0" smtClean="0"/>
              <a:t>cominciare. La </a:t>
            </a:r>
            <a:r>
              <a:rPr lang="it-IT" dirty="0" err="1" smtClean="0"/>
              <a:t>Siltronix</a:t>
            </a:r>
            <a:r>
              <a:rPr lang="it-IT" dirty="0" smtClean="0"/>
              <a:t> non fa offerte per meno di un paio di wafer, </a:t>
            </a:r>
            <a:r>
              <a:rPr lang="it-IT" dirty="0" smtClean="0"/>
              <a:t>inoltre con almeno due wafer siamo tranquilli se un </a:t>
            </a:r>
            <a:r>
              <a:rPr lang="it-IT" dirty="0" smtClean="0"/>
              <a:t>cristallo </a:t>
            </a:r>
            <a:r>
              <a:rPr lang="it-IT" dirty="0" smtClean="0"/>
              <a:t>si dovesse rompere nel montaggio </a:t>
            </a:r>
            <a:r>
              <a:rPr lang="it-IT" dirty="0" smtClean="0"/>
              <a:t>sul dispositivo di meccanico </a:t>
            </a:r>
            <a:r>
              <a:rPr lang="it-IT" b="1" dirty="0" smtClean="0"/>
              <a:t>– attività di sviluppo di cristalli curvi per la collimazione dei fasci di muoni proposta </a:t>
            </a:r>
            <a:r>
              <a:rPr lang="it-IT" b="1" dirty="0" smtClean="0"/>
              <a:t>da Daniel </a:t>
            </a:r>
            <a:r>
              <a:rPr lang="it-IT" b="1" dirty="0" err="1" smtClean="0"/>
              <a:t>Shultze</a:t>
            </a:r>
            <a:r>
              <a:rPr lang="it-IT" b="1" dirty="0" smtClean="0"/>
              <a:t> </a:t>
            </a:r>
            <a:endParaRPr lang="it-IT" b="1" dirty="0" smtClean="0"/>
          </a:p>
          <a:p>
            <a:pPr algn="just" fontAlgn="t"/>
            <a:r>
              <a:rPr lang="it-IT" dirty="0" smtClean="0"/>
              <a:t>Dispositivi </a:t>
            </a:r>
            <a:r>
              <a:rPr lang="it-IT" dirty="0"/>
              <a:t>meccanici per piegatura </a:t>
            </a:r>
            <a:r>
              <a:rPr lang="it-IT" dirty="0" smtClean="0"/>
              <a:t>cristalli</a:t>
            </a:r>
            <a:r>
              <a:rPr lang="en-GB" dirty="0"/>
              <a:t> </a:t>
            </a:r>
            <a:r>
              <a:rPr lang="it-IT" b="1" dirty="0" smtClean="0"/>
              <a:t>2.5 </a:t>
            </a:r>
            <a:r>
              <a:rPr lang="it-IT" b="1" dirty="0" smtClean="0"/>
              <a:t>-&gt; 0 </a:t>
            </a:r>
            <a:r>
              <a:rPr lang="it-IT" dirty="0" smtClean="0"/>
              <a:t>possiamo recuperare un vecchio dispositivo</a:t>
            </a:r>
            <a:endParaRPr lang="en-GB" dirty="0"/>
          </a:p>
          <a:p>
            <a:pPr algn="just" fontAlgn="t"/>
            <a:r>
              <a:rPr lang="it-IT" dirty="0" smtClean="0"/>
              <a:t>Lame </a:t>
            </a:r>
            <a:r>
              <a:rPr lang="it-IT" dirty="0"/>
              <a:t>per taglio e sagomatura cristalli e </a:t>
            </a:r>
            <a:r>
              <a:rPr lang="it-IT" dirty="0" smtClean="0"/>
              <a:t>reagenti</a:t>
            </a:r>
            <a:r>
              <a:rPr lang="en-GB" dirty="0" smtClean="0"/>
              <a:t> </a:t>
            </a:r>
            <a:r>
              <a:rPr lang="it-IT" b="1" dirty="0" smtClean="0"/>
              <a:t>1</a:t>
            </a:r>
            <a:r>
              <a:rPr lang="it-IT" b="1" dirty="0" smtClean="0"/>
              <a:t>.5 </a:t>
            </a:r>
            <a:r>
              <a:rPr lang="it-IT" b="1" dirty="0" smtClean="0"/>
              <a:t>-&gt; </a:t>
            </a:r>
            <a:r>
              <a:rPr lang="it-IT" b="1" dirty="0" smtClean="0"/>
              <a:t>1.5 </a:t>
            </a:r>
            <a:r>
              <a:rPr lang="it-IT" dirty="0" smtClean="0"/>
              <a:t>si consumano ne servono sempre dei nuovi</a:t>
            </a:r>
            <a:endParaRPr lang="en-GB" dirty="0"/>
          </a:p>
          <a:p>
            <a:pPr algn="just" fontAlgn="ctr"/>
            <a:r>
              <a:rPr lang="it-IT" dirty="0" smtClean="0"/>
              <a:t>Caratterizzazione </a:t>
            </a:r>
            <a:r>
              <a:rPr lang="it-IT" dirty="0" err="1"/>
              <a:t>targette</a:t>
            </a:r>
            <a:r>
              <a:rPr lang="it-IT" dirty="0"/>
              <a:t> cristalline presso sincrotrone ESRF (Francia):topografie a raggi-x del bulk del cristallo. ESRF è l'unica </a:t>
            </a:r>
            <a:r>
              <a:rPr lang="it-IT" dirty="0" err="1"/>
              <a:t>facility</a:t>
            </a:r>
            <a:r>
              <a:rPr lang="it-IT" dirty="0"/>
              <a:t> europea dove poter realizzare tale caratterizzazione, che viene offerta solo a pagamento. </a:t>
            </a:r>
            <a:r>
              <a:rPr lang="it-IT" u="sng" dirty="0"/>
              <a:t>Il costo è scontato del 50</a:t>
            </a:r>
            <a:r>
              <a:rPr lang="it-IT" u="sng" dirty="0" smtClean="0"/>
              <a:t>% </a:t>
            </a:r>
            <a:r>
              <a:rPr lang="it-IT" dirty="0" smtClean="0"/>
              <a:t>grazie alla </a:t>
            </a:r>
            <a:r>
              <a:rPr lang="it-IT" dirty="0" smtClean="0"/>
              <a:t>collaborazione pluriennale </a:t>
            </a:r>
            <a:r>
              <a:rPr lang="it-IT" dirty="0" smtClean="0"/>
              <a:t>con uno dei responsabili della </a:t>
            </a:r>
            <a:r>
              <a:rPr lang="it-IT" dirty="0" smtClean="0"/>
              <a:t>linea ID19 </a:t>
            </a:r>
            <a:r>
              <a:rPr lang="en-GB" dirty="0" smtClean="0"/>
              <a:t>Thu </a:t>
            </a:r>
            <a:r>
              <a:rPr lang="en-GB" dirty="0" err="1"/>
              <a:t>Nhi</a:t>
            </a:r>
            <a:r>
              <a:rPr lang="en-GB" dirty="0"/>
              <a:t> Tran </a:t>
            </a:r>
            <a:r>
              <a:rPr lang="en-GB" dirty="0" err="1" smtClean="0"/>
              <a:t>Thi</a:t>
            </a:r>
            <a:r>
              <a:rPr lang="it-IT" dirty="0" smtClean="0"/>
              <a:t> </a:t>
            </a:r>
            <a:r>
              <a:rPr lang="it-IT" b="1" dirty="0" smtClean="0"/>
              <a:t>8.0 </a:t>
            </a:r>
            <a:r>
              <a:rPr lang="it-IT" b="1" dirty="0" smtClean="0"/>
              <a:t>-&gt; </a:t>
            </a:r>
            <a:r>
              <a:rPr lang="it-IT" b="1" dirty="0" smtClean="0"/>
              <a:t>8.0 </a:t>
            </a:r>
            <a:r>
              <a:rPr lang="it-IT" b="1" dirty="0" smtClean="0"/>
              <a:t>costo di 2 </a:t>
            </a:r>
            <a:r>
              <a:rPr lang="it-IT" b="1" dirty="0" err="1" smtClean="0"/>
              <a:t>shifts</a:t>
            </a:r>
            <a:r>
              <a:rPr lang="it-IT" b="1" dirty="0" smtClean="0"/>
              <a:t> (uno prima ed uno dopo </a:t>
            </a:r>
            <a:r>
              <a:rPr lang="it-IT" b="1" dirty="0" err="1" smtClean="0"/>
              <a:t>irragiamento</a:t>
            </a:r>
            <a:r>
              <a:rPr lang="it-IT" b="1" dirty="0" smtClean="0"/>
              <a:t>) </a:t>
            </a:r>
            <a:r>
              <a:rPr lang="it-IT" b="1" dirty="0" smtClean="0"/>
              <a:t>- di </a:t>
            </a:r>
            <a:r>
              <a:rPr lang="it-IT" b="1" dirty="0" smtClean="0"/>
              <a:t>questi 4.00 </a:t>
            </a:r>
            <a:r>
              <a:rPr lang="it-IT" b="1" dirty="0" err="1" smtClean="0"/>
              <a:t>keuro</a:t>
            </a:r>
            <a:r>
              <a:rPr lang="it-IT" b="1" dirty="0" smtClean="0"/>
              <a:t> per analisi dopo </a:t>
            </a:r>
            <a:r>
              <a:rPr lang="it-IT" b="1" dirty="0" err="1" smtClean="0"/>
              <a:t>irragiamento</a:t>
            </a:r>
            <a:r>
              <a:rPr lang="it-IT" b="1" dirty="0" smtClean="0"/>
              <a:t> </a:t>
            </a:r>
            <a:r>
              <a:rPr lang="it-IT" b="1" dirty="0" smtClean="0"/>
              <a:t>sub </a:t>
            </a:r>
            <a:r>
              <a:rPr lang="it-IT" b="1" dirty="0" err="1" smtClean="0"/>
              <a:t>judice</a:t>
            </a:r>
            <a:r>
              <a:rPr lang="it-IT" b="1" dirty="0" smtClean="0"/>
              <a:t> alle misure su fascio</a:t>
            </a:r>
            <a:r>
              <a:rPr lang="it-IT" b="1" dirty="0" smtClean="0"/>
              <a:t>.</a:t>
            </a:r>
            <a:r>
              <a:rPr lang="it-IT" dirty="0" smtClean="0"/>
              <a:t> </a:t>
            </a:r>
            <a:r>
              <a:rPr lang="it-IT" dirty="0" smtClean="0"/>
              <a:t>In caso di restrizioni </a:t>
            </a:r>
            <a:r>
              <a:rPr lang="it-IT" dirty="0" err="1" smtClean="0"/>
              <a:t>covid</a:t>
            </a:r>
            <a:r>
              <a:rPr lang="it-IT" dirty="0" smtClean="0"/>
              <a:t>, in via eccezionale il test può essere fatto anche senza la nostra presenza. </a:t>
            </a:r>
            <a:r>
              <a:rPr lang="it-IT" dirty="0" smtClean="0"/>
              <a:t> Test di interesse anche per le targhette di LEMMA.</a:t>
            </a:r>
            <a:endParaRPr lang="it-IT" dirty="0"/>
          </a:p>
          <a:p>
            <a:pPr marL="0" indent="0" algn="just" font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TOTALE </a:t>
            </a:r>
            <a:r>
              <a:rPr lang="it-IT" b="1" dirty="0" smtClean="0">
                <a:solidFill>
                  <a:srgbClr val="FF0000"/>
                </a:solidFill>
              </a:rPr>
              <a:t>25 </a:t>
            </a:r>
            <a:r>
              <a:rPr lang="it-IT" b="1" dirty="0" smtClean="0">
                <a:solidFill>
                  <a:srgbClr val="FF0000"/>
                </a:solidFill>
              </a:rPr>
              <a:t>-&gt;</a:t>
            </a:r>
            <a:r>
              <a:rPr lang="it-IT" b="1" dirty="0" smtClean="0">
                <a:solidFill>
                  <a:srgbClr val="FF0000"/>
                </a:solidFill>
              </a:rPr>
              <a:t>17.5 </a:t>
            </a:r>
            <a:r>
              <a:rPr lang="it-IT" b="1" dirty="0" smtClean="0">
                <a:solidFill>
                  <a:srgbClr val="FF0000"/>
                </a:solidFill>
              </a:rPr>
              <a:t>(</a:t>
            </a:r>
            <a:r>
              <a:rPr lang="it-IT" b="1" dirty="0" smtClean="0">
                <a:solidFill>
                  <a:srgbClr val="FF0000"/>
                </a:solidFill>
              </a:rPr>
              <a:t>13.5 </a:t>
            </a:r>
            <a:r>
              <a:rPr lang="it-IT" b="1" dirty="0" smtClean="0">
                <a:solidFill>
                  <a:srgbClr val="FF0000"/>
                </a:solidFill>
              </a:rPr>
              <a:t>+ 4 sub </a:t>
            </a:r>
            <a:r>
              <a:rPr lang="it-IT" b="1" dirty="0" err="1" smtClean="0">
                <a:solidFill>
                  <a:srgbClr val="FF0000"/>
                </a:solidFill>
              </a:rPr>
              <a:t>judice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 font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I 3 </a:t>
            </a:r>
            <a:r>
              <a:rPr lang="it-IT" b="1" dirty="0" err="1" smtClean="0">
                <a:solidFill>
                  <a:srgbClr val="FF0000"/>
                </a:solidFill>
              </a:rPr>
              <a:t>keuro</a:t>
            </a:r>
            <a:r>
              <a:rPr lang="it-IT" b="1" dirty="0" smtClean="0">
                <a:solidFill>
                  <a:srgbClr val="FF0000"/>
                </a:solidFill>
              </a:rPr>
              <a:t> per il Silicio possiamo spenderli in anticipo usando il gettone di missioni a IJCL che R. </a:t>
            </a:r>
            <a:r>
              <a:rPr lang="it-IT" b="1" dirty="0" err="1" smtClean="0">
                <a:solidFill>
                  <a:srgbClr val="FF0000"/>
                </a:solidFill>
              </a:rPr>
              <a:t>Tenchini</a:t>
            </a:r>
            <a:r>
              <a:rPr lang="it-IT" b="1" dirty="0" smtClean="0">
                <a:solidFill>
                  <a:srgbClr val="FF0000"/>
                </a:solidFill>
              </a:rPr>
              <a:t> ci aveva messo sulle dotazioni per il 2020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89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14678</TotalTime>
  <Words>1337</Words>
  <Application>Microsoft Office PowerPoint</Application>
  <PresentationFormat>Widescreen</PresentationFormat>
  <Paragraphs>99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Calibri</vt:lpstr>
      <vt:lpstr>DokChampa</vt:lpstr>
      <vt:lpstr>Gill Sans MT</vt:lpstr>
      <vt:lpstr>Times New Roman</vt:lpstr>
      <vt:lpstr>Wingdings</vt:lpstr>
      <vt:lpstr>Wingdings 2</vt:lpstr>
      <vt:lpstr>Dividend</vt:lpstr>
      <vt:lpstr>Presentazione standard di PowerPoint</vt:lpstr>
      <vt:lpstr>INFN-Ferrara infrastructure</vt:lpstr>
      <vt:lpstr>BENt CRYSTALS FOR MUON beam manipulation</vt:lpstr>
      <vt:lpstr>Crystals for collimation</vt:lpstr>
      <vt:lpstr>Innovative positron source  using Channeling radiation in crystals</vt:lpstr>
      <vt:lpstr>The hybrid positron source using channeling:  a promising devices for future colliders</vt:lpstr>
      <vt:lpstr>ATTIVITA’ 2021</vt:lpstr>
      <vt:lpstr>Preventivo di spesa</vt:lpstr>
      <vt:lpstr>RICHIESTE FONDAMENTALI per l’attivita’ 2021</vt:lpstr>
      <vt:lpstr>RICHIESTE FONDAMENTALI per l’attivita’ 2021</vt:lpstr>
      <vt:lpstr>RICHIESTE FONDAMENTALI per l’attivita’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Hewlett-Packard Company</cp:lastModifiedBy>
  <cp:revision>614</cp:revision>
  <dcterms:created xsi:type="dcterms:W3CDTF">2018-05-05T13:24:31Z</dcterms:created>
  <dcterms:modified xsi:type="dcterms:W3CDTF">2020-09-25T02:23:22Z</dcterms:modified>
</cp:coreProperties>
</file>