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7"/>
  </p:notesMasterIdLst>
  <p:handoutMasterIdLst>
    <p:handoutMasterId r:id="rId8"/>
  </p:handoutMasterIdLst>
  <p:sldIdLst>
    <p:sldId id="434" r:id="rId2"/>
    <p:sldId id="436" r:id="rId3"/>
    <p:sldId id="435" r:id="rId4"/>
    <p:sldId id="437" r:id="rId5"/>
    <p:sldId id="438" r:id="rId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7ECFBB8F-723F-1041-9FBA-C664B7429A18}">
          <p14:sldIdLst>
            <p14:sldId id="434"/>
            <p14:sldId id="436"/>
            <p14:sldId id="435"/>
            <p14:sldId id="437"/>
            <p14:sldId id="43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906"/>
    <a:srgbClr val="0F7F11"/>
    <a:srgbClr val="EFEFEF"/>
    <a:srgbClr val="E6E6E6"/>
    <a:srgbClr val="53F178"/>
    <a:srgbClr val="13F91C"/>
    <a:srgbClr val="2FF9FF"/>
    <a:srgbClr val="0033CC"/>
    <a:srgbClr val="FF9933"/>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768" autoAdjust="0"/>
    <p:restoredTop sz="99647" autoAdjust="0"/>
  </p:normalViewPr>
  <p:slideViewPr>
    <p:cSldViewPr>
      <p:cViewPr>
        <p:scale>
          <a:sx n="110" d="100"/>
          <a:sy n="110" d="100"/>
        </p:scale>
        <p:origin x="-139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912443-7D2A-A64E-81E3-20ABF60EF877}" type="datetime1">
              <a:rPr lang="it-IT" smtClean="0"/>
              <a:t>26/10/20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DA3626B-3D9E-1D41-A399-39BE35768FC9}" type="slidenum">
              <a:rPr lang="en-GB" smtClean="0"/>
              <a:t>‹#›</a:t>
            </a:fld>
            <a:endParaRPr lang="en-GB"/>
          </a:p>
        </p:txBody>
      </p:sp>
    </p:spTree>
    <p:extLst>
      <p:ext uri="{BB962C8B-B14F-4D97-AF65-F5344CB8AC3E}">
        <p14:creationId xmlns:p14="http://schemas.microsoft.com/office/powerpoint/2010/main" val="29217532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BAA4C1-5694-2046-AF6B-8D3868F64B95}" type="datetime1">
              <a:rPr lang="it-IT" smtClean="0"/>
              <a:t>26/10/20</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4A1D24-F4E0-467E-BDF4-DE8B3B3F6ABE}" type="slidenum">
              <a:rPr lang="en-US" smtClean="0"/>
              <a:pPr/>
              <a:t>‹#›</a:t>
            </a:fld>
            <a:endParaRPr lang="en-US"/>
          </a:p>
        </p:txBody>
      </p:sp>
    </p:spTree>
    <p:extLst>
      <p:ext uri="{BB962C8B-B14F-4D97-AF65-F5344CB8AC3E}">
        <p14:creationId xmlns:p14="http://schemas.microsoft.com/office/powerpoint/2010/main" val="17111152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5743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69239876-332A-D34F-8256-656F26983D84}" type="datetime1">
              <a:rPr lang="it-IT" smtClean="0"/>
              <a:t>26/10/20</a:t>
            </a:fld>
            <a:endParaRPr lang="en-US"/>
          </a:p>
        </p:txBody>
      </p:sp>
      <p:sp>
        <p:nvSpPr>
          <p:cNvPr id="6" name="Footer Placeholder 5"/>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7" name="Slide Number Placeholder 6"/>
          <p:cNvSpPr>
            <a:spLocks noGrp="1"/>
          </p:cNvSpPr>
          <p:nvPr>
            <p:ph type="sldNum" sz="quarter" idx="12"/>
          </p:nvPr>
        </p:nvSpPr>
        <p:spPr/>
        <p:txBody>
          <a:bodyPr/>
          <a:lstStyle/>
          <a:p>
            <a:fld id="{8C33B02A-0B46-4351-B41F-3D654171EEA0}"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2FA67BB3-1C87-DA4A-AA03-1C38A64DC4BA}" type="datetime1">
              <a:rPr lang="it-IT" smtClean="0"/>
              <a:t>26/10/20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A111E4FA-8F0B-7D41-9972-24E2E392FA6C}" type="datetime1">
              <a:rPr lang="it-IT" smtClean="0"/>
              <a:t>26/10/20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3201CE3F-7F39-6D48-ACA2-B53CF55DC0FD}" type="datetime1">
              <a:rPr lang="it-IT" smtClean="0"/>
              <a:t>26/10/20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dirty="0"/>
          </a:p>
        </p:txBody>
      </p:sp>
      <p:sp>
        <p:nvSpPr>
          <p:cNvPr id="4" name="Date Placeholder 3"/>
          <p:cNvSpPr>
            <a:spLocks noGrp="1"/>
          </p:cNvSpPr>
          <p:nvPr>
            <p:ph type="dt" sz="half" idx="10"/>
          </p:nvPr>
        </p:nvSpPr>
        <p:spPr/>
        <p:txBody>
          <a:bodyPr/>
          <a:lstStyle/>
          <a:p>
            <a:fld id="{BC2E83D2-6C06-024B-A2FC-70507FB2E204}" type="datetime1">
              <a:rPr lang="it-IT" smtClean="0"/>
              <a:t>26/10/20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Click to edit Master text styles</a:t>
            </a:r>
          </a:p>
        </p:txBody>
      </p:sp>
      <p:sp>
        <p:nvSpPr>
          <p:cNvPr id="4" name="Date Placeholder 3"/>
          <p:cNvSpPr>
            <a:spLocks noGrp="1"/>
          </p:cNvSpPr>
          <p:nvPr>
            <p:ph type="dt" sz="half" idx="10"/>
          </p:nvPr>
        </p:nvSpPr>
        <p:spPr/>
        <p:txBody>
          <a:bodyPr/>
          <a:lstStyle/>
          <a:p>
            <a:fld id="{0B4D52FA-3134-A747-B6A8-31C44F0B107A}" type="datetime1">
              <a:rPr lang="it-IT" smtClean="0"/>
              <a:t>26/10/20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5" name="Date Placeholder 4"/>
          <p:cNvSpPr>
            <a:spLocks noGrp="1"/>
          </p:cNvSpPr>
          <p:nvPr>
            <p:ph type="dt" sz="half" idx="10"/>
          </p:nvPr>
        </p:nvSpPr>
        <p:spPr/>
        <p:txBody>
          <a:bodyPr/>
          <a:lstStyle/>
          <a:p>
            <a:fld id="{8DFA9C10-6077-8347-8785-35E03EF68AFE}" type="datetime1">
              <a:rPr lang="it-IT" smtClean="0"/>
              <a:t>26/10/20</a:t>
            </a:fld>
            <a:endParaRPr lang="en-US"/>
          </a:p>
        </p:txBody>
      </p:sp>
      <p:sp>
        <p:nvSpPr>
          <p:cNvPr id="6" name="Footer Placeholder 5"/>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7" name="Slide Number Placeholder 6"/>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7" name="Date Placeholder 6"/>
          <p:cNvSpPr>
            <a:spLocks noGrp="1"/>
          </p:cNvSpPr>
          <p:nvPr>
            <p:ph type="dt" sz="half" idx="10"/>
          </p:nvPr>
        </p:nvSpPr>
        <p:spPr/>
        <p:txBody>
          <a:bodyPr/>
          <a:lstStyle/>
          <a:p>
            <a:fld id="{05C02C58-584D-D64D-BBBD-BA81EBE80247}" type="datetime1">
              <a:rPr lang="it-IT" smtClean="0"/>
              <a:t>26/10/20</a:t>
            </a:fld>
            <a:endParaRPr lang="en-US"/>
          </a:p>
        </p:txBody>
      </p:sp>
      <p:sp>
        <p:nvSpPr>
          <p:cNvPr id="8" name="Footer Placeholder 7"/>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9" name="Slide Number Placeholder 8"/>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Date Placeholder 2"/>
          <p:cNvSpPr>
            <a:spLocks noGrp="1"/>
          </p:cNvSpPr>
          <p:nvPr>
            <p:ph type="dt" sz="half" idx="10"/>
          </p:nvPr>
        </p:nvSpPr>
        <p:spPr/>
        <p:txBody>
          <a:bodyPr/>
          <a:lstStyle/>
          <a:p>
            <a:fld id="{512B9550-100F-3E41-B3D0-3CA0EF84C716}" type="datetime1">
              <a:rPr lang="it-IT" smtClean="0"/>
              <a:t>26/10/20</a:t>
            </a:fld>
            <a:endParaRPr lang="en-US"/>
          </a:p>
        </p:txBody>
      </p:sp>
      <p:sp>
        <p:nvSpPr>
          <p:cNvPr id="4" name="Footer Placeholder 3"/>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5" name="Slide Number Placeholder 4"/>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ECED32-0CCD-A549-8EAB-BDABB8ABF894}" type="datetime1">
              <a:rPr lang="it-IT" smtClean="0"/>
              <a:t>26/10/20</a:t>
            </a:fld>
            <a:endParaRPr lang="en-US"/>
          </a:p>
        </p:txBody>
      </p:sp>
      <p:sp>
        <p:nvSpPr>
          <p:cNvPr id="3" name="Footer Placeholder 2"/>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4" name="Slide Number Placeholder 3"/>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E6C07AEA-74EB-7242-9720-9EED7D99AEBC}" type="datetime1">
              <a:rPr lang="it-IT" smtClean="0"/>
              <a:t>26/10/20</a:t>
            </a:fld>
            <a:endParaRPr lang="en-US"/>
          </a:p>
        </p:txBody>
      </p:sp>
      <p:sp>
        <p:nvSpPr>
          <p:cNvPr id="6" name="Footer Placeholder 5"/>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7" name="Slide Number Placeholder 6"/>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44624"/>
            <a:ext cx="8042276" cy="1008112"/>
          </a:xfrm>
          <a:prstGeom prst="rect">
            <a:avLst/>
          </a:prstGeom>
        </p:spPr>
        <p:txBody>
          <a:bodyPr vert="horz" lIns="91440" tIns="45720" rIns="91440" bIns="45720" rtlCol="0" anchor="b" anchorCtr="0">
            <a:noAutofit/>
          </a:bodyPr>
          <a:lstStyle/>
          <a:p>
            <a:r>
              <a:rPr lang="it-IT" dirty="0" smtClean="0"/>
              <a:t>Click to </a:t>
            </a:r>
            <a:r>
              <a:rPr lang="it-IT" dirty="0" err="1" smtClean="0"/>
              <a:t>edit</a:t>
            </a:r>
            <a:r>
              <a:rPr lang="it-IT" dirty="0" smtClean="0"/>
              <a:t> Master </a:t>
            </a:r>
            <a:r>
              <a:rPr lang="it-IT" dirty="0" err="1" smtClean="0"/>
              <a:t>title</a:t>
            </a:r>
            <a:r>
              <a:rPr lang="it-IT" dirty="0" smtClean="0"/>
              <a:t> style</a:t>
            </a:r>
            <a:endParaRPr dirty="0"/>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4BB9D6DC-D377-2D49-9341-2EFAD130BA79}" type="datetime1">
              <a:rPr lang="it-IT" smtClean="0"/>
              <a:t>26/10/20</a:t>
            </a:fld>
            <a:endParaRPr lang="en-US"/>
          </a:p>
        </p:txBody>
      </p:sp>
      <p:sp>
        <p:nvSpPr>
          <p:cNvPr id="6" name="Slide Number Placeholder 5"/>
          <p:cNvSpPr>
            <a:spLocks noGrp="1"/>
          </p:cNvSpPr>
          <p:nvPr>
            <p:ph type="sldNum" sz="quarter" idx="4"/>
          </p:nvPr>
        </p:nvSpPr>
        <p:spPr>
          <a:xfrm>
            <a:off x="8045896" y="6376243"/>
            <a:ext cx="990600" cy="365125"/>
          </a:xfrm>
          <a:prstGeom prst="rect">
            <a:avLst/>
          </a:prstGeom>
        </p:spPr>
        <p:txBody>
          <a:bodyPr vert="horz" lIns="91440" tIns="45720" rIns="91440" bIns="45720" rtlCol="0" anchor="ctr"/>
          <a:lstStyle>
            <a:lvl1pPr algn="r">
              <a:defRPr sz="1400">
                <a:solidFill>
                  <a:schemeClr val="bg1"/>
                </a:solidFill>
                <a:latin typeface="Times New Roman"/>
                <a:cs typeface="Times New Roman"/>
              </a:defRPr>
            </a:lvl1pPr>
          </a:lstStyle>
          <a:p>
            <a:fld id="{6BB56F27-1915-4037-976A-7F8E0BFC7CC4}" type="slidenum">
              <a:rPr lang="en-US" smtClean="0"/>
              <a:pPr/>
              <a:t>‹#›</a:t>
            </a:fld>
            <a:endParaRPr lang="en-US"/>
          </a:p>
        </p:txBody>
      </p:sp>
      <p:sp>
        <p:nvSpPr>
          <p:cNvPr id="9" name="Rettangolo 8"/>
          <p:cNvSpPr/>
          <p:nvPr userDrawn="1"/>
        </p:nvSpPr>
        <p:spPr>
          <a:xfrm>
            <a:off x="-42333" y="952507"/>
            <a:ext cx="1043608" cy="276999"/>
          </a:xfrm>
          <a:prstGeom prst="rect">
            <a:avLst/>
          </a:prstGeom>
        </p:spPr>
        <p:txBody>
          <a:bodyPr wrap="square">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chemeClr val="tx2">
                    <a:lumMod val="75000"/>
                    <a:lumOff val="25000"/>
                  </a:schemeClr>
                </a:solidFill>
                <a:latin typeface="Times New Roman" pitchFamily="18" charset="0"/>
                <a:cs typeface="Times New Roman" pitchFamily="18" charset="0"/>
              </a:rPr>
              <a:t>G.</a:t>
            </a:r>
            <a:r>
              <a:rPr lang="en-US" sz="1200" b="1" baseline="0" dirty="0" smtClean="0">
                <a:solidFill>
                  <a:schemeClr val="tx2">
                    <a:lumMod val="75000"/>
                    <a:lumOff val="25000"/>
                  </a:schemeClr>
                </a:solidFill>
                <a:latin typeface="Times New Roman" pitchFamily="18" charset="0"/>
                <a:cs typeface="Times New Roman" pitchFamily="18" charset="0"/>
              </a:rPr>
              <a:t> Pugliese</a:t>
            </a:r>
          </a:p>
        </p:txBody>
      </p:sp>
      <p:pic>
        <p:nvPicPr>
          <p:cNvPr id="10" name="CMS logo.jpg" descr="CMS logo.jpg"/>
          <p:cNvPicPr>
            <a:picLocks noChangeAspect="1"/>
          </p:cNvPicPr>
          <p:nvPr userDrawn="1"/>
        </p:nvPicPr>
        <p:blipFill>
          <a:blip r:embed="rId14">
            <a:extLst/>
          </a:blip>
          <a:stretch>
            <a:fillRect/>
          </a:stretch>
        </p:blipFill>
        <p:spPr>
          <a:xfrm>
            <a:off x="0" y="-1"/>
            <a:ext cx="935207" cy="936000"/>
          </a:xfrm>
          <a:prstGeom prst="rect">
            <a:avLst/>
          </a:prstGeom>
          <a:ln w="12700">
            <a:miter lim="400000"/>
          </a:ln>
          <a:effectLst>
            <a:outerShdw blurRad="152400" dist="25400" dir="5400000" rotWithShape="0">
              <a:srgbClr val="000000">
                <a:alpha val="50000"/>
              </a:srgbClr>
            </a:outerShdw>
          </a:effectLst>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hdr="0" ftr="0" dt="0"/>
  <p:txStyles>
    <p:titleStyle>
      <a:lvl1pPr algn="ctr" defTabSz="914400" rtl="0" eaLnBrk="1" latinLnBrk="0" hangingPunct="1">
        <a:spcBef>
          <a:spcPct val="0"/>
        </a:spcBef>
        <a:buNone/>
        <a:defRPr sz="4400" kern="1200">
          <a:solidFill>
            <a:schemeClr val="accent1"/>
          </a:solidFill>
          <a:latin typeface="Times New Roman"/>
          <a:ea typeface="+mj-ea"/>
          <a:cs typeface="Times New Roman"/>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Times New Roman"/>
          <a:ea typeface="+mn-ea"/>
          <a:cs typeface="Times New Roman"/>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Times New Roman"/>
          <a:ea typeface="+mn-ea"/>
          <a:cs typeface="Times New Roman"/>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Times New Roman"/>
          <a:ea typeface="+mn-ea"/>
          <a:cs typeface="Times New Roman"/>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Times New Roman"/>
          <a:ea typeface="+mn-ea"/>
          <a:cs typeface="Times New Roman"/>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Times New Roman"/>
          <a:ea typeface="+mn-ea"/>
          <a:cs typeface="Times New Roman"/>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Design, R&amp;D, and installation of the…"/>
          <p:cNvSpPr txBox="1">
            <a:spLocks noGrp="1"/>
          </p:cNvSpPr>
          <p:nvPr>
            <p:ph type="ctrTitle" idx="4294967295"/>
          </p:nvPr>
        </p:nvSpPr>
        <p:spPr>
          <a:xfrm>
            <a:off x="251520" y="2852936"/>
            <a:ext cx="8604448" cy="2376264"/>
          </a:xfrm>
          <a:prstGeom prst="rect">
            <a:avLst/>
          </a:prstGeom>
        </p:spPr>
        <p:txBody>
          <a:bodyPr/>
          <a:lstStyle/>
          <a:p>
            <a:pPr>
              <a:defRPr sz="8000" b="1"/>
            </a:pPr>
            <a:r>
              <a:rPr lang="x-none" sz="4000" b="1" dirty="0" smtClean="0">
                <a:solidFill>
                  <a:srgbClr val="FF0000"/>
                </a:solidFill>
              </a:rPr>
              <a:t>Assegni </a:t>
            </a:r>
            <a:r>
              <a:rPr lang="x-none" sz="4000" b="1" dirty="0" smtClean="0">
                <a:solidFill>
                  <a:srgbClr val="FF0000"/>
                </a:solidFill>
              </a:rPr>
              <a:t>Richieste CMS</a:t>
            </a:r>
            <a:endParaRPr sz="2000" dirty="0"/>
          </a:p>
        </p:txBody>
      </p:sp>
    </p:spTree>
    <p:extLst>
      <p:ext uri="{BB962C8B-B14F-4D97-AF65-F5344CB8AC3E}">
        <p14:creationId xmlns:p14="http://schemas.microsoft.com/office/powerpoint/2010/main" val="3470808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Proposta</a:t>
            </a:r>
            <a:r>
              <a:rPr lang="en-US" dirty="0" smtClean="0"/>
              <a:t> 1. </a:t>
            </a:r>
            <a:r>
              <a:rPr lang="en-US" dirty="0" smtClean="0"/>
              <a:t>(URGENTE)</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2</a:t>
            </a:fld>
            <a:endParaRPr lang="en-US"/>
          </a:p>
        </p:txBody>
      </p:sp>
      <p:sp>
        <p:nvSpPr>
          <p:cNvPr id="4" name="Rectangle 3"/>
          <p:cNvSpPr/>
          <p:nvPr/>
        </p:nvSpPr>
        <p:spPr>
          <a:xfrm>
            <a:off x="251520" y="1700808"/>
            <a:ext cx="8496944" cy="5016759"/>
          </a:xfrm>
          <a:prstGeom prst="rect">
            <a:avLst/>
          </a:prstGeom>
        </p:spPr>
        <p:txBody>
          <a:bodyPr wrap="square">
            <a:spAutoFit/>
          </a:bodyPr>
          <a:lstStyle/>
          <a:p>
            <a:pPr algn="just"/>
            <a:r>
              <a:rPr lang="en-US" sz="1600" b="1" dirty="0" err="1"/>
              <a:t>Titolo</a:t>
            </a:r>
            <a:r>
              <a:rPr lang="en-US" sz="1600" b="1" dirty="0"/>
              <a:t>:</a:t>
            </a:r>
            <a:r>
              <a:rPr lang="en-US" sz="1600" dirty="0"/>
              <a:t> </a:t>
            </a:r>
            <a:endParaRPr lang="en-US" sz="1600" dirty="0" smtClean="0"/>
          </a:p>
          <a:p>
            <a:pPr algn="just"/>
            <a:r>
              <a:rPr lang="en-AU" sz="1600" b="1" dirty="0" smtClean="0">
                <a:solidFill>
                  <a:srgbClr val="FF0000"/>
                </a:solidFill>
              </a:rPr>
              <a:t>Performance </a:t>
            </a:r>
            <a:r>
              <a:rPr lang="en-AU" sz="1600" b="1" dirty="0" smtClean="0">
                <a:solidFill>
                  <a:srgbClr val="FF0000"/>
                </a:solidFill>
              </a:rPr>
              <a:t>study of improved RPC for CMS experiment at HL-LHC and  for next HEP generation experiments </a:t>
            </a:r>
          </a:p>
          <a:p>
            <a:pPr algn="just"/>
            <a:r>
              <a:rPr lang="en-AU" sz="1600" b="1" dirty="0" err="1" smtClean="0"/>
              <a:t>Durata</a:t>
            </a:r>
            <a:r>
              <a:rPr lang="en-AU" sz="1600" b="1" dirty="0" smtClean="0"/>
              <a:t>: 2 </a:t>
            </a:r>
            <a:r>
              <a:rPr lang="en-AU" sz="1600" b="1" dirty="0" err="1" smtClean="0"/>
              <a:t>anni</a:t>
            </a:r>
            <a:r>
              <a:rPr lang="en-AU" sz="1600" b="1" dirty="0" smtClean="0"/>
              <a:t> </a:t>
            </a:r>
          </a:p>
          <a:p>
            <a:pPr algn="just"/>
            <a:r>
              <a:rPr lang="en-AU" sz="1600" b="1" dirty="0" smtClean="0"/>
              <a:t>Motivation</a:t>
            </a:r>
            <a:r>
              <a:rPr lang="en-AU" sz="1600" b="1" dirty="0" smtClean="0"/>
              <a:t>: </a:t>
            </a:r>
            <a:endParaRPr lang="en-AU" sz="1600" dirty="0" smtClean="0"/>
          </a:p>
          <a:p>
            <a:pPr algn="just"/>
            <a:r>
              <a:rPr lang="en-AU" sz="1600" dirty="0" smtClean="0"/>
              <a:t>Resistive </a:t>
            </a:r>
            <a:r>
              <a:rPr lang="en-AU" sz="1600" dirty="0" smtClean="0"/>
              <a:t>Plate Chamber (RPC) technology has been largely used as large surface fast muon detectors in high–energy-physics since many </a:t>
            </a:r>
            <a:r>
              <a:rPr lang="en-AU" sz="1600" dirty="0" smtClean="0"/>
              <a:t>decades. </a:t>
            </a:r>
            <a:r>
              <a:rPr lang="en-AU" sz="1600" dirty="0" smtClean="0"/>
              <a:t>In</a:t>
            </a:r>
            <a:r>
              <a:rPr lang="en-AU" sz="1600" dirty="0" smtClean="0"/>
              <a:t> the </a:t>
            </a:r>
            <a:r>
              <a:rPr lang="en-AU" sz="1600" dirty="0"/>
              <a:t>CMS </a:t>
            </a:r>
            <a:r>
              <a:rPr lang="en-AU" sz="1600" dirty="0" smtClean="0"/>
              <a:t>experiment at LHC, the RPC system provides information for muon trigger and reconstruction. For the </a:t>
            </a:r>
            <a:r>
              <a:rPr lang="en-AU" sz="1600" dirty="0"/>
              <a:t>High luminosity LHC </a:t>
            </a:r>
            <a:r>
              <a:rPr lang="en-AU" sz="1600" dirty="0" smtClean="0"/>
              <a:t>period, improved RPC will be installed to extend the RPC coverage at high eta region. R</a:t>
            </a:r>
            <a:r>
              <a:rPr lang="en-AU" sz="1600" dirty="0" smtClean="0"/>
              <a:t>ecently</a:t>
            </a:r>
            <a:r>
              <a:rPr lang="en-AU" sz="1600" dirty="0" smtClean="0"/>
              <a:t>, </a:t>
            </a:r>
            <a:r>
              <a:rPr lang="en-AU" sz="1600" dirty="0" smtClean="0"/>
              <a:t>RPC </a:t>
            </a:r>
            <a:r>
              <a:rPr lang="en-AU" sz="1600" dirty="0" smtClean="0"/>
              <a:t>have </a:t>
            </a:r>
            <a:r>
              <a:rPr lang="en-AU" sz="1600" dirty="0" smtClean="0"/>
              <a:t>been also proposed for nex</a:t>
            </a:r>
            <a:r>
              <a:rPr lang="en-AU" sz="1600" dirty="0" smtClean="0"/>
              <a:t>t generation of HEP experiments and</a:t>
            </a:r>
            <a:r>
              <a:rPr lang="en-AU" sz="1600" dirty="0"/>
              <a:t> </a:t>
            </a:r>
            <a:r>
              <a:rPr lang="en-AU" sz="1600" dirty="0" smtClean="0"/>
              <a:t>for life </a:t>
            </a:r>
            <a:r>
              <a:rPr lang="en-AU" sz="1600" dirty="0" smtClean="0"/>
              <a:t>applications like medical diagnostic </a:t>
            </a:r>
            <a:r>
              <a:rPr lang="en-AU" sz="1600" dirty="0" smtClean="0"/>
              <a:t>investigation.</a:t>
            </a:r>
            <a:r>
              <a:rPr lang="en-AU" sz="1600" dirty="0" smtClean="0"/>
              <a:t> In order to enhance the RPC </a:t>
            </a:r>
            <a:r>
              <a:rPr lang="en-AU" sz="1600" dirty="0" smtClean="0"/>
              <a:t>performance, </a:t>
            </a:r>
            <a:r>
              <a:rPr lang="en-AU" sz="1600" dirty="0" smtClean="0"/>
              <a:t>such as time and spatial resolution and the rate capability, </a:t>
            </a:r>
            <a:r>
              <a:rPr lang="en-AU" sz="1600" dirty="0" smtClean="0"/>
              <a:t>the geometry of the detector (gap and electrode thickness) has to be revised, moreover </a:t>
            </a:r>
            <a:r>
              <a:rPr lang="en-AU" sz="1600" dirty="0" smtClean="0"/>
              <a:t>a new</a:t>
            </a:r>
            <a:r>
              <a:rPr lang="en-AU" sz="1600" dirty="0" smtClean="0"/>
              <a:t> Front</a:t>
            </a:r>
            <a:r>
              <a:rPr lang="en-AU" sz="1600" dirty="0" smtClean="0"/>
              <a:t>-End </a:t>
            </a:r>
            <a:r>
              <a:rPr lang="en-AU" sz="1600" dirty="0"/>
              <a:t>B</a:t>
            </a:r>
            <a:r>
              <a:rPr lang="en-AU" sz="1600" dirty="0" smtClean="0"/>
              <a:t>oard electronics, recently developed in the CMS collaboration, has to be validated and optimized to </a:t>
            </a:r>
            <a:r>
              <a:rPr lang="en-AU" sz="1600" dirty="0"/>
              <a:t>t</a:t>
            </a:r>
            <a:r>
              <a:rPr lang="en-AU" sz="1600" dirty="0" smtClean="0"/>
              <a:t>he </a:t>
            </a:r>
            <a:r>
              <a:rPr lang="en-AU" sz="1600" dirty="0" smtClean="0"/>
              <a:t>detector layout. The performance of the detector will be studied </a:t>
            </a:r>
            <a:r>
              <a:rPr lang="en-AU" sz="1600" dirty="0" smtClean="0"/>
              <a:t>with cosmic muon and at beam facility. </a:t>
            </a:r>
            <a:r>
              <a:rPr lang="en-AU" sz="1600" dirty="0" smtClean="0"/>
              <a:t>Moreover the electronics has to be validated at </a:t>
            </a:r>
            <a:r>
              <a:rPr lang="en-AU" sz="1600" dirty="0" smtClean="0"/>
              <a:t>neutron and proton irradiation facilities to be radiation hardness. </a:t>
            </a:r>
            <a:r>
              <a:rPr lang="en-AU" sz="1600" dirty="0"/>
              <a:t> </a:t>
            </a:r>
            <a:endParaRPr lang="en-AU" sz="1600" dirty="0" smtClean="0"/>
          </a:p>
          <a:p>
            <a:pPr algn="just"/>
            <a:endParaRPr lang="en-AU" sz="1600" dirty="0"/>
          </a:p>
        </p:txBody>
      </p:sp>
    </p:spTree>
    <p:extLst>
      <p:ext uri="{BB962C8B-B14F-4D97-AF65-F5344CB8AC3E}">
        <p14:creationId xmlns:p14="http://schemas.microsoft.com/office/powerpoint/2010/main" val="11763368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Proposta</a:t>
            </a:r>
            <a:r>
              <a:rPr lang="en-US" dirty="0" smtClean="0"/>
              <a:t> 2.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3</a:t>
            </a:fld>
            <a:endParaRPr lang="en-US"/>
          </a:p>
        </p:txBody>
      </p:sp>
      <p:sp>
        <p:nvSpPr>
          <p:cNvPr id="4" name="Rectangle 3"/>
          <p:cNvSpPr/>
          <p:nvPr/>
        </p:nvSpPr>
        <p:spPr>
          <a:xfrm>
            <a:off x="323528" y="1484784"/>
            <a:ext cx="8424936" cy="5078314"/>
          </a:xfrm>
          <a:prstGeom prst="rect">
            <a:avLst/>
          </a:prstGeom>
        </p:spPr>
        <p:txBody>
          <a:bodyPr wrap="square">
            <a:spAutoFit/>
          </a:bodyPr>
          <a:lstStyle/>
          <a:p>
            <a:pPr algn="just"/>
            <a:r>
              <a:rPr lang="en-US" dirty="0" err="1" smtClean="0">
                <a:solidFill>
                  <a:srgbClr val="FF0000"/>
                </a:solidFill>
              </a:rPr>
              <a:t>Titolo</a:t>
            </a:r>
            <a:r>
              <a:rPr lang="en-US" dirty="0" smtClean="0">
                <a:solidFill>
                  <a:srgbClr val="FF0000"/>
                </a:solidFill>
              </a:rPr>
              <a:t>: GE2</a:t>
            </a:r>
            <a:r>
              <a:rPr lang="en-US" dirty="0">
                <a:solidFill>
                  <a:srgbClr val="FF0000"/>
                </a:solidFill>
              </a:rPr>
              <a:t>/1 Detector Construction &amp; Trigger development to search for displaced Muons signatures at the LHC:</a:t>
            </a:r>
          </a:p>
          <a:p>
            <a:pPr algn="just"/>
            <a:r>
              <a:rPr lang="en-US" b="1" dirty="0" err="1" smtClean="0"/>
              <a:t>Durata</a:t>
            </a:r>
            <a:r>
              <a:rPr lang="en-US" b="1" dirty="0" smtClean="0"/>
              <a:t>: 2 </a:t>
            </a:r>
            <a:r>
              <a:rPr lang="en-US" b="1" dirty="0" err="1" smtClean="0"/>
              <a:t>anni</a:t>
            </a:r>
            <a:r>
              <a:rPr lang="en-US" b="1" dirty="0" smtClean="0"/>
              <a:t> </a:t>
            </a:r>
          </a:p>
          <a:p>
            <a:pPr algn="just"/>
            <a:r>
              <a:rPr lang="en-US" b="1" dirty="0" err="1" smtClean="0"/>
              <a:t>Motivazione</a:t>
            </a:r>
            <a:r>
              <a:rPr lang="en-US" b="1" dirty="0"/>
              <a:t>: </a:t>
            </a:r>
            <a:endParaRPr lang="en-US" dirty="0" smtClean="0"/>
          </a:p>
          <a:p>
            <a:pPr algn="just"/>
            <a:r>
              <a:rPr lang="en-US" dirty="0" smtClean="0"/>
              <a:t>The </a:t>
            </a:r>
            <a:r>
              <a:rPr lang="en-US" dirty="0"/>
              <a:t>Post-doc will take a leading role in the performance of the Quality Tests performed on the assembled GE2/1 chambers: test of leak, electrical </a:t>
            </a:r>
            <a:r>
              <a:rPr lang="en-US" dirty="0" err="1"/>
              <a:t>behaviour</a:t>
            </a:r>
            <a:r>
              <a:rPr lang="en-US" dirty="0"/>
              <a:t>, gain and gain uniformity (QC3, 4 &amp; 5). He/she will assist in the construction of the 48 GE2/1 modules to be in 2021-2022 in the cleanroom of INFN Bari. The main motivation for the GE2/1 station is to allow for triggering on displaced muons in the CMS </a:t>
            </a:r>
            <a:r>
              <a:rPr lang="en-US" dirty="0" err="1"/>
              <a:t>endcap</a:t>
            </a:r>
            <a:r>
              <a:rPr lang="en-US" dirty="0"/>
              <a:t> system, by allowing a measurement of the muon bending angle between CSC and GEM in station 2. Combined with the bending angle measurement in station 1 an efficient trigger can be developed, selecting muons non pointing back to the interaction point. He/she will take a leading role in the design and implementation of this trigger in HLT, working closely together with experts working on this trigger for L1. In parallel he/she will prepare for the analysis of data taken by this trigger by designing an analysis strategy using full Monte-Carlo simulation. </a:t>
            </a:r>
          </a:p>
        </p:txBody>
      </p:sp>
    </p:spTree>
    <p:extLst>
      <p:ext uri="{BB962C8B-B14F-4D97-AF65-F5344CB8AC3E}">
        <p14:creationId xmlns:p14="http://schemas.microsoft.com/office/powerpoint/2010/main" val="27310156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Proposta</a:t>
            </a:r>
            <a:r>
              <a:rPr lang="en-US" dirty="0" smtClean="0"/>
              <a:t> </a:t>
            </a:r>
            <a:r>
              <a:rPr lang="en-US" dirty="0" smtClean="0"/>
              <a:t>3.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4</a:t>
            </a:fld>
            <a:endParaRPr lang="en-US"/>
          </a:p>
        </p:txBody>
      </p:sp>
      <p:sp>
        <p:nvSpPr>
          <p:cNvPr id="4" name="Rectangle 3"/>
          <p:cNvSpPr/>
          <p:nvPr/>
        </p:nvSpPr>
        <p:spPr>
          <a:xfrm>
            <a:off x="107504" y="1196752"/>
            <a:ext cx="8928992" cy="5509201"/>
          </a:xfrm>
          <a:prstGeom prst="rect">
            <a:avLst/>
          </a:prstGeom>
        </p:spPr>
        <p:txBody>
          <a:bodyPr wrap="square">
            <a:spAutoFit/>
          </a:bodyPr>
          <a:lstStyle/>
          <a:p>
            <a:pPr algn="just"/>
            <a:r>
              <a:rPr lang="en-US" sz="1600" b="1" dirty="0" err="1">
                <a:solidFill>
                  <a:srgbClr val="FF0000"/>
                </a:solidFill>
              </a:rPr>
              <a:t>Titolo</a:t>
            </a:r>
            <a:r>
              <a:rPr lang="en-US" sz="1600" b="1" dirty="0">
                <a:solidFill>
                  <a:srgbClr val="FF0000"/>
                </a:solidFill>
              </a:rPr>
              <a:t>:</a:t>
            </a:r>
            <a:r>
              <a:rPr lang="en-US" sz="1600" dirty="0">
                <a:solidFill>
                  <a:srgbClr val="FF0000"/>
                </a:solidFill>
              </a:rPr>
              <a:t> “</a:t>
            </a:r>
            <a:r>
              <a:rPr lang="en-US" sz="1600" i="1" dirty="0">
                <a:solidFill>
                  <a:srgbClr val="FF0000"/>
                </a:solidFill>
              </a:rPr>
              <a:t>Machine learning</a:t>
            </a:r>
            <a:r>
              <a:rPr lang="en-US" sz="1600" dirty="0">
                <a:solidFill>
                  <a:srgbClr val="FF0000"/>
                </a:solidFill>
              </a:rPr>
              <a:t> per </a:t>
            </a:r>
            <a:r>
              <a:rPr lang="en-US" sz="1600" dirty="0" err="1">
                <a:solidFill>
                  <a:srgbClr val="FF0000"/>
                </a:solidFill>
              </a:rPr>
              <a:t>l’ottimizzazione</a:t>
            </a:r>
            <a:r>
              <a:rPr lang="en-US" sz="1600" dirty="0">
                <a:solidFill>
                  <a:srgbClr val="FF0000"/>
                </a:solidFill>
              </a:rPr>
              <a:t> </a:t>
            </a:r>
            <a:r>
              <a:rPr lang="en-US" sz="1600" dirty="0" err="1">
                <a:solidFill>
                  <a:srgbClr val="FF0000"/>
                </a:solidFill>
              </a:rPr>
              <a:t>dell’analisi</a:t>
            </a:r>
            <a:r>
              <a:rPr lang="en-US" sz="1600" dirty="0">
                <a:solidFill>
                  <a:srgbClr val="FF0000"/>
                </a:solidFill>
              </a:rPr>
              <a:t> di </a:t>
            </a:r>
            <a:r>
              <a:rPr lang="en-US" sz="1600" dirty="0" err="1">
                <a:solidFill>
                  <a:srgbClr val="FF0000"/>
                </a:solidFill>
              </a:rPr>
              <a:t>fisica</a:t>
            </a:r>
            <a:r>
              <a:rPr lang="en-US" sz="1600" dirty="0">
                <a:solidFill>
                  <a:srgbClr val="FF0000"/>
                </a:solidFill>
              </a:rPr>
              <a:t> per </a:t>
            </a:r>
            <a:r>
              <a:rPr lang="en-US" sz="1600" dirty="0" err="1">
                <a:solidFill>
                  <a:srgbClr val="FF0000"/>
                </a:solidFill>
              </a:rPr>
              <a:t>il</a:t>
            </a:r>
            <a:r>
              <a:rPr lang="en-US" sz="1600" dirty="0">
                <a:solidFill>
                  <a:srgbClr val="FF0000"/>
                </a:solidFill>
              </a:rPr>
              <a:t> Run 3 </a:t>
            </a:r>
            <a:r>
              <a:rPr lang="en-US" sz="1600" dirty="0" err="1">
                <a:solidFill>
                  <a:srgbClr val="FF0000"/>
                </a:solidFill>
              </a:rPr>
              <a:t>nel</a:t>
            </a:r>
            <a:r>
              <a:rPr lang="en-US" sz="1600" dirty="0">
                <a:solidFill>
                  <a:srgbClr val="FF0000"/>
                </a:solidFill>
              </a:rPr>
              <a:t> </a:t>
            </a:r>
            <a:r>
              <a:rPr lang="en-US" sz="1600" dirty="0" err="1">
                <a:solidFill>
                  <a:srgbClr val="FF0000"/>
                </a:solidFill>
              </a:rPr>
              <a:t>settore</a:t>
            </a:r>
            <a:r>
              <a:rPr lang="en-US" sz="1600" dirty="0">
                <a:solidFill>
                  <a:srgbClr val="FF0000"/>
                </a:solidFill>
              </a:rPr>
              <a:t> </a:t>
            </a:r>
            <a:r>
              <a:rPr lang="en-US" sz="1600" dirty="0" err="1" smtClean="0">
                <a:solidFill>
                  <a:srgbClr val="FF0000"/>
                </a:solidFill>
              </a:rPr>
              <a:t>dell’Higgs</a:t>
            </a:r>
            <a:endParaRPr lang="en-US" sz="1600" dirty="0" smtClean="0">
              <a:solidFill>
                <a:srgbClr val="FF0000"/>
              </a:solidFill>
            </a:endParaRPr>
          </a:p>
          <a:p>
            <a:pPr algn="just"/>
            <a:r>
              <a:rPr lang="en-US" sz="1600" b="1" dirty="0" err="1" smtClean="0"/>
              <a:t>Durata</a:t>
            </a:r>
            <a:r>
              <a:rPr lang="en-US" sz="1600" b="1" dirty="0" smtClean="0"/>
              <a:t>: 2 </a:t>
            </a:r>
            <a:r>
              <a:rPr lang="en-US" sz="1600" b="1" dirty="0" err="1" smtClean="0"/>
              <a:t>anni</a:t>
            </a:r>
            <a:r>
              <a:rPr lang="en-US" sz="1600" b="1" dirty="0" smtClean="0"/>
              <a:t> </a:t>
            </a:r>
            <a:endParaRPr lang="en-US" sz="1600" b="1" dirty="0"/>
          </a:p>
          <a:p>
            <a:pPr algn="just"/>
            <a:r>
              <a:rPr lang="en-US" sz="1600" b="1" dirty="0" err="1"/>
              <a:t>Motivazione</a:t>
            </a:r>
            <a:r>
              <a:rPr lang="en-US" sz="1600" b="1" dirty="0"/>
              <a:t>: </a:t>
            </a:r>
          </a:p>
          <a:p>
            <a:pPr algn="just"/>
            <a:r>
              <a:rPr lang="en-US" sz="1600" dirty="0" err="1"/>
              <a:t>Negli</a:t>
            </a:r>
            <a:r>
              <a:rPr lang="en-US" sz="1600" dirty="0"/>
              <a:t> </a:t>
            </a:r>
            <a:r>
              <a:rPr lang="en-US" sz="1600" dirty="0" err="1"/>
              <a:t>ultimi</a:t>
            </a:r>
            <a:r>
              <a:rPr lang="en-US" sz="1600" dirty="0"/>
              <a:t> </a:t>
            </a:r>
            <a:r>
              <a:rPr lang="en-US" sz="1600" dirty="0" err="1"/>
              <a:t>anni</a:t>
            </a:r>
            <a:r>
              <a:rPr lang="en-US" sz="1600" dirty="0"/>
              <a:t> la </a:t>
            </a:r>
            <a:r>
              <a:rPr lang="en-US" sz="1600" dirty="0" err="1"/>
              <a:t>comunità</a:t>
            </a:r>
            <a:r>
              <a:rPr lang="en-US" sz="1600" dirty="0"/>
              <a:t> </a:t>
            </a:r>
            <a:r>
              <a:rPr lang="en-US" sz="1600" dirty="0" err="1"/>
              <a:t>scientifica</a:t>
            </a:r>
            <a:r>
              <a:rPr lang="en-US" sz="1600" dirty="0"/>
              <a:t> </a:t>
            </a:r>
            <a:r>
              <a:rPr lang="en-US" sz="1600" dirty="0" err="1"/>
              <a:t>internazionale</a:t>
            </a:r>
            <a:r>
              <a:rPr lang="en-US" sz="1600" dirty="0"/>
              <a:t> ha </a:t>
            </a:r>
            <a:r>
              <a:rPr lang="en-US" sz="1600" dirty="0" err="1"/>
              <a:t>compiuto</a:t>
            </a:r>
            <a:r>
              <a:rPr lang="en-US" sz="1600" dirty="0"/>
              <a:t>  </a:t>
            </a:r>
            <a:r>
              <a:rPr lang="en-US" sz="1600" dirty="0" err="1"/>
              <a:t>uno</a:t>
            </a:r>
            <a:r>
              <a:rPr lang="en-US" sz="1600" dirty="0"/>
              <a:t> </a:t>
            </a:r>
            <a:r>
              <a:rPr lang="en-US" sz="1600" dirty="0" err="1"/>
              <a:t>sforzo</a:t>
            </a:r>
            <a:r>
              <a:rPr lang="en-US" sz="1600" dirty="0"/>
              <a:t> </a:t>
            </a:r>
            <a:r>
              <a:rPr lang="en-US" sz="1600" dirty="0" err="1"/>
              <a:t>notevole</a:t>
            </a:r>
            <a:r>
              <a:rPr lang="en-US" sz="1600" dirty="0"/>
              <a:t> per </a:t>
            </a:r>
            <a:r>
              <a:rPr lang="en-US" sz="1600" dirty="0" err="1"/>
              <a:t>ottimizzare</a:t>
            </a:r>
            <a:r>
              <a:rPr lang="en-US" sz="1600" dirty="0"/>
              <a:t> </a:t>
            </a:r>
            <a:r>
              <a:rPr lang="en-US" sz="1600" dirty="0" err="1"/>
              <a:t>l’analisi</a:t>
            </a:r>
            <a:r>
              <a:rPr lang="en-US" sz="1600" dirty="0"/>
              <a:t> </a:t>
            </a:r>
            <a:r>
              <a:rPr lang="en-US" sz="1600" dirty="0" err="1"/>
              <a:t>dati</a:t>
            </a:r>
            <a:r>
              <a:rPr lang="en-US" sz="1600" dirty="0"/>
              <a:t> di LHC in </a:t>
            </a:r>
            <a:r>
              <a:rPr lang="en-US" sz="1600" dirty="0" err="1"/>
              <a:t>modo</a:t>
            </a:r>
            <a:r>
              <a:rPr lang="en-US" sz="1600" dirty="0"/>
              <a:t> da  </a:t>
            </a:r>
            <a:r>
              <a:rPr lang="en-US" sz="1600" dirty="0" err="1"/>
              <a:t>estrarre</a:t>
            </a:r>
            <a:r>
              <a:rPr lang="en-US" sz="1600" dirty="0"/>
              <a:t> la </a:t>
            </a:r>
            <a:r>
              <a:rPr lang="en-US" sz="1600" dirty="0" err="1"/>
              <a:t>massima</a:t>
            </a:r>
            <a:r>
              <a:rPr lang="en-US" sz="1600" dirty="0"/>
              <a:t> </a:t>
            </a:r>
            <a:r>
              <a:rPr lang="en-US" sz="1600" dirty="0" err="1"/>
              <a:t>informazione</a:t>
            </a:r>
            <a:r>
              <a:rPr lang="en-US" sz="1600" dirty="0"/>
              <a:t> </a:t>
            </a:r>
            <a:r>
              <a:rPr lang="en-US" sz="1600" dirty="0" err="1"/>
              <a:t>dai</a:t>
            </a:r>
            <a:r>
              <a:rPr lang="en-US" sz="1600" dirty="0"/>
              <a:t> </a:t>
            </a:r>
            <a:r>
              <a:rPr lang="en-US" sz="1600" dirty="0" err="1"/>
              <a:t>dati</a:t>
            </a:r>
            <a:r>
              <a:rPr lang="en-US" sz="1600" dirty="0"/>
              <a:t> </a:t>
            </a:r>
            <a:r>
              <a:rPr lang="en-US" sz="1600" dirty="0" err="1"/>
              <a:t>stessi</a:t>
            </a:r>
            <a:r>
              <a:rPr lang="en-US" sz="1600" dirty="0"/>
              <a:t> e la </a:t>
            </a:r>
            <a:r>
              <a:rPr lang="en-US" sz="1600" dirty="0" err="1"/>
              <a:t>più</a:t>
            </a:r>
            <a:r>
              <a:rPr lang="en-US" sz="1600" dirty="0"/>
              <a:t> </a:t>
            </a:r>
            <a:r>
              <a:rPr lang="en-US" sz="1600" dirty="0" err="1"/>
              <a:t>affidabile</a:t>
            </a:r>
            <a:r>
              <a:rPr lang="en-US" sz="1600" dirty="0"/>
              <a:t>; le </a:t>
            </a:r>
            <a:r>
              <a:rPr lang="en-US" sz="1600" dirty="0" err="1"/>
              <a:t>tecniche</a:t>
            </a:r>
            <a:r>
              <a:rPr lang="en-US" sz="1600" dirty="0"/>
              <a:t> di “</a:t>
            </a:r>
            <a:r>
              <a:rPr lang="en-US" sz="1600" i="1" dirty="0"/>
              <a:t>machine learning</a:t>
            </a:r>
            <a:r>
              <a:rPr lang="en-US" sz="1600" dirty="0"/>
              <a:t>” </a:t>
            </a:r>
          </a:p>
          <a:p>
            <a:pPr algn="just"/>
            <a:r>
              <a:rPr lang="en-US" sz="1600" dirty="0" err="1"/>
              <a:t>hanno</a:t>
            </a:r>
            <a:r>
              <a:rPr lang="en-US" sz="1600" dirty="0"/>
              <a:t> </a:t>
            </a:r>
            <a:r>
              <a:rPr lang="en-US" sz="1600" dirty="0" err="1"/>
              <a:t>fortemente</a:t>
            </a:r>
            <a:r>
              <a:rPr lang="en-US" sz="1600" dirty="0"/>
              <a:t> </a:t>
            </a:r>
            <a:r>
              <a:rPr lang="en-US" sz="1600" dirty="0" err="1"/>
              <a:t>contribuito</a:t>
            </a:r>
            <a:r>
              <a:rPr lang="en-US" sz="1600" dirty="0"/>
              <a:t> a </a:t>
            </a:r>
            <a:r>
              <a:rPr lang="en-US" sz="1600" dirty="0" err="1"/>
              <a:t>questo</a:t>
            </a:r>
            <a:r>
              <a:rPr lang="en-US" sz="1600" dirty="0"/>
              <a:t> </a:t>
            </a:r>
            <a:r>
              <a:rPr lang="en-US" sz="1600" dirty="0" err="1"/>
              <a:t>scopo</a:t>
            </a:r>
            <a:r>
              <a:rPr lang="en-US" sz="1600" dirty="0"/>
              <a:t>.  </a:t>
            </a:r>
          </a:p>
          <a:p>
            <a:pPr algn="just"/>
            <a:r>
              <a:rPr lang="en-US" sz="1600" dirty="0"/>
              <a:t>Le </a:t>
            </a:r>
            <a:r>
              <a:rPr lang="en-US" sz="1600" dirty="0" err="1"/>
              <a:t>analisi</a:t>
            </a:r>
            <a:r>
              <a:rPr lang="en-US" sz="1600" dirty="0"/>
              <a:t> di </a:t>
            </a:r>
            <a:r>
              <a:rPr lang="en-US" sz="1600" dirty="0" err="1"/>
              <a:t>punta</a:t>
            </a:r>
            <a:r>
              <a:rPr lang="en-US" sz="1600" dirty="0"/>
              <a:t> </a:t>
            </a:r>
            <a:r>
              <a:rPr lang="en-US" sz="1600" dirty="0" err="1"/>
              <a:t>dell’esperimento</a:t>
            </a:r>
            <a:r>
              <a:rPr lang="en-US" sz="1600" dirty="0"/>
              <a:t> </a:t>
            </a:r>
            <a:r>
              <a:rPr lang="en-US" sz="1600" dirty="0" err="1"/>
              <a:t>hanno</a:t>
            </a:r>
            <a:r>
              <a:rPr lang="en-US" sz="1600" dirty="0"/>
              <a:t> </a:t>
            </a:r>
            <a:r>
              <a:rPr lang="en-US" sz="1600" dirty="0" err="1"/>
              <a:t>ampiamente</a:t>
            </a:r>
            <a:r>
              <a:rPr lang="en-US" sz="1600" dirty="0"/>
              <a:t> </a:t>
            </a:r>
            <a:r>
              <a:rPr lang="en-US" sz="1600" dirty="0" err="1"/>
              <a:t>beneficato</a:t>
            </a:r>
            <a:r>
              <a:rPr lang="en-US" sz="1600" dirty="0"/>
              <a:t> </a:t>
            </a:r>
            <a:r>
              <a:rPr lang="en-US" sz="1600" dirty="0" err="1"/>
              <a:t>dell’utilizzo</a:t>
            </a:r>
            <a:r>
              <a:rPr lang="en-US" sz="1600" dirty="0"/>
              <a:t> di </a:t>
            </a:r>
            <a:r>
              <a:rPr lang="en-US" sz="1600" dirty="0" err="1"/>
              <a:t>tali</a:t>
            </a:r>
            <a:r>
              <a:rPr lang="en-US" sz="1600" dirty="0"/>
              <a:t> </a:t>
            </a:r>
            <a:r>
              <a:rPr lang="en-US" sz="1600" dirty="0" err="1"/>
              <a:t>tecniche</a:t>
            </a:r>
            <a:r>
              <a:rPr lang="en-US" sz="1600" dirty="0"/>
              <a:t> </a:t>
            </a:r>
            <a:r>
              <a:rPr lang="en-US" sz="1600" dirty="0" err="1"/>
              <a:t>ed</a:t>
            </a:r>
            <a:r>
              <a:rPr lang="en-US" sz="1600" dirty="0"/>
              <a:t> in </a:t>
            </a:r>
            <a:r>
              <a:rPr lang="en-US" sz="1600" dirty="0" err="1"/>
              <a:t>particolare</a:t>
            </a:r>
            <a:r>
              <a:rPr lang="en-US" sz="1600" dirty="0"/>
              <a:t> </a:t>
            </a:r>
            <a:r>
              <a:rPr lang="en-US" sz="1600" dirty="0" err="1"/>
              <a:t>quelle</a:t>
            </a:r>
            <a:r>
              <a:rPr lang="en-US" sz="1600" dirty="0"/>
              <a:t> </a:t>
            </a:r>
            <a:r>
              <a:rPr lang="en-US" sz="1600" dirty="0" err="1"/>
              <a:t>nel</a:t>
            </a:r>
            <a:r>
              <a:rPr lang="en-US" sz="1600" dirty="0"/>
              <a:t> </a:t>
            </a:r>
            <a:r>
              <a:rPr lang="en-US" sz="1600" dirty="0" err="1"/>
              <a:t>settore</a:t>
            </a:r>
            <a:r>
              <a:rPr lang="en-US" sz="1600" dirty="0"/>
              <a:t> </a:t>
            </a:r>
            <a:r>
              <a:rPr lang="en-US" sz="1600" dirty="0" err="1"/>
              <a:t>dell’Higgs</a:t>
            </a:r>
            <a:r>
              <a:rPr lang="en-US" sz="1600" dirty="0"/>
              <a:t>. Il </a:t>
            </a:r>
            <a:r>
              <a:rPr lang="en-US" sz="1600" dirty="0" err="1"/>
              <a:t>tema</a:t>
            </a:r>
            <a:r>
              <a:rPr lang="en-US" sz="1600" dirty="0"/>
              <a:t> di </a:t>
            </a:r>
            <a:r>
              <a:rPr lang="en-US" sz="1600" dirty="0" err="1"/>
              <a:t>ricerca</a:t>
            </a:r>
            <a:r>
              <a:rPr lang="en-US" sz="1600" dirty="0"/>
              <a:t> per </a:t>
            </a:r>
            <a:r>
              <a:rPr lang="en-US" sz="1600" dirty="0" err="1"/>
              <a:t>l’assegno</a:t>
            </a:r>
            <a:r>
              <a:rPr lang="en-US" sz="1600" dirty="0"/>
              <a:t> </a:t>
            </a:r>
            <a:r>
              <a:rPr lang="en-US" sz="1600" dirty="0" err="1"/>
              <a:t>l’utilizzo</a:t>
            </a:r>
            <a:r>
              <a:rPr lang="en-US" sz="1600" dirty="0"/>
              <a:t> di </a:t>
            </a:r>
            <a:r>
              <a:rPr lang="en-US" sz="1600" dirty="0" err="1"/>
              <a:t>tali</a:t>
            </a:r>
            <a:r>
              <a:rPr lang="en-US" sz="1600" dirty="0"/>
              <a:t> </a:t>
            </a:r>
            <a:r>
              <a:rPr lang="en-US" sz="1600" dirty="0" err="1"/>
              <a:t>tecniche</a:t>
            </a:r>
            <a:r>
              <a:rPr lang="en-US" sz="1600" dirty="0"/>
              <a:t> per </a:t>
            </a:r>
            <a:r>
              <a:rPr lang="en-US" sz="1600" dirty="0" err="1"/>
              <a:t>l’analisi</a:t>
            </a:r>
            <a:r>
              <a:rPr lang="en-US" sz="1600" dirty="0"/>
              <a:t> di </a:t>
            </a:r>
            <a:r>
              <a:rPr lang="en-US" sz="1600" dirty="0" err="1"/>
              <a:t>ricerca</a:t>
            </a:r>
            <a:r>
              <a:rPr lang="en-US" sz="1600" dirty="0"/>
              <a:t> di </a:t>
            </a:r>
            <a:r>
              <a:rPr lang="en-US" sz="1600" dirty="0" err="1"/>
              <a:t>eventi</a:t>
            </a:r>
            <a:r>
              <a:rPr lang="en-US" sz="1600" dirty="0"/>
              <a:t> di </a:t>
            </a:r>
            <a:r>
              <a:rPr lang="en-US" sz="1600" dirty="0" err="1"/>
              <a:t>produzione</a:t>
            </a:r>
            <a:r>
              <a:rPr lang="en-US" sz="1600" dirty="0"/>
              <a:t> in </a:t>
            </a:r>
            <a:r>
              <a:rPr lang="en-US" sz="1600" dirty="0" err="1"/>
              <a:t>coppia</a:t>
            </a:r>
            <a:r>
              <a:rPr lang="en-US" sz="1600" dirty="0"/>
              <a:t> di due </a:t>
            </a:r>
            <a:r>
              <a:rPr lang="en-US" sz="1600" dirty="0" err="1"/>
              <a:t>bosone</a:t>
            </a:r>
            <a:r>
              <a:rPr lang="en-US" sz="1600" dirty="0"/>
              <a:t> di Higgs in </a:t>
            </a:r>
            <a:r>
              <a:rPr lang="en-US" sz="1600" dirty="0" err="1"/>
              <a:t>canali</a:t>
            </a:r>
            <a:r>
              <a:rPr lang="en-US" sz="1600" dirty="0"/>
              <a:t> di </a:t>
            </a:r>
            <a:r>
              <a:rPr lang="en-US" sz="1600" dirty="0" err="1"/>
              <a:t>decadimemto</a:t>
            </a:r>
            <a:r>
              <a:rPr lang="en-US" sz="1600" dirty="0"/>
              <a:t> </a:t>
            </a:r>
            <a:r>
              <a:rPr lang="en-US" sz="1600" dirty="0" err="1"/>
              <a:t>adronici</a:t>
            </a:r>
            <a:r>
              <a:rPr lang="en-US" sz="1600" dirty="0"/>
              <a:t> o </a:t>
            </a:r>
            <a:r>
              <a:rPr lang="en-US" sz="1600" dirty="0" err="1"/>
              <a:t>semileptonici</a:t>
            </a:r>
            <a:r>
              <a:rPr lang="en-US" sz="1600" dirty="0"/>
              <a:t> per </a:t>
            </a:r>
            <a:r>
              <a:rPr lang="en-US" sz="1600" dirty="0" err="1"/>
              <a:t>i</a:t>
            </a:r>
            <a:r>
              <a:rPr lang="en-US" sz="1600" dirty="0"/>
              <a:t> </a:t>
            </a:r>
            <a:r>
              <a:rPr lang="en-US" sz="1600" dirty="0" err="1"/>
              <a:t>quali</a:t>
            </a:r>
            <a:r>
              <a:rPr lang="en-US" sz="1600" dirty="0"/>
              <a:t> </a:t>
            </a:r>
            <a:r>
              <a:rPr lang="en-US" sz="1600" dirty="0" err="1"/>
              <a:t>il</a:t>
            </a:r>
            <a:r>
              <a:rPr lang="en-US" sz="1600" dirty="0"/>
              <a:t> </a:t>
            </a:r>
            <a:r>
              <a:rPr lang="en-US" sz="1600" dirty="0" err="1"/>
              <a:t>segnale</a:t>
            </a:r>
            <a:r>
              <a:rPr lang="en-US" sz="1600" dirty="0"/>
              <a:t> </a:t>
            </a:r>
            <a:r>
              <a:rPr lang="en-US" sz="1600" dirty="0" err="1"/>
              <a:t>risulta</a:t>
            </a:r>
            <a:r>
              <a:rPr lang="en-US" sz="1600" dirty="0"/>
              <a:t> molto </a:t>
            </a:r>
            <a:r>
              <a:rPr lang="en-US" sz="1600" dirty="0" err="1"/>
              <a:t>difficile</a:t>
            </a:r>
            <a:r>
              <a:rPr lang="en-US" sz="1600" dirty="0"/>
              <a:t> da </a:t>
            </a:r>
            <a:r>
              <a:rPr lang="en-US" sz="1600" dirty="0" err="1"/>
              <a:t>discriminare</a:t>
            </a:r>
            <a:r>
              <a:rPr lang="en-US" sz="1600" dirty="0"/>
              <a:t> </a:t>
            </a:r>
            <a:r>
              <a:rPr lang="en-US" sz="1600" dirty="0" err="1"/>
              <a:t>rispetto</a:t>
            </a:r>
            <a:r>
              <a:rPr lang="en-US" sz="1600" dirty="0"/>
              <a:t> al  </a:t>
            </a:r>
            <a:r>
              <a:rPr lang="en-US" sz="1600" dirty="0" err="1"/>
              <a:t>fondo</a:t>
            </a:r>
            <a:r>
              <a:rPr lang="en-US" sz="1600" dirty="0"/>
              <a:t> da </a:t>
            </a:r>
            <a:r>
              <a:rPr lang="en-US" sz="1600" dirty="0" err="1"/>
              <a:t>eventi</a:t>
            </a:r>
            <a:r>
              <a:rPr lang="en-US" sz="1600" dirty="0"/>
              <a:t> del </a:t>
            </a:r>
            <a:r>
              <a:rPr lang="en-US" sz="1600" dirty="0" err="1"/>
              <a:t>Modello</a:t>
            </a:r>
            <a:r>
              <a:rPr lang="en-US" sz="1600" dirty="0"/>
              <a:t> Standard. La </a:t>
            </a:r>
            <a:r>
              <a:rPr lang="en-US" sz="1600" dirty="0" err="1"/>
              <a:t>produzione</a:t>
            </a:r>
            <a:r>
              <a:rPr lang="en-US" sz="1600" dirty="0"/>
              <a:t> in </a:t>
            </a:r>
            <a:r>
              <a:rPr lang="en-US" sz="1600" dirty="0" err="1"/>
              <a:t>coppia</a:t>
            </a:r>
            <a:r>
              <a:rPr lang="en-US" sz="1600" dirty="0"/>
              <a:t> del </a:t>
            </a:r>
            <a:r>
              <a:rPr lang="en-US" sz="1600" dirty="0" err="1"/>
              <a:t>bosone</a:t>
            </a:r>
            <a:r>
              <a:rPr lang="en-US" sz="1600" dirty="0"/>
              <a:t> di Higgs </a:t>
            </a:r>
            <a:r>
              <a:rPr lang="en-US" sz="1600" dirty="0" err="1"/>
              <a:t>fornisce</a:t>
            </a:r>
            <a:r>
              <a:rPr lang="en-US" sz="1600" dirty="0"/>
              <a:t> </a:t>
            </a:r>
            <a:r>
              <a:rPr lang="en-US" sz="1600" dirty="0" err="1"/>
              <a:t>infatti</a:t>
            </a:r>
            <a:r>
              <a:rPr lang="en-US" sz="1600" dirty="0"/>
              <a:t> </a:t>
            </a:r>
            <a:r>
              <a:rPr lang="en-US" sz="1600" dirty="0" err="1"/>
              <a:t>evidenza</a:t>
            </a:r>
            <a:r>
              <a:rPr lang="en-US" sz="1600" dirty="0"/>
              <a:t> </a:t>
            </a:r>
            <a:r>
              <a:rPr lang="en-US" sz="1600" dirty="0" err="1"/>
              <a:t>dell’accoppiamento</a:t>
            </a:r>
            <a:r>
              <a:rPr lang="en-US" sz="1600" dirty="0"/>
              <a:t> </a:t>
            </a:r>
            <a:r>
              <a:rPr lang="en-US" sz="1600" dirty="0" err="1"/>
              <a:t>triplo</a:t>
            </a:r>
            <a:r>
              <a:rPr lang="en-US" sz="1600" dirty="0"/>
              <a:t> del </a:t>
            </a:r>
            <a:r>
              <a:rPr lang="en-US" sz="1600" dirty="0" err="1"/>
              <a:t>bosone</a:t>
            </a:r>
            <a:r>
              <a:rPr lang="en-US" sz="1600" dirty="0"/>
              <a:t> di Higgs con se </a:t>
            </a:r>
            <a:r>
              <a:rPr lang="en-US" sz="1600" dirty="0" err="1"/>
              <a:t>stesso</a:t>
            </a:r>
            <a:r>
              <a:rPr lang="en-US" sz="1600" dirty="0"/>
              <a:t> e </a:t>
            </a:r>
            <a:r>
              <a:rPr lang="en-US" sz="1600" dirty="0" err="1"/>
              <a:t>quindi</a:t>
            </a:r>
            <a:r>
              <a:rPr lang="en-US" sz="1600" dirty="0"/>
              <a:t> del </a:t>
            </a:r>
            <a:r>
              <a:rPr lang="en-US" sz="1600" dirty="0" err="1"/>
              <a:t>meccanismo</a:t>
            </a:r>
            <a:r>
              <a:rPr lang="en-US" sz="1600" dirty="0"/>
              <a:t> di Higgs per </a:t>
            </a:r>
            <a:r>
              <a:rPr lang="en-US" sz="1600" dirty="0" err="1"/>
              <a:t>fornire</a:t>
            </a:r>
            <a:r>
              <a:rPr lang="en-US" sz="1600" dirty="0"/>
              <a:t> </a:t>
            </a:r>
            <a:r>
              <a:rPr lang="en-US" sz="1600" dirty="0" err="1"/>
              <a:t>massa</a:t>
            </a:r>
            <a:r>
              <a:rPr lang="en-US" sz="1600" dirty="0"/>
              <a:t> </a:t>
            </a:r>
            <a:r>
              <a:rPr lang="en-US" sz="1600" dirty="0" err="1"/>
              <a:t>alle</a:t>
            </a:r>
            <a:r>
              <a:rPr lang="en-US" sz="1600" dirty="0"/>
              <a:t> </a:t>
            </a:r>
            <a:r>
              <a:rPr lang="en-US" sz="1600" dirty="0" err="1"/>
              <a:t>particelle</a:t>
            </a:r>
            <a:r>
              <a:rPr lang="en-US" sz="1600" dirty="0"/>
              <a:t> </a:t>
            </a:r>
            <a:r>
              <a:rPr lang="en-US" sz="1600" dirty="0" err="1"/>
              <a:t>elementari</a:t>
            </a:r>
            <a:r>
              <a:rPr lang="en-US" sz="1600" dirty="0"/>
              <a:t>.</a:t>
            </a:r>
          </a:p>
          <a:p>
            <a:pPr algn="just"/>
            <a:r>
              <a:rPr lang="en-US" sz="1600" dirty="0"/>
              <a:t> Il Run 3 </a:t>
            </a:r>
            <a:r>
              <a:rPr lang="en-US" sz="1600" dirty="0" err="1"/>
              <a:t>sarà</a:t>
            </a:r>
            <a:r>
              <a:rPr lang="en-US" sz="1600" dirty="0"/>
              <a:t> </a:t>
            </a:r>
            <a:r>
              <a:rPr lang="en-US" sz="1600" dirty="0" err="1"/>
              <a:t>il</a:t>
            </a:r>
            <a:r>
              <a:rPr lang="en-US" sz="1600" dirty="0"/>
              <a:t> </a:t>
            </a:r>
            <a:r>
              <a:rPr lang="en-US" sz="1600" dirty="0" err="1"/>
              <a:t>banco</a:t>
            </a:r>
            <a:r>
              <a:rPr lang="en-US" sz="1600" dirty="0"/>
              <a:t> di </a:t>
            </a:r>
            <a:r>
              <a:rPr lang="en-US" sz="1600" dirty="0" err="1"/>
              <a:t>prova</a:t>
            </a:r>
            <a:r>
              <a:rPr lang="en-US" sz="1600" dirty="0"/>
              <a:t> per </a:t>
            </a:r>
            <a:r>
              <a:rPr lang="en-US" sz="1600" dirty="0" err="1"/>
              <a:t>testare</a:t>
            </a:r>
            <a:r>
              <a:rPr lang="en-US" sz="1600" dirty="0"/>
              <a:t> </a:t>
            </a:r>
            <a:r>
              <a:rPr lang="en-US" sz="1600" dirty="0" err="1"/>
              <a:t>l’efficacia</a:t>
            </a:r>
            <a:r>
              <a:rPr lang="en-US" sz="1600" dirty="0"/>
              <a:t> </a:t>
            </a:r>
            <a:r>
              <a:rPr lang="en-US" sz="1600" dirty="0" err="1"/>
              <a:t>delle</a:t>
            </a:r>
            <a:r>
              <a:rPr lang="en-US" sz="1600" dirty="0"/>
              <a:t> </a:t>
            </a:r>
            <a:r>
              <a:rPr lang="en-US" sz="1600" dirty="0" err="1"/>
              <a:t>tecniche</a:t>
            </a:r>
            <a:r>
              <a:rPr lang="en-US" sz="1600" dirty="0"/>
              <a:t> di “</a:t>
            </a:r>
            <a:r>
              <a:rPr lang="en-US" sz="1600" i="1" dirty="0"/>
              <a:t>Machine learning</a:t>
            </a:r>
            <a:r>
              <a:rPr lang="en-US" sz="1600" dirty="0"/>
              <a:t>”</a:t>
            </a:r>
            <a:r>
              <a:rPr lang="en-US" sz="1600" i="1" dirty="0"/>
              <a:t> </a:t>
            </a:r>
            <a:r>
              <a:rPr lang="en-US" sz="1600" dirty="0"/>
              <a:t>e </a:t>
            </a:r>
            <a:r>
              <a:rPr lang="en-US" sz="1600" dirty="0" err="1"/>
              <a:t>fornire</a:t>
            </a:r>
            <a:r>
              <a:rPr lang="en-US" sz="1600" dirty="0"/>
              <a:t> </a:t>
            </a:r>
            <a:r>
              <a:rPr lang="en-US" sz="1600" dirty="0" err="1"/>
              <a:t>il</a:t>
            </a:r>
            <a:r>
              <a:rPr lang="en-US" sz="1600" dirty="0"/>
              <a:t> </a:t>
            </a:r>
            <a:r>
              <a:rPr lang="en-US" sz="1600" dirty="0" err="1"/>
              <a:t>massimo</a:t>
            </a:r>
            <a:r>
              <a:rPr lang="en-US" sz="1600" dirty="0"/>
              <a:t> </a:t>
            </a:r>
            <a:r>
              <a:rPr lang="en-US" sz="1600" dirty="0" err="1"/>
              <a:t>potenziale</a:t>
            </a:r>
            <a:r>
              <a:rPr lang="en-US" sz="1600" dirty="0"/>
              <a:t> per le </a:t>
            </a:r>
            <a:r>
              <a:rPr lang="en-US" sz="1600" dirty="0" err="1"/>
              <a:t>misure</a:t>
            </a:r>
            <a:r>
              <a:rPr lang="en-US" sz="1600" dirty="0"/>
              <a:t> di </a:t>
            </a:r>
            <a:r>
              <a:rPr lang="en-US" sz="1600" dirty="0" err="1"/>
              <a:t>precisione</a:t>
            </a:r>
            <a:r>
              <a:rPr lang="en-US" sz="1600" dirty="0"/>
              <a:t> e la </a:t>
            </a:r>
            <a:r>
              <a:rPr lang="en-US" sz="1600" dirty="0" err="1"/>
              <a:t>ricerca</a:t>
            </a:r>
            <a:r>
              <a:rPr lang="en-US" sz="1600" dirty="0"/>
              <a:t> di </a:t>
            </a:r>
            <a:r>
              <a:rPr lang="en-US" sz="1600" dirty="0" err="1"/>
              <a:t>nuova</a:t>
            </a:r>
            <a:r>
              <a:rPr lang="en-US" sz="1600" dirty="0"/>
              <a:t> </a:t>
            </a:r>
            <a:r>
              <a:rPr lang="en-US" sz="1600" dirty="0" err="1"/>
              <a:t>fisica</a:t>
            </a:r>
            <a:r>
              <a:rPr lang="en-US" sz="1600" dirty="0"/>
              <a:t> </a:t>
            </a:r>
            <a:r>
              <a:rPr lang="en-US" sz="1600" dirty="0" err="1"/>
              <a:t>nel</a:t>
            </a:r>
            <a:r>
              <a:rPr lang="en-US" sz="1600" dirty="0"/>
              <a:t> </a:t>
            </a:r>
            <a:r>
              <a:rPr lang="en-US" sz="1600" dirty="0" err="1"/>
              <a:t>settore</a:t>
            </a:r>
            <a:r>
              <a:rPr lang="en-US" sz="1600" dirty="0"/>
              <a:t> </a:t>
            </a:r>
            <a:r>
              <a:rPr lang="en-US" sz="1600" dirty="0" err="1"/>
              <a:t>dell’Higgs</a:t>
            </a:r>
            <a:r>
              <a:rPr lang="en-US" sz="1600" dirty="0"/>
              <a:t>. In </a:t>
            </a:r>
            <a:r>
              <a:rPr lang="en-US" sz="1600" dirty="0" err="1"/>
              <a:t>particolare</a:t>
            </a:r>
            <a:r>
              <a:rPr lang="en-US" sz="1600" dirty="0"/>
              <a:t> </a:t>
            </a:r>
            <a:r>
              <a:rPr lang="en-US" sz="1600" dirty="0" err="1"/>
              <a:t>si</a:t>
            </a:r>
            <a:r>
              <a:rPr lang="en-US" sz="1600" dirty="0"/>
              <a:t> </a:t>
            </a:r>
            <a:r>
              <a:rPr lang="en-US" sz="1600" dirty="0" err="1"/>
              <a:t>intende</a:t>
            </a:r>
            <a:r>
              <a:rPr lang="en-US" sz="1600" dirty="0"/>
              <a:t> </a:t>
            </a:r>
            <a:r>
              <a:rPr lang="en-US" sz="1600" dirty="0" err="1"/>
              <a:t>utilizzare</a:t>
            </a:r>
            <a:r>
              <a:rPr lang="en-US" sz="1600" dirty="0"/>
              <a:t> </a:t>
            </a:r>
            <a:r>
              <a:rPr lang="en-US" sz="1600" dirty="0" err="1"/>
              <a:t>tecnologie</a:t>
            </a:r>
            <a:r>
              <a:rPr lang="en-US" sz="1600" dirty="0"/>
              <a:t> di “deep neural networks”, “</a:t>
            </a:r>
            <a:r>
              <a:rPr lang="en-US" sz="1600" dirty="0" err="1"/>
              <a:t>artitifical</a:t>
            </a:r>
            <a:r>
              <a:rPr lang="en-US" sz="1600" dirty="0"/>
              <a:t> neural networks” e “boosted decision trees” </a:t>
            </a:r>
            <a:r>
              <a:rPr lang="en-US" sz="1600" dirty="0" err="1"/>
              <a:t>ottimizzando</a:t>
            </a:r>
            <a:r>
              <a:rPr lang="en-US" sz="1600" dirty="0"/>
              <a:t> </a:t>
            </a:r>
            <a:r>
              <a:rPr lang="en-US" sz="1600" dirty="0" err="1"/>
              <a:t>ed</a:t>
            </a:r>
            <a:r>
              <a:rPr lang="en-US" sz="1600" dirty="0"/>
              <a:t> </a:t>
            </a:r>
            <a:r>
              <a:rPr lang="en-US" sz="1600" dirty="0" err="1"/>
              <a:t>automattizzando</a:t>
            </a:r>
            <a:r>
              <a:rPr lang="en-US" sz="1600" dirty="0"/>
              <a:t> </a:t>
            </a:r>
            <a:r>
              <a:rPr lang="en-US" sz="1600" dirty="0" err="1"/>
              <a:t>il</a:t>
            </a:r>
            <a:r>
              <a:rPr lang="en-US" sz="1600" dirty="0"/>
              <a:t> </a:t>
            </a:r>
            <a:r>
              <a:rPr lang="en-US" sz="1600" i="1" dirty="0"/>
              <a:t>workflow </a:t>
            </a:r>
            <a:r>
              <a:rPr lang="en-US" sz="1600" dirty="0" err="1"/>
              <a:t>sino</a:t>
            </a:r>
            <a:r>
              <a:rPr lang="en-US" sz="1600" dirty="0"/>
              <a:t> </a:t>
            </a:r>
            <a:r>
              <a:rPr lang="en-US" sz="1600" dirty="0" err="1"/>
              <a:t>all’estrazione</a:t>
            </a:r>
            <a:r>
              <a:rPr lang="en-US" sz="1600" dirty="0"/>
              <a:t> del </a:t>
            </a:r>
            <a:r>
              <a:rPr lang="en-US" sz="1600" dirty="0" err="1"/>
              <a:t>risultato</a:t>
            </a:r>
            <a:r>
              <a:rPr lang="en-US" sz="1600" dirty="0"/>
              <a:t> finale con </a:t>
            </a:r>
            <a:r>
              <a:rPr lang="en-US" sz="1600" dirty="0" err="1"/>
              <a:t>una</a:t>
            </a:r>
            <a:r>
              <a:rPr lang="en-US" sz="1600" dirty="0"/>
              <a:t> </a:t>
            </a:r>
            <a:r>
              <a:rPr lang="en-US" sz="1600" dirty="0" err="1"/>
              <a:t>analisi</a:t>
            </a:r>
            <a:r>
              <a:rPr lang="en-US" sz="1600" dirty="0"/>
              <a:t> </a:t>
            </a:r>
            <a:r>
              <a:rPr lang="en-US" sz="1600" dirty="0" err="1"/>
              <a:t>statistica</a:t>
            </a:r>
            <a:r>
              <a:rPr lang="en-US" sz="1600" dirty="0"/>
              <a:t> </a:t>
            </a:r>
            <a:r>
              <a:rPr lang="en-US" sz="1600" dirty="0" err="1"/>
              <a:t>avanzata</a:t>
            </a:r>
            <a:r>
              <a:rPr lang="en-US" sz="1600" dirty="0"/>
              <a:t>. </a:t>
            </a:r>
            <a:r>
              <a:rPr lang="en-US" sz="1600" i="1" dirty="0"/>
              <a:t> </a:t>
            </a:r>
            <a:endParaRPr lang="en-US" sz="1600" dirty="0"/>
          </a:p>
          <a:p>
            <a:pPr algn="just"/>
            <a:r>
              <a:rPr lang="en-US" sz="1600" dirty="0"/>
              <a:t>La </a:t>
            </a:r>
            <a:r>
              <a:rPr lang="en-US" sz="1600" dirty="0" err="1"/>
              <a:t>complessità</a:t>
            </a:r>
            <a:r>
              <a:rPr lang="en-US" sz="1600" dirty="0"/>
              <a:t> </a:t>
            </a:r>
            <a:r>
              <a:rPr lang="en-US" sz="1600" dirty="0" err="1"/>
              <a:t>delle</a:t>
            </a:r>
            <a:r>
              <a:rPr lang="en-US" sz="1600" dirty="0"/>
              <a:t> </a:t>
            </a:r>
            <a:r>
              <a:rPr lang="en-US" sz="1600" dirty="0" err="1"/>
              <a:t>attività</a:t>
            </a:r>
            <a:r>
              <a:rPr lang="en-US" sz="1600" dirty="0"/>
              <a:t> </a:t>
            </a:r>
            <a:r>
              <a:rPr lang="en-US" sz="1600" dirty="0" err="1"/>
              <a:t>previste</a:t>
            </a:r>
            <a:r>
              <a:rPr lang="en-US" sz="1600" dirty="0"/>
              <a:t> per </a:t>
            </a:r>
            <a:r>
              <a:rPr lang="en-US" sz="1600" dirty="0" err="1"/>
              <a:t>questa</a:t>
            </a:r>
            <a:r>
              <a:rPr lang="en-US" sz="1600" dirty="0"/>
              <a:t> </a:t>
            </a:r>
            <a:r>
              <a:rPr lang="en-US" sz="1600" dirty="0" err="1"/>
              <a:t>ricerca</a:t>
            </a:r>
            <a:r>
              <a:rPr lang="en-US" sz="1600" dirty="0"/>
              <a:t> </a:t>
            </a:r>
            <a:r>
              <a:rPr lang="en-US" sz="1600" dirty="0" err="1"/>
              <a:t>richiederà</a:t>
            </a:r>
            <a:r>
              <a:rPr lang="en-US" sz="1600" dirty="0"/>
              <a:t> due </a:t>
            </a:r>
            <a:r>
              <a:rPr lang="en-US" sz="1600" dirty="0" err="1"/>
              <a:t>anni</a:t>
            </a:r>
            <a:r>
              <a:rPr lang="en-US" sz="1600" dirty="0"/>
              <a:t> di </a:t>
            </a:r>
            <a:r>
              <a:rPr lang="en-US" sz="1600" dirty="0" err="1"/>
              <a:t>lavoro</a:t>
            </a:r>
            <a:r>
              <a:rPr lang="en-US" sz="1600" dirty="0"/>
              <a:t>. </a:t>
            </a:r>
          </a:p>
        </p:txBody>
      </p:sp>
    </p:spTree>
    <p:extLst>
      <p:ext uri="{BB962C8B-B14F-4D97-AF65-F5344CB8AC3E}">
        <p14:creationId xmlns:p14="http://schemas.microsoft.com/office/powerpoint/2010/main" val="210640984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Proposta</a:t>
            </a:r>
            <a:r>
              <a:rPr lang="en-US" dirty="0" smtClean="0"/>
              <a:t> </a:t>
            </a:r>
            <a:r>
              <a:rPr lang="en-US" dirty="0" smtClean="0"/>
              <a:t>4.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5</a:t>
            </a:fld>
            <a:endParaRPr lang="en-US"/>
          </a:p>
        </p:txBody>
      </p:sp>
      <p:sp>
        <p:nvSpPr>
          <p:cNvPr id="4" name="Rectangle 3"/>
          <p:cNvSpPr/>
          <p:nvPr/>
        </p:nvSpPr>
        <p:spPr>
          <a:xfrm>
            <a:off x="323528" y="1483222"/>
            <a:ext cx="8352928" cy="5355313"/>
          </a:xfrm>
          <a:prstGeom prst="rect">
            <a:avLst/>
          </a:prstGeom>
        </p:spPr>
        <p:txBody>
          <a:bodyPr wrap="square">
            <a:spAutoFit/>
          </a:bodyPr>
          <a:lstStyle/>
          <a:p>
            <a:pPr algn="just"/>
            <a:r>
              <a:rPr lang="en-US" b="1" dirty="0" err="1" smtClean="0"/>
              <a:t>Titolo</a:t>
            </a:r>
            <a:r>
              <a:rPr lang="en-US" b="1" dirty="0" smtClean="0"/>
              <a:t>: </a:t>
            </a:r>
            <a:r>
              <a:rPr lang="en-US" b="1" dirty="0" smtClean="0">
                <a:solidFill>
                  <a:srgbClr val="FF0000"/>
                </a:solidFill>
              </a:rPr>
              <a:t>GPU</a:t>
            </a:r>
            <a:r>
              <a:rPr lang="en-US" b="1" dirty="0">
                <a:solidFill>
                  <a:srgbClr val="FF0000"/>
                </a:solidFill>
              </a:rPr>
              <a:t>-based novel techniques for full track heterogeneous reconstruction at the CMS </a:t>
            </a:r>
            <a:r>
              <a:rPr lang="en-US" b="1" dirty="0" smtClean="0">
                <a:solidFill>
                  <a:srgbClr val="FF0000"/>
                </a:solidFill>
              </a:rPr>
              <a:t>experiment</a:t>
            </a:r>
          </a:p>
          <a:p>
            <a:pPr algn="just"/>
            <a:r>
              <a:rPr lang="en-US" b="1" dirty="0" err="1" smtClean="0">
                <a:solidFill>
                  <a:srgbClr val="000000"/>
                </a:solidFill>
              </a:rPr>
              <a:t>Durata</a:t>
            </a:r>
            <a:r>
              <a:rPr lang="en-US" b="1" dirty="0" smtClean="0">
                <a:solidFill>
                  <a:srgbClr val="000000"/>
                </a:solidFill>
              </a:rPr>
              <a:t>: </a:t>
            </a:r>
            <a:r>
              <a:rPr lang="en-US" b="1" dirty="0" smtClean="0">
                <a:solidFill>
                  <a:srgbClr val="FF0000"/>
                </a:solidFill>
              </a:rPr>
              <a:t>1 anno</a:t>
            </a:r>
          </a:p>
          <a:p>
            <a:pPr algn="just"/>
            <a:endParaRPr lang="en-US" b="1" dirty="0">
              <a:solidFill>
                <a:srgbClr val="FF0000"/>
              </a:solidFill>
            </a:endParaRPr>
          </a:p>
          <a:p>
            <a:pPr algn="just"/>
            <a:r>
              <a:rPr lang="en-US" b="1" dirty="0" err="1" smtClean="0">
                <a:solidFill>
                  <a:srgbClr val="000000"/>
                </a:solidFill>
              </a:rPr>
              <a:t>Motivazione</a:t>
            </a:r>
            <a:r>
              <a:rPr lang="en-US" b="1" dirty="0" smtClean="0">
                <a:solidFill>
                  <a:srgbClr val="000000"/>
                </a:solidFill>
              </a:rPr>
              <a:t>: </a:t>
            </a:r>
          </a:p>
          <a:p>
            <a:pPr algn="just"/>
            <a:r>
              <a:rPr lang="en-US" dirty="0" smtClean="0"/>
              <a:t>Starting </a:t>
            </a:r>
            <a:r>
              <a:rPr lang="en-US" dirty="0"/>
              <a:t>from Run3, the High Level Trigger farm nodes will equipped with Graphical Processing Units. The online full pixel tracker reconstruction, among other steps, will be offloaded to GPUs. In addition to that, the outer tracker reconstruction may be redesigned in order to exploit the availability of such accelerators in two different ways. On one side, also for the strip detector reconstruction, highly parallelizable algorithms, such as the Cellular Automaton, may be introduced bringing also the consequent rethinking of the data structures used in the workflow. On the other side, one can study the feasibility and the performance of an approach to the tracking @ HLT based on Graph Neural Networks, that have proven to be an highly </a:t>
            </a:r>
            <a:r>
              <a:rPr lang="en-US" dirty="0" err="1"/>
              <a:t>performant</a:t>
            </a:r>
            <a:r>
              <a:rPr lang="en-US" dirty="0"/>
              <a:t> architecture for problems with high dimensionality, high degree of </a:t>
            </a:r>
            <a:r>
              <a:rPr lang="en-US" dirty="0" err="1"/>
              <a:t>sparsity</a:t>
            </a:r>
            <a:r>
              <a:rPr lang="en-US" dirty="0"/>
              <a:t>, and complex geometric layouts; a further feature would be that the inference of such networks may be offloaded to the already available accelerators.</a:t>
            </a:r>
          </a:p>
        </p:txBody>
      </p:sp>
    </p:spTree>
    <p:extLst>
      <p:ext uri="{BB962C8B-B14F-4D97-AF65-F5344CB8AC3E}">
        <p14:creationId xmlns:p14="http://schemas.microsoft.com/office/powerpoint/2010/main" val="210640984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solidFill>
          <a:srgbClr val="FFFFFF"/>
        </a:solidFill>
        <a:ln>
          <a:solidFill>
            <a:srgbClr val="FFFFFF"/>
          </a:solid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150998</TotalTime>
  <Words>916</Words>
  <Application>Microsoft Macintosh PowerPoint</Application>
  <PresentationFormat>On-screen Show (4:3)</PresentationFormat>
  <Paragraphs>31</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Breeze</vt:lpstr>
      <vt:lpstr>Assegni Richieste CMS</vt:lpstr>
      <vt:lpstr>Proposta 1. (URGENTE)</vt:lpstr>
      <vt:lpstr>Proposta 2. </vt:lpstr>
      <vt:lpstr>Proposta 3. </vt:lpstr>
      <vt:lpstr>Proposta 4.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 Windows</dc:creator>
  <cp:lastModifiedBy>Gabriella Pugliese</cp:lastModifiedBy>
  <cp:revision>2182</cp:revision>
  <cp:lastPrinted>2019-08-15T07:44:29Z</cp:lastPrinted>
  <dcterms:created xsi:type="dcterms:W3CDTF">2009-03-14T08:38:23Z</dcterms:created>
  <dcterms:modified xsi:type="dcterms:W3CDTF">2020-10-30T07:35:06Z</dcterms:modified>
</cp:coreProperties>
</file>