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256" r:id="rId3"/>
    <p:sldId id="691" r:id="rId4"/>
    <p:sldId id="702" r:id="rId5"/>
    <p:sldId id="716" r:id="rId6"/>
    <p:sldId id="717" r:id="rId7"/>
    <p:sldId id="325" r:id="rId8"/>
    <p:sldId id="336" r:id="rId9"/>
    <p:sldId id="718" r:id="rId10"/>
    <p:sldId id="335" r:id="rId11"/>
    <p:sldId id="715" r:id="rId12"/>
    <p:sldId id="704" r:id="rId13"/>
    <p:sldId id="706" r:id="rId14"/>
    <p:sldId id="719" r:id="rId15"/>
    <p:sldId id="705" r:id="rId16"/>
    <p:sldId id="710" r:id="rId17"/>
    <p:sldId id="709" r:id="rId18"/>
    <p:sldId id="720" r:id="rId19"/>
    <p:sldId id="721" r:id="rId20"/>
    <p:sldId id="708" r:id="rId21"/>
    <p:sldId id="714" r:id="rId22"/>
    <p:sldId id="713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88" autoAdjust="0"/>
  </p:normalViewPr>
  <p:slideViewPr>
    <p:cSldViewPr snapToGrid="0" snapToObjects="1"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9/3/2020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16 -Jun- 2020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Pedreschi | EMC CM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16 -Jun- 2020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E. Pedreschi | EMC CM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16 -Jun- 2020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Pedreschi | EMC CM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16 -Jun- 2020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Pedreschi | EMC CM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16 -Jun- 2020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Pedreschi | EMC CM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16 -Jun- 2020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Pedreschi | EMC CM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16 -Jun- 2020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Pedreschi | EMC CM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16 -Jun- 2020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E. Pedreschi | EMC CM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16 -Jun- 2020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E. Pedreschi | EMC CM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  <p:sldLayoutId id="2147484005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/>
              <a:t>16 -Jun- 2020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E. Pedreschi | EMC CM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659260" y="2432844"/>
            <a:ext cx="7885560" cy="9540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charset="0"/>
              </a:rPr>
              <a:t>DIRAC and TRAD System status</a:t>
            </a:r>
            <a:endParaRPr lang="en-US" sz="280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512070" y="3900307"/>
            <a:ext cx="8032750" cy="200519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u="sng" dirty="0">
                <a:solidFill>
                  <a:schemeClr val="tx2"/>
                </a:solidFill>
                <a:latin typeface="Helvetica" charset="0"/>
              </a:rPr>
              <a:t>E. </a:t>
            </a:r>
            <a:r>
              <a:rPr lang="en-US" sz="1800" b="1" u="sng" dirty="0" err="1">
                <a:solidFill>
                  <a:schemeClr val="tx2"/>
                </a:solidFill>
                <a:latin typeface="Helvetica" charset="0"/>
              </a:rPr>
              <a:t>Pedreschi</a:t>
            </a:r>
            <a:r>
              <a:rPr lang="en-US" sz="1800" b="1" u="sng" dirty="0">
                <a:solidFill>
                  <a:schemeClr val="tx2"/>
                </a:solidFill>
                <a:latin typeface="Helvetica" charset="0"/>
              </a:rPr>
              <a:t>*, L. </a:t>
            </a:r>
            <a:r>
              <a:rPr lang="en-US" sz="1800" b="1" u="sng" dirty="0" err="1">
                <a:solidFill>
                  <a:schemeClr val="tx2"/>
                </a:solidFill>
                <a:latin typeface="Helvetica" charset="0"/>
              </a:rPr>
              <a:t>Morescalchi</a:t>
            </a:r>
            <a:r>
              <a:rPr lang="en-US" sz="1800" b="1" u="sng" dirty="0">
                <a:solidFill>
                  <a:schemeClr val="tx2"/>
                </a:solidFill>
                <a:latin typeface="Helvetica" charset="0"/>
              </a:rPr>
              <a:t>, F. </a:t>
            </a:r>
            <a:r>
              <a:rPr lang="en-US" sz="1800" b="1" u="sng" dirty="0" err="1">
                <a:solidFill>
                  <a:schemeClr val="tx2"/>
                </a:solidFill>
                <a:latin typeface="Helvetica" charset="0"/>
              </a:rPr>
              <a:t>Spinella</a:t>
            </a:r>
            <a:r>
              <a:rPr lang="en-US" sz="1800" b="1" u="sng" dirty="0">
                <a:solidFill>
                  <a:schemeClr val="tx2"/>
                </a:solidFill>
                <a:latin typeface="Helvetica" charset="0"/>
              </a:rPr>
              <a:t>, A. </a:t>
            </a:r>
            <a:r>
              <a:rPr lang="en-US" sz="1800" b="1" u="sng" dirty="0" err="1">
                <a:solidFill>
                  <a:schemeClr val="tx2"/>
                </a:solidFill>
                <a:latin typeface="Helvetica" charset="0"/>
              </a:rPr>
              <a:t>Taffara</a:t>
            </a:r>
            <a:endParaRPr lang="en-US" sz="1800" b="1" u="sng" dirty="0">
              <a:solidFill>
                <a:schemeClr val="tx2"/>
              </a:solidFill>
              <a:latin typeface="Helvetica" charset="0"/>
            </a:endParaRP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Helvetica" charset="0"/>
              </a:rPr>
              <a:t>INFN - Pisa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Helvetica" charset="0"/>
              </a:rPr>
              <a:t>Mu2e Italia CM</a:t>
            </a:r>
          </a:p>
          <a:p>
            <a:endParaRPr lang="en-US" sz="1800" dirty="0">
              <a:solidFill>
                <a:schemeClr val="tx2"/>
              </a:solidFill>
              <a:latin typeface="Helvetica" charset="0"/>
            </a:endParaRPr>
          </a:p>
          <a:p>
            <a:endParaRPr lang="en-US" sz="1800" dirty="0">
              <a:solidFill>
                <a:schemeClr val="tx2"/>
              </a:solidFill>
              <a:latin typeface="Helvetica" charset="0"/>
            </a:endParaRPr>
          </a:p>
          <a:p>
            <a:endParaRPr lang="en-US" sz="1800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sz="1800" dirty="0">
                <a:solidFill>
                  <a:schemeClr val="tx2"/>
                </a:solidFill>
                <a:latin typeface="Helvetica" charset="0"/>
              </a:rPr>
              <a:t>03-September-2020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322" y="443068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" name="Picture 4" descr="infn_logo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322" y="5657670"/>
            <a:ext cx="1192688" cy="7572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0AB41-D2B8-5440-97FE-1556BFE1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815192" cy="4981973"/>
          </a:xfrm>
        </p:spPr>
        <p:txBody>
          <a:bodyPr/>
          <a:lstStyle/>
          <a:p>
            <a:r>
              <a:rPr lang="en-US" sz="1800" dirty="0"/>
              <a:t>I </a:t>
            </a:r>
            <a:r>
              <a:rPr lang="en-US" sz="1800" dirty="0" err="1"/>
              <a:t>sensori</a:t>
            </a:r>
            <a:r>
              <a:rPr lang="en-US" sz="1800" dirty="0"/>
              <a:t> T-Rad </a:t>
            </a:r>
            <a:r>
              <a:rPr lang="en-IT" sz="1800" dirty="0"/>
              <a:t>sensor</a:t>
            </a:r>
            <a:r>
              <a:rPr lang="en-US" sz="1800" dirty="0" err="1"/>
              <a:t>i</a:t>
            </a:r>
            <a:r>
              <a:rPr lang="en-US" sz="1800" dirty="0"/>
              <a:t> per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sistema</a:t>
            </a:r>
            <a:r>
              <a:rPr lang="en-IT" sz="1800" dirty="0"/>
              <a:t>TR</a:t>
            </a:r>
            <a:r>
              <a:rPr lang="en-US" sz="1800" dirty="0"/>
              <a:t>AD</a:t>
            </a:r>
            <a:r>
              <a:rPr lang="en-IT" sz="1800" dirty="0"/>
              <a:t> s</a:t>
            </a:r>
            <a:r>
              <a:rPr lang="en-US" sz="1800" dirty="0"/>
              <a:t>ono:</a:t>
            </a:r>
          </a:p>
          <a:p>
            <a:pPr lvl="1"/>
            <a:r>
              <a:rPr lang="en-US" sz="1600" dirty="0" err="1">
                <a:sym typeface="Wingdings" pitchFamily="2" charset="2"/>
              </a:rPr>
              <a:t>Termometro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Digitale</a:t>
            </a:r>
            <a:r>
              <a:rPr lang="en-US" sz="1600" dirty="0">
                <a:sym typeface="Wingdings" pitchFamily="2" charset="2"/>
              </a:rPr>
              <a:t> (</a:t>
            </a:r>
            <a:r>
              <a:rPr lang="en-US" sz="1600" dirty="0"/>
              <a:t>Maxim Integrated DS18S20Z) </a:t>
            </a:r>
            <a:r>
              <a:rPr lang="en-IT" sz="1600" dirty="0">
                <a:sym typeface="Wingdings" pitchFamily="2" charset="2"/>
              </a:rPr>
              <a:t>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Temperatura</a:t>
            </a:r>
            <a:r>
              <a:rPr lang="en-US" sz="1600" dirty="0">
                <a:sym typeface="Wingdings" pitchFamily="2" charset="2"/>
              </a:rPr>
              <a:t> (T);</a:t>
            </a:r>
          </a:p>
          <a:p>
            <a:pPr lvl="1"/>
            <a:r>
              <a:rPr lang="en-US" sz="1600" dirty="0" err="1">
                <a:sym typeface="Wingdings" pitchFamily="2" charset="2"/>
              </a:rPr>
              <a:t>SiPM</a:t>
            </a:r>
            <a:r>
              <a:rPr lang="en-US" sz="1600" dirty="0">
                <a:sym typeface="Wingdings" pitchFamily="2" charset="2"/>
              </a:rPr>
              <a:t> (ON Semiconductor MICROFC−60035−SMT) </a:t>
            </a:r>
            <a:r>
              <a:rPr lang="en-IT" sz="1600" dirty="0">
                <a:sym typeface="Wingdings" pitchFamily="2" charset="2"/>
              </a:rPr>
              <a:t>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Fluenza</a:t>
            </a:r>
            <a:r>
              <a:rPr lang="en-US" sz="1600" dirty="0">
                <a:sym typeface="Wingdings" pitchFamily="2" charset="2"/>
              </a:rPr>
              <a:t> di </a:t>
            </a:r>
            <a:r>
              <a:rPr lang="en-US" sz="1600" dirty="0" err="1">
                <a:sym typeface="Wingdings" pitchFamily="2" charset="2"/>
              </a:rPr>
              <a:t>neutroni</a:t>
            </a:r>
            <a:r>
              <a:rPr lang="en-US" sz="1600" dirty="0">
                <a:sym typeface="Wingdings" pitchFamily="2" charset="2"/>
              </a:rPr>
              <a:t> (n);</a:t>
            </a:r>
          </a:p>
          <a:p>
            <a:pPr lvl="1"/>
            <a:r>
              <a:rPr lang="en-US" sz="1600" dirty="0" err="1">
                <a:sym typeface="Wingdings" pitchFamily="2" charset="2"/>
              </a:rPr>
              <a:t>Radfet</a:t>
            </a:r>
            <a:r>
              <a:rPr lang="en-US" sz="1600" dirty="0">
                <a:sym typeface="Wingdings" pitchFamily="2" charset="2"/>
              </a:rPr>
              <a:t> (</a:t>
            </a:r>
            <a:r>
              <a:rPr lang="en-US" sz="1600" dirty="0" err="1">
                <a:sym typeface="Wingdings" pitchFamily="2" charset="2"/>
              </a:rPr>
              <a:t>Tyndal</a:t>
            </a:r>
            <a:r>
              <a:rPr lang="en-US" sz="1600" dirty="0">
                <a:sym typeface="Wingdings" pitchFamily="2" charset="2"/>
              </a:rPr>
              <a:t> TY1003) </a:t>
            </a:r>
            <a:r>
              <a:rPr lang="en-IT" sz="1600" dirty="0">
                <a:sym typeface="Wingdings" pitchFamily="2" charset="2"/>
              </a:rPr>
              <a:t></a:t>
            </a:r>
            <a:r>
              <a:rPr lang="en-US" sz="1600" dirty="0">
                <a:sym typeface="Wingdings" pitchFamily="2" charset="2"/>
              </a:rPr>
              <a:t> Dose (rad);</a:t>
            </a:r>
            <a:endParaRPr lang="en-IT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itchFamily="2" charset="2"/>
              </a:rPr>
              <a:t>Dal </a:t>
            </a:r>
            <a:r>
              <a:rPr lang="en-US" sz="1800" dirty="0" err="1">
                <a:sym typeface="Wingdings" pitchFamily="2" charset="2"/>
              </a:rPr>
              <a:t>momento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che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su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tutte</a:t>
            </a:r>
            <a:r>
              <a:rPr lang="en-US" sz="1800" dirty="0">
                <a:sym typeface="Wingdings" pitchFamily="2" charset="2"/>
              </a:rPr>
              <a:t> le DIRAC ci </a:t>
            </a:r>
            <a:r>
              <a:rPr lang="en-US" sz="1800" dirty="0" err="1">
                <a:sym typeface="Wingdings" pitchFamily="2" charset="2"/>
              </a:rPr>
              <a:t>saranno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i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sensori</a:t>
            </a:r>
            <a:r>
              <a:rPr lang="en-US" sz="1800" dirty="0">
                <a:sym typeface="Wingdings" pitchFamily="2" charset="2"/>
              </a:rPr>
              <a:t> di </a:t>
            </a:r>
            <a:r>
              <a:rPr lang="en-IT" sz="1800" dirty="0">
                <a:sym typeface="Wingdings" pitchFamily="2" charset="2"/>
              </a:rPr>
              <a:t>T</a:t>
            </a:r>
            <a:r>
              <a:rPr lang="en-US" sz="1800" dirty="0">
                <a:sym typeface="Wingdings" pitchFamily="2" charset="2"/>
              </a:rPr>
              <a:t> e I </a:t>
            </a:r>
            <a:r>
              <a:rPr lang="it-IT" sz="1800" dirty="0">
                <a:sym typeface="Wingdings" pitchFamily="2" charset="2"/>
              </a:rPr>
              <a:t>(T anche su FEE)</a:t>
            </a:r>
            <a:r>
              <a:rPr lang="en-US" sz="1800" dirty="0"/>
              <a:t>:</a:t>
            </a:r>
          </a:p>
          <a:p>
            <a:pPr lvl="1"/>
            <a:r>
              <a:rPr lang="en-US" sz="1600" dirty="0">
                <a:sym typeface="Wingdings" pitchFamily="2" charset="2"/>
              </a:rPr>
              <a:t>La </a:t>
            </a:r>
            <a:r>
              <a:rPr lang="en-US" sz="1600" dirty="0" err="1">
                <a:sym typeface="Wingdings" pitchFamily="2" charset="2"/>
              </a:rPr>
              <a:t>copertura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dei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sensori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IT" sz="1600" dirty="0">
                <a:sym typeface="Wingdings" pitchFamily="2" charset="2"/>
              </a:rPr>
              <a:t> T</a:t>
            </a:r>
            <a:r>
              <a:rPr lang="en-US" sz="1600" dirty="0">
                <a:sym typeface="Wingdings" pitchFamily="2" charset="2"/>
              </a:rPr>
              <a:t>-</a:t>
            </a:r>
            <a:r>
              <a:rPr lang="en-IT" sz="1600" dirty="0">
                <a:sym typeface="Wingdings" pitchFamily="2" charset="2"/>
              </a:rPr>
              <a:t>RAD </a:t>
            </a:r>
            <a:r>
              <a:rPr lang="en-US" sz="1600" dirty="0" err="1">
                <a:sym typeface="Wingdings" pitchFamily="2" charset="2"/>
              </a:rPr>
              <a:t>dovrà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essere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garantita</a:t>
            </a:r>
            <a:r>
              <a:rPr lang="en-US" sz="1600" dirty="0">
                <a:sym typeface="Wingdings" pitchFamily="2" charset="2"/>
              </a:rPr>
              <a:t> solo </a:t>
            </a:r>
            <a:r>
              <a:rPr lang="en-US" sz="1600" dirty="0" err="1">
                <a:sym typeface="Wingdings" pitchFamily="2" charset="2"/>
              </a:rPr>
              <a:t>sull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superficie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frontale</a:t>
            </a:r>
            <a:r>
              <a:rPr lang="en-US" sz="1600" dirty="0">
                <a:sym typeface="Wingdings" pitchFamily="2" charset="2"/>
              </a:rPr>
              <a:t> (F</a:t>
            </a:r>
            <a:r>
              <a:rPr lang="en-IT" sz="1600" dirty="0">
                <a:sym typeface="Wingdings" pitchFamily="2" charset="2"/>
              </a:rPr>
              <a:t>ront</a:t>
            </a:r>
            <a:r>
              <a:rPr lang="en-US" sz="1600" dirty="0">
                <a:sym typeface="Wingdings" pitchFamily="2" charset="2"/>
              </a:rPr>
              <a:t> Face ) del</a:t>
            </a:r>
            <a:r>
              <a:rPr lang="en-IT" sz="1600" dirty="0">
                <a:sym typeface="Wingdings" pitchFamily="2" charset="2"/>
              </a:rPr>
              <a:t> calorimeter</a:t>
            </a:r>
            <a:r>
              <a:rPr lang="en-US" sz="1600" dirty="0">
                <a:sym typeface="Wingdings" pitchFamily="2" charset="2"/>
              </a:rPr>
              <a:t>o</a:t>
            </a:r>
          </a:p>
          <a:p>
            <a:pPr lvl="1"/>
            <a:r>
              <a:rPr lang="en-US" sz="1600" dirty="0">
                <a:sym typeface="Wingdings" pitchFamily="2" charset="2"/>
              </a:rPr>
              <a:t>Si </a:t>
            </a:r>
            <a:r>
              <a:rPr lang="en-US" sz="1600" dirty="0" err="1">
                <a:sym typeface="Wingdings" pitchFamily="2" charset="2"/>
              </a:rPr>
              <a:t>può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pensare</a:t>
            </a:r>
            <a:r>
              <a:rPr lang="en-US" sz="1600" dirty="0">
                <a:sym typeface="Wingdings" pitchFamily="2" charset="2"/>
              </a:rPr>
              <a:t> di </a:t>
            </a:r>
            <a:r>
              <a:rPr lang="en-US" sz="1600" dirty="0" err="1">
                <a:sym typeface="Wingdings" pitchFamily="2" charset="2"/>
              </a:rPr>
              <a:t>posizionare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qualche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sensore</a:t>
            </a:r>
            <a:r>
              <a:rPr lang="en-US" sz="1600" dirty="0">
                <a:sym typeface="Wingdings" pitchFamily="2" charset="2"/>
              </a:rPr>
              <a:t> T-Rad sensors </a:t>
            </a:r>
            <a:r>
              <a:rPr lang="en-US" sz="1600" dirty="0" err="1">
                <a:sym typeface="Wingdings" pitchFamily="2" charset="2"/>
              </a:rPr>
              <a:t>anche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sul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piatto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frontale</a:t>
            </a:r>
            <a:r>
              <a:rPr lang="en-US" sz="1600" dirty="0">
                <a:sym typeface="Wingdings" pitchFamily="2" charset="2"/>
              </a:rPr>
              <a:t> del FEE (FEE PLATE) </a:t>
            </a:r>
            <a:r>
              <a:rPr lang="en-IT" sz="1600" dirty="0">
                <a:sym typeface="Wingdings" pitchFamily="2" charset="2"/>
              </a:rPr>
              <a:t>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b="1" dirty="0">
                <a:sym typeface="Wingdings" pitchFamily="2" charset="2"/>
              </a:rPr>
              <a:t>é </a:t>
            </a:r>
            <a:r>
              <a:rPr lang="en-US" sz="1600" b="1" dirty="0" err="1">
                <a:sym typeface="Wingdings" pitchFamily="2" charset="2"/>
              </a:rPr>
              <a:t>necessario</a:t>
            </a:r>
            <a:r>
              <a:rPr lang="en-US" sz="1600" dirty="0">
                <a:sym typeface="Wingdings" pitchFamily="2" charset="2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itchFamily="2" charset="2"/>
              </a:rPr>
              <a:t>2 </a:t>
            </a:r>
            <a:r>
              <a:rPr lang="en-US" sz="1800" dirty="0" err="1">
                <a:sym typeface="Wingdings" pitchFamily="2" charset="2"/>
              </a:rPr>
              <a:t>schede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IT" sz="1800" dirty="0">
                <a:sym typeface="Wingdings" pitchFamily="2" charset="2"/>
              </a:rPr>
              <a:t>TRAD </a:t>
            </a:r>
            <a:r>
              <a:rPr lang="en-US" sz="1800" dirty="0">
                <a:sym typeface="Wingdings" pitchFamily="2" charset="2"/>
              </a:rPr>
              <a:t>per </a:t>
            </a:r>
            <a:r>
              <a:rPr lang="en-IT" sz="1800" dirty="0">
                <a:sym typeface="Wingdings" pitchFamily="2" charset="2"/>
              </a:rPr>
              <a:t>dis</a:t>
            </a:r>
            <a:r>
              <a:rPr lang="en-US" sz="1800" dirty="0">
                <a:sym typeface="Wingdings" pitchFamily="2" charset="2"/>
              </a:rPr>
              <a:t>co</a:t>
            </a:r>
            <a:r>
              <a:rPr lang="en-IT" sz="1800" dirty="0">
                <a:sym typeface="Wingdings" pitchFamily="2" charset="2"/>
              </a:rPr>
              <a:t>  </a:t>
            </a:r>
            <a:r>
              <a:rPr lang="en-US" sz="1800" dirty="0" err="1">
                <a:sym typeface="Wingdings" pitchFamily="2" charset="2"/>
              </a:rPr>
              <a:t>ogni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scheda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leggerà</a:t>
            </a:r>
            <a:r>
              <a:rPr lang="en-US" sz="1800" dirty="0">
                <a:sym typeface="Wingdings" pitchFamily="2" charset="2"/>
              </a:rPr>
              <a:t> non </a:t>
            </a:r>
            <a:r>
              <a:rPr lang="en-US" sz="1800" dirty="0" err="1">
                <a:sym typeface="Wingdings" pitchFamily="2" charset="2"/>
              </a:rPr>
              <a:t>più</a:t>
            </a:r>
            <a:r>
              <a:rPr lang="en-US" sz="1800" dirty="0">
                <a:sym typeface="Wingdings" pitchFamily="2" charset="2"/>
              </a:rPr>
              <a:t> di 6 (or 9)</a:t>
            </a:r>
            <a:r>
              <a:rPr lang="en-IT" sz="1800" dirty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sensori</a:t>
            </a:r>
            <a:endParaRPr lang="en-US" sz="1800" dirty="0">
              <a:sym typeface="Wingdings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180AA-0CF0-3142-8108-F6E7FBC2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EDB7-0E87-4949-B1F2-F224E666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90FD-DF09-8640-911F-97DDB515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18B47F1-042D-1C45-95A8-5DA6F19E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Sistema TRAD (1)</a:t>
            </a:r>
            <a:endParaRPr lang="en-IT" sz="2800" dirty="0"/>
          </a:p>
        </p:txBody>
      </p:sp>
    </p:spTree>
    <p:extLst>
      <p:ext uri="{BB962C8B-B14F-4D97-AF65-F5344CB8AC3E}">
        <p14:creationId xmlns:p14="http://schemas.microsoft.com/office/powerpoint/2010/main" val="295566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77E6A-AC2B-BA4E-A468-E07162D4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7CCE2-40DE-0A47-A037-99DC5FA5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02911-EC90-DF41-84A0-F87118DD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02151E9-A034-4842-91DE-2382C9BAD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8"/>
            <a:ext cx="3975100" cy="38275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06557AB-BAA9-1248-85E4-009FCC04E824}"/>
              </a:ext>
            </a:extLst>
          </p:cNvPr>
          <p:cNvSpPr txBox="1"/>
          <p:nvPr/>
        </p:nvSpPr>
        <p:spPr>
          <a:xfrm>
            <a:off x="527050" y="952500"/>
            <a:ext cx="177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FRONT-FACE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F6876E0-1DBA-B045-90E7-F7EAC2A34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41771" y="1045838"/>
            <a:ext cx="4584702" cy="47625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51248C-5B9A-8B4F-A699-ABEE55838FF5}"/>
              </a:ext>
            </a:extLst>
          </p:cNvPr>
          <p:cNvSpPr txBox="1"/>
          <p:nvPr/>
        </p:nvSpPr>
        <p:spPr>
          <a:xfrm>
            <a:off x="4054552" y="736599"/>
            <a:ext cx="1487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FEE-PLATE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DB12D5-53BA-3C4B-8C96-52A70DA5C5C4}"/>
              </a:ext>
            </a:extLst>
          </p:cNvPr>
          <p:cNvSpPr/>
          <p:nvPr/>
        </p:nvSpPr>
        <p:spPr>
          <a:xfrm>
            <a:off x="6311900" y="2514600"/>
            <a:ext cx="228600" cy="17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A216F1-3B62-4246-A75D-9FCA6825FBB5}"/>
              </a:ext>
            </a:extLst>
          </p:cNvPr>
          <p:cNvSpPr/>
          <p:nvPr/>
        </p:nvSpPr>
        <p:spPr>
          <a:xfrm>
            <a:off x="5373750" y="3454400"/>
            <a:ext cx="228600" cy="17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D1ADDC-2CDF-8446-A56A-5F0D0B59284D}"/>
              </a:ext>
            </a:extLst>
          </p:cNvPr>
          <p:cNvSpPr/>
          <p:nvPr/>
        </p:nvSpPr>
        <p:spPr>
          <a:xfrm>
            <a:off x="7234238" y="3454400"/>
            <a:ext cx="228600" cy="17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0974C6-9AA5-3545-8BAD-DBE1635E23A6}"/>
              </a:ext>
            </a:extLst>
          </p:cNvPr>
          <p:cNvSpPr/>
          <p:nvPr/>
        </p:nvSpPr>
        <p:spPr>
          <a:xfrm>
            <a:off x="6311900" y="4521200"/>
            <a:ext cx="228600" cy="17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F0E1E1-2D01-9C41-BC8B-F649FEAF4C17}"/>
              </a:ext>
            </a:extLst>
          </p:cNvPr>
          <p:cNvSpPr txBox="1"/>
          <p:nvPr/>
        </p:nvSpPr>
        <p:spPr>
          <a:xfrm>
            <a:off x="228600" y="5719468"/>
            <a:ext cx="277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rad, 12 n, 12 T OK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C8395F-68B3-3E4F-8C4E-B2D066BE8BDC}"/>
              </a:ext>
            </a:extLst>
          </p:cNvPr>
          <p:cNvSpPr txBox="1"/>
          <p:nvPr/>
        </p:nvSpPr>
        <p:spPr>
          <a:xfrm>
            <a:off x="4015745" y="5647036"/>
            <a:ext cx="334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(6 rad, 6 n, 6 T ) </a:t>
            </a:r>
            <a:r>
              <a:rPr lang="en-US" dirty="0" err="1"/>
              <a:t>servono</a:t>
            </a:r>
            <a:r>
              <a:rPr lang="en-US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C5F0A4-DF95-F14C-ACAB-F015FD32807B}"/>
              </a:ext>
            </a:extLst>
          </p:cNvPr>
          <p:cNvSpPr/>
          <p:nvPr/>
        </p:nvSpPr>
        <p:spPr>
          <a:xfrm>
            <a:off x="8225882" y="3264813"/>
            <a:ext cx="228600" cy="17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37097DD-B782-C847-95F1-9DC9B6D919BB}"/>
              </a:ext>
            </a:extLst>
          </p:cNvPr>
          <p:cNvSpPr/>
          <p:nvPr/>
        </p:nvSpPr>
        <p:spPr>
          <a:xfrm>
            <a:off x="4343400" y="3236238"/>
            <a:ext cx="228600" cy="17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23">
            <a:extLst>
              <a:ext uri="{FF2B5EF4-FFF2-40B4-BE49-F238E27FC236}">
                <a16:creationId xmlns:a16="http://schemas.microsoft.com/office/drawing/2014/main" id="{BFC6AA30-3A45-E048-8EAE-869596CCE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Sistema TRAD (2)</a:t>
            </a:r>
            <a:endParaRPr lang="en-IT" sz="2800" dirty="0"/>
          </a:p>
        </p:txBody>
      </p:sp>
    </p:spTree>
    <p:extLst>
      <p:ext uri="{BB962C8B-B14F-4D97-AF65-F5344CB8AC3E}">
        <p14:creationId xmlns:p14="http://schemas.microsoft.com/office/powerpoint/2010/main" val="32528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180AA-0CF0-3142-8108-F6E7FBC2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EDB7-0E87-4949-B1F2-F224E666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90FD-DF09-8640-911F-97DDB515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18B47F1-042D-1C45-95A8-5DA6F19E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TRAD System schematic block</a:t>
            </a:r>
            <a:endParaRPr lang="en-IT" sz="2800" dirty="0"/>
          </a:p>
        </p:txBody>
      </p:sp>
      <p:grpSp>
        <p:nvGrpSpPr>
          <p:cNvPr id="56" name="Gruppo 55"/>
          <p:cNvGrpSpPr/>
          <p:nvPr/>
        </p:nvGrpSpPr>
        <p:grpSpPr>
          <a:xfrm>
            <a:off x="1133069" y="1297283"/>
            <a:ext cx="6877863" cy="4238260"/>
            <a:chOff x="896466" y="1302155"/>
            <a:chExt cx="6877863" cy="4238260"/>
          </a:xfrm>
        </p:grpSpPr>
        <p:sp>
          <p:nvSpPr>
            <p:cNvPr id="33" name="Rettangolo 32"/>
            <p:cNvSpPr/>
            <p:nvPr/>
          </p:nvSpPr>
          <p:spPr>
            <a:xfrm>
              <a:off x="1383757" y="1302155"/>
              <a:ext cx="31209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Sistema TRAD (X2/Disk)</a:t>
              </a:r>
            </a:p>
          </p:txBody>
        </p:sp>
        <p:grpSp>
          <p:nvGrpSpPr>
            <p:cNvPr id="39" name="Gruppo 38"/>
            <p:cNvGrpSpPr/>
            <p:nvPr/>
          </p:nvGrpSpPr>
          <p:grpSpPr>
            <a:xfrm>
              <a:off x="896466" y="1786220"/>
              <a:ext cx="6877863" cy="3754195"/>
              <a:chOff x="405114" y="1239070"/>
              <a:chExt cx="5683170" cy="2650024"/>
            </a:xfrm>
          </p:grpSpPr>
          <p:sp>
            <p:nvSpPr>
              <p:cNvPr id="32" name="Rettangolo 31"/>
              <p:cNvSpPr/>
              <p:nvPr/>
            </p:nvSpPr>
            <p:spPr>
              <a:xfrm>
                <a:off x="405114" y="1239070"/>
                <a:ext cx="5683170" cy="265002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1"/>
                <a:tileRect/>
              </a:gradFill>
              <a:ln w="25400"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ttangolo 28"/>
              <p:cNvSpPr/>
              <p:nvPr/>
            </p:nvSpPr>
            <p:spPr>
              <a:xfrm>
                <a:off x="3032567" y="1840375"/>
                <a:ext cx="2924537" cy="1648711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19050">
                <a:solidFill>
                  <a:schemeClr val="accent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532435" y="1427544"/>
                <a:ext cx="1157469" cy="671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2"/>
                    </a:solidFill>
                  </a:rPr>
                  <a:t>(T, rad, n)</a:t>
                </a:r>
              </a:p>
            </p:txBody>
          </p:sp>
          <p:cxnSp>
            <p:nvCxnSpPr>
              <p:cNvPr id="9" name="Connettore diritto 8"/>
              <p:cNvCxnSpPr/>
              <p:nvPr/>
            </p:nvCxnSpPr>
            <p:spPr>
              <a:xfrm flipH="1">
                <a:off x="1111169" y="2166079"/>
                <a:ext cx="7028" cy="766900"/>
              </a:xfrm>
              <a:prstGeom prst="line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CasellaDiTesto 20"/>
              <p:cNvSpPr txBox="1"/>
              <p:nvPr/>
            </p:nvSpPr>
            <p:spPr>
              <a:xfrm>
                <a:off x="489748" y="1400246"/>
                <a:ext cx="274015" cy="173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532435" y="3100085"/>
                <a:ext cx="1157469" cy="671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2"/>
                    </a:solidFill>
                  </a:rPr>
                  <a:t>(T, rad, n)</a:t>
                </a: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482618" y="3066044"/>
                <a:ext cx="274015" cy="173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tx2"/>
                    </a:solidFill>
                  </a:rPr>
                  <a:t>9</a:t>
                </a:r>
              </a:p>
            </p:txBody>
          </p:sp>
          <p:sp>
            <p:nvSpPr>
              <p:cNvPr id="26" name="Rettangolo 25"/>
              <p:cNvSpPr/>
              <p:nvPr/>
            </p:nvSpPr>
            <p:spPr>
              <a:xfrm>
                <a:off x="3167603" y="2060294"/>
                <a:ext cx="447556" cy="117097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ttangolo 26"/>
              <p:cNvSpPr/>
              <p:nvPr/>
            </p:nvSpPr>
            <p:spPr>
              <a:xfrm>
                <a:off x="4510269" y="2060294"/>
                <a:ext cx="1319514" cy="117097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ttangolo 30"/>
              <p:cNvSpPr/>
              <p:nvPr/>
            </p:nvSpPr>
            <p:spPr>
              <a:xfrm>
                <a:off x="4212912" y="1451433"/>
                <a:ext cx="718177" cy="32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TRAD</a:t>
                </a:r>
              </a:p>
            </p:txBody>
          </p:sp>
          <p:sp>
            <p:nvSpPr>
              <p:cNvPr id="34" name="Rettangolo 33"/>
              <p:cNvSpPr/>
              <p:nvPr/>
            </p:nvSpPr>
            <p:spPr>
              <a:xfrm>
                <a:off x="4774778" y="2401134"/>
                <a:ext cx="790497" cy="32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DIRAC</a:t>
                </a:r>
              </a:p>
            </p:txBody>
          </p:sp>
          <p:sp>
            <p:nvSpPr>
              <p:cNvPr id="35" name="Rettangolo 34"/>
              <p:cNvSpPr/>
              <p:nvPr/>
            </p:nvSpPr>
            <p:spPr>
              <a:xfrm>
                <a:off x="3127406" y="2427883"/>
                <a:ext cx="466509" cy="26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2"/>
                    </a:solidFill>
                  </a:rPr>
                  <a:t>MBI</a:t>
                </a:r>
              </a:p>
            </p:txBody>
          </p:sp>
          <p:sp>
            <p:nvSpPr>
              <p:cNvPr id="37" name="Freccia bidirezionale orizzontale 36"/>
              <p:cNvSpPr/>
              <p:nvPr/>
            </p:nvSpPr>
            <p:spPr>
              <a:xfrm>
                <a:off x="3627516" y="2518695"/>
                <a:ext cx="867319" cy="202557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ttangolo 43"/>
            <p:cNvSpPr/>
            <p:nvPr/>
          </p:nvSpPr>
          <p:spPr>
            <a:xfrm>
              <a:off x="1543193" y="21043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</a:rPr>
                <a:t>SB</a:t>
              </a:r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1473280" y="4451373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</a:rPr>
                <a:t>SB</a:t>
              </a:r>
            </a:p>
          </p:txBody>
        </p:sp>
        <p:cxnSp>
          <p:nvCxnSpPr>
            <p:cNvPr id="50" name="Connettore 2 49"/>
            <p:cNvCxnSpPr>
              <a:stCxn id="7" idx="3"/>
            </p:cNvCxnSpPr>
            <p:nvPr/>
          </p:nvCxnSpPr>
          <p:spPr>
            <a:xfrm>
              <a:off x="2451339" y="2528750"/>
              <a:ext cx="1812468" cy="919219"/>
            </a:xfrm>
            <a:prstGeom prst="straightConnector1">
              <a:avLst/>
            </a:prstGeom>
            <a:ln>
              <a:solidFill>
                <a:schemeClr val="tx2"/>
              </a:solidFill>
              <a:headEnd type="stealt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2 53"/>
            <p:cNvCxnSpPr/>
            <p:nvPr/>
          </p:nvCxnSpPr>
          <p:spPr>
            <a:xfrm flipV="1">
              <a:off x="2453662" y="4098224"/>
              <a:ext cx="1812468" cy="815872"/>
            </a:xfrm>
            <a:prstGeom prst="straightConnector1">
              <a:avLst/>
            </a:prstGeom>
            <a:ln>
              <a:solidFill>
                <a:schemeClr val="tx2"/>
              </a:solidFill>
              <a:headEnd type="stealt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F70AB41-D2B8-5440-97FE-1556BFE1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2359" y="5658596"/>
            <a:ext cx="7789872" cy="84184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>
                <a:sym typeface="Wingdings" pitchFamily="2" charset="2"/>
              </a:rPr>
              <a:t>  *SB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→  </a:t>
            </a:r>
            <a:r>
              <a:rPr lang="en-US" sz="2000" dirty="0">
                <a:sym typeface="Wingdings" pitchFamily="2" charset="2"/>
              </a:rPr>
              <a:t>Sensor Board </a:t>
            </a:r>
          </a:p>
          <a:p>
            <a:pPr marL="457200" lvl="1" indent="0">
              <a:buNone/>
            </a:pPr>
            <a:r>
              <a:rPr lang="en-US" sz="2000" dirty="0">
                <a:sym typeface="Wingdings" pitchFamily="2" charset="2"/>
              </a:rPr>
              <a:t>**MBI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→  </a:t>
            </a:r>
            <a:r>
              <a:rPr lang="en-US" sz="2000" dirty="0">
                <a:sym typeface="Wingdings" pitchFamily="2" charset="2"/>
              </a:rPr>
              <a:t>Mezzanine Board Interface</a:t>
            </a:r>
          </a:p>
        </p:txBody>
      </p:sp>
      <p:sp>
        <p:nvSpPr>
          <p:cNvPr id="58" name="Rettangolo 57"/>
          <p:cNvSpPr/>
          <p:nvPr/>
        </p:nvSpPr>
        <p:spPr>
          <a:xfrm>
            <a:off x="7134138" y="4237442"/>
            <a:ext cx="487680" cy="25217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sellaDiTesto 58"/>
          <p:cNvSpPr txBox="1"/>
          <p:nvPr/>
        </p:nvSpPr>
        <p:spPr>
          <a:xfrm>
            <a:off x="7208427" y="4212620"/>
            <a:ext cx="42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µP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5373375" y="3437269"/>
            <a:ext cx="420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I2C</a:t>
            </a:r>
          </a:p>
        </p:txBody>
      </p:sp>
    </p:spTree>
    <p:extLst>
      <p:ext uri="{BB962C8B-B14F-4D97-AF65-F5344CB8AC3E}">
        <p14:creationId xmlns:p14="http://schemas.microsoft.com/office/powerpoint/2010/main" val="59026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180AA-0CF0-3142-8108-F6E7FBC2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EDB7-0E87-4949-B1F2-F224E666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90FD-DF09-8640-911F-97DDB515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18B47F1-042D-1C45-95A8-5DA6F19E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Sensors Board schematic block</a:t>
            </a:r>
            <a:endParaRPr lang="x-none" sz="2800" dirty="0"/>
          </a:p>
        </p:txBody>
      </p:sp>
      <p:sp>
        <p:nvSpPr>
          <p:cNvPr id="33" name="Rettangolo 32"/>
          <p:cNvSpPr/>
          <p:nvPr/>
        </p:nvSpPr>
        <p:spPr>
          <a:xfrm>
            <a:off x="102276" y="1275255"/>
            <a:ext cx="1956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Sensors Board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167360" y="1666789"/>
            <a:ext cx="4339113" cy="352442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uppo 112"/>
          <p:cNvGrpSpPr/>
          <p:nvPr/>
        </p:nvGrpSpPr>
        <p:grpSpPr>
          <a:xfrm>
            <a:off x="1126069" y="1764543"/>
            <a:ext cx="2005670" cy="1199077"/>
            <a:chOff x="1126069" y="1764543"/>
            <a:chExt cx="2005670" cy="1199077"/>
          </a:xfrm>
        </p:grpSpPr>
        <p:grpSp>
          <p:nvGrpSpPr>
            <p:cNvPr id="43" name="Gruppo 42"/>
            <p:cNvGrpSpPr/>
            <p:nvPr/>
          </p:nvGrpSpPr>
          <p:grpSpPr>
            <a:xfrm>
              <a:off x="1172282" y="1849065"/>
              <a:ext cx="1671624" cy="1033812"/>
              <a:chOff x="1765223" y="1958340"/>
              <a:chExt cx="1671624" cy="1033812"/>
            </a:xfrm>
          </p:grpSpPr>
          <p:sp>
            <p:nvSpPr>
              <p:cNvPr id="26" name="Rettangolo 25"/>
              <p:cNvSpPr/>
              <p:nvPr/>
            </p:nvSpPr>
            <p:spPr>
              <a:xfrm>
                <a:off x="1872981" y="2352400"/>
                <a:ext cx="1326499" cy="4528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2162784" y="2412007"/>
                <a:ext cx="70403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</a:rPr>
                  <a:t>DS18S20Z</a:t>
                </a:r>
              </a:p>
            </p:txBody>
          </p:sp>
          <p:grpSp>
            <p:nvGrpSpPr>
              <p:cNvPr id="11" name="Gruppo 10"/>
              <p:cNvGrpSpPr/>
              <p:nvPr/>
            </p:nvGrpSpPr>
            <p:grpSpPr>
              <a:xfrm>
                <a:off x="3232377" y="2143123"/>
                <a:ext cx="204470" cy="229871"/>
                <a:chOff x="1382709" y="2258059"/>
                <a:chExt cx="204470" cy="229871"/>
              </a:xfrm>
            </p:grpSpPr>
            <p:sp>
              <p:nvSpPr>
                <p:cNvPr id="8" name="Rettangolo 7"/>
                <p:cNvSpPr/>
                <p:nvPr/>
              </p:nvSpPr>
              <p:spPr>
                <a:xfrm>
                  <a:off x="1451873" y="2258059"/>
                  <a:ext cx="105147" cy="22987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CasellaDiTesto 9"/>
                <p:cNvSpPr txBox="1"/>
                <p:nvPr/>
              </p:nvSpPr>
              <p:spPr>
                <a:xfrm>
                  <a:off x="1382709" y="2258059"/>
                  <a:ext cx="20447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solidFill>
                        <a:schemeClr val="tx2"/>
                      </a:solidFill>
                    </a:rPr>
                    <a:t>R</a:t>
                  </a:r>
                </a:p>
              </p:txBody>
            </p:sp>
          </p:grpSp>
          <p:sp>
            <p:nvSpPr>
              <p:cNvPr id="30" name="CasellaDiTesto 29"/>
              <p:cNvSpPr txBox="1"/>
              <p:nvPr/>
            </p:nvSpPr>
            <p:spPr>
              <a:xfrm>
                <a:off x="2871470" y="2335268"/>
                <a:ext cx="3252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tx2"/>
                    </a:solidFill>
                  </a:rPr>
                  <a:t>DQ</a:t>
                </a: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1816254" y="2644224"/>
                <a:ext cx="3922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tx2"/>
                    </a:solidFill>
                  </a:rPr>
                  <a:t>GND</a:t>
                </a: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1816254" y="2316494"/>
                <a:ext cx="46903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err="1">
                    <a:solidFill>
                      <a:schemeClr val="tx2"/>
                    </a:solidFill>
                  </a:rPr>
                  <a:t>Vcc</a:t>
                </a:r>
                <a:endParaRPr lang="en-US" sz="8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3" name="Connettore 4 12"/>
              <p:cNvCxnSpPr>
                <a:endCxn id="8" idx="2"/>
              </p:cNvCxnSpPr>
              <p:nvPr/>
            </p:nvCxnSpPr>
            <p:spPr>
              <a:xfrm flipV="1">
                <a:off x="3199480" y="2372994"/>
                <a:ext cx="154635" cy="69996"/>
              </a:xfrm>
              <a:prstGeom prst="bentConnector2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/>
              <p:cNvCxnSpPr/>
              <p:nvPr/>
            </p:nvCxnSpPr>
            <p:spPr>
              <a:xfrm flipV="1">
                <a:off x="3353706" y="1958340"/>
                <a:ext cx="408" cy="184783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4 16"/>
              <p:cNvCxnSpPr/>
              <p:nvPr/>
            </p:nvCxnSpPr>
            <p:spPr>
              <a:xfrm rot="10800000">
                <a:off x="1765223" y="2233379"/>
                <a:ext cx="102061" cy="186422"/>
              </a:xfrm>
              <a:prstGeom prst="bentConnector2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4 18"/>
              <p:cNvCxnSpPr/>
              <p:nvPr/>
            </p:nvCxnSpPr>
            <p:spPr>
              <a:xfrm rot="10800000" flipV="1">
                <a:off x="1815768" y="2750561"/>
                <a:ext cx="48631" cy="180796"/>
              </a:xfrm>
              <a:prstGeom prst="bentConnector2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usione 41"/>
              <p:cNvSpPr/>
              <p:nvPr/>
            </p:nvSpPr>
            <p:spPr>
              <a:xfrm>
                <a:off x="1792907" y="2933929"/>
                <a:ext cx="45719" cy="58223"/>
              </a:xfrm>
              <a:prstGeom prst="flowChartMerg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CasellaDiTesto 97"/>
            <p:cNvSpPr txBox="1"/>
            <p:nvPr/>
          </p:nvSpPr>
          <p:spPr>
            <a:xfrm>
              <a:off x="1168551" y="2748176"/>
              <a:ext cx="3922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GND</a:t>
              </a:r>
            </a:p>
          </p:txBody>
        </p:sp>
        <p:sp>
          <p:nvSpPr>
            <p:cNvPr id="99" name="CasellaDiTesto 98"/>
            <p:cNvSpPr txBox="1"/>
            <p:nvPr/>
          </p:nvSpPr>
          <p:spPr>
            <a:xfrm>
              <a:off x="1126069" y="1970023"/>
              <a:ext cx="3922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3.3V</a:t>
              </a:r>
            </a:p>
          </p:txBody>
        </p:sp>
        <p:sp>
          <p:nvSpPr>
            <p:cNvPr id="100" name="CasellaDiTesto 99"/>
            <p:cNvSpPr txBox="1"/>
            <p:nvPr/>
          </p:nvSpPr>
          <p:spPr>
            <a:xfrm>
              <a:off x="2739463" y="1764543"/>
              <a:ext cx="3922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3.3V</a:t>
              </a:r>
            </a:p>
          </p:txBody>
        </p:sp>
        <p:cxnSp>
          <p:nvCxnSpPr>
            <p:cNvPr id="101" name="Connettore diritto 100"/>
            <p:cNvCxnSpPr/>
            <p:nvPr/>
          </p:nvCxnSpPr>
          <p:spPr>
            <a:xfrm>
              <a:off x="2761677" y="2333715"/>
              <a:ext cx="336477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ttangolo 46"/>
          <p:cNvSpPr/>
          <p:nvPr/>
        </p:nvSpPr>
        <p:spPr>
          <a:xfrm>
            <a:off x="1252860" y="3160647"/>
            <a:ext cx="1344945" cy="5152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ttangolo 47"/>
          <p:cNvSpPr/>
          <p:nvPr/>
        </p:nvSpPr>
        <p:spPr>
          <a:xfrm>
            <a:off x="1635054" y="3290310"/>
            <a:ext cx="580555" cy="28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sym typeface="Wingdings" pitchFamily="2" charset="2"/>
              </a:rPr>
              <a:t>TY1003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2363162" y="3124754"/>
            <a:ext cx="329797" cy="24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D1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195344" y="3486911"/>
            <a:ext cx="397731" cy="24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G2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1195344" y="3119792"/>
            <a:ext cx="475558" cy="24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DIODE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2368871" y="3483171"/>
            <a:ext cx="397731" cy="24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G1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2363162" y="3239728"/>
            <a:ext cx="329797" cy="24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D2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1204541" y="3291947"/>
            <a:ext cx="397731" cy="24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S</a:t>
            </a:r>
          </a:p>
        </p:txBody>
      </p:sp>
      <p:cxnSp>
        <p:nvCxnSpPr>
          <p:cNvPr id="83" name="Connettore diritto 82"/>
          <p:cNvCxnSpPr/>
          <p:nvPr/>
        </p:nvCxnSpPr>
        <p:spPr>
          <a:xfrm>
            <a:off x="2597805" y="3247323"/>
            <a:ext cx="34115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/>
          <p:cNvCxnSpPr/>
          <p:nvPr/>
        </p:nvCxnSpPr>
        <p:spPr>
          <a:xfrm flipH="1">
            <a:off x="2589942" y="3382324"/>
            <a:ext cx="34115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diritto 101"/>
          <p:cNvCxnSpPr/>
          <p:nvPr/>
        </p:nvCxnSpPr>
        <p:spPr>
          <a:xfrm>
            <a:off x="911704" y="3247323"/>
            <a:ext cx="34115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/>
          <p:cNvCxnSpPr/>
          <p:nvPr/>
        </p:nvCxnSpPr>
        <p:spPr>
          <a:xfrm>
            <a:off x="911703" y="3430388"/>
            <a:ext cx="34115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/>
          <p:cNvCxnSpPr/>
          <p:nvPr/>
        </p:nvCxnSpPr>
        <p:spPr>
          <a:xfrm>
            <a:off x="911704" y="3603885"/>
            <a:ext cx="34115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/>
          <p:cNvCxnSpPr/>
          <p:nvPr/>
        </p:nvCxnSpPr>
        <p:spPr>
          <a:xfrm>
            <a:off x="2603803" y="3603885"/>
            <a:ext cx="34115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uppo 110"/>
          <p:cNvGrpSpPr/>
          <p:nvPr/>
        </p:nvGrpSpPr>
        <p:grpSpPr>
          <a:xfrm>
            <a:off x="911703" y="3888219"/>
            <a:ext cx="2072586" cy="891760"/>
            <a:chOff x="1065804" y="3995868"/>
            <a:chExt cx="2020852" cy="846941"/>
          </a:xfrm>
        </p:grpSpPr>
        <p:grpSp>
          <p:nvGrpSpPr>
            <p:cNvPr id="60" name="Gruppo 59"/>
            <p:cNvGrpSpPr/>
            <p:nvPr/>
          </p:nvGrpSpPr>
          <p:grpSpPr>
            <a:xfrm>
              <a:off x="1347034" y="3995868"/>
              <a:ext cx="1619113" cy="846941"/>
              <a:chOff x="1817734" y="1958340"/>
              <a:chExt cx="1619113" cy="846941"/>
            </a:xfrm>
          </p:grpSpPr>
          <p:sp>
            <p:nvSpPr>
              <p:cNvPr id="61" name="Rettangolo 60"/>
              <p:cNvSpPr/>
              <p:nvPr/>
            </p:nvSpPr>
            <p:spPr>
              <a:xfrm>
                <a:off x="1872981" y="2352400"/>
                <a:ext cx="1326499" cy="45288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ttangolo 61"/>
              <p:cNvSpPr/>
              <p:nvPr/>
            </p:nvSpPr>
            <p:spPr>
              <a:xfrm>
                <a:off x="1853991" y="2486384"/>
                <a:ext cx="136447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tx2"/>
                    </a:solidFill>
                    <a:sym typeface="Wingdings" pitchFamily="2" charset="2"/>
                  </a:rPr>
                  <a:t>MICROFC−60035−SMT</a:t>
                </a:r>
                <a:endParaRPr lang="en-US" sz="1000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63" name="Gruppo 62"/>
              <p:cNvGrpSpPr/>
              <p:nvPr/>
            </p:nvGrpSpPr>
            <p:grpSpPr>
              <a:xfrm>
                <a:off x="3232377" y="2143123"/>
                <a:ext cx="204470" cy="229871"/>
                <a:chOff x="1382709" y="2258059"/>
                <a:chExt cx="204470" cy="229871"/>
              </a:xfrm>
            </p:grpSpPr>
            <p:sp>
              <p:nvSpPr>
                <p:cNvPr id="72" name="Rettangolo 71"/>
                <p:cNvSpPr/>
                <p:nvPr/>
              </p:nvSpPr>
              <p:spPr>
                <a:xfrm>
                  <a:off x="1451873" y="2258059"/>
                  <a:ext cx="105147" cy="22987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CasellaDiTesto 72"/>
                <p:cNvSpPr txBox="1"/>
                <p:nvPr/>
              </p:nvSpPr>
              <p:spPr>
                <a:xfrm>
                  <a:off x="1382709" y="2258059"/>
                  <a:ext cx="20447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solidFill>
                        <a:schemeClr val="tx2"/>
                      </a:solidFill>
                    </a:rPr>
                    <a:t>R</a:t>
                  </a:r>
                </a:p>
              </p:txBody>
            </p:sp>
          </p:grpSp>
          <p:sp>
            <p:nvSpPr>
              <p:cNvPr id="64" name="CasellaDiTesto 63"/>
              <p:cNvSpPr txBox="1"/>
              <p:nvPr/>
            </p:nvSpPr>
            <p:spPr>
              <a:xfrm>
                <a:off x="2991919" y="2330944"/>
                <a:ext cx="32527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tx2"/>
                    </a:solidFill>
                  </a:rPr>
                  <a:t>A</a:t>
                </a:r>
              </a:p>
            </p:txBody>
          </p:sp>
          <p:sp>
            <p:nvSpPr>
              <p:cNvPr id="66" name="CasellaDiTesto 65"/>
              <p:cNvSpPr txBox="1"/>
              <p:nvPr/>
            </p:nvSpPr>
            <p:spPr>
              <a:xfrm>
                <a:off x="1817734" y="2312079"/>
                <a:ext cx="46903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>
                    <a:solidFill>
                      <a:schemeClr val="tx2"/>
                    </a:solidFill>
                  </a:rPr>
                  <a:t>K</a:t>
                </a:r>
              </a:p>
            </p:txBody>
          </p:sp>
          <p:cxnSp>
            <p:nvCxnSpPr>
              <p:cNvPr id="67" name="Connettore 4 66"/>
              <p:cNvCxnSpPr>
                <a:endCxn id="72" idx="2"/>
              </p:cNvCxnSpPr>
              <p:nvPr/>
            </p:nvCxnSpPr>
            <p:spPr>
              <a:xfrm flipV="1">
                <a:off x="3199480" y="2372994"/>
                <a:ext cx="154635" cy="69996"/>
              </a:xfrm>
              <a:prstGeom prst="bentConnector2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2 67"/>
              <p:cNvCxnSpPr/>
              <p:nvPr/>
            </p:nvCxnSpPr>
            <p:spPr>
              <a:xfrm flipV="1">
                <a:off x="3353706" y="1958340"/>
                <a:ext cx="408" cy="184783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Connettore diritto 107"/>
            <p:cNvCxnSpPr/>
            <p:nvPr/>
          </p:nvCxnSpPr>
          <p:spPr>
            <a:xfrm>
              <a:off x="1065804" y="4455975"/>
              <a:ext cx="336477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108"/>
            <p:cNvCxnSpPr>
              <a:endCxn id="120" idx="1"/>
            </p:cNvCxnSpPr>
            <p:nvPr/>
          </p:nvCxnSpPr>
          <p:spPr>
            <a:xfrm>
              <a:off x="2872098" y="4480519"/>
              <a:ext cx="214558" cy="108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CasellaDiTesto 113"/>
          <p:cNvSpPr txBox="1"/>
          <p:nvPr/>
        </p:nvSpPr>
        <p:spPr>
          <a:xfrm>
            <a:off x="507826" y="3135947"/>
            <a:ext cx="531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To MBI</a:t>
            </a:r>
          </a:p>
        </p:txBody>
      </p:sp>
      <p:sp>
        <p:nvSpPr>
          <p:cNvPr id="115" name="CasellaDiTesto 114"/>
          <p:cNvSpPr txBox="1"/>
          <p:nvPr/>
        </p:nvSpPr>
        <p:spPr>
          <a:xfrm>
            <a:off x="365458" y="4252717"/>
            <a:ext cx="6405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from MBI</a:t>
            </a:r>
          </a:p>
        </p:txBody>
      </p:sp>
      <p:sp>
        <p:nvSpPr>
          <p:cNvPr id="119" name="CasellaDiTesto 118"/>
          <p:cNvSpPr txBox="1"/>
          <p:nvPr/>
        </p:nvSpPr>
        <p:spPr>
          <a:xfrm>
            <a:off x="2865795" y="3491260"/>
            <a:ext cx="531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To MBI</a:t>
            </a:r>
          </a:p>
        </p:txBody>
      </p:sp>
      <p:sp>
        <p:nvSpPr>
          <p:cNvPr id="120" name="CasellaDiTesto 119"/>
          <p:cNvSpPr txBox="1"/>
          <p:nvPr/>
        </p:nvSpPr>
        <p:spPr>
          <a:xfrm>
            <a:off x="2984290" y="4291942"/>
            <a:ext cx="531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To MBI</a:t>
            </a:r>
          </a:p>
        </p:txBody>
      </p:sp>
      <p:sp>
        <p:nvSpPr>
          <p:cNvPr id="121" name="CasellaDiTesto 120"/>
          <p:cNvSpPr txBox="1"/>
          <p:nvPr/>
        </p:nvSpPr>
        <p:spPr>
          <a:xfrm>
            <a:off x="3026401" y="2221194"/>
            <a:ext cx="531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To MBI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7F70AB41-D2B8-5440-97FE-1556BFE1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8534" y="1450435"/>
            <a:ext cx="4446904" cy="39571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T-Rad </a:t>
            </a:r>
            <a:r>
              <a:rPr lang="x-none" dirty="0"/>
              <a:t>sensors</a:t>
            </a:r>
            <a:r>
              <a:rPr lang="en-US" dirty="0"/>
              <a:t>:</a:t>
            </a:r>
          </a:p>
          <a:p>
            <a:pPr lvl="1"/>
            <a:r>
              <a:rPr lang="en-US" sz="2400" dirty="0">
                <a:sym typeface="Wingdings" pitchFamily="2" charset="2"/>
              </a:rPr>
              <a:t>Digital Thermometer (</a:t>
            </a:r>
            <a:r>
              <a:rPr lang="en-US" sz="2400" dirty="0"/>
              <a:t>Maxim Integrated DS18S20Z) </a:t>
            </a:r>
            <a:r>
              <a:rPr lang="x-none" sz="2400" dirty="0">
                <a:sym typeface="Wingdings" pitchFamily="2" charset="2"/>
              </a:rPr>
              <a:t></a:t>
            </a:r>
            <a:r>
              <a:rPr lang="en-US" sz="2400" dirty="0">
                <a:sym typeface="Wingdings" pitchFamily="2" charset="2"/>
              </a:rPr>
              <a:t> Temperature (T);</a:t>
            </a:r>
          </a:p>
          <a:p>
            <a:pPr lvl="1"/>
            <a:r>
              <a:rPr lang="en-US" sz="2400" dirty="0" err="1">
                <a:sym typeface="Wingdings" pitchFamily="2" charset="2"/>
              </a:rPr>
              <a:t>Radfet</a:t>
            </a:r>
            <a:r>
              <a:rPr lang="en-US" sz="2400" dirty="0">
                <a:sym typeface="Wingdings" pitchFamily="2" charset="2"/>
              </a:rPr>
              <a:t> (</a:t>
            </a:r>
            <a:r>
              <a:rPr lang="en-US" sz="2400" dirty="0" err="1">
                <a:sym typeface="Wingdings" pitchFamily="2" charset="2"/>
              </a:rPr>
              <a:t>Tyndal</a:t>
            </a:r>
            <a:r>
              <a:rPr lang="en-US" sz="2400" dirty="0">
                <a:sym typeface="Wingdings" pitchFamily="2" charset="2"/>
              </a:rPr>
              <a:t> TY1003) </a:t>
            </a:r>
            <a:r>
              <a:rPr lang="x-none" sz="2400" dirty="0">
                <a:sym typeface="Wingdings" pitchFamily="2" charset="2"/>
              </a:rPr>
              <a:t></a:t>
            </a:r>
            <a:r>
              <a:rPr lang="en-US" sz="2400" dirty="0">
                <a:sym typeface="Wingdings" pitchFamily="2" charset="2"/>
              </a:rPr>
              <a:t> Dose (rad);</a:t>
            </a:r>
          </a:p>
          <a:p>
            <a:pPr lvl="1"/>
            <a:r>
              <a:rPr lang="en-US" sz="2400" dirty="0" err="1">
                <a:sym typeface="Wingdings" pitchFamily="2" charset="2"/>
              </a:rPr>
              <a:t>SiPM</a:t>
            </a:r>
            <a:r>
              <a:rPr lang="en-US" sz="2400" dirty="0">
                <a:sym typeface="Wingdings" pitchFamily="2" charset="2"/>
              </a:rPr>
              <a:t> (ON Semiconductor MICROFC−60035−SMT) </a:t>
            </a:r>
            <a:r>
              <a:rPr lang="x-none" sz="2400" dirty="0">
                <a:sym typeface="Wingdings" pitchFamily="2" charset="2"/>
              </a:rPr>
              <a:t></a:t>
            </a:r>
            <a:r>
              <a:rPr lang="en-US" sz="2400" dirty="0">
                <a:sym typeface="Wingdings" pitchFamily="2" charset="2"/>
              </a:rPr>
              <a:t> Neutron </a:t>
            </a:r>
            <a:r>
              <a:rPr lang="en-US" sz="2400" dirty="0" err="1">
                <a:sym typeface="Wingdings" pitchFamily="2" charset="2"/>
              </a:rPr>
              <a:t>fluence</a:t>
            </a:r>
            <a:r>
              <a:rPr lang="en-US" sz="2400" dirty="0">
                <a:sym typeface="Wingdings" pitchFamily="2" charset="2"/>
              </a:rPr>
              <a:t> (n);</a:t>
            </a:r>
          </a:p>
        </p:txBody>
      </p:sp>
      <p:grpSp>
        <p:nvGrpSpPr>
          <p:cNvPr id="144" name="Gruppo 143"/>
          <p:cNvGrpSpPr/>
          <p:nvPr/>
        </p:nvGrpSpPr>
        <p:grpSpPr>
          <a:xfrm>
            <a:off x="3402761" y="2619229"/>
            <a:ext cx="1229456" cy="1994651"/>
            <a:chOff x="8064578" y="2980312"/>
            <a:chExt cx="1229456" cy="1994651"/>
          </a:xfrm>
        </p:grpSpPr>
        <p:sp>
          <p:nvSpPr>
            <p:cNvPr id="123" name="Rettangolo 122"/>
            <p:cNvSpPr/>
            <p:nvPr/>
          </p:nvSpPr>
          <p:spPr>
            <a:xfrm>
              <a:off x="8494620" y="3034517"/>
              <a:ext cx="540000" cy="17585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4" name="CasellaDiTesto 123"/>
            <p:cNvSpPr txBox="1"/>
            <p:nvPr/>
          </p:nvSpPr>
          <p:spPr>
            <a:xfrm>
              <a:off x="8416871" y="3032853"/>
              <a:ext cx="877163" cy="16885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tx2"/>
                  </a:solidFill>
                </a:rPr>
                <a:t>CONNECTOR</a:t>
              </a:r>
            </a:p>
            <a:p>
              <a:pPr algn="ctr"/>
              <a:r>
                <a:rPr lang="it-IT" sz="1100" dirty="0">
                  <a:solidFill>
                    <a:schemeClr val="tx2"/>
                  </a:solidFill>
                </a:rPr>
                <a:t> TO </a:t>
              </a:r>
            </a:p>
            <a:p>
              <a:pPr algn="ctr"/>
              <a:r>
                <a:rPr lang="it-IT" sz="1100" dirty="0">
                  <a:solidFill>
                    <a:schemeClr val="tx2"/>
                  </a:solidFill>
                </a:rPr>
                <a:t>MIB</a:t>
              </a:r>
            </a:p>
            <a:p>
              <a:pPr algn="ctr"/>
              <a:r>
                <a:rPr lang="it-IT" sz="1200" b="1" dirty="0"/>
                <a:t> </a:t>
              </a:r>
            </a:p>
          </p:txBody>
        </p:sp>
        <p:cxnSp>
          <p:nvCxnSpPr>
            <p:cNvPr id="125" name="Connettore 1 146"/>
            <p:cNvCxnSpPr/>
            <p:nvPr/>
          </p:nvCxnSpPr>
          <p:spPr>
            <a:xfrm rot="10800000">
              <a:off x="8226577" y="3582540"/>
              <a:ext cx="263276" cy="79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6" name="Connettore 1 149"/>
            <p:cNvCxnSpPr/>
            <p:nvPr/>
          </p:nvCxnSpPr>
          <p:spPr>
            <a:xfrm rot="10800000">
              <a:off x="8225394" y="4097676"/>
              <a:ext cx="263276" cy="793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7" name="Connettore 1 152"/>
            <p:cNvCxnSpPr/>
            <p:nvPr/>
          </p:nvCxnSpPr>
          <p:spPr>
            <a:xfrm rot="10800000">
              <a:off x="8134620" y="4451807"/>
              <a:ext cx="360000" cy="794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8" name="CasellaDiTesto 127"/>
            <p:cNvSpPr txBox="1"/>
            <p:nvPr/>
          </p:nvSpPr>
          <p:spPr>
            <a:xfrm>
              <a:off x="8708502" y="2980312"/>
              <a:ext cx="507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X9</a:t>
              </a:r>
            </a:p>
          </p:txBody>
        </p:sp>
        <p:sp>
          <p:nvSpPr>
            <p:cNvPr id="129" name="CasellaDiTesto 128"/>
            <p:cNvSpPr txBox="1"/>
            <p:nvPr/>
          </p:nvSpPr>
          <p:spPr>
            <a:xfrm>
              <a:off x="8215180" y="3230989"/>
              <a:ext cx="2551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dirty="0"/>
                <a:t>A</a:t>
              </a:r>
            </a:p>
          </p:txBody>
        </p:sp>
        <p:sp>
          <p:nvSpPr>
            <p:cNvPr id="130" name="CasellaDiTesto 129"/>
            <p:cNvSpPr txBox="1"/>
            <p:nvPr/>
          </p:nvSpPr>
          <p:spPr>
            <a:xfrm>
              <a:off x="8225814" y="3054856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dirty="0"/>
                <a:t>K</a:t>
              </a:r>
            </a:p>
          </p:txBody>
        </p:sp>
        <p:sp>
          <p:nvSpPr>
            <p:cNvPr id="131" name="CasellaDiTesto 130"/>
            <p:cNvSpPr txBox="1"/>
            <p:nvPr/>
          </p:nvSpPr>
          <p:spPr>
            <a:xfrm>
              <a:off x="8186171" y="3562510"/>
              <a:ext cx="3161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dirty="0"/>
                <a:t>G1</a:t>
              </a:r>
            </a:p>
          </p:txBody>
        </p:sp>
        <p:sp>
          <p:nvSpPr>
            <p:cNvPr id="132" name="CasellaDiTesto 131"/>
            <p:cNvSpPr txBox="1"/>
            <p:nvPr/>
          </p:nvSpPr>
          <p:spPr>
            <a:xfrm>
              <a:off x="8064578" y="3743723"/>
              <a:ext cx="4940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dirty="0"/>
                <a:t>DIODE</a:t>
              </a:r>
            </a:p>
          </p:txBody>
        </p:sp>
        <p:sp>
          <p:nvSpPr>
            <p:cNvPr id="133" name="CasellaDiTesto 132"/>
            <p:cNvSpPr txBox="1"/>
            <p:nvPr/>
          </p:nvSpPr>
          <p:spPr>
            <a:xfrm>
              <a:off x="8225904" y="3399364"/>
              <a:ext cx="2280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/>
                <a:t>S</a:t>
              </a:r>
            </a:p>
          </p:txBody>
        </p:sp>
        <p:sp>
          <p:nvSpPr>
            <p:cNvPr id="134" name="CasellaDiTesto 133"/>
            <p:cNvSpPr txBox="1"/>
            <p:nvPr/>
          </p:nvSpPr>
          <p:spPr>
            <a:xfrm>
              <a:off x="8185279" y="3913538"/>
              <a:ext cx="3145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dirty="0"/>
                <a:t>D1</a:t>
              </a:r>
            </a:p>
          </p:txBody>
        </p:sp>
        <p:sp>
          <p:nvSpPr>
            <p:cNvPr id="135" name="CasellaDiTesto 134"/>
            <p:cNvSpPr txBox="1"/>
            <p:nvPr/>
          </p:nvSpPr>
          <p:spPr>
            <a:xfrm>
              <a:off x="8182933" y="4097676"/>
              <a:ext cx="3353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dirty="0"/>
                <a:t>DQ</a:t>
              </a:r>
            </a:p>
          </p:txBody>
        </p:sp>
        <p:sp>
          <p:nvSpPr>
            <p:cNvPr id="136" name="CasellaDiTesto 135"/>
            <p:cNvSpPr txBox="1"/>
            <p:nvPr/>
          </p:nvSpPr>
          <p:spPr>
            <a:xfrm>
              <a:off x="8153220" y="4744131"/>
              <a:ext cx="3690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dirty="0"/>
                <a:t>3V3</a:t>
              </a:r>
            </a:p>
          </p:txBody>
        </p:sp>
        <p:sp>
          <p:nvSpPr>
            <p:cNvPr id="137" name="CasellaDiTesto 136"/>
            <p:cNvSpPr txBox="1"/>
            <p:nvPr/>
          </p:nvSpPr>
          <p:spPr>
            <a:xfrm>
              <a:off x="8143412" y="427431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b="1" dirty="0"/>
                <a:t>GND</a:t>
              </a:r>
            </a:p>
          </p:txBody>
        </p:sp>
        <p:grpSp>
          <p:nvGrpSpPr>
            <p:cNvPr id="138" name="Gruppo 137"/>
            <p:cNvGrpSpPr/>
            <p:nvPr/>
          </p:nvGrpSpPr>
          <p:grpSpPr>
            <a:xfrm flipH="1" flipV="1">
              <a:off x="8260627" y="4613732"/>
              <a:ext cx="230832" cy="139610"/>
              <a:chOff x="2848672" y="1179350"/>
              <a:chExt cx="230832" cy="139610"/>
            </a:xfrm>
          </p:grpSpPr>
          <p:cxnSp>
            <p:nvCxnSpPr>
              <p:cNvPr id="139" name="Connettore 4 144"/>
              <p:cNvCxnSpPr/>
              <p:nvPr/>
            </p:nvCxnSpPr>
            <p:spPr>
              <a:xfrm flipV="1">
                <a:off x="2848672" y="1179350"/>
                <a:ext cx="145107" cy="139610"/>
              </a:xfrm>
              <a:prstGeom prst="bentConnector2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0" name="Connettore 1 175"/>
              <p:cNvCxnSpPr/>
              <p:nvPr/>
            </p:nvCxnSpPr>
            <p:spPr>
              <a:xfrm>
                <a:off x="2907853" y="1179350"/>
                <a:ext cx="171651" cy="1588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uppo 140"/>
            <p:cNvGrpSpPr/>
            <p:nvPr/>
          </p:nvGrpSpPr>
          <p:grpSpPr>
            <a:xfrm>
              <a:off x="8078257" y="4455673"/>
              <a:ext cx="108000" cy="251842"/>
              <a:chOff x="3325252" y="2745611"/>
              <a:chExt cx="108000" cy="251842"/>
            </a:xfrm>
          </p:grpSpPr>
          <p:cxnSp>
            <p:nvCxnSpPr>
              <p:cNvPr id="142" name="Connettore 1 177"/>
              <p:cNvCxnSpPr/>
              <p:nvPr/>
            </p:nvCxnSpPr>
            <p:spPr>
              <a:xfrm rot="16200000" flipV="1">
                <a:off x="3315768" y="2813908"/>
                <a:ext cx="136596" cy="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3" name="Triangolo isoscele 142"/>
              <p:cNvSpPr/>
              <p:nvPr/>
            </p:nvSpPr>
            <p:spPr>
              <a:xfrm rot="10800000">
                <a:off x="3325252" y="2889453"/>
                <a:ext cx="108000" cy="108000"/>
              </a:xfrm>
              <a:prstGeom prst="triangle">
                <a:avLst>
                  <a:gd name="adj" fmla="val 43716"/>
                </a:avLst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5" name="CasellaDiTesto 144"/>
          <p:cNvSpPr txBox="1"/>
          <p:nvPr/>
        </p:nvSpPr>
        <p:spPr>
          <a:xfrm>
            <a:off x="2830119" y="2159325"/>
            <a:ext cx="3353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DQ</a:t>
            </a:r>
          </a:p>
        </p:txBody>
      </p:sp>
      <p:sp>
        <p:nvSpPr>
          <p:cNvPr id="146" name="CasellaDiTesto 145"/>
          <p:cNvSpPr txBox="1"/>
          <p:nvPr/>
        </p:nvSpPr>
        <p:spPr>
          <a:xfrm>
            <a:off x="2603803" y="3437039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G1</a:t>
            </a:r>
          </a:p>
        </p:txBody>
      </p:sp>
      <p:sp>
        <p:nvSpPr>
          <p:cNvPr id="155" name="CasellaDiTesto 154"/>
          <p:cNvSpPr txBox="1"/>
          <p:nvPr/>
        </p:nvSpPr>
        <p:spPr>
          <a:xfrm>
            <a:off x="841165" y="3270500"/>
            <a:ext cx="2391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S</a:t>
            </a:r>
          </a:p>
        </p:txBody>
      </p:sp>
      <p:sp>
        <p:nvSpPr>
          <p:cNvPr id="156" name="CasellaDiTesto 155"/>
          <p:cNvSpPr txBox="1"/>
          <p:nvPr/>
        </p:nvSpPr>
        <p:spPr>
          <a:xfrm>
            <a:off x="879232" y="4194209"/>
            <a:ext cx="247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K</a:t>
            </a:r>
          </a:p>
        </p:txBody>
      </p:sp>
      <p:sp>
        <p:nvSpPr>
          <p:cNvPr id="158" name="CasellaDiTesto 157"/>
          <p:cNvSpPr txBox="1"/>
          <p:nvPr/>
        </p:nvSpPr>
        <p:spPr>
          <a:xfrm>
            <a:off x="2800321" y="4219734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A</a:t>
            </a:r>
          </a:p>
        </p:txBody>
      </p:sp>
      <p:cxnSp>
        <p:nvCxnSpPr>
          <p:cNvPr id="164" name="Connettore diritto 163"/>
          <p:cNvCxnSpPr/>
          <p:nvPr/>
        </p:nvCxnSpPr>
        <p:spPr>
          <a:xfrm>
            <a:off x="3590144" y="2867045"/>
            <a:ext cx="2367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diritto 164"/>
          <p:cNvCxnSpPr/>
          <p:nvPr/>
        </p:nvCxnSpPr>
        <p:spPr>
          <a:xfrm>
            <a:off x="3590143" y="3061487"/>
            <a:ext cx="2367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diritto 165"/>
          <p:cNvCxnSpPr/>
          <p:nvPr/>
        </p:nvCxnSpPr>
        <p:spPr>
          <a:xfrm>
            <a:off x="3591327" y="3921439"/>
            <a:ext cx="2367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diritto 166"/>
          <p:cNvCxnSpPr/>
          <p:nvPr/>
        </p:nvCxnSpPr>
        <p:spPr>
          <a:xfrm>
            <a:off x="3592933" y="3382640"/>
            <a:ext cx="2367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diritto 167"/>
          <p:cNvCxnSpPr/>
          <p:nvPr/>
        </p:nvCxnSpPr>
        <p:spPr>
          <a:xfrm>
            <a:off x="3592933" y="3567605"/>
            <a:ext cx="2367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105"/>
          <p:cNvSpPr txBox="1"/>
          <p:nvPr/>
        </p:nvSpPr>
        <p:spPr>
          <a:xfrm>
            <a:off x="2849950" y="3131610"/>
            <a:ext cx="531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To MBI</a:t>
            </a:r>
          </a:p>
        </p:txBody>
      </p:sp>
      <p:sp>
        <p:nvSpPr>
          <p:cNvPr id="107" name="CasellaDiTesto 106"/>
          <p:cNvSpPr txBox="1"/>
          <p:nvPr/>
        </p:nvSpPr>
        <p:spPr>
          <a:xfrm>
            <a:off x="2609903" y="3077389"/>
            <a:ext cx="3145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D1</a:t>
            </a:r>
          </a:p>
        </p:txBody>
      </p:sp>
      <p:sp>
        <p:nvSpPr>
          <p:cNvPr id="110" name="CasellaDiTesto 109"/>
          <p:cNvSpPr txBox="1"/>
          <p:nvPr/>
        </p:nvSpPr>
        <p:spPr>
          <a:xfrm>
            <a:off x="823864" y="3053930"/>
            <a:ext cx="4940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DIODE</a:t>
            </a:r>
          </a:p>
        </p:txBody>
      </p:sp>
      <p:sp>
        <p:nvSpPr>
          <p:cNvPr id="112" name="CasellaDiTesto 111"/>
          <p:cNvSpPr txBox="1"/>
          <p:nvPr/>
        </p:nvSpPr>
        <p:spPr>
          <a:xfrm>
            <a:off x="507826" y="3307397"/>
            <a:ext cx="531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To MBI</a:t>
            </a:r>
          </a:p>
        </p:txBody>
      </p:sp>
    </p:spTree>
    <p:extLst>
      <p:ext uri="{BB962C8B-B14F-4D97-AF65-F5344CB8AC3E}">
        <p14:creationId xmlns:p14="http://schemas.microsoft.com/office/powerpoint/2010/main" val="383271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62E3D-B5D0-F34A-8AB5-C191A738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050E-7046-C543-9FDD-7EB34A45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DA2F-E84E-CA45-A059-64E334E1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23">
            <a:extLst>
              <a:ext uri="{FF2B5EF4-FFF2-40B4-BE49-F238E27FC236}">
                <a16:creationId xmlns:a16="http://schemas.microsoft.com/office/drawing/2014/main" id="{95C2972A-A715-2B41-B934-BA4CFC08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Temperature Sensor</a:t>
            </a:r>
            <a:endParaRPr lang="en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9" y="1096812"/>
            <a:ext cx="3566659" cy="47286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9" y="3843279"/>
            <a:ext cx="1339447" cy="1083051"/>
          </a:xfrm>
          <a:prstGeom prst="rect">
            <a:avLst/>
          </a:prstGeom>
        </p:spPr>
      </p:pic>
      <p:grpSp>
        <p:nvGrpSpPr>
          <p:cNvPr id="13" name="Gruppo 12"/>
          <p:cNvGrpSpPr/>
          <p:nvPr/>
        </p:nvGrpSpPr>
        <p:grpSpPr>
          <a:xfrm>
            <a:off x="4227727" y="3242209"/>
            <a:ext cx="4461022" cy="2615034"/>
            <a:chOff x="944544" y="2261766"/>
            <a:chExt cx="7763192" cy="3880019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544" y="2261766"/>
              <a:ext cx="6817807" cy="3880019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6641531" y="3145133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290 </a:t>
              </a:r>
              <a:r>
                <a:rPr lang="it-IT" dirty="0" err="1"/>
                <a:t>Krad</a:t>
              </a:r>
              <a:endParaRPr lang="en-US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7067630" y="2373846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45 </a:t>
              </a:r>
              <a:r>
                <a:rPr lang="it-IT" dirty="0" err="1"/>
                <a:t>Krad</a:t>
              </a:r>
              <a:endParaRPr lang="en-US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725229" y="3920171"/>
              <a:ext cx="1982507" cy="684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146 ore</a:t>
              </a:r>
              <a:endParaRPr lang="en-US" dirty="0"/>
            </a:p>
          </p:txBody>
        </p:sp>
      </p:grpSp>
      <p:sp>
        <p:nvSpPr>
          <p:cNvPr id="15" name="CustomShape 2"/>
          <p:cNvSpPr/>
          <p:nvPr/>
        </p:nvSpPr>
        <p:spPr>
          <a:xfrm>
            <a:off x="4040144" y="1066165"/>
            <a:ext cx="4648146" cy="17846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The DS18S20 comunica attraverso il bus 1-wire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Il  Termometro Digitale testato nel 2018 </a:t>
            </a:r>
            <a:r>
              <a:rPr lang="en-US" sz="1800" dirty="0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@ </a:t>
            </a:r>
            <a:r>
              <a:rPr lang="en-US" sz="1800" dirty="0" err="1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Enea</a:t>
            </a:r>
            <a:r>
              <a:rPr lang="en-US" sz="1800" dirty="0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: </a:t>
            </a:r>
          </a:p>
          <a:p>
            <a:pPr marL="742950" lvl="1" indent="-285750">
              <a:buFont typeface="Calibri" panose="020F0502020204030204" pitchFamily="34" charset="0"/>
              <a:buChar char="‐"/>
            </a:pPr>
            <a:r>
              <a:rPr lang="it-IT" sz="1600" dirty="0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Dose rate 1.85 krad/h </a:t>
            </a:r>
            <a:r>
              <a:rPr lang="it-IT" sz="1600" dirty="0" err="1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unshielded</a:t>
            </a:r>
            <a:r>
              <a:rPr lang="it-IT" sz="1600" dirty="0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 (</a:t>
            </a:r>
            <a:r>
              <a:rPr lang="it-IT" sz="1600" dirty="0" err="1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red</a:t>
            </a:r>
            <a:r>
              <a:rPr lang="it-IT" sz="1600" dirty="0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)</a:t>
            </a:r>
          </a:p>
          <a:p>
            <a:pPr marL="742950" lvl="1" indent="-285750">
              <a:buFont typeface="Calibri" panose="020F0502020204030204" pitchFamily="34" charset="0"/>
              <a:buChar char="‐"/>
            </a:pPr>
            <a:r>
              <a:rPr lang="it-IT" sz="1600" dirty="0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Dose rate 0.3 krad/h </a:t>
            </a:r>
            <a:r>
              <a:rPr lang="it-IT" sz="1600" dirty="0" err="1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shielded</a:t>
            </a:r>
            <a:r>
              <a:rPr lang="it-IT" sz="1600" dirty="0"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 (blu)</a:t>
            </a:r>
          </a:p>
        </p:txBody>
      </p:sp>
    </p:spTree>
    <p:extLst>
      <p:ext uri="{BB962C8B-B14F-4D97-AF65-F5344CB8AC3E}">
        <p14:creationId xmlns:p14="http://schemas.microsoft.com/office/powerpoint/2010/main" val="231577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637A-5821-F64D-A29F-A0FEC9A3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213" y="1019572"/>
            <a:ext cx="4988477" cy="2367411"/>
          </a:xfrm>
        </p:spPr>
        <p:txBody>
          <a:bodyPr/>
          <a:lstStyle/>
          <a:p>
            <a:r>
              <a:rPr lang="en-US" sz="1800" dirty="0" err="1">
                <a:sym typeface="Wingdings" pitchFamily="2" charset="2"/>
              </a:rPr>
              <a:t>Tyndal</a:t>
            </a:r>
            <a:r>
              <a:rPr lang="en-US" sz="1800" dirty="0">
                <a:sym typeface="Wingdings" pitchFamily="2" charset="2"/>
              </a:rPr>
              <a:t> TY1003 (</a:t>
            </a:r>
            <a:r>
              <a:rPr lang="en-US" sz="1800" dirty="0" err="1">
                <a:sym typeface="Wingdings" pitchFamily="2" charset="2"/>
              </a:rPr>
              <a:t>ora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err="1"/>
              <a:t>Varadis</a:t>
            </a:r>
            <a:r>
              <a:rPr lang="en-US" sz="1800" dirty="0"/>
              <a:t> VT01) </a:t>
            </a:r>
          </a:p>
          <a:p>
            <a:r>
              <a:rPr lang="en-US" sz="1800" dirty="0" err="1"/>
              <a:t>Varadis</a:t>
            </a:r>
            <a:r>
              <a:rPr lang="en-US" sz="1800" dirty="0"/>
              <a:t> è uno sin-off di Tyndall National</a:t>
            </a:r>
          </a:p>
          <a:p>
            <a:r>
              <a:rPr lang="en-US" sz="1800" dirty="0" err="1"/>
              <a:t>Testato</a:t>
            </a:r>
            <a:r>
              <a:rPr lang="en-US" sz="1800" dirty="0"/>
              <a:t> </a:t>
            </a:r>
            <a:r>
              <a:rPr lang="en-US" sz="1800" dirty="0" err="1"/>
              <a:t>dalla</a:t>
            </a:r>
            <a:r>
              <a:rPr lang="en-US" sz="1800" dirty="0"/>
              <a:t> </a:t>
            </a:r>
            <a:r>
              <a:rPr lang="en-US" sz="1800" dirty="0" err="1"/>
              <a:t>compagnia</a:t>
            </a:r>
            <a:r>
              <a:rPr lang="en-US" sz="1800" dirty="0"/>
              <a:t> </a:t>
            </a:r>
            <a:r>
              <a:rPr lang="en-US" sz="1800" dirty="0" err="1"/>
              <a:t>fino</a:t>
            </a:r>
            <a:r>
              <a:rPr lang="en-US" sz="1800" dirty="0"/>
              <a:t> a 100krad @ temperature </a:t>
            </a:r>
            <a:r>
              <a:rPr lang="en-US" sz="1800" dirty="0" err="1"/>
              <a:t>ambiente</a:t>
            </a:r>
            <a:endParaRPr lang="en-US" sz="1800" dirty="0"/>
          </a:p>
          <a:p>
            <a:r>
              <a:rPr lang="en-US" sz="1800" dirty="0"/>
              <a:t>Dal datasheet di </a:t>
            </a:r>
            <a:r>
              <a:rPr lang="en-US" sz="1800" dirty="0" err="1"/>
              <a:t>Varadis</a:t>
            </a:r>
            <a:r>
              <a:rPr lang="en-US" sz="1800" dirty="0"/>
              <a:t> lo schema del </a:t>
            </a:r>
            <a:r>
              <a:rPr lang="en-US" sz="1800" dirty="0" err="1"/>
              <a:t>circuito</a:t>
            </a:r>
            <a:r>
              <a:rPr lang="en-US" sz="1800" dirty="0"/>
              <a:t> di sensing del RADFET è:</a:t>
            </a:r>
            <a:endParaRPr lang="en-IT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62E3D-B5D0-F34A-8AB5-C191A738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050E-7046-C543-9FDD-7EB34A45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DA2F-E84E-CA45-A059-64E334E1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23">
            <a:extLst>
              <a:ext uri="{FF2B5EF4-FFF2-40B4-BE49-F238E27FC236}">
                <a16:creationId xmlns:a16="http://schemas.microsoft.com/office/drawing/2014/main" id="{95C2972A-A715-2B41-B934-BA4CFC08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Dose Sensor</a:t>
            </a:r>
            <a:endParaRPr lang="en-IT" dirty="0"/>
          </a:p>
        </p:txBody>
      </p:sp>
      <p:grpSp>
        <p:nvGrpSpPr>
          <p:cNvPr id="10" name="Gruppo 9"/>
          <p:cNvGrpSpPr/>
          <p:nvPr/>
        </p:nvGrpSpPr>
        <p:grpSpPr>
          <a:xfrm>
            <a:off x="228600" y="910465"/>
            <a:ext cx="2998862" cy="5273841"/>
            <a:chOff x="228599" y="1283969"/>
            <a:chExt cx="2995840" cy="5686252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" y="1283969"/>
              <a:ext cx="2995840" cy="4229101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011522"/>
              <a:ext cx="2995839" cy="2958699"/>
            </a:xfrm>
            <a:prstGeom prst="rect">
              <a:avLst/>
            </a:prstGeom>
          </p:spPr>
        </p:pic>
      </p:grpSp>
      <p:pic>
        <p:nvPicPr>
          <p:cNvPr id="14" name="Immagine 11">
            <a:extLst>
              <a:ext uri="{FF2B5EF4-FFF2-40B4-BE49-F238E27FC236}">
                <a16:creationId xmlns:a16="http://schemas.microsoft.com/office/drawing/2014/main" id="{23DD5529-6E5E-4037-B50F-BA4ACE38D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656" y="3088830"/>
            <a:ext cx="2664000" cy="28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4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637A-5821-F64D-A29F-A0FEC9A3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388" y="1075765"/>
            <a:ext cx="4748612" cy="4917651"/>
          </a:xfrm>
        </p:spPr>
        <p:txBody>
          <a:bodyPr/>
          <a:lstStyle/>
          <a:p>
            <a:r>
              <a:rPr lang="en-US" sz="2000" dirty="0" err="1"/>
              <a:t>Idark</a:t>
            </a:r>
            <a:r>
              <a:rPr lang="en-US" sz="2000" dirty="0"/>
              <a:t> è </a:t>
            </a:r>
            <a:r>
              <a:rPr lang="en-US" sz="2000" dirty="0" err="1"/>
              <a:t>funzione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fluenza</a:t>
            </a:r>
            <a:r>
              <a:rPr lang="en-US" sz="2000" dirty="0"/>
              <a:t> di </a:t>
            </a:r>
            <a:r>
              <a:rPr lang="en-US" sz="2000" dirty="0" err="1"/>
              <a:t>neutroni</a:t>
            </a:r>
            <a:r>
              <a:rPr lang="en-US" sz="2000" dirty="0"/>
              <a:t> e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temperatura</a:t>
            </a:r>
            <a:endParaRPr lang="en-US" sz="2000" dirty="0"/>
          </a:p>
          <a:p>
            <a:r>
              <a:rPr lang="en-US" sz="2000" dirty="0"/>
              <a:t>C-Series </a:t>
            </a:r>
            <a:r>
              <a:rPr lang="en-US" sz="2000" dirty="0" err="1"/>
              <a:t>SiPM</a:t>
            </a:r>
            <a:r>
              <a:rPr lang="en-US" sz="2000" dirty="0"/>
              <a:t> </a:t>
            </a:r>
            <a:r>
              <a:rPr lang="en-US" sz="2000" dirty="0" err="1"/>
              <a:t>Vbias</a:t>
            </a:r>
            <a:r>
              <a:rPr lang="en-US" sz="2000" dirty="0"/>
              <a:t> is ~ 25V (Mu2e </a:t>
            </a:r>
            <a:r>
              <a:rPr lang="en-US" sz="2000" dirty="0" err="1"/>
              <a:t>SiPM</a:t>
            </a:r>
            <a:r>
              <a:rPr lang="en-US" sz="2000" dirty="0"/>
              <a:t>  170V)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28V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dalla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DIRAC </a:t>
            </a:r>
          </a:p>
          <a:p>
            <a:r>
              <a:rPr lang="en-US" sz="2000" dirty="0" err="1"/>
              <a:t>Saranno</a:t>
            </a:r>
            <a:r>
              <a:rPr lang="en-US" sz="2000" dirty="0"/>
              <a:t> testate @ FNG to:</a:t>
            </a:r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000" dirty="0" err="1"/>
              <a:t>Valutare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trend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Idark</a:t>
            </a:r>
            <a:r>
              <a:rPr lang="en-US" sz="2000" dirty="0"/>
              <a:t> con I  </a:t>
            </a:r>
            <a:r>
              <a:rPr lang="en-US" sz="2000" dirty="0" err="1"/>
              <a:t>neutroni</a:t>
            </a:r>
            <a:endParaRPr lang="en-US" sz="2000" dirty="0"/>
          </a:p>
          <a:p>
            <a:pPr lvl="1">
              <a:buFont typeface="Calibri" panose="020F0502020204030204" pitchFamily="34" charset="0"/>
              <a:buChar char="‐"/>
            </a:pPr>
            <a:r>
              <a:rPr lang="en-US" sz="2000" dirty="0" err="1"/>
              <a:t>calibrare</a:t>
            </a:r>
            <a:r>
              <a:rPr lang="en-US" sz="2000" dirty="0"/>
              <a:t> in </a:t>
            </a:r>
            <a:r>
              <a:rPr lang="en-US" sz="2000" dirty="0" err="1"/>
              <a:t>funzione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fluenza</a:t>
            </a:r>
            <a:r>
              <a:rPr lang="en-US" sz="2000" dirty="0"/>
              <a:t> di </a:t>
            </a:r>
            <a:r>
              <a:rPr lang="en-US" sz="2000" dirty="0" err="1"/>
              <a:t>neutroni</a:t>
            </a:r>
            <a:r>
              <a:rPr lang="en-US" sz="2000" dirty="0"/>
              <a:t> e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dirty="0" err="1"/>
              <a:t>temperatura</a:t>
            </a:r>
            <a:endParaRPr lang="en-US" sz="2000" dirty="0"/>
          </a:p>
          <a:p>
            <a:r>
              <a:rPr lang="en-US" sz="2000" dirty="0"/>
              <a:t>I </a:t>
            </a:r>
            <a:r>
              <a:rPr lang="en-US" sz="2000" dirty="0" err="1"/>
              <a:t>sensori</a:t>
            </a:r>
            <a:r>
              <a:rPr lang="en-US" sz="2000" dirty="0"/>
              <a:t> </a:t>
            </a:r>
            <a:r>
              <a:rPr lang="en-US" sz="2000" dirty="0" err="1"/>
              <a:t>saranno</a:t>
            </a:r>
            <a:r>
              <a:rPr lang="en-US" sz="2000" dirty="0"/>
              <a:t> allocate in </a:t>
            </a:r>
            <a:r>
              <a:rPr lang="en-US" sz="2000" dirty="0" err="1"/>
              <a:t>posizioni</a:t>
            </a:r>
            <a:r>
              <a:rPr lang="en-US" sz="2000" dirty="0"/>
              <a:t> </a:t>
            </a:r>
            <a:r>
              <a:rPr lang="en-US" sz="2000" dirty="0" err="1"/>
              <a:t>differenti</a:t>
            </a:r>
            <a:r>
              <a:rPr lang="en-US" sz="2000" dirty="0"/>
              <a:t> del detector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/>
              <a:t> temperature diverse</a:t>
            </a:r>
            <a:endParaRPr lang="en-IT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62E3D-B5D0-F34A-8AB5-C191A738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050E-7046-C543-9FDD-7EB34A45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DA2F-E84E-CA45-A059-64E334E1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23">
            <a:extLst>
              <a:ext uri="{FF2B5EF4-FFF2-40B4-BE49-F238E27FC236}">
                <a16:creationId xmlns:a16="http://schemas.microsoft.com/office/drawing/2014/main" id="{95C2972A-A715-2B41-B934-BA4CFC08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Neutron Sensor</a:t>
            </a:r>
            <a:endParaRPr lang="en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6" y="977070"/>
            <a:ext cx="3873382" cy="5016346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2805870" y="3586384"/>
            <a:ext cx="165218" cy="139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2805869" y="3909896"/>
            <a:ext cx="635237" cy="177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SB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00" y="3671619"/>
            <a:ext cx="5040000" cy="258377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62E3D-B5D0-F34A-8AB5-C191A738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050E-7046-C543-9FDD-7EB34A45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DA2F-E84E-CA45-A059-64E334E1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23">
            <a:extLst>
              <a:ext uri="{FF2B5EF4-FFF2-40B4-BE49-F238E27FC236}">
                <a16:creationId xmlns:a16="http://schemas.microsoft.com/office/drawing/2014/main" id="{95C2972A-A715-2B41-B934-BA4CFC08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Sensor Board </a:t>
            </a:r>
            <a:r>
              <a:rPr lang="en-US" b="0" dirty="0" err="1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Altium</a:t>
            </a:r>
            <a:r>
              <a:rPr lang="en-US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project</a:t>
            </a:r>
            <a:endParaRPr lang="x-none" dirty="0"/>
          </a:p>
        </p:txBody>
      </p:sp>
      <p:grpSp>
        <p:nvGrpSpPr>
          <p:cNvPr id="17" name="Gruppo 16"/>
          <p:cNvGrpSpPr/>
          <p:nvPr/>
        </p:nvGrpSpPr>
        <p:grpSpPr>
          <a:xfrm>
            <a:off x="1685845" y="937839"/>
            <a:ext cx="5772311" cy="2964085"/>
            <a:chOff x="1575257" y="937839"/>
            <a:chExt cx="5772311" cy="2964085"/>
          </a:xfrm>
        </p:grpSpPr>
        <p:pic>
          <p:nvPicPr>
            <p:cNvPr id="10" name="Immagine 9" descr="SB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5257" y="937908"/>
              <a:ext cx="2988000" cy="2951931"/>
            </a:xfrm>
            <a:prstGeom prst="rect">
              <a:avLst/>
            </a:prstGeom>
          </p:spPr>
        </p:pic>
        <p:pic>
          <p:nvPicPr>
            <p:cNvPr id="13" name="Immagine 12" descr="SB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5568" y="937839"/>
              <a:ext cx="2772000" cy="2964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98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ttangolo 272"/>
          <p:cNvSpPr/>
          <p:nvPr/>
        </p:nvSpPr>
        <p:spPr>
          <a:xfrm rot="10800000">
            <a:off x="3590352" y="2305973"/>
            <a:ext cx="264865" cy="121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272" name="Rettangolo 271"/>
          <p:cNvSpPr/>
          <p:nvPr/>
        </p:nvSpPr>
        <p:spPr>
          <a:xfrm rot="5400000">
            <a:off x="3251633" y="2552678"/>
            <a:ext cx="264865" cy="121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itle 23">
            <a:extLst>
              <a:ext uri="{FF2B5EF4-FFF2-40B4-BE49-F238E27FC236}">
                <a16:creationId xmlns:a16="http://schemas.microsoft.com/office/drawing/2014/main" id="{418B47F1-042D-1C45-95A8-5DA6F19E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Mezzanine Board Interface schematic block</a:t>
            </a:r>
            <a:endParaRPr lang="x-none" sz="2800" dirty="0"/>
          </a:p>
        </p:txBody>
      </p:sp>
      <p:sp>
        <p:nvSpPr>
          <p:cNvPr id="9" name="Rettangolo 8"/>
          <p:cNvSpPr/>
          <p:nvPr/>
        </p:nvSpPr>
        <p:spPr>
          <a:xfrm>
            <a:off x="228600" y="1110342"/>
            <a:ext cx="724674" cy="4937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04704" y="1676114"/>
            <a:ext cx="553998" cy="37862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2"/>
                </a:solidFill>
              </a:rPr>
              <a:t>CONNECTOR</a:t>
            </a:r>
            <a:r>
              <a:rPr lang="it-IT" sz="1200" b="1" dirty="0">
                <a:solidFill>
                  <a:schemeClr val="tx2"/>
                </a:solidFill>
              </a:rPr>
              <a:t> </a:t>
            </a:r>
            <a:r>
              <a:rPr lang="it-IT" sz="1200" dirty="0">
                <a:solidFill>
                  <a:schemeClr val="tx2"/>
                </a:solidFill>
              </a:rPr>
              <a:t>TO DIRAC</a:t>
            </a:r>
            <a:endParaRPr lang="it-IT" sz="1200" b="1" dirty="0">
              <a:solidFill>
                <a:schemeClr val="tx2"/>
              </a:solidFill>
            </a:endParaRPr>
          </a:p>
          <a:p>
            <a:pPr algn="ctr"/>
            <a:r>
              <a:rPr lang="it-IT" sz="1200" b="1" dirty="0">
                <a:solidFill>
                  <a:schemeClr val="tx2"/>
                </a:solidFill>
              </a:rPr>
              <a:t>QSH-040-01-X-D-DP-RA-GP_2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494620" y="3034517"/>
            <a:ext cx="540000" cy="17585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8416871" y="3032853"/>
            <a:ext cx="877163" cy="16885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1100" dirty="0">
                <a:solidFill>
                  <a:schemeClr val="tx2"/>
                </a:solidFill>
              </a:rPr>
              <a:t>CONNECTOR</a:t>
            </a:r>
          </a:p>
          <a:p>
            <a:pPr algn="ctr"/>
            <a:r>
              <a:rPr lang="it-IT" sz="1100" dirty="0">
                <a:solidFill>
                  <a:schemeClr val="tx2"/>
                </a:solidFill>
              </a:rPr>
              <a:t> TO </a:t>
            </a:r>
          </a:p>
          <a:p>
            <a:pPr algn="ctr"/>
            <a:r>
              <a:rPr lang="it-IT" sz="1100" dirty="0">
                <a:solidFill>
                  <a:schemeClr val="tx2"/>
                </a:solidFill>
              </a:rPr>
              <a:t>SENSORS BOARD</a:t>
            </a:r>
          </a:p>
          <a:p>
            <a:pPr algn="ctr"/>
            <a:r>
              <a:rPr lang="it-IT" sz="1200" b="1" dirty="0"/>
              <a:t>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1872559" y="1129392"/>
            <a:ext cx="9620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599396" y="1141133"/>
            <a:ext cx="153191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tx2"/>
                </a:solidFill>
              </a:rPr>
              <a:t>DCDC CONVERTER</a:t>
            </a:r>
          </a:p>
          <a:p>
            <a:pPr algn="ctr"/>
            <a:r>
              <a:rPr lang="it-IT" sz="800" b="1" dirty="0">
                <a:solidFill>
                  <a:schemeClr val="tx2"/>
                </a:solidFill>
              </a:rPr>
              <a:t>LMZM33606RLXR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1895474" y="1714295"/>
            <a:ext cx="962025" cy="4978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1600101" y="1788081"/>
            <a:ext cx="153191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tx2"/>
                </a:solidFill>
              </a:rPr>
              <a:t>LDO</a:t>
            </a:r>
          </a:p>
          <a:p>
            <a:pPr algn="ctr"/>
            <a:r>
              <a:rPr lang="it-IT" sz="800" b="1" dirty="0">
                <a:solidFill>
                  <a:schemeClr val="tx2"/>
                </a:solidFill>
              </a:rPr>
              <a:t>LT1121AIS8#PBF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2578545" y="1725948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OUT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2597874" y="2036141"/>
            <a:ext cx="338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ADJ</a:t>
            </a:r>
          </a:p>
        </p:txBody>
      </p:sp>
      <p:sp>
        <p:nvSpPr>
          <p:cNvPr id="60" name="Rettangolo 59"/>
          <p:cNvSpPr/>
          <p:nvPr/>
        </p:nvSpPr>
        <p:spPr>
          <a:xfrm rot="5400000">
            <a:off x="3251633" y="1955614"/>
            <a:ext cx="264865" cy="121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103" name="CasellaDiTesto 102"/>
          <p:cNvSpPr txBox="1"/>
          <p:nvPr/>
        </p:nvSpPr>
        <p:spPr>
          <a:xfrm rot="16200000">
            <a:off x="3239277" y="1886932"/>
            <a:ext cx="292069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2"/>
                </a:solidFill>
              </a:rPr>
              <a:t>R1</a:t>
            </a:r>
          </a:p>
        </p:txBody>
      </p:sp>
      <p:sp>
        <p:nvSpPr>
          <p:cNvPr id="104" name="CasellaDiTesto 103"/>
          <p:cNvSpPr txBox="1"/>
          <p:nvPr/>
        </p:nvSpPr>
        <p:spPr>
          <a:xfrm rot="16200000">
            <a:off x="3240608" y="2504942"/>
            <a:ext cx="292069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2"/>
                </a:solidFill>
              </a:rPr>
              <a:t>R2</a:t>
            </a:r>
          </a:p>
        </p:txBody>
      </p:sp>
      <p:sp>
        <p:nvSpPr>
          <p:cNvPr id="105" name="CasellaDiTesto 104"/>
          <p:cNvSpPr txBox="1"/>
          <p:nvPr/>
        </p:nvSpPr>
        <p:spPr>
          <a:xfrm>
            <a:off x="3585093" y="2252104"/>
            <a:ext cx="292069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2"/>
                </a:solidFill>
              </a:rPr>
              <a:t>R3</a:t>
            </a:r>
          </a:p>
        </p:txBody>
      </p:sp>
      <p:sp>
        <p:nvSpPr>
          <p:cNvPr id="106" name="Rettangolo 105"/>
          <p:cNvSpPr/>
          <p:nvPr/>
        </p:nvSpPr>
        <p:spPr>
          <a:xfrm>
            <a:off x="4568402" y="1355439"/>
            <a:ext cx="1065948" cy="5657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7" name="CasellaDiTesto 106"/>
          <p:cNvSpPr txBox="1"/>
          <p:nvPr/>
        </p:nvSpPr>
        <p:spPr>
          <a:xfrm>
            <a:off x="4342038" y="1443790"/>
            <a:ext cx="153191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tx2"/>
                </a:solidFill>
              </a:rPr>
              <a:t>DAC</a:t>
            </a:r>
          </a:p>
          <a:p>
            <a:pPr algn="ctr"/>
            <a:r>
              <a:rPr lang="it-IT" sz="800" b="1" dirty="0">
                <a:solidFill>
                  <a:schemeClr val="tx2"/>
                </a:solidFill>
              </a:rPr>
              <a:t>AD5321BRTZ-500RL7</a:t>
            </a:r>
          </a:p>
        </p:txBody>
      </p:sp>
      <p:sp>
        <p:nvSpPr>
          <p:cNvPr id="111" name="CasellaDiTesto 110"/>
          <p:cNvSpPr txBox="1"/>
          <p:nvPr/>
        </p:nvSpPr>
        <p:spPr>
          <a:xfrm>
            <a:off x="4503963" y="1331586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VDD</a:t>
            </a:r>
          </a:p>
        </p:txBody>
      </p:sp>
      <p:sp>
        <p:nvSpPr>
          <p:cNvPr id="115" name="CasellaDiTesto 114"/>
          <p:cNvSpPr txBox="1"/>
          <p:nvPr/>
        </p:nvSpPr>
        <p:spPr>
          <a:xfrm>
            <a:off x="4512745" y="1725948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VOUT</a:t>
            </a:r>
          </a:p>
        </p:txBody>
      </p:sp>
      <p:sp>
        <p:nvSpPr>
          <p:cNvPr id="116" name="CasellaDiTesto 115"/>
          <p:cNvSpPr txBox="1"/>
          <p:nvPr/>
        </p:nvSpPr>
        <p:spPr>
          <a:xfrm>
            <a:off x="5362354" y="134917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SCL</a:t>
            </a:r>
          </a:p>
        </p:txBody>
      </p:sp>
      <p:sp>
        <p:nvSpPr>
          <p:cNvPr id="117" name="CasellaDiTesto 116"/>
          <p:cNvSpPr txBox="1"/>
          <p:nvPr/>
        </p:nvSpPr>
        <p:spPr>
          <a:xfrm>
            <a:off x="5362354" y="1721669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SDA</a:t>
            </a:r>
          </a:p>
        </p:txBody>
      </p:sp>
      <p:cxnSp>
        <p:nvCxnSpPr>
          <p:cNvPr id="147" name="Connettore 1 146"/>
          <p:cNvCxnSpPr/>
          <p:nvPr/>
        </p:nvCxnSpPr>
        <p:spPr>
          <a:xfrm rot="10800000">
            <a:off x="8226577" y="3582540"/>
            <a:ext cx="263276" cy="79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0" name="Connettore 1 149"/>
          <p:cNvCxnSpPr/>
          <p:nvPr/>
        </p:nvCxnSpPr>
        <p:spPr>
          <a:xfrm rot="10800000">
            <a:off x="8225394" y="4097676"/>
            <a:ext cx="263276" cy="79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3" name="Connettore 1 152"/>
          <p:cNvCxnSpPr/>
          <p:nvPr/>
        </p:nvCxnSpPr>
        <p:spPr>
          <a:xfrm rot="10800000">
            <a:off x="8134620" y="4451807"/>
            <a:ext cx="360000" cy="79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9" name="CasellaDiTesto 178"/>
          <p:cNvSpPr txBox="1"/>
          <p:nvPr/>
        </p:nvSpPr>
        <p:spPr>
          <a:xfrm>
            <a:off x="8708502" y="2980312"/>
            <a:ext cx="507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X9</a:t>
            </a:r>
          </a:p>
        </p:txBody>
      </p:sp>
      <p:sp>
        <p:nvSpPr>
          <p:cNvPr id="181" name="CasellaDiTesto 180"/>
          <p:cNvSpPr txBox="1"/>
          <p:nvPr/>
        </p:nvSpPr>
        <p:spPr>
          <a:xfrm>
            <a:off x="8215180" y="3230989"/>
            <a:ext cx="2551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A</a:t>
            </a:r>
          </a:p>
        </p:txBody>
      </p:sp>
      <p:sp>
        <p:nvSpPr>
          <p:cNvPr id="182" name="CasellaDiTesto 181"/>
          <p:cNvSpPr txBox="1"/>
          <p:nvPr/>
        </p:nvSpPr>
        <p:spPr>
          <a:xfrm>
            <a:off x="8225814" y="3054856"/>
            <a:ext cx="247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K</a:t>
            </a:r>
          </a:p>
        </p:txBody>
      </p:sp>
      <p:sp>
        <p:nvSpPr>
          <p:cNvPr id="183" name="CasellaDiTesto 182"/>
          <p:cNvSpPr txBox="1"/>
          <p:nvPr/>
        </p:nvSpPr>
        <p:spPr>
          <a:xfrm>
            <a:off x="8186171" y="3562510"/>
            <a:ext cx="316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G1</a:t>
            </a:r>
          </a:p>
        </p:txBody>
      </p:sp>
      <p:sp>
        <p:nvSpPr>
          <p:cNvPr id="184" name="CasellaDiTesto 183"/>
          <p:cNvSpPr txBox="1"/>
          <p:nvPr/>
        </p:nvSpPr>
        <p:spPr>
          <a:xfrm>
            <a:off x="8055053" y="3743723"/>
            <a:ext cx="4940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DIODE</a:t>
            </a:r>
          </a:p>
        </p:txBody>
      </p:sp>
      <p:sp>
        <p:nvSpPr>
          <p:cNvPr id="185" name="CasellaDiTesto 184"/>
          <p:cNvSpPr txBox="1"/>
          <p:nvPr/>
        </p:nvSpPr>
        <p:spPr>
          <a:xfrm>
            <a:off x="8233830" y="3399364"/>
            <a:ext cx="2391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S</a:t>
            </a:r>
          </a:p>
        </p:txBody>
      </p:sp>
      <p:sp>
        <p:nvSpPr>
          <p:cNvPr id="186" name="CasellaDiTesto 185"/>
          <p:cNvSpPr txBox="1"/>
          <p:nvPr/>
        </p:nvSpPr>
        <p:spPr>
          <a:xfrm>
            <a:off x="8213854" y="3913538"/>
            <a:ext cx="3145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D1</a:t>
            </a:r>
          </a:p>
        </p:txBody>
      </p:sp>
      <p:sp>
        <p:nvSpPr>
          <p:cNvPr id="187" name="CasellaDiTesto 186"/>
          <p:cNvSpPr txBox="1"/>
          <p:nvPr/>
        </p:nvSpPr>
        <p:spPr>
          <a:xfrm>
            <a:off x="8163883" y="4097676"/>
            <a:ext cx="3353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DQ</a:t>
            </a:r>
          </a:p>
        </p:txBody>
      </p:sp>
      <p:sp>
        <p:nvSpPr>
          <p:cNvPr id="188" name="CasellaDiTesto 187"/>
          <p:cNvSpPr txBox="1"/>
          <p:nvPr/>
        </p:nvSpPr>
        <p:spPr>
          <a:xfrm>
            <a:off x="8153220" y="4744131"/>
            <a:ext cx="369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3V3</a:t>
            </a:r>
          </a:p>
        </p:txBody>
      </p:sp>
      <p:sp>
        <p:nvSpPr>
          <p:cNvPr id="189" name="CasellaDiTesto 188"/>
          <p:cNvSpPr txBox="1"/>
          <p:nvPr/>
        </p:nvSpPr>
        <p:spPr>
          <a:xfrm>
            <a:off x="8143412" y="4274315"/>
            <a:ext cx="405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GND</a:t>
            </a:r>
          </a:p>
        </p:txBody>
      </p:sp>
      <p:sp>
        <p:nvSpPr>
          <p:cNvPr id="211" name="Rettangolo 210"/>
          <p:cNvSpPr/>
          <p:nvPr/>
        </p:nvSpPr>
        <p:spPr>
          <a:xfrm>
            <a:off x="6196218" y="3252955"/>
            <a:ext cx="1065948" cy="8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0" name="CasellaDiTesto 239"/>
          <p:cNvSpPr txBox="1"/>
          <p:nvPr/>
        </p:nvSpPr>
        <p:spPr>
          <a:xfrm>
            <a:off x="7004515" y="3199387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tx2"/>
                </a:solidFill>
              </a:rPr>
              <a:t>X9</a:t>
            </a:r>
          </a:p>
        </p:txBody>
      </p:sp>
      <p:sp>
        <p:nvSpPr>
          <p:cNvPr id="245" name="Rettangolo 244"/>
          <p:cNvSpPr/>
          <p:nvPr/>
        </p:nvSpPr>
        <p:spPr>
          <a:xfrm rot="5400000">
            <a:off x="2287590" y="3506091"/>
            <a:ext cx="962025" cy="702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6" name="CasellaDiTesto 245"/>
          <p:cNvSpPr txBox="1"/>
          <p:nvPr/>
        </p:nvSpPr>
        <p:spPr>
          <a:xfrm>
            <a:off x="2002053" y="3599389"/>
            <a:ext cx="153191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tx2"/>
                </a:solidFill>
              </a:rPr>
              <a:t>I/O EXP</a:t>
            </a:r>
          </a:p>
          <a:p>
            <a:pPr algn="ctr"/>
            <a:r>
              <a:rPr lang="it-IT" sz="800" b="1" dirty="0">
                <a:solidFill>
                  <a:schemeClr val="tx2"/>
                </a:solidFill>
              </a:rPr>
              <a:t>TCA9534PWR9</a:t>
            </a:r>
          </a:p>
        </p:txBody>
      </p:sp>
      <p:sp>
        <p:nvSpPr>
          <p:cNvPr id="247" name="Rettangolo 246"/>
          <p:cNvSpPr/>
          <p:nvPr/>
        </p:nvSpPr>
        <p:spPr>
          <a:xfrm>
            <a:off x="1285879" y="4431246"/>
            <a:ext cx="764318" cy="4279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8" name="Rettangolo 247"/>
          <p:cNvSpPr/>
          <p:nvPr/>
        </p:nvSpPr>
        <p:spPr>
          <a:xfrm rot="5400000">
            <a:off x="3901179" y="3440018"/>
            <a:ext cx="962025" cy="7912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9" name="Rettangolo 248"/>
          <p:cNvSpPr/>
          <p:nvPr/>
        </p:nvSpPr>
        <p:spPr>
          <a:xfrm>
            <a:off x="5737118" y="4254102"/>
            <a:ext cx="1065948" cy="810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78" name="Connettore 2 277"/>
          <p:cNvCxnSpPr/>
          <p:nvPr/>
        </p:nvCxnSpPr>
        <p:spPr>
          <a:xfrm>
            <a:off x="953274" y="1322061"/>
            <a:ext cx="919285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1" name="CasellaDiTesto 280"/>
          <p:cNvSpPr txBox="1"/>
          <p:nvPr/>
        </p:nvSpPr>
        <p:spPr>
          <a:xfrm>
            <a:off x="926304" y="1145285"/>
            <a:ext cx="559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P28V</a:t>
            </a:r>
          </a:p>
        </p:txBody>
      </p:sp>
      <p:sp>
        <p:nvSpPr>
          <p:cNvPr id="292" name="CasellaDiTesto 291"/>
          <p:cNvSpPr txBox="1"/>
          <p:nvPr/>
        </p:nvSpPr>
        <p:spPr>
          <a:xfrm>
            <a:off x="2799705" y="1005668"/>
            <a:ext cx="559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P3V3</a:t>
            </a:r>
          </a:p>
        </p:txBody>
      </p:sp>
      <p:cxnSp>
        <p:nvCxnSpPr>
          <p:cNvPr id="294" name="Connettore 4 293"/>
          <p:cNvCxnSpPr/>
          <p:nvPr/>
        </p:nvCxnSpPr>
        <p:spPr>
          <a:xfrm>
            <a:off x="1351156" y="1331584"/>
            <a:ext cx="540000" cy="609810"/>
          </a:xfrm>
          <a:prstGeom prst="bentConnector3">
            <a:avLst>
              <a:gd name="adj1" fmla="val -585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9" name="Connettore 1 308"/>
          <p:cNvCxnSpPr>
            <a:stCxn id="103" idx="1"/>
            <a:endCxn id="104" idx="3"/>
          </p:cNvCxnSpPr>
          <p:nvPr/>
        </p:nvCxnSpPr>
        <p:spPr>
          <a:xfrm rot="16200000" flipH="1">
            <a:off x="3223007" y="2302992"/>
            <a:ext cx="325941" cy="133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2" name="CasellaDiTesto 311"/>
          <p:cNvSpPr txBox="1"/>
          <p:nvPr/>
        </p:nvSpPr>
        <p:spPr>
          <a:xfrm>
            <a:off x="4218235" y="1136442"/>
            <a:ext cx="559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P3V3</a:t>
            </a:r>
          </a:p>
        </p:txBody>
      </p:sp>
      <p:cxnSp>
        <p:nvCxnSpPr>
          <p:cNvPr id="320" name="Connettore 1 319"/>
          <p:cNvCxnSpPr/>
          <p:nvPr/>
        </p:nvCxnSpPr>
        <p:spPr>
          <a:xfrm>
            <a:off x="2862912" y="1791409"/>
            <a:ext cx="51634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5" name="Connettore 4 324"/>
          <p:cNvCxnSpPr/>
          <p:nvPr/>
        </p:nvCxnSpPr>
        <p:spPr>
          <a:xfrm>
            <a:off x="2862912" y="2139022"/>
            <a:ext cx="516340" cy="21581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9" name="Connettore 1 328"/>
          <p:cNvCxnSpPr/>
          <p:nvPr/>
        </p:nvCxnSpPr>
        <p:spPr>
          <a:xfrm rot="16200000" flipH="1">
            <a:off x="3346398" y="1843128"/>
            <a:ext cx="72000" cy="133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3" name="Connettore 1 332"/>
          <p:cNvCxnSpPr>
            <a:endCxn id="105" idx="1"/>
          </p:cNvCxnSpPr>
          <p:nvPr/>
        </p:nvCxnSpPr>
        <p:spPr>
          <a:xfrm>
            <a:off x="3379252" y="2359826"/>
            <a:ext cx="205841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7" name="Connettore 4 336"/>
          <p:cNvCxnSpPr/>
          <p:nvPr/>
        </p:nvCxnSpPr>
        <p:spPr>
          <a:xfrm flipV="1">
            <a:off x="3859910" y="1824145"/>
            <a:ext cx="720000" cy="535681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3" name="Connettore 4 342"/>
          <p:cNvCxnSpPr/>
          <p:nvPr/>
        </p:nvCxnSpPr>
        <p:spPr>
          <a:xfrm flipV="1">
            <a:off x="3381733" y="1021243"/>
            <a:ext cx="1338950" cy="76971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9" name="Gruppo 168"/>
          <p:cNvGrpSpPr/>
          <p:nvPr/>
        </p:nvGrpSpPr>
        <p:grpSpPr>
          <a:xfrm>
            <a:off x="3325252" y="2745611"/>
            <a:ext cx="108000" cy="251842"/>
            <a:chOff x="3325252" y="2745611"/>
            <a:chExt cx="108000" cy="251842"/>
          </a:xfrm>
        </p:grpSpPr>
        <p:cxnSp>
          <p:nvCxnSpPr>
            <p:cNvPr id="113" name="Connettore 1 112"/>
            <p:cNvCxnSpPr>
              <a:endCxn id="272" idx="3"/>
            </p:cNvCxnSpPr>
            <p:nvPr/>
          </p:nvCxnSpPr>
          <p:spPr>
            <a:xfrm rot="16200000" flipV="1">
              <a:off x="3315768" y="2813908"/>
              <a:ext cx="136596" cy="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24" name="Triangolo isoscele 123"/>
            <p:cNvSpPr/>
            <p:nvPr/>
          </p:nvSpPr>
          <p:spPr>
            <a:xfrm rot="10800000">
              <a:off x="3325252" y="2889453"/>
              <a:ext cx="108000" cy="108000"/>
            </a:xfrm>
            <a:prstGeom prst="triangle">
              <a:avLst>
                <a:gd name="adj" fmla="val 43716"/>
              </a:avLst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5" name="Connettore 124"/>
          <p:cNvSpPr/>
          <p:nvPr/>
        </p:nvSpPr>
        <p:spPr>
          <a:xfrm>
            <a:off x="3368521" y="2357185"/>
            <a:ext cx="28800" cy="28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Connettore 125"/>
          <p:cNvSpPr/>
          <p:nvPr/>
        </p:nvSpPr>
        <p:spPr>
          <a:xfrm>
            <a:off x="3368521" y="1785685"/>
            <a:ext cx="28800" cy="28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Connettore 126"/>
          <p:cNvSpPr/>
          <p:nvPr/>
        </p:nvSpPr>
        <p:spPr>
          <a:xfrm>
            <a:off x="1330171" y="1318960"/>
            <a:ext cx="28800" cy="28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CasellaDiTesto 133"/>
          <p:cNvSpPr txBox="1"/>
          <p:nvPr/>
        </p:nvSpPr>
        <p:spPr>
          <a:xfrm>
            <a:off x="5634350" y="850692"/>
            <a:ext cx="5886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 err="1"/>
              <a:t>VBR+OV</a:t>
            </a:r>
            <a:endParaRPr lang="it-IT" sz="900" b="1" dirty="0"/>
          </a:p>
        </p:txBody>
      </p:sp>
      <p:cxnSp>
        <p:nvCxnSpPr>
          <p:cNvPr id="136" name="Connettore 1 135"/>
          <p:cNvCxnSpPr/>
          <p:nvPr/>
        </p:nvCxnSpPr>
        <p:spPr>
          <a:xfrm rot="5400000">
            <a:off x="7656859" y="1955853"/>
            <a:ext cx="230832" cy="21516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8" name="CasellaDiTesto 137"/>
          <p:cNvSpPr txBox="1"/>
          <p:nvPr/>
        </p:nvSpPr>
        <p:spPr>
          <a:xfrm>
            <a:off x="7536205" y="1911141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X9</a:t>
            </a:r>
          </a:p>
        </p:txBody>
      </p:sp>
      <p:grpSp>
        <p:nvGrpSpPr>
          <p:cNvPr id="170" name="Gruppo 169"/>
          <p:cNvGrpSpPr/>
          <p:nvPr/>
        </p:nvGrpSpPr>
        <p:grpSpPr>
          <a:xfrm>
            <a:off x="2848672" y="1179350"/>
            <a:ext cx="230832" cy="139610"/>
            <a:chOff x="2848672" y="1179350"/>
            <a:chExt cx="230832" cy="139610"/>
          </a:xfrm>
        </p:grpSpPr>
        <p:cxnSp>
          <p:nvCxnSpPr>
            <p:cNvPr id="145" name="Connettore 4 144"/>
            <p:cNvCxnSpPr/>
            <p:nvPr/>
          </p:nvCxnSpPr>
          <p:spPr>
            <a:xfrm flipV="1">
              <a:off x="2848672" y="1179350"/>
              <a:ext cx="145107" cy="13961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/>
          </p:nvCxnSpPr>
          <p:spPr>
            <a:xfrm>
              <a:off x="2907853" y="1179350"/>
              <a:ext cx="171651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1" name="Gruppo 170"/>
          <p:cNvGrpSpPr/>
          <p:nvPr/>
        </p:nvGrpSpPr>
        <p:grpSpPr>
          <a:xfrm flipH="1">
            <a:off x="4337570" y="1309660"/>
            <a:ext cx="230832" cy="139610"/>
            <a:chOff x="2848672" y="1179350"/>
            <a:chExt cx="230832" cy="139610"/>
          </a:xfrm>
        </p:grpSpPr>
        <p:cxnSp>
          <p:nvCxnSpPr>
            <p:cNvPr id="172" name="Connettore 4 144"/>
            <p:cNvCxnSpPr/>
            <p:nvPr/>
          </p:nvCxnSpPr>
          <p:spPr>
            <a:xfrm flipV="1">
              <a:off x="2848672" y="1179350"/>
              <a:ext cx="145107" cy="13961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/>
          </p:nvCxnSpPr>
          <p:spPr>
            <a:xfrm>
              <a:off x="2907853" y="1179350"/>
              <a:ext cx="171651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4" name="Gruppo 173"/>
          <p:cNvGrpSpPr/>
          <p:nvPr/>
        </p:nvGrpSpPr>
        <p:grpSpPr>
          <a:xfrm flipH="1" flipV="1">
            <a:off x="8260627" y="4613732"/>
            <a:ext cx="230832" cy="139610"/>
            <a:chOff x="2848672" y="1179350"/>
            <a:chExt cx="230832" cy="139610"/>
          </a:xfrm>
        </p:grpSpPr>
        <p:cxnSp>
          <p:nvCxnSpPr>
            <p:cNvPr id="175" name="Connettore 4 144"/>
            <p:cNvCxnSpPr/>
            <p:nvPr/>
          </p:nvCxnSpPr>
          <p:spPr>
            <a:xfrm flipV="1">
              <a:off x="2848672" y="1179350"/>
              <a:ext cx="145107" cy="13961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/>
          </p:nvCxnSpPr>
          <p:spPr>
            <a:xfrm>
              <a:off x="2907853" y="1179350"/>
              <a:ext cx="171651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7" name="Gruppo 176"/>
          <p:cNvGrpSpPr/>
          <p:nvPr/>
        </p:nvGrpSpPr>
        <p:grpSpPr>
          <a:xfrm>
            <a:off x="8078257" y="4455673"/>
            <a:ext cx="108000" cy="251842"/>
            <a:chOff x="3325252" y="2745611"/>
            <a:chExt cx="108000" cy="251842"/>
          </a:xfrm>
        </p:grpSpPr>
        <p:cxnSp>
          <p:nvCxnSpPr>
            <p:cNvPr id="178" name="Connettore 1 177"/>
            <p:cNvCxnSpPr/>
            <p:nvPr/>
          </p:nvCxnSpPr>
          <p:spPr>
            <a:xfrm rot="16200000" flipV="1">
              <a:off x="3315768" y="2813908"/>
              <a:ext cx="136596" cy="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0" name="Triangolo isoscele 179"/>
            <p:cNvSpPr/>
            <p:nvPr/>
          </p:nvSpPr>
          <p:spPr>
            <a:xfrm rot="10800000">
              <a:off x="3325252" y="2889453"/>
              <a:ext cx="108000" cy="108000"/>
            </a:xfrm>
            <a:prstGeom prst="triangle">
              <a:avLst>
                <a:gd name="adj" fmla="val 43716"/>
              </a:avLst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9" name="CasellaDiTesto 198"/>
          <p:cNvSpPr txBox="1"/>
          <p:nvPr/>
        </p:nvSpPr>
        <p:spPr>
          <a:xfrm>
            <a:off x="7386144" y="3234227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X9</a:t>
            </a:r>
          </a:p>
        </p:txBody>
      </p:sp>
      <p:cxnSp>
        <p:nvCxnSpPr>
          <p:cNvPr id="210" name="Connettore 4 209"/>
          <p:cNvCxnSpPr/>
          <p:nvPr/>
        </p:nvCxnSpPr>
        <p:spPr>
          <a:xfrm rot="10800000" flipV="1">
            <a:off x="953276" y="1833670"/>
            <a:ext cx="4681074" cy="1221186"/>
          </a:xfrm>
          <a:prstGeom prst="bentConnector3">
            <a:avLst>
              <a:gd name="adj1" fmla="val -432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0" name="Connettore 4 219"/>
          <p:cNvCxnSpPr/>
          <p:nvPr/>
        </p:nvCxnSpPr>
        <p:spPr>
          <a:xfrm rot="10800000" flipV="1">
            <a:off x="953274" y="1449269"/>
            <a:ext cx="4681076" cy="1787261"/>
          </a:xfrm>
          <a:prstGeom prst="bentConnector3">
            <a:avLst>
              <a:gd name="adj1" fmla="val -799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2" name="Connettore 4 231"/>
          <p:cNvCxnSpPr/>
          <p:nvPr/>
        </p:nvCxnSpPr>
        <p:spPr>
          <a:xfrm>
            <a:off x="7262166" y="3376891"/>
            <a:ext cx="1231491" cy="4152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5" name="CasellaDiTesto 234"/>
          <p:cNvSpPr txBox="1"/>
          <p:nvPr/>
        </p:nvSpPr>
        <p:spPr>
          <a:xfrm>
            <a:off x="3948602" y="3651593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>
                <a:solidFill>
                  <a:schemeClr val="tx2"/>
                </a:solidFill>
              </a:rPr>
              <a:t>ADC 12 Bit – 8CH</a:t>
            </a:r>
          </a:p>
          <a:p>
            <a:pPr algn="ctr"/>
            <a:r>
              <a:rPr lang="it-IT" sz="800" b="1" dirty="0">
                <a:solidFill>
                  <a:schemeClr val="tx2"/>
                </a:solidFill>
              </a:rPr>
              <a:t>AD7998BRUZ-1</a:t>
            </a:r>
          </a:p>
        </p:txBody>
      </p:sp>
      <p:sp>
        <p:nvSpPr>
          <p:cNvPr id="236" name="CasellaDiTesto 235"/>
          <p:cNvSpPr txBox="1"/>
          <p:nvPr/>
        </p:nvSpPr>
        <p:spPr>
          <a:xfrm>
            <a:off x="4537002" y="3295557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tx2"/>
                </a:solidFill>
              </a:rPr>
              <a:t>X3</a:t>
            </a:r>
          </a:p>
        </p:txBody>
      </p:sp>
      <p:cxnSp>
        <p:nvCxnSpPr>
          <p:cNvPr id="238" name="Connettore 1 237"/>
          <p:cNvCxnSpPr/>
          <p:nvPr/>
        </p:nvCxnSpPr>
        <p:spPr>
          <a:xfrm rot="5400000" flipH="1" flipV="1">
            <a:off x="4068341" y="3204752"/>
            <a:ext cx="299789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1" name="Connettore 1 240"/>
          <p:cNvCxnSpPr/>
          <p:nvPr/>
        </p:nvCxnSpPr>
        <p:spPr>
          <a:xfrm rot="5400000" flipH="1" flipV="1">
            <a:off x="4439420" y="3286325"/>
            <a:ext cx="125912" cy="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4" name="Connettore 243"/>
          <p:cNvSpPr/>
          <p:nvPr/>
        </p:nvSpPr>
        <p:spPr>
          <a:xfrm>
            <a:off x="4212566" y="3042378"/>
            <a:ext cx="28800" cy="28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0" name="Connettore 249"/>
          <p:cNvSpPr/>
          <p:nvPr/>
        </p:nvSpPr>
        <p:spPr>
          <a:xfrm>
            <a:off x="4485442" y="3224686"/>
            <a:ext cx="28800" cy="28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1" name="Connettore 4 270"/>
          <p:cNvCxnSpPr>
            <a:stCxn id="211" idx="1"/>
          </p:cNvCxnSpPr>
          <p:nvPr/>
        </p:nvCxnSpPr>
        <p:spPr>
          <a:xfrm rot="10800000">
            <a:off x="4762218" y="3625978"/>
            <a:ext cx="1434000" cy="3202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0" name="Connettore 1 279"/>
          <p:cNvCxnSpPr/>
          <p:nvPr/>
        </p:nvCxnSpPr>
        <p:spPr>
          <a:xfrm rot="5400000">
            <a:off x="5171797" y="3507649"/>
            <a:ext cx="230832" cy="21516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2" name="CasellaDiTesto 281"/>
          <p:cNvSpPr txBox="1"/>
          <p:nvPr/>
        </p:nvSpPr>
        <p:spPr>
          <a:xfrm>
            <a:off x="5051143" y="3462937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X9</a:t>
            </a:r>
          </a:p>
        </p:txBody>
      </p:sp>
      <p:grpSp>
        <p:nvGrpSpPr>
          <p:cNvPr id="286" name="Gruppo 285"/>
          <p:cNvGrpSpPr/>
          <p:nvPr/>
        </p:nvGrpSpPr>
        <p:grpSpPr>
          <a:xfrm flipH="1">
            <a:off x="3739801" y="3418414"/>
            <a:ext cx="230832" cy="139610"/>
            <a:chOff x="2848672" y="1179350"/>
            <a:chExt cx="230832" cy="139610"/>
          </a:xfrm>
        </p:grpSpPr>
        <p:cxnSp>
          <p:nvCxnSpPr>
            <p:cNvPr id="287" name="Connettore 4 144"/>
            <p:cNvCxnSpPr/>
            <p:nvPr/>
          </p:nvCxnSpPr>
          <p:spPr>
            <a:xfrm flipV="1">
              <a:off x="2848672" y="1179350"/>
              <a:ext cx="145107" cy="13961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/>
          </p:nvCxnSpPr>
          <p:spPr>
            <a:xfrm>
              <a:off x="2907853" y="1179350"/>
              <a:ext cx="171651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89" name="CasellaDiTesto 288"/>
          <p:cNvSpPr txBox="1"/>
          <p:nvPr/>
        </p:nvSpPr>
        <p:spPr>
          <a:xfrm>
            <a:off x="3617452" y="3252785"/>
            <a:ext cx="559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P3V3</a:t>
            </a:r>
          </a:p>
        </p:txBody>
      </p:sp>
      <p:sp>
        <p:nvSpPr>
          <p:cNvPr id="290" name="Triangolo isoscele 289"/>
          <p:cNvSpPr/>
          <p:nvPr/>
        </p:nvSpPr>
        <p:spPr>
          <a:xfrm rot="16200000">
            <a:off x="6073400" y="4408263"/>
            <a:ext cx="396000" cy="504000"/>
          </a:xfrm>
          <a:prstGeom prst="triangl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291" name="CasellaDiTesto 290"/>
          <p:cNvSpPr txBox="1"/>
          <p:nvPr/>
        </p:nvSpPr>
        <p:spPr>
          <a:xfrm>
            <a:off x="6367618" y="4464799"/>
            <a:ext cx="2199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-</a:t>
            </a:r>
          </a:p>
        </p:txBody>
      </p:sp>
      <p:sp>
        <p:nvSpPr>
          <p:cNvPr id="293" name="CasellaDiTesto 292"/>
          <p:cNvSpPr txBox="1"/>
          <p:nvPr/>
        </p:nvSpPr>
        <p:spPr>
          <a:xfrm>
            <a:off x="6358093" y="462672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+</a:t>
            </a:r>
          </a:p>
        </p:txBody>
      </p:sp>
      <p:cxnSp>
        <p:nvCxnSpPr>
          <p:cNvPr id="296" name="Connettore 1 295"/>
          <p:cNvCxnSpPr/>
          <p:nvPr/>
        </p:nvCxnSpPr>
        <p:spPr>
          <a:xfrm>
            <a:off x="6529500" y="4561165"/>
            <a:ext cx="72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6" name="Connettore 1 305"/>
          <p:cNvCxnSpPr/>
          <p:nvPr/>
        </p:nvCxnSpPr>
        <p:spPr>
          <a:xfrm rot="5400000" flipH="1" flipV="1">
            <a:off x="6484885" y="4445583"/>
            <a:ext cx="231165" cy="158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6" name="Connettore 1 315"/>
          <p:cNvCxnSpPr/>
          <p:nvPr/>
        </p:nvCxnSpPr>
        <p:spPr>
          <a:xfrm rot="10800000">
            <a:off x="5951673" y="4325184"/>
            <a:ext cx="648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6" name="Connettore 1 325"/>
          <p:cNvCxnSpPr/>
          <p:nvPr/>
        </p:nvCxnSpPr>
        <p:spPr>
          <a:xfrm rot="5400000" flipH="1" flipV="1">
            <a:off x="5780023" y="4489132"/>
            <a:ext cx="324000" cy="1588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8" name="CasellaDiTesto 327"/>
          <p:cNvSpPr txBox="1"/>
          <p:nvPr/>
        </p:nvSpPr>
        <p:spPr>
          <a:xfrm>
            <a:off x="5696049" y="4891234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>
                <a:solidFill>
                  <a:schemeClr val="tx2"/>
                </a:solidFill>
              </a:rPr>
              <a:t>LMC6482AIM</a:t>
            </a:r>
          </a:p>
        </p:txBody>
      </p:sp>
      <p:sp>
        <p:nvSpPr>
          <p:cNvPr id="339" name="Rettangolo 338"/>
          <p:cNvSpPr/>
          <p:nvPr/>
        </p:nvSpPr>
        <p:spPr>
          <a:xfrm rot="5400000">
            <a:off x="3537134" y="4536368"/>
            <a:ext cx="330068" cy="4200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340" name="Connettore 339"/>
          <p:cNvSpPr/>
          <p:nvPr/>
        </p:nvSpPr>
        <p:spPr>
          <a:xfrm>
            <a:off x="3576847" y="4617602"/>
            <a:ext cx="72000" cy="72000"/>
          </a:xfrm>
          <a:prstGeom prst="flowChartConnector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41" name="Connettore 340"/>
          <p:cNvSpPr/>
          <p:nvPr/>
        </p:nvSpPr>
        <p:spPr>
          <a:xfrm>
            <a:off x="3757822" y="4712852"/>
            <a:ext cx="72000" cy="72000"/>
          </a:xfrm>
          <a:prstGeom prst="flowChartConnector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42" name="Connettore 341"/>
          <p:cNvSpPr/>
          <p:nvPr/>
        </p:nvSpPr>
        <p:spPr>
          <a:xfrm>
            <a:off x="3576847" y="4808102"/>
            <a:ext cx="72000" cy="72000"/>
          </a:xfrm>
          <a:prstGeom prst="flowChartConnector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344" name="Connettore 1 343"/>
          <p:cNvCxnSpPr>
            <a:stCxn id="341" idx="1"/>
            <a:endCxn id="342" idx="7"/>
          </p:cNvCxnSpPr>
          <p:nvPr/>
        </p:nvCxnSpPr>
        <p:spPr>
          <a:xfrm rot="16200000" flipH="1" flipV="1">
            <a:off x="3655710" y="4705989"/>
            <a:ext cx="95250" cy="130063"/>
          </a:xfrm>
          <a:prstGeom prst="line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345" name="Gruppo 344"/>
          <p:cNvGrpSpPr/>
          <p:nvPr/>
        </p:nvGrpSpPr>
        <p:grpSpPr>
          <a:xfrm>
            <a:off x="3543961" y="4877769"/>
            <a:ext cx="108000" cy="251842"/>
            <a:chOff x="3325252" y="2745611"/>
            <a:chExt cx="108000" cy="251842"/>
          </a:xfrm>
        </p:grpSpPr>
        <p:cxnSp>
          <p:nvCxnSpPr>
            <p:cNvPr id="346" name="Connettore 1 345"/>
            <p:cNvCxnSpPr/>
            <p:nvPr/>
          </p:nvCxnSpPr>
          <p:spPr>
            <a:xfrm rot="16200000" flipV="1">
              <a:off x="3315768" y="2813908"/>
              <a:ext cx="136596" cy="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47" name="Triangolo isoscele 346"/>
            <p:cNvSpPr/>
            <p:nvPr/>
          </p:nvSpPr>
          <p:spPr>
            <a:xfrm rot="10800000">
              <a:off x="3325252" y="2889453"/>
              <a:ext cx="108000" cy="108000"/>
            </a:xfrm>
            <a:prstGeom prst="triangle">
              <a:avLst>
                <a:gd name="adj" fmla="val 43716"/>
              </a:avLst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65" name="CasellaDiTesto 364"/>
          <p:cNvSpPr txBox="1"/>
          <p:nvPr/>
        </p:nvSpPr>
        <p:spPr>
          <a:xfrm>
            <a:off x="1271689" y="4465751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 err="1">
                <a:solidFill>
                  <a:schemeClr val="tx2"/>
                </a:solidFill>
              </a:rPr>
              <a:t>Current</a:t>
            </a:r>
            <a:r>
              <a:rPr lang="it-IT" sz="800" dirty="0">
                <a:solidFill>
                  <a:schemeClr val="tx2"/>
                </a:solidFill>
              </a:rPr>
              <a:t> Source</a:t>
            </a:r>
          </a:p>
          <a:p>
            <a:pPr algn="ctr"/>
            <a:r>
              <a:rPr lang="it-IT" sz="800" b="1" dirty="0">
                <a:solidFill>
                  <a:schemeClr val="tx2"/>
                </a:solidFill>
              </a:rPr>
              <a:t>LM334M</a:t>
            </a:r>
          </a:p>
        </p:txBody>
      </p:sp>
      <p:grpSp>
        <p:nvGrpSpPr>
          <p:cNvPr id="366" name="Gruppo 365"/>
          <p:cNvGrpSpPr/>
          <p:nvPr/>
        </p:nvGrpSpPr>
        <p:grpSpPr>
          <a:xfrm flipH="1">
            <a:off x="1055047" y="4400997"/>
            <a:ext cx="230832" cy="139610"/>
            <a:chOff x="2848672" y="1179350"/>
            <a:chExt cx="230832" cy="139610"/>
          </a:xfrm>
        </p:grpSpPr>
        <p:cxnSp>
          <p:nvCxnSpPr>
            <p:cNvPr id="367" name="Connettore 4 144"/>
            <p:cNvCxnSpPr/>
            <p:nvPr/>
          </p:nvCxnSpPr>
          <p:spPr>
            <a:xfrm flipV="1">
              <a:off x="2848672" y="1179350"/>
              <a:ext cx="145107" cy="13961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8" name="Connettore 1 367"/>
            <p:cNvCxnSpPr/>
            <p:nvPr/>
          </p:nvCxnSpPr>
          <p:spPr>
            <a:xfrm>
              <a:off x="2907853" y="1179350"/>
              <a:ext cx="171651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69" name="CasellaDiTesto 368"/>
          <p:cNvSpPr txBox="1"/>
          <p:nvPr/>
        </p:nvSpPr>
        <p:spPr>
          <a:xfrm>
            <a:off x="938607" y="4196941"/>
            <a:ext cx="559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P12V</a:t>
            </a:r>
          </a:p>
        </p:txBody>
      </p:sp>
      <p:cxnSp>
        <p:nvCxnSpPr>
          <p:cNvPr id="397" name="Connettore 4 396"/>
          <p:cNvCxnSpPr/>
          <p:nvPr/>
        </p:nvCxnSpPr>
        <p:spPr>
          <a:xfrm rot="10800000" flipV="1">
            <a:off x="6524279" y="3582747"/>
            <a:ext cx="1908000" cy="1170009"/>
          </a:xfrm>
          <a:prstGeom prst="bentConnector3">
            <a:avLst>
              <a:gd name="adj1" fmla="val 4850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Connettore 1 408"/>
          <p:cNvCxnSpPr/>
          <p:nvPr/>
        </p:nvCxnSpPr>
        <p:spPr>
          <a:xfrm rot="5400000">
            <a:off x="7499076" y="3293520"/>
            <a:ext cx="230832" cy="21516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6" name="Connettore 4 455"/>
          <p:cNvCxnSpPr>
            <a:stCxn id="341" idx="6"/>
          </p:cNvCxnSpPr>
          <p:nvPr/>
        </p:nvCxnSpPr>
        <p:spPr>
          <a:xfrm>
            <a:off x="3829822" y="4748852"/>
            <a:ext cx="3764385" cy="442375"/>
          </a:xfrm>
          <a:prstGeom prst="bentConnector3">
            <a:avLst>
              <a:gd name="adj1" fmla="val 3024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2" name="Connettore 1 461"/>
          <p:cNvCxnSpPr/>
          <p:nvPr/>
        </p:nvCxnSpPr>
        <p:spPr>
          <a:xfrm rot="16200000" flipV="1">
            <a:off x="6786341" y="4380652"/>
            <a:ext cx="1618912" cy="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1" name="Connettore 4 480"/>
          <p:cNvCxnSpPr>
            <a:endCxn id="339" idx="1"/>
          </p:cNvCxnSpPr>
          <p:nvPr/>
        </p:nvCxnSpPr>
        <p:spPr>
          <a:xfrm rot="16200000" flipH="1">
            <a:off x="2909172" y="3788383"/>
            <a:ext cx="1003445" cy="582547"/>
          </a:xfrm>
          <a:prstGeom prst="bentConnector3">
            <a:avLst>
              <a:gd name="adj1" fmla="val -1581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6" name="Connettore 4 505"/>
          <p:cNvCxnSpPr>
            <a:stCxn id="290" idx="0"/>
          </p:cNvCxnSpPr>
          <p:nvPr/>
        </p:nvCxnSpPr>
        <p:spPr>
          <a:xfrm rot="10800000">
            <a:off x="4777834" y="4254103"/>
            <a:ext cx="1241567" cy="406161"/>
          </a:xfrm>
          <a:prstGeom prst="bentConnector3">
            <a:avLst>
              <a:gd name="adj1" fmla="val 67370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9" name="CasellaDiTesto 508"/>
          <p:cNvSpPr txBox="1"/>
          <p:nvPr/>
        </p:nvSpPr>
        <p:spPr>
          <a:xfrm>
            <a:off x="1041640" y="2871311"/>
            <a:ext cx="11817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/>
              <a:t>I2C_SDA (FROM DIRAC)</a:t>
            </a:r>
          </a:p>
        </p:txBody>
      </p:sp>
      <p:sp>
        <p:nvSpPr>
          <p:cNvPr id="510" name="CasellaDiTesto 509"/>
          <p:cNvSpPr txBox="1"/>
          <p:nvPr/>
        </p:nvSpPr>
        <p:spPr>
          <a:xfrm>
            <a:off x="1045178" y="3055610"/>
            <a:ext cx="1152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/>
              <a:t>I2C_SCL (FROM DIRAC)</a:t>
            </a:r>
          </a:p>
        </p:txBody>
      </p:sp>
      <p:cxnSp>
        <p:nvCxnSpPr>
          <p:cNvPr id="512" name="Connettore 1 511"/>
          <p:cNvCxnSpPr/>
          <p:nvPr/>
        </p:nvCxnSpPr>
        <p:spPr>
          <a:xfrm rot="5400000" flipH="1" flipV="1">
            <a:off x="2423619" y="3221170"/>
            <a:ext cx="309853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4" name="Connettore 1 513"/>
          <p:cNvCxnSpPr/>
          <p:nvPr/>
        </p:nvCxnSpPr>
        <p:spPr>
          <a:xfrm rot="5400000" flipH="1" flipV="1">
            <a:off x="2802256" y="3310119"/>
            <a:ext cx="125912" cy="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5" name="Connettore 514"/>
          <p:cNvSpPr/>
          <p:nvPr/>
        </p:nvSpPr>
        <p:spPr>
          <a:xfrm>
            <a:off x="2565975" y="3041383"/>
            <a:ext cx="28800" cy="28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6" name="Connettore 515"/>
          <p:cNvSpPr/>
          <p:nvPr/>
        </p:nvSpPr>
        <p:spPr>
          <a:xfrm>
            <a:off x="2846866" y="3224984"/>
            <a:ext cx="28800" cy="28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17" name="Gruppo 516"/>
          <p:cNvGrpSpPr/>
          <p:nvPr/>
        </p:nvGrpSpPr>
        <p:grpSpPr>
          <a:xfrm flipH="1">
            <a:off x="2186752" y="3399364"/>
            <a:ext cx="230832" cy="139610"/>
            <a:chOff x="2848672" y="1179350"/>
            <a:chExt cx="230832" cy="139610"/>
          </a:xfrm>
        </p:grpSpPr>
        <p:cxnSp>
          <p:nvCxnSpPr>
            <p:cNvPr id="518" name="Connettore 4 144"/>
            <p:cNvCxnSpPr/>
            <p:nvPr/>
          </p:nvCxnSpPr>
          <p:spPr>
            <a:xfrm flipV="1">
              <a:off x="2848672" y="1179350"/>
              <a:ext cx="145107" cy="13961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9" name="Connettore 1 518"/>
            <p:cNvCxnSpPr/>
            <p:nvPr/>
          </p:nvCxnSpPr>
          <p:spPr>
            <a:xfrm>
              <a:off x="2907853" y="1179350"/>
              <a:ext cx="171651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20" name="CasellaDiTesto 519"/>
          <p:cNvSpPr txBox="1"/>
          <p:nvPr/>
        </p:nvSpPr>
        <p:spPr>
          <a:xfrm>
            <a:off x="2051641" y="3216885"/>
            <a:ext cx="559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P3V3</a:t>
            </a:r>
          </a:p>
        </p:txBody>
      </p:sp>
      <p:cxnSp>
        <p:nvCxnSpPr>
          <p:cNvPr id="522" name="Connettore 1 521"/>
          <p:cNvCxnSpPr/>
          <p:nvPr/>
        </p:nvCxnSpPr>
        <p:spPr>
          <a:xfrm>
            <a:off x="2048463" y="4650740"/>
            <a:ext cx="1530000" cy="191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5" name="Connettore 1 524"/>
          <p:cNvCxnSpPr/>
          <p:nvPr/>
        </p:nvCxnSpPr>
        <p:spPr>
          <a:xfrm rot="5400000">
            <a:off x="5254531" y="4536854"/>
            <a:ext cx="230832" cy="21516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6" name="CasellaDiTesto 525"/>
          <p:cNvSpPr txBox="1"/>
          <p:nvPr/>
        </p:nvSpPr>
        <p:spPr>
          <a:xfrm>
            <a:off x="5133877" y="4492142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X9</a:t>
            </a:r>
          </a:p>
        </p:txBody>
      </p:sp>
      <p:cxnSp>
        <p:nvCxnSpPr>
          <p:cNvPr id="527" name="Connettore 1 526"/>
          <p:cNvCxnSpPr/>
          <p:nvPr/>
        </p:nvCxnSpPr>
        <p:spPr>
          <a:xfrm rot="5400000">
            <a:off x="7019889" y="4619680"/>
            <a:ext cx="230832" cy="21516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8" name="CasellaDiTesto 527"/>
          <p:cNvSpPr txBox="1"/>
          <p:nvPr/>
        </p:nvSpPr>
        <p:spPr>
          <a:xfrm>
            <a:off x="6899235" y="4574968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X9</a:t>
            </a:r>
          </a:p>
        </p:txBody>
      </p:sp>
      <p:cxnSp>
        <p:nvCxnSpPr>
          <p:cNvPr id="529" name="Connettore 1 528"/>
          <p:cNvCxnSpPr/>
          <p:nvPr/>
        </p:nvCxnSpPr>
        <p:spPr>
          <a:xfrm rot="5400000">
            <a:off x="7020752" y="5072200"/>
            <a:ext cx="230832" cy="21516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0" name="CasellaDiTesto 529"/>
          <p:cNvSpPr txBox="1"/>
          <p:nvPr/>
        </p:nvSpPr>
        <p:spPr>
          <a:xfrm>
            <a:off x="6900098" y="5027488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X9</a:t>
            </a:r>
          </a:p>
        </p:txBody>
      </p:sp>
      <p:sp>
        <p:nvSpPr>
          <p:cNvPr id="542" name="Connettore 541"/>
          <p:cNvSpPr/>
          <p:nvPr/>
        </p:nvSpPr>
        <p:spPr>
          <a:xfrm>
            <a:off x="7581396" y="3574168"/>
            <a:ext cx="28800" cy="28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3" name="Connettore 542"/>
          <p:cNvSpPr/>
          <p:nvPr/>
        </p:nvSpPr>
        <p:spPr>
          <a:xfrm>
            <a:off x="5922872" y="4638251"/>
            <a:ext cx="28800" cy="28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72" name="Connettore 1 571"/>
          <p:cNvCxnSpPr/>
          <p:nvPr/>
        </p:nvCxnSpPr>
        <p:spPr>
          <a:xfrm rot="16200000" flipV="1">
            <a:off x="7577977" y="3906210"/>
            <a:ext cx="313665" cy="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6" name="CasellaDiTesto 575"/>
          <p:cNvSpPr txBox="1"/>
          <p:nvPr/>
        </p:nvSpPr>
        <p:spPr>
          <a:xfrm>
            <a:off x="2711198" y="3355520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SCL</a:t>
            </a:r>
          </a:p>
        </p:txBody>
      </p:sp>
      <p:sp>
        <p:nvSpPr>
          <p:cNvPr id="577" name="CasellaDiTesto 576"/>
          <p:cNvSpPr txBox="1"/>
          <p:nvPr/>
        </p:nvSpPr>
        <p:spPr>
          <a:xfrm>
            <a:off x="4341281" y="3315941"/>
            <a:ext cx="3289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SCL</a:t>
            </a:r>
          </a:p>
        </p:txBody>
      </p:sp>
      <p:sp>
        <p:nvSpPr>
          <p:cNvPr id="578" name="CasellaDiTesto 577"/>
          <p:cNvSpPr txBox="1"/>
          <p:nvPr/>
        </p:nvSpPr>
        <p:spPr>
          <a:xfrm>
            <a:off x="2393822" y="3349747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SDA</a:t>
            </a:r>
          </a:p>
        </p:txBody>
      </p:sp>
      <p:sp>
        <p:nvSpPr>
          <p:cNvPr id="579" name="CasellaDiTesto 578"/>
          <p:cNvSpPr txBox="1"/>
          <p:nvPr/>
        </p:nvSpPr>
        <p:spPr>
          <a:xfrm>
            <a:off x="4059310" y="3317806"/>
            <a:ext cx="352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SDA</a:t>
            </a:r>
          </a:p>
        </p:txBody>
      </p:sp>
      <p:sp>
        <p:nvSpPr>
          <p:cNvPr id="580" name="CasellaDiTesto 579"/>
          <p:cNvSpPr txBox="1"/>
          <p:nvPr/>
        </p:nvSpPr>
        <p:spPr>
          <a:xfrm>
            <a:off x="6550904" y="4576828"/>
            <a:ext cx="3449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err="1"/>
              <a:t>V_S</a:t>
            </a:r>
            <a:endParaRPr lang="it-IT" sz="800" b="1" dirty="0"/>
          </a:p>
        </p:txBody>
      </p:sp>
      <p:sp>
        <p:nvSpPr>
          <p:cNvPr id="581" name="CasellaDiTesto 580"/>
          <p:cNvSpPr txBox="1"/>
          <p:nvPr/>
        </p:nvSpPr>
        <p:spPr>
          <a:xfrm>
            <a:off x="5394477" y="4494161"/>
            <a:ext cx="481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err="1"/>
              <a:t>V_RAD</a:t>
            </a:r>
            <a:endParaRPr lang="it-IT" sz="800" b="1" dirty="0"/>
          </a:p>
        </p:txBody>
      </p:sp>
      <p:sp>
        <p:nvSpPr>
          <p:cNvPr id="582" name="CasellaDiTesto 581"/>
          <p:cNvSpPr txBox="1"/>
          <p:nvPr/>
        </p:nvSpPr>
        <p:spPr>
          <a:xfrm>
            <a:off x="3592095" y="4755294"/>
            <a:ext cx="2696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/>
              <a:t>IR</a:t>
            </a:r>
          </a:p>
        </p:txBody>
      </p:sp>
      <p:sp>
        <p:nvSpPr>
          <p:cNvPr id="584" name="CasellaDiTesto 583"/>
          <p:cNvSpPr txBox="1"/>
          <p:nvPr/>
        </p:nvSpPr>
        <p:spPr>
          <a:xfrm>
            <a:off x="3569098" y="4546172"/>
            <a:ext cx="3321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/>
              <a:t>RM</a:t>
            </a:r>
          </a:p>
        </p:txBody>
      </p:sp>
      <p:sp>
        <p:nvSpPr>
          <p:cNvPr id="587" name="CasellaDiTesto 586"/>
          <p:cNvSpPr txBox="1"/>
          <p:nvPr/>
        </p:nvSpPr>
        <p:spPr>
          <a:xfrm rot="16200000">
            <a:off x="3343590" y="3994884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err="1"/>
              <a:t>RAD_ON</a:t>
            </a:r>
            <a:endParaRPr lang="it-IT" sz="800" b="1" dirty="0"/>
          </a:p>
        </p:txBody>
      </p:sp>
      <p:sp>
        <p:nvSpPr>
          <p:cNvPr id="592" name="CasellaDiTesto 591"/>
          <p:cNvSpPr txBox="1"/>
          <p:nvPr/>
        </p:nvSpPr>
        <p:spPr>
          <a:xfrm>
            <a:off x="6550834" y="4191794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tx2"/>
                </a:solidFill>
              </a:rPr>
              <a:t>X9</a:t>
            </a:r>
          </a:p>
        </p:txBody>
      </p:sp>
      <p:cxnSp>
        <p:nvCxnSpPr>
          <p:cNvPr id="594" name="Connettore 4 593"/>
          <p:cNvCxnSpPr/>
          <p:nvPr/>
        </p:nvCxnSpPr>
        <p:spPr>
          <a:xfrm>
            <a:off x="4722429" y="1022265"/>
            <a:ext cx="3750569" cy="2196000"/>
          </a:xfrm>
          <a:prstGeom prst="bentConnector3">
            <a:avLst>
              <a:gd name="adj1" fmla="val 8199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8" name="Connettore 1 607"/>
          <p:cNvCxnSpPr/>
          <p:nvPr/>
        </p:nvCxnSpPr>
        <p:spPr>
          <a:xfrm>
            <a:off x="7734715" y="3749378"/>
            <a:ext cx="7488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9" name="Connettore 1 608"/>
          <p:cNvCxnSpPr/>
          <p:nvPr/>
        </p:nvCxnSpPr>
        <p:spPr>
          <a:xfrm>
            <a:off x="8163883" y="3913538"/>
            <a:ext cx="331396" cy="125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5" name="Rettangolo 204"/>
          <p:cNvSpPr/>
          <p:nvPr/>
        </p:nvSpPr>
        <p:spPr>
          <a:xfrm>
            <a:off x="1897048" y="2333420"/>
            <a:ext cx="962025" cy="4978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6" name="CasellaDiTesto 205"/>
          <p:cNvSpPr txBox="1"/>
          <p:nvPr/>
        </p:nvSpPr>
        <p:spPr>
          <a:xfrm>
            <a:off x="1601675" y="2407206"/>
            <a:ext cx="153191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it-IT" sz="800" dirty="0">
                <a:solidFill>
                  <a:schemeClr val="tx2"/>
                </a:solidFill>
              </a:rPr>
              <a:t>LDO</a:t>
            </a:r>
          </a:p>
          <a:p>
            <a:pPr algn="ctr"/>
            <a:r>
              <a:rPr lang="it-IT" sz="800" b="1" dirty="0">
                <a:solidFill>
                  <a:schemeClr val="tx2"/>
                </a:solidFill>
              </a:rPr>
              <a:t>LT1121AIS8#PBF</a:t>
            </a:r>
          </a:p>
        </p:txBody>
      </p:sp>
      <p:cxnSp>
        <p:nvCxnSpPr>
          <p:cNvPr id="218" name="Connettore 4 217"/>
          <p:cNvCxnSpPr/>
          <p:nvPr/>
        </p:nvCxnSpPr>
        <p:spPr>
          <a:xfrm>
            <a:off x="1351156" y="1950709"/>
            <a:ext cx="540000" cy="609810"/>
          </a:xfrm>
          <a:prstGeom prst="bentConnector3">
            <a:avLst>
              <a:gd name="adj1" fmla="val -585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19" name="Gruppo 218"/>
          <p:cNvGrpSpPr/>
          <p:nvPr/>
        </p:nvGrpSpPr>
        <p:grpSpPr>
          <a:xfrm>
            <a:off x="2871313" y="2525684"/>
            <a:ext cx="230832" cy="139610"/>
            <a:chOff x="2848672" y="1179350"/>
            <a:chExt cx="230832" cy="139610"/>
          </a:xfrm>
        </p:grpSpPr>
        <p:cxnSp>
          <p:nvCxnSpPr>
            <p:cNvPr id="221" name="Connettore 4 144"/>
            <p:cNvCxnSpPr/>
            <p:nvPr/>
          </p:nvCxnSpPr>
          <p:spPr>
            <a:xfrm flipV="1">
              <a:off x="2848672" y="1179350"/>
              <a:ext cx="145107" cy="13961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/>
          </p:nvCxnSpPr>
          <p:spPr>
            <a:xfrm>
              <a:off x="2907853" y="1179350"/>
              <a:ext cx="171651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23" name="CasellaDiTesto 222"/>
          <p:cNvSpPr txBox="1"/>
          <p:nvPr/>
        </p:nvSpPr>
        <p:spPr>
          <a:xfrm>
            <a:off x="2848904" y="2348693"/>
            <a:ext cx="559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P12V</a:t>
            </a:r>
          </a:p>
        </p:txBody>
      </p:sp>
      <p:grpSp>
        <p:nvGrpSpPr>
          <p:cNvPr id="225" name="Gruppo 224"/>
          <p:cNvGrpSpPr/>
          <p:nvPr/>
        </p:nvGrpSpPr>
        <p:grpSpPr>
          <a:xfrm>
            <a:off x="7887757" y="4103248"/>
            <a:ext cx="108000" cy="251842"/>
            <a:chOff x="3325252" y="2745611"/>
            <a:chExt cx="108000" cy="251842"/>
          </a:xfrm>
        </p:grpSpPr>
        <p:cxnSp>
          <p:nvCxnSpPr>
            <p:cNvPr id="226" name="Connettore 1 225"/>
            <p:cNvCxnSpPr/>
            <p:nvPr/>
          </p:nvCxnSpPr>
          <p:spPr>
            <a:xfrm rot="16200000" flipV="1">
              <a:off x="3315768" y="2813908"/>
              <a:ext cx="136596" cy="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7" name="Triangolo isoscele 226"/>
            <p:cNvSpPr/>
            <p:nvPr/>
          </p:nvSpPr>
          <p:spPr>
            <a:xfrm rot="10800000">
              <a:off x="3325252" y="2889453"/>
              <a:ext cx="108000" cy="108000"/>
            </a:xfrm>
            <a:prstGeom prst="triangle">
              <a:avLst>
                <a:gd name="adj" fmla="val 43716"/>
              </a:avLst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33" name="Connettore 1 232"/>
          <p:cNvCxnSpPr>
            <a:endCxn id="187" idx="0"/>
          </p:cNvCxnSpPr>
          <p:nvPr/>
        </p:nvCxnSpPr>
        <p:spPr>
          <a:xfrm flipV="1">
            <a:off x="7946570" y="4097676"/>
            <a:ext cx="384987" cy="557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54" name="Gruppo 253"/>
          <p:cNvGrpSpPr/>
          <p:nvPr/>
        </p:nvGrpSpPr>
        <p:grpSpPr>
          <a:xfrm>
            <a:off x="7674087" y="4067405"/>
            <a:ext cx="108000" cy="251842"/>
            <a:chOff x="3325252" y="2745611"/>
            <a:chExt cx="108000" cy="251842"/>
          </a:xfrm>
        </p:grpSpPr>
        <p:cxnSp>
          <p:nvCxnSpPr>
            <p:cNvPr id="255" name="Connettore 1 254"/>
            <p:cNvCxnSpPr/>
            <p:nvPr/>
          </p:nvCxnSpPr>
          <p:spPr>
            <a:xfrm rot="16200000" flipV="1">
              <a:off x="3315768" y="2813908"/>
              <a:ext cx="136596" cy="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56" name="Triangolo isoscele 255"/>
            <p:cNvSpPr/>
            <p:nvPr/>
          </p:nvSpPr>
          <p:spPr>
            <a:xfrm rot="10800000">
              <a:off x="3325252" y="2889453"/>
              <a:ext cx="108000" cy="108000"/>
            </a:xfrm>
            <a:prstGeom prst="triangle">
              <a:avLst>
                <a:gd name="adj" fmla="val 43716"/>
              </a:avLst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61" name="Triangolo isoscele 260"/>
          <p:cNvSpPr/>
          <p:nvPr/>
        </p:nvSpPr>
        <p:spPr>
          <a:xfrm rot="16200000">
            <a:off x="6519987" y="3407768"/>
            <a:ext cx="396000" cy="504000"/>
          </a:xfrm>
          <a:prstGeom prst="triangl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262" name="CasellaDiTesto 261"/>
          <p:cNvSpPr txBox="1"/>
          <p:nvPr/>
        </p:nvSpPr>
        <p:spPr>
          <a:xfrm>
            <a:off x="6814205" y="3472255"/>
            <a:ext cx="2199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-</a:t>
            </a:r>
          </a:p>
        </p:txBody>
      </p:sp>
      <p:sp>
        <p:nvSpPr>
          <p:cNvPr id="267" name="CasellaDiTesto 266"/>
          <p:cNvSpPr txBox="1"/>
          <p:nvPr/>
        </p:nvSpPr>
        <p:spPr>
          <a:xfrm>
            <a:off x="6812631" y="3610327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+</a:t>
            </a:r>
          </a:p>
        </p:txBody>
      </p:sp>
      <p:cxnSp>
        <p:nvCxnSpPr>
          <p:cNvPr id="270" name="Connettore 1 269"/>
          <p:cNvCxnSpPr/>
          <p:nvPr/>
        </p:nvCxnSpPr>
        <p:spPr>
          <a:xfrm>
            <a:off x="6983344" y="3588903"/>
            <a:ext cx="108848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5" name="Connettore 1 294"/>
          <p:cNvCxnSpPr/>
          <p:nvPr/>
        </p:nvCxnSpPr>
        <p:spPr>
          <a:xfrm>
            <a:off x="6984675" y="3741303"/>
            <a:ext cx="108848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7" name="Rettangolo 296"/>
          <p:cNvSpPr/>
          <p:nvPr/>
        </p:nvSpPr>
        <p:spPr>
          <a:xfrm>
            <a:off x="6179488" y="3887803"/>
            <a:ext cx="10214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dirty="0">
                <a:solidFill>
                  <a:schemeClr val="tx2"/>
                </a:solidFill>
              </a:rPr>
              <a:t>AD8628ARTZ-REEL7</a:t>
            </a:r>
          </a:p>
        </p:txBody>
      </p:sp>
      <p:cxnSp>
        <p:nvCxnSpPr>
          <p:cNvPr id="299" name="Connettore 1 298"/>
          <p:cNvCxnSpPr/>
          <p:nvPr/>
        </p:nvCxnSpPr>
        <p:spPr>
          <a:xfrm>
            <a:off x="6350189" y="3658033"/>
            <a:ext cx="108848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0" name="CasellaDiTesto 299"/>
          <p:cNvSpPr txBox="1"/>
          <p:nvPr/>
        </p:nvSpPr>
        <p:spPr>
          <a:xfrm>
            <a:off x="5641295" y="3474361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err="1"/>
              <a:t>V_SIPM</a:t>
            </a:r>
            <a:endParaRPr lang="it-IT" sz="800" b="1" dirty="0"/>
          </a:p>
        </p:txBody>
      </p:sp>
      <p:sp>
        <p:nvSpPr>
          <p:cNvPr id="301" name="CasellaDiTesto 300"/>
          <p:cNvSpPr txBox="1"/>
          <p:nvPr/>
        </p:nvSpPr>
        <p:spPr>
          <a:xfrm>
            <a:off x="2884000" y="3308449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tx2"/>
                </a:solidFill>
              </a:rPr>
              <a:t>X2</a:t>
            </a:r>
          </a:p>
        </p:txBody>
      </p:sp>
      <p:sp>
        <p:nvSpPr>
          <p:cNvPr id="311" name="CasellaDiTesto 310"/>
          <p:cNvSpPr txBox="1"/>
          <p:nvPr/>
        </p:nvSpPr>
        <p:spPr>
          <a:xfrm>
            <a:off x="1798621" y="4359966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tx2"/>
                </a:solidFill>
              </a:rPr>
              <a:t>X9</a:t>
            </a:r>
          </a:p>
        </p:txBody>
      </p:sp>
      <p:sp>
        <p:nvSpPr>
          <p:cNvPr id="315" name="CasellaDiTesto 314"/>
          <p:cNvSpPr txBox="1"/>
          <p:nvPr/>
        </p:nvSpPr>
        <p:spPr>
          <a:xfrm>
            <a:off x="3715569" y="4507089"/>
            <a:ext cx="292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>
                <a:solidFill>
                  <a:schemeClr val="tx2"/>
                </a:solidFill>
              </a:rPr>
              <a:t>X9</a:t>
            </a:r>
          </a:p>
        </p:txBody>
      </p:sp>
      <p:sp>
        <p:nvSpPr>
          <p:cNvPr id="317" name="Rettangolo 316"/>
          <p:cNvSpPr/>
          <p:nvPr/>
        </p:nvSpPr>
        <p:spPr>
          <a:xfrm rot="5400000">
            <a:off x="1146622" y="3732504"/>
            <a:ext cx="351107" cy="3916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318" name="Connettore 317"/>
          <p:cNvSpPr/>
          <p:nvPr/>
        </p:nvSpPr>
        <p:spPr>
          <a:xfrm>
            <a:off x="1373895" y="3804140"/>
            <a:ext cx="72000" cy="72000"/>
          </a:xfrm>
          <a:prstGeom prst="flowChartConnector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19" name="Connettore 318"/>
          <p:cNvSpPr/>
          <p:nvPr/>
        </p:nvSpPr>
        <p:spPr>
          <a:xfrm>
            <a:off x="1217449" y="3882047"/>
            <a:ext cx="72000" cy="72000"/>
          </a:xfrm>
          <a:prstGeom prst="flowChartConnector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21" name="Connettore 320"/>
          <p:cNvSpPr/>
          <p:nvPr/>
        </p:nvSpPr>
        <p:spPr>
          <a:xfrm>
            <a:off x="1373895" y="3951875"/>
            <a:ext cx="72000" cy="72000"/>
          </a:xfrm>
          <a:prstGeom prst="flowChartConnector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50" name="CasellaDiTesto 349"/>
          <p:cNvSpPr txBox="1"/>
          <p:nvPr/>
        </p:nvSpPr>
        <p:spPr>
          <a:xfrm>
            <a:off x="1055047" y="3693125"/>
            <a:ext cx="292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>
                <a:solidFill>
                  <a:schemeClr val="tx2"/>
                </a:solidFill>
              </a:rPr>
              <a:t>X9</a:t>
            </a:r>
          </a:p>
        </p:txBody>
      </p:sp>
      <p:grpSp>
        <p:nvGrpSpPr>
          <p:cNvPr id="377" name="Gruppo 376"/>
          <p:cNvGrpSpPr/>
          <p:nvPr/>
        </p:nvGrpSpPr>
        <p:grpSpPr>
          <a:xfrm>
            <a:off x="1452008" y="3689805"/>
            <a:ext cx="230832" cy="139610"/>
            <a:chOff x="2848672" y="1179350"/>
            <a:chExt cx="230832" cy="139610"/>
          </a:xfrm>
        </p:grpSpPr>
        <p:cxnSp>
          <p:nvCxnSpPr>
            <p:cNvPr id="378" name="Connettore 4 144"/>
            <p:cNvCxnSpPr/>
            <p:nvPr/>
          </p:nvCxnSpPr>
          <p:spPr>
            <a:xfrm flipV="1">
              <a:off x="2848672" y="1179350"/>
              <a:ext cx="145107" cy="13961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9" name="Connettore 1 378"/>
            <p:cNvCxnSpPr/>
            <p:nvPr/>
          </p:nvCxnSpPr>
          <p:spPr>
            <a:xfrm>
              <a:off x="2907853" y="1179350"/>
              <a:ext cx="171651" cy="1588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80" name="CasellaDiTesto 379"/>
          <p:cNvSpPr txBox="1"/>
          <p:nvPr/>
        </p:nvSpPr>
        <p:spPr>
          <a:xfrm>
            <a:off x="1557732" y="3508599"/>
            <a:ext cx="5595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P3V3</a:t>
            </a:r>
          </a:p>
        </p:txBody>
      </p:sp>
      <p:grpSp>
        <p:nvGrpSpPr>
          <p:cNvPr id="381" name="Gruppo 380"/>
          <p:cNvGrpSpPr/>
          <p:nvPr/>
        </p:nvGrpSpPr>
        <p:grpSpPr>
          <a:xfrm>
            <a:off x="1348914" y="4030361"/>
            <a:ext cx="108000" cy="251842"/>
            <a:chOff x="3325252" y="2745611"/>
            <a:chExt cx="108000" cy="251842"/>
          </a:xfrm>
        </p:grpSpPr>
        <p:cxnSp>
          <p:nvCxnSpPr>
            <p:cNvPr id="382" name="Connettore 1 381"/>
            <p:cNvCxnSpPr/>
            <p:nvPr/>
          </p:nvCxnSpPr>
          <p:spPr>
            <a:xfrm rot="16200000" flipV="1">
              <a:off x="3315768" y="2813908"/>
              <a:ext cx="136596" cy="1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3" name="Triangolo isoscele 382"/>
            <p:cNvSpPr/>
            <p:nvPr/>
          </p:nvSpPr>
          <p:spPr>
            <a:xfrm rot="10800000">
              <a:off x="3325252" y="2889453"/>
              <a:ext cx="108000" cy="108000"/>
            </a:xfrm>
            <a:prstGeom prst="triangle">
              <a:avLst>
                <a:gd name="adj" fmla="val 43716"/>
              </a:avLst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387" name="Connettore 1 386"/>
          <p:cNvCxnSpPr/>
          <p:nvPr/>
        </p:nvCxnSpPr>
        <p:spPr>
          <a:xfrm rot="10800000" flipV="1">
            <a:off x="1268513" y="3819668"/>
            <a:ext cx="105382" cy="7344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1" name="CasellaDiTesto 400"/>
          <p:cNvSpPr txBox="1"/>
          <p:nvPr/>
        </p:nvSpPr>
        <p:spPr>
          <a:xfrm>
            <a:off x="1849505" y="2052061"/>
            <a:ext cx="522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SHDN</a:t>
            </a:r>
          </a:p>
        </p:txBody>
      </p:sp>
      <p:cxnSp>
        <p:nvCxnSpPr>
          <p:cNvPr id="441" name="Connettore 4 440"/>
          <p:cNvCxnSpPr/>
          <p:nvPr/>
        </p:nvCxnSpPr>
        <p:spPr>
          <a:xfrm rot="10800000" flipH="1">
            <a:off x="1201403" y="2159784"/>
            <a:ext cx="709518" cy="1768559"/>
          </a:xfrm>
          <a:prstGeom prst="bentConnector3">
            <a:avLst>
              <a:gd name="adj1" fmla="val -21305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3" name="CasellaDiTesto 442"/>
          <p:cNvSpPr txBox="1"/>
          <p:nvPr/>
        </p:nvSpPr>
        <p:spPr>
          <a:xfrm>
            <a:off x="1837250" y="1663062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>
                <a:solidFill>
                  <a:schemeClr val="tx2"/>
                </a:solidFill>
              </a:rPr>
              <a:t>X9</a:t>
            </a:r>
          </a:p>
        </p:txBody>
      </p:sp>
      <p:cxnSp>
        <p:nvCxnSpPr>
          <p:cNvPr id="458" name="Connettore 2 457"/>
          <p:cNvCxnSpPr>
            <a:endCxn id="317" idx="0"/>
          </p:cNvCxnSpPr>
          <p:nvPr/>
        </p:nvCxnSpPr>
        <p:spPr>
          <a:xfrm rot="10800000">
            <a:off x="1518013" y="3928343"/>
            <a:ext cx="484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9" name="Connettore 4 468"/>
          <p:cNvCxnSpPr/>
          <p:nvPr/>
        </p:nvCxnSpPr>
        <p:spPr>
          <a:xfrm>
            <a:off x="2002053" y="3928418"/>
            <a:ext cx="709145" cy="60822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3" name="Connettore 4 472"/>
          <p:cNvCxnSpPr/>
          <p:nvPr/>
        </p:nvCxnSpPr>
        <p:spPr>
          <a:xfrm rot="5400000" flipH="1" flipV="1">
            <a:off x="2418102" y="3646251"/>
            <a:ext cx="983662" cy="783166"/>
          </a:xfrm>
          <a:prstGeom prst="bentConnector3">
            <a:avLst>
              <a:gd name="adj1" fmla="val -353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3" name="Connettore 492"/>
          <p:cNvSpPr/>
          <p:nvPr/>
        </p:nvSpPr>
        <p:spPr>
          <a:xfrm>
            <a:off x="3279116" y="3556728"/>
            <a:ext cx="28800" cy="28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4" name="CasellaDiTesto 493"/>
          <p:cNvSpPr txBox="1"/>
          <p:nvPr/>
        </p:nvSpPr>
        <p:spPr>
          <a:xfrm rot="16200000">
            <a:off x="2909457" y="3994883"/>
            <a:ext cx="6158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err="1"/>
              <a:t>SHDN_ON</a:t>
            </a:r>
            <a:endParaRPr lang="it-IT" sz="800" b="1" dirty="0"/>
          </a:p>
        </p:txBody>
      </p:sp>
      <p:cxnSp>
        <p:nvCxnSpPr>
          <p:cNvPr id="496" name="Connettore 4 495"/>
          <p:cNvCxnSpPr/>
          <p:nvPr/>
        </p:nvCxnSpPr>
        <p:spPr>
          <a:xfrm rot="5400000">
            <a:off x="2405862" y="4289829"/>
            <a:ext cx="1746023" cy="308759"/>
          </a:xfrm>
          <a:prstGeom prst="bentConnector3">
            <a:avLst>
              <a:gd name="adj1" fmla="val 69639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0" name="Connettore 499"/>
          <p:cNvSpPr/>
          <p:nvPr/>
        </p:nvSpPr>
        <p:spPr>
          <a:xfrm>
            <a:off x="3421991" y="3556728"/>
            <a:ext cx="28800" cy="288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1" name="Rettangolo 500"/>
          <p:cNvSpPr/>
          <p:nvPr/>
        </p:nvSpPr>
        <p:spPr>
          <a:xfrm rot="5400000">
            <a:off x="2953860" y="5302646"/>
            <a:ext cx="351107" cy="3916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502" name="Connettore 501"/>
          <p:cNvSpPr/>
          <p:nvPr/>
        </p:nvSpPr>
        <p:spPr>
          <a:xfrm>
            <a:off x="3181133" y="5374282"/>
            <a:ext cx="72000" cy="72000"/>
          </a:xfrm>
          <a:prstGeom prst="flowChartConnector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503" name="Connettore 502"/>
          <p:cNvSpPr/>
          <p:nvPr/>
        </p:nvSpPr>
        <p:spPr>
          <a:xfrm>
            <a:off x="3024687" y="5452189"/>
            <a:ext cx="72000" cy="72000"/>
          </a:xfrm>
          <a:prstGeom prst="flowChartConnector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504" name="Connettore 503"/>
          <p:cNvSpPr/>
          <p:nvPr/>
        </p:nvSpPr>
        <p:spPr>
          <a:xfrm>
            <a:off x="3181133" y="5522017"/>
            <a:ext cx="72000" cy="72000"/>
          </a:xfrm>
          <a:prstGeom prst="flowChartConnector">
            <a:avLst/>
          </a:prstGeom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523" name="Connettore 1 522"/>
          <p:cNvCxnSpPr/>
          <p:nvPr/>
        </p:nvCxnSpPr>
        <p:spPr>
          <a:xfrm rot="10800000" flipV="1">
            <a:off x="3075751" y="5389810"/>
            <a:ext cx="105382" cy="7344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4" name="CasellaDiTesto 523"/>
          <p:cNvSpPr txBox="1"/>
          <p:nvPr/>
        </p:nvSpPr>
        <p:spPr>
          <a:xfrm>
            <a:off x="2865229" y="5271885"/>
            <a:ext cx="292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>
                <a:solidFill>
                  <a:schemeClr val="tx2"/>
                </a:solidFill>
              </a:rPr>
              <a:t>X9</a:t>
            </a:r>
          </a:p>
        </p:txBody>
      </p:sp>
      <p:cxnSp>
        <p:nvCxnSpPr>
          <p:cNvPr id="536" name="Connettore 4 535"/>
          <p:cNvCxnSpPr/>
          <p:nvPr/>
        </p:nvCxnSpPr>
        <p:spPr>
          <a:xfrm rot="5400000">
            <a:off x="1979457" y="4449365"/>
            <a:ext cx="10544" cy="2081955"/>
          </a:xfrm>
          <a:prstGeom prst="bentConnector4">
            <a:avLst>
              <a:gd name="adj1" fmla="val 90336"/>
              <a:gd name="adj2" fmla="val 50253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0" name="CasellaDiTesto 539"/>
          <p:cNvSpPr txBox="1"/>
          <p:nvPr/>
        </p:nvSpPr>
        <p:spPr>
          <a:xfrm>
            <a:off x="1162857" y="5301863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/>
              <a:t>TEMP</a:t>
            </a:r>
          </a:p>
        </p:txBody>
      </p:sp>
      <p:cxnSp>
        <p:nvCxnSpPr>
          <p:cNvPr id="546" name="Connettore 4 545"/>
          <p:cNvCxnSpPr>
            <a:endCxn id="502" idx="6"/>
          </p:cNvCxnSpPr>
          <p:nvPr/>
        </p:nvCxnSpPr>
        <p:spPr>
          <a:xfrm rot="10800000" flipV="1">
            <a:off x="3253133" y="4254102"/>
            <a:ext cx="5242146" cy="1156179"/>
          </a:xfrm>
          <a:prstGeom prst="bentConnector3">
            <a:avLst>
              <a:gd name="adj1" fmla="val 8935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0" name="CasellaDiTesto 549"/>
          <p:cNvSpPr txBox="1"/>
          <p:nvPr/>
        </p:nvSpPr>
        <p:spPr>
          <a:xfrm>
            <a:off x="1686407" y="5328786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X9</a:t>
            </a:r>
          </a:p>
        </p:txBody>
      </p:sp>
      <p:cxnSp>
        <p:nvCxnSpPr>
          <p:cNvPr id="551" name="Connettore 1 550"/>
          <p:cNvCxnSpPr/>
          <p:nvPr/>
        </p:nvCxnSpPr>
        <p:spPr>
          <a:xfrm rot="5400000">
            <a:off x="1775740" y="5414433"/>
            <a:ext cx="230832" cy="21516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2" name="Connettore 1 551"/>
          <p:cNvCxnSpPr/>
          <p:nvPr/>
        </p:nvCxnSpPr>
        <p:spPr>
          <a:xfrm rot="5400000">
            <a:off x="5943840" y="5309695"/>
            <a:ext cx="230832" cy="21516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3" name="CasellaDiTesto 552"/>
          <p:cNvSpPr txBox="1"/>
          <p:nvPr/>
        </p:nvSpPr>
        <p:spPr>
          <a:xfrm>
            <a:off x="5865722" y="5251470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X9</a:t>
            </a:r>
          </a:p>
        </p:txBody>
      </p:sp>
      <p:sp>
        <p:nvSpPr>
          <p:cNvPr id="554" name="CasellaDiTesto 553"/>
          <p:cNvSpPr txBox="1"/>
          <p:nvPr/>
        </p:nvSpPr>
        <p:spPr>
          <a:xfrm rot="16200000">
            <a:off x="3132007" y="4052034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err="1"/>
              <a:t>DS_ON</a:t>
            </a:r>
            <a:endParaRPr lang="it-IT" sz="800" b="1" dirty="0"/>
          </a:p>
        </p:txBody>
      </p:sp>
    </p:spTree>
    <p:extLst>
      <p:ext uri="{BB962C8B-B14F-4D97-AF65-F5344CB8AC3E}">
        <p14:creationId xmlns:p14="http://schemas.microsoft.com/office/powerpoint/2010/main" val="399488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637A-5821-F64D-A29F-A0FEC9A3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41" y="921122"/>
            <a:ext cx="3628559" cy="1190467"/>
          </a:xfrm>
        </p:spPr>
        <p:txBody>
          <a:bodyPr/>
          <a:lstStyle/>
          <a:p>
            <a:r>
              <a:rPr lang="en-US" sz="1800" dirty="0" err="1"/>
              <a:t>Schemi</a:t>
            </a:r>
            <a:r>
              <a:rPr lang="en-US" sz="1800" dirty="0"/>
              <a:t> </a:t>
            </a:r>
            <a:r>
              <a:rPr lang="en-US" sz="1800" dirty="0" err="1"/>
              <a:t>completi</a:t>
            </a:r>
            <a:endParaRPr lang="en-US" sz="1800" dirty="0"/>
          </a:p>
          <a:p>
            <a:r>
              <a:rPr lang="en-US" sz="1800" dirty="0"/>
              <a:t>Routing quasi </a:t>
            </a:r>
            <a:r>
              <a:rPr lang="en-US" sz="1800" dirty="0" err="1"/>
              <a:t>completo</a:t>
            </a:r>
            <a:endParaRPr lang="en-IT" sz="1800" dirty="0"/>
          </a:p>
          <a:p>
            <a:r>
              <a:rPr lang="en-US" sz="1800" dirty="0" err="1"/>
              <a:t>Stesso</a:t>
            </a:r>
            <a:r>
              <a:rPr lang="en-US" sz="1800" dirty="0"/>
              <a:t> </a:t>
            </a:r>
            <a:r>
              <a:rPr lang="en-US" sz="1800" dirty="0" err="1"/>
              <a:t>fattore</a:t>
            </a:r>
            <a:r>
              <a:rPr lang="en-US" sz="1800" dirty="0"/>
              <a:t> di forma </a:t>
            </a:r>
            <a:r>
              <a:rPr lang="en-US" sz="1800" dirty="0" err="1"/>
              <a:t>della</a:t>
            </a:r>
            <a:r>
              <a:rPr lang="en-US" sz="1800" dirty="0"/>
              <a:t> </a:t>
            </a:r>
            <a:r>
              <a:rPr lang="en-US" sz="1800" dirty="0" err="1"/>
              <a:t>mezzanina</a:t>
            </a:r>
            <a:r>
              <a:rPr lang="en-US" sz="1800" dirty="0"/>
              <a:t> del FE</a:t>
            </a:r>
          </a:p>
          <a:p>
            <a:r>
              <a:rPr lang="en-US" sz="1800" dirty="0" err="1"/>
              <a:t>Connettori</a:t>
            </a:r>
            <a:r>
              <a:rPr lang="en-US" sz="1800" dirty="0"/>
              <a:t> verso SB 2 </a:t>
            </a:r>
            <a:r>
              <a:rPr lang="en-US" sz="1800" dirty="0" err="1"/>
              <a:t>opzioni</a:t>
            </a:r>
            <a:r>
              <a:rPr lang="en-US" sz="1800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 err="1"/>
              <a:t>Harting</a:t>
            </a:r>
            <a:r>
              <a:rPr lang="en-US" sz="1600" dirty="0"/>
              <a:t> (fig.) → 36 </a:t>
            </a:r>
            <a:r>
              <a:rPr lang="en-US" sz="1600" dirty="0" err="1"/>
              <a:t>canali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600" dirty="0"/>
              <a:t>6µD → 24 </a:t>
            </a:r>
            <a:r>
              <a:rPr lang="en-US" sz="1600" dirty="0" err="1"/>
              <a:t>canali</a:t>
            </a:r>
            <a:endParaRPr lang="en-US" sz="16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62E3D-B5D0-F34A-8AB5-C191A738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050E-7046-C543-9FDD-7EB34A45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DA2F-E84E-CA45-A059-64E334E1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23">
            <a:extLst>
              <a:ext uri="{FF2B5EF4-FFF2-40B4-BE49-F238E27FC236}">
                <a16:creationId xmlns:a16="http://schemas.microsoft.com/office/drawing/2014/main" id="{95C2972A-A715-2B41-B934-BA4CFC08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Mezzanine Interface Board</a:t>
            </a:r>
            <a:endParaRPr lang="en-IT" dirty="0"/>
          </a:p>
        </p:txBody>
      </p:sp>
      <p:grpSp>
        <p:nvGrpSpPr>
          <p:cNvPr id="42" name="Gruppo 41"/>
          <p:cNvGrpSpPr/>
          <p:nvPr/>
        </p:nvGrpSpPr>
        <p:grpSpPr>
          <a:xfrm>
            <a:off x="228600" y="910915"/>
            <a:ext cx="5109329" cy="2770640"/>
            <a:chOff x="-46016" y="845473"/>
            <a:chExt cx="4951137" cy="2722328"/>
          </a:xfrm>
        </p:grpSpPr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194" y="850826"/>
              <a:ext cx="1733661" cy="1174415"/>
            </a:xfrm>
            <a:prstGeom prst="rect">
              <a:avLst/>
            </a:prstGeom>
          </p:spPr>
        </p:pic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568" y="845473"/>
              <a:ext cx="2615585" cy="1787462"/>
            </a:xfrm>
            <a:prstGeom prst="rect">
              <a:avLst/>
            </a:prstGeom>
          </p:spPr>
        </p:pic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21" y="2035578"/>
              <a:ext cx="2409929" cy="1532223"/>
            </a:xfrm>
            <a:prstGeom prst="rect">
              <a:avLst/>
            </a:prstGeom>
          </p:spPr>
        </p:pic>
        <p:pic>
          <p:nvPicPr>
            <p:cNvPr id="37" name="Immagin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016" y="2029832"/>
              <a:ext cx="2408237" cy="1537969"/>
            </a:xfrm>
            <a:prstGeom prst="rect">
              <a:avLst/>
            </a:prstGeom>
          </p:spPr>
        </p:pic>
        <p:pic>
          <p:nvPicPr>
            <p:cNvPr id="40" name="Immagin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6882" y="855532"/>
              <a:ext cx="1738239" cy="1169709"/>
            </a:xfrm>
            <a:prstGeom prst="rect">
              <a:avLst/>
            </a:prstGeom>
          </p:spPr>
        </p:pic>
      </p:grpSp>
      <p:pic>
        <p:nvPicPr>
          <p:cNvPr id="11" name="Picture 10" descr="A circuit board&#10;&#10;Description automatically generated">
            <a:extLst>
              <a:ext uri="{FF2B5EF4-FFF2-40B4-BE49-F238E27FC236}">
                <a16:creationId xmlns:a16="http://schemas.microsoft.com/office/drawing/2014/main" id="{D091137D-8654-4E84-B17E-D806AEB6D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62" y="3747931"/>
            <a:ext cx="3687047" cy="2551559"/>
          </a:xfrm>
          <a:prstGeom prst="rect">
            <a:avLst/>
          </a:prstGeom>
        </p:spPr>
      </p:pic>
      <p:pic>
        <p:nvPicPr>
          <p:cNvPr id="17" name="Picture 16" descr="A circuit board&#10;&#10;Description automatically generated">
            <a:extLst>
              <a:ext uri="{FF2B5EF4-FFF2-40B4-BE49-F238E27FC236}">
                <a16:creationId xmlns:a16="http://schemas.microsoft.com/office/drawing/2014/main" id="{732E861F-C2D3-4A3F-A5BB-2EC6C25B9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9368" y="3810179"/>
            <a:ext cx="4307717" cy="24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0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3" y="139700"/>
            <a:ext cx="8686800" cy="641739"/>
          </a:xfrm>
        </p:spPr>
        <p:txBody>
          <a:bodyPr/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913" y="876300"/>
            <a:ext cx="8686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dirty="0"/>
              <a:t>DIRAC V2</a:t>
            </a:r>
          </a:p>
          <a:p>
            <a:pPr marL="342900" indent="-342900">
              <a:buFont typeface="Wingdings" charset="2"/>
              <a:buChar char="q"/>
            </a:pPr>
            <a:r>
              <a:rPr lang="en-US" sz="2000" dirty="0"/>
              <a:t>TRAD System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ym typeface="Wingdings"/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42446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637A-5821-F64D-A29F-A0FEC9A30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5066"/>
            <a:ext cx="8915400" cy="5277844"/>
          </a:xfrm>
        </p:spPr>
        <p:txBody>
          <a:bodyPr/>
          <a:lstStyle/>
          <a:p>
            <a:r>
              <a:rPr lang="en-US" sz="1800" dirty="0"/>
              <a:t>Sensor board </a:t>
            </a:r>
            <a:r>
              <a:rPr lang="en-US" sz="1800" dirty="0" err="1"/>
              <a:t>pcb</a:t>
            </a:r>
            <a:r>
              <a:rPr lang="en-US" sz="1800" dirty="0"/>
              <a:t> </a:t>
            </a:r>
            <a:r>
              <a:rPr lang="en-US" sz="1800" dirty="0" err="1"/>
              <a:t>sarà</a:t>
            </a:r>
            <a:r>
              <a:rPr lang="en-US" sz="1800" dirty="0"/>
              <a:t> </a:t>
            </a:r>
            <a:r>
              <a:rPr lang="en-US" sz="1800" dirty="0" err="1"/>
              <a:t>ordinato</a:t>
            </a:r>
            <a:r>
              <a:rPr lang="en-US" sz="1800" dirty="0"/>
              <a:t> in </a:t>
            </a:r>
            <a:r>
              <a:rPr lang="en-US" sz="1800" dirty="0" err="1"/>
              <a:t>questi</a:t>
            </a:r>
            <a:r>
              <a:rPr lang="en-US" sz="1800" dirty="0"/>
              <a:t> </a:t>
            </a:r>
            <a:r>
              <a:rPr lang="en-US" sz="1800" dirty="0" err="1"/>
              <a:t>giorni</a:t>
            </a:r>
            <a:endParaRPr lang="en-US" sz="1800" dirty="0"/>
          </a:p>
          <a:p>
            <a:r>
              <a:rPr lang="en-US" sz="1800" dirty="0" err="1"/>
              <a:t>Tutti</a:t>
            </a:r>
            <a:r>
              <a:rPr lang="en-US" sz="1800" dirty="0"/>
              <a:t> I component </a:t>
            </a:r>
            <a:r>
              <a:rPr lang="en-US" sz="1800" dirty="0" err="1"/>
              <a:t>della</a:t>
            </a:r>
            <a:r>
              <a:rPr lang="en-US" sz="1800" dirty="0"/>
              <a:t> SB (except </a:t>
            </a:r>
            <a:r>
              <a:rPr lang="en-US" sz="1800" dirty="0" err="1"/>
              <a:t>radfet</a:t>
            </a:r>
            <a:r>
              <a:rPr lang="en-US" sz="1800" dirty="0"/>
              <a:t>) </a:t>
            </a:r>
            <a:r>
              <a:rPr lang="en-US" sz="1800" dirty="0" err="1"/>
              <a:t>già</a:t>
            </a:r>
            <a:r>
              <a:rPr lang="en-US" sz="1800" dirty="0"/>
              <a:t> </a:t>
            </a:r>
            <a:r>
              <a:rPr lang="en-US" sz="1800" dirty="0" err="1"/>
              <a:t>ordinati</a:t>
            </a:r>
            <a:r>
              <a:rPr lang="en-US" sz="1800" dirty="0"/>
              <a:t> e in stock a Pisa</a:t>
            </a:r>
          </a:p>
          <a:p>
            <a:r>
              <a:rPr lang="en-US" sz="1800" dirty="0"/>
              <a:t>TY1003 </a:t>
            </a:r>
            <a:r>
              <a:rPr lang="en-US" sz="1800" dirty="0" err="1"/>
              <a:t>saranno</a:t>
            </a:r>
            <a:r>
              <a:rPr lang="en-US" sz="1800" dirty="0"/>
              <a:t> </a:t>
            </a:r>
            <a:r>
              <a:rPr lang="en-US" sz="1800" dirty="0" err="1"/>
              <a:t>ordinati</a:t>
            </a:r>
            <a:r>
              <a:rPr lang="en-US" sz="1800" dirty="0"/>
              <a:t> a </a:t>
            </a:r>
            <a:r>
              <a:rPr lang="en-US" sz="1800" dirty="0" err="1"/>
              <a:t>giorni</a:t>
            </a:r>
            <a:endParaRPr lang="en-IT" sz="1800" dirty="0"/>
          </a:p>
          <a:p>
            <a:r>
              <a:rPr lang="en-US" sz="1800" dirty="0" err="1"/>
              <a:t>Gli</a:t>
            </a:r>
            <a:r>
              <a:rPr lang="en-US" sz="1800" dirty="0"/>
              <a:t> </a:t>
            </a:r>
            <a:r>
              <a:rPr lang="en-US" sz="1800" dirty="0" err="1"/>
              <a:t>schemi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MIB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/>
              <a:t>stati</a:t>
            </a:r>
            <a:r>
              <a:rPr lang="en-US" sz="1800" dirty="0"/>
              <a:t> </a:t>
            </a:r>
            <a:r>
              <a:rPr lang="en-US" sz="1800" dirty="0" err="1"/>
              <a:t>completati</a:t>
            </a:r>
            <a:r>
              <a:rPr lang="en-US" sz="1800" dirty="0"/>
              <a:t>, lo </a:t>
            </a:r>
            <a:r>
              <a:rPr lang="en-US" sz="1800" dirty="0" err="1"/>
              <a:t>sbroglio</a:t>
            </a:r>
            <a:r>
              <a:rPr lang="en-US" sz="1800" dirty="0"/>
              <a:t> è quasi </a:t>
            </a:r>
            <a:r>
              <a:rPr lang="en-US" sz="1800" dirty="0" err="1"/>
              <a:t>completato</a:t>
            </a:r>
            <a:r>
              <a:rPr lang="en-US" sz="1800" dirty="0"/>
              <a:t> (Pisa)</a:t>
            </a:r>
            <a:endParaRPr lang="en-GB" sz="1800" dirty="0"/>
          </a:p>
          <a:p>
            <a:r>
              <a:rPr lang="en-GB" sz="1800" dirty="0" err="1"/>
              <a:t>Stiamo</a:t>
            </a:r>
            <a:r>
              <a:rPr lang="en-GB" sz="1800" dirty="0"/>
              <a:t> </a:t>
            </a:r>
            <a:r>
              <a:rPr lang="en-GB" sz="1800" dirty="0" err="1"/>
              <a:t>pianificando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test </a:t>
            </a:r>
            <a:r>
              <a:rPr lang="en-GB" sz="1800" dirty="0" err="1"/>
              <a:t>dei</a:t>
            </a:r>
            <a:r>
              <a:rPr lang="en-GB" sz="1800" dirty="0"/>
              <a:t> </a:t>
            </a:r>
            <a:r>
              <a:rPr lang="en-GB" sz="1800" dirty="0" err="1"/>
              <a:t>SiPM</a:t>
            </a:r>
            <a:r>
              <a:rPr lang="en-GB" sz="1800" dirty="0"/>
              <a:t> e la calibration @FNG Facility</a:t>
            </a:r>
          </a:p>
          <a:p>
            <a:r>
              <a:rPr lang="en-GB" sz="1800" dirty="0"/>
              <a:t>I test </a:t>
            </a:r>
            <a:r>
              <a:rPr lang="en-GB" sz="1800" dirty="0" err="1"/>
              <a:t>dei</a:t>
            </a:r>
            <a:r>
              <a:rPr lang="en-GB" sz="1800" dirty="0"/>
              <a:t> </a:t>
            </a:r>
            <a:r>
              <a:rPr lang="en-GB" sz="1800" dirty="0" err="1"/>
              <a:t>SiPm</a:t>
            </a:r>
            <a:r>
              <a:rPr lang="en-GB" sz="1800" dirty="0"/>
              <a:t> </a:t>
            </a:r>
            <a:r>
              <a:rPr lang="en-GB" sz="1800" dirty="0" err="1"/>
              <a:t>saranno</a:t>
            </a:r>
            <a:r>
              <a:rPr lang="en-GB" sz="1800" dirty="0"/>
              <a:t> </a:t>
            </a:r>
            <a:r>
              <a:rPr lang="en-GB" sz="1800" dirty="0" err="1"/>
              <a:t>effettuati</a:t>
            </a:r>
            <a:r>
              <a:rPr lang="en-GB" sz="1800" dirty="0"/>
              <a:t> </a:t>
            </a:r>
            <a:r>
              <a:rPr lang="en-GB" sz="1800" dirty="0" err="1"/>
              <a:t>direttamente</a:t>
            </a:r>
            <a:r>
              <a:rPr lang="en-GB" sz="1800" dirty="0"/>
              <a:t> </a:t>
            </a:r>
            <a:r>
              <a:rPr lang="en-GB" sz="1800" dirty="0" err="1"/>
              <a:t>utilizzando</a:t>
            </a:r>
            <a:r>
              <a:rPr lang="en-GB" sz="1800" dirty="0"/>
              <a:t> la catena SB, MIB e DIRAC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62E3D-B5D0-F34A-8AB5-C191A738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4050E-7046-C543-9FDD-7EB34A45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Pedreschi | Mu2e Italia CM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DA2F-E84E-CA45-A059-64E334E1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itle 23">
            <a:extLst>
              <a:ext uri="{FF2B5EF4-FFF2-40B4-BE49-F238E27FC236}">
                <a16:creationId xmlns:a16="http://schemas.microsoft.com/office/drawing/2014/main" id="{95C2972A-A715-2B41-B934-BA4CFC08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Plans</a:t>
            </a:r>
            <a:endParaRPr lang="en-IT" dirty="0"/>
          </a:p>
        </p:txBody>
      </p:sp>
      <p:grpSp>
        <p:nvGrpSpPr>
          <p:cNvPr id="31" name="Gruppo 30"/>
          <p:cNvGrpSpPr/>
          <p:nvPr/>
        </p:nvGrpSpPr>
        <p:grpSpPr>
          <a:xfrm>
            <a:off x="605056" y="3112323"/>
            <a:ext cx="7933889" cy="3010594"/>
            <a:chOff x="355242" y="3112323"/>
            <a:chExt cx="7933889" cy="3010594"/>
          </a:xfrm>
        </p:grpSpPr>
        <p:grpSp>
          <p:nvGrpSpPr>
            <p:cNvPr id="27" name="Gruppo 26"/>
            <p:cNvGrpSpPr/>
            <p:nvPr/>
          </p:nvGrpSpPr>
          <p:grpSpPr>
            <a:xfrm>
              <a:off x="408210" y="3501621"/>
              <a:ext cx="7880921" cy="2621296"/>
              <a:chOff x="676275" y="2810609"/>
              <a:chExt cx="7880921" cy="2621296"/>
            </a:xfrm>
          </p:grpSpPr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4826" y="2918931"/>
                <a:ext cx="3702370" cy="2487049"/>
              </a:xfrm>
              <a:prstGeom prst="rect">
                <a:avLst/>
              </a:prstGeom>
            </p:spPr>
          </p:pic>
          <p:pic>
            <p:nvPicPr>
              <p:cNvPr id="2" name="Immagin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602" y="3166242"/>
                <a:ext cx="724812" cy="722395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303763" y="3207847"/>
                <a:ext cx="2621296" cy="1826820"/>
              </a:xfrm>
              <a:prstGeom prst="rect">
                <a:avLst/>
              </a:prstGeom>
            </p:spPr>
          </p:pic>
          <p:pic>
            <p:nvPicPr>
              <p:cNvPr id="20" name="Immagine 1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76275" y="3166242"/>
                <a:ext cx="678726" cy="703644"/>
              </a:xfrm>
              <a:prstGeom prst="rect">
                <a:avLst/>
              </a:prstGeom>
            </p:spPr>
          </p:pic>
          <p:pic>
            <p:nvPicPr>
              <p:cNvPr id="21" name="Immagin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76275" y="4534304"/>
                <a:ext cx="678726" cy="703644"/>
              </a:xfrm>
              <a:prstGeom prst="rect">
                <a:avLst/>
              </a:prstGeom>
            </p:spPr>
          </p:pic>
          <p:pic>
            <p:nvPicPr>
              <p:cNvPr id="22" name="Immagin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1602" y="4524958"/>
                <a:ext cx="724812" cy="722395"/>
              </a:xfrm>
              <a:prstGeom prst="rect">
                <a:avLst/>
              </a:prstGeom>
            </p:spPr>
          </p:pic>
          <p:cxnSp>
            <p:nvCxnSpPr>
              <p:cNvPr id="14" name="Connettore diritto 13"/>
              <p:cNvCxnSpPr/>
              <p:nvPr/>
            </p:nvCxnSpPr>
            <p:spPr>
              <a:xfrm>
                <a:off x="1001182" y="3880303"/>
                <a:ext cx="7228" cy="636599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diritto 23"/>
              <p:cNvCxnSpPr/>
              <p:nvPr/>
            </p:nvCxnSpPr>
            <p:spPr>
              <a:xfrm>
                <a:off x="2074008" y="3897705"/>
                <a:ext cx="10614" cy="601796"/>
              </a:xfrm>
              <a:prstGeom prst="line">
                <a:avLst/>
              </a:prstGeom>
              <a:ln w="12700">
                <a:solidFill>
                  <a:schemeClr val="tx2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asellaDiTesto 27"/>
            <p:cNvSpPr txBox="1"/>
            <p:nvPr/>
          </p:nvSpPr>
          <p:spPr>
            <a:xfrm>
              <a:off x="2951695" y="3112323"/>
              <a:ext cx="872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MIB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55242" y="3420279"/>
              <a:ext cx="872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SBs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6085327" y="3189446"/>
              <a:ext cx="982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DIRAC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395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0AB41-D2B8-5440-97FE-1556BFE1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217" y="3104169"/>
            <a:ext cx="4175566" cy="33004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>
                <a:sym typeface="Wingdings" pitchFamily="2" charset="2"/>
              </a:rPr>
              <a:t>Thank you for the attention!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180AA-0CF0-3142-8108-F6E7FBC2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EDB7-0E87-4949-B1F2-F224E666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Pedreschi | Mu2e Italia CM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90FD-DF09-8640-911F-97DDB515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0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180AA-0CF0-3142-8108-F6E7FBC2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16 -Jun- 2020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EDB7-0E87-4949-B1F2-F224E666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90FD-DF09-8640-911F-97DDB515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18B47F1-042D-1C45-95A8-5DA6F19E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DIRAC V2 (1)</a:t>
            </a:r>
            <a:endParaRPr lang="en-IT" sz="2800" dirty="0"/>
          </a:p>
        </p:txBody>
      </p:sp>
      <p:pic>
        <p:nvPicPr>
          <p:cNvPr id="8" name="Immagine 11">
            <a:extLst>
              <a:ext uri="{FF2B5EF4-FFF2-40B4-BE49-F238E27FC236}">
                <a16:creationId xmlns:a16="http://schemas.microsoft.com/office/drawing/2014/main" id="{3BAF50AA-0E75-4330-BD5A-48E085D93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4" y="1045478"/>
            <a:ext cx="7070853" cy="47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180AA-0CF0-3142-8108-F6E7FBC2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EDB7-0E87-4949-B1F2-F224E666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90FD-DF09-8640-911F-97DDB515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18B47F1-042D-1C45-95A8-5DA6F19E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DIRAC V2 (2)</a:t>
            </a:r>
            <a:endParaRPr lang="en-IT" sz="2800" dirty="0"/>
          </a:p>
        </p:txBody>
      </p:sp>
      <p:sp>
        <p:nvSpPr>
          <p:cNvPr id="12" name="CustomShape 2">
            <a:extLst>
              <a:ext uri="{FF2B5EF4-FFF2-40B4-BE49-F238E27FC236}">
                <a16:creationId xmlns:a16="http://schemas.microsoft.com/office/drawing/2014/main" id="{11CAA5E8-09F8-4C96-93E0-A63E8F43C34A}"/>
              </a:ext>
            </a:extLst>
          </p:cNvPr>
          <p:cNvSpPr/>
          <p:nvPr/>
        </p:nvSpPr>
        <p:spPr>
          <a:xfrm>
            <a:off x="420318" y="903954"/>
            <a:ext cx="8722962" cy="44871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Rispetto alla DIRAC V1: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it-IT" sz="2000" dirty="0">
              <a:solidFill>
                <a:srgbClr val="404040"/>
              </a:solidFill>
              <a:latin typeface="Arial"/>
              <a:ea typeface="ＭＳ Ｐゴシック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Polarfire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FPGA (più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rad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-hard, 2 volte più grande, più veloce)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+mj-lt"/>
                <a:ea typeface="ＭＳ Ｐゴシック"/>
              </a:rPr>
              <a:t> VTRX (ricevitore ottico)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+mj-lt"/>
                <a:ea typeface="ＭＳ Ｐゴシック"/>
              </a:rPr>
              <a:t> Supporta DDR3 fino a 2 Gbyte (attualmente 2 schede con DDR3 da 0.5 Gbyte e 2 schede da 1 Gbyte)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+mj-lt"/>
                <a:ea typeface="ＭＳ Ｐゴシック"/>
              </a:rPr>
              <a:t> Sistema di monitoring migliore (V, I e T)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+mj-lt"/>
                <a:ea typeface="ＭＳ Ｐゴシック"/>
              </a:rPr>
              <a:t> CAN bus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+mj-lt"/>
                <a:ea typeface="ＭＳ Ｐゴシック"/>
              </a:rPr>
              <a:t> Nuovi DCDC </a:t>
            </a:r>
            <a:r>
              <a:rPr lang="it-IT" sz="2000" dirty="0" err="1">
                <a:solidFill>
                  <a:srgbClr val="404040"/>
                </a:solidFill>
                <a:latin typeface="+mj-lt"/>
                <a:ea typeface="ＭＳ Ｐゴシック"/>
              </a:rPr>
              <a:t>converter</a:t>
            </a:r>
            <a:r>
              <a:rPr lang="it-IT" sz="2000" dirty="0">
                <a:solidFill>
                  <a:srgbClr val="404040"/>
                </a:solidFill>
                <a:latin typeface="+mj-lt"/>
                <a:ea typeface="ＭＳ Ｐゴシック"/>
              </a:rPr>
              <a:t> (più </a:t>
            </a:r>
            <a:r>
              <a:rPr lang="it-IT" sz="2000" dirty="0" err="1">
                <a:solidFill>
                  <a:srgbClr val="404040"/>
                </a:solidFill>
                <a:latin typeface="+mj-lt"/>
                <a:ea typeface="ＭＳ Ｐゴシック"/>
              </a:rPr>
              <a:t>rad</a:t>
            </a:r>
            <a:r>
              <a:rPr lang="it-IT" sz="2000" dirty="0">
                <a:solidFill>
                  <a:srgbClr val="404040"/>
                </a:solidFill>
                <a:latin typeface="+mj-lt"/>
                <a:ea typeface="ＭＳ Ｐゴシック"/>
              </a:rPr>
              <a:t>-hard)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+mj-lt"/>
                <a:ea typeface="ＭＳ Ｐゴシック"/>
              </a:rPr>
              <a:t> Albero di clock più efficiente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+mj-lt"/>
                <a:ea typeface="ＭＳ Ｐゴシック"/>
              </a:rPr>
              <a:t>Stessa interfaccia analogica (</a:t>
            </a:r>
            <a:r>
              <a:rPr lang="it-IT" sz="2000" dirty="0" err="1">
                <a:solidFill>
                  <a:srgbClr val="404040"/>
                </a:solidFill>
                <a:latin typeface="+mj-lt"/>
                <a:ea typeface="ＭＳ Ｐゴシック"/>
              </a:rPr>
              <a:t>ADCs</a:t>
            </a:r>
            <a:r>
              <a:rPr lang="it-IT" sz="2000" dirty="0">
                <a:solidFill>
                  <a:srgbClr val="404040"/>
                </a:solidFill>
                <a:latin typeface="+mj-lt"/>
                <a:ea typeface="ＭＳ Ｐゴシック"/>
              </a:rPr>
              <a:t>, amplificatori, … )</a:t>
            </a:r>
          </a:p>
          <a:p>
            <a:pPr>
              <a:lnSpc>
                <a:spcPct val="100000"/>
              </a:lnSpc>
            </a:pPr>
            <a:endParaRPr sz="20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20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1764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31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180AA-0CF0-3142-8108-F6E7FBC2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EDB7-0E87-4949-B1F2-F224E666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90FD-DF09-8640-911F-97DDB515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18B47F1-042D-1C45-95A8-5DA6F19E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DIRAC V2 test</a:t>
            </a:r>
            <a:endParaRPr lang="en-IT" sz="2800" dirty="0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D4485287-3E69-4568-87AB-C89BE961BCC5}"/>
              </a:ext>
            </a:extLst>
          </p:cNvPr>
          <p:cNvSpPr/>
          <p:nvPr/>
        </p:nvSpPr>
        <p:spPr>
          <a:xfrm>
            <a:off x="371789" y="903954"/>
            <a:ext cx="8722962" cy="46998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Test funzionali 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Schema di power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ADC (20 canali)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Albero di clock +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Jitter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cleaner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(SPI + ARM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Cortex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M1 synth.)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DDR test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Readout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della fibra + clock recovery attraverso la fibra +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OTSdaq</a:t>
            </a:r>
            <a:endParaRPr lang="it-IT" sz="2000" dirty="0">
              <a:solidFill>
                <a:srgbClr val="404040"/>
              </a:solidFill>
              <a:latin typeface="Arial"/>
              <a:ea typeface="ＭＳ Ｐゴシック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ADC di monitoring, Interface to laser system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CAN bus test (work in progress…)</a:t>
            </a:r>
          </a:p>
          <a:p>
            <a:pPr algn="ctr">
              <a:lnSpc>
                <a:spcPct val="100000"/>
              </a:lnSpc>
            </a:pPr>
            <a:endParaRPr lang="it-IT" sz="2000" dirty="0">
              <a:solidFill>
                <a:srgbClr val="FF0000"/>
              </a:solidFill>
              <a:latin typeface="Arial"/>
              <a:ea typeface="ＭＳ Ｐゴシック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Arial"/>
                <a:ea typeface="ＭＳ Ｐゴシック"/>
              </a:rPr>
              <a:t>Test mancanti (a causa della Pandemia di COVID 19): </a:t>
            </a:r>
          </a:p>
          <a:p>
            <a:pPr>
              <a:lnSpc>
                <a:spcPct val="100000"/>
              </a:lnSpc>
            </a:pPr>
            <a:endParaRPr lang="it-IT" sz="2000" dirty="0">
              <a:latin typeface="Arial"/>
              <a:ea typeface="ＭＳ Ｐゴシック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latin typeface="Arial"/>
                <a:ea typeface="ＭＳ Ｐゴシック"/>
              </a:rPr>
              <a:t>Test dei 20 canali sul Modulo0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latin typeface="Arial"/>
                <a:ea typeface="ＭＳ Ｐゴシック"/>
              </a:rPr>
              <a:t>Lettura tramite fibra dei dati provenienti da dati simulati realistici alla massima velocità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it-IT" sz="2000" dirty="0">
                <a:latin typeface="Arial"/>
                <a:ea typeface="ＭＳ Ｐゴシック"/>
              </a:rPr>
              <a:t>Test finali TID,SEU,B (a livello di componenti fatti nel 2019)</a:t>
            </a:r>
          </a:p>
        </p:txBody>
      </p:sp>
    </p:spTree>
    <p:extLst>
      <p:ext uri="{BB962C8B-B14F-4D97-AF65-F5344CB8AC3E}">
        <p14:creationId xmlns:p14="http://schemas.microsoft.com/office/powerpoint/2010/main" val="333649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28600" y="103680"/>
            <a:ext cx="8914680" cy="64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dirty="0">
                <a:solidFill>
                  <a:srgbClr val="154D81"/>
                </a:solidFill>
                <a:ea typeface="ＭＳ Ｐゴシック"/>
              </a:rPr>
              <a:t>Thermal </a:t>
            </a:r>
            <a:r>
              <a:rPr lang="it-IT" sz="3200" b="1" dirty="0" err="1">
                <a:solidFill>
                  <a:srgbClr val="154D81"/>
                </a:solidFill>
                <a:ea typeface="ＭＳ Ｐゴシック"/>
              </a:rPr>
              <a:t>interface</a:t>
            </a:r>
            <a:r>
              <a:rPr lang="it-IT" sz="3200" b="1" dirty="0">
                <a:solidFill>
                  <a:srgbClr val="154D81"/>
                </a:solidFill>
                <a:ea typeface="ＭＳ Ｐゴシック"/>
              </a:rPr>
              <a:t>: </a:t>
            </a:r>
            <a:r>
              <a:rPr lang="it-IT" sz="3200" b="1" dirty="0" err="1">
                <a:solidFill>
                  <a:srgbClr val="154D81"/>
                </a:solidFill>
                <a:ea typeface="ＭＳ Ｐゴシック"/>
              </a:rPr>
              <a:t>cardlocks</a:t>
            </a:r>
            <a:r>
              <a:rPr lang="it-IT" sz="3200" b="1" dirty="0">
                <a:solidFill>
                  <a:srgbClr val="154D81"/>
                </a:solidFill>
                <a:ea typeface="ＭＳ Ｐゴシック"/>
              </a:rPr>
              <a:t> and </a:t>
            </a:r>
            <a:r>
              <a:rPr lang="it-IT" sz="3200" b="1" dirty="0" err="1">
                <a:solidFill>
                  <a:srgbClr val="154D81"/>
                </a:solidFill>
                <a:ea typeface="ＭＳ Ｐゴシック"/>
              </a:rPr>
              <a:t>copper</a:t>
            </a:r>
            <a:r>
              <a:rPr lang="it-IT" sz="3200" b="1" dirty="0">
                <a:solidFill>
                  <a:srgbClr val="154D81"/>
                </a:solidFill>
                <a:ea typeface="ＭＳ Ｐゴシック"/>
              </a:rPr>
              <a:t> </a:t>
            </a:r>
            <a:r>
              <a:rPr lang="it-IT" sz="3200" b="1" dirty="0" err="1">
                <a:solidFill>
                  <a:srgbClr val="154D81"/>
                </a:solidFill>
                <a:ea typeface="ＭＳ Ｐゴシック"/>
              </a:rPr>
              <a:t>plate</a:t>
            </a:r>
            <a:endParaRPr dirty="0"/>
          </a:p>
        </p:txBody>
      </p:sp>
      <p:sp>
        <p:nvSpPr>
          <p:cNvPr id="116" name="CustomShape 5"/>
          <p:cNvSpPr/>
          <p:nvPr/>
        </p:nvSpPr>
        <p:spPr>
          <a:xfrm>
            <a:off x="228600" y="6515280"/>
            <a:ext cx="44712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AEE72714-BFF4-40BF-A60D-54BAD512E541}" type="slidenum">
              <a:rPr lang="it-IT" sz="900">
                <a:solidFill>
                  <a:srgbClr val="154D81"/>
                </a:solidFill>
                <a:latin typeface="Arial"/>
                <a:ea typeface="ＭＳ Ｐゴシック"/>
              </a:rPr>
              <a:t>5</a:t>
            </a:fld>
            <a:endParaRPr/>
          </a:p>
        </p:txBody>
      </p:sp>
      <p:sp>
        <p:nvSpPr>
          <p:cNvPr id="7" name="CustomShape 4"/>
          <p:cNvSpPr/>
          <p:nvPr/>
        </p:nvSpPr>
        <p:spPr>
          <a:xfrm>
            <a:off x="806400" y="6515280"/>
            <a:ext cx="537300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900" dirty="0">
                <a:solidFill>
                  <a:srgbClr val="154D81"/>
                </a:solidFill>
                <a:latin typeface="Arial"/>
                <a:ea typeface="ＭＳ Ｐゴシック"/>
              </a:rPr>
              <a:t>E. Pedreschi | Mu2e Italia CM </a:t>
            </a:r>
            <a:endParaRPr lang="it-IT" dirty="0"/>
          </a:p>
        </p:txBody>
      </p:sp>
      <p:sp>
        <p:nvSpPr>
          <p:cNvPr id="5" name="CustomShape 2"/>
          <p:cNvSpPr/>
          <p:nvPr/>
        </p:nvSpPr>
        <p:spPr>
          <a:xfrm>
            <a:off x="371789" y="903954"/>
            <a:ext cx="8722962" cy="10339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I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Cardlock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si adattano bene alla scheda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Piastra in rame per la dissipazione termica per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Mezzanine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board e DIRAC V2 progettata, prototipo in arrivo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lang="it-IT" sz="2000" dirty="0">
              <a:solidFill>
                <a:srgbClr val="404040"/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</a:pPr>
            <a:endParaRPr sz="20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20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1764" dirty="0"/>
          </a:p>
          <a:p>
            <a:pPr>
              <a:lnSpc>
                <a:spcPct val="100000"/>
              </a:lnSpc>
            </a:pPr>
            <a:endParaRPr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CDC492-0A6A-42FB-9834-D7883AC02EA4}"/>
              </a:ext>
            </a:extLst>
          </p:cNvPr>
          <p:cNvGrpSpPr/>
          <p:nvPr/>
        </p:nvGrpSpPr>
        <p:grpSpPr>
          <a:xfrm>
            <a:off x="160839" y="2498455"/>
            <a:ext cx="8822321" cy="2758357"/>
            <a:chOff x="160839" y="1818947"/>
            <a:chExt cx="8822321" cy="2758357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231135" y="1818947"/>
              <a:ext cx="3752025" cy="27583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8337B7-37E8-4D58-824B-CBBE03507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839" y="1818948"/>
              <a:ext cx="5070297" cy="2748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2562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28600" y="103680"/>
            <a:ext cx="8914680" cy="64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dirty="0">
                <a:solidFill>
                  <a:srgbClr val="154D81"/>
                </a:solidFill>
                <a:ea typeface="ＭＳ Ｐゴシック"/>
              </a:rPr>
              <a:t>DIRAC V2 TEST Board</a:t>
            </a:r>
            <a:endParaRPr dirty="0"/>
          </a:p>
        </p:txBody>
      </p:sp>
      <p:sp>
        <p:nvSpPr>
          <p:cNvPr id="116" name="CustomShape 5"/>
          <p:cNvSpPr/>
          <p:nvPr/>
        </p:nvSpPr>
        <p:spPr>
          <a:xfrm>
            <a:off x="228600" y="6515280"/>
            <a:ext cx="44712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AEE72714-BFF4-40BF-A60D-54BAD512E541}" type="slidenum">
              <a:rPr lang="it-IT" sz="900">
                <a:solidFill>
                  <a:srgbClr val="154D81"/>
                </a:solidFill>
                <a:latin typeface="Arial"/>
                <a:ea typeface="ＭＳ Ｐゴシック"/>
              </a:rPr>
              <a:t>6</a:t>
            </a:fld>
            <a:endParaRPr/>
          </a:p>
        </p:txBody>
      </p:sp>
      <p:sp>
        <p:nvSpPr>
          <p:cNvPr id="7" name="CustomShape 4"/>
          <p:cNvSpPr/>
          <p:nvPr/>
        </p:nvSpPr>
        <p:spPr>
          <a:xfrm>
            <a:off x="806400" y="6515280"/>
            <a:ext cx="537300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000" dirty="0">
                <a:solidFill>
                  <a:srgbClr val="0070C0"/>
                </a:solidFill>
              </a:rPr>
              <a:t>E. Pedreschi | Mu2e Italia CM</a:t>
            </a:r>
          </a:p>
        </p:txBody>
      </p:sp>
      <p:sp>
        <p:nvSpPr>
          <p:cNvPr id="5" name="CustomShape 2"/>
          <p:cNvSpPr/>
          <p:nvPr/>
        </p:nvSpPr>
        <p:spPr>
          <a:xfrm>
            <a:off x="371789" y="903954"/>
            <a:ext cx="8722962" cy="54024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dirty="0">
                <a:solidFill>
                  <a:srgbClr val="404040"/>
                </a:solidFill>
                <a:latin typeface="Arial"/>
                <a:ea typeface="ＭＳ Ｐゴシック"/>
              </a:rPr>
              <a:t> 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TEST Board emula la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Mezzanina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and FEE (20 canali)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Impulsa la DIRAC V2 ai test di radiazione and nei test di validazione delle schede di produzione.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Utile per valutare eventuali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crosstalk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fra i canali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Impulsi programmabili a piacere (20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channels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AWG) attraverso una ESP32 CPU</a:t>
            </a:r>
          </a:p>
          <a:p>
            <a:pPr>
              <a:lnSpc>
                <a:spcPct val="100000"/>
              </a:lnSpc>
            </a:pPr>
            <a:endParaRPr lang="it-IT" sz="2000" dirty="0">
              <a:solidFill>
                <a:srgbClr val="404040"/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</a:pPr>
            <a:endParaRPr sz="20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20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1764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2" y="3007409"/>
            <a:ext cx="7841974" cy="30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57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180AA-0CF0-3142-8108-F6E7FBC2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03 -Sept- 2020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EDB7-0E87-4949-B1F2-F224E666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Pedreschi | Mu2e Italia CM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90FD-DF09-8640-911F-97DDB515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418B47F1-042D-1C45-95A8-5DA6F19E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DIRAC V3</a:t>
            </a:r>
            <a:endParaRPr lang="en-IT" sz="2800" dirty="0"/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D4485287-3E69-4568-87AB-C89BE961BCC5}"/>
              </a:ext>
            </a:extLst>
          </p:cNvPr>
          <p:cNvSpPr/>
          <p:nvPr/>
        </p:nvSpPr>
        <p:spPr>
          <a:xfrm>
            <a:off x="371789" y="903953"/>
            <a:ext cx="8722962" cy="5442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Piccolo errore sullo stampato: è necessario spostare di 2 mm il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VTRx</a:t>
            </a:r>
            <a:endParaRPr lang="it-IT" sz="2000" dirty="0">
              <a:solidFill>
                <a:srgbClr val="404040"/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Daremo il via al </a:t>
            </a:r>
            <a:r>
              <a:rPr lang="it-IT" sz="2000" dirty="0" err="1">
                <a:solidFill>
                  <a:srgbClr val="404040"/>
                </a:solidFill>
                <a:latin typeface="Arial"/>
                <a:ea typeface="ＭＳ Ｐゴシック"/>
              </a:rPr>
              <a:t>masterista</a:t>
            </a:r>
            <a:r>
              <a:rPr lang="it-IT" sz="2000" dirty="0">
                <a:solidFill>
                  <a:srgbClr val="404040"/>
                </a:solidFill>
                <a:latin typeface="Arial"/>
                <a:ea typeface="ＭＳ Ｐゴシック"/>
              </a:rPr>
              <a:t> del CERN solo dopo aver effettuato i test di qualifica mancanti (l’errore è del CERN)</a:t>
            </a:r>
          </a:p>
          <a:p>
            <a:pPr>
              <a:lnSpc>
                <a:spcPct val="100000"/>
              </a:lnSpc>
            </a:pPr>
            <a:endParaRPr sz="20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20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1764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59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28600" y="103680"/>
            <a:ext cx="8914680" cy="641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dirty="0">
                <a:solidFill>
                  <a:srgbClr val="154D81"/>
                </a:solidFill>
                <a:ea typeface="ＭＳ Ｐゴシック"/>
              </a:rPr>
              <a:t>Produzione</a:t>
            </a:r>
            <a:endParaRPr dirty="0"/>
          </a:p>
        </p:txBody>
      </p:sp>
      <p:sp>
        <p:nvSpPr>
          <p:cNvPr id="116" name="CustomShape 5"/>
          <p:cNvSpPr/>
          <p:nvPr/>
        </p:nvSpPr>
        <p:spPr>
          <a:xfrm>
            <a:off x="228600" y="6515280"/>
            <a:ext cx="44712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fld id="{AEE72714-BFF4-40BF-A60D-54BAD512E541}" type="slidenum">
              <a:rPr lang="it-IT" sz="900">
                <a:solidFill>
                  <a:srgbClr val="154D81"/>
                </a:solidFill>
                <a:latin typeface="Arial"/>
                <a:ea typeface="ＭＳ Ｐゴシック"/>
              </a:rPr>
              <a:t>8</a:t>
            </a:fld>
            <a:endParaRPr/>
          </a:p>
        </p:txBody>
      </p:sp>
      <p:sp>
        <p:nvSpPr>
          <p:cNvPr id="7" name="CustomShape 4"/>
          <p:cNvSpPr/>
          <p:nvPr/>
        </p:nvSpPr>
        <p:spPr>
          <a:xfrm>
            <a:off x="806400" y="6515280"/>
            <a:ext cx="5373000" cy="240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defRPr/>
            </a:pPr>
            <a:r>
              <a:rPr lang="en-US" sz="1000" dirty="0">
                <a:solidFill>
                  <a:srgbClr val="0070C0"/>
                </a:solidFill>
              </a:rPr>
              <a:t>E. Pedreschi | Mu2e Italia CM</a:t>
            </a:r>
          </a:p>
        </p:txBody>
      </p:sp>
      <p:sp>
        <p:nvSpPr>
          <p:cNvPr id="5" name="CustomShape 2"/>
          <p:cNvSpPr/>
          <p:nvPr/>
        </p:nvSpPr>
        <p:spPr>
          <a:xfrm>
            <a:off x="371789" y="903953"/>
            <a:ext cx="8722962" cy="53349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dirty="0">
                <a:solidFill>
                  <a:srgbClr val="404040"/>
                </a:solidFill>
                <a:latin typeface="Arial"/>
                <a:ea typeface="ＭＳ Ｐゴシック"/>
              </a:rPr>
              <a:t> L’assegnazione delle gare si è conclusa a luglio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dirty="0">
                <a:solidFill>
                  <a:srgbClr val="404040"/>
                </a:solidFill>
                <a:latin typeface="Arial"/>
                <a:ea typeface="ＭＳ Ｐゴシック"/>
              </a:rPr>
              <a:t> Abbiamo autorizzato l’acquisto del 90% dei componenti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dirty="0">
                <a:solidFill>
                  <a:srgbClr val="404040"/>
                </a:solidFill>
                <a:latin typeface="Arial"/>
                <a:ea typeface="ＭＳ Ｐゴシック"/>
              </a:rPr>
              <a:t> I rimanenti saranno acquistati al termine di tutti i test e a quel punto daremo il via alla pre-produzione delle schede (10 pezzi)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dirty="0">
                <a:solidFill>
                  <a:srgbClr val="404040"/>
                </a:solidFill>
                <a:latin typeface="Arial"/>
                <a:ea typeface="ＭＳ Ｐゴシック"/>
              </a:rPr>
              <a:t> in questo momento a Pisa ne abbiamo 4 funzionanti</a:t>
            </a:r>
            <a:endParaRPr lang="it-IT" sz="2400" dirty="0">
              <a:solidFill>
                <a:srgbClr val="404040"/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lang="it-IT" sz="2400" dirty="0">
              <a:solidFill>
                <a:srgbClr val="404040"/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18934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10002</TotalTime>
  <Words>1379</Words>
  <Application>Microsoft Office PowerPoint</Application>
  <PresentationFormat>On-screen Show (4:3)</PresentationFormat>
  <Paragraphs>331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</vt:lpstr>
      <vt:lpstr>Wingdings</vt:lpstr>
      <vt:lpstr>FermilabTemplate</vt:lpstr>
      <vt:lpstr>Fermilab: Footer Only</vt:lpstr>
      <vt:lpstr>DIRAC and TRAD System status</vt:lpstr>
      <vt:lpstr>Outline</vt:lpstr>
      <vt:lpstr>DIRAC V2 (1)</vt:lpstr>
      <vt:lpstr>DIRAC V2 (2)</vt:lpstr>
      <vt:lpstr>DIRAC V2 test</vt:lpstr>
      <vt:lpstr>PowerPoint Presentation</vt:lpstr>
      <vt:lpstr>PowerPoint Presentation</vt:lpstr>
      <vt:lpstr>DIRAC V3</vt:lpstr>
      <vt:lpstr>PowerPoint Presentation</vt:lpstr>
      <vt:lpstr>Sistema TRAD (1)</vt:lpstr>
      <vt:lpstr>Sistema TRAD (2)</vt:lpstr>
      <vt:lpstr>TRAD System schematic block</vt:lpstr>
      <vt:lpstr>Sensors Board schematic block</vt:lpstr>
      <vt:lpstr>Temperature Sensor</vt:lpstr>
      <vt:lpstr>Dose Sensor</vt:lpstr>
      <vt:lpstr>Neutron Sensor</vt:lpstr>
      <vt:lpstr>Sensor Board Altium project</vt:lpstr>
      <vt:lpstr>Mezzanine Board Interface schematic block</vt:lpstr>
      <vt:lpstr>Mezzanine Interface Board</vt:lpstr>
      <vt:lpstr>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EMC Status and Introduction</dc:title>
  <dc:creator>Stefano Miscetti</dc:creator>
  <cp:lastModifiedBy>Elena Pedreschi</cp:lastModifiedBy>
  <cp:revision>131</cp:revision>
  <cp:lastPrinted>2020-06-03T14:28:02Z</cp:lastPrinted>
  <dcterms:created xsi:type="dcterms:W3CDTF">2020-06-03T13:11:52Z</dcterms:created>
  <dcterms:modified xsi:type="dcterms:W3CDTF">2020-09-03T08:23:31Z</dcterms:modified>
</cp:coreProperties>
</file>