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94" r:id="rId3"/>
    <p:sldId id="299" r:id="rId4"/>
    <p:sldId id="293" r:id="rId5"/>
    <p:sldId id="295" r:id="rId6"/>
    <p:sldId id="296" r:id="rId7"/>
    <p:sldId id="302" r:id="rId8"/>
    <p:sldId id="298" r:id="rId9"/>
    <p:sldId id="301" r:id="rId10"/>
    <p:sldId id="303" r:id="rId11"/>
    <p:sldId id="291" r:id="rId12"/>
    <p:sldId id="292" r:id="rId13"/>
    <p:sldId id="300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4" autoAdjust="0"/>
    <p:restoredTop sz="94671"/>
  </p:normalViewPr>
  <p:slideViewPr>
    <p:cSldViewPr>
      <p:cViewPr varScale="1">
        <p:scale>
          <a:sx n="81" d="100"/>
          <a:sy n="81" d="100"/>
        </p:scale>
        <p:origin x="1562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8DC4-7D34-43AA-8286-3B92397A5D04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C3BC4-BD03-422E-A9FC-3648D89717F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D33E5-53EC-49CC-B1F5-6AAFEA46B1DF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13AF2-5E2D-4B16-88D1-C2AF9D39B4C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27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363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20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704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36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14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62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69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645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03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101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127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13AF2-5E2D-4B16-88D1-C2AF9D39B4C0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30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16DFB-3D06-47FD-AC58-1F876557D0A8}" type="datetimeFigureOut">
              <a:rPr lang="it-IT" smtClean="0"/>
              <a:pPr/>
              <a:t>01/09/2020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414F2-B0B4-4BA7-84B5-C348C01F8A1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7" y="260648"/>
            <a:ext cx="8713513" cy="6048672"/>
          </a:xfrm>
          <a:prstGeom prst="rect">
            <a:avLst/>
          </a:prstGeom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576" y="4077072"/>
            <a:ext cx="7772400" cy="1470025"/>
          </a:xfrm>
          <a:noFill/>
          <a:ln/>
        </p:spPr>
        <p:txBody>
          <a:bodyPr>
            <a:normAutofit fontScale="90000"/>
          </a:bodyPr>
          <a:lstStyle/>
          <a:p>
            <a:r>
              <a:rPr lang="it-IT" sz="4000" b="1" dirty="0">
                <a:latin typeface="Times" pitchFamily="18" charset="0"/>
              </a:rPr>
              <a:t/>
            </a:r>
            <a:br>
              <a:rPr lang="it-IT" sz="4000" b="1" dirty="0">
                <a:latin typeface="Times" pitchFamily="18" charset="0"/>
              </a:rPr>
            </a:br>
            <a:r>
              <a:rPr lang="en-US" sz="4000" b="1" dirty="0">
                <a:latin typeface="Times" pitchFamily="18" charset="0"/>
              </a:rPr>
              <a:t>Electromagnetic</a:t>
            </a:r>
            <a:r>
              <a:rPr lang="it-IT" sz="4000" b="1" dirty="0">
                <a:latin typeface="Times" pitchFamily="18" charset="0"/>
              </a:rPr>
              <a:t> Calorimeter</a:t>
            </a:r>
            <a:r>
              <a:rPr lang="it-IT" sz="4000" dirty="0"/>
              <a:t/>
            </a:r>
            <a:br>
              <a:rPr lang="it-IT" sz="4000" dirty="0"/>
            </a:br>
            <a:r>
              <a:rPr lang="en-US" sz="4000" dirty="0">
                <a:latin typeface="Helvetica" charset="0"/>
              </a:rPr>
              <a:t> </a:t>
            </a:r>
            <a:r>
              <a:rPr lang="en-US" sz="2700" dirty="0">
                <a:latin typeface="Helvetica" charset="0"/>
              </a:rPr>
              <a:t>- </a:t>
            </a:r>
            <a:r>
              <a:rPr lang="it-IT" sz="2700" dirty="0" smtClean="0">
                <a:latin typeface="Helvetica" charset="0"/>
              </a:rPr>
              <a:t>IFB </a:t>
            </a:r>
            <a:r>
              <a:rPr lang="it-IT" sz="2700" dirty="0" err="1" smtClean="0">
                <a:latin typeface="Helvetica" charset="0"/>
              </a:rPr>
              <a:t>flanges</a:t>
            </a:r>
            <a:r>
              <a:rPr lang="it-IT" sz="2700" dirty="0" smtClean="0">
                <a:latin typeface="Helvetica" charset="0"/>
              </a:rPr>
              <a:t> (</a:t>
            </a:r>
            <a:r>
              <a:rPr lang="it-IT" sz="2700" dirty="0" err="1" smtClean="0">
                <a:latin typeface="Helvetica" charset="0"/>
              </a:rPr>
              <a:t>cables</a:t>
            </a:r>
            <a:r>
              <a:rPr lang="it-IT" sz="2700" dirty="0" smtClean="0">
                <a:latin typeface="Helvetica" charset="0"/>
              </a:rPr>
              <a:t> and </a:t>
            </a:r>
            <a:r>
              <a:rPr lang="it-IT" sz="2700" dirty="0" err="1" smtClean="0">
                <a:latin typeface="Helvetica" charset="0"/>
              </a:rPr>
              <a:t>fibers</a:t>
            </a:r>
            <a:r>
              <a:rPr lang="en-GB" sz="2700" dirty="0" smtClean="0">
                <a:latin typeface="Helvetica" charset="0"/>
              </a:rPr>
              <a:t>)</a:t>
            </a:r>
            <a:r>
              <a:rPr lang="it-IT" sz="2700" dirty="0" smtClean="0">
                <a:latin typeface="Helvetica" charset="0"/>
              </a:rPr>
              <a:t> </a:t>
            </a:r>
            <a:r>
              <a:rPr lang="en-US" sz="2700" dirty="0" smtClean="0"/>
              <a:t>– </a:t>
            </a:r>
            <a:r>
              <a:rPr lang="it-IT" sz="4000" dirty="0"/>
              <a:t/>
            </a:r>
            <a:br>
              <a:rPr lang="it-IT" sz="4000" dirty="0"/>
            </a:br>
            <a:r>
              <a:rPr lang="en-US" sz="2000" dirty="0">
                <a:latin typeface="Helvetica" charset="0"/>
              </a:rPr>
              <a:t/>
            </a:r>
            <a:br>
              <a:rPr lang="en-US" sz="2000" dirty="0">
                <a:latin typeface="Helvetica" charset="0"/>
              </a:rPr>
            </a:br>
            <a:endParaRPr lang="it-IT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915816" y="630932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Alessandro Saputi – </a:t>
            </a:r>
            <a:r>
              <a:rPr lang="en-GB" dirty="0" err="1" smtClean="0"/>
              <a:t>Ivano</a:t>
            </a:r>
            <a:r>
              <a:rPr lang="en-GB" dirty="0" smtClean="0"/>
              <a:t> </a:t>
            </a:r>
            <a:r>
              <a:rPr lang="en-GB" dirty="0" err="1" smtClean="0"/>
              <a:t>Sarra</a:t>
            </a:r>
            <a:r>
              <a:rPr lang="en-GB" dirty="0" smtClean="0"/>
              <a:t>		</a:t>
            </a:r>
            <a:r>
              <a:rPr lang="en-GB" dirty="0" err="1" smtClean="0"/>
              <a:t>docDB</a:t>
            </a:r>
            <a:r>
              <a:rPr lang="en-GB" dirty="0" smtClean="0"/>
              <a:t> </a:t>
            </a:r>
            <a:r>
              <a:rPr lang="en-GB" dirty="0" err="1" smtClean="0"/>
              <a:t>xxxx</a:t>
            </a:r>
            <a:endParaRPr lang="en-GB" dirty="0"/>
          </a:p>
        </p:txBody>
      </p:sp>
      <p:sp>
        <p:nvSpPr>
          <p:cNvPr id="5124" name="AutoShape 4" descr="Risultati immagini per logo ln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032448" cy="758455"/>
          </a:xfrm>
          <a:prstGeom prst="rect">
            <a:avLst/>
          </a:prstGeom>
          <a:noFill/>
        </p:spPr>
      </p:pic>
      <p:pic>
        <p:nvPicPr>
          <p:cNvPr id="5122" name="Picture 2" descr="http://mu2e.fnal.gov/public/hep/results/material4speakers/mu2e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628800"/>
            <a:ext cx="3372719" cy="20882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4" descr="Risultati immagini per logo fermil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23835"/>
            <a:ext cx="2736304" cy="584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683568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Things to do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0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2" name="TextBox 7"/>
          <p:cNvSpPr txBox="1"/>
          <p:nvPr/>
        </p:nvSpPr>
        <p:spPr>
          <a:xfrm>
            <a:off x="827584" y="62068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/>
          </a:p>
          <a:p>
            <a:pPr algn="just"/>
            <a:r>
              <a:rPr lang="en-US" sz="1600" dirty="0"/>
              <a:t> </a:t>
            </a:r>
            <a:endParaRPr lang="en-US" sz="16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1760" y="1227702"/>
            <a:ext cx="4752528" cy="3904384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 - FNAL 21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April 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1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3779912" y="2790262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BACKUP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827584" y="62068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/>
          </a:p>
          <a:p>
            <a:pPr algn="just"/>
            <a:r>
              <a:rPr lang="en-US" sz="1600" dirty="0"/>
              <a:t> </a:t>
            </a:r>
            <a:endParaRPr lang="en-US" sz="1600" b="1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16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683568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IFB layout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clrChange>
              <a:clrFrom>
                <a:srgbClr val="CAD5E5"/>
              </a:clrFrom>
              <a:clrTo>
                <a:srgbClr val="CAD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557728"/>
            <a:ext cx="5729448" cy="54804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CAD5E5"/>
              </a:clrFrom>
              <a:clrTo>
                <a:srgbClr val="CAD5E5">
                  <a:alpha val="0"/>
                </a:srgbClr>
              </a:clrTo>
            </a:clrChange>
          </a:blip>
          <a:srcRect b="1299"/>
          <a:stretch/>
        </p:blipFill>
        <p:spPr>
          <a:xfrm>
            <a:off x="6678143" y="553125"/>
            <a:ext cx="1973261" cy="5468163"/>
          </a:xfrm>
          <a:prstGeom prst="rect">
            <a:avLst/>
          </a:prstGeom>
        </p:spPr>
      </p:pic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683568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IFB envelope for EMC cables and fibers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74" y="584775"/>
            <a:ext cx="3026728" cy="5580529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>
            <a:off x="2327204" y="2335188"/>
            <a:ext cx="1668732" cy="10218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709284" y="32889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Z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148064" y="2873493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Assigned envelope</a:t>
            </a:r>
          </a:p>
          <a:p>
            <a:endParaRPr lang="en-GB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DZmax</a:t>
            </a:r>
            <a:r>
              <a:rPr lang="en-GB" dirty="0" smtClean="0"/>
              <a:t> = 175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Rmax</a:t>
            </a:r>
            <a:r>
              <a:rPr lang="en-GB" dirty="0" smtClean="0"/>
              <a:t> = 1320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Rmin</a:t>
            </a:r>
            <a:r>
              <a:rPr lang="en-GB" dirty="0" smtClean="0"/>
              <a:t> = 1050 mm</a:t>
            </a:r>
            <a:endParaRPr lang="it-IT" dirty="0"/>
          </a:p>
        </p:txBody>
      </p:sp>
      <p:cxnSp>
        <p:nvCxnSpPr>
          <p:cNvPr id="18" name="Connettore 2 17"/>
          <p:cNvCxnSpPr/>
          <p:nvPr/>
        </p:nvCxnSpPr>
        <p:spPr>
          <a:xfrm flipV="1">
            <a:off x="2327204" y="1340768"/>
            <a:ext cx="876644" cy="93610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2327204" y="2132856"/>
            <a:ext cx="1020660" cy="14401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3116667" y="1067699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rgbClr val="0070C0"/>
                </a:solidFill>
              </a:rPr>
              <a:t>Rmax</a:t>
            </a:r>
            <a:endParaRPr lang="it-IT" sz="1600" dirty="0">
              <a:solidFill>
                <a:srgbClr val="0070C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137725" y="2107595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rgbClr val="0070C0"/>
                </a:solidFill>
              </a:rPr>
              <a:t>Rmin</a:t>
            </a:r>
            <a:endParaRPr lang="it-IT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683568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IFB flanges reserved for EMC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clrChange>
              <a:clrFrom>
                <a:srgbClr val="CAD5E5"/>
              </a:clrFrom>
              <a:clrTo>
                <a:srgbClr val="CAD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1535687"/>
            <a:ext cx="4645022" cy="4443190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 flipV="1">
            <a:off x="3024651" y="1751711"/>
            <a:ext cx="1997653" cy="20055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V="1">
            <a:off x="5022303" y="1788777"/>
            <a:ext cx="1853953" cy="19685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2411760" y="1286026"/>
            <a:ext cx="1107889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10 o’clock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372200" y="1286026"/>
            <a:ext cx="1107889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2 o’clock</a:t>
            </a:r>
            <a:endParaRPr lang="it-IT" dirty="0"/>
          </a:p>
        </p:txBody>
      </p:sp>
      <p:sp>
        <p:nvSpPr>
          <p:cNvPr id="19" name="TextBox 7"/>
          <p:cNvSpPr txBox="1"/>
          <p:nvPr/>
        </p:nvSpPr>
        <p:spPr>
          <a:xfrm>
            <a:off x="1259632" y="621841"/>
            <a:ext cx="7290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Times New Roman Regular" panose="02020603050405020304" pitchFamily="18" charset="0"/>
              </a:rPr>
              <a:t>Our design uses 2 sectors of the IFB for the optical fibers and </a:t>
            </a:r>
            <a:r>
              <a:rPr lang="en-US" sz="2000" dirty="0" smtClean="0">
                <a:solidFill>
                  <a:srgbClr val="FF0000"/>
                </a:solidFill>
                <a:latin typeface="Times New Roman Regular" panose="02020603050405020304" pitchFamily="18" charset="0"/>
              </a:rPr>
              <a:t>cables</a:t>
            </a:r>
            <a:endParaRPr lang="en-US" sz="2000" dirty="0">
              <a:solidFill>
                <a:srgbClr val="FF0000"/>
              </a:solidFill>
              <a:latin typeface="Times New Roman Regular" panose="02020603050405020304" pitchFamily="18" charset="0"/>
            </a:endParaRPr>
          </a:p>
        </p:txBody>
      </p:sp>
      <p:sp>
        <p:nvSpPr>
          <p:cNvPr id="14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02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03" y="436494"/>
            <a:ext cx="5001658" cy="527786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683568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IFB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cables&amp;fibers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layout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5193513" y="3446875"/>
            <a:ext cx="4427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 Regular" panose="02020603050405020304" pitchFamily="18" charset="0"/>
                <a:ea typeface="Helvetica" charset="0"/>
                <a:cs typeface="Times New Roman Regular" panose="02020603050405020304" pitchFamily="18" charset="0"/>
              </a:rPr>
              <a:t>Laser: 3 fibers per connector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Times New Roman Regular" panose="02020603050405020304" pitchFamily="18" charset="0"/>
                <a:ea typeface="Helvetica" charset="0"/>
                <a:cs typeface="Times New Roman Regular" panose="02020603050405020304" pitchFamily="18" charset="0"/>
                <a:sym typeface="Wingdings"/>
              </a:rPr>
              <a:t> 2</a:t>
            </a:r>
            <a:r>
              <a:rPr lang="en-US" sz="2000" dirty="0">
                <a:solidFill>
                  <a:srgbClr val="C00000"/>
                </a:solidFill>
                <a:latin typeface="Times New Roman Regular" panose="02020603050405020304" pitchFamily="18" charset="0"/>
                <a:ea typeface="Helvetica" charset="0"/>
                <a:cs typeface="Times New Roman Regular" panose="02020603050405020304" pitchFamily="18" charset="0"/>
              </a:rPr>
              <a:t> connector per flange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996" y="4361310"/>
            <a:ext cx="3463975" cy="1317012"/>
          </a:xfrm>
          <a:prstGeom prst="rect">
            <a:avLst/>
          </a:prstGeom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id="{25A1E75A-1BD5-5241-930E-436C133E7E11}"/>
              </a:ext>
            </a:extLst>
          </p:cNvPr>
          <p:cNvSpPr/>
          <p:nvPr/>
        </p:nvSpPr>
        <p:spPr>
          <a:xfrm>
            <a:off x="4853297" y="477313"/>
            <a:ext cx="36567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>
                <a:latin typeface="Times New Roman Regular" panose="02020603050405020304" pitchFamily="18" charset="0"/>
              </a:rPr>
              <a:t>TDAQ: </a:t>
            </a:r>
            <a:r>
              <a:rPr lang="en-US" sz="2000" dirty="0">
                <a:latin typeface="Times New Roman Regular" panose="02020603050405020304" pitchFamily="18" charset="0"/>
              </a:rPr>
              <a:t>48</a:t>
            </a:r>
            <a:r>
              <a:rPr lang="en-US" sz="2000" dirty="0">
                <a:latin typeface="Times New Roman Regular" panose="02020603050405020304" pitchFamily="18" charset="0"/>
                <a:ea typeface="Helvetica" charset="0"/>
                <a:cs typeface="Times New Roman Regular" panose="02020603050405020304" pitchFamily="18" charset="0"/>
              </a:rPr>
              <a:t> fibers per connector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Times New Roman Regular" panose="02020603050405020304" pitchFamily="18" charset="0"/>
                <a:ea typeface="Helvetica" charset="0"/>
                <a:cs typeface="Times New Roman Regular" panose="02020603050405020304" pitchFamily="18" charset="0"/>
                <a:sym typeface="Wingdings"/>
              </a:rPr>
              <a:t> 4</a:t>
            </a:r>
            <a:r>
              <a:rPr lang="en-US" sz="2000" dirty="0">
                <a:solidFill>
                  <a:srgbClr val="C00000"/>
                </a:solidFill>
                <a:latin typeface="Times New Roman Regular" panose="02020603050405020304" pitchFamily="18" charset="0"/>
                <a:ea typeface="Helvetica" charset="0"/>
                <a:cs typeface="Times New Roman Regular" panose="02020603050405020304" pitchFamily="18" charset="0"/>
              </a:rPr>
              <a:t> connector per flange</a:t>
            </a:r>
          </a:p>
          <a:p>
            <a:endParaRPr lang="en-GB" sz="2000" dirty="0">
              <a:latin typeface="Times New Roman Regular" panose="02020603050405020304" pitchFamily="18" charset="0"/>
            </a:endParaRPr>
          </a:p>
        </p:txBody>
      </p:sp>
      <p:pic>
        <p:nvPicPr>
          <p:cNvPr id="20" name="Picture 26">
            <a:extLst>
              <a:ext uri="{FF2B5EF4-FFF2-40B4-BE49-F238E27FC236}">
                <a16:creationId xmlns:a16="http://schemas.microsoft.com/office/drawing/2014/main" id="{EF3DE766-179D-664B-98BC-971BAB21E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193" y="1166995"/>
            <a:ext cx="1827629" cy="1355983"/>
          </a:xfrm>
          <a:prstGeom prst="rect">
            <a:avLst/>
          </a:prstGeom>
        </p:spPr>
      </p:pic>
      <p:cxnSp>
        <p:nvCxnSpPr>
          <p:cNvPr id="21" name="Straight Arrow Connector 29">
            <a:extLst>
              <a:ext uri="{FF2B5EF4-FFF2-40B4-BE49-F238E27FC236}">
                <a16:creationId xmlns:a16="http://schemas.microsoft.com/office/drawing/2014/main" id="{2F566685-B3B1-6A4C-AF35-F052391FE435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2479733" y="1573785"/>
            <a:ext cx="2465056" cy="548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29">
            <a:extLst>
              <a:ext uri="{FF2B5EF4-FFF2-40B4-BE49-F238E27FC236}">
                <a16:creationId xmlns:a16="http://schemas.microsoft.com/office/drawing/2014/main" id="{2F566685-B3B1-6A4C-AF35-F052391FE435}"/>
              </a:ext>
            </a:extLst>
          </p:cNvPr>
          <p:cNvCxnSpPr>
            <a:cxnSpLocks/>
            <a:stCxn id="37" idx="0"/>
            <a:endCxn id="43" idx="1"/>
          </p:cNvCxnSpPr>
          <p:nvPr/>
        </p:nvCxnSpPr>
        <p:spPr>
          <a:xfrm>
            <a:off x="2309320" y="4147744"/>
            <a:ext cx="3426399" cy="4435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e 33"/>
          <p:cNvSpPr/>
          <p:nvPr/>
        </p:nvSpPr>
        <p:spPr>
          <a:xfrm rot="1741172">
            <a:off x="1678108" y="2029113"/>
            <a:ext cx="889537" cy="13585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/>
          <p:cNvSpPr/>
          <p:nvPr/>
        </p:nvSpPr>
        <p:spPr>
          <a:xfrm rot="2965937">
            <a:off x="1370083" y="4047452"/>
            <a:ext cx="1442699" cy="573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4944789" y="475708"/>
            <a:ext cx="3744416" cy="2196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/>
          <p:cNvSpPr/>
          <p:nvPr/>
        </p:nvSpPr>
        <p:spPr>
          <a:xfrm>
            <a:off x="5735719" y="3493178"/>
            <a:ext cx="3372785" cy="2196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ctangle 22">
            <a:extLst>
              <a:ext uri="{FF2B5EF4-FFF2-40B4-BE49-F238E27FC236}">
                <a16:creationId xmlns:a16="http://schemas.microsoft.com/office/drawing/2014/main" id="{25A1E75A-1BD5-5241-930E-436C133E7E11}"/>
              </a:ext>
            </a:extLst>
          </p:cNvPr>
          <p:cNvSpPr/>
          <p:nvPr/>
        </p:nvSpPr>
        <p:spPr>
          <a:xfrm>
            <a:off x="5885920" y="2847928"/>
            <a:ext cx="2510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 smtClean="0">
                <a:latin typeface="Times New Roman Regular" panose="02020603050405020304" pitchFamily="18" charset="0"/>
              </a:rPr>
              <a:t>HV/LV: </a:t>
            </a:r>
            <a:r>
              <a:rPr lang="en-US" sz="2000" dirty="0">
                <a:latin typeface="Times New Roman Regular" panose="02020603050405020304" pitchFamily="18" charset="0"/>
              </a:rPr>
              <a:t>2</a:t>
            </a:r>
            <a:r>
              <a:rPr lang="en-US" sz="2000" dirty="0" smtClean="0">
                <a:latin typeface="Times New Roman Regular" panose="02020603050405020304" pitchFamily="18" charset="0"/>
              </a:rPr>
              <a:t>8</a:t>
            </a:r>
            <a:r>
              <a:rPr lang="en-US" sz="2000" dirty="0" smtClean="0">
                <a:latin typeface="Times New Roman Regular" panose="02020603050405020304" pitchFamily="18" charset="0"/>
                <a:ea typeface="Helvetica" charset="0"/>
                <a:cs typeface="Times New Roman Regular" panose="02020603050405020304" pitchFamily="18" charset="0"/>
              </a:rPr>
              <a:t> connectors</a:t>
            </a:r>
            <a:endParaRPr lang="en-US" sz="2000" dirty="0">
              <a:latin typeface="Times New Roman Regular" panose="02020603050405020304" pitchFamily="18" charset="0"/>
              <a:ea typeface="Helvetica" charset="0"/>
              <a:cs typeface="Times New Roman Regular" panose="02020603050405020304" pitchFamily="18" charset="0"/>
            </a:endParaRPr>
          </a:p>
        </p:txBody>
      </p:sp>
      <p:sp>
        <p:nvSpPr>
          <p:cNvPr id="2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7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clrChange>
              <a:clrFrom>
                <a:srgbClr val="CAD5E5"/>
              </a:clrFrom>
              <a:clrTo>
                <a:srgbClr val="CAD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122721"/>
            <a:ext cx="5976664" cy="604258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83568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IFB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cables&amp;fibers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layout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365598" y="504178"/>
            <a:ext cx="1286522" cy="646331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Cable tray &amp; support</a:t>
            </a:r>
            <a:endParaRPr lang="it-IT" dirty="0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3024652" y="836712"/>
            <a:ext cx="1340946" cy="3600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6305002" y="1772816"/>
            <a:ext cx="1363341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TDAQ </a:t>
            </a:r>
            <a:r>
              <a:rPr lang="en-GB" dirty="0" err="1" smtClean="0"/>
              <a:t>fibers</a:t>
            </a:r>
            <a:endParaRPr lang="it-IT" dirty="0"/>
          </a:p>
        </p:txBody>
      </p:sp>
      <p:cxnSp>
        <p:nvCxnSpPr>
          <p:cNvPr id="21" name="Connettore 2 20"/>
          <p:cNvCxnSpPr>
            <a:stCxn id="20" idx="1"/>
          </p:cNvCxnSpPr>
          <p:nvPr/>
        </p:nvCxnSpPr>
        <p:spPr>
          <a:xfrm flipH="1" flipV="1">
            <a:off x="3635898" y="1772816"/>
            <a:ext cx="2669104" cy="1846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6948264" y="2798348"/>
            <a:ext cx="1512168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HV/LV cables</a:t>
            </a:r>
            <a:endParaRPr lang="it-IT" dirty="0"/>
          </a:p>
        </p:txBody>
      </p:sp>
      <p:cxnSp>
        <p:nvCxnSpPr>
          <p:cNvPr id="26" name="Connettore 2 25"/>
          <p:cNvCxnSpPr>
            <a:stCxn id="25" idx="1"/>
          </p:cNvCxnSpPr>
          <p:nvPr/>
        </p:nvCxnSpPr>
        <p:spPr>
          <a:xfrm flipH="1" flipV="1">
            <a:off x="4279160" y="2798348"/>
            <a:ext cx="2669104" cy="1846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7092280" y="4020161"/>
            <a:ext cx="1363341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Laser </a:t>
            </a:r>
            <a:r>
              <a:rPr lang="en-GB" dirty="0" err="1" smtClean="0"/>
              <a:t>fibers</a:t>
            </a:r>
            <a:endParaRPr lang="it-IT" dirty="0"/>
          </a:p>
        </p:txBody>
      </p:sp>
      <p:cxnSp>
        <p:nvCxnSpPr>
          <p:cNvPr id="29" name="Connettore 2 28"/>
          <p:cNvCxnSpPr>
            <a:stCxn id="28" idx="1"/>
          </p:cNvCxnSpPr>
          <p:nvPr/>
        </p:nvCxnSpPr>
        <p:spPr>
          <a:xfrm flipH="1" flipV="1">
            <a:off x="4423176" y="4020161"/>
            <a:ext cx="2669104" cy="1846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52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12066"/>
          <a:stretch/>
        </p:blipFill>
        <p:spPr>
          <a:xfrm>
            <a:off x="914606" y="702259"/>
            <a:ext cx="3414737" cy="423426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683568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TDAQ fibers layout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680" y="684167"/>
            <a:ext cx="4155768" cy="447308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017158" y="5616866"/>
            <a:ext cx="2088337" cy="646331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TDAQ </a:t>
            </a:r>
            <a:r>
              <a:rPr lang="en-GB" dirty="0" err="1" smtClean="0"/>
              <a:t>fiber</a:t>
            </a:r>
            <a:r>
              <a:rPr lang="en-GB" dirty="0" smtClean="0"/>
              <a:t> supports (front side)</a:t>
            </a:r>
            <a:endParaRPr lang="it-IT" dirty="0"/>
          </a:p>
        </p:txBody>
      </p:sp>
      <p:cxnSp>
        <p:nvCxnSpPr>
          <p:cNvPr id="13" name="Connettore 2 12"/>
          <p:cNvCxnSpPr>
            <a:stCxn id="12" idx="0"/>
          </p:cNvCxnSpPr>
          <p:nvPr/>
        </p:nvCxnSpPr>
        <p:spPr>
          <a:xfrm flipV="1">
            <a:off x="2061327" y="3897966"/>
            <a:ext cx="360493" cy="17189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stCxn id="12" idx="0"/>
          </p:cNvCxnSpPr>
          <p:nvPr/>
        </p:nvCxnSpPr>
        <p:spPr>
          <a:xfrm flipV="1">
            <a:off x="2061327" y="2636912"/>
            <a:ext cx="336747" cy="297995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119018" y="5432200"/>
            <a:ext cx="3197398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Bending cable gland (back side)</a:t>
            </a:r>
            <a:endParaRPr lang="it-IT" dirty="0"/>
          </a:p>
        </p:txBody>
      </p:sp>
      <p:cxnSp>
        <p:nvCxnSpPr>
          <p:cNvPr id="24" name="Connettore 2 23"/>
          <p:cNvCxnSpPr>
            <a:stCxn id="23" idx="0"/>
          </p:cNvCxnSpPr>
          <p:nvPr/>
        </p:nvCxnSpPr>
        <p:spPr>
          <a:xfrm flipH="1" flipV="1">
            <a:off x="6299045" y="3177340"/>
            <a:ext cx="418672" cy="22548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 flipV="1">
            <a:off x="3224832" y="4365104"/>
            <a:ext cx="1019820" cy="17677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4218765" y="5958977"/>
            <a:ext cx="2644916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Bending radius = 50 mm </a:t>
            </a:r>
            <a:endParaRPr lang="it-IT" dirty="0"/>
          </a:p>
        </p:txBody>
      </p:sp>
      <p:sp>
        <p:nvSpPr>
          <p:cNvPr id="2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1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683568" y="-686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Bending Cable Gland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827584" y="62068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/>
          </a:p>
          <a:p>
            <a:pPr algn="just"/>
            <a:r>
              <a:rPr lang="en-US" sz="1600" dirty="0"/>
              <a:t> </a:t>
            </a:r>
            <a:endParaRPr lang="en-US" sz="1600" b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01" y="684651"/>
            <a:ext cx="5525627" cy="247066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CAD5E5"/>
              </a:clrFrom>
              <a:clrTo>
                <a:srgbClr val="CAD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3482766"/>
            <a:ext cx="5053986" cy="265599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936703" y="478376"/>
            <a:ext cx="1597440" cy="260214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8144" y="4107044"/>
            <a:ext cx="3071337" cy="1979747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6274728" y="373508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Bending </a:t>
            </a:r>
            <a:r>
              <a:rPr lang="it-IT" dirty="0" err="1" smtClean="0"/>
              <a:t>cable</a:t>
            </a:r>
            <a:r>
              <a:rPr lang="it-IT" dirty="0" smtClean="0"/>
              <a:t> </a:t>
            </a:r>
            <a:r>
              <a:rPr lang="it-IT" dirty="0" err="1" smtClean="0"/>
              <a:t>gland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588224" y="24166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Bending </a:t>
            </a:r>
            <a:r>
              <a:rPr lang="it-IT" dirty="0" err="1" smtClean="0"/>
              <a:t>cable</a:t>
            </a:r>
            <a:r>
              <a:rPr lang="it-IT" dirty="0" smtClean="0"/>
              <a:t> </a:t>
            </a:r>
            <a:r>
              <a:rPr lang="it-IT" dirty="0" err="1" smtClean="0"/>
              <a:t>gland</a:t>
            </a:r>
            <a:endParaRPr lang="it-IT" dirty="0"/>
          </a:p>
        </p:txBody>
      </p:sp>
      <p:sp>
        <p:nvSpPr>
          <p:cNvPr id="1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52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683568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IFB layout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clrChange>
              <a:clrFrom>
                <a:srgbClr val="CAD5E5"/>
              </a:clrFrom>
              <a:clrTo>
                <a:srgbClr val="CAD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1073" y="4757018"/>
            <a:ext cx="8190453" cy="134883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clrChange>
              <a:clrFrom>
                <a:srgbClr val="CAD5E5"/>
              </a:clrFrom>
              <a:clrTo>
                <a:srgbClr val="CAD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3348" y="661947"/>
            <a:ext cx="4874391" cy="2820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CAD5E5"/>
              </a:clrFrom>
              <a:clrTo>
                <a:srgbClr val="CAD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1073" y="650061"/>
            <a:ext cx="3294769" cy="285396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63535" y="4107077"/>
            <a:ext cx="1625966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IFB EMC Flange</a:t>
            </a:r>
            <a:endParaRPr lang="it-IT" dirty="0"/>
          </a:p>
        </p:txBody>
      </p:sp>
      <p:cxnSp>
        <p:nvCxnSpPr>
          <p:cNvPr id="16" name="Connettore 2 15"/>
          <p:cNvCxnSpPr>
            <a:stCxn id="14" idx="0"/>
          </p:cNvCxnSpPr>
          <p:nvPr/>
        </p:nvCxnSpPr>
        <p:spPr>
          <a:xfrm flipV="1">
            <a:off x="1676518" y="3068961"/>
            <a:ext cx="159178" cy="10381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940763" y="3716882"/>
            <a:ext cx="1722459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Protection Panel</a:t>
            </a:r>
            <a:endParaRPr lang="it-IT" dirty="0"/>
          </a:p>
        </p:txBody>
      </p:sp>
      <p:cxnSp>
        <p:nvCxnSpPr>
          <p:cNvPr id="19" name="Connettore 2 18"/>
          <p:cNvCxnSpPr>
            <a:stCxn id="18" idx="0"/>
          </p:cNvCxnSpPr>
          <p:nvPr/>
        </p:nvCxnSpPr>
        <p:spPr>
          <a:xfrm flipH="1" flipV="1">
            <a:off x="3033963" y="2626590"/>
            <a:ext cx="768030" cy="10902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6588224" y="3792518"/>
            <a:ext cx="1188185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Cable Tray</a:t>
            </a:r>
            <a:endParaRPr lang="it-IT" dirty="0"/>
          </a:p>
        </p:txBody>
      </p:sp>
      <p:cxnSp>
        <p:nvCxnSpPr>
          <p:cNvPr id="24" name="Connettore 2 23"/>
          <p:cNvCxnSpPr>
            <a:stCxn id="23" idx="0"/>
          </p:cNvCxnSpPr>
          <p:nvPr/>
        </p:nvCxnSpPr>
        <p:spPr>
          <a:xfrm flipV="1">
            <a:off x="7182317" y="2754402"/>
            <a:ext cx="378068" cy="10381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5024424" y="3270646"/>
            <a:ext cx="1874043" cy="369332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IFB Tracker Flange</a:t>
            </a:r>
            <a:endParaRPr lang="it-IT" dirty="0"/>
          </a:p>
        </p:txBody>
      </p:sp>
      <p:cxnSp>
        <p:nvCxnSpPr>
          <p:cNvPr id="28" name="Connettore 2 27"/>
          <p:cNvCxnSpPr>
            <a:stCxn id="27" idx="0"/>
          </p:cNvCxnSpPr>
          <p:nvPr/>
        </p:nvCxnSpPr>
        <p:spPr>
          <a:xfrm flipH="1" flipV="1">
            <a:off x="5940152" y="2447652"/>
            <a:ext cx="21294" cy="8229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18" idx="2"/>
          </p:cNvCxnSpPr>
          <p:nvPr/>
        </p:nvCxnSpPr>
        <p:spPr>
          <a:xfrm flipH="1">
            <a:off x="3333000" y="4086214"/>
            <a:ext cx="468993" cy="85495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03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40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0871" y="2740866"/>
            <a:ext cx="6165306" cy="6835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-2403194" y="2843355"/>
            <a:ext cx="554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manT" pitchFamily="2" charset="0"/>
                <a:cs typeface="RomanT" pitchFamily="2" charset="0"/>
              </a:rPr>
              <a:t>nil volentibus arduum</a:t>
            </a:r>
          </a:p>
        </p:txBody>
      </p:sp>
      <p:pic>
        <p:nvPicPr>
          <p:cNvPr id="1030" name="Picture 6" descr="http://www.lnf.infn.it/logo/logo_infn_lnf_4_orizzonta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64696"/>
            <a:ext cx="2917147" cy="548680"/>
          </a:xfrm>
          <a:prstGeom prst="rect">
            <a:avLst/>
          </a:prstGeom>
          <a:noFill/>
        </p:spPr>
      </p:pic>
      <p:pic>
        <p:nvPicPr>
          <p:cNvPr id="6" name="Picture 4" descr="Risultati immagini per logo fermil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453336"/>
            <a:ext cx="1512168" cy="323226"/>
          </a:xfrm>
          <a:prstGeom prst="rect">
            <a:avLst/>
          </a:prstGeom>
          <a:noFill/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684167"/>
            <a:ext cx="4868550" cy="54502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736166"/>
            <a:ext cx="2017951" cy="537713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83568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IFB cables &amp; fibers max sizes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412232" y="6409134"/>
            <a:ext cx="3536032" cy="476250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Alessandro Saputi,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Ivano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Sarra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- FNAL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11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July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8485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317</Words>
  <Application>Microsoft Office PowerPoint</Application>
  <PresentationFormat>Presentazione su schermo (4:3)</PresentationFormat>
  <Paragraphs>84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Arial Narrow</vt:lpstr>
      <vt:lpstr>Calibri</vt:lpstr>
      <vt:lpstr>Helvetica</vt:lpstr>
      <vt:lpstr>RomanT</vt:lpstr>
      <vt:lpstr>Times</vt:lpstr>
      <vt:lpstr>Times New Roman Regular</vt:lpstr>
      <vt:lpstr>Wingdings</vt:lpstr>
      <vt:lpstr>Tema di Office</vt:lpstr>
      <vt:lpstr> Electromagnetic Calorimeter  - IFB flanges (cables and fibers) –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Alessandro</dc:creator>
  <cp:lastModifiedBy>saputi</cp:lastModifiedBy>
  <cp:revision>509</cp:revision>
  <dcterms:created xsi:type="dcterms:W3CDTF">2018-10-01T18:13:48Z</dcterms:created>
  <dcterms:modified xsi:type="dcterms:W3CDTF">2020-09-01T09:43:40Z</dcterms:modified>
</cp:coreProperties>
</file>