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8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4BC"/>
    <a:srgbClr val="FF3100"/>
    <a:srgbClr val="FF0064"/>
    <a:srgbClr val="FD5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50A67-EBDC-4F14-BA3B-7BAD2409BFFC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705F4-899C-479B-9B1E-EFD9101D8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8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266A-CA86-460E-9DFF-F5DFF292F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E2BD8-D063-424A-B233-992253F8A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DAA96-5052-4FAD-AD51-5E6C4F94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6525"/>
            <a:ext cx="2743200" cy="365125"/>
          </a:xfrm>
        </p:spPr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58FD3-402C-406D-942E-35BC0AC1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5DA7B-708F-4AF9-AA7A-F04D5030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0174"/>
            <a:ext cx="2743200" cy="365125"/>
          </a:xfrm>
        </p:spPr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4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1B40-42DB-4718-83D6-94905238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8F5DE-EDF8-4BDA-A0BC-03A2FE6DC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966D1-438C-4901-AA88-45531B64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0224-7F44-49FF-BB92-FBB7D13A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B05AB-05C8-487D-A976-23CCCA3A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5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A06659-545D-4B66-8FFC-ECC07A7AE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D7FC9-07CE-45B9-9C7A-D66E11261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CE4BF-7CAB-4C94-B7AE-6E940B9F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5A034-C6D8-4D3F-ACF5-7B6E9D06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BCCF6-DF07-458B-B9C9-BD31D938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0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59BB7-246C-491C-A93F-419F936A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0" y="247650"/>
            <a:ext cx="8820150" cy="8477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B2525-DCC6-4E01-A593-1082C850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AF88F-6CE4-4B00-BB46-D6C84161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B747-45C3-492E-9150-3D64E0CF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9700"/>
            <a:ext cx="4114800" cy="365125"/>
          </a:xfrm>
        </p:spPr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BDFCE-08E9-4AD0-B4E4-35618BA9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4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5408-EF30-461D-BA25-E0A0F1B5B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C0061-298F-47F4-8A7F-582DD4C66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5FA3-F5E2-4C24-A643-1AFBB588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01226-6704-4722-86E6-25F2419B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72E8-DF76-408A-9BC5-9B5BC02D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27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8CD9C-6DC0-4532-8FF6-83157006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9B7E-601D-4EEB-812A-03C934E28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2FB25-945B-4736-8E67-8082B85D5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92315-4050-4C34-B232-254900B2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A73C-F404-4720-B76D-B8D30627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C91EB-6AF1-4228-A0B6-B9A98DE5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F7AF-2F55-4961-A784-BE25599A4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088" y="365126"/>
            <a:ext cx="8595962" cy="54080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6B28D-B848-46E4-B029-641ED2910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E0901-F2C4-4236-85C4-14C7FD185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B7C3E-42D0-4513-8013-56E8004A9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C8F7E-CFE5-4650-8162-46DEAD8FB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5670F-6B4A-4FD8-AFB0-826B8BEE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7ECD7-707F-4216-8B0A-DAAA5300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E3827-1E68-4078-BB59-6C9000DB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40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099E-FB9B-4A88-B2C6-34F91B40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E1D3C-76EA-47EF-9389-CA18AD75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87C6A-FFAD-445F-8338-587DA881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4A7A7-1D70-4F5F-89E6-F20D400D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BE976-C9F3-4D1D-A0C0-34C9B9F8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BEF7D-4411-4A23-80BF-CE120B5B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EE90C-E7EE-4134-B32E-0FB9D373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8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3452-B11F-40BA-8BD5-670874B65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FC2A0-7AE4-4C27-B7FE-811D55634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7AD38-1751-48FE-8F29-28C8C7E53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58B9F-520D-4AA0-A4EB-738E14B6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33B8E-A1D3-494A-83F9-9932FD40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22942-E32A-43E4-BDD5-120D317D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68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89041-37C6-48CA-B710-6B2E4C33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C353D-8827-40D3-B774-34921AEAF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57EF9-86FB-4FFE-B788-DA05CBA56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A7A26-BF83-4A97-A3A5-99BDC12D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22/10/2019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CE643-170C-4907-8F5C-D81C654F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C648B-0095-4D82-BD72-242AEF61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1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75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86F43-C2A0-4C05-89A6-47946C636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350" y="365125"/>
            <a:ext cx="8667750" cy="587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49A7E-8B6D-491C-BC12-0A6697BC5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46C38-9273-4A6E-91AF-12842A352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773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22/10/2019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F0BAE-BBB7-4683-8178-82C1B396B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11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ATLAS ITk Pixel Module PDR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16AFC-DEBC-4E49-953D-FF438CB09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3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0C02-5362-45ED-B673-FA64574C01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6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05E6-C962-4F06-9B27-365BF278E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Module Assembly Qualification plan Milano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EB5B2-1D6D-44BE-8A14-89FC4F9B7E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charset="0"/>
              <a:buChar char="•"/>
            </a:pPr>
            <a:r>
              <a:rPr lang="en-GB" dirty="0"/>
              <a:t>Quad modules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GB" dirty="0"/>
              <a:t>Ring triplet modules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39E5-CDFB-4FF1-90EA-5E87E581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27 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0223-EF97-4ECE-8365-46526792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ATLAS </a:t>
            </a:r>
            <a:r>
              <a:rPr lang="en-US" dirty="0" err="1"/>
              <a:t>ITk</a:t>
            </a:r>
            <a:r>
              <a:rPr lang="en-US" dirty="0"/>
              <a:t> Pixel Module meeting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2DA1-03F5-43BE-A676-070703B4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1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014FA-385D-124E-ACF0-2980DED4E2A3}"/>
              </a:ext>
            </a:extLst>
          </p:cNvPr>
          <p:cNvSpPr txBox="1"/>
          <p:nvPr/>
        </p:nvSpPr>
        <p:spPr>
          <a:xfrm>
            <a:off x="3200042" y="188010"/>
            <a:ext cx="8828936" cy="646331"/>
          </a:xfrm>
          <a:prstGeom prst="rect">
            <a:avLst/>
          </a:prstGeom>
          <a:solidFill>
            <a:srgbClr val="1A74B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Pixel Module Meeting</a:t>
            </a:r>
          </a:p>
        </p:txBody>
      </p:sp>
    </p:spTree>
    <p:extLst>
      <p:ext uri="{BB962C8B-B14F-4D97-AF65-F5344CB8AC3E}">
        <p14:creationId xmlns:p14="http://schemas.microsoft.com/office/powerpoint/2010/main" val="405679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39E5-CDFB-4FF1-90EA-5E87E581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27/08/2020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0223-EF97-4ECE-8365-46526792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ATLAS </a:t>
            </a:r>
            <a:r>
              <a:rPr lang="en-US" dirty="0" err="1"/>
              <a:t>ITk</a:t>
            </a:r>
            <a:r>
              <a:rPr lang="en-US" dirty="0"/>
              <a:t> Pixel Module meeting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2DA1-03F5-43BE-A676-070703B4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2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A56D8B-8397-B948-81A0-606CAE4434E9}"/>
              </a:ext>
            </a:extLst>
          </p:cNvPr>
          <p:cNvSpPr txBox="1"/>
          <p:nvPr/>
        </p:nvSpPr>
        <p:spPr>
          <a:xfrm>
            <a:off x="3174642" y="154078"/>
            <a:ext cx="8828936" cy="769441"/>
          </a:xfrm>
          <a:prstGeom prst="rect">
            <a:avLst/>
          </a:prstGeom>
          <a:solidFill>
            <a:srgbClr val="1A74BC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Quad modules qualification plan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517" y="1488688"/>
            <a:ext cx="10174778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will institutes qualify for RD53A quad module assembly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End September (dummy quad assembled, Visual </a:t>
            </a:r>
            <a:r>
              <a:rPr lang="en-US" sz="2000" dirty="0" err="1"/>
              <a:t>Iinspection</a:t>
            </a:r>
            <a:r>
              <a:rPr lang="en-US" sz="2000" dirty="0"/>
              <a:t> and metrology;)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will Institute qualify for RD53A quad module test</a:t>
            </a:r>
            <a:endParaRPr lang="en-US" sz="2000" dirty="0"/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One week after receiving a digital quad and all testing components (adapters/cables)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will Institute fully qualify for RD53A quad module QC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Likely November including a full QC box, with DCS integrated and DB support </a:t>
            </a:r>
          </a:p>
          <a:p>
            <a:r>
              <a:rPr lang="en-US" sz="2000" dirty="0"/>
              <a:t>              full QC planned to be performed at INFN Bologna/Trento/Udine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Will dual chip M/S work interfere...?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Yes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What rate of production of quads (build and then test) can my lab expect to achieve by September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2 / week </a:t>
            </a:r>
          </a:p>
        </p:txBody>
      </p:sp>
    </p:spTree>
    <p:extLst>
      <p:ext uri="{BB962C8B-B14F-4D97-AF65-F5344CB8AC3E}">
        <p14:creationId xmlns:p14="http://schemas.microsoft.com/office/powerpoint/2010/main" val="217994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939E5-CDFB-4FF1-90EA-5E87E581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27/08/2020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0223-EF97-4ECE-8365-46526792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ATLAS </a:t>
            </a:r>
            <a:r>
              <a:rPr lang="en-US" dirty="0" err="1"/>
              <a:t>ITk</a:t>
            </a:r>
            <a:r>
              <a:rPr lang="en-US" dirty="0"/>
              <a:t> Pixel Module meeting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2DA1-03F5-43BE-A676-070703B4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C02-5362-45ED-B673-FA64574C010B}" type="slidenum">
              <a:rPr lang="en-GB" smtClean="0"/>
              <a:t>3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A56D8B-8397-B948-81A0-606CAE4434E9}"/>
              </a:ext>
            </a:extLst>
          </p:cNvPr>
          <p:cNvSpPr txBox="1"/>
          <p:nvPr/>
        </p:nvSpPr>
        <p:spPr>
          <a:xfrm>
            <a:off x="3174642" y="154078"/>
            <a:ext cx="8828936" cy="769441"/>
          </a:xfrm>
          <a:prstGeom prst="rect">
            <a:avLst/>
          </a:prstGeom>
          <a:solidFill>
            <a:srgbClr val="1A74BC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Triplet modules qualification plan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517" y="1488688"/>
            <a:ext cx="10174778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will institutes qualify for RD53A triplet module assembly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Travel restrictions affected severely our plans, may qualify at a later stage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000" dirty="0"/>
              <a:t>Using IFAE machine if COVID-19 normalizes and we can travel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sz="2000" dirty="0"/>
              <a:t>In January after receiving our pick-and-place machine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will Institute qualify for RD53A triplet module test</a:t>
            </a:r>
            <a:endParaRPr lang="en-US" sz="2000" dirty="0"/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One week after receiving a triplet (or can build a digital++ using Leonardo yellow sensors and chips)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will Institute fully qualify for RD53A triplet module QC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Likely November including a full QC box, with DCS integrated and DB support </a:t>
            </a:r>
          </a:p>
          <a:p>
            <a:r>
              <a:rPr lang="en-US" sz="2000" dirty="0"/>
              <a:t>              full QC planned to be performed at INFN Bologna/Trento/Udine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Will dual chip M/S work interfere...?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Yes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What rate of production of triplet (build and then test) can my lab expect to achieve by September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76680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8097</TotalTime>
  <Words>300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Module Assembly Qualification plan Milano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Bates</dc:creator>
  <cp:lastModifiedBy>Attilio Andreazza</cp:lastModifiedBy>
  <cp:revision>159</cp:revision>
  <cp:lastPrinted>2019-10-16T12:01:23Z</cp:lastPrinted>
  <dcterms:created xsi:type="dcterms:W3CDTF">2019-10-04T20:36:59Z</dcterms:created>
  <dcterms:modified xsi:type="dcterms:W3CDTF">2020-08-27T06:44:02Z</dcterms:modified>
</cp:coreProperties>
</file>