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8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74BC"/>
    <a:srgbClr val="FF3100"/>
    <a:srgbClr val="FF0064"/>
    <a:srgbClr val="FD56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06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6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50A67-EBDC-4F14-BA3B-7BAD2409BFFC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705F4-899C-479B-9B1E-EFD9101D80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885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D266A-CA86-460E-9DFF-F5DFF292F9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AE2BD8-D063-424A-B233-992253F8AC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DAA96-5052-4FAD-AD51-5E6C4F94C7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6525"/>
            <a:ext cx="2743200" cy="365125"/>
          </a:xfrm>
        </p:spPr>
        <p:txBody>
          <a:bodyPr/>
          <a:lstStyle/>
          <a:p>
            <a:r>
              <a:rPr lang="en-GB"/>
              <a:t>22/10/2019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58FD3-402C-406D-942E-35BC0AC16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80175"/>
            <a:ext cx="4114800" cy="365125"/>
          </a:xfrm>
        </p:spPr>
        <p:txBody>
          <a:bodyPr/>
          <a:lstStyle/>
          <a:p>
            <a:r>
              <a:rPr lang="en-US"/>
              <a:t>ATLAS ITk Pixel Module PDR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5DA7B-708F-4AF9-AA7A-F04D5030E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0174"/>
            <a:ext cx="2743200" cy="365125"/>
          </a:xfrm>
        </p:spPr>
        <p:txBody>
          <a:bodyPr/>
          <a:lstStyle/>
          <a:p>
            <a:fld id="{24140C02-5362-45ED-B673-FA64574C0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04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81B40-42DB-4718-83D6-94905238B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C8F5DE-EDF8-4BDA-A0BC-03A2FE6DC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966D1-438C-4901-AA88-45531B640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22/10/2019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A0224-7F44-49FF-BB92-FBB7D13A7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ATLAS ITk Pixel Module PDR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B05AB-05C8-487D-A976-23CCCA3AC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C02-5362-45ED-B673-FA64574C0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552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A06659-545D-4B66-8FFC-ECC07A7AE2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6D7FC9-07CE-45B9-9C7A-D66E11261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CE4BF-7CAB-4C94-B7AE-6E940B9FA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22/10/2019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5A034-C6D8-4D3F-ACF5-7B6E9D06C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ATLAS ITk Pixel Module PDR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BCCF6-DF07-458B-B9C9-BD31D9389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C02-5362-45ED-B673-FA64574C0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508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59BB7-246C-491C-A93F-419F936A8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2300" y="247650"/>
            <a:ext cx="8820150" cy="8477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B2525-DCC6-4E01-A593-1082C8509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AF88F-6CE4-4B00-BB46-D6C84161FD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743200" cy="365125"/>
          </a:xfrm>
        </p:spPr>
        <p:txBody>
          <a:bodyPr/>
          <a:lstStyle/>
          <a:p>
            <a:r>
              <a:rPr lang="en-GB"/>
              <a:t>22/10/2019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CB747-45C3-492E-9150-3D64E0CFA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89700"/>
            <a:ext cx="4114800" cy="365125"/>
          </a:xfrm>
        </p:spPr>
        <p:txBody>
          <a:bodyPr/>
          <a:lstStyle/>
          <a:p>
            <a:r>
              <a:rPr lang="en-US"/>
              <a:t>ATLAS ITk Pixel Module PDR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7BDFCE-08E9-4AD0-B4E4-35618BA9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9700"/>
            <a:ext cx="2743200" cy="365125"/>
          </a:xfrm>
        </p:spPr>
        <p:txBody>
          <a:bodyPr/>
          <a:lstStyle/>
          <a:p>
            <a:fld id="{24140C02-5362-45ED-B673-FA64574C0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42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F5408-EF30-461D-BA25-E0A0F1B5B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3C0061-298F-47F4-8A7F-582DD4C66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15FA3-F5E2-4C24-A643-1AFBB5884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22/10/2019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401226-6704-4722-86E6-25F2419B4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ATLAS ITk Pixel Module PDR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872E8-DF76-408A-9BC5-9B5BC02D2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C02-5362-45ED-B673-FA64574C0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27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8CD9C-6DC0-4532-8FF6-831570065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69B7E-601D-4EEB-812A-03C934E282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2FB25-945B-4736-8E67-8082B85D5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92315-4050-4C34-B232-254900B20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22/10/2019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DA73C-F404-4720-B76D-B8D306270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ATLAS ITk Pixel Module PDR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BC91EB-6AF1-4228-A0B6-B9A98DE5B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C02-5362-45ED-B673-FA64574C0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00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7F7AF-2F55-4961-A784-BE25599A4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4088" y="365126"/>
            <a:ext cx="8595962" cy="540808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6B28D-B848-46E4-B029-641ED2910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CE0901-F2C4-4236-85C4-14C7FD185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FB7C3E-42D0-4513-8013-56E8004A9E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8C8F7E-CFE5-4650-8162-46DEAD8FB2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15670F-6B4A-4FD8-AFB0-826B8BEE4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22/10/2019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7ECD7-707F-4216-8B0A-DAAA53005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ATLAS ITk Pixel Module PDR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4E3827-1E68-4078-BB59-6C9000DBB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C02-5362-45ED-B673-FA64574C0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403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E099E-FB9B-4A88-B2C6-34F91B40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5E1D3C-76EA-47EF-9389-CA18AD756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22/10/2019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D87C6A-FFAD-445F-8338-587DA881D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ATLAS ITk Pixel Module PDR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34A7A7-1D70-4F5F-89E6-F20D400D5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C02-5362-45ED-B673-FA64574C0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04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2BE976-C9F3-4D1D-A0C0-34C9B9F8E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22/10/2019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0BEF7D-4411-4A23-80BF-CE120B5BD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ATLAS ITk Pixel Module PDR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AEE90C-E7EE-4134-B32E-0FB9D3733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C02-5362-45ED-B673-FA64574C0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484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F3452-B11F-40BA-8BD5-670874B65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FC2A0-7AE4-4C27-B7FE-811D55634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7AD38-1751-48FE-8F29-28C8C7E531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958B9F-520D-4AA0-A4EB-738E14B64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22/10/2019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933B8E-A1D3-494A-83F9-9932FD40D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ATLAS ITk Pixel Module PDR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022942-E32A-43E4-BDD5-120D317DC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C02-5362-45ED-B673-FA64574C0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682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89041-37C6-48CA-B710-6B2E4C332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3C353D-8827-40D3-B774-34921AEAF0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57EF9-86FB-4FFE-B788-DA05CBA563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A7A26-BF83-4A97-A3A5-99BDC12D7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22/10/2019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1CE643-170C-4907-8F5C-D81C654FD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ATLAS ITk Pixel Module PDR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C648B-0095-4D82-BD72-242AEF61D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C02-5362-45ED-B673-FA64574C0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51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75000" b="8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786F43-C2A0-4C05-89A6-47946C636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1350" y="365125"/>
            <a:ext cx="8667750" cy="587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49A7E-8B6D-491C-BC12-0A6697BC5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46C38-9273-4A6E-91AF-12842A3527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47730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22/10/2019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F0BAE-BBB7-4683-8178-82C1B396BC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911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ATLAS ITk Pixel Module PDR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16AFC-DEBC-4E49-953D-FF438CB091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773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40C02-5362-45ED-B673-FA64574C0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06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405E6-C962-4F06-9B27-365BF278E5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Module Assembly Qualification plan Milano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DEB5B2-1D6D-44BE-8A14-89FC4F9B7E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l">
              <a:buFont typeface="Arial" charset="0"/>
              <a:buChar char="•"/>
            </a:pPr>
            <a:r>
              <a:rPr lang="en-GB" dirty="0"/>
              <a:t>Quad modules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GB" dirty="0"/>
              <a:t>Ring triplet modules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939E5-CDFB-4FF1-90EA-5E87E5813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27 August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50223-EF97-4ECE-8365-46526792E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ATLAS </a:t>
            </a:r>
            <a:r>
              <a:rPr lang="en-US" dirty="0" err="1"/>
              <a:t>ITk</a:t>
            </a:r>
            <a:r>
              <a:rPr lang="en-US" dirty="0"/>
              <a:t> Pixel Module meeting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D2DA1-03F5-43BE-A676-070703B40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C02-5362-45ED-B673-FA64574C010B}" type="slidenum">
              <a:rPr lang="en-GB" smtClean="0"/>
              <a:t>1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7014FA-385D-124E-ACF0-2980DED4E2A3}"/>
              </a:ext>
            </a:extLst>
          </p:cNvPr>
          <p:cNvSpPr txBox="1"/>
          <p:nvPr/>
        </p:nvSpPr>
        <p:spPr>
          <a:xfrm>
            <a:off x="3200042" y="188010"/>
            <a:ext cx="8828936" cy="646331"/>
          </a:xfrm>
          <a:prstGeom prst="rect">
            <a:avLst/>
          </a:prstGeom>
          <a:solidFill>
            <a:srgbClr val="1A74B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Pixel Module Meeting</a:t>
            </a:r>
          </a:p>
        </p:txBody>
      </p:sp>
    </p:spTree>
    <p:extLst>
      <p:ext uri="{BB962C8B-B14F-4D97-AF65-F5344CB8AC3E}">
        <p14:creationId xmlns:p14="http://schemas.microsoft.com/office/powerpoint/2010/main" val="4056792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939E5-CDFB-4FF1-90EA-5E87E5813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27/08/2020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50223-EF97-4ECE-8365-46526792E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ATLAS </a:t>
            </a:r>
            <a:r>
              <a:rPr lang="en-US" dirty="0" err="1"/>
              <a:t>ITk</a:t>
            </a:r>
            <a:r>
              <a:rPr lang="en-US" dirty="0"/>
              <a:t> Pixel Module meeting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D2DA1-03F5-43BE-A676-070703B40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C02-5362-45ED-B673-FA64574C010B}" type="slidenum">
              <a:rPr lang="en-GB" smtClean="0"/>
              <a:t>2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A56D8B-8397-B948-81A0-606CAE4434E9}"/>
              </a:ext>
            </a:extLst>
          </p:cNvPr>
          <p:cNvSpPr txBox="1"/>
          <p:nvPr/>
        </p:nvSpPr>
        <p:spPr>
          <a:xfrm>
            <a:off x="3174642" y="154078"/>
            <a:ext cx="8828936" cy="769441"/>
          </a:xfrm>
          <a:prstGeom prst="rect">
            <a:avLst/>
          </a:prstGeom>
          <a:solidFill>
            <a:srgbClr val="1A74BC"/>
          </a:solidFill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    Quad modules qualification plan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6517" y="1488688"/>
            <a:ext cx="10174778" cy="37856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b="1" dirty="0">
                <a:solidFill>
                  <a:schemeClr val="accent1"/>
                </a:solidFill>
              </a:rPr>
              <a:t>When will institutes qualify for RD53A quad module assembly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/>
              <a:t>End September (dummy quad assembled, Visual </a:t>
            </a:r>
            <a:r>
              <a:rPr lang="en-US" sz="2000" dirty="0" err="1"/>
              <a:t>Iinspection</a:t>
            </a:r>
            <a:r>
              <a:rPr lang="en-US" sz="2000" dirty="0"/>
              <a:t> and metrology;) 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b="1" dirty="0">
                <a:solidFill>
                  <a:schemeClr val="accent1"/>
                </a:solidFill>
              </a:rPr>
              <a:t>When will Institute qualify for RD53A quad module test</a:t>
            </a:r>
            <a:endParaRPr lang="en-US" sz="2000" dirty="0"/>
          </a:p>
          <a:p>
            <a:pPr marL="800100" lvl="1" indent="-342900">
              <a:buFont typeface="Arial" charset="0"/>
              <a:buChar char="•"/>
            </a:pPr>
            <a:r>
              <a:rPr lang="en-US" sz="2000" dirty="0"/>
              <a:t>One week after receiving a digital quad and all testing components (adapters/cables)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b="1" dirty="0">
                <a:solidFill>
                  <a:schemeClr val="accent1"/>
                </a:solidFill>
              </a:rPr>
              <a:t>When will Institute fully qualify for RD53A quad module QC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/>
              <a:t>Likely November including a full QC box, with DCS integrated and DB support </a:t>
            </a:r>
          </a:p>
          <a:p>
            <a:r>
              <a:rPr lang="en-US" sz="2000" dirty="0"/>
              <a:t>              full QC planned to be performed at INFN Bologna/Trento/Udine 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b="1" dirty="0">
                <a:solidFill>
                  <a:schemeClr val="accent1"/>
                </a:solidFill>
              </a:rPr>
              <a:t>Will dual chip M/S work interfere...?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/>
              <a:t>Yes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b="1" dirty="0">
                <a:solidFill>
                  <a:schemeClr val="accent1"/>
                </a:solidFill>
              </a:rPr>
              <a:t>What rate of production of quads (build and then test) can my lab expect to achieve by September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/>
              <a:t>2 / week </a:t>
            </a:r>
          </a:p>
        </p:txBody>
      </p:sp>
    </p:spTree>
    <p:extLst>
      <p:ext uri="{BB962C8B-B14F-4D97-AF65-F5344CB8AC3E}">
        <p14:creationId xmlns:p14="http://schemas.microsoft.com/office/powerpoint/2010/main" val="2179944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939E5-CDFB-4FF1-90EA-5E87E5813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27/08/2020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50223-EF97-4ECE-8365-46526792E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ATLAS </a:t>
            </a:r>
            <a:r>
              <a:rPr lang="en-US" dirty="0" err="1"/>
              <a:t>ITk</a:t>
            </a:r>
            <a:r>
              <a:rPr lang="en-US" dirty="0"/>
              <a:t> Pixel Module meeting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D2DA1-03F5-43BE-A676-070703B40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C02-5362-45ED-B673-FA64574C010B}" type="slidenum">
              <a:rPr lang="en-GB" smtClean="0"/>
              <a:t>3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A56D8B-8397-B948-81A0-606CAE4434E9}"/>
              </a:ext>
            </a:extLst>
          </p:cNvPr>
          <p:cNvSpPr txBox="1"/>
          <p:nvPr/>
        </p:nvSpPr>
        <p:spPr>
          <a:xfrm>
            <a:off x="3174642" y="154078"/>
            <a:ext cx="8828936" cy="769441"/>
          </a:xfrm>
          <a:prstGeom prst="rect">
            <a:avLst/>
          </a:prstGeom>
          <a:solidFill>
            <a:srgbClr val="1A74BC"/>
          </a:solidFill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    Triplet modules qualification plan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6517" y="1488688"/>
            <a:ext cx="10174778" cy="470898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b="1" dirty="0">
                <a:solidFill>
                  <a:schemeClr val="accent1"/>
                </a:solidFill>
              </a:rPr>
              <a:t>When will institutes qualify for RD53A triplet module assembly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/>
              <a:t>Travel restrictions affected severely our plans, may qualify at a later stage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sz="2000" dirty="0"/>
              <a:t>Using IFAE machine if COVID-19 normalizes and we can travel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sz="2000" dirty="0"/>
              <a:t>In January after receiving our pick-and-place machine 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b="1" dirty="0">
                <a:solidFill>
                  <a:schemeClr val="accent1"/>
                </a:solidFill>
              </a:rPr>
              <a:t>When will Institute qualify for RD53A triplet module test</a:t>
            </a:r>
            <a:endParaRPr lang="en-US" sz="2000" dirty="0"/>
          </a:p>
          <a:p>
            <a:pPr marL="800100" lvl="1" indent="-342900">
              <a:buFont typeface="Arial" charset="0"/>
              <a:buChar char="•"/>
            </a:pPr>
            <a:r>
              <a:rPr lang="en-US" sz="2000" dirty="0"/>
              <a:t>One week after receiving a triplet (or can build a digital++ using Leonardo yellow sensors and chips)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b="1" dirty="0">
                <a:solidFill>
                  <a:schemeClr val="accent1"/>
                </a:solidFill>
              </a:rPr>
              <a:t>When will Institute fully qualify for RD53A triplet module QC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/>
              <a:t>Likely November including a full QC box, with DCS integrated and DB support </a:t>
            </a:r>
          </a:p>
          <a:p>
            <a:r>
              <a:rPr lang="en-US" sz="2000" dirty="0"/>
              <a:t>              full QC planned to be performed at INFN Bologna/Trento/Udine 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b="1" dirty="0">
                <a:solidFill>
                  <a:schemeClr val="accent1"/>
                </a:solidFill>
              </a:rPr>
              <a:t>Will dual chip M/S work interfere...?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/>
              <a:t>Yes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b="1" dirty="0">
                <a:solidFill>
                  <a:schemeClr val="accent1"/>
                </a:solidFill>
              </a:rPr>
              <a:t>What rate of production of triplet (build and then test) can my lab expect to achieve by September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/>
              <a:t>none</a:t>
            </a:r>
          </a:p>
        </p:txBody>
      </p:sp>
    </p:spTree>
    <p:extLst>
      <p:ext uri="{BB962C8B-B14F-4D97-AF65-F5344CB8AC3E}">
        <p14:creationId xmlns:p14="http://schemas.microsoft.com/office/powerpoint/2010/main" val="1766801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8097</TotalTime>
  <Words>300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Module Assembly Qualification plan Milano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Bates</dc:creator>
  <cp:lastModifiedBy>Attilio Andreazza</cp:lastModifiedBy>
  <cp:revision>159</cp:revision>
  <cp:lastPrinted>2019-10-16T12:01:23Z</cp:lastPrinted>
  <dcterms:created xsi:type="dcterms:W3CDTF">2019-10-04T20:36:59Z</dcterms:created>
  <dcterms:modified xsi:type="dcterms:W3CDTF">2020-08-27T06:44:02Z</dcterms:modified>
</cp:coreProperties>
</file>