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77782" y="258363"/>
            <a:ext cx="4038601" cy="2057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2020…"/>
          <p:cNvSpPr txBox="1"/>
          <p:nvPr/>
        </p:nvSpPr>
        <p:spPr>
          <a:xfrm>
            <a:off x="669999" y="2909778"/>
            <a:ext cx="22341968" cy="854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2020</a:t>
            </a:r>
          </a:p>
          <a:p>
            <a:pPr algn="l"/>
          </a:p>
          <a:p>
            <a:pPr algn="l"/>
            <a:r>
              <a:t>Crystals: ready, fully characterised</a:t>
            </a:r>
          </a:p>
          <a:p>
            <a:pPr algn="l"/>
            <a:r>
              <a:t>SiPM: </a:t>
            </a:r>
          </a:p>
          <a:p>
            <a:pPr lvl="1" marL="1031875" indent="-396875" algn="l">
              <a:buSzPct val="125000"/>
              <a:buChar char="-"/>
            </a:pPr>
            <a:r>
              <a:t>problem with run @ FBK. Substrate selected, but quenching resistance 2 order of magnitude higher than it should be</a:t>
            </a:r>
          </a:p>
          <a:p>
            <a:pPr lvl="1" marL="1031875" indent="-396875" algn="l">
              <a:buSzPct val="125000"/>
              <a:buChar char="-"/>
            </a:pPr>
            <a:r>
              <a:t>new production starting, tiles ready by March 2021. Hopefully, no need for second run.</a:t>
            </a:r>
          </a:p>
          <a:p>
            <a:pPr algn="l"/>
            <a:r>
              <a:t>Gluing &amp; Wrapping with Tyvek: @ CERN as soon as tiles ready.  Cost: 18 kE, already allocated</a:t>
            </a:r>
          </a:p>
          <a:p>
            <a:pPr algn="l"/>
            <a:r>
              <a:t>Front-end board: ready to place order. Cost: ~ 15 kE, already allocated</a:t>
            </a:r>
          </a:p>
          <a:p>
            <a:pPr algn="l"/>
          </a:p>
          <a:p>
            <a:pPr algn="l"/>
            <a:r>
              <a:t>Readout: WaveDream (40 kE) or CAEN digitisers (70 kE): test @ CNAO, August 30th</a:t>
            </a:r>
          </a:p>
          <a:p>
            <a:pPr algn="l">
              <a:defRPr>
                <a:solidFill>
                  <a:srgbClr val="941100"/>
                </a:solidFill>
              </a:defRPr>
            </a:pPr>
            <a:r>
              <a:t>Cables: quotation to be requested</a:t>
            </a:r>
          </a:p>
          <a:p>
            <a:pPr algn="l"/>
          </a:p>
          <a:p>
            <a:pPr algn="l"/>
            <a:r>
              <a:t>Power supply: CAEN SY5527, 3 HV boards, 3 LV boards: Cost: ~ 37 kE, already allocated</a:t>
            </a:r>
          </a:p>
          <a:p>
            <a:pPr algn="l">
              <a:defRPr>
                <a:solidFill>
                  <a:srgbClr val="941100"/>
                </a:solidFill>
              </a:defRPr>
            </a:pPr>
            <a:r>
              <a:t>Distribution boards (48 HV and 24 LV out to 320 tiles): to be designed</a:t>
            </a:r>
          </a:p>
          <a:p>
            <a:pPr algn="l">
              <a:defRPr>
                <a:solidFill>
                  <a:srgbClr val="941100"/>
                </a:solidFill>
              </a:defRPr>
            </a:pPr>
            <a:r>
              <a:t>Cables: quotation to be requested</a:t>
            </a:r>
          </a:p>
          <a:p>
            <a:pPr algn="l"/>
          </a:p>
          <a:p>
            <a:pPr algn="l"/>
            <a:r>
              <a:t>All these orders can be placed by the end of 2020. Total: 110 (140) kE + cables</a:t>
            </a:r>
          </a:p>
          <a:p>
            <a:pPr algn="l"/>
            <a:r>
              <a:t>Availability: 1kE + 142.5 kE (sj)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77782" y="258363"/>
            <a:ext cx="4038601" cy="2057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2021…"/>
          <p:cNvSpPr txBox="1"/>
          <p:nvPr/>
        </p:nvSpPr>
        <p:spPr>
          <a:xfrm>
            <a:off x="1021016" y="2956581"/>
            <a:ext cx="18683479" cy="854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2021</a:t>
            </a:r>
          </a:p>
          <a:p>
            <a:pPr algn="l"/>
          </a:p>
          <a:p>
            <a:pPr algn="l"/>
            <a:r>
              <a:t>Cables: see above</a:t>
            </a:r>
          </a:p>
          <a:p>
            <a:pPr algn="l"/>
          </a:p>
          <a:p>
            <a:pPr algn="l"/>
            <a:r>
              <a:t>Temperature readout: under study (slow control, serial readout, 320 channels)</a:t>
            </a:r>
          </a:p>
          <a:p>
            <a:pPr algn="l"/>
          </a:p>
          <a:p>
            <a:pPr algn="l"/>
            <a:r>
              <a:t>Crate</a:t>
            </a:r>
          </a:p>
          <a:p>
            <a:pPr algn="l"/>
          </a:p>
          <a:p>
            <a:pPr algn="l"/>
            <a:r>
              <a:t>DAQ: request could be avoided if test with WaveDream boards (CNAO, August 30th) will be successful</a:t>
            </a:r>
          </a:p>
          <a:p>
            <a:pPr algn="l"/>
          </a:p>
          <a:p>
            <a:pPr algn="l"/>
            <a:r>
              <a:t>Mechanics:</a:t>
            </a:r>
          </a:p>
          <a:p>
            <a:pPr lvl="1" marL="1031875" indent="-396875" algn="l">
              <a:buSzPct val="125000"/>
              <a:buChar char="-"/>
            </a:pPr>
            <a:r>
              <a:t>design nearly finished</a:t>
            </a:r>
          </a:p>
          <a:p>
            <a:pPr lvl="1" marL="1031875" indent="-396875" algn="l">
              <a:buSzPct val="125000"/>
              <a:buChar char="-"/>
            </a:pPr>
            <a:r>
              <a:t>module holder validated, could be 3D printed @ LNF</a:t>
            </a:r>
          </a:p>
          <a:p>
            <a:pPr lvl="1" marL="1031875" indent="-396875" algn="l">
              <a:buSzPct val="125000"/>
              <a:buChar char="-"/>
            </a:pPr>
            <a:r>
              <a:t>general structure to be finalised</a:t>
            </a:r>
          </a:p>
          <a:p>
            <a:pPr lvl="1" marL="1031875" indent="-396875" algn="l">
              <a:buSzPct val="125000"/>
              <a:buChar char="-"/>
            </a:pPr>
            <a:r>
              <a:t>no need for cooling, just air flushing</a:t>
            </a:r>
          </a:p>
          <a:p>
            <a:pPr lvl="1" marL="1031875" indent="-396875" algn="l">
              <a:buSzPct val="125000"/>
              <a:buChar char="-"/>
            </a:pPr>
            <a:r>
              <a:t>holder for crystal gluing designed: to be 3D printed</a:t>
            </a:r>
          </a:p>
          <a:p>
            <a:pPr lvl="1" marL="1031875" indent="-396875" algn="l">
              <a:buSzPct val="125000"/>
              <a:buChar char="-"/>
            </a:pPr>
            <a:r>
              <a:t>holder for calibrations (9 crystals in line) to be designed &amp; 3D printed</a:t>
            </a:r>
          </a:p>
          <a:p>
            <a:pPr lvl="1" marL="1031875" indent="-396875" algn="l">
              <a:buSzPct val="125000"/>
              <a:buChar char="-"/>
            </a:pPr>
            <a:r>
              <a:t>holder for module assembly to be designed &amp; 3D printed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Wavedreams?"/>
          <p:cNvSpPr txBox="1"/>
          <p:nvPr>
            <p:ph type="ctrTitle"/>
          </p:nvPr>
        </p:nvSpPr>
        <p:spPr>
          <a:xfrm>
            <a:off x="6139481" y="941433"/>
            <a:ext cx="12105038" cy="1587501"/>
          </a:xfrm>
          <a:prstGeom prst="rect">
            <a:avLst/>
          </a:prstGeom>
        </p:spPr>
        <p:txBody>
          <a:bodyPr/>
          <a:lstStyle>
            <a:lvl1pPr defTabSz="718184">
              <a:defRPr sz="9744"/>
            </a:lvl1pPr>
          </a:lstStyle>
          <a:p>
            <a:pPr/>
            <a:r>
              <a:t>Wavedreams?</a:t>
            </a:r>
          </a:p>
        </p:txBody>
      </p:sp>
      <p:pic>
        <p:nvPicPr>
          <p:cNvPr id="126" name="2020-08-27-V1742-WD-AmplitudeComparisonCosmicRays.pdf" descr="2020-08-27-V1742-WD-AmplitudeComparisonCosmicRay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3235" y="3866458"/>
            <a:ext cx="9545478" cy="6717189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2020-08-25/26 Cosmic rays Data"/>
          <p:cNvSpPr txBox="1"/>
          <p:nvPr/>
        </p:nvSpPr>
        <p:spPr>
          <a:xfrm>
            <a:off x="2285237" y="4342575"/>
            <a:ext cx="600684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2020-08-25/26 Cosmic rays Data</a:t>
            </a:r>
          </a:p>
        </p:txBody>
      </p:sp>
      <p:sp>
        <p:nvSpPr>
          <p:cNvPr id="128" name="Crystal1"/>
          <p:cNvSpPr/>
          <p:nvPr/>
        </p:nvSpPr>
        <p:spPr>
          <a:xfrm>
            <a:off x="979679" y="7022946"/>
            <a:ext cx="3957477" cy="56044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Crystal1</a:t>
            </a:r>
          </a:p>
        </p:txBody>
      </p:sp>
      <p:sp>
        <p:nvSpPr>
          <p:cNvPr id="129" name="Crystal2"/>
          <p:cNvSpPr/>
          <p:nvPr/>
        </p:nvSpPr>
        <p:spPr>
          <a:xfrm>
            <a:off x="979679" y="7594567"/>
            <a:ext cx="3957477" cy="56045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Crystal2</a:t>
            </a:r>
          </a:p>
        </p:txBody>
      </p:sp>
      <p:sp>
        <p:nvSpPr>
          <p:cNvPr id="130" name="Crystal3"/>
          <p:cNvSpPr/>
          <p:nvPr/>
        </p:nvSpPr>
        <p:spPr>
          <a:xfrm>
            <a:off x="979679" y="8164605"/>
            <a:ext cx="3957477" cy="56044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Crystal3</a:t>
            </a:r>
          </a:p>
        </p:txBody>
      </p:sp>
      <p:sp>
        <p:nvSpPr>
          <p:cNvPr id="131" name="Wavedreams"/>
          <p:cNvSpPr txBox="1"/>
          <p:nvPr/>
        </p:nvSpPr>
        <p:spPr>
          <a:xfrm>
            <a:off x="1730073" y="6253590"/>
            <a:ext cx="245668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Wavedreams</a:t>
            </a:r>
          </a:p>
        </p:txBody>
      </p:sp>
      <p:sp>
        <p:nvSpPr>
          <p:cNvPr id="132" name="Crystal1"/>
          <p:cNvSpPr/>
          <p:nvPr/>
        </p:nvSpPr>
        <p:spPr>
          <a:xfrm>
            <a:off x="5651457" y="7018151"/>
            <a:ext cx="3957477" cy="56044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Crystal1</a:t>
            </a:r>
          </a:p>
        </p:txBody>
      </p:sp>
      <p:sp>
        <p:nvSpPr>
          <p:cNvPr id="133" name="Crystal2"/>
          <p:cNvSpPr/>
          <p:nvPr/>
        </p:nvSpPr>
        <p:spPr>
          <a:xfrm>
            <a:off x="5651457" y="7589773"/>
            <a:ext cx="3957477" cy="560449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Crystal2</a:t>
            </a:r>
          </a:p>
        </p:txBody>
      </p:sp>
      <p:sp>
        <p:nvSpPr>
          <p:cNvPr id="134" name="Crystal3"/>
          <p:cNvSpPr/>
          <p:nvPr/>
        </p:nvSpPr>
        <p:spPr>
          <a:xfrm>
            <a:off x="5651457" y="8172510"/>
            <a:ext cx="3957477" cy="56044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Crystal3</a:t>
            </a:r>
          </a:p>
        </p:txBody>
      </p:sp>
      <p:sp>
        <p:nvSpPr>
          <p:cNvPr id="135" name="CAEN V1742"/>
          <p:cNvSpPr txBox="1"/>
          <p:nvPr/>
        </p:nvSpPr>
        <p:spPr>
          <a:xfrm>
            <a:off x="6440141" y="6248796"/>
            <a:ext cx="238010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CAEN V1742</a:t>
            </a:r>
          </a:p>
        </p:txBody>
      </p:sp>
      <p:sp>
        <p:nvSpPr>
          <p:cNvPr id="136" name="Trigger: 1&amp;3"/>
          <p:cNvSpPr txBox="1"/>
          <p:nvPr/>
        </p:nvSpPr>
        <p:spPr>
          <a:xfrm>
            <a:off x="1814655" y="9306264"/>
            <a:ext cx="228752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Trigger: 1&amp;3</a:t>
            </a:r>
          </a:p>
        </p:txBody>
      </p:sp>
      <p:sp>
        <p:nvSpPr>
          <p:cNvPr id="137" name="Trigger: 2"/>
          <p:cNvSpPr txBox="1"/>
          <p:nvPr/>
        </p:nvSpPr>
        <p:spPr>
          <a:xfrm>
            <a:off x="6722843" y="9306264"/>
            <a:ext cx="181470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Trigger: 2</a:t>
            </a:r>
          </a:p>
        </p:txBody>
      </p:sp>
      <p:sp>
        <p:nvSpPr>
          <p:cNvPr id="138" name="2020-08-28 Test @ CNAO"/>
          <p:cNvSpPr txBox="1"/>
          <p:nvPr/>
        </p:nvSpPr>
        <p:spPr>
          <a:xfrm>
            <a:off x="9123944" y="11921171"/>
            <a:ext cx="461162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2020-08-28 Test @ CNAO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Mechanics"/>
          <p:cNvSpPr txBox="1"/>
          <p:nvPr>
            <p:ph type="ctrTitle"/>
          </p:nvPr>
        </p:nvSpPr>
        <p:spPr>
          <a:xfrm>
            <a:off x="6139481" y="941433"/>
            <a:ext cx="12105038" cy="1587501"/>
          </a:xfrm>
          <a:prstGeom prst="rect">
            <a:avLst/>
          </a:prstGeom>
        </p:spPr>
        <p:txBody>
          <a:bodyPr/>
          <a:lstStyle>
            <a:lvl1pPr defTabSz="718184">
              <a:defRPr sz="9744"/>
            </a:lvl1pPr>
          </a:lstStyle>
          <a:p>
            <a:pPr/>
            <a:r>
              <a:t>Mechanics</a:t>
            </a:r>
          </a:p>
        </p:txBody>
      </p:sp>
      <p:pic>
        <p:nvPicPr>
          <p:cNvPr id="141" name="Screenshot 2020-08-26 at 18.42.20.png" descr="Screenshot 2020-08-26 at 18.42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5821" y="2923937"/>
            <a:ext cx="4697565" cy="4641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Screenshot 2020-08-26 at 18.43.15.png" descr="Screenshot 2020-08-26 at 18.43.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4655" y="2947338"/>
            <a:ext cx="2781665" cy="4641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creenshot 2020-08-26 at 18.45.23.png" descr="Screenshot 2020-08-26 at 18.45.2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75456" y="2923937"/>
            <a:ext cx="4002945" cy="4641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foot_2.jpg" descr="foot_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607538" y="2898819"/>
            <a:ext cx="4647266" cy="4641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HOTO-2020-07-12-08-57-42-1.jpg" descr="PHOTO-2020-07-12-08-57-42-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1684" y="7960391"/>
            <a:ext cx="3837602" cy="511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HOTO-2020-07-12-08-57-41-1.jpg" descr="PHOTO-2020-07-12-08-57-41-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915949" y="7910154"/>
            <a:ext cx="6956367" cy="5217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Neutrons?"/>
          <p:cNvSpPr txBox="1"/>
          <p:nvPr>
            <p:ph type="ctrTitle"/>
          </p:nvPr>
        </p:nvSpPr>
        <p:spPr>
          <a:xfrm>
            <a:off x="6139481" y="941433"/>
            <a:ext cx="12105038" cy="1587501"/>
          </a:xfrm>
          <a:prstGeom prst="rect">
            <a:avLst/>
          </a:prstGeom>
        </p:spPr>
        <p:txBody>
          <a:bodyPr/>
          <a:lstStyle>
            <a:lvl1pPr defTabSz="718184">
              <a:defRPr sz="9744"/>
            </a:lvl1pPr>
          </a:lstStyle>
          <a:p>
            <a:pPr/>
            <a:r>
              <a:t>Neutrons?</a:t>
            </a:r>
          </a:p>
        </p:txBody>
      </p:sp>
      <p:pic>
        <p:nvPicPr>
          <p:cNvPr id="149" name="Schermata 2020-08-19 alle 11.40.07.png" descr="Schermata 2020-08-19 alle 11.40.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2596" y="2823812"/>
            <a:ext cx="11507656" cy="955808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Crystal"/>
          <p:cNvSpPr/>
          <p:nvPr/>
        </p:nvSpPr>
        <p:spPr>
          <a:xfrm>
            <a:off x="3624009" y="7126545"/>
            <a:ext cx="3957477" cy="560449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Crystal</a:t>
            </a:r>
          </a:p>
        </p:txBody>
      </p:sp>
      <p:sp>
        <p:nvSpPr>
          <p:cNvPr id="151" name="Sci"/>
          <p:cNvSpPr/>
          <p:nvPr/>
        </p:nvSpPr>
        <p:spPr>
          <a:xfrm>
            <a:off x="2316043" y="7126545"/>
            <a:ext cx="688811" cy="560449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Sci</a:t>
            </a:r>
          </a:p>
        </p:txBody>
      </p:sp>
      <p:sp>
        <p:nvSpPr>
          <p:cNvPr id="152" name="Line"/>
          <p:cNvSpPr/>
          <p:nvPr/>
        </p:nvSpPr>
        <p:spPr>
          <a:xfrm>
            <a:off x="391160" y="7406769"/>
            <a:ext cx="153090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3" name="Beam"/>
          <p:cNvSpPr txBox="1"/>
          <p:nvPr/>
        </p:nvSpPr>
        <p:spPr>
          <a:xfrm>
            <a:off x="531789" y="7593775"/>
            <a:ext cx="116509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Beam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ange correction?"/>
          <p:cNvSpPr txBox="1"/>
          <p:nvPr>
            <p:ph type="ctrTitle"/>
          </p:nvPr>
        </p:nvSpPr>
        <p:spPr>
          <a:xfrm>
            <a:off x="6139481" y="941433"/>
            <a:ext cx="12105038" cy="1587501"/>
          </a:xfrm>
          <a:prstGeom prst="rect">
            <a:avLst/>
          </a:prstGeom>
        </p:spPr>
        <p:txBody>
          <a:bodyPr/>
          <a:lstStyle>
            <a:lvl1pPr defTabSz="718184">
              <a:defRPr sz="9744"/>
            </a:lvl1pPr>
          </a:lstStyle>
          <a:p>
            <a:pPr/>
            <a:r>
              <a:t>Range correction?</a:t>
            </a:r>
          </a:p>
        </p:txBody>
      </p:sp>
      <p:sp>
        <p:nvSpPr>
          <p:cNvPr id="156" name="Crystal1"/>
          <p:cNvSpPr/>
          <p:nvPr/>
        </p:nvSpPr>
        <p:spPr>
          <a:xfrm rot="16200000">
            <a:off x="2000413" y="6681922"/>
            <a:ext cx="3957477" cy="56045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Crystal1</a:t>
            </a:r>
          </a:p>
        </p:txBody>
      </p:sp>
      <p:sp>
        <p:nvSpPr>
          <p:cNvPr id="157" name="Line"/>
          <p:cNvSpPr/>
          <p:nvPr/>
        </p:nvSpPr>
        <p:spPr>
          <a:xfrm>
            <a:off x="1622505" y="8647030"/>
            <a:ext cx="153090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8" name="Beam"/>
          <p:cNvSpPr txBox="1"/>
          <p:nvPr/>
        </p:nvSpPr>
        <p:spPr>
          <a:xfrm>
            <a:off x="1763134" y="8834036"/>
            <a:ext cx="116509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Beam</a:t>
            </a:r>
          </a:p>
        </p:txBody>
      </p:sp>
      <p:pic>
        <p:nvPicPr>
          <p:cNvPr id="159" name="Screenshot 2020-08-28 at 10.30.25.png" descr="Screenshot 2020-08-28 at 10.30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8954" y="4962128"/>
            <a:ext cx="8026401" cy="547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creenshot 2020-08-28 at 10.31.14.png" descr="Screenshot 2020-08-28 at 10.31.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17774" y="4547258"/>
            <a:ext cx="8643721" cy="603986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12C, 115 MeV/A"/>
          <p:cNvSpPr txBox="1"/>
          <p:nvPr/>
        </p:nvSpPr>
        <p:spPr>
          <a:xfrm>
            <a:off x="8377356" y="4296047"/>
            <a:ext cx="2980183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12C, 115 MeV/A</a:t>
            </a:r>
          </a:p>
        </p:txBody>
      </p:sp>
      <p:sp>
        <p:nvSpPr>
          <p:cNvPr id="162" name="Crystal2"/>
          <p:cNvSpPr/>
          <p:nvPr/>
        </p:nvSpPr>
        <p:spPr>
          <a:xfrm rot="16200000">
            <a:off x="2604773" y="6681922"/>
            <a:ext cx="3957477" cy="56045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Crystal2</a:t>
            </a:r>
          </a:p>
        </p:txBody>
      </p:sp>
      <p:sp>
        <p:nvSpPr>
          <p:cNvPr id="163" name="Rectangle"/>
          <p:cNvSpPr/>
          <p:nvPr/>
        </p:nvSpPr>
        <p:spPr>
          <a:xfrm>
            <a:off x="16196076" y="4396247"/>
            <a:ext cx="3899767" cy="5604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4" name="12C"/>
          <p:cNvSpPr txBox="1"/>
          <p:nvPr/>
        </p:nvSpPr>
        <p:spPr>
          <a:xfrm>
            <a:off x="14880872" y="4296047"/>
            <a:ext cx="82029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12C</a:t>
            </a:r>
          </a:p>
        </p:txBody>
      </p:sp>
      <p:sp>
        <p:nvSpPr>
          <p:cNvPr id="165" name="115 MeV/A"/>
          <p:cNvSpPr txBox="1"/>
          <p:nvPr/>
        </p:nvSpPr>
        <p:spPr>
          <a:xfrm>
            <a:off x="15223707" y="5359453"/>
            <a:ext cx="206235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115 MeV/A</a:t>
            </a:r>
          </a:p>
        </p:txBody>
      </p:sp>
      <p:sp>
        <p:nvSpPr>
          <p:cNvPr id="166" name="260 MeV/A"/>
          <p:cNvSpPr txBox="1"/>
          <p:nvPr/>
        </p:nvSpPr>
        <p:spPr>
          <a:xfrm>
            <a:off x="15223707" y="5977877"/>
            <a:ext cx="206235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260 MeV/A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