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35D8E-6190-4D42-BB21-E122E63B5975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8B369-CC91-6B45-AA39-0606C29C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2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3CF78-2BC2-414E-99E6-495C97AE9C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C257-6BB6-264C-B474-49E230F2F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5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3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7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2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1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501DF-9D83-5841-8CCD-DEE37EDEC9AE}" type="datetimeFigureOut">
              <a:rPr lang="en-US" smtClean="0"/>
              <a:t>27/08/20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F438-1428-BB4C-8CDA-B827CB8B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7643" y="172580"/>
            <a:ext cx="2467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FOOT@TIFPA</a:t>
            </a:r>
            <a:endParaRPr lang="en-US" sz="3200" b="1" dirty="0"/>
          </a:p>
        </p:txBody>
      </p:sp>
      <p:sp>
        <p:nvSpPr>
          <p:cNvPr id="5" name="CasellaDiTesto 1">
            <a:extLst>
              <a:ext uri="{FF2B5EF4-FFF2-40B4-BE49-F238E27FC236}">
                <a16:creationId xmlns:a16="http://schemas.microsoft.com/office/drawing/2014/main" xmlns="" id="{2A2CCD63-018F-4A7A-920B-C2E099D44870}"/>
              </a:ext>
            </a:extLst>
          </p:cNvPr>
          <p:cNvSpPr txBox="1"/>
          <p:nvPr/>
        </p:nvSpPr>
        <p:spPr>
          <a:xfrm>
            <a:off x="-1" y="961258"/>
            <a:ext cx="63305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>
                <a:solidFill>
                  <a:srgbClr val="800000"/>
                </a:solidFill>
                <a:latin typeface="+mj-lt"/>
              </a:rPr>
              <a:t>Current</a:t>
            </a:r>
            <a:r>
              <a:rPr lang="it-IT" sz="2800" b="1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800" b="1" dirty="0" err="1" smtClean="0">
                <a:solidFill>
                  <a:srgbClr val="800000"/>
                </a:solidFill>
                <a:latin typeface="+mj-lt"/>
              </a:rPr>
              <a:t>activities</a:t>
            </a:r>
            <a:r>
              <a:rPr lang="it-IT" sz="2800" b="1" dirty="0" smtClean="0">
                <a:solidFill>
                  <a:srgbClr val="800000"/>
                </a:solidFill>
                <a:latin typeface="+mj-lt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Beam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Monitor </a:t>
            </a: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operation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(</a:t>
            </a: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emulsion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and </a:t>
            </a: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electronic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setup)</a:t>
            </a:r>
          </a:p>
          <a:p>
            <a:pPr marL="457200" indent="-457200">
              <a:buFontTx/>
              <a:buChar char="-"/>
            </a:pP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GSI </a:t>
            </a: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Run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Coordination</a:t>
            </a:r>
            <a:endParaRPr lang="it-IT" sz="2800" dirty="0" smtClean="0">
              <a:solidFill>
                <a:srgbClr val="800000"/>
              </a:solidFill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Support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for test </a:t>
            </a:r>
            <a:r>
              <a:rPr lang="it-IT" sz="2800" dirty="0" err="1" smtClean="0">
                <a:solidFill>
                  <a:srgbClr val="800000"/>
                </a:solidFill>
                <a:latin typeface="+mj-lt"/>
              </a:rPr>
              <a:t>beam</a:t>
            </a: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 @Trento</a:t>
            </a:r>
          </a:p>
          <a:p>
            <a:pPr marL="457200" indent="-457200">
              <a:buFontTx/>
              <a:buChar char="-"/>
            </a:pPr>
            <a:r>
              <a:rPr lang="it-IT" sz="2800" dirty="0" smtClean="0">
                <a:solidFill>
                  <a:srgbClr val="800000"/>
                </a:solidFill>
                <a:latin typeface="+mj-lt"/>
              </a:rPr>
              <a:t>General Data Analysis</a:t>
            </a:r>
            <a:endParaRPr lang="en-GB" sz="28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410F-5BC2-E24B-A80B-C973F8E66E11}" type="slidenum">
              <a:rPr lang="en-US" smtClean="0"/>
              <a:t>1</a:t>
            </a:fld>
            <a:endParaRPr lang="en-US"/>
          </a:p>
        </p:txBody>
      </p:sp>
      <p:pic>
        <p:nvPicPr>
          <p:cNvPr id="6" name="Immagine 11">
            <a:extLst>
              <a:ext uri="{FF2B5EF4-FFF2-40B4-BE49-F238E27FC236}">
                <a16:creationId xmlns="" xmlns:a16="http://schemas.microsoft.com/office/drawing/2014/main" id="{EC7583F3-DF28-804F-BCDE-34336A76C4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25" r="25464" b="50838"/>
          <a:stretch/>
        </p:blipFill>
        <p:spPr>
          <a:xfrm>
            <a:off x="4046070" y="4021855"/>
            <a:ext cx="2010366" cy="1980676"/>
          </a:xfrm>
          <a:prstGeom prst="rect">
            <a:avLst/>
          </a:prstGeom>
        </p:spPr>
      </p:pic>
      <p:pic>
        <p:nvPicPr>
          <p:cNvPr id="7" name="Immagine 12">
            <a:extLst>
              <a:ext uri="{FF2B5EF4-FFF2-40B4-BE49-F238E27FC236}">
                <a16:creationId xmlns="" xmlns:a16="http://schemas.microsoft.com/office/drawing/2014/main" id="{C74A5390-E935-FA43-B300-F3C4942EBE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1" r="50648" b="50838"/>
          <a:stretch/>
        </p:blipFill>
        <p:spPr>
          <a:xfrm>
            <a:off x="2056346" y="4021854"/>
            <a:ext cx="1987963" cy="1980675"/>
          </a:xfrm>
          <a:prstGeom prst="rect">
            <a:avLst/>
          </a:prstGeom>
        </p:spPr>
      </p:pic>
      <p:pic>
        <p:nvPicPr>
          <p:cNvPr id="8" name="Immagine 13">
            <a:extLst>
              <a:ext uri="{FF2B5EF4-FFF2-40B4-BE49-F238E27FC236}">
                <a16:creationId xmlns="" xmlns:a16="http://schemas.microsoft.com/office/drawing/2014/main" id="{FB3F2547-A343-B247-BD14-1775328832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85" b="50808"/>
          <a:stretch/>
        </p:blipFill>
        <p:spPr>
          <a:xfrm>
            <a:off x="-1" y="4010410"/>
            <a:ext cx="2015935" cy="1975051"/>
          </a:xfrm>
          <a:prstGeom prst="rect">
            <a:avLst/>
          </a:prstGeom>
        </p:spPr>
      </p:pic>
      <p:sp>
        <p:nvSpPr>
          <p:cNvPr id="9" name="Rettangolo 14">
            <a:extLst>
              <a:ext uri="{FF2B5EF4-FFF2-40B4-BE49-F238E27FC236}">
                <a16:creationId xmlns="" xmlns:a16="http://schemas.microsoft.com/office/drawing/2014/main" id="{D8A0397D-23E2-3749-BF3F-E2E343753CCF}"/>
              </a:ext>
            </a:extLst>
          </p:cNvPr>
          <p:cNvSpPr/>
          <p:nvPr/>
        </p:nvSpPr>
        <p:spPr>
          <a:xfrm>
            <a:off x="959441" y="5047032"/>
            <a:ext cx="1096905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12.14 ± 0.53</a:t>
            </a:r>
            <a:endParaRPr lang="it-IT" sz="1200" b="1" dirty="0">
              <a:solidFill>
                <a:srgbClr val="0000FF"/>
              </a:solidFill>
            </a:endParaRPr>
          </a:p>
        </p:txBody>
      </p:sp>
      <p:sp>
        <p:nvSpPr>
          <p:cNvPr id="11" name="Rettangolo 15">
            <a:extLst>
              <a:ext uri="{FF2B5EF4-FFF2-40B4-BE49-F238E27FC236}">
                <a16:creationId xmlns="" xmlns:a16="http://schemas.microsoft.com/office/drawing/2014/main" id="{BC84279D-43D3-744C-8DC8-8CC30024F205}"/>
              </a:ext>
            </a:extLst>
          </p:cNvPr>
          <p:cNvSpPr/>
          <p:nvPr/>
        </p:nvSpPr>
        <p:spPr>
          <a:xfrm>
            <a:off x="3047642" y="4963432"/>
            <a:ext cx="998428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11.97 ± 0.45</a:t>
            </a:r>
            <a:endParaRPr lang="it-IT" sz="1200" b="1" dirty="0">
              <a:solidFill>
                <a:srgbClr val="0000FF"/>
              </a:solidFill>
            </a:endParaRPr>
          </a:p>
        </p:txBody>
      </p:sp>
      <p:sp>
        <p:nvSpPr>
          <p:cNvPr id="12" name="Rettangolo 16">
            <a:extLst>
              <a:ext uri="{FF2B5EF4-FFF2-40B4-BE49-F238E27FC236}">
                <a16:creationId xmlns="" xmlns:a16="http://schemas.microsoft.com/office/drawing/2014/main" id="{BA3D7AB5-B616-0042-888A-5CCBC36C1920}"/>
              </a:ext>
            </a:extLst>
          </p:cNvPr>
          <p:cNvSpPr/>
          <p:nvPr/>
        </p:nvSpPr>
        <p:spPr>
          <a:xfrm>
            <a:off x="4873336" y="5324031"/>
            <a:ext cx="925008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kern="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12.4 ± 1.2</a:t>
            </a:r>
            <a:endParaRPr lang="it-IT" sz="1200" b="1" dirty="0">
              <a:solidFill>
                <a:srgbClr val="0000FF"/>
              </a:solidFill>
            </a:endParaRPr>
          </a:p>
        </p:txBody>
      </p:sp>
      <p:sp>
        <p:nvSpPr>
          <p:cNvPr id="13" name="CasellaDiTesto 17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476529BE-E4FA-D94D-891C-C70C51A564DF}"/>
              </a:ext>
            </a:extLst>
          </p:cNvPr>
          <p:cNvSpPr txBox="1"/>
          <p:nvPr/>
        </p:nvSpPr>
        <p:spPr>
          <a:xfrm>
            <a:off x="6056436" y="4551382"/>
            <a:ext cx="2921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200" dirty="0"/>
              <a:t>Best determination of A through standard </a:t>
            </a:r>
            <a:r>
              <a:rPr lang="en-GB" sz="2200" dirty="0" smtClean="0">
                <a:latin typeface="Symbol" charset="2"/>
                <a:cs typeface="Symbol" charset="2"/>
              </a:rPr>
              <a:t>c</a:t>
            </a:r>
            <a:r>
              <a:rPr lang="en-GB" sz="2200" baseline="30000" dirty="0" smtClean="0"/>
              <a:t>2</a:t>
            </a:r>
            <a:r>
              <a:rPr lang="en-GB" sz="2200" dirty="0" smtClean="0"/>
              <a:t> fit</a:t>
            </a:r>
            <a:endParaRPr lang="en-GB" sz="2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0096" y="1569766"/>
            <a:ext cx="3333904" cy="192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8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431" y="88635"/>
            <a:ext cx="5226892" cy="81231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FOOT@TIFPA: </a:t>
            </a:r>
            <a:br>
              <a:rPr lang="en-US" sz="3600" b="1" dirty="0" smtClean="0"/>
            </a:br>
            <a:r>
              <a:rPr lang="en-US" sz="3600" b="1" dirty="0" err="1" smtClean="0"/>
              <a:t>anagrafica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servizi</a:t>
            </a:r>
            <a:r>
              <a:rPr lang="en-US" sz="3600" b="1" dirty="0"/>
              <a:t> </a:t>
            </a:r>
            <a:r>
              <a:rPr lang="en-US" sz="3600" b="1" dirty="0" smtClean="0"/>
              <a:t>2021</a:t>
            </a:r>
            <a:endParaRPr lang="en-US" sz="3600" b="1" dirty="0"/>
          </a:p>
        </p:txBody>
      </p:sp>
      <p:sp>
        <p:nvSpPr>
          <p:cNvPr id="8" name="Subtitle 7"/>
          <p:cNvSpPr>
            <a:spLocks noGrp="1"/>
          </p:cNvSpPr>
          <p:nvPr>
            <p:ph idx="1"/>
          </p:nvPr>
        </p:nvSpPr>
        <p:spPr>
          <a:xfrm>
            <a:off x="78390" y="4430942"/>
            <a:ext cx="8955864" cy="24858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500" b="1" dirty="0" smtClean="0">
                <a:solidFill>
                  <a:srgbClr val="000090"/>
                </a:solidFill>
                <a:latin typeface="Calibri"/>
                <a:cs typeface="Calibri"/>
              </a:rPr>
              <a:t>Richieste finanziarie 2019:</a:t>
            </a:r>
          </a:p>
          <a:p>
            <a:pPr algn="just">
              <a:buFontTx/>
              <a:buChar char="-"/>
            </a:pPr>
            <a:r>
              <a:rPr lang="it-IT" sz="2500" dirty="0" smtClean="0">
                <a:solidFill>
                  <a:srgbClr val="000090"/>
                </a:solidFill>
                <a:latin typeface="Calibri"/>
                <a:cs typeface="Calibri"/>
              </a:rPr>
              <a:t>Consumo (gas e piccolo metabolismo):   			   	    1 </a:t>
            </a:r>
            <a:r>
              <a:rPr lang="it-IT" sz="2500" dirty="0" err="1" smtClean="0">
                <a:solidFill>
                  <a:srgbClr val="000090"/>
                </a:solidFill>
                <a:latin typeface="Calibri"/>
                <a:cs typeface="Calibri"/>
              </a:rPr>
              <a:t>kEuro</a:t>
            </a:r>
            <a:endParaRPr lang="it-IT" sz="2500" dirty="0" smtClean="0">
              <a:solidFill>
                <a:srgbClr val="000090"/>
              </a:solidFill>
              <a:latin typeface="Calibri"/>
              <a:cs typeface="Calibri"/>
            </a:endParaRPr>
          </a:p>
          <a:p>
            <a:pPr algn="just">
              <a:buFontTx/>
              <a:buChar char="-"/>
            </a:pPr>
            <a:r>
              <a:rPr lang="it-IT" sz="2500" dirty="0" smtClean="0">
                <a:solidFill>
                  <a:srgbClr val="000090"/>
                </a:solidFill>
                <a:latin typeface="Calibri"/>
                <a:cs typeface="Calibri"/>
              </a:rPr>
              <a:t>Traporti per GSI/CNAO</a:t>
            </a:r>
            <a:r>
              <a:rPr lang="it-IT" sz="2500" dirty="0">
                <a:solidFill>
                  <a:srgbClr val="000090"/>
                </a:solidFill>
                <a:latin typeface="Calibri"/>
                <a:cs typeface="Calibri"/>
              </a:rPr>
              <a:t>	</a:t>
            </a:r>
            <a:r>
              <a:rPr lang="it-IT" sz="2500" dirty="0" smtClean="0">
                <a:solidFill>
                  <a:srgbClr val="000090"/>
                </a:solidFill>
                <a:latin typeface="Calibri"/>
                <a:cs typeface="Calibri"/>
              </a:rPr>
              <a:t>								    1 </a:t>
            </a:r>
            <a:r>
              <a:rPr lang="it-IT" sz="2500" dirty="0" err="1" smtClean="0">
                <a:solidFill>
                  <a:srgbClr val="000090"/>
                </a:solidFill>
                <a:latin typeface="Calibri"/>
                <a:cs typeface="Calibri"/>
              </a:rPr>
              <a:t>kEuro</a:t>
            </a:r>
            <a:endParaRPr lang="it-IT" sz="2500" dirty="0" smtClean="0">
              <a:solidFill>
                <a:srgbClr val="000090"/>
              </a:solidFill>
              <a:latin typeface="Calibri"/>
              <a:cs typeface="Calibri"/>
            </a:endParaRPr>
          </a:p>
          <a:p>
            <a:pPr algn="just">
              <a:buFontTx/>
              <a:buChar char="-"/>
            </a:pPr>
            <a:r>
              <a:rPr lang="it-IT" sz="2500" dirty="0" smtClean="0">
                <a:solidFill>
                  <a:srgbClr val="000090"/>
                </a:solidFill>
                <a:latin typeface="Calibri"/>
                <a:cs typeface="Calibri"/>
              </a:rPr>
              <a:t>Missioni </a:t>
            </a:r>
            <a:r>
              <a:rPr lang="it-IT" sz="2500" dirty="0" smtClean="0">
                <a:solidFill>
                  <a:srgbClr val="000090"/>
                </a:solidFill>
                <a:cs typeface="Calibri"/>
              </a:rPr>
              <a:t>(prese dati, </a:t>
            </a:r>
            <a:r>
              <a:rPr lang="it-IT" sz="2500" dirty="0" err="1" smtClean="0">
                <a:solidFill>
                  <a:srgbClr val="000090"/>
                </a:solidFill>
                <a:cs typeface="Calibri"/>
              </a:rPr>
              <a:t>meetings</a:t>
            </a:r>
            <a:r>
              <a:rPr lang="it-IT" sz="2500" dirty="0" smtClean="0">
                <a:solidFill>
                  <a:srgbClr val="000090"/>
                </a:solidFill>
                <a:cs typeface="Calibri"/>
              </a:rPr>
              <a:t>)</a:t>
            </a:r>
            <a:r>
              <a:rPr lang="it-IT" sz="2500" dirty="0" smtClean="0">
                <a:solidFill>
                  <a:srgbClr val="000090"/>
                </a:solidFill>
                <a:latin typeface="Calibri"/>
                <a:cs typeface="Calibri"/>
              </a:rPr>
              <a:t>:							  15 </a:t>
            </a:r>
            <a:r>
              <a:rPr lang="it-IT" sz="2500" dirty="0" err="1" smtClean="0">
                <a:solidFill>
                  <a:srgbClr val="000090"/>
                </a:solidFill>
                <a:latin typeface="Calibri"/>
                <a:cs typeface="Calibri"/>
              </a:rPr>
              <a:t>kEuro</a:t>
            </a:r>
            <a:endParaRPr lang="it-IT" sz="2500" dirty="0" smtClean="0">
              <a:solidFill>
                <a:srgbClr val="000090"/>
              </a:solidFill>
              <a:latin typeface="Calibri"/>
              <a:cs typeface="Calibri"/>
            </a:endParaRPr>
          </a:p>
          <a:p>
            <a:pPr algn="just">
              <a:buFontTx/>
              <a:buChar char="-"/>
            </a:pPr>
            <a:r>
              <a:rPr lang="it-IT" sz="2500" dirty="0" smtClean="0">
                <a:solidFill>
                  <a:srgbClr val="800000"/>
                </a:solidFill>
                <a:latin typeface="Calibri"/>
                <a:cs typeface="Calibri"/>
              </a:rPr>
              <a:t>Totale:										          			17 </a:t>
            </a:r>
            <a:r>
              <a:rPr lang="it-IT" sz="2500" dirty="0" err="1" smtClean="0">
                <a:solidFill>
                  <a:srgbClr val="800000"/>
                </a:solidFill>
                <a:latin typeface="Calibri"/>
                <a:cs typeface="Calibri"/>
              </a:rPr>
              <a:t>kEuro</a:t>
            </a:r>
            <a:r>
              <a:rPr lang="it-IT" sz="2500" dirty="0" smtClean="0">
                <a:solidFill>
                  <a:srgbClr val="800000"/>
                </a:solidFill>
                <a:latin typeface="Calibri"/>
                <a:cs typeface="Calibri"/>
              </a:rPr>
              <a:t>	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361491"/>
              </p:ext>
            </p:extLst>
          </p:nvPr>
        </p:nvGraphicFramePr>
        <p:xfrm>
          <a:off x="62712" y="199635"/>
          <a:ext cx="381002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744"/>
                <a:gridCol w="1383285"/>
              </a:tblGrid>
              <a:tr h="342724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FTE (%)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F.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Tommasino</a:t>
                      </a:r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 (RL)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50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C. La Tessa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30</a:t>
                      </a: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B. Di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Ruzza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60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S.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Colombi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50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E.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Verroi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40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E.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Bellinzona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20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P.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Spinnato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20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427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E. </a:t>
                      </a:r>
                      <a:r>
                        <a:rPr lang="en-US" sz="2200" dirty="0" err="1" smtClean="0">
                          <a:solidFill>
                            <a:srgbClr val="000090"/>
                          </a:solidFill>
                        </a:rPr>
                        <a:t>Scifoni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90"/>
                          </a:solidFill>
                        </a:rPr>
                        <a:t>30</a:t>
                      </a:r>
                      <a:endParaRPr lang="en-US" sz="22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ubtitle 7"/>
          <p:cNvSpPr txBox="1">
            <a:spLocks/>
          </p:cNvSpPr>
          <p:nvPr/>
        </p:nvSpPr>
        <p:spPr>
          <a:xfrm>
            <a:off x="3932786" y="1146826"/>
            <a:ext cx="5181682" cy="2686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</a:pPr>
            <a:r>
              <a:rPr lang="it-IT" sz="2400" b="1" dirty="0" smtClean="0">
                <a:solidFill>
                  <a:prstClr val="black"/>
                </a:solidFill>
                <a:latin typeface="Calibri"/>
              </a:rPr>
              <a:t>Contributi TIFPA:</a:t>
            </a:r>
          </a:p>
          <a:p>
            <a:pPr algn="just" fontAlgn="auto">
              <a:spcAft>
                <a:spcPts val="0"/>
              </a:spcAft>
              <a:buFontTx/>
              <a:buChar char="-"/>
            </a:pP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Beam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 Monitor </a:t>
            </a: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operation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TIFPA+Mi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algn="just" fontAlgn="auto">
              <a:spcAft>
                <a:spcPts val="0"/>
              </a:spcAft>
              <a:buFontTx/>
              <a:buChar char="-"/>
            </a:pP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Run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Coordination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 @GSI</a:t>
            </a:r>
          </a:p>
          <a:p>
            <a:pPr algn="just" fontAlgn="auto">
              <a:spcAft>
                <a:spcPts val="0"/>
              </a:spcAft>
              <a:buFontTx/>
              <a:buChar char="-"/>
            </a:pP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Data </a:t>
            </a: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Taking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 @CNAO</a:t>
            </a:r>
          </a:p>
          <a:p>
            <a:pPr algn="just" fontAlgn="auto">
              <a:spcAft>
                <a:spcPts val="0"/>
              </a:spcAft>
              <a:buFontTx/>
              <a:buChar char="-"/>
            </a:pP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Supporto per test </a:t>
            </a:r>
            <a:r>
              <a:rPr lang="it-IT" sz="2400" dirty="0" err="1" smtClean="0">
                <a:solidFill>
                  <a:prstClr val="black"/>
                </a:solidFill>
                <a:latin typeface="Calibri"/>
              </a:rPr>
              <a:t>beam</a:t>
            </a: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 @Trento</a:t>
            </a:r>
          </a:p>
          <a:p>
            <a:pPr algn="just" fontAlgn="auto">
              <a:spcAft>
                <a:spcPts val="0"/>
              </a:spcAft>
              <a:buFontTx/>
              <a:buChar char="-"/>
            </a:pPr>
            <a:r>
              <a:rPr lang="it-IT" sz="2400" dirty="0" smtClean="0">
                <a:solidFill>
                  <a:prstClr val="black"/>
                </a:solidFill>
                <a:latin typeface="Calibri"/>
              </a:rPr>
              <a:t>Contributo Simulazioni/Analisi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8390" y="3833098"/>
            <a:ext cx="1827343" cy="584776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Tot. </a:t>
            </a:r>
            <a:r>
              <a:rPr lang="en-US" sz="3200" b="1" dirty="0">
                <a:solidFill>
                  <a:srgbClr val="800000"/>
                </a:solidFill>
              </a:rPr>
              <a:t>3</a:t>
            </a:r>
            <a:r>
              <a:rPr lang="en-US" sz="3200" b="1" dirty="0" smtClean="0">
                <a:solidFill>
                  <a:srgbClr val="800000"/>
                </a:solidFill>
              </a:rPr>
              <a:t> FTE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7279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</a:t>
            </a:r>
            <a:fld id="{0125024E-5463-9D49-938E-E00E1FB39A4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0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Macintosh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FOOT@TIFPA:  anagrafica &amp; servizi 2021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</dc:creator>
  <cp:lastModifiedBy>Francesco</cp:lastModifiedBy>
  <cp:revision>1</cp:revision>
  <dcterms:created xsi:type="dcterms:W3CDTF">2020-08-27T06:40:24Z</dcterms:created>
  <dcterms:modified xsi:type="dcterms:W3CDTF">2020-08-27T06:43:51Z</dcterms:modified>
</cp:coreProperties>
</file>