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65" r:id="rId2"/>
    <p:sldId id="26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Office" lastIdx="1" clrIdx="0"/>
  <p:cmAuthor id="2" name="Utente di Microsoft Office" initials="Office [2]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9E3F"/>
    <a:srgbClr val="FF9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6" autoAdjust="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888" y="20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51577-7A27-834C-9B48-68AA0E8A50C0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F9D6-C998-7E47-B81D-319076765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0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CF9D6-C998-7E47-B81D-319076765E9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02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AB1E-CE11-B849-8A37-94C65FECA9F0}" type="datetime1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0CE-AE1E-8243-9FA3-3FA8A713C13C}" type="datetime1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0F40-A11C-C743-98C0-792FE2D0E629}" type="datetime1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FA0B-61F4-0A44-9CAA-6E33A4E2EB74}" type="datetime1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E9E4-F8D9-B64D-B507-A90A320419D2}" type="datetime1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D169-821A-D140-895C-66CAC7E56FB5}" type="datetime1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586E-CA03-0C43-8320-8319345DBB3F}" type="datetime1">
              <a:rPr lang="it-IT" smtClean="0"/>
              <a:t>27/08/20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25D2-B0B0-AC4E-8A1D-040E12CB201E}" type="datetime1">
              <a:rPr lang="it-IT" smtClean="0"/>
              <a:t>27/08/20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B97-31D3-174F-843B-2525DF881D5B}" type="datetime1">
              <a:rPr lang="it-IT" smtClean="0"/>
              <a:t>27/08/20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92F4-6006-224C-B1ED-8C1A85BF02EF}" type="datetime1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E9FB-5D94-A14A-8D06-44AE36F8B548}" type="datetime1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B54B-DAC6-944D-8C9D-145FE75DC216}" type="datetime1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EDD1C-1313-B943-B62E-5BABB1ABF05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FOOT_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" y="21265"/>
            <a:ext cx="1068904" cy="10689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56" y="0"/>
            <a:ext cx="1877461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79" y="0"/>
            <a:ext cx="8657182" cy="92961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n-lt"/>
              </a:rPr>
              <a:t>FOOT – Emulsion Spectrometer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6088" y="1191966"/>
            <a:ext cx="9421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it-IT" dirty="0"/>
              <a:t>Calibrazione risposta emulsioni acquistate dalla ditta </a:t>
            </a:r>
            <a:r>
              <a:rPr lang="it-IT" dirty="0" err="1"/>
              <a:t>Slavich</a:t>
            </a:r>
            <a:r>
              <a:rPr lang="it-IT" dirty="0"/>
              <a:t>: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it-IT" dirty="0"/>
              <a:t>esposizione a fasci di protoni da 70, 90 e 200 </a:t>
            </a:r>
            <a:r>
              <a:rPr lang="it-IT" dirty="0" err="1"/>
              <a:t>MeV</a:t>
            </a:r>
            <a:r>
              <a:rPr lang="it-IT" dirty="0"/>
              <a:t> al Centro di Proton Terapia di Trento. L’analisi ci ha consentito di verificare che per cancellare le cariche con </a:t>
            </a:r>
            <a:r>
              <a:rPr lang="it-IT" dirty="0" err="1"/>
              <a:t>Z</a:t>
            </a:r>
            <a:r>
              <a:rPr lang="it-IT" dirty="0"/>
              <a:t>=1 le emulsioni </a:t>
            </a:r>
            <a:r>
              <a:rPr lang="it-IT" dirty="0" err="1"/>
              <a:t>Slavich</a:t>
            </a:r>
            <a:r>
              <a:rPr lang="it-IT" dirty="0"/>
              <a:t> e quelle da noi prodotte a Nagoya avevano lo stesso comportamento quando sottoposte a un trattamento termico a 28 °C per 24 h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it-IT" dirty="0"/>
              <a:t>Analisi della risposta delle emulsioni </a:t>
            </a:r>
            <a:r>
              <a:rPr lang="it-IT" dirty="0" err="1"/>
              <a:t>Slavich</a:t>
            </a:r>
            <a:r>
              <a:rPr lang="it-IT" dirty="0"/>
              <a:t> e Nagoya (fascio </a:t>
            </a:r>
            <a:r>
              <a:rPr lang="it-IT" baseline="30000" dirty="0"/>
              <a:t>16</a:t>
            </a:r>
            <a:r>
              <a:rPr lang="it-IT" dirty="0"/>
              <a:t>O)</a:t>
            </a:r>
          </a:p>
          <a:p>
            <a:pPr marL="285750" indent="-285750">
              <a:buFont typeface="Courier New" charset="0"/>
              <a:buChar char="o"/>
            </a:pPr>
            <a:r>
              <a:rPr lang="it-IT" dirty="0"/>
              <a:t>7-13 Febbraio: presa dati al GSI (</a:t>
            </a:r>
            <a:r>
              <a:rPr lang="it-IT" baseline="30000" dirty="0"/>
              <a:t>12</a:t>
            </a:r>
            <a:r>
              <a:rPr lang="it-IT" dirty="0"/>
              <a:t> C  @ 700  </a:t>
            </a:r>
            <a:r>
              <a:rPr lang="it-IT" dirty="0" err="1"/>
              <a:t>MeV</a:t>
            </a:r>
            <a:r>
              <a:rPr lang="it-IT" dirty="0"/>
              <a:t>/</a:t>
            </a:r>
            <a:r>
              <a:rPr lang="it-IT" dirty="0" err="1"/>
              <a:t>n</a:t>
            </a:r>
            <a:r>
              <a:rPr lang="it-IT" dirty="0"/>
              <a:t>)</a:t>
            </a:r>
          </a:p>
          <a:p>
            <a:pPr marL="285750" indent="-285750">
              <a:buFont typeface="Courier New" charset="0"/>
              <a:buChar char="o"/>
            </a:pPr>
            <a:r>
              <a:rPr lang="it-IT" dirty="0"/>
              <a:t>Esposizione di 2 spettrometri ad emulsione con target in Carbonio e Polietilene (circa 330 emulsioni)</a:t>
            </a:r>
          </a:p>
          <a:p>
            <a:pPr marL="285750" indent="-285750">
              <a:buFont typeface="Courier New" charset="0"/>
              <a:buChar char="o"/>
            </a:pPr>
            <a:r>
              <a:rPr lang="it-IT" dirty="0"/>
              <a:t>Completato lo sviluppo chimico e il trattamento termico di tutte le emulsioni esposte (inizio Marzo 2020)</a:t>
            </a:r>
          </a:p>
          <a:p>
            <a:pPr marL="285750" indent="-285750">
              <a:buFont typeface="Courier New" charset="0"/>
              <a:buChar char="o"/>
            </a:pPr>
            <a:r>
              <a:rPr lang="it-IT" dirty="0"/>
              <a:t>Luglio 2020: completato lo scanning delle emulsioni esposte nella presa dati 2019 (540 emulsioni distribuite su 4 spettrometri)</a:t>
            </a:r>
          </a:p>
          <a:p>
            <a:pPr marL="285750" indent="-285750">
              <a:buFont typeface="Courier New" charset="0"/>
              <a:buChar char="o"/>
            </a:pPr>
            <a:r>
              <a:rPr lang="it-IT" dirty="0"/>
              <a:t>Fine  Luglio 2020: inizio scanning della presa dati  2020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50248" y="716535"/>
            <a:ext cx="3354904" cy="42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C00000"/>
                </a:solidFill>
                <a:latin typeface="+mn-lt"/>
              </a:rPr>
              <a:t>Attività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2020: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AE6A0B-A9BC-1845-826D-9ECA7A05C912}"/>
              </a:ext>
            </a:extLst>
          </p:cNvPr>
          <p:cNvSpPr txBox="1">
            <a:spLocks/>
          </p:cNvSpPr>
          <p:nvPr/>
        </p:nvSpPr>
        <p:spPr>
          <a:xfrm>
            <a:off x="185275" y="5443629"/>
            <a:ext cx="3354904" cy="426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srgbClr val="C00000"/>
                </a:solidFill>
                <a:latin typeface="+mn-lt"/>
              </a:rPr>
              <a:t>Attività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2021: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258D3B9-FE37-874B-A7E4-CCA48C03EB93}"/>
              </a:ext>
            </a:extLst>
          </p:cNvPr>
          <p:cNvSpPr/>
          <p:nvPr/>
        </p:nvSpPr>
        <p:spPr>
          <a:xfrm>
            <a:off x="56088" y="5869792"/>
            <a:ext cx="10143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it-IT" dirty="0"/>
              <a:t>Necessità di potenziare le capacità di scanning del Laboratorio emulsioni</a:t>
            </a:r>
          </a:p>
          <a:p>
            <a:pPr marL="285750" indent="-285750">
              <a:buFont typeface="Courier New" charset="0"/>
              <a:buChar char="o"/>
            </a:pPr>
            <a:r>
              <a:rPr lang="it-IT" dirty="0" err="1"/>
              <a:t>Run</a:t>
            </a:r>
            <a:r>
              <a:rPr lang="it-IT" dirty="0"/>
              <a:t> CNAO (2 energie, 4 spettrometri) e </a:t>
            </a:r>
            <a:r>
              <a:rPr lang="it-IT" dirty="0" err="1"/>
              <a:t>Run</a:t>
            </a:r>
            <a:r>
              <a:rPr lang="it-IT" dirty="0"/>
              <a:t> GSI (1 energia, 2 spettrometri); previsione di emulsioni da scansionare circa 900 </a:t>
            </a:r>
          </a:p>
          <a:p>
            <a:endParaRPr lang="it-IT" dirty="0"/>
          </a:p>
          <a:p>
            <a:pPr marL="285750" indent="-285750">
              <a:buFont typeface="Courier New" charset="0"/>
              <a:buChar char="o"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37E52F-9BA9-C840-974A-BB4484EF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19" y="1075987"/>
            <a:ext cx="2993349" cy="18822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F3E97FB-F3DC-AE4C-B053-362F3659C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19" y="3075800"/>
            <a:ext cx="3099438" cy="194510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206133-A385-3645-B16D-BB80E3131A03}"/>
              </a:ext>
            </a:extLst>
          </p:cNvPr>
          <p:cNvSpPr txBox="1"/>
          <p:nvPr/>
        </p:nvSpPr>
        <p:spPr>
          <a:xfrm>
            <a:off x="10199434" y="1260230"/>
            <a:ext cx="100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NAGOYA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188645-9FAC-B845-B560-49CC8E559DA5}"/>
              </a:ext>
            </a:extLst>
          </p:cNvPr>
          <p:cNvSpPr txBox="1"/>
          <p:nvPr/>
        </p:nvSpPr>
        <p:spPr>
          <a:xfrm>
            <a:off x="10040844" y="3253289"/>
            <a:ext cx="98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SLAVICH</a:t>
            </a:r>
          </a:p>
        </p:txBody>
      </p:sp>
    </p:spTree>
    <p:extLst>
      <p:ext uri="{BB962C8B-B14F-4D97-AF65-F5344CB8AC3E}">
        <p14:creationId xmlns:p14="http://schemas.microsoft.com/office/powerpoint/2010/main" val="147832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6C91B2-9161-3C4F-A1CE-4669FCA0C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25" y="2506190"/>
            <a:ext cx="3514681" cy="2343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795" y="168879"/>
            <a:ext cx="8657182" cy="92961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n-lt"/>
              </a:rPr>
              <a:t>FOOT – paper</a:t>
            </a:r>
            <a:br>
              <a:rPr lang="en-US" sz="4000" dirty="0">
                <a:solidFill>
                  <a:srgbClr val="C00000"/>
                </a:solidFill>
                <a:latin typeface="+mn-lt"/>
              </a:rPr>
            </a:b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85C08C-13BF-DE43-BF15-2F987A17D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67" t="14402" r="13242"/>
          <a:stretch/>
        </p:blipFill>
        <p:spPr>
          <a:xfrm>
            <a:off x="8093962" y="1012905"/>
            <a:ext cx="3779158" cy="30271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81388B6-AC34-9741-8A66-A32EDAE54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19" y="1295970"/>
            <a:ext cx="3101623" cy="216089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139794" y="557306"/>
            <a:ext cx="9484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it-IT" dirty="0"/>
              <a:t>Fine Agosto 2020: distribuito ai membri della collaborazione l’articolo sulla frammentazione di ioni ossigeno su target in </a:t>
            </a:r>
            <a:r>
              <a:rPr lang="it-IT" dirty="0" err="1"/>
              <a:t>politelene</a:t>
            </a:r>
            <a:r>
              <a:rPr lang="it-IT" dirty="0"/>
              <a:t> (200 </a:t>
            </a:r>
            <a:r>
              <a:rPr lang="it-IT" dirty="0" err="1"/>
              <a:t>MeV</a:t>
            </a:r>
            <a:r>
              <a:rPr lang="it-IT" dirty="0"/>
              <a:t>)</a:t>
            </a:r>
          </a:p>
          <a:p>
            <a:pPr marL="285750" indent="-285750">
              <a:buFont typeface="Courier New" charset="0"/>
              <a:buChar char="o"/>
            </a:pPr>
            <a:r>
              <a:rPr lang="it-IT" dirty="0"/>
              <a:t>Rivista: </a:t>
            </a:r>
            <a:r>
              <a:rPr lang="it-IT" b="1" dirty="0"/>
              <a:t>Open </a:t>
            </a:r>
            <a:r>
              <a:rPr lang="it-IT" b="1" dirty="0" err="1"/>
              <a:t>Physics</a:t>
            </a:r>
            <a:r>
              <a:rPr lang="it-IT" b="1" dirty="0"/>
              <a:t> Journal</a:t>
            </a:r>
          </a:p>
          <a:p>
            <a:pPr marL="285750" indent="-285750">
              <a:buFont typeface="Courier New" charset="0"/>
              <a:buChar char="o"/>
            </a:pPr>
            <a:endParaRPr lang="it-IT" dirty="0"/>
          </a:p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FCE8BC2-3BFF-FC48-B285-85011C9D7363}"/>
              </a:ext>
            </a:extLst>
          </p:cNvPr>
          <p:cNvSpPr/>
          <p:nvPr/>
        </p:nvSpPr>
        <p:spPr>
          <a:xfrm>
            <a:off x="3114123" y="1454336"/>
            <a:ext cx="4979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it-IT" dirty="0"/>
              <a:t>Distribuzione della variabile di volume VR0 verso l'angolo della traccia</a:t>
            </a:r>
            <a:r>
              <a:rPr lang="el-GR" dirty="0"/>
              <a:t>. </a:t>
            </a:r>
            <a:r>
              <a:rPr lang="it-IT" dirty="0"/>
              <a:t>La linea gialla rappresenta il taglio utilizzato per distinguere i frammenti </a:t>
            </a:r>
            <a:r>
              <a:rPr lang="it-IT" dirty="0" err="1"/>
              <a:t>Z</a:t>
            </a:r>
            <a:r>
              <a:rPr lang="it-IT" dirty="0"/>
              <a:t> ≥ 1 dai raggi cosmici</a:t>
            </a:r>
          </a:p>
          <a:p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55CFA6-0E0F-0A49-8035-C83F85074C09}"/>
              </a:ext>
            </a:extLst>
          </p:cNvPr>
          <p:cNvSpPr/>
          <p:nvPr/>
        </p:nvSpPr>
        <p:spPr>
          <a:xfrm>
            <a:off x="3088753" y="4834780"/>
            <a:ext cx="4636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 Distribuzioni della variabile </a:t>
            </a:r>
          </a:p>
          <a:p>
            <a:r>
              <a:rPr lang="it-IT" dirty="0"/>
              <a:t>VP123 =</a:t>
            </a:r>
            <a:r>
              <a:rPr lang="it-IT" dirty="0" err="1"/>
              <a:t>a·V</a:t>
            </a:r>
            <a:r>
              <a:rPr lang="it-IT" dirty="0"/>
              <a:t> R1 +</a:t>
            </a:r>
            <a:r>
              <a:rPr lang="it-IT" dirty="0" err="1"/>
              <a:t>b·V</a:t>
            </a:r>
            <a:r>
              <a:rPr lang="it-IT" dirty="0"/>
              <a:t> R2+c·V R3 ottenuta con il metodo </a:t>
            </a:r>
            <a:r>
              <a:rPr lang="it-IT" dirty="0" err="1"/>
              <a:t>Principal</a:t>
            </a:r>
            <a:r>
              <a:rPr lang="it-IT" dirty="0"/>
              <a:t> Component Analysis: i punti neri rappresentano i dati.  Ogni </a:t>
            </a:r>
            <a:r>
              <a:rPr lang="it-IT" dirty="0" err="1"/>
              <a:t>fit</a:t>
            </a:r>
            <a:r>
              <a:rPr lang="it-IT" dirty="0"/>
              <a:t> gaussiano corrisponde ad un valore di </a:t>
            </a:r>
            <a:r>
              <a:rPr lang="it-IT" dirty="0" err="1"/>
              <a:t>Z</a:t>
            </a:r>
            <a:r>
              <a:rPr lang="it-IT" dirty="0"/>
              <a:t>: viola per </a:t>
            </a:r>
            <a:r>
              <a:rPr lang="it-IT" dirty="0" err="1"/>
              <a:t>Z</a:t>
            </a:r>
            <a:r>
              <a:rPr lang="it-IT" dirty="0"/>
              <a:t> = 2, rosa per </a:t>
            </a:r>
            <a:r>
              <a:rPr lang="it-IT" dirty="0" err="1"/>
              <a:t>Z</a:t>
            </a:r>
            <a:r>
              <a:rPr lang="it-IT" dirty="0"/>
              <a:t> = 3 e verde per </a:t>
            </a:r>
            <a:r>
              <a:rPr lang="it-IT" dirty="0" err="1"/>
              <a:t>Z</a:t>
            </a:r>
            <a:r>
              <a:rPr lang="it-IT" dirty="0"/>
              <a:t> ≥ 4.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34DF827-EB5C-9745-AFE8-3A8C9EA45A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63"/>
          <a:stretch/>
        </p:blipFill>
        <p:spPr>
          <a:xfrm>
            <a:off x="0" y="4558239"/>
            <a:ext cx="2876846" cy="211902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06CF238-8395-094F-8D79-15FF127CE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286" y="4812682"/>
            <a:ext cx="3890834" cy="1757398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12C7EFE8-158B-9E4B-8B83-6D58AC3E03F5}"/>
              </a:ext>
            </a:extLst>
          </p:cNvPr>
          <p:cNvSpPr/>
          <p:nvPr/>
        </p:nvSpPr>
        <p:spPr>
          <a:xfrm>
            <a:off x="8038701" y="4229368"/>
            <a:ext cx="4153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 Percentuale dei frammenti classificati, escludendo i raggi cosmici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CF4B6A0-E099-4C4D-A8B7-7789F42951A5}"/>
              </a:ext>
            </a:extLst>
          </p:cNvPr>
          <p:cNvSpPr/>
          <p:nvPr/>
        </p:nvSpPr>
        <p:spPr>
          <a:xfrm>
            <a:off x="0" y="3456861"/>
            <a:ext cx="4634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it-IT" dirty="0"/>
              <a:t>Distribuzione della variabile di volume VR1 versus VR0 per distinguere protoni di alta energia rispetto a quelli di bassa energia e frammenti con Z &gt;1</a:t>
            </a:r>
          </a:p>
        </p:txBody>
      </p:sp>
    </p:spTree>
    <p:extLst>
      <p:ext uri="{BB962C8B-B14F-4D97-AF65-F5344CB8AC3E}">
        <p14:creationId xmlns:p14="http://schemas.microsoft.com/office/powerpoint/2010/main" val="2368099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19630</TotalTime>
  <Words>371</Words>
  <Application>Microsoft Macintosh PowerPoint</Application>
  <PresentationFormat>Widescreen</PresentationFormat>
  <Paragraphs>25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Tema di Office</vt:lpstr>
      <vt:lpstr>FOOT – Emulsion Spectrometer</vt:lpstr>
      <vt:lpstr>FOOT – paper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Collaboration:  Physics data for therapy</dc:title>
  <dc:creator>Utente di Microsoft Office</dc:creator>
  <cp:lastModifiedBy>Microsoft Office User</cp:lastModifiedBy>
  <cp:revision>425</cp:revision>
  <cp:lastPrinted>2018-06-18T07:18:05Z</cp:lastPrinted>
  <dcterms:created xsi:type="dcterms:W3CDTF">2017-07-25T09:33:52Z</dcterms:created>
  <dcterms:modified xsi:type="dcterms:W3CDTF">2020-08-27T17:32:09Z</dcterms:modified>
</cp:coreProperties>
</file>