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3" r:id="rId3"/>
    <p:sldId id="265" r:id="rId4"/>
    <p:sldId id="266" r:id="rId5"/>
    <p:sldId id="258" r:id="rId6"/>
    <p:sldId id="259" r:id="rId7"/>
    <p:sldId id="267" r:id="rId8"/>
    <p:sldId id="269" r:id="rId9"/>
    <p:sldId id="272" r:id="rId10"/>
    <p:sldId id="274" r:id="rId11"/>
    <p:sldId id="273" r:id="rId12"/>
    <p:sldId id="261" r:id="rId13"/>
    <p:sldId id="271" r:id="rId14"/>
    <p:sldId id="26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9933"/>
    <a:srgbClr val="009900"/>
    <a:srgbClr val="FF3399"/>
    <a:srgbClr val="99FF99"/>
    <a:srgbClr val="FFCC66"/>
    <a:srgbClr val="99FF66"/>
    <a:srgbClr val="FF9966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261B7-3453-4EDD-8EA6-8954DF24F07F}" v="378" dt="2020-06-21T20:33:05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9F3D-4BEB-4518-B7FB-D5169625926A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189C-E45F-4A5F-ABB1-39CCA1FB9C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39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890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1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121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56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454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34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2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45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0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796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93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30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54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1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28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25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06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93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02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44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86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7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89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20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7B24-E2D6-4B64-9C5F-C7C5F00A1704}" type="datetimeFigureOut">
              <a:rPr lang="it-IT" smtClean="0"/>
              <a:t>27/08/20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48D8F-5003-4771-B206-7D5EAA6485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6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emf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3.gif"/><Relationship Id="rId5" Type="http://schemas.openxmlformats.org/officeDocument/2006/relationships/image" Target="../media/image42.emf"/><Relationship Id="rId10" Type="http://schemas.openxmlformats.org/officeDocument/2006/relationships/image" Target="../media/image2.png"/><Relationship Id="rId4" Type="http://schemas.openxmlformats.org/officeDocument/2006/relationships/image" Target="../media/image41.emf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23211" y="56028"/>
            <a:ext cx="5838171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brief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summary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of 2020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analysis</a:t>
            </a:r>
            <a:r>
              <a:rPr lang="it-IT" altLang="it-IT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11660930" y="6348196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1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1C7B13-4496-4AB4-8059-18C724B4C917}"/>
              </a:ext>
            </a:extLst>
          </p:cNvPr>
          <p:cNvSpPr txBox="1"/>
          <p:nvPr/>
        </p:nvSpPr>
        <p:spPr>
          <a:xfrm>
            <a:off x="21142" y="800198"/>
            <a:ext cx="6899276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FF0000"/>
                </a:solidFill>
              </a:rPr>
              <a:t>2020 </a:t>
            </a:r>
            <a:r>
              <a:rPr lang="it-IT" sz="2200" dirty="0" err="1">
                <a:solidFill>
                  <a:srgbClr val="FF0000"/>
                </a:solidFill>
              </a:rPr>
              <a:t>analysis</a:t>
            </a:r>
            <a:r>
              <a:rPr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 err="1">
                <a:solidFill>
                  <a:srgbClr val="FF0000"/>
                </a:solidFill>
              </a:rPr>
              <a:t>summary</a:t>
            </a:r>
            <a:endParaRPr lang="it-IT" sz="2200" dirty="0">
              <a:solidFill>
                <a:srgbClr val="FF0000"/>
              </a:solidFill>
            </a:endParaRP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200" b="1" dirty="0">
                <a:solidFill>
                  <a:srgbClr val="0033CC"/>
                </a:solidFill>
              </a:rPr>
              <a:t>Performance</a:t>
            </a: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200" dirty="0" err="1">
                <a:solidFill>
                  <a:srgbClr val="0033CC"/>
                </a:solidFill>
              </a:rPr>
              <a:t>All</a:t>
            </a:r>
            <a:r>
              <a:rPr lang="it-IT" sz="2200" dirty="0">
                <a:solidFill>
                  <a:srgbClr val="0033CC"/>
                </a:solidFill>
              </a:rPr>
              <a:t> </a:t>
            </a:r>
            <a:r>
              <a:rPr lang="it-IT" sz="2200" dirty="0" err="1">
                <a:solidFill>
                  <a:srgbClr val="0033CC"/>
                </a:solidFill>
              </a:rPr>
              <a:t>subdetectors</a:t>
            </a:r>
            <a:r>
              <a:rPr lang="it-IT" sz="2200" dirty="0">
                <a:solidFill>
                  <a:srgbClr val="0033CC"/>
                </a:solidFill>
              </a:rPr>
              <a:t> </a:t>
            </a:r>
            <a:r>
              <a:rPr lang="it-IT" sz="2200" dirty="0" err="1">
                <a:solidFill>
                  <a:srgbClr val="0033CC"/>
                </a:solidFill>
              </a:rPr>
              <a:t>have</a:t>
            </a:r>
            <a:r>
              <a:rPr lang="it-IT" sz="2200" dirty="0">
                <a:solidFill>
                  <a:srgbClr val="0033CC"/>
                </a:solidFill>
              </a:rPr>
              <a:t> </a:t>
            </a:r>
            <a:r>
              <a:rPr lang="it-IT" sz="2200" dirty="0" err="1">
                <a:solidFill>
                  <a:srgbClr val="0033CC"/>
                </a:solidFill>
              </a:rPr>
              <a:t>been</a:t>
            </a:r>
            <a:r>
              <a:rPr lang="it-IT" sz="2200" dirty="0">
                <a:solidFill>
                  <a:srgbClr val="0033CC"/>
                </a:solidFill>
              </a:rPr>
              <a:t> </a:t>
            </a:r>
            <a:r>
              <a:rPr lang="it-IT" sz="2200" dirty="0" err="1">
                <a:solidFill>
                  <a:srgbClr val="0033CC"/>
                </a:solidFill>
              </a:rPr>
              <a:t>improved</a:t>
            </a:r>
            <a:endParaRPr lang="it-IT" sz="22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endParaRPr lang="it-IT" sz="22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200" dirty="0">
                <a:solidFill>
                  <a:srgbClr val="0033CC"/>
                </a:solidFill>
              </a:rPr>
              <a:t> SC + </a:t>
            </a:r>
            <a:r>
              <a:rPr lang="it-IT" sz="2200" dirty="0" err="1">
                <a:solidFill>
                  <a:srgbClr val="0033CC"/>
                </a:solidFill>
              </a:rPr>
              <a:t>Tof</a:t>
            </a:r>
            <a:r>
              <a:rPr lang="it-IT" sz="2200" dirty="0">
                <a:solidFill>
                  <a:srgbClr val="0033CC"/>
                </a:solidFill>
              </a:rPr>
              <a:t> </a:t>
            </a:r>
            <a:r>
              <a:rPr lang="it-IT" sz="2200" dirty="0" err="1">
                <a:solidFill>
                  <a:srgbClr val="0033CC"/>
                </a:solidFill>
              </a:rPr>
              <a:t>Wall</a:t>
            </a:r>
            <a:r>
              <a:rPr lang="it-IT" sz="2200" dirty="0">
                <a:solidFill>
                  <a:srgbClr val="0033CC"/>
                </a:solidFill>
              </a:rPr>
              <a:t> (data CNAO+GSI)</a:t>
            </a: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endParaRPr lang="it-IT" sz="22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endParaRPr lang="it-IT" sz="2200" dirty="0">
              <a:solidFill>
                <a:srgbClr val="0033CC"/>
              </a:solidFill>
            </a:endParaRP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200" b="1" dirty="0" err="1">
                <a:solidFill>
                  <a:srgbClr val="0033CC"/>
                </a:solidFill>
              </a:rPr>
              <a:t>Physics</a:t>
            </a:r>
            <a:r>
              <a:rPr lang="it-IT" sz="2200" b="1" dirty="0">
                <a:solidFill>
                  <a:srgbClr val="0033CC"/>
                </a:solidFill>
              </a:rPr>
              <a:t> </a:t>
            </a:r>
            <a:r>
              <a:rPr lang="it-IT" sz="2200" b="1" dirty="0" err="1">
                <a:solidFill>
                  <a:srgbClr val="0033CC"/>
                </a:solidFill>
              </a:rPr>
              <a:t>measurements</a:t>
            </a:r>
            <a:endParaRPr lang="it-IT" sz="2200" b="1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200" dirty="0">
                <a:solidFill>
                  <a:srgbClr val="0033CC"/>
                </a:solidFill>
              </a:rPr>
              <a:t>CNAO: </a:t>
            </a:r>
            <a:r>
              <a:rPr lang="it-IT" sz="2200" dirty="0" err="1">
                <a:solidFill>
                  <a:srgbClr val="0033CC"/>
                </a:solidFill>
              </a:rPr>
              <a:t>XSection</a:t>
            </a:r>
            <a:r>
              <a:rPr lang="it-IT" sz="2200" dirty="0">
                <a:solidFill>
                  <a:srgbClr val="0033CC"/>
                </a:solidFill>
              </a:rPr>
              <a:t> of 12C </a:t>
            </a:r>
            <a:r>
              <a:rPr lang="it-IT" sz="2200" dirty="0" err="1">
                <a:solidFill>
                  <a:srgbClr val="0033CC"/>
                </a:solidFill>
              </a:rPr>
              <a:t>fragmentation</a:t>
            </a:r>
            <a:endParaRPr lang="it-IT" sz="22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endParaRPr lang="it-IT" sz="22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200" dirty="0">
                <a:solidFill>
                  <a:srgbClr val="0033CC"/>
                </a:solidFill>
              </a:rPr>
              <a:t>GSI Data: </a:t>
            </a:r>
            <a:r>
              <a:rPr lang="it-IT" sz="2200" dirty="0" err="1">
                <a:solidFill>
                  <a:srgbClr val="0033CC"/>
                </a:solidFill>
              </a:rPr>
              <a:t>Emulsion</a:t>
            </a:r>
            <a:r>
              <a:rPr lang="it-IT" sz="2200" dirty="0">
                <a:solidFill>
                  <a:srgbClr val="0033CC"/>
                </a:solidFill>
              </a:rPr>
              <a:t> </a:t>
            </a:r>
            <a:r>
              <a:rPr lang="it-IT" sz="2200" dirty="0" err="1">
                <a:solidFill>
                  <a:srgbClr val="0033CC"/>
                </a:solidFill>
              </a:rPr>
              <a:t>chamber</a:t>
            </a:r>
            <a:endParaRPr lang="it-IT" sz="22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endParaRPr lang="it-IT" sz="22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200" dirty="0">
                <a:solidFill>
                  <a:srgbClr val="0033CC"/>
                </a:solidFill>
              </a:rPr>
              <a:t>GSI + CNAO Data: </a:t>
            </a: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endParaRPr lang="it-IT" sz="2200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endParaRPr lang="it-IT" sz="2200" dirty="0">
              <a:solidFill>
                <a:srgbClr val="0033CC"/>
              </a:solidFill>
            </a:endParaRP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200" b="1" dirty="0" err="1">
                <a:solidFill>
                  <a:srgbClr val="0033CC"/>
                </a:solidFill>
              </a:rPr>
              <a:t>Neutron</a:t>
            </a:r>
            <a:r>
              <a:rPr lang="it-IT" sz="2200" b="1" dirty="0">
                <a:solidFill>
                  <a:srgbClr val="0033CC"/>
                </a:solidFill>
              </a:rPr>
              <a:t> </a:t>
            </a:r>
            <a:r>
              <a:rPr lang="it-IT" sz="2200" b="1" dirty="0" err="1">
                <a:solidFill>
                  <a:srgbClr val="0033CC"/>
                </a:solidFill>
              </a:rPr>
              <a:t>analysis</a:t>
            </a:r>
            <a:endParaRPr lang="it-IT" sz="2200" b="1" dirty="0">
              <a:solidFill>
                <a:srgbClr val="0033CC"/>
              </a:solidFill>
            </a:endParaRPr>
          </a:p>
          <a:p>
            <a:pPr marL="1257300" lvl="2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200" dirty="0" err="1">
                <a:solidFill>
                  <a:srgbClr val="0033CC"/>
                </a:solidFill>
              </a:rPr>
              <a:t>evaluate</a:t>
            </a:r>
            <a:r>
              <a:rPr lang="it-IT" sz="2200" dirty="0">
                <a:solidFill>
                  <a:srgbClr val="0033CC"/>
                </a:solidFill>
              </a:rPr>
              <a:t> FOOT capability to </a:t>
            </a:r>
            <a:r>
              <a:rPr lang="it-IT" sz="2200" dirty="0" err="1">
                <a:solidFill>
                  <a:srgbClr val="0033CC"/>
                </a:solidFill>
              </a:rPr>
              <a:t>reconstruct</a:t>
            </a:r>
            <a:r>
              <a:rPr lang="it-IT" sz="2200" dirty="0">
                <a:solidFill>
                  <a:srgbClr val="0033CC"/>
                </a:solidFill>
              </a:rPr>
              <a:t> 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598447C-B4F7-456A-B90F-C870DB6F4990}"/>
              </a:ext>
            </a:extLst>
          </p:cNvPr>
          <p:cNvSpPr txBox="1"/>
          <p:nvPr/>
        </p:nvSpPr>
        <p:spPr>
          <a:xfrm>
            <a:off x="7581484" y="3335517"/>
            <a:ext cx="461051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dirty="0"/>
              <a:t>Paper </a:t>
            </a:r>
            <a:r>
              <a:rPr lang="it-IT" sz="2200" dirty="0" err="1"/>
              <a:t>published</a:t>
            </a:r>
            <a:r>
              <a:rPr lang="it-IT" sz="2200" dirty="0"/>
              <a:t> (IEEE </a:t>
            </a:r>
            <a:r>
              <a:rPr lang="it-IT" sz="2200" dirty="0" err="1"/>
              <a:t>Transaction</a:t>
            </a:r>
            <a:r>
              <a:rPr lang="it-IT" sz="2200" dirty="0"/>
              <a:t> on </a:t>
            </a:r>
            <a:r>
              <a:rPr lang="it-IT" sz="2200" dirty="0" err="1"/>
              <a:t>Radiation</a:t>
            </a:r>
            <a:r>
              <a:rPr lang="it-IT" sz="2200" dirty="0"/>
              <a:t> and Plasma </a:t>
            </a:r>
            <a:r>
              <a:rPr lang="it-IT" sz="2200" dirty="0" err="1"/>
              <a:t>Medical</a:t>
            </a:r>
            <a:r>
              <a:rPr lang="it-IT" sz="2200" dirty="0"/>
              <a:t> Science)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CFA9782-B681-4122-8CC3-433C0D2C734E}"/>
              </a:ext>
            </a:extLst>
          </p:cNvPr>
          <p:cNvCxnSpPr>
            <a:cxnSpLocks/>
          </p:cNvCxnSpPr>
          <p:nvPr/>
        </p:nvCxnSpPr>
        <p:spPr>
          <a:xfrm>
            <a:off x="6015292" y="3736966"/>
            <a:ext cx="13827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9A99915-A7BD-4106-86DD-7AAD099AE1FA}"/>
              </a:ext>
            </a:extLst>
          </p:cNvPr>
          <p:cNvSpPr txBox="1"/>
          <p:nvPr/>
        </p:nvSpPr>
        <p:spPr>
          <a:xfrm>
            <a:off x="7581484" y="4179824"/>
            <a:ext cx="394084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dirty="0"/>
              <a:t>Paper </a:t>
            </a:r>
            <a:r>
              <a:rPr lang="it-IT" sz="2200" dirty="0" err="1"/>
              <a:t>circulates</a:t>
            </a:r>
            <a:r>
              <a:rPr lang="it-IT" sz="2200" dirty="0"/>
              <a:t> in </a:t>
            </a:r>
            <a:r>
              <a:rPr lang="it-IT" sz="2200" dirty="0" err="1"/>
              <a:t>collaboration</a:t>
            </a:r>
            <a:endParaRPr lang="it-IT" sz="2200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E321ABA-1965-4066-BAF2-6DCFF08FFE50}"/>
              </a:ext>
            </a:extLst>
          </p:cNvPr>
          <p:cNvCxnSpPr>
            <a:cxnSpLocks/>
          </p:cNvCxnSpPr>
          <p:nvPr/>
        </p:nvCxnSpPr>
        <p:spPr>
          <a:xfrm>
            <a:off x="6015292" y="4403629"/>
            <a:ext cx="13827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57684A4-1548-4D77-9078-43A771583E1D}"/>
              </a:ext>
            </a:extLst>
          </p:cNvPr>
          <p:cNvSpPr txBox="1"/>
          <p:nvPr/>
        </p:nvSpPr>
        <p:spPr>
          <a:xfrm>
            <a:off x="7581484" y="2115540"/>
            <a:ext cx="437151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dirty="0"/>
              <a:t>Paper </a:t>
            </a:r>
            <a:r>
              <a:rPr lang="it-IT" sz="2200" dirty="0" err="1"/>
              <a:t>circulates</a:t>
            </a:r>
            <a:r>
              <a:rPr lang="it-IT" sz="2200" dirty="0"/>
              <a:t> in </a:t>
            </a:r>
            <a:r>
              <a:rPr lang="it-IT" sz="2200" dirty="0" err="1"/>
              <a:t>collaboration</a:t>
            </a:r>
            <a:endParaRPr lang="it-IT" sz="2200" dirty="0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ECC3797-678B-45C9-9682-5E2D27891B41}"/>
              </a:ext>
            </a:extLst>
          </p:cNvPr>
          <p:cNvCxnSpPr>
            <a:cxnSpLocks/>
          </p:cNvCxnSpPr>
          <p:nvPr/>
        </p:nvCxnSpPr>
        <p:spPr>
          <a:xfrm>
            <a:off x="6015292" y="2339345"/>
            <a:ext cx="13827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A175CFD-617A-4C00-8E3E-096D95028A9D}"/>
              </a:ext>
            </a:extLst>
          </p:cNvPr>
          <p:cNvSpPr txBox="1"/>
          <p:nvPr/>
        </p:nvSpPr>
        <p:spPr>
          <a:xfrm>
            <a:off x="7581484" y="4844886"/>
            <a:ext cx="35921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dirty="0" err="1"/>
              <a:t>Xsection</a:t>
            </a:r>
            <a:r>
              <a:rPr lang="it-IT" sz="2200" dirty="0"/>
              <a:t> </a:t>
            </a:r>
            <a:r>
              <a:rPr lang="it-IT" sz="2200" dirty="0" err="1"/>
              <a:t>analysis</a:t>
            </a:r>
            <a:r>
              <a:rPr lang="it-IT" sz="2200" dirty="0"/>
              <a:t> </a:t>
            </a:r>
            <a:r>
              <a:rPr lang="it-IT" sz="2200" dirty="0" err="1"/>
              <a:t>ongoing</a:t>
            </a:r>
            <a:endParaRPr lang="it-IT" sz="2200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CB54D993-7FC7-4254-A2E7-1EB7134B444E}"/>
              </a:ext>
            </a:extLst>
          </p:cNvPr>
          <p:cNvCxnSpPr>
            <a:cxnSpLocks/>
          </p:cNvCxnSpPr>
          <p:nvPr/>
        </p:nvCxnSpPr>
        <p:spPr>
          <a:xfrm>
            <a:off x="6015292" y="5068691"/>
            <a:ext cx="13827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47DCF78-436F-4442-BF5A-42C08C2CA519}"/>
              </a:ext>
            </a:extLst>
          </p:cNvPr>
          <p:cNvSpPr txBox="1"/>
          <p:nvPr/>
        </p:nvSpPr>
        <p:spPr>
          <a:xfrm>
            <a:off x="7581483" y="1446571"/>
            <a:ext cx="456697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dirty="0" err="1"/>
              <a:t>Each</a:t>
            </a:r>
            <a:r>
              <a:rPr lang="it-IT" sz="2200" dirty="0"/>
              <a:t> </a:t>
            </a:r>
            <a:r>
              <a:rPr lang="it-IT" sz="2200" dirty="0" err="1"/>
              <a:t>subdetector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preparing</a:t>
            </a:r>
            <a:r>
              <a:rPr lang="it-IT" sz="2200" dirty="0"/>
              <a:t> a paper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3EEFFBF-62DE-46EB-9CE7-E701C3C67974}"/>
              </a:ext>
            </a:extLst>
          </p:cNvPr>
          <p:cNvCxnSpPr>
            <a:cxnSpLocks/>
          </p:cNvCxnSpPr>
          <p:nvPr/>
        </p:nvCxnSpPr>
        <p:spPr>
          <a:xfrm>
            <a:off x="6015292" y="1717876"/>
            <a:ext cx="13827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4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71091" y="156008"/>
            <a:ext cx="6003697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Emulsion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setup: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charge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measurement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2912884" y="6225788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10</a:t>
            </a:fld>
            <a:endParaRPr lang="it-IT" dirty="0"/>
          </a:p>
        </p:txBody>
      </p:sp>
      <p:grpSp>
        <p:nvGrpSpPr>
          <p:cNvPr id="54" name="Gruppo">
            <a:extLst>
              <a:ext uri="{FF2B5EF4-FFF2-40B4-BE49-F238E27FC236}">
                <a16:creationId xmlns:a16="http://schemas.microsoft.com/office/drawing/2014/main" id="{EE474507-61A3-4BBA-8284-EDE30678DDBE}"/>
              </a:ext>
            </a:extLst>
          </p:cNvPr>
          <p:cNvGrpSpPr/>
          <p:nvPr/>
        </p:nvGrpSpPr>
        <p:grpSpPr>
          <a:xfrm>
            <a:off x="106323" y="258640"/>
            <a:ext cx="5033341" cy="3207632"/>
            <a:chOff x="1" y="-2"/>
            <a:chExt cx="10023872" cy="6387981"/>
          </a:xfrm>
        </p:grpSpPr>
        <p:pic>
          <p:nvPicPr>
            <p:cNvPr id="55" name="Schermata 2020-04-06 alle 10.12.34.png" descr="Schermata 2020-04-06 alle 10.12.34.png">
              <a:extLst>
                <a:ext uri="{FF2B5EF4-FFF2-40B4-BE49-F238E27FC236}">
                  <a16:creationId xmlns:a16="http://schemas.microsoft.com/office/drawing/2014/main" id="{43149863-C1EE-4D13-A015-255E45A0F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912"/>
            <a:stretch>
              <a:fillRect/>
            </a:stretch>
          </p:blipFill>
          <p:spPr>
            <a:xfrm>
              <a:off x="353264" y="0"/>
              <a:ext cx="9317347" cy="6351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" name="Rettangolo 3">
              <a:extLst>
                <a:ext uri="{FF2B5EF4-FFF2-40B4-BE49-F238E27FC236}">
                  <a16:creationId xmlns:a16="http://schemas.microsoft.com/office/drawing/2014/main" id="{B0AE6EE9-C349-4FF9-957C-C0DD64DA1FA5}"/>
                </a:ext>
              </a:extLst>
            </p:cNvPr>
            <p:cNvSpPr/>
            <p:nvPr/>
          </p:nvSpPr>
          <p:spPr>
            <a:xfrm>
              <a:off x="1725836" y="5483229"/>
              <a:ext cx="1267898" cy="277081"/>
            </a:xfrm>
            <a:prstGeom prst="rect">
              <a:avLst/>
            </a:prstGeom>
            <a:noFill/>
            <a:ln w="50800" cap="flat">
              <a:solidFill>
                <a:srgbClr val="929292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0054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" name="Rettangolo 13">
              <a:extLst>
                <a:ext uri="{FF2B5EF4-FFF2-40B4-BE49-F238E27FC236}">
                  <a16:creationId xmlns:a16="http://schemas.microsoft.com/office/drawing/2014/main" id="{D5092803-448F-478E-9FE1-DDBBEED4931A}"/>
                </a:ext>
              </a:extLst>
            </p:cNvPr>
            <p:cNvSpPr/>
            <p:nvPr/>
          </p:nvSpPr>
          <p:spPr>
            <a:xfrm>
              <a:off x="3049222" y="5483229"/>
              <a:ext cx="5937734" cy="258775"/>
            </a:xfrm>
            <a:prstGeom prst="rect">
              <a:avLst/>
            </a:prstGeom>
            <a:noFill/>
            <a:ln w="50800" cap="flat">
              <a:solidFill>
                <a:srgbClr val="00CACA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" name="Rettangolo 16">
              <a:extLst>
                <a:ext uri="{FF2B5EF4-FFF2-40B4-BE49-F238E27FC236}">
                  <a16:creationId xmlns:a16="http://schemas.microsoft.com/office/drawing/2014/main" id="{2A8ADE3D-9189-4051-877E-8DE1788B5DCB}"/>
                </a:ext>
              </a:extLst>
            </p:cNvPr>
            <p:cNvSpPr/>
            <p:nvPr/>
          </p:nvSpPr>
          <p:spPr>
            <a:xfrm>
              <a:off x="1197495" y="4365827"/>
              <a:ext cx="7454630" cy="806349"/>
            </a:xfrm>
            <a:prstGeom prst="rect">
              <a:avLst/>
            </a:prstGeom>
            <a:noFill/>
            <a:ln w="50800" cap="flat">
              <a:solidFill>
                <a:srgbClr val="D32626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" name="Rettangolo 15">
              <a:extLst>
                <a:ext uri="{FF2B5EF4-FFF2-40B4-BE49-F238E27FC236}">
                  <a16:creationId xmlns:a16="http://schemas.microsoft.com/office/drawing/2014/main" id="{E6A5871E-747E-4DBC-BD16-E9D410E6AAE5}"/>
                </a:ext>
              </a:extLst>
            </p:cNvPr>
            <p:cNvSpPr/>
            <p:nvPr/>
          </p:nvSpPr>
          <p:spPr>
            <a:xfrm>
              <a:off x="1197495" y="364894"/>
              <a:ext cx="7454631" cy="3964625"/>
            </a:xfrm>
            <a:prstGeom prst="rect">
              <a:avLst/>
            </a:prstGeom>
            <a:noFill/>
            <a:ln w="50800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" name="CasellaDiTesto 21">
              <a:extLst>
                <a:ext uri="{FF2B5EF4-FFF2-40B4-BE49-F238E27FC236}">
                  <a16:creationId xmlns:a16="http://schemas.microsoft.com/office/drawing/2014/main" id="{200D9ADD-8C9B-408C-BDC5-02DA4592ABAE}"/>
                </a:ext>
              </a:extLst>
            </p:cNvPr>
            <p:cNvSpPr txBox="1"/>
            <p:nvPr/>
          </p:nvSpPr>
          <p:spPr>
            <a:xfrm rot="16200000">
              <a:off x="-557681" y="557680"/>
              <a:ext cx="1750607" cy="635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914400">
                <a:lnSpc>
                  <a:spcPct val="100000"/>
                </a:lnSpc>
                <a:spcBef>
                  <a:spcPts val="0"/>
                </a:spcBef>
                <a:defRPr sz="2600" b="1"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VR1</a:t>
              </a:r>
            </a:p>
          </p:txBody>
        </p:sp>
        <p:sp>
          <p:nvSpPr>
            <p:cNvPr id="69" name="Rettangolo 15">
              <a:extLst>
                <a:ext uri="{FF2B5EF4-FFF2-40B4-BE49-F238E27FC236}">
                  <a16:creationId xmlns:a16="http://schemas.microsoft.com/office/drawing/2014/main" id="{14FA9A50-4040-4A24-B497-451C0F9F5FA2}"/>
                </a:ext>
              </a:extLst>
            </p:cNvPr>
            <p:cNvSpPr/>
            <p:nvPr/>
          </p:nvSpPr>
          <p:spPr>
            <a:xfrm>
              <a:off x="1205279" y="365578"/>
              <a:ext cx="7454631" cy="3963257"/>
            </a:xfrm>
            <a:prstGeom prst="rect">
              <a:avLst/>
            </a:prstGeom>
            <a:noFill/>
            <a:ln w="50800" cap="flat">
              <a:solidFill>
                <a:srgbClr val="8380CB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" name="CasellaDiTesto 21">
              <a:extLst>
                <a:ext uri="{FF2B5EF4-FFF2-40B4-BE49-F238E27FC236}">
                  <a16:creationId xmlns:a16="http://schemas.microsoft.com/office/drawing/2014/main" id="{ADBF9B45-D1F7-422A-9D5D-8BEF163EB4F4}"/>
                </a:ext>
              </a:extLst>
            </p:cNvPr>
            <p:cNvSpPr txBox="1"/>
            <p:nvPr/>
          </p:nvSpPr>
          <p:spPr>
            <a:xfrm>
              <a:off x="8216835" y="6028644"/>
              <a:ext cx="1807038" cy="359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914400">
                <a:lnSpc>
                  <a:spcPct val="100000"/>
                </a:lnSpc>
                <a:spcBef>
                  <a:spcPts val="0"/>
                </a:spcBef>
                <a:defRPr sz="2700" b="1"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VR0</a:t>
              </a:r>
            </a:p>
          </p:txBody>
        </p:sp>
      </p:grpSp>
      <p:grpSp>
        <p:nvGrpSpPr>
          <p:cNvPr id="71" name="Gruppo">
            <a:extLst>
              <a:ext uri="{FF2B5EF4-FFF2-40B4-BE49-F238E27FC236}">
                <a16:creationId xmlns:a16="http://schemas.microsoft.com/office/drawing/2014/main" id="{13680D4C-4E23-430A-8F94-76AA4F313EAA}"/>
              </a:ext>
            </a:extLst>
          </p:cNvPr>
          <p:cNvGrpSpPr/>
          <p:nvPr/>
        </p:nvGrpSpPr>
        <p:grpSpPr>
          <a:xfrm>
            <a:off x="5066701" y="896454"/>
            <a:ext cx="3707818" cy="2239572"/>
            <a:chOff x="-1" y="0"/>
            <a:chExt cx="7964215" cy="4810493"/>
          </a:xfrm>
        </p:grpSpPr>
        <p:pic>
          <p:nvPicPr>
            <p:cNvPr id="72" name="Schermata 2020-05-05 alle 16.37.34.png" descr="Schermata 2020-05-05 alle 16.37.34.png">
              <a:extLst>
                <a:ext uri="{FF2B5EF4-FFF2-40B4-BE49-F238E27FC236}">
                  <a16:creationId xmlns:a16="http://schemas.microsoft.com/office/drawing/2014/main" id="{060CF58F-8D21-4F81-813D-C0E590C2A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2709" y="696988"/>
              <a:ext cx="5149387" cy="38974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Rettangolo">
              <a:extLst>
                <a:ext uri="{FF2B5EF4-FFF2-40B4-BE49-F238E27FC236}">
                  <a16:creationId xmlns:a16="http://schemas.microsoft.com/office/drawing/2014/main" id="{3DF2CDB9-AD34-47D9-A28B-F1F521CDF61D}"/>
                </a:ext>
              </a:extLst>
            </p:cNvPr>
            <p:cNvSpPr/>
            <p:nvPr/>
          </p:nvSpPr>
          <p:spPr>
            <a:xfrm>
              <a:off x="12889" y="2645710"/>
              <a:ext cx="7930193" cy="2164783"/>
            </a:xfrm>
            <a:prstGeom prst="rect">
              <a:avLst/>
            </a:prstGeom>
            <a:solidFill>
              <a:srgbClr val="8380CB">
                <a:alpha val="1782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74" name="Schermata 2020-05-05 alle 16.40.41.png" descr="Schermata 2020-05-05 alle 16.40.41.png">
              <a:extLst>
                <a:ext uri="{FF2B5EF4-FFF2-40B4-BE49-F238E27FC236}">
                  <a16:creationId xmlns:a16="http://schemas.microsoft.com/office/drawing/2014/main" id="{F843A721-E127-435B-85C4-A27B7977B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80501"/>
            <a:stretch>
              <a:fillRect/>
            </a:stretch>
          </p:blipFill>
          <p:spPr>
            <a:xfrm>
              <a:off x="533315" y="172393"/>
              <a:ext cx="3021618" cy="484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" name="Rettangolo">
              <a:extLst>
                <a:ext uri="{FF2B5EF4-FFF2-40B4-BE49-F238E27FC236}">
                  <a16:creationId xmlns:a16="http://schemas.microsoft.com/office/drawing/2014/main" id="{8E00EA97-3502-4D1F-8026-1DD8BCAD3D2C}"/>
                </a:ext>
              </a:extLst>
            </p:cNvPr>
            <p:cNvSpPr/>
            <p:nvPr/>
          </p:nvSpPr>
          <p:spPr>
            <a:xfrm>
              <a:off x="-1" y="0"/>
              <a:ext cx="7964215" cy="2645711"/>
            </a:xfrm>
            <a:prstGeom prst="rect">
              <a:avLst/>
            </a:prstGeom>
            <a:solidFill>
              <a:srgbClr val="00CACA">
                <a:alpha val="1782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6" name="Linea">
              <a:extLst>
                <a:ext uri="{FF2B5EF4-FFF2-40B4-BE49-F238E27FC236}">
                  <a16:creationId xmlns:a16="http://schemas.microsoft.com/office/drawing/2014/main" id="{91D9CC1B-4AC4-4963-9B95-A880C187E4DE}"/>
                </a:ext>
              </a:extLst>
            </p:cNvPr>
            <p:cNvSpPr/>
            <p:nvPr/>
          </p:nvSpPr>
          <p:spPr>
            <a:xfrm>
              <a:off x="160045" y="376203"/>
              <a:ext cx="968830" cy="1"/>
            </a:xfrm>
            <a:prstGeom prst="line">
              <a:avLst/>
            </a:prstGeom>
            <a:noFill/>
            <a:ln w="50800" cap="flat">
              <a:solidFill>
                <a:srgbClr val="7E7E7E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7" name="Rettangolo">
              <a:extLst>
                <a:ext uri="{FF2B5EF4-FFF2-40B4-BE49-F238E27FC236}">
                  <a16:creationId xmlns:a16="http://schemas.microsoft.com/office/drawing/2014/main" id="{F8892D7F-62F7-48C4-99D3-96B24059FEC2}"/>
                </a:ext>
              </a:extLst>
            </p:cNvPr>
            <p:cNvSpPr/>
            <p:nvPr/>
          </p:nvSpPr>
          <p:spPr>
            <a:xfrm>
              <a:off x="0" y="12889"/>
              <a:ext cx="7941641" cy="478471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8" name="Sharp cuts">
              <a:extLst>
                <a:ext uri="{FF2B5EF4-FFF2-40B4-BE49-F238E27FC236}">
                  <a16:creationId xmlns:a16="http://schemas.microsoft.com/office/drawing/2014/main" id="{814C6FD0-2D6C-4726-9F09-02141661E9EE}"/>
                </a:ext>
              </a:extLst>
            </p:cNvPr>
            <p:cNvSpPr txBox="1"/>
            <p:nvPr/>
          </p:nvSpPr>
          <p:spPr>
            <a:xfrm>
              <a:off x="3970819" y="1056133"/>
              <a:ext cx="3633817" cy="63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chemeClr val="accent5">
                      <a:lumOff val="-29866"/>
                    </a:schemeClr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r>
                <a:rPr sz="2000" dirty="0">
                  <a:solidFill>
                    <a:srgbClr val="FF0000"/>
                  </a:solidFill>
                </a:rPr>
                <a:t>Sharp cuts</a:t>
              </a:r>
            </a:p>
          </p:txBody>
        </p:sp>
        <p:sp>
          <p:nvSpPr>
            <p:cNvPr id="79" name="Principal Components Analysis">
              <a:extLst>
                <a:ext uri="{FF2B5EF4-FFF2-40B4-BE49-F238E27FC236}">
                  <a16:creationId xmlns:a16="http://schemas.microsoft.com/office/drawing/2014/main" id="{1DF77C09-0A85-4C4D-B00B-A1ED246BEC95}"/>
                </a:ext>
              </a:extLst>
            </p:cNvPr>
            <p:cNvSpPr txBox="1"/>
            <p:nvPr/>
          </p:nvSpPr>
          <p:spPr>
            <a:xfrm>
              <a:off x="4324660" y="2978917"/>
              <a:ext cx="3633817" cy="1534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chemeClr val="accent5">
                      <a:lumOff val="-29866"/>
                    </a:schemeClr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r>
                <a:rPr sz="2000" dirty="0">
                  <a:solidFill>
                    <a:srgbClr val="FF0000"/>
                  </a:solidFill>
                </a:rPr>
                <a:t>Principal Components Analysis</a:t>
              </a:r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DD6CD365-9F6A-4DFE-8C10-21FA5DDCA6C4}"/>
              </a:ext>
            </a:extLst>
          </p:cNvPr>
          <p:cNvSpPr/>
          <p:nvPr/>
        </p:nvSpPr>
        <p:spPr>
          <a:xfrm>
            <a:off x="8734888" y="1197376"/>
            <a:ext cx="3441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061" indent="-495061" defTabSz="665440">
              <a:spcBef>
                <a:spcPts val="4700"/>
              </a:spcBef>
              <a:defRPr sz="3564"/>
            </a:pPr>
            <a:r>
              <a:rPr lang="en-US" sz="2000" dirty="0"/>
              <a:t>Charge assigned to 99.4% of reconstructed tracks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A94DE9-2005-486D-BAA4-B704ADFF294A}"/>
              </a:ext>
            </a:extLst>
          </p:cNvPr>
          <p:cNvSpPr/>
          <p:nvPr/>
        </p:nvSpPr>
        <p:spPr>
          <a:xfrm>
            <a:off x="8717335" y="2186368"/>
            <a:ext cx="3441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061" indent="-495061" defTabSz="665440">
              <a:spcBef>
                <a:spcPts val="4700"/>
              </a:spcBef>
              <a:defRPr sz="3564"/>
            </a:pPr>
            <a:r>
              <a:rPr lang="en-US" sz="2000" dirty="0"/>
              <a:t>Charge assigned to 91.4% of tracks attached to a vertex</a:t>
            </a:r>
          </a:p>
        </p:txBody>
      </p:sp>
      <p:graphicFrame>
        <p:nvGraphicFramePr>
          <p:cNvPr id="81" name="Tabella">
            <a:extLst>
              <a:ext uri="{FF2B5EF4-FFF2-40B4-BE49-F238E27FC236}">
                <a16:creationId xmlns:a16="http://schemas.microsoft.com/office/drawing/2014/main" id="{EF4251EE-E9B8-497B-8C3E-89663D795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049721"/>
              </p:ext>
            </p:extLst>
          </p:nvPr>
        </p:nvGraphicFramePr>
        <p:xfrm>
          <a:off x="5123180" y="3685207"/>
          <a:ext cx="6888775" cy="3042960"/>
        </p:xfrm>
        <a:graphic>
          <a:graphicData uri="http://schemas.openxmlformats.org/drawingml/2006/table">
            <a:tbl>
              <a:tblPr firstCol="1" bandRow="1"/>
              <a:tblGrid>
                <a:gridCol w="137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7160">
                <a:tc rowSpan="2">
                  <a:txBody>
                    <a:bodyPr/>
                    <a:lstStyle/>
                    <a:p>
                      <a:pPr algn="ctr" defTabSz="914400">
                        <a:tabLst>
                          <a:tab pos="1651000" algn="l"/>
                        </a:tabLst>
                        <a:defRPr b="0"/>
                      </a:pPr>
                      <a:r>
                        <a:rPr sz="1800">
                          <a:solidFill>
                            <a:srgbClr val="FFFFFF"/>
                          </a:solidFill>
                        </a:rPr>
                        <a:t>Z</a:t>
                      </a:r>
                    </a:p>
                  </a:txBody>
                  <a:tcPr marL="44742" marR="44742" marT="22371" marB="22371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017101"/>
                    </a:solidFill>
                  </a:tcPr>
                </a:tc>
                <a:tc gridSpan="4"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</a:rPr>
                        <a:t>% on total charged reconstructed tracks</a:t>
                      </a:r>
                    </a:p>
                  </a:txBody>
                  <a:tcPr marL="44742" marR="44742" marT="22371" marB="22371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929292"/>
                      </a:solidFill>
                      <a:miter lim="400000"/>
                    </a:lnB>
                    <a:solidFill>
                      <a:srgbClr val="017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</a:pPr>
                      <a:r>
                        <a:rPr sz="1800">
                          <a:solidFill>
                            <a:srgbClr val="FFFFFF"/>
                          </a:solidFill>
                        </a:rPr>
                        <a:t>Result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0171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</a:pPr>
                      <a:r>
                        <a:rPr sz="1800">
                          <a:solidFill>
                            <a:srgbClr val="FFFFFF"/>
                          </a:solidFill>
                        </a:rPr>
                        <a:t>Systematic err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0171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</a:pPr>
                      <a:r>
                        <a:rPr sz="1800">
                          <a:solidFill>
                            <a:srgbClr val="FFFFFF"/>
                          </a:solidFill>
                        </a:rPr>
                        <a:t>Gauss Par err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929292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01710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51000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</a:rPr>
                        <a:t>Statistic err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929292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929292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01710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51000" algn="l"/>
                        </a:tabLst>
                        <a:defRPr b="0"/>
                      </a:pPr>
                      <a:r>
                        <a:rPr sz="18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chemeClr val="accent3">
                        <a:hueOff val="362282"/>
                        <a:satOff val="31803"/>
                        <a:lumOff val="-182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67.9%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5.3%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/>
                        <a:t>/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dirty="0"/>
                        <a:t>0.5%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51000" algn="l"/>
                        </a:tabLst>
                        <a:defRPr b="0"/>
                      </a:pPr>
                      <a:r>
                        <a:rPr sz="180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chemeClr val="accent3">
                        <a:hueOff val="362282"/>
                        <a:satOff val="31803"/>
                        <a:lumOff val="-182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19.8%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1.2%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0.02%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dirty="0"/>
                        <a:t>0.4%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51000" algn="l"/>
                        </a:tabLst>
                        <a:defRPr b="0"/>
                      </a:pPr>
                      <a:r>
                        <a:rPr sz="180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chemeClr val="accent3">
                        <a:hueOff val="362282"/>
                        <a:satOff val="31803"/>
                        <a:lumOff val="-182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7.0%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0.6%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0.03%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dirty="0"/>
                        <a:t>0.2%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51000" algn="l"/>
                        </a:tabLst>
                        <a:defRPr b="0"/>
                      </a:pPr>
                      <a:r>
                        <a:rPr sz="1800" dirty="0">
                          <a:solidFill>
                            <a:srgbClr val="FFFFFF"/>
                          </a:solidFill>
                        </a:rPr>
                        <a:t>≥4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chemeClr val="accent3">
                        <a:hueOff val="362282"/>
                        <a:satOff val="31803"/>
                        <a:lumOff val="-182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5.3%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0.3%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</a:pPr>
                      <a:r>
                        <a:rPr sz="1800"/>
                        <a:t>0.01%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dirty="0"/>
                        <a:t>0.2%</a:t>
                      </a:r>
                    </a:p>
                  </a:txBody>
                  <a:tcPr marL="24857" marR="24857" marT="24857" marB="24857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1E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2" name="Schermata 2020-05-26 alle 21.21.59.png" descr="Schermata 2020-05-26 alle 21.21.59.png">
            <a:extLst>
              <a:ext uri="{FF2B5EF4-FFF2-40B4-BE49-F238E27FC236}">
                <a16:creationId xmlns:a16="http://schemas.microsoft.com/office/drawing/2014/main" id="{2F50DE75-C9CD-4A45-BC57-627B12FBE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77" y="4051783"/>
            <a:ext cx="3762908" cy="263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366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4ED7B263-A695-4731-9B68-564A2E8BF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50" y="3219961"/>
            <a:ext cx="4629999" cy="292335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9637" y="23387"/>
            <a:ext cx="10100781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Cross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section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with CNAO-GSI data (2019):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electronic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setup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11636245" y="6321760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11</a:t>
            </a:fld>
            <a:endParaRPr lang="it-IT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5C90475-5843-45D7-A9A4-84CB1D8CF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49" y="691615"/>
            <a:ext cx="5453259" cy="2664114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6FE3523D-7D05-4A11-B0EC-4551CABBFD54}"/>
              </a:ext>
            </a:extLst>
          </p:cNvPr>
          <p:cNvSpPr txBox="1"/>
          <p:nvPr/>
        </p:nvSpPr>
        <p:spPr>
          <a:xfrm>
            <a:off x="6355865" y="1013080"/>
            <a:ext cx="523220" cy="7639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200" b="1" dirty="0"/>
              <a:t>Z_MC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6A051E4C-D612-41DB-BC9A-87251CDA732F}"/>
              </a:ext>
            </a:extLst>
          </p:cNvPr>
          <p:cNvSpPr txBox="1"/>
          <p:nvPr/>
        </p:nvSpPr>
        <p:spPr>
          <a:xfrm>
            <a:off x="10736238" y="3045798"/>
            <a:ext cx="81958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200" b="1" dirty="0" err="1"/>
              <a:t>Z_rec</a:t>
            </a:r>
            <a:endParaRPr lang="en-US" sz="2200" b="1" dirty="0"/>
          </a:p>
        </p:txBody>
      </p:sp>
      <p:sp>
        <p:nvSpPr>
          <p:cNvPr id="21" name="CasellaDiTesto 5">
            <a:extLst>
              <a:ext uri="{FF2B5EF4-FFF2-40B4-BE49-F238E27FC236}">
                <a16:creationId xmlns:a16="http://schemas.microsoft.com/office/drawing/2014/main" id="{E7869472-BA92-4431-B22F-CE79FA0B3B27}"/>
              </a:ext>
            </a:extLst>
          </p:cNvPr>
          <p:cNvSpPr txBox="1"/>
          <p:nvPr/>
        </p:nvSpPr>
        <p:spPr>
          <a:xfrm>
            <a:off x="3702884" y="6049783"/>
            <a:ext cx="70219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000" dirty="0" err="1"/>
              <a:t>Fragments</a:t>
            </a:r>
            <a:r>
              <a:rPr lang="it-IT" sz="2000" dirty="0"/>
              <a:t> Z </a:t>
            </a:r>
            <a:r>
              <a:rPr lang="it-IT" sz="2000" dirty="0" err="1"/>
              <a:t>identification</a:t>
            </a:r>
            <a:r>
              <a:rPr lang="it-IT" sz="2000" dirty="0"/>
              <a:t> in SHOE </a:t>
            </a:r>
            <a:r>
              <a:rPr lang="it-IT" sz="2000" dirty="0" err="1"/>
              <a:t>available</a:t>
            </a:r>
            <a:endParaRPr lang="it-IT" sz="2000" dirty="0"/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it-IT" sz="2000" dirty="0" err="1"/>
              <a:t>Good</a:t>
            </a:r>
            <a:r>
              <a:rPr lang="it-IT" sz="2000" dirty="0"/>
              <a:t> ZID performances (</a:t>
            </a:r>
            <a:r>
              <a:rPr lang="it-IT" sz="2000" dirty="0" err="1"/>
              <a:t>wrong</a:t>
            </a:r>
            <a:r>
              <a:rPr lang="it-IT" sz="2000" dirty="0"/>
              <a:t> </a:t>
            </a:r>
            <a:r>
              <a:rPr lang="it-IT" sz="2000" dirty="0" err="1"/>
              <a:t>Z</a:t>
            </a:r>
            <a:r>
              <a:rPr lang="it-IT" sz="2000" dirty="0"/>
              <a:t> </a:t>
            </a:r>
            <a:r>
              <a:rPr lang="it-IT" sz="2000" dirty="0" err="1"/>
              <a:t>charge</a:t>
            </a:r>
            <a:r>
              <a:rPr lang="it-IT" sz="2000" dirty="0"/>
              <a:t> </a:t>
            </a:r>
            <a:r>
              <a:rPr lang="it-IT" sz="2000" dirty="0" err="1"/>
              <a:t>assigment</a:t>
            </a:r>
            <a:r>
              <a:rPr lang="it-IT" sz="2000" dirty="0"/>
              <a:t> &lt; </a:t>
            </a:r>
            <a:r>
              <a:rPr lang="it-IT" sz="2000" b="1" dirty="0"/>
              <a:t>4.8%</a:t>
            </a:r>
            <a:r>
              <a:rPr lang="it-IT" sz="2000" dirty="0"/>
              <a:t>)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002FF9B-DC51-4C23-BC4B-CA733649A96B}"/>
              </a:ext>
            </a:extLst>
          </p:cNvPr>
          <p:cNvSpPr/>
          <p:nvPr/>
        </p:nvSpPr>
        <p:spPr>
          <a:xfrm>
            <a:off x="3702884" y="2273007"/>
            <a:ext cx="28939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200" b="1" dirty="0"/>
              <a:t>MC:</a:t>
            </a:r>
            <a:r>
              <a:rPr lang="it-IT" sz="2200" b="1" baseline="30000" dirty="0"/>
              <a:t>  16</a:t>
            </a:r>
            <a:r>
              <a:rPr lang="it-IT" sz="2200" b="1" dirty="0"/>
              <a:t>O </a:t>
            </a:r>
            <a:r>
              <a:rPr lang="mr-IN" sz="2200" b="1" dirty="0"/>
              <a:t>–</a:t>
            </a:r>
            <a:r>
              <a:rPr lang="it-IT" sz="2200" b="1" dirty="0"/>
              <a:t> 200 MeV/u</a:t>
            </a:r>
            <a:endParaRPr lang="en-US" sz="2200" dirty="0"/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29A3E5EE-76D7-454C-A04E-591D7BC59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7" y="620878"/>
            <a:ext cx="3285961" cy="3158463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24B9829-F838-41D5-AD60-7CDCFC03989F}"/>
              </a:ext>
            </a:extLst>
          </p:cNvPr>
          <p:cNvSpPr txBox="1"/>
          <p:nvPr/>
        </p:nvSpPr>
        <p:spPr>
          <a:xfrm>
            <a:off x="2512814" y="793477"/>
            <a:ext cx="776177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MC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1D87744-B539-4ABF-88AD-3AA04E4A1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8" y="3793185"/>
            <a:ext cx="3188534" cy="3064816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D1A19D3-3C57-453B-9733-74C8C745B98D}"/>
              </a:ext>
            </a:extLst>
          </p:cNvPr>
          <p:cNvSpPr txBox="1"/>
          <p:nvPr/>
        </p:nvSpPr>
        <p:spPr>
          <a:xfrm>
            <a:off x="2165213" y="3932988"/>
            <a:ext cx="1035621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DATA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35F80AB8-B707-41AB-8805-EDF9921AF5C4}"/>
              </a:ext>
            </a:extLst>
          </p:cNvPr>
          <p:cNvSpPr/>
          <p:nvPr/>
        </p:nvSpPr>
        <p:spPr>
          <a:xfrm>
            <a:off x="4712695" y="4681636"/>
            <a:ext cx="99466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200" b="1" dirty="0"/>
              <a:t>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9519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13659" y="42802"/>
            <a:ext cx="4051005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Neutron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@ FOOT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5503225" y="6439439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12</a:t>
            </a:fld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6088216-7BDB-4804-AB81-6F4F0D6841D7}"/>
              </a:ext>
            </a:extLst>
          </p:cNvPr>
          <p:cNvSpPr txBox="1"/>
          <p:nvPr/>
        </p:nvSpPr>
        <p:spPr>
          <a:xfrm>
            <a:off x="1922755" y="1340025"/>
            <a:ext cx="36043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Investigate the </a:t>
            </a:r>
            <a:r>
              <a:rPr lang="it-IT" sz="2000" dirty="0" err="1"/>
              <a:t>possibility</a:t>
            </a:r>
            <a:r>
              <a:rPr lang="it-IT" sz="2000" dirty="0"/>
              <a:t> to use SCN &amp; CALO to </a:t>
            </a:r>
            <a:r>
              <a:rPr lang="it-IT" sz="2000" dirty="0" err="1"/>
              <a:t>detect</a:t>
            </a:r>
            <a:r>
              <a:rPr lang="it-IT" sz="2000" dirty="0"/>
              <a:t> </a:t>
            </a:r>
            <a:r>
              <a:rPr lang="it-IT" sz="2000" dirty="0" err="1"/>
              <a:t>neutrons</a:t>
            </a:r>
            <a:endParaRPr lang="it-IT" sz="2000" dirty="0"/>
          </a:p>
        </p:txBody>
      </p:sp>
      <p:pic>
        <p:nvPicPr>
          <p:cNvPr id="25" name="Picture 11" descr="A picture containing clock, drawing, meter&#10;&#10;Description automatically generated">
            <a:extLst>
              <a:ext uri="{FF2B5EF4-FFF2-40B4-BE49-F238E27FC236}">
                <a16:creationId xmlns:a16="http://schemas.microsoft.com/office/drawing/2014/main" id="{8D600922-BBDD-4A8B-8EC7-CAEB58968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91" y="1092973"/>
            <a:ext cx="4799732" cy="1674090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08830B23-0F9C-45A6-B405-C1D767B2C5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184" y="2507555"/>
            <a:ext cx="4465674" cy="2666073"/>
          </a:xfrm>
          <a:prstGeom prst="rect">
            <a:avLst/>
          </a:prstGeom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E873C463-F6BA-4031-B76C-615145325610}"/>
              </a:ext>
            </a:extLst>
          </p:cNvPr>
          <p:cNvSpPr/>
          <p:nvPr/>
        </p:nvSpPr>
        <p:spPr>
          <a:xfrm>
            <a:off x="2346841" y="3234136"/>
            <a:ext cx="1566818" cy="1015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002060"/>
                </a:solidFill>
                <a:latin typeface="Menlo" panose="020B0609030804020204" pitchFamily="49" charset="0"/>
              </a:rPr>
              <a:t>E</a:t>
            </a:r>
            <a:r>
              <a:rPr lang="en-GB" sz="1200" baseline="-25000" dirty="0" err="1">
                <a:solidFill>
                  <a:srgbClr val="002060"/>
                </a:solidFill>
                <a:latin typeface="Menlo" panose="020B0609030804020204" pitchFamily="49" charset="0"/>
              </a:rPr>
              <a:t>n</a:t>
            </a:r>
            <a:r>
              <a:rPr lang="en-GB" sz="1200" baseline="-25000" dirty="0">
                <a:solidFill>
                  <a:srgbClr val="002060"/>
                </a:solidFill>
                <a:latin typeface="Menlo" panose="020B0609030804020204" pitchFamily="49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latin typeface="Menlo" panose="020B0609030804020204" pitchFamily="49" charset="0"/>
              </a:rPr>
              <a:t>from simulation</a:t>
            </a:r>
          </a:p>
          <a:p>
            <a:r>
              <a:rPr lang="en-GB" sz="1200" dirty="0">
                <a:solidFill>
                  <a:srgbClr val="C00000"/>
                </a:solidFill>
                <a:latin typeface="Menlo" panose="020B0609030804020204" pitchFamily="49" charset="0"/>
              </a:rPr>
              <a:t>No threshold</a:t>
            </a:r>
          </a:p>
          <a:p>
            <a:r>
              <a:rPr lang="en-GB" sz="1200" dirty="0">
                <a:solidFill>
                  <a:srgbClr val="00B050"/>
                </a:solidFill>
                <a:effectLst/>
                <a:latin typeface="Menlo" panose="020B0609030804020204" pitchFamily="49" charset="0"/>
              </a:rPr>
              <a:t>Th. 5 MeV</a:t>
            </a:r>
          </a:p>
          <a:p>
            <a:r>
              <a:rPr lang="en-GB" sz="1200" dirty="0">
                <a:latin typeface="Menlo" panose="020B0609030804020204" pitchFamily="49" charset="0"/>
              </a:rPr>
              <a:t>Th. 10 MeV</a:t>
            </a:r>
          </a:p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  <a:effectLst/>
                <a:latin typeface="Menlo" panose="020B0609030804020204" pitchFamily="49" charset="0"/>
              </a:rPr>
              <a:t>Th. 50 MeV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7F04AED6-D824-4BEC-ABD7-ED7B55DDAF18}"/>
              </a:ext>
            </a:extLst>
          </p:cNvPr>
          <p:cNvSpPr/>
          <p:nvPr/>
        </p:nvSpPr>
        <p:spPr>
          <a:xfrm>
            <a:off x="2039675" y="5035128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Menlo" panose="020B0609030804020204" pitchFamily="49" charset="0"/>
              </a:rPr>
              <a:t>Kinetic Energy, GeV </a:t>
            </a:r>
            <a:endParaRPr lang="en-GB" sz="1200" b="1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352394C-6766-41A4-8E63-D182309F08E2}"/>
              </a:ext>
            </a:extLst>
          </p:cNvPr>
          <p:cNvSpPr txBox="1"/>
          <p:nvPr/>
        </p:nvSpPr>
        <p:spPr>
          <a:xfrm>
            <a:off x="203445" y="5466902"/>
            <a:ext cx="4465674" cy="1015663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/>
              <a:t>Reliable</a:t>
            </a:r>
            <a:r>
              <a:rPr lang="it-IT" sz="2000" dirty="0"/>
              <a:t> </a:t>
            </a:r>
            <a:r>
              <a:rPr lang="it-IT" sz="2000" dirty="0" err="1"/>
              <a:t>Calorimeter</a:t>
            </a:r>
            <a:r>
              <a:rPr lang="it-IT" sz="2000" dirty="0"/>
              <a:t> </a:t>
            </a:r>
            <a:r>
              <a:rPr lang="it-IT" sz="2000" dirty="0" err="1"/>
              <a:t>Threshold</a:t>
            </a:r>
            <a:r>
              <a:rPr lang="it-IT" sz="2000" dirty="0"/>
              <a:t> ~ 20 </a:t>
            </a:r>
            <a:r>
              <a:rPr lang="it-IT" sz="2000" dirty="0" err="1"/>
              <a:t>MeV</a:t>
            </a:r>
            <a:r>
              <a:rPr lang="it-IT" sz="2000" dirty="0"/>
              <a:t> 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l-GR" sz="2000" dirty="0">
                <a:sym typeface="Wingdings" panose="05000000000000000000" pitchFamily="2" charset="2"/>
              </a:rPr>
              <a:t>ε</a:t>
            </a:r>
            <a:r>
              <a:rPr lang="it-IT" sz="2000" dirty="0">
                <a:sym typeface="Wingdings" panose="05000000000000000000" pitchFamily="2" charset="2"/>
              </a:rPr>
              <a:t> ~ 25% </a:t>
            </a:r>
            <a:r>
              <a:rPr lang="it-IT" sz="2000" dirty="0" err="1">
                <a:sym typeface="Wingdings" panose="05000000000000000000" pitchFamily="2" charset="2"/>
              </a:rPr>
              <a:t>accettable</a:t>
            </a:r>
            <a:endParaRPr lang="it-IT" sz="2000" dirty="0">
              <a:sym typeface="Wingdings" panose="05000000000000000000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l-GR" sz="2000" dirty="0">
                <a:sym typeface="Wingdings" panose="05000000000000000000" pitchFamily="2" charset="2"/>
              </a:rPr>
              <a:t>γ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  <a:r>
              <a:rPr lang="it-IT" sz="2000" dirty="0" err="1">
                <a:sym typeface="Wingdings" panose="05000000000000000000" pitchFamily="2" charset="2"/>
              </a:rPr>
              <a:t>Bkg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  <a:r>
              <a:rPr lang="it-IT" sz="2000" dirty="0" err="1">
                <a:sym typeface="Wingdings" panose="05000000000000000000" pitchFamily="2" charset="2"/>
              </a:rPr>
              <a:t>contribution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  <a:r>
              <a:rPr lang="it-IT" sz="2000" dirty="0" err="1">
                <a:sym typeface="Wingdings" panose="05000000000000000000" pitchFamily="2" charset="2"/>
              </a:rPr>
              <a:t>negligible</a:t>
            </a:r>
            <a:endParaRPr lang="it-IT" sz="2000" dirty="0">
              <a:sym typeface="Wingdings" panose="05000000000000000000" pitchFamily="2" charset="2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331CA2A-0404-46AC-A311-4D2350783708}"/>
              </a:ext>
            </a:extLst>
          </p:cNvPr>
          <p:cNvSpPr txBox="1"/>
          <p:nvPr/>
        </p:nvSpPr>
        <p:spPr>
          <a:xfrm>
            <a:off x="2608044" y="721072"/>
            <a:ext cx="66622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Preliminary studies </a:t>
            </a:r>
            <a:r>
              <a:rPr lang="en-GB" sz="2000" dirty="0"/>
              <a:t>on </a:t>
            </a:r>
            <a:r>
              <a:rPr lang="en-GB" sz="2000" baseline="30000" dirty="0"/>
              <a:t>16</a:t>
            </a:r>
            <a:r>
              <a:rPr lang="en-GB" sz="2000" dirty="0"/>
              <a:t>O+C</a:t>
            </a:r>
            <a:r>
              <a:rPr lang="en-GB" sz="2000" baseline="-25000" dirty="0"/>
              <a:t>2</a:t>
            </a:r>
            <a:r>
              <a:rPr lang="en-GB" sz="2000" dirty="0"/>
              <a:t>H</a:t>
            </a:r>
            <a:r>
              <a:rPr lang="en-GB" sz="2000" baseline="-25000" dirty="0"/>
              <a:t>4 </a:t>
            </a:r>
            <a:r>
              <a:rPr lang="en-GB" sz="2000" dirty="0"/>
              <a:t>@200 MeV/u (MC data)</a:t>
            </a:r>
            <a:r>
              <a:rPr lang="it-IT" sz="2000" dirty="0"/>
              <a:t>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C0534EC-8154-471A-9898-3AC2C77FC888}"/>
              </a:ext>
            </a:extLst>
          </p:cNvPr>
          <p:cNvSpPr txBox="1"/>
          <p:nvPr/>
        </p:nvSpPr>
        <p:spPr>
          <a:xfrm>
            <a:off x="5088974" y="2851554"/>
            <a:ext cx="66622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/>
              <a:t>Neutron</a:t>
            </a:r>
            <a:r>
              <a:rPr lang="it-IT" sz="2000" dirty="0"/>
              <a:t> </a:t>
            </a:r>
            <a:r>
              <a:rPr lang="it-IT" sz="2000" dirty="0" err="1"/>
              <a:t>detection</a:t>
            </a:r>
            <a:r>
              <a:rPr lang="it-IT" sz="2000" dirty="0"/>
              <a:t> and energy </a:t>
            </a:r>
            <a:r>
              <a:rPr lang="it-IT" sz="2000" dirty="0" err="1"/>
              <a:t>measurement</a:t>
            </a:r>
            <a:r>
              <a:rPr lang="it-IT" sz="2000" dirty="0"/>
              <a:t> with TOF </a:t>
            </a:r>
            <a:r>
              <a:rPr lang="it-IT" sz="2000" dirty="0" err="1"/>
              <a:t>method</a:t>
            </a:r>
            <a:r>
              <a:rPr lang="it-IT" sz="2000" dirty="0"/>
              <a:t> </a:t>
            </a:r>
          </a:p>
        </p:txBody>
      </p:sp>
      <p:pic>
        <p:nvPicPr>
          <p:cNvPr id="32" name="Picture 20">
            <a:extLst>
              <a:ext uri="{FF2B5EF4-FFF2-40B4-BE49-F238E27FC236}">
                <a16:creationId xmlns:a16="http://schemas.microsoft.com/office/drawing/2014/main" id="{014BB023-46B5-4AA4-ABCB-6E7FD77161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14"/>
          <a:stretch/>
        </p:blipFill>
        <p:spPr>
          <a:xfrm>
            <a:off x="6154495" y="3344752"/>
            <a:ext cx="5306437" cy="2990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1">
                <a:extLst>
                  <a:ext uri="{FF2B5EF4-FFF2-40B4-BE49-F238E27FC236}">
                    <a16:creationId xmlns:a16="http://schemas.microsoft.com/office/drawing/2014/main" id="{400AD7F0-05ED-42A8-9652-C54408215B82}"/>
                  </a:ext>
                </a:extLst>
              </p:cNvPr>
              <p:cNvSpPr/>
              <p:nvPr/>
            </p:nvSpPr>
            <p:spPr>
              <a:xfrm>
                <a:off x="8007236" y="4006261"/>
                <a:ext cx="2306345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GB" sz="1200" dirty="0" err="1">
                    <a:solidFill>
                      <a:srgbClr val="002060"/>
                    </a:solidFill>
                    <a:latin typeface="Menlo" panose="020B0609030804020204" pitchFamily="49" charset="0"/>
                  </a:rPr>
                  <a:t>E</a:t>
                </a:r>
                <a:r>
                  <a:rPr lang="en-GB" sz="1200" baseline="-25000" dirty="0" err="1">
                    <a:solidFill>
                      <a:srgbClr val="002060"/>
                    </a:solidFill>
                    <a:latin typeface="Menlo" panose="020B0609030804020204" pitchFamily="49" charset="0"/>
                  </a:rPr>
                  <a:t>n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GB" sz="1200" dirty="0">
                    <a:solidFill>
                      <a:srgbClr val="002060"/>
                    </a:solidFill>
                    <a:latin typeface="Menlo" panose="020B0609030804020204" pitchFamily="49" charset="0"/>
                  </a:rPr>
                  <a:t>from simulation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sz="1200" dirty="0" err="1">
                    <a:solidFill>
                      <a:srgbClr val="BD2B0B"/>
                    </a:solidFill>
                    <a:latin typeface="Menlo" panose="020B0609030804020204" pitchFamily="49" charset="0"/>
                  </a:rPr>
                  <a:t>E</a:t>
                </a:r>
                <a:r>
                  <a:rPr lang="en-GB" sz="1200" baseline="-25000" dirty="0" err="1">
                    <a:solidFill>
                      <a:srgbClr val="BD2B0B"/>
                    </a:solidFill>
                    <a:latin typeface="Menlo" panose="020B0609030804020204" pitchFamily="49" charset="0"/>
                  </a:rPr>
                  <a:t>n</a:t>
                </a:r>
                <a:r>
                  <a:rPr lang="en-GB" sz="1200" baseline="-25000" dirty="0">
                    <a:solidFill>
                      <a:srgbClr val="BD2B0B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GB" sz="1200" dirty="0">
                    <a:solidFill>
                      <a:srgbClr val="BD2B0B"/>
                    </a:solidFill>
                    <a:latin typeface="Menlo" panose="020B0609030804020204" pitchFamily="49" charset="0"/>
                  </a:rPr>
                  <a:t>from TOF </a:t>
                </a:r>
                <a:r>
                  <a:rPr lang="en-GB" sz="1200" dirty="0">
                    <a:solidFill>
                      <a:srgbClr val="BD2B0B"/>
                    </a:solidFill>
                    <a:effectLst/>
                    <a:latin typeface="Symbol" pitchFamily="2" charset="2"/>
                  </a:rPr>
                  <a:t>D</a:t>
                </a:r>
                <a:r>
                  <a:rPr lang="en-GB" sz="1200" dirty="0">
                    <a:solidFill>
                      <a:srgbClr val="BD2B0B"/>
                    </a:solidFill>
                    <a:effectLst/>
                    <a:latin typeface="Menlo" panose="020B0609030804020204" pitchFamily="49" charset="0"/>
                  </a:rPr>
                  <a:t>L</a:t>
                </a:r>
                <a:r>
                  <a:rPr lang="en-GB" sz="1200" dirty="0">
                    <a:solidFill>
                      <a:srgbClr val="BD2B0B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BD2B0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1200" dirty="0">
                    <a:solidFill>
                      <a:srgbClr val="BD2B0B"/>
                    </a:solidFill>
                    <a:latin typeface="Menlo" panose="020B0609030804020204" pitchFamily="49" charset="0"/>
                  </a:rPr>
                  <a:t> 6.7 cm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sz="1200" dirty="0">
                    <a:solidFill>
                      <a:srgbClr val="92D050"/>
                    </a:solidFill>
                    <a:latin typeface="Symbol" pitchFamily="2" charset="2"/>
                  </a:rPr>
                  <a:t>D</a:t>
                </a:r>
                <a:r>
                  <a:rPr lang="en-GB" sz="1200" dirty="0">
                    <a:solidFill>
                      <a:srgbClr val="92D050"/>
                    </a:solidFill>
                    <a:latin typeface="Menlo" panose="020B0609030804020204" pitchFamily="49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1200" dirty="0">
                    <a:solidFill>
                      <a:srgbClr val="92D050"/>
                    </a:solidFill>
                    <a:latin typeface="Menlo" panose="020B0609030804020204" pitchFamily="49" charset="0"/>
                  </a:rPr>
                  <a:t>6.7 cm, </a:t>
                </a:r>
                <a:r>
                  <a:rPr lang="en-GB" sz="1200" dirty="0">
                    <a:solidFill>
                      <a:srgbClr val="92D050"/>
                    </a:solidFill>
                    <a:latin typeface="Symbol" pitchFamily="2" charset="2"/>
                  </a:rPr>
                  <a:t>D</a:t>
                </a:r>
                <a:r>
                  <a:rPr lang="en-GB" sz="1200" dirty="0">
                    <a:solidFill>
                      <a:srgbClr val="92D050"/>
                    </a:solidFill>
                    <a:latin typeface="Menlo" panose="020B0609030804020204" pitchFamily="49" charset="0"/>
                  </a:rPr>
                  <a:t>t=100 </a:t>
                </a:r>
                <a:r>
                  <a:rPr lang="en-GB" sz="1200" dirty="0" err="1">
                    <a:solidFill>
                      <a:srgbClr val="92D050"/>
                    </a:solidFill>
                    <a:latin typeface="Menlo" panose="020B0609030804020204" pitchFamily="49" charset="0"/>
                  </a:rPr>
                  <a:t>ps</a:t>
                </a:r>
                <a:endParaRPr lang="en-GB" sz="1200" dirty="0">
                  <a:solidFill>
                    <a:srgbClr val="92D050"/>
                  </a:solidFill>
                  <a:latin typeface="Menlo" panose="020B0609030804020204" pitchFamily="49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GB" sz="1200" dirty="0">
                    <a:solidFill>
                      <a:schemeClr val="tx1"/>
                    </a:solidFill>
                    <a:latin typeface="Symbol" pitchFamily="2" charset="2"/>
                  </a:rPr>
                  <a:t>D</a:t>
                </a:r>
                <a:r>
                  <a:rPr lang="en-GB" sz="1200" dirty="0">
                    <a:solidFill>
                      <a:schemeClr val="tx1"/>
                    </a:solidFill>
                    <a:latin typeface="Menlo" panose="020B0609030804020204" pitchFamily="49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Menlo" panose="020B0609030804020204" pitchFamily="49" charset="0"/>
                  </a:rPr>
                  <a:t>6.7 cm, </a:t>
                </a:r>
                <a:r>
                  <a:rPr lang="en-GB" sz="1200" dirty="0">
                    <a:solidFill>
                      <a:schemeClr val="tx1"/>
                    </a:solidFill>
                    <a:latin typeface="Symbol" pitchFamily="2" charset="2"/>
                  </a:rPr>
                  <a:t>D</a:t>
                </a:r>
                <a:r>
                  <a:rPr lang="en-GB" sz="1200" dirty="0">
                    <a:solidFill>
                      <a:schemeClr val="tx1"/>
                    </a:solidFill>
                    <a:latin typeface="Menlo" panose="020B0609030804020204" pitchFamily="49" charset="0"/>
                  </a:rPr>
                  <a:t>t=1 </a:t>
                </a:r>
                <a:r>
                  <a:rPr lang="en-GB" sz="1200" dirty="0">
                    <a:latin typeface="Menlo" panose="020B0609030804020204" pitchFamily="49" charset="0"/>
                  </a:rPr>
                  <a:t>n</a:t>
                </a:r>
                <a:r>
                  <a:rPr lang="en-GB" sz="1200" dirty="0">
                    <a:solidFill>
                      <a:schemeClr val="tx1"/>
                    </a:solidFill>
                    <a:latin typeface="Menlo" panose="020B0609030804020204" pitchFamily="49" charset="0"/>
                  </a:rPr>
                  <a:t>s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sz="1200" dirty="0">
                    <a:solidFill>
                      <a:srgbClr val="FF40FF"/>
                    </a:solidFill>
                    <a:latin typeface="Symbol" pitchFamily="2" charset="2"/>
                  </a:rPr>
                  <a:t>D</a:t>
                </a:r>
                <a:r>
                  <a:rPr lang="en-GB" sz="1200" dirty="0">
                    <a:solidFill>
                      <a:srgbClr val="FF40FF"/>
                    </a:solidFill>
                    <a:latin typeface="Menlo" panose="020B0609030804020204" pitchFamily="49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4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1200" dirty="0">
                    <a:solidFill>
                      <a:srgbClr val="FF40FF"/>
                    </a:solidFill>
                    <a:latin typeface="Menlo" panose="020B0609030804020204" pitchFamily="49" charset="0"/>
                  </a:rPr>
                  <a:t>6.7 cm, </a:t>
                </a:r>
                <a:r>
                  <a:rPr lang="en-GB" sz="1200" dirty="0">
                    <a:solidFill>
                      <a:srgbClr val="FF40FF"/>
                    </a:solidFill>
                    <a:latin typeface="Symbol" pitchFamily="2" charset="2"/>
                  </a:rPr>
                  <a:t>D</a:t>
                </a:r>
                <a:r>
                  <a:rPr lang="en-GB" sz="1200" dirty="0">
                    <a:solidFill>
                      <a:srgbClr val="FF40FF"/>
                    </a:solidFill>
                    <a:latin typeface="Menlo" panose="020B0609030804020204" pitchFamily="49" charset="0"/>
                  </a:rPr>
                  <a:t>t=2 ns</a:t>
                </a:r>
                <a:endParaRPr lang="en-GB" sz="1200" dirty="0">
                  <a:solidFill>
                    <a:srgbClr val="92D050"/>
                  </a:solidFill>
                  <a:latin typeface="Menlo" panose="020B0609030804020204" pitchFamily="49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GB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ymbol" pitchFamily="2" charset="2"/>
                  </a:rPr>
                  <a:t>D</a:t>
                </a:r>
                <a:r>
                  <a:rPr lang="en-GB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enlo" panose="020B0609030804020204" pitchFamily="49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enlo" panose="020B0609030804020204" pitchFamily="49" charset="0"/>
                  </a:rPr>
                  <a:t>6.7 cm, </a:t>
                </a:r>
                <a:r>
                  <a:rPr lang="en-GB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ymbol" pitchFamily="2" charset="2"/>
                  </a:rPr>
                  <a:t>D</a:t>
                </a:r>
                <a:r>
                  <a:rPr lang="en-GB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enlo" panose="020B0609030804020204" pitchFamily="49" charset="0"/>
                  </a:rPr>
                  <a:t>t=4 ns</a:t>
                </a:r>
                <a:endParaRPr lang="en-GB" sz="1200" dirty="0">
                  <a:solidFill>
                    <a:srgbClr val="FF40FF"/>
                  </a:solidFill>
                  <a:latin typeface="Menlo" panose="020B0609030804020204" pitchFamily="49" charset="0"/>
                </a:endParaRPr>
              </a:p>
            </p:txBody>
          </p:sp>
        </mc:Choice>
        <mc:Fallback xmlns="">
          <p:sp>
            <p:nvSpPr>
              <p:cNvPr id="33" name="Rectangle 21">
                <a:extLst>
                  <a:ext uri="{FF2B5EF4-FFF2-40B4-BE49-F238E27FC236}">
                    <a16:creationId xmlns:a16="http://schemas.microsoft.com/office/drawing/2014/main" id="{400AD7F0-05ED-42A8-9652-C54408215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236" y="4006261"/>
                <a:ext cx="2306345" cy="1200329"/>
              </a:xfrm>
              <a:prstGeom prst="rect">
                <a:avLst/>
              </a:prstGeom>
              <a:blipFill>
                <a:blip r:embed="rId6"/>
                <a:stretch>
                  <a:fillRect t="-503" b="-301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2">
            <a:extLst>
              <a:ext uri="{FF2B5EF4-FFF2-40B4-BE49-F238E27FC236}">
                <a16:creationId xmlns:a16="http://schemas.microsoft.com/office/drawing/2014/main" id="{334D1D12-CC8E-4465-AD34-07C10AF7DF1C}"/>
              </a:ext>
            </a:extLst>
          </p:cNvPr>
          <p:cNvSpPr/>
          <p:nvPr/>
        </p:nvSpPr>
        <p:spPr>
          <a:xfrm>
            <a:off x="8706359" y="6135230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Menlo" panose="020B0609030804020204" pitchFamily="49" charset="0"/>
              </a:rPr>
              <a:t>Kinetic Energy, GeV </a:t>
            </a:r>
            <a:endParaRPr lang="en-GB" sz="1200" b="1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C59377B-CE09-4D1C-9F7C-758AE34109AE}"/>
              </a:ext>
            </a:extLst>
          </p:cNvPr>
          <p:cNvSpPr txBox="1"/>
          <p:nvPr/>
        </p:nvSpPr>
        <p:spPr>
          <a:xfrm>
            <a:off x="6695420" y="6404454"/>
            <a:ext cx="4465674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/>
              <a:t>Calorimeter</a:t>
            </a:r>
            <a:r>
              <a:rPr lang="it-IT" sz="2000" dirty="0"/>
              <a:t> Time </a:t>
            </a:r>
            <a:r>
              <a:rPr lang="it-IT" sz="2000" dirty="0" err="1"/>
              <a:t>resolution</a:t>
            </a:r>
            <a:r>
              <a:rPr lang="it-IT" sz="2000" dirty="0"/>
              <a:t> </a:t>
            </a:r>
            <a:r>
              <a:rPr lang="it-IT" sz="2000" dirty="0" err="1"/>
              <a:t>better</a:t>
            </a:r>
            <a:r>
              <a:rPr lang="it-IT" sz="2000" dirty="0"/>
              <a:t> 1 ns</a:t>
            </a:r>
          </a:p>
        </p:txBody>
      </p:sp>
    </p:spTree>
    <p:extLst>
      <p:ext uri="{BB962C8B-B14F-4D97-AF65-F5344CB8AC3E}">
        <p14:creationId xmlns:p14="http://schemas.microsoft.com/office/powerpoint/2010/main" val="369509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67509" y="2219050"/>
            <a:ext cx="5557783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Backup slides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4872757" y="6317994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881954" y="217178"/>
            <a:ext cx="5237837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Detector performance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requests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4872757" y="6317994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14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3C06A8-9B0C-4B90-9D5C-F047A030F3C8}"/>
              </a:ext>
            </a:extLst>
          </p:cNvPr>
          <p:cNvSpPr txBox="1"/>
          <p:nvPr/>
        </p:nvSpPr>
        <p:spPr>
          <a:xfrm>
            <a:off x="255735" y="3710960"/>
            <a:ext cx="325899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to </a:t>
            </a:r>
            <a:r>
              <a:rPr lang="it-IT" sz="2000" dirty="0" err="1"/>
              <a:t>remember</a:t>
            </a:r>
            <a:r>
              <a:rPr lang="it-IT" sz="2000" dirty="0"/>
              <a:t>: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 err="1"/>
              <a:t>tof</a:t>
            </a:r>
            <a:r>
              <a:rPr lang="it-IT" sz="2000" dirty="0"/>
              <a:t>: 70 </a:t>
            </a:r>
            <a:r>
              <a:rPr lang="it-IT" sz="2000" dirty="0" err="1"/>
              <a:t>ps</a:t>
            </a:r>
            <a:r>
              <a:rPr lang="it-IT" sz="2000" dirty="0"/>
              <a:t> or </a:t>
            </a:r>
            <a:r>
              <a:rPr lang="it-IT" sz="2000" dirty="0" err="1"/>
              <a:t>better</a:t>
            </a:r>
            <a:endParaRPr lang="it-IT" sz="2000" dirty="0"/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p: 4% or </a:t>
            </a:r>
            <a:r>
              <a:rPr lang="it-IT" sz="2000" dirty="0" err="1"/>
              <a:t>better</a:t>
            </a:r>
            <a:endParaRPr lang="it-IT" sz="2000" dirty="0"/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 err="1"/>
              <a:t>E</a:t>
            </a:r>
            <a:r>
              <a:rPr lang="it-IT" sz="2000" baseline="-25000" dirty="0" err="1"/>
              <a:t>kin</a:t>
            </a:r>
            <a:r>
              <a:rPr lang="it-IT" sz="2000" dirty="0"/>
              <a:t>: 1.5% or </a:t>
            </a:r>
            <a:r>
              <a:rPr lang="it-IT" sz="2000" dirty="0" err="1"/>
              <a:t>better</a:t>
            </a:r>
            <a:r>
              <a:rPr lang="it-IT" sz="2000" dirty="0"/>
              <a:t>  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ΔE: 4% or </a:t>
            </a:r>
            <a:r>
              <a:rPr lang="it-IT" sz="2000" dirty="0" err="1"/>
              <a:t>better</a:t>
            </a:r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09C5F9-1CDC-43E5-9638-9A205B30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" y="1307811"/>
            <a:ext cx="3462848" cy="19949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51886E-788C-4821-B02F-9DC493607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571" y="1328446"/>
            <a:ext cx="3573964" cy="20454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CF3BE88-2420-416E-86AF-1DBAFA18F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954" y="1371538"/>
            <a:ext cx="3342435" cy="200129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660FA2-8816-469A-AC5B-011E3D6069C5}"/>
              </a:ext>
            </a:extLst>
          </p:cNvPr>
          <p:cNvSpPr txBox="1"/>
          <p:nvPr/>
        </p:nvSpPr>
        <p:spPr>
          <a:xfrm>
            <a:off x="255735" y="3325215"/>
            <a:ext cx="3012403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/>
              <a:t>Beam</a:t>
            </a:r>
            <a:r>
              <a:rPr lang="it-IT" sz="2000" dirty="0"/>
              <a:t> Energy: 200 </a:t>
            </a:r>
            <a:r>
              <a:rPr lang="it-IT" sz="2000" dirty="0" err="1"/>
              <a:t>MeV</a:t>
            </a:r>
            <a:r>
              <a:rPr lang="it-IT" sz="2000" dirty="0"/>
              <a:t>/u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1127C6-D76B-452D-BA3A-7822B7271758}"/>
              </a:ext>
            </a:extLst>
          </p:cNvPr>
          <p:cNvSpPr txBox="1"/>
          <p:nvPr/>
        </p:nvSpPr>
        <p:spPr>
          <a:xfrm>
            <a:off x="255735" y="5623123"/>
            <a:ext cx="3012403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/>
              <a:t>Beam</a:t>
            </a:r>
            <a:r>
              <a:rPr lang="it-IT" sz="2000" dirty="0"/>
              <a:t> Energy: 700 </a:t>
            </a:r>
            <a:r>
              <a:rPr lang="it-IT" sz="2000" dirty="0" err="1"/>
              <a:t>MeV</a:t>
            </a:r>
            <a:r>
              <a:rPr lang="it-IT" sz="2000" dirty="0"/>
              <a:t>/u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CC83FE1-974C-4522-BF55-1A4077920F33}"/>
              </a:ext>
            </a:extLst>
          </p:cNvPr>
          <p:cNvSpPr txBox="1"/>
          <p:nvPr/>
        </p:nvSpPr>
        <p:spPr>
          <a:xfrm>
            <a:off x="152033" y="6121670"/>
            <a:ext cx="42356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Analysis </a:t>
            </a:r>
            <a:r>
              <a:rPr lang="it-IT" sz="2000" dirty="0" err="1"/>
              <a:t>without</a:t>
            </a:r>
            <a:r>
              <a:rPr lang="it-IT" sz="2000" dirty="0"/>
              <a:t> </a:t>
            </a:r>
            <a:r>
              <a:rPr lang="it-IT" sz="2000" dirty="0" err="1"/>
              <a:t>calorimeter</a:t>
            </a:r>
            <a:r>
              <a:rPr lang="it-IT" sz="2000" dirty="0"/>
              <a:t>: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 err="1"/>
              <a:t>Tof</a:t>
            </a:r>
            <a:r>
              <a:rPr lang="it-IT" sz="2000" dirty="0"/>
              <a:t>, p, ΔE: more precise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0502E36-A0BD-4CEB-9BC8-D84DF412CDF0}"/>
              </a:ext>
            </a:extLst>
          </p:cNvPr>
          <p:cNvGrpSpPr/>
          <p:nvPr/>
        </p:nvGrpSpPr>
        <p:grpSpPr>
          <a:xfrm>
            <a:off x="4850280" y="3256670"/>
            <a:ext cx="3397917" cy="3434705"/>
            <a:chOff x="4318742" y="1138274"/>
            <a:chExt cx="4675647" cy="4726267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C29C1DE1-EE12-42BC-98AD-C9127B34299B}"/>
                </a:ext>
              </a:extLst>
            </p:cNvPr>
            <p:cNvGrpSpPr/>
            <p:nvPr/>
          </p:nvGrpSpPr>
          <p:grpSpPr>
            <a:xfrm>
              <a:off x="4893461" y="1138274"/>
              <a:ext cx="4100928" cy="4726267"/>
              <a:chOff x="2623409" y="1114209"/>
              <a:chExt cx="4100928" cy="4726267"/>
            </a:xfrm>
          </p:grpSpPr>
          <p:sp>
            <p:nvSpPr>
              <p:cNvPr id="20" name="Cubo 19">
                <a:extLst>
                  <a:ext uri="{FF2B5EF4-FFF2-40B4-BE49-F238E27FC236}">
                    <a16:creationId xmlns:a16="http://schemas.microsoft.com/office/drawing/2014/main" id="{31B954AC-5322-4EEB-B4F1-D381A53734CA}"/>
                  </a:ext>
                </a:extLst>
              </p:cNvPr>
              <p:cNvSpPr/>
              <p:nvPr/>
            </p:nvSpPr>
            <p:spPr>
              <a:xfrm flipH="1">
                <a:off x="5018814" y="2736556"/>
                <a:ext cx="1673950" cy="251101"/>
              </a:xfrm>
              <a:prstGeom prst="cube">
                <a:avLst>
                  <a:gd name="adj" fmla="val 42949"/>
                </a:avLst>
              </a:prstGeom>
              <a:solidFill>
                <a:srgbClr val="00C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1" name="Picture 1" descr="Screen Shot 2017-03-20 at 11.49.28.png">
                <a:extLst>
                  <a:ext uri="{FF2B5EF4-FFF2-40B4-BE49-F238E27FC236}">
                    <a16:creationId xmlns:a16="http://schemas.microsoft.com/office/drawing/2014/main" id="{874041DE-087F-47FC-8243-EA3731808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9514" l="881" r="994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3409" y="1560843"/>
                <a:ext cx="3306203" cy="4279633"/>
              </a:xfrm>
              <a:prstGeom prst="rect">
                <a:avLst/>
              </a:prstGeom>
            </p:spPr>
          </p:pic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41FDB2BD-7BCA-4A49-B3FE-AF13AA979DDA}"/>
                  </a:ext>
                </a:extLst>
              </p:cNvPr>
              <p:cNvSpPr txBox="1"/>
              <p:nvPr/>
            </p:nvSpPr>
            <p:spPr>
              <a:xfrm>
                <a:off x="3184915" y="2121786"/>
                <a:ext cx="1011968" cy="42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alibri"/>
                  </a:rPr>
                  <a:t>Beam</a:t>
                </a:r>
              </a:p>
            </p:txBody>
          </p:sp>
          <p:cxnSp>
            <p:nvCxnSpPr>
              <p:cNvPr id="23" name="Connettore 1 86">
                <a:extLst>
                  <a:ext uri="{FF2B5EF4-FFF2-40B4-BE49-F238E27FC236}">
                    <a16:creationId xmlns:a16="http://schemas.microsoft.com/office/drawing/2014/main" id="{A9D28333-94D7-4520-BD7A-3B398F76C1DA}"/>
                  </a:ext>
                </a:extLst>
              </p:cNvPr>
              <p:cNvCxnSpPr/>
              <p:nvPr/>
            </p:nvCxnSpPr>
            <p:spPr>
              <a:xfrm>
                <a:off x="3060551" y="2491119"/>
                <a:ext cx="8625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87">
                <a:extLst>
                  <a:ext uri="{FF2B5EF4-FFF2-40B4-BE49-F238E27FC236}">
                    <a16:creationId xmlns:a16="http://schemas.microsoft.com/office/drawing/2014/main" id="{A69C740B-AEE5-4118-8359-FD9E2BA216AC}"/>
                  </a:ext>
                </a:extLst>
              </p:cNvPr>
              <p:cNvCxnSpPr/>
              <p:nvPr/>
            </p:nvCxnSpPr>
            <p:spPr>
              <a:xfrm>
                <a:off x="2634167" y="2492912"/>
                <a:ext cx="22036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AEFD4A4F-6EEF-43A3-B927-B83CD2E8DCF9}"/>
                  </a:ext>
                </a:extLst>
              </p:cNvPr>
              <p:cNvSpPr txBox="1"/>
              <p:nvPr/>
            </p:nvSpPr>
            <p:spPr>
              <a:xfrm>
                <a:off x="5469060" y="1513030"/>
                <a:ext cx="1255277" cy="7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alibri"/>
                  </a:rPr>
                  <a:t>Emulsion Chamber</a:t>
                </a:r>
              </a:p>
            </p:txBody>
          </p:sp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id="{52D7CEAF-3F4E-414B-977C-20C823A476CF}"/>
                  </a:ext>
                </a:extLst>
              </p:cNvPr>
              <p:cNvGrpSpPr/>
              <p:nvPr/>
            </p:nvGrpSpPr>
            <p:grpSpPr>
              <a:xfrm>
                <a:off x="5562218" y="2166559"/>
                <a:ext cx="1133539" cy="668336"/>
                <a:chOff x="5282997" y="5396248"/>
                <a:chExt cx="2293631" cy="846472"/>
              </a:xfrm>
            </p:grpSpPr>
            <p:pic>
              <p:nvPicPr>
                <p:cNvPr id="29" name="Picture 9" descr="3-7-FIG2.png">
                  <a:extLst>
                    <a:ext uri="{FF2B5EF4-FFF2-40B4-BE49-F238E27FC236}">
                      <a16:creationId xmlns:a16="http://schemas.microsoft.com/office/drawing/2014/main" id="{0DDA1C3C-5AAD-45E3-A650-0F530A5542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9497" l="0" r="9973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82" t="19572" b="17797"/>
                <a:stretch/>
              </p:blipFill>
              <p:spPr>
                <a:xfrm>
                  <a:off x="5282997" y="5396248"/>
                  <a:ext cx="2293631" cy="846472"/>
                </a:xfrm>
                <a:prstGeom prst="rect">
                  <a:avLst/>
                </a:prstGeom>
              </p:spPr>
            </p:pic>
            <p:cxnSp>
              <p:nvCxnSpPr>
                <p:cNvPr id="30" name="Connettore 1 93">
                  <a:extLst>
                    <a:ext uri="{FF2B5EF4-FFF2-40B4-BE49-F238E27FC236}">
                      <a16:creationId xmlns:a16="http://schemas.microsoft.com/office/drawing/2014/main" id="{5B149E41-1071-4087-8B5F-F99C959DC982}"/>
                    </a:ext>
                  </a:extLst>
                </p:cNvPr>
                <p:cNvCxnSpPr/>
                <p:nvPr/>
              </p:nvCxnSpPr>
              <p:spPr>
                <a:xfrm>
                  <a:off x="5411425" y="5448138"/>
                  <a:ext cx="193130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ttore 1 94">
                  <a:extLst>
                    <a:ext uri="{FF2B5EF4-FFF2-40B4-BE49-F238E27FC236}">
                      <a16:creationId xmlns:a16="http://schemas.microsoft.com/office/drawing/2014/main" id="{138FDEC0-C865-49DA-B32A-247FCD0CFA3B}"/>
                    </a:ext>
                  </a:extLst>
                </p:cNvPr>
                <p:cNvCxnSpPr/>
                <p:nvPr/>
              </p:nvCxnSpPr>
              <p:spPr>
                <a:xfrm>
                  <a:off x="5535337" y="6241900"/>
                  <a:ext cx="193130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ttore 1 95">
                  <a:extLst>
                    <a:ext uri="{FF2B5EF4-FFF2-40B4-BE49-F238E27FC236}">
                      <a16:creationId xmlns:a16="http://schemas.microsoft.com/office/drawing/2014/main" id="{01824160-EC2B-47F9-8244-A1A6F55AE5FD}"/>
                    </a:ext>
                  </a:extLst>
                </p:cNvPr>
                <p:cNvCxnSpPr/>
                <p:nvPr/>
              </p:nvCxnSpPr>
              <p:spPr>
                <a:xfrm>
                  <a:off x="7465323" y="5564220"/>
                  <a:ext cx="2642" cy="6776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ttore 1 96">
                  <a:extLst>
                    <a:ext uri="{FF2B5EF4-FFF2-40B4-BE49-F238E27FC236}">
                      <a16:creationId xmlns:a16="http://schemas.microsoft.com/office/drawing/2014/main" id="{8360ECB5-2431-4B09-ADE8-59719D4A5313}"/>
                    </a:ext>
                  </a:extLst>
                </p:cNvPr>
                <p:cNvCxnSpPr/>
                <p:nvPr/>
              </p:nvCxnSpPr>
              <p:spPr>
                <a:xfrm>
                  <a:off x="7342732" y="5448138"/>
                  <a:ext cx="122591" cy="1160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ttore 1 97">
                  <a:extLst>
                    <a:ext uri="{FF2B5EF4-FFF2-40B4-BE49-F238E27FC236}">
                      <a16:creationId xmlns:a16="http://schemas.microsoft.com/office/drawing/2014/main" id="{0ABEAD53-16C0-4862-A81C-A1AFF6F25B7A}"/>
                    </a:ext>
                  </a:extLst>
                </p:cNvPr>
                <p:cNvCxnSpPr/>
                <p:nvPr/>
              </p:nvCxnSpPr>
              <p:spPr>
                <a:xfrm>
                  <a:off x="5413937" y="5448869"/>
                  <a:ext cx="2642" cy="6776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ttore 1 98">
                  <a:extLst>
                    <a:ext uri="{FF2B5EF4-FFF2-40B4-BE49-F238E27FC236}">
                      <a16:creationId xmlns:a16="http://schemas.microsoft.com/office/drawing/2014/main" id="{94179A56-4A19-467E-8B3B-C0DB7125AABA}"/>
                    </a:ext>
                  </a:extLst>
                </p:cNvPr>
                <p:cNvCxnSpPr/>
                <p:nvPr/>
              </p:nvCxnSpPr>
              <p:spPr>
                <a:xfrm>
                  <a:off x="5412746" y="6123306"/>
                  <a:ext cx="122591" cy="1160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ttore 1 99">
                  <a:extLst>
                    <a:ext uri="{FF2B5EF4-FFF2-40B4-BE49-F238E27FC236}">
                      <a16:creationId xmlns:a16="http://schemas.microsoft.com/office/drawing/2014/main" id="{9EFC4F74-4718-46A0-9E8B-6145FFEB2E56}"/>
                    </a:ext>
                  </a:extLst>
                </p:cNvPr>
                <p:cNvCxnSpPr/>
                <p:nvPr/>
              </p:nvCxnSpPr>
              <p:spPr>
                <a:xfrm>
                  <a:off x="5534992" y="5563467"/>
                  <a:ext cx="193130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ttore 1 100">
                  <a:extLst>
                    <a:ext uri="{FF2B5EF4-FFF2-40B4-BE49-F238E27FC236}">
                      <a16:creationId xmlns:a16="http://schemas.microsoft.com/office/drawing/2014/main" id="{E7B828B2-EA7B-4746-B5D7-F253801FC91F}"/>
                    </a:ext>
                  </a:extLst>
                </p:cNvPr>
                <p:cNvCxnSpPr/>
                <p:nvPr/>
              </p:nvCxnSpPr>
              <p:spPr>
                <a:xfrm rot="180000">
                  <a:off x="5415080" y="5452254"/>
                  <a:ext cx="122591" cy="1160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ttore 1 101">
                  <a:extLst>
                    <a:ext uri="{FF2B5EF4-FFF2-40B4-BE49-F238E27FC236}">
                      <a16:creationId xmlns:a16="http://schemas.microsoft.com/office/drawing/2014/main" id="{68EAB5AC-045D-424C-B1DA-A008280DB178}"/>
                    </a:ext>
                  </a:extLst>
                </p:cNvPr>
                <p:cNvCxnSpPr/>
                <p:nvPr/>
              </p:nvCxnSpPr>
              <p:spPr>
                <a:xfrm>
                  <a:off x="5537504" y="5564198"/>
                  <a:ext cx="2642" cy="6776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8">
                <a:extLst>
                  <a:ext uri="{FF2B5EF4-FFF2-40B4-BE49-F238E27FC236}">
                    <a16:creationId xmlns:a16="http://schemas.microsoft.com/office/drawing/2014/main" id="{D1C999F1-B722-4082-A519-12B121374BAB}"/>
                  </a:ext>
                </a:extLst>
              </p:cNvPr>
              <p:cNvSpPr txBox="1"/>
              <p:nvPr/>
            </p:nvSpPr>
            <p:spPr>
              <a:xfrm>
                <a:off x="3281330" y="1114209"/>
                <a:ext cx="2280888" cy="42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alibri"/>
                  </a:rPr>
                  <a:t>Beam monitor</a:t>
                </a:r>
              </a:p>
            </p:txBody>
          </p: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5D246503-40E6-4C1C-AB1D-569761F56DCD}"/>
                  </a:ext>
                </a:extLst>
              </p:cNvPr>
              <p:cNvCxnSpPr/>
              <p:nvPr/>
            </p:nvCxnSpPr>
            <p:spPr>
              <a:xfrm>
                <a:off x="4021096" y="1468152"/>
                <a:ext cx="430865" cy="8180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B9AEBFE8-C762-4403-BFFB-0AD033281C5E}"/>
                </a:ext>
              </a:extLst>
            </p:cNvPr>
            <p:cNvCxnSpPr/>
            <p:nvPr/>
          </p:nvCxnSpPr>
          <p:spPr>
            <a:xfrm>
              <a:off x="4803010" y="1644617"/>
              <a:ext cx="430865" cy="8180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0B087770-0F15-4EB2-B874-C9F61E845DE2}"/>
                </a:ext>
              </a:extLst>
            </p:cNvPr>
            <p:cNvSpPr txBox="1"/>
            <p:nvPr/>
          </p:nvSpPr>
          <p:spPr>
            <a:xfrm>
              <a:off x="4318742" y="1371356"/>
              <a:ext cx="1709270" cy="423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/>
                </a:rPr>
                <a:t>Start counter</a:t>
              </a: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02ED9FC-4F17-4F0B-83FB-A1C5AFDB87BF}"/>
              </a:ext>
            </a:extLst>
          </p:cNvPr>
          <p:cNvSpPr txBox="1"/>
          <p:nvPr/>
        </p:nvSpPr>
        <p:spPr>
          <a:xfrm>
            <a:off x="8348188" y="4051215"/>
            <a:ext cx="375763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/>
              <a:t>Reconstruction</a:t>
            </a:r>
            <a:r>
              <a:rPr lang="it-IT" sz="2000" dirty="0"/>
              <a:t> of: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vertex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p with range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p with multiple scattering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Z id: (</a:t>
            </a:r>
            <a:r>
              <a:rPr lang="it-IT" sz="2000" dirty="0" err="1"/>
              <a:t>thermal</a:t>
            </a:r>
            <a:r>
              <a:rPr lang="it-IT" sz="2000" dirty="0"/>
              <a:t> treatment)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 err="1"/>
              <a:t>E</a:t>
            </a:r>
            <a:r>
              <a:rPr lang="it-IT" sz="2000" baseline="-25000" dirty="0" err="1"/>
              <a:t>kin</a:t>
            </a:r>
            <a:r>
              <a:rPr lang="it-IT" sz="2000" dirty="0"/>
              <a:t>: range </a:t>
            </a:r>
            <a:r>
              <a:rPr lang="it-IT" sz="2000" dirty="0" err="1"/>
              <a:t>measurement</a:t>
            </a:r>
            <a:r>
              <a:rPr lang="it-IT" sz="2000" dirty="0"/>
              <a:t>  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endParaRPr lang="it-IT" sz="2000" dirty="0"/>
          </a:p>
        </p:txBody>
      </p: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CE208AC0-8785-4B49-988C-02FC66A8EE41}"/>
              </a:ext>
            </a:extLst>
          </p:cNvPr>
          <p:cNvGrpSpPr/>
          <p:nvPr/>
        </p:nvGrpSpPr>
        <p:grpSpPr>
          <a:xfrm>
            <a:off x="47926" y="6981"/>
            <a:ext cx="4563517" cy="1338159"/>
            <a:chOff x="2433788" y="2236717"/>
            <a:chExt cx="5806064" cy="1691855"/>
          </a:xfrm>
        </p:grpSpPr>
        <p:sp>
          <p:nvSpPr>
            <p:cNvPr id="88" name="Rettangolo 87">
              <a:extLst>
                <a:ext uri="{FF2B5EF4-FFF2-40B4-BE49-F238E27FC236}">
                  <a16:creationId xmlns:a16="http://schemas.microsoft.com/office/drawing/2014/main" id="{25A23CF0-864D-449C-A989-D06C19C09D15}"/>
                </a:ext>
              </a:extLst>
            </p:cNvPr>
            <p:cNvSpPr/>
            <p:nvPr/>
          </p:nvSpPr>
          <p:spPr>
            <a:xfrm>
              <a:off x="2433788" y="2236717"/>
              <a:ext cx="5806064" cy="1691855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89" name="Group 32">
              <a:extLst>
                <a:ext uri="{FF2B5EF4-FFF2-40B4-BE49-F238E27FC236}">
                  <a16:creationId xmlns:a16="http://schemas.microsoft.com/office/drawing/2014/main" id="{2F22CDFB-E1ED-47D4-9426-CFEBFC8CDC3B}"/>
                </a:ext>
              </a:extLst>
            </p:cNvPr>
            <p:cNvGrpSpPr/>
            <p:nvPr/>
          </p:nvGrpSpPr>
          <p:grpSpPr>
            <a:xfrm rot="16200000">
              <a:off x="5191807" y="2831111"/>
              <a:ext cx="932763" cy="682988"/>
              <a:chOff x="6974084" y="3422947"/>
              <a:chExt cx="1712721" cy="1257903"/>
            </a:xfrm>
          </p:grpSpPr>
          <p:sp>
            <p:nvSpPr>
              <p:cNvPr id="132" name="Can 35">
                <a:extLst>
                  <a:ext uri="{FF2B5EF4-FFF2-40B4-BE49-F238E27FC236}">
                    <a16:creationId xmlns:a16="http://schemas.microsoft.com/office/drawing/2014/main" id="{D5BD0B89-ED15-48CE-AA17-71B4B2447451}"/>
                  </a:ext>
                </a:extLst>
              </p:cNvPr>
              <p:cNvSpPr/>
              <p:nvPr/>
            </p:nvSpPr>
            <p:spPr>
              <a:xfrm>
                <a:off x="6974084" y="3422947"/>
                <a:ext cx="1712721" cy="1257903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38">
                <a:extLst>
                  <a:ext uri="{FF2B5EF4-FFF2-40B4-BE49-F238E27FC236}">
                    <a16:creationId xmlns:a16="http://schemas.microsoft.com/office/drawing/2014/main" id="{47AF31BC-E6ED-4E81-B10D-4D5A7A64AA82}"/>
                  </a:ext>
                </a:extLst>
              </p:cNvPr>
              <p:cNvSpPr/>
              <p:nvPr/>
            </p:nvSpPr>
            <p:spPr>
              <a:xfrm>
                <a:off x="7329714" y="3483411"/>
                <a:ext cx="895048" cy="18142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14">
              <a:extLst>
                <a:ext uri="{FF2B5EF4-FFF2-40B4-BE49-F238E27FC236}">
                  <a16:creationId xmlns:a16="http://schemas.microsoft.com/office/drawing/2014/main" id="{B4E5B099-F6C5-4CF5-AC98-76885ED7933A}"/>
                </a:ext>
              </a:extLst>
            </p:cNvPr>
            <p:cNvGrpSpPr/>
            <p:nvPr/>
          </p:nvGrpSpPr>
          <p:grpSpPr>
            <a:xfrm rot="16200000">
              <a:off x="4369382" y="2860796"/>
              <a:ext cx="687390" cy="570793"/>
              <a:chOff x="6974084" y="3422947"/>
              <a:chExt cx="1712721" cy="1257903"/>
            </a:xfrm>
          </p:grpSpPr>
          <p:sp>
            <p:nvSpPr>
              <p:cNvPr id="130" name="Can 11">
                <a:extLst>
                  <a:ext uri="{FF2B5EF4-FFF2-40B4-BE49-F238E27FC236}">
                    <a16:creationId xmlns:a16="http://schemas.microsoft.com/office/drawing/2014/main" id="{67FB7935-491C-4A84-A75E-3A6F86A2E98C}"/>
                  </a:ext>
                </a:extLst>
              </p:cNvPr>
              <p:cNvSpPr/>
              <p:nvPr/>
            </p:nvSpPr>
            <p:spPr>
              <a:xfrm>
                <a:off x="6974084" y="3422947"/>
                <a:ext cx="1712721" cy="1257903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">
                <a:extLst>
                  <a:ext uri="{FF2B5EF4-FFF2-40B4-BE49-F238E27FC236}">
                    <a16:creationId xmlns:a16="http://schemas.microsoft.com/office/drawing/2014/main" id="{6C2AFEE4-A22E-49B1-AFDA-BC0C8602433E}"/>
                  </a:ext>
                </a:extLst>
              </p:cNvPr>
              <p:cNvSpPr/>
              <p:nvPr/>
            </p:nvSpPr>
            <p:spPr>
              <a:xfrm>
                <a:off x="7329714" y="3483411"/>
                <a:ext cx="895048" cy="18142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Cube 27">
              <a:extLst>
                <a:ext uri="{FF2B5EF4-FFF2-40B4-BE49-F238E27FC236}">
                  <a16:creationId xmlns:a16="http://schemas.microsoft.com/office/drawing/2014/main" id="{54E4D876-D4ED-4B86-AB84-3AC5D1B436B4}"/>
                </a:ext>
              </a:extLst>
            </p:cNvPr>
            <p:cNvSpPr/>
            <p:nvPr/>
          </p:nvSpPr>
          <p:spPr>
            <a:xfrm flipH="1">
              <a:off x="5140215" y="2894025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ube 28">
              <a:extLst>
                <a:ext uri="{FF2B5EF4-FFF2-40B4-BE49-F238E27FC236}">
                  <a16:creationId xmlns:a16="http://schemas.microsoft.com/office/drawing/2014/main" id="{FA8B10E0-D646-4A57-9217-469B1F8F14C6}"/>
                </a:ext>
              </a:extLst>
            </p:cNvPr>
            <p:cNvSpPr/>
            <p:nvPr/>
          </p:nvSpPr>
          <p:spPr>
            <a:xfrm flipH="1">
              <a:off x="5027721" y="2894025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ube 6">
              <a:extLst>
                <a:ext uri="{FF2B5EF4-FFF2-40B4-BE49-F238E27FC236}">
                  <a16:creationId xmlns:a16="http://schemas.microsoft.com/office/drawing/2014/main" id="{93A21D6A-F4EA-40A9-B6FA-ADDF22057F59}"/>
                </a:ext>
              </a:extLst>
            </p:cNvPr>
            <p:cNvSpPr/>
            <p:nvPr/>
          </p:nvSpPr>
          <p:spPr>
            <a:xfrm flipH="1">
              <a:off x="3024377" y="2997898"/>
              <a:ext cx="712583" cy="368189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Cilindro 93">
              <a:extLst>
                <a:ext uri="{FF2B5EF4-FFF2-40B4-BE49-F238E27FC236}">
                  <a16:creationId xmlns:a16="http://schemas.microsoft.com/office/drawing/2014/main" id="{814DF193-C47D-48AF-8BA8-292725A2D0A3}"/>
                </a:ext>
              </a:extLst>
            </p:cNvPr>
            <p:cNvSpPr/>
            <p:nvPr/>
          </p:nvSpPr>
          <p:spPr>
            <a:xfrm rot="16200000">
              <a:off x="2669471" y="3104487"/>
              <a:ext cx="326668" cy="137632"/>
            </a:xfrm>
            <a:prstGeom prst="can">
              <a:avLst>
                <a:gd name="adj" fmla="val 535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5" name="Immagine 94">
              <a:extLst>
                <a:ext uri="{FF2B5EF4-FFF2-40B4-BE49-F238E27FC236}">
                  <a16:creationId xmlns:a16="http://schemas.microsoft.com/office/drawing/2014/main" id="{297659FC-7E3F-4F85-9BC9-4A8B80C9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437" y="3144278"/>
              <a:ext cx="152720" cy="175097"/>
            </a:xfrm>
            <a:prstGeom prst="rect">
              <a:avLst/>
            </a:prstGeom>
          </p:spPr>
        </p:pic>
        <p:pic>
          <p:nvPicPr>
            <p:cNvPr id="96" name="Immagine 95">
              <a:extLst>
                <a:ext uri="{FF2B5EF4-FFF2-40B4-BE49-F238E27FC236}">
                  <a16:creationId xmlns:a16="http://schemas.microsoft.com/office/drawing/2014/main" id="{B45171A0-2E9E-4CFF-A3DD-B84EEA369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" t="9896" r="84613" b="71430"/>
            <a:stretch/>
          </p:blipFill>
          <p:spPr>
            <a:xfrm>
              <a:off x="2548277" y="3035906"/>
              <a:ext cx="69763" cy="56464"/>
            </a:xfrm>
            <a:prstGeom prst="rect">
              <a:avLst/>
            </a:prstGeom>
          </p:spPr>
        </p:pic>
        <p:cxnSp>
          <p:nvCxnSpPr>
            <p:cNvPr id="97" name="Connettore 1 76">
              <a:extLst>
                <a:ext uri="{FF2B5EF4-FFF2-40B4-BE49-F238E27FC236}">
                  <a16:creationId xmlns:a16="http://schemas.microsoft.com/office/drawing/2014/main" id="{7BEC754B-4591-4FD1-A3E8-455A24DDD850}"/>
                </a:ext>
              </a:extLst>
            </p:cNvPr>
            <p:cNvCxnSpPr/>
            <p:nvPr/>
          </p:nvCxnSpPr>
          <p:spPr>
            <a:xfrm flipV="1">
              <a:off x="4341035" y="3113718"/>
              <a:ext cx="200752" cy="21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77">
              <a:extLst>
                <a:ext uri="{FF2B5EF4-FFF2-40B4-BE49-F238E27FC236}">
                  <a16:creationId xmlns:a16="http://schemas.microsoft.com/office/drawing/2014/main" id="{5252FFC5-DCAF-4214-B327-6919866E4746}"/>
                </a:ext>
              </a:extLst>
            </p:cNvPr>
            <p:cNvCxnSpPr/>
            <p:nvPr/>
          </p:nvCxnSpPr>
          <p:spPr>
            <a:xfrm flipV="1">
              <a:off x="4998590" y="3010367"/>
              <a:ext cx="433653" cy="473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78">
              <a:extLst>
                <a:ext uri="{FF2B5EF4-FFF2-40B4-BE49-F238E27FC236}">
                  <a16:creationId xmlns:a16="http://schemas.microsoft.com/office/drawing/2014/main" id="{CE6EED5D-497F-4A92-894A-ECF7E0FFB8A5}"/>
                </a:ext>
              </a:extLst>
            </p:cNvPr>
            <p:cNvCxnSpPr/>
            <p:nvPr/>
          </p:nvCxnSpPr>
          <p:spPr>
            <a:xfrm flipV="1">
              <a:off x="6132938" y="2775683"/>
              <a:ext cx="1390481" cy="152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79">
              <a:extLst>
                <a:ext uri="{FF2B5EF4-FFF2-40B4-BE49-F238E27FC236}">
                  <a16:creationId xmlns:a16="http://schemas.microsoft.com/office/drawing/2014/main" id="{0D7E2E22-8D49-4B0B-8A04-2CF2B31B2CA5}"/>
                </a:ext>
              </a:extLst>
            </p:cNvPr>
            <p:cNvCxnSpPr/>
            <p:nvPr/>
          </p:nvCxnSpPr>
          <p:spPr>
            <a:xfrm flipV="1">
              <a:off x="5978827" y="2928348"/>
              <a:ext cx="220863" cy="24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80">
              <a:extLst>
                <a:ext uri="{FF2B5EF4-FFF2-40B4-BE49-F238E27FC236}">
                  <a16:creationId xmlns:a16="http://schemas.microsoft.com/office/drawing/2014/main" id="{27221222-0635-40BA-92D4-4E31A40A517F}"/>
                </a:ext>
              </a:extLst>
            </p:cNvPr>
            <p:cNvCxnSpPr/>
            <p:nvPr/>
          </p:nvCxnSpPr>
          <p:spPr>
            <a:xfrm rot="660000" flipV="1">
              <a:off x="4333513" y="3258926"/>
              <a:ext cx="200752" cy="21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81">
              <a:extLst>
                <a:ext uri="{FF2B5EF4-FFF2-40B4-BE49-F238E27FC236}">
                  <a16:creationId xmlns:a16="http://schemas.microsoft.com/office/drawing/2014/main" id="{E6BAD086-8951-44BE-945D-8B03ECECF999}"/>
                </a:ext>
              </a:extLst>
            </p:cNvPr>
            <p:cNvCxnSpPr/>
            <p:nvPr/>
          </p:nvCxnSpPr>
          <p:spPr>
            <a:xfrm rot="660000" flipV="1">
              <a:off x="4989813" y="3317560"/>
              <a:ext cx="433653" cy="473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82">
              <a:extLst>
                <a:ext uri="{FF2B5EF4-FFF2-40B4-BE49-F238E27FC236}">
                  <a16:creationId xmlns:a16="http://schemas.microsoft.com/office/drawing/2014/main" id="{DB96DE76-AD23-40EA-91C1-DF52085CB1C4}"/>
                </a:ext>
              </a:extLst>
            </p:cNvPr>
            <p:cNvCxnSpPr/>
            <p:nvPr/>
          </p:nvCxnSpPr>
          <p:spPr>
            <a:xfrm>
              <a:off x="6497432" y="3462030"/>
              <a:ext cx="1027123" cy="107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C6FB1C43-0446-402A-B10B-784D50763D9E}"/>
                </a:ext>
              </a:extLst>
            </p:cNvPr>
            <p:cNvSpPr/>
            <p:nvPr/>
          </p:nvSpPr>
          <p:spPr>
            <a:xfrm>
              <a:off x="3990750" y="3135776"/>
              <a:ext cx="67971" cy="1322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Rettangolo 104">
              <a:extLst>
                <a:ext uri="{FF2B5EF4-FFF2-40B4-BE49-F238E27FC236}">
                  <a16:creationId xmlns:a16="http://schemas.microsoft.com/office/drawing/2014/main" id="{7DECFB7B-2BE0-45DE-A106-68AD8AB4602A}"/>
                </a:ext>
              </a:extLst>
            </p:cNvPr>
            <p:cNvSpPr/>
            <p:nvPr/>
          </p:nvSpPr>
          <p:spPr>
            <a:xfrm>
              <a:off x="2994943" y="2809222"/>
              <a:ext cx="825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....... 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06" name="Connettore 1 85">
              <a:extLst>
                <a:ext uri="{FF2B5EF4-FFF2-40B4-BE49-F238E27FC236}">
                  <a16:creationId xmlns:a16="http://schemas.microsoft.com/office/drawing/2014/main" id="{C898F8E3-0C89-4989-92AB-899424147114}"/>
                </a:ext>
              </a:extLst>
            </p:cNvPr>
            <p:cNvCxnSpPr/>
            <p:nvPr/>
          </p:nvCxnSpPr>
          <p:spPr>
            <a:xfrm rot="-120000">
              <a:off x="2901621" y="3173303"/>
              <a:ext cx="180353" cy="6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ttangolo 106">
              <a:extLst>
                <a:ext uri="{FF2B5EF4-FFF2-40B4-BE49-F238E27FC236}">
                  <a16:creationId xmlns:a16="http://schemas.microsoft.com/office/drawing/2014/main" id="{9CB15695-D541-4790-BB3B-23827AD1F7F3}"/>
                </a:ext>
              </a:extLst>
            </p:cNvPr>
            <p:cNvSpPr/>
            <p:nvPr/>
          </p:nvSpPr>
          <p:spPr>
            <a:xfrm>
              <a:off x="4818768" y="2260874"/>
              <a:ext cx="8858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FOOT</a:t>
              </a:r>
              <a:endParaRPr lang="it-IT" dirty="0"/>
            </a:p>
          </p:txBody>
        </p:sp>
        <p:sp>
          <p:nvSpPr>
            <p:cNvPr id="108" name="Cube 40">
              <a:extLst>
                <a:ext uri="{FF2B5EF4-FFF2-40B4-BE49-F238E27FC236}">
                  <a16:creationId xmlns:a16="http://schemas.microsoft.com/office/drawing/2014/main" id="{5D7CA845-0AB4-4D91-9A7D-E0241F1D335F}"/>
                </a:ext>
              </a:extLst>
            </p:cNvPr>
            <p:cNvSpPr/>
            <p:nvPr/>
          </p:nvSpPr>
          <p:spPr>
            <a:xfrm flipH="1">
              <a:off x="4316174" y="2895069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ube 40">
              <a:extLst>
                <a:ext uri="{FF2B5EF4-FFF2-40B4-BE49-F238E27FC236}">
                  <a16:creationId xmlns:a16="http://schemas.microsoft.com/office/drawing/2014/main" id="{CB02A06A-1C4E-4B38-9D62-998B8C3075F5}"/>
                </a:ext>
              </a:extLst>
            </p:cNvPr>
            <p:cNvSpPr/>
            <p:nvPr/>
          </p:nvSpPr>
          <p:spPr>
            <a:xfrm flipH="1">
              <a:off x="4235740" y="2895069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ube 39">
              <a:extLst>
                <a:ext uri="{FF2B5EF4-FFF2-40B4-BE49-F238E27FC236}">
                  <a16:creationId xmlns:a16="http://schemas.microsoft.com/office/drawing/2014/main" id="{0AE9C2FF-FA60-46EC-934B-A19EDDD08317}"/>
                </a:ext>
              </a:extLst>
            </p:cNvPr>
            <p:cNvSpPr/>
            <p:nvPr/>
          </p:nvSpPr>
          <p:spPr>
            <a:xfrm flipH="1">
              <a:off x="4179493" y="2895069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ube 42">
              <a:extLst>
                <a:ext uri="{FF2B5EF4-FFF2-40B4-BE49-F238E27FC236}">
                  <a16:creationId xmlns:a16="http://schemas.microsoft.com/office/drawing/2014/main" id="{B0426A81-F624-48F3-8AA7-27513FF4FBBA}"/>
                </a:ext>
              </a:extLst>
            </p:cNvPr>
            <p:cNvSpPr/>
            <p:nvPr/>
          </p:nvSpPr>
          <p:spPr>
            <a:xfrm flipH="1">
              <a:off x="4106314" y="2895069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ttangolo 111">
              <a:extLst>
                <a:ext uri="{FF2B5EF4-FFF2-40B4-BE49-F238E27FC236}">
                  <a16:creationId xmlns:a16="http://schemas.microsoft.com/office/drawing/2014/main" id="{521753B1-4BC8-4F3F-B1D9-FDB7BC200AA4}"/>
                </a:ext>
              </a:extLst>
            </p:cNvPr>
            <p:cNvSpPr/>
            <p:nvPr/>
          </p:nvSpPr>
          <p:spPr>
            <a:xfrm rot="21231650">
              <a:off x="3970513" y="2757564"/>
              <a:ext cx="486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….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13" name="Connettore 1 92">
              <a:extLst>
                <a:ext uri="{FF2B5EF4-FFF2-40B4-BE49-F238E27FC236}">
                  <a16:creationId xmlns:a16="http://schemas.microsoft.com/office/drawing/2014/main" id="{DD4E7F1F-13C1-45CD-868B-01E34B4C6726}"/>
                </a:ext>
              </a:extLst>
            </p:cNvPr>
            <p:cNvCxnSpPr/>
            <p:nvPr/>
          </p:nvCxnSpPr>
          <p:spPr>
            <a:xfrm rot="-540000">
              <a:off x="4034629" y="3220980"/>
              <a:ext cx="107912" cy="283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93">
              <a:extLst>
                <a:ext uri="{FF2B5EF4-FFF2-40B4-BE49-F238E27FC236}">
                  <a16:creationId xmlns:a16="http://schemas.microsoft.com/office/drawing/2014/main" id="{5A60BB30-7468-4EA1-80EE-E0BE0D6B2D34}"/>
                </a:ext>
              </a:extLst>
            </p:cNvPr>
            <p:cNvCxnSpPr/>
            <p:nvPr/>
          </p:nvCxnSpPr>
          <p:spPr>
            <a:xfrm rot="720000" flipV="1">
              <a:off x="4069158" y="3156819"/>
              <a:ext cx="92296" cy="30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ttangolo 114">
              <a:extLst>
                <a:ext uri="{FF2B5EF4-FFF2-40B4-BE49-F238E27FC236}">
                  <a16:creationId xmlns:a16="http://schemas.microsoft.com/office/drawing/2014/main" id="{C6C160E5-40D1-4878-9587-EA4B7BCD8FC2}"/>
                </a:ext>
              </a:extLst>
            </p:cNvPr>
            <p:cNvSpPr/>
            <p:nvPr/>
          </p:nvSpPr>
          <p:spPr>
            <a:xfrm rot="21231650">
              <a:off x="4871884" y="2640824"/>
              <a:ext cx="417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16" name="Cube 42">
              <a:extLst>
                <a:ext uri="{FF2B5EF4-FFF2-40B4-BE49-F238E27FC236}">
                  <a16:creationId xmlns:a16="http://schemas.microsoft.com/office/drawing/2014/main" id="{BDDEC94D-AD39-4B8D-A8B4-13989DF582E3}"/>
                </a:ext>
              </a:extLst>
            </p:cNvPr>
            <p:cNvSpPr/>
            <p:nvPr/>
          </p:nvSpPr>
          <p:spPr>
            <a:xfrm flipH="1">
              <a:off x="6386962" y="2796634"/>
              <a:ext cx="162954" cy="774735"/>
            </a:xfrm>
            <a:prstGeom prst="cube">
              <a:avLst>
                <a:gd name="adj" fmla="val 79286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ube 42">
              <a:extLst>
                <a:ext uri="{FF2B5EF4-FFF2-40B4-BE49-F238E27FC236}">
                  <a16:creationId xmlns:a16="http://schemas.microsoft.com/office/drawing/2014/main" id="{EFCFF4D5-1A38-4DB7-A4A3-870E2A1ABBA7}"/>
                </a:ext>
              </a:extLst>
            </p:cNvPr>
            <p:cNvSpPr/>
            <p:nvPr/>
          </p:nvSpPr>
          <p:spPr>
            <a:xfrm flipH="1">
              <a:off x="6253707" y="2796634"/>
              <a:ext cx="162954" cy="774735"/>
            </a:xfrm>
            <a:prstGeom prst="cube">
              <a:avLst>
                <a:gd name="adj" fmla="val 79286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Cube 42">
              <a:extLst>
                <a:ext uri="{FF2B5EF4-FFF2-40B4-BE49-F238E27FC236}">
                  <a16:creationId xmlns:a16="http://schemas.microsoft.com/office/drawing/2014/main" id="{4266E852-3A28-44A7-B382-E33455D526CD}"/>
                </a:ext>
              </a:extLst>
            </p:cNvPr>
            <p:cNvSpPr/>
            <p:nvPr/>
          </p:nvSpPr>
          <p:spPr>
            <a:xfrm flipH="1">
              <a:off x="6133472" y="2800464"/>
              <a:ext cx="162954" cy="774735"/>
            </a:xfrm>
            <a:prstGeom prst="cube">
              <a:avLst>
                <a:gd name="adj" fmla="val 79286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ttangolo 118">
              <a:extLst>
                <a:ext uri="{FF2B5EF4-FFF2-40B4-BE49-F238E27FC236}">
                  <a16:creationId xmlns:a16="http://schemas.microsoft.com/office/drawing/2014/main" id="{F66B483C-AF57-467D-BCD6-D2D9A8687A07}"/>
                </a:ext>
              </a:extLst>
            </p:cNvPr>
            <p:cNvSpPr/>
            <p:nvPr/>
          </p:nvSpPr>
          <p:spPr>
            <a:xfrm rot="21231650">
              <a:off x="5940136" y="2520708"/>
              <a:ext cx="5677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20" name="Cube 26">
              <a:extLst>
                <a:ext uri="{FF2B5EF4-FFF2-40B4-BE49-F238E27FC236}">
                  <a16:creationId xmlns:a16="http://schemas.microsoft.com/office/drawing/2014/main" id="{01ACFA70-A42B-44B5-B5FD-E8B989C9B36B}"/>
                </a:ext>
              </a:extLst>
            </p:cNvPr>
            <p:cNvSpPr/>
            <p:nvPr/>
          </p:nvSpPr>
          <p:spPr>
            <a:xfrm flipH="1">
              <a:off x="3851242" y="2979048"/>
              <a:ext cx="215374" cy="395016"/>
            </a:xfrm>
            <a:prstGeom prst="cube">
              <a:avLst>
                <a:gd name="adj" fmla="val 4776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21" name="Connettore 2 120">
              <a:extLst>
                <a:ext uri="{FF2B5EF4-FFF2-40B4-BE49-F238E27FC236}">
                  <a16:creationId xmlns:a16="http://schemas.microsoft.com/office/drawing/2014/main" id="{CEB45B8B-04A7-43B1-9E28-A814CF225262}"/>
                </a:ext>
              </a:extLst>
            </p:cNvPr>
            <p:cNvCxnSpPr/>
            <p:nvPr/>
          </p:nvCxnSpPr>
          <p:spPr>
            <a:xfrm>
              <a:off x="3736960" y="3198041"/>
              <a:ext cx="2072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02">
              <a:extLst>
                <a:ext uri="{FF2B5EF4-FFF2-40B4-BE49-F238E27FC236}">
                  <a16:creationId xmlns:a16="http://schemas.microsoft.com/office/drawing/2014/main" id="{E2BBE38F-A542-4F3E-B025-E991F19E67A5}"/>
                </a:ext>
              </a:extLst>
            </p:cNvPr>
            <p:cNvCxnSpPr/>
            <p:nvPr/>
          </p:nvCxnSpPr>
          <p:spPr>
            <a:xfrm rot="720000" flipV="1">
              <a:off x="5990991" y="3415227"/>
              <a:ext cx="220863" cy="24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ttangolo 122">
              <a:extLst>
                <a:ext uri="{FF2B5EF4-FFF2-40B4-BE49-F238E27FC236}">
                  <a16:creationId xmlns:a16="http://schemas.microsoft.com/office/drawing/2014/main" id="{05E5C4EB-6DAC-49FE-8240-8D35E8001EF9}"/>
                </a:ext>
              </a:extLst>
            </p:cNvPr>
            <p:cNvSpPr/>
            <p:nvPr/>
          </p:nvSpPr>
          <p:spPr>
            <a:xfrm rot="354077">
              <a:off x="6019214" y="3054327"/>
              <a:ext cx="5677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24" name="Rettangolo 123">
              <a:extLst>
                <a:ext uri="{FF2B5EF4-FFF2-40B4-BE49-F238E27FC236}">
                  <a16:creationId xmlns:a16="http://schemas.microsoft.com/office/drawing/2014/main" id="{22FC5C68-6E9F-4DA0-8B4D-0C0595753206}"/>
                </a:ext>
              </a:extLst>
            </p:cNvPr>
            <p:cNvSpPr/>
            <p:nvPr/>
          </p:nvSpPr>
          <p:spPr>
            <a:xfrm rot="227179">
              <a:off x="4904586" y="2932482"/>
              <a:ext cx="417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25" name="Rettangolo 124">
              <a:extLst>
                <a:ext uri="{FF2B5EF4-FFF2-40B4-BE49-F238E27FC236}">
                  <a16:creationId xmlns:a16="http://schemas.microsoft.com/office/drawing/2014/main" id="{DAE40C3B-EDC4-4C7D-A2EA-8D1618781032}"/>
                </a:ext>
              </a:extLst>
            </p:cNvPr>
            <p:cNvSpPr/>
            <p:nvPr/>
          </p:nvSpPr>
          <p:spPr>
            <a:xfrm rot="435330">
              <a:off x="4015144" y="2855809"/>
              <a:ext cx="486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….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26" name="Cube 6">
              <a:extLst>
                <a:ext uri="{FF2B5EF4-FFF2-40B4-BE49-F238E27FC236}">
                  <a16:creationId xmlns:a16="http://schemas.microsoft.com/office/drawing/2014/main" id="{98B3EFCC-3CC4-4F11-AB75-45291DEF9CA7}"/>
                </a:ext>
              </a:extLst>
            </p:cNvPr>
            <p:cNvSpPr/>
            <p:nvPr/>
          </p:nvSpPr>
          <p:spPr>
            <a:xfrm flipH="1">
              <a:off x="7435610" y="2589287"/>
              <a:ext cx="553644" cy="1250241"/>
            </a:xfrm>
            <a:prstGeom prst="cube">
              <a:avLst>
                <a:gd name="adj" fmla="val 61260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7" name="Cube 6">
              <a:extLst>
                <a:ext uri="{FF2B5EF4-FFF2-40B4-BE49-F238E27FC236}">
                  <a16:creationId xmlns:a16="http://schemas.microsoft.com/office/drawing/2014/main" id="{32D6C55E-4F30-4C89-9288-FAD0B8855CEF}"/>
                </a:ext>
              </a:extLst>
            </p:cNvPr>
            <p:cNvSpPr/>
            <p:nvPr/>
          </p:nvSpPr>
          <p:spPr>
            <a:xfrm flipH="1">
              <a:off x="7380198" y="2589287"/>
              <a:ext cx="343283" cy="1263387"/>
            </a:xfrm>
            <a:prstGeom prst="cube">
              <a:avLst>
                <a:gd name="adj" fmla="val 65929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Rettangolo 127">
              <a:extLst>
                <a:ext uri="{FF2B5EF4-FFF2-40B4-BE49-F238E27FC236}">
                  <a16:creationId xmlns:a16="http://schemas.microsoft.com/office/drawing/2014/main" id="{BB1B8EBA-90B2-44D6-B0B2-29B87AF358B8}"/>
                </a:ext>
              </a:extLst>
            </p:cNvPr>
            <p:cNvSpPr/>
            <p:nvPr/>
          </p:nvSpPr>
          <p:spPr>
            <a:xfrm rot="21231650">
              <a:off x="7250751" y="2371946"/>
              <a:ext cx="618365" cy="583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1063B8A6-7FBC-4737-8F80-0B76B394333A}"/>
                </a:ext>
              </a:extLst>
            </p:cNvPr>
            <p:cNvSpPr/>
            <p:nvPr/>
          </p:nvSpPr>
          <p:spPr>
            <a:xfrm rot="399849">
              <a:off x="7305816" y="3193862"/>
              <a:ext cx="706064" cy="583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 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95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B2ABB2FA-83BF-4EEE-9199-EAB9FC2A9F2E}"/>
              </a:ext>
            </a:extLst>
          </p:cNvPr>
          <p:cNvSpPr txBox="1"/>
          <p:nvPr/>
        </p:nvSpPr>
        <p:spPr>
          <a:xfrm>
            <a:off x="25366" y="1791162"/>
            <a:ext cx="380590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 err="1"/>
              <a:t>Count</a:t>
            </a:r>
            <a:r>
              <a:rPr lang="it-IT" sz="2000" b="1" dirty="0"/>
              <a:t> n° of </a:t>
            </a:r>
            <a:r>
              <a:rPr lang="it-IT" sz="2000" b="1" dirty="0" err="1"/>
              <a:t>particles</a:t>
            </a:r>
            <a:endParaRPr lang="it-IT" sz="2000" b="1" dirty="0"/>
          </a:p>
          <a:p>
            <a:pPr marL="342900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 err="1"/>
              <a:t>Initial</a:t>
            </a:r>
            <a:r>
              <a:rPr lang="it-IT" sz="2000" b="1" dirty="0"/>
              <a:t> Trigger </a:t>
            </a:r>
          </a:p>
          <a:p>
            <a:pPr marL="342900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/>
              <a:t>Time start</a:t>
            </a:r>
          </a:p>
          <a:p>
            <a:pPr marL="342900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 err="1"/>
              <a:t>Discard</a:t>
            </a:r>
            <a:r>
              <a:rPr lang="it-IT" sz="2000" b="1" dirty="0"/>
              <a:t> SC </a:t>
            </a:r>
            <a:r>
              <a:rPr lang="it-IT" sz="2000" b="1" dirty="0" err="1"/>
              <a:t>fragmentation</a:t>
            </a:r>
            <a:endParaRPr lang="it-IT" sz="2000" b="1" dirty="0"/>
          </a:p>
          <a:p>
            <a:pPr marL="342900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/>
              <a:t>Extrapolate vertex </a:t>
            </a:r>
            <a:r>
              <a:rPr lang="it-IT" sz="2000" b="1" dirty="0" err="1"/>
              <a:t>direction</a:t>
            </a:r>
            <a:r>
              <a:rPr lang="it-IT" sz="2000" b="1" dirty="0"/>
              <a:t>  </a:t>
            </a:r>
          </a:p>
          <a:p>
            <a:pPr marL="342900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b="1" dirty="0" err="1"/>
              <a:t>Evaluate</a:t>
            </a:r>
            <a:r>
              <a:rPr lang="it-IT" sz="2000" b="1" dirty="0"/>
              <a:t> </a:t>
            </a:r>
            <a:r>
              <a:rPr lang="it-IT" sz="2000" b="1" dirty="0" err="1"/>
              <a:t>beam</a:t>
            </a:r>
            <a:r>
              <a:rPr lang="it-IT" sz="2000" b="1" dirty="0"/>
              <a:t> </a:t>
            </a:r>
            <a:r>
              <a:rPr lang="it-IT" sz="2000" b="1" dirty="0" err="1"/>
              <a:t>direction</a:t>
            </a:r>
            <a:endParaRPr lang="it-IT" sz="2000" b="1" dirty="0"/>
          </a:p>
        </p:txBody>
      </p:sp>
      <p:pic>
        <p:nvPicPr>
          <p:cNvPr id="60" name="Immagine 10">
            <a:extLst>
              <a:ext uri="{FF2B5EF4-FFF2-40B4-BE49-F238E27FC236}">
                <a16:creationId xmlns:a16="http://schemas.microsoft.com/office/drawing/2014/main" id="{E1215F4D-7794-4D87-B9C2-BD96EC1B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12547" y="656712"/>
            <a:ext cx="1231923" cy="1840127"/>
          </a:xfrm>
          <a:prstGeom prst="rect">
            <a:avLst/>
          </a:prstGeom>
        </p:spPr>
      </p:pic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695C3BD9-5E1A-4173-A0B9-1CF6CB1538F9}"/>
              </a:ext>
            </a:extLst>
          </p:cNvPr>
          <p:cNvGrpSpPr/>
          <p:nvPr/>
        </p:nvGrpSpPr>
        <p:grpSpPr>
          <a:xfrm>
            <a:off x="5957312" y="152055"/>
            <a:ext cx="4563517" cy="1338159"/>
            <a:chOff x="2433788" y="2236717"/>
            <a:chExt cx="5806064" cy="1691855"/>
          </a:xfrm>
        </p:grpSpPr>
        <p:sp>
          <p:nvSpPr>
            <p:cNvPr id="116" name="Rettangolo 115">
              <a:extLst>
                <a:ext uri="{FF2B5EF4-FFF2-40B4-BE49-F238E27FC236}">
                  <a16:creationId xmlns:a16="http://schemas.microsoft.com/office/drawing/2014/main" id="{D6F8DB7F-DED6-4D0F-A27E-C506A794FEBD}"/>
                </a:ext>
              </a:extLst>
            </p:cNvPr>
            <p:cNvSpPr/>
            <p:nvPr/>
          </p:nvSpPr>
          <p:spPr>
            <a:xfrm>
              <a:off x="2433788" y="2236717"/>
              <a:ext cx="5806064" cy="1691855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17" name="Group 32">
              <a:extLst>
                <a:ext uri="{FF2B5EF4-FFF2-40B4-BE49-F238E27FC236}">
                  <a16:creationId xmlns:a16="http://schemas.microsoft.com/office/drawing/2014/main" id="{2B784936-FC76-4089-8574-41BA2F3A5666}"/>
                </a:ext>
              </a:extLst>
            </p:cNvPr>
            <p:cNvGrpSpPr/>
            <p:nvPr/>
          </p:nvGrpSpPr>
          <p:grpSpPr>
            <a:xfrm rot="16200000">
              <a:off x="5191807" y="2831111"/>
              <a:ext cx="932763" cy="682988"/>
              <a:chOff x="6974084" y="3422947"/>
              <a:chExt cx="1712721" cy="1257903"/>
            </a:xfrm>
          </p:grpSpPr>
          <p:sp>
            <p:nvSpPr>
              <p:cNvPr id="160" name="Can 35">
                <a:extLst>
                  <a:ext uri="{FF2B5EF4-FFF2-40B4-BE49-F238E27FC236}">
                    <a16:creationId xmlns:a16="http://schemas.microsoft.com/office/drawing/2014/main" id="{93475DD8-7112-4BC0-9305-764E2FF8B834}"/>
                  </a:ext>
                </a:extLst>
              </p:cNvPr>
              <p:cNvSpPr/>
              <p:nvPr/>
            </p:nvSpPr>
            <p:spPr>
              <a:xfrm>
                <a:off x="6974084" y="3422947"/>
                <a:ext cx="1712721" cy="1257903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Oval 38">
                <a:extLst>
                  <a:ext uri="{FF2B5EF4-FFF2-40B4-BE49-F238E27FC236}">
                    <a16:creationId xmlns:a16="http://schemas.microsoft.com/office/drawing/2014/main" id="{3ADA1174-4D4D-438E-B9E2-10BB402BBFB4}"/>
                  </a:ext>
                </a:extLst>
              </p:cNvPr>
              <p:cNvSpPr/>
              <p:nvPr/>
            </p:nvSpPr>
            <p:spPr>
              <a:xfrm>
                <a:off x="7329714" y="3483411"/>
                <a:ext cx="895048" cy="18142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4">
              <a:extLst>
                <a:ext uri="{FF2B5EF4-FFF2-40B4-BE49-F238E27FC236}">
                  <a16:creationId xmlns:a16="http://schemas.microsoft.com/office/drawing/2014/main" id="{D3ED3DA8-F6B2-460C-97EA-A0ABD4710421}"/>
                </a:ext>
              </a:extLst>
            </p:cNvPr>
            <p:cNvGrpSpPr/>
            <p:nvPr/>
          </p:nvGrpSpPr>
          <p:grpSpPr>
            <a:xfrm rot="16200000">
              <a:off x="4369382" y="2860796"/>
              <a:ext cx="687390" cy="570793"/>
              <a:chOff x="6974084" y="3422947"/>
              <a:chExt cx="1712721" cy="1257903"/>
            </a:xfrm>
          </p:grpSpPr>
          <p:sp>
            <p:nvSpPr>
              <p:cNvPr id="158" name="Can 11">
                <a:extLst>
                  <a:ext uri="{FF2B5EF4-FFF2-40B4-BE49-F238E27FC236}">
                    <a16:creationId xmlns:a16="http://schemas.microsoft.com/office/drawing/2014/main" id="{70B33B1F-417C-4C2B-8C1A-9A6225019C26}"/>
                  </a:ext>
                </a:extLst>
              </p:cNvPr>
              <p:cNvSpPr/>
              <p:nvPr/>
            </p:nvSpPr>
            <p:spPr>
              <a:xfrm>
                <a:off x="6974084" y="3422947"/>
                <a:ext cx="1712721" cy="1257903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Oval 13">
                <a:extLst>
                  <a:ext uri="{FF2B5EF4-FFF2-40B4-BE49-F238E27FC236}">
                    <a16:creationId xmlns:a16="http://schemas.microsoft.com/office/drawing/2014/main" id="{56D4411A-CA48-4A5F-89B6-2F4D4FBE663E}"/>
                  </a:ext>
                </a:extLst>
              </p:cNvPr>
              <p:cNvSpPr/>
              <p:nvPr/>
            </p:nvSpPr>
            <p:spPr>
              <a:xfrm>
                <a:off x="7329714" y="3483411"/>
                <a:ext cx="895048" cy="18142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Cube 27">
              <a:extLst>
                <a:ext uri="{FF2B5EF4-FFF2-40B4-BE49-F238E27FC236}">
                  <a16:creationId xmlns:a16="http://schemas.microsoft.com/office/drawing/2014/main" id="{F2C4C747-DE8D-4596-A86F-5E7F0DAA4F19}"/>
                </a:ext>
              </a:extLst>
            </p:cNvPr>
            <p:cNvSpPr/>
            <p:nvPr/>
          </p:nvSpPr>
          <p:spPr>
            <a:xfrm flipH="1">
              <a:off x="5140215" y="2894025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ube 28">
              <a:extLst>
                <a:ext uri="{FF2B5EF4-FFF2-40B4-BE49-F238E27FC236}">
                  <a16:creationId xmlns:a16="http://schemas.microsoft.com/office/drawing/2014/main" id="{14FC9BC2-087C-4321-8C65-A3A28D6D54AA}"/>
                </a:ext>
              </a:extLst>
            </p:cNvPr>
            <p:cNvSpPr/>
            <p:nvPr/>
          </p:nvSpPr>
          <p:spPr>
            <a:xfrm flipH="1">
              <a:off x="5027721" y="2894025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ube 6">
              <a:extLst>
                <a:ext uri="{FF2B5EF4-FFF2-40B4-BE49-F238E27FC236}">
                  <a16:creationId xmlns:a16="http://schemas.microsoft.com/office/drawing/2014/main" id="{C0C87EF5-E0FB-484C-BA76-40393E0664EF}"/>
                </a:ext>
              </a:extLst>
            </p:cNvPr>
            <p:cNvSpPr/>
            <p:nvPr/>
          </p:nvSpPr>
          <p:spPr>
            <a:xfrm flipH="1">
              <a:off x="3024377" y="2997898"/>
              <a:ext cx="712583" cy="368189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Cilindro 121">
              <a:extLst>
                <a:ext uri="{FF2B5EF4-FFF2-40B4-BE49-F238E27FC236}">
                  <a16:creationId xmlns:a16="http://schemas.microsoft.com/office/drawing/2014/main" id="{2D9E0CAB-B849-4279-9557-6DC9FF8541A5}"/>
                </a:ext>
              </a:extLst>
            </p:cNvPr>
            <p:cNvSpPr/>
            <p:nvPr/>
          </p:nvSpPr>
          <p:spPr>
            <a:xfrm rot="16200000">
              <a:off x="2669471" y="3104487"/>
              <a:ext cx="326668" cy="137632"/>
            </a:xfrm>
            <a:prstGeom prst="can">
              <a:avLst>
                <a:gd name="adj" fmla="val 535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3" name="Immagine 122">
              <a:extLst>
                <a:ext uri="{FF2B5EF4-FFF2-40B4-BE49-F238E27FC236}">
                  <a16:creationId xmlns:a16="http://schemas.microsoft.com/office/drawing/2014/main" id="{AC435921-BD6F-4065-93C0-FBC488156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437" y="3144278"/>
              <a:ext cx="152720" cy="175097"/>
            </a:xfrm>
            <a:prstGeom prst="rect">
              <a:avLst/>
            </a:prstGeom>
          </p:spPr>
        </p:pic>
        <p:pic>
          <p:nvPicPr>
            <p:cNvPr id="124" name="Immagine 123">
              <a:extLst>
                <a:ext uri="{FF2B5EF4-FFF2-40B4-BE49-F238E27FC236}">
                  <a16:creationId xmlns:a16="http://schemas.microsoft.com/office/drawing/2014/main" id="{999570DD-79B7-43F2-BE0C-374F8ADAE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" t="9896" r="84613" b="71430"/>
            <a:stretch/>
          </p:blipFill>
          <p:spPr>
            <a:xfrm>
              <a:off x="2548277" y="3035906"/>
              <a:ext cx="69763" cy="56464"/>
            </a:xfrm>
            <a:prstGeom prst="rect">
              <a:avLst/>
            </a:prstGeom>
          </p:spPr>
        </p:pic>
        <p:cxnSp>
          <p:nvCxnSpPr>
            <p:cNvPr id="125" name="Connettore 1 76">
              <a:extLst>
                <a:ext uri="{FF2B5EF4-FFF2-40B4-BE49-F238E27FC236}">
                  <a16:creationId xmlns:a16="http://schemas.microsoft.com/office/drawing/2014/main" id="{4D6D84F6-C634-493C-802F-D0C46628955A}"/>
                </a:ext>
              </a:extLst>
            </p:cNvPr>
            <p:cNvCxnSpPr/>
            <p:nvPr/>
          </p:nvCxnSpPr>
          <p:spPr>
            <a:xfrm flipV="1">
              <a:off x="4341035" y="3113718"/>
              <a:ext cx="200752" cy="21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77">
              <a:extLst>
                <a:ext uri="{FF2B5EF4-FFF2-40B4-BE49-F238E27FC236}">
                  <a16:creationId xmlns:a16="http://schemas.microsoft.com/office/drawing/2014/main" id="{BDDE83EF-6779-4FA7-BF72-97DB4AD4A760}"/>
                </a:ext>
              </a:extLst>
            </p:cNvPr>
            <p:cNvCxnSpPr/>
            <p:nvPr/>
          </p:nvCxnSpPr>
          <p:spPr>
            <a:xfrm flipV="1">
              <a:off x="4998590" y="3010367"/>
              <a:ext cx="433653" cy="473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78">
              <a:extLst>
                <a:ext uri="{FF2B5EF4-FFF2-40B4-BE49-F238E27FC236}">
                  <a16:creationId xmlns:a16="http://schemas.microsoft.com/office/drawing/2014/main" id="{2645E322-508F-498A-98E7-C41C6F3E0B50}"/>
                </a:ext>
              </a:extLst>
            </p:cNvPr>
            <p:cNvCxnSpPr/>
            <p:nvPr/>
          </p:nvCxnSpPr>
          <p:spPr>
            <a:xfrm flipV="1">
              <a:off x="6132938" y="2775683"/>
              <a:ext cx="1390481" cy="152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79">
              <a:extLst>
                <a:ext uri="{FF2B5EF4-FFF2-40B4-BE49-F238E27FC236}">
                  <a16:creationId xmlns:a16="http://schemas.microsoft.com/office/drawing/2014/main" id="{FEBDD3C3-4C83-41F4-844C-ABB2555ACB88}"/>
                </a:ext>
              </a:extLst>
            </p:cNvPr>
            <p:cNvCxnSpPr/>
            <p:nvPr/>
          </p:nvCxnSpPr>
          <p:spPr>
            <a:xfrm flipV="1">
              <a:off x="5978827" y="2928348"/>
              <a:ext cx="220863" cy="24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80">
              <a:extLst>
                <a:ext uri="{FF2B5EF4-FFF2-40B4-BE49-F238E27FC236}">
                  <a16:creationId xmlns:a16="http://schemas.microsoft.com/office/drawing/2014/main" id="{9ADC2759-9962-4110-AAC9-0F0567870D40}"/>
                </a:ext>
              </a:extLst>
            </p:cNvPr>
            <p:cNvCxnSpPr/>
            <p:nvPr/>
          </p:nvCxnSpPr>
          <p:spPr>
            <a:xfrm rot="660000" flipV="1">
              <a:off x="4333513" y="3258926"/>
              <a:ext cx="200752" cy="21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81">
              <a:extLst>
                <a:ext uri="{FF2B5EF4-FFF2-40B4-BE49-F238E27FC236}">
                  <a16:creationId xmlns:a16="http://schemas.microsoft.com/office/drawing/2014/main" id="{151D5DDF-D652-4543-9DC6-4B92F1F59DDB}"/>
                </a:ext>
              </a:extLst>
            </p:cNvPr>
            <p:cNvCxnSpPr/>
            <p:nvPr/>
          </p:nvCxnSpPr>
          <p:spPr>
            <a:xfrm rot="660000" flipV="1">
              <a:off x="4989813" y="3317560"/>
              <a:ext cx="433653" cy="473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82">
              <a:extLst>
                <a:ext uri="{FF2B5EF4-FFF2-40B4-BE49-F238E27FC236}">
                  <a16:creationId xmlns:a16="http://schemas.microsoft.com/office/drawing/2014/main" id="{8E54735C-708C-489D-85FB-BD2A71DB019A}"/>
                </a:ext>
              </a:extLst>
            </p:cNvPr>
            <p:cNvCxnSpPr/>
            <p:nvPr/>
          </p:nvCxnSpPr>
          <p:spPr>
            <a:xfrm>
              <a:off x="6497432" y="3462030"/>
              <a:ext cx="1027123" cy="107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ttangolo 131">
              <a:extLst>
                <a:ext uri="{FF2B5EF4-FFF2-40B4-BE49-F238E27FC236}">
                  <a16:creationId xmlns:a16="http://schemas.microsoft.com/office/drawing/2014/main" id="{74D3E886-A6D4-4801-BF61-F892DE7BC181}"/>
                </a:ext>
              </a:extLst>
            </p:cNvPr>
            <p:cNvSpPr/>
            <p:nvPr/>
          </p:nvSpPr>
          <p:spPr>
            <a:xfrm>
              <a:off x="3990750" y="3135776"/>
              <a:ext cx="67971" cy="1322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Rettangolo 132">
              <a:extLst>
                <a:ext uri="{FF2B5EF4-FFF2-40B4-BE49-F238E27FC236}">
                  <a16:creationId xmlns:a16="http://schemas.microsoft.com/office/drawing/2014/main" id="{A24A077E-3A54-4305-97E4-999EE9266552}"/>
                </a:ext>
              </a:extLst>
            </p:cNvPr>
            <p:cNvSpPr/>
            <p:nvPr/>
          </p:nvSpPr>
          <p:spPr>
            <a:xfrm>
              <a:off x="2994943" y="2809222"/>
              <a:ext cx="825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....... 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34" name="Connettore 1 85">
              <a:extLst>
                <a:ext uri="{FF2B5EF4-FFF2-40B4-BE49-F238E27FC236}">
                  <a16:creationId xmlns:a16="http://schemas.microsoft.com/office/drawing/2014/main" id="{BF4D3F54-7363-4E78-8142-F3DDCF30140D}"/>
                </a:ext>
              </a:extLst>
            </p:cNvPr>
            <p:cNvCxnSpPr/>
            <p:nvPr/>
          </p:nvCxnSpPr>
          <p:spPr>
            <a:xfrm rot="-120000">
              <a:off x="2901621" y="3173303"/>
              <a:ext cx="180353" cy="6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ttangolo 134">
              <a:extLst>
                <a:ext uri="{FF2B5EF4-FFF2-40B4-BE49-F238E27FC236}">
                  <a16:creationId xmlns:a16="http://schemas.microsoft.com/office/drawing/2014/main" id="{2212A08A-40AB-481E-9126-6972138E0319}"/>
                </a:ext>
              </a:extLst>
            </p:cNvPr>
            <p:cNvSpPr/>
            <p:nvPr/>
          </p:nvSpPr>
          <p:spPr>
            <a:xfrm>
              <a:off x="4818768" y="2260874"/>
              <a:ext cx="8858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FOOT</a:t>
              </a:r>
              <a:endParaRPr lang="it-IT" dirty="0"/>
            </a:p>
          </p:txBody>
        </p:sp>
        <p:sp>
          <p:nvSpPr>
            <p:cNvPr id="136" name="Cube 40">
              <a:extLst>
                <a:ext uri="{FF2B5EF4-FFF2-40B4-BE49-F238E27FC236}">
                  <a16:creationId xmlns:a16="http://schemas.microsoft.com/office/drawing/2014/main" id="{58252889-8A23-4EF7-BB4B-03BEFF4F86DD}"/>
                </a:ext>
              </a:extLst>
            </p:cNvPr>
            <p:cNvSpPr/>
            <p:nvPr/>
          </p:nvSpPr>
          <p:spPr>
            <a:xfrm flipH="1">
              <a:off x="4316174" y="2895069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ube 40">
              <a:extLst>
                <a:ext uri="{FF2B5EF4-FFF2-40B4-BE49-F238E27FC236}">
                  <a16:creationId xmlns:a16="http://schemas.microsoft.com/office/drawing/2014/main" id="{B88FD02D-7816-4E53-A97E-AEC17B401EED}"/>
                </a:ext>
              </a:extLst>
            </p:cNvPr>
            <p:cNvSpPr/>
            <p:nvPr/>
          </p:nvSpPr>
          <p:spPr>
            <a:xfrm flipH="1">
              <a:off x="4235740" y="2895069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ube 39">
              <a:extLst>
                <a:ext uri="{FF2B5EF4-FFF2-40B4-BE49-F238E27FC236}">
                  <a16:creationId xmlns:a16="http://schemas.microsoft.com/office/drawing/2014/main" id="{A50E2560-B540-44BE-B200-8CA2767ADDAA}"/>
                </a:ext>
              </a:extLst>
            </p:cNvPr>
            <p:cNvSpPr/>
            <p:nvPr/>
          </p:nvSpPr>
          <p:spPr>
            <a:xfrm flipH="1">
              <a:off x="4179493" y="2895069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ube 42">
              <a:extLst>
                <a:ext uri="{FF2B5EF4-FFF2-40B4-BE49-F238E27FC236}">
                  <a16:creationId xmlns:a16="http://schemas.microsoft.com/office/drawing/2014/main" id="{82C24CCA-B3CC-479A-9973-27E673F859FF}"/>
                </a:ext>
              </a:extLst>
            </p:cNvPr>
            <p:cNvSpPr/>
            <p:nvPr/>
          </p:nvSpPr>
          <p:spPr>
            <a:xfrm flipH="1">
              <a:off x="4106314" y="2895069"/>
              <a:ext cx="112497" cy="575934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ttangolo 139">
              <a:extLst>
                <a:ext uri="{FF2B5EF4-FFF2-40B4-BE49-F238E27FC236}">
                  <a16:creationId xmlns:a16="http://schemas.microsoft.com/office/drawing/2014/main" id="{C8F8959B-3C87-4040-A7A4-4A875D574704}"/>
                </a:ext>
              </a:extLst>
            </p:cNvPr>
            <p:cNvSpPr/>
            <p:nvPr/>
          </p:nvSpPr>
          <p:spPr>
            <a:xfrm rot="21231650">
              <a:off x="3970513" y="2757564"/>
              <a:ext cx="486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….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41" name="Connettore 1 92">
              <a:extLst>
                <a:ext uri="{FF2B5EF4-FFF2-40B4-BE49-F238E27FC236}">
                  <a16:creationId xmlns:a16="http://schemas.microsoft.com/office/drawing/2014/main" id="{1164C558-3E14-4E2D-9330-70579E7C6E2C}"/>
                </a:ext>
              </a:extLst>
            </p:cNvPr>
            <p:cNvCxnSpPr/>
            <p:nvPr/>
          </p:nvCxnSpPr>
          <p:spPr>
            <a:xfrm rot="-540000">
              <a:off x="4034629" y="3220980"/>
              <a:ext cx="107912" cy="283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93">
              <a:extLst>
                <a:ext uri="{FF2B5EF4-FFF2-40B4-BE49-F238E27FC236}">
                  <a16:creationId xmlns:a16="http://schemas.microsoft.com/office/drawing/2014/main" id="{AE81E7AD-A011-4323-A065-17780ACCFAD7}"/>
                </a:ext>
              </a:extLst>
            </p:cNvPr>
            <p:cNvCxnSpPr/>
            <p:nvPr/>
          </p:nvCxnSpPr>
          <p:spPr>
            <a:xfrm rot="720000" flipV="1">
              <a:off x="4069158" y="3156819"/>
              <a:ext cx="92296" cy="30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ttangolo 142">
              <a:extLst>
                <a:ext uri="{FF2B5EF4-FFF2-40B4-BE49-F238E27FC236}">
                  <a16:creationId xmlns:a16="http://schemas.microsoft.com/office/drawing/2014/main" id="{68719E5E-A002-4300-AEF7-207DA6FE8717}"/>
                </a:ext>
              </a:extLst>
            </p:cNvPr>
            <p:cNvSpPr/>
            <p:nvPr/>
          </p:nvSpPr>
          <p:spPr>
            <a:xfrm rot="21231650">
              <a:off x="4871884" y="2640824"/>
              <a:ext cx="417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44" name="Cube 42">
              <a:extLst>
                <a:ext uri="{FF2B5EF4-FFF2-40B4-BE49-F238E27FC236}">
                  <a16:creationId xmlns:a16="http://schemas.microsoft.com/office/drawing/2014/main" id="{EB45A6FE-4AED-418B-91BE-9691E36064BA}"/>
                </a:ext>
              </a:extLst>
            </p:cNvPr>
            <p:cNvSpPr/>
            <p:nvPr/>
          </p:nvSpPr>
          <p:spPr>
            <a:xfrm flipH="1">
              <a:off x="6386962" y="2796634"/>
              <a:ext cx="162954" cy="774735"/>
            </a:xfrm>
            <a:prstGeom prst="cube">
              <a:avLst>
                <a:gd name="adj" fmla="val 79286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Cube 42">
              <a:extLst>
                <a:ext uri="{FF2B5EF4-FFF2-40B4-BE49-F238E27FC236}">
                  <a16:creationId xmlns:a16="http://schemas.microsoft.com/office/drawing/2014/main" id="{8F97037C-69A9-4641-BBDE-26C5955E0626}"/>
                </a:ext>
              </a:extLst>
            </p:cNvPr>
            <p:cNvSpPr/>
            <p:nvPr/>
          </p:nvSpPr>
          <p:spPr>
            <a:xfrm flipH="1">
              <a:off x="6253707" y="2796634"/>
              <a:ext cx="162954" cy="774735"/>
            </a:xfrm>
            <a:prstGeom prst="cube">
              <a:avLst>
                <a:gd name="adj" fmla="val 79286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Cube 42">
              <a:extLst>
                <a:ext uri="{FF2B5EF4-FFF2-40B4-BE49-F238E27FC236}">
                  <a16:creationId xmlns:a16="http://schemas.microsoft.com/office/drawing/2014/main" id="{7603B384-D639-4B94-9E21-1E0255AA665C}"/>
                </a:ext>
              </a:extLst>
            </p:cNvPr>
            <p:cNvSpPr/>
            <p:nvPr/>
          </p:nvSpPr>
          <p:spPr>
            <a:xfrm flipH="1">
              <a:off x="6133472" y="2800464"/>
              <a:ext cx="162954" cy="774735"/>
            </a:xfrm>
            <a:prstGeom prst="cube">
              <a:avLst>
                <a:gd name="adj" fmla="val 79286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ttangolo 146">
              <a:extLst>
                <a:ext uri="{FF2B5EF4-FFF2-40B4-BE49-F238E27FC236}">
                  <a16:creationId xmlns:a16="http://schemas.microsoft.com/office/drawing/2014/main" id="{F071BED3-F12D-43A1-8F2D-005817577C81}"/>
                </a:ext>
              </a:extLst>
            </p:cNvPr>
            <p:cNvSpPr/>
            <p:nvPr/>
          </p:nvSpPr>
          <p:spPr>
            <a:xfrm rot="21231650">
              <a:off x="5940136" y="2520708"/>
              <a:ext cx="5677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48" name="Cube 26">
              <a:extLst>
                <a:ext uri="{FF2B5EF4-FFF2-40B4-BE49-F238E27FC236}">
                  <a16:creationId xmlns:a16="http://schemas.microsoft.com/office/drawing/2014/main" id="{87DE1C05-063A-41B8-AAFB-945C21732C54}"/>
                </a:ext>
              </a:extLst>
            </p:cNvPr>
            <p:cNvSpPr/>
            <p:nvPr/>
          </p:nvSpPr>
          <p:spPr>
            <a:xfrm flipH="1">
              <a:off x="3851242" y="2979048"/>
              <a:ext cx="215374" cy="395016"/>
            </a:xfrm>
            <a:prstGeom prst="cube">
              <a:avLst>
                <a:gd name="adj" fmla="val 4776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49" name="Connettore 2 148">
              <a:extLst>
                <a:ext uri="{FF2B5EF4-FFF2-40B4-BE49-F238E27FC236}">
                  <a16:creationId xmlns:a16="http://schemas.microsoft.com/office/drawing/2014/main" id="{D368BDD1-E990-4260-BE2D-B679434458D5}"/>
                </a:ext>
              </a:extLst>
            </p:cNvPr>
            <p:cNvCxnSpPr/>
            <p:nvPr/>
          </p:nvCxnSpPr>
          <p:spPr>
            <a:xfrm>
              <a:off x="3736960" y="3198041"/>
              <a:ext cx="2072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02">
              <a:extLst>
                <a:ext uri="{FF2B5EF4-FFF2-40B4-BE49-F238E27FC236}">
                  <a16:creationId xmlns:a16="http://schemas.microsoft.com/office/drawing/2014/main" id="{8969096D-5C0F-45A6-BD4F-C824F42828D8}"/>
                </a:ext>
              </a:extLst>
            </p:cNvPr>
            <p:cNvCxnSpPr/>
            <p:nvPr/>
          </p:nvCxnSpPr>
          <p:spPr>
            <a:xfrm rot="720000" flipV="1">
              <a:off x="5990991" y="3415227"/>
              <a:ext cx="220863" cy="24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ttangolo 150">
              <a:extLst>
                <a:ext uri="{FF2B5EF4-FFF2-40B4-BE49-F238E27FC236}">
                  <a16:creationId xmlns:a16="http://schemas.microsoft.com/office/drawing/2014/main" id="{A1CF7C92-D563-4C85-A363-6A66B1C4BCBF}"/>
                </a:ext>
              </a:extLst>
            </p:cNvPr>
            <p:cNvSpPr/>
            <p:nvPr/>
          </p:nvSpPr>
          <p:spPr>
            <a:xfrm rot="354077">
              <a:off x="6019214" y="3054327"/>
              <a:ext cx="5677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52" name="Rettangolo 151">
              <a:extLst>
                <a:ext uri="{FF2B5EF4-FFF2-40B4-BE49-F238E27FC236}">
                  <a16:creationId xmlns:a16="http://schemas.microsoft.com/office/drawing/2014/main" id="{340BC307-F26F-4999-B767-5209DFAF6B09}"/>
                </a:ext>
              </a:extLst>
            </p:cNvPr>
            <p:cNvSpPr/>
            <p:nvPr/>
          </p:nvSpPr>
          <p:spPr>
            <a:xfrm rot="227179">
              <a:off x="4904586" y="2932482"/>
              <a:ext cx="417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53" name="Rettangolo 152">
              <a:extLst>
                <a:ext uri="{FF2B5EF4-FFF2-40B4-BE49-F238E27FC236}">
                  <a16:creationId xmlns:a16="http://schemas.microsoft.com/office/drawing/2014/main" id="{B1F1AF48-A90C-43B5-BFB2-5536F802251A}"/>
                </a:ext>
              </a:extLst>
            </p:cNvPr>
            <p:cNvSpPr/>
            <p:nvPr/>
          </p:nvSpPr>
          <p:spPr>
            <a:xfrm rot="435330">
              <a:off x="4015144" y="2855809"/>
              <a:ext cx="486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….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54" name="Cube 6">
              <a:extLst>
                <a:ext uri="{FF2B5EF4-FFF2-40B4-BE49-F238E27FC236}">
                  <a16:creationId xmlns:a16="http://schemas.microsoft.com/office/drawing/2014/main" id="{0A63E020-5787-4180-A2C7-CA0FDD2E6276}"/>
                </a:ext>
              </a:extLst>
            </p:cNvPr>
            <p:cNvSpPr/>
            <p:nvPr/>
          </p:nvSpPr>
          <p:spPr>
            <a:xfrm flipH="1">
              <a:off x="7435610" y="2589287"/>
              <a:ext cx="553644" cy="1250241"/>
            </a:xfrm>
            <a:prstGeom prst="cube">
              <a:avLst>
                <a:gd name="adj" fmla="val 61260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5" name="Cube 6">
              <a:extLst>
                <a:ext uri="{FF2B5EF4-FFF2-40B4-BE49-F238E27FC236}">
                  <a16:creationId xmlns:a16="http://schemas.microsoft.com/office/drawing/2014/main" id="{2137E176-9AF4-4F8A-9EEB-62F99955C4F9}"/>
                </a:ext>
              </a:extLst>
            </p:cNvPr>
            <p:cNvSpPr/>
            <p:nvPr/>
          </p:nvSpPr>
          <p:spPr>
            <a:xfrm flipH="1">
              <a:off x="7380198" y="2589287"/>
              <a:ext cx="343283" cy="1263387"/>
            </a:xfrm>
            <a:prstGeom prst="cube">
              <a:avLst>
                <a:gd name="adj" fmla="val 65929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6" name="Rettangolo 155">
              <a:extLst>
                <a:ext uri="{FF2B5EF4-FFF2-40B4-BE49-F238E27FC236}">
                  <a16:creationId xmlns:a16="http://schemas.microsoft.com/office/drawing/2014/main" id="{6E99E065-3F28-4CE0-8F87-E507ED587D90}"/>
                </a:ext>
              </a:extLst>
            </p:cNvPr>
            <p:cNvSpPr/>
            <p:nvPr/>
          </p:nvSpPr>
          <p:spPr>
            <a:xfrm rot="21231650">
              <a:off x="7250751" y="2371946"/>
              <a:ext cx="618365" cy="583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157" name="Rettangolo 156">
              <a:extLst>
                <a:ext uri="{FF2B5EF4-FFF2-40B4-BE49-F238E27FC236}">
                  <a16:creationId xmlns:a16="http://schemas.microsoft.com/office/drawing/2014/main" id="{C732F090-1F4A-41ED-A732-60BB09B5AEE1}"/>
                </a:ext>
              </a:extLst>
            </p:cNvPr>
            <p:cNvSpPr/>
            <p:nvPr/>
          </p:nvSpPr>
          <p:spPr>
            <a:xfrm rot="399849">
              <a:off x="7305816" y="3193862"/>
              <a:ext cx="706064" cy="583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 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186" y="50379"/>
            <a:ext cx="4110823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Beam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definition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: SC + BM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3586948" y="6372974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2</a:t>
            </a:fld>
            <a:endParaRPr lang="it-IT" dirty="0"/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A6E66700-D148-4E6A-B156-4F26DA16A9F3}"/>
              </a:ext>
            </a:extLst>
          </p:cNvPr>
          <p:cNvSpPr txBox="1"/>
          <p:nvPr/>
        </p:nvSpPr>
        <p:spPr>
          <a:xfrm>
            <a:off x="9680861" y="5233249"/>
            <a:ext cx="211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>
                <a:solidFill>
                  <a:schemeClr val="bg1"/>
                </a:solidFill>
                <a:cs typeface="Comic Sans MS"/>
              </a:rPr>
              <a:t>Beam monitor</a:t>
            </a: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94610313-5A22-49D9-8A52-F9454F47495A}"/>
              </a:ext>
            </a:extLst>
          </p:cNvPr>
          <p:cNvCxnSpPr>
            <a:cxnSpLocks/>
            <a:endCxn id="60" idx="1"/>
          </p:cNvCxnSpPr>
          <p:nvPr/>
        </p:nvCxnSpPr>
        <p:spPr>
          <a:xfrm flipH="1">
            <a:off x="5244470" y="1192636"/>
            <a:ext cx="972378" cy="384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tangolo arrotondato 113">
            <a:extLst>
              <a:ext uri="{FF2B5EF4-FFF2-40B4-BE49-F238E27FC236}">
                <a16:creationId xmlns:a16="http://schemas.microsoft.com/office/drawing/2014/main" id="{B75807F8-8E74-4638-ACD4-47D6B6F0D53D}"/>
              </a:ext>
            </a:extLst>
          </p:cNvPr>
          <p:cNvSpPr/>
          <p:nvPr/>
        </p:nvSpPr>
        <p:spPr>
          <a:xfrm>
            <a:off x="6184874" y="591527"/>
            <a:ext cx="862245" cy="639181"/>
          </a:xfrm>
          <a:prstGeom prst="roundRect">
            <a:avLst/>
          </a:prstGeom>
          <a:solidFill>
            <a:srgbClr val="FF9933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EB4F37BF-C94D-4047-8FE7-2C4023F91157}"/>
              </a:ext>
            </a:extLst>
          </p:cNvPr>
          <p:cNvSpPr/>
          <p:nvPr/>
        </p:nvSpPr>
        <p:spPr>
          <a:xfrm>
            <a:off x="6295669" y="176165"/>
            <a:ext cx="41549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sym typeface="Wingdings" panose="05000000000000000000" pitchFamily="2" charset="2"/>
              </a:rPr>
              <a:t>SC</a:t>
            </a:r>
            <a:endParaRPr lang="it-IT" b="1" dirty="0"/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92B60639-D901-4C06-B532-B53162E7CDEF}"/>
              </a:ext>
            </a:extLst>
          </p:cNvPr>
          <p:cNvSpPr/>
          <p:nvPr/>
        </p:nvSpPr>
        <p:spPr>
          <a:xfrm>
            <a:off x="6879146" y="171809"/>
            <a:ext cx="51648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sym typeface="Wingdings" panose="05000000000000000000" pitchFamily="2" charset="2"/>
              </a:rPr>
              <a:t>BM</a:t>
            </a:r>
            <a:endParaRPr lang="it-IT" b="1" dirty="0"/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5CC5031E-D759-4809-A177-970B1B4D7058}"/>
              </a:ext>
            </a:extLst>
          </p:cNvPr>
          <p:cNvSpPr txBox="1"/>
          <p:nvPr/>
        </p:nvSpPr>
        <p:spPr>
          <a:xfrm>
            <a:off x="11530208" y="5268857"/>
            <a:ext cx="82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b="1" dirty="0">
                <a:solidFill>
                  <a:schemeClr val="bg1"/>
                </a:solidFill>
                <a:cs typeface="Comic Sans MS"/>
              </a:rPr>
              <a:t>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B1548CB0-3547-4F94-ABF4-0D41ECABD8EA}"/>
                  </a:ext>
                </a:extLst>
              </p:cNvPr>
              <p:cNvSpPr txBox="1"/>
              <p:nvPr/>
            </p:nvSpPr>
            <p:spPr>
              <a:xfrm>
                <a:off x="256853" y="823849"/>
                <a:ext cx="3193776" cy="675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m:rPr>
                              <m:sty m:val="p"/>
                            </m:rPr>
                            <a:rPr lang="it-IT" sz="2000" b="0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2000" b="0" i="0"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m:rPr>
                              <m:sty m:val="p"/>
                            </m:rPr>
                            <a:rPr lang="it-IT" sz="2000" b="0" i="0" baseline="-25000">
                              <a:latin typeface="Cambria Math" panose="02040503050406030204" pitchFamily="18" charset="0"/>
                            </a:rPr>
                            <m:t>kin</m:t>
                          </m:r>
                        </m:den>
                      </m:f>
                      <m:r>
                        <a:rPr lang="it-IT" sz="2000" b="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000" b="0" i="0" baseline="-2500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it-IT" sz="20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000" b="0" i="0" baseline="-250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000" b="0" i="0">
                                      <a:latin typeface="Cambria Math" panose="02040503050406030204" pitchFamily="18" charset="0"/>
                                    </a:rPr>
                                    <m:t>Bkg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000" b="0" i="0" baseline="-2500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it-IT" sz="2000" b="0" i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it-IT" sz="2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𝐏𝐫𝐢𝐦</m:t>
                              </m:r>
                              <m:r>
                                <a:rPr lang="it-IT" sz="2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∙ 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000" b="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it-IT" sz="2000" b="0" i="0">
                                      <a:latin typeface="Cambria Math" panose="02040503050406030204" pitchFamily="18" charset="0"/>
                                    </a:rPr>
                                    <m:t>  ∙ 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2000" b="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baseline="-25000">
                                  <a:latin typeface="Cambria Math" panose="02040503050406030204" pitchFamily="18" charset="0"/>
                                </a:rPr>
                                <m:t>Ekin</m:t>
                              </m:r>
                              <m:r>
                                <a:rPr lang="it-IT" sz="2000" b="0" i="0" baseline="-250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B1548CB0-3547-4F94-ABF4-0D41ECABD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3" y="823849"/>
                <a:ext cx="3193776" cy="6759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" name="Picture 3">
            <a:extLst>
              <a:ext uri="{FF2B5EF4-FFF2-40B4-BE49-F238E27FC236}">
                <a16:creationId xmlns:a16="http://schemas.microsoft.com/office/drawing/2014/main" id="{6FE85C9E-9ADE-40F2-B327-C4AB35C0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13" y="2490312"/>
            <a:ext cx="3543678" cy="315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" name="Picture 4">
            <a:extLst>
              <a:ext uri="{FF2B5EF4-FFF2-40B4-BE49-F238E27FC236}">
                <a16:creationId xmlns:a16="http://schemas.microsoft.com/office/drawing/2014/main" id="{B3730138-8E56-4ED1-B34B-FE005CF26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0"/>
          <a:stretch/>
        </p:blipFill>
        <p:spPr bwMode="auto">
          <a:xfrm>
            <a:off x="8525832" y="2439510"/>
            <a:ext cx="3543678" cy="325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" name="Rettangolo 163">
            <a:extLst>
              <a:ext uri="{FF2B5EF4-FFF2-40B4-BE49-F238E27FC236}">
                <a16:creationId xmlns:a16="http://schemas.microsoft.com/office/drawing/2014/main" id="{F874C6BB-374D-4232-974D-C6AA3369E69C}"/>
              </a:ext>
            </a:extLst>
          </p:cNvPr>
          <p:cNvSpPr/>
          <p:nvPr/>
        </p:nvSpPr>
        <p:spPr>
          <a:xfrm>
            <a:off x="4990894" y="3755642"/>
            <a:ext cx="2312787" cy="400110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en-GB" altLang="it-IT" sz="2000" dirty="0"/>
              <a:t>hit  efficiency ~ 0.93 </a:t>
            </a: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DF19B678-8375-4722-B7C3-EAB65ED87A5B}"/>
              </a:ext>
            </a:extLst>
          </p:cNvPr>
          <p:cNvSpPr txBox="1"/>
          <p:nvPr/>
        </p:nvSpPr>
        <p:spPr>
          <a:xfrm>
            <a:off x="8333531" y="5791651"/>
            <a:ext cx="3840756" cy="1015663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/>
              <a:t>Spatial</a:t>
            </a:r>
            <a:r>
              <a:rPr lang="it-IT" sz="2000" dirty="0"/>
              <a:t> </a:t>
            </a:r>
            <a:r>
              <a:rPr lang="it-IT" sz="2000" dirty="0" err="1"/>
              <a:t>resolution</a:t>
            </a:r>
            <a:r>
              <a:rPr lang="it-IT" sz="2000" dirty="0"/>
              <a:t>: 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150 ± 10 </a:t>
            </a:r>
            <a:r>
              <a:rPr lang="it-IT" sz="2000" dirty="0" err="1"/>
              <a:t>μm</a:t>
            </a:r>
            <a:r>
              <a:rPr lang="it-IT" sz="2000" dirty="0"/>
              <a:t> p@228 </a:t>
            </a:r>
            <a:r>
              <a:rPr lang="it-IT" sz="2000" dirty="0" err="1"/>
              <a:t>MeV</a:t>
            </a:r>
            <a:r>
              <a:rPr lang="it-IT" sz="2000" dirty="0"/>
              <a:t>/u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300 ± 10 </a:t>
            </a:r>
            <a:r>
              <a:rPr lang="it-IT" sz="2000" dirty="0" err="1"/>
              <a:t>μm</a:t>
            </a:r>
            <a:r>
              <a:rPr lang="it-IT" sz="2000" dirty="0"/>
              <a:t> p@ 80 </a:t>
            </a:r>
            <a:r>
              <a:rPr lang="it-IT" sz="2000" dirty="0" err="1"/>
              <a:t>MeV</a:t>
            </a:r>
            <a:r>
              <a:rPr lang="it-IT" sz="2000" dirty="0"/>
              <a:t>/u</a:t>
            </a:r>
          </a:p>
        </p:txBody>
      </p:sp>
      <p:sp>
        <p:nvSpPr>
          <p:cNvPr id="166" name="CasellaDiTesto 165">
            <a:extLst>
              <a:ext uri="{FF2B5EF4-FFF2-40B4-BE49-F238E27FC236}">
                <a16:creationId xmlns:a16="http://schemas.microsoft.com/office/drawing/2014/main" id="{7A43BE5F-A65A-492F-81DA-39F51AF47F8C}"/>
              </a:ext>
            </a:extLst>
          </p:cNvPr>
          <p:cNvSpPr txBox="1"/>
          <p:nvPr/>
        </p:nvSpPr>
        <p:spPr>
          <a:xfrm>
            <a:off x="4446834" y="5759570"/>
            <a:ext cx="3543679" cy="1015663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/>
              <a:t>Angular</a:t>
            </a:r>
            <a:r>
              <a:rPr lang="it-IT" sz="2000" dirty="0"/>
              <a:t> </a:t>
            </a:r>
            <a:r>
              <a:rPr lang="it-IT" sz="2000" dirty="0" err="1"/>
              <a:t>resolution</a:t>
            </a:r>
            <a:r>
              <a:rPr lang="it-IT" sz="2000" dirty="0"/>
              <a:t>: 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1.6 </a:t>
            </a:r>
            <a:r>
              <a:rPr lang="it-IT" sz="2000" dirty="0" err="1"/>
              <a:t>mrad</a:t>
            </a:r>
            <a:r>
              <a:rPr lang="it-IT" sz="2000" dirty="0"/>
              <a:t> p@228 </a:t>
            </a:r>
            <a:r>
              <a:rPr lang="it-IT" sz="2000" dirty="0" err="1"/>
              <a:t>MeV</a:t>
            </a:r>
            <a:r>
              <a:rPr lang="it-IT" sz="2000" dirty="0"/>
              <a:t>/u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2.1 </a:t>
            </a:r>
            <a:r>
              <a:rPr lang="it-IT" sz="2000" dirty="0" err="1"/>
              <a:t>mrad</a:t>
            </a:r>
            <a:r>
              <a:rPr lang="it-IT" sz="2000" dirty="0"/>
              <a:t> p @ 80 </a:t>
            </a:r>
            <a:r>
              <a:rPr lang="it-IT" sz="2000" dirty="0" err="1"/>
              <a:t>MeV</a:t>
            </a:r>
            <a:r>
              <a:rPr lang="it-IT" sz="2000" dirty="0"/>
              <a:t>/u</a:t>
            </a: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5AF41961-DC01-4D06-A2E5-FCBD2A5BC9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1" r="6429" b="1799"/>
          <a:stretch/>
        </p:blipFill>
        <p:spPr>
          <a:xfrm>
            <a:off x="7635368" y="1556597"/>
            <a:ext cx="1346759" cy="132453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2C0888CF-CD2D-4113-BC1F-D3D4F27FD890}"/>
              </a:ext>
            </a:extLst>
          </p:cNvPr>
          <p:cNvSpPr txBox="1"/>
          <p:nvPr/>
        </p:nvSpPr>
        <p:spPr>
          <a:xfrm>
            <a:off x="9622025" y="2588739"/>
            <a:ext cx="19081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Intrinsic</a:t>
            </a:r>
            <a:r>
              <a:rPr lang="it-IT" sz="1600" dirty="0"/>
              <a:t> </a:t>
            </a:r>
            <a:r>
              <a:rPr lang="it-IT" sz="1600" dirty="0" err="1"/>
              <a:t>spatial</a:t>
            </a:r>
            <a:r>
              <a:rPr lang="it-IT" sz="1600" dirty="0"/>
              <a:t> </a:t>
            </a:r>
            <a:r>
              <a:rPr lang="it-IT" sz="1600" dirty="0" err="1"/>
              <a:t>resol</a:t>
            </a:r>
            <a:r>
              <a:rPr lang="it-IT" sz="1600" dirty="0"/>
              <a:t> </a:t>
            </a:r>
          </a:p>
          <a:p>
            <a:pPr algn="ctr"/>
            <a:r>
              <a:rPr lang="it-IT" sz="1600" dirty="0"/>
              <a:t>60 - 100 </a:t>
            </a:r>
            <a:r>
              <a:rPr lang="it-IT" sz="1600" dirty="0" err="1"/>
              <a:t>μm</a:t>
            </a:r>
            <a:r>
              <a:rPr lang="it-IT" sz="1600" dirty="0"/>
              <a:t> </a:t>
            </a:r>
          </a:p>
        </p:txBody>
      </p:sp>
      <p:pic>
        <p:nvPicPr>
          <p:cNvPr id="175" name="Immagine 174">
            <a:extLst>
              <a:ext uri="{FF2B5EF4-FFF2-40B4-BE49-F238E27FC236}">
                <a16:creationId xmlns:a16="http://schemas.microsoft.com/office/drawing/2014/main" id="{52D13D63-FA13-47E3-BDFA-D55AC534E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66" y="3744662"/>
            <a:ext cx="3249327" cy="3035534"/>
          </a:xfrm>
          <a:prstGeom prst="rect">
            <a:avLst/>
          </a:prstGeom>
        </p:spPr>
      </p:pic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DEDAA82F-A1B9-4169-8F05-9AD7F680E22E}"/>
              </a:ext>
            </a:extLst>
          </p:cNvPr>
          <p:cNvCxnSpPr>
            <a:cxnSpLocks/>
          </p:cNvCxnSpPr>
          <p:nvPr/>
        </p:nvCxnSpPr>
        <p:spPr>
          <a:xfrm>
            <a:off x="7006081" y="1197998"/>
            <a:ext cx="597707" cy="311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e 181">
            <a:extLst>
              <a:ext uri="{FF2B5EF4-FFF2-40B4-BE49-F238E27FC236}">
                <a16:creationId xmlns:a16="http://schemas.microsoft.com/office/drawing/2014/main" id="{E18EE110-0261-457A-BAA4-9ED3261A4C66}"/>
              </a:ext>
            </a:extLst>
          </p:cNvPr>
          <p:cNvSpPr/>
          <p:nvPr/>
        </p:nvSpPr>
        <p:spPr>
          <a:xfrm>
            <a:off x="2660262" y="5089195"/>
            <a:ext cx="749771" cy="7497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0186B99F-35D7-4252-9413-CE01683D0D52}"/>
              </a:ext>
            </a:extLst>
          </p:cNvPr>
          <p:cNvSpPr/>
          <p:nvPr/>
        </p:nvSpPr>
        <p:spPr>
          <a:xfrm>
            <a:off x="2403826" y="4682232"/>
            <a:ext cx="14274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NEW: 53 </a:t>
            </a:r>
            <a:r>
              <a:rPr lang="it-IT" b="1" dirty="0" err="1">
                <a:solidFill>
                  <a:srgbClr val="FF0000"/>
                </a:solidFill>
              </a:rPr>
              <a:t>ps</a:t>
            </a:r>
            <a:r>
              <a:rPr lang="it-IT" b="1" dirty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184" name="Rettangolo 183">
            <a:extLst>
              <a:ext uri="{FF2B5EF4-FFF2-40B4-BE49-F238E27FC236}">
                <a16:creationId xmlns:a16="http://schemas.microsoft.com/office/drawing/2014/main" id="{53F21526-1EF9-4EE6-8608-A8BA874E9060}"/>
              </a:ext>
            </a:extLst>
          </p:cNvPr>
          <p:cNvSpPr/>
          <p:nvPr/>
        </p:nvSpPr>
        <p:spPr>
          <a:xfrm>
            <a:off x="2512311" y="5818976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GSI-2020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87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4767007" y="5219067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1105CD-1F22-4FD0-82A1-143C5D76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170" y="696685"/>
            <a:ext cx="5243134" cy="32252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79F4E3F-25F9-49D5-8C41-D38B37C9F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6" t="6485" r="6878" b="5303"/>
          <a:stretch/>
        </p:blipFill>
        <p:spPr>
          <a:xfrm>
            <a:off x="432724" y="1539708"/>
            <a:ext cx="2285516" cy="233866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DE9A2F-B723-48E9-9147-6CF95C2F28A4}"/>
              </a:ext>
            </a:extLst>
          </p:cNvPr>
          <p:cNvSpPr txBox="1"/>
          <p:nvPr/>
        </p:nvSpPr>
        <p:spPr>
          <a:xfrm>
            <a:off x="595830" y="3390908"/>
            <a:ext cx="979652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VTX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FA8B9B-DCF7-4BBF-9F84-15602B0B5576}"/>
              </a:ext>
            </a:extLst>
          </p:cNvPr>
          <p:cNvSpPr txBox="1"/>
          <p:nvPr/>
        </p:nvSpPr>
        <p:spPr>
          <a:xfrm>
            <a:off x="38712" y="3996875"/>
            <a:ext cx="376411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GSI (2019) data </a:t>
            </a:r>
            <a:r>
              <a:rPr lang="it-IT" sz="2000" dirty="0" err="1"/>
              <a:t>taking</a:t>
            </a:r>
            <a:r>
              <a:rPr lang="it-IT" sz="2000" dirty="0"/>
              <a:t>: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Track </a:t>
            </a:r>
            <a:r>
              <a:rPr lang="it-IT" sz="2000" dirty="0" err="1"/>
              <a:t>efficiency</a:t>
            </a:r>
            <a:r>
              <a:rPr lang="it-IT" sz="2000" dirty="0"/>
              <a:t> ~25%</a:t>
            </a:r>
          </a:p>
          <a:p>
            <a:r>
              <a:rPr lang="it-IT" sz="2000" dirty="0">
                <a:sym typeface="Wingdings" panose="05000000000000000000" pitchFamily="2" charset="2"/>
              </a:rPr>
              <a:t>BTF (</a:t>
            </a:r>
            <a:r>
              <a:rPr lang="it-IT" sz="2000" dirty="0" err="1">
                <a:sym typeface="Wingdings" panose="05000000000000000000" pitchFamily="2" charset="2"/>
              </a:rPr>
              <a:t>july</a:t>
            </a:r>
            <a:r>
              <a:rPr lang="it-IT" sz="2000" dirty="0">
                <a:sym typeface="Wingdings" panose="05000000000000000000" pitchFamily="2" charset="2"/>
              </a:rPr>
              <a:t> 2019) 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Firmware  </a:t>
            </a:r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dirty="0" err="1">
                <a:sym typeface="Wingdings" panose="05000000000000000000" pitchFamily="2" charset="2"/>
              </a:rPr>
              <a:t>eff</a:t>
            </a:r>
            <a:r>
              <a:rPr lang="it-IT" sz="2000" dirty="0">
                <a:sym typeface="Wingdings" panose="05000000000000000000" pitchFamily="2" charset="2"/>
              </a:rPr>
              <a:t>.~ 100% </a:t>
            </a:r>
            <a:endParaRPr lang="it-IT" sz="20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C315192-1C27-4A7E-A36A-E796B3687E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07" r="21350"/>
          <a:stretch/>
        </p:blipFill>
        <p:spPr>
          <a:xfrm>
            <a:off x="3909850" y="4384025"/>
            <a:ext cx="3111191" cy="24003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E285EF6-846E-4F15-8246-327D33D37F7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5400000">
            <a:off x="9033653" y="-60382"/>
            <a:ext cx="2106000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F9BECF-1413-47F5-A4ED-E5073D572DDF}"/>
              </a:ext>
            </a:extLst>
          </p:cNvPr>
          <p:cNvSpPr txBox="1"/>
          <p:nvPr/>
        </p:nvSpPr>
        <p:spPr>
          <a:xfrm>
            <a:off x="5002934" y="3948579"/>
            <a:ext cx="979652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ITR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3AB3C1-7C04-4A41-B1CE-6F8795E21033}"/>
              </a:ext>
            </a:extLst>
          </p:cNvPr>
          <p:cNvSpPr txBox="1"/>
          <p:nvPr/>
        </p:nvSpPr>
        <p:spPr>
          <a:xfrm>
            <a:off x="10415534" y="301967"/>
            <a:ext cx="979652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MSD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33E6B0B-1A98-45F9-A245-AC5909478455}"/>
              </a:ext>
            </a:extLst>
          </p:cNvPr>
          <p:cNvSpPr txBox="1"/>
          <p:nvPr/>
        </p:nvSpPr>
        <p:spPr>
          <a:xfrm>
            <a:off x="7692269" y="2524177"/>
            <a:ext cx="44530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Trento 12/2019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p energy: 10, 112, 159, 228 </a:t>
            </a:r>
            <a:r>
              <a:rPr lang="it-IT" sz="2000" dirty="0" err="1"/>
              <a:t>MeV</a:t>
            </a:r>
            <a:endParaRPr lang="it-IT" sz="2000" dirty="0"/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 err="1"/>
              <a:t>Comparison</a:t>
            </a:r>
            <a:r>
              <a:rPr lang="it-IT" sz="2000" dirty="0"/>
              <a:t> OLD/NEW chips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47732" y="42462"/>
            <a:ext cx="5670715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Tracking system: VTX – ITR - MSD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5012145-57EB-4682-824A-C8EF775E4D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/>
            <a:alphaModFix/>
          </a:blip>
          <a:srcRect r="20102"/>
          <a:stretch/>
        </p:blipFill>
        <p:spPr>
          <a:xfrm>
            <a:off x="7878198" y="3609145"/>
            <a:ext cx="4006151" cy="279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4357B61-0B68-4771-81C0-D4437F37E2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/>
            <a:alphaModFix/>
          </a:blip>
          <a:srcRect l="80376" t="43413" b="42807"/>
          <a:stretch/>
        </p:blipFill>
        <p:spPr>
          <a:xfrm>
            <a:off x="9796842" y="3770480"/>
            <a:ext cx="1900272" cy="7445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49F66E5B-E5D2-4750-B32A-770D9996D80C}"/>
              </a:ext>
            </a:extLst>
          </p:cNvPr>
          <p:cNvSpPr/>
          <p:nvPr/>
        </p:nvSpPr>
        <p:spPr>
          <a:xfrm>
            <a:off x="9918796" y="3972498"/>
            <a:ext cx="1177615" cy="297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BAFE739-41AA-4129-9A03-CF31C89AC97D}"/>
              </a:ext>
            </a:extLst>
          </p:cNvPr>
          <p:cNvSpPr/>
          <p:nvPr/>
        </p:nvSpPr>
        <p:spPr>
          <a:xfrm>
            <a:off x="11193712" y="3900878"/>
            <a:ext cx="59388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A5313168-8A6C-413A-AE49-C5318965B48E}"/>
              </a:ext>
            </a:extLst>
          </p:cNvPr>
          <p:cNvSpPr/>
          <p:nvPr/>
        </p:nvSpPr>
        <p:spPr>
          <a:xfrm>
            <a:off x="8497561" y="5276182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ꓕ MSD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BD8C514-F187-4EA5-AB4D-0867FE78E282}"/>
              </a:ext>
            </a:extLst>
          </p:cNvPr>
          <p:cNvSpPr/>
          <p:nvPr/>
        </p:nvSpPr>
        <p:spPr>
          <a:xfrm>
            <a:off x="8079927" y="6329038"/>
            <a:ext cx="367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Saturation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5° </a:t>
            </a:r>
            <a:r>
              <a:rPr lang="it-IT" dirty="0" err="1"/>
              <a:t>wrt</a:t>
            </a:r>
            <a:r>
              <a:rPr lang="it-IT" dirty="0"/>
              <a:t> MSD</a:t>
            </a:r>
          </a:p>
        </p:txBody>
      </p:sp>
    </p:spTree>
    <p:extLst>
      <p:ext uri="{BB962C8B-B14F-4D97-AF65-F5344CB8AC3E}">
        <p14:creationId xmlns:p14="http://schemas.microsoft.com/office/powerpoint/2010/main" val="230154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9638" y="23387"/>
            <a:ext cx="2966334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Tof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Wall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62036" y="6445761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4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F714A3-514C-48CA-98CA-A67F879E1C83}"/>
              </a:ext>
            </a:extLst>
          </p:cNvPr>
          <p:cNvSpPr txBox="1"/>
          <p:nvPr/>
        </p:nvSpPr>
        <p:spPr>
          <a:xfrm>
            <a:off x="159638" y="1076752"/>
            <a:ext cx="36514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Data </a:t>
            </a:r>
            <a:r>
              <a:rPr lang="it-IT" sz="2000" dirty="0" err="1"/>
              <a:t>taking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CNAO-GSI (march-</a:t>
            </a:r>
            <a:r>
              <a:rPr lang="it-IT" sz="2000" dirty="0" err="1"/>
              <a:t>april</a:t>
            </a:r>
            <a:r>
              <a:rPr lang="it-IT" sz="2000" dirty="0"/>
              <a:t> 2019) and CNAO (</a:t>
            </a:r>
            <a:r>
              <a:rPr lang="it-IT" sz="2000" dirty="0" err="1"/>
              <a:t>dec</a:t>
            </a:r>
            <a:r>
              <a:rPr lang="it-IT" sz="2000" dirty="0"/>
              <a:t> 2019)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EB2B53-D7C6-4996-A9E7-01E172A3F5CF}"/>
              </a:ext>
            </a:extLst>
          </p:cNvPr>
          <p:cNvSpPr txBox="1"/>
          <p:nvPr/>
        </p:nvSpPr>
        <p:spPr>
          <a:xfrm>
            <a:off x="488321" y="676642"/>
            <a:ext cx="30888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9900"/>
                </a:solidFill>
              </a:rPr>
              <a:t>Detector </a:t>
            </a:r>
            <a:r>
              <a:rPr lang="it-IT" sz="2000" b="1" dirty="0" err="1">
                <a:solidFill>
                  <a:srgbClr val="009900"/>
                </a:solidFill>
              </a:rPr>
              <a:t>is</a:t>
            </a:r>
            <a:r>
              <a:rPr lang="it-IT" sz="2000" b="1" dirty="0">
                <a:solidFill>
                  <a:srgbClr val="009900"/>
                </a:solidFill>
              </a:rPr>
              <a:t> complete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82993C-1229-47F8-BCA4-BCEF52415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8" y="2041280"/>
            <a:ext cx="3417580" cy="26203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48B2E38-51E7-4223-A1ED-EEF303914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571" y="106151"/>
            <a:ext cx="3242785" cy="256732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F08C31E-7B46-49D3-B563-BE9B6663C74C}"/>
              </a:ext>
            </a:extLst>
          </p:cNvPr>
          <p:cNvSpPr/>
          <p:nvPr/>
        </p:nvSpPr>
        <p:spPr>
          <a:xfrm>
            <a:off x="289431" y="4871894"/>
            <a:ext cx="6881413" cy="1938992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err="1"/>
              <a:t>Resolution</a:t>
            </a:r>
            <a:r>
              <a:rPr lang="it-IT" sz="2000" dirty="0"/>
              <a:t>: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Energy:                     4-6 %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/>
              <a:t>Time SCN:            40-50 </a:t>
            </a:r>
            <a:r>
              <a:rPr lang="en-US" sz="2000" dirty="0" err="1"/>
              <a:t>ps</a:t>
            </a:r>
            <a:r>
              <a:rPr lang="en-US" sz="2000" dirty="0"/>
              <a:t> for </a:t>
            </a:r>
            <a:r>
              <a:rPr lang="en-US" sz="2000" baseline="30000" dirty="0"/>
              <a:t>12</a:t>
            </a:r>
            <a:r>
              <a:rPr lang="en-US" sz="2000" dirty="0"/>
              <a:t>C and </a:t>
            </a:r>
            <a:r>
              <a:rPr lang="it-IT" sz="2000" dirty="0"/>
              <a:t>150-190 </a:t>
            </a:r>
            <a:r>
              <a:rPr lang="it-IT" sz="2000" dirty="0" err="1"/>
              <a:t>ps</a:t>
            </a:r>
            <a:r>
              <a:rPr lang="it-IT" sz="2000" dirty="0"/>
              <a:t> for p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 err="1"/>
              <a:t>Tof</a:t>
            </a:r>
            <a:r>
              <a:rPr lang="it-IT" sz="2000" dirty="0"/>
              <a:t> (</a:t>
            </a:r>
            <a:r>
              <a:rPr lang="it-IT" sz="2000" dirty="0" err="1"/>
              <a:t>SC+TofW</a:t>
            </a:r>
            <a:r>
              <a:rPr lang="it-IT" sz="2000" dirty="0"/>
              <a:t>):    50-75 </a:t>
            </a:r>
            <a:r>
              <a:rPr lang="it-IT" sz="2000" dirty="0" err="1"/>
              <a:t>ps</a:t>
            </a:r>
            <a:r>
              <a:rPr lang="it-IT" sz="2000" dirty="0"/>
              <a:t> </a:t>
            </a:r>
            <a:r>
              <a:rPr lang="en-US" sz="2000" dirty="0"/>
              <a:t>for </a:t>
            </a:r>
            <a:r>
              <a:rPr lang="en-US" sz="2000" baseline="30000" dirty="0"/>
              <a:t>12</a:t>
            </a:r>
            <a:r>
              <a:rPr lang="en-US" sz="2000" dirty="0"/>
              <a:t>C – </a:t>
            </a:r>
            <a:r>
              <a:rPr lang="en-US" sz="2000" baseline="30000" dirty="0"/>
              <a:t>16</a:t>
            </a:r>
            <a:r>
              <a:rPr lang="en-US" sz="2000" dirty="0"/>
              <a:t>O  </a:t>
            </a:r>
          </a:p>
          <a:p>
            <a:pPr lvl="1">
              <a:buClr>
                <a:srgbClr val="0000FF"/>
              </a:buClr>
              <a:buSzPct val="70000"/>
            </a:pPr>
            <a:r>
              <a:rPr lang="en-US" sz="2000" dirty="0"/>
              <a:t>                                   </a:t>
            </a:r>
            <a:r>
              <a:rPr lang="it-IT" sz="2000" dirty="0"/>
              <a:t>     250 </a:t>
            </a:r>
            <a:r>
              <a:rPr lang="it-IT" sz="2000" dirty="0" err="1"/>
              <a:t>ps</a:t>
            </a:r>
            <a:r>
              <a:rPr lang="it-IT" sz="2000" dirty="0"/>
              <a:t> for p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/>
              <a:t>Position:     7 mm for 12C and </a:t>
            </a:r>
            <a:r>
              <a:rPr lang="it-IT" sz="2000" dirty="0"/>
              <a:t> 15 mm for p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6FB474-50B6-431F-8953-67F151F5AF9B}"/>
              </a:ext>
            </a:extLst>
          </p:cNvPr>
          <p:cNvSpPr txBox="1"/>
          <p:nvPr/>
        </p:nvSpPr>
        <p:spPr>
          <a:xfrm>
            <a:off x="9176281" y="109759"/>
            <a:ext cx="1808006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CNAO + GSI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BA466C-A705-420A-B7AC-9B8039897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430" y="3469167"/>
            <a:ext cx="3863354" cy="25347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15A1FBA-11F9-4E31-AC18-D8BA84C64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430" y="677868"/>
            <a:ext cx="3435125" cy="2482952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DA015FD-50EB-4135-9141-BAEEC0BBCF95}"/>
              </a:ext>
            </a:extLst>
          </p:cNvPr>
          <p:cNvSpPr/>
          <p:nvPr/>
        </p:nvSpPr>
        <p:spPr>
          <a:xfrm>
            <a:off x="8527268" y="3775882"/>
            <a:ext cx="245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16</a:t>
            </a:r>
            <a:r>
              <a:rPr lang="pl-PL" dirty="0"/>
              <a:t>O @ 400 MeV/u on C 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F169FFF-B2C0-4DB2-9F50-B03219A5E58F}"/>
              </a:ext>
            </a:extLst>
          </p:cNvPr>
          <p:cNvSpPr/>
          <p:nvPr/>
        </p:nvSpPr>
        <p:spPr>
          <a:xfrm>
            <a:off x="8849672" y="2293474"/>
            <a:ext cx="2194640" cy="400110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it-IT" sz="2000" dirty="0"/>
              <a:t>Z </a:t>
            </a:r>
            <a:r>
              <a:rPr lang="it-IT" sz="2000" dirty="0" err="1"/>
              <a:t>resolution</a:t>
            </a:r>
            <a:r>
              <a:rPr lang="it-IT" sz="2000" dirty="0"/>
              <a:t> 2.5-6%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59E841-CD94-4979-A17C-8D9855AB51DA}"/>
              </a:ext>
            </a:extLst>
          </p:cNvPr>
          <p:cNvSpPr txBox="1"/>
          <p:nvPr/>
        </p:nvSpPr>
        <p:spPr>
          <a:xfrm>
            <a:off x="1293745" y="2127818"/>
            <a:ext cx="1149365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Energy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8B4D19A-7373-468B-B68B-149EB35F637A}"/>
              </a:ext>
            </a:extLst>
          </p:cNvPr>
          <p:cNvSpPr txBox="1"/>
          <p:nvPr/>
        </p:nvSpPr>
        <p:spPr>
          <a:xfrm>
            <a:off x="4933638" y="217493"/>
            <a:ext cx="910910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Tof</a:t>
            </a:r>
            <a:endParaRPr lang="it-IT" sz="2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01F96D-7BE8-4B5C-A7C9-1525A11A6D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83"/>
          <a:stretch/>
        </p:blipFill>
        <p:spPr>
          <a:xfrm>
            <a:off x="4091632" y="2657548"/>
            <a:ext cx="3029301" cy="2163167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1F75B7D-C9E2-46CD-A15F-1AB7602D186F}"/>
              </a:ext>
            </a:extLst>
          </p:cNvPr>
          <p:cNvSpPr/>
          <p:nvPr/>
        </p:nvSpPr>
        <p:spPr>
          <a:xfrm>
            <a:off x="7449230" y="6104316"/>
            <a:ext cx="481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SzPct val="70000"/>
            </a:pPr>
            <a:r>
              <a:rPr lang="en-US" sz="2400" b="1" dirty="0"/>
              <a:t>Paper circulates inside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05890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40836" y="66829"/>
            <a:ext cx="3110328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Calorimeter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, 1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5531979" y="6317994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5</a:t>
            </a:fld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468EA93-D6A7-480E-8B9A-3CA09A2D2A88}"/>
              </a:ext>
            </a:extLst>
          </p:cNvPr>
          <p:cNvGrpSpPr/>
          <p:nvPr/>
        </p:nvGrpSpPr>
        <p:grpSpPr>
          <a:xfrm>
            <a:off x="8474930" y="87869"/>
            <a:ext cx="2882399" cy="2883968"/>
            <a:chOff x="1302766" y="5813437"/>
            <a:chExt cx="3407184" cy="3409030"/>
          </a:xfrm>
        </p:grpSpPr>
        <p:sp>
          <p:nvSpPr>
            <p:cNvPr id="12" name="Quadrato">
              <a:extLst>
                <a:ext uri="{FF2B5EF4-FFF2-40B4-BE49-F238E27FC236}">
                  <a16:creationId xmlns:a16="http://schemas.microsoft.com/office/drawing/2014/main" id="{766E481D-C3D5-46AC-892A-92584600BB1E}"/>
                </a:ext>
              </a:extLst>
            </p:cNvPr>
            <p:cNvSpPr/>
            <p:nvPr/>
          </p:nvSpPr>
          <p:spPr>
            <a:xfrm>
              <a:off x="1302766" y="8203246"/>
              <a:ext cx="1019221" cy="1019221"/>
            </a:xfrm>
            <a:prstGeom prst="rect">
              <a:avLst/>
            </a:prstGeom>
            <a:solidFill>
              <a:srgbClr val="D6D5D5"/>
            </a:solidFill>
            <a:ln w="38100">
              <a:solidFill>
                <a:srgbClr val="92929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" name="Quadrato">
              <a:extLst>
                <a:ext uri="{FF2B5EF4-FFF2-40B4-BE49-F238E27FC236}">
                  <a16:creationId xmlns:a16="http://schemas.microsoft.com/office/drawing/2014/main" id="{7006B7CD-EB76-4D63-972B-2864906EE6B1}"/>
                </a:ext>
              </a:extLst>
            </p:cNvPr>
            <p:cNvSpPr/>
            <p:nvPr/>
          </p:nvSpPr>
          <p:spPr>
            <a:xfrm>
              <a:off x="1302766" y="5827686"/>
              <a:ext cx="1019221" cy="1019221"/>
            </a:xfrm>
            <a:prstGeom prst="rect">
              <a:avLst/>
            </a:prstGeom>
            <a:solidFill>
              <a:srgbClr val="D6D5D5"/>
            </a:solidFill>
            <a:ln w="38100">
              <a:solidFill>
                <a:srgbClr val="92929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1">
              <a:extLst>
                <a:ext uri="{FF2B5EF4-FFF2-40B4-BE49-F238E27FC236}">
                  <a16:creationId xmlns:a16="http://schemas.microsoft.com/office/drawing/2014/main" id="{F29C3A15-28A7-4ABD-B0F1-ACACC4E8F524}"/>
                </a:ext>
              </a:extLst>
            </p:cNvPr>
            <p:cNvSpPr txBox="1"/>
            <p:nvPr/>
          </p:nvSpPr>
          <p:spPr>
            <a:xfrm>
              <a:off x="1683788" y="6058782"/>
              <a:ext cx="257176" cy="5302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2500" b="1"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16" name="Quadrato">
              <a:extLst>
                <a:ext uri="{FF2B5EF4-FFF2-40B4-BE49-F238E27FC236}">
                  <a16:creationId xmlns:a16="http://schemas.microsoft.com/office/drawing/2014/main" id="{194C74D4-E5AC-41E3-93BB-9F0B69FB82A4}"/>
                </a:ext>
              </a:extLst>
            </p:cNvPr>
            <p:cNvSpPr/>
            <p:nvPr/>
          </p:nvSpPr>
          <p:spPr>
            <a:xfrm>
              <a:off x="1302766" y="7016593"/>
              <a:ext cx="1019221" cy="1019220"/>
            </a:xfrm>
            <a:prstGeom prst="rect">
              <a:avLst/>
            </a:prstGeom>
            <a:solidFill>
              <a:srgbClr val="5E5E5E"/>
            </a:solidFill>
            <a:ln w="38100">
              <a:solidFill>
                <a:srgbClr val="92929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" name="4">
              <a:extLst>
                <a:ext uri="{FF2B5EF4-FFF2-40B4-BE49-F238E27FC236}">
                  <a16:creationId xmlns:a16="http://schemas.microsoft.com/office/drawing/2014/main" id="{0A19C1B5-650A-4EB6-A2EE-A773FB3B0BD4}"/>
                </a:ext>
              </a:extLst>
            </p:cNvPr>
            <p:cNvSpPr txBox="1"/>
            <p:nvPr/>
          </p:nvSpPr>
          <p:spPr>
            <a:xfrm>
              <a:off x="1626066" y="7206932"/>
              <a:ext cx="372619" cy="605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b="1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" name="7">
              <a:extLst>
                <a:ext uri="{FF2B5EF4-FFF2-40B4-BE49-F238E27FC236}">
                  <a16:creationId xmlns:a16="http://schemas.microsoft.com/office/drawing/2014/main" id="{4E30AC73-F931-4F6F-9B62-1B21D09692DB}"/>
                </a:ext>
              </a:extLst>
            </p:cNvPr>
            <p:cNvSpPr txBox="1"/>
            <p:nvPr/>
          </p:nvSpPr>
          <p:spPr>
            <a:xfrm>
              <a:off x="1663785" y="8418859"/>
              <a:ext cx="297181" cy="5302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2500" b="1"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9" name="Quadrato">
              <a:extLst>
                <a:ext uri="{FF2B5EF4-FFF2-40B4-BE49-F238E27FC236}">
                  <a16:creationId xmlns:a16="http://schemas.microsoft.com/office/drawing/2014/main" id="{BDC5CE2E-E58A-458C-B38E-DE74824EFA37}"/>
                </a:ext>
              </a:extLst>
            </p:cNvPr>
            <p:cNvSpPr/>
            <p:nvPr/>
          </p:nvSpPr>
          <p:spPr>
            <a:xfrm>
              <a:off x="2500463" y="5814285"/>
              <a:ext cx="1019220" cy="1019221"/>
            </a:xfrm>
            <a:prstGeom prst="rect">
              <a:avLst/>
            </a:prstGeom>
            <a:solidFill>
              <a:srgbClr val="FF8596">
                <a:alpha val="80107"/>
              </a:srgbClr>
            </a:solidFill>
            <a:ln w="38100">
              <a:solidFill>
                <a:srgbClr val="941100">
                  <a:alpha val="80107"/>
                </a:srgb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9411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" name="2">
              <a:extLst>
                <a:ext uri="{FF2B5EF4-FFF2-40B4-BE49-F238E27FC236}">
                  <a16:creationId xmlns:a16="http://schemas.microsoft.com/office/drawing/2014/main" id="{961E5446-800F-4092-A52F-9140D24CB549}"/>
                </a:ext>
              </a:extLst>
            </p:cNvPr>
            <p:cNvSpPr txBox="1"/>
            <p:nvPr/>
          </p:nvSpPr>
          <p:spPr>
            <a:xfrm>
              <a:off x="2855291" y="6037182"/>
              <a:ext cx="309563" cy="5302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2500" b="1"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" name="Quadrato">
              <a:extLst>
                <a:ext uri="{FF2B5EF4-FFF2-40B4-BE49-F238E27FC236}">
                  <a16:creationId xmlns:a16="http://schemas.microsoft.com/office/drawing/2014/main" id="{72EF83CB-4530-4E15-9B86-51F6C4C79166}"/>
                </a:ext>
              </a:extLst>
            </p:cNvPr>
            <p:cNvSpPr/>
            <p:nvPr/>
          </p:nvSpPr>
          <p:spPr>
            <a:xfrm>
              <a:off x="3690730" y="5827686"/>
              <a:ext cx="1019220" cy="1019221"/>
            </a:xfrm>
            <a:prstGeom prst="rect">
              <a:avLst/>
            </a:prstGeom>
            <a:solidFill>
              <a:srgbClr val="D6D5D5"/>
            </a:solidFill>
            <a:ln w="38100">
              <a:solidFill>
                <a:srgbClr val="92929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" name="3">
              <a:extLst>
                <a:ext uri="{FF2B5EF4-FFF2-40B4-BE49-F238E27FC236}">
                  <a16:creationId xmlns:a16="http://schemas.microsoft.com/office/drawing/2014/main" id="{0C7BB802-4E27-469C-A1F7-66FE08C8C285}"/>
                </a:ext>
              </a:extLst>
            </p:cNvPr>
            <p:cNvSpPr txBox="1"/>
            <p:nvPr/>
          </p:nvSpPr>
          <p:spPr>
            <a:xfrm>
              <a:off x="4020300" y="6058782"/>
              <a:ext cx="321311" cy="5302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2500" b="1"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" name="Quadrato">
              <a:extLst>
                <a:ext uri="{FF2B5EF4-FFF2-40B4-BE49-F238E27FC236}">
                  <a16:creationId xmlns:a16="http://schemas.microsoft.com/office/drawing/2014/main" id="{33DDC750-C862-45A8-AC6B-138FFC12E35A}"/>
                </a:ext>
              </a:extLst>
            </p:cNvPr>
            <p:cNvSpPr/>
            <p:nvPr/>
          </p:nvSpPr>
          <p:spPr>
            <a:xfrm>
              <a:off x="2500463" y="7021816"/>
              <a:ext cx="1019220" cy="1019220"/>
            </a:xfrm>
            <a:prstGeom prst="rect">
              <a:avLst/>
            </a:prstGeom>
            <a:solidFill>
              <a:srgbClr val="7CADED"/>
            </a:solidFill>
            <a:ln w="38100">
              <a:solidFill>
                <a:srgbClr val="0096FF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9411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" name="5">
              <a:extLst>
                <a:ext uri="{FF2B5EF4-FFF2-40B4-BE49-F238E27FC236}">
                  <a16:creationId xmlns:a16="http://schemas.microsoft.com/office/drawing/2014/main" id="{DA537056-D0CC-4EAF-B702-64984A239A2D}"/>
                </a:ext>
              </a:extLst>
            </p:cNvPr>
            <p:cNvSpPr txBox="1"/>
            <p:nvPr/>
          </p:nvSpPr>
          <p:spPr>
            <a:xfrm>
              <a:off x="2832716" y="7206932"/>
              <a:ext cx="354712" cy="605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b="1"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" name="Quadrato">
              <a:extLst>
                <a:ext uri="{FF2B5EF4-FFF2-40B4-BE49-F238E27FC236}">
                  <a16:creationId xmlns:a16="http://schemas.microsoft.com/office/drawing/2014/main" id="{1357BBAC-D47C-4ED0-A9A6-CB28F34C2FE3}"/>
                </a:ext>
              </a:extLst>
            </p:cNvPr>
            <p:cNvSpPr/>
            <p:nvPr/>
          </p:nvSpPr>
          <p:spPr>
            <a:xfrm>
              <a:off x="3690730" y="7021816"/>
              <a:ext cx="1019220" cy="1019220"/>
            </a:xfrm>
            <a:prstGeom prst="rect">
              <a:avLst/>
            </a:prstGeom>
            <a:solidFill>
              <a:srgbClr val="FFE46D"/>
            </a:solidFill>
            <a:ln w="38100">
              <a:solidFill>
                <a:srgbClr val="F8BA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9411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6" name="6">
              <a:extLst>
                <a:ext uri="{FF2B5EF4-FFF2-40B4-BE49-F238E27FC236}">
                  <a16:creationId xmlns:a16="http://schemas.microsoft.com/office/drawing/2014/main" id="{5CB6231B-A46D-495C-8AE9-72004C9F984D}"/>
                </a:ext>
              </a:extLst>
            </p:cNvPr>
            <p:cNvSpPr txBox="1"/>
            <p:nvPr/>
          </p:nvSpPr>
          <p:spPr>
            <a:xfrm>
              <a:off x="3995408" y="7206932"/>
              <a:ext cx="371095" cy="6057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b="1"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" name="Quadrato">
              <a:extLst>
                <a:ext uri="{FF2B5EF4-FFF2-40B4-BE49-F238E27FC236}">
                  <a16:creationId xmlns:a16="http://schemas.microsoft.com/office/drawing/2014/main" id="{F2D765B7-719D-4E9A-B307-C7E37948F49C}"/>
                </a:ext>
              </a:extLst>
            </p:cNvPr>
            <p:cNvSpPr/>
            <p:nvPr/>
          </p:nvSpPr>
          <p:spPr>
            <a:xfrm>
              <a:off x="2500463" y="8195203"/>
              <a:ext cx="1019220" cy="1019221"/>
            </a:xfrm>
            <a:prstGeom prst="rect">
              <a:avLst/>
            </a:prstGeom>
            <a:solidFill>
              <a:srgbClr val="7EE586"/>
            </a:solidFill>
            <a:ln w="38100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9411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" name="8">
              <a:extLst>
                <a:ext uri="{FF2B5EF4-FFF2-40B4-BE49-F238E27FC236}">
                  <a16:creationId xmlns:a16="http://schemas.microsoft.com/office/drawing/2014/main" id="{6F3BB3EE-7C8E-442E-A4E8-ED4997E30C4B}"/>
                </a:ext>
              </a:extLst>
            </p:cNvPr>
            <p:cNvSpPr txBox="1"/>
            <p:nvPr/>
          </p:nvSpPr>
          <p:spPr>
            <a:xfrm>
              <a:off x="2848623" y="8431559"/>
              <a:ext cx="322899" cy="5302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2500" b="1"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9" name="Quadrato">
              <a:extLst>
                <a:ext uri="{FF2B5EF4-FFF2-40B4-BE49-F238E27FC236}">
                  <a16:creationId xmlns:a16="http://schemas.microsoft.com/office/drawing/2014/main" id="{8279066E-0405-4558-9B73-3E4A436FD464}"/>
                </a:ext>
              </a:extLst>
            </p:cNvPr>
            <p:cNvSpPr/>
            <p:nvPr/>
          </p:nvSpPr>
          <p:spPr>
            <a:xfrm>
              <a:off x="3690730" y="8203246"/>
              <a:ext cx="1019220" cy="1019221"/>
            </a:xfrm>
            <a:prstGeom prst="rect">
              <a:avLst/>
            </a:prstGeom>
            <a:solidFill>
              <a:srgbClr val="D6D5D5"/>
            </a:solidFill>
            <a:ln w="38100">
              <a:solidFill>
                <a:srgbClr val="92929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" name="9">
              <a:extLst>
                <a:ext uri="{FF2B5EF4-FFF2-40B4-BE49-F238E27FC236}">
                  <a16:creationId xmlns:a16="http://schemas.microsoft.com/office/drawing/2014/main" id="{F4F54024-9D5B-4E1B-B4DC-D113EBD98C70}"/>
                </a:ext>
              </a:extLst>
            </p:cNvPr>
            <p:cNvSpPr txBox="1"/>
            <p:nvPr/>
          </p:nvSpPr>
          <p:spPr>
            <a:xfrm>
              <a:off x="4052987" y="8431559"/>
              <a:ext cx="328614" cy="5302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2500" b="1"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1" name="Tyvek">
              <a:extLst>
                <a:ext uri="{FF2B5EF4-FFF2-40B4-BE49-F238E27FC236}">
                  <a16:creationId xmlns:a16="http://schemas.microsoft.com/office/drawing/2014/main" id="{A22DED01-861A-481D-B0C9-E844B7291CA2}"/>
                </a:ext>
              </a:extLst>
            </p:cNvPr>
            <p:cNvSpPr txBox="1"/>
            <p:nvPr/>
          </p:nvSpPr>
          <p:spPr>
            <a:xfrm>
              <a:off x="3872892" y="6977366"/>
              <a:ext cx="654895" cy="368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17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Tyvek</a:t>
              </a:r>
            </a:p>
          </p:txBody>
        </p:sp>
        <p:sp>
          <p:nvSpPr>
            <p:cNvPr id="32" name="Tyvek">
              <a:extLst>
                <a:ext uri="{FF2B5EF4-FFF2-40B4-BE49-F238E27FC236}">
                  <a16:creationId xmlns:a16="http://schemas.microsoft.com/office/drawing/2014/main" id="{C513660B-0F62-42B2-9C73-3B61883C8408}"/>
                </a:ext>
              </a:extLst>
            </p:cNvPr>
            <p:cNvSpPr txBox="1"/>
            <p:nvPr/>
          </p:nvSpPr>
          <p:spPr>
            <a:xfrm>
              <a:off x="2682625" y="6977367"/>
              <a:ext cx="654895" cy="368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17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Tyvek</a:t>
              </a:r>
            </a:p>
          </p:txBody>
        </p:sp>
        <p:sp>
          <p:nvSpPr>
            <p:cNvPr id="33" name="Tyvek">
              <a:extLst>
                <a:ext uri="{FF2B5EF4-FFF2-40B4-BE49-F238E27FC236}">
                  <a16:creationId xmlns:a16="http://schemas.microsoft.com/office/drawing/2014/main" id="{6CC184D3-6E83-46C8-B282-50F345184139}"/>
                </a:ext>
              </a:extLst>
            </p:cNvPr>
            <p:cNvSpPr txBox="1"/>
            <p:nvPr/>
          </p:nvSpPr>
          <p:spPr>
            <a:xfrm>
              <a:off x="1492359" y="6977367"/>
              <a:ext cx="654895" cy="368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Tyvek</a:t>
              </a:r>
            </a:p>
          </p:txBody>
        </p:sp>
        <p:sp>
          <p:nvSpPr>
            <p:cNvPr id="34" name="Mylar">
              <a:extLst>
                <a:ext uri="{FF2B5EF4-FFF2-40B4-BE49-F238E27FC236}">
                  <a16:creationId xmlns:a16="http://schemas.microsoft.com/office/drawing/2014/main" id="{8CDA4E76-35D1-4395-9E24-2B84B447229B}"/>
                </a:ext>
              </a:extLst>
            </p:cNvPr>
            <p:cNvSpPr txBox="1"/>
            <p:nvPr/>
          </p:nvSpPr>
          <p:spPr>
            <a:xfrm>
              <a:off x="2695750" y="8834227"/>
              <a:ext cx="628645" cy="368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17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Mylar</a:t>
              </a:r>
            </a:p>
          </p:txBody>
        </p:sp>
        <p:sp>
          <p:nvSpPr>
            <p:cNvPr id="15" name="White Painting">
              <a:extLst>
                <a:ext uri="{FF2B5EF4-FFF2-40B4-BE49-F238E27FC236}">
                  <a16:creationId xmlns:a16="http://schemas.microsoft.com/office/drawing/2014/main" id="{2FFD9ED2-9E9A-48BD-AB6E-4614979446B2}"/>
                </a:ext>
              </a:extLst>
            </p:cNvPr>
            <p:cNvSpPr txBox="1"/>
            <p:nvPr/>
          </p:nvSpPr>
          <p:spPr>
            <a:xfrm>
              <a:off x="2377683" y="5813437"/>
              <a:ext cx="1264778" cy="3941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17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sz="1500" dirty="0"/>
                <a:t>White Paint</a:t>
              </a:r>
            </a:p>
          </p:txBody>
        </p:sp>
      </p:grpSp>
      <p:sp>
        <p:nvSpPr>
          <p:cNvPr id="35" name="Test beam overview:…">
            <a:extLst>
              <a:ext uri="{FF2B5EF4-FFF2-40B4-BE49-F238E27FC236}">
                <a16:creationId xmlns:a16="http://schemas.microsoft.com/office/drawing/2014/main" id="{2BB5FADB-8341-41E9-B710-FB7A90FBA67E}"/>
              </a:ext>
            </a:extLst>
          </p:cNvPr>
          <p:cNvSpPr txBox="1"/>
          <p:nvPr/>
        </p:nvSpPr>
        <p:spPr>
          <a:xfrm>
            <a:off x="212705" y="427565"/>
            <a:ext cx="6624685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2500" cap="small"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beam overview:</a:t>
            </a:r>
          </a:p>
          <a:p>
            <a:pPr marL="333374" indent="-333374" defTabSz="584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9 crystals</a:t>
            </a:r>
          </a:p>
          <a:p>
            <a:pPr marL="333374" indent="-333374" defTabSz="584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15 µm </a:t>
            </a:r>
            <a:r>
              <a:rPr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arrays</a:t>
            </a:r>
          </a:p>
          <a:p>
            <a:pPr marL="333374" indent="-333374" defTabSz="584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3 reflective wrappings: White Painting, Mylar and Tyvek</a:t>
            </a:r>
          </a:p>
          <a:p>
            <a:pPr marL="333374" indent="-333374" defTabSz="584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Proton Energy: 70, 120, 170, 227 MeV</a:t>
            </a:r>
          </a:p>
          <a:p>
            <a:pPr marL="333374" indent="-333374" defTabSz="584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Carbon Energy: 115, 190, 260, 330, 399 MeV/A</a:t>
            </a:r>
          </a:p>
          <a:p>
            <a:pPr marL="333374" indent="-333374" defTabSz="584200">
              <a:lnSpc>
                <a:spcPct val="100000"/>
              </a:lnSpc>
              <a:spcBef>
                <a:spcPts val="0"/>
              </a:spcBef>
              <a:buSzPct val="100000"/>
              <a:buChar char="•"/>
              <a:defRPr sz="2500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Temperature part:</a:t>
            </a:r>
          </a:p>
          <a:p>
            <a:pPr marL="777875" lvl="1" indent="-333375" defTabSz="584200">
              <a:lnSpc>
                <a:spcPct val="100000"/>
              </a:lnSpc>
              <a:spcBef>
                <a:spcPts val="0"/>
              </a:spcBef>
              <a:buSzPct val="100000"/>
              <a:buChar char="๏"/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For each energy 4 different temperature</a:t>
            </a:r>
          </a:p>
        </p:txBody>
      </p:sp>
      <p:pic>
        <p:nvPicPr>
          <p:cNvPr id="36" name="Linearity_Charge_Cry2_Cry5_Cry8_v1.pdf" descr="Linearity_Charge_Cry2_Cry5_Cry8_v1.pdf">
            <a:extLst>
              <a:ext uri="{FF2B5EF4-FFF2-40B4-BE49-F238E27FC236}">
                <a16:creationId xmlns:a16="http://schemas.microsoft.com/office/drawing/2014/main" id="{33952CB1-5540-4ADA-8128-E52F6F7C45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5" t="9081" r="9386" b="2164"/>
          <a:stretch>
            <a:fillRect/>
          </a:stretch>
        </p:blipFill>
        <p:spPr>
          <a:xfrm>
            <a:off x="23463" y="3396587"/>
            <a:ext cx="4795007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EnergyResolution_Charge_Cry2_Cry5_Cry8_v1.pdf" descr="EnergyResolution_Charge_Cry2_Cry5_Cry8_v1.pdf">
            <a:extLst>
              <a:ext uri="{FF2B5EF4-FFF2-40B4-BE49-F238E27FC236}">
                <a16:creationId xmlns:a16="http://schemas.microsoft.com/office/drawing/2014/main" id="{A4394E2D-B462-4D4B-A703-06ECDCBA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334" r="9395"/>
          <a:stretch>
            <a:fillRect/>
          </a:stretch>
        </p:blipFill>
        <p:spPr>
          <a:xfrm>
            <a:off x="7454369" y="3429000"/>
            <a:ext cx="4721705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61FFB4F-BD70-4337-9737-FE8691C7B90C}"/>
              </a:ext>
            </a:extLst>
          </p:cNvPr>
          <p:cNvSpPr txBox="1"/>
          <p:nvPr/>
        </p:nvSpPr>
        <p:spPr>
          <a:xfrm>
            <a:off x="4818470" y="4620197"/>
            <a:ext cx="2740321" cy="40011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33CC"/>
                </a:solidFill>
              </a:rPr>
              <a:t>Tyvek</a:t>
            </a:r>
            <a:r>
              <a:rPr lang="it-IT" sz="2000" dirty="0">
                <a:solidFill>
                  <a:srgbClr val="0033CC"/>
                </a:solidFill>
              </a:rPr>
              <a:t> </a:t>
            </a:r>
            <a:r>
              <a:rPr lang="it-IT" sz="2000" dirty="0" err="1">
                <a:solidFill>
                  <a:srgbClr val="0033CC"/>
                </a:solidFill>
              </a:rPr>
              <a:t>reflects</a:t>
            </a:r>
            <a:r>
              <a:rPr lang="it-IT" sz="2000" dirty="0">
                <a:solidFill>
                  <a:srgbClr val="0033CC"/>
                </a:solidFill>
              </a:rPr>
              <a:t> more light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1C94141E-AF6B-4225-A994-ED6B5D59B4E5}"/>
              </a:ext>
            </a:extLst>
          </p:cNvPr>
          <p:cNvSpPr/>
          <p:nvPr/>
        </p:nvSpPr>
        <p:spPr>
          <a:xfrm>
            <a:off x="6032791" y="5160060"/>
            <a:ext cx="554804" cy="592885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5EF4BB7-7A04-48F3-91DF-1EE0F17CA644}"/>
              </a:ext>
            </a:extLst>
          </p:cNvPr>
          <p:cNvSpPr txBox="1"/>
          <p:nvPr/>
        </p:nvSpPr>
        <p:spPr>
          <a:xfrm>
            <a:off x="4853775" y="5867841"/>
            <a:ext cx="2841569" cy="40011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33CC"/>
                </a:solidFill>
              </a:rPr>
              <a:t>Better Energy </a:t>
            </a:r>
            <a:r>
              <a:rPr lang="it-IT" sz="2000" dirty="0" err="1">
                <a:solidFill>
                  <a:srgbClr val="0033CC"/>
                </a:solidFill>
              </a:rPr>
              <a:t>Resolution</a:t>
            </a:r>
            <a:endParaRPr lang="it-IT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7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76041" y="89475"/>
            <a:ext cx="2719959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Calorimeter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, 2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5939162" y="6407542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6</a:t>
            </a:fld>
            <a:endParaRPr lang="it-IT"/>
          </a:p>
        </p:txBody>
      </p:sp>
      <p:pic>
        <p:nvPicPr>
          <p:cNvPr id="38" name="Schermata 2020-04-22 alle 18.25.06.png" descr="Schermata 2020-04-22 alle 18.25.06.png">
            <a:extLst>
              <a:ext uri="{FF2B5EF4-FFF2-40B4-BE49-F238E27FC236}">
                <a16:creationId xmlns:a16="http://schemas.microsoft.com/office/drawing/2014/main" id="{87901073-188B-4963-B139-809328346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09" y="3460106"/>
            <a:ext cx="4845155" cy="333631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582AF55-530C-4B9C-B2D1-ED29DE85B01D}"/>
              </a:ext>
            </a:extLst>
          </p:cNvPr>
          <p:cNvSpPr txBox="1"/>
          <p:nvPr/>
        </p:nvSpPr>
        <p:spPr>
          <a:xfrm>
            <a:off x="0" y="2692775"/>
            <a:ext cx="61992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00FF"/>
                </a:solidFill>
              </a:rPr>
              <a:t>Signal</a:t>
            </a:r>
            <a:r>
              <a:rPr lang="it-IT" sz="2000" dirty="0">
                <a:solidFill>
                  <a:srgbClr val="0000FF"/>
                </a:solidFill>
              </a:rPr>
              <a:t> </a:t>
            </a:r>
            <a:r>
              <a:rPr lang="it-IT" sz="2000" dirty="0" err="1">
                <a:solidFill>
                  <a:srgbClr val="0000FF"/>
                </a:solidFill>
              </a:rPr>
              <a:t>depends</a:t>
            </a:r>
            <a:r>
              <a:rPr lang="it-IT" sz="2000" dirty="0">
                <a:solidFill>
                  <a:srgbClr val="0000FF"/>
                </a:solidFill>
              </a:rPr>
              <a:t> on temperature (</a:t>
            </a:r>
            <a:r>
              <a:rPr lang="it-IT" sz="2000" dirty="0" err="1">
                <a:solidFill>
                  <a:srgbClr val="0000FF"/>
                </a:solidFill>
              </a:rPr>
              <a:t>max</a:t>
            </a:r>
            <a:r>
              <a:rPr lang="it-IT" sz="2000" dirty="0">
                <a:solidFill>
                  <a:srgbClr val="0000FF"/>
                </a:solidFill>
              </a:rPr>
              <a:t> </a:t>
            </a:r>
            <a:r>
              <a:rPr lang="it-IT" sz="2000" dirty="0" err="1">
                <a:solidFill>
                  <a:srgbClr val="0000FF"/>
                </a:solidFill>
              </a:rPr>
              <a:t>fluctuation</a:t>
            </a:r>
            <a:r>
              <a:rPr lang="it-IT" sz="2000" dirty="0">
                <a:solidFill>
                  <a:srgbClr val="0000FF"/>
                </a:solidFill>
              </a:rPr>
              <a:t> ~ 10%)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temperature sensor?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B172EDF-8226-4070-8EDE-C031624E7258}"/>
              </a:ext>
            </a:extLst>
          </p:cNvPr>
          <p:cNvSpPr txBox="1"/>
          <p:nvPr/>
        </p:nvSpPr>
        <p:spPr>
          <a:xfrm>
            <a:off x="2810255" y="4406370"/>
            <a:ext cx="2199407" cy="397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aseline="30000" dirty="0"/>
              <a:t>12</a:t>
            </a:r>
            <a:r>
              <a:rPr lang="it-IT" sz="2000" dirty="0"/>
              <a:t>C @ 330 </a:t>
            </a:r>
            <a:r>
              <a:rPr lang="it-IT" sz="2000" dirty="0" err="1"/>
              <a:t>MeV</a:t>
            </a:r>
            <a:r>
              <a:rPr lang="it-IT" sz="2000" dirty="0"/>
              <a:t>/A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1735311-A994-44E1-ABD4-B6D63CECAEDD}"/>
              </a:ext>
            </a:extLst>
          </p:cNvPr>
          <p:cNvGrpSpPr/>
          <p:nvPr/>
        </p:nvGrpSpPr>
        <p:grpSpPr>
          <a:xfrm>
            <a:off x="152658" y="124801"/>
            <a:ext cx="2309234" cy="2310491"/>
            <a:chOff x="205484" y="854870"/>
            <a:chExt cx="2309234" cy="2310491"/>
          </a:xfrm>
        </p:grpSpPr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1202AE14-6260-4982-ADD1-A22415C80BD9}"/>
                </a:ext>
              </a:extLst>
            </p:cNvPr>
            <p:cNvGrpSpPr/>
            <p:nvPr/>
          </p:nvGrpSpPr>
          <p:grpSpPr>
            <a:xfrm>
              <a:off x="205484" y="854870"/>
              <a:ext cx="2309234" cy="2310491"/>
              <a:chOff x="1302766" y="5813437"/>
              <a:chExt cx="3407184" cy="3409030"/>
            </a:xfrm>
          </p:grpSpPr>
          <p:sp>
            <p:nvSpPr>
              <p:cNvPr id="44" name="Quadrato">
                <a:extLst>
                  <a:ext uri="{FF2B5EF4-FFF2-40B4-BE49-F238E27FC236}">
                    <a16:creationId xmlns:a16="http://schemas.microsoft.com/office/drawing/2014/main" id="{4FDE824C-126D-41A7-8763-F0010F9DC614}"/>
                  </a:ext>
                </a:extLst>
              </p:cNvPr>
              <p:cNvSpPr/>
              <p:nvPr/>
            </p:nvSpPr>
            <p:spPr>
              <a:xfrm>
                <a:off x="1302766" y="8203246"/>
                <a:ext cx="1019221" cy="1019221"/>
              </a:xfrm>
              <a:prstGeom prst="rect">
                <a:avLst/>
              </a:prstGeom>
              <a:solidFill>
                <a:srgbClr val="D6D5D5"/>
              </a:solidFill>
              <a:ln w="38100">
                <a:solidFill>
                  <a:srgbClr val="929292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" name="Quadrato">
                <a:extLst>
                  <a:ext uri="{FF2B5EF4-FFF2-40B4-BE49-F238E27FC236}">
                    <a16:creationId xmlns:a16="http://schemas.microsoft.com/office/drawing/2014/main" id="{FA73C01B-7B21-4D90-8D61-E0F28C945EF7}"/>
                  </a:ext>
                </a:extLst>
              </p:cNvPr>
              <p:cNvSpPr/>
              <p:nvPr/>
            </p:nvSpPr>
            <p:spPr>
              <a:xfrm>
                <a:off x="1302766" y="5827686"/>
                <a:ext cx="1019221" cy="1019221"/>
              </a:xfrm>
              <a:prstGeom prst="rect">
                <a:avLst/>
              </a:prstGeom>
              <a:solidFill>
                <a:srgbClr val="D6D5D5"/>
              </a:solidFill>
              <a:ln w="38100">
                <a:solidFill>
                  <a:srgbClr val="929292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" name="1">
                <a:extLst>
                  <a:ext uri="{FF2B5EF4-FFF2-40B4-BE49-F238E27FC236}">
                    <a16:creationId xmlns:a16="http://schemas.microsoft.com/office/drawing/2014/main" id="{B1E4AAAA-4772-49E3-889B-A0D76DEC4C8B}"/>
                  </a:ext>
                </a:extLst>
              </p:cNvPr>
              <p:cNvSpPr txBox="1"/>
              <p:nvPr/>
            </p:nvSpPr>
            <p:spPr>
              <a:xfrm>
                <a:off x="1683788" y="6058782"/>
                <a:ext cx="257176" cy="5302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2500" b="1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rPr dirty="0"/>
                  <a:t>1</a:t>
                </a:r>
              </a:p>
            </p:txBody>
          </p:sp>
          <p:sp>
            <p:nvSpPr>
              <p:cNvPr id="47" name="Quadrato">
                <a:extLst>
                  <a:ext uri="{FF2B5EF4-FFF2-40B4-BE49-F238E27FC236}">
                    <a16:creationId xmlns:a16="http://schemas.microsoft.com/office/drawing/2014/main" id="{A6F8907E-C5FD-4F22-8385-C06768327047}"/>
                  </a:ext>
                </a:extLst>
              </p:cNvPr>
              <p:cNvSpPr/>
              <p:nvPr/>
            </p:nvSpPr>
            <p:spPr>
              <a:xfrm>
                <a:off x="1302766" y="7016593"/>
                <a:ext cx="1019221" cy="1019220"/>
              </a:xfrm>
              <a:prstGeom prst="rect">
                <a:avLst/>
              </a:prstGeom>
              <a:solidFill>
                <a:srgbClr val="5E5E5E"/>
              </a:solidFill>
              <a:ln w="38100">
                <a:solidFill>
                  <a:srgbClr val="929292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8" name="4">
                <a:extLst>
                  <a:ext uri="{FF2B5EF4-FFF2-40B4-BE49-F238E27FC236}">
                    <a16:creationId xmlns:a16="http://schemas.microsoft.com/office/drawing/2014/main" id="{84AFA920-4E72-449F-BDD2-E3B15B774C5F}"/>
                  </a:ext>
                </a:extLst>
              </p:cNvPr>
              <p:cNvSpPr txBox="1"/>
              <p:nvPr/>
            </p:nvSpPr>
            <p:spPr>
              <a:xfrm>
                <a:off x="1626066" y="7206932"/>
                <a:ext cx="372619" cy="6057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b="1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49" name="7">
                <a:extLst>
                  <a:ext uri="{FF2B5EF4-FFF2-40B4-BE49-F238E27FC236}">
                    <a16:creationId xmlns:a16="http://schemas.microsoft.com/office/drawing/2014/main" id="{50B65A74-B83C-4DFB-91DF-1A45ECB04DCD}"/>
                  </a:ext>
                </a:extLst>
              </p:cNvPr>
              <p:cNvSpPr txBox="1"/>
              <p:nvPr/>
            </p:nvSpPr>
            <p:spPr>
              <a:xfrm>
                <a:off x="1663785" y="8418859"/>
                <a:ext cx="297181" cy="5302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2500" b="1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50" name="Quadrato">
                <a:extLst>
                  <a:ext uri="{FF2B5EF4-FFF2-40B4-BE49-F238E27FC236}">
                    <a16:creationId xmlns:a16="http://schemas.microsoft.com/office/drawing/2014/main" id="{26583E5C-FD61-4F04-B071-FF044004828E}"/>
                  </a:ext>
                </a:extLst>
              </p:cNvPr>
              <p:cNvSpPr/>
              <p:nvPr/>
            </p:nvSpPr>
            <p:spPr>
              <a:xfrm>
                <a:off x="2500463" y="5814285"/>
                <a:ext cx="1019220" cy="1019221"/>
              </a:xfrm>
              <a:prstGeom prst="rect">
                <a:avLst/>
              </a:prstGeom>
              <a:solidFill>
                <a:srgbClr val="FF8596">
                  <a:alpha val="80107"/>
                </a:srgbClr>
              </a:solidFill>
              <a:ln w="38100">
                <a:solidFill>
                  <a:srgbClr val="941100">
                    <a:alpha val="80107"/>
                  </a:srgb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9411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" name="2">
                <a:extLst>
                  <a:ext uri="{FF2B5EF4-FFF2-40B4-BE49-F238E27FC236}">
                    <a16:creationId xmlns:a16="http://schemas.microsoft.com/office/drawing/2014/main" id="{B4CA14D6-2E7F-42E2-832E-FC7C728D46ED}"/>
                  </a:ext>
                </a:extLst>
              </p:cNvPr>
              <p:cNvSpPr txBox="1"/>
              <p:nvPr/>
            </p:nvSpPr>
            <p:spPr>
              <a:xfrm>
                <a:off x="2855291" y="6037182"/>
                <a:ext cx="309563" cy="5302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2500" b="1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52" name="Quadrato">
                <a:extLst>
                  <a:ext uri="{FF2B5EF4-FFF2-40B4-BE49-F238E27FC236}">
                    <a16:creationId xmlns:a16="http://schemas.microsoft.com/office/drawing/2014/main" id="{87DF73AF-2EEF-42E2-B704-DDFF840A7EC5}"/>
                  </a:ext>
                </a:extLst>
              </p:cNvPr>
              <p:cNvSpPr/>
              <p:nvPr/>
            </p:nvSpPr>
            <p:spPr>
              <a:xfrm>
                <a:off x="3690730" y="5827686"/>
                <a:ext cx="1019220" cy="1019221"/>
              </a:xfrm>
              <a:prstGeom prst="rect">
                <a:avLst/>
              </a:prstGeom>
              <a:solidFill>
                <a:srgbClr val="D6D5D5"/>
              </a:solidFill>
              <a:ln w="38100">
                <a:solidFill>
                  <a:srgbClr val="929292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3" name="3">
                <a:extLst>
                  <a:ext uri="{FF2B5EF4-FFF2-40B4-BE49-F238E27FC236}">
                    <a16:creationId xmlns:a16="http://schemas.microsoft.com/office/drawing/2014/main" id="{E4DEAB2F-6C07-46F3-BD5E-406CAD5B735B}"/>
                  </a:ext>
                </a:extLst>
              </p:cNvPr>
              <p:cNvSpPr txBox="1"/>
              <p:nvPr/>
            </p:nvSpPr>
            <p:spPr>
              <a:xfrm>
                <a:off x="4020300" y="6058782"/>
                <a:ext cx="321311" cy="5302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2500" b="1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54" name="Quadrato">
                <a:extLst>
                  <a:ext uri="{FF2B5EF4-FFF2-40B4-BE49-F238E27FC236}">
                    <a16:creationId xmlns:a16="http://schemas.microsoft.com/office/drawing/2014/main" id="{5707710E-A0FB-4647-8C3F-2A965B037913}"/>
                  </a:ext>
                </a:extLst>
              </p:cNvPr>
              <p:cNvSpPr/>
              <p:nvPr/>
            </p:nvSpPr>
            <p:spPr>
              <a:xfrm>
                <a:off x="2500463" y="7021816"/>
                <a:ext cx="1019220" cy="1019220"/>
              </a:xfrm>
              <a:prstGeom prst="rect">
                <a:avLst/>
              </a:prstGeom>
              <a:solidFill>
                <a:srgbClr val="7CADED"/>
              </a:solidFill>
              <a:ln w="38100">
                <a:solidFill>
                  <a:srgbClr val="0096FF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9411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5" name="5">
                <a:extLst>
                  <a:ext uri="{FF2B5EF4-FFF2-40B4-BE49-F238E27FC236}">
                    <a16:creationId xmlns:a16="http://schemas.microsoft.com/office/drawing/2014/main" id="{47156D93-4629-4FB7-B884-83BDB5C98B81}"/>
                  </a:ext>
                </a:extLst>
              </p:cNvPr>
              <p:cNvSpPr txBox="1"/>
              <p:nvPr/>
            </p:nvSpPr>
            <p:spPr>
              <a:xfrm>
                <a:off x="2832716" y="7206932"/>
                <a:ext cx="354712" cy="6057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b="1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56" name="Quadrato">
                <a:extLst>
                  <a:ext uri="{FF2B5EF4-FFF2-40B4-BE49-F238E27FC236}">
                    <a16:creationId xmlns:a16="http://schemas.microsoft.com/office/drawing/2014/main" id="{5155E320-7EF3-46B0-8FD6-F35C375B3A2F}"/>
                  </a:ext>
                </a:extLst>
              </p:cNvPr>
              <p:cNvSpPr/>
              <p:nvPr/>
            </p:nvSpPr>
            <p:spPr>
              <a:xfrm>
                <a:off x="3690730" y="7021816"/>
                <a:ext cx="1019220" cy="1019220"/>
              </a:xfrm>
              <a:prstGeom prst="rect">
                <a:avLst/>
              </a:prstGeom>
              <a:solidFill>
                <a:srgbClr val="FFE46D"/>
              </a:solidFill>
              <a:ln w="38100">
                <a:solidFill>
                  <a:srgbClr val="F8BA00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9411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7" name="6">
                <a:extLst>
                  <a:ext uri="{FF2B5EF4-FFF2-40B4-BE49-F238E27FC236}">
                    <a16:creationId xmlns:a16="http://schemas.microsoft.com/office/drawing/2014/main" id="{C78878CC-5865-4BB9-B767-8AFEEDCD30EC}"/>
                  </a:ext>
                </a:extLst>
              </p:cNvPr>
              <p:cNvSpPr txBox="1"/>
              <p:nvPr/>
            </p:nvSpPr>
            <p:spPr>
              <a:xfrm>
                <a:off x="3995408" y="7206932"/>
                <a:ext cx="371095" cy="6057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b="1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58" name="Quadrato">
                <a:extLst>
                  <a:ext uri="{FF2B5EF4-FFF2-40B4-BE49-F238E27FC236}">
                    <a16:creationId xmlns:a16="http://schemas.microsoft.com/office/drawing/2014/main" id="{775DD9DF-DD20-45BF-98C0-C017BAA6C16D}"/>
                  </a:ext>
                </a:extLst>
              </p:cNvPr>
              <p:cNvSpPr/>
              <p:nvPr/>
            </p:nvSpPr>
            <p:spPr>
              <a:xfrm>
                <a:off x="2500463" y="8195203"/>
                <a:ext cx="1019220" cy="1019221"/>
              </a:xfrm>
              <a:prstGeom prst="rect">
                <a:avLst/>
              </a:prstGeom>
              <a:solidFill>
                <a:srgbClr val="7EE586"/>
              </a:solidFill>
              <a:ln w="381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9411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9" name="8">
                <a:extLst>
                  <a:ext uri="{FF2B5EF4-FFF2-40B4-BE49-F238E27FC236}">
                    <a16:creationId xmlns:a16="http://schemas.microsoft.com/office/drawing/2014/main" id="{711823E8-2271-4DE2-96F6-B87C40511123}"/>
                  </a:ext>
                </a:extLst>
              </p:cNvPr>
              <p:cNvSpPr txBox="1"/>
              <p:nvPr/>
            </p:nvSpPr>
            <p:spPr>
              <a:xfrm>
                <a:off x="2848623" y="8431559"/>
                <a:ext cx="322899" cy="5302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2500" b="1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60" name="Quadrato">
                <a:extLst>
                  <a:ext uri="{FF2B5EF4-FFF2-40B4-BE49-F238E27FC236}">
                    <a16:creationId xmlns:a16="http://schemas.microsoft.com/office/drawing/2014/main" id="{D2D575AD-8CAA-4370-B31A-DBFE1A8791E9}"/>
                  </a:ext>
                </a:extLst>
              </p:cNvPr>
              <p:cNvSpPr/>
              <p:nvPr/>
            </p:nvSpPr>
            <p:spPr>
              <a:xfrm>
                <a:off x="3690730" y="8203246"/>
                <a:ext cx="1019220" cy="1019221"/>
              </a:xfrm>
              <a:prstGeom prst="rect">
                <a:avLst/>
              </a:prstGeom>
              <a:solidFill>
                <a:srgbClr val="D6D5D5"/>
              </a:solidFill>
              <a:ln w="38100">
                <a:solidFill>
                  <a:srgbClr val="929292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1" name="9">
                <a:extLst>
                  <a:ext uri="{FF2B5EF4-FFF2-40B4-BE49-F238E27FC236}">
                    <a16:creationId xmlns:a16="http://schemas.microsoft.com/office/drawing/2014/main" id="{E268EA1C-D629-4B41-AA40-7589E8AB7FAC}"/>
                  </a:ext>
                </a:extLst>
              </p:cNvPr>
              <p:cNvSpPr txBox="1"/>
              <p:nvPr/>
            </p:nvSpPr>
            <p:spPr>
              <a:xfrm>
                <a:off x="4052987" y="8431559"/>
                <a:ext cx="328614" cy="5302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2500" b="1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9</a:t>
                </a:r>
              </a:p>
            </p:txBody>
          </p:sp>
          <p:sp>
            <p:nvSpPr>
              <p:cNvPr id="62" name="Tyvek">
                <a:extLst>
                  <a:ext uri="{FF2B5EF4-FFF2-40B4-BE49-F238E27FC236}">
                    <a16:creationId xmlns:a16="http://schemas.microsoft.com/office/drawing/2014/main" id="{1D5377D0-6F71-4735-BF3B-8C621EB0EA51}"/>
                  </a:ext>
                </a:extLst>
              </p:cNvPr>
              <p:cNvSpPr txBox="1"/>
              <p:nvPr/>
            </p:nvSpPr>
            <p:spPr>
              <a:xfrm>
                <a:off x="3872892" y="6977366"/>
                <a:ext cx="654895" cy="3683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1700">
                    <a:latin typeface="Tahoma"/>
                    <a:ea typeface="Tahoma"/>
                    <a:cs typeface="Tahoma"/>
                    <a:sym typeface="Tahoma"/>
                  </a:defRPr>
                </a:lvl1pPr>
              </a:lstStyle>
              <a:p>
                <a:r>
                  <a:t>Tyvek</a:t>
                </a:r>
              </a:p>
            </p:txBody>
          </p:sp>
          <p:sp>
            <p:nvSpPr>
              <p:cNvPr id="63" name="Tyvek">
                <a:extLst>
                  <a:ext uri="{FF2B5EF4-FFF2-40B4-BE49-F238E27FC236}">
                    <a16:creationId xmlns:a16="http://schemas.microsoft.com/office/drawing/2014/main" id="{085836C3-25A1-4273-9CD7-DCAA834FD34A}"/>
                  </a:ext>
                </a:extLst>
              </p:cNvPr>
              <p:cNvSpPr txBox="1"/>
              <p:nvPr/>
            </p:nvSpPr>
            <p:spPr>
              <a:xfrm>
                <a:off x="2682625" y="6977367"/>
                <a:ext cx="654895" cy="3683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1700">
                    <a:latin typeface="Tahoma"/>
                    <a:ea typeface="Tahoma"/>
                    <a:cs typeface="Tahoma"/>
                    <a:sym typeface="Tahoma"/>
                  </a:defRPr>
                </a:lvl1pPr>
              </a:lstStyle>
              <a:p>
                <a:r>
                  <a:t>Tyvek</a:t>
                </a:r>
              </a:p>
            </p:txBody>
          </p:sp>
          <p:sp>
            <p:nvSpPr>
              <p:cNvPr id="64" name="Tyvek">
                <a:extLst>
                  <a:ext uri="{FF2B5EF4-FFF2-40B4-BE49-F238E27FC236}">
                    <a16:creationId xmlns:a16="http://schemas.microsoft.com/office/drawing/2014/main" id="{0F28A0AF-00A6-4FB0-9E7F-C43AFDC1DC69}"/>
                  </a:ext>
                </a:extLst>
              </p:cNvPr>
              <p:cNvSpPr txBox="1"/>
              <p:nvPr/>
            </p:nvSpPr>
            <p:spPr>
              <a:xfrm>
                <a:off x="1492359" y="6977367"/>
                <a:ext cx="654895" cy="3683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17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lvl1pPr>
              </a:lstStyle>
              <a:p>
                <a:r>
                  <a:t>Tyvek</a:t>
                </a:r>
              </a:p>
            </p:txBody>
          </p:sp>
          <p:sp>
            <p:nvSpPr>
              <p:cNvPr id="65" name="Mylar">
                <a:extLst>
                  <a:ext uri="{FF2B5EF4-FFF2-40B4-BE49-F238E27FC236}">
                    <a16:creationId xmlns:a16="http://schemas.microsoft.com/office/drawing/2014/main" id="{EDFF5F5E-BA75-4650-BC65-C098D7176349}"/>
                  </a:ext>
                </a:extLst>
              </p:cNvPr>
              <p:cNvSpPr txBox="1"/>
              <p:nvPr/>
            </p:nvSpPr>
            <p:spPr>
              <a:xfrm>
                <a:off x="2695750" y="8834227"/>
                <a:ext cx="628645" cy="3683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1700">
                    <a:latin typeface="Tahoma"/>
                    <a:ea typeface="Tahoma"/>
                    <a:cs typeface="Tahoma"/>
                    <a:sym typeface="Tahoma"/>
                  </a:defRPr>
                </a:lvl1pPr>
              </a:lstStyle>
              <a:p>
                <a:r>
                  <a:t>Mylar</a:t>
                </a:r>
              </a:p>
            </p:txBody>
          </p:sp>
          <p:sp>
            <p:nvSpPr>
              <p:cNvPr id="66" name="White Painting">
                <a:extLst>
                  <a:ext uri="{FF2B5EF4-FFF2-40B4-BE49-F238E27FC236}">
                    <a16:creationId xmlns:a16="http://schemas.microsoft.com/office/drawing/2014/main" id="{6C87D765-EC99-41B5-B13F-41E91AB6DD74}"/>
                  </a:ext>
                </a:extLst>
              </p:cNvPr>
              <p:cNvSpPr txBox="1"/>
              <p:nvPr/>
            </p:nvSpPr>
            <p:spPr>
              <a:xfrm>
                <a:off x="2377683" y="5813437"/>
                <a:ext cx="1264778" cy="3941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ctr" defTabSz="584200">
                  <a:lnSpc>
                    <a:spcPct val="100000"/>
                  </a:lnSpc>
                  <a:spcBef>
                    <a:spcPts val="0"/>
                  </a:spcBef>
                  <a:defRPr sz="1700">
                    <a:latin typeface="Tahoma"/>
                    <a:ea typeface="Tahoma"/>
                    <a:cs typeface="Tahoma"/>
                    <a:sym typeface="Tahoma"/>
                  </a:defRPr>
                </a:lvl1pPr>
              </a:lstStyle>
              <a:p>
                <a:r>
                  <a:rPr sz="1500" dirty="0"/>
                  <a:t>White Paint</a:t>
                </a:r>
              </a:p>
            </p:txBody>
          </p:sp>
        </p:grp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EB22048A-52CB-44E8-B364-33B8DAC36A9C}"/>
                </a:ext>
              </a:extLst>
            </p:cNvPr>
            <p:cNvSpPr/>
            <p:nvPr/>
          </p:nvSpPr>
          <p:spPr>
            <a:xfrm>
              <a:off x="751708" y="1463861"/>
              <a:ext cx="1150706" cy="10953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3444B49A-ACD5-44FC-B971-3FF31007E4AC}"/>
              </a:ext>
            </a:extLst>
          </p:cNvPr>
          <p:cNvGrpSpPr/>
          <p:nvPr/>
        </p:nvGrpSpPr>
        <p:grpSpPr>
          <a:xfrm>
            <a:off x="6912267" y="124801"/>
            <a:ext cx="5055085" cy="4061612"/>
            <a:chOff x="6973961" y="2271499"/>
            <a:chExt cx="5055085" cy="4061612"/>
          </a:xfrm>
        </p:grpSpPr>
        <p:pic>
          <p:nvPicPr>
            <p:cNvPr id="67" name="EnResolutionCharge_AftBefTcorr.pdf" descr="EnResolutionCharge_AftBefTcorr.pdf">
              <a:extLst>
                <a:ext uri="{FF2B5EF4-FFF2-40B4-BE49-F238E27FC236}">
                  <a16:creationId xmlns:a16="http://schemas.microsoft.com/office/drawing/2014/main" id="{18D4C3E4-3D44-4AEF-B05C-10CF1CE24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372" t="8385" r="9127" b="4774"/>
            <a:stretch>
              <a:fillRect/>
            </a:stretch>
          </p:blipFill>
          <p:spPr>
            <a:xfrm>
              <a:off x="6973961" y="2271499"/>
              <a:ext cx="5055085" cy="380551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8" name="Ebeam [MeV]">
              <a:extLst>
                <a:ext uri="{FF2B5EF4-FFF2-40B4-BE49-F238E27FC236}">
                  <a16:creationId xmlns:a16="http://schemas.microsoft.com/office/drawing/2014/main" id="{B709431F-ADB8-40A7-9580-0986B9BECE72}"/>
                </a:ext>
              </a:extLst>
            </p:cNvPr>
            <p:cNvSpPr/>
            <p:nvPr/>
          </p:nvSpPr>
          <p:spPr>
            <a:xfrm>
              <a:off x="10679611" y="5926710"/>
              <a:ext cx="1270001" cy="4064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15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E</a:t>
              </a:r>
              <a:r>
                <a:rPr baseline="-5999"/>
                <a:t>beam</a:t>
              </a:r>
              <a:r>
                <a:t> [MeV]</a:t>
              </a:r>
            </a:p>
          </p:txBody>
        </p:sp>
        <p:sp>
          <p:nvSpPr>
            <p:cNvPr id="70" name="Linea">
              <a:extLst>
                <a:ext uri="{FF2B5EF4-FFF2-40B4-BE49-F238E27FC236}">
                  <a16:creationId xmlns:a16="http://schemas.microsoft.com/office/drawing/2014/main" id="{0D2112C2-2F6F-4831-8397-EE02DEB3C3A0}"/>
                </a:ext>
              </a:extLst>
            </p:cNvPr>
            <p:cNvSpPr/>
            <p:nvPr/>
          </p:nvSpPr>
          <p:spPr>
            <a:xfrm>
              <a:off x="7388958" y="3517246"/>
              <a:ext cx="4382238" cy="0"/>
            </a:xfrm>
            <a:prstGeom prst="line">
              <a:avLst/>
            </a:prstGeom>
            <a:ln w="50800">
              <a:solidFill>
                <a:srgbClr val="A9A9A9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1" name="Sum of 4 histograms after T correction…">
              <a:extLst>
                <a:ext uri="{FF2B5EF4-FFF2-40B4-BE49-F238E27FC236}">
                  <a16:creationId xmlns:a16="http://schemas.microsoft.com/office/drawing/2014/main" id="{332C49F8-D51B-402C-8C70-927C1B5BC380}"/>
                </a:ext>
              </a:extLst>
            </p:cNvPr>
            <p:cNvSpPr/>
            <p:nvPr/>
          </p:nvSpPr>
          <p:spPr>
            <a:xfrm>
              <a:off x="8041063" y="2355480"/>
              <a:ext cx="3908549" cy="47763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16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dirty="0"/>
                <a:t>Sum of 4 histograms after T correction</a:t>
              </a:r>
            </a:p>
          </p:txBody>
        </p:sp>
        <p:sp>
          <p:nvSpPr>
            <p:cNvPr id="73" name="goal">
              <a:extLst>
                <a:ext uri="{FF2B5EF4-FFF2-40B4-BE49-F238E27FC236}">
                  <a16:creationId xmlns:a16="http://schemas.microsoft.com/office/drawing/2014/main" id="{C52AA6A8-08AE-4CAA-8D93-C99BC85CE0D4}"/>
                </a:ext>
              </a:extLst>
            </p:cNvPr>
            <p:cNvSpPr txBox="1"/>
            <p:nvPr/>
          </p:nvSpPr>
          <p:spPr>
            <a:xfrm>
              <a:off x="10716767" y="3053502"/>
              <a:ext cx="597844" cy="4116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1900">
                  <a:solidFill>
                    <a:srgbClr val="929292"/>
                  </a:solidFill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r>
                <a:rPr dirty="0"/>
                <a:t>goal</a:t>
              </a:r>
            </a:p>
          </p:txBody>
        </p:sp>
      </p:grp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FB092518-08DA-49E0-A89F-8E455D5F38A7}"/>
              </a:ext>
            </a:extLst>
          </p:cNvPr>
          <p:cNvSpPr txBox="1"/>
          <p:nvPr/>
        </p:nvSpPr>
        <p:spPr>
          <a:xfrm>
            <a:off x="7778007" y="4225544"/>
            <a:ext cx="3814533" cy="707886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33CC"/>
                </a:solidFill>
              </a:rPr>
              <a:t>Slightly</a:t>
            </a:r>
            <a:r>
              <a:rPr lang="it-IT" sz="2000" dirty="0">
                <a:solidFill>
                  <a:srgbClr val="0033CC"/>
                </a:solidFill>
              </a:rPr>
              <a:t> </a:t>
            </a:r>
            <a:r>
              <a:rPr lang="it-IT" sz="2000" dirty="0" err="1">
                <a:solidFill>
                  <a:srgbClr val="0033CC"/>
                </a:solidFill>
              </a:rPr>
              <a:t>worsening</a:t>
            </a:r>
            <a:r>
              <a:rPr lang="it-IT" sz="2000" dirty="0">
                <a:solidFill>
                  <a:srgbClr val="0033CC"/>
                </a:solidFill>
              </a:rPr>
              <a:t> </a:t>
            </a:r>
            <a:r>
              <a:rPr lang="it-IT" sz="2000" dirty="0" err="1">
                <a:solidFill>
                  <a:srgbClr val="0033CC"/>
                </a:solidFill>
              </a:rPr>
              <a:t>resolution</a:t>
            </a:r>
            <a:r>
              <a:rPr lang="it-IT" sz="2000" dirty="0">
                <a:solidFill>
                  <a:srgbClr val="0033CC"/>
                </a:solidFill>
              </a:rPr>
              <a:t>, </a:t>
            </a:r>
            <a:r>
              <a:rPr lang="it-IT" sz="2000" dirty="0" err="1">
                <a:solidFill>
                  <a:srgbClr val="0033CC"/>
                </a:solidFill>
              </a:rPr>
              <a:t>but</a:t>
            </a:r>
            <a:r>
              <a:rPr lang="it-IT" sz="2000" dirty="0">
                <a:solidFill>
                  <a:srgbClr val="0033CC"/>
                </a:solidFill>
              </a:rPr>
              <a:t> </a:t>
            </a:r>
            <a:r>
              <a:rPr lang="it-IT" sz="2000" dirty="0" err="1">
                <a:solidFill>
                  <a:srgbClr val="0033CC"/>
                </a:solidFill>
              </a:rPr>
              <a:t>better</a:t>
            </a:r>
            <a:r>
              <a:rPr lang="it-IT" sz="2000" dirty="0">
                <a:solidFill>
                  <a:srgbClr val="0033CC"/>
                </a:solidFill>
              </a:rPr>
              <a:t> </a:t>
            </a:r>
            <a:r>
              <a:rPr lang="it-IT" sz="2000" dirty="0" err="1">
                <a:solidFill>
                  <a:srgbClr val="0033CC"/>
                </a:solidFill>
              </a:rPr>
              <a:t>than</a:t>
            </a:r>
            <a:r>
              <a:rPr lang="it-IT" sz="2000" dirty="0">
                <a:solidFill>
                  <a:srgbClr val="0033CC"/>
                </a:solidFill>
              </a:rPr>
              <a:t> 2% after T </a:t>
            </a:r>
            <a:r>
              <a:rPr lang="it-IT" sz="2000" dirty="0" err="1">
                <a:solidFill>
                  <a:srgbClr val="0033CC"/>
                </a:solidFill>
              </a:rPr>
              <a:t>correction</a:t>
            </a:r>
            <a:endParaRPr lang="it-IT" sz="2000" dirty="0">
              <a:solidFill>
                <a:srgbClr val="0033CC"/>
              </a:solidFill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2E73294A-6845-4088-8363-0CEB6B6784F8}"/>
              </a:ext>
            </a:extLst>
          </p:cNvPr>
          <p:cNvSpPr txBox="1"/>
          <p:nvPr/>
        </p:nvSpPr>
        <p:spPr>
          <a:xfrm>
            <a:off x="921244" y="4384070"/>
            <a:ext cx="15406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33CC"/>
                </a:solidFill>
              </a:rPr>
              <a:t>Peaks</a:t>
            </a:r>
            <a:r>
              <a:rPr lang="it-IT" sz="2000" dirty="0">
                <a:solidFill>
                  <a:srgbClr val="0033CC"/>
                </a:solidFill>
              </a:rPr>
              <a:t> </a:t>
            </a:r>
            <a:r>
              <a:rPr lang="it-IT" sz="2000" dirty="0" err="1">
                <a:solidFill>
                  <a:srgbClr val="0033CC"/>
                </a:solidFill>
              </a:rPr>
              <a:t>at</a:t>
            </a:r>
            <a:r>
              <a:rPr lang="it-IT" sz="2000" dirty="0">
                <a:solidFill>
                  <a:srgbClr val="0033CC"/>
                </a:solidFill>
              </a:rPr>
              <a:t> ≠ T</a:t>
            </a:r>
          </a:p>
        </p:txBody>
      </p:sp>
      <p:sp>
        <p:nvSpPr>
          <p:cNvPr id="41" name="Proton beam">
            <a:extLst>
              <a:ext uri="{FF2B5EF4-FFF2-40B4-BE49-F238E27FC236}">
                <a16:creationId xmlns:a16="http://schemas.microsoft.com/office/drawing/2014/main" id="{9B834FE8-F50E-4965-BA5A-69BF23486F04}"/>
              </a:ext>
            </a:extLst>
          </p:cNvPr>
          <p:cNvSpPr txBox="1"/>
          <p:nvPr/>
        </p:nvSpPr>
        <p:spPr>
          <a:xfrm>
            <a:off x="7537922" y="5346336"/>
            <a:ext cx="4294702" cy="133369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l"/>
            <a:r>
              <a:rPr lang="en-US" sz="2000" b="1" dirty="0">
                <a:solidFill>
                  <a:srgbClr val="009900"/>
                </a:solidFill>
                <a:latin typeface="+mn-lt"/>
              </a:rPr>
              <a:t>Crystals: all set</a:t>
            </a:r>
          </a:p>
          <a:p>
            <a:r>
              <a:rPr lang="en-US" sz="2000" b="1" dirty="0">
                <a:solidFill>
                  <a:srgbClr val="009900"/>
                </a:solidFill>
              </a:rPr>
              <a:t>Mechanics: full design</a:t>
            </a:r>
            <a:endParaRPr lang="en-US" sz="2000" b="1" dirty="0">
              <a:solidFill>
                <a:srgbClr val="009900"/>
              </a:solidFill>
              <a:latin typeface="+mn-lt"/>
            </a:endParaRPr>
          </a:p>
          <a:p>
            <a:pPr algn="l"/>
            <a:r>
              <a:rPr lang="en-US" sz="2000" b="1" dirty="0" err="1">
                <a:solidFill>
                  <a:srgbClr val="FF9933"/>
                </a:solidFill>
                <a:latin typeface="+mn-lt"/>
              </a:rPr>
              <a:t>SiPMs</a:t>
            </a:r>
            <a:r>
              <a:rPr lang="en-US" sz="2000" b="1" dirty="0">
                <a:solidFill>
                  <a:srgbClr val="FF9933"/>
                </a:solidFill>
                <a:latin typeface="+mn-lt"/>
              </a:rPr>
              <a:t>: in production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+mn-lt"/>
              </a:rPr>
              <a:t>DAQ: integration to global to be started</a:t>
            </a:r>
          </a:p>
        </p:txBody>
      </p:sp>
    </p:spTree>
    <p:extLst>
      <p:ext uri="{BB962C8B-B14F-4D97-AF65-F5344CB8AC3E}">
        <p14:creationId xmlns:p14="http://schemas.microsoft.com/office/powerpoint/2010/main" val="366574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43686" y="81905"/>
            <a:ext cx="5557783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Physics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measurements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2020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4872757" y="6317994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BE7030-DCD7-44D2-B2ED-551F9D09D74B}"/>
              </a:ext>
            </a:extLst>
          </p:cNvPr>
          <p:cNvSpPr txBox="1"/>
          <p:nvPr/>
        </p:nvSpPr>
        <p:spPr>
          <a:xfrm>
            <a:off x="120555" y="1519014"/>
            <a:ext cx="2318807" cy="400110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Data </a:t>
            </a:r>
            <a:r>
              <a:rPr lang="it-IT" sz="2000" dirty="0" err="1"/>
              <a:t>taking</a:t>
            </a:r>
            <a:r>
              <a:rPr lang="it-IT" sz="2000" dirty="0"/>
              <a:t> @CNAO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1087B7-FE81-404F-9145-91CF1453A9B4}"/>
              </a:ext>
            </a:extLst>
          </p:cNvPr>
          <p:cNvSpPr txBox="1"/>
          <p:nvPr/>
        </p:nvSpPr>
        <p:spPr>
          <a:xfrm>
            <a:off x="49263" y="4318907"/>
            <a:ext cx="3046596" cy="400110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Data </a:t>
            </a:r>
            <a:r>
              <a:rPr lang="it-IT" sz="2000" dirty="0" err="1"/>
              <a:t>taking</a:t>
            </a:r>
            <a:r>
              <a:rPr lang="it-IT" sz="2000" dirty="0"/>
              <a:t> @GSI (2019-20)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162048-B586-42C3-9732-893718F7E98B}"/>
              </a:ext>
            </a:extLst>
          </p:cNvPr>
          <p:cNvSpPr txBox="1"/>
          <p:nvPr/>
        </p:nvSpPr>
        <p:spPr>
          <a:xfrm>
            <a:off x="49263" y="5679484"/>
            <a:ext cx="3663284" cy="400110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Data </a:t>
            </a:r>
            <a:r>
              <a:rPr lang="it-IT" sz="2000" dirty="0" err="1"/>
              <a:t>taking</a:t>
            </a:r>
            <a:r>
              <a:rPr lang="it-IT" sz="2000" dirty="0"/>
              <a:t> @CNAO &amp; GSI (2019)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20CD62-FDE6-4001-BF2D-14C504FEBEB9}"/>
              </a:ext>
            </a:extLst>
          </p:cNvPr>
          <p:cNvSpPr txBox="1"/>
          <p:nvPr/>
        </p:nvSpPr>
        <p:spPr>
          <a:xfrm>
            <a:off x="3825063" y="5688412"/>
            <a:ext cx="32559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/>
              <a:t>Experimental</a:t>
            </a:r>
            <a:r>
              <a:rPr lang="it-IT" sz="2000" dirty="0"/>
              <a:t> Setup (</a:t>
            </a:r>
            <a:r>
              <a:rPr lang="it-IT" sz="2000" dirty="0" err="1"/>
              <a:t>partial</a:t>
            </a:r>
            <a:r>
              <a:rPr lang="it-IT" sz="2000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40EE32-03F4-4917-9314-39775E46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881" y="827080"/>
            <a:ext cx="5707811" cy="198416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9F4E83B-E855-4AA0-84DC-249958521290}"/>
              </a:ext>
            </a:extLst>
          </p:cNvPr>
          <p:cNvSpPr txBox="1"/>
          <p:nvPr/>
        </p:nvSpPr>
        <p:spPr>
          <a:xfrm>
            <a:off x="3835700" y="4011131"/>
            <a:ext cx="276582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/>
              <a:t>Emulsion</a:t>
            </a:r>
            <a:r>
              <a:rPr lang="it-IT" sz="2000" dirty="0"/>
              <a:t> setup: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April 2019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 err="1"/>
              <a:t>February</a:t>
            </a:r>
            <a:r>
              <a:rPr lang="it-IT" sz="2000" dirty="0"/>
              <a:t> 2020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83A934C-1AC8-4253-B443-58559FE06C26}"/>
              </a:ext>
            </a:extLst>
          </p:cNvPr>
          <p:cNvSpPr txBox="1"/>
          <p:nvPr/>
        </p:nvSpPr>
        <p:spPr>
          <a:xfrm>
            <a:off x="8599867" y="1517459"/>
            <a:ext cx="359213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First Cross </a:t>
            </a:r>
            <a:r>
              <a:rPr lang="it-IT" sz="2000" b="1" dirty="0" err="1">
                <a:solidFill>
                  <a:srgbClr val="FF0000"/>
                </a:solidFill>
              </a:rPr>
              <a:t>Section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measurement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published</a:t>
            </a:r>
            <a:r>
              <a:rPr lang="it-IT" sz="2000" b="1" dirty="0">
                <a:solidFill>
                  <a:srgbClr val="FF0000"/>
                </a:solidFill>
              </a:rPr>
              <a:t> by FOOT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E2D98B-4021-41A1-9B79-B90C89F3863D}"/>
              </a:ext>
            </a:extLst>
          </p:cNvPr>
          <p:cNvSpPr txBox="1"/>
          <p:nvPr/>
        </p:nvSpPr>
        <p:spPr>
          <a:xfrm>
            <a:off x="8482904" y="4305038"/>
            <a:ext cx="35921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Paper </a:t>
            </a:r>
            <a:r>
              <a:rPr lang="it-IT" sz="2000" dirty="0" err="1"/>
              <a:t>circulates</a:t>
            </a:r>
            <a:r>
              <a:rPr lang="it-IT" sz="2000" dirty="0"/>
              <a:t> in </a:t>
            </a:r>
            <a:r>
              <a:rPr lang="it-IT" sz="2000" dirty="0" err="1"/>
              <a:t>collaboration</a:t>
            </a:r>
            <a:endParaRPr lang="it-IT" sz="20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5D24275-B704-4D69-8B21-02C610846B49}"/>
              </a:ext>
            </a:extLst>
          </p:cNvPr>
          <p:cNvCxnSpPr>
            <a:cxnSpLocks/>
          </p:cNvCxnSpPr>
          <p:nvPr/>
        </p:nvCxnSpPr>
        <p:spPr>
          <a:xfrm>
            <a:off x="7047572" y="4516244"/>
            <a:ext cx="13827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4F91272-6338-44EB-A6B0-4F051FCC40C4}"/>
              </a:ext>
            </a:extLst>
          </p:cNvPr>
          <p:cNvSpPr txBox="1"/>
          <p:nvPr/>
        </p:nvSpPr>
        <p:spPr>
          <a:xfrm>
            <a:off x="8517999" y="5679484"/>
            <a:ext cx="35921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/>
              <a:t>Xsect</a:t>
            </a:r>
            <a:r>
              <a:rPr lang="it-IT" sz="2000" dirty="0"/>
              <a:t>: </a:t>
            </a:r>
            <a:r>
              <a:rPr lang="it-IT" sz="2000" dirty="0" err="1"/>
              <a:t>analysis</a:t>
            </a:r>
            <a:r>
              <a:rPr lang="it-IT" sz="2000" dirty="0"/>
              <a:t> </a:t>
            </a:r>
            <a:r>
              <a:rPr lang="it-IT" sz="2000" dirty="0" err="1"/>
              <a:t>ongoing</a:t>
            </a:r>
            <a:endParaRPr lang="it-IT" sz="20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315BEC6-EE70-4975-8931-13AF02527A92}"/>
              </a:ext>
            </a:extLst>
          </p:cNvPr>
          <p:cNvSpPr txBox="1"/>
          <p:nvPr/>
        </p:nvSpPr>
        <p:spPr>
          <a:xfrm>
            <a:off x="8490341" y="4658156"/>
            <a:ext cx="35921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Analysis </a:t>
            </a:r>
            <a:r>
              <a:rPr lang="it-IT" sz="2000" dirty="0" err="1"/>
              <a:t>ongoing</a:t>
            </a:r>
            <a:endParaRPr lang="it-IT" sz="2000" dirty="0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BA812BC-3037-4130-92D1-BA7067BAF2FA}"/>
              </a:ext>
            </a:extLst>
          </p:cNvPr>
          <p:cNvCxnSpPr>
            <a:cxnSpLocks/>
          </p:cNvCxnSpPr>
          <p:nvPr/>
        </p:nvCxnSpPr>
        <p:spPr>
          <a:xfrm>
            <a:off x="7047572" y="4858211"/>
            <a:ext cx="13827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3718E46-7C23-4B63-B88B-835645144D51}"/>
              </a:ext>
            </a:extLst>
          </p:cNvPr>
          <p:cNvCxnSpPr>
            <a:cxnSpLocks/>
          </p:cNvCxnSpPr>
          <p:nvPr/>
        </p:nvCxnSpPr>
        <p:spPr>
          <a:xfrm>
            <a:off x="7047572" y="5925634"/>
            <a:ext cx="13827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89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88828" y="80974"/>
            <a:ext cx="6517757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Differential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Cross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Section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measurements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31617" y="6411901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9271CF-9BC8-4FB7-94E3-085F26B0F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" y="1679754"/>
            <a:ext cx="2437336" cy="220821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E755BA-AC4B-4CBB-A16F-6321A9F6D9DB}"/>
              </a:ext>
            </a:extLst>
          </p:cNvPr>
          <p:cNvSpPr txBox="1"/>
          <p:nvPr/>
        </p:nvSpPr>
        <p:spPr>
          <a:xfrm>
            <a:off x="46540" y="986991"/>
            <a:ext cx="3491641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Detector: </a:t>
            </a:r>
            <a:r>
              <a:rPr lang="it-IT" sz="2000" dirty="0" err="1"/>
              <a:t>scintillators</a:t>
            </a:r>
            <a:r>
              <a:rPr lang="it-IT" sz="2000" dirty="0"/>
              <a:t> + </a:t>
            </a:r>
            <a:r>
              <a:rPr lang="it-IT" sz="2000" dirty="0" err="1"/>
              <a:t>crystal</a:t>
            </a:r>
            <a:endParaRPr lang="it-IT" sz="2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DCCBC59-1361-42F6-BA97-462A59D0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960" y="1454185"/>
            <a:ext cx="4979624" cy="530243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F5C7E43-F5AA-4E15-87DD-372B79BDF642}"/>
              </a:ext>
            </a:extLst>
          </p:cNvPr>
          <p:cNvSpPr txBox="1"/>
          <p:nvPr/>
        </p:nvSpPr>
        <p:spPr>
          <a:xfrm>
            <a:off x="4068367" y="1144881"/>
            <a:ext cx="2318807" cy="400110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 production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8DA8E1A-C65E-4BEE-889C-466B4F71C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549" y="785270"/>
            <a:ext cx="4515357" cy="597135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3A492C-317E-431B-B023-2F3DB57DA5F8}"/>
              </a:ext>
            </a:extLst>
          </p:cNvPr>
          <p:cNvSpPr txBox="1"/>
          <p:nvPr/>
        </p:nvSpPr>
        <p:spPr>
          <a:xfrm>
            <a:off x="8891620" y="2701079"/>
            <a:ext cx="1772302" cy="400110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d on </a:t>
            </a:r>
            <a:r>
              <a:rPr lang="it-IT" sz="2000" b="1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it-IT" sz="2000" b="1" dirty="0"/>
              <a:t>, </a:t>
            </a:r>
            <a:r>
              <a:rPr lang="it-IT" sz="2000" b="1" dirty="0">
                <a:solidFill>
                  <a:srgbClr val="FF00FF"/>
                </a:solidFill>
              </a:rPr>
              <a:t>O</a:t>
            </a:r>
            <a:r>
              <a:rPr lang="it-IT" sz="2000" b="1" dirty="0"/>
              <a:t>, </a:t>
            </a:r>
            <a:r>
              <a:rPr lang="it-IT" sz="2000" b="1" dirty="0">
                <a:solidFill>
                  <a:srgbClr val="FF9933"/>
                </a:solidFill>
              </a:rPr>
              <a:t>H</a:t>
            </a:r>
            <a:r>
              <a:rPr lang="it-IT" sz="2000" b="1" dirty="0"/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B4A754E-D285-45B2-A544-43E0AE048794}"/>
              </a:ext>
            </a:extLst>
          </p:cNvPr>
          <p:cNvSpPr txBox="1"/>
          <p:nvPr/>
        </p:nvSpPr>
        <p:spPr>
          <a:xfrm>
            <a:off x="8891620" y="768810"/>
            <a:ext cx="1772302" cy="400110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p on </a:t>
            </a:r>
            <a:r>
              <a:rPr lang="it-IT" sz="2000" b="1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it-IT" sz="2000" b="1" dirty="0"/>
              <a:t>, </a:t>
            </a:r>
            <a:r>
              <a:rPr lang="it-IT" sz="2000" b="1" dirty="0">
                <a:solidFill>
                  <a:srgbClr val="FF00FF"/>
                </a:solidFill>
              </a:rPr>
              <a:t>O</a:t>
            </a:r>
            <a:r>
              <a:rPr lang="it-IT" sz="2000" b="1" dirty="0"/>
              <a:t>, </a:t>
            </a:r>
            <a:r>
              <a:rPr lang="it-IT" sz="2000" b="1" dirty="0">
                <a:solidFill>
                  <a:srgbClr val="FF9933"/>
                </a:solidFill>
              </a:rPr>
              <a:t>H</a:t>
            </a:r>
            <a:r>
              <a:rPr lang="it-IT" sz="2000" b="1" dirty="0"/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EDF9C22-3430-4555-AE34-180DC42F9F4E}"/>
              </a:ext>
            </a:extLst>
          </p:cNvPr>
          <p:cNvSpPr txBox="1"/>
          <p:nvPr/>
        </p:nvSpPr>
        <p:spPr>
          <a:xfrm>
            <a:off x="8891620" y="4598119"/>
            <a:ext cx="1772302" cy="400110"/>
          </a:xfrm>
          <a:prstGeom prst="rect">
            <a:avLst/>
          </a:prstGeom>
          <a:solidFill>
            <a:srgbClr val="99FF99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 on </a:t>
            </a:r>
            <a:r>
              <a:rPr lang="it-IT" sz="2000" b="1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it-IT" sz="2000" b="1" dirty="0"/>
              <a:t>, </a:t>
            </a:r>
            <a:r>
              <a:rPr lang="it-IT" sz="2000" b="1" dirty="0">
                <a:solidFill>
                  <a:srgbClr val="FF00FF"/>
                </a:solidFill>
              </a:rPr>
              <a:t>O</a:t>
            </a:r>
            <a:r>
              <a:rPr lang="it-IT" sz="2000" b="1" dirty="0"/>
              <a:t>, </a:t>
            </a:r>
            <a:r>
              <a:rPr lang="it-IT" sz="2000" b="1" dirty="0">
                <a:solidFill>
                  <a:srgbClr val="FF9933"/>
                </a:solidFill>
              </a:rPr>
              <a:t>H</a:t>
            </a:r>
            <a:r>
              <a:rPr lang="it-IT" sz="2000" b="1" dirty="0"/>
              <a:t>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BA2629F-AD58-4F0E-9A90-E42B07B396D7}"/>
              </a:ext>
            </a:extLst>
          </p:cNvPr>
          <p:cNvSpPr txBox="1"/>
          <p:nvPr/>
        </p:nvSpPr>
        <p:spPr>
          <a:xfrm>
            <a:off x="297711" y="4105404"/>
            <a:ext cx="224028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/>
              <a:t>Published</a:t>
            </a:r>
            <a:r>
              <a:rPr lang="it-IT" sz="2000" dirty="0"/>
              <a:t>:</a:t>
            </a:r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60° and 90°</a:t>
            </a:r>
          </a:p>
          <a:p>
            <a:r>
              <a:rPr lang="it-IT" sz="2000" dirty="0" err="1"/>
              <a:t>Ongoing</a:t>
            </a:r>
            <a:endParaRPr lang="it-IT" sz="2000" dirty="0"/>
          </a:p>
          <a:p>
            <a:pPr marL="800100" lvl="1" indent="-34290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it-IT" sz="2000" dirty="0"/>
              <a:t>32° and 50°</a:t>
            </a:r>
          </a:p>
        </p:txBody>
      </p:sp>
    </p:spTree>
    <p:extLst>
      <p:ext uri="{BB962C8B-B14F-4D97-AF65-F5344CB8AC3E}">
        <p14:creationId xmlns:p14="http://schemas.microsoft.com/office/powerpoint/2010/main" val="155636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25942" y="61170"/>
            <a:ext cx="6510148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Emulsion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setup: Tracks and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vertices</a:t>
            </a:r>
            <a:endParaRPr lang="it-IT" altLang="it-IT" sz="2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5503225" y="6439439"/>
            <a:ext cx="430667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9</a:t>
            </a:fld>
            <a:endParaRPr lang="it-IT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1569DDE-94DC-44ED-BD8D-D5561C585D5C}"/>
              </a:ext>
            </a:extLst>
          </p:cNvPr>
          <p:cNvGrpSpPr/>
          <p:nvPr/>
        </p:nvGrpSpPr>
        <p:grpSpPr>
          <a:xfrm>
            <a:off x="0" y="0"/>
            <a:ext cx="4325942" cy="2979452"/>
            <a:chOff x="3670621" y="2361820"/>
            <a:chExt cx="4956180" cy="3413523"/>
          </a:xfrm>
        </p:grpSpPr>
        <p:pic>
          <p:nvPicPr>
            <p:cNvPr id="17" name="Picture 9" descr="3-7-FIG2.png">
              <a:extLst>
                <a:ext uri="{FF2B5EF4-FFF2-40B4-BE49-F238E27FC236}">
                  <a16:creationId xmlns:a16="http://schemas.microsoft.com/office/drawing/2014/main" id="{C424FEBC-B76E-448C-ABA9-EC4E13517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2" t="19572" b="17797"/>
            <a:stretch/>
          </p:blipFill>
          <p:spPr>
            <a:xfrm>
              <a:off x="3714981" y="3395971"/>
              <a:ext cx="4911820" cy="1812723"/>
            </a:xfrm>
            <a:prstGeom prst="rect">
              <a:avLst/>
            </a:prstGeom>
          </p:spPr>
        </p:pic>
        <p:cxnSp>
          <p:nvCxnSpPr>
            <p:cNvPr id="18" name="Connettore 1 95">
              <a:extLst>
                <a:ext uri="{FF2B5EF4-FFF2-40B4-BE49-F238E27FC236}">
                  <a16:creationId xmlns:a16="http://schemas.microsoft.com/office/drawing/2014/main" id="{91567D80-014B-41DC-ADE2-848B38DFCA7E}"/>
                </a:ext>
              </a:extLst>
            </p:cNvPr>
            <p:cNvCxnSpPr/>
            <p:nvPr/>
          </p:nvCxnSpPr>
          <p:spPr>
            <a:xfrm>
              <a:off x="3990011" y="3507093"/>
              <a:ext cx="41359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96">
              <a:extLst>
                <a:ext uri="{FF2B5EF4-FFF2-40B4-BE49-F238E27FC236}">
                  <a16:creationId xmlns:a16="http://schemas.microsoft.com/office/drawing/2014/main" id="{37F9BA05-0BC9-403A-9041-5EA36C0F22FE}"/>
                </a:ext>
              </a:extLst>
            </p:cNvPr>
            <p:cNvCxnSpPr/>
            <p:nvPr/>
          </p:nvCxnSpPr>
          <p:spPr>
            <a:xfrm>
              <a:off x="4255369" y="5206939"/>
              <a:ext cx="41359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97">
              <a:extLst>
                <a:ext uri="{FF2B5EF4-FFF2-40B4-BE49-F238E27FC236}">
                  <a16:creationId xmlns:a16="http://schemas.microsoft.com/office/drawing/2014/main" id="{386BFE0F-A691-45C9-9854-E64496CC71E1}"/>
                </a:ext>
              </a:extLst>
            </p:cNvPr>
            <p:cNvCxnSpPr/>
            <p:nvPr/>
          </p:nvCxnSpPr>
          <p:spPr>
            <a:xfrm>
              <a:off x="8388441" y="3755684"/>
              <a:ext cx="5657" cy="14512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98">
              <a:extLst>
                <a:ext uri="{FF2B5EF4-FFF2-40B4-BE49-F238E27FC236}">
                  <a16:creationId xmlns:a16="http://schemas.microsoft.com/office/drawing/2014/main" id="{26812469-F01F-4FF3-BE13-9B4A6030BF92}"/>
                </a:ext>
              </a:extLst>
            </p:cNvPr>
            <p:cNvCxnSpPr/>
            <p:nvPr/>
          </p:nvCxnSpPr>
          <p:spPr>
            <a:xfrm>
              <a:off x="8125912" y="3507093"/>
              <a:ext cx="262529" cy="248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99">
              <a:extLst>
                <a:ext uri="{FF2B5EF4-FFF2-40B4-BE49-F238E27FC236}">
                  <a16:creationId xmlns:a16="http://schemas.microsoft.com/office/drawing/2014/main" id="{7727DB15-E326-48FF-A536-AA3A195217EE}"/>
                </a:ext>
              </a:extLst>
            </p:cNvPr>
            <p:cNvCxnSpPr/>
            <p:nvPr/>
          </p:nvCxnSpPr>
          <p:spPr>
            <a:xfrm>
              <a:off x="3995390" y="3508660"/>
              <a:ext cx="5657" cy="14512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100">
              <a:extLst>
                <a:ext uri="{FF2B5EF4-FFF2-40B4-BE49-F238E27FC236}">
                  <a16:creationId xmlns:a16="http://schemas.microsoft.com/office/drawing/2014/main" id="{21A6A15B-2EC9-475C-BEBB-39C82A9D7ACB}"/>
                </a:ext>
              </a:extLst>
            </p:cNvPr>
            <p:cNvCxnSpPr/>
            <p:nvPr/>
          </p:nvCxnSpPr>
          <p:spPr>
            <a:xfrm>
              <a:off x="3992839" y="4952969"/>
              <a:ext cx="262529" cy="248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291B459B-7333-4879-9E9F-1EC8E7E70963}"/>
                </a:ext>
              </a:extLst>
            </p:cNvPr>
            <p:cNvSpPr/>
            <p:nvPr/>
          </p:nvSpPr>
          <p:spPr>
            <a:xfrm>
              <a:off x="5235425" y="5229204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1 mm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2FDA3274-0EC8-428F-91B3-069F3DD7713D}"/>
                </a:ext>
              </a:extLst>
            </p:cNvPr>
            <p:cNvSpPr/>
            <p:nvPr/>
          </p:nvSpPr>
          <p:spPr>
            <a:xfrm>
              <a:off x="7912905" y="5260630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1 mm</a:t>
              </a:r>
            </a:p>
          </p:txBody>
        </p: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44CA0C04-8198-449C-9A17-4A3F280C22C4}"/>
                </a:ext>
              </a:extLst>
            </p:cNvPr>
            <p:cNvCxnSpPr/>
            <p:nvPr/>
          </p:nvCxnSpPr>
          <p:spPr>
            <a:xfrm>
              <a:off x="5393905" y="5260630"/>
              <a:ext cx="35080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AC16E9D5-6F3A-4F97-93D6-5C5E4BE0B32A}"/>
                </a:ext>
              </a:extLst>
            </p:cNvPr>
            <p:cNvCxnSpPr/>
            <p:nvPr/>
          </p:nvCxnSpPr>
          <p:spPr>
            <a:xfrm>
              <a:off x="8060712" y="5260630"/>
              <a:ext cx="35080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64A964A3-55F0-4F09-9853-F908BA5A6C23}"/>
                </a:ext>
              </a:extLst>
            </p:cNvPr>
            <p:cNvSpPr/>
            <p:nvPr/>
          </p:nvSpPr>
          <p:spPr>
            <a:xfrm>
              <a:off x="7708191" y="5467566"/>
              <a:ext cx="7837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</a:rPr>
                <a:t>Pb</a:t>
              </a:r>
              <a:r>
                <a:rPr lang="en-US" sz="1400" b="1" dirty="0">
                  <a:solidFill>
                    <a:srgbClr val="000000"/>
                  </a:solidFill>
                </a:rPr>
                <a:t> layer</a:t>
              </a: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DD7EDE5D-083C-46E6-9A76-8D46DAD3281C}"/>
                </a:ext>
              </a:extLst>
            </p:cNvPr>
            <p:cNvSpPr/>
            <p:nvPr/>
          </p:nvSpPr>
          <p:spPr>
            <a:xfrm>
              <a:off x="5133422" y="5465055"/>
              <a:ext cx="8803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C or C</a:t>
              </a:r>
              <a:r>
                <a:rPr lang="en-US" sz="1400" b="1" baseline="-25000" dirty="0">
                  <a:solidFill>
                    <a:srgbClr val="000000"/>
                  </a:solidFill>
                </a:rPr>
                <a:t>2</a:t>
              </a:r>
              <a:r>
                <a:rPr lang="en-US" sz="1400" b="1" dirty="0">
                  <a:solidFill>
                    <a:srgbClr val="000000"/>
                  </a:solidFill>
                </a:rPr>
                <a:t>H</a:t>
              </a:r>
              <a:r>
                <a:rPr lang="en-US" sz="1400" b="1" baseline="-25000" dirty="0">
                  <a:solidFill>
                    <a:srgbClr val="000000"/>
                  </a:solidFill>
                </a:rPr>
                <a:t>4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2D02FEC5-86EF-441B-9FB4-A0A7F6959A97}"/>
                </a:ext>
              </a:extLst>
            </p:cNvPr>
            <p:cNvSpPr/>
            <p:nvPr/>
          </p:nvSpPr>
          <p:spPr>
            <a:xfrm>
              <a:off x="3986729" y="5226420"/>
              <a:ext cx="7457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300 </a:t>
              </a:r>
              <a:r>
                <a:rPr lang="en-US" sz="1400" b="1" dirty="0" err="1">
                  <a:solidFill>
                    <a:srgbClr val="000000"/>
                  </a:solidFill>
                </a:rPr>
                <a:t>μm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722C1166-6C06-44FB-9A92-6633BBDF5D3F}"/>
                </a:ext>
              </a:extLst>
            </p:cNvPr>
            <p:cNvCxnSpPr/>
            <p:nvPr/>
          </p:nvCxnSpPr>
          <p:spPr>
            <a:xfrm>
              <a:off x="4217442" y="5261871"/>
              <a:ext cx="2001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886CEE48-9B48-4AE9-A7C8-F7FC1C91072F}"/>
                </a:ext>
              </a:extLst>
            </p:cNvPr>
            <p:cNvSpPr/>
            <p:nvPr/>
          </p:nvSpPr>
          <p:spPr>
            <a:xfrm>
              <a:off x="3670621" y="5465218"/>
              <a:ext cx="12758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Emulsion layer</a:t>
              </a:r>
            </a:p>
          </p:txBody>
        </p:sp>
        <p:sp>
          <p:nvSpPr>
            <p:cNvPr id="45" name="Parentesi graffa aperta 44">
              <a:extLst>
                <a:ext uri="{FF2B5EF4-FFF2-40B4-BE49-F238E27FC236}">
                  <a16:creationId xmlns:a16="http://schemas.microsoft.com/office/drawing/2014/main" id="{51175060-B2D1-43E7-917D-96EAD582BF45}"/>
                </a:ext>
              </a:extLst>
            </p:cNvPr>
            <p:cNvSpPr/>
            <p:nvPr/>
          </p:nvSpPr>
          <p:spPr>
            <a:xfrm rot="5400000">
              <a:off x="4667240" y="2624918"/>
              <a:ext cx="208762" cy="1528557"/>
            </a:xfrm>
            <a:prstGeom prst="leftBrace">
              <a:avLst>
                <a:gd name="adj1" fmla="val 840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Parentesi graffa aperta 45">
              <a:extLst>
                <a:ext uri="{FF2B5EF4-FFF2-40B4-BE49-F238E27FC236}">
                  <a16:creationId xmlns:a16="http://schemas.microsoft.com/office/drawing/2014/main" id="{11304FB9-58AF-4638-96F3-150BCF060969}"/>
                </a:ext>
              </a:extLst>
            </p:cNvPr>
            <p:cNvSpPr/>
            <p:nvPr/>
          </p:nvSpPr>
          <p:spPr>
            <a:xfrm rot="5400000">
              <a:off x="6068005" y="2764834"/>
              <a:ext cx="205771" cy="1247322"/>
            </a:xfrm>
            <a:prstGeom prst="leftBrace">
              <a:avLst>
                <a:gd name="adj1" fmla="val 840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Parentesi graffa aperta 46">
              <a:extLst>
                <a:ext uri="{FF2B5EF4-FFF2-40B4-BE49-F238E27FC236}">
                  <a16:creationId xmlns:a16="http://schemas.microsoft.com/office/drawing/2014/main" id="{0F8CDC81-3147-497F-BDB9-C1E330D819C8}"/>
                </a:ext>
              </a:extLst>
            </p:cNvPr>
            <p:cNvSpPr/>
            <p:nvPr/>
          </p:nvSpPr>
          <p:spPr>
            <a:xfrm rot="5400000">
              <a:off x="7366324" y="2726308"/>
              <a:ext cx="187815" cy="1331359"/>
            </a:xfrm>
            <a:prstGeom prst="leftBrace">
              <a:avLst>
                <a:gd name="adj1" fmla="val 840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B6D0A7E1-F836-417D-A5D5-71726DCF2B8A}"/>
                </a:ext>
              </a:extLst>
            </p:cNvPr>
            <p:cNvSpPr/>
            <p:nvPr/>
          </p:nvSpPr>
          <p:spPr>
            <a:xfrm>
              <a:off x="4384210" y="2692828"/>
              <a:ext cx="82766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FF3300"/>
                  </a:solidFill>
                </a:rPr>
                <a:t>Section 1</a:t>
              </a:r>
            </a:p>
            <a:p>
              <a:pPr algn="ctr"/>
              <a:r>
                <a:rPr lang="en-US" sz="1300" b="1" dirty="0" err="1">
                  <a:solidFill>
                    <a:srgbClr val="FF3300"/>
                  </a:solidFill>
                </a:rPr>
                <a:t>vertexing</a:t>
              </a:r>
              <a:endParaRPr lang="en-US" sz="1300" b="1" dirty="0">
                <a:solidFill>
                  <a:srgbClr val="FF3300"/>
                </a:solidFill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FDA16BD2-B739-49EE-A750-78C63C6B893F}"/>
                </a:ext>
              </a:extLst>
            </p:cNvPr>
            <p:cNvSpPr/>
            <p:nvPr/>
          </p:nvSpPr>
          <p:spPr>
            <a:xfrm>
              <a:off x="5692584" y="2687965"/>
              <a:ext cx="956617" cy="564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FF3300"/>
                  </a:solidFill>
                </a:rPr>
                <a:t>Section 2</a:t>
              </a:r>
            </a:p>
            <a:p>
              <a:pPr algn="ctr"/>
              <a:r>
                <a:rPr lang="en-US" sz="1300" b="1" dirty="0">
                  <a:solidFill>
                    <a:srgbClr val="FF3300"/>
                  </a:solidFill>
                </a:rPr>
                <a:t>Charge Id</a:t>
              </a:r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0EB3A3B8-99B7-4F68-AC4E-B017A83C9652}"/>
                </a:ext>
              </a:extLst>
            </p:cNvPr>
            <p:cNvSpPr/>
            <p:nvPr/>
          </p:nvSpPr>
          <p:spPr>
            <a:xfrm>
              <a:off x="6996463" y="2698257"/>
              <a:ext cx="100226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FF3300"/>
                  </a:solidFill>
                </a:rPr>
                <a:t>Section 3</a:t>
              </a:r>
            </a:p>
            <a:p>
              <a:pPr algn="ctr"/>
              <a:r>
                <a:rPr lang="en-US" sz="1300" b="1" dirty="0">
                  <a:solidFill>
                    <a:srgbClr val="FF3300"/>
                  </a:solidFill>
                </a:rPr>
                <a:t>momentum</a:t>
              </a: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45C51CF-8698-487D-9926-096B6C179C5E}"/>
                </a:ext>
              </a:extLst>
            </p:cNvPr>
            <p:cNvSpPr/>
            <p:nvPr/>
          </p:nvSpPr>
          <p:spPr>
            <a:xfrm>
              <a:off x="5958016" y="5241024"/>
              <a:ext cx="12758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Emulsion layer</a:t>
              </a:r>
            </a:p>
          </p:txBody>
        </p:sp>
        <p:cxnSp>
          <p:nvCxnSpPr>
            <p:cNvPr id="52" name="Connettore 2 51">
              <a:extLst>
                <a:ext uri="{FF2B5EF4-FFF2-40B4-BE49-F238E27FC236}">
                  <a16:creationId xmlns:a16="http://schemas.microsoft.com/office/drawing/2014/main" id="{648C77A3-6968-4715-8E88-A7CDF6FA1620}"/>
                </a:ext>
              </a:extLst>
            </p:cNvPr>
            <p:cNvCxnSpPr/>
            <p:nvPr/>
          </p:nvCxnSpPr>
          <p:spPr>
            <a:xfrm>
              <a:off x="3995390" y="2655962"/>
              <a:ext cx="4003334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E0CCFA5A-0AF2-45A3-A59A-BC6C64441C2C}"/>
                </a:ext>
              </a:extLst>
            </p:cNvPr>
            <p:cNvSpPr/>
            <p:nvPr/>
          </p:nvSpPr>
          <p:spPr>
            <a:xfrm>
              <a:off x="5668183" y="2361820"/>
              <a:ext cx="599844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FF3300"/>
                  </a:solidFill>
                </a:rPr>
                <a:t>10 cm</a:t>
              </a:r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3DB7CB83-DB33-4D16-A25C-E129C68E8ECF}"/>
              </a:ext>
            </a:extLst>
          </p:cNvPr>
          <p:cNvSpPr/>
          <p:nvPr/>
        </p:nvSpPr>
        <p:spPr>
          <a:xfrm>
            <a:off x="4739939" y="1431080"/>
            <a:ext cx="7358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/>
              <a:t>Track reconstruction done separately for each section</a:t>
            </a:r>
          </a:p>
          <a:p>
            <a:pPr marL="285750" indent="-28575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/>
              <a:t>Merge tracks in two sections: 13026 tracks crossing &gt; 30 layers</a:t>
            </a:r>
          </a:p>
          <a:p>
            <a:pPr marL="285750" indent="-28575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/>
              <a:t>BDT multivariate analysis to select good vertexing out of </a:t>
            </a:r>
            <a:r>
              <a:rPr lang="en-US" sz="2000" dirty="0" err="1"/>
              <a:t>bkg</a:t>
            </a:r>
            <a:endParaRPr lang="en-US" sz="2000" dirty="0"/>
          </a:p>
          <a:p>
            <a:pPr marL="742950" lvl="1" indent="-28575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/>
              <a:t>MC: 72% of true vertices selected</a:t>
            </a:r>
          </a:p>
          <a:p>
            <a:pPr marL="742950" lvl="1" indent="-28575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/>
              <a:t>DATA: ~ 40% of expected vertices reconstructed</a:t>
            </a:r>
          </a:p>
          <a:p>
            <a:pPr marL="285750" indent="-285750"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dirty="0"/>
              <a:t>Vertex search to be improved</a:t>
            </a:r>
          </a:p>
        </p:txBody>
      </p:sp>
      <p:grpSp>
        <p:nvGrpSpPr>
          <p:cNvPr id="56" name="Gruppo">
            <a:extLst>
              <a:ext uri="{FF2B5EF4-FFF2-40B4-BE49-F238E27FC236}">
                <a16:creationId xmlns:a16="http://schemas.microsoft.com/office/drawing/2014/main" id="{C6AB8A93-2E99-4EA2-AD5E-6D9C1AE3FDA3}"/>
              </a:ext>
            </a:extLst>
          </p:cNvPr>
          <p:cNvGrpSpPr/>
          <p:nvPr/>
        </p:nvGrpSpPr>
        <p:grpSpPr>
          <a:xfrm>
            <a:off x="53469" y="3739281"/>
            <a:ext cx="4585154" cy="3013030"/>
            <a:chOff x="0" y="0"/>
            <a:chExt cx="8848939" cy="5613067"/>
          </a:xfrm>
        </p:grpSpPr>
        <p:pic>
          <p:nvPicPr>
            <p:cNvPr id="57" name="Schermata 2020-02-26 alle 15.25.29.png" descr="Schermata 2020-02-26 alle 15.25.29.png">
              <a:extLst>
                <a:ext uri="{FF2B5EF4-FFF2-40B4-BE49-F238E27FC236}">
                  <a16:creationId xmlns:a16="http://schemas.microsoft.com/office/drawing/2014/main" id="{75469083-DADF-4DFE-A4A0-C8A7459D5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848940" cy="5034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" name="S1">
              <a:extLst>
                <a:ext uri="{FF2B5EF4-FFF2-40B4-BE49-F238E27FC236}">
                  <a16:creationId xmlns:a16="http://schemas.microsoft.com/office/drawing/2014/main" id="{7686BFCC-2084-4958-A007-67D15830A36E}"/>
                </a:ext>
              </a:extLst>
            </p:cNvPr>
            <p:cNvSpPr txBox="1"/>
            <p:nvPr/>
          </p:nvSpPr>
          <p:spPr>
            <a:xfrm>
              <a:off x="0" y="5011344"/>
              <a:ext cx="7526478" cy="60172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S1</a:t>
              </a:r>
            </a:p>
          </p:txBody>
        </p:sp>
        <p:sp>
          <p:nvSpPr>
            <p:cNvPr id="59" name="S2">
              <a:extLst>
                <a:ext uri="{FF2B5EF4-FFF2-40B4-BE49-F238E27FC236}">
                  <a16:creationId xmlns:a16="http://schemas.microsoft.com/office/drawing/2014/main" id="{564182BA-4753-4944-B6A3-10A3257EE8AB}"/>
                </a:ext>
              </a:extLst>
            </p:cNvPr>
            <p:cNvSpPr txBox="1"/>
            <p:nvPr/>
          </p:nvSpPr>
          <p:spPr>
            <a:xfrm>
              <a:off x="7501077" y="5011344"/>
              <a:ext cx="1347863" cy="60172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S2</a:t>
              </a:r>
            </a:p>
          </p:txBody>
        </p:sp>
      </p:grp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320B805-83C3-4B9C-AB85-823A5609A7CF}"/>
              </a:ext>
            </a:extLst>
          </p:cNvPr>
          <p:cNvSpPr txBox="1"/>
          <p:nvPr/>
        </p:nvSpPr>
        <p:spPr>
          <a:xfrm>
            <a:off x="1400098" y="3784614"/>
            <a:ext cx="13192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GSI 2019</a:t>
            </a:r>
          </a:p>
        </p:txBody>
      </p:sp>
      <p:pic>
        <p:nvPicPr>
          <p:cNvPr id="61" name="Gruppo" descr="Gruppo">
            <a:extLst>
              <a:ext uri="{FF2B5EF4-FFF2-40B4-BE49-F238E27FC236}">
                <a16:creationId xmlns:a16="http://schemas.microsoft.com/office/drawing/2014/main" id="{371DBAA4-43CB-4246-A3B4-200544C06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360" y="3583959"/>
            <a:ext cx="5224428" cy="301303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B941755-13CB-4F78-8CB8-C3AEE38A2506}"/>
              </a:ext>
            </a:extLst>
          </p:cNvPr>
          <p:cNvSpPr/>
          <p:nvPr/>
        </p:nvSpPr>
        <p:spPr>
          <a:xfrm>
            <a:off x="9134976" y="4219541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MC signal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B636D533-5706-4E83-B3C7-24F554D679B8}"/>
              </a:ext>
            </a:extLst>
          </p:cNvPr>
          <p:cNvSpPr/>
          <p:nvPr/>
        </p:nvSpPr>
        <p:spPr>
          <a:xfrm>
            <a:off x="7968938" y="5477727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 </a:t>
            </a:r>
            <a:r>
              <a:rPr lang="en-US" dirty="0" err="1">
                <a:solidFill>
                  <a:srgbClr val="FF0000"/>
                </a:solidFill>
              </a:rPr>
              <a:t>bkg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2D8E72A5-2C6A-41D0-8304-D9FEAC919E48}"/>
              </a:ext>
            </a:extLst>
          </p:cNvPr>
          <p:cNvSpPr/>
          <p:nvPr/>
        </p:nvSpPr>
        <p:spPr>
          <a:xfrm>
            <a:off x="7343502" y="4680621"/>
            <a:ext cx="66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B526E5E-9231-4744-9D93-9064CA8C388F}"/>
              </a:ext>
            </a:extLst>
          </p:cNvPr>
          <p:cNvSpPr/>
          <p:nvPr/>
        </p:nvSpPr>
        <p:spPr>
          <a:xfrm>
            <a:off x="5228424" y="805626"/>
            <a:ext cx="497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SzPct val="70000"/>
            </a:pPr>
            <a:r>
              <a:rPr lang="en-US" sz="2400" b="1" dirty="0"/>
              <a:t>Paper circulates inside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940138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</TotalTime>
  <Words>1091</Words>
  <Application>Microsoft Macintosh PowerPoint</Application>
  <PresentationFormat>Widescreen</PresentationFormat>
  <Paragraphs>309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American Typewriter</vt:lpstr>
      <vt:lpstr>Arial</vt:lpstr>
      <vt:lpstr>Avenir Next</vt:lpstr>
      <vt:lpstr>Calibri</vt:lpstr>
      <vt:lpstr>Calibri Light</vt:lpstr>
      <vt:lpstr>Cambria Math</vt:lpstr>
      <vt:lpstr>Comic Sans MS</vt:lpstr>
      <vt:lpstr>Geneva</vt:lpstr>
      <vt:lpstr>Gotham</vt:lpstr>
      <vt:lpstr>Graphik</vt:lpstr>
      <vt:lpstr>Helvetica Neue Medium</vt:lpstr>
      <vt:lpstr>Mangal</vt:lpstr>
      <vt:lpstr>Menlo</vt:lpstr>
      <vt:lpstr>Symbol</vt:lpstr>
      <vt:lpstr>Tahoma</vt:lpstr>
      <vt:lpstr>Tahoma Bold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spighi</dc:creator>
  <cp:lastModifiedBy>vincenzo patera</cp:lastModifiedBy>
  <cp:revision>50</cp:revision>
  <dcterms:created xsi:type="dcterms:W3CDTF">2019-02-14T17:46:35Z</dcterms:created>
  <dcterms:modified xsi:type="dcterms:W3CDTF">2020-08-28T06:26:10Z</dcterms:modified>
</cp:coreProperties>
</file>