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wdp" ContentType="image/vnd.ms-photo"/>
  <Default Extension="emf" ContentType="image/x-em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8" r:id="rId2"/>
    <p:sldId id="269" r:id="rId3"/>
    <p:sldId id="266" r:id="rId4"/>
  </p:sldIdLst>
  <p:sldSz cx="9906000" cy="6858000" type="A4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ACC00"/>
    <a:srgbClr val="0000FF"/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94" autoAdjust="0"/>
    <p:restoredTop sz="94660"/>
  </p:normalViewPr>
  <p:slideViewPr>
    <p:cSldViewPr snapToGrid="0">
      <p:cViewPr>
        <p:scale>
          <a:sx n="75" d="100"/>
          <a:sy n="75" d="100"/>
        </p:scale>
        <p:origin x="1240" y="12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presProps" Target="presProps.xml"/><Relationship Id="rId6" Type="http://schemas.openxmlformats.org/officeDocument/2006/relationships/viewProps" Target="viewProps.xml"/><Relationship Id="rId7" Type="http://schemas.openxmlformats.org/officeDocument/2006/relationships/theme" Target="theme/theme1.xml"/><Relationship Id="rId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C00BD-3B6D-46BC-A93E-1C2CABD605B5}" type="datetimeFigureOut">
              <a:rPr lang="it-IT" smtClean="0"/>
              <a:t>01/09/20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71D78-9EF9-42CC-AEE7-B63C0140E1E5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372443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C00BD-3B6D-46BC-A93E-1C2CABD605B5}" type="datetimeFigureOut">
              <a:rPr lang="it-IT" smtClean="0"/>
              <a:t>01/09/20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71D78-9EF9-42CC-AEE7-B63C0140E1E5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635368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C00BD-3B6D-46BC-A93E-1C2CABD605B5}" type="datetimeFigureOut">
              <a:rPr lang="it-IT" smtClean="0"/>
              <a:t>01/09/20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71D78-9EF9-42CC-AEE7-B63C0140E1E5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495710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C00BD-3B6D-46BC-A93E-1C2CABD605B5}" type="datetimeFigureOut">
              <a:rPr lang="it-IT" smtClean="0"/>
              <a:t>01/09/20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71D78-9EF9-42CC-AEE7-B63C0140E1E5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495515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C00BD-3B6D-46BC-A93E-1C2CABD605B5}" type="datetimeFigureOut">
              <a:rPr lang="it-IT" smtClean="0"/>
              <a:t>01/09/20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71D78-9EF9-42CC-AEE7-B63C0140E1E5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694045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C00BD-3B6D-46BC-A93E-1C2CABD605B5}" type="datetimeFigureOut">
              <a:rPr lang="it-IT" smtClean="0"/>
              <a:t>01/09/20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71D78-9EF9-42CC-AEE7-B63C0140E1E5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993830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C00BD-3B6D-46BC-A93E-1C2CABD605B5}" type="datetimeFigureOut">
              <a:rPr lang="it-IT" smtClean="0"/>
              <a:t>01/09/20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71D78-9EF9-42CC-AEE7-B63C0140E1E5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534141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C00BD-3B6D-46BC-A93E-1C2CABD605B5}" type="datetimeFigureOut">
              <a:rPr lang="it-IT" smtClean="0"/>
              <a:t>01/09/20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71D78-9EF9-42CC-AEE7-B63C0140E1E5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183396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C00BD-3B6D-46BC-A93E-1C2CABD605B5}" type="datetimeFigureOut">
              <a:rPr lang="it-IT" smtClean="0"/>
              <a:t>01/09/20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71D78-9EF9-42CC-AEE7-B63C0140E1E5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981196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C00BD-3B6D-46BC-A93E-1C2CABD605B5}" type="datetimeFigureOut">
              <a:rPr lang="it-IT" smtClean="0"/>
              <a:t>01/09/20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71D78-9EF9-42CC-AEE7-B63C0140E1E5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529111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C00BD-3B6D-46BC-A93E-1C2CABD605B5}" type="datetimeFigureOut">
              <a:rPr lang="it-IT" smtClean="0"/>
              <a:t>01/09/20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71D78-9EF9-42CC-AEE7-B63C0140E1E5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680308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7C00BD-3B6D-46BC-A93E-1C2CABD605B5}" type="datetimeFigureOut">
              <a:rPr lang="it-IT" smtClean="0"/>
              <a:t>01/09/20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971D78-9EF9-42CC-AEE7-B63C0140E1E5}" type="slidenum">
              <a:rPr lang="it-IT" smtClean="0"/>
              <a:t>‹#›</a:t>
            </a:fld>
            <a:endParaRPr lang="it-IT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xmlns="" id="{41A1C18D-07A8-4966-A484-434E8576409C}"/>
              </a:ext>
            </a:extLst>
          </p:cNvPr>
          <p:cNvSpPr/>
          <p:nvPr userDrawn="1"/>
        </p:nvSpPr>
        <p:spPr>
          <a:xfrm>
            <a:off x="0" y="6209221"/>
            <a:ext cx="9914709" cy="512255"/>
          </a:xfrm>
          <a:prstGeom prst="rect">
            <a:avLst/>
          </a:prstGeom>
          <a:gradFill flip="none" rotWithShape="1">
            <a:gsLst>
              <a:gs pos="0">
                <a:srgbClr val="0070C0">
                  <a:alpha val="52000"/>
                </a:srgbClr>
              </a:gs>
              <a:gs pos="100000">
                <a:schemeClr val="accent1">
                  <a:lumMod val="30000"/>
                  <a:lumOff val="70000"/>
                  <a:alpha val="5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505575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jpeg"/><Relationship Id="rId5" Type="http://schemas.microsoft.com/office/2007/relationships/hdphoto" Target="../media/hdphoto1.wdp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emf"/></Relationships>
</file>

<file path=ppt/slides/_rels/slide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9.png"/><Relationship Id="rId12" Type="http://schemas.microsoft.com/office/2007/relationships/hdphoto" Target="../media/hdphoto6.wdp"/><Relationship Id="rId13" Type="http://schemas.openxmlformats.org/officeDocument/2006/relationships/image" Target="../media/image10.png"/><Relationship Id="rId14" Type="http://schemas.openxmlformats.org/officeDocument/2006/relationships/image" Target="../media/image11.jpeg"/><Relationship Id="rId15" Type="http://schemas.microsoft.com/office/2007/relationships/hdphoto" Target="../media/hdphoto7.wdp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3" Type="http://schemas.openxmlformats.org/officeDocument/2006/relationships/image" Target="../media/image5.jpeg"/><Relationship Id="rId4" Type="http://schemas.microsoft.com/office/2007/relationships/hdphoto" Target="../media/hdphoto2.wdp"/><Relationship Id="rId5" Type="http://schemas.openxmlformats.org/officeDocument/2006/relationships/image" Target="../media/image6.jpeg"/><Relationship Id="rId6" Type="http://schemas.microsoft.com/office/2007/relationships/hdphoto" Target="../media/hdphoto3.wdp"/><Relationship Id="rId7" Type="http://schemas.openxmlformats.org/officeDocument/2006/relationships/image" Target="../media/image7.jpeg"/><Relationship Id="rId8" Type="http://schemas.microsoft.com/office/2007/relationships/hdphoto" Target="../media/hdphoto4.wdp"/><Relationship Id="rId9" Type="http://schemas.openxmlformats.org/officeDocument/2006/relationships/image" Target="../media/image8.jpeg"/><Relationship Id="rId10" Type="http://schemas.microsoft.com/office/2007/relationships/hdphoto" Target="../media/hdphoto5.wdp"/></Relationships>
</file>

<file path=ppt/slides/_rels/slide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7.emf"/><Relationship Id="rId12" Type="http://schemas.openxmlformats.org/officeDocument/2006/relationships/image" Target="../media/image18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png"/><Relationship Id="rId3" Type="http://schemas.microsoft.com/office/2007/relationships/hdphoto" Target="../media/hdphoto8.wdp"/><Relationship Id="rId4" Type="http://schemas.openxmlformats.org/officeDocument/2006/relationships/image" Target="../media/image13.jpeg"/><Relationship Id="rId5" Type="http://schemas.microsoft.com/office/2007/relationships/hdphoto" Target="../media/hdphoto9.wdp"/><Relationship Id="rId6" Type="http://schemas.openxmlformats.org/officeDocument/2006/relationships/image" Target="../media/image14.png"/><Relationship Id="rId7" Type="http://schemas.microsoft.com/office/2007/relationships/hdphoto" Target="../media/hdphoto10.wdp"/><Relationship Id="rId8" Type="http://schemas.openxmlformats.org/officeDocument/2006/relationships/image" Target="../media/image15.png"/><Relationship Id="rId9" Type="http://schemas.microsoft.com/office/2007/relationships/hdphoto" Target="../media/hdphoto11.wdp"/><Relationship Id="rId10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olo 1">
            <a:extLst>
              <a:ext uri="{FF2B5EF4-FFF2-40B4-BE49-F238E27FC236}">
                <a16:creationId xmlns:a16="http://schemas.microsoft.com/office/drawing/2014/main" xmlns="" id="{5167476D-93E5-43E3-992E-4EE0C5BD3F66}"/>
              </a:ext>
            </a:extLst>
          </p:cNvPr>
          <p:cNvSpPr txBox="1">
            <a:spLocks/>
          </p:cNvSpPr>
          <p:nvPr/>
        </p:nvSpPr>
        <p:spPr>
          <a:xfrm>
            <a:off x="195971" y="5914253"/>
            <a:ext cx="9583783" cy="8572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it-IT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Laboratory</a:t>
            </a:r>
            <a:endParaRPr lang="it-IT" sz="32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6" name="Connettore diritto 15">
            <a:extLst>
              <a:ext uri="{FF2B5EF4-FFF2-40B4-BE49-F238E27FC236}">
                <a16:creationId xmlns:a16="http://schemas.microsoft.com/office/drawing/2014/main" xmlns="" id="{55913F81-2663-422E-ADE4-7A658947C010}"/>
              </a:ext>
            </a:extLst>
          </p:cNvPr>
          <p:cNvCxnSpPr>
            <a:cxnSpLocks/>
          </p:cNvCxnSpPr>
          <p:nvPr/>
        </p:nvCxnSpPr>
        <p:spPr>
          <a:xfrm>
            <a:off x="330926" y="6209222"/>
            <a:ext cx="9583783" cy="0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ttangolo 30">
            <a:extLst>
              <a:ext uri="{FF2B5EF4-FFF2-40B4-BE49-F238E27FC236}">
                <a16:creationId xmlns:a16="http://schemas.microsoft.com/office/drawing/2014/main" xmlns="" id="{3F14EE99-FAD1-4FB0-828B-3B187A8A9B2E}"/>
              </a:ext>
            </a:extLst>
          </p:cNvPr>
          <p:cNvSpPr/>
          <p:nvPr/>
        </p:nvSpPr>
        <p:spPr>
          <a:xfrm>
            <a:off x="3293616" y="2104008"/>
            <a:ext cx="431966" cy="1509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xmlns="" id="{08F63E52-2F2C-4627-BB96-BC9FFD2A1AA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7694"/>
          <a:stretch/>
        </p:blipFill>
        <p:spPr>
          <a:xfrm>
            <a:off x="0" y="416502"/>
            <a:ext cx="9914709" cy="3711900"/>
          </a:xfrm>
          <a:prstGeom prst="rect">
            <a:avLst/>
          </a:prstGeom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xmlns="" id="{A6C75D07-5DC4-4614-9530-E18CF13CB1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23441" y="5246305"/>
            <a:ext cx="5695790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AU" altLang="it-IT" sz="210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Materials testing in extreme loading conditions</a:t>
            </a:r>
            <a:endParaRPr kumimoji="0" lang="en-AU" altLang="it-IT" sz="21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xmlns="" id="{DB89BB74-3B92-4E4E-A388-310E5D40C8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30477" y="4670610"/>
            <a:ext cx="5462201" cy="586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Connettore diritto 7">
            <a:extLst>
              <a:ext uri="{FF2B5EF4-FFF2-40B4-BE49-F238E27FC236}">
                <a16:creationId xmlns:a16="http://schemas.microsoft.com/office/drawing/2014/main" xmlns="" id="{DCD570F4-2E9B-40FF-A222-112F03949A8C}"/>
              </a:ext>
            </a:extLst>
          </p:cNvPr>
          <p:cNvCxnSpPr>
            <a:cxnSpLocks/>
          </p:cNvCxnSpPr>
          <p:nvPr/>
        </p:nvCxnSpPr>
        <p:spPr>
          <a:xfrm>
            <a:off x="2920482" y="5317429"/>
            <a:ext cx="6994227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2" descr="Nessuna descrizione della foto disponibile.">
            <a:extLst>
              <a:ext uri="{FF2B5EF4-FFF2-40B4-BE49-F238E27FC236}">
                <a16:creationId xmlns:a16="http://schemas.microsoft.com/office/drawing/2014/main" xmlns="" id="{21E0137F-1E11-47AE-9151-A6BF15FA0F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7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530577" y="4444171"/>
            <a:ext cx="1924342" cy="1470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0689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olo 1">
            <a:extLst>
              <a:ext uri="{FF2B5EF4-FFF2-40B4-BE49-F238E27FC236}">
                <a16:creationId xmlns:a16="http://schemas.microsoft.com/office/drawing/2014/main" xmlns="" id="{5167476D-93E5-43E3-992E-4EE0C5BD3F66}"/>
              </a:ext>
            </a:extLst>
          </p:cNvPr>
          <p:cNvSpPr txBox="1">
            <a:spLocks/>
          </p:cNvSpPr>
          <p:nvPr/>
        </p:nvSpPr>
        <p:spPr>
          <a:xfrm>
            <a:off x="195971" y="5914253"/>
            <a:ext cx="9583783" cy="8572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Extreme loading </a:t>
            </a:r>
            <a:r>
              <a:rPr lang="it-IT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conditions</a:t>
            </a:r>
            <a:r>
              <a:rPr lang="it-IT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lab </a:t>
            </a:r>
            <a:r>
              <a:rPr lang="it-IT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tests</a:t>
            </a:r>
            <a:endParaRPr lang="it-IT" sz="32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6" name="Connettore diritto 15">
            <a:extLst>
              <a:ext uri="{FF2B5EF4-FFF2-40B4-BE49-F238E27FC236}">
                <a16:creationId xmlns:a16="http://schemas.microsoft.com/office/drawing/2014/main" xmlns="" id="{55913F81-2663-422E-ADE4-7A658947C010}"/>
              </a:ext>
            </a:extLst>
          </p:cNvPr>
          <p:cNvCxnSpPr>
            <a:cxnSpLocks/>
          </p:cNvCxnSpPr>
          <p:nvPr/>
        </p:nvCxnSpPr>
        <p:spPr>
          <a:xfrm>
            <a:off x="330926" y="6209222"/>
            <a:ext cx="9583783" cy="0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2" descr="Z:\DATI PROVE\VIDEO\photronSA5\wow bello speckle.png">
            <a:extLst>
              <a:ext uri="{FF2B5EF4-FFF2-40B4-BE49-F238E27FC236}">
                <a16:creationId xmlns:a16="http://schemas.microsoft.com/office/drawing/2014/main" xmlns="" id="{A1C20D74-B0FD-424A-82AE-B0B7A7B1D4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22639" y="1875302"/>
            <a:ext cx="2219340" cy="1362490"/>
          </a:xfrm>
          <a:prstGeom prst="rect">
            <a:avLst/>
          </a:prstGeom>
          <a:noFill/>
          <a:ln w="19050">
            <a:noFill/>
          </a:ln>
        </p:spPr>
      </p:pic>
      <p:sp>
        <p:nvSpPr>
          <p:cNvPr id="25" name="CasellaDiTesto 24">
            <a:extLst>
              <a:ext uri="{FF2B5EF4-FFF2-40B4-BE49-F238E27FC236}">
                <a16:creationId xmlns:a16="http://schemas.microsoft.com/office/drawing/2014/main" xmlns="" id="{00E23BA7-B566-4F69-B12A-ACFB97A53DFE}"/>
              </a:ext>
            </a:extLst>
          </p:cNvPr>
          <p:cNvSpPr txBox="1"/>
          <p:nvPr/>
        </p:nvSpPr>
        <p:spPr>
          <a:xfrm rot="16200000">
            <a:off x="9310960" y="4249400"/>
            <a:ext cx="6336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>
                <a:solidFill>
                  <a:schemeClr val="bg1"/>
                </a:solidFill>
                <a:latin typeface="+mj-lt"/>
              </a:rPr>
              <a:t>HRC 40</a:t>
            </a:r>
            <a:endParaRPr lang="en-GB" sz="1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xmlns="" id="{1D483731-6C5D-4472-9344-794B7378B878}"/>
              </a:ext>
            </a:extLst>
          </p:cNvPr>
          <p:cNvSpPr txBox="1"/>
          <p:nvPr/>
        </p:nvSpPr>
        <p:spPr>
          <a:xfrm rot="16200000">
            <a:off x="9074537" y="4249400"/>
            <a:ext cx="6336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>
                <a:solidFill>
                  <a:schemeClr val="bg1"/>
                </a:solidFill>
                <a:latin typeface="+mj-lt"/>
              </a:rPr>
              <a:t>HRC 70</a:t>
            </a:r>
            <a:endParaRPr lang="en-GB" sz="1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3" name="Rettangolo 32">
            <a:extLst>
              <a:ext uri="{FF2B5EF4-FFF2-40B4-BE49-F238E27FC236}">
                <a16:creationId xmlns:a16="http://schemas.microsoft.com/office/drawing/2014/main" xmlns="" id="{EC04D011-6726-47F3-A40A-2D1794F9D6F2}"/>
              </a:ext>
            </a:extLst>
          </p:cNvPr>
          <p:cNvSpPr/>
          <p:nvPr/>
        </p:nvSpPr>
        <p:spPr>
          <a:xfrm>
            <a:off x="4725011" y="489783"/>
            <a:ext cx="488818" cy="184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CasellaDiTesto 33">
            <a:extLst>
              <a:ext uri="{FF2B5EF4-FFF2-40B4-BE49-F238E27FC236}">
                <a16:creationId xmlns:a16="http://schemas.microsoft.com/office/drawing/2014/main" xmlns="" id="{4EE4B579-C68D-4743-A745-A9B7320417AB}"/>
              </a:ext>
            </a:extLst>
          </p:cNvPr>
          <p:cNvSpPr txBox="1"/>
          <p:nvPr/>
        </p:nvSpPr>
        <p:spPr>
          <a:xfrm>
            <a:off x="1537729" y="2079752"/>
            <a:ext cx="7008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</a:t>
            </a:r>
            <a:r>
              <a:rPr lang="it-IT" sz="1600" baseline="-2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it-IT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it-IT" sz="1600" baseline="-2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GB" sz="1600" baseline="-25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8" name="Immagine 57">
            <a:extLst>
              <a:ext uri="{FF2B5EF4-FFF2-40B4-BE49-F238E27FC236}">
                <a16:creationId xmlns:a16="http://schemas.microsoft.com/office/drawing/2014/main" xmlns="" id="{942E5841-D1AF-4478-9056-6CDDD3B0EA0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2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69420" y="2312381"/>
            <a:ext cx="4953000" cy="3553862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xmlns="" id="{ACC53A68-96B0-451F-B172-F257A3AE5D2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9464" y="57408"/>
            <a:ext cx="2630802" cy="1782932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xmlns="" id="{1852F4B1-331C-4BF1-A51D-EE51B6600488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932" y="71949"/>
            <a:ext cx="1743080" cy="1731688"/>
          </a:xfrm>
          <a:prstGeom prst="rect">
            <a:avLst/>
          </a:prstGeom>
        </p:spPr>
      </p:pic>
      <p:cxnSp>
        <p:nvCxnSpPr>
          <p:cNvPr id="60" name="Connettore diritto 59">
            <a:extLst>
              <a:ext uri="{FF2B5EF4-FFF2-40B4-BE49-F238E27FC236}">
                <a16:creationId xmlns:a16="http://schemas.microsoft.com/office/drawing/2014/main" xmlns="" id="{443C903C-C77E-477F-9B2D-EA064918558A}"/>
              </a:ext>
            </a:extLst>
          </p:cNvPr>
          <p:cNvCxnSpPr>
            <a:cxnSpLocks/>
          </p:cNvCxnSpPr>
          <p:nvPr/>
        </p:nvCxnSpPr>
        <p:spPr>
          <a:xfrm>
            <a:off x="4208016" y="349698"/>
            <a:ext cx="5697984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Connettore diritto 60">
            <a:extLst>
              <a:ext uri="{FF2B5EF4-FFF2-40B4-BE49-F238E27FC236}">
                <a16:creationId xmlns:a16="http://schemas.microsoft.com/office/drawing/2014/main" xmlns="" id="{286D7BF4-E6B2-4602-BB50-DC554A7B561C}"/>
              </a:ext>
            </a:extLst>
          </p:cNvPr>
          <p:cNvCxnSpPr>
            <a:cxnSpLocks/>
          </p:cNvCxnSpPr>
          <p:nvPr/>
        </p:nvCxnSpPr>
        <p:spPr>
          <a:xfrm>
            <a:off x="4969420" y="963738"/>
            <a:ext cx="493658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Connettore diritto 61">
            <a:extLst>
              <a:ext uri="{FF2B5EF4-FFF2-40B4-BE49-F238E27FC236}">
                <a16:creationId xmlns:a16="http://schemas.microsoft.com/office/drawing/2014/main" xmlns="" id="{8EB74444-673D-4C73-9F85-C1B340467EB7}"/>
              </a:ext>
            </a:extLst>
          </p:cNvPr>
          <p:cNvCxnSpPr>
            <a:cxnSpLocks/>
          </p:cNvCxnSpPr>
          <p:nvPr/>
        </p:nvCxnSpPr>
        <p:spPr>
          <a:xfrm>
            <a:off x="4969420" y="2248474"/>
            <a:ext cx="4944309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CasellaDiTesto 58">
            <a:extLst>
              <a:ext uri="{FF2B5EF4-FFF2-40B4-BE49-F238E27FC236}">
                <a16:creationId xmlns:a16="http://schemas.microsoft.com/office/drawing/2014/main" xmlns="" id="{705143A5-54D4-499B-9B3D-0BD2CFAA9ED1}"/>
              </a:ext>
            </a:extLst>
          </p:cNvPr>
          <p:cNvSpPr txBox="1"/>
          <p:nvPr/>
        </p:nvSpPr>
        <p:spPr>
          <a:xfrm>
            <a:off x="4554246" y="32818"/>
            <a:ext cx="545348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b="1" dirty="0">
                <a:latin typeface="Arial" panose="020B0604020202020204" pitchFamily="34" charset="0"/>
                <a:cs typeface="Arial" panose="020B0604020202020204" pitchFamily="34" charset="0"/>
              </a:rPr>
              <a:t>Dynamic Fracture Mechanics</a:t>
            </a:r>
          </a:p>
          <a:p>
            <a:endParaRPr lang="en-A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AU" sz="2000" b="1" dirty="0">
                <a:latin typeface="Arial" panose="020B0604020202020204" pitchFamily="34" charset="0"/>
                <a:cs typeface="Arial" panose="020B0604020202020204" pitchFamily="34" charset="0"/>
              </a:rPr>
              <a:t>Dynamic testing of brittle material</a:t>
            </a:r>
          </a:p>
          <a:p>
            <a:endParaRPr lang="en-A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A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AU" sz="2000" b="1" dirty="0">
                <a:latin typeface="Arial" panose="020B0604020202020204" pitchFamily="34" charset="0"/>
                <a:cs typeface="Arial" panose="020B0604020202020204" pitchFamily="34" charset="0"/>
              </a:rPr>
              <a:t>Mechanical testing of carbon based composites material at high temperature</a:t>
            </a:r>
          </a:p>
        </p:txBody>
      </p:sp>
      <p:sp>
        <p:nvSpPr>
          <p:cNvPr id="63" name="CasellaDiTesto 62">
            <a:extLst>
              <a:ext uri="{FF2B5EF4-FFF2-40B4-BE49-F238E27FC236}">
                <a16:creationId xmlns:a16="http://schemas.microsoft.com/office/drawing/2014/main" xmlns="" id="{86226895-A043-4583-A125-691E54BAAED4}"/>
              </a:ext>
            </a:extLst>
          </p:cNvPr>
          <p:cNvSpPr txBox="1"/>
          <p:nvPr/>
        </p:nvSpPr>
        <p:spPr>
          <a:xfrm>
            <a:off x="2486934" y="32818"/>
            <a:ext cx="574196" cy="2975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aseline="-2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Steel</a:t>
            </a:r>
            <a:endParaRPr lang="en-GB" sz="2000" baseline="-25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xmlns="" id="{84FEB3AF-2C86-44AE-AD3A-DAF6E0686B74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4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969420" y="4816220"/>
            <a:ext cx="2540752" cy="1384082"/>
          </a:xfrm>
          <a:prstGeom prst="rect">
            <a:avLst/>
          </a:prstGeom>
        </p:spPr>
      </p:pic>
      <p:pic>
        <p:nvPicPr>
          <p:cNvPr id="66" name="Immagine 65">
            <a:extLst>
              <a:ext uri="{FF2B5EF4-FFF2-40B4-BE49-F238E27FC236}">
                <a16:creationId xmlns:a16="http://schemas.microsoft.com/office/drawing/2014/main" xmlns="" id="{2EAAB906-2EF4-42C9-9A2E-BA065DCA48CD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-4902"/>
          <a:stretch/>
        </p:blipFill>
        <p:spPr bwMode="auto">
          <a:xfrm>
            <a:off x="2287697" y="1690478"/>
            <a:ext cx="2021393" cy="1815944"/>
          </a:xfrm>
          <a:prstGeom prst="rect">
            <a:avLst/>
          </a:prstGeom>
          <a:noFill/>
        </p:spPr>
      </p:pic>
      <p:sp>
        <p:nvSpPr>
          <p:cNvPr id="64" name="CasellaDiTesto 63">
            <a:extLst>
              <a:ext uri="{FF2B5EF4-FFF2-40B4-BE49-F238E27FC236}">
                <a16:creationId xmlns:a16="http://schemas.microsoft.com/office/drawing/2014/main" xmlns="" id="{79749B18-1A33-4A28-92B8-4C989994CD79}"/>
              </a:ext>
            </a:extLst>
          </p:cNvPr>
          <p:cNvSpPr txBox="1"/>
          <p:nvPr/>
        </p:nvSpPr>
        <p:spPr>
          <a:xfrm>
            <a:off x="5714735" y="4816220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3DCC</a:t>
            </a:r>
            <a:endParaRPr lang="en-GB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CasellaDiTesto 66">
            <a:extLst>
              <a:ext uri="{FF2B5EF4-FFF2-40B4-BE49-F238E27FC236}">
                <a16:creationId xmlns:a16="http://schemas.microsoft.com/office/drawing/2014/main" xmlns="" id="{58A04F4D-3239-4DAB-BB0B-C311C25A6CD9}"/>
              </a:ext>
            </a:extLst>
          </p:cNvPr>
          <p:cNvSpPr txBox="1"/>
          <p:nvPr/>
        </p:nvSpPr>
        <p:spPr>
          <a:xfrm>
            <a:off x="6077005" y="2686576"/>
            <a:ext cx="6735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2DCC</a:t>
            </a:r>
            <a:endParaRPr lang="en-GB" sz="14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CasellaDiTesto 67">
            <a:extLst>
              <a:ext uri="{FF2B5EF4-FFF2-40B4-BE49-F238E27FC236}">
                <a16:creationId xmlns:a16="http://schemas.microsoft.com/office/drawing/2014/main" xmlns="" id="{55A907C0-1180-4D10-BB06-137750299FC2}"/>
              </a:ext>
            </a:extLst>
          </p:cNvPr>
          <p:cNvSpPr txBox="1"/>
          <p:nvPr/>
        </p:nvSpPr>
        <p:spPr>
          <a:xfrm>
            <a:off x="6944197" y="2632875"/>
            <a:ext cx="6735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3DCC</a:t>
            </a:r>
            <a:endParaRPr lang="en-GB" sz="14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" name="CasellaDiTesto 68">
            <a:extLst>
              <a:ext uri="{FF2B5EF4-FFF2-40B4-BE49-F238E27FC236}">
                <a16:creationId xmlns:a16="http://schemas.microsoft.com/office/drawing/2014/main" xmlns="" id="{7968A614-BAE1-4F95-8313-D10D939E95AD}"/>
              </a:ext>
            </a:extLst>
          </p:cNvPr>
          <p:cNvSpPr txBox="1"/>
          <p:nvPr/>
        </p:nvSpPr>
        <p:spPr>
          <a:xfrm>
            <a:off x="5355362" y="2679096"/>
            <a:ext cx="4539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GR</a:t>
            </a:r>
            <a:endParaRPr lang="en-GB" sz="14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0" name="Picture 11" descr="Cu-CD_Pl_Tensilefracture02">
            <a:extLst>
              <a:ext uri="{FF2B5EF4-FFF2-40B4-BE49-F238E27FC236}">
                <a16:creationId xmlns:a16="http://schemas.microsoft.com/office/drawing/2014/main" xmlns="" id="{0E7367FF-B799-4EF3-A0E3-10AF57934D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521379" y="4811856"/>
            <a:ext cx="2401042" cy="1384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" name="CasellaDiTesto 71">
            <a:extLst>
              <a:ext uri="{FF2B5EF4-FFF2-40B4-BE49-F238E27FC236}">
                <a16:creationId xmlns:a16="http://schemas.microsoft.com/office/drawing/2014/main" xmlns="" id="{5DED69D3-FCB2-473D-AAA8-C7D72EAF3280}"/>
              </a:ext>
            </a:extLst>
          </p:cNvPr>
          <p:cNvSpPr txBox="1"/>
          <p:nvPr/>
        </p:nvSpPr>
        <p:spPr>
          <a:xfrm>
            <a:off x="7521378" y="4815020"/>
            <a:ext cx="1749197" cy="369332"/>
          </a:xfrm>
          <a:prstGeom prst="rect">
            <a:avLst/>
          </a:prstGeom>
          <a:solidFill>
            <a:schemeClr val="bg1">
              <a:alpha val="68000"/>
            </a:schemeClr>
          </a:solidFill>
        </p:spPr>
        <p:txBody>
          <a:bodyPr wrap="none" rtlCol="0">
            <a:spAutoFit/>
          </a:bodyPr>
          <a:lstStyle/>
          <a:p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Metal-Diamond</a:t>
            </a:r>
            <a:endParaRPr lang="en-GB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" name="Ovale 72">
            <a:extLst>
              <a:ext uri="{FF2B5EF4-FFF2-40B4-BE49-F238E27FC236}">
                <a16:creationId xmlns:a16="http://schemas.microsoft.com/office/drawing/2014/main" xmlns="" id="{9BBD4CC3-7F26-4BAD-AA2E-4468320FC46A}"/>
              </a:ext>
            </a:extLst>
          </p:cNvPr>
          <p:cNvSpPr/>
          <p:nvPr/>
        </p:nvSpPr>
        <p:spPr>
          <a:xfrm>
            <a:off x="4132543" y="277698"/>
            <a:ext cx="144000" cy="144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76" name="Immagine 75">
            <a:extLst>
              <a:ext uri="{FF2B5EF4-FFF2-40B4-BE49-F238E27FC236}">
                <a16:creationId xmlns:a16="http://schemas.microsoft.com/office/drawing/2014/main" xmlns="" id="{26D5A208-1FE5-4F51-AF3D-4C74F275DFC9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screen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29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016" y="3965000"/>
            <a:ext cx="4321094" cy="2191571"/>
          </a:xfrm>
          <a:prstGeom prst="rect">
            <a:avLst/>
          </a:prstGeom>
        </p:spPr>
      </p:pic>
      <p:sp>
        <p:nvSpPr>
          <p:cNvPr id="77" name="CasellaDiTesto 76">
            <a:extLst>
              <a:ext uri="{FF2B5EF4-FFF2-40B4-BE49-F238E27FC236}">
                <a16:creationId xmlns:a16="http://schemas.microsoft.com/office/drawing/2014/main" xmlns="" id="{B8D627A5-FC98-4EE2-83ED-21E084827ECD}"/>
              </a:ext>
            </a:extLst>
          </p:cNvPr>
          <p:cNvSpPr txBox="1"/>
          <p:nvPr/>
        </p:nvSpPr>
        <p:spPr>
          <a:xfrm>
            <a:off x="2578562" y="5844343"/>
            <a:ext cx="18710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Iridium</a:t>
            </a:r>
            <a:r>
              <a:rPr lang="it-IT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@1250°C</a:t>
            </a:r>
            <a:endParaRPr lang="en-GB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8" name="Connettore diritto 77">
            <a:extLst>
              <a:ext uri="{FF2B5EF4-FFF2-40B4-BE49-F238E27FC236}">
                <a16:creationId xmlns:a16="http://schemas.microsoft.com/office/drawing/2014/main" xmlns="" id="{E5A891B1-77DF-4084-A274-B99178D32E2D}"/>
              </a:ext>
            </a:extLst>
          </p:cNvPr>
          <p:cNvCxnSpPr>
            <a:cxnSpLocks/>
          </p:cNvCxnSpPr>
          <p:nvPr/>
        </p:nvCxnSpPr>
        <p:spPr>
          <a:xfrm>
            <a:off x="0" y="3896646"/>
            <a:ext cx="438211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CasellaDiTesto 78">
            <a:extLst>
              <a:ext uri="{FF2B5EF4-FFF2-40B4-BE49-F238E27FC236}">
                <a16:creationId xmlns:a16="http://schemas.microsoft.com/office/drawing/2014/main" xmlns="" id="{6C9E0F83-94BF-4A97-B6FB-4715879BB43E}"/>
              </a:ext>
            </a:extLst>
          </p:cNvPr>
          <p:cNvSpPr txBox="1"/>
          <p:nvPr/>
        </p:nvSpPr>
        <p:spPr>
          <a:xfrm>
            <a:off x="-73823" y="3519835"/>
            <a:ext cx="54534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b="1" dirty="0">
                <a:latin typeface="Arial" panose="020B0604020202020204" pitchFamily="34" charset="0"/>
                <a:cs typeface="Arial" panose="020B0604020202020204" pitchFamily="34" charset="0"/>
              </a:rPr>
              <a:t>Dynamic high temperature tensile tests</a:t>
            </a:r>
          </a:p>
        </p:txBody>
      </p:sp>
    </p:spTree>
    <p:extLst>
      <p:ext uri="{BB962C8B-B14F-4D97-AF65-F5344CB8AC3E}">
        <p14:creationId xmlns:p14="http://schemas.microsoft.com/office/powerpoint/2010/main" val="27483675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olo 1">
            <a:extLst>
              <a:ext uri="{FF2B5EF4-FFF2-40B4-BE49-F238E27FC236}">
                <a16:creationId xmlns:a16="http://schemas.microsoft.com/office/drawing/2014/main" xmlns="" id="{5167476D-93E5-43E3-992E-4EE0C5BD3F66}"/>
              </a:ext>
            </a:extLst>
          </p:cNvPr>
          <p:cNvSpPr txBox="1">
            <a:spLocks/>
          </p:cNvSpPr>
          <p:nvPr/>
        </p:nvSpPr>
        <p:spPr>
          <a:xfrm>
            <a:off x="195971" y="5914253"/>
            <a:ext cx="9583783" cy="8572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AU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Material characterization and analysis</a:t>
            </a:r>
          </a:p>
        </p:txBody>
      </p:sp>
      <p:cxnSp>
        <p:nvCxnSpPr>
          <p:cNvPr id="16" name="Connettore diritto 15">
            <a:extLst>
              <a:ext uri="{FF2B5EF4-FFF2-40B4-BE49-F238E27FC236}">
                <a16:creationId xmlns:a16="http://schemas.microsoft.com/office/drawing/2014/main" xmlns="" id="{55913F81-2663-422E-ADE4-7A658947C010}"/>
              </a:ext>
            </a:extLst>
          </p:cNvPr>
          <p:cNvCxnSpPr>
            <a:cxnSpLocks/>
          </p:cNvCxnSpPr>
          <p:nvPr/>
        </p:nvCxnSpPr>
        <p:spPr>
          <a:xfrm>
            <a:off x="-2367118" y="8818547"/>
            <a:ext cx="9583783" cy="0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ttangolo 30">
            <a:extLst>
              <a:ext uri="{FF2B5EF4-FFF2-40B4-BE49-F238E27FC236}">
                <a16:creationId xmlns:a16="http://schemas.microsoft.com/office/drawing/2014/main" xmlns="" id="{3F14EE99-FAD1-4FB0-828B-3B187A8A9B2E}"/>
              </a:ext>
            </a:extLst>
          </p:cNvPr>
          <p:cNvSpPr/>
          <p:nvPr/>
        </p:nvSpPr>
        <p:spPr>
          <a:xfrm>
            <a:off x="3293616" y="4474657"/>
            <a:ext cx="431966" cy="1509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xmlns="" id="{D3C66F65-3A7C-49F6-9FDA-F8725B38DA8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8372" y="3155996"/>
            <a:ext cx="5956337" cy="2855969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xmlns="" id="{33E625C2-1D94-4E6F-B70E-0738FC1AF5AD}"/>
              </a:ext>
            </a:extLst>
          </p:cNvPr>
          <p:cNvSpPr txBox="1"/>
          <p:nvPr/>
        </p:nvSpPr>
        <p:spPr>
          <a:xfrm>
            <a:off x="195971" y="5594676"/>
            <a:ext cx="36384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dirty="0">
                <a:latin typeface="Arial" panose="020B0604020202020204" pitchFamily="34" charset="0"/>
                <a:cs typeface="Arial" panose="020B0604020202020204" pitchFamily="34" charset="0"/>
              </a:rPr>
              <a:t>Structure &amp; defects effects on materials behaviour</a:t>
            </a:r>
          </a:p>
        </p:txBody>
      </p:sp>
      <p:cxnSp>
        <p:nvCxnSpPr>
          <p:cNvPr id="10" name="Connettore diritto 9">
            <a:extLst>
              <a:ext uri="{FF2B5EF4-FFF2-40B4-BE49-F238E27FC236}">
                <a16:creationId xmlns:a16="http://schemas.microsoft.com/office/drawing/2014/main" xmlns="" id="{03DAE2AD-349C-4944-88AF-D9F41A312F53}"/>
              </a:ext>
            </a:extLst>
          </p:cNvPr>
          <p:cNvCxnSpPr/>
          <p:nvPr/>
        </p:nvCxnSpPr>
        <p:spPr>
          <a:xfrm>
            <a:off x="3958372" y="3064836"/>
            <a:ext cx="6128603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asellaDiTesto 11">
            <a:extLst>
              <a:ext uri="{FF2B5EF4-FFF2-40B4-BE49-F238E27FC236}">
                <a16:creationId xmlns:a16="http://schemas.microsoft.com/office/drawing/2014/main" xmlns="" id="{7F5F21D8-740A-41D8-A089-6EDF860B4A98}"/>
              </a:ext>
            </a:extLst>
          </p:cNvPr>
          <p:cNvSpPr txBox="1"/>
          <p:nvPr/>
        </p:nvSpPr>
        <p:spPr>
          <a:xfrm>
            <a:off x="4445787" y="2769246"/>
            <a:ext cx="53339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b="1" dirty="0">
                <a:latin typeface="Arial" panose="020B0604020202020204" pitchFamily="34" charset="0"/>
                <a:cs typeface="Arial" panose="020B0604020202020204" pitchFamily="34" charset="0"/>
              </a:rPr>
              <a:t>Direct Temperature evaluation in dynamic tests </a:t>
            </a:r>
          </a:p>
        </p:txBody>
      </p:sp>
      <p:cxnSp>
        <p:nvCxnSpPr>
          <p:cNvPr id="18" name="Connettore diritto 17">
            <a:extLst>
              <a:ext uri="{FF2B5EF4-FFF2-40B4-BE49-F238E27FC236}">
                <a16:creationId xmlns:a16="http://schemas.microsoft.com/office/drawing/2014/main" xmlns="" id="{4AB7CA2C-6C73-4317-8FDB-558BC60122BE}"/>
              </a:ext>
            </a:extLst>
          </p:cNvPr>
          <p:cNvCxnSpPr>
            <a:cxnSpLocks/>
          </p:cNvCxnSpPr>
          <p:nvPr/>
        </p:nvCxnSpPr>
        <p:spPr>
          <a:xfrm>
            <a:off x="0" y="5605178"/>
            <a:ext cx="263608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Immagine 18">
            <a:extLst>
              <a:ext uri="{FF2B5EF4-FFF2-40B4-BE49-F238E27FC236}">
                <a16:creationId xmlns:a16="http://schemas.microsoft.com/office/drawing/2014/main" xmlns="" id="{C2D2D7F3-31C0-426F-9B8D-5D6B62C50E9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3666383"/>
            <a:ext cx="804525" cy="1872000"/>
          </a:xfrm>
          <a:prstGeom prst="rect">
            <a:avLst/>
          </a:prstGeom>
        </p:spPr>
      </p:pic>
      <p:pic>
        <p:nvPicPr>
          <p:cNvPr id="20" name="Segnaposto contenuto 11">
            <a:extLst>
              <a:ext uri="{FF2B5EF4-FFF2-40B4-BE49-F238E27FC236}">
                <a16:creationId xmlns:a16="http://schemas.microsoft.com/office/drawing/2014/main" xmlns="" id="{7090B3D1-D02B-4A25-B276-706DE36188B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2805"/>
          <a:stretch/>
        </p:blipFill>
        <p:spPr>
          <a:xfrm>
            <a:off x="908757" y="3666383"/>
            <a:ext cx="721149" cy="1872000"/>
          </a:xfrm>
          <a:prstGeom prst="rect">
            <a:avLst/>
          </a:prstGeom>
        </p:spPr>
      </p:pic>
      <p:pic>
        <p:nvPicPr>
          <p:cNvPr id="22" name="Immagine 21">
            <a:extLst>
              <a:ext uri="{FF2B5EF4-FFF2-40B4-BE49-F238E27FC236}">
                <a16:creationId xmlns:a16="http://schemas.microsoft.com/office/drawing/2014/main" xmlns="" id="{06587172-049A-4768-8B9B-8591C209534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22574" b="2898"/>
          <a:stretch/>
        </p:blipFill>
        <p:spPr>
          <a:xfrm>
            <a:off x="1839548" y="3666383"/>
            <a:ext cx="1971075" cy="1872000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xmlns="" id="{C899237C-0A8A-4CF2-85C0-9852C0467D0D}"/>
              </a:ext>
            </a:extLst>
          </p:cNvPr>
          <p:cNvSpPr txBox="1"/>
          <p:nvPr/>
        </p:nvSpPr>
        <p:spPr>
          <a:xfrm>
            <a:off x="2102924" y="3700748"/>
            <a:ext cx="106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CT scan</a:t>
            </a:r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xmlns="" id="{3E6AB149-1C72-4382-A86C-75EB9FA3B3AC}"/>
              </a:ext>
            </a:extLst>
          </p:cNvPr>
          <p:cNvSpPr txBox="1"/>
          <p:nvPr/>
        </p:nvSpPr>
        <p:spPr>
          <a:xfrm>
            <a:off x="6853589" y="247391"/>
            <a:ext cx="29403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dirty="0">
                <a:latin typeface="Arial" panose="020B0604020202020204" pitchFamily="34" charset="0"/>
                <a:cs typeface="Arial" panose="020B0604020202020204" pitchFamily="34" charset="0"/>
              </a:rPr>
              <a:t>Non conventional methods for material characterization based on digital image analysis</a:t>
            </a:r>
          </a:p>
        </p:txBody>
      </p:sp>
      <p:pic>
        <p:nvPicPr>
          <p:cNvPr id="32" name="Picture 2">
            <a:extLst>
              <a:ext uri="{FF2B5EF4-FFF2-40B4-BE49-F238E27FC236}">
                <a16:creationId xmlns:a16="http://schemas.microsoft.com/office/drawing/2014/main" xmlns="" id="{5D4FCAB8-0C44-4FC6-A66F-7D0BD9058C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86543" y="160358"/>
            <a:ext cx="2893840" cy="2503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3" name="Connettore diritto 32">
            <a:extLst>
              <a:ext uri="{FF2B5EF4-FFF2-40B4-BE49-F238E27FC236}">
                <a16:creationId xmlns:a16="http://schemas.microsoft.com/office/drawing/2014/main" xmlns="" id="{DD2E9EE6-DDD7-4AA0-8A23-CF3F7F776C54}"/>
              </a:ext>
            </a:extLst>
          </p:cNvPr>
          <p:cNvCxnSpPr>
            <a:cxnSpLocks/>
          </p:cNvCxnSpPr>
          <p:nvPr/>
        </p:nvCxnSpPr>
        <p:spPr>
          <a:xfrm>
            <a:off x="-73378" y="398753"/>
            <a:ext cx="3522134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CasellaDiTesto 33">
            <a:extLst>
              <a:ext uri="{FF2B5EF4-FFF2-40B4-BE49-F238E27FC236}">
                <a16:creationId xmlns:a16="http://schemas.microsoft.com/office/drawing/2014/main" xmlns="" id="{091225FF-DDB3-4216-A2A9-780AF02359EC}"/>
              </a:ext>
            </a:extLst>
          </p:cNvPr>
          <p:cNvSpPr txBox="1"/>
          <p:nvPr/>
        </p:nvSpPr>
        <p:spPr>
          <a:xfrm>
            <a:off x="20005" y="85344"/>
            <a:ext cx="3078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dirty="0">
                <a:latin typeface="Arial" panose="020B0604020202020204" pitchFamily="34" charset="0"/>
                <a:cs typeface="Arial" panose="020B0604020202020204" pitchFamily="34" charset="0"/>
              </a:rPr>
              <a:t>Material model calibration</a:t>
            </a:r>
          </a:p>
        </p:txBody>
      </p:sp>
      <p:pic>
        <p:nvPicPr>
          <p:cNvPr id="35" name="Immagine 34">
            <a:extLst>
              <a:ext uri="{FF2B5EF4-FFF2-40B4-BE49-F238E27FC236}">
                <a16:creationId xmlns:a16="http://schemas.microsoft.com/office/drawing/2014/main" xmlns="" id="{2942DF0B-3B74-4653-9A11-9E2070DBB004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821" y="417352"/>
            <a:ext cx="3006983" cy="3023011"/>
          </a:xfrm>
          <a:prstGeom prst="rect">
            <a:avLst/>
          </a:prstGeom>
        </p:spPr>
      </p:pic>
      <p:sp>
        <p:nvSpPr>
          <p:cNvPr id="36" name="CasellaDiTesto 35">
            <a:extLst>
              <a:ext uri="{FF2B5EF4-FFF2-40B4-BE49-F238E27FC236}">
                <a16:creationId xmlns:a16="http://schemas.microsoft.com/office/drawing/2014/main" xmlns="" id="{2AEBC271-26A0-425D-B8F6-5733F2832243}"/>
              </a:ext>
            </a:extLst>
          </p:cNvPr>
          <p:cNvSpPr txBox="1"/>
          <p:nvPr/>
        </p:nvSpPr>
        <p:spPr>
          <a:xfrm>
            <a:off x="5768312" y="4088417"/>
            <a:ext cx="4069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speed infrared camera</a:t>
            </a:r>
          </a:p>
        </p:txBody>
      </p:sp>
      <p:cxnSp>
        <p:nvCxnSpPr>
          <p:cNvPr id="38" name="Connettore diritto 37">
            <a:extLst>
              <a:ext uri="{FF2B5EF4-FFF2-40B4-BE49-F238E27FC236}">
                <a16:creationId xmlns:a16="http://schemas.microsoft.com/office/drawing/2014/main" xmlns="" id="{AEC1B12E-B595-4C12-97D0-2923997E1E48}"/>
              </a:ext>
            </a:extLst>
          </p:cNvPr>
          <p:cNvCxnSpPr>
            <a:cxnSpLocks/>
          </p:cNvCxnSpPr>
          <p:nvPr/>
        </p:nvCxnSpPr>
        <p:spPr>
          <a:xfrm>
            <a:off x="5971822" y="1433436"/>
            <a:ext cx="4030134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Ovale 38">
            <a:extLst>
              <a:ext uri="{FF2B5EF4-FFF2-40B4-BE49-F238E27FC236}">
                <a16:creationId xmlns:a16="http://schemas.microsoft.com/office/drawing/2014/main" xmlns="" id="{5BA79FFD-AF87-4BEB-9A48-C5ADB80485AD}"/>
              </a:ext>
            </a:extLst>
          </p:cNvPr>
          <p:cNvSpPr/>
          <p:nvPr/>
        </p:nvSpPr>
        <p:spPr>
          <a:xfrm>
            <a:off x="5899822" y="1354516"/>
            <a:ext cx="144000" cy="144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40" name="Immagine 39">
            <a:extLst>
              <a:ext uri="{FF2B5EF4-FFF2-40B4-BE49-F238E27FC236}">
                <a16:creationId xmlns:a16="http://schemas.microsoft.com/office/drawing/2014/main" xmlns="" id="{EA6DB8D4-CD20-4ABC-9DA2-55FC1695A18F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356" t="54436" r="17142"/>
          <a:stretch/>
        </p:blipFill>
        <p:spPr bwMode="auto">
          <a:xfrm>
            <a:off x="6714122" y="1394024"/>
            <a:ext cx="2985911" cy="14338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6717770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87</Words>
  <Application>Microsoft Macintosh PowerPoint</Application>
  <PresentationFormat>A4 Paper (210x297 mm)</PresentationFormat>
  <Paragraphs>27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7" baseType="lpstr">
      <vt:lpstr>Arial</vt:lpstr>
      <vt:lpstr>Calibri</vt:lpstr>
      <vt:lpstr>Calibri Light</vt:lpstr>
      <vt:lpstr>Tema di Office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15.0037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peroni</dc:creator>
  <cp:lastModifiedBy>Microsoft Office User</cp:lastModifiedBy>
  <cp:revision>99</cp:revision>
  <cp:lastPrinted>2020-01-29T17:01:48Z</cp:lastPrinted>
  <dcterms:created xsi:type="dcterms:W3CDTF">2020-01-27T09:19:53Z</dcterms:created>
  <dcterms:modified xsi:type="dcterms:W3CDTF">2020-09-01T12:39:47Z</dcterms:modified>
</cp:coreProperties>
</file>