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4"/>
  </p:notesMasterIdLst>
  <p:sldIdLst>
    <p:sldId id="441" r:id="rId2"/>
    <p:sldId id="567" r:id="rId3"/>
    <p:sldId id="592" r:id="rId4"/>
    <p:sldId id="594" r:id="rId5"/>
    <p:sldId id="571" r:id="rId6"/>
    <p:sldId id="628" r:id="rId7"/>
    <p:sldId id="639" r:id="rId8"/>
    <p:sldId id="576" r:id="rId9"/>
    <p:sldId id="605" r:id="rId10"/>
    <p:sldId id="575" r:id="rId11"/>
    <p:sldId id="609" r:id="rId12"/>
    <p:sldId id="595" r:id="rId13"/>
    <p:sldId id="582" r:id="rId14"/>
    <p:sldId id="583" r:id="rId15"/>
    <p:sldId id="631" r:id="rId16"/>
    <p:sldId id="626" r:id="rId17"/>
    <p:sldId id="640" r:id="rId18"/>
    <p:sldId id="641" r:id="rId19"/>
    <p:sldId id="643" r:id="rId20"/>
    <p:sldId id="644" r:id="rId21"/>
    <p:sldId id="645" r:id="rId22"/>
    <p:sldId id="647" r:id="rId23"/>
  </p:sldIdLst>
  <p:sldSz cx="9144000" cy="6858000" type="screen4x3"/>
  <p:notesSz cx="6692900" cy="98679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0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salomoni\Desktop\T%20vs%20SigmaLIM\Confronto%20Dati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lomoni\Desktop\SP%20ANDREA\Test_Ansys\normativa%20Weibull%20SiC%20S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SiC</a:t>
            </a:r>
            <a:r>
              <a:rPr lang="it-IT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aseline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Hexoloy</a:t>
            </a:r>
            <a:r>
              <a:rPr lang="it-IT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it-IT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</a:t>
            </a:r>
            <a:endParaRPr lang="it-IT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347370067306251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393501505852681E-2"/>
          <c:y val="9.1093861401140841E-2"/>
          <c:w val="0.88046732154921936"/>
          <c:h val="0.77548128873737276"/>
        </c:manualLayout>
      </c:layout>
      <c:scatterChart>
        <c:scatterStyle val="lineMarker"/>
        <c:varyColors val="0"/>
        <c:ser>
          <c:idx val="0"/>
          <c:order val="0"/>
          <c:tx>
            <c:strRef>
              <c:f>Rotture!$E$77</c:f>
              <c:strCache>
                <c:ptCount val="1"/>
                <c:pt idx="0">
                  <c:v>σ 1 Max  [MPa]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sx="1000" sy="1000" algn="ctr" rotWithShape="0">
                <a:srgbClr val="000000"/>
              </a:outerShdw>
            </a:effectLst>
          </c:spPr>
          <c:marker>
            <c:symbol val="squar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rgbClr val="0070C0"/>
                </a:solidFill>
                <a:round/>
              </a:ln>
              <a:effectLst>
                <a:outerShdw sx="1000" sy="1000" algn="ctr" rotWithShape="0">
                  <a:srgbClr val="000000"/>
                </a:outerShdw>
              </a:effectLst>
            </c:spPr>
          </c:marker>
          <c:xVal>
            <c:numRef>
              <c:f>Rotture!$E$79:$E$108</c:f>
              <c:numCache>
                <c:formatCode>General</c:formatCode>
                <c:ptCount val="30"/>
                <c:pt idx="0">
                  <c:v>5.6276211136906369</c:v>
                </c:pt>
                <c:pt idx="1">
                  <c:v>5.7401465473921274</c:v>
                </c:pt>
                <c:pt idx="2">
                  <c:v>5.7918849228777471</c:v>
                </c:pt>
                <c:pt idx="3">
                  <c:v>5.8289456176102075</c:v>
                </c:pt>
                <c:pt idx="4">
                  <c:v>5.8573615625845017</c:v>
                </c:pt>
                <c:pt idx="5">
                  <c:v>5.8681097680778773</c:v>
                </c:pt>
                <c:pt idx="6">
                  <c:v>5.9004451487208129</c:v>
                </c:pt>
                <c:pt idx="7">
                  <c:v>5.9215784196438159</c:v>
                </c:pt>
                <c:pt idx="8">
                  <c:v>5.9215784196438159</c:v>
                </c:pt>
                <c:pt idx="9">
                  <c:v>5.9215784196438159</c:v>
                </c:pt>
                <c:pt idx="10">
                  <c:v>5.9310242832965656</c:v>
                </c:pt>
                <c:pt idx="11">
                  <c:v>5.9310242832965656</c:v>
                </c:pt>
                <c:pt idx="12">
                  <c:v>5.9427993751267012</c:v>
                </c:pt>
                <c:pt idx="13">
                  <c:v>5.9704707106037462</c:v>
                </c:pt>
                <c:pt idx="14">
                  <c:v>5.9737078255187228</c:v>
                </c:pt>
                <c:pt idx="15">
                  <c:v>5.9769091290987832</c:v>
                </c:pt>
                <c:pt idx="16">
                  <c:v>5.9915145458580232</c:v>
                </c:pt>
                <c:pt idx="17">
                  <c:v>5.9915145458580232</c:v>
                </c:pt>
                <c:pt idx="18">
                  <c:v>5.9939614273065693</c:v>
                </c:pt>
                <c:pt idx="19">
                  <c:v>5.9939614273065693</c:v>
                </c:pt>
                <c:pt idx="20">
                  <c:v>5.9939614273065693</c:v>
                </c:pt>
                <c:pt idx="21">
                  <c:v>6.0345958730685858</c:v>
                </c:pt>
                <c:pt idx="22">
                  <c:v>6.0357206383625197</c:v>
                </c:pt>
                <c:pt idx="23">
                  <c:v>6.0629941982469031</c:v>
                </c:pt>
                <c:pt idx="24">
                  <c:v>6.0733209935778145</c:v>
                </c:pt>
                <c:pt idx="25">
                  <c:v>6.0802992608084727</c:v>
                </c:pt>
                <c:pt idx="26">
                  <c:v>6.1208247524136894</c:v>
                </c:pt>
                <c:pt idx="27">
                  <c:v>6.1582282049859876</c:v>
                </c:pt>
                <c:pt idx="28">
                  <c:v>6.1779441140506002</c:v>
                </c:pt>
                <c:pt idx="29">
                  <c:v>6.1844787334406801</c:v>
                </c:pt>
              </c:numCache>
            </c:numRef>
          </c:xVal>
          <c:yVal>
            <c:numRef>
              <c:f>Rotture!$F$79:$F$108</c:f>
              <c:numCache>
                <c:formatCode>General</c:formatCode>
                <c:ptCount val="30"/>
                <c:pt idx="0">
                  <c:v>-4.0859527730039602</c:v>
                </c:pt>
                <c:pt idx="1">
                  <c:v>-2.9701952490421655</c:v>
                </c:pt>
                <c:pt idx="2">
                  <c:v>-2.4417163988814581</c:v>
                </c:pt>
                <c:pt idx="3">
                  <c:v>-2.0870492174400344</c:v>
                </c:pt>
                <c:pt idx="4">
                  <c:v>-1.8169607947796103</c:v>
                </c:pt>
                <c:pt idx="5">
                  <c:v>-1.5968955768410067</c:v>
                </c:pt>
                <c:pt idx="6">
                  <c:v>-1.4097801640986278</c:v>
                </c:pt>
                <c:pt idx="7">
                  <c:v>-1.2458993237072384</c:v>
                </c:pt>
                <c:pt idx="8">
                  <c:v>-1.0991791096951855</c:v>
                </c:pt>
                <c:pt idx="9">
                  <c:v>-0.96555320683056234</c:v>
                </c:pt>
                <c:pt idx="10">
                  <c:v>-0.84215099072473298</c:v>
                </c:pt>
                <c:pt idx="11">
                  <c:v>-0.7268556827787146</c:v>
                </c:pt>
                <c:pt idx="12">
                  <c:v>-0.61804620024136214</c:v>
                </c:pt>
                <c:pt idx="13">
                  <c:v>-0.51443713617380327</c:v>
                </c:pt>
                <c:pt idx="14">
                  <c:v>-0.41497413937683297</c:v>
                </c:pt>
                <c:pt idx="15">
                  <c:v>-0.31876177173418707</c:v>
                </c:pt>
                <c:pt idx="16">
                  <c:v>-0.22501067302940872</c:v>
                </c:pt>
                <c:pt idx="17">
                  <c:v>-0.13299583622742608</c:v>
                </c:pt>
                <c:pt idx="18">
                  <c:v>-4.20202681082208E-2</c:v>
                </c:pt>
                <c:pt idx="19">
                  <c:v>4.8620744579389051E-2</c:v>
                </c:pt>
                <c:pt idx="20">
                  <c:v>0.1396798373139001</c:v>
                </c:pt>
                <c:pt idx="21">
                  <c:v>0.23200911038417396</c:v>
                </c:pt>
                <c:pt idx="22">
                  <c:v>0.32663425997828094</c:v>
                </c:pt>
                <c:pt idx="23">
                  <c:v>0.42487236625009211</c:v>
                </c:pt>
                <c:pt idx="24">
                  <c:v>0.52853741350375261</c:v>
                </c:pt>
                <c:pt idx="25">
                  <c:v>0.64033693876074793</c:v>
                </c:pt>
                <c:pt idx="26">
                  <c:v>0.76473939696537185</c:v>
                </c:pt>
                <c:pt idx="27">
                  <c:v>0.91023509336532582</c:v>
                </c:pt>
                <c:pt idx="28">
                  <c:v>1.0971887003649483</c:v>
                </c:pt>
                <c:pt idx="29">
                  <c:v>1.4096066464289518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22-4632-BCE7-6A11A5ECBD34}"/>
            </c:ext>
          </c:extLst>
        </c:ser>
        <c:ser>
          <c:idx val="4"/>
          <c:order val="1"/>
          <c:tx>
            <c:strRef>
              <c:f>Rotture!$B$120</c:f>
              <c:strCache>
                <c:ptCount val="1"/>
                <c:pt idx="0">
                  <c:v>Linea 3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sx="1000" sy="1000" algn="ctr" rotWithShape="0">
                <a:srgbClr val="000000"/>
              </a:outerShdw>
            </a:effectLst>
          </c:spPr>
          <c:marker>
            <c:symbol val="none"/>
          </c:marker>
          <c:trendline>
            <c:spPr>
              <a:ln w="9525" cap="rnd">
                <a:solidFill>
                  <a:srgbClr val="00B050"/>
                </a:solidFill>
                <a:prstDash val="sysDash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4.4659255679071926E-2"/>
                  <c:y val="0.203923703085501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xVal>
            <c:numRef>
              <c:f>Rotture!$C$121:$C$122</c:f>
              <c:numCache>
                <c:formatCode>General</c:formatCode>
                <c:ptCount val="2"/>
                <c:pt idx="0">
                  <c:v>6.5</c:v>
                </c:pt>
                <c:pt idx="1">
                  <c:v>5.5</c:v>
                </c:pt>
              </c:numCache>
            </c:numRef>
          </c:xVal>
          <c:yVal>
            <c:numRef>
              <c:f>Rotture!$D$121:$D$122</c:f>
              <c:numCache>
                <c:formatCode>General</c:formatCode>
                <c:ptCount val="2"/>
                <c:pt idx="0">
                  <c:v>4.3388276273626118</c:v>
                </c:pt>
                <c:pt idx="1">
                  <c:v>-4.7911723726373907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122-4632-BCE7-6A11A5ECB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4236424"/>
        <c:axId val="584242000"/>
      </c:scatterChart>
      <c:valAx>
        <c:axId val="584236424"/>
        <c:scaling>
          <c:orientation val="minMax"/>
          <c:max val="6.2"/>
        </c:scaling>
        <c:delete val="0"/>
        <c:axPos val="b"/>
        <c:majorGridlines>
          <c:spPr>
            <a:ln w="9525" cap="flat" cmpd="sng" algn="ctr">
              <a:solidFill>
                <a:srgbClr val="969696">
                  <a:alpha val="10000"/>
                </a:srgb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0">
                    <a:solidFill>
                      <a:schemeClr val="tx1"/>
                    </a:solidFill>
                  </a:rPr>
                  <a:t>ln(</a:t>
                </a:r>
                <a:r>
                  <a:rPr lang="vi-VN" b="0">
                    <a:solidFill>
                      <a:schemeClr val="tx1"/>
                    </a:solidFill>
                  </a:rPr>
                  <a:t>Ơ</a:t>
                </a:r>
                <a:r>
                  <a:rPr lang="it-IT" b="0">
                    <a:solidFill>
                      <a:schemeClr val="tx1"/>
                    </a:solidFill>
                  </a:rPr>
                  <a:t>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4242000"/>
        <c:crossesAt val="-5"/>
        <c:crossBetween val="midCat"/>
      </c:valAx>
      <c:valAx>
        <c:axId val="584242000"/>
        <c:scaling>
          <c:orientation val="minMax"/>
          <c:max val="2"/>
          <c:min val="-5"/>
        </c:scaling>
        <c:delete val="0"/>
        <c:axPos val="l"/>
        <c:majorGridlines>
          <c:spPr>
            <a:ln w="9525" cap="flat" cmpd="sng" algn="ctr">
              <a:solidFill>
                <a:srgbClr val="969696">
                  <a:alpha val="10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0" dirty="0">
                    <a:solidFill>
                      <a:schemeClr val="tx1"/>
                    </a:solidFill>
                  </a:rPr>
                  <a:t>ln(ln(1/Pr ))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4236424"/>
        <c:crosses val="autoZero"/>
        <c:crossBetween val="midCat"/>
      </c:valAx>
      <c:spPr>
        <a:noFill/>
        <a:ln>
          <a:solidFill>
            <a:srgbClr val="000000"/>
          </a:solidFill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943836321980609E-2"/>
          <c:y val="9.1492219710993014E-2"/>
          <c:w val="0.87220066659957252"/>
          <c:h val="0.77706162528703504"/>
        </c:manualLayout>
      </c:layout>
      <c:scatterChart>
        <c:scatterStyle val="lineMarker"/>
        <c:varyColors val="0"/>
        <c:ser>
          <c:idx val="0"/>
          <c:order val="0"/>
          <c:tx>
            <c:strRef>
              <c:f>'Rotture (2)'!$E$77</c:f>
              <c:strCache>
                <c:ptCount val="1"/>
                <c:pt idx="0">
                  <c:v>σ 1 Max  [MPa]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2">
                  <a:lumMod val="75000"/>
                </a:schemeClr>
              </a:solidFill>
              <a:ln w="9525" cap="rnd">
                <a:solidFill>
                  <a:srgbClr val="0070C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'Rotture (2)'!$E$79:$E$105</c:f>
              <c:numCache>
                <c:formatCode>General</c:formatCode>
                <c:ptCount val="27"/>
                <c:pt idx="0">
                  <c:v>5.1575599288317742</c:v>
                </c:pt>
                <c:pt idx="1">
                  <c:v>5.2315897844973271</c:v>
                </c:pt>
                <c:pt idx="2">
                  <c:v>5.2376114914306422</c:v>
                </c:pt>
                <c:pt idx="3">
                  <c:v>5.2390980068880655</c:v>
                </c:pt>
                <c:pt idx="4">
                  <c:v>5.2390980068880655</c:v>
                </c:pt>
                <c:pt idx="5">
                  <c:v>5.2390980068880655</c:v>
                </c:pt>
                <c:pt idx="6">
                  <c:v>5.2390980068880655</c:v>
                </c:pt>
                <c:pt idx="7">
                  <c:v>5.2956137149737224</c:v>
                </c:pt>
                <c:pt idx="8">
                  <c:v>5.3135507471886259</c:v>
                </c:pt>
                <c:pt idx="9">
                  <c:v>5.3416162909431844</c:v>
                </c:pt>
                <c:pt idx="10">
                  <c:v>5.3648538903482805</c:v>
                </c:pt>
                <c:pt idx="11">
                  <c:v>5.3648538903482805</c:v>
                </c:pt>
                <c:pt idx="12">
                  <c:v>5.437687927995845</c:v>
                </c:pt>
                <c:pt idx="13">
                  <c:v>5.437687927995845</c:v>
                </c:pt>
                <c:pt idx="14">
                  <c:v>5.437687927995845</c:v>
                </c:pt>
                <c:pt idx="15">
                  <c:v>5.4627719215135668</c:v>
                </c:pt>
                <c:pt idx="16">
                  <c:v>5.4627719215135668</c:v>
                </c:pt>
                <c:pt idx="17">
                  <c:v>5.4905892541951591</c:v>
                </c:pt>
                <c:pt idx="18">
                  <c:v>5.4906717590423657</c:v>
                </c:pt>
                <c:pt idx="19">
                  <c:v>5.5014622713555568</c:v>
                </c:pt>
                <c:pt idx="20">
                  <c:v>5.5014622713555568</c:v>
                </c:pt>
                <c:pt idx="21">
                  <c:v>5.5176938312930028</c:v>
                </c:pt>
                <c:pt idx="22">
                  <c:v>5.5176938312930028</c:v>
                </c:pt>
                <c:pt idx="23">
                  <c:v>5.5245760607623922</c:v>
                </c:pt>
                <c:pt idx="24">
                  <c:v>5.6078220835102899</c:v>
                </c:pt>
                <c:pt idx="25">
                  <c:v>5.6701567470065406</c:v>
                </c:pt>
                <c:pt idx="26">
                  <c:v>5.6701567470065406</c:v>
                </c:pt>
              </c:numCache>
            </c:numRef>
          </c:xVal>
          <c:yVal>
            <c:numRef>
              <c:f>'Rotture (2)'!$F$79:$F$105</c:f>
              <c:numCache>
                <c:formatCode>General</c:formatCode>
                <c:ptCount val="27"/>
                <c:pt idx="0">
                  <c:v>-4.0163559657197263</c:v>
                </c:pt>
                <c:pt idx="1">
                  <c:v>-2.899335826078854</c:v>
                </c:pt>
                <c:pt idx="2">
                  <c:v>-2.369515186212892</c:v>
                </c:pt>
                <c:pt idx="3">
                  <c:v>-2.0134186780399483</c:v>
                </c:pt>
                <c:pt idx="4">
                  <c:v>-1.7418037615678934</c:v>
                </c:pt>
                <c:pt idx="5">
                  <c:v>-1.5201037308229555</c:v>
                </c:pt>
                <c:pt idx="6">
                  <c:v>-1.3312321927108577</c:v>
                </c:pt>
                <c:pt idx="7">
                  <c:v>-1.1654586739779835</c:v>
                </c:pt>
                <c:pt idx="8">
                  <c:v>-1.0166912226916651</c:v>
                </c:pt>
                <c:pt idx="9">
                  <c:v>-0.88084208052151769</c:v>
                </c:pt>
                <c:pt idx="10">
                  <c:v>-0.75501486250840821</c:v>
                </c:pt>
                <c:pt idx="11">
                  <c:v>-0.6370615422082011</c:v>
                </c:pt>
                <c:pt idx="12">
                  <c:v>-0.52532272367120947</c:v>
                </c:pt>
                <c:pt idx="13">
                  <c:v>-0.41846545650534978</c:v>
                </c:pt>
                <c:pt idx="14">
                  <c:v>-0.31537558945632216</c:v>
                </c:pt>
                <c:pt idx="15">
                  <c:v>-0.21508130639413323</c:v>
                </c:pt>
                <c:pt idx="16">
                  <c:v>-0.11669396974725345</c:v>
                </c:pt>
                <c:pt idx="17">
                  <c:v>-1.9356888580482099E-2</c:v>
                </c:pt>
                <c:pt idx="18">
                  <c:v>7.7805787541754101E-2</c:v>
                </c:pt>
                <c:pt idx="19">
                  <c:v>0.17574862455852133</c:v>
                </c:pt>
                <c:pt idx="20">
                  <c:v>0.27558531807585396</c:v>
                </c:pt>
                <c:pt idx="21">
                  <c:v>0.37871196849295524</c:v>
                </c:pt>
                <c:pt idx="22">
                  <c:v>0.48701831620856667</c:v>
                </c:pt>
                <c:pt idx="23">
                  <c:v>0.60329200748469403</c:v>
                </c:pt>
                <c:pt idx="24">
                  <c:v>0.73209936808644527</c:v>
                </c:pt>
                <c:pt idx="25">
                  <c:v>0.88207759164644317</c:v>
                </c:pt>
                <c:pt idx="26">
                  <c:v>1.0738889713125901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12-4C3A-8CCE-4F62FA664DD3}"/>
            </c:ext>
          </c:extLst>
        </c:ser>
        <c:ser>
          <c:idx val="4"/>
          <c:order val="1"/>
          <c:tx>
            <c:strRef>
              <c:f>'Rotture (2)'!$B$120</c:f>
              <c:strCache>
                <c:ptCount val="1"/>
                <c:pt idx="0">
                  <c:v>Linea 3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trendline>
            <c:spPr>
              <a:ln w="12700" cap="rnd">
                <a:solidFill>
                  <a:srgbClr val="00B050"/>
                </a:solidFill>
                <a:prstDash val="sysDash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15439733195010957"/>
                  <c:y val="0.3174356879741617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xVal>
            <c:numRef>
              <c:f>'Rotture (2)'!$C$121:$C$122</c:f>
              <c:numCache>
                <c:formatCode>General</c:formatCode>
                <c:ptCount val="2"/>
                <c:pt idx="0">
                  <c:v>6.5</c:v>
                </c:pt>
                <c:pt idx="1">
                  <c:v>5</c:v>
                </c:pt>
              </c:numCache>
            </c:numRef>
          </c:xVal>
          <c:yVal>
            <c:numRef>
              <c:f>'Rotture (2)'!$D$121:$D$122</c:f>
              <c:numCache>
                <c:formatCode>General</c:formatCode>
                <c:ptCount val="2"/>
                <c:pt idx="0">
                  <c:v>7.7555524203568993</c:v>
                </c:pt>
                <c:pt idx="1">
                  <c:v>-3.6144475796431053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B12-4C3A-8CCE-4F62FA664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4236424"/>
        <c:axId val="584242000"/>
      </c:scatterChart>
      <c:valAx>
        <c:axId val="584236424"/>
        <c:scaling>
          <c:orientation val="minMax"/>
          <c:max val="5.8"/>
          <c:min val="5"/>
        </c:scaling>
        <c:delete val="0"/>
        <c:axPos val="b"/>
        <c:majorGridlines>
          <c:spPr>
            <a:ln w="9525" cap="flat" cmpd="sng" algn="ctr">
              <a:solidFill>
                <a:schemeClr val="accent2">
                  <a:lumMod val="7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0">
                    <a:solidFill>
                      <a:schemeClr val="tx1"/>
                    </a:solidFill>
                  </a:rPr>
                  <a:t>ln(</a:t>
                </a:r>
                <a:r>
                  <a:rPr lang="vi-VN" b="0">
                    <a:solidFill>
                      <a:schemeClr val="tx1"/>
                    </a:solidFill>
                  </a:rPr>
                  <a:t>Ơ</a:t>
                </a:r>
                <a:r>
                  <a:rPr lang="it-IT" b="0">
                    <a:solidFill>
                      <a:schemeClr val="tx1"/>
                    </a:solidFill>
                  </a:rPr>
                  <a:t>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4242000"/>
        <c:crossesAt val="-5"/>
        <c:crossBetween val="midCat"/>
      </c:valAx>
      <c:valAx>
        <c:axId val="584242000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bg2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0" dirty="0">
                    <a:solidFill>
                      <a:schemeClr val="tx1"/>
                    </a:solidFill>
                  </a:rPr>
                  <a:t>ln(ln(1/Pr ))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42364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91095" y="1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/>
          <a:lstStyle>
            <a:lvl1pPr algn="r">
              <a:defRPr sz="1200"/>
            </a:lvl1pPr>
          </a:lstStyle>
          <a:p>
            <a:fld id="{CDA7F189-006D-4C1A-91B5-2DBB294492A7}" type="datetimeFigureOut">
              <a:rPr lang="it-IT" smtClean="0"/>
              <a:t>01/09/2020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1063" y="741363"/>
            <a:ext cx="4930775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7" tIns="47314" rIns="94627" bIns="47314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9290" y="4687252"/>
            <a:ext cx="5354320" cy="4440555"/>
          </a:xfrm>
          <a:prstGeom prst="rect">
            <a:avLst/>
          </a:prstGeom>
        </p:spPr>
        <p:txBody>
          <a:bodyPr vert="horz" lIns="94627" tIns="47314" rIns="94627" bIns="473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2793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91095" y="9372793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 anchor="b"/>
          <a:lstStyle>
            <a:lvl1pPr algn="r">
              <a:defRPr sz="1200"/>
            </a:lvl1pPr>
          </a:lstStyle>
          <a:p>
            <a:fld id="{D35FCE87-5127-47A2-990A-9B5421B45E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65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CE87-5127-47A2-990A-9B5421B45E8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800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CE87-5127-47A2-990A-9B5421B45E8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34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CE87-5127-47A2-990A-9B5421B45E8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04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6322219" y="6457950"/>
            <a:ext cx="2678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4</a:t>
            </a:r>
            <a:r>
              <a:rPr lang="it-IT" sz="1400" baseline="30000" dirty="0"/>
              <a:t>th</a:t>
            </a:r>
            <a:r>
              <a:rPr lang="it-IT" sz="1400" dirty="0"/>
              <a:t> SPES TAC, LNL, 30/06/2016 </a:t>
            </a:r>
          </a:p>
        </p:txBody>
      </p:sp>
    </p:spTree>
    <p:extLst>
      <p:ext uri="{BB962C8B-B14F-4D97-AF65-F5344CB8AC3E}">
        <p14:creationId xmlns:p14="http://schemas.microsoft.com/office/powerpoint/2010/main" val="381165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16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53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967942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0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417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77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9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724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68889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06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0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22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81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09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58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841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620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gi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email">
            <a:alphaModFix amt="1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-10521" y="6381327"/>
            <a:ext cx="9154521" cy="48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16275"/>
            <a:ext cx="1368152" cy="39090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788" y="-1"/>
            <a:ext cx="961212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1" y="-1"/>
            <a:ext cx="838198" cy="609599"/>
          </a:xfrm>
          <a:prstGeom prst="rect">
            <a:avLst/>
          </a:prstGeom>
        </p:spPr>
      </p:pic>
      <p:sp>
        <p:nvSpPr>
          <p:cNvPr id="5" name="Rettangolo 4"/>
          <p:cNvSpPr/>
          <p:nvPr userDrawn="1"/>
        </p:nvSpPr>
        <p:spPr>
          <a:xfrm>
            <a:off x="827677" y="0"/>
            <a:ext cx="7355111" cy="60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598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3.png"/><Relationship Id="rId10" Type="http://schemas.openxmlformats.org/officeDocument/2006/relationships/image" Target="../media/image20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-6" y="639706"/>
            <a:ext cx="9144000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Design of High Temperature ISOL Targets</a:t>
            </a:r>
            <a:endParaRPr kumimoji="0" lang="it-IT" sz="3600" b="1" i="0" u="sng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27538" y="5040087"/>
            <a:ext cx="8088923" cy="90794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>
                <a:latin typeface="+mj-lt"/>
              </a:rPr>
              <a:t>Mainly taken from M. </a:t>
            </a:r>
            <a:r>
              <a:rPr lang="en-US" sz="2400" b="1" u="sng" dirty="0" err="1">
                <a:latin typeface="+mj-lt"/>
              </a:rPr>
              <a:t>Manzolaro’s</a:t>
            </a:r>
            <a:endParaRPr lang="en-US" sz="2400" b="1" u="sng" dirty="0"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en-US" sz="2400" b="1" u="sng" dirty="0">
                <a:latin typeface="+mj-lt"/>
              </a:rPr>
              <a:t>presentation at the HPTW 2018</a:t>
            </a:r>
            <a:endParaRPr lang="en-US" sz="1300" dirty="0">
              <a:latin typeface="+mj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633833C-FFA6-4453-97B5-C59C157FF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49" y="1359512"/>
            <a:ext cx="7799487" cy="446755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8F053-C193-41E5-9DE2-56F50F639BAA}"/>
              </a:ext>
            </a:extLst>
          </p:cNvPr>
          <p:cNvSpPr txBox="1"/>
          <p:nvPr/>
        </p:nvSpPr>
        <p:spPr>
          <a:xfrm>
            <a:off x="1460210" y="5948028"/>
            <a:ext cx="622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S. Corradetti, M. Manzolaro, D. Scarpa, A. </a:t>
            </a:r>
            <a:r>
              <a:rPr lang="it-IT" dirty="0" err="1"/>
              <a:t>Monetti</a:t>
            </a:r>
            <a:r>
              <a:rPr lang="it-IT" dirty="0"/>
              <a:t>, L. </a:t>
            </a:r>
            <a:r>
              <a:rPr lang="it-IT" dirty="0" err="1"/>
              <a:t>Centofante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068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161984" y="1440278"/>
            <a:ext cx="4266000" cy="4824000"/>
            <a:chOff x="3707904" y="1269928"/>
            <a:chExt cx="4266000" cy="4824000"/>
          </a:xfrm>
        </p:grpSpPr>
        <p:sp>
          <p:nvSpPr>
            <p:cNvPr id="7" name="Rettangolo 6"/>
            <p:cNvSpPr/>
            <p:nvPr/>
          </p:nvSpPr>
          <p:spPr>
            <a:xfrm>
              <a:off x="3707904" y="1269928"/>
              <a:ext cx="4266000" cy="482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350592"/>
              <a:ext cx="4117929" cy="4679928"/>
            </a:xfrm>
            <a:prstGeom prst="rect">
              <a:avLst/>
            </a:prstGeom>
            <a:noFill/>
          </p:spPr>
        </p:pic>
      </p:grpSp>
      <p:grpSp>
        <p:nvGrpSpPr>
          <p:cNvPr id="9" name="Gruppo 8"/>
          <p:cNvGrpSpPr/>
          <p:nvPr/>
        </p:nvGrpSpPr>
        <p:grpSpPr>
          <a:xfrm>
            <a:off x="4499992" y="1439742"/>
            <a:ext cx="4464000" cy="4824000"/>
            <a:chOff x="4499992" y="1268760"/>
            <a:chExt cx="4464000" cy="4824000"/>
          </a:xfrm>
        </p:grpSpPr>
        <p:sp>
          <p:nvSpPr>
            <p:cNvPr id="10" name="Rettangolo 9"/>
            <p:cNvSpPr/>
            <p:nvPr/>
          </p:nvSpPr>
          <p:spPr>
            <a:xfrm>
              <a:off x="4499992" y="1268760"/>
              <a:ext cx="4464000" cy="482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317670"/>
              <a:ext cx="4320000" cy="2255346"/>
            </a:xfrm>
            <a:prstGeom prst="rect">
              <a:avLst/>
            </a:prstGeom>
          </p:spPr>
        </p:pic>
        <p:pic>
          <p:nvPicPr>
            <p:cNvPr id="12" name="Picture 2" descr="C:\Documents and Settings\Mattia\Desktop\TESI_DI_DOTTORATO\CHAPTER_3\support_material\INFN_SPES_0022_NEW-TARGET_CURR+PROT\HEATER_PR_BEA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008" y="3573016"/>
              <a:ext cx="3204000" cy="2407974"/>
            </a:xfrm>
            <a:prstGeom prst="rect">
              <a:avLst/>
            </a:prstGeom>
            <a:noFill/>
          </p:spPr>
        </p:pic>
      </p:grpSp>
      <p:sp>
        <p:nvSpPr>
          <p:cNvPr id="13" name="CasellaDiTesto 12"/>
          <p:cNvSpPr txBox="1"/>
          <p:nvPr/>
        </p:nvSpPr>
        <p:spPr>
          <a:xfrm>
            <a:off x="161984" y="710334"/>
            <a:ext cx="8802008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en-US" sz="2000" b="1" u="sng" dirty="0">
                <a:solidFill>
                  <a:srgbClr val="FFFF00"/>
                </a:solidFill>
              </a:rPr>
              <a:t>Proton beam thermal load</a:t>
            </a:r>
            <a:r>
              <a:rPr lang="en-US" sz="2000" dirty="0">
                <a:solidFill>
                  <a:srgbClr val="FFFF00"/>
                </a:solidFill>
              </a:rPr>
              <a:t>: 40 MeV, 0.2 mA (≈ 8 kW) (power density input for the Finite Element model calculated by means of particle physics MonteCarlo codes)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Numerical models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1EDCEB-A546-43AB-936E-5232E42B1328}"/>
              </a:ext>
            </a:extLst>
          </p:cNvPr>
          <p:cNvSpPr txBox="1"/>
          <p:nvPr/>
        </p:nvSpPr>
        <p:spPr>
          <a:xfrm>
            <a:off x="5090749" y="1459398"/>
            <a:ext cx="2461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u="sng" dirty="0"/>
              <a:t>TEMPERATURE DISTRIBUTION</a:t>
            </a:r>
            <a:r>
              <a:rPr lang="it-IT" sz="1200" dirty="0"/>
              <a:t> [°C]</a:t>
            </a:r>
          </a:p>
        </p:txBody>
      </p:sp>
    </p:spTree>
    <p:extLst>
      <p:ext uri="{BB962C8B-B14F-4D97-AF65-F5344CB8AC3E}">
        <p14:creationId xmlns:p14="http://schemas.microsoft.com/office/powerpoint/2010/main" val="1675052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Numerical models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D55DEA0-1BF2-4AAF-83DB-48B2A9A54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49" y="1481413"/>
            <a:ext cx="7937439" cy="47880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F8BCDE4-40DE-4B6A-B227-B712E6256AF6}"/>
              </a:ext>
            </a:extLst>
          </p:cNvPr>
          <p:cNvSpPr txBox="1"/>
          <p:nvPr/>
        </p:nvSpPr>
        <p:spPr>
          <a:xfrm>
            <a:off x="5372102" y="1481414"/>
            <a:ext cx="241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u="sng" dirty="0"/>
              <a:t>THERMAL STRESS STATE</a:t>
            </a:r>
            <a:r>
              <a:rPr lang="it-IT" sz="1200" dirty="0"/>
              <a:t> [Pa]</a:t>
            </a:r>
          </a:p>
          <a:p>
            <a:r>
              <a:rPr lang="it-IT" sz="1200" dirty="0"/>
              <a:t>(induced by temperature gradients)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BCFCAF7-0DA6-407B-958F-3892671CB6F7}"/>
              </a:ext>
            </a:extLst>
          </p:cNvPr>
          <p:cNvSpPr txBox="1"/>
          <p:nvPr/>
        </p:nvSpPr>
        <p:spPr>
          <a:xfrm>
            <a:off x="161984" y="710334"/>
            <a:ext cx="8802008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en-US" sz="2000" b="1" u="sng" dirty="0">
                <a:solidFill>
                  <a:srgbClr val="FFFF00"/>
                </a:solidFill>
              </a:rPr>
              <a:t>Proton beam thermal load</a:t>
            </a:r>
            <a:r>
              <a:rPr lang="en-US" sz="2000" dirty="0">
                <a:solidFill>
                  <a:srgbClr val="FFFF00"/>
                </a:solidFill>
              </a:rPr>
              <a:t>: 40 MeV, 0.2 mA (≈ 8 kW) (power density input for the Finite Element model calculated by means of particle physics MonteCarlo codes)</a:t>
            </a:r>
          </a:p>
        </p:txBody>
      </p:sp>
    </p:spTree>
    <p:extLst>
      <p:ext uri="{BB962C8B-B14F-4D97-AF65-F5344CB8AC3E}">
        <p14:creationId xmlns:p14="http://schemas.microsoft.com/office/powerpoint/2010/main" val="1634126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463" y="3771900"/>
            <a:ext cx="3875622" cy="25152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6" y="1091149"/>
            <a:ext cx="5000903" cy="2609505"/>
          </a:xfrm>
          <a:prstGeom prst="rect">
            <a:avLst/>
          </a:prstGeom>
        </p:spPr>
      </p:pic>
      <p:sp>
        <p:nvSpPr>
          <p:cNvPr id="48" name="Text Box 13">
            <a:extLst>
              <a:ext uri="{FF2B5EF4-FFF2-40B4-BE49-F238E27FC236}">
                <a16:creationId xmlns:a16="http://schemas.microsoft.com/office/drawing/2014/main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7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u="sng" dirty="0"/>
              <a:t>homemade materials for the target disks (strong R&amp;D activity required)</a:t>
            </a:r>
            <a:endParaRPr kumimoji="1"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 Box 13">
            <a:extLst>
              <a:ext uri="{FF2B5EF4-FFF2-40B4-BE49-F238E27FC236}">
                <a16:creationId xmlns:a16="http://schemas.microsoft.com/office/drawing/2014/main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922" y="1092322"/>
            <a:ext cx="3897017" cy="26007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en-US" sz="2000" b="1" u="sng" dirty="0"/>
              <a:t>main requirements for ISOL target materials @ high temperatures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open porosity and reduced grain size</a:t>
            </a:r>
            <a:r>
              <a:rPr kumimoji="1" lang="en-US" sz="1200" dirty="0">
                <a:solidFill>
                  <a:srgbClr val="FF0000"/>
                </a:solidFill>
              </a:rPr>
              <a:t> </a:t>
            </a:r>
            <a:r>
              <a:rPr kumimoji="1" lang="en-US" sz="1200" dirty="0"/>
              <a:t>(diffusion &amp; effusion)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low vapor pressure</a:t>
            </a:r>
            <a:r>
              <a:rPr kumimoji="1" lang="en-US" sz="1400" b="1" dirty="0"/>
              <a:t> </a:t>
            </a:r>
            <a:r>
              <a:rPr kumimoji="1" lang="en-US" sz="1200" dirty="0"/>
              <a:t>(low gas load in the ion source and long term stability at high temperature)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high emissivity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high thermal conductivity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good mechanical properties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27171" t="8960" r="24673" b="12190"/>
          <a:stretch/>
        </p:blipFill>
        <p:spPr>
          <a:xfrm>
            <a:off x="116379" y="3812540"/>
            <a:ext cx="1925810" cy="2221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6" name="Immagin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605" y="4817426"/>
            <a:ext cx="2232735" cy="1152525"/>
          </a:xfrm>
          <a:prstGeom prst="rect">
            <a:avLst/>
          </a:prstGeom>
        </p:spPr>
      </p:pic>
      <p:sp>
        <p:nvSpPr>
          <p:cNvPr id="77" name="Text Box 13">
            <a:extLst>
              <a:ext uri="{FF2B5EF4-FFF2-40B4-BE49-F238E27FC236}">
                <a16:creationId xmlns:a16="http://schemas.microsoft.com/office/drawing/2014/main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170" y="3803015"/>
            <a:ext cx="2383546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en-US" sz="1400" b="1" dirty="0"/>
              <a:t>total isotope yield</a:t>
            </a:r>
            <a:r>
              <a:rPr kumimoji="1" lang="en-US" sz="1400" dirty="0"/>
              <a:t> deeply affected by </a:t>
            </a:r>
            <a:r>
              <a:rPr kumimoji="1" lang="en-US" sz="1400" b="1" u="sng" dirty="0">
                <a:solidFill>
                  <a:srgbClr val="FF0000"/>
                </a:solidFill>
              </a:rPr>
              <a:t>open porosity </a:t>
            </a:r>
            <a:r>
              <a:rPr kumimoji="1" lang="en-US" sz="1400" dirty="0"/>
              <a:t>(diffusion/effusion processes)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material characterization @ HT</a:t>
            </a:r>
          </a:p>
        </p:txBody>
      </p:sp>
      <p:cxnSp>
        <p:nvCxnSpPr>
          <p:cNvPr id="6" name="Connettore 2 5"/>
          <p:cNvCxnSpPr/>
          <p:nvPr/>
        </p:nvCxnSpPr>
        <p:spPr>
          <a:xfrm flipH="1" flipV="1">
            <a:off x="6486831" y="2943225"/>
            <a:ext cx="657224" cy="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 flipV="1">
            <a:off x="7220255" y="3238500"/>
            <a:ext cx="65722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 flipV="1">
            <a:off x="7344385" y="3533775"/>
            <a:ext cx="657224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4">
            <a:extLst>
              <a:ext uri="{FF2B5EF4-FFF2-40B4-BE49-F238E27FC236}">
                <a16:creationId xmlns:a16="http://schemas.microsoft.com/office/drawing/2014/main" id="{260198E4-A4DF-4B07-8AF9-917F75C8AABC}"/>
              </a:ext>
            </a:extLst>
          </p:cNvPr>
          <p:cNvSpPr txBox="1">
            <a:spLocks/>
          </p:cNvSpPr>
          <p:nvPr/>
        </p:nvSpPr>
        <p:spPr>
          <a:xfrm>
            <a:off x="52202" y="6082913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u="sng" dirty="0">
                <a:solidFill>
                  <a:prstClr val="black"/>
                </a:solidFill>
                <a:latin typeface="Calibri"/>
              </a:rPr>
              <a:t>Courtesy of Stefano Corradetti</a:t>
            </a:r>
          </a:p>
        </p:txBody>
      </p:sp>
    </p:spTree>
    <p:extLst>
      <p:ext uri="{BB962C8B-B14F-4D97-AF65-F5344CB8AC3E}">
        <p14:creationId xmlns:p14="http://schemas.microsoft.com/office/powerpoint/2010/main" val="418124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E2017B-0A0B-45C2-B19C-30EB352B5FCF}"/>
              </a:ext>
            </a:extLst>
          </p:cNvPr>
          <p:cNvSpPr txBox="1"/>
          <p:nvPr/>
        </p:nvSpPr>
        <p:spPr>
          <a:xfrm>
            <a:off x="0" y="62625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u="sng" dirty="0">
                <a:latin typeface="+mn-lt"/>
              </a:rPr>
              <a:t>Emissivity </a:t>
            </a:r>
            <a:r>
              <a:rPr lang="en-US" b="1" u="sng" dirty="0">
                <a:latin typeface="Symbol" panose="05050102010706020507" pitchFamily="18" charset="2"/>
              </a:rPr>
              <a:t>e</a:t>
            </a:r>
            <a:r>
              <a:rPr lang="en-US" sz="1600" u="sng" dirty="0">
                <a:latin typeface="+mn-lt"/>
              </a:rPr>
              <a:t> (th. radiation) and thermal conductivity </a:t>
            </a:r>
            <a:r>
              <a:rPr lang="en-US" b="1" u="sng" dirty="0">
                <a:latin typeface="Symbol" panose="05050102010706020507" pitchFamily="18" charset="2"/>
              </a:rPr>
              <a:t>l</a:t>
            </a:r>
            <a:r>
              <a:rPr lang="en-US" sz="1600" u="sng" dirty="0">
                <a:latin typeface="+mn-lt"/>
              </a:rPr>
              <a:t> (th. conduction) control the target temperature field</a:t>
            </a:r>
          </a:p>
          <a:p>
            <a:pPr algn="ctr">
              <a:lnSpc>
                <a:spcPct val="150000"/>
              </a:lnSpc>
            </a:pPr>
            <a:r>
              <a:rPr lang="en-US" sz="1600" u="sng" dirty="0"/>
              <a:t>Temperature gradients generate stress states and a good tensile/compressive strength </a:t>
            </a:r>
            <a:r>
              <a:rPr lang="el-GR" b="1" u="sng" dirty="0"/>
              <a:t>σ</a:t>
            </a:r>
            <a:r>
              <a:rPr lang="it-IT" b="1" u="sng" baseline="-25000" dirty="0"/>
              <a:t>TS</a:t>
            </a:r>
            <a:r>
              <a:rPr lang="en-US" sz="1600" u="sng" dirty="0"/>
              <a:t> is required</a:t>
            </a:r>
            <a:endParaRPr lang="en-US" sz="1600" u="sng" dirty="0">
              <a:latin typeface="+mn-lt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0FE2028E-9220-4A30-BE3D-4E64450A9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material characterization @ HT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F562E6E-AD08-423B-ABB7-ED70D0C86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61" y="1644435"/>
            <a:ext cx="7749677" cy="4523867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946852" y="776750"/>
            <a:ext cx="3032571" cy="3144486"/>
            <a:chOff x="946852" y="776750"/>
            <a:chExt cx="3032571" cy="3144486"/>
          </a:xfrm>
        </p:grpSpPr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1406984" y="2236034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7D433F54-CE8B-4DCE-BC24-DEFAFC137E19}"/>
                </a:ext>
              </a:extLst>
            </p:cNvPr>
            <p:cNvSpPr/>
            <p:nvPr/>
          </p:nvSpPr>
          <p:spPr>
            <a:xfrm>
              <a:off x="946852" y="776750"/>
              <a:ext cx="288000" cy="28800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1834671" y="2295508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2254701" y="2416034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2689599" y="2565122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3117062" y="2813204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3544525" y="3143468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3979423" y="3561236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8"/>
          <p:cNvGrpSpPr/>
          <p:nvPr/>
        </p:nvGrpSpPr>
        <p:grpSpPr>
          <a:xfrm>
            <a:off x="5263231" y="1167798"/>
            <a:ext cx="2880000" cy="793744"/>
            <a:chOff x="5263231" y="1167798"/>
            <a:chExt cx="2880000" cy="793744"/>
          </a:xfrm>
        </p:grpSpPr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FC11F647-0F1F-4819-951A-9C0C1D3EE2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3231" y="1961542"/>
              <a:ext cx="2880000" cy="0"/>
            </a:xfrm>
            <a:prstGeom prst="straightConnector1">
              <a:avLst/>
            </a:prstGeom>
            <a:ln w="41275" cmpd="sng">
              <a:solidFill>
                <a:srgbClr val="FFC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7D433F54-CE8B-4DCE-BC24-DEFAFC137E19}"/>
                </a:ext>
              </a:extLst>
            </p:cNvPr>
            <p:cNvSpPr/>
            <p:nvPr/>
          </p:nvSpPr>
          <p:spPr>
            <a:xfrm>
              <a:off x="7485399" y="1167798"/>
              <a:ext cx="396000" cy="360000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406984" y="770229"/>
            <a:ext cx="3270098" cy="3154724"/>
            <a:chOff x="1406984" y="770229"/>
            <a:chExt cx="3270098" cy="3154724"/>
          </a:xfrm>
        </p:grpSpPr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393AEA56-4CAA-448F-982A-BF341601A017}"/>
                </a:ext>
              </a:extLst>
            </p:cNvPr>
            <p:cNvCxnSpPr>
              <a:cxnSpLocks/>
            </p:cNvCxnSpPr>
            <p:nvPr/>
          </p:nvCxnSpPr>
          <p:spPr>
            <a:xfrm>
              <a:off x="4389082" y="2174980"/>
              <a:ext cx="0" cy="1723954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7D433F54-CE8B-4DCE-BC24-DEFAFC137E19}"/>
                </a:ext>
              </a:extLst>
            </p:cNvPr>
            <p:cNvSpPr/>
            <p:nvPr/>
          </p:nvSpPr>
          <p:spPr>
            <a:xfrm>
              <a:off x="4389082" y="770229"/>
              <a:ext cx="288000" cy="2880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diritto 5"/>
            <p:cNvCxnSpPr/>
            <p:nvPr/>
          </p:nvCxnSpPr>
          <p:spPr>
            <a:xfrm>
              <a:off x="1406984" y="2155902"/>
              <a:ext cx="30240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/>
            <p:cNvCxnSpPr/>
            <p:nvPr/>
          </p:nvCxnSpPr>
          <p:spPr>
            <a:xfrm>
              <a:off x="1406984" y="3924953"/>
              <a:ext cx="30240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454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e 15">
            <a:extLst>
              <a:ext uri="{FF2B5EF4-FFF2-40B4-BE49-F238E27FC236}">
                <a16:creationId xmlns:a16="http://schemas.microsoft.com/office/drawing/2014/main" id="{7D433F54-CE8B-4DCE-BC24-DEFAFC137E19}"/>
              </a:ext>
            </a:extLst>
          </p:cNvPr>
          <p:cNvSpPr/>
          <p:nvPr/>
        </p:nvSpPr>
        <p:spPr>
          <a:xfrm>
            <a:off x="1690671" y="5420242"/>
            <a:ext cx="288000" cy="288000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7D433F54-CE8B-4DCE-BC24-DEFAFC137E19}"/>
              </a:ext>
            </a:extLst>
          </p:cNvPr>
          <p:cNvSpPr/>
          <p:nvPr/>
        </p:nvSpPr>
        <p:spPr>
          <a:xfrm>
            <a:off x="1674425" y="5782111"/>
            <a:ext cx="288000" cy="288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682438D-55F9-4E7A-A360-925AB73726F9}"/>
              </a:ext>
            </a:extLst>
          </p:cNvPr>
          <p:cNvSpPr/>
          <p:nvPr/>
        </p:nvSpPr>
        <p:spPr>
          <a:xfrm>
            <a:off x="3131841" y="5793112"/>
            <a:ext cx="5904655" cy="27699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Manzolaro, S. Corradetti, A. Andrighetto, L. Ferrari, Rev. Sci. Instrum. 84, (2013) 054902</a:t>
            </a:r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7B3D420-D210-4E6A-BD2F-6AD657E4AB7A}"/>
              </a:ext>
            </a:extLst>
          </p:cNvPr>
          <p:cNvSpPr/>
          <p:nvPr/>
        </p:nvSpPr>
        <p:spPr>
          <a:xfrm>
            <a:off x="3128847" y="5422039"/>
            <a:ext cx="4971546" cy="27699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L. Biasetto, M. Manzolaro, A. Andrighetto, Eur. Phys. J. A 38 (2008) 167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171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E8B011-D38C-4CD9-9414-5F54D87A9526}"/>
              </a:ext>
            </a:extLst>
          </p:cNvPr>
          <p:cNvSpPr txBox="1"/>
          <p:nvPr/>
        </p:nvSpPr>
        <p:spPr>
          <a:xfrm>
            <a:off x="936105" y="5402294"/>
            <a:ext cx="219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+mn-lt"/>
              </a:rPr>
              <a:t>Emissivity </a:t>
            </a:r>
            <a:r>
              <a:rPr lang="en-US" sz="1400" b="1" u="sng" dirty="0">
                <a:latin typeface="Symbol" panose="05050102010706020507" pitchFamily="18" charset="2"/>
              </a:rPr>
              <a:t>e</a:t>
            </a:r>
            <a:r>
              <a:rPr lang="en-US" sz="1400" u="sng" dirty="0">
                <a:latin typeface="+mn-lt"/>
              </a:rPr>
              <a:t> meas. method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55CCBF-3E02-4EE4-BF76-1B1305BA0927}"/>
              </a:ext>
            </a:extLst>
          </p:cNvPr>
          <p:cNvSpPr txBox="1"/>
          <p:nvPr/>
        </p:nvSpPr>
        <p:spPr>
          <a:xfrm>
            <a:off x="107505" y="5762334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+mn-lt"/>
              </a:rPr>
              <a:t>Thermal conductivity </a:t>
            </a:r>
            <a:r>
              <a:rPr lang="en-US" sz="1400" b="1" u="sng" dirty="0">
                <a:latin typeface="Symbol" panose="05050102010706020507" pitchFamily="18" charset="2"/>
              </a:rPr>
              <a:t>l</a:t>
            </a:r>
            <a:r>
              <a:rPr lang="en-US" sz="1400" u="sng" dirty="0">
                <a:latin typeface="+mn-lt"/>
              </a:rPr>
              <a:t> meas. method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9783A02-FA52-4E63-9F3D-4468C60BDE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5" y="931905"/>
            <a:ext cx="6364856" cy="4225287"/>
          </a:xfrm>
          <a:prstGeom prst="rect">
            <a:avLst/>
          </a:prstGeom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F896D495-56C4-4315-AC95-C9BE4AB38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material characterization @ HT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77" y="848864"/>
            <a:ext cx="4426080" cy="376765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240" y="848864"/>
            <a:ext cx="4377307" cy="376765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2" y="1781143"/>
            <a:ext cx="4950381" cy="43407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319" y="1782511"/>
            <a:ext cx="4633362" cy="43407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8533" y="1781143"/>
            <a:ext cx="4962574" cy="43407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896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D90543-25EE-47FA-A161-6EF909F878B9}"/>
              </a:ext>
            </a:extLst>
          </p:cNvPr>
          <p:cNvSpPr txBox="1"/>
          <p:nvPr/>
        </p:nvSpPr>
        <p:spPr>
          <a:xfrm>
            <a:off x="260194" y="698798"/>
            <a:ext cx="8556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Emissivity measurements for different Uranium Carbides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C9CB817-12F5-4C52-8B6C-CCAFBD39B87B}"/>
              </a:ext>
            </a:extLst>
          </p:cNvPr>
          <p:cNvSpPr txBox="1"/>
          <p:nvPr/>
        </p:nvSpPr>
        <p:spPr>
          <a:xfrm>
            <a:off x="4526278" y="1176041"/>
            <a:ext cx="3869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- Direct </a:t>
            </a:r>
            <a:r>
              <a:rPr lang="en-US" sz="1600" b="1" dirty="0"/>
              <a:t>emissivity measurements </a:t>
            </a:r>
            <a:r>
              <a:rPr lang="en-US" sz="1600" dirty="0"/>
              <a:t>on heated </a:t>
            </a:r>
            <a:r>
              <a:rPr lang="en-US" sz="1600" b="1" dirty="0"/>
              <a:t>UC</a:t>
            </a:r>
            <a:r>
              <a:rPr lang="en-US" sz="1600" b="1" baseline="-25000" dirty="0"/>
              <a:t>x</a:t>
            </a:r>
            <a:r>
              <a:rPr lang="en-US" sz="1600" dirty="0"/>
              <a:t> discs using a dual frequency pyrometer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- </a:t>
            </a:r>
            <a:r>
              <a:rPr lang="en-US" sz="1600" b="1" dirty="0"/>
              <a:t>UC</a:t>
            </a:r>
            <a:r>
              <a:rPr lang="en-US" sz="1600" b="1" baseline="-25000" dirty="0"/>
              <a:t>x</a:t>
            </a:r>
            <a:r>
              <a:rPr lang="en-US" sz="1600" dirty="0"/>
              <a:t> samples of different composition and synthesis routes produced in different laboratories participating to </a:t>
            </a:r>
            <a:r>
              <a:rPr lang="en-US" sz="1600" b="1" dirty="0"/>
              <a:t>ActiLab</a:t>
            </a:r>
            <a:endParaRPr lang="en-US" sz="1600" b="1" baseline="30000" dirty="0"/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876649B5-D42A-403E-AEE7-ADC341FBB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material characterization @ HT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54" y="1176044"/>
            <a:ext cx="3554473" cy="2005178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6D90543-25EE-47FA-A161-6EF909F878B9}"/>
              </a:ext>
            </a:extLst>
          </p:cNvPr>
          <p:cNvSpPr txBox="1"/>
          <p:nvPr/>
        </p:nvSpPr>
        <p:spPr>
          <a:xfrm>
            <a:off x="260194" y="3317173"/>
            <a:ext cx="8556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Thermal Conductivity estimations for the SPES Uranium Carbide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6044" t="35477" r="22052" b="27294"/>
          <a:stretch/>
        </p:blipFill>
        <p:spPr>
          <a:xfrm>
            <a:off x="794239" y="3786462"/>
            <a:ext cx="2543321" cy="19177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C9CB817-12F5-4C52-8B6C-CCAFBD39B87B}"/>
              </a:ext>
            </a:extLst>
          </p:cNvPr>
          <p:cNvSpPr txBox="1"/>
          <p:nvPr/>
        </p:nvSpPr>
        <p:spPr>
          <a:xfrm>
            <a:off x="3505200" y="3958582"/>
            <a:ext cx="4907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- Creation of </a:t>
            </a:r>
            <a:r>
              <a:rPr lang="en-US" sz="1600" b="1" dirty="0"/>
              <a:t>thermal gradients</a:t>
            </a:r>
            <a:r>
              <a:rPr lang="en-US" sz="1600" dirty="0"/>
              <a:t> on </a:t>
            </a:r>
            <a:r>
              <a:rPr lang="en-US" sz="1600" b="1" dirty="0"/>
              <a:t>UC</a:t>
            </a:r>
            <a:r>
              <a:rPr lang="en-US" sz="1600" b="1" baseline="-25000" dirty="0"/>
              <a:t>x</a:t>
            </a:r>
            <a:r>
              <a:rPr lang="en-US" sz="1600" dirty="0"/>
              <a:t> disks </a:t>
            </a:r>
            <a:r>
              <a:rPr lang="en-US" sz="1600" dirty="0">
                <a:cs typeface="Arial" panose="020B0604020202020204" pitchFamily="34" charset="0"/>
              </a:rPr>
              <a:t>→ thermal conductivity obtained by inverse analysis using Ansys® </a:t>
            </a:r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- Activity performed in the context of </a:t>
            </a:r>
            <a:r>
              <a:rPr lang="en-US" sz="1600" b="1" dirty="0"/>
              <a:t>ActiLab</a:t>
            </a:r>
            <a:r>
              <a:rPr lang="en-US" sz="1600" dirty="0"/>
              <a:t> Work </a:t>
            </a:r>
          </a:p>
          <a:p>
            <a:pPr algn="just"/>
            <a:r>
              <a:rPr lang="en-US" sz="1600" dirty="0"/>
              <a:t>Package in </a:t>
            </a:r>
            <a:r>
              <a:rPr lang="en-US" sz="1600" b="1" dirty="0"/>
              <a:t>ENSAR</a:t>
            </a:r>
            <a:r>
              <a:rPr lang="en-US" sz="1600" dirty="0"/>
              <a:t> (7th Framework Program)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18397" t="39332" r="29640" b="51824"/>
          <a:stretch/>
        </p:blipFill>
        <p:spPr>
          <a:xfrm>
            <a:off x="4070840" y="5786285"/>
            <a:ext cx="4255333" cy="4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158" t="17375" r="38066" b="78858"/>
          <a:stretch/>
        </p:blipFill>
        <p:spPr>
          <a:xfrm>
            <a:off x="794238" y="5976101"/>
            <a:ext cx="3060000" cy="2781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9582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>
            <a:extLst>
              <a:ext uri="{FF2B5EF4-FFF2-40B4-BE49-F238E27FC236}">
                <a16:creationId xmlns:a16="http://schemas.microsoft.com/office/drawing/2014/main" id="{F230CBBC-44A1-4814-BFE3-1DF149391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material characterization @ HT</a:t>
            </a:r>
          </a:p>
        </p:txBody>
      </p:sp>
      <p:pic>
        <p:nvPicPr>
          <p:cNvPr id="8" name="Immagine 11">
            <a:extLst>
              <a:ext uri="{FF2B5EF4-FFF2-40B4-BE49-F238E27FC236}">
                <a16:creationId xmlns:a16="http://schemas.microsoft.com/office/drawing/2014/main" id="{FFF53384-D001-4F18-91AE-9AABE7509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03" y="832961"/>
            <a:ext cx="3240000" cy="3245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/>
          <p:cNvGrpSpPr>
            <a:grpSpLocks noChangeAspect="1"/>
          </p:cNvGrpSpPr>
          <p:nvPr/>
        </p:nvGrpSpPr>
        <p:grpSpPr>
          <a:xfrm>
            <a:off x="248590" y="1639326"/>
            <a:ext cx="5263998" cy="2447487"/>
            <a:chOff x="191835" y="4006538"/>
            <a:chExt cx="4936783" cy="229534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24EA344-112B-4AD2-ACA8-764C8273A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835" y="4006538"/>
              <a:ext cx="4936783" cy="2295349"/>
            </a:xfrm>
            <a:prstGeom prst="rect">
              <a:avLst/>
            </a:prstGeom>
          </p:spPr>
        </p:pic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AB767765-9CE9-4C36-BB10-088CCA1EE23D}"/>
                </a:ext>
              </a:extLst>
            </p:cNvPr>
            <p:cNvCxnSpPr/>
            <p:nvPr/>
          </p:nvCxnSpPr>
          <p:spPr>
            <a:xfrm flipV="1">
              <a:off x="737984" y="5667768"/>
              <a:ext cx="4140000" cy="0"/>
            </a:xfrm>
            <a:prstGeom prst="line">
              <a:avLst/>
            </a:prstGeom>
            <a:ln w="158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98513C1-22F0-4E00-8B4C-957A29BC8E10}"/>
                </a:ext>
              </a:extLst>
            </p:cNvPr>
            <p:cNvSpPr txBox="1"/>
            <p:nvPr/>
          </p:nvSpPr>
          <p:spPr>
            <a:xfrm>
              <a:off x="805998" y="5418010"/>
              <a:ext cx="413999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rgbClr val="00B050"/>
                  </a:solidFill>
                </a:rPr>
                <a:t>average stress level during operation with primary beam</a:t>
              </a: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959B8A61-9851-426E-9B48-9030D198AB86}"/>
                </a:ext>
              </a:extLst>
            </p:cNvPr>
            <p:cNvCxnSpPr/>
            <p:nvPr/>
          </p:nvCxnSpPr>
          <p:spPr>
            <a:xfrm flipH="1">
              <a:off x="2166259" y="5138777"/>
              <a:ext cx="0" cy="3240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7C27E1C6-EFBB-4B50-8B9B-8C56AEFEE7A0}"/>
                </a:ext>
              </a:extLst>
            </p:cNvPr>
            <p:cNvCxnSpPr/>
            <p:nvPr/>
          </p:nvCxnSpPr>
          <p:spPr>
            <a:xfrm flipH="1">
              <a:off x="2753192" y="5101567"/>
              <a:ext cx="0" cy="3600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A43D0BB9-B02A-4DF6-AD19-0BD6C75F2B12}"/>
                </a:ext>
              </a:extLst>
            </p:cNvPr>
            <p:cNvCxnSpPr/>
            <p:nvPr/>
          </p:nvCxnSpPr>
          <p:spPr>
            <a:xfrm flipH="1">
              <a:off x="3340124" y="5046466"/>
              <a:ext cx="0" cy="3960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sellaDiTesto 17"/>
          <p:cNvSpPr txBox="1"/>
          <p:nvPr/>
        </p:nvSpPr>
        <p:spPr>
          <a:xfrm>
            <a:off x="258921" y="817087"/>
            <a:ext cx="5253668" cy="669414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C000"/>
                </a:solidFill>
              </a:rPr>
              <a:t>A new method to estimate the Tensile Strength @ HT (Silicon Carbide)</a:t>
            </a:r>
          </a:p>
          <a:p>
            <a:r>
              <a:rPr lang="en-US" sz="1200" dirty="0"/>
              <a:t>SiC disk (Hexoloy SA) – Matteo Sturaro master’s thesis, University of Padova</a:t>
            </a:r>
          </a:p>
          <a:p>
            <a:r>
              <a:rPr lang="en-US" sz="1200" dirty="0"/>
              <a:t>Supervisors: G. Meneghetti, A. Andrighetto, M. Manzolaro, M. Ballan</a:t>
            </a:r>
          </a:p>
        </p:txBody>
      </p:sp>
      <p:pic>
        <p:nvPicPr>
          <p:cNvPr id="19" name="Immagine 4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" y="4331912"/>
            <a:ext cx="240162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42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77" y="4331912"/>
            <a:ext cx="2413081" cy="1800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e 20"/>
          <p:cNvSpPr/>
          <p:nvPr/>
        </p:nvSpPr>
        <p:spPr>
          <a:xfrm>
            <a:off x="560936" y="4956701"/>
            <a:ext cx="289560" cy="259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ttore 2 21"/>
          <p:cNvCxnSpPr/>
          <p:nvPr/>
        </p:nvCxnSpPr>
        <p:spPr>
          <a:xfrm>
            <a:off x="961924" y="5116721"/>
            <a:ext cx="2083132" cy="9906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/>
          <a:srcRect t="2245" b="5359"/>
          <a:stretch/>
        </p:blipFill>
        <p:spPr>
          <a:xfrm>
            <a:off x="5482336" y="4311804"/>
            <a:ext cx="3496291" cy="184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>
            <a:extLst>
              <a:ext uri="{FF2B5EF4-FFF2-40B4-BE49-F238E27FC236}">
                <a16:creationId xmlns:a16="http://schemas.microsoft.com/office/drawing/2014/main" id="{F230CBBC-44A1-4814-BFE3-1DF149391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material characterization @ HT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1BC5C8F-4E28-4898-A79C-5B3D3F4F9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2" y="1374079"/>
            <a:ext cx="2848431" cy="24833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073F5407-CD6B-4CD5-972E-37A8904A0F09}"/>
              </a:ext>
            </a:extLst>
          </p:cNvPr>
          <p:cNvSpPr/>
          <p:nvPr/>
        </p:nvSpPr>
        <p:spPr>
          <a:xfrm flipV="1">
            <a:off x="2021113" y="3651464"/>
            <a:ext cx="648000" cy="108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463C5488-BD18-4231-B5B3-B435DF45EE2A}"/>
              </a:ext>
            </a:extLst>
          </p:cNvPr>
          <p:cNvSpPr/>
          <p:nvPr/>
        </p:nvSpPr>
        <p:spPr>
          <a:xfrm rot="10800000">
            <a:off x="1090574" y="3651464"/>
            <a:ext cx="648000" cy="108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163747A-F173-4536-A974-D9DEB1FCC8CB}"/>
              </a:ext>
            </a:extLst>
          </p:cNvPr>
          <p:cNvSpPr txBox="1"/>
          <p:nvPr/>
        </p:nvSpPr>
        <p:spPr>
          <a:xfrm>
            <a:off x="2656031" y="3414908"/>
            <a:ext cx="663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it-IT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1max</a:t>
            </a:r>
          </a:p>
        </p:txBody>
      </p:sp>
      <p:sp>
        <p:nvSpPr>
          <p:cNvPr id="26" name="Freccia in su 25">
            <a:extLst>
              <a:ext uri="{FF2B5EF4-FFF2-40B4-BE49-F238E27FC236}">
                <a16:creationId xmlns:a16="http://schemas.microsoft.com/office/drawing/2014/main" id="{27E8D875-7400-4EE2-871A-A939583EF41B}"/>
              </a:ext>
            </a:extLst>
          </p:cNvPr>
          <p:cNvSpPr/>
          <p:nvPr/>
        </p:nvSpPr>
        <p:spPr>
          <a:xfrm>
            <a:off x="1841143" y="3081873"/>
            <a:ext cx="110422" cy="450070"/>
          </a:xfrm>
          <a:prstGeom prst="upArrow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181B8F6-C2FF-4A0B-89CD-2DB99BD330AF}"/>
              </a:ext>
            </a:extLst>
          </p:cNvPr>
          <p:cNvSpPr txBox="1"/>
          <p:nvPr/>
        </p:nvSpPr>
        <p:spPr>
          <a:xfrm>
            <a:off x="515660" y="2717164"/>
            <a:ext cx="142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chemeClr val="bg1"/>
                </a:solidFill>
              </a:rPr>
              <a:t>Initial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propagation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direction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7B8C6901-3C82-40F5-A3F5-47888EE524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20" y="1365205"/>
            <a:ext cx="3311151" cy="248336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89D6A860-7414-4A6D-A0D6-4A9DFC326AA1}"/>
              </a:ext>
            </a:extLst>
          </p:cNvPr>
          <p:cNvSpPr/>
          <p:nvPr/>
        </p:nvSpPr>
        <p:spPr bwMode="auto">
          <a:xfrm>
            <a:off x="6202376" y="2898085"/>
            <a:ext cx="299132" cy="292314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94A130CB-AC13-40D8-8F8D-2068761B72F4}"/>
              </a:ext>
            </a:extLst>
          </p:cNvPr>
          <p:cNvCxnSpPr>
            <a:stCxn id="29" idx="3"/>
            <a:endCxn id="31" idx="1"/>
          </p:cNvCxnSpPr>
          <p:nvPr/>
        </p:nvCxnSpPr>
        <p:spPr bwMode="auto">
          <a:xfrm>
            <a:off x="6501508" y="3044242"/>
            <a:ext cx="754236" cy="2109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4D8E5D14-AFB7-4626-92EE-D239F81A4DE0}"/>
              </a:ext>
            </a:extLst>
          </p:cNvPr>
          <p:cNvSpPr/>
          <p:nvPr/>
        </p:nvSpPr>
        <p:spPr bwMode="auto">
          <a:xfrm>
            <a:off x="7255744" y="3142719"/>
            <a:ext cx="590164" cy="225035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Defect</a:t>
            </a:r>
            <a:endParaRPr kumimoji="0" lang="it-IT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76E62623-0C6C-465B-9D39-50479471E601}"/>
              </a:ext>
            </a:extLst>
          </p:cNvPr>
          <p:cNvSpPr/>
          <p:nvPr/>
        </p:nvSpPr>
        <p:spPr bwMode="auto">
          <a:xfrm>
            <a:off x="7139325" y="3401006"/>
            <a:ext cx="823001" cy="225035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it-IT" sz="1400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=0 m/s</a:t>
            </a:r>
            <a:endParaRPr kumimoji="0" lang="it-IT" sz="2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72B9E815-ADA3-42C2-9ED1-832D3A562B7E}"/>
              </a:ext>
            </a:extLst>
          </p:cNvPr>
          <p:cNvSpPr/>
          <p:nvPr/>
        </p:nvSpPr>
        <p:spPr bwMode="auto">
          <a:xfrm>
            <a:off x="5762628" y="2437258"/>
            <a:ext cx="1152000" cy="1152000"/>
          </a:xfrm>
          <a:prstGeom prst="ellipse">
            <a:avLst/>
          </a:prstGeom>
          <a:noFill/>
          <a:ln w="1587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9977238-3096-4AEC-BD84-31F8993DA6DF}"/>
              </a:ext>
            </a:extLst>
          </p:cNvPr>
          <p:cNvSpPr/>
          <p:nvPr/>
        </p:nvSpPr>
        <p:spPr bwMode="auto">
          <a:xfrm>
            <a:off x="7318184" y="2258581"/>
            <a:ext cx="590164" cy="225035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Mirror</a:t>
            </a:r>
            <a:endParaRPr kumimoji="0" lang="it-IT" sz="20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951D8E52-1F26-4799-8DB9-CF9D7384DD63}"/>
              </a:ext>
            </a:extLst>
          </p:cNvPr>
          <p:cNvSpPr/>
          <p:nvPr/>
        </p:nvSpPr>
        <p:spPr bwMode="auto">
          <a:xfrm>
            <a:off x="7157431" y="2518540"/>
            <a:ext cx="1152740" cy="225035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4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it-IT" sz="1400" i="1" baseline="-250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it-IT" sz="14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=1500 m/s</a:t>
            </a:r>
            <a:endParaRPr kumimoji="0" lang="it-IT" sz="2000" b="1" i="1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BE09BC49-E7A2-4911-9D51-4AB42A81E281}"/>
              </a:ext>
            </a:extLst>
          </p:cNvPr>
          <p:cNvCxnSpPr>
            <a:stCxn id="33" idx="7"/>
            <a:endCxn id="34" idx="1"/>
          </p:cNvCxnSpPr>
          <p:nvPr/>
        </p:nvCxnSpPr>
        <p:spPr bwMode="auto">
          <a:xfrm flipV="1">
            <a:off x="6745922" y="2371099"/>
            <a:ext cx="572262" cy="2348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6AFDA840-D99A-40A6-B2EE-0081D531849A}"/>
              </a:ext>
            </a:extLst>
          </p:cNvPr>
          <p:cNvCxnSpPr/>
          <p:nvPr/>
        </p:nvCxnSpPr>
        <p:spPr bwMode="auto">
          <a:xfrm flipH="1" flipV="1">
            <a:off x="4815513" y="1594502"/>
            <a:ext cx="718273" cy="5305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5528239B-C0DD-4BF9-B5F6-C9305BD54210}"/>
              </a:ext>
            </a:extLst>
          </p:cNvPr>
          <p:cNvCxnSpPr/>
          <p:nvPr/>
        </p:nvCxnSpPr>
        <p:spPr bwMode="auto">
          <a:xfrm flipH="1" flipV="1">
            <a:off x="4366890" y="2408843"/>
            <a:ext cx="905585" cy="2537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BFEE39A0-C93E-457E-A2A8-BB81B76593C5}"/>
              </a:ext>
            </a:extLst>
          </p:cNvPr>
          <p:cNvCxnSpPr/>
          <p:nvPr/>
        </p:nvCxnSpPr>
        <p:spPr bwMode="auto">
          <a:xfrm flipH="1">
            <a:off x="4500336" y="3281434"/>
            <a:ext cx="881269" cy="3078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Rettangolo 39">
            <a:extLst>
              <a:ext uri="{FF2B5EF4-FFF2-40B4-BE49-F238E27FC236}">
                <a16:creationId xmlns:a16="http://schemas.microsoft.com/office/drawing/2014/main" id="{E7F5C18B-135E-4C87-B45D-6D8F2FF7269A}"/>
              </a:ext>
            </a:extLst>
          </p:cNvPr>
          <p:cNvSpPr/>
          <p:nvPr/>
        </p:nvSpPr>
        <p:spPr bwMode="auto">
          <a:xfrm>
            <a:off x="5961924" y="1381986"/>
            <a:ext cx="969779" cy="22503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Hackle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Lines</a:t>
            </a:r>
            <a:endParaRPr kumimoji="0" lang="it-IT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89791609-D672-4588-8265-857B75C3BE2C}"/>
              </a:ext>
            </a:extLst>
          </p:cNvPr>
          <p:cNvSpPr/>
          <p:nvPr/>
        </p:nvSpPr>
        <p:spPr bwMode="auto">
          <a:xfrm>
            <a:off x="6257007" y="1651917"/>
            <a:ext cx="379615" cy="22503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dpc</a:t>
            </a:r>
            <a:endParaRPr kumimoji="0" lang="it-IT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9B804826-03F2-4035-90D3-2906362D7C07}"/>
              </a:ext>
            </a:extLst>
          </p:cNvPr>
          <p:cNvCxnSpPr>
            <a:endCxn id="40" idx="1"/>
          </p:cNvCxnSpPr>
          <p:nvPr/>
        </p:nvCxnSpPr>
        <p:spPr bwMode="auto">
          <a:xfrm flipV="1">
            <a:off x="5272475" y="1494504"/>
            <a:ext cx="689449" cy="3824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Arco 42">
            <a:extLst>
              <a:ext uri="{FF2B5EF4-FFF2-40B4-BE49-F238E27FC236}">
                <a16:creationId xmlns:a16="http://schemas.microsoft.com/office/drawing/2014/main" id="{280A9DDA-7666-418B-A6E7-28F5F8C87E6B}"/>
              </a:ext>
            </a:extLst>
          </p:cNvPr>
          <p:cNvSpPr/>
          <p:nvPr/>
        </p:nvSpPr>
        <p:spPr bwMode="auto">
          <a:xfrm>
            <a:off x="1613559" y="3308990"/>
            <a:ext cx="713856" cy="651849"/>
          </a:xfrm>
          <a:prstGeom prst="arc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19C7C80-2653-41D2-B801-4764B92787FA}"/>
              </a:ext>
            </a:extLst>
          </p:cNvPr>
          <p:cNvSpPr txBox="1"/>
          <p:nvPr/>
        </p:nvSpPr>
        <p:spPr>
          <a:xfrm>
            <a:off x="2102286" y="3043339"/>
            <a:ext cx="590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92D050"/>
                </a:solidFill>
              </a:rPr>
              <a:t>90°</a:t>
            </a:r>
          </a:p>
        </p:txBody>
      </p:sp>
      <p:sp>
        <p:nvSpPr>
          <p:cNvPr id="45" name="Rettangolo arrotondato 63">
            <a:extLst>
              <a:ext uri="{FF2B5EF4-FFF2-40B4-BE49-F238E27FC236}">
                <a16:creationId xmlns:a16="http://schemas.microsoft.com/office/drawing/2014/main" id="{A28E0505-008E-4D35-AB17-A7951F47DE31}"/>
              </a:ext>
            </a:extLst>
          </p:cNvPr>
          <p:cNvSpPr/>
          <p:nvPr/>
        </p:nvSpPr>
        <p:spPr bwMode="auto">
          <a:xfrm>
            <a:off x="445063" y="997876"/>
            <a:ext cx="2844000" cy="307818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Peculiar</a:t>
            </a:r>
            <a:r>
              <a:rPr kumimoji="0" lang="it-IT" sz="18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8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fracture</a:t>
            </a:r>
            <a:r>
              <a:rPr kumimoji="0" lang="it-IT" sz="18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8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endParaRPr kumimoji="0" lang="it-IT" sz="1800" b="1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ttangolo arrotondato 64">
            <a:extLst>
              <a:ext uri="{FF2B5EF4-FFF2-40B4-BE49-F238E27FC236}">
                <a16:creationId xmlns:a16="http://schemas.microsoft.com/office/drawing/2014/main" id="{D5A0859B-5066-4FB5-82D3-3E84EBD51CD5}"/>
              </a:ext>
            </a:extLst>
          </p:cNvPr>
          <p:cNvSpPr/>
          <p:nvPr/>
        </p:nvSpPr>
        <p:spPr bwMode="auto">
          <a:xfrm>
            <a:off x="3592667" y="1000448"/>
            <a:ext cx="3663077" cy="307818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Fracture</a:t>
            </a:r>
            <a:r>
              <a:rPr kumimoji="0" lang="it-IT" sz="18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8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  <a:r>
              <a:rPr kumimoji="0" lang="it-IT" sz="18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8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morphology</a:t>
            </a:r>
            <a:endParaRPr kumimoji="0" lang="it-IT" sz="1800" b="1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FF460089-A74A-421E-9DA8-D66174E878DC}"/>
              </a:ext>
            </a:extLst>
          </p:cNvPr>
          <p:cNvSpPr/>
          <p:nvPr/>
        </p:nvSpPr>
        <p:spPr bwMode="auto">
          <a:xfrm>
            <a:off x="1738447" y="3586049"/>
            <a:ext cx="282794" cy="24645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33E11906-B482-4025-B02D-A205D83AD772}"/>
              </a:ext>
            </a:extLst>
          </p:cNvPr>
          <p:cNvCxnSpPr>
            <a:stCxn id="47" idx="2"/>
            <a:endCxn id="68" idx="3"/>
          </p:cNvCxnSpPr>
          <p:nvPr/>
        </p:nvCxnSpPr>
        <p:spPr bwMode="auto">
          <a:xfrm flipH="1">
            <a:off x="1457126" y="3832505"/>
            <a:ext cx="422718" cy="2467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9BE15677-688E-4A54-9C7C-CCF79F87DB6F}"/>
              </a:ext>
            </a:extLst>
          </p:cNvPr>
          <p:cNvSpPr txBox="1"/>
          <p:nvPr/>
        </p:nvSpPr>
        <p:spPr>
          <a:xfrm>
            <a:off x="3772231" y="3500154"/>
            <a:ext cx="713856" cy="338554"/>
          </a:xfrm>
          <a:prstGeom prst="rect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SiC SA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477EFA2C-A7C7-4604-B124-79634AC7C1FB}"/>
              </a:ext>
            </a:extLst>
          </p:cNvPr>
          <p:cNvSpPr txBox="1"/>
          <p:nvPr/>
        </p:nvSpPr>
        <p:spPr>
          <a:xfrm>
            <a:off x="11649446" y="5480861"/>
            <a:ext cx="617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200X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F6E9E79C-169A-4C36-8094-395D6F871E6F}"/>
              </a:ext>
            </a:extLst>
          </p:cNvPr>
          <p:cNvSpPr txBox="1"/>
          <p:nvPr/>
        </p:nvSpPr>
        <p:spPr>
          <a:xfrm>
            <a:off x="757257" y="3925354"/>
            <a:ext cx="699869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Defect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D5F64B11-BA37-4F51-911F-3456E1A8DF0F}"/>
              </a:ext>
            </a:extLst>
          </p:cNvPr>
          <p:cNvSpPr txBox="1"/>
          <p:nvPr/>
        </p:nvSpPr>
        <p:spPr>
          <a:xfrm>
            <a:off x="7111604" y="1350396"/>
            <a:ext cx="188806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G.D. Quinn, </a:t>
            </a:r>
            <a:r>
              <a:rPr lang="en-US" sz="1100" b="0" i="1" dirty="0" err="1">
                <a:latin typeface="Calibri" panose="020F0502020204030204" pitchFamily="34" charset="0"/>
                <a:cs typeface="Calibri" panose="020F0502020204030204" pitchFamily="34" charset="0"/>
              </a:rPr>
              <a:t>Fractography</a:t>
            </a:r>
            <a:r>
              <a:rPr lang="en-US" sz="1100" b="0" i="1" dirty="0">
                <a:latin typeface="Calibri" panose="020F0502020204030204" pitchFamily="34" charset="0"/>
                <a:cs typeface="Calibri" panose="020F0502020204030204" pitchFamily="34" charset="0"/>
              </a:rPr>
              <a:t> of Ceramics and Glasses</a:t>
            </a:r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, NIST Recommended Practice Guide, 2016</a:t>
            </a: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493D01FE-E949-4BB3-85B4-D445AB561EB8}"/>
              </a:ext>
            </a:extLst>
          </p:cNvPr>
          <p:cNvSpPr txBox="1"/>
          <p:nvPr/>
        </p:nvSpPr>
        <p:spPr>
          <a:xfrm>
            <a:off x="6624778" y="3587076"/>
            <a:ext cx="57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tx2"/>
                </a:solidFill>
              </a:rPr>
              <a:t>50</a:t>
            </a:r>
            <a:r>
              <a:rPr lang="it-IT" sz="1200" b="1" dirty="0">
                <a:solidFill>
                  <a:schemeClr val="tx2"/>
                </a:solidFill>
              </a:rPr>
              <a:t>X</a:t>
            </a:r>
          </a:p>
        </p:txBody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id="{9BD1F9FF-5F16-4D14-87EE-5255443FE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4" t="14692" b="14693"/>
          <a:stretch/>
        </p:blipFill>
        <p:spPr>
          <a:xfrm>
            <a:off x="374135" y="4573036"/>
            <a:ext cx="4627921" cy="1297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Immagine 54" descr="SiCSA_15-03_50X">
            <a:extLst>
              <a:ext uri="{FF2B5EF4-FFF2-40B4-BE49-F238E27FC236}">
                <a16:creationId xmlns:a16="http://schemas.microsoft.com/office/drawing/2014/main" id="{92BB6267-3024-43D8-98C2-C61333D5C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85" y="4412113"/>
            <a:ext cx="2024998" cy="156291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Ovale 75">
            <a:extLst>
              <a:ext uri="{FF2B5EF4-FFF2-40B4-BE49-F238E27FC236}">
                <a16:creationId xmlns:a16="http://schemas.microsoft.com/office/drawing/2014/main" id="{B6F284B9-1F6A-48E1-8CF3-D9DB5160C0DB}"/>
              </a:ext>
            </a:extLst>
          </p:cNvPr>
          <p:cNvSpPr/>
          <p:nvPr/>
        </p:nvSpPr>
        <p:spPr>
          <a:xfrm>
            <a:off x="4262269" y="4894824"/>
            <a:ext cx="357809" cy="366781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EB1BCFAC-8BE0-48E0-9DE1-40D8B5EC8F1C}"/>
              </a:ext>
            </a:extLst>
          </p:cNvPr>
          <p:cNvCxnSpPr>
            <a:cxnSpLocks/>
            <a:stCxn id="76" idx="6"/>
            <a:endCxn id="75" idx="1"/>
          </p:cNvCxnSpPr>
          <p:nvPr/>
        </p:nvCxnSpPr>
        <p:spPr>
          <a:xfrm>
            <a:off x="4620078" y="5078215"/>
            <a:ext cx="325707" cy="11535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Ovale 77">
            <a:extLst>
              <a:ext uri="{FF2B5EF4-FFF2-40B4-BE49-F238E27FC236}">
                <a16:creationId xmlns:a16="http://schemas.microsoft.com/office/drawing/2014/main" id="{C1CEEC54-4850-47EC-B0B0-38215D1C70CF}"/>
              </a:ext>
            </a:extLst>
          </p:cNvPr>
          <p:cNvSpPr/>
          <p:nvPr/>
        </p:nvSpPr>
        <p:spPr bwMode="auto">
          <a:xfrm>
            <a:off x="6502470" y="4427607"/>
            <a:ext cx="360000" cy="360000"/>
          </a:xfrm>
          <a:prstGeom prst="ellipse">
            <a:avLst/>
          </a:prstGeom>
          <a:noFill/>
          <a:ln w="1587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CD5F7D7D-8C32-4C7C-A1E7-082D547A8718}"/>
              </a:ext>
            </a:extLst>
          </p:cNvPr>
          <p:cNvSpPr/>
          <p:nvPr/>
        </p:nvSpPr>
        <p:spPr bwMode="auto">
          <a:xfrm>
            <a:off x="6406222" y="4159715"/>
            <a:ext cx="590164" cy="225035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Mirror</a:t>
            </a:r>
            <a:endParaRPr kumimoji="0" lang="it-IT" sz="20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3D85EB27-DE7C-49A0-9B97-A746D4191238}"/>
              </a:ext>
            </a:extLst>
          </p:cNvPr>
          <p:cNvSpPr/>
          <p:nvPr/>
        </p:nvSpPr>
        <p:spPr bwMode="auto">
          <a:xfrm>
            <a:off x="5888028" y="5671992"/>
            <a:ext cx="969779" cy="22503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Hackle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Lines</a:t>
            </a:r>
            <a:endParaRPr kumimoji="0" lang="it-IT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C77507DF-5592-47CA-BDE5-06ED096A1AEF}"/>
              </a:ext>
            </a:extLst>
          </p:cNvPr>
          <p:cNvCxnSpPr>
            <a:cxnSpLocks/>
          </p:cNvCxnSpPr>
          <p:nvPr/>
        </p:nvCxnSpPr>
        <p:spPr bwMode="auto">
          <a:xfrm flipH="1">
            <a:off x="5480422" y="4883368"/>
            <a:ext cx="823682" cy="5558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8FE20757-2373-48DC-8EDA-64943D511AC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78569" y="4698169"/>
            <a:ext cx="908620" cy="1784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E08EB10F-9968-43E7-96C3-67CD8F6D0E11}"/>
              </a:ext>
            </a:extLst>
          </p:cNvPr>
          <p:cNvSpPr txBox="1"/>
          <p:nvPr/>
        </p:nvSpPr>
        <p:spPr>
          <a:xfrm>
            <a:off x="4937653" y="4417231"/>
            <a:ext cx="57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tx2"/>
                </a:solidFill>
              </a:rPr>
              <a:t>50</a:t>
            </a:r>
            <a:r>
              <a:rPr lang="it-IT" sz="1200" b="1" dirty="0">
                <a:solidFill>
                  <a:schemeClr val="tx2"/>
                </a:solidFill>
              </a:rPr>
              <a:t>X</a:t>
            </a: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E6161AD2-D459-4217-9A69-DBEA4CD0269E}"/>
              </a:ext>
            </a:extLst>
          </p:cNvPr>
          <p:cNvSpPr txBox="1"/>
          <p:nvPr/>
        </p:nvSpPr>
        <p:spPr>
          <a:xfrm>
            <a:off x="2080277" y="4187956"/>
            <a:ext cx="2843035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Silicon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Carbide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Hexoloy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SA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D0D07626-7739-4D2B-9F87-C9CD10A86271}"/>
              </a:ext>
            </a:extLst>
          </p:cNvPr>
          <p:cNvSpPr txBox="1"/>
          <p:nvPr/>
        </p:nvSpPr>
        <p:spPr>
          <a:xfrm>
            <a:off x="449907" y="1373586"/>
            <a:ext cx="713856" cy="338554"/>
          </a:xfrm>
          <a:prstGeom prst="rect">
            <a:avLst/>
          </a:prstGeom>
          <a:solidFill>
            <a:schemeClr val="accent1">
              <a:lumMod val="65000"/>
            </a:schemeClr>
          </a:solidFill>
          <a:ln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SiC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 SP</a:t>
            </a:r>
          </a:p>
        </p:txBody>
      </p:sp>
    </p:spTree>
    <p:extLst>
      <p:ext uri="{BB962C8B-B14F-4D97-AF65-F5344CB8AC3E}">
        <p14:creationId xmlns:p14="http://schemas.microsoft.com/office/powerpoint/2010/main" val="1984617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>
            <a:extLst>
              <a:ext uri="{FF2B5EF4-FFF2-40B4-BE49-F238E27FC236}">
                <a16:creationId xmlns:a16="http://schemas.microsoft.com/office/drawing/2014/main" id="{F230CBBC-44A1-4814-BFE3-1DF149391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material characterization @ HT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477EFA2C-A7C7-4604-B124-79634AC7C1FB}"/>
              </a:ext>
            </a:extLst>
          </p:cNvPr>
          <p:cNvSpPr txBox="1"/>
          <p:nvPr/>
        </p:nvSpPr>
        <p:spPr>
          <a:xfrm>
            <a:off x="11649446" y="5480861"/>
            <a:ext cx="617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200X</a:t>
            </a:r>
          </a:p>
        </p:txBody>
      </p:sp>
      <p:graphicFrame>
        <p:nvGraphicFramePr>
          <p:cNvPr id="49" name="Tabella 48">
            <a:extLst>
              <a:ext uri="{FF2B5EF4-FFF2-40B4-BE49-F238E27FC236}">
                <a16:creationId xmlns:a16="http://schemas.microsoft.com/office/drawing/2014/main" id="{16743741-9FC1-4BF6-A0E7-CB00AF374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204360"/>
              </p:ext>
            </p:extLst>
          </p:nvPr>
        </p:nvGraphicFramePr>
        <p:xfrm>
          <a:off x="5510299" y="1404300"/>
          <a:ext cx="2841625" cy="930275"/>
        </p:xfrm>
        <a:graphic>
          <a:graphicData uri="http://schemas.openxmlformats.org/drawingml/2006/table">
            <a:tbl>
              <a:tblPr/>
              <a:tblGrid>
                <a:gridCol w="671513">
                  <a:extLst>
                    <a:ext uri="{9D8B030D-6E8A-4147-A177-3AD203B41FA5}">
                      <a16:colId xmlns:a16="http://schemas.microsoft.com/office/drawing/2014/main" val="2467382213"/>
                    </a:ext>
                  </a:extLst>
                </a:gridCol>
                <a:gridCol w="929202">
                  <a:extLst>
                    <a:ext uri="{9D8B030D-6E8A-4147-A177-3AD203B41FA5}">
                      <a16:colId xmlns:a16="http://schemas.microsoft.com/office/drawing/2014/main" val="1404247868"/>
                    </a:ext>
                  </a:extLst>
                </a:gridCol>
                <a:gridCol w="1240910">
                  <a:extLst>
                    <a:ext uri="{9D8B030D-6E8A-4147-A177-3AD203B41FA5}">
                      <a16:colId xmlns:a16="http://schemas.microsoft.com/office/drawing/2014/main" val="1492827687"/>
                    </a:ext>
                  </a:extLst>
                </a:gridCol>
              </a:tblGrid>
              <a:tr h="561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Weibull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Modulus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</a:t>
                      </a:r>
                      <a:r>
                        <a:rPr kumimoji="0" lang="it-IT" altLang="it-IT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2315595"/>
                  </a:ext>
                </a:extLst>
              </a:tr>
              <a:tr h="184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SiC SA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9,13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413,54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048427"/>
                  </a:ext>
                </a:extLst>
              </a:tr>
              <a:tr h="184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SiC SP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7,58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239,09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3394116"/>
                  </a:ext>
                </a:extLst>
              </a:tr>
            </a:tbl>
          </a:graphicData>
        </a:graphic>
      </p:graphicFrame>
      <p:graphicFrame>
        <p:nvGraphicFramePr>
          <p:cNvPr id="50" name="Tabella 49">
            <a:extLst>
              <a:ext uri="{FF2B5EF4-FFF2-40B4-BE49-F238E27FC236}">
                <a16:creationId xmlns:a16="http://schemas.microsoft.com/office/drawing/2014/main" id="{3FE34BE3-29CA-4F92-8753-DAF0AD8E6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873947"/>
              </p:ext>
            </p:extLst>
          </p:nvPr>
        </p:nvGraphicFramePr>
        <p:xfrm>
          <a:off x="660575" y="4594712"/>
          <a:ext cx="2841625" cy="852488"/>
        </p:xfrm>
        <a:graphic>
          <a:graphicData uri="http://schemas.openxmlformats.org/drawingml/2006/table">
            <a:tbl>
              <a:tblPr/>
              <a:tblGrid>
                <a:gridCol w="671513">
                  <a:extLst>
                    <a:ext uri="{9D8B030D-6E8A-4147-A177-3AD203B41FA5}">
                      <a16:colId xmlns:a16="http://schemas.microsoft.com/office/drawing/2014/main" val="655624045"/>
                    </a:ext>
                  </a:extLst>
                </a:gridCol>
                <a:gridCol w="2170112">
                  <a:extLst>
                    <a:ext uri="{9D8B030D-6E8A-4147-A177-3AD203B41FA5}">
                      <a16:colId xmlns:a16="http://schemas.microsoft.com/office/drawing/2014/main" val="221877202"/>
                    </a:ext>
                  </a:extLst>
                </a:gridCol>
              </a:tblGrid>
              <a:tr h="484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</a:t>
                      </a:r>
                      <a:r>
                        <a:rPr kumimoji="0" lang="it-IT" altLang="it-IT" sz="1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strength </a:t>
                      </a: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Ps 99,9% (</a:t>
                      </a: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survival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%) [</a:t>
                      </a: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45592"/>
                  </a:ext>
                </a:extLst>
              </a:tr>
              <a:tr h="184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SiC SA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194,07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429944"/>
                  </a:ext>
                </a:extLst>
              </a:tr>
              <a:tr h="184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SiC SP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96,12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941466"/>
                  </a:ext>
                </a:extLst>
              </a:tr>
            </a:tbl>
          </a:graphicData>
        </a:graphic>
      </p:graphicFrame>
      <p:graphicFrame>
        <p:nvGraphicFramePr>
          <p:cNvPr id="53" name="Grafico 52">
            <a:extLst>
              <a:ext uri="{FF2B5EF4-FFF2-40B4-BE49-F238E27FC236}">
                <a16:creationId xmlns:a16="http://schemas.microsoft.com/office/drawing/2014/main" id="{CD68FD8E-1EEE-42C4-B20E-6DB6D4E1F9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6840895"/>
              </p:ext>
            </p:extLst>
          </p:nvPr>
        </p:nvGraphicFramePr>
        <p:xfrm>
          <a:off x="101425" y="742565"/>
          <a:ext cx="4578178" cy="287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4" name="Grafico 53">
            <a:extLst>
              <a:ext uri="{FF2B5EF4-FFF2-40B4-BE49-F238E27FC236}">
                <a16:creationId xmlns:a16="http://schemas.microsoft.com/office/drawing/2014/main" id="{E6DD7631-D417-4198-8941-5183A32477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997449"/>
              </p:ext>
            </p:extLst>
          </p:nvPr>
        </p:nvGraphicFramePr>
        <p:xfrm>
          <a:off x="4819650" y="3415129"/>
          <a:ext cx="4222925" cy="2875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Rettangolo 54">
            <a:extLst>
              <a:ext uri="{FF2B5EF4-FFF2-40B4-BE49-F238E27FC236}">
                <a16:creationId xmlns:a16="http://schemas.microsoft.com/office/drawing/2014/main" id="{21B5B216-BB42-4C2F-BABF-49FE55E000BB}"/>
              </a:ext>
            </a:extLst>
          </p:cNvPr>
          <p:cNvSpPr/>
          <p:nvPr/>
        </p:nvSpPr>
        <p:spPr>
          <a:xfrm>
            <a:off x="6254554" y="3376613"/>
            <a:ext cx="16845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1" i="0" u="none" strike="noStrike" kern="1200" spc="100" baseline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 sz="1600" spc="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</a:t>
            </a:r>
            <a:r>
              <a:rPr lang="it-IT" sz="1600" spc="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spc="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Hexoloy</a:t>
            </a:r>
            <a:r>
              <a:rPr lang="it-IT" sz="1600" spc="1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it-IT" sz="1600" spc="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3FDCC07-3E23-4BB7-913C-78889F45FA65}"/>
              </a:ext>
            </a:extLst>
          </p:cNvPr>
          <p:cNvSpPr/>
          <p:nvPr/>
        </p:nvSpPr>
        <p:spPr>
          <a:xfrm>
            <a:off x="319596" y="4199138"/>
            <a:ext cx="3764132" cy="17400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167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>
            <a:extLst>
              <a:ext uri="{FF2B5EF4-FFF2-40B4-BE49-F238E27FC236}">
                <a16:creationId xmlns:a16="http://schemas.microsoft.com/office/drawing/2014/main" id="{F230CBBC-44A1-4814-BFE3-1DF149391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material characterization @ HT</a:t>
            </a:r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9C399BA9-92B7-4F43-8DCA-0AE4F6AD0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2" y="1967621"/>
            <a:ext cx="3027363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con angoli arrotondati 4">
            <a:extLst>
              <a:ext uri="{FF2B5EF4-FFF2-40B4-BE49-F238E27FC236}">
                <a16:creationId xmlns:a16="http://schemas.microsoft.com/office/drawing/2014/main" id="{2ADEC3C6-7017-484B-A882-938A0C26D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77" y="1016708"/>
            <a:ext cx="2608263" cy="4524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err="1"/>
              <a:t>Type</a:t>
            </a:r>
            <a:r>
              <a:rPr lang="it-IT" altLang="it-IT" sz="2000" dirty="0"/>
              <a:t> of </a:t>
            </a:r>
            <a:r>
              <a:rPr lang="it-IT" altLang="it-IT" sz="2000" dirty="0" err="1"/>
              <a:t>fracture</a:t>
            </a:r>
            <a:r>
              <a:rPr lang="it-IT" altLang="it-IT" sz="2000" dirty="0"/>
              <a:t> in </a:t>
            </a:r>
            <a:r>
              <a:rPr lang="it-IT" altLang="it-IT" sz="2000" dirty="0" err="1"/>
              <a:t>TiC</a:t>
            </a:r>
            <a:endParaRPr lang="it-IT" altLang="it-IT" sz="2000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41B432C7-964D-4E38-A3CD-9AE8E36D0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40" y="1556458"/>
            <a:ext cx="1574800" cy="2952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100" dirty="0"/>
              <a:t>Slow </a:t>
            </a:r>
            <a:r>
              <a:rPr lang="it-IT" altLang="it-IT" sz="1100" dirty="0" err="1"/>
              <a:t>propagation</a:t>
            </a:r>
            <a:endParaRPr lang="it-IT" altLang="it-IT" sz="1100" dirty="0"/>
          </a:p>
        </p:txBody>
      </p:sp>
      <p:sp>
        <p:nvSpPr>
          <p:cNvPr id="9" name="Rettangolo con angoli arrotondati 35">
            <a:extLst>
              <a:ext uri="{FF2B5EF4-FFF2-40B4-BE49-F238E27FC236}">
                <a16:creationId xmlns:a16="http://schemas.microsoft.com/office/drawing/2014/main" id="{E0AA10FD-556A-41EB-9E14-05E968B8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40" y="3788483"/>
            <a:ext cx="1574800" cy="2952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100" dirty="0"/>
              <a:t>Fast </a:t>
            </a:r>
            <a:r>
              <a:rPr lang="it-IT" altLang="it-IT" sz="1100" dirty="0" err="1"/>
              <a:t>fracture</a:t>
            </a:r>
            <a:endParaRPr lang="it-IT" altLang="it-IT" sz="1100" dirty="0"/>
          </a:p>
        </p:txBody>
      </p:sp>
      <p:pic>
        <p:nvPicPr>
          <p:cNvPr id="10" name="Immagine 9" descr="Immagine che contiene luce, scuro, illuminato, lampada&#10;&#10;Descrizione generata automaticamente">
            <a:extLst>
              <a:ext uri="{FF2B5EF4-FFF2-40B4-BE49-F238E27FC236}">
                <a16:creationId xmlns:a16="http://schemas.microsoft.com/office/drawing/2014/main" id="{508D88B5-799E-4D97-A911-B64E47344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02" y="4171071"/>
            <a:ext cx="3027363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02684551-0E07-427E-9A2E-284D4424BCDE}"/>
              </a:ext>
            </a:extLst>
          </p:cNvPr>
          <p:cNvSpPr>
            <a:spLocks/>
          </p:cNvSpPr>
          <p:nvPr/>
        </p:nvSpPr>
        <p:spPr bwMode="auto">
          <a:xfrm>
            <a:off x="1465277" y="2697871"/>
            <a:ext cx="869950" cy="968375"/>
          </a:xfrm>
          <a:custGeom>
            <a:avLst/>
            <a:gdLst>
              <a:gd name="T0" fmla="*/ 0 w 914410"/>
              <a:gd name="T1" fmla="*/ 2167036 h 905523"/>
              <a:gd name="T2" fmla="*/ 37153 w 914410"/>
              <a:gd name="T3" fmla="*/ 2060810 h 905523"/>
              <a:gd name="T4" fmla="*/ 60377 w 914410"/>
              <a:gd name="T5" fmla="*/ 1997069 h 905523"/>
              <a:gd name="T6" fmla="*/ 83598 w 914410"/>
              <a:gd name="T7" fmla="*/ 1890847 h 905523"/>
              <a:gd name="T8" fmla="*/ 134685 w 914410"/>
              <a:gd name="T9" fmla="*/ 1699638 h 905523"/>
              <a:gd name="T10" fmla="*/ 157907 w 914410"/>
              <a:gd name="T11" fmla="*/ 1593411 h 905523"/>
              <a:gd name="T12" fmla="*/ 162552 w 914410"/>
              <a:gd name="T13" fmla="*/ 1529675 h 905523"/>
              <a:gd name="T14" fmla="*/ 213640 w 914410"/>
              <a:gd name="T15" fmla="*/ 1274728 h 905523"/>
              <a:gd name="T16" fmla="*/ 232215 w 914410"/>
              <a:gd name="T17" fmla="*/ 1189748 h 905523"/>
              <a:gd name="T18" fmla="*/ 241504 w 914410"/>
              <a:gd name="T19" fmla="*/ 1126008 h 905523"/>
              <a:gd name="T20" fmla="*/ 269369 w 914410"/>
              <a:gd name="T21" fmla="*/ 1062272 h 905523"/>
              <a:gd name="T22" fmla="*/ 278661 w 914410"/>
              <a:gd name="T23" fmla="*/ 977291 h 905523"/>
              <a:gd name="T24" fmla="*/ 315814 w 914410"/>
              <a:gd name="T25" fmla="*/ 828572 h 905523"/>
              <a:gd name="T26" fmla="*/ 329747 w 914410"/>
              <a:gd name="T27" fmla="*/ 743594 h 905523"/>
              <a:gd name="T28" fmla="*/ 357613 w 914410"/>
              <a:gd name="T29" fmla="*/ 658610 h 905523"/>
              <a:gd name="T30" fmla="*/ 366903 w 914410"/>
              <a:gd name="T31" fmla="*/ 594872 h 905523"/>
              <a:gd name="T32" fmla="*/ 380836 w 914410"/>
              <a:gd name="T33" fmla="*/ 531138 h 905523"/>
              <a:gd name="T34" fmla="*/ 394768 w 914410"/>
              <a:gd name="T35" fmla="*/ 424912 h 905523"/>
              <a:gd name="T36" fmla="*/ 422634 w 914410"/>
              <a:gd name="T37" fmla="*/ 212455 h 905523"/>
              <a:gd name="T38" fmla="*/ 450500 w 914410"/>
              <a:gd name="T39" fmla="*/ 148719 h 905523"/>
              <a:gd name="T40" fmla="*/ 478364 w 914410"/>
              <a:gd name="T41" fmla="*/ 0 h 90552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14410" h="905523">
                <a:moveTo>
                  <a:pt x="0" y="905523"/>
                </a:moveTo>
                <a:cubicBezTo>
                  <a:pt x="108439" y="887449"/>
                  <a:pt x="14250" y="917906"/>
                  <a:pt x="71021" y="861134"/>
                </a:cubicBezTo>
                <a:cubicBezTo>
                  <a:pt x="83222" y="848933"/>
                  <a:pt x="101935" y="845280"/>
                  <a:pt x="115409" y="834501"/>
                </a:cubicBezTo>
                <a:cubicBezTo>
                  <a:pt x="131749" y="821429"/>
                  <a:pt x="159798" y="790113"/>
                  <a:pt x="159798" y="790113"/>
                </a:cubicBezTo>
                <a:cubicBezTo>
                  <a:pt x="184837" y="714992"/>
                  <a:pt x="141293" y="826373"/>
                  <a:pt x="257452" y="710214"/>
                </a:cubicBezTo>
                <a:lnTo>
                  <a:pt x="301840" y="665826"/>
                </a:lnTo>
                <a:cubicBezTo>
                  <a:pt x="304799" y="656948"/>
                  <a:pt x="305758" y="647128"/>
                  <a:pt x="310718" y="639193"/>
                </a:cubicBezTo>
                <a:cubicBezTo>
                  <a:pt x="333140" y="603318"/>
                  <a:pt x="381358" y="559675"/>
                  <a:pt x="408372" y="532661"/>
                </a:cubicBezTo>
                <a:cubicBezTo>
                  <a:pt x="420209" y="520824"/>
                  <a:pt x="434597" y="511079"/>
                  <a:pt x="443883" y="497150"/>
                </a:cubicBezTo>
                <a:cubicBezTo>
                  <a:pt x="449801" y="488272"/>
                  <a:pt x="454093" y="478062"/>
                  <a:pt x="461638" y="470517"/>
                </a:cubicBezTo>
                <a:cubicBezTo>
                  <a:pt x="478847" y="453308"/>
                  <a:pt x="493244" y="451104"/>
                  <a:pt x="514904" y="443884"/>
                </a:cubicBezTo>
                <a:cubicBezTo>
                  <a:pt x="520823" y="432047"/>
                  <a:pt x="524720" y="418960"/>
                  <a:pt x="532660" y="408373"/>
                </a:cubicBezTo>
                <a:cubicBezTo>
                  <a:pt x="574156" y="353044"/>
                  <a:pt x="558735" y="391175"/>
                  <a:pt x="603681" y="346229"/>
                </a:cubicBezTo>
                <a:cubicBezTo>
                  <a:pt x="614143" y="335767"/>
                  <a:pt x="619255" y="320549"/>
                  <a:pt x="630314" y="310719"/>
                </a:cubicBezTo>
                <a:cubicBezTo>
                  <a:pt x="646263" y="296542"/>
                  <a:pt x="683580" y="275208"/>
                  <a:pt x="683580" y="275208"/>
                </a:cubicBezTo>
                <a:cubicBezTo>
                  <a:pt x="689499" y="266330"/>
                  <a:pt x="694505" y="256772"/>
                  <a:pt x="701336" y="248575"/>
                </a:cubicBezTo>
                <a:cubicBezTo>
                  <a:pt x="709374" y="238930"/>
                  <a:pt x="721005" y="232388"/>
                  <a:pt x="727969" y="221942"/>
                </a:cubicBezTo>
                <a:cubicBezTo>
                  <a:pt x="774062" y="152801"/>
                  <a:pt x="699308" y="232845"/>
                  <a:pt x="754602" y="177554"/>
                </a:cubicBezTo>
                <a:cubicBezTo>
                  <a:pt x="761911" y="141005"/>
                  <a:pt x="760674" y="104509"/>
                  <a:pt x="807868" y="88777"/>
                </a:cubicBezTo>
                <a:cubicBezTo>
                  <a:pt x="832547" y="80550"/>
                  <a:pt x="840483" y="80500"/>
                  <a:pt x="861134" y="62144"/>
                </a:cubicBezTo>
                <a:cubicBezTo>
                  <a:pt x="916493" y="12937"/>
                  <a:pt x="914400" y="33263"/>
                  <a:pt x="91440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" name="Rettangolo arrotondato 136">
            <a:extLst>
              <a:ext uri="{FF2B5EF4-FFF2-40B4-BE49-F238E27FC236}">
                <a16:creationId xmlns:a16="http://schemas.microsoft.com/office/drawing/2014/main" id="{DA9F61B4-3EE6-406C-B41D-3C0ED1022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218" y="848518"/>
            <a:ext cx="4833938" cy="4060833"/>
          </a:xfrm>
          <a:prstGeom prst="roundRect">
            <a:avLst>
              <a:gd name="adj" fmla="val 3866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/>
          </a:p>
        </p:txBody>
      </p:sp>
      <p:sp>
        <p:nvSpPr>
          <p:cNvPr id="13" name="Rettangolo con angoli arrotondati 19">
            <a:extLst>
              <a:ext uri="{FF2B5EF4-FFF2-40B4-BE49-F238E27FC236}">
                <a16:creationId xmlns:a16="http://schemas.microsoft.com/office/drawing/2014/main" id="{D60F6493-F013-4334-B2E7-145B49CCF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218" y="754856"/>
            <a:ext cx="4833938" cy="6302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TiC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thermal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conductivity</a:t>
            </a: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Grafico 16">
            <a:extLst>
              <a:ext uri="{FF2B5EF4-FFF2-40B4-BE49-F238E27FC236}">
                <a16:creationId xmlns:a16="http://schemas.microsoft.com/office/drawing/2014/main" id="{12030870-7EEA-43D4-8477-96AE02E2BC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5631761"/>
              </p:ext>
            </p:extLst>
          </p:nvPr>
        </p:nvGraphicFramePr>
        <p:xfrm>
          <a:off x="4272193" y="1446945"/>
          <a:ext cx="4724400" cy="334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Chart" r:id="rId5" imgW="4730906" imgH="3346994" progId="Excel.Chart.8">
                  <p:embed/>
                </p:oleObj>
              </mc:Choice>
              <mc:Fallback>
                <p:oleObj name="Chart" r:id="rId5" imgW="4730906" imgH="3346994" progId="Excel.Chart.8">
                  <p:embed/>
                  <p:pic>
                    <p:nvPicPr>
                      <p:cNvPr id="16390" name="Grafico 16">
                        <a:extLst>
                          <a:ext uri="{FF2B5EF4-FFF2-40B4-BE49-F238E27FC236}">
                            <a16:creationId xmlns:a16="http://schemas.microsoft.com/office/drawing/2014/main" id="{3BC5B030-F8F4-4300-B964-9AEDCB61510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2193" y="1446945"/>
                        <a:ext cx="4724400" cy="3340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5808F93B-342C-4637-B478-10D5C89A1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749610"/>
              </p:ext>
            </p:extLst>
          </p:nvPr>
        </p:nvGraphicFramePr>
        <p:xfrm>
          <a:off x="3977643" y="5141033"/>
          <a:ext cx="5074513" cy="731838"/>
        </p:xfrm>
        <a:graphic>
          <a:graphicData uri="http://schemas.openxmlformats.org/drawingml/2006/table">
            <a:tbl>
              <a:tblPr/>
              <a:tblGrid>
                <a:gridCol w="407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8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</a:t>
                      </a:r>
                      <a:r>
                        <a:rPr kumimoji="0" lang="it-IT" altLang="it-IT" sz="1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strength </a:t>
                      </a: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Ps 99,9% [</a:t>
                      </a: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</a:t>
                      </a:r>
                      <a:r>
                        <a:rPr kumimoji="0" lang="it-IT" altLang="it-IT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strength </a:t>
                      </a: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Ps 37% [</a:t>
                      </a: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TiC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1,922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5,946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11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416021" y="104031"/>
            <a:ext cx="82153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kumimoji="1" lang="en-US" sz="2100" dirty="0"/>
              <a:t>: the ISOL (Isotope Separation On Line) technique</a:t>
            </a:r>
            <a:endParaRPr kumimoji="1" lang="en-US" sz="2100" b="1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CD550E46-6E7A-44D9-8DA3-4D3E56307FD1}"/>
              </a:ext>
            </a:extLst>
          </p:cNvPr>
          <p:cNvGrpSpPr/>
          <p:nvPr/>
        </p:nvGrpSpPr>
        <p:grpSpPr>
          <a:xfrm>
            <a:off x="195776" y="889641"/>
            <a:ext cx="8693246" cy="5053962"/>
            <a:chOff x="195776" y="889641"/>
            <a:chExt cx="8693246" cy="5053962"/>
          </a:xfrm>
        </p:grpSpPr>
        <p:sp>
          <p:nvSpPr>
            <p:cNvPr id="10" name="Cilindro 9">
              <a:extLst>
                <a:ext uri="{FF2B5EF4-FFF2-40B4-BE49-F238E27FC236}">
                  <a16:creationId xmlns:a16="http://schemas.microsoft.com/office/drawing/2014/main" id="{2257939C-6194-4A1A-B955-DE01B4E8B5BB}"/>
                </a:ext>
              </a:extLst>
            </p:cNvPr>
            <p:cNvSpPr/>
            <p:nvPr/>
          </p:nvSpPr>
          <p:spPr>
            <a:xfrm>
              <a:off x="4182957" y="2908964"/>
              <a:ext cx="448408" cy="673097"/>
            </a:xfrm>
            <a:prstGeom prst="ca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ilindro 11">
              <a:extLst>
                <a:ext uri="{FF2B5EF4-FFF2-40B4-BE49-F238E27FC236}">
                  <a16:creationId xmlns:a16="http://schemas.microsoft.com/office/drawing/2014/main" id="{28CD5384-F52F-4529-9370-3CA3E7A99B94}"/>
                </a:ext>
              </a:extLst>
            </p:cNvPr>
            <p:cNvSpPr/>
            <p:nvPr/>
          </p:nvSpPr>
          <p:spPr>
            <a:xfrm>
              <a:off x="4321455" y="2224455"/>
              <a:ext cx="171412" cy="750543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ilindro 12">
              <a:extLst>
                <a:ext uri="{FF2B5EF4-FFF2-40B4-BE49-F238E27FC236}">
                  <a16:creationId xmlns:a16="http://schemas.microsoft.com/office/drawing/2014/main" id="{2B4AE32F-A592-4F4B-B09C-4F79735D9999}"/>
                </a:ext>
              </a:extLst>
            </p:cNvPr>
            <p:cNvSpPr/>
            <p:nvPr/>
          </p:nvSpPr>
          <p:spPr>
            <a:xfrm rot="16200000">
              <a:off x="3916972" y="948675"/>
              <a:ext cx="984737" cy="1742664"/>
            </a:xfrm>
            <a:prstGeom prst="can">
              <a:avLst>
                <a:gd name="adj" fmla="val 31356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Arco a tutto sesto 7">
              <a:extLst>
                <a:ext uri="{FF2B5EF4-FFF2-40B4-BE49-F238E27FC236}">
                  <a16:creationId xmlns:a16="http://schemas.microsoft.com/office/drawing/2014/main" id="{F74DED41-71B0-4EA5-9851-D4BAC3C86E4E}"/>
                </a:ext>
              </a:extLst>
            </p:cNvPr>
            <p:cNvSpPr/>
            <p:nvPr/>
          </p:nvSpPr>
          <p:spPr>
            <a:xfrm rot="10800000">
              <a:off x="4093797" y="3224894"/>
              <a:ext cx="2520000" cy="2520000"/>
            </a:xfrm>
            <a:prstGeom prst="blockArc">
              <a:avLst>
                <a:gd name="adj1" fmla="val 16198386"/>
                <a:gd name="adj2" fmla="val 0"/>
                <a:gd name="adj3" fmla="val 25000"/>
              </a:avLst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51050AA1-26A9-484A-B8EA-46A5042C604B}"/>
                </a:ext>
              </a:extLst>
            </p:cNvPr>
            <p:cNvCxnSpPr>
              <a:cxnSpLocks/>
            </p:cNvCxnSpPr>
            <p:nvPr/>
          </p:nvCxnSpPr>
          <p:spPr>
            <a:xfrm>
              <a:off x="4415953" y="1237978"/>
              <a:ext cx="0" cy="4705625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ccia a gallone 23">
              <a:extLst>
                <a:ext uri="{FF2B5EF4-FFF2-40B4-BE49-F238E27FC236}">
                  <a16:creationId xmlns:a16="http://schemas.microsoft.com/office/drawing/2014/main" id="{E7BADF43-2CDB-40F5-B038-91A4B9AA7F74}"/>
                </a:ext>
              </a:extLst>
            </p:cNvPr>
            <p:cNvSpPr/>
            <p:nvPr/>
          </p:nvSpPr>
          <p:spPr>
            <a:xfrm>
              <a:off x="6255509" y="4973513"/>
              <a:ext cx="518746" cy="838199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5" name="Freccia a gallone 24">
              <a:extLst>
                <a:ext uri="{FF2B5EF4-FFF2-40B4-BE49-F238E27FC236}">
                  <a16:creationId xmlns:a16="http://schemas.microsoft.com/office/drawing/2014/main" id="{E368CFCF-BB94-4EAF-8E40-1CDC204685B5}"/>
                </a:ext>
              </a:extLst>
            </p:cNvPr>
            <p:cNvSpPr/>
            <p:nvPr/>
          </p:nvSpPr>
          <p:spPr>
            <a:xfrm>
              <a:off x="6692691" y="4972514"/>
              <a:ext cx="518746" cy="83819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6" name="Freccia a gallone 25">
              <a:extLst>
                <a:ext uri="{FF2B5EF4-FFF2-40B4-BE49-F238E27FC236}">
                  <a16:creationId xmlns:a16="http://schemas.microsoft.com/office/drawing/2014/main" id="{1062C4A7-AA14-41F6-A5F5-262ABC0F08CE}"/>
                </a:ext>
              </a:extLst>
            </p:cNvPr>
            <p:cNvSpPr/>
            <p:nvPr/>
          </p:nvSpPr>
          <p:spPr>
            <a:xfrm>
              <a:off x="7129873" y="4972514"/>
              <a:ext cx="518746" cy="83819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27" name="Connettore diritto 26">
              <a:extLst>
                <a:ext uri="{FF2B5EF4-FFF2-40B4-BE49-F238E27FC236}">
                  <a16:creationId xmlns:a16="http://schemas.microsoft.com/office/drawing/2014/main" id="{63EE9944-1A03-4E24-A6C6-D63AB8A0EBF3}"/>
                </a:ext>
              </a:extLst>
            </p:cNvPr>
            <p:cNvCxnSpPr>
              <a:cxnSpLocks/>
            </p:cNvCxnSpPr>
            <p:nvPr/>
          </p:nvCxnSpPr>
          <p:spPr>
            <a:xfrm>
              <a:off x="3842237" y="5392615"/>
              <a:ext cx="50467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40DD7CAF-89F0-4616-8732-02A6752F2386}"/>
                </a:ext>
              </a:extLst>
            </p:cNvPr>
            <p:cNvSpPr txBox="1"/>
            <p:nvPr/>
          </p:nvSpPr>
          <p:spPr>
            <a:xfrm>
              <a:off x="3576288" y="889641"/>
              <a:ext cx="1679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production target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5755F9D3-B377-4A0A-BA86-E96BC570598B}"/>
                </a:ext>
              </a:extLst>
            </p:cNvPr>
            <p:cNvSpPr txBox="1"/>
            <p:nvPr/>
          </p:nvSpPr>
          <p:spPr>
            <a:xfrm>
              <a:off x="4594014" y="2441041"/>
              <a:ext cx="1283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transfer line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F70B7ED3-1054-486C-9D69-0841FE7EE60C}"/>
                </a:ext>
              </a:extLst>
            </p:cNvPr>
            <p:cNvSpPr txBox="1"/>
            <p:nvPr/>
          </p:nvSpPr>
          <p:spPr>
            <a:xfrm>
              <a:off x="4737849" y="3078938"/>
              <a:ext cx="1091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ion source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0A030F36-FE9D-4E19-96D4-64529956DC95}"/>
                </a:ext>
              </a:extLst>
            </p:cNvPr>
            <p:cNvSpPr txBox="1"/>
            <p:nvPr/>
          </p:nvSpPr>
          <p:spPr>
            <a:xfrm>
              <a:off x="2638425" y="4918194"/>
              <a:ext cx="14994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mass separator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A2FD9DEB-5761-4F77-97B4-8D5504DAED22}"/>
                </a:ext>
              </a:extLst>
            </p:cNvPr>
            <p:cNvSpPr txBox="1"/>
            <p:nvPr/>
          </p:nvSpPr>
          <p:spPr>
            <a:xfrm>
              <a:off x="5538278" y="4333419"/>
              <a:ext cx="26541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charge breeder (</a:t>
              </a:r>
              <a:r>
                <a:rPr lang="it-IT" sz="1600" b="1" dirty="0"/>
                <a:t>1+</a:t>
              </a:r>
              <a:r>
                <a:rPr lang="it-IT" sz="1600" dirty="0"/>
                <a:t> → </a:t>
              </a:r>
              <a:r>
                <a:rPr lang="it-IT" sz="1600" b="1" dirty="0"/>
                <a:t>n+</a:t>
              </a:r>
              <a:r>
                <a:rPr lang="it-IT" sz="1600" dirty="0"/>
                <a:t>)</a:t>
              </a:r>
            </a:p>
            <a:p>
              <a:pPr algn="ctr"/>
              <a:r>
                <a:rPr lang="it-IT" sz="1600" dirty="0"/>
                <a:t>&amp; post accelerator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EC2E6E4F-CD15-4BE0-8FBA-CBBE00F9B886}"/>
                </a:ext>
              </a:extLst>
            </p:cNvPr>
            <p:cNvSpPr txBox="1"/>
            <p:nvPr/>
          </p:nvSpPr>
          <p:spPr>
            <a:xfrm>
              <a:off x="195776" y="1009472"/>
              <a:ext cx="19422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primary beam driver</a:t>
              </a:r>
            </a:p>
          </p:txBody>
        </p:sp>
      </p:grpSp>
      <p:sp>
        <p:nvSpPr>
          <p:cNvPr id="41" name="Ovale 40">
            <a:extLst>
              <a:ext uri="{FF2B5EF4-FFF2-40B4-BE49-F238E27FC236}">
                <a16:creationId xmlns:a16="http://schemas.microsoft.com/office/drawing/2014/main" id="{8B7E2D81-6F55-42C4-8C3D-4F1E1F5D19C9}"/>
              </a:ext>
            </a:extLst>
          </p:cNvPr>
          <p:cNvSpPr/>
          <p:nvPr/>
        </p:nvSpPr>
        <p:spPr>
          <a:xfrm>
            <a:off x="1128139" y="1771808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id="{CF54C8CD-6E3E-47FA-B8E0-882AC47B152F}"/>
              </a:ext>
            </a:extLst>
          </p:cNvPr>
          <p:cNvSpPr/>
          <p:nvPr/>
        </p:nvSpPr>
        <p:spPr>
          <a:xfrm>
            <a:off x="1280539" y="1924208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331B520F-03C8-4587-A88F-9DAF0CF9ED3C}"/>
              </a:ext>
            </a:extLst>
          </p:cNvPr>
          <p:cNvSpPr/>
          <p:nvPr/>
        </p:nvSpPr>
        <p:spPr>
          <a:xfrm>
            <a:off x="1282898" y="1604542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Freccia a pentagono 65">
            <a:extLst>
              <a:ext uri="{FF2B5EF4-FFF2-40B4-BE49-F238E27FC236}">
                <a16:creationId xmlns:a16="http://schemas.microsoft.com/office/drawing/2014/main" id="{6F25D0FD-0D67-42BB-ACE4-19D0D6C1321A}"/>
              </a:ext>
            </a:extLst>
          </p:cNvPr>
          <p:cNvSpPr/>
          <p:nvPr/>
        </p:nvSpPr>
        <p:spPr>
          <a:xfrm>
            <a:off x="432271" y="1438883"/>
            <a:ext cx="1533690" cy="750526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B15A3BB0-8F6F-44A1-90E3-8758FB7D2967}"/>
              </a:ext>
            </a:extLst>
          </p:cNvPr>
          <p:cNvCxnSpPr>
            <a:cxnSpLocks/>
          </p:cNvCxnSpPr>
          <p:nvPr/>
        </p:nvCxnSpPr>
        <p:spPr>
          <a:xfrm>
            <a:off x="246184" y="1812387"/>
            <a:ext cx="5442437" cy="0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e 67">
            <a:extLst>
              <a:ext uri="{FF2B5EF4-FFF2-40B4-BE49-F238E27FC236}">
                <a16:creationId xmlns:a16="http://schemas.microsoft.com/office/drawing/2014/main" id="{9631DAA8-7742-4EFB-861A-15D253B9C2FB}"/>
              </a:ext>
            </a:extLst>
          </p:cNvPr>
          <p:cNvSpPr/>
          <p:nvPr/>
        </p:nvSpPr>
        <p:spPr>
          <a:xfrm>
            <a:off x="4215927" y="1602419"/>
            <a:ext cx="108000" cy="108000"/>
          </a:xfrm>
          <a:prstGeom prst="ellipse">
            <a:avLst/>
          </a:prstGeom>
          <a:solidFill>
            <a:srgbClr val="92D05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id="{AC561A13-49C3-47CC-AE02-9B87382F600A}"/>
              </a:ext>
            </a:extLst>
          </p:cNvPr>
          <p:cNvSpPr/>
          <p:nvPr/>
        </p:nvSpPr>
        <p:spPr>
          <a:xfrm>
            <a:off x="4503006" y="1601435"/>
            <a:ext cx="108000" cy="108000"/>
          </a:xfrm>
          <a:prstGeom prst="ellipse">
            <a:avLst/>
          </a:prstGeom>
          <a:solidFill>
            <a:srgbClr val="0070C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Ovale 70">
            <a:extLst>
              <a:ext uri="{FF2B5EF4-FFF2-40B4-BE49-F238E27FC236}">
                <a16:creationId xmlns:a16="http://schemas.microsoft.com/office/drawing/2014/main" id="{BC7449DD-3F08-433D-A177-37639FB22311}"/>
              </a:ext>
            </a:extLst>
          </p:cNvPr>
          <p:cNvSpPr/>
          <p:nvPr/>
        </p:nvSpPr>
        <p:spPr>
          <a:xfrm>
            <a:off x="4362465" y="1758187"/>
            <a:ext cx="108000" cy="108000"/>
          </a:xfrm>
          <a:prstGeom prst="ellipse">
            <a:avLst/>
          </a:prstGeom>
          <a:solidFill>
            <a:srgbClr val="FF505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99EF3BA3-67C6-433D-9FA9-273B44B98BAF}"/>
              </a:ext>
            </a:extLst>
          </p:cNvPr>
          <p:cNvSpPr/>
          <p:nvPr/>
        </p:nvSpPr>
        <p:spPr>
          <a:xfrm>
            <a:off x="4633837" y="1754663"/>
            <a:ext cx="108000" cy="108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Ovale 72">
            <a:extLst>
              <a:ext uri="{FF2B5EF4-FFF2-40B4-BE49-F238E27FC236}">
                <a16:creationId xmlns:a16="http://schemas.microsoft.com/office/drawing/2014/main" id="{0D65C189-AF4B-4B54-BA3A-747BD533328F}"/>
              </a:ext>
            </a:extLst>
          </p:cNvPr>
          <p:cNvSpPr/>
          <p:nvPr/>
        </p:nvSpPr>
        <p:spPr>
          <a:xfrm>
            <a:off x="4215927" y="1898612"/>
            <a:ext cx="108000" cy="108000"/>
          </a:xfrm>
          <a:prstGeom prst="ellipse">
            <a:avLst/>
          </a:prstGeom>
          <a:solidFill>
            <a:srgbClr val="FFC00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Ovale 73">
            <a:extLst>
              <a:ext uri="{FF2B5EF4-FFF2-40B4-BE49-F238E27FC236}">
                <a16:creationId xmlns:a16="http://schemas.microsoft.com/office/drawing/2014/main" id="{FDD776EC-5923-4DBA-A73D-60BE9C2901E1}"/>
              </a:ext>
            </a:extLst>
          </p:cNvPr>
          <p:cNvSpPr/>
          <p:nvPr/>
        </p:nvSpPr>
        <p:spPr>
          <a:xfrm>
            <a:off x="4503006" y="1897628"/>
            <a:ext cx="108000" cy="108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Ovale 76">
            <a:extLst>
              <a:ext uri="{FF2B5EF4-FFF2-40B4-BE49-F238E27FC236}">
                <a16:creationId xmlns:a16="http://schemas.microsoft.com/office/drawing/2014/main" id="{61E53D98-06E0-48D0-994F-ACD6AAFAAE79}"/>
              </a:ext>
            </a:extLst>
          </p:cNvPr>
          <p:cNvSpPr/>
          <p:nvPr/>
        </p:nvSpPr>
        <p:spPr>
          <a:xfrm>
            <a:off x="4066663" y="1754663"/>
            <a:ext cx="108000" cy="108000"/>
          </a:xfrm>
          <a:prstGeom prst="ellipse">
            <a:avLst/>
          </a:prstGeom>
          <a:solidFill>
            <a:srgbClr val="00B0F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6D1AFCD-6AAC-4D96-BC8D-AF7B8A0EABBF}"/>
              </a:ext>
            </a:extLst>
          </p:cNvPr>
          <p:cNvGrpSpPr/>
          <p:nvPr/>
        </p:nvGrpSpPr>
        <p:grpSpPr>
          <a:xfrm>
            <a:off x="3436620" y="1174631"/>
            <a:ext cx="4782957" cy="1232398"/>
            <a:chOff x="3436620" y="1174631"/>
            <a:chExt cx="4782957" cy="1232398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89E97125-A7B6-4069-871A-8E249DB0A1CB}"/>
                </a:ext>
              </a:extLst>
            </p:cNvPr>
            <p:cNvSpPr/>
            <p:nvPr/>
          </p:nvSpPr>
          <p:spPr>
            <a:xfrm>
              <a:off x="3436620" y="1237978"/>
              <a:ext cx="1942247" cy="1169051"/>
            </a:xfrm>
            <a:prstGeom prst="rect">
              <a:avLst/>
            </a:prstGeom>
            <a:noFill/>
            <a:ln w="3175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8194C390-1325-49F9-90F8-48591582A1F3}"/>
                </a:ext>
              </a:extLst>
            </p:cNvPr>
            <p:cNvSpPr txBox="1"/>
            <p:nvPr/>
          </p:nvSpPr>
          <p:spPr>
            <a:xfrm>
              <a:off x="6543558" y="1174631"/>
              <a:ext cx="1676019" cy="83099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u="sng" dirty="0"/>
                <a:t>high temperature</a:t>
              </a:r>
            </a:p>
            <a:p>
              <a:pPr algn="ctr"/>
              <a:r>
                <a:rPr lang="it-IT" sz="1600" b="1" dirty="0"/>
                <a:t>diffusion</a:t>
              </a:r>
            </a:p>
            <a:p>
              <a:pPr algn="ctr"/>
              <a:r>
                <a:rPr lang="it-IT" sz="1600" b="1" dirty="0"/>
                <a:t>effusion</a:t>
              </a:r>
            </a:p>
          </p:txBody>
        </p:sp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2D093735-77EC-4A12-9A6E-26BFC6FB6B88}"/>
                </a:ext>
              </a:extLst>
            </p:cNvPr>
            <p:cNvCxnSpPr/>
            <p:nvPr/>
          </p:nvCxnSpPr>
          <p:spPr>
            <a:xfrm flipH="1">
              <a:off x="5484938" y="1378506"/>
              <a:ext cx="976604" cy="2421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e 48">
            <a:extLst>
              <a:ext uri="{FF2B5EF4-FFF2-40B4-BE49-F238E27FC236}">
                <a16:creationId xmlns:a16="http://schemas.microsoft.com/office/drawing/2014/main" id="{05F3A6EB-5FBF-4BBB-879E-B4BE8AE799E1}"/>
              </a:ext>
            </a:extLst>
          </p:cNvPr>
          <p:cNvSpPr/>
          <p:nvPr/>
        </p:nvSpPr>
        <p:spPr>
          <a:xfrm>
            <a:off x="4361953" y="3468814"/>
            <a:ext cx="108000" cy="108000"/>
          </a:xfrm>
          <a:prstGeom prst="ellipse">
            <a:avLst/>
          </a:prstGeom>
          <a:solidFill>
            <a:srgbClr val="FF505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/>
              <a:t>+</a:t>
            </a: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1F8038B6-2A3C-4DF1-85FE-9C72FF7B4053}"/>
              </a:ext>
            </a:extLst>
          </p:cNvPr>
          <p:cNvSpPr/>
          <p:nvPr/>
        </p:nvSpPr>
        <p:spPr>
          <a:xfrm>
            <a:off x="4267774" y="3468411"/>
            <a:ext cx="108000" cy="108000"/>
          </a:xfrm>
          <a:prstGeom prst="ellipse">
            <a:avLst/>
          </a:prstGeom>
          <a:solidFill>
            <a:srgbClr val="FFC00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/>
              <a:t>+</a:t>
            </a:r>
          </a:p>
        </p:txBody>
      </p:sp>
      <p:sp>
        <p:nvSpPr>
          <p:cNvPr id="52" name="Ovale 51">
            <a:extLst>
              <a:ext uri="{FF2B5EF4-FFF2-40B4-BE49-F238E27FC236}">
                <a16:creationId xmlns:a16="http://schemas.microsoft.com/office/drawing/2014/main" id="{6210BC8D-9934-4B0B-B276-0C78B39D0070}"/>
              </a:ext>
            </a:extLst>
          </p:cNvPr>
          <p:cNvSpPr/>
          <p:nvPr/>
        </p:nvSpPr>
        <p:spPr>
          <a:xfrm>
            <a:off x="4457972" y="3470371"/>
            <a:ext cx="108000" cy="108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/>
              <a:t>+</a:t>
            </a:r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10B0D040-702F-414A-BBE3-3134A1963E2D}"/>
              </a:ext>
            </a:extLst>
          </p:cNvPr>
          <p:cNvSpPr/>
          <p:nvPr/>
        </p:nvSpPr>
        <p:spPr>
          <a:xfrm>
            <a:off x="4180785" y="3468411"/>
            <a:ext cx="108000" cy="108000"/>
          </a:xfrm>
          <a:prstGeom prst="ellipse">
            <a:avLst/>
          </a:prstGeom>
          <a:solidFill>
            <a:srgbClr val="00B0F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/>
              <a:t>+</a:t>
            </a:r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3844DC0B-AAC3-479A-A4DE-4598C6B1D571}"/>
              </a:ext>
            </a:extLst>
          </p:cNvPr>
          <p:cNvSpPr/>
          <p:nvPr/>
        </p:nvSpPr>
        <p:spPr>
          <a:xfrm>
            <a:off x="4543907" y="3470806"/>
            <a:ext cx="108000" cy="108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+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5E77D97-7A26-4FAB-A85A-B694811E638C}"/>
              </a:ext>
            </a:extLst>
          </p:cNvPr>
          <p:cNvSpPr/>
          <p:nvPr/>
        </p:nvSpPr>
        <p:spPr>
          <a:xfrm>
            <a:off x="5437639" y="5115908"/>
            <a:ext cx="100639" cy="189594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BD5BE243-8A86-4720-A212-F8CC74071888}"/>
              </a:ext>
            </a:extLst>
          </p:cNvPr>
          <p:cNvSpPr/>
          <p:nvPr/>
        </p:nvSpPr>
        <p:spPr>
          <a:xfrm>
            <a:off x="5437639" y="5479495"/>
            <a:ext cx="100639" cy="262274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27085790-9E9E-41B1-90F6-4FA4C1DD8791}"/>
              </a:ext>
            </a:extLst>
          </p:cNvPr>
          <p:cNvGrpSpPr/>
          <p:nvPr/>
        </p:nvGrpSpPr>
        <p:grpSpPr>
          <a:xfrm>
            <a:off x="460091" y="1330247"/>
            <a:ext cx="4823586" cy="3154647"/>
            <a:chOff x="460091" y="1330247"/>
            <a:chExt cx="4823586" cy="3154647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EF8D9B99-DE3A-4D46-A45C-95FBF1C36578}"/>
                </a:ext>
              </a:extLst>
            </p:cNvPr>
            <p:cNvGrpSpPr/>
            <p:nvPr/>
          </p:nvGrpSpPr>
          <p:grpSpPr>
            <a:xfrm>
              <a:off x="460091" y="1330247"/>
              <a:ext cx="4823586" cy="3154647"/>
              <a:chOff x="460091" y="1330247"/>
              <a:chExt cx="4823586" cy="3154647"/>
            </a:xfrm>
          </p:grpSpPr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A4B15BEE-E1D2-4BFC-A149-D853C0716376}"/>
                  </a:ext>
                </a:extLst>
              </p:cNvPr>
              <p:cNvGrpSpPr/>
              <p:nvPr/>
            </p:nvGrpSpPr>
            <p:grpSpPr>
              <a:xfrm>
                <a:off x="460091" y="2224457"/>
                <a:ext cx="2852517" cy="2260437"/>
                <a:chOff x="460091" y="2224457"/>
                <a:chExt cx="2852517" cy="2260437"/>
              </a:xfrm>
            </p:grpSpPr>
            <p:cxnSp>
              <p:nvCxnSpPr>
                <p:cNvPr id="38" name="Connettore 2 37">
                  <a:extLst>
                    <a:ext uri="{FF2B5EF4-FFF2-40B4-BE49-F238E27FC236}">
                      <a16:creationId xmlns:a16="http://schemas.microsoft.com/office/drawing/2014/main" id="{2BBF5CD2-1851-4CDC-A3F8-ED54DB4E33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9846" y="2224457"/>
                  <a:ext cx="582762" cy="51280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uppo 18">
                  <a:extLst>
                    <a:ext uri="{FF2B5EF4-FFF2-40B4-BE49-F238E27FC236}">
                      <a16:creationId xmlns:a16="http://schemas.microsoft.com/office/drawing/2014/main" id="{A543256A-0558-4757-970F-715002D14201}"/>
                    </a:ext>
                  </a:extLst>
                </p:cNvPr>
                <p:cNvGrpSpPr/>
                <p:nvPr/>
              </p:nvGrpSpPr>
              <p:grpSpPr>
                <a:xfrm>
                  <a:off x="460091" y="2853678"/>
                  <a:ext cx="2520001" cy="1631216"/>
                  <a:chOff x="436280" y="2873120"/>
                  <a:chExt cx="2520001" cy="1631216"/>
                </a:xfrm>
              </p:grpSpPr>
              <p:sp>
                <p:nvSpPr>
                  <p:cNvPr id="37" name="CasellaDiTesto 36">
                    <a:extLst>
                      <a:ext uri="{FF2B5EF4-FFF2-40B4-BE49-F238E27FC236}">
                        <a16:creationId xmlns:a16="http://schemas.microsoft.com/office/drawing/2014/main" id="{4F55CEB0-25FF-408C-9E0D-58E472C18D92}"/>
                      </a:ext>
                    </a:extLst>
                  </p:cNvPr>
                  <p:cNvSpPr txBox="1"/>
                  <p:nvPr/>
                </p:nvSpPr>
                <p:spPr>
                  <a:xfrm>
                    <a:off x="436280" y="2873120"/>
                    <a:ext cx="2520001" cy="1631216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u="sng" dirty="0"/>
                      <a:t>high temperature</a:t>
                    </a:r>
                  </a:p>
                  <a:p>
                    <a:pPr algn="ctr"/>
                    <a:r>
                      <a:rPr lang="it-IT" sz="1600" b="1" dirty="0"/>
                      <a:t>radiative heat transfer</a:t>
                    </a:r>
                  </a:p>
                  <a:p>
                    <a:pPr algn="ctr"/>
                    <a:endParaRPr lang="it-IT" sz="1600" b="1" dirty="0"/>
                  </a:p>
                  <a:p>
                    <a:pPr algn="ctr"/>
                    <a:endParaRPr lang="it-IT" sz="1600" b="1" dirty="0"/>
                  </a:p>
                  <a:p>
                    <a:pPr algn="ctr"/>
                    <a:endParaRPr lang="it-IT" sz="1600" b="1" dirty="0"/>
                  </a:p>
                  <a:p>
                    <a:pPr algn="ctr"/>
                    <a:endParaRPr lang="it-IT" sz="1600" b="1" dirty="0"/>
                  </a:p>
                  <a:p>
                    <a:pPr algn="ctr"/>
                    <a:endParaRPr lang="it-IT" sz="400" b="1" dirty="0"/>
                  </a:p>
                </p:txBody>
              </p:sp>
              <p:pic>
                <p:nvPicPr>
                  <p:cNvPr id="18" name="Immagine 17">
                    <a:extLst>
                      <a:ext uri="{FF2B5EF4-FFF2-40B4-BE49-F238E27FC236}">
                        <a16:creationId xmlns:a16="http://schemas.microsoft.com/office/drawing/2014/main" id="{61877118-B979-4674-A5A3-D99A724FDC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30135" y="3505688"/>
                    <a:ext cx="2075900" cy="88223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4" name="Cilindro 63">
                <a:extLst>
                  <a:ext uri="{FF2B5EF4-FFF2-40B4-BE49-F238E27FC236}">
                    <a16:creationId xmlns:a16="http://schemas.microsoft.com/office/drawing/2014/main" id="{AB91748F-0EB9-49A4-945C-D01DFC14ED68}"/>
                  </a:ext>
                </a:extLst>
              </p:cNvPr>
              <p:cNvSpPr/>
              <p:nvPr/>
            </p:nvSpPr>
            <p:spPr>
              <a:xfrm rot="16200000">
                <a:off x="3919976" y="951284"/>
                <a:ext cx="984737" cy="1742664"/>
              </a:xfrm>
              <a:prstGeom prst="can">
                <a:avLst>
                  <a:gd name="adj" fmla="val 31356"/>
                </a:avLst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5" name="Freccia a destra 34">
              <a:extLst>
                <a:ext uri="{FF2B5EF4-FFF2-40B4-BE49-F238E27FC236}">
                  <a16:creationId xmlns:a16="http://schemas.microsoft.com/office/drawing/2014/main" id="{6DFEE827-AE43-43F6-BD9F-985CAE500F25}"/>
                </a:ext>
              </a:extLst>
            </p:cNvPr>
            <p:cNvSpPr/>
            <p:nvPr/>
          </p:nvSpPr>
          <p:spPr>
            <a:xfrm>
              <a:off x="2706798" y="1461264"/>
              <a:ext cx="983105" cy="694798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57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4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37708 -0.00092 " pathEditMode="fixed" rAng="0" ptsTypes="AA"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-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repeatCount="4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37708 -0.00092 " pathEditMode="fixed" rAng="0" ptsTypes="AA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-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repeatCount="4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0.37795 1.85185E-6 " pathEditMode="fixed" rAng="0" ptsTypes="AA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44 L -0.00729 0.01551 L 0.01198 0.01551 L -0.00295 0.0294 L 0.01129 0.02916 L 0.00209 0.03981 L 0.01893 0.03842 L 0.004 0.05023 L 0.02431 0.04884 L 0.00712 0.05879 L 0.02587 0.0581 L 0.01198 0.06504 L 0.02917 0.0669 L 0.02119 0.07361 L 0.03924 0.10162 L 0.02257 0.12847 L 0.03959 0.16504 L 0.0132 0.24815 " pathEditMode="relative" rAng="0" ptsTypes="AAAAAAAAAAAAAAAAAA">
                                      <p:cBhvr>
                                        <p:cTn id="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" y="1217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047 L 0.00921 0.0088 L -0.00625 0.01158 L 0.01511 0.01366 L -0.00017 0.02037 L 0.02205 0.02176 L 0.00539 0.02824 L 0.00782 0.02732 L 0.0224 0.03102 L 0.00487 0.03287 L 0.02483 0.03959 L 0.00573 0.04514 L 0.02552 0.05 L 0.00816 0.08287 L 0.02205 0.10996 L 0.00539 0.22824 " pathEditMode="relative" ptsTypes="AAAAAAAAAAAAAAAA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62 L -0.0125 0.01111 L 0.0092 0.01227 L -0.01059 0.02361 L 0.00746 0.03449 L -0.00955 0.04954 L 0.00711 0.05972 L -0.00868 0.07269 L 0.00833 0.07176 L -0.01007 0.11181 L 0.00694 0.14514 L -0.00122 0.24815 " pathEditMode="relative" ptsTypes="AAAAAAAAAAAA">
                                      <p:cBhvr>
                                        <p:cTn id="5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116 L 0.00677 0.0088 L -0.00556 0.00949 L 0.00607 0.01574 L -0.00573 0.01991 L 0.0026 0.02824 L -0.00886 0.03009 L 0.00034 0.03796 L -0.01163 0.0412 L -0.00747 0.04838 L -0.02153 0.05463 L -0.0099 0.08912 L -0.02483 0.14005 L -0.00712 0.22801 " pathEditMode="relative" ptsTypes="AAAAAAAAAAAAAA">
                                      <p:cBhvr>
                                        <p:cTn id="6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231 L 0.00764 0.01551 L -0.00746 0.0199 L 0.00677 0.03009 L -0.01024 0.03287 L 0.00035 0.04861 L -0.02274 0.03935 L -0.01284 0.06041 L -0.0309 0.05231 L -0.0217 0.06528 L -0.03802 0.07291 L -0.02395 0.1081 L -0.03802 0.1456 L -0.01198 0.24606 " pathEditMode="relative" ptsTypes="AAAAAAAAAAAAAA">
                                      <p:cBhvr>
                                        <p:cTn id="6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-0.00017 0.1395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96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3.88889E-6 0.13958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6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00017 0.13958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968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-0.00017 0.13935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96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00035 0.13935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13958 L -0.00017 0.1537 L 0.00105 0.16898 L 0.00417 0.18518 L 0.00816 0.20578 L 0.01563 0.22546 L 0.02101 0.24259 L 0.03334 0.26389 L 0.05712 0.2919 L 0.0849 0.31041 L 0.10174 0.31875 L 0.12292 0.32083 " pathEditMode="relative" rAng="0" ptsTypes="AAAAAAAAAAAA">
                                      <p:cBhvr>
                                        <p:cTn id="1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905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4074 L 0.00261 0.16505 L 0.00695 0.1831 L 0.01216 0.19606 L 0.02205 0.21528 L 0.03507 0.23241 L 0.05382 0.24606 L 0.06823 0.25023 L 0.08646 0.2537 L 0.09271 0.2537 " pathEditMode="relative" ptsTypes="AAAAAAAAAA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13912 L 0.00382 0.16389 L 0.00764 0.18194 L 0.01423 0.1963 L 0.01962 0.20486 L 0.02413 0.21204 L 0.02708 0.21667 L 0.03177 0.22153 L 0.03663 0.22685 L 0.04305 0.23009 L 0.05052 0.23449 L 0.05885 0.23704 L 0.06719 0.23935 L 0.07725 0.23981 L 0.08368 0.23981 " pathEditMode="relative" ptsTypes="AAAAAAAAAAAAAAA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13958 L 0.00034 0.15602 L 0.00312 0.17801 L 0.00816 0.20139 L 0.01319 0.21666 L 0.02204 0.23657 L 0.03559 0.25115 L 0.04965 0.26065 L 0.06632 0.26967 L 0.08055 0.27407 L 0.09809 0.27268 L 0.1026 0.27407 " pathEditMode="relative" rAng="0" ptsTypes="AAAAAAAAAAAA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671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13958 L 0.00104 0.15578 L 0.00295 0.17754 L 0.00799 0.20023 L 0.0125 0.21875 L 0.01823 0.23356 L 0.02917 0.25069 L 0.04097 0.26551 L 0.05625 0.27778 L 0.08125 0.2919 L 0.09687 0.29629 L 0.10937 0.29884 L 0.11389 0.29977 " pathEditMode="relative" ptsTypes="AAAAAAAAAAAAA">
                                      <p:cBhvr>
                                        <p:cTn id="1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08 0.27361 L 0.53819 0.27268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0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2" grpId="0" animBg="1"/>
      <p:bldP spid="65" grpId="0" animBg="1"/>
      <p:bldP spid="68" grpId="0" animBg="1"/>
      <p:bldP spid="68" grpId="1" animBg="1"/>
      <p:bldP spid="69" grpId="0" animBg="1"/>
      <p:bldP spid="69" grpId="1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7" grpId="0" animBg="1"/>
      <p:bldP spid="77" grpId="1" animBg="1"/>
      <p:bldP spid="77" grpId="2" animBg="1"/>
      <p:bldP spid="49" grpId="0" animBg="1"/>
      <p:bldP spid="49" grpId="1" animBg="1"/>
      <p:bldP spid="49" grpId="2" animBg="1"/>
      <p:bldP spid="49" grpId="3" animBg="1"/>
      <p:bldP spid="51" grpId="0" animBg="1"/>
      <p:bldP spid="51" grpId="1" animBg="1"/>
      <p:bldP spid="51" grpId="2" animBg="1"/>
      <p:bldP spid="51" grpId="3" animBg="1"/>
      <p:bldP spid="52" grpId="0" animBg="1"/>
      <p:bldP spid="52" grpId="1" animBg="1"/>
      <p:bldP spid="52" grpId="2" animBg="1"/>
      <p:bldP spid="52" grpId="3" animBg="1"/>
      <p:bldP spid="53" grpId="0" animBg="1"/>
      <p:bldP spid="53" grpId="1" animBg="1"/>
      <p:bldP spid="53" grpId="2" animBg="1"/>
      <p:bldP spid="53" grpId="3" animBg="1"/>
      <p:bldP spid="59" grpId="0" animBg="1"/>
      <p:bldP spid="59" grpId="1" animBg="1"/>
      <p:bldP spid="59" grpId="2" animBg="1"/>
      <p:bldP spid="59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>
            <a:extLst>
              <a:ext uri="{FF2B5EF4-FFF2-40B4-BE49-F238E27FC236}">
                <a16:creationId xmlns:a16="http://schemas.microsoft.com/office/drawing/2014/main" id="{F230CBBC-44A1-4814-BFE3-1DF149391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material characterization @ HT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472A4FF-C865-4FE1-BFE9-B1AFDCAE1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955" y="666102"/>
            <a:ext cx="4518212" cy="440167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BED6775-FA49-4819-9D01-6D6B2C671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3" y="661075"/>
            <a:ext cx="4482353" cy="442856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80F3A75-ED8F-48FA-9872-D7D24C5B7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5" r="19093"/>
          <a:stretch/>
        </p:blipFill>
        <p:spPr>
          <a:xfrm rot="5400000">
            <a:off x="3297425" y="3326536"/>
            <a:ext cx="2396974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>
            <a:extLst>
              <a:ext uri="{FF2B5EF4-FFF2-40B4-BE49-F238E27FC236}">
                <a16:creationId xmlns:a16="http://schemas.microsoft.com/office/drawing/2014/main" id="{F230CBBC-44A1-4814-BFE3-1DF149391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material characterization @ HT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860581-2A77-41D0-A78F-933616AE4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1" y="656947"/>
            <a:ext cx="7249530" cy="56712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B34EA23-6C8E-43CB-8E0C-AA2CD44F7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45724"/>
            <a:ext cx="1051264" cy="141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60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>
            <a:extLst>
              <a:ext uri="{FF2B5EF4-FFF2-40B4-BE49-F238E27FC236}">
                <a16:creationId xmlns:a16="http://schemas.microsoft.com/office/drawing/2014/main" id="{F230CBBC-44A1-4814-BFE3-1DF149391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material characterization @ HT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F641F3-A961-45FE-95A4-439F8ABC4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2" y="3528758"/>
            <a:ext cx="8930936" cy="282277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5579529-9EC2-407B-B717-6B329D692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2" y="646418"/>
            <a:ext cx="8930936" cy="28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1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8973" y="42487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kumimoji="1" lang="en-US" sz="3000" dirty="0"/>
              <a:t>: the SPES facility @ LNL</a:t>
            </a:r>
            <a:endParaRPr kumimoji="1"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1"/>
          <a:stretch/>
        </p:blipFill>
        <p:spPr>
          <a:xfrm rot="5400000">
            <a:off x="4452293" y="1787853"/>
            <a:ext cx="4801535" cy="40675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Box 2"/>
          <p:cNvSpPr txBox="1"/>
          <p:nvPr/>
        </p:nvSpPr>
        <p:spPr>
          <a:xfrm>
            <a:off x="2489200" y="1412176"/>
            <a:ext cx="2238597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it-IT" sz="1600" b="1" u="sng" dirty="0"/>
              <a:t>New infrastructure for</a:t>
            </a:r>
            <a:r>
              <a:rPr lang="it-IT" sz="1600" b="1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srgbClr val="00B050"/>
                </a:solidFill>
              </a:rPr>
              <a:t>Cyclotron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srgbClr val="00B0F0"/>
                </a:solidFill>
              </a:rPr>
              <a:t>ISOL RIB Facility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srgbClr val="FF0000"/>
                </a:solidFill>
              </a:rPr>
              <a:t>Application Facility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20930" y="2214275"/>
            <a:ext cx="1083796" cy="452308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820930" y="2961962"/>
            <a:ext cx="1083796" cy="443349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5166461" y="2620114"/>
            <a:ext cx="392734" cy="388318"/>
          </a:xfrm>
          <a:prstGeom prst="ellipse">
            <a:avLst/>
          </a:prstGeom>
          <a:solidFill>
            <a:srgbClr val="00B05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3"/>
          <a:stretch/>
        </p:blipFill>
        <p:spPr>
          <a:xfrm>
            <a:off x="233973" y="3205309"/>
            <a:ext cx="4291199" cy="30022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Immagine 10" descr="Ciclotro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3" y="1460133"/>
            <a:ext cx="2160852" cy="15956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12" name="Connettore 4 11"/>
          <p:cNvCxnSpPr/>
          <p:nvPr/>
        </p:nvCxnSpPr>
        <p:spPr>
          <a:xfrm rot="10800000" flipV="1">
            <a:off x="3010829" y="2817541"/>
            <a:ext cx="1704270" cy="1494264"/>
          </a:xfrm>
          <a:prstGeom prst="bentConnector3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33972" y="730050"/>
            <a:ext cx="7436828" cy="521106"/>
          </a:xfrm>
          <a:prstGeom prst="rect">
            <a:avLst/>
          </a:prstGeom>
          <a:solidFill>
            <a:srgbClr val="D0CFCE">
              <a:alpha val="72156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20766" tIns="10383" rIns="20766" bIns="10383" anchor="ctr">
            <a:spAutoFit/>
          </a:bodyPr>
          <a:lstStyle/>
          <a:p>
            <a:pPr>
              <a:spcAft>
                <a:spcPts val="300"/>
              </a:spcAft>
            </a:pPr>
            <a:r>
              <a:rPr lang="en-US" sz="1500" b="1" dirty="0">
                <a:ea typeface="ＭＳ Ｐゴシック" pitchFamily="34" charset="-128"/>
                <a:cs typeface="Verdana-Bold"/>
              </a:rPr>
              <a:t>SPES is:   </a:t>
            </a:r>
            <a:r>
              <a:rPr lang="en-US" sz="1500" dirty="0">
                <a:ea typeface="ＭＳ Ｐゴシック" pitchFamily="34" charset="-128"/>
                <a:cs typeface="Verdana-Bold"/>
              </a:rPr>
              <a:t>1)  A second generation </a:t>
            </a:r>
            <a:r>
              <a:rPr lang="en-US" sz="1500" b="1" dirty="0">
                <a:solidFill>
                  <a:srgbClr val="00B0F0"/>
                </a:solidFill>
                <a:ea typeface="ＭＳ Ｐゴシック" pitchFamily="34" charset="-128"/>
                <a:cs typeface="Verdana-Bold"/>
              </a:rPr>
              <a:t>ISOL </a:t>
            </a:r>
            <a:r>
              <a:rPr lang="it-IT" sz="1500" b="1" dirty="0">
                <a:solidFill>
                  <a:srgbClr val="00B0F0"/>
                </a:solidFill>
              </a:rPr>
              <a:t>RIB Facility</a:t>
            </a:r>
            <a:r>
              <a:rPr lang="en-US" sz="1500" dirty="0">
                <a:ea typeface="ＭＳ Ｐゴシック" pitchFamily="34" charset="-128"/>
                <a:cs typeface="Verdana-Bold"/>
              </a:rPr>
              <a:t> (for neutron-rich radioactive ion beams)</a:t>
            </a:r>
          </a:p>
          <a:p>
            <a:r>
              <a:rPr lang="en-US" sz="1500" dirty="0">
                <a:solidFill>
                  <a:srgbClr val="C00000"/>
                </a:solidFill>
                <a:ea typeface="ＭＳ Ｐゴシック" pitchFamily="34" charset="-128"/>
                <a:cs typeface="Verdana-Bold"/>
              </a:rPr>
              <a:t>                 </a:t>
            </a:r>
            <a:r>
              <a:rPr lang="en-US" sz="1500" dirty="0">
                <a:ea typeface="ＭＳ Ｐゴシック" pitchFamily="34" charset="-128"/>
                <a:cs typeface="Verdana-Bold"/>
              </a:rPr>
              <a:t>2)  An interdisciplinary </a:t>
            </a:r>
            <a:r>
              <a:rPr lang="it-IT" sz="1500" b="1" dirty="0">
                <a:solidFill>
                  <a:srgbClr val="FF0000"/>
                </a:solidFill>
              </a:rPr>
              <a:t>Application Facility</a:t>
            </a:r>
            <a:r>
              <a:rPr lang="en-US" sz="1500" dirty="0">
                <a:ea typeface="ＭＳ Ｐゴシック" pitchFamily="34" charset="-128"/>
                <a:cs typeface="Verdana-Bold"/>
              </a:rPr>
              <a:t> (for p,n applications)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5ED6841-47EF-4111-A590-060F57FF25DE}"/>
              </a:ext>
            </a:extLst>
          </p:cNvPr>
          <p:cNvCxnSpPr/>
          <p:nvPr/>
        </p:nvCxnSpPr>
        <p:spPr>
          <a:xfrm>
            <a:off x="2796989" y="977154"/>
            <a:ext cx="131781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6BB94150-8170-43BF-8AA2-7E14A287713A}"/>
              </a:ext>
            </a:extLst>
          </p:cNvPr>
          <p:cNvCxnSpPr/>
          <p:nvPr/>
        </p:nvCxnSpPr>
        <p:spPr>
          <a:xfrm>
            <a:off x="2832846" y="2348754"/>
            <a:ext cx="140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111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>
            <a:extLst>
              <a:ext uri="{FF2B5EF4-FFF2-40B4-BE49-F238E27FC236}">
                <a16:creationId xmlns:a16="http://schemas.microsoft.com/office/drawing/2014/main" id="{BCF72425-D966-427F-9C1F-64280DB59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8" t="3739" r="1555"/>
          <a:stretch/>
        </p:blipFill>
        <p:spPr>
          <a:xfrm>
            <a:off x="2277203" y="890232"/>
            <a:ext cx="6638192" cy="5242758"/>
          </a:xfrm>
          <a:prstGeom prst="rect">
            <a:avLst/>
          </a:prstGeom>
          <a:ln w="31750">
            <a:solidFill>
              <a:srgbClr val="00B0F0"/>
            </a:solidFill>
          </a:ln>
        </p:spPr>
      </p:pic>
      <p:sp>
        <p:nvSpPr>
          <p:cNvPr id="36" name="Text Box 13">
            <a:extLst>
              <a:ext uri="{FF2B5EF4-FFF2-40B4-BE49-F238E27FC236}">
                <a16:creationId xmlns:a16="http://schemas.microsoft.com/office/drawing/2014/main" id="{0C763CE6-09A5-488D-9B31-B1079790F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68865"/>
            <a:ext cx="8215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kumimoji="1" lang="en-US" sz="2300" dirty="0"/>
              <a:t>: the ISOL RIB (Radioactive Ion Beam) facility</a:t>
            </a:r>
            <a:endParaRPr kumimoji="1"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70F8E5B-A60A-4327-A04C-C0B00223DC2B}"/>
              </a:ext>
            </a:extLst>
          </p:cNvPr>
          <p:cNvGrpSpPr/>
          <p:nvPr/>
        </p:nvGrpSpPr>
        <p:grpSpPr>
          <a:xfrm>
            <a:off x="532330" y="1162795"/>
            <a:ext cx="4964790" cy="1373467"/>
            <a:chOff x="532330" y="1162795"/>
            <a:chExt cx="4964790" cy="1373467"/>
          </a:xfrm>
        </p:grpSpPr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D30417A1-AE03-434F-B0BE-0E242A5A7656}"/>
                </a:ext>
              </a:extLst>
            </p:cNvPr>
            <p:cNvSpPr txBox="1"/>
            <p:nvPr/>
          </p:nvSpPr>
          <p:spPr>
            <a:xfrm>
              <a:off x="532330" y="1162795"/>
              <a:ext cx="1126224" cy="40011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ISOL hall</a:t>
              </a:r>
            </a:p>
          </p:txBody>
        </p:sp>
        <p:cxnSp>
          <p:nvCxnSpPr>
            <p:cNvPr id="65" name="Connettore 2 64">
              <a:extLst>
                <a:ext uri="{FF2B5EF4-FFF2-40B4-BE49-F238E27FC236}">
                  <a16:creationId xmlns:a16="http://schemas.microsoft.com/office/drawing/2014/main" id="{7FBBC146-FE89-4707-85D4-55A384004A79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1658554" y="1362850"/>
              <a:ext cx="3231420" cy="924874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arallelogramma 14">
              <a:extLst>
                <a:ext uri="{FF2B5EF4-FFF2-40B4-BE49-F238E27FC236}">
                  <a16:creationId xmlns:a16="http://schemas.microsoft.com/office/drawing/2014/main" id="{1B2B4580-01D2-4C63-B0CF-08AB836C4CD0}"/>
                </a:ext>
              </a:extLst>
            </p:cNvPr>
            <p:cNvSpPr/>
            <p:nvPr/>
          </p:nvSpPr>
          <p:spPr>
            <a:xfrm rot="13856736">
              <a:off x="4532802" y="1571945"/>
              <a:ext cx="1021767" cy="906868"/>
            </a:xfrm>
            <a:prstGeom prst="parallelogram">
              <a:avLst>
                <a:gd name="adj" fmla="val 28063"/>
              </a:avLst>
            </a:prstGeom>
            <a:solidFill>
              <a:srgbClr val="00B0F0">
                <a:alpha val="30196"/>
              </a:srgb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79F58D04-4DF6-4587-AC14-6214FE48C2FF}"/>
              </a:ext>
            </a:extLst>
          </p:cNvPr>
          <p:cNvGrpSpPr/>
          <p:nvPr/>
        </p:nvGrpSpPr>
        <p:grpSpPr>
          <a:xfrm>
            <a:off x="0" y="1510650"/>
            <a:ext cx="7460343" cy="1350547"/>
            <a:chOff x="0" y="1510650"/>
            <a:chExt cx="7460343" cy="1350547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7D8357FE-677C-4194-ABD6-2F1B353A5D1E}"/>
                </a:ext>
              </a:extLst>
            </p:cNvPr>
            <p:cNvGrpSpPr/>
            <p:nvPr/>
          </p:nvGrpSpPr>
          <p:grpSpPr>
            <a:xfrm>
              <a:off x="5074591" y="1510650"/>
              <a:ext cx="2385752" cy="365760"/>
              <a:chOff x="5021839" y="1510650"/>
              <a:chExt cx="2385752" cy="365760"/>
            </a:xfrm>
          </p:grpSpPr>
          <p:cxnSp>
            <p:nvCxnSpPr>
              <p:cNvPr id="42" name="Connettore diritto 41">
                <a:extLst>
                  <a:ext uri="{FF2B5EF4-FFF2-40B4-BE49-F238E27FC236}">
                    <a16:creationId xmlns:a16="http://schemas.microsoft.com/office/drawing/2014/main" id="{C683F23E-C46D-4A22-8ED6-C17B2EF64486}"/>
                  </a:ext>
                </a:extLst>
              </p:cNvPr>
              <p:cNvCxnSpPr/>
              <p:nvPr/>
            </p:nvCxnSpPr>
            <p:spPr>
              <a:xfrm flipH="1" flipV="1">
                <a:off x="7249650" y="1668592"/>
                <a:ext cx="157941" cy="149629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AD3F0859-BC32-4D1A-BECA-0D2F2FC7CB05}"/>
                  </a:ext>
                </a:extLst>
              </p:cNvPr>
              <p:cNvCxnSpPr/>
              <p:nvPr/>
            </p:nvCxnSpPr>
            <p:spPr>
              <a:xfrm>
                <a:off x="5944551" y="1510650"/>
                <a:ext cx="1305099" cy="157942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diritto 70">
                <a:extLst>
                  <a:ext uri="{FF2B5EF4-FFF2-40B4-BE49-F238E27FC236}">
                    <a16:creationId xmlns:a16="http://schemas.microsoft.com/office/drawing/2014/main" id="{4F96B35E-D7DA-4C42-9D28-5C916621ABAF}"/>
                  </a:ext>
                </a:extLst>
              </p:cNvPr>
              <p:cNvCxnSpPr/>
              <p:nvPr/>
            </p:nvCxnSpPr>
            <p:spPr>
              <a:xfrm flipH="1">
                <a:off x="5021839" y="1510650"/>
                <a:ext cx="922712" cy="365760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9CFDA34F-CD65-48C9-AE8B-510BB6AB2E53}"/>
                </a:ext>
              </a:extLst>
            </p:cNvPr>
            <p:cNvGrpSpPr/>
            <p:nvPr/>
          </p:nvGrpSpPr>
          <p:grpSpPr>
            <a:xfrm>
              <a:off x="0" y="2232205"/>
              <a:ext cx="2261993" cy="628992"/>
              <a:chOff x="0" y="2038778"/>
              <a:chExt cx="2261993" cy="628992"/>
            </a:xfrm>
          </p:grpSpPr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D5247B3C-302F-4E4F-A511-28ED8C541A24}"/>
                  </a:ext>
                </a:extLst>
              </p:cNvPr>
              <p:cNvSpPr txBox="1"/>
              <p:nvPr/>
            </p:nvSpPr>
            <p:spPr>
              <a:xfrm>
                <a:off x="0" y="2038778"/>
                <a:ext cx="22619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40 MeV 200 µA primary proton beam</a:t>
                </a:r>
              </a:p>
            </p:txBody>
          </p:sp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6651B83D-AE51-43E7-A189-182DFFE8AD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92" y="2667770"/>
                <a:ext cx="2071939" cy="0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86BED5B-A1F5-4DCC-AA9C-C3FDD67551DF}"/>
              </a:ext>
            </a:extLst>
          </p:cNvPr>
          <p:cNvGrpSpPr/>
          <p:nvPr/>
        </p:nvGrpSpPr>
        <p:grpSpPr>
          <a:xfrm>
            <a:off x="1" y="1942912"/>
            <a:ext cx="5864299" cy="2963196"/>
            <a:chOff x="1" y="1942912"/>
            <a:chExt cx="5864299" cy="2963196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6183823A-1A06-40CD-87E6-4B1637177B4D}"/>
                </a:ext>
              </a:extLst>
            </p:cNvPr>
            <p:cNvGrpSpPr/>
            <p:nvPr/>
          </p:nvGrpSpPr>
          <p:grpSpPr>
            <a:xfrm>
              <a:off x="3754314" y="1942912"/>
              <a:ext cx="2109986" cy="2963196"/>
              <a:chOff x="3701562" y="1942912"/>
              <a:chExt cx="2109986" cy="2963196"/>
            </a:xfrm>
          </p:grpSpPr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2C988A3D-FFEF-4C01-AA0F-E515938F1E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1562" y="2878856"/>
                <a:ext cx="2109986" cy="1042513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diritto 46">
                <a:extLst>
                  <a:ext uri="{FF2B5EF4-FFF2-40B4-BE49-F238E27FC236}">
                    <a16:creationId xmlns:a16="http://schemas.microsoft.com/office/drawing/2014/main" id="{0FC2B355-E5A0-460D-95E7-07A3CA788F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1562" y="3935852"/>
                <a:ext cx="615371" cy="970256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diritto 69">
                <a:extLst>
                  <a:ext uri="{FF2B5EF4-FFF2-40B4-BE49-F238E27FC236}">
                    <a16:creationId xmlns:a16="http://schemas.microsoft.com/office/drawing/2014/main" id="{E4DA2AE1-5A02-49C4-8DDD-6F620D031569}"/>
                  </a:ext>
                </a:extLst>
              </p:cNvPr>
              <p:cNvCxnSpPr/>
              <p:nvPr/>
            </p:nvCxnSpPr>
            <p:spPr>
              <a:xfrm>
                <a:off x="5021839" y="1942912"/>
                <a:ext cx="789709" cy="921461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102D87CC-41C7-4FF5-B59A-AEECEA7A168B}"/>
                </a:ext>
              </a:extLst>
            </p:cNvPr>
            <p:cNvGrpSpPr/>
            <p:nvPr/>
          </p:nvGrpSpPr>
          <p:grpSpPr>
            <a:xfrm>
              <a:off x="1" y="3514606"/>
              <a:ext cx="2261992" cy="371037"/>
              <a:chOff x="1" y="3198086"/>
              <a:chExt cx="2261992" cy="371037"/>
            </a:xfrm>
          </p:grpSpPr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8A8F482D-7329-4183-96C8-2BF10AACDEC9}"/>
                  </a:ext>
                </a:extLst>
              </p:cNvPr>
              <p:cNvSpPr txBox="1"/>
              <p:nvPr/>
            </p:nvSpPr>
            <p:spPr>
              <a:xfrm>
                <a:off x="1" y="3198086"/>
                <a:ext cx="22619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1</a:t>
                </a:r>
                <a:r>
                  <a:rPr lang="en-US" sz="1600" b="1" baseline="30000" dirty="0"/>
                  <a:t>+</a:t>
                </a:r>
                <a:r>
                  <a:rPr lang="en-US" sz="1600" b="1" dirty="0"/>
                  <a:t> RIB @ LE</a:t>
                </a:r>
              </a:p>
            </p:txBody>
          </p:sp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id="{EE552C48-B1B1-4B31-B006-630361F777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92" y="3569123"/>
                <a:ext cx="2071939" cy="0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3382086-4EB3-45B5-BB3C-D19F4AE8261C}"/>
              </a:ext>
            </a:extLst>
          </p:cNvPr>
          <p:cNvGrpSpPr/>
          <p:nvPr/>
        </p:nvGrpSpPr>
        <p:grpSpPr>
          <a:xfrm>
            <a:off x="0" y="2590062"/>
            <a:ext cx="4090068" cy="2618750"/>
            <a:chOff x="0" y="2590062"/>
            <a:chExt cx="4090068" cy="2618750"/>
          </a:xfrm>
        </p:grpSpPr>
        <p:cxnSp>
          <p:nvCxnSpPr>
            <p:cNvPr id="72" name="Connettore diritto 71">
              <a:extLst>
                <a:ext uri="{FF2B5EF4-FFF2-40B4-BE49-F238E27FC236}">
                  <a16:creationId xmlns:a16="http://schemas.microsoft.com/office/drawing/2014/main" id="{13CACEB8-7606-46D8-B15A-F27EDEC3E4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65720" y="2590062"/>
              <a:ext cx="624348" cy="961477"/>
            </a:xfrm>
            <a:prstGeom prst="line">
              <a:avLst/>
            </a:prstGeom>
            <a:ln w="76200" cap="rnd">
              <a:solidFill>
                <a:srgbClr val="00B05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81B1AB6-317E-4FF9-9D71-24B790535275}"/>
                </a:ext>
              </a:extLst>
            </p:cNvPr>
            <p:cNvGrpSpPr/>
            <p:nvPr/>
          </p:nvGrpSpPr>
          <p:grpSpPr>
            <a:xfrm>
              <a:off x="0" y="4539629"/>
              <a:ext cx="2195031" cy="669183"/>
              <a:chOff x="0" y="4284651"/>
              <a:chExt cx="2195031" cy="669183"/>
            </a:xfrm>
          </p:grpSpPr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B9FE5152-1077-41BD-B713-6C3A23366F86}"/>
                  </a:ext>
                </a:extLst>
              </p:cNvPr>
              <p:cNvSpPr txBox="1"/>
              <p:nvPr/>
            </p:nvSpPr>
            <p:spPr>
              <a:xfrm>
                <a:off x="0" y="4284651"/>
                <a:ext cx="20719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to MRMS/HRMS</a:t>
                </a:r>
              </a:p>
              <a:p>
                <a:pPr algn="ctr"/>
                <a:r>
                  <a:rPr lang="en-US" sz="1600" b="1" dirty="0"/>
                  <a:t>and n</a:t>
                </a:r>
                <a:r>
                  <a:rPr lang="en-US" sz="1600" b="1" baseline="30000" dirty="0"/>
                  <a:t>+</a:t>
                </a:r>
                <a:r>
                  <a:rPr lang="en-US" sz="1600" b="1" dirty="0"/>
                  <a:t> RIB @ HE</a:t>
                </a:r>
              </a:p>
            </p:txBody>
          </p:sp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8583698A-765B-4860-8B87-E991D1DDC6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92" y="4953834"/>
                <a:ext cx="2071939" cy="0"/>
              </a:xfrm>
              <a:prstGeom prst="line">
                <a:avLst/>
              </a:prstGeom>
              <a:ln w="76200" cap="rnd">
                <a:solidFill>
                  <a:srgbClr val="00B05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35279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t="8151" r="6208" b="3250"/>
          <a:stretch/>
        </p:blipFill>
        <p:spPr>
          <a:xfrm flipH="1">
            <a:off x="1331640" y="1316385"/>
            <a:ext cx="6324950" cy="467527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6" name="Gruppo 5"/>
          <p:cNvGrpSpPr/>
          <p:nvPr/>
        </p:nvGrpSpPr>
        <p:grpSpPr>
          <a:xfrm>
            <a:off x="1433414" y="3440104"/>
            <a:ext cx="2071934" cy="1469602"/>
            <a:chOff x="1454344" y="3425137"/>
            <a:chExt cx="2071934" cy="1469602"/>
          </a:xfrm>
        </p:grpSpPr>
        <p:sp>
          <p:nvSpPr>
            <p:cNvPr id="7" name="Freccia a destra 6"/>
            <p:cNvSpPr/>
            <p:nvPr/>
          </p:nvSpPr>
          <p:spPr>
            <a:xfrm rot="20940000">
              <a:off x="1454344" y="4631134"/>
              <a:ext cx="1304288" cy="263605"/>
            </a:xfrm>
            <a:prstGeom prst="rightArrow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sellaDiTesto 7"/>
            <p:cNvSpPr txBox="1"/>
            <p:nvPr/>
          </p:nvSpPr>
          <p:spPr>
            <a:xfrm rot="20929776">
              <a:off x="2146297" y="3425137"/>
              <a:ext cx="1379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>
                  <a:solidFill>
                    <a:srgbClr val="FFFF00"/>
                  </a:solidFill>
                  <a:latin typeface="+mn-lt"/>
                </a:rPr>
                <a:t>40 MeV, 200 µA</a:t>
              </a:r>
            </a:p>
            <a:p>
              <a:r>
                <a:rPr lang="en-US" sz="1400" b="1" u="sng" dirty="0">
                  <a:solidFill>
                    <a:srgbClr val="FFFF00"/>
                  </a:solidFill>
                  <a:latin typeface="+mn-lt"/>
                </a:rPr>
                <a:t>proton beam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2843808" y="4880865"/>
            <a:ext cx="1152128" cy="1063777"/>
            <a:chOff x="2843808" y="4833240"/>
            <a:chExt cx="1152128" cy="1063777"/>
          </a:xfrm>
        </p:grpSpPr>
        <p:sp>
          <p:nvSpPr>
            <p:cNvPr id="10" name="CasellaDiTesto 9"/>
            <p:cNvSpPr txBox="1"/>
            <p:nvPr/>
          </p:nvSpPr>
          <p:spPr>
            <a:xfrm>
              <a:off x="2843808" y="5589240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window (C)</a:t>
              </a:r>
            </a:p>
          </p:txBody>
        </p:sp>
        <p:cxnSp>
          <p:nvCxnSpPr>
            <p:cNvPr id="11" name="Connettore 2 10"/>
            <p:cNvCxnSpPr/>
            <p:nvPr/>
          </p:nvCxnSpPr>
          <p:spPr>
            <a:xfrm flipH="1" flipV="1">
              <a:off x="3024000" y="4833240"/>
              <a:ext cx="251856" cy="75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o 11"/>
          <p:cNvGrpSpPr/>
          <p:nvPr/>
        </p:nvGrpSpPr>
        <p:grpSpPr>
          <a:xfrm>
            <a:off x="4283968" y="4628753"/>
            <a:ext cx="1152128" cy="1315889"/>
            <a:chOff x="4283968" y="4581128"/>
            <a:chExt cx="1152128" cy="1315889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4427984" y="5589240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disc (UC</a:t>
              </a:r>
              <a:r>
                <a:rPr lang="en-US" sz="1100" u="sng" dirty="0">
                  <a:latin typeface="+mn-lt"/>
                </a:rPr>
                <a:t>x</a:t>
              </a:r>
              <a:r>
                <a:rPr lang="en-US" sz="1400" u="sng" dirty="0">
                  <a:latin typeface="+mn-lt"/>
                </a:rPr>
                <a:t>)</a:t>
              </a:r>
            </a:p>
          </p:txBody>
        </p:sp>
        <p:cxnSp>
          <p:nvCxnSpPr>
            <p:cNvPr id="14" name="Connettore 2 13"/>
            <p:cNvCxnSpPr/>
            <p:nvPr/>
          </p:nvCxnSpPr>
          <p:spPr>
            <a:xfrm flipH="1" flipV="1">
              <a:off x="4283968" y="4581128"/>
              <a:ext cx="411124" cy="984403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o 14"/>
          <p:cNvGrpSpPr/>
          <p:nvPr/>
        </p:nvGrpSpPr>
        <p:grpSpPr>
          <a:xfrm>
            <a:off x="6228184" y="4142865"/>
            <a:ext cx="1368152" cy="1801777"/>
            <a:chOff x="6228184" y="4095240"/>
            <a:chExt cx="1368152" cy="1801777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6588224" y="5589240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dumper (C)</a:t>
              </a:r>
            </a:p>
          </p:txBody>
        </p:sp>
        <p:cxnSp>
          <p:nvCxnSpPr>
            <p:cNvPr id="18" name="Connettore 2 17"/>
            <p:cNvCxnSpPr/>
            <p:nvPr/>
          </p:nvCxnSpPr>
          <p:spPr>
            <a:xfrm flipH="1" flipV="1">
              <a:off x="6228184" y="4095240"/>
              <a:ext cx="648072" cy="14940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18"/>
          <p:cNvGrpSpPr/>
          <p:nvPr/>
        </p:nvGrpSpPr>
        <p:grpSpPr>
          <a:xfrm>
            <a:off x="4788000" y="4628752"/>
            <a:ext cx="1152128" cy="694650"/>
            <a:chOff x="2771776" y="4833239"/>
            <a:chExt cx="1152128" cy="694650"/>
          </a:xfrm>
        </p:grpSpPr>
        <p:sp>
          <p:nvSpPr>
            <p:cNvPr id="20" name="CasellaDiTesto 19"/>
            <p:cNvSpPr txBox="1"/>
            <p:nvPr/>
          </p:nvSpPr>
          <p:spPr>
            <a:xfrm>
              <a:off x="2771776" y="5220112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box (C)</a:t>
              </a:r>
            </a:p>
          </p:txBody>
        </p:sp>
        <p:cxnSp>
          <p:nvCxnSpPr>
            <p:cNvPr id="21" name="Connettore 2 20"/>
            <p:cNvCxnSpPr/>
            <p:nvPr/>
          </p:nvCxnSpPr>
          <p:spPr>
            <a:xfrm flipH="1" flipV="1">
              <a:off x="3024000" y="4833239"/>
              <a:ext cx="180000" cy="39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21"/>
          <p:cNvGrpSpPr/>
          <p:nvPr/>
        </p:nvGrpSpPr>
        <p:grpSpPr>
          <a:xfrm>
            <a:off x="1341270" y="1316385"/>
            <a:ext cx="6336706" cy="4675272"/>
            <a:chOff x="9925014" y="3117460"/>
            <a:chExt cx="6336706" cy="4675272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1" t="7516" r="4852" b="7626"/>
            <a:stretch/>
          </p:blipFill>
          <p:spPr>
            <a:xfrm flipH="1">
              <a:off x="9925014" y="3117460"/>
              <a:ext cx="6336706" cy="467527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</p:pic>
        <p:grpSp>
          <p:nvGrpSpPr>
            <p:cNvPr id="24" name="Gruppo 23"/>
            <p:cNvGrpSpPr/>
            <p:nvPr/>
          </p:nvGrpSpPr>
          <p:grpSpPr>
            <a:xfrm>
              <a:off x="13428984" y="6381328"/>
              <a:ext cx="1152128" cy="1055689"/>
              <a:chOff x="4283968" y="4581129"/>
              <a:chExt cx="1152128" cy="1055689"/>
            </a:xfrm>
          </p:grpSpPr>
          <p:sp>
            <p:nvSpPr>
              <p:cNvPr id="25" name="CasellaDiTesto 24"/>
              <p:cNvSpPr txBox="1"/>
              <p:nvPr/>
            </p:nvSpPr>
            <p:spPr>
              <a:xfrm>
                <a:off x="4283968" y="5329041"/>
                <a:ext cx="11521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u="sng" dirty="0">
                    <a:latin typeface="+mn-lt"/>
                  </a:rPr>
                  <a:t>heater (Ta)</a:t>
                </a:r>
              </a:p>
            </p:txBody>
          </p:sp>
          <p:cxnSp>
            <p:nvCxnSpPr>
              <p:cNvPr id="26" name="Connettore 2 25"/>
              <p:cNvCxnSpPr/>
              <p:nvPr/>
            </p:nvCxnSpPr>
            <p:spPr>
              <a:xfrm flipH="1" flipV="1">
                <a:off x="4283968" y="4581129"/>
                <a:ext cx="323712" cy="7224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 Box 13">
            <a:extLst>
              <a:ext uri="{FF2B5EF4-FFF2-40B4-BE49-F238E27FC236}">
                <a16:creationId xmlns:a16="http://schemas.microsoft.com/office/drawing/2014/main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112825"/>
            <a:ext cx="82153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SPES target</a:t>
            </a:r>
            <a:r>
              <a:rPr kumimoji="1" lang="en-US" sz="2100" dirty="0"/>
              <a:t>: general architecture and main characteristics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825665" y="1248121"/>
            <a:ext cx="7367916" cy="5065442"/>
            <a:chOff x="9404204" y="-1568725"/>
            <a:chExt cx="7367916" cy="5065442"/>
          </a:xfrm>
        </p:grpSpPr>
        <p:pic>
          <p:nvPicPr>
            <p:cNvPr id="27" name="Picture 2" descr="H:\LAVORO_STORICO\TESI_DI_DOTTORATO\CHAPTER_3\FIG_4.emf"/>
            <p:cNvPicPr>
              <a:picLocks noChangeAspect="1" noChangeArrowheads="1"/>
            </p:cNvPicPr>
            <p:nvPr/>
          </p:nvPicPr>
          <p:blipFill>
            <a:blip r:embed="rId4" cstate="print"/>
            <a:srcRect b="6150"/>
            <a:stretch>
              <a:fillRect/>
            </a:stretch>
          </p:blipFill>
          <p:spPr bwMode="auto">
            <a:xfrm>
              <a:off x="9404204" y="-1568725"/>
              <a:ext cx="7367916" cy="5065442"/>
            </a:xfrm>
            <a:prstGeom prst="rect">
              <a:avLst/>
            </a:prstGeom>
            <a:noFill/>
          </p:spPr>
        </p:pic>
        <p:pic>
          <p:nvPicPr>
            <p:cNvPr id="31" name="Immagine 30"/>
            <p:cNvPicPr>
              <a:picLocks noChangeAspect="1"/>
            </p:cNvPicPr>
            <p:nvPr/>
          </p:nvPicPr>
          <p:blipFill rotWithShape="1">
            <a:blip r:embed="rId5"/>
            <a:srcRect l="12451" t="42711" r="44974" b="25455"/>
            <a:stretch/>
          </p:blipFill>
          <p:spPr>
            <a:xfrm>
              <a:off x="10188956" y="-1074038"/>
              <a:ext cx="2898394" cy="1354462"/>
            </a:xfrm>
            <a:prstGeom prst="rect">
              <a:avLst/>
            </a:prstGeom>
            <a:ln>
              <a:solidFill>
                <a:schemeClr val="tx1"/>
              </a:solidFill>
              <a:prstDash val="sysDash"/>
            </a:ln>
          </p:spPr>
        </p:pic>
        <p:sp>
          <p:nvSpPr>
            <p:cNvPr id="32" name="CasellaDiTesto 31"/>
            <p:cNvSpPr txBox="1"/>
            <p:nvPr/>
          </p:nvSpPr>
          <p:spPr>
            <a:xfrm>
              <a:off x="11306175" y="-214221"/>
              <a:ext cx="1809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/>
                <a:t>p energy: 40 MeV</a:t>
              </a:r>
            </a:p>
            <a:p>
              <a:pPr algn="r"/>
              <a:r>
                <a:rPr lang="en-US" sz="1400" b="1" dirty="0"/>
                <a:t>p intensity: 200 µA</a:t>
              </a:r>
            </a:p>
          </p:txBody>
        </p:sp>
      </p:grpSp>
      <p:sp>
        <p:nvSpPr>
          <p:cNvPr id="34" name="CasellaDiTesto 33"/>
          <p:cNvSpPr txBox="1"/>
          <p:nvPr/>
        </p:nvSpPr>
        <p:spPr>
          <a:xfrm>
            <a:off x="142875" y="766394"/>
            <a:ext cx="8839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whole target system must be operated at extremely high temperature (2000°C and more) </a:t>
            </a:r>
          </a:p>
        </p:txBody>
      </p:sp>
    </p:spTree>
    <p:extLst>
      <p:ext uri="{BB962C8B-B14F-4D97-AF65-F5344CB8AC3E}">
        <p14:creationId xmlns:p14="http://schemas.microsoft.com/office/powerpoint/2010/main" val="37320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3">
            <a:extLst>
              <a:ext uri="{FF2B5EF4-FFF2-40B4-BE49-F238E27FC236}">
                <a16:creationId xmlns:a16="http://schemas.microsoft.com/office/drawing/2014/main" id="{4E3712BB-D90E-4115-BE99-4B3DB4A74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112825"/>
            <a:ext cx="82153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SPES target</a:t>
            </a:r>
            <a:r>
              <a:rPr kumimoji="1" lang="en-US" sz="2100" dirty="0"/>
              <a:t>: general architecture and main characteristics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EE04A94-F8B1-4F9B-BD7C-98EF818A1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92" y="2570949"/>
            <a:ext cx="8754615" cy="361524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5814AE6-09AD-4EBE-84DE-6E686E8F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821842"/>
            <a:ext cx="8754615" cy="417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3">
            <a:extLst>
              <a:ext uri="{FF2B5EF4-FFF2-40B4-BE49-F238E27FC236}">
                <a16:creationId xmlns:a16="http://schemas.microsoft.com/office/drawing/2014/main" id="{904CA9CC-90D6-4AA1-B2A7-1637B53C1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112825"/>
            <a:ext cx="82153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SPES target</a:t>
            </a:r>
            <a:r>
              <a:rPr kumimoji="1" lang="en-US" sz="2100" dirty="0"/>
              <a:t>: general architecture and main characteristics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57AB1788-9983-4513-A836-7773F5240179}"/>
              </a:ext>
            </a:extLst>
          </p:cNvPr>
          <p:cNvSpPr txBox="1">
            <a:spLocks/>
          </p:cNvSpPr>
          <p:nvPr/>
        </p:nvSpPr>
        <p:spPr>
          <a:xfrm>
            <a:off x="52202" y="5967326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dirty="0">
                <a:solidFill>
                  <a:prstClr val="black"/>
                </a:solidFill>
                <a:latin typeface="Calibri"/>
              </a:rPr>
              <a:t>Mattia Manzolaro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CCD13F5-73CC-4EA7-8253-2F032D582D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7690" y="1591476"/>
            <a:ext cx="4281400" cy="31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1C416D1-2DB8-43C1-9A2D-197FEC958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10923" y="1591476"/>
            <a:ext cx="4510491" cy="31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51A01D1-56AE-4F12-8625-E9031A3EDE9F}"/>
              </a:ext>
            </a:extLst>
          </p:cNvPr>
          <p:cNvSpPr txBox="1"/>
          <p:nvPr/>
        </p:nvSpPr>
        <p:spPr>
          <a:xfrm>
            <a:off x="220398" y="1673768"/>
            <a:ext cx="1511002" cy="37972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prstClr val="black"/>
                </a:solidFill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before testing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C94088-E389-4979-9B9E-D81105CB0EAF}"/>
              </a:ext>
            </a:extLst>
          </p:cNvPr>
          <p:cNvSpPr txBox="1"/>
          <p:nvPr/>
        </p:nvSpPr>
        <p:spPr>
          <a:xfrm>
            <a:off x="4604252" y="1673768"/>
            <a:ext cx="1350712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it-IT" dirty="0"/>
              <a:t>after testing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C32A356-7092-4EAC-9904-686B8AAABD05}"/>
              </a:ext>
            </a:extLst>
          </p:cNvPr>
          <p:cNvSpPr txBox="1"/>
          <p:nvPr/>
        </p:nvSpPr>
        <p:spPr>
          <a:xfrm>
            <a:off x="117690" y="761211"/>
            <a:ext cx="8903724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Endurance tests at high temperature with Joule heating thermal load → 10 kW </a:t>
            </a:r>
          </a:p>
          <a:p>
            <a:pPr algn="ctr"/>
            <a:r>
              <a:rPr lang="en-US" sz="2000" dirty="0"/>
              <a:t>(primary proton beam thermal load → 8 kW)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02FD55C-09E4-459E-AD7A-C3510F5CF18A}"/>
              </a:ext>
            </a:extLst>
          </p:cNvPr>
          <p:cNvSpPr txBox="1"/>
          <p:nvPr/>
        </p:nvSpPr>
        <p:spPr>
          <a:xfrm>
            <a:off x="117690" y="4896166"/>
            <a:ext cx="8903724" cy="1354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400 testing hours at ≈ 2000 °C → </a:t>
            </a:r>
            <a:r>
              <a:rPr lang="en-US" sz="2000" b="1" u="sng" dirty="0"/>
              <a:t>200 hours at maximum power</a:t>
            </a:r>
            <a:r>
              <a:rPr lang="en-US" sz="2000" dirty="0"/>
              <a:t> (10 kW)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80 heating-cooling cycles → 10 with current ramps of 1 s from 0 A to 1300 A (!)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algn="ctr"/>
            <a:r>
              <a:rPr lang="en-US" b="1" u="sng" dirty="0"/>
              <a:t>TIS UNIT STILL OPERATIVE !</a:t>
            </a:r>
          </a:p>
          <a:p>
            <a:pPr algn="ctr"/>
            <a:endParaRPr lang="en-US" sz="800" b="1" u="sng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3C22ADA-B043-4C8B-8317-D1B3B8257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39" y="5713716"/>
            <a:ext cx="507132" cy="50713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DC3C3D0-0382-4363-963D-B2FFD8CC9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57" y="5713716"/>
            <a:ext cx="507132" cy="5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82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Connettore diritto 217"/>
          <p:cNvCxnSpPr/>
          <p:nvPr/>
        </p:nvCxnSpPr>
        <p:spPr>
          <a:xfrm flipH="1">
            <a:off x="5574485" y="4239499"/>
            <a:ext cx="0" cy="86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Connettore diritto 213"/>
          <p:cNvCxnSpPr/>
          <p:nvPr/>
        </p:nvCxnSpPr>
        <p:spPr>
          <a:xfrm>
            <a:off x="7961538" y="4244164"/>
            <a:ext cx="0" cy="1962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nettore diritto 203"/>
          <p:cNvCxnSpPr/>
          <p:nvPr/>
        </p:nvCxnSpPr>
        <p:spPr>
          <a:xfrm>
            <a:off x="1102113" y="4261801"/>
            <a:ext cx="0" cy="1944000"/>
          </a:xfrm>
          <a:prstGeom prst="line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nettore diritto 205"/>
          <p:cNvCxnSpPr/>
          <p:nvPr/>
        </p:nvCxnSpPr>
        <p:spPr>
          <a:xfrm flipH="1">
            <a:off x="3393256" y="4327521"/>
            <a:ext cx="216" cy="774000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862360" y="57355"/>
            <a:ext cx="727803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Numerical models</a:t>
            </a:r>
            <a:r>
              <a:rPr kumimoji="1" lang="en-US" sz="2900" dirty="0"/>
              <a:t>: a multiphysics approach</a:t>
            </a:r>
            <a:endParaRPr kumimoji="1" lang="en-US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15823" t="18487" r="33480" b="13065"/>
          <a:stretch/>
        </p:blipFill>
        <p:spPr>
          <a:xfrm>
            <a:off x="167269" y="703872"/>
            <a:ext cx="1869688" cy="181637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28449" t="31168" r="46151" b="43906"/>
          <a:stretch/>
        </p:blipFill>
        <p:spPr>
          <a:xfrm>
            <a:off x="167269" y="2668991"/>
            <a:ext cx="1869688" cy="118565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7269" y="3992236"/>
            <a:ext cx="1869688" cy="27699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particle-matter interaction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272" y="713684"/>
            <a:ext cx="2159649" cy="2825382"/>
          </a:xfrm>
          <a:prstGeom prst="rect">
            <a:avLst/>
          </a:prstGeom>
        </p:spPr>
      </p:pic>
      <p:sp>
        <p:nvSpPr>
          <p:cNvPr id="55" name="Rettangolo 54"/>
          <p:cNvSpPr/>
          <p:nvPr/>
        </p:nvSpPr>
        <p:spPr>
          <a:xfrm>
            <a:off x="2597797" y="3703493"/>
            <a:ext cx="1591350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thermal analysis</a:t>
            </a:r>
          </a:p>
          <a:p>
            <a:r>
              <a:rPr lang="en-US" sz="1200" dirty="0"/>
              <a:t>- thermal conduction</a:t>
            </a:r>
          </a:p>
          <a:p>
            <a:r>
              <a:rPr lang="en-US" sz="1200" dirty="0"/>
              <a:t>- thermal radiation</a:t>
            </a:r>
          </a:p>
        </p:txBody>
      </p:sp>
      <p:pic>
        <p:nvPicPr>
          <p:cNvPr id="128" name="Immagine 1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59" y="713684"/>
            <a:ext cx="2065430" cy="2922601"/>
          </a:xfrm>
          <a:prstGeom prst="rect">
            <a:avLst/>
          </a:prstGeom>
        </p:spPr>
      </p:pic>
      <p:sp>
        <p:nvSpPr>
          <p:cNvPr id="130" name="Rettangolo 129"/>
          <p:cNvSpPr/>
          <p:nvPr/>
        </p:nvSpPr>
        <p:spPr>
          <a:xfrm>
            <a:off x="4813551" y="3992236"/>
            <a:ext cx="155007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electrical conduction</a:t>
            </a:r>
          </a:p>
        </p:txBody>
      </p:sp>
      <p:pic>
        <p:nvPicPr>
          <p:cNvPr id="197" name="Immagine 1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7824" y="721118"/>
            <a:ext cx="2204307" cy="1377691"/>
          </a:xfrm>
          <a:prstGeom prst="rect">
            <a:avLst/>
          </a:prstGeom>
        </p:spPr>
      </p:pic>
      <p:graphicFrame>
        <p:nvGraphicFramePr>
          <p:cNvPr id="199" name="Oggetto 1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939287"/>
              </p:ext>
            </p:extLst>
          </p:nvPr>
        </p:nvGraphicFramePr>
        <p:xfrm>
          <a:off x="6882429" y="2429237"/>
          <a:ext cx="1948206" cy="381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" r:id="rId9" imgW="2578100" imgH="508000" progId="Equation.3">
                  <p:embed/>
                </p:oleObj>
              </mc:Choice>
              <mc:Fallback>
                <p:oleObj r:id="rId9" imgW="2578100" imgH="5080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2429" y="2429237"/>
                        <a:ext cx="1948206" cy="381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" name="Oggetto 2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426330"/>
              </p:ext>
            </p:extLst>
          </p:nvPr>
        </p:nvGraphicFramePr>
        <p:xfrm>
          <a:off x="6882429" y="3033200"/>
          <a:ext cx="2036956" cy="349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" r:id="rId11" imgW="2946400" imgH="508000" progId="Equation.3">
                  <p:embed/>
                </p:oleObj>
              </mc:Choice>
              <mc:Fallback>
                <p:oleObj r:id="rId11" imgW="2946400" imgH="508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2429" y="3033200"/>
                        <a:ext cx="2036956" cy="3493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" name="Rettangolo 201"/>
          <p:cNvSpPr/>
          <p:nvPr/>
        </p:nvSpPr>
        <p:spPr>
          <a:xfrm>
            <a:off x="7161482" y="3992236"/>
            <a:ext cx="1550079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structural analysis</a:t>
            </a:r>
          </a:p>
        </p:txBody>
      </p:sp>
      <p:cxnSp>
        <p:nvCxnSpPr>
          <p:cNvPr id="213" name="Connettore diritto 212"/>
          <p:cNvCxnSpPr/>
          <p:nvPr/>
        </p:nvCxnSpPr>
        <p:spPr>
          <a:xfrm>
            <a:off x="3393256" y="5404622"/>
            <a:ext cx="0" cy="792000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" name="Gruppo 234"/>
          <p:cNvGrpSpPr/>
          <p:nvPr/>
        </p:nvGrpSpPr>
        <p:grpSpPr>
          <a:xfrm>
            <a:off x="3505145" y="5668212"/>
            <a:ext cx="4375050" cy="641952"/>
            <a:chOff x="3505145" y="5668212"/>
            <a:chExt cx="4375050" cy="641952"/>
          </a:xfrm>
        </p:grpSpPr>
        <p:sp>
          <p:nvSpPr>
            <p:cNvPr id="215" name="Rettangolo 214"/>
            <p:cNvSpPr/>
            <p:nvPr/>
          </p:nvSpPr>
          <p:spPr>
            <a:xfrm>
              <a:off x="4999082" y="5668212"/>
              <a:ext cx="13871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u="sng" dirty="0"/>
                <a:t>ONE-WAY coupling</a:t>
              </a:r>
              <a:endParaRPr lang="en-US" sz="1200" u="sng" dirty="0"/>
            </a:p>
          </p:txBody>
        </p:sp>
        <p:sp>
          <p:nvSpPr>
            <p:cNvPr id="216" name="Freccia a destra 215"/>
            <p:cNvSpPr/>
            <p:nvPr/>
          </p:nvSpPr>
          <p:spPr>
            <a:xfrm>
              <a:off x="3505145" y="6090096"/>
              <a:ext cx="4375050" cy="220068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it-IT" sz="1200" b="1">
                <a:solidFill>
                  <a:schemeClr val="tx1"/>
                </a:solidFill>
              </a:endParaRPr>
            </a:p>
          </p:txBody>
        </p:sp>
        <p:sp>
          <p:nvSpPr>
            <p:cNvPr id="217" name="CasellaDiTesto 216"/>
            <p:cNvSpPr txBox="1"/>
            <p:nvPr/>
          </p:nvSpPr>
          <p:spPr>
            <a:xfrm>
              <a:off x="4640334" y="5870871"/>
              <a:ext cx="21974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temperature distribution (x,y,z)</a:t>
              </a:r>
            </a:p>
          </p:txBody>
        </p:sp>
      </p:grpSp>
      <p:grpSp>
        <p:nvGrpSpPr>
          <p:cNvPr id="234" name="Gruppo 233"/>
          <p:cNvGrpSpPr/>
          <p:nvPr/>
        </p:nvGrpSpPr>
        <p:grpSpPr>
          <a:xfrm>
            <a:off x="3376995" y="4571196"/>
            <a:ext cx="2197490" cy="982847"/>
            <a:chOff x="3376995" y="4571196"/>
            <a:chExt cx="2197490" cy="982847"/>
          </a:xfrm>
        </p:grpSpPr>
        <p:sp>
          <p:nvSpPr>
            <p:cNvPr id="219" name="Freccia a destra 218"/>
            <p:cNvSpPr/>
            <p:nvPr/>
          </p:nvSpPr>
          <p:spPr>
            <a:xfrm>
              <a:off x="3477021" y="5333975"/>
              <a:ext cx="2012064" cy="220068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it-IT" sz="1200" b="1">
                <a:solidFill>
                  <a:schemeClr val="tx1"/>
                </a:solidFill>
              </a:endParaRPr>
            </a:p>
          </p:txBody>
        </p:sp>
        <p:sp>
          <p:nvSpPr>
            <p:cNvPr id="220" name="Freccia a destra 219"/>
            <p:cNvSpPr/>
            <p:nvPr/>
          </p:nvSpPr>
          <p:spPr>
            <a:xfrm rot="10800000">
              <a:off x="3482440" y="4996249"/>
              <a:ext cx="2006644" cy="220068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it-IT" sz="1200" b="1">
                <a:solidFill>
                  <a:schemeClr val="tx1"/>
                </a:solidFill>
              </a:endParaRPr>
            </a:p>
          </p:txBody>
        </p:sp>
        <p:sp>
          <p:nvSpPr>
            <p:cNvPr id="221" name="Rettangolo 220"/>
            <p:cNvSpPr/>
            <p:nvPr/>
          </p:nvSpPr>
          <p:spPr>
            <a:xfrm>
              <a:off x="3780166" y="4571196"/>
              <a:ext cx="14253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u="sng" dirty="0"/>
                <a:t>TWO-WAY coupling</a:t>
              </a:r>
              <a:endParaRPr lang="en-US" sz="1200" u="sng" dirty="0"/>
            </a:p>
          </p:txBody>
        </p:sp>
        <p:sp>
          <p:nvSpPr>
            <p:cNvPr id="222" name="CasellaDiTesto 221"/>
            <p:cNvSpPr txBox="1"/>
            <p:nvPr/>
          </p:nvSpPr>
          <p:spPr>
            <a:xfrm>
              <a:off x="3476916" y="5161951"/>
              <a:ext cx="19456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0000"/>
                  </a:solidFill>
                </a:rPr>
                <a:t>temperature distribution (x,y,z)</a:t>
              </a:r>
            </a:p>
          </p:txBody>
        </p:sp>
        <p:sp>
          <p:nvSpPr>
            <p:cNvPr id="223" name="CasellaDiTesto 222"/>
            <p:cNvSpPr txBox="1"/>
            <p:nvPr/>
          </p:nvSpPr>
          <p:spPr>
            <a:xfrm>
              <a:off x="3376995" y="4828598"/>
              <a:ext cx="21974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70C0"/>
                  </a:solidFill>
                </a:rPr>
                <a:t>Joule heating (x,y,z)</a:t>
              </a:r>
              <a:r>
                <a:rPr lang="en-US" sz="1050" dirty="0"/>
                <a:t> – </a:t>
              </a:r>
              <a:r>
                <a:rPr lang="el-GR" sz="1050" b="1" dirty="0">
                  <a:solidFill>
                    <a:srgbClr val="FF0000"/>
                  </a:solidFill>
                </a:rPr>
                <a:t>ρ</a:t>
              </a:r>
              <a:r>
                <a:rPr lang="it-IT" sz="1050" b="1" dirty="0">
                  <a:solidFill>
                    <a:srgbClr val="FF0000"/>
                  </a:solidFill>
                </a:rPr>
                <a:t> (T)</a:t>
              </a:r>
              <a:endParaRPr lang="en-US" sz="105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27" name="Connettore diritto 226"/>
          <p:cNvCxnSpPr/>
          <p:nvPr/>
        </p:nvCxnSpPr>
        <p:spPr>
          <a:xfrm flipH="1">
            <a:off x="5574485" y="5090208"/>
            <a:ext cx="0" cy="36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nettore diritto 227"/>
          <p:cNvCxnSpPr/>
          <p:nvPr/>
        </p:nvCxnSpPr>
        <p:spPr>
          <a:xfrm flipH="1">
            <a:off x="3393680" y="5095590"/>
            <a:ext cx="216" cy="342000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nettore diritto 229"/>
          <p:cNvCxnSpPr/>
          <p:nvPr/>
        </p:nvCxnSpPr>
        <p:spPr>
          <a:xfrm>
            <a:off x="0" y="4505092"/>
            <a:ext cx="9144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uppo 237"/>
          <p:cNvGrpSpPr/>
          <p:nvPr/>
        </p:nvGrpSpPr>
        <p:grpSpPr>
          <a:xfrm>
            <a:off x="2111272" y="595964"/>
            <a:ext cx="4646367" cy="5072248"/>
            <a:chOff x="2111272" y="595964"/>
            <a:chExt cx="4646367" cy="5072248"/>
          </a:xfrm>
        </p:grpSpPr>
        <p:sp>
          <p:nvSpPr>
            <p:cNvPr id="236" name="Rettangolo 235"/>
            <p:cNvSpPr/>
            <p:nvPr/>
          </p:nvSpPr>
          <p:spPr>
            <a:xfrm>
              <a:off x="2111272" y="595964"/>
              <a:ext cx="4646367" cy="507224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CasellaDiTesto 236"/>
            <p:cNvSpPr txBox="1"/>
            <p:nvPr/>
          </p:nvSpPr>
          <p:spPr>
            <a:xfrm>
              <a:off x="2218505" y="707271"/>
              <a:ext cx="4400284" cy="3847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u="sng" dirty="0"/>
                <a:t>electrical-thermal Finite Element model</a:t>
              </a:r>
            </a:p>
          </p:txBody>
        </p:sp>
      </p:grpSp>
      <p:grpSp>
        <p:nvGrpSpPr>
          <p:cNvPr id="233" name="Gruppo 232"/>
          <p:cNvGrpSpPr/>
          <p:nvPr/>
        </p:nvGrpSpPr>
        <p:grpSpPr>
          <a:xfrm>
            <a:off x="1172805" y="5682545"/>
            <a:ext cx="2135389" cy="630171"/>
            <a:chOff x="1172805" y="4905305"/>
            <a:chExt cx="2135389" cy="630171"/>
          </a:xfrm>
        </p:grpSpPr>
        <p:sp>
          <p:nvSpPr>
            <p:cNvPr id="211" name="Freccia a destra 210"/>
            <p:cNvSpPr/>
            <p:nvPr/>
          </p:nvSpPr>
          <p:spPr>
            <a:xfrm>
              <a:off x="1172805" y="5315408"/>
              <a:ext cx="2135389" cy="220068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it-IT" sz="1200" b="1">
                <a:solidFill>
                  <a:schemeClr val="tx1"/>
                </a:solidFill>
              </a:endParaRPr>
            </a:p>
          </p:txBody>
        </p:sp>
        <p:sp>
          <p:nvSpPr>
            <p:cNvPr id="212" name="CasellaDiTesto 211"/>
            <p:cNvSpPr txBox="1"/>
            <p:nvPr/>
          </p:nvSpPr>
          <p:spPr>
            <a:xfrm>
              <a:off x="1458740" y="5100529"/>
              <a:ext cx="15446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B050"/>
                  </a:solidFill>
                </a:rPr>
                <a:t>power density (x,y,z)</a:t>
              </a:r>
            </a:p>
          </p:txBody>
        </p:sp>
        <p:sp>
          <p:nvSpPr>
            <p:cNvPr id="210" name="Rettangolo 209"/>
            <p:cNvSpPr/>
            <p:nvPr/>
          </p:nvSpPr>
          <p:spPr>
            <a:xfrm>
              <a:off x="1510778" y="4905305"/>
              <a:ext cx="13871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u="sng" dirty="0"/>
                <a:t>ONE-WAY coupling</a:t>
              </a:r>
              <a:endParaRPr lang="en-US" sz="1200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1527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Numerical models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" name="Immagine 6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0" t="50248" r="21843" b="33559"/>
          <a:stretch/>
        </p:blipFill>
        <p:spPr>
          <a:xfrm>
            <a:off x="4601334" y="4059970"/>
            <a:ext cx="3330077" cy="186504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08" y="1391188"/>
            <a:ext cx="4089099" cy="24589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34" y="1391188"/>
            <a:ext cx="4104052" cy="2456911"/>
          </a:xfrm>
          <a:prstGeom prst="rect">
            <a:avLst/>
          </a:prstGeom>
        </p:spPr>
      </p:pic>
      <p:pic>
        <p:nvPicPr>
          <p:cNvPr id="75" name="Immagine 7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8" b="7786"/>
          <a:stretch/>
        </p:blipFill>
        <p:spPr>
          <a:xfrm flipH="1">
            <a:off x="1018266" y="4059970"/>
            <a:ext cx="3464841" cy="186504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Ovale 3"/>
          <p:cNvSpPr/>
          <p:nvPr/>
        </p:nvSpPr>
        <p:spPr>
          <a:xfrm>
            <a:off x="6041768" y="4827362"/>
            <a:ext cx="360000" cy="3600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ccia a destra 4"/>
          <p:cNvSpPr/>
          <p:nvPr/>
        </p:nvSpPr>
        <p:spPr>
          <a:xfrm>
            <a:off x="1129990" y="5304501"/>
            <a:ext cx="572429" cy="356839"/>
          </a:xfrm>
          <a:prstGeom prst="rightArrow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asellaDiTesto 75"/>
          <p:cNvSpPr txBox="1"/>
          <p:nvPr/>
        </p:nvSpPr>
        <p:spPr>
          <a:xfrm>
            <a:off x="1018266" y="6039632"/>
            <a:ext cx="69131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/>
              <a:t>Reference:</a:t>
            </a:r>
            <a:r>
              <a:rPr lang="fr-FR" sz="1100" dirty="0"/>
              <a:t> M. Ballan et al., </a:t>
            </a:r>
            <a:r>
              <a:rPr lang="fr-FR" sz="1100" dirty="0" err="1"/>
              <a:t>Nucl</a:t>
            </a:r>
            <a:r>
              <a:rPr lang="fr-FR" sz="1100" dirty="0"/>
              <a:t>. </a:t>
            </a:r>
            <a:r>
              <a:rPr lang="fr-FR" sz="1100" dirty="0" err="1"/>
              <a:t>Instrum</a:t>
            </a:r>
            <a:r>
              <a:rPr lang="fr-FR" sz="1100" dirty="0"/>
              <a:t>. </a:t>
            </a:r>
            <a:r>
              <a:rPr lang="en-GB" sz="1100" dirty="0"/>
              <a:t>Methods Phys. Res., Sect. B </a:t>
            </a:r>
            <a:r>
              <a:rPr lang="en-GB" sz="1100" b="1" dirty="0"/>
              <a:t>376</a:t>
            </a:r>
            <a:r>
              <a:rPr lang="en-GB" sz="1100" dirty="0"/>
              <a:t>, 28-32 (2016)</a:t>
            </a:r>
            <a:endParaRPr lang="en-US" sz="11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F8C9276-E9C4-459A-9843-E4FBD91131BF}"/>
              </a:ext>
            </a:extLst>
          </p:cNvPr>
          <p:cNvSpPr txBox="1"/>
          <p:nvPr/>
        </p:nvSpPr>
        <p:spPr>
          <a:xfrm>
            <a:off x="179512" y="779572"/>
            <a:ext cx="8784976" cy="36933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900" b="1" u="sng" dirty="0">
                <a:solidFill>
                  <a:srgbClr val="0070C0"/>
                </a:solidFill>
              </a:rPr>
              <a:t>Joule heating thermal load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dirty="0">
                <a:solidFill>
                  <a:srgbClr val="0070C0"/>
                </a:solidFill>
              </a:rPr>
              <a:t>(1300 A) to heat the target during the conditioning phase</a:t>
            </a:r>
          </a:p>
        </p:txBody>
      </p:sp>
    </p:spTree>
    <p:extLst>
      <p:ext uri="{BB962C8B-B14F-4D97-AF65-F5344CB8AC3E}">
        <p14:creationId xmlns:p14="http://schemas.microsoft.com/office/powerpoint/2010/main" val="2829849079"/>
      </p:ext>
    </p:extLst>
  </p:cSld>
  <p:clrMapOvr>
    <a:masterClrMapping/>
  </p:clrMapOvr>
</p:sld>
</file>

<file path=ppt/theme/theme1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1082</Words>
  <Application>Microsoft Office PowerPoint</Application>
  <PresentationFormat>Presentazione su schermo (4:3)</PresentationFormat>
  <Paragraphs>181</Paragraphs>
  <Slides>22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ＭＳ Ｐゴシック</vt:lpstr>
      <vt:lpstr>Arial</vt:lpstr>
      <vt:lpstr>Calibri</vt:lpstr>
      <vt:lpstr>Symbol</vt:lpstr>
      <vt:lpstr>Times New Roman</vt:lpstr>
      <vt:lpstr>Verdana-Bold</vt:lpstr>
      <vt:lpstr>4_Tema di Office</vt:lpstr>
      <vt:lpstr>Chart</vt:lpstr>
      <vt:lpstr>Equation.3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Mattia Manzolaro</dc:creator>
  <cp:lastModifiedBy>Stefano Corradetti</cp:lastModifiedBy>
  <cp:revision>204</cp:revision>
  <dcterms:modified xsi:type="dcterms:W3CDTF">2020-09-01T08:41:07Z</dcterms:modified>
</cp:coreProperties>
</file>