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5"/>
    <p:restoredTop sz="95701"/>
  </p:normalViewPr>
  <p:slideViewPr>
    <p:cSldViewPr snapToGrid="0" snapToObjects="1">
      <p:cViewPr varScale="1">
        <p:scale>
          <a:sx n="93" d="100"/>
          <a:sy n="93" d="100"/>
        </p:scale>
        <p:origin x="224" y="4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54EA9B-F36F-0049-AD73-8E75AC5998F5}" type="datetimeFigureOut">
              <a:rPr lang="en-US" smtClean="0"/>
              <a:t>8/4/20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BAA474-3896-0944-B6B3-EE4F6F8E8836}" type="slidenum">
              <a:rPr lang="en-US" smtClean="0"/>
              <a:t>‹#›</a:t>
            </a:fld>
            <a:endParaRPr lang="en-US"/>
          </a:p>
        </p:txBody>
      </p:sp>
    </p:spTree>
    <p:extLst>
      <p:ext uri="{BB962C8B-B14F-4D97-AF65-F5344CB8AC3E}">
        <p14:creationId xmlns:p14="http://schemas.microsoft.com/office/powerpoint/2010/main" val="24075949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227FDC-5E65-1E49-8533-8152536DC675}" type="datetime1">
              <a:rPr lang="en-US" smtClean="0"/>
              <a:t>8/4/20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9184C41-B6CF-BC40-9713-E7656C8631E9}" type="slidenum">
              <a:rPr lang="en-US" smtClean="0"/>
              <a:t>‹#›</a:t>
            </a:fld>
            <a:endParaRPr lang="en-US"/>
          </a:p>
        </p:txBody>
      </p:sp>
    </p:spTree>
    <p:extLst>
      <p:ext uri="{BB962C8B-B14F-4D97-AF65-F5344CB8AC3E}">
        <p14:creationId xmlns:p14="http://schemas.microsoft.com/office/powerpoint/2010/main" val="3460210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A2449F-2CD3-E841-8E9E-056675EFC827}" type="datetime1">
              <a:rPr lang="en-US" smtClean="0"/>
              <a:t>8/4/20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A7EEE-B754-FE4C-92DC-E609A92D1B37}" type="slidenum">
              <a:rPr lang="en-US" smtClean="0"/>
              <a:t>‹#›</a:t>
            </a:fld>
            <a:endParaRPr lang="en-US"/>
          </a:p>
        </p:txBody>
      </p:sp>
    </p:spTree>
    <p:extLst>
      <p:ext uri="{BB962C8B-B14F-4D97-AF65-F5344CB8AC3E}">
        <p14:creationId xmlns:p14="http://schemas.microsoft.com/office/powerpoint/2010/main" val="2683034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5E892D-3261-3E44-B980-F21B275F9B55}" type="datetime1">
              <a:rPr lang="en-US" smtClean="0"/>
              <a:t>8/4/20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A7EEE-B754-FE4C-92DC-E609A92D1B37}" type="slidenum">
              <a:rPr lang="en-US" smtClean="0"/>
              <a:t>‹#›</a:t>
            </a:fld>
            <a:endParaRPr lang="en-US"/>
          </a:p>
        </p:txBody>
      </p:sp>
    </p:spTree>
    <p:extLst>
      <p:ext uri="{BB962C8B-B14F-4D97-AF65-F5344CB8AC3E}">
        <p14:creationId xmlns:p14="http://schemas.microsoft.com/office/powerpoint/2010/main" val="4252187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DF5B3-5E43-A841-99D4-6CC84F1C12E8}" type="datetime1">
              <a:rPr lang="en-US" smtClean="0"/>
              <a:t>8/4/20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EA7EEE-B754-FE4C-92DC-E609A92D1B37}" type="slidenum">
              <a:rPr lang="en-US" smtClean="0"/>
              <a:t>‹#›</a:t>
            </a:fld>
            <a:endParaRPr lang="en-US"/>
          </a:p>
        </p:txBody>
      </p:sp>
    </p:spTree>
    <p:extLst>
      <p:ext uri="{BB962C8B-B14F-4D97-AF65-F5344CB8AC3E}">
        <p14:creationId xmlns:p14="http://schemas.microsoft.com/office/powerpoint/2010/main" val="2381099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FAD11B94-39F9-8048-B952-035DA5CA0CA1}" type="datetime1">
              <a:rPr lang="en-US" smtClean="0"/>
              <a:t>8/4/20</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9184C41-B6CF-BC40-9713-E7656C8631E9}" type="slidenum">
              <a:rPr lang="en-US" smtClean="0"/>
              <a:t>‹#›</a:t>
            </a:fld>
            <a:endParaRPr lang="en-US"/>
          </a:p>
        </p:txBody>
      </p:sp>
    </p:spTree>
    <p:extLst>
      <p:ext uri="{BB962C8B-B14F-4D97-AF65-F5344CB8AC3E}">
        <p14:creationId xmlns:p14="http://schemas.microsoft.com/office/powerpoint/2010/main" val="4047587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78841D-5746-4D4B-B030-3C45B1C3A064}" type="datetime1">
              <a:rPr lang="en-US" smtClean="0"/>
              <a:t>8/4/20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EA7EEE-B754-FE4C-92DC-E609A92D1B37}" type="slidenum">
              <a:rPr lang="en-US" smtClean="0"/>
              <a:t>‹#›</a:t>
            </a:fld>
            <a:endParaRPr lang="en-US"/>
          </a:p>
        </p:txBody>
      </p:sp>
    </p:spTree>
    <p:extLst>
      <p:ext uri="{BB962C8B-B14F-4D97-AF65-F5344CB8AC3E}">
        <p14:creationId xmlns:p14="http://schemas.microsoft.com/office/powerpoint/2010/main" val="3827371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AAD44B-1E39-634E-A545-CE1B7E97CDCA}" type="datetime1">
              <a:rPr lang="en-US" smtClean="0"/>
              <a:t>8/4/20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EA7EEE-B754-FE4C-92DC-E609A92D1B37}"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647599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31DE878-FEF0-0741-89AD-6D16568B8D49}" type="datetime1">
              <a:rPr lang="en-US" smtClean="0"/>
              <a:t>8/4/20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EA7EEE-B754-FE4C-92DC-E609A92D1B37}"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0119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09E5FE-A7FD-DE4E-8A7D-167056CFE720}" type="datetime1">
              <a:rPr lang="en-US" smtClean="0"/>
              <a:t>8/4/20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EA7EEE-B754-FE4C-92DC-E609A92D1B37}" type="slidenum">
              <a:rPr lang="en-US" smtClean="0"/>
              <a:t>‹#›</a:t>
            </a:fld>
            <a:endParaRPr lang="en-US"/>
          </a:p>
        </p:txBody>
      </p:sp>
    </p:spTree>
    <p:extLst>
      <p:ext uri="{BB962C8B-B14F-4D97-AF65-F5344CB8AC3E}">
        <p14:creationId xmlns:p14="http://schemas.microsoft.com/office/powerpoint/2010/main" val="1708982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E7BF243-C716-E544-A2A0-03B257E954E8}" type="datetime1">
              <a:rPr lang="en-US" smtClean="0"/>
              <a:t>8/4/20</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24EA7EEE-B754-FE4C-92DC-E609A92D1B37}" type="slidenum">
              <a:rPr lang="en-US" smtClean="0"/>
              <a:t>‹#›</a:t>
            </a:fld>
            <a:endParaRPr lang="en-US"/>
          </a:p>
        </p:txBody>
      </p:sp>
    </p:spTree>
    <p:extLst>
      <p:ext uri="{BB962C8B-B14F-4D97-AF65-F5344CB8AC3E}">
        <p14:creationId xmlns:p14="http://schemas.microsoft.com/office/powerpoint/2010/main" val="3665701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F64108-74B1-1F47-9B66-F0B54980983B}" type="datetime1">
              <a:rPr lang="en-US" smtClean="0"/>
              <a:t>8/4/20</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24EA7EEE-B754-FE4C-92DC-E609A92D1B37}" type="slidenum">
              <a:rPr lang="en-US" smtClean="0"/>
              <a:t>‹#›</a:t>
            </a:fld>
            <a:endParaRPr lang="en-US"/>
          </a:p>
        </p:txBody>
      </p:sp>
    </p:spTree>
    <p:extLst>
      <p:ext uri="{BB962C8B-B14F-4D97-AF65-F5344CB8AC3E}">
        <p14:creationId xmlns:p14="http://schemas.microsoft.com/office/powerpoint/2010/main" val="921041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2C06CCF8-E01F-7444-9D70-91B338E849B2}" type="datetime1">
              <a:rPr lang="en-US" smtClean="0"/>
              <a:t>8/4/20</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24EA7EEE-B754-FE4C-92DC-E609A92D1B37}" type="slidenum">
              <a:rPr lang="en-US" smtClean="0"/>
              <a:t>‹#›</a:t>
            </a:fld>
            <a:endParaRPr lang="en-US"/>
          </a:p>
        </p:txBody>
      </p:sp>
    </p:spTree>
    <p:extLst>
      <p:ext uri="{BB962C8B-B14F-4D97-AF65-F5344CB8AC3E}">
        <p14:creationId xmlns:p14="http://schemas.microsoft.com/office/powerpoint/2010/main" val="266455738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arxiv.org/pdf/1909.12728.pdf"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AFBD920-18FC-F049-9139-3AA2E7A8EAAF}"/>
              </a:ext>
            </a:extLst>
          </p:cNvPr>
          <p:cNvSpPr txBox="1"/>
          <p:nvPr/>
        </p:nvSpPr>
        <p:spPr>
          <a:xfrm>
            <a:off x="1481550" y="1316183"/>
            <a:ext cx="9451626" cy="1569660"/>
          </a:xfrm>
          <a:prstGeom prst="rect">
            <a:avLst/>
          </a:prstGeom>
          <a:noFill/>
        </p:spPr>
        <p:txBody>
          <a:bodyPr wrap="non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Plan of activities: software developments and </a:t>
            </a:r>
            <a:r>
              <a:rPr lang="en-US" sz="2800" dirty="0" err="1">
                <a:solidFill>
                  <a:srgbClr val="FF0000"/>
                </a:solidFill>
                <a:latin typeface="Times New Roman" panose="02020603050405020304" pitchFamily="18" charset="0"/>
                <a:cs typeface="Times New Roman" panose="02020603050405020304" pitchFamily="18" charset="0"/>
              </a:rPr>
              <a:t>LoI</a:t>
            </a:r>
            <a:r>
              <a:rPr lang="en-US" sz="2800" dirty="0">
                <a:solidFill>
                  <a:srgbClr val="FF0000"/>
                </a:solidFill>
                <a:latin typeface="Times New Roman" panose="02020603050405020304" pitchFamily="18" charset="0"/>
                <a:cs typeface="Times New Roman" panose="02020603050405020304" pitchFamily="18" charset="0"/>
              </a:rPr>
              <a:t> for Snowmass</a:t>
            </a:r>
          </a:p>
          <a:p>
            <a:endParaRPr lang="en-US" sz="2800" dirty="0">
              <a:solidFill>
                <a:srgbClr val="FF0000"/>
              </a:solidFill>
              <a:latin typeface="Times New Roman" panose="02020603050405020304" pitchFamily="18" charset="0"/>
              <a:cs typeface="Times New Roman" panose="02020603050405020304" pitchFamily="18" charset="0"/>
            </a:endParaRPr>
          </a:p>
          <a:p>
            <a:pPr algn="ctr"/>
            <a:r>
              <a:rPr lang="en-US" sz="2000" dirty="0">
                <a:latin typeface="Times New Roman" panose="02020603050405020304" pitchFamily="18" charset="0"/>
                <a:cs typeface="Times New Roman" panose="02020603050405020304" pitchFamily="18" charset="0"/>
              </a:rPr>
              <a:t>Donatella Lucchesi </a:t>
            </a:r>
          </a:p>
          <a:p>
            <a:pPr algn="ctr"/>
            <a:r>
              <a:rPr lang="en-US" sz="2000" dirty="0">
                <a:latin typeface="Times New Roman" panose="02020603050405020304" pitchFamily="18" charset="0"/>
                <a:cs typeface="Times New Roman" panose="02020603050405020304" pitchFamily="18" charset="0"/>
              </a:rPr>
              <a:t>August 24</a:t>
            </a:r>
            <a:r>
              <a:rPr lang="en-US" sz="2000" baseline="30000" dirty="0">
                <a:latin typeface="Times New Roman" panose="02020603050405020304" pitchFamily="18" charset="0"/>
                <a:cs typeface="Times New Roman" panose="02020603050405020304" pitchFamily="18" charset="0"/>
              </a:rPr>
              <a:t>th</a:t>
            </a:r>
            <a:r>
              <a:rPr lang="en-US" sz="2000" dirty="0">
                <a:latin typeface="Times New Roman" panose="02020603050405020304" pitchFamily="18" charset="0"/>
                <a:cs typeface="Times New Roman" panose="02020603050405020304" pitchFamily="18" charset="0"/>
              </a:rPr>
              <a:t> 2020</a:t>
            </a:r>
          </a:p>
        </p:txBody>
      </p:sp>
      <p:sp>
        <p:nvSpPr>
          <p:cNvPr id="5" name="Date Placeholder 4">
            <a:extLst>
              <a:ext uri="{FF2B5EF4-FFF2-40B4-BE49-F238E27FC236}">
                <a16:creationId xmlns:a16="http://schemas.microsoft.com/office/drawing/2014/main" id="{D27C4872-545B-884B-854A-62375D74A056}"/>
              </a:ext>
            </a:extLst>
          </p:cNvPr>
          <p:cNvSpPr>
            <a:spLocks noGrp="1"/>
          </p:cNvSpPr>
          <p:nvPr>
            <p:ph type="dt" sz="half" idx="10"/>
          </p:nvPr>
        </p:nvSpPr>
        <p:spPr/>
        <p:txBody>
          <a:bodyPr/>
          <a:lstStyle/>
          <a:p>
            <a:fld id="{8DB4A310-BBE1-BE48-9D95-17EB11D6A94F}" type="datetime1">
              <a:rPr lang="en-US" smtClean="0"/>
              <a:t>8/4/20</a:t>
            </a:fld>
            <a:endParaRPr lang="en-US"/>
          </a:p>
        </p:txBody>
      </p:sp>
      <p:sp>
        <p:nvSpPr>
          <p:cNvPr id="6" name="Slide Number Placeholder 5">
            <a:extLst>
              <a:ext uri="{FF2B5EF4-FFF2-40B4-BE49-F238E27FC236}">
                <a16:creationId xmlns:a16="http://schemas.microsoft.com/office/drawing/2014/main" id="{44DAECAB-5823-714D-BFB5-07FD45A3DC93}"/>
              </a:ext>
            </a:extLst>
          </p:cNvPr>
          <p:cNvSpPr>
            <a:spLocks noGrp="1"/>
          </p:cNvSpPr>
          <p:nvPr>
            <p:ph type="sldNum" sz="quarter" idx="12"/>
          </p:nvPr>
        </p:nvSpPr>
        <p:spPr/>
        <p:txBody>
          <a:bodyPr/>
          <a:lstStyle/>
          <a:p>
            <a:fld id="{24EA7EEE-B754-FE4C-92DC-E609A92D1B37}" type="slidenum">
              <a:rPr lang="en-US" smtClean="0"/>
              <a:t>1</a:t>
            </a:fld>
            <a:endParaRPr lang="en-US"/>
          </a:p>
        </p:txBody>
      </p:sp>
    </p:spTree>
    <p:extLst>
      <p:ext uri="{BB962C8B-B14F-4D97-AF65-F5344CB8AC3E}">
        <p14:creationId xmlns:p14="http://schemas.microsoft.com/office/powerpoint/2010/main" val="3264513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35EB50-E4AE-854F-8372-D9A8C085F5B0}"/>
              </a:ext>
            </a:extLst>
          </p:cNvPr>
          <p:cNvSpPr>
            <a:spLocks noGrp="1"/>
          </p:cNvSpPr>
          <p:nvPr>
            <p:ph type="dt" sz="half" idx="10"/>
          </p:nvPr>
        </p:nvSpPr>
        <p:spPr/>
        <p:txBody>
          <a:bodyPr/>
          <a:lstStyle/>
          <a:p>
            <a:fld id="{9C98226F-AA94-6B4E-ABB3-E2F283BD7E3B}" type="datetime1">
              <a:rPr lang="en-US" smtClean="0"/>
              <a:t>8/4/20</a:t>
            </a:fld>
            <a:endParaRPr lang="en-US"/>
          </a:p>
        </p:txBody>
      </p:sp>
      <p:sp>
        <p:nvSpPr>
          <p:cNvPr id="3" name="Slide Number Placeholder 2">
            <a:extLst>
              <a:ext uri="{FF2B5EF4-FFF2-40B4-BE49-F238E27FC236}">
                <a16:creationId xmlns:a16="http://schemas.microsoft.com/office/drawing/2014/main" id="{F8FC0DA9-EB45-894E-A1A4-9243A4B87ED4}"/>
              </a:ext>
            </a:extLst>
          </p:cNvPr>
          <p:cNvSpPr>
            <a:spLocks noGrp="1"/>
          </p:cNvSpPr>
          <p:nvPr>
            <p:ph type="sldNum" sz="quarter" idx="12"/>
          </p:nvPr>
        </p:nvSpPr>
        <p:spPr/>
        <p:txBody>
          <a:bodyPr/>
          <a:lstStyle/>
          <a:p>
            <a:fld id="{24EA7EEE-B754-FE4C-92DC-E609A92D1B37}" type="slidenum">
              <a:rPr lang="en-US" smtClean="0"/>
              <a:t>2</a:t>
            </a:fld>
            <a:endParaRPr lang="en-US"/>
          </a:p>
        </p:txBody>
      </p:sp>
      <p:sp>
        <p:nvSpPr>
          <p:cNvPr id="4" name="TextBox 3">
            <a:extLst>
              <a:ext uri="{FF2B5EF4-FFF2-40B4-BE49-F238E27FC236}">
                <a16:creationId xmlns:a16="http://schemas.microsoft.com/office/drawing/2014/main" id="{2DB1BBCF-107A-714F-8FA9-4E5380B77C57}"/>
              </a:ext>
            </a:extLst>
          </p:cNvPr>
          <p:cNvSpPr txBox="1"/>
          <p:nvPr/>
        </p:nvSpPr>
        <p:spPr>
          <a:xfrm>
            <a:off x="637309" y="609600"/>
            <a:ext cx="10663817" cy="5447645"/>
          </a:xfrm>
          <a:prstGeom prst="rect">
            <a:avLst/>
          </a:prstGeom>
          <a:noFill/>
        </p:spPr>
        <p:txBody>
          <a:bodyPr wrap="none" rtlCol="0">
            <a:spAutoFit/>
          </a:bodyPr>
          <a:lstStyle/>
          <a:p>
            <a:pPr>
              <a:buClr>
                <a:srgbClr val="FF0000"/>
              </a:buClr>
            </a:pPr>
            <a:r>
              <a:rPr lang="en-US" sz="2400" dirty="0">
                <a:solidFill>
                  <a:srgbClr val="FF0000"/>
                </a:solidFill>
                <a:latin typeface="Times New Roman" panose="02020603050405020304" pitchFamily="18" charset="0"/>
                <a:cs typeface="Times New Roman" panose="02020603050405020304" pitchFamily="18" charset="0"/>
              </a:rPr>
              <a:t>Software development</a:t>
            </a:r>
          </a:p>
          <a:p>
            <a:pPr>
              <a:buClr>
                <a:srgbClr val="FF0000"/>
              </a:buClr>
            </a:pPr>
            <a:endParaRPr lang="en-US" sz="2400" dirty="0">
              <a:solidFill>
                <a:srgbClr val="FF0000"/>
              </a:solidFill>
              <a:latin typeface="Times New Roman" panose="02020603050405020304" pitchFamily="18" charset="0"/>
              <a:cs typeface="Times New Roman" panose="02020603050405020304" pitchFamily="18" charset="0"/>
            </a:endParaRPr>
          </a:p>
          <a:p>
            <a:pPr marL="342900" indent="-342900">
              <a:buClr>
                <a:srgbClr val="FF0000"/>
              </a:buClr>
              <a:buFont typeface="Wingdings" pitchFamily="2" charset="2"/>
              <a:buChar char="Ø"/>
            </a:pPr>
            <a:r>
              <a:rPr lang="en-US" sz="2000" dirty="0">
                <a:latin typeface="Times New Roman" panose="02020603050405020304" pitchFamily="18" charset="0"/>
                <a:cs typeface="Times New Roman" panose="02020603050405020304" pitchFamily="18" charset="0"/>
              </a:rPr>
              <a:t>Snowmass activities require software to simulate and reconstruct different samples of events.</a:t>
            </a:r>
          </a:p>
          <a:p>
            <a:pPr marL="342900" indent="-342900">
              <a:buClr>
                <a:srgbClr val="FF0000"/>
              </a:buClr>
              <a:buFont typeface="Wingdings" pitchFamily="2" charset="2"/>
              <a:buChar char="Ø"/>
            </a:pPr>
            <a:r>
              <a:rPr lang="en-US" sz="2000" dirty="0">
                <a:latin typeface="Times New Roman" panose="02020603050405020304" pitchFamily="18" charset="0"/>
                <a:cs typeface="Times New Roman" panose="02020603050405020304" pitchFamily="18" charset="0"/>
              </a:rPr>
              <a:t>Other future experiments are ready with the code, in particular they have the DELPHES cards</a:t>
            </a:r>
          </a:p>
          <a:p>
            <a:pPr marL="342900" indent="-342900">
              <a:buClr>
                <a:srgbClr val="FF0000"/>
              </a:buClr>
              <a:buFont typeface="Wingdings" pitchFamily="2" charset="2"/>
              <a:buChar char="Ø"/>
            </a:pPr>
            <a:r>
              <a:rPr lang="en-US" sz="2000" dirty="0">
                <a:latin typeface="Times New Roman" panose="02020603050405020304" pitchFamily="18" charset="0"/>
                <a:cs typeface="Times New Roman" panose="02020603050405020304" pitchFamily="18" charset="0"/>
              </a:rPr>
              <a:t>Here the </a:t>
            </a:r>
            <a:r>
              <a:rPr lang="en-US" sz="2000" dirty="0">
                <a:latin typeface="Times New Roman" panose="02020603050405020304" pitchFamily="18" charset="0"/>
                <a:cs typeface="Times New Roman" panose="02020603050405020304" pitchFamily="18" charset="0"/>
                <a:hlinkClick r:id="rId2"/>
              </a:rPr>
              <a:t>CLIC </a:t>
            </a:r>
            <a:r>
              <a:rPr lang="en-US" sz="2000" dirty="0">
                <a:latin typeface="Times New Roman" panose="02020603050405020304" pitchFamily="18" charset="0"/>
                <a:cs typeface="Times New Roman" panose="02020603050405020304" pitchFamily="18" charset="0"/>
              </a:rPr>
              <a:t> DELPHES card description</a:t>
            </a:r>
          </a:p>
          <a:p>
            <a:pPr marL="342900" indent="-342900">
              <a:buClr>
                <a:srgbClr val="FF0000"/>
              </a:buClr>
              <a:buFont typeface="Wingdings" pitchFamily="2" charset="2"/>
              <a:buChar char="Ø"/>
            </a:pPr>
            <a:endParaRPr lang="en-US" sz="2000" dirty="0">
              <a:latin typeface="Times New Roman" panose="02020603050405020304" pitchFamily="18" charset="0"/>
              <a:cs typeface="Times New Roman" panose="02020603050405020304" pitchFamily="18" charset="0"/>
            </a:endParaRPr>
          </a:p>
          <a:p>
            <a:pPr>
              <a:buClr>
                <a:srgbClr val="FF0000"/>
              </a:buClr>
            </a:pPr>
            <a:r>
              <a:rPr lang="en-US" sz="2000" dirty="0">
                <a:latin typeface="Times New Roman" panose="02020603050405020304" pitchFamily="18" charset="0"/>
                <a:cs typeface="Times New Roman" panose="02020603050405020304" pitchFamily="18" charset="0"/>
              </a:rPr>
              <a:t>We are not yet ready for a so complete card but we should start to give people tools for the simulation.</a:t>
            </a:r>
          </a:p>
          <a:p>
            <a:pPr>
              <a:buClr>
                <a:srgbClr val="FF0000"/>
              </a:buClr>
            </a:pPr>
            <a:r>
              <a:rPr lang="en-US" sz="2000" dirty="0">
                <a:latin typeface="Times New Roman" panose="02020603050405020304" pitchFamily="18" charset="0"/>
                <a:cs typeface="Times New Roman" panose="02020603050405020304" pitchFamily="18" charset="0"/>
              </a:rPr>
              <a:t>Besides the issues with the BIB full event reconstruction we miss the full reconstruction:</a:t>
            </a:r>
          </a:p>
          <a:p>
            <a:pPr marL="342900" indent="-342900">
              <a:buClr>
                <a:srgbClr val="FF0000"/>
              </a:buClr>
              <a:buFont typeface="Wingdings" pitchFamily="2" charset="2"/>
              <a:buChar char="q"/>
            </a:pPr>
            <a:r>
              <a:rPr lang="en-US" sz="2000" dirty="0">
                <a:latin typeface="Times New Roman" panose="02020603050405020304" pitchFamily="18" charset="0"/>
                <a:cs typeface="Times New Roman" panose="02020603050405020304" pitchFamily="18" charset="0"/>
              </a:rPr>
              <a:t>photon </a:t>
            </a:r>
          </a:p>
          <a:p>
            <a:pPr marL="342900" indent="-342900">
              <a:buClr>
                <a:srgbClr val="FF0000"/>
              </a:buClr>
              <a:buFont typeface="Wingdings" pitchFamily="2" charset="2"/>
              <a:buChar char="q"/>
            </a:pPr>
            <a:r>
              <a:rPr lang="en-US" sz="2000" dirty="0">
                <a:latin typeface="Times New Roman" panose="02020603050405020304" pitchFamily="18" charset="0"/>
                <a:cs typeface="Times New Roman" panose="02020603050405020304" pitchFamily="18" charset="0"/>
              </a:rPr>
              <a:t>electron  </a:t>
            </a:r>
          </a:p>
          <a:p>
            <a:pPr>
              <a:buClr>
                <a:srgbClr val="FF0000"/>
              </a:buClr>
            </a:pPr>
            <a:endParaRPr lang="en-US" sz="2000" dirty="0">
              <a:latin typeface="Times New Roman" panose="02020603050405020304" pitchFamily="18" charset="0"/>
              <a:cs typeface="Times New Roman" panose="02020603050405020304" pitchFamily="18" charset="0"/>
            </a:endParaRPr>
          </a:p>
          <a:p>
            <a:pPr>
              <a:buClr>
                <a:srgbClr val="FF0000"/>
              </a:buClr>
            </a:pPr>
            <a:r>
              <a:rPr lang="en-US" sz="2000" dirty="0">
                <a:latin typeface="Times New Roman" panose="02020603050405020304" pitchFamily="18" charset="0"/>
                <a:cs typeface="Times New Roman" panose="02020603050405020304" pitchFamily="18" charset="0"/>
              </a:rPr>
              <a:t>Assumptions:</a:t>
            </a:r>
          </a:p>
          <a:p>
            <a:pPr marL="342900" indent="-342900">
              <a:buClr>
                <a:srgbClr val="FF0000"/>
              </a:buClr>
              <a:buFont typeface="Wingdings" pitchFamily="2" charset="2"/>
              <a:buChar char="Ø"/>
            </a:pPr>
            <a:r>
              <a:rPr lang="en-US" sz="2000" dirty="0">
                <a:latin typeface="Times New Roman" panose="02020603050405020304" pitchFamily="18" charset="0"/>
                <a:cs typeface="Times New Roman" panose="02020603050405020304" pitchFamily="18" charset="0"/>
              </a:rPr>
              <a:t>jets will be followed by Padova + ?</a:t>
            </a:r>
          </a:p>
          <a:p>
            <a:pPr marL="342900" indent="-342900">
              <a:buClr>
                <a:srgbClr val="FF0000"/>
              </a:buClr>
              <a:buFont typeface="Wingdings" pitchFamily="2" charset="2"/>
              <a:buChar char="Ø"/>
            </a:pPr>
            <a:r>
              <a:rPr lang="en-US" sz="2000" dirty="0">
                <a:latin typeface="Times New Roman" panose="02020603050405020304" pitchFamily="18" charset="0"/>
                <a:cs typeface="Times New Roman" panose="02020603050405020304" pitchFamily="18" charset="0"/>
              </a:rPr>
              <a:t>muon will be finalized by PV + ? </a:t>
            </a:r>
          </a:p>
          <a:p>
            <a:pPr marL="342900" indent="-342900">
              <a:buClr>
                <a:srgbClr val="FF0000"/>
              </a:buClr>
              <a:buFont typeface="Wingdings" pitchFamily="2" charset="2"/>
              <a:buChar char="Ø"/>
            </a:pPr>
            <a:r>
              <a:rPr lang="en-US" sz="2000" dirty="0">
                <a:latin typeface="Times New Roman" panose="02020603050405020304" pitchFamily="18" charset="0"/>
                <a:cs typeface="Times New Roman" panose="02020603050405020304" pitchFamily="18" charset="0"/>
              </a:rPr>
              <a:t>tracking is studied by Massimo, </a:t>
            </a:r>
            <a:r>
              <a:rPr lang="en-US" sz="2000" dirty="0" err="1">
                <a:latin typeface="Times New Roman" panose="02020603050405020304" pitchFamily="18" charset="0"/>
                <a:cs typeface="Times New Roman" panose="02020603050405020304" pitchFamily="18" charset="0"/>
              </a:rPr>
              <a:t>Nazar</a:t>
            </a:r>
            <a:r>
              <a:rPr lang="en-US" sz="2000" dirty="0">
                <a:latin typeface="Times New Roman" panose="02020603050405020304" pitchFamily="18" charset="0"/>
                <a:cs typeface="Times New Roman" panose="02020603050405020304" pitchFamily="18" charset="0"/>
              </a:rPr>
              <a:t>, recently added Simone Pagan </a:t>
            </a:r>
            <a:r>
              <a:rPr lang="en-US" sz="2000" dirty="0" err="1">
                <a:latin typeface="Times New Roman" panose="02020603050405020304" pitchFamily="18" charset="0"/>
                <a:cs typeface="Times New Roman" panose="02020603050405020304" pitchFamily="18" charset="0"/>
              </a:rPr>
              <a:t>Griso</a:t>
            </a:r>
            <a:r>
              <a:rPr lang="en-US" sz="2000" dirty="0">
                <a:latin typeface="Times New Roman" panose="02020603050405020304" pitchFamily="18" charset="0"/>
                <a:cs typeface="Times New Roman" panose="02020603050405020304" pitchFamily="18" charset="0"/>
              </a:rPr>
              <a:t> (LBL), +?</a:t>
            </a:r>
          </a:p>
          <a:p>
            <a:pPr>
              <a:buClr>
                <a:srgbClr val="FF0000"/>
              </a:buClr>
            </a:pPr>
            <a:endParaRPr lang="en-US" sz="2000" dirty="0">
              <a:latin typeface="Times New Roman" panose="02020603050405020304" pitchFamily="18" charset="0"/>
              <a:cs typeface="Times New Roman" panose="02020603050405020304" pitchFamily="18" charset="0"/>
            </a:endParaRPr>
          </a:p>
          <a:p>
            <a:pPr marL="342900" indent="-342900">
              <a:buClr>
                <a:srgbClr val="FF0000"/>
              </a:buClr>
              <a:buFont typeface="Wingdings" pitchFamily="2" charset="2"/>
              <a:buChar char="Ø"/>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4848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C79F3A-E0AC-6C4D-AD83-6465D55889CD}"/>
              </a:ext>
            </a:extLst>
          </p:cNvPr>
          <p:cNvSpPr>
            <a:spLocks noGrp="1"/>
          </p:cNvSpPr>
          <p:nvPr>
            <p:ph type="dt" sz="half" idx="10"/>
          </p:nvPr>
        </p:nvSpPr>
        <p:spPr/>
        <p:txBody>
          <a:bodyPr/>
          <a:lstStyle/>
          <a:p>
            <a:fld id="{9609E5FE-A7FD-DE4E-8A7D-167056CFE720}" type="datetime1">
              <a:rPr lang="en-US" smtClean="0"/>
              <a:t>8/4/20</a:t>
            </a:fld>
            <a:endParaRPr lang="en-US"/>
          </a:p>
        </p:txBody>
      </p:sp>
      <p:sp>
        <p:nvSpPr>
          <p:cNvPr id="3" name="Slide Number Placeholder 2">
            <a:extLst>
              <a:ext uri="{FF2B5EF4-FFF2-40B4-BE49-F238E27FC236}">
                <a16:creationId xmlns:a16="http://schemas.microsoft.com/office/drawing/2014/main" id="{518451FA-77C5-744E-BA8A-5E01A61C21A0}"/>
              </a:ext>
            </a:extLst>
          </p:cNvPr>
          <p:cNvSpPr>
            <a:spLocks noGrp="1"/>
          </p:cNvSpPr>
          <p:nvPr>
            <p:ph type="sldNum" sz="quarter" idx="12"/>
          </p:nvPr>
        </p:nvSpPr>
        <p:spPr/>
        <p:txBody>
          <a:bodyPr/>
          <a:lstStyle/>
          <a:p>
            <a:fld id="{24EA7EEE-B754-FE4C-92DC-E609A92D1B37}" type="slidenum">
              <a:rPr lang="en-US" smtClean="0"/>
              <a:t>3</a:t>
            </a:fld>
            <a:endParaRPr lang="en-US"/>
          </a:p>
        </p:txBody>
      </p:sp>
      <p:sp>
        <p:nvSpPr>
          <p:cNvPr id="4" name="TextBox 3">
            <a:extLst>
              <a:ext uri="{FF2B5EF4-FFF2-40B4-BE49-F238E27FC236}">
                <a16:creationId xmlns:a16="http://schemas.microsoft.com/office/drawing/2014/main" id="{5E9912D5-5F71-D244-8B64-25822083B026}"/>
              </a:ext>
            </a:extLst>
          </p:cNvPr>
          <p:cNvSpPr txBox="1"/>
          <p:nvPr/>
        </p:nvSpPr>
        <p:spPr>
          <a:xfrm>
            <a:off x="872837" y="651164"/>
            <a:ext cx="10654146" cy="3600986"/>
          </a:xfrm>
          <a:prstGeom prst="rect">
            <a:avLst/>
          </a:prstGeom>
          <a:noFill/>
        </p:spPr>
        <p:txBody>
          <a:bodyPr wrap="square" rtlCol="0">
            <a:spAutoFit/>
          </a:bodyPr>
          <a:lstStyle/>
          <a:p>
            <a:pPr>
              <a:buClr>
                <a:srgbClr val="FF0000"/>
              </a:buClr>
            </a:pPr>
            <a:r>
              <a:rPr lang="en-US" sz="2400" dirty="0">
                <a:solidFill>
                  <a:srgbClr val="FF0000"/>
                </a:solidFill>
                <a:latin typeface="Times New Roman" panose="02020603050405020304" pitchFamily="18" charset="0"/>
                <a:cs typeface="Times New Roman" panose="02020603050405020304" pitchFamily="18" charset="0"/>
              </a:rPr>
              <a:t>Plan for the code for Snowmass activities</a:t>
            </a:r>
          </a:p>
          <a:p>
            <a:pPr marL="342900" indent="-342900">
              <a:buClr>
                <a:srgbClr val="FF0000"/>
              </a:buClr>
              <a:buFont typeface="Arial" panose="020B0604020202020204" pitchFamily="34" charset="0"/>
              <a:buChar char="•"/>
            </a:pPr>
            <a:endParaRPr lang="en-US" sz="2400" dirty="0">
              <a:solidFill>
                <a:srgbClr val="FF0000"/>
              </a:solidFill>
              <a:latin typeface="Times New Roman" panose="02020603050405020304" pitchFamily="18" charset="0"/>
              <a:cs typeface="Times New Roman" panose="02020603050405020304" pitchFamily="18" charset="0"/>
            </a:endParaRPr>
          </a:p>
          <a:p>
            <a:pPr marL="342900" indent="-342900">
              <a:buClr>
                <a:srgbClr val="FF0000"/>
              </a:buClr>
              <a:buFont typeface="+mj-lt"/>
              <a:buAutoNum type="alphaLcParenR"/>
            </a:pPr>
            <a:r>
              <a:rPr lang="en-US" dirty="0">
                <a:latin typeface="Times New Roman" panose="02020603050405020304" pitchFamily="18" charset="0"/>
                <a:cs typeface="Times New Roman" panose="02020603050405020304" pitchFamily="18" charset="0"/>
              </a:rPr>
              <a:t>We prepare a DELPHES card by the end of the year (December or earlier if possible) with our best knowledge of detector description and performance.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This will be released to everybody to perform "standard" studies. </a:t>
            </a:r>
          </a:p>
          <a:p>
            <a:pPr marL="342900" indent="-342900">
              <a:buClr>
                <a:srgbClr val="FF0000"/>
              </a:buClr>
              <a:buFont typeface="+mj-lt"/>
              <a:buAutoNum type="alphaLcParenR"/>
            </a:pPr>
            <a:endParaRPr lang="en-US" dirty="0">
              <a:latin typeface="Times New Roman" panose="02020603050405020304" pitchFamily="18" charset="0"/>
              <a:cs typeface="Times New Roman" panose="02020603050405020304" pitchFamily="18" charset="0"/>
            </a:endParaRPr>
          </a:p>
          <a:p>
            <a:pPr marL="342900" indent="-342900">
              <a:buClr>
                <a:srgbClr val="FF0000"/>
              </a:buClr>
              <a:buFont typeface="+mj-lt"/>
              <a:buAutoNum type="alphaLcParenR"/>
            </a:pPr>
            <a:r>
              <a:rPr lang="en-US" dirty="0">
                <a:latin typeface="Times New Roman" panose="02020603050405020304" pitchFamily="18" charset="0"/>
                <a:cs typeface="Times New Roman" panose="02020603050405020304" pitchFamily="18" charset="0"/>
              </a:rPr>
              <a:t>For not standard-studies  where the full simulation is needed,  we need to provide a package, for example the one prepared by Paolo, Alessio and Massimo for the hands on, with instructions. People can use it for studies but with not guarantee support. To have such code people have to agree to present to our meeting the studies performed before submitting them to Snowmass. We do not ask to sign them, we just want to avoid that people submit strange things and then we have to understand what they have done.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8D162EA1-2352-6A41-9650-FE4DE624968A}"/>
              </a:ext>
            </a:extLst>
          </p:cNvPr>
          <p:cNvSpPr txBox="1"/>
          <p:nvPr/>
        </p:nvSpPr>
        <p:spPr>
          <a:xfrm>
            <a:off x="872837" y="4072041"/>
            <a:ext cx="4666727" cy="2031325"/>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Plan for our activities during August/September:</a:t>
            </a:r>
          </a:p>
          <a:p>
            <a:pPr marL="342900" indent="-342900">
              <a:buClr>
                <a:srgbClr val="FF0000"/>
              </a:buClr>
              <a:buFont typeface="+mj-lt"/>
              <a:buAutoNum type="alphaUcPeriod"/>
            </a:pPr>
            <a:r>
              <a:rPr lang="en-US" dirty="0">
                <a:latin typeface="Times New Roman" panose="02020603050405020304" pitchFamily="18" charset="0"/>
                <a:cs typeface="Times New Roman" panose="02020603050405020304" pitchFamily="18" charset="0"/>
              </a:rPr>
              <a:t>DELPHES card elements</a:t>
            </a:r>
          </a:p>
          <a:p>
            <a:pPr marL="800100" lvl="1" indent="-342900">
              <a:buClr>
                <a:srgbClr val="FF0000"/>
              </a:buClr>
              <a:buFont typeface="+mj-lt"/>
              <a:buAutoNum type="arabicPeriod"/>
            </a:pPr>
            <a:r>
              <a:rPr lang="en-US" dirty="0">
                <a:latin typeface="Times New Roman" panose="02020603050405020304" pitchFamily="18" charset="0"/>
                <a:cs typeface="Times New Roman" panose="02020603050405020304" pitchFamily="18" charset="0"/>
              </a:rPr>
              <a:t>Detector description</a:t>
            </a:r>
          </a:p>
          <a:p>
            <a:pPr marL="800100" lvl="1" indent="-342900">
              <a:buClr>
                <a:srgbClr val="FF0000"/>
              </a:buClr>
              <a:buFont typeface="+mj-lt"/>
              <a:buAutoNum type="arabicPeriod"/>
            </a:pPr>
            <a:r>
              <a:rPr lang="en-US" dirty="0">
                <a:latin typeface="Times New Roman" panose="02020603050405020304" pitchFamily="18" charset="0"/>
                <a:cs typeface="Times New Roman" panose="02020603050405020304" pitchFamily="18" charset="0"/>
              </a:rPr>
              <a:t>Tracking performance</a:t>
            </a:r>
          </a:p>
          <a:p>
            <a:pPr marL="800100" lvl="1" indent="-342900">
              <a:buClr>
                <a:srgbClr val="FF0000"/>
              </a:buClr>
              <a:buFont typeface="+mj-lt"/>
              <a:buAutoNum type="arabicPeriod"/>
            </a:pPr>
            <a:r>
              <a:rPr lang="en-US" dirty="0">
                <a:latin typeface="Times New Roman" panose="02020603050405020304" pitchFamily="18" charset="0"/>
                <a:cs typeface="Times New Roman" panose="02020603050405020304" pitchFamily="18" charset="0"/>
              </a:rPr>
              <a:t>Jets performance</a:t>
            </a:r>
          </a:p>
          <a:p>
            <a:pPr marL="800100" lvl="1" indent="-342900">
              <a:buClr>
                <a:srgbClr val="FF0000"/>
              </a:buClr>
              <a:buFont typeface="+mj-lt"/>
              <a:buAutoNum type="arabicPeriod"/>
            </a:pPr>
            <a:r>
              <a:rPr lang="en-US" dirty="0">
                <a:latin typeface="Times New Roman" panose="02020603050405020304" pitchFamily="18" charset="0"/>
                <a:cs typeface="Times New Roman" panose="02020603050405020304" pitchFamily="18" charset="0"/>
              </a:rPr>
              <a:t>b-tag performance</a:t>
            </a:r>
          </a:p>
          <a:p>
            <a:pPr marL="800100" lvl="1" indent="-342900">
              <a:buClr>
                <a:srgbClr val="FF0000"/>
              </a:buClr>
              <a:buFont typeface="+mj-lt"/>
              <a:buAutoNum type="arabicPeriod"/>
            </a:pPr>
            <a:r>
              <a:rPr lang="en-US" dirty="0">
                <a:latin typeface="Times New Roman" panose="02020603050405020304" pitchFamily="18" charset="0"/>
                <a:cs typeface="Times New Roman" panose="02020603050405020304" pitchFamily="18" charset="0"/>
              </a:rPr>
              <a:t>Muon performance</a:t>
            </a:r>
          </a:p>
        </p:txBody>
      </p:sp>
      <p:sp>
        <p:nvSpPr>
          <p:cNvPr id="6" name="TextBox 5">
            <a:extLst>
              <a:ext uri="{FF2B5EF4-FFF2-40B4-BE49-F238E27FC236}">
                <a16:creationId xmlns:a16="http://schemas.microsoft.com/office/drawing/2014/main" id="{BCC5C0C7-8FFC-A748-952B-CA5E7A484CEE}"/>
              </a:ext>
            </a:extLst>
          </p:cNvPr>
          <p:cNvSpPr txBox="1"/>
          <p:nvPr/>
        </p:nvSpPr>
        <p:spPr>
          <a:xfrm>
            <a:off x="6199910" y="4440724"/>
            <a:ext cx="3583032" cy="1754326"/>
          </a:xfrm>
          <a:prstGeom prst="rect">
            <a:avLst/>
          </a:prstGeom>
          <a:noFill/>
        </p:spPr>
        <p:txBody>
          <a:bodyPr wrap="none" rtlCol="0">
            <a:spAutoFit/>
          </a:bodyPr>
          <a:lstStyle/>
          <a:p>
            <a:pPr marL="342900" indent="-342900">
              <a:buClr>
                <a:srgbClr val="FF0000"/>
              </a:buClr>
              <a:buFont typeface="+mj-lt"/>
              <a:buAutoNum type="alphaUcPeriod" startAt="2"/>
            </a:pPr>
            <a:r>
              <a:rPr lang="en-US" dirty="0">
                <a:latin typeface="Times New Roman" panose="02020603050405020304" pitchFamily="18" charset="0"/>
                <a:cs typeface="Times New Roman" panose="02020603050405020304" pitchFamily="18" charset="0"/>
              </a:rPr>
              <a:t>Full simulation</a:t>
            </a:r>
          </a:p>
          <a:p>
            <a:pPr marL="800100" lvl="1" indent="-342900">
              <a:buClr>
                <a:srgbClr val="FF0000"/>
              </a:buClr>
              <a:buFont typeface="+mj-lt"/>
              <a:buAutoNum type="arabicPeriod"/>
            </a:pPr>
            <a:r>
              <a:rPr lang="en-US" dirty="0">
                <a:latin typeface="Times New Roman" panose="02020603050405020304" pitchFamily="18" charset="0"/>
                <a:cs typeface="Times New Roman" panose="02020603050405020304" pitchFamily="18" charset="0"/>
              </a:rPr>
              <a:t>Solve output issue</a:t>
            </a:r>
          </a:p>
          <a:p>
            <a:pPr marL="800100" lvl="1" indent="-342900">
              <a:buClr>
                <a:srgbClr val="FF0000"/>
              </a:buClr>
              <a:buFont typeface="+mj-lt"/>
              <a:buAutoNum type="arabicPeriod"/>
            </a:pPr>
            <a:r>
              <a:rPr lang="en-US" dirty="0">
                <a:latin typeface="Times New Roman" panose="02020603050405020304" pitchFamily="18" charset="0"/>
                <a:cs typeface="Times New Roman" panose="02020603050405020304" pitchFamily="18" charset="0"/>
              </a:rPr>
              <a:t>Define tracking regions</a:t>
            </a:r>
          </a:p>
          <a:p>
            <a:pPr marL="800100" lvl="1" indent="-342900">
              <a:buClr>
                <a:srgbClr val="FF0000"/>
              </a:buClr>
              <a:buFont typeface="+mj-lt"/>
              <a:buAutoNum type="arabicPeriod"/>
            </a:pPr>
            <a:r>
              <a:rPr lang="en-US" dirty="0">
                <a:latin typeface="Times New Roman" panose="02020603050405020304" pitchFamily="18" charset="0"/>
                <a:cs typeface="Times New Roman" panose="02020603050405020304" pitchFamily="18" charset="0"/>
              </a:rPr>
              <a:t>Define jets reconstruction</a:t>
            </a:r>
          </a:p>
          <a:p>
            <a:pPr marL="800100" lvl="1" indent="-342900">
              <a:buClr>
                <a:srgbClr val="FF0000"/>
              </a:buClr>
              <a:buFont typeface="+mj-lt"/>
              <a:buAutoNum type="arabicPeriod"/>
            </a:pPr>
            <a:r>
              <a:rPr lang="en-US" dirty="0">
                <a:latin typeface="Times New Roman" panose="02020603050405020304" pitchFamily="18" charset="0"/>
                <a:cs typeface="Times New Roman" panose="02020603050405020304" pitchFamily="18" charset="0"/>
              </a:rPr>
              <a:t>b-tag ?</a:t>
            </a:r>
          </a:p>
          <a:p>
            <a:pPr marL="800100" lvl="1" indent="-342900">
              <a:buClr>
                <a:srgbClr val="FF0000"/>
              </a:buClr>
              <a:buFont typeface="+mj-lt"/>
              <a:buAutoNum type="arabicPeriod"/>
            </a:pPr>
            <a:r>
              <a:rPr lang="en-US" dirty="0">
                <a:latin typeface="Times New Roman" panose="02020603050405020304" pitchFamily="18" charset="0"/>
                <a:cs typeface="Times New Roman" panose="02020603050405020304" pitchFamily="18" charset="0"/>
              </a:rPr>
              <a:t>Define muon reconstruction</a:t>
            </a:r>
          </a:p>
        </p:txBody>
      </p:sp>
    </p:spTree>
    <p:extLst>
      <p:ext uri="{BB962C8B-B14F-4D97-AF65-F5344CB8AC3E}">
        <p14:creationId xmlns:p14="http://schemas.microsoft.com/office/powerpoint/2010/main" val="791793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782D93-9A95-D34A-BD2E-6271DB2521EC}"/>
              </a:ext>
            </a:extLst>
          </p:cNvPr>
          <p:cNvSpPr>
            <a:spLocks noGrp="1"/>
          </p:cNvSpPr>
          <p:nvPr>
            <p:ph type="dt" sz="half" idx="10"/>
          </p:nvPr>
        </p:nvSpPr>
        <p:spPr/>
        <p:txBody>
          <a:bodyPr/>
          <a:lstStyle/>
          <a:p>
            <a:fld id="{9609E5FE-A7FD-DE4E-8A7D-167056CFE720}" type="datetime1">
              <a:rPr lang="en-US" smtClean="0"/>
              <a:t>8/4/20</a:t>
            </a:fld>
            <a:endParaRPr lang="en-US"/>
          </a:p>
        </p:txBody>
      </p:sp>
      <p:sp>
        <p:nvSpPr>
          <p:cNvPr id="3" name="Slide Number Placeholder 2">
            <a:extLst>
              <a:ext uri="{FF2B5EF4-FFF2-40B4-BE49-F238E27FC236}">
                <a16:creationId xmlns:a16="http://schemas.microsoft.com/office/drawing/2014/main" id="{F92CC1A7-5204-D246-ACCD-602CE02745BD}"/>
              </a:ext>
            </a:extLst>
          </p:cNvPr>
          <p:cNvSpPr>
            <a:spLocks noGrp="1"/>
          </p:cNvSpPr>
          <p:nvPr>
            <p:ph type="sldNum" sz="quarter" idx="12"/>
          </p:nvPr>
        </p:nvSpPr>
        <p:spPr/>
        <p:txBody>
          <a:bodyPr/>
          <a:lstStyle/>
          <a:p>
            <a:fld id="{24EA7EEE-B754-FE4C-92DC-E609A92D1B37}" type="slidenum">
              <a:rPr lang="en-US" smtClean="0"/>
              <a:t>4</a:t>
            </a:fld>
            <a:endParaRPr lang="en-US"/>
          </a:p>
        </p:txBody>
      </p:sp>
      <p:sp>
        <p:nvSpPr>
          <p:cNvPr id="4" name="TextBox 3">
            <a:extLst>
              <a:ext uri="{FF2B5EF4-FFF2-40B4-BE49-F238E27FC236}">
                <a16:creationId xmlns:a16="http://schemas.microsoft.com/office/drawing/2014/main" id="{870CE10C-CB61-7649-B754-71AE89378F5D}"/>
              </a:ext>
            </a:extLst>
          </p:cNvPr>
          <p:cNvSpPr txBox="1"/>
          <p:nvPr/>
        </p:nvSpPr>
        <p:spPr>
          <a:xfrm>
            <a:off x="4793672" y="526474"/>
            <a:ext cx="2329484" cy="954107"/>
          </a:xfrm>
          <a:prstGeom prst="rect">
            <a:avLst/>
          </a:prstGeom>
          <a:noFill/>
        </p:spPr>
        <p:txBody>
          <a:bodyPr wrap="non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Snowmass </a:t>
            </a:r>
            <a:r>
              <a:rPr lang="en-US" sz="2800" dirty="0" err="1">
                <a:solidFill>
                  <a:srgbClr val="FF0000"/>
                </a:solidFill>
                <a:latin typeface="Times New Roman" panose="02020603050405020304" pitchFamily="18" charset="0"/>
                <a:cs typeface="Times New Roman" panose="02020603050405020304" pitchFamily="18" charset="0"/>
              </a:rPr>
              <a:t>LoI</a:t>
            </a:r>
            <a:endParaRPr lang="en-US" sz="2800" dirty="0">
              <a:solidFill>
                <a:srgbClr val="FF0000"/>
              </a:solidFill>
              <a:latin typeface="Times New Roman" panose="02020603050405020304" pitchFamily="18" charset="0"/>
              <a:cs typeface="Times New Roman" panose="02020603050405020304" pitchFamily="18" charset="0"/>
            </a:endParaRPr>
          </a:p>
          <a:p>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BC5E790-307C-F34F-BDE6-D756492F252B}"/>
              </a:ext>
            </a:extLst>
          </p:cNvPr>
          <p:cNvSpPr txBox="1"/>
          <p:nvPr/>
        </p:nvSpPr>
        <p:spPr>
          <a:xfrm>
            <a:off x="665019" y="1003527"/>
            <a:ext cx="2655150" cy="400110"/>
          </a:xfrm>
          <a:prstGeom prst="rect">
            <a:avLst/>
          </a:prstGeom>
          <a:noFill/>
        </p:spPr>
        <p:txBody>
          <a:bodyPr wrap="none" rtlCol="0">
            <a:spAutoFit/>
          </a:bodyPr>
          <a:lstStyle/>
          <a:p>
            <a:r>
              <a:rPr lang="en-US" sz="2000" dirty="0" err="1">
                <a:latin typeface="Times New Roman" panose="02020603050405020304" pitchFamily="18" charset="0"/>
                <a:cs typeface="Times New Roman" panose="02020603050405020304" pitchFamily="18" charset="0"/>
              </a:rPr>
              <a:t>LoI</a:t>
            </a:r>
            <a:r>
              <a:rPr lang="en-US" sz="2000" dirty="0">
                <a:latin typeface="Times New Roman" panose="02020603050405020304" pitchFamily="18" charset="0"/>
                <a:cs typeface="Times New Roman" panose="02020603050405020304" pitchFamily="18" charset="0"/>
              </a:rPr>
              <a:t> due by August 31</a:t>
            </a:r>
            <a:r>
              <a:rPr lang="en-US" sz="2000" baseline="30000" dirty="0">
                <a:latin typeface="Times New Roman" panose="02020603050405020304" pitchFamily="18" charset="0"/>
                <a:cs typeface="Times New Roman" panose="02020603050405020304" pitchFamily="18" charset="0"/>
              </a:rPr>
              <a:t>st</a:t>
            </a:r>
            <a:r>
              <a:rPr lang="en-US" sz="2000" dirty="0">
                <a:latin typeface="Times New Roman" panose="02020603050405020304" pitchFamily="18" charset="0"/>
                <a:cs typeface="Times New Roman" panose="02020603050405020304" pitchFamily="18" charset="0"/>
              </a:rPr>
              <a:t> </a:t>
            </a:r>
          </a:p>
        </p:txBody>
      </p:sp>
      <p:sp>
        <p:nvSpPr>
          <p:cNvPr id="6" name="TextBox 5">
            <a:extLst>
              <a:ext uri="{FF2B5EF4-FFF2-40B4-BE49-F238E27FC236}">
                <a16:creationId xmlns:a16="http://schemas.microsoft.com/office/drawing/2014/main" id="{12349F3E-FE2C-FE40-8E0F-855AAA9BD2CF}"/>
              </a:ext>
            </a:extLst>
          </p:cNvPr>
          <p:cNvSpPr txBox="1"/>
          <p:nvPr/>
        </p:nvSpPr>
        <p:spPr>
          <a:xfrm>
            <a:off x="651164" y="1480581"/>
            <a:ext cx="6316409" cy="2862322"/>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Daniel Schulte proposed:</a:t>
            </a:r>
            <a:br>
              <a:rPr lang="en-US"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Muon Collider facility overview (Daniel Schulte)</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Muon Collider proton source (Chris Rogers )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Muon Collider electron source/LEMMA (Nadia </a:t>
            </a:r>
            <a:r>
              <a:rPr lang="en-US" sz="2000" dirty="0" err="1">
                <a:latin typeface="Times New Roman" panose="02020603050405020304" pitchFamily="18" charset="0"/>
                <a:cs typeface="Times New Roman" panose="02020603050405020304" pitchFamily="18" charset="0"/>
              </a:rPr>
              <a:t>Pastrone</a:t>
            </a:r>
            <a:r>
              <a:rPr lang="en-US" sz="2000" dirty="0">
                <a:latin typeface="Times New Roman" panose="02020603050405020304" pitchFamily="18" charset="0"/>
                <a:cs typeface="Times New Roman" panose="02020603050405020304" pitchFamily="18" charset="0"/>
              </a:rPr>
              <a:t>)</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vFFAs</a:t>
            </a:r>
            <a:r>
              <a:rPr lang="en-US" sz="2000" dirty="0">
                <a:latin typeface="Times New Roman" panose="02020603050405020304" pitchFamily="18" charset="0"/>
                <a:cs typeface="Times New Roman" panose="02020603050405020304" pitchFamily="18" charset="0"/>
              </a:rPr>
              <a:t> in Muon Collider (Shinji Machida)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NuStorm</a:t>
            </a:r>
            <a:r>
              <a:rPr lang="en-US" sz="2000" dirty="0">
                <a:latin typeface="Times New Roman" panose="02020603050405020304" pitchFamily="18" charset="0"/>
                <a:cs typeface="Times New Roman" panose="02020603050405020304" pitchFamily="18" charset="0"/>
              </a:rPr>
              <a:t> (Ken Long)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Machine Detector Interface (Donatella Lucchesi)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Detectors (Nadia </a:t>
            </a:r>
            <a:r>
              <a:rPr lang="en-US" sz="2000" dirty="0" err="1">
                <a:latin typeface="Times New Roman" panose="02020603050405020304" pitchFamily="18" charset="0"/>
                <a:cs typeface="Times New Roman" panose="02020603050405020304" pitchFamily="18" charset="0"/>
              </a:rPr>
              <a:t>Pastrone</a:t>
            </a:r>
            <a:r>
              <a:rPr lang="en-US" sz="2000" dirty="0">
                <a:latin typeface="Times New Roman" panose="02020603050405020304" pitchFamily="18" charset="0"/>
                <a:cs typeface="Times New Roman" panose="02020603050405020304" pitchFamily="18" charset="0"/>
              </a:rPr>
              <a:t>)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Physics (Andrea </a:t>
            </a:r>
            <a:r>
              <a:rPr lang="en-US" sz="2000" dirty="0" err="1">
                <a:latin typeface="Times New Roman" panose="02020603050405020304" pitchFamily="18" charset="0"/>
                <a:cs typeface="Times New Roman" panose="02020603050405020304" pitchFamily="18" charset="0"/>
              </a:rPr>
              <a:t>Wulzer</a:t>
            </a:r>
            <a:r>
              <a:rPr lang="en-US" sz="2000" dirty="0">
                <a:latin typeface="Times New Roman" panose="02020603050405020304" pitchFamily="18" charset="0"/>
                <a:cs typeface="Times New Roman" panose="02020603050405020304" pitchFamily="18" charset="0"/>
              </a:rPr>
              <a:t>)</a:t>
            </a:r>
          </a:p>
        </p:txBody>
      </p:sp>
      <p:sp>
        <p:nvSpPr>
          <p:cNvPr id="7" name="TextBox 6">
            <a:extLst>
              <a:ext uri="{FF2B5EF4-FFF2-40B4-BE49-F238E27FC236}">
                <a16:creationId xmlns:a16="http://schemas.microsoft.com/office/drawing/2014/main" id="{09609267-B29B-2141-AB03-F1DC9F08D092}"/>
              </a:ext>
            </a:extLst>
          </p:cNvPr>
          <p:cNvSpPr txBox="1"/>
          <p:nvPr/>
        </p:nvSpPr>
        <p:spPr>
          <a:xfrm>
            <a:off x="665019" y="4488871"/>
            <a:ext cx="7165744" cy="1631216"/>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I think we should submit:</a:t>
            </a:r>
          </a:p>
          <a:p>
            <a:pPr marL="342900" indent="-342900">
              <a:buClr>
                <a:srgbClr val="FF000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Study of Higgs couplings to bosons, fermions and self-couplings</a:t>
            </a:r>
          </a:p>
          <a:p>
            <a:pPr marL="342900" indent="-342900">
              <a:buClr>
                <a:srgbClr val="FF000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Methods for Luminosity determination</a:t>
            </a:r>
          </a:p>
          <a:p>
            <a:pPr marL="342900" indent="-342900">
              <a:buClr>
                <a:srgbClr val="FF000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Development of tracking algorithms?</a:t>
            </a:r>
          </a:p>
          <a:p>
            <a:pPr marL="342900" indent="-342900">
              <a:buClr>
                <a:srgbClr val="FF0000"/>
              </a:buClr>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42562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nodeType="clickEffect">
                                  <p:stCondLst>
                                    <p:cond delay="0"/>
                                  </p:stCondLst>
                                  <p:childTnLst>
                                    <p:animClr clrSpc="hsl" dir="cw">
                                      <p:cBhvr override="childStyle">
                                        <p:cTn id="6" dur="500" fill="hold"/>
                                        <p:tgtEl>
                                          <p:spTgt spid="6">
                                            <p:txEl>
                                              <p:pRg st="0" end="0"/>
                                            </p:txEl>
                                          </p:spTgt>
                                        </p:tgtEl>
                                        <p:attrNameLst>
                                          <p:attrName>style.color</p:attrName>
                                        </p:attrNameLst>
                                      </p:cBhvr>
                                      <p:by>
                                        <p:hsl h="0" s="12549" l="25098"/>
                                      </p:by>
                                    </p:animClr>
                                    <p:animClr clrSpc="hsl" dir="cw">
                                      <p:cBhvr>
                                        <p:cTn id="7" dur="500" fill="hold"/>
                                        <p:tgtEl>
                                          <p:spTgt spid="6">
                                            <p:txEl>
                                              <p:pRg st="0" end="0"/>
                                            </p:txEl>
                                          </p:spTgt>
                                        </p:tgtEl>
                                        <p:attrNameLst>
                                          <p:attrName>fillcolor</p:attrName>
                                        </p:attrNameLst>
                                      </p:cBhvr>
                                      <p:by>
                                        <p:hsl h="0" s="12549" l="25098"/>
                                      </p:by>
                                    </p:animClr>
                                    <p:animClr clrSpc="hsl" dir="cw">
                                      <p:cBhvr>
                                        <p:cTn id="8" dur="500" fill="hold"/>
                                        <p:tgtEl>
                                          <p:spTgt spid="6">
                                            <p:txEl>
                                              <p:pRg st="0" end="0"/>
                                            </p:txEl>
                                          </p:spTgt>
                                        </p:tgtEl>
                                        <p:attrNameLst>
                                          <p:attrName>stroke.color</p:attrName>
                                        </p:attrNameLst>
                                      </p:cBhvr>
                                      <p:by>
                                        <p:hsl h="0" s="12549" l="25098"/>
                                      </p:by>
                                    </p:animClr>
                                    <p:set>
                                      <p:cBhvr>
                                        <p:cTn id="9" dur="500" fill="hold"/>
                                        <p:tgtEl>
                                          <p:spTgt spid="6">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{F94EC7D8-1CBF-D640-95BB-C6A8D52D4863}tf10001070</Template>
  <TotalTime>113</TotalTime>
  <Words>430</Words>
  <Application>Microsoft Macintosh PowerPoint</Application>
  <PresentationFormat>Widescreen</PresentationFormat>
  <Paragraphs>53</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Calibri</vt:lpstr>
      <vt:lpstr>Rockwell</vt:lpstr>
      <vt:lpstr>Rockwell Condensed</vt:lpstr>
      <vt:lpstr>Rockwell Extra Bold</vt:lpstr>
      <vt:lpstr>Times New Roman</vt:lpstr>
      <vt:lpstr>Wingdings</vt:lpstr>
      <vt:lpstr>Wood Type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lucchesi donatella</dc:creator>
  <cp:lastModifiedBy>lucchesi donatella</cp:lastModifiedBy>
  <cp:revision>14</cp:revision>
  <dcterms:created xsi:type="dcterms:W3CDTF">2020-08-04T07:52:49Z</dcterms:created>
  <dcterms:modified xsi:type="dcterms:W3CDTF">2020-08-04T09:46:00Z</dcterms:modified>
</cp:coreProperties>
</file>