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56"/>
  </p:notesMasterIdLst>
  <p:handoutMasterIdLst>
    <p:handoutMasterId r:id="rId57"/>
  </p:handoutMasterIdLst>
  <p:sldIdLst>
    <p:sldId id="263" r:id="rId5"/>
    <p:sldId id="305" r:id="rId6"/>
    <p:sldId id="288" r:id="rId7"/>
    <p:sldId id="304" r:id="rId8"/>
    <p:sldId id="293" r:id="rId9"/>
    <p:sldId id="306" r:id="rId10"/>
    <p:sldId id="315" r:id="rId11"/>
    <p:sldId id="308" r:id="rId12"/>
    <p:sldId id="320" r:id="rId13"/>
    <p:sldId id="345" r:id="rId14"/>
    <p:sldId id="319" r:id="rId15"/>
    <p:sldId id="321" r:id="rId16"/>
    <p:sldId id="322" r:id="rId17"/>
    <p:sldId id="349" r:id="rId18"/>
    <p:sldId id="350" r:id="rId19"/>
    <p:sldId id="348" r:id="rId20"/>
    <p:sldId id="346" r:id="rId21"/>
    <p:sldId id="347" r:id="rId22"/>
    <p:sldId id="323" r:id="rId23"/>
    <p:sldId id="314" r:id="rId24"/>
    <p:sldId id="316" r:id="rId25"/>
    <p:sldId id="326" r:id="rId26"/>
    <p:sldId id="327" r:id="rId27"/>
    <p:sldId id="410" r:id="rId28"/>
    <p:sldId id="334" r:id="rId29"/>
    <p:sldId id="329" r:id="rId30"/>
    <p:sldId id="440" r:id="rId31"/>
    <p:sldId id="441" r:id="rId32"/>
    <p:sldId id="443" r:id="rId33"/>
    <p:sldId id="414" r:id="rId34"/>
    <p:sldId id="413" r:id="rId35"/>
    <p:sldId id="445" r:id="rId36"/>
    <p:sldId id="446" r:id="rId37"/>
    <p:sldId id="447" r:id="rId38"/>
    <p:sldId id="448" r:id="rId39"/>
    <p:sldId id="264" r:id="rId40"/>
    <p:sldId id="449" r:id="rId41"/>
    <p:sldId id="343" r:id="rId42"/>
    <p:sldId id="342" r:id="rId43"/>
    <p:sldId id="296" r:id="rId44"/>
    <p:sldId id="344" r:id="rId45"/>
    <p:sldId id="317" r:id="rId46"/>
    <p:sldId id="340" r:id="rId47"/>
    <p:sldId id="337" r:id="rId48"/>
    <p:sldId id="333" r:id="rId49"/>
    <p:sldId id="330" r:id="rId50"/>
    <p:sldId id="331" r:id="rId51"/>
    <p:sldId id="339" r:id="rId52"/>
    <p:sldId id="332" r:id="rId53"/>
    <p:sldId id="335" r:id="rId54"/>
    <p:sldId id="341" r:id="rId55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cio Rossi" initials="LR" lastIdx="2" clrIdx="0">
    <p:extLst>
      <p:ext uri="{19B8F6BF-5375-455C-9EA6-DF929625EA0E}">
        <p15:presenceInfo xmlns:p15="http://schemas.microsoft.com/office/powerpoint/2012/main" userId="S-1-5-21-1526224874-1540688658-1361462980-20053" providerId="AD"/>
      </p:ext>
    </p:extLst>
  </p:cmAuthor>
  <p:cmAuthor id="2" name="Lucio Rossi" initials="LR [2]" lastIdx="1" clrIdx="1">
    <p:extLst>
      <p:ext uri="{19B8F6BF-5375-455C-9EA6-DF929625EA0E}">
        <p15:presenceInfo xmlns:p15="http://schemas.microsoft.com/office/powerpoint/2012/main" userId="S::lucio.rossi@cern.ch::7536a659-66ef-4533-a521-494bcfa3bb8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5A0"/>
    <a:srgbClr val="005F8C"/>
    <a:srgbClr val="95AC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65" autoAdjust="0"/>
    <p:restoredTop sz="94403" autoAdjust="0"/>
  </p:normalViewPr>
  <p:slideViewPr>
    <p:cSldViewPr snapToObjects="1" showGuides="1">
      <p:cViewPr varScale="1">
        <p:scale>
          <a:sx n="218" d="100"/>
          <a:sy n="218" d="100"/>
        </p:scale>
        <p:origin x="1830" y="19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commentAuthors" Target="commentAuthors.xml"/><Relationship Id="rId5" Type="http://schemas.openxmlformats.org/officeDocument/2006/relationships/slide" Target="slides/slide1.xml"/><Relationship Id="rId61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09-20T20:05:54.412" idx="1">
    <p:pos x="2148" y="2046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21/09/2020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05382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21/09/2020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05962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Radiation damage</a:t>
            </a:r>
            <a:r>
              <a:rPr lang="fr-CH" baseline="0" dirty="0"/>
              <a:t> and </a:t>
            </a:r>
            <a:r>
              <a:rPr lang="fr-CH" baseline="0" dirty="0" err="1"/>
              <a:t>halveningtime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5001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EBDC04-82DE-414C-8AF1-05700581879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095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New slide from Davide.</a:t>
            </a:r>
          </a:p>
          <a:p>
            <a:r>
              <a:rPr lang="de-AT" dirty="0"/>
              <a:t>Showing that conductor</a:t>
            </a:r>
            <a:r>
              <a:rPr lang="de-AT" baseline="0" dirty="0"/>
              <a:t> development is launched at international level, Russia, Japan, (Korea and Europe in preparation)</a:t>
            </a:r>
            <a:endParaRPr lang="de-AT" dirty="0"/>
          </a:p>
          <a:p>
            <a:r>
              <a:rPr lang="de-AT" dirty="0"/>
              <a:t>Underline importance of that development as main</a:t>
            </a:r>
            <a:r>
              <a:rPr lang="de-AT" baseline="0" dirty="0"/>
              <a:t> cost driver for the hadron collider machine.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6382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err="1"/>
              <a:t>Ask</a:t>
            </a:r>
            <a:r>
              <a:rPr lang="fr-CH" dirty="0"/>
              <a:t> Rogelio how </a:t>
            </a:r>
            <a:r>
              <a:rPr lang="fr-CH" dirty="0" err="1"/>
              <a:t>degrade</a:t>
            </a:r>
            <a:r>
              <a:rPr lang="fr-CH" baseline="0" dirty="0"/>
              <a:t> </a:t>
            </a:r>
            <a:r>
              <a:rPr lang="fr-CH" baseline="0" dirty="0" err="1"/>
              <a:t>sensitivity</a:t>
            </a:r>
            <a:r>
              <a:rPr lang="fr-CH" baseline="0" dirty="0"/>
              <a:t> </a:t>
            </a:r>
            <a:r>
              <a:rPr lang="fr-CH" baseline="0" dirty="0" err="1"/>
              <a:t>wit</a:t>
            </a:r>
            <a:r>
              <a:rPr lang="fr-CH" baseline="0" dirty="0"/>
              <a:t> pile up and </a:t>
            </a:r>
            <a:r>
              <a:rPr lang="fr-CH" baseline="0" dirty="0" err="1"/>
              <a:t>ple</a:t>
            </a:r>
            <a:r>
              <a:rPr lang="fr-CH" baseline="0" dirty="0"/>
              <a:t> up </a:t>
            </a:r>
            <a:r>
              <a:rPr lang="fr-CH" baseline="0" dirty="0" err="1"/>
              <a:t>density</a:t>
            </a:r>
            <a:r>
              <a:rPr lang="fr-CH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0496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err="1"/>
              <a:t>Ask</a:t>
            </a:r>
            <a:r>
              <a:rPr lang="fr-CH" dirty="0"/>
              <a:t> </a:t>
            </a:r>
            <a:r>
              <a:rPr lang="fr-CH" dirty="0" err="1"/>
              <a:t>picture</a:t>
            </a:r>
            <a:r>
              <a:rPr lang="fr-CH" dirty="0"/>
              <a:t> of</a:t>
            </a:r>
            <a:r>
              <a:rPr lang="fr-CH" baseline="0" dirty="0"/>
              <a:t> </a:t>
            </a:r>
            <a:r>
              <a:rPr lang="fr-CH" baseline="0" dirty="0" err="1"/>
              <a:t>heat</a:t>
            </a:r>
            <a:r>
              <a:rPr lang="fr-CH" baseline="0" dirty="0"/>
              <a:t> </a:t>
            </a:r>
            <a:r>
              <a:rPr lang="fr-CH" baseline="0" dirty="0" err="1"/>
              <a:t>exchanger</a:t>
            </a:r>
            <a:r>
              <a:rPr lang="fr-CH" baseline="0" dirty="0"/>
              <a:t> in triplet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5291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F04FBD-CB3E-2B4D-8B80-B6B044995B5B}" type="slidenum">
              <a:rPr lang="en-US">
                <a:solidFill>
                  <a:srgbClr val="C0504D"/>
                </a:solidFill>
              </a:rPr>
              <a:pPr/>
              <a:t>50</a:t>
            </a:fld>
            <a:endParaRPr lang="en-US">
              <a:solidFill>
                <a:srgbClr val="C0504D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800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1755150"/>
            <a:ext cx="7200000" cy="135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 dirty="0"/>
              <a:t>Presentation title - line 1 - Arial 30pt - bold </a:t>
            </a:r>
            <a:r>
              <a:rPr lang="en-GB" noProof="0" dirty="0" err="1"/>
              <a:t>HiLumi</a:t>
            </a:r>
            <a:r>
              <a:rPr lang="en-GB" noProof="0" dirty="0"/>
              <a:t> dark grey - line 2</a:t>
            </a:r>
            <a:br>
              <a:rPr lang="en-GB" noProof="0" dirty="0"/>
            </a:br>
            <a:r>
              <a:rPr lang="en-GB" noProof="0" dirty="0"/>
              <a:t>line 3</a:t>
            </a:r>
            <a:br>
              <a:rPr lang="en-GB" noProof="0" dirty="0"/>
            </a:br>
            <a:r>
              <a:rPr lang="en-GB" noProof="0" dirty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600450"/>
            <a:ext cx="6480000" cy="74295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990600" y="4767263"/>
            <a:ext cx="6690000" cy="270000"/>
          </a:xfrm>
        </p:spPr>
        <p:txBody>
          <a:bodyPr lIns="0" tIns="0" rIns="0" bIns="0" anchor="b" anchorCtr="0"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en-GB" noProof="0"/>
              <a:t>L.Rossi - R&amp;D for FCC-hh and variants</a:t>
            </a:r>
            <a:endParaRPr lang="en-GB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4767263"/>
            <a:ext cx="360000" cy="27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1602" y="285750"/>
            <a:ext cx="3134659" cy="1270627"/>
          </a:xfrm>
          <a:prstGeom prst="rect">
            <a:avLst/>
          </a:prstGeom>
        </p:spPr>
      </p:pic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4424362"/>
            <a:ext cx="6480000" cy="261938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400" b="1" i="1">
                <a:solidFill>
                  <a:srgbClr val="700A00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914401"/>
            <a:ext cx="7920000" cy="3680222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905000" y="4767263"/>
            <a:ext cx="6627000" cy="270000"/>
          </a:xfrm>
        </p:spPr>
        <p:txBody>
          <a:bodyPr/>
          <a:lstStyle/>
          <a:p>
            <a:r>
              <a:rPr lang="en-GB" noProof="0"/>
              <a:t>L.Rossi - R&amp;D for FCC-hh and variants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911424"/>
            <a:ext cx="4040188" cy="47982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1543050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911424"/>
            <a:ext cx="4041775" cy="47982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6" y="1543050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1905000" y="4767263"/>
            <a:ext cx="6627000" cy="270000"/>
          </a:xfrm>
        </p:spPr>
        <p:txBody>
          <a:bodyPr/>
          <a:lstStyle/>
          <a:p>
            <a:r>
              <a:rPr lang="en-GB" noProof="0"/>
              <a:t>L.Rossi - R&amp;D for FCC-hh and variants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905000" y="4767263"/>
            <a:ext cx="6627000" cy="270000"/>
          </a:xfrm>
        </p:spPr>
        <p:txBody>
          <a:bodyPr/>
          <a:lstStyle/>
          <a:p>
            <a:r>
              <a:rPr lang="en-GB" noProof="0"/>
              <a:t>L.Rossi - R&amp;D for FCC-hh and variants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981200" y="4767263"/>
            <a:ext cx="6553200" cy="270000"/>
          </a:xfrm>
        </p:spPr>
        <p:txBody>
          <a:bodyPr/>
          <a:lstStyle/>
          <a:p>
            <a:r>
              <a:rPr lang="en-GB" noProof="0"/>
              <a:t>L.Rossi - R&amp;D for FCC-hh and variants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342900"/>
            <a:ext cx="79200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3829050"/>
            <a:ext cx="7920000" cy="7429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981200" y="4767263"/>
            <a:ext cx="6550800" cy="270000"/>
          </a:xfrm>
        </p:spPr>
        <p:txBody>
          <a:bodyPr/>
          <a:lstStyle/>
          <a:p>
            <a:r>
              <a:rPr lang="en-GB" noProof="0"/>
              <a:t>L.Rossi - R&amp;D for FCC-hh and variants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3486150"/>
            <a:ext cx="7918450" cy="28575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351800" y="2031750"/>
            <a:ext cx="6440400" cy="1225800"/>
          </a:xfrm>
        </p:spPr>
        <p:txBody>
          <a:bodyPr/>
          <a:lstStyle>
            <a:lvl1pPr>
              <a:defRPr b="1" i="1"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Thank you message....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219200" y="4767263"/>
            <a:ext cx="6573000" cy="270000"/>
          </a:xfrm>
        </p:spPr>
        <p:txBody>
          <a:bodyPr/>
          <a:lstStyle/>
          <a:p>
            <a:r>
              <a:rPr lang="en-GB" noProof="0"/>
              <a:t>L.Rossi - R&amp;D for FCC-hh and variants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1351800" y="3714750"/>
            <a:ext cx="6440400" cy="914400"/>
          </a:xfrm>
        </p:spPr>
        <p:txBody>
          <a:bodyPr anchor="b">
            <a:noAutofit/>
          </a:bodyPr>
          <a:lstStyle>
            <a:lvl1pPr>
              <a:buFontTx/>
              <a:buNone/>
              <a:defRPr sz="1200" baseline="0">
                <a:solidFill>
                  <a:schemeClr val="tx2"/>
                </a:solidFill>
              </a:defRPr>
            </a:lvl1pPr>
            <a:lvl2pPr>
              <a:buFontTx/>
              <a:buNone/>
              <a:defRPr sz="1400"/>
            </a:lvl2pPr>
            <a:lvl3pPr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en-GB" noProof="0"/>
              <a:t>Credits if needed: reference 1, reference 2 ...</a:t>
            </a:r>
          </a:p>
        </p:txBody>
      </p:sp>
      <p:pic>
        <p:nvPicPr>
          <p:cNvPr id="7" name="Image 6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1602" y="285750"/>
            <a:ext cx="3134659" cy="127062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1198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606538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35000"/>
            <a:ext cx="7920000" cy="54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028701"/>
            <a:ext cx="7920000" cy="356592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4767263"/>
            <a:ext cx="6550800" cy="27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r>
              <a:rPr lang="en-GB"/>
              <a:t>L.Rossi - R&amp;D for FCC-hh and variants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4767263"/>
            <a:ext cx="360000" cy="27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  <p:sldLayoutId id="2147483658" r:id="rId7"/>
    <p:sldLayoutId id="2147483659" r:id="rId8"/>
    <p:sldLayoutId id="2147483660" r:id="rId9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Relationship Id="rId6" Type="http://schemas.openxmlformats.org/officeDocument/2006/relationships/comments" Target="../comments/comment1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0.png"/><Relationship Id="rId4" Type="http://schemas.openxmlformats.org/officeDocument/2006/relationships/image" Target="../media/image190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2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11" Type="http://schemas.openxmlformats.org/officeDocument/2006/relationships/image" Target="../media/image3.png"/><Relationship Id="rId5" Type="http://schemas.openxmlformats.org/officeDocument/2006/relationships/image" Target="../media/image65.png"/><Relationship Id="rId15" Type="http://schemas.openxmlformats.org/officeDocument/2006/relationships/image" Target="../media/image74.jpe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emf"/><Relationship Id="rId1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jp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0.png"/><Relationship Id="rId7" Type="http://schemas.openxmlformats.org/officeDocument/2006/relationships/image" Target="../media/image107.jp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6.png"/><Relationship Id="rId5" Type="http://schemas.openxmlformats.org/officeDocument/2006/relationships/image" Target="../media/image102.png"/><Relationship Id="rId10" Type="http://schemas.openxmlformats.org/officeDocument/2006/relationships/image" Target="../media/image110.jpg"/><Relationship Id="rId4" Type="http://schemas.openxmlformats.org/officeDocument/2006/relationships/image" Target="../media/image103.png"/><Relationship Id="rId9" Type="http://schemas.openxmlformats.org/officeDocument/2006/relationships/image" Target="../media/image10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/>
          <p:cNvSpPr>
            <a:spLocks noGrp="1"/>
          </p:cNvSpPr>
          <p:nvPr>
            <p:ph type="ctrTitle"/>
          </p:nvPr>
        </p:nvSpPr>
        <p:spPr>
          <a:xfrm>
            <a:off x="1371600" y="1755150"/>
            <a:ext cx="3848472" cy="1350000"/>
          </a:xfrm>
        </p:spPr>
        <p:txBody>
          <a:bodyPr/>
          <a:lstStyle/>
          <a:p>
            <a:r>
              <a:rPr lang="en-GB" dirty="0"/>
              <a:t>R&amp;D on Magnets </a:t>
            </a:r>
            <a:br>
              <a:rPr lang="en-GB" dirty="0"/>
            </a:br>
            <a:r>
              <a:rPr lang="en-GB" dirty="0"/>
              <a:t>for FCC-</a:t>
            </a:r>
            <a:r>
              <a:rPr lang="en-GB" dirty="0" err="1"/>
              <a:t>hh</a:t>
            </a:r>
            <a:r>
              <a:rPr lang="en-GB" dirty="0"/>
              <a:t> (and variants)</a:t>
            </a:r>
          </a:p>
        </p:txBody>
      </p:sp>
      <p:sp>
        <p:nvSpPr>
          <p:cNvPr id="19" name="Sous-titre 18"/>
          <p:cNvSpPr>
            <a:spLocks noGrp="1"/>
          </p:cNvSpPr>
          <p:nvPr>
            <p:ph type="subTitle" idx="1"/>
          </p:nvPr>
        </p:nvSpPr>
        <p:spPr>
          <a:xfrm>
            <a:off x="1371600" y="3600450"/>
            <a:ext cx="6656784" cy="742950"/>
          </a:xfrm>
        </p:spPr>
        <p:txBody>
          <a:bodyPr>
            <a:normAutofit fontScale="85000" lnSpcReduction="20000"/>
          </a:bodyPr>
          <a:lstStyle/>
          <a:p>
            <a:r>
              <a:rPr lang="fr-CH" dirty="0"/>
              <a:t>Lucio Rossi – CERN A&amp;TS</a:t>
            </a:r>
          </a:p>
          <a:p>
            <a:r>
              <a:rPr lang="fr-CH" dirty="0"/>
              <a:t>Former LHC Magnet Group Leader – Former HL-LHC Project Leader</a:t>
            </a:r>
          </a:p>
          <a:p>
            <a:r>
              <a:rPr lang="en-GB" dirty="0"/>
              <a:t>(On leave form Univ. of Milano- Physics Dept.)</a:t>
            </a:r>
          </a:p>
        </p:txBody>
      </p:sp>
      <p:sp>
        <p:nvSpPr>
          <p:cNvPr id="20" name="Espace réservé du texte 19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/>
          </a:bodyPr>
          <a:lstStyle/>
          <a:p>
            <a:r>
              <a:rPr lang="fr-CH" b="0" i="0" dirty="0" err="1">
                <a:solidFill>
                  <a:schemeClr val="bg2"/>
                </a:solidFill>
              </a:rPr>
              <a:t>Giornata</a:t>
            </a:r>
            <a:r>
              <a:rPr lang="fr-CH" b="0" i="0" dirty="0">
                <a:solidFill>
                  <a:schemeClr val="bg2"/>
                </a:solidFill>
              </a:rPr>
              <a:t> </a:t>
            </a:r>
            <a:r>
              <a:rPr lang="fr-CH" b="0" i="0" dirty="0" err="1">
                <a:solidFill>
                  <a:schemeClr val="bg2"/>
                </a:solidFill>
              </a:rPr>
              <a:t>sulla</a:t>
            </a:r>
            <a:r>
              <a:rPr lang="fr-CH" b="0" i="0" dirty="0">
                <a:solidFill>
                  <a:schemeClr val="bg2"/>
                </a:solidFill>
              </a:rPr>
              <a:t> </a:t>
            </a:r>
            <a:r>
              <a:rPr lang="fr-CH" b="0" i="0" dirty="0" err="1">
                <a:solidFill>
                  <a:schemeClr val="bg2"/>
                </a:solidFill>
              </a:rPr>
              <a:t>European</a:t>
            </a:r>
            <a:r>
              <a:rPr lang="fr-CH" b="0" i="0" dirty="0">
                <a:solidFill>
                  <a:schemeClr val="bg2"/>
                </a:solidFill>
              </a:rPr>
              <a:t> </a:t>
            </a:r>
            <a:r>
              <a:rPr lang="fr-CH" b="0" i="0" dirty="0" err="1">
                <a:solidFill>
                  <a:schemeClr val="bg2"/>
                </a:solidFill>
              </a:rPr>
              <a:t>Strategy</a:t>
            </a:r>
            <a:r>
              <a:rPr lang="fr-CH" b="0" i="0" dirty="0">
                <a:solidFill>
                  <a:schemeClr val="bg2"/>
                </a:solidFill>
              </a:rPr>
              <a:t> for </a:t>
            </a:r>
            <a:r>
              <a:rPr lang="fr-CH" b="0" i="0" dirty="0" err="1">
                <a:solidFill>
                  <a:schemeClr val="bg2"/>
                </a:solidFill>
              </a:rPr>
              <a:t>Particle</a:t>
            </a:r>
            <a:r>
              <a:rPr lang="fr-CH" b="0" i="0" dirty="0">
                <a:solidFill>
                  <a:schemeClr val="bg2"/>
                </a:solidFill>
              </a:rPr>
              <a:t> Physics @ INFN-Roma1 – 21 Sept.2020</a:t>
            </a:r>
            <a:endParaRPr lang="en-GB" b="0" i="0" dirty="0">
              <a:solidFill>
                <a:schemeClr val="bg2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996BA0-06D6-42B7-A3F9-5B100FAE9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5749" y="267494"/>
            <a:ext cx="4155325" cy="211064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3184B-0E69-4832-89AC-D23588DCE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064" y="88900"/>
            <a:ext cx="7920000" cy="652906"/>
          </a:xfrm>
        </p:spPr>
        <p:txBody>
          <a:bodyPr/>
          <a:lstStyle/>
          <a:p>
            <a:r>
              <a:rPr lang="fr-CH" dirty="0"/>
              <a:t>6 11 T to </a:t>
            </a:r>
            <a:r>
              <a:rPr lang="fr-CH" dirty="0" err="1"/>
              <a:t>build</a:t>
            </a:r>
            <a:r>
              <a:rPr lang="fr-CH" dirty="0"/>
              <a:t>: 2 pairs to test + 1 pair </a:t>
            </a:r>
            <a:r>
              <a:rPr lang="fr-CH" dirty="0" err="1"/>
              <a:t>spare</a:t>
            </a:r>
            <a:r>
              <a:rPr lang="fr-CH" dirty="0"/>
              <a:t> </a:t>
            </a:r>
            <a:br>
              <a:rPr lang="fr-CH" dirty="0"/>
            </a:br>
            <a:r>
              <a:rPr lang="fr-CH" dirty="0" err="1"/>
              <a:t>Each</a:t>
            </a:r>
            <a:r>
              <a:rPr lang="fr-CH" dirty="0"/>
              <a:t> pair </a:t>
            </a:r>
            <a:r>
              <a:rPr lang="fr-CH" dirty="0" err="1"/>
              <a:t>is</a:t>
            </a:r>
            <a:r>
              <a:rPr lang="fr-CH" dirty="0"/>
              <a:t> 1 MBHA </a:t>
            </a:r>
            <a:r>
              <a:rPr lang="fr-CH" dirty="0" err="1"/>
              <a:t>with</a:t>
            </a:r>
            <a:r>
              <a:rPr lang="fr-CH" dirty="0"/>
              <a:t> 1 MBHB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A2F641-06DB-42AA-BF70-E23D56673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 err="1"/>
              <a:t>L.Rossi</a:t>
            </a:r>
            <a:r>
              <a:rPr lang="en-GB" noProof="0" dirty="0"/>
              <a:t> - R&amp;D for FCC-</a:t>
            </a:r>
            <a:r>
              <a:rPr lang="en-GB" noProof="0" dirty="0" err="1"/>
              <a:t>hh</a:t>
            </a:r>
            <a:r>
              <a:rPr lang="en-GB" noProof="0" dirty="0"/>
              <a:t> and variants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134155-3CA2-41BE-AFAF-CF40ADBE3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482881-9903-4047-B119-0EE64661D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072" y="803941"/>
            <a:ext cx="3672408" cy="23348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AC2814-B8A2-46DA-B8A9-7A0350CB0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0750" y="3195716"/>
            <a:ext cx="2597123" cy="1816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FAB486-E468-42EB-98BE-2721DDB474DC}"/>
              </a:ext>
            </a:extLst>
          </p:cNvPr>
          <p:cNvSpPr txBox="1"/>
          <p:nvPr/>
        </p:nvSpPr>
        <p:spPr>
          <a:xfrm>
            <a:off x="3327614" y="1652099"/>
            <a:ext cx="1368525" cy="523220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sz="1400" dirty="0"/>
              <a:t>Primo dii </a:t>
            </a:r>
            <a:r>
              <a:rPr lang="fr-CH" sz="1400" dirty="0" err="1"/>
              <a:t>serie</a:t>
            </a:r>
            <a:r>
              <a:rPr lang="fr-CH" sz="1400" dirty="0"/>
              <a:t>, </a:t>
            </a:r>
            <a:r>
              <a:rPr lang="fr-CH" sz="1400" dirty="0" err="1"/>
              <a:t>tipo</a:t>
            </a:r>
            <a:r>
              <a:rPr lang="fr-CH" sz="1400" dirty="0"/>
              <a:t> B: OK!!!</a:t>
            </a:r>
            <a:endParaRPr lang="en-US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22EBB0-A7DB-4B6B-8D5F-9BCF1A6BF109}"/>
              </a:ext>
            </a:extLst>
          </p:cNvPr>
          <p:cNvSpPr txBox="1"/>
          <p:nvPr/>
        </p:nvSpPr>
        <p:spPr>
          <a:xfrm>
            <a:off x="0" y="2941622"/>
            <a:ext cx="2240750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fr-CH" sz="1200" dirty="0" err="1"/>
              <a:t>Secondo</a:t>
            </a:r>
            <a:r>
              <a:rPr lang="fr-CH" sz="1200" dirty="0"/>
              <a:t> di </a:t>
            </a:r>
            <a:r>
              <a:rPr lang="fr-CH" sz="1200" dirty="0" err="1"/>
              <a:t>serie</a:t>
            </a:r>
            <a:r>
              <a:rPr lang="fr-CH" sz="1200" dirty="0"/>
              <a:t>, </a:t>
            </a:r>
            <a:r>
              <a:rPr lang="fr-CH" sz="1200" dirty="0" err="1"/>
              <a:t>tipo</a:t>
            </a:r>
            <a:r>
              <a:rPr lang="fr-CH" sz="1200" dirty="0"/>
              <a:t> A e </a:t>
            </a:r>
            <a:r>
              <a:rPr lang="fr-CH" sz="1200" dirty="0" err="1"/>
              <a:t>ideale</a:t>
            </a:r>
            <a:r>
              <a:rPr lang="fr-CH" sz="1200" dirty="0"/>
              <a:t> da </a:t>
            </a:r>
            <a:r>
              <a:rPr lang="fr-CH" sz="1200" dirty="0" err="1"/>
              <a:t>accoppiare</a:t>
            </a:r>
            <a:r>
              <a:rPr lang="fr-CH" sz="1200" dirty="0"/>
              <a:t> con il primo </a:t>
            </a:r>
            <a:r>
              <a:rPr lang="fr-CH" sz="1200" dirty="0" err="1"/>
              <a:t>tipo</a:t>
            </a:r>
            <a:r>
              <a:rPr lang="fr-CH" sz="1200" dirty="0"/>
              <a:t> B.</a:t>
            </a:r>
          </a:p>
          <a:p>
            <a:pPr algn="r"/>
            <a:r>
              <a:rPr lang="fr-CH" sz="1200" dirty="0" err="1"/>
              <a:t>Terzo</a:t>
            </a:r>
            <a:r>
              <a:rPr lang="fr-CH" sz="1200" dirty="0"/>
              <a:t> in test per </a:t>
            </a:r>
            <a:r>
              <a:rPr lang="fr-CH" sz="1200" dirty="0" err="1"/>
              <a:t>problemi</a:t>
            </a:r>
            <a:r>
              <a:rPr lang="fr-CH" sz="1200" dirty="0"/>
              <a:t> </a:t>
            </a:r>
            <a:r>
              <a:rPr lang="fr-CH" sz="1200" dirty="0" err="1"/>
              <a:t>elettrici</a:t>
            </a:r>
            <a:r>
              <a:rPr lang="fr-CH" sz="1200" dirty="0"/>
              <a:t>: </a:t>
            </a:r>
            <a:r>
              <a:rPr lang="fr-CH" sz="1200" dirty="0" err="1"/>
              <a:t>ottimo</a:t>
            </a:r>
            <a:r>
              <a:rPr lang="fr-CH" sz="1200" dirty="0"/>
              <a:t> come </a:t>
            </a:r>
            <a:r>
              <a:rPr lang="fr-CH" sz="1200" dirty="0" err="1"/>
              <a:t>quench</a:t>
            </a:r>
            <a:r>
              <a:rPr lang="fr-CH" sz="1200" dirty="0"/>
              <a:t> ma </a:t>
            </a:r>
            <a:r>
              <a:rPr lang="fr-CH" sz="1200" dirty="0" err="1"/>
              <a:t>diversi</a:t>
            </a:r>
            <a:r>
              <a:rPr lang="fr-CH" sz="1200" dirty="0"/>
              <a:t> </a:t>
            </a:r>
            <a:r>
              <a:rPr lang="fr-CH" sz="1200" dirty="0" err="1"/>
              <a:t>strani</a:t>
            </a:r>
            <a:r>
              <a:rPr lang="fr-CH" sz="1200" dirty="0"/>
              <a:t> </a:t>
            </a:r>
            <a:r>
              <a:rPr lang="fr-CH" sz="1200" dirty="0" err="1"/>
              <a:t>segnali</a:t>
            </a:r>
            <a:r>
              <a:rPr lang="fr-CH" sz="1200" dirty="0"/>
              <a:t> </a:t>
            </a:r>
            <a:r>
              <a:rPr lang="fr-CH" sz="1200" dirty="0" err="1"/>
              <a:t>elettrici</a:t>
            </a:r>
            <a:r>
              <a:rPr lang="fr-CH" sz="1200" dirty="0"/>
              <a:t> </a:t>
            </a:r>
            <a:r>
              <a:rPr lang="fr-CH" sz="1200" dirty="0" err="1"/>
              <a:t>hani</a:t>
            </a:r>
            <a:r>
              <a:rPr lang="fr-CH" sz="1200" dirty="0"/>
              <a:t> </a:t>
            </a:r>
            <a:r>
              <a:rPr lang="fr-CH" sz="1200" dirty="0" err="1"/>
              <a:t>richesto</a:t>
            </a:r>
            <a:r>
              <a:rPr lang="fr-CH" sz="1200" dirty="0"/>
              <a:t> </a:t>
            </a:r>
            <a:r>
              <a:rPr lang="fr-CH" sz="1200" dirty="0" err="1"/>
              <a:t>tanti</a:t>
            </a:r>
            <a:r>
              <a:rPr lang="fr-CH" sz="1200" dirty="0"/>
              <a:t> test e </a:t>
            </a:r>
            <a:r>
              <a:rPr lang="fr-CH" sz="1200" dirty="0" err="1"/>
              <a:t>poi</a:t>
            </a:r>
            <a:r>
              <a:rPr lang="fr-CH" sz="1200" dirty="0"/>
              <a:t> si è </a:t>
            </a:r>
            <a:r>
              <a:rPr lang="fr-CH" sz="1200" dirty="0" err="1"/>
              <a:t>degradato</a:t>
            </a:r>
            <a:endParaRPr lang="en-US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503610-F78B-40CD-9B6B-D47F144F6868}"/>
              </a:ext>
            </a:extLst>
          </p:cNvPr>
          <p:cNvSpPr txBox="1"/>
          <p:nvPr/>
        </p:nvSpPr>
        <p:spPr>
          <a:xfrm>
            <a:off x="5255107" y="1051934"/>
            <a:ext cx="1113125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fr-CH" sz="1200" dirty="0" err="1"/>
              <a:t>Terzo</a:t>
            </a:r>
            <a:r>
              <a:rPr lang="fr-CH" sz="1200" dirty="0"/>
              <a:t> di </a:t>
            </a:r>
            <a:r>
              <a:rPr lang="fr-CH" sz="1200" dirty="0" err="1"/>
              <a:t>serie</a:t>
            </a:r>
            <a:r>
              <a:rPr lang="fr-CH" sz="1200" dirty="0"/>
              <a:t>, </a:t>
            </a:r>
            <a:r>
              <a:rPr lang="fr-CH" sz="1200" dirty="0" err="1"/>
              <a:t>tipo</a:t>
            </a:r>
            <a:r>
              <a:rPr lang="fr-CH" sz="1200" dirty="0"/>
              <a:t> A: 1 QH </a:t>
            </a:r>
            <a:r>
              <a:rPr lang="fr-CH" sz="1200" dirty="0" err="1"/>
              <a:t>rotto</a:t>
            </a:r>
            <a:r>
              <a:rPr lang="fr-CH" sz="1200" dirty="0"/>
              <a:t> e </a:t>
            </a:r>
            <a:r>
              <a:rPr lang="fr-CH" sz="1200" dirty="0" err="1"/>
              <a:t>una</a:t>
            </a:r>
            <a:r>
              <a:rPr lang="fr-CH" sz="1200" dirty="0"/>
              <a:t> bobina </a:t>
            </a:r>
            <a:r>
              <a:rPr lang="fr-CH" sz="1200" dirty="0" err="1"/>
              <a:t>degradata</a:t>
            </a:r>
            <a:endParaRPr lang="fr-CH" sz="1200" dirty="0"/>
          </a:p>
          <a:p>
            <a:pPr algn="r"/>
            <a:r>
              <a:rPr lang="fr-CH" sz="1200" dirty="0"/>
              <a:t>In </a:t>
            </a:r>
            <a:r>
              <a:rPr lang="fr-CH" sz="1200" dirty="0" err="1"/>
              <a:t>riparazione</a:t>
            </a:r>
            <a:r>
              <a:rPr lang="fr-CH" sz="1200" dirty="0"/>
              <a:t>  </a:t>
            </a:r>
            <a:endParaRPr lang="en-US" sz="12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19EEB4-D02E-4498-BA9A-9E273A10C9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237" y="803941"/>
            <a:ext cx="2836855" cy="18398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A637DD3-F8E1-4552-8DA8-B8443566EB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8257" y="2894658"/>
            <a:ext cx="2935743" cy="183074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60E00E1-02DC-4D0C-930A-0D02256D6AEB}"/>
              </a:ext>
            </a:extLst>
          </p:cNvPr>
          <p:cNvSpPr txBox="1"/>
          <p:nvPr/>
        </p:nvSpPr>
        <p:spPr>
          <a:xfrm>
            <a:off x="4925243" y="2816014"/>
            <a:ext cx="1368525" cy="1569660"/>
          </a:xfrm>
          <a:prstGeom prst="rect">
            <a:avLst/>
          </a:prstGeom>
          <a:solidFill>
            <a:srgbClr val="92D050">
              <a:alpha val="40000"/>
            </a:srgb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sz="1200" dirty="0"/>
              <a:t>Quarto di </a:t>
            </a:r>
            <a:r>
              <a:rPr lang="fr-CH" sz="1200" dirty="0" err="1"/>
              <a:t>series</a:t>
            </a:r>
            <a:r>
              <a:rPr lang="fr-CH" sz="1200" dirty="0"/>
              <a:t>, </a:t>
            </a:r>
            <a:br>
              <a:rPr lang="fr-CH" sz="1200" dirty="0"/>
            </a:br>
            <a:r>
              <a:rPr lang="fr-CH" sz="1200" dirty="0"/>
              <a:t>MBHB-003: OK al primo col down</a:t>
            </a:r>
          </a:p>
          <a:p>
            <a:r>
              <a:rPr lang="fr-CH" sz="1200" dirty="0"/>
              <a:t>Ma </a:t>
            </a:r>
            <a:r>
              <a:rPr lang="fr-CH" sz="1200" dirty="0" err="1"/>
              <a:t>occorre</a:t>
            </a:r>
            <a:r>
              <a:rPr lang="fr-CH" sz="1200" dirty="0"/>
              <a:t> </a:t>
            </a:r>
            <a:r>
              <a:rPr lang="fr-CH" sz="1200" dirty="0" err="1"/>
              <a:t>fare</a:t>
            </a:r>
            <a:r>
              <a:rPr lang="fr-CH" sz="1200" dirty="0"/>
              <a:t> il </a:t>
            </a:r>
            <a:r>
              <a:rPr lang="fr-CH" sz="1200" dirty="0" err="1"/>
              <a:t>ciclo</a:t>
            </a:r>
            <a:r>
              <a:rPr lang="fr-CH" sz="1200" dirty="0"/>
              <a:t> </a:t>
            </a:r>
            <a:r>
              <a:rPr lang="fr-CH" sz="1200" dirty="0" err="1"/>
              <a:t>termico</a:t>
            </a:r>
            <a:r>
              <a:rPr lang="fr-CH" sz="1200" dirty="0"/>
              <a:t> e </a:t>
            </a:r>
            <a:r>
              <a:rPr lang="fr-CH" sz="1200" dirty="0" err="1"/>
              <a:t>nuovo</a:t>
            </a:r>
            <a:r>
              <a:rPr lang="fr-CH" sz="1200" dirty="0"/>
              <a:t> </a:t>
            </a:r>
            <a:r>
              <a:rPr lang="fr-CH" sz="1200" dirty="0" err="1"/>
              <a:t>powering</a:t>
            </a:r>
            <a:r>
              <a:rPr lang="fr-CH" sz="1200" dirty="0"/>
              <a:t> e </a:t>
            </a:r>
            <a:r>
              <a:rPr lang="fr-CH" sz="1200" dirty="0" err="1"/>
              <a:t>verificare</a:t>
            </a:r>
            <a:r>
              <a:rPr lang="fr-CH" sz="1200" dirty="0"/>
              <a:t> </a:t>
            </a:r>
            <a:r>
              <a:rPr lang="fr-CH" sz="1200" dirty="0" err="1"/>
              <a:t>che</a:t>
            </a:r>
            <a:r>
              <a:rPr lang="fr-CH" sz="1200" dirty="0"/>
              <a:t> vada bene!</a:t>
            </a:r>
          </a:p>
        </p:txBody>
      </p:sp>
    </p:spTree>
    <p:extLst>
      <p:ext uri="{BB962C8B-B14F-4D97-AF65-F5344CB8AC3E}">
        <p14:creationId xmlns:p14="http://schemas.microsoft.com/office/powerpoint/2010/main" val="2880918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699" y="135000"/>
            <a:ext cx="8346200" cy="611746"/>
          </a:xfrm>
        </p:spPr>
        <p:txBody>
          <a:bodyPr/>
          <a:lstStyle/>
          <a:p>
            <a:r>
              <a:rPr lang="fr-CH" sz="2400" dirty="0"/>
              <a:t>11 T in full swing production: </a:t>
            </a:r>
            <a:r>
              <a:rPr lang="fr-CH" sz="2400" dirty="0" err="1"/>
              <a:t>trying</a:t>
            </a:r>
            <a:r>
              <a:rPr lang="fr-CH" sz="2400" dirty="0"/>
              <a:t> to </a:t>
            </a:r>
            <a:r>
              <a:rPr lang="fr-CH" sz="2400" dirty="0" err="1"/>
              <a:t>get</a:t>
            </a:r>
            <a:r>
              <a:rPr lang="fr-CH" sz="2400" dirty="0"/>
              <a:t> at least one pair </a:t>
            </a:r>
            <a:r>
              <a:rPr lang="fr-CH" sz="2400" dirty="0" err="1"/>
              <a:t>installed</a:t>
            </a:r>
            <a:r>
              <a:rPr lang="fr-CH" sz="2400" dirty="0"/>
              <a:t> </a:t>
            </a:r>
            <a:r>
              <a:rPr lang="fr-CH" sz="2400" dirty="0" err="1"/>
              <a:t>during</a:t>
            </a:r>
            <a:r>
              <a:rPr lang="fr-CH" sz="2400" dirty="0"/>
              <a:t> LS2 in 2021!</a:t>
            </a:r>
            <a:endParaRPr lang="en-GB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L.Rossi - R&amp;D for FCC-hh and variants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</a:t>
            </a:fld>
            <a:endParaRPr lang="fr-FR"/>
          </a:p>
        </p:txBody>
      </p:sp>
      <p:pic>
        <p:nvPicPr>
          <p:cNvPr id="6" name="Picture 5" descr="IMG_119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9" y="2868685"/>
            <a:ext cx="2520000" cy="1890000"/>
          </a:xfrm>
          <a:prstGeom prst="rect">
            <a:avLst/>
          </a:prstGeom>
        </p:spPr>
      </p:pic>
      <p:pic>
        <p:nvPicPr>
          <p:cNvPr id="7" name="Picture 6" descr="IMG_119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9" y="925661"/>
            <a:ext cx="2520000" cy="189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99" y="925660"/>
            <a:ext cx="2520000" cy="189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699" y="2877603"/>
            <a:ext cx="2520000" cy="189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6" t="2043" r="24162" b="-2043"/>
          <a:stretch/>
        </p:blipFill>
        <p:spPr>
          <a:xfrm>
            <a:off x="5814315" y="942075"/>
            <a:ext cx="3340681" cy="387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514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34999"/>
            <a:ext cx="8496944" cy="780945"/>
          </a:xfrm>
        </p:spPr>
        <p:txBody>
          <a:bodyPr/>
          <a:lstStyle/>
          <a:p>
            <a:r>
              <a:rPr lang="fr-CH" dirty="0"/>
              <a:t>IT </a:t>
            </a:r>
            <a:r>
              <a:rPr lang="fr-CH" dirty="0" err="1"/>
              <a:t>quadrupole</a:t>
            </a:r>
            <a:r>
              <a:rPr lang="fr-CH" dirty="0"/>
              <a:t>. </a:t>
            </a:r>
            <a:r>
              <a:rPr lang="fr-CH" dirty="0" err="1"/>
              <a:t>Increase</a:t>
            </a:r>
            <a:r>
              <a:rPr lang="fr-CH" dirty="0"/>
              <a:t> in </a:t>
            </a:r>
            <a:r>
              <a:rPr lang="fr-CH" dirty="0" err="1"/>
              <a:t>field</a:t>
            </a:r>
            <a:r>
              <a:rPr lang="fr-CH" dirty="0"/>
              <a:t> but </a:t>
            </a:r>
            <a:r>
              <a:rPr lang="fr-CH" dirty="0" err="1"/>
              <a:t>also</a:t>
            </a:r>
            <a:r>
              <a:rPr lang="fr-CH" dirty="0"/>
              <a:t> in size </a:t>
            </a:r>
            <a:r>
              <a:rPr lang="fr-CH" dirty="0" err="1"/>
              <a:t>wrt</a:t>
            </a:r>
            <a:r>
              <a:rPr lang="fr-CH" dirty="0"/>
              <a:t> LHC. </a:t>
            </a:r>
            <a:r>
              <a:rPr lang="fr-CH" dirty="0" err="1"/>
              <a:t>Very</a:t>
            </a:r>
            <a:r>
              <a:rPr lang="fr-CH" dirty="0"/>
              <a:t> relevant </a:t>
            </a:r>
            <a:r>
              <a:rPr lang="fr-CH" dirty="0" err="1"/>
              <a:t>also</a:t>
            </a:r>
            <a:r>
              <a:rPr lang="fr-CH" dirty="0"/>
              <a:t> for FCC </a:t>
            </a:r>
            <a:r>
              <a:rPr lang="fr-CH" dirty="0" err="1"/>
              <a:t>magnets</a:t>
            </a:r>
            <a:r>
              <a:rPr lang="fr-CH" dirty="0"/>
              <a:t> 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L.Rossi - R&amp;D for FCC-hh and variants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12</a:t>
            </a:fld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915945"/>
            <a:ext cx="6494239" cy="37260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62482" y="4083918"/>
            <a:ext cx="870810" cy="36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8213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Chart 1" descr="image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776" y="676477"/>
            <a:ext cx="6130828" cy="40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134999"/>
            <a:ext cx="7920000" cy="562043"/>
          </a:xfrm>
        </p:spPr>
        <p:txBody>
          <a:bodyPr/>
          <a:lstStyle/>
          <a:p>
            <a:r>
              <a:rPr lang="fr-CH" sz="2400" dirty="0" err="1"/>
              <a:t>Excelent</a:t>
            </a:r>
            <a:r>
              <a:rPr lang="fr-CH" sz="2400" dirty="0"/>
              <a:t> </a:t>
            </a:r>
            <a:r>
              <a:rPr lang="fr-CH" sz="2400" dirty="0" err="1"/>
              <a:t>results</a:t>
            </a:r>
            <a:r>
              <a:rPr lang="fr-CH" sz="2400" dirty="0"/>
              <a:t> IT </a:t>
            </a:r>
            <a:r>
              <a:rPr lang="fr-CH" sz="2400" dirty="0" err="1"/>
              <a:t>quadrupoles</a:t>
            </a:r>
            <a:r>
              <a:rPr lang="fr-CH" sz="2400" dirty="0"/>
              <a:t> </a:t>
            </a:r>
            <a:r>
              <a:rPr lang="fr-CH" sz="2400" u="sng" dirty="0"/>
              <a:t>short </a:t>
            </a:r>
            <a:r>
              <a:rPr lang="fr-CH" sz="2400" u="sng" dirty="0" err="1"/>
              <a:t>models</a:t>
            </a:r>
            <a:br>
              <a:rPr lang="fr-CH" sz="2400" dirty="0"/>
            </a:br>
            <a:r>
              <a:rPr lang="fr-CH" sz="2400" dirty="0"/>
              <a:t>(</a:t>
            </a:r>
            <a:r>
              <a:rPr lang="fr-CH" sz="2400" dirty="0" err="1"/>
              <a:t>thanks</a:t>
            </a:r>
            <a:r>
              <a:rPr lang="fr-CH" sz="2400" dirty="0"/>
              <a:t> </a:t>
            </a:r>
            <a:r>
              <a:rPr lang="fr-CH" sz="2400" dirty="0" err="1"/>
              <a:t>also</a:t>
            </a:r>
            <a:r>
              <a:rPr lang="fr-CH" sz="2400" dirty="0"/>
              <a:t> to US-LARP)</a:t>
            </a:r>
            <a:endParaRPr lang="en-GB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L.Rossi - R&amp;D for FCC-hh and variants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6" name="Oval 5"/>
          <p:cNvSpPr/>
          <p:nvPr/>
        </p:nvSpPr>
        <p:spPr>
          <a:xfrm rot="19073394">
            <a:off x="2872664" y="2223780"/>
            <a:ext cx="1070471" cy="260219"/>
          </a:xfrm>
          <a:prstGeom prst="ellipse">
            <a:avLst/>
          </a:prstGeom>
          <a:noFill/>
          <a:ln w="317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279355" y="1898460"/>
            <a:ext cx="24064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b="1" dirty="0">
                <a:solidFill>
                  <a:srgbClr val="C00000"/>
                </a:solidFill>
              </a:rPr>
              <a:t>Best HF </a:t>
            </a:r>
            <a:r>
              <a:rPr lang="fr-CH" sz="1400" b="1" dirty="0" err="1">
                <a:solidFill>
                  <a:srgbClr val="C00000"/>
                </a:solidFill>
              </a:rPr>
              <a:t>magnet</a:t>
            </a:r>
            <a:r>
              <a:rPr lang="fr-CH" sz="1400" b="1" dirty="0">
                <a:solidFill>
                  <a:srgbClr val="C00000"/>
                </a:solidFill>
              </a:rPr>
              <a:t> </a:t>
            </a:r>
            <a:r>
              <a:rPr lang="fr-CH" sz="1400" b="1" dirty="0" err="1">
                <a:solidFill>
                  <a:srgbClr val="C00000"/>
                </a:solidFill>
              </a:rPr>
              <a:t>ever</a:t>
            </a:r>
            <a:r>
              <a:rPr lang="fr-CH" sz="1400" b="1" dirty="0">
                <a:solidFill>
                  <a:srgbClr val="C00000"/>
                </a:solidFill>
              </a:rPr>
              <a:t> </a:t>
            </a:r>
            <a:r>
              <a:rPr lang="fr-CH" sz="1400" b="1" dirty="0" err="1">
                <a:solidFill>
                  <a:srgbClr val="C00000"/>
                </a:solidFill>
              </a:rPr>
              <a:t>tested</a:t>
            </a:r>
            <a:r>
              <a:rPr lang="fr-CH" sz="1400" b="1" dirty="0">
                <a:solidFill>
                  <a:srgbClr val="C00000"/>
                </a:solidFill>
              </a:rPr>
              <a:t> in </a:t>
            </a:r>
            <a:r>
              <a:rPr lang="fr-CH" sz="1400" b="1" dirty="0" err="1">
                <a:solidFill>
                  <a:srgbClr val="C00000"/>
                </a:solidFill>
              </a:rPr>
              <a:t>terms</a:t>
            </a:r>
            <a:r>
              <a:rPr lang="fr-CH" sz="1400" b="1" dirty="0">
                <a:solidFill>
                  <a:srgbClr val="C00000"/>
                </a:solidFill>
              </a:rPr>
              <a:t> of </a:t>
            </a:r>
            <a:r>
              <a:rPr lang="fr-CH" sz="1400" b="1" dirty="0" err="1">
                <a:solidFill>
                  <a:srgbClr val="C00000"/>
                </a:solidFill>
              </a:rPr>
              <a:t>behaviour</a:t>
            </a:r>
            <a:r>
              <a:rPr lang="fr-CH" sz="1400" b="1" dirty="0">
                <a:solidFill>
                  <a:srgbClr val="C00000"/>
                </a:solidFill>
              </a:rPr>
              <a:t> (not max </a:t>
            </a:r>
            <a:r>
              <a:rPr lang="fr-CH" sz="1400" b="1" dirty="0" err="1">
                <a:solidFill>
                  <a:srgbClr val="C00000"/>
                </a:solidFill>
              </a:rPr>
              <a:t>field</a:t>
            </a:r>
            <a:r>
              <a:rPr lang="fr-CH" sz="1400" b="1" dirty="0">
                <a:solidFill>
                  <a:srgbClr val="C00000"/>
                </a:solidFill>
              </a:rPr>
              <a:t>)</a:t>
            </a:r>
          </a:p>
          <a:p>
            <a:r>
              <a:rPr lang="fr-CH" sz="1400" b="1" dirty="0">
                <a:solidFill>
                  <a:srgbClr val="C00000"/>
                </a:solidFill>
              </a:rPr>
              <a:t>Final </a:t>
            </a:r>
            <a:r>
              <a:rPr lang="fr-CH" sz="1400" b="1" dirty="0" err="1">
                <a:solidFill>
                  <a:srgbClr val="C00000"/>
                </a:solidFill>
              </a:rPr>
              <a:t>conductor</a:t>
            </a:r>
            <a:r>
              <a:rPr lang="fr-CH" sz="1400" b="1" dirty="0">
                <a:solidFill>
                  <a:srgbClr val="C00000"/>
                </a:solidFill>
              </a:rPr>
              <a:t>, final </a:t>
            </a:r>
            <a:r>
              <a:rPr lang="fr-CH" sz="1400" b="1" dirty="0" err="1">
                <a:solidFill>
                  <a:srgbClr val="C00000"/>
                </a:solidFill>
              </a:rPr>
              <a:t>prestress</a:t>
            </a:r>
            <a:r>
              <a:rPr lang="fr-CH" sz="1400" b="1" dirty="0">
                <a:solidFill>
                  <a:srgbClr val="C00000"/>
                </a:solidFill>
              </a:rPr>
              <a:t> </a:t>
            </a:r>
            <a:r>
              <a:rPr lang="fr-CH" sz="1400" b="1" dirty="0" err="1">
                <a:solidFill>
                  <a:srgbClr val="C00000"/>
                </a:solidFill>
              </a:rPr>
              <a:t>procedure</a:t>
            </a:r>
            <a:endParaRPr lang="en-GB" sz="14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46166" y="2078946"/>
            <a:ext cx="1907704" cy="553998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sz="1000" b="1" dirty="0">
                <a:solidFill>
                  <a:schemeClr val="bg1"/>
                </a:solidFill>
              </a:rPr>
              <a:t>This </a:t>
            </a:r>
            <a:r>
              <a:rPr lang="fr-CH" sz="1000" b="1" dirty="0" err="1">
                <a:solidFill>
                  <a:schemeClr val="bg1"/>
                </a:solidFill>
              </a:rPr>
              <a:t>magnet</a:t>
            </a:r>
            <a:r>
              <a:rPr lang="fr-CH" sz="1000" b="1" dirty="0">
                <a:solidFill>
                  <a:schemeClr val="bg1"/>
                </a:solidFill>
              </a:rPr>
              <a:t> </a:t>
            </a:r>
            <a:r>
              <a:rPr lang="fr-CH" sz="1000" b="1" dirty="0" err="1">
                <a:solidFill>
                  <a:schemeClr val="bg1"/>
                </a:solidFill>
              </a:rPr>
              <a:t>had</a:t>
            </a:r>
            <a:r>
              <a:rPr lang="fr-CH" sz="1000" b="1" dirty="0">
                <a:solidFill>
                  <a:schemeClr val="bg1"/>
                </a:solidFill>
              </a:rPr>
              <a:t> a </a:t>
            </a:r>
            <a:r>
              <a:rPr lang="fr-CH" sz="1000" b="1" dirty="0" err="1">
                <a:solidFill>
                  <a:schemeClr val="bg1"/>
                </a:solidFill>
              </a:rPr>
              <a:t>too</a:t>
            </a:r>
            <a:r>
              <a:rPr lang="fr-CH" sz="1000" b="1" dirty="0">
                <a:solidFill>
                  <a:schemeClr val="bg1"/>
                </a:solidFill>
              </a:rPr>
              <a:t> high </a:t>
            </a:r>
            <a:r>
              <a:rPr lang="fr-CH" sz="1000" b="1" dirty="0" err="1">
                <a:solidFill>
                  <a:schemeClr val="bg1"/>
                </a:solidFill>
              </a:rPr>
              <a:t>prestress</a:t>
            </a:r>
            <a:r>
              <a:rPr lang="fr-CH" sz="1000" b="1" dirty="0">
                <a:solidFill>
                  <a:schemeClr val="bg1"/>
                </a:solidFill>
              </a:rPr>
              <a:t> The last </a:t>
            </a:r>
            <a:r>
              <a:rPr lang="fr-CH" sz="1000" b="1" dirty="0" err="1">
                <a:solidFill>
                  <a:schemeClr val="bg1"/>
                </a:solidFill>
              </a:rPr>
              <a:t>higher</a:t>
            </a:r>
            <a:r>
              <a:rPr lang="fr-CH" sz="1000" b="1" dirty="0">
                <a:solidFill>
                  <a:schemeClr val="bg1"/>
                </a:solidFill>
              </a:rPr>
              <a:t> </a:t>
            </a:r>
            <a:r>
              <a:rPr lang="fr-CH" sz="1000" b="1" dirty="0" err="1">
                <a:solidFill>
                  <a:schemeClr val="bg1"/>
                </a:solidFill>
              </a:rPr>
              <a:t>quench</a:t>
            </a:r>
            <a:r>
              <a:rPr lang="fr-CH" sz="1000" b="1" dirty="0">
                <a:solidFill>
                  <a:schemeClr val="bg1"/>
                </a:solidFill>
              </a:rPr>
              <a:t> have </a:t>
            </a:r>
            <a:r>
              <a:rPr lang="fr-CH" sz="1000" b="1" dirty="0" err="1">
                <a:solidFill>
                  <a:schemeClr val="bg1"/>
                </a:solidFill>
              </a:rPr>
              <a:t>fast</a:t>
            </a:r>
            <a:r>
              <a:rPr lang="fr-CH" sz="1000" b="1" dirty="0">
                <a:solidFill>
                  <a:schemeClr val="bg1"/>
                </a:solidFill>
              </a:rPr>
              <a:t> </a:t>
            </a:r>
            <a:r>
              <a:rPr lang="fr-CH" sz="1000" b="1" dirty="0" err="1">
                <a:solidFill>
                  <a:schemeClr val="bg1"/>
                </a:solidFill>
              </a:rPr>
              <a:t>ramp</a:t>
            </a:r>
            <a:r>
              <a:rPr lang="fr-CH" sz="1000" b="1" dirty="0">
                <a:solidFill>
                  <a:schemeClr val="bg1"/>
                </a:solidFill>
              </a:rPr>
              <a:t> rate</a:t>
            </a:r>
            <a:endParaRPr lang="en-GB" sz="1000" b="1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237681" y="2283718"/>
            <a:ext cx="93177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427984" y="1375240"/>
            <a:ext cx="3744416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sz="1400" b="1" dirty="0"/>
              <a:t>All </a:t>
            </a:r>
            <a:r>
              <a:rPr lang="fr-CH" sz="1400" b="1" dirty="0" err="1"/>
              <a:t>magnets</a:t>
            </a:r>
            <a:r>
              <a:rPr lang="fr-CH" sz="1400" b="1" dirty="0"/>
              <a:t> have </a:t>
            </a:r>
            <a:r>
              <a:rPr lang="fr-CH" sz="1400" b="1" dirty="0" err="1"/>
              <a:t>exceptional</a:t>
            </a:r>
            <a:r>
              <a:rPr lang="fr-CH" sz="1400" b="1" dirty="0"/>
              <a:t> memory (no </a:t>
            </a:r>
            <a:r>
              <a:rPr lang="fr-CH" sz="1400" b="1" dirty="0" err="1"/>
              <a:t>low</a:t>
            </a:r>
            <a:r>
              <a:rPr lang="fr-CH" sz="1400" b="1" dirty="0"/>
              <a:t> </a:t>
            </a:r>
            <a:r>
              <a:rPr lang="fr-CH" sz="1400" b="1" dirty="0" err="1"/>
              <a:t>current</a:t>
            </a:r>
            <a:r>
              <a:rPr lang="fr-CH" sz="1400" b="1" dirty="0"/>
              <a:t> </a:t>
            </a:r>
            <a:r>
              <a:rPr lang="fr-CH" sz="1400" b="1" dirty="0" err="1"/>
              <a:t>quench</a:t>
            </a:r>
            <a:r>
              <a:rPr lang="fr-CH" sz="1400" b="1" dirty="0"/>
              <a:t> </a:t>
            </a:r>
            <a:r>
              <a:rPr lang="fr-CH" sz="1400" b="1" dirty="0" err="1"/>
              <a:t>after</a:t>
            </a:r>
            <a:r>
              <a:rPr lang="fr-CH" sz="1400" b="1" dirty="0"/>
              <a:t> thermal cycle)</a:t>
            </a:r>
            <a:endParaRPr lang="en-GB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98560" y="3488096"/>
            <a:ext cx="8271472" cy="116955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sz="1400" dirty="0" err="1"/>
              <a:t>However</a:t>
            </a:r>
            <a:r>
              <a:rPr lang="fr-CH" sz="1400" dirty="0"/>
              <a:t> </a:t>
            </a:r>
            <a:r>
              <a:rPr lang="fr-CH" sz="1400" dirty="0" err="1"/>
              <a:t>we</a:t>
            </a:r>
            <a:r>
              <a:rPr lang="fr-CH" sz="1400" dirty="0"/>
              <a:t> </a:t>
            </a:r>
            <a:r>
              <a:rPr lang="fr-CH" sz="1400" dirty="0" err="1"/>
              <a:t>found</a:t>
            </a:r>
            <a:r>
              <a:rPr lang="fr-CH" sz="1400" dirty="0"/>
              <a:t> </a:t>
            </a:r>
            <a:r>
              <a:rPr lang="fr-CH" sz="1400" dirty="0" err="1"/>
              <a:t>recently</a:t>
            </a:r>
            <a:r>
              <a:rPr lang="fr-CH" sz="1400" dirty="0"/>
              <a:t> </a:t>
            </a:r>
            <a:r>
              <a:rPr lang="fr-CH" sz="1400" dirty="0" err="1"/>
              <a:t>electrical</a:t>
            </a:r>
            <a:r>
              <a:rPr lang="fr-CH" sz="1400" dirty="0"/>
              <a:t> and structural </a:t>
            </a:r>
            <a:r>
              <a:rPr lang="fr-CH" sz="1400" dirty="0" err="1"/>
              <a:t>problems</a:t>
            </a:r>
            <a:r>
              <a:rPr lang="fr-CH" sz="1400" dirty="0"/>
              <a:t> </a:t>
            </a:r>
            <a:r>
              <a:rPr lang="fr-CH" sz="1400" b="1" dirty="0"/>
              <a:t>on the first </a:t>
            </a:r>
            <a:r>
              <a:rPr lang="fr-CH" sz="1400" b="1" dirty="0" err="1"/>
              <a:t>two</a:t>
            </a:r>
            <a:r>
              <a:rPr lang="fr-CH" sz="1400" b="1" dirty="0"/>
              <a:t> long prototypes (</a:t>
            </a:r>
            <a:r>
              <a:rPr lang="fr-CH" sz="1400" b="1" dirty="0" err="1"/>
              <a:t>partly</a:t>
            </a:r>
            <a:r>
              <a:rPr lang="fr-CH" sz="1400" b="1" dirty="0"/>
              <a:t> </a:t>
            </a:r>
            <a:r>
              <a:rPr lang="fr-CH" sz="1400" b="1" dirty="0" err="1"/>
              <a:t>seen</a:t>
            </a:r>
            <a:r>
              <a:rPr lang="fr-CH" sz="1400" b="1" dirty="0"/>
              <a:t> </a:t>
            </a:r>
            <a:r>
              <a:rPr lang="fr-CH" sz="1400" b="1" dirty="0" err="1"/>
              <a:t>also</a:t>
            </a:r>
            <a:r>
              <a:rPr lang="fr-CH" sz="1400" b="1" dirty="0"/>
              <a:t> on 11 T).</a:t>
            </a:r>
          </a:p>
          <a:p>
            <a:r>
              <a:rPr lang="fr-CH" sz="1400" dirty="0"/>
              <a:t>Structural </a:t>
            </a:r>
            <a:r>
              <a:rPr lang="fr-CH" sz="1400" dirty="0" err="1"/>
              <a:t>problems</a:t>
            </a:r>
            <a:r>
              <a:rPr lang="fr-CH" sz="1400" dirty="0"/>
              <a:t> on IT Quads </a:t>
            </a:r>
            <a:r>
              <a:rPr lang="fr-CH" sz="1400" dirty="0" err="1"/>
              <a:t>understood</a:t>
            </a:r>
            <a:r>
              <a:rPr lang="fr-CH" sz="1400" dirty="0"/>
              <a:t> and </a:t>
            </a:r>
            <a:r>
              <a:rPr lang="fr-CH" sz="1400" dirty="0" err="1"/>
              <a:t>being</a:t>
            </a:r>
            <a:r>
              <a:rPr lang="fr-CH" sz="1400" dirty="0"/>
              <a:t> </a:t>
            </a:r>
            <a:r>
              <a:rPr lang="fr-CH" sz="1400" dirty="0" err="1"/>
              <a:t>solved</a:t>
            </a:r>
            <a:r>
              <a:rPr lang="fr-CH" sz="1400" dirty="0"/>
              <a:t>: </a:t>
            </a:r>
            <a:r>
              <a:rPr lang="fr-CH" sz="1400" dirty="0" err="1"/>
              <a:t>traced</a:t>
            </a:r>
            <a:r>
              <a:rPr lang="fr-CH" sz="1400" dirty="0"/>
              <a:t> to </a:t>
            </a:r>
            <a:r>
              <a:rPr lang="fr-CH" sz="1400" dirty="0" err="1"/>
              <a:t>too</a:t>
            </a:r>
            <a:r>
              <a:rPr lang="fr-CH" sz="1400" dirty="0"/>
              <a:t> </a:t>
            </a:r>
            <a:r>
              <a:rPr lang="fr-CH" sz="1400" dirty="0" err="1"/>
              <a:t>small</a:t>
            </a:r>
            <a:r>
              <a:rPr lang="fr-CH" sz="1400" dirty="0"/>
              <a:t> </a:t>
            </a:r>
            <a:r>
              <a:rPr lang="fr-CH" sz="1400" dirty="0" err="1"/>
              <a:t>margin</a:t>
            </a:r>
            <a:r>
              <a:rPr lang="fr-CH" sz="1400" dirty="0"/>
              <a:t> (in </a:t>
            </a:r>
            <a:r>
              <a:rPr lang="fr-CH" sz="1400" dirty="0" err="1"/>
              <a:t>shells</a:t>
            </a:r>
            <a:r>
              <a:rPr lang="fr-CH" sz="1400" dirty="0"/>
              <a:t>). </a:t>
            </a:r>
            <a:br>
              <a:rPr lang="fr-CH" sz="1400" dirty="0"/>
            </a:br>
            <a:r>
              <a:rPr lang="fr-CH" sz="1400" dirty="0" err="1"/>
              <a:t>Electrical</a:t>
            </a:r>
            <a:r>
              <a:rPr lang="fr-CH" sz="1400" dirty="0"/>
              <a:t> </a:t>
            </a:r>
            <a:r>
              <a:rPr lang="fr-CH" sz="1400" dirty="0" err="1"/>
              <a:t>problem</a:t>
            </a:r>
            <a:r>
              <a:rPr lang="fr-CH" sz="1400" dirty="0"/>
              <a:t> (QH </a:t>
            </a:r>
            <a:r>
              <a:rPr lang="fr-CH" sz="1400" dirty="0" err="1"/>
              <a:t>insulation</a:t>
            </a:r>
            <a:r>
              <a:rPr lang="fr-CH" sz="1400" dirty="0"/>
              <a:t>): 2 solutions </a:t>
            </a:r>
            <a:r>
              <a:rPr lang="fr-CH" sz="1400" dirty="0" err="1"/>
              <a:t>identified</a:t>
            </a:r>
            <a:r>
              <a:rPr lang="fr-CH" sz="1400" dirty="0"/>
              <a:t>. </a:t>
            </a:r>
          </a:p>
          <a:p>
            <a:r>
              <a:rPr lang="fr-CH" sz="1400" dirty="0" err="1"/>
              <a:t>Industrialization</a:t>
            </a:r>
            <a:r>
              <a:rPr lang="fr-CH" sz="1400" dirty="0"/>
              <a:t> of long </a:t>
            </a:r>
            <a:r>
              <a:rPr lang="fr-CH" sz="1400" dirty="0" err="1"/>
              <a:t>magnets</a:t>
            </a:r>
            <a:r>
              <a:rPr lang="fr-CH" sz="1400" dirty="0"/>
              <a:t> </a:t>
            </a:r>
            <a:r>
              <a:rPr lang="fr-CH" sz="1400" dirty="0" err="1"/>
              <a:t>is</a:t>
            </a:r>
            <a:r>
              <a:rPr lang="fr-CH" sz="1400" dirty="0"/>
              <a:t> </a:t>
            </a:r>
            <a:r>
              <a:rPr lang="fr-CH" sz="1400" dirty="0" err="1"/>
              <a:t>being</a:t>
            </a:r>
            <a:r>
              <a:rPr lang="fr-CH" sz="1400" dirty="0"/>
              <a:t> more </a:t>
            </a:r>
            <a:r>
              <a:rPr lang="fr-CH" sz="1400" dirty="0" err="1"/>
              <a:t>difficult</a:t>
            </a:r>
            <a:r>
              <a:rPr lang="fr-CH" sz="1400" dirty="0"/>
              <a:t> </a:t>
            </a:r>
            <a:r>
              <a:rPr lang="fr-CH" sz="1400" dirty="0" err="1"/>
              <a:t>than</a:t>
            </a:r>
            <a:r>
              <a:rPr lang="fr-CH" sz="1400" dirty="0"/>
              <a:t> </a:t>
            </a:r>
            <a:r>
              <a:rPr lang="fr-CH" sz="1400" dirty="0" err="1"/>
              <a:t>anticipated</a:t>
            </a:r>
            <a:r>
              <a:rPr lang="fr-CH" sz="1400" dirty="0"/>
              <a:t>! </a:t>
            </a:r>
            <a:r>
              <a:rPr lang="fr-CH" sz="1400" dirty="0" err="1"/>
              <a:t>Difference</a:t>
            </a:r>
            <a:r>
              <a:rPr lang="fr-CH" sz="1400" dirty="0"/>
              <a:t> </a:t>
            </a:r>
            <a:r>
              <a:rPr lang="fr-CH" sz="1400" dirty="0" err="1"/>
              <a:t>from</a:t>
            </a:r>
            <a:r>
              <a:rPr lang="fr-CH" sz="1400" dirty="0"/>
              <a:t> LHC </a:t>
            </a:r>
            <a:r>
              <a:rPr lang="fr-CH" sz="1400" dirty="0" err="1"/>
              <a:t>NbTi</a:t>
            </a:r>
            <a:r>
              <a:rPr lang="fr-CH" sz="1400" dirty="0"/>
              <a:t>.</a:t>
            </a:r>
            <a:endParaRPr lang="en-GB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7761664" y="2888310"/>
            <a:ext cx="1259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100" dirty="0"/>
              <a:t>HiLumi WP3: </a:t>
            </a:r>
            <a:br>
              <a:rPr lang="fr-CH" sz="1100" dirty="0"/>
            </a:br>
            <a:r>
              <a:rPr lang="fr-CH" sz="1100" dirty="0"/>
              <a:t>E. Todesco et al.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292430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0E966-E512-4DF6-830D-8F6DD28FA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First </a:t>
            </a:r>
            <a:r>
              <a:rPr lang="fr-CH" dirty="0" err="1"/>
              <a:t>two</a:t>
            </a:r>
            <a:r>
              <a:rPr lang="fr-CH" dirty="0"/>
              <a:t> US long (4.2 m) IT quads: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3337CE-FD1E-47EB-AD93-5B8D2052B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L.Rossi - R&amp;D for FCC-hh and variants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BA4323-B4F4-42F4-91FD-5140A36E7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14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F1294E-8CDD-418E-BB67-952B50345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02" y="845772"/>
            <a:ext cx="2961596" cy="1884139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F145A83-92B5-4EB7-BE39-A0B7A0EF2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678" y="916999"/>
            <a:ext cx="2660437" cy="2448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2C9A484-D4EF-40B3-9D7A-D6D13296AB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3560392" y="844192"/>
            <a:ext cx="2205168" cy="12404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FC84F8-3381-46D9-9D58-892BE33AD1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998" y="3015654"/>
            <a:ext cx="1861599" cy="13961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ACC71CA-7E6A-4CE9-9152-4979CC2F0ADD}"/>
              </a:ext>
            </a:extLst>
          </p:cNvPr>
          <p:cNvSpPr txBox="1"/>
          <p:nvPr/>
        </p:nvSpPr>
        <p:spPr>
          <a:xfrm>
            <a:off x="3385797" y="2024511"/>
            <a:ext cx="2554354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sz="1200" dirty="0" err="1"/>
              <a:t>Succesful</a:t>
            </a:r>
            <a:r>
              <a:rPr lang="fr-CH" sz="1200" dirty="0"/>
              <a:t> Proto P1 but </a:t>
            </a:r>
            <a:r>
              <a:rPr lang="fr-CH" sz="1200" dirty="0" err="1"/>
              <a:t>then</a:t>
            </a:r>
            <a:r>
              <a:rPr lang="fr-CH" sz="1200" dirty="0"/>
              <a:t> voltage breakdown </a:t>
            </a:r>
            <a:r>
              <a:rPr lang="fr-CH" sz="1200" dirty="0" err="1"/>
              <a:t>trigged</a:t>
            </a:r>
            <a:r>
              <a:rPr lang="fr-CH" sz="1200" dirty="0"/>
              <a:t> by test at </a:t>
            </a:r>
            <a:r>
              <a:rPr lang="fr-CH" sz="1200" dirty="0" err="1"/>
              <a:t>too</a:t>
            </a:r>
            <a:r>
              <a:rPr lang="fr-CH" sz="1200" dirty="0"/>
              <a:t> high Voltage. </a:t>
            </a:r>
            <a:r>
              <a:rPr lang="fr-CH" sz="1200" dirty="0" err="1"/>
              <a:t>Repair</a:t>
            </a:r>
            <a:r>
              <a:rPr lang="fr-CH" sz="1200" dirty="0"/>
              <a:t> not </a:t>
            </a:r>
            <a:r>
              <a:rPr lang="fr-CH" sz="1200" dirty="0" err="1"/>
              <a:t>successful</a:t>
            </a:r>
            <a:r>
              <a:rPr lang="fr-CH" sz="1200" dirty="0"/>
              <a:t>.</a:t>
            </a:r>
            <a:endParaRPr lang="en-US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563603-79B0-4915-A27C-8BBF677D5F92}"/>
              </a:ext>
            </a:extLst>
          </p:cNvPr>
          <p:cNvSpPr txBox="1"/>
          <p:nvPr/>
        </p:nvSpPr>
        <p:spPr>
          <a:xfrm>
            <a:off x="183371" y="3148422"/>
            <a:ext cx="2228389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fr-CH" sz="1200" dirty="0"/>
              <a:t>US proto n.2: </a:t>
            </a:r>
            <a:r>
              <a:rPr lang="fr-CH" sz="1200" dirty="0" err="1"/>
              <a:t>very</a:t>
            </a:r>
            <a:r>
              <a:rPr lang="fr-CH" sz="1200" dirty="0"/>
              <a:t> </a:t>
            </a:r>
            <a:r>
              <a:rPr lang="fr-CH" sz="1200" dirty="0" err="1"/>
              <a:t>bad</a:t>
            </a:r>
            <a:r>
              <a:rPr lang="fr-CH" sz="1200" dirty="0"/>
              <a:t>. Structural </a:t>
            </a:r>
            <a:r>
              <a:rPr lang="fr-CH" sz="1200" dirty="0" err="1"/>
              <a:t>failure</a:t>
            </a:r>
            <a:r>
              <a:rPr lang="fr-CH" sz="1200" dirty="0"/>
              <a:t> on a component </a:t>
            </a:r>
            <a:r>
              <a:rPr lang="fr-CH" sz="1200" dirty="0" err="1"/>
              <a:t>that</a:t>
            </a:r>
            <a:r>
              <a:rPr lang="fr-CH" sz="1200" dirty="0"/>
              <a:t> </a:t>
            </a:r>
            <a:r>
              <a:rPr lang="fr-CH" sz="1200" dirty="0" err="1"/>
              <a:t>was</a:t>
            </a:r>
            <a:r>
              <a:rPr lang="fr-CH" sz="1200" dirty="0"/>
              <a:t> </a:t>
            </a:r>
            <a:r>
              <a:rPr lang="fr-CH" sz="1200" dirty="0" err="1"/>
              <a:t>already</a:t>
            </a:r>
            <a:r>
              <a:rPr lang="fr-CH" sz="1200" dirty="0"/>
              <a:t> </a:t>
            </a:r>
            <a:r>
              <a:rPr lang="fr-CH" sz="1200" dirty="0" err="1"/>
              <a:t>modified</a:t>
            </a:r>
            <a:r>
              <a:rPr lang="fr-CH" sz="1200" dirty="0"/>
              <a:t>. </a:t>
            </a:r>
            <a:r>
              <a:rPr lang="fr-CH" sz="1200" dirty="0" err="1"/>
              <a:t>Howeve</a:t>
            </a:r>
            <a:r>
              <a:rPr lang="fr-CH" sz="1200" dirty="0"/>
              <a:t> </a:t>
            </a:r>
            <a:r>
              <a:rPr lang="fr-CH" sz="1200" dirty="0" err="1"/>
              <a:t>triggered</a:t>
            </a:r>
            <a:r>
              <a:rPr lang="fr-CH" sz="1200" dirty="0"/>
              <a:t> a </a:t>
            </a:r>
            <a:r>
              <a:rPr lang="fr-CH" sz="1200" dirty="0" err="1"/>
              <a:t>rview</a:t>
            </a:r>
            <a:r>
              <a:rPr lang="fr-CH" sz="1200" dirty="0"/>
              <a:t> and a </a:t>
            </a:r>
            <a:r>
              <a:rPr lang="fr-CH" sz="1200" dirty="0" err="1"/>
              <a:t>decise</a:t>
            </a:r>
            <a:r>
              <a:rPr lang="fr-CH" sz="1200" dirty="0"/>
              <a:t> </a:t>
            </a:r>
            <a:r>
              <a:rPr lang="fr-CH" sz="1200" dirty="0" err="1"/>
              <a:t>increase</a:t>
            </a:r>
            <a:r>
              <a:rPr lang="fr-CH" sz="1200" dirty="0"/>
              <a:t> of the structural </a:t>
            </a:r>
            <a:r>
              <a:rPr lang="fr-CH" sz="1200" dirty="0" err="1"/>
              <a:t>margin</a:t>
            </a:r>
            <a:r>
              <a:rPr lang="fr-CH" sz="1200" dirty="0"/>
              <a:t>. </a:t>
            </a:r>
            <a:endParaRPr lang="en-US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7AF4E0-7946-47A4-8ADD-9484A02D0C9C}"/>
              </a:ext>
            </a:extLst>
          </p:cNvPr>
          <p:cNvSpPr txBox="1"/>
          <p:nvPr/>
        </p:nvSpPr>
        <p:spPr>
          <a:xfrm>
            <a:off x="6225677" y="3476945"/>
            <a:ext cx="2522787" cy="7386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sz="1400" dirty="0"/>
              <a:t>Primo </a:t>
            </a:r>
            <a:r>
              <a:rPr lang="fr-CH" sz="1400" dirty="0" err="1"/>
              <a:t>prototipo</a:t>
            </a:r>
            <a:r>
              <a:rPr lang="fr-CH" sz="1400" dirty="0"/>
              <a:t> </a:t>
            </a:r>
            <a:r>
              <a:rPr lang="fr-CH" sz="1400" dirty="0" err="1"/>
              <a:t>lungo</a:t>
            </a:r>
            <a:r>
              <a:rPr lang="fr-CH" sz="1400" dirty="0"/>
              <a:t> CERN (7.2m): </a:t>
            </a:r>
            <a:r>
              <a:rPr lang="fr-CH" sz="1400" dirty="0" err="1"/>
              <a:t>degradazione</a:t>
            </a:r>
            <a:r>
              <a:rPr lang="fr-CH" sz="1400" dirty="0"/>
              <a:t> di </a:t>
            </a:r>
            <a:r>
              <a:rPr lang="fr-CH" sz="1400" dirty="0" err="1"/>
              <a:t>una</a:t>
            </a:r>
            <a:r>
              <a:rPr lang="fr-CH" sz="1400" dirty="0"/>
              <a:t> bobina: da </a:t>
            </a:r>
            <a:r>
              <a:rPr lang="fr-CH" sz="1400" dirty="0" err="1"/>
              <a:t>riparare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141807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52E88-6A50-453F-AF7A-8C56101D4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Endurance test on a short IT quad and </a:t>
            </a:r>
            <a:r>
              <a:rPr lang="fr-CH" dirty="0" err="1"/>
              <a:t>coil</a:t>
            </a:r>
            <a:r>
              <a:rPr lang="fr-CH" dirty="0"/>
              <a:t> replacement test at CERN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398E3C-E357-42B3-97D0-FE53E322C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L.Rossi - R&amp;D for FCC-hh and variants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39AA83-FABE-4CFD-B628-3BD160487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AD27B0C-8C2B-4A29-8A47-83800BA6AFE7}"/>
              </a:ext>
            </a:extLst>
          </p:cNvPr>
          <p:cNvSpPr txBox="1">
            <a:spLocks/>
          </p:cNvSpPr>
          <p:nvPr/>
        </p:nvSpPr>
        <p:spPr>
          <a:xfrm>
            <a:off x="251519" y="820743"/>
            <a:ext cx="5082603" cy="282257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 </a:t>
            </a:r>
            <a:r>
              <a:rPr lang="fr-CH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models</a:t>
            </a:r>
            <a:r>
              <a:rPr lang="fr-CH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H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allowed</a:t>
            </a:r>
            <a:r>
              <a:rPr lang="fr-CH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explore long </a:t>
            </a:r>
            <a:r>
              <a:rPr lang="fr-CH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term</a:t>
            </a:r>
            <a:r>
              <a:rPr lang="fr-CH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H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behaviour</a:t>
            </a:r>
            <a:endParaRPr lang="fr-CH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MQXFS1 </a:t>
            </a:r>
            <a:r>
              <a:rPr lang="fr-CH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had</a:t>
            </a:r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thermal cycles and 150 quenches, </a:t>
            </a:r>
            <a:r>
              <a:rPr lang="fr-CH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always</a:t>
            </a:r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H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reched</a:t>
            </a:r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nominal </a:t>
            </a:r>
            <a:r>
              <a:rPr lang="fr-CH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</a:t>
            </a:r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thermal cycle </a:t>
            </a:r>
            <a:r>
              <a:rPr lang="fr-CH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without</a:t>
            </a:r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H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quench</a:t>
            </a:r>
            <a:endParaRPr lang="fr-CH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performance </a:t>
            </a:r>
            <a:r>
              <a:rPr lang="fr-CH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degradation</a:t>
            </a:r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CH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alwqays</a:t>
            </a:r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H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reached</a:t>
            </a:r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H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ultimate</a:t>
            </a:r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H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</a:t>
            </a:r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training</a:t>
            </a:r>
          </a:p>
          <a:p>
            <a:r>
              <a:rPr lang="fr-CH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 long </a:t>
            </a:r>
            <a:r>
              <a:rPr lang="fr-CH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term</a:t>
            </a:r>
            <a:r>
              <a:rPr lang="fr-CH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test on MQXFS4</a:t>
            </a:r>
          </a:p>
          <a:p>
            <a:pPr lvl="1"/>
            <a:r>
              <a:rPr lang="fr-CH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Special</a:t>
            </a:r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fr-CH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measurements</a:t>
            </a:r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no </a:t>
            </a:r>
            <a:r>
              <a:rPr lang="fr-CH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degradation</a:t>
            </a:r>
            <a:endParaRPr lang="fr-CH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thermal cycles </a:t>
            </a:r>
            <a:r>
              <a:rPr lang="fr-CH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done</a:t>
            </a:r>
            <a:endParaRPr lang="fr-CH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fr-CH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Ultimate</a:t>
            </a:r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H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reached</a:t>
            </a:r>
            <a:r>
              <a:rPr lang="fr-CH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 1.9 and 4.2 K</a:t>
            </a:r>
            <a:endParaRPr lang="en-GB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D95E21-F374-4674-A79B-CE8EC8016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123" y="947408"/>
            <a:ext cx="3418887" cy="22532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A2357E-7579-4F09-99C2-350041C0D454}"/>
              </a:ext>
            </a:extLst>
          </p:cNvPr>
          <p:cNvSpPr txBox="1"/>
          <p:nvPr/>
        </p:nvSpPr>
        <p:spPr>
          <a:xfrm>
            <a:off x="1215661" y="3840714"/>
            <a:ext cx="2888799" cy="73866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sz="1400" b="1" dirty="0" err="1"/>
              <a:t>Courtesy</a:t>
            </a:r>
            <a:r>
              <a:rPr lang="fr-CH" sz="1400" b="1" dirty="0"/>
              <a:t> of E. Todesco</a:t>
            </a:r>
          </a:p>
          <a:p>
            <a:r>
              <a:rPr lang="fr-CH" sz="1400" dirty="0"/>
              <a:t>Leader of the HiLumi Magnets for the insertion </a:t>
            </a:r>
            <a:r>
              <a:rPr lang="fr-CH" sz="1400" dirty="0" err="1"/>
              <a:t>regions</a:t>
            </a:r>
            <a:endParaRPr lang="en-US" sz="1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3DBEFF-E9EE-4800-B88E-F8474F774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6" y="3224523"/>
            <a:ext cx="3250664" cy="18127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3B8292-761D-4EAC-818C-86EA919A1E53}"/>
              </a:ext>
            </a:extLst>
          </p:cNvPr>
          <p:cNvSpPr txBox="1"/>
          <p:nvPr/>
        </p:nvSpPr>
        <p:spPr>
          <a:xfrm>
            <a:off x="4642436" y="3503594"/>
            <a:ext cx="1152128" cy="138499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fr-CH" sz="1200" dirty="0"/>
              <a:t>A </a:t>
            </a:r>
            <a:r>
              <a:rPr lang="fr-CH" sz="1200" dirty="0" err="1"/>
              <a:t>weak</a:t>
            </a:r>
            <a:r>
              <a:rPr lang="fr-CH" sz="1200" dirty="0"/>
              <a:t> short model  (</a:t>
            </a:r>
            <a:r>
              <a:rPr lang="fr-CH" sz="1200" dirty="0" err="1"/>
              <a:t>with</a:t>
            </a:r>
            <a:r>
              <a:rPr lang="fr-CH" sz="1200" dirty="0"/>
              <a:t> </a:t>
            </a:r>
            <a:r>
              <a:rPr lang="fr-CH" sz="1200" dirty="0" err="1"/>
              <a:t>cable</a:t>
            </a:r>
            <a:r>
              <a:rPr lang="fr-CH" sz="1200" dirty="0"/>
              <a:t> not </a:t>
            </a:r>
            <a:r>
              <a:rPr lang="fr-CH" sz="1200" dirty="0" err="1"/>
              <a:t>conform</a:t>
            </a:r>
            <a:r>
              <a:rPr lang="fr-CH" sz="1200" dirty="0"/>
              <a:t>, </a:t>
            </a:r>
            <a:r>
              <a:rPr lang="fr-CH" sz="1200" dirty="0" err="1"/>
              <a:t>was</a:t>
            </a:r>
            <a:r>
              <a:rPr lang="fr-CH" sz="1200" dirty="0"/>
              <a:t> </a:t>
            </a:r>
            <a:r>
              <a:rPr lang="fr-CH" sz="1200" dirty="0" err="1"/>
              <a:t>repaired</a:t>
            </a:r>
            <a:r>
              <a:rPr lang="fr-CH" sz="1200" dirty="0"/>
              <a:t> </a:t>
            </a:r>
            <a:r>
              <a:rPr lang="fr-CH" sz="1200" dirty="0" err="1"/>
              <a:t>successfully</a:t>
            </a:r>
            <a:r>
              <a:rPr lang="fr-CH" sz="1200" dirty="0"/>
              <a:t> </a:t>
            </a:r>
            <a:r>
              <a:rPr lang="fr-CH" sz="1200" dirty="0" err="1"/>
              <a:t>with</a:t>
            </a:r>
            <a:r>
              <a:rPr lang="fr-CH" sz="1200" dirty="0"/>
              <a:t> </a:t>
            </a:r>
            <a:r>
              <a:rPr lang="fr-CH" sz="1200" dirty="0" err="1"/>
              <a:t>old</a:t>
            </a:r>
            <a:r>
              <a:rPr lang="fr-CH" sz="1200" dirty="0"/>
              <a:t> </a:t>
            </a:r>
            <a:r>
              <a:rPr lang="fr-CH" sz="1200" dirty="0" err="1"/>
              <a:t>coils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672453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A6ABF-A741-4B80-B413-EA70A4615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Dec</a:t>
            </a:r>
            <a:r>
              <a:rPr lang="fr-CH" dirty="0"/>
              <a:t> 2019: first US </a:t>
            </a:r>
            <a:r>
              <a:rPr lang="fr-CH" dirty="0" err="1"/>
              <a:t>series</a:t>
            </a:r>
            <a:r>
              <a:rPr lang="fr-CH" dirty="0"/>
              <a:t> test: </a:t>
            </a:r>
            <a:r>
              <a:rPr lang="fr-CH" dirty="0" err="1"/>
              <a:t>it</a:t>
            </a:r>
            <a:r>
              <a:rPr lang="fr-CH" dirty="0"/>
              <a:t> </a:t>
            </a:r>
            <a:r>
              <a:rPr lang="fr-CH" dirty="0" err="1"/>
              <a:t>worked</a:t>
            </a:r>
            <a:r>
              <a:rPr lang="fr-CH" dirty="0"/>
              <a:t>!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19ECC2-0C43-4669-BE5F-BF3A3BBB5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L.Rossi - R&amp;D for FCC-hh and variants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F28EB8-018C-47C7-B029-84D756FF6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16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5E5E12-FAB1-45CA-921C-EE9FD8D95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059582"/>
            <a:ext cx="5256584" cy="289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9193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A2F89-B865-47ED-968F-8E1D399C8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2st </a:t>
            </a:r>
            <a:r>
              <a:rPr lang="fr-CH" dirty="0" err="1"/>
              <a:t>series</a:t>
            </a:r>
            <a:r>
              <a:rPr lang="fr-CH" dirty="0"/>
              <a:t> US quad: 2 </a:t>
            </a:r>
            <a:r>
              <a:rPr lang="fr-CH" dirty="0" err="1"/>
              <a:t>weeks</a:t>
            </a:r>
            <a:r>
              <a:rPr lang="fr-CH" dirty="0"/>
              <a:t> </a:t>
            </a:r>
            <a:r>
              <a:rPr lang="fr-CH" dirty="0" err="1"/>
              <a:t>ago</a:t>
            </a:r>
            <a:r>
              <a:rPr lang="fr-CH" dirty="0"/>
              <a:t>! </a:t>
            </a:r>
            <a:r>
              <a:rPr lang="fr-CH" dirty="0" err="1"/>
              <a:t>Success</a:t>
            </a:r>
            <a:r>
              <a:rPr lang="fr-CH" dirty="0"/>
              <a:t>!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CA62CA-6D2B-4795-9C76-64B33772B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L.Rossi - R&amp;D for FCC-hh and variants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4A5BCE-CA51-4A99-8CF4-061F37757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17</a:t>
            </a:fld>
            <a:endParaRPr lang="fr-FR"/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97744DA0-6B55-B544-A2AA-68DC9ED274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9685" y="785804"/>
            <a:ext cx="6604630" cy="357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195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CABFD-B39B-4A6E-B77F-47A22EB10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The US magnets must </a:t>
            </a:r>
            <a:r>
              <a:rPr lang="fr-CH" dirty="0" err="1"/>
              <a:t>be</a:t>
            </a:r>
            <a:r>
              <a:rPr lang="fr-CH" dirty="0"/>
              <a:t> </a:t>
            </a:r>
            <a:r>
              <a:rPr lang="fr-CH" dirty="0" err="1"/>
              <a:t>paired</a:t>
            </a:r>
            <a:r>
              <a:rPr lang="fr-CH" dirty="0"/>
              <a:t> to have  a </a:t>
            </a:r>
            <a:r>
              <a:rPr lang="fr-CH" dirty="0" err="1"/>
              <a:t>complete</a:t>
            </a:r>
            <a:r>
              <a:rPr lang="fr-CH" dirty="0"/>
              <a:t> </a:t>
            </a:r>
            <a:r>
              <a:rPr lang="fr-CH" dirty="0" err="1"/>
              <a:t>quadrupole</a:t>
            </a:r>
            <a:r>
              <a:rPr lang="fr-CH" dirty="0"/>
              <a:t> set (4.2m+4.2m)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BAA5B7-E948-4E47-997B-ED766A135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L.Rossi - R&amp;D for FCC-hh and variants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C728A5-C581-42FD-94C2-C16B9F114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18</a:t>
            </a:fld>
            <a:endParaRPr lang="fr-F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685EDB-428E-5047-A300-E7A75626F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327" y="786196"/>
            <a:ext cx="6259978" cy="40849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B46247-F302-46A1-96BA-36D04588122A}"/>
              </a:ext>
            </a:extLst>
          </p:cNvPr>
          <p:cNvSpPr txBox="1"/>
          <p:nvPr/>
        </p:nvSpPr>
        <p:spPr>
          <a:xfrm>
            <a:off x="7097453" y="1923678"/>
            <a:ext cx="1800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So </a:t>
            </a:r>
            <a:r>
              <a:rPr lang="fr-CH" dirty="0" err="1"/>
              <a:t>now</a:t>
            </a:r>
            <a:r>
              <a:rPr lang="fr-CH" dirty="0"/>
              <a:t> </a:t>
            </a:r>
            <a:r>
              <a:rPr lang="fr-CH" dirty="0" err="1"/>
              <a:t>they</a:t>
            </a:r>
            <a:r>
              <a:rPr lang="fr-CH" dirty="0"/>
              <a:t> can couple the </a:t>
            </a:r>
            <a:r>
              <a:rPr lang="fr-CH" dirty="0" err="1"/>
              <a:t>two</a:t>
            </a:r>
            <a:r>
              <a:rPr lang="fr-CH" dirty="0"/>
              <a:t> magnets, put </a:t>
            </a:r>
            <a:r>
              <a:rPr lang="fr-CH" dirty="0" err="1"/>
              <a:t>them</a:t>
            </a:r>
            <a:r>
              <a:rPr lang="fr-CH" dirty="0"/>
              <a:t> </a:t>
            </a:r>
            <a:r>
              <a:rPr lang="fr-CH" dirty="0" err="1"/>
              <a:t>into</a:t>
            </a:r>
            <a:r>
              <a:rPr lang="fr-CH" dirty="0"/>
              <a:t> the cryostat  and </a:t>
            </a:r>
            <a:r>
              <a:rPr lang="fr-CH" dirty="0" err="1"/>
              <a:t>deliver</a:t>
            </a:r>
            <a:r>
              <a:rPr lang="fr-CH" dirty="0"/>
              <a:t> the first IT Quad for the IT string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8516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35000"/>
            <a:ext cx="8003232" cy="540000"/>
          </a:xfrm>
        </p:spPr>
        <p:txBody>
          <a:bodyPr/>
          <a:lstStyle/>
          <a:p>
            <a:r>
              <a:rPr lang="fr-CH" sz="2400" dirty="0"/>
              <a:t>P2 IT Quad in CERN; in USA P5/P6</a:t>
            </a:r>
            <a:endParaRPr lang="en-GB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L.Rossi - R&amp;D for FCC-hh and variants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19</a:t>
            </a:fld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092944" y="2144551"/>
            <a:ext cx="4219032" cy="15663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3005148"/>
            <a:ext cx="2772295" cy="20792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1263" y="2959805"/>
            <a:ext cx="2764737" cy="20774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218" y="843558"/>
            <a:ext cx="2736379" cy="2157787"/>
          </a:xfrm>
          <a:prstGeom prst="rect">
            <a:avLst/>
          </a:prstGeom>
        </p:spPr>
      </p:pic>
      <p:pic>
        <p:nvPicPr>
          <p:cNvPr id="9" name="Content Placeholder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2358" y="843558"/>
            <a:ext cx="2882119" cy="2161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23528" y="2408786"/>
            <a:ext cx="8280920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sz="1400" b="1" dirty="0" err="1"/>
              <a:t>Making</a:t>
            </a:r>
            <a:r>
              <a:rPr lang="fr-CH" sz="1400" b="1" dirty="0"/>
              <a:t> long </a:t>
            </a:r>
            <a:r>
              <a:rPr lang="fr-CH" sz="1400" b="1" dirty="0" err="1"/>
              <a:t>magnets</a:t>
            </a:r>
            <a:r>
              <a:rPr lang="fr-CH" sz="1400" b="1" dirty="0"/>
              <a:t> in Nb</a:t>
            </a:r>
            <a:r>
              <a:rPr lang="fr-CH" sz="1400" b="1" baseline="-25000" dirty="0"/>
              <a:t>3</a:t>
            </a:r>
            <a:r>
              <a:rPr lang="fr-CH" sz="1400" b="1" dirty="0"/>
              <a:t>Sn </a:t>
            </a:r>
            <a:r>
              <a:rPr lang="fr-CH" sz="1400" b="1" dirty="0" err="1"/>
              <a:t>is</a:t>
            </a:r>
            <a:r>
              <a:rPr lang="fr-CH" sz="1400" b="1" dirty="0"/>
              <a:t> </a:t>
            </a:r>
            <a:r>
              <a:rPr lang="fr-CH" sz="1400" b="1" dirty="0" err="1"/>
              <a:t>challenging</a:t>
            </a:r>
            <a:r>
              <a:rPr lang="fr-CH" sz="1400" b="1" dirty="0"/>
              <a:t> – </a:t>
            </a:r>
            <a:r>
              <a:rPr lang="fr-CH" sz="1400" b="1" dirty="0" err="1"/>
              <a:t>especially</a:t>
            </a:r>
            <a:r>
              <a:rPr lang="fr-CH" sz="1400" b="1" dirty="0"/>
              <a:t> in </a:t>
            </a:r>
            <a:r>
              <a:rPr lang="fr-CH" sz="1400" b="1" dirty="0" err="1"/>
              <a:t>view</a:t>
            </a:r>
            <a:r>
              <a:rPr lang="fr-CH" sz="1400" b="1" dirty="0"/>
              <a:t> of for mass production. </a:t>
            </a:r>
            <a:r>
              <a:rPr lang="fr-CH" sz="1400" b="1" dirty="0" err="1"/>
              <a:t>We</a:t>
            </a:r>
            <a:r>
              <a:rPr lang="fr-CH" sz="1400" b="1" dirty="0"/>
              <a:t> are confident for HiLumi: the </a:t>
            </a:r>
            <a:r>
              <a:rPr lang="fr-CH" sz="1400" b="1" dirty="0" err="1"/>
              <a:t>project</a:t>
            </a:r>
            <a:r>
              <a:rPr lang="fr-CH" sz="1400" b="1" dirty="0"/>
              <a:t> </a:t>
            </a:r>
            <a:r>
              <a:rPr lang="fr-CH" sz="1400" b="1" dirty="0" err="1"/>
              <a:t>is</a:t>
            </a:r>
            <a:r>
              <a:rPr lang="fr-CH" sz="1400" b="1" dirty="0"/>
              <a:t> big but not </a:t>
            </a:r>
            <a:r>
              <a:rPr lang="fr-CH" sz="1400" b="1" dirty="0" err="1"/>
              <a:t>enormous</a:t>
            </a:r>
            <a:r>
              <a:rPr lang="fr-CH" sz="1400" b="1" dirty="0"/>
              <a:t> (about 30 magnets of 4.2, 5.5 and 7.2 m </a:t>
            </a:r>
            <a:r>
              <a:rPr lang="fr-CH" sz="1400" b="1" dirty="0" err="1"/>
              <a:t>length</a:t>
            </a:r>
            <a:r>
              <a:rPr lang="fr-CH" sz="1400" b="1" dirty="0"/>
              <a:t>) by 2024 </a:t>
            </a:r>
            <a:r>
              <a:rPr lang="fr-CH" sz="1400" b="1" dirty="0">
                <a:solidFill>
                  <a:srgbClr val="0055A0"/>
                </a:solidFill>
              </a:rPr>
              <a:t>(2025?). </a:t>
            </a:r>
            <a:r>
              <a:rPr lang="fr-CH" sz="1400" b="1" dirty="0" err="1">
                <a:solidFill>
                  <a:srgbClr val="C00000"/>
                </a:solidFill>
              </a:rPr>
              <a:t>Consider</a:t>
            </a:r>
            <a:r>
              <a:rPr lang="fr-CH" sz="1400" b="1" dirty="0">
                <a:solidFill>
                  <a:srgbClr val="C00000"/>
                </a:solidFill>
              </a:rPr>
              <a:t> </a:t>
            </a:r>
            <a:r>
              <a:rPr lang="fr-CH" sz="1400" b="1" dirty="0" err="1">
                <a:solidFill>
                  <a:srgbClr val="C00000"/>
                </a:solidFill>
              </a:rPr>
              <a:t>that</a:t>
            </a:r>
            <a:r>
              <a:rPr lang="fr-CH" sz="1400" b="1" dirty="0">
                <a:solidFill>
                  <a:srgbClr val="C00000"/>
                </a:solidFill>
              </a:rPr>
              <a:t> basic R&amp;D </a:t>
            </a:r>
            <a:r>
              <a:rPr lang="fr-CH" sz="1400" b="1" dirty="0" err="1">
                <a:solidFill>
                  <a:srgbClr val="C00000"/>
                </a:solidFill>
              </a:rPr>
              <a:t>started</a:t>
            </a:r>
            <a:r>
              <a:rPr lang="fr-CH" sz="1400" b="1" dirty="0">
                <a:solidFill>
                  <a:srgbClr val="C00000"/>
                </a:solidFill>
              </a:rPr>
              <a:t> in 2005 and </a:t>
            </a:r>
            <a:r>
              <a:rPr lang="fr-CH" sz="1400" b="1" dirty="0" err="1">
                <a:solidFill>
                  <a:srgbClr val="C00000"/>
                </a:solidFill>
              </a:rPr>
              <a:t>specific</a:t>
            </a:r>
            <a:r>
              <a:rPr lang="fr-CH" sz="1400" b="1" dirty="0">
                <a:solidFill>
                  <a:srgbClr val="C00000"/>
                </a:solidFill>
              </a:rPr>
              <a:t> R&amp;D in 2010</a:t>
            </a:r>
            <a:endParaRPr lang="en-GB" sz="1400" b="1" dirty="0">
              <a:solidFill>
                <a:srgbClr val="0055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66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LHC full </a:t>
            </a:r>
            <a:r>
              <a:rPr lang="fr-CH" dirty="0" err="1"/>
              <a:t>energy</a:t>
            </a:r>
            <a:r>
              <a:rPr lang="fr-CH" dirty="0"/>
              <a:t> exploitation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23528" y="1243804"/>
            <a:ext cx="8496944" cy="3385541"/>
          </a:xfrm>
        </p:spPr>
        <p:txBody>
          <a:bodyPr>
            <a:normAutofit fontScale="55000" lnSpcReduction="20000"/>
          </a:bodyPr>
          <a:lstStyle/>
          <a:p>
            <a:r>
              <a:rPr lang="en-US" dirty="0">
                <a:solidFill>
                  <a:srgbClr val="000000"/>
                </a:solidFill>
                <a:sym typeface="Wingdings" charset="0"/>
              </a:rPr>
              <a:t>14 T=2x7 </a:t>
            </a:r>
            <a:r>
              <a:rPr lang="en-US" dirty="0" err="1">
                <a:solidFill>
                  <a:srgbClr val="000000"/>
                </a:solidFill>
                <a:sym typeface="Wingdings" charset="0"/>
              </a:rPr>
              <a:t>TeV</a:t>
            </a:r>
            <a:r>
              <a:rPr lang="en-US" dirty="0">
                <a:solidFill>
                  <a:srgbClr val="000000"/>
                </a:solidFill>
                <a:sym typeface="Wingdings" charset="0"/>
              </a:rPr>
              <a:t> operation (</a:t>
            </a:r>
            <a:r>
              <a:rPr lang="en-US" b="1" dirty="0">
                <a:solidFill>
                  <a:srgbClr val="000000"/>
                </a:solidFill>
                <a:sym typeface="Wingdings" charset="0"/>
              </a:rPr>
              <a:t>8.3 T dipole field</a:t>
            </a:r>
            <a:r>
              <a:rPr lang="en-US" dirty="0">
                <a:solidFill>
                  <a:srgbClr val="000000"/>
                </a:solidFill>
                <a:sym typeface="Wingdings" charset="0"/>
              </a:rPr>
              <a:t>)</a:t>
            </a:r>
          </a:p>
          <a:p>
            <a:pPr lvl="1"/>
            <a:r>
              <a:rPr lang="en-US" dirty="0">
                <a:solidFill>
                  <a:srgbClr val="000000"/>
                </a:solidFill>
                <a:sym typeface="Wingdings" charset="0"/>
              </a:rPr>
              <a:t>Tests before YETS 2016/2017 revealed problem with diode box that prevented termination of the proposed tests </a:t>
            </a:r>
            <a:r>
              <a:rPr lang="en-US" dirty="0">
                <a:solidFill>
                  <a:srgbClr val="000000"/>
                </a:solidFill>
                <a:sym typeface="Wingdings"/>
              </a:rPr>
              <a:t> </a:t>
            </a:r>
            <a:r>
              <a:rPr lang="en-US" b="1" dirty="0">
                <a:solidFill>
                  <a:srgbClr val="000000"/>
                </a:solidFill>
                <a:sym typeface="Wingdings"/>
              </a:rPr>
              <a:t>LS2 consolidation of diode boxes</a:t>
            </a:r>
            <a:r>
              <a:rPr lang="en-US" dirty="0">
                <a:solidFill>
                  <a:srgbClr val="000000"/>
                </a:solidFill>
                <a:sym typeface="Wingdings"/>
              </a:rPr>
              <a:t>. </a:t>
            </a:r>
          </a:p>
          <a:p>
            <a:pPr lvl="1"/>
            <a:r>
              <a:rPr lang="en-US" dirty="0">
                <a:solidFill>
                  <a:srgbClr val="000000"/>
                </a:solidFill>
                <a:sym typeface="Wingdings"/>
              </a:rPr>
              <a:t>The test in sector  1-2 for validating magnet performance </a:t>
            </a:r>
            <a:r>
              <a:rPr lang="en-US" dirty="0">
                <a:solidFill>
                  <a:srgbClr val="03A608"/>
                </a:solidFill>
                <a:sym typeface="Wingdings"/>
              </a:rPr>
              <a:t>at 7TeV </a:t>
            </a:r>
            <a:r>
              <a:rPr lang="en-US" dirty="0">
                <a:solidFill>
                  <a:srgbClr val="000000"/>
                </a:solidFill>
                <a:sym typeface="Wingdings"/>
              </a:rPr>
              <a:t>prior to LS2 showed </a:t>
            </a:r>
            <a:r>
              <a:rPr lang="en-US" b="1" dirty="0">
                <a:solidFill>
                  <a:srgbClr val="000000"/>
                </a:solidFill>
                <a:sym typeface="Wingdings"/>
              </a:rPr>
              <a:t>that we may need 1 quench/magnet: </a:t>
            </a:r>
            <a:r>
              <a:rPr lang="en-US" b="1" dirty="0">
                <a:solidFill>
                  <a:srgbClr val="000000"/>
                </a:solidFill>
                <a:sym typeface="Symbol" panose="05050102010706020507" pitchFamily="18" charset="2"/>
              </a:rPr>
              <a:t> 1000 quenches, 2-3 months of intense quench campaign</a:t>
            </a:r>
            <a:r>
              <a:rPr lang="en-US" dirty="0">
                <a:solidFill>
                  <a:srgbClr val="000000"/>
                </a:solidFill>
                <a:sym typeface="Symbol" panose="05050102010706020507" pitchFamily="18" charset="2"/>
              </a:rPr>
              <a:t>.</a:t>
            </a:r>
          </a:p>
          <a:p>
            <a:r>
              <a:rPr lang="fr-CH" dirty="0"/>
              <a:t>15 </a:t>
            </a:r>
            <a:r>
              <a:rPr lang="fr-CH" dirty="0" err="1"/>
              <a:t>TeV</a:t>
            </a:r>
            <a:r>
              <a:rPr lang="fr-CH" dirty="0"/>
              <a:t>=2x7.5 </a:t>
            </a:r>
            <a:r>
              <a:rPr lang="fr-CH" dirty="0" err="1"/>
              <a:t>TeV</a:t>
            </a:r>
            <a:r>
              <a:rPr lang="fr-CH" dirty="0"/>
              <a:t> (</a:t>
            </a:r>
            <a:r>
              <a:rPr lang="fr-CH" dirty="0" err="1"/>
              <a:t>ultimate</a:t>
            </a:r>
            <a:r>
              <a:rPr lang="fr-CH" dirty="0"/>
              <a:t> </a:t>
            </a:r>
            <a:r>
              <a:rPr lang="fr-CH" dirty="0" err="1"/>
              <a:t>energy</a:t>
            </a:r>
            <a:r>
              <a:rPr lang="fr-CH" dirty="0"/>
              <a:t>, </a:t>
            </a:r>
            <a:r>
              <a:rPr lang="fr-CH" dirty="0" err="1"/>
              <a:t>dipoles</a:t>
            </a:r>
            <a:r>
              <a:rPr lang="fr-CH" dirty="0"/>
              <a:t> at </a:t>
            </a:r>
            <a:r>
              <a:rPr lang="fr-CH" b="1" dirty="0">
                <a:solidFill>
                  <a:srgbClr val="C00000"/>
                </a:solidFill>
              </a:rPr>
              <a:t>9 T - 93% of </a:t>
            </a:r>
            <a:r>
              <a:rPr lang="fr-CH" b="1" dirty="0" err="1">
                <a:solidFill>
                  <a:srgbClr val="C00000"/>
                </a:solidFill>
              </a:rPr>
              <a:t>intrinsic</a:t>
            </a:r>
            <a:r>
              <a:rPr lang="fr-CH" b="1" dirty="0">
                <a:solidFill>
                  <a:srgbClr val="C00000"/>
                </a:solidFill>
              </a:rPr>
              <a:t> </a:t>
            </a:r>
            <a:r>
              <a:rPr lang="fr-CH" b="1" dirty="0" err="1">
                <a:solidFill>
                  <a:srgbClr val="C00000"/>
                </a:solidFill>
              </a:rPr>
              <a:t>limit</a:t>
            </a:r>
            <a:r>
              <a:rPr lang="fr-CH" dirty="0"/>
              <a:t>):</a:t>
            </a:r>
          </a:p>
          <a:p>
            <a:pPr lvl="1"/>
            <a:r>
              <a:rPr lang="fr-CH" dirty="0"/>
              <a:t>Not impossible </a:t>
            </a:r>
            <a:r>
              <a:rPr lang="fr-CH" b="1" dirty="0"/>
              <a:t>but </a:t>
            </a:r>
            <a:r>
              <a:rPr lang="fr-CH" b="1" dirty="0" err="1"/>
              <a:t>very</a:t>
            </a:r>
            <a:r>
              <a:rPr lang="fr-CH" b="1" dirty="0"/>
              <a:t> </a:t>
            </a:r>
            <a:r>
              <a:rPr lang="fr-CH" b="1" dirty="0" err="1"/>
              <a:t>challenging</a:t>
            </a:r>
            <a:r>
              <a:rPr lang="fr-CH" b="1" dirty="0"/>
              <a:t> </a:t>
            </a:r>
            <a:r>
              <a:rPr lang="fr-CH" dirty="0"/>
              <a:t>due to large </a:t>
            </a:r>
            <a:r>
              <a:rPr lang="fr-CH" dirty="0" err="1"/>
              <a:t>overhead</a:t>
            </a:r>
            <a:r>
              <a:rPr lang="fr-CH" dirty="0"/>
              <a:t> and possible </a:t>
            </a:r>
            <a:r>
              <a:rPr lang="fr-CH" dirty="0" err="1"/>
              <a:t>reduced</a:t>
            </a:r>
            <a:r>
              <a:rPr lang="fr-CH" dirty="0"/>
              <a:t> </a:t>
            </a:r>
            <a:r>
              <a:rPr lang="fr-CH" dirty="0" err="1"/>
              <a:t>availability</a:t>
            </a:r>
            <a:r>
              <a:rPr lang="fr-CH" dirty="0"/>
              <a:t> in </a:t>
            </a:r>
            <a:r>
              <a:rPr lang="fr-CH" dirty="0" err="1"/>
              <a:t>operation</a:t>
            </a:r>
            <a:r>
              <a:rPr lang="fr-CH" dirty="0"/>
              <a:t>. </a:t>
            </a:r>
            <a:r>
              <a:rPr lang="fr-CH" dirty="0" err="1"/>
              <a:t>Some</a:t>
            </a:r>
            <a:r>
              <a:rPr lang="fr-CH" dirty="0"/>
              <a:t> </a:t>
            </a:r>
            <a:r>
              <a:rPr lang="fr-CH" dirty="0" err="1"/>
              <a:t>magnets</a:t>
            </a:r>
            <a:r>
              <a:rPr lang="fr-CH" dirty="0">
                <a:sym typeface="Symbol" panose="05050102010706020507" pitchFamily="18" charset="2"/>
              </a:rPr>
              <a:t> </a:t>
            </a:r>
            <a:r>
              <a:rPr lang="fr-CH" dirty="0" err="1">
                <a:sym typeface="Symbol" panose="05050102010706020507" pitchFamily="18" charset="2"/>
              </a:rPr>
              <a:t>were</a:t>
            </a:r>
            <a:r>
              <a:rPr lang="fr-CH" dirty="0">
                <a:sym typeface="Symbol" panose="05050102010706020507" pitchFamily="18" charset="2"/>
              </a:rPr>
              <a:t> </a:t>
            </a:r>
            <a:r>
              <a:rPr lang="fr-CH" dirty="0" err="1"/>
              <a:t>never</a:t>
            </a:r>
            <a:r>
              <a:rPr lang="fr-CH" dirty="0"/>
              <a:t> </a:t>
            </a:r>
            <a:r>
              <a:rPr lang="fr-CH" dirty="0" err="1"/>
              <a:t>trained</a:t>
            </a:r>
            <a:r>
              <a:rPr lang="fr-CH" dirty="0"/>
              <a:t> to </a:t>
            </a:r>
            <a:r>
              <a:rPr lang="fr-CH" dirty="0" err="1"/>
              <a:t>ultimate</a:t>
            </a:r>
            <a:r>
              <a:rPr lang="fr-CH" dirty="0"/>
              <a:t> and </a:t>
            </a:r>
            <a:r>
              <a:rPr lang="fr-CH" dirty="0" err="1"/>
              <a:t>some</a:t>
            </a:r>
            <a:r>
              <a:rPr lang="fr-CH" dirty="0"/>
              <a:t> </a:t>
            </a:r>
            <a:r>
              <a:rPr lang="fr-CH" dirty="0" err="1"/>
              <a:t>may</a:t>
            </a:r>
            <a:r>
              <a:rPr lang="fr-CH" dirty="0"/>
              <a:t> </a:t>
            </a:r>
            <a:r>
              <a:rPr lang="fr-CH" dirty="0" err="1"/>
              <a:t>need</a:t>
            </a:r>
            <a:r>
              <a:rPr lang="fr-CH" dirty="0"/>
              <a:t> replacement. Will </a:t>
            </a:r>
            <a:r>
              <a:rPr lang="fr-CH" dirty="0" err="1"/>
              <a:t>be</a:t>
            </a:r>
            <a:r>
              <a:rPr lang="fr-CH" dirty="0"/>
              <a:t> a </a:t>
            </a:r>
            <a:r>
              <a:rPr lang="fr-CH" dirty="0" err="1"/>
              <a:t>trade</a:t>
            </a:r>
            <a:r>
              <a:rPr lang="fr-CH" dirty="0"/>
              <a:t> off </a:t>
            </a:r>
            <a:r>
              <a:rPr lang="fr-CH" dirty="0" err="1"/>
              <a:t>with</a:t>
            </a:r>
            <a:r>
              <a:rPr lang="fr-CH" dirty="0"/>
              <a:t> </a:t>
            </a:r>
            <a:r>
              <a:rPr lang="fr-CH" dirty="0" err="1"/>
              <a:t>lumi</a:t>
            </a:r>
            <a:r>
              <a:rPr lang="fr-CH" dirty="0"/>
              <a:t> </a:t>
            </a:r>
            <a:r>
              <a:rPr lang="fr-CH" dirty="0" err="1"/>
              <a:t>loss</a:t>
            </a:r>
            <a:r>
              <a:rPr lang="fr-CH" dirty="0"/>
              <a:t>: 20% </a:t>
            </a:r>
            <a:r>
              <a:rPr lang="fr-CH" dirty="0" err="1"/>
              <a:t>lost</a:t>
            </a:r>
            <a:r>
              <a:rPr lang="fr-CH" dirty="0"/>
              <a:t> </a:t>
            </a:r>
            <a:r>
              <a:rPr lang="fr-CH" dirty="0" err="1"/>
              <a:t>seems</a:t>
            </a:r>
            <a:r>
              <a:rPr lang="fr-CH" dirty="0"/>
              <a:t> the maximum acceptable, </a:t>
            </a:r>
            <a:r>
              <a:rPr lang="fr-CH" dirty="0" err="1"/>
              <a:t>difficult</a:t>
            </a:r>
            <a:r>
              <a:rPr lang="fr-CH" dirty="0"/>
              <a:t> to </a:t>
            </a:r>
            <a:r>
              <a:rPr lang="fr-CH" dirty="0" err="1"/>
              <a:t>assess</a:t>
            </a:r>
            <a:r>
              <a:rPr lang="fr-CH" dirty="0"/>
              <a:t> </a:t>
            </a:r>
            <a:r>
              <a:rPr lang="fr-CH" dirty="0" err="1"/>
              <a:t>today</a:t>
            </a:r>
            <a:r>
              <a:rPr lang="fr-CH" dirty="0"/>
              <a:t> if </a:t>
            </a:r>
            <a:r>
              <a:rPr lang="fr-CH" dirty="0" err="1"/>
              <a:t>we</a:t>
            </a:r>
            <a:r>
              <a:rPr lang="fr-CH" dirty="0"/>
              <a:t> are </a:t>
            </a:r>
            <a:r>
              <a:rPr lang="fr-CH" dirty="0" err="1"/>
              <a:t>below</a:t>
            </a:r>
            <a:r>
              <a:rPr lang="fr-CH" dirty="0"/>
              <a:t> </a:t>
            </a:r>
            <a:r>
              <a:rPr lang="fr-CH" dirty="0" err="1"/>
              <a:t>that</a:t>
            </a:r>
            <a:r>
              <a:rPr lang="fr-CH" dirty="0"/>
              <a:t> </a:t>
            </a:r>
            <a:r>
              <a:rPr lang="fr-CH" dirty="0" err="1"/>
              <a:t>level</a:t>
            </a:r>
            <a:r>
              <a:rPr lang="fr-CH" dirty="0"/>
              <a:t>.</a:t>
            </a:r>
          </a:p>
          <a:p>
            <a:r>
              <a:rPr lang="fr-CH" dirty="0"/>
              <a:t>Beyond </a:t>
            </a:r>
            <a:r>
              <a:rPr lang="fr-CH" dirty="0" err="1"/>
              <a:t>ultimate</a:t>
            </a:r>
            <a:r>
              <a:rPr lang="fr-CH" dirty="0"/>
              <a:t> </a:t>
            </a:r>
            <a:r>
              <a:rPr lang="fr-CH" dirty="0" err="1"/>
              <a:t>energy</a:t>
            </a:r>
            <a:r>
              <a:rPr lang="fr-CH" dirty="0"/>
              <a:t> by </a:t>
            </a:r>
            <a:r>
              <a:rPr lang="fr-CH" dirty="0" err="1"/>
              <a:t>replacing</a:t>
            </a:r>
            <a:r>
              <a:rPr lang="fr-CH" dirty="0"/>
              <a:t> 1 LHC </a:t>
            </a:r>
            <a:r>
              <a:rPr lang="fr-CH" dirty="0" err="1"/>
              <a:t>dipole</a:t>
            </a:r>
            <a:r>
              <a:rPr lang="fr-CH" dirty="0"/>
              <a:t> out of 3 </a:t>
            </a:r>
            <a:r>
              <a:rPr lang="fr-CH" dirty="0" err="1"/>
              <a:t>with</a:t>
            </a:r>
            <a:r>
              <a:rPr lang="fr-CH" dirty="0"/>
              <a:t> an 11 T HiLumi </a:t>
            </a:r>
            <a:r>
              <a:rPr lang="fr-CH" dirty="0" err="1"/>
              <a:t>dipole</a:t>
            </a:r>
            <a:r>
              <a:rPr lang="fr-CH" dirty="0"/>
              <a:t>:</a:t>
            </a:r>
          </a:p>
          <a:p>
            <a:pPr lvl="1"/>
            <a:r>
              <a:rPr lang="fr-CH" dirty="0"/>
              <a:t>15.5 </a:t>
            </a:r>
            <a:r>
              <a:rPr lang="fr-CH" dirty="0" err="1"/>
              <a:t>TeV</a:t>
            </a:r>
            <a:r>
              <a:rPr lang="fr-CH" dirty="0"/>
              <a:t>= 2x7.75 </a:t>
            </a:r>
            <a:r>
              <a:rPr lang="fr-CH" dirty="0" err="1"/>
              <a:t>TeV</a:t>
            </a:r>
            <a:r>
              <a:rPr lang="fr-CH" dirty="0"/>
              <a:t> at nominal </a:t>
            </a:r>
            <a:r>
              <a:rPr lang="fr-CH" dirty="0" err="1"/>
              <a:t>current</a:t>
            </a:r>
            <a:r>
              <a:rPr lang="fr-CH" dirty="0"/>
              <a:t> (2x 8.33 T + one 11.1 T)</a:t>
            </a:r>
          </a:p>
          <a:p>
            <a:pPr lvl="1"/>
            <a:r>
              <a:rPr lang="fr-CH" dirty="0"/>
              <a:t>16.6TeV= 2x8.3 </a:t>
            </a:r>
            <a:r>
              <a:rPr lang="fr-CH" dirty="0" err="1"/>
              <a:t>TeV</a:t>
            </a:r>
            <a:r>
              <a:rPr lang="fr-CH" dirty="0"/>
              <a:t> at </a:t>
            </a:r>
            <a:r>
              <a:rPr lang="fr-CH" dirty="0" err="1"/>
              <a:t>ultimate</a:t>
            </a:r>
            <a:r>
              <a:rPr lang="fr-CH" dirty="0"/>
              <a:t> </a:t>
            </a:r>
            <a:r>
              <a:rPr lang="fr-CH" dirty="0" err="1"/>
              <a:t>current</a:t>
            </a:r>
            <a:r>
              <a:rPr lang="fr-CH" dirty="0"/>
              <a:t> (2x9 T + 12 T, </a:t>
            </a:r>
            <a:r>
              <a:rPr lang="fr-CH" dirty="0" err="1"/>
              <a:t>since</a:t>
            </a:r>
            <a:r>
              <a:rPr lang="fr-CH" dirty="0"/>
              <a:t> are </a:t>
            </a:r>
            <a:r>
              <a:rPr lang="fr-CH" dirty="0" err="1"/>
              <a:t>powered</a:t>
            </a:r>
            <a:r>
              <a:rPr lang="fr-CH" dirty="0"/>
              <a:t> in </a:t>
            </a:r>
            <a:r>
              <a:rPr lang="fr-CH" dirty="0" err="1"/>
              <a:t>series</a:t>
            </a:r>
            <a:r>
              <a:rPr lang="fr-CH" dirty="0"/>
              <a:t>)</a:t>
            </a:r>
          </a:p>
          <a:p>
            <a:pPr lvl="1"/>
            <a:r>
              <a:rPr lang="fr-CH" b="1" dirty="0" err="1"/>
              <a:t>Very</a:t>
            </a:r>
            <a:r>
              <a:rPr lang="fr-CH" b="1" dirty="0"/>
              <a:t> </a:t>
            </a:r>
            <a:r>
              <a:rPr lang="fr-CH" b="1" dirty="0" err="1"/>
              <a:t>unlikely</a:t>
            </a:r>
            <a:r>
              <a:rPr lang="fr-CH" b="1" dirty="0"/>
              <a:t>: </a:t>
            </a:r>
            <a:r>
              <a:rPr lang="fr-CH" dirty="0" err="1"/>
              <a:t>big</a:t>
            </a:r>
            <a:r>
              <a:rPr lang="fr-CH" dirty="0"/>
              <a:t> change, </a:t>
            </a:r>
            <a:r>
              <a:rPr lang="fr-CH" dirty="0" err="1"/>
              <a:t>big</a:t>
            </a:r>
            <a:r>
              <a:rPr lang="fr-CH" dirty="0"/>
              <a:t> </a:t>
            </a:r>
            <a:r>
              <a:rPr lang="fr-CH" dirty="0" err="1"/>
              <a:t>overheads</a:t>
            </a:r>
            <a:r>
              <a:rPr lang="fr-CH" dirty="0"/>
              <a:t> of de and </a:t>
            </a:r>
            <a:r>
              <a:rPr lang="fr-CH" dirty="0" err="1"/>
              <a:t>re-installation</a:t>
            </a:r>
            <a:r>
              <a:rPr lang="fr-CH" dirty="0"/>
              <a:t> (2-3 y?) and </a:t>
            </a:r>
            <a:r>
              <a:rPr lang="fr-CH" dirty="0" err="1"/>
              <a:t>very</a:t>
            </a:r>
            <a:r>
              <a:rPr lang="fr-CH" dirty="0"/>
              <a:t> </a:t>
            </a:r>
            <a:r>
              <a:rPr lang="fr-CH" dirty="0" err="1"/>
              <a:t>difficult</a:t>
            </a:r>
            <a:r>
              <a:rPr lang="fr-CH" dirty="0"/>
              <a:t> </a:t>
            </a:r>
            <a:r>
              <a:rPr lang="fr-CH" dirty="0" err="1"/>
              <a:t>operation</a:t>
            </a:r>
            <a:r>
              <a:rPr lang="fr-CH" dirty="0"/>
              <a:t>. The </a:t>
            </a:r>
            <a:r>
              <a:rPr lang="fr-CH" dirty="0" err="1"/>
              <a:t>cost</a:t>
            </a:r>
            <a:r>
              <a:rPr lang="fr-CH" dirty="0"/>
              <a:t> </a:t>
            </a:r>
            <a:r>
              <a:rPr lang="fr-CH" dirty="0" err="1"/>
              <a:t>is</a:t>
            </a:r>
            <a:r>
              <a:rPr lang="fr-CH" dirty="0"/>
              <a:t> in the 2-3 BCHF range. </a:t>
            </a:r>
            <a:r>
              <a:rPr lang="fr-CH" dirty="0" err="1"/>
              <a:t>Luminosity</a:t>
            </a:r>
            <a:r>
              <a:rPr lang="fr-CH" dirty="0"/>
              <a:t> </a:t>
            </a:r>
            <a:r>
              <a:rPr lang="fr-CH" dirty="0" err="1"/>
              <a:t>will</a:t>
            </a:r>
            <a:r>
              <a:rPr lang="fr-CH" dirty="0"/>
              <a:t> </a:t>
            </a:r>
            <a:r>
              <a:rPr lang="fr-CH" dirty="0" err="1"/>
              <a:t>be</a:t>
            </a:r>
            <a:r>
              <a:rPr lang="fr-CH" dirty="0"/>
              <a:t> </a:t>
            </a:r>
            <a:r>
              <a:rPr lang="fr-CH" dirty="0" err="1"/>
              <a:t>reduced</a:t>
            </a:r>
            <a:r>
              <a:rPr lang="fr-CH" dirty="0"/>
              <a:t> by </a:t>
            </a:r>
            <a:r>
              <a:rPr lang="fr-CH" dirty="0" err="1"/>
              <a:t>less</a:t>
            </a:r>
            <a:r>
              <a:rPr lang="fr-CH" dirty="0"/>
              <a:t> </a:t>
            </a:r>
            <a:r>
              <a:rPr lang="fr-CH" dirty="0" err="1"/>
              <a:t>avialbility</a:t>
            </a:r>
            <a:r>
              <a:rPr lang="fr-CH" dirty="0"/>
              <a:t>.</a:t>
            </a:r>
          </a:p>
          <a:p>
            <a:pPr lvl="1"/>
            <a:r>
              <a:rPr lang="fr-CH" b="1" dirty="0">
                <a:solidFill>
                  <a:srgbClr val="C00000"/>
                </a:solidFill>
              </a:rPr>
              <a:t>The HiLumi 11 T </a:t>
            </a:r>
            <a:r>
              <a:rPr lang="fr-CH" b="1" dirty="0" err="1">
                <a:solidFill>
                  <a:srgbClr val="C00000"/>
                </a:solidFill>
              </a:rPr>
              <a:t>dipole</a:t>
            </a:r>
            <a:r>
              <a:rPr lang="fr-CH" b="1" dirty="0">
                <a:solidFill>
                  <a:srgbClr val="C00000"/>
                </a:solidFill>
              </a:rPr>
              <a:t> </a:t>
            </a:r>
            <a:r>
              <a:rPr lang="fr-CH" b="1" dirty="0" err="1">
                <a:solidFill>
                  <a:srgbClr val="C00000"/>
                </a:solidFill>
              </a:rPr>
              <a:t>is</a:t>
            </a:r>
            <a:r>
              <a:rPr lang="fr-CH" b="1" dirty="0">
                <a:solidFill>
                  <a:srgbClr val="C00000"/>
                </a:solidFill>
              </a:rPr>
              <a:t> not </a:t>
            </a:r>
            <a:r>
              <a:rPr lang="fr-CH" b="1" dirty="0" err="1">
                <a:solidFill>
                  <a:srgbClr val="C00000"/>
                </a:solidFill>
              </a:rPr>
              <a:t>optimized</a:t>
            </a:r>
            <a:r>
              <a:rPr lang="fr-CH" b="1" dirty="0">
                <a:solidFill>
                  <a:srgbClr val="C00000"/>
                </a:solidFill>
              </a:rPr>
              <a:t> for </a:t>
            </a:r>
            <a:r>
              <a:rPr lang="fr-CH" b="1" dirty="0" err="1">
                <a:solidFill>
                  <a:srgbClr val="C00000"/>
                </a:solidFill>
              </a:rPr>
              <a:t>cost</a:t>
            </a:r>
            <a:r>
              <a:rPr lang="fr-CH" b="1" dirty="0">
                <a:solidFill>
                  <a:srgbClr val="C00000"/>
                </a:solidFill>
              </a:rPr>
              <a:t> </a:t>
            </a:r>
            <a:r>
              <a:rPr lang="fr-CH" b="1" dirty="0" err="1">
                <a:solidFill>
                  <a:srgbClr val="C00000"/>
                </a:solidFill>
              </a:rPr>
              <a:t>since</a:t>
            </a:r>
            <a:r>
              <a:rPr lang="fr-CH" b="1" dirty="0">
                <a:solidFill>
                  <a:srgbClr val="C00000"/>
                </a:solidFill>
              </a:rPr>
              <a:t> must </a:t>
            </a:r>
            <a:r>
              <a:rPr lang="fr-CH" b="1" dirty="0" err="1">
                <a:solidFill>
                  <a:srgbClr val="C00000"/>
                </a:solidFill>
              </a:rPr>
              <a:t>be</a:t>
            </a:r>
            <a:r>
              <a:rPr lang="fr-CH" b="1" dirty="0">
                <a:solidFill>
                  <a:srgbClr val="C00000"/>
                </a:solidFill>
              </a:rPr>
              <a:t> in </a:t>
            </a:r>
            <a:r>
              <a:rPr lang="fr-CH" b="1" dirty="0" err="1">
                <a:solidFill>
                  <a:srgbClr val="C00000"/>
                </a:solidFill>
              </a:rPr>
              <a:t>series</a:t>
            </a:r>
            <a:r>
              <a:rPr lang="fr-CH" b="1" dirty="0">
                <a:solidFill>
                  <a:srgbClr val="C00000"/>
                </a:solidFill>
              </a:rPr>
              <a:t> </a:t>
            </a:r>
            <a:r>
              <a:rPr lang="fr-CH" b="1" dirty="0" err="1">
                <a:solidFill>
                  <a:srgbClr val="C00000"/>
                </a:solidFill>
              </a:rPr>
              <a:t>with</a:t>
            </a:r>
            <a:r>
              <a:rPr lang="fr-CH" b="1" dirty="0">
                <a:solidFill>
                  <a:srgbClr val="C00000"/>
                </a:solidFill>
              </a:rPr>
              <a:t> LHC </a:t>
            </a:r>
            <a:r>
              <a:rPr lang="fr-CH" b="1" dirty="0" err="1">
                <a:solidFill>
                  <a:srgbClr val="C00000"/>
                </a:solidFill>
              </a:rPr>
              <a:t>dipoles</a:t>
            </a:r>
            <a:r>
              <a:rPr lang="fr-CH" b="1" dirty="0">
                <a:solidFill>
                  <a:srgbClr val="C00000"/>
                </a:solidFill>
              </a:rPr>
              <a:t>: </a:t>
            </a:r>
            <a:r>
              <a:rPr lang="fr-CH" b="1" dirty="0" err="1">
                <a:solidFill>
                  <a:srgbClr val="C00000"/>
                </a:solidFill>
              </a:rPr>
              <a:t>big</a:t>
            </a:r>
            <a:r>
              <a:rPr lang="fr-CH" b="1" dirty="0">
                <a:solidFill>
                  <a:srgbClr val="C00000"/>
                </a:solidFill>
              </a:rPr>
              <a:t> </a:t>
            </a:r>
            <a:r>
              <a:rPr lang="fr-CH" b="1" dirty="0" err="1">
                <a:solidFill>
                  <a:srgbClr val="C00000"/>
                </a:solidFill>
              </a:rPr>
              <a:t>constraints</a:t>
            </a:r>
            <a:r>
              <a:rPr lang="fr-CH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L.Rossi - R&amp;D for FCC-hh and variants</a:t>
            </a:r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806A24-2DA7-4D49-B0BB-CB938F8440BF}"/>
              </a:ext>
            </a:extLst>
          </p:cNvPr>
          <p:cNvSpPr txBox="1"/>
          <p:nvPr/>
        </p:nvSpPr>
        <p:spPr>
          <a:xfrm>
            <a:off x="467544" y="747460"/>
            <a:ext cx="8219256" cy="27699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sz="1200" b="1" dirty="0"/>
              <a:t>LHC </a:t>
            </a:r>
            <a:r>
              <a:rPr lang="fr-CH" sz="1200" b="1" dirty="0" err="1"/>
              <a:t>was</a:t>
            </a:r>
            <a:r>
              <a:rPr lang="fr-CH" sz="1200" b="1" dirty="0"/>
              <a:t> </a:t>
            </a:r>
            <a:r>
              <a:rPr lang="fr-CH" sz="1200" b="1" dirty="0" err="1"/>
              <a:t>operated</a:t>
            </a:r>
            <a:r>
              <a:rPr lang="fr-CH" sz="1200" b="1" dirty="0"/>
              <a:t> in Run2 at 2x6.5 TeV, i.e. </a:t>
            </a:r>
            <a:r>
              <a:rPr lang="fr-CH" sz="1200" b="1" dirty="0" err="1"/>
              <a:t>dipoles</a:t>
            </a:r>
            <a:r>
              <a:rPr lang="fr-CH" sz="1200" b="1" dirty="0"/>
              <a:t> at 7.7 tesla – For 2x7 TeV </a:t>
            </a:r>
            <a:r>
              <a:rPr lang="fr-CH" sz="1200" b="1" dirty="0">
                <a:sym typeface="Symbol" panose="05050102010706020507" pitchFamily="18" charset="2"/>
              </a:rPr>
              <a:t> 8.33 tesla, 86% of the max </a:t>
            </a:r>
            <a:r>
              <a:rPr lang="fr-CH" sz="1200" b="1" dirty="0" err="1">
                <a:sym typeface="Symbol" panose="05050102010706020507" pitchFamily="18" charset="2"/>
              </a:rPr>
              <a:t>Ic</a:t>
            </a:r>
            <a:endParaRPr lang="en-GB" sz="1200" b="1" dirty="0"/>
          </a:p>
        </p:txBody>
      </p:sp>
    </p:spTree>
    <p:extLst>
      <p:ext uri="{BB962C8B-B14F-4D97-AF65-F5344CB8AC3E}">
        <p14:creationId xmlns:p14="http://schemas.microsoft.com/office/powerpoint/2010/main" val="18230817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The LHC </a:t>
            </a:r>
            <a:r>
              <a:rPr lang="fr-CH" dirty="0" err="1"/>
              <a:t>after</a:t>
            </a:r>
            <a:r>
              <a:rPr lang="fr-CH" dirty="0"/>
              <a:t> HiLumi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12000" y="914401"/>
            <a:ext cx="8352488" cy="3680222"/>
          </a:xfrm>
        </p:spPr>
        <p:txBody>
          <a:bodyPr>
            <a:normAutofit fontScale="77500" lnSpcReduction="20000"/>
          </a:bodyPr>
          <a:lstStyle/>
          <a:p>
            <a:r>
              <a:rPr lang="fr-CH" dirty="0"/>
              <a:t>LHC as FCC-</a:t>
            </a:r>
            <a:r>
              <a:rPr lang="fr-CH" dirty="0" err="1"/>
              <a:t>hh</a:t>
            </a:r>
            <a:r>
              <a:rPr lang="fr-CH" dirty="0"/>
              <a:t> (</a:t>
            </a:r>
            <a:r>
              <a:rPr lang="fr-CH" dirty="0" err="1"/>
              <a:t>expensive</a:t>
            </a:r>
            <a:r>
              <a:rPr lang="fr-CH" dirty="0"/>
              <a:t>) </a:t>
            </a:r>
            <a:r>
              <a:rPr lang="fr-CH" dirty="0" err="1"/>
              <a:t>injector</a:t>
            </a:r>
            <a:endParaRPr lang="fr-CH" dirty="0"/>
          </a:p>
          <a:p>
            <a:pPr lvl="1"/>
            <a:r>
              <a:rPr lang="fr-CH" dirty="0" err="1"/>
              <a:t>Foreseen</a:t>
            </a:r>
            <a:r>
              <a:rPr lang="fr-CH" dirty="0"/>
              <a:t> to </a:t>
            </a:r>
            <a:r>
              <a:rPr lang="fr-CH" dirty="0" err="1"/>
              <a:t>work</a:t>
            </a:r>
            <a:r>
              <a:rPr lang="fr-CH" dirty="0"/>
              <a:t> at </a:t>
            </a:r>
            <a:r>
              <a:rPr lang="fr-CH" dirty="0" err="1"/>
              <a:t>low</a:t>
            </a:r>
            <a:r>
              <a:rPr lang="fr-CH" dirty="0"/>
              <a:t> maintenance 3 </a:t>
            </a:r>
            <a:r>
              <a:rPr lang="fr-CH" dirty="0" err="1"/>
              <a:t>TeV</a:t>
            </a:r>
            <a:r>
              <a:rPr lang="fr-CH" dirty="0"/>
              <a:t> </a:t>
            </a:r>
            <a:r>
              <a:rPr lang="fr-CH" dirty="0" err="1"/>
              <a:t>beam</a:t>
            </a:r>
            <a:endParaRPr lang="fr-CH" dirty="0"/>
          </a:p>
          <a:p>
            <a:pPr lvl="1"/>
            <a:r>
              <a:rPr lang="fr-CH" dirty="0"/>
              <a:t>Can </a:t>
            </a:r>
            <a:r>
              <a:rPr lang="fr-CH" dirty="0" err="1"/>
              <a:t>provide</a:t>
            </a:r>
            <a:r>
              <a:rPr lang="fr-CH" dirty="0"/>
              <a:t> </a:t>
            </a:r>
            <a:r>
              <a:rPr lang="fr-CH" dirty="0" err="1"/>
              <a:t>also</a:t>
            </a:r>
            <a:r>
              <a:rPr lang="fr-CH" dirty="0"/>
              <a:t> </a:t>
            </a:r>
            <a:r>
              <a:rPr lang="fr-CH" dirty="0" err="1"/>
              <a:t>beam</a:t>
            </a:r>
            <a:r>
              <a:rPr lang="fr-CH" dirty="0"/>
              <a:t> for </a:t>
            </a:r>
            <a:r>
              <a:rPr lang="fr-CH" dirty="0" err="1"/>
              <a:t>fixed</a:t>
            </a:r>
            <a:r>
              <a:rPr lang="fr-CH" dirty="0"/>
              <a:t> </a:t>
            </a:r>
            <a:r>
              <a:rPr lang="fr-CH" dirty="0" err="1"/>
              <a:t>target</a:t>
            </a:r>
            <a:r>
              <a:rPr lang="fr-CH" dirty="0"/>
              <a:t> at 1..3 </a:t>
            </a:r>
            <a:r>
              <a:rPr lang="fr-CH" dirty="0" err="1"/>
              <a:t>TeV</a:t>
            </a:r>
            <a:r>
              <a:rPr lang="fr-CH" dirty="0"/>
              <a:t> </a:t>
            </a:r>
          </a:p>
          <a:p>
            <a:r>
              <a:rPr lang="fr-CH" b="1" dirty="0"/>
              <a:t>High</a:t>
            </a:r>
            <a:r>
              <a:rPr lang="fr-CH" dirty="0"/>
              <a:t>(er) </a:t>
            </a:r>
            <a:r>
              <a:rPr lang="fr-CH" b="1" dirty="0"/>
              <a:t>Energy LHC </a:t>
            </a:r>
            <a:r>
              <a:rPr lang="fr-CH" dirty="0"/>
              <a:t>(for HEP </a:t>
            </a:r>
            <a:r>
              <a:rPr lang="fr-CH" dirty="0" err="1"/>
              <a:t>community</a:t>
            </a:r>
            <a:r>
              <a:rPr lang="fr-CH" dirty="0"/>
              <a:t> to </a:t>
            </a:r>
            <a:r>
              <a:rPr lang="fr-CH" dirty="0" err="1"/>
              <a:t>assess</a:t>
            </a:r>
            <a:r>
              <a:rPr lang="fr-CH" dirty="0"/>
              <a:t> if </a:t>
            </a:r>
            <a:r>
              <a:rPr lang="fr-CH" dirty="0" err="1"/>
              <a:t>interesting</a:t>
            </a:r>
            <a:r>
              <a:rPr lang="fr-CH" dirty="0"/>
              <a:t> or not)</a:t>
            </a:r>
          </a:p>
          <a:p>
            <a:pPr lvl="1"/>
            <a:r>
              <a:rPr lang="fr-CH" dirty="0"/>
              <a:t>33 </a:t>
            </a:r>
            <a:r>
              <a:rPr lang="fr-CH" dirty="0" err="1"/>
              <a:t>TeV</a:t>
            </a:r>
            <a:r>
              <a:rPr lang="fr-CH" dirty="0"/>
              <a:t> </a:t>
            </a:r>
            <a:r>
              <a:rPr lang="fr-CH" dirty="0" err="1"/>
              <a:t>c.o.m</a:t>
            </a:r>
            <a:r>
              <a:rPr lang="fr-CH" dirty="0"/>
              <a:t>. : 20 T </a:t>
            </a:r>
            <a:r>
              <a:rPr lang="fr-CH" dirty="0" err="1"/>
              <a:t>magnets</a:t>
            </a:r>
            <a:r>
              <a:rPr lang="fr-CH" dirty="0"/>
              <a:t> (2010 Malta Workshop)</a:t>
            </a:r>
          </a:p>
          <a:p>
            <a:pPr lvl="1"/>
            <a:r>
              <a:rPr lang="fr-CH" dirty="0"/>
              <a:t>27 TeV </a:t>
            </a:r>
            <a:r>
              <a:rPr lang="fr-CH" dirty="0" err="1"/>
              <a:t>c.o.m</a:t>
            </a:r>
            <a:r>
              <a:rPr lang="fr-CH" dirty="0"/>
              <a:t>. : 16 T </a:t>
            </a:r>
            <a:r>
              <a:rPr lang="fr-CH" dirty="0" err="1"/>
              <a:t>magnets</a:t>
            </a:r>
            <a:r>
              <a:rPr lang="fr-CH" dirty="0"/>
              <a:t> (FCC </a:t>
            </a:r>
            <a:r>
              <a:rPr lang="fr-CH" dirty="0" err="1"/>
              <a:t>baseline</a:t>
            </a:r>
            <a:r>
              <a:rPr lang="fr-CH" dirty="0"/>
              <a:t> </a:t>
            </a:r>
            <a:r>
              <a:rPr lang="fr-CH" dirty="0" err="1"/>
              <a:t>magnet</a:t>
            </a:r>
            <a:r>
              <a:rPr lang="fr-CH" dirty="0"/>
              <a:t>)</a:t>
            </a:r>
          </a:p>
          <a:p>
            <a:pPr lvl="1"/>
            <a:r>
              <a:rPr lang="fr-CH" dirty="0"/>
              <a:t>21 </a:t>
            </a:r>
            <a:r>
              <a:rPr lang="fr-CH" dirty="0" err="1"/>
              <a:t>TeV</a:t>
            </a:r>
            <a:r>
              <a:rPr lang="fr-CH" dirty="0"/>
              <a:t> </a:t>
            </a:r>
            <a:r>
              <a:rPr lang="fr-CH" dirty="0" err="1"/>
              <a:t>c.o.m</a:t>
            </a:r>
            <a:r>
              <a:rPr lang="fr-CH" dirty="0"/>
              <a:t>. : LHC1.5, </a:t>
            </a:r>
            <a:r>
              <a:rPr lang="fr-CH" dirty="0" err="1"/>
              <a:t>based</a:t>
            </a:r>
            <a:r>
              <a:rPr lang="fr-CH" dirty="0"/>
              <a:t> on 12 T magnets </a:t>
            </a:r>
          </a:p>
          <a:p>
            <a:r>
              <a:rPr lang="fr-CH" dirty="0" err="1"/>
              <a:t>LHeC</a:t>
            </a:r>
            <a:r>
              <a:rPr lang="fr-CH" dirty="0"/>
              <a:t> compatible </a:t>
            </a:r>
            <a:r>
              <a:rPr lang="fr-CH" dirty="0" err="1"/>
              <a:t>with</a:t>
            </a:r>
            <a:endParaRPr lang="fr-CH" dirty="0"/>
          </a:p>
          <a:p>
            <a:pPr lvl="1"/>
            <a:r>
              <a:rPr lang="fr-CH" dirty="0" err="1"/>
              <a:t>Present</a:t>
            </a:r>
            <a:r>
              <a:rPr lang="fr-CH" dirty="0"/>
              <a:t> LHC (</a:t>
            </a:r>
            <a:r>
              <a:rPr lang="fr-CH" dirty="0" err="1"/>
              <a:t>with</a:t>
            </a:r>
            <a:r>
              <a:rPr lang="fr-CH" dirty="0"/>
              <a:t> important modifications)</a:t>
            </a:r>
          </a:p>
          <a:p>
            <a:pPr lvl="1"/>
            <a:r>
              <a:rPr lang="fr-CH" dirty="0"/>
              <a:t>New HE-LHC, </a:t>
            </a:r>
            <a:r>
              <a:rPr lang="fr-CH" dirty="0" err="1"/>
              <a:t>whatever</a:t>
            </a:r>
            <a:r>
              <a:rPr lang="fr-CH" dirty="0"/>
              <a:t> configuration (a bit </a:t>
            </a:r>
            <a:r>
              <a:rPr lang="fr-CH" dirty="0" err="1"/>
              <a:t>easier</a:t>
            </a:r>
            <a:r>
              <a:rPr lang="fr-CH" dirty="0"/>
              <a:t> </a:t>
            </a:r>
            <a:r>
              <a:rPr lang="fr-CH" dirty="0" err="1"/>
              <a:t>than</a:t>
            </a:r>
            <a:r>
              <a:rPr lang="fr-CH" dirty="0"/>
              <a:t> </a:t>
            </a:r>
            <a:r>
              <a:rPr lang="fr-CH" dirty="0" err="1"/>
              <a:t>present</a:t>
            </a:r>
            <a:r>
              <a:rPr lang="fr-CH" dirty="0"/>
              <a:t> LHC) </a:t>
            </a:r>
          </a:p>
          <a:p>
            <a:pPr lvl="1"/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L.Rossi - R&amp;D for FCC-hh and variants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20</a:t>
            </a:fld>
            <a:endParaRPr lang="fr-FR"/>
          </a:p>
        </p:txBody>
      </p:sp>
      <p:sp>
        <p:nvSpPr>
          <p:cNvPr id="7" name="Rounded Rectangle 6"/>
          <p:cNvSpPr/>
          <p:nvPr/>
        </p:nvSpPr>
        <p:spPr>
          <a:xfrm>
            <a:off x="1043608" y="2355726"/>
            <a:ext cx="6048672" cy="288032"/>
          </a:xfrm>
          <a:prstGeom prst="roundRect">
            <a:avLst/>
          </a:prstGeom>
          <a:solidFill>
            <a:schemeClr val="accent4">
              <a:lumMod val="20000"/>
              <a:lumOff val="80000"/>
              <a:alpha val="20000"/>
            </a:schemeClr>
          </a:solidFill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C3ACD129-7AC2-4FAA-B006-D68C1124642F}"/>
              </a:ext>
            </a:extLst>
          </p:cNvPr>
          <p:cNvSpPr/>
          <p:nvPr/>
        </p:nvSpPr>
        <p:spPr>
          <a:xfrm>
            <a:off x="1043608" y="2669642"/>
            <a:ext cx="6048672" cy="288032"/>
          </a:xfrm>
          <a:prstGeom prst="roundRect">
            <a:avLst/>
          </a:prstGeom>
          <a:solidFill>
            <a:srgbClr val="00B0F0">
              <a:alpha val="20000"/>
            </a:srgbClr>
          </a:solidFill>
          <a:ln w="19050">
            <a:solidFill>
              <a:srgbClr val="0055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38F3BB57-10AF-4DC8-8809-56367975F5A2}"/>
              </a:ext>
            </a:extLst>
          </p:cNvPr>
          <p:cNvSpPr/>
          <p:nvPr/>
        </p:nvSpPr>
        <p:spPr>
          <a:xfrm>
            <a:off x="1043608" y="2986298"/>
            <a:ext cx="6048672" cy="288032"/>
          </a:xfrm>
          <a:prstGeom prst="roundRect">
            <a:avLst/>
          </a:prstGeom>
          <a:solidFill>
            <a:srgbClr val="92D050">
              <a:alpha val="20000"/>
            </a:srgbClr>
          </a:solidFill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573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771" y="48361"/>
            <a:ext cx="7920000" cy="540000"/>
          </a:xfrm>
        </p:spPr>
        <p:txBody>
          <a:bodyPr/>
          <a:lstStyle/>
          <a:p>
            <a:r>
              <a:rPr lang="fr-CH" sz="2000" dirty="0"/>
              <a:t>The 25 y LHC construction time line</a:t>
            </a:r>
            <a:br>
              <a:rPr lang="fr-CH" sz="2000" dirty="0"/>
            </a:br>
            <a:r>
              <a:rPr lang="fr-CH" sz="2000" dirty="0"/>
              <a:t>possible </a:t>
            </a:r>
            <a:r>
              <a:rPr lang="fr-CH" sz="2000" dirty="0" err="1"/>
              <a:t>only</a:t>
            </a:r>
            <a:r>
              <a:rPr lang="fr-CH" sz="2000" dirty="0"/>
              <a:t> </a:t>
            </a:r>
            <a:r>
              <a:rPr lang="fr-CH" sz="2000" dirty="0" err="1"/>
              <a:t>because</a:t>
            </a:r>
            <a:r>
              <a:rPr lang="fr-CH" sz="2000" dirty="0"/>
              <a:t> SSC </a:t>
            </a:r>
            <a:r>
              <a:rPr lang="fr-CH" sz="2000" dirty="0" err="1"/>
              <a:t>developed</a:t>
            </a:r>
            <a:r>
              <a:rPr lang="fr-CH" sz="2000" dirty="0"/>
              <a:t> the </a:t>
            </a:r>
            <a:r>
              <a:rPr lang="fr-CH" sz="2000" dirty="0" err="1"/>
              <a:t>superconductor</a:t>
            </a:r>
            <a:r>
              <a:rPr lang="fr-CH" sz="2000" dirty="0"/>
              <a:t>… </a:t>
            </a:r>
            <a:endParaRPr lang="en-GB" sz="2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L.Rossi - R&amp;D for FCC-hh and variants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21</a:t>
            </a:fld>
            <a:endParaRPr lang="fr-FR"/>
          </a:p>
        </p:txBody>
      </p:sp>
      <p:pic>
        <p:nvPicPr>
          <p:cNvPr id="5" name="Picture 2" descr="C:\MzDocuments\Lep_Buch\LEPFigures\FigChap14\LHC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620" y="3242601"/>
            <a:ext cx="1240899" cy="1434619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482" y="2084965"/>
            <a:ext cx="3951654" cy="2756248"/>
          </a:xfrm>
          <a:prstGeom prst="rect">
            <a:avLst/>
          </a:prstGeom>
        </p:spPr>
      </p:pic>
      <p:pic>
        <p:nvPicPr>
          <p:cNvPr id="7" name="Picture 6" descr="First beam with a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49531" y="3205696"/>
            <a:ext cx="2297114" cy="1529038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88361"/>
            <a:ext cx="7875137" cy="2891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 descr="4-vtx.png"/>
          <p:cNvPicPr preferRelativeResize="0"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84172" y="1103736"/>
            <a:ext cx="1225080" cy="720507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8189" y="2019119"/>
            <a:ext cx="1337046" cy="900278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79512" y="2149956"/>
            <a:ext cx="1416990" cy="99785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r>
              <a:rPr lang="fr-CH" sz="1100" b="1" dirty="0" err="1"/>
              <a:t>Only</a:t>
            </a:r>
            <a:r>
              <a:rPr lang="fr-CH" sz="1100" b="1" dirty="0"/>
              <a:t> 2 y to </a:t>
            </a:r>
            <a:r>
              <a:rPr lang="fr-CH" sz="1100" b="1" dirty="0" err="1"/>
              <a:t>make</a:t>
            </a:r>
            <a:r>
              <a:rPr lang="fr-CH" sz="1100" b="1" dirty="0"/>
              <a:t> a short </a:t>
            </a:r>
            <a:r>
              <a:rPr lang="fr-CH" sz="1100" b="1" dirty="0" err="1"/>
              <a:t>magnet</a:t>
            </a:r>
            <a:r>
              <a:rPr lang="fr-CH" sz="1100" b="1" dirty="0"/>
              <a:t> «</a:t>
            </a:r>
            <a:r>
              <a:rPr lang="fr-CH" sz="1100" b="1" dirty="0" err="1"/>
              <a:t>near</a:t>
            </a:r>
            <a:r>
              <a:rPr lang="fr-CH" sz="1100" b="1" dirty="0"/>
              <a:t> to final». </a:t>
            </a:r>
            <a:r>
              <a:rPr lang="fr-CH" sz="1100" b="1" dirty="0" err="1"/>
              <a:t>Conductor</a:t>
            </a:r>
            <a:r>
              <a:rPr lang="fr-CH" sz="1100" b="1" dirty="0"/>
              <a:t> </a:t>
            </a:r>
            <a:r>
              <a:rPr lang="fr-CH" sz="1100" b="1" dirty="0" err="1"/>
              <a:t>available</a:t>
            </a:r>
            <a:r>
              <a:rPr lang="fr-CH" sz="1100" b="1" dirty="0"/>
              <a:t>(SSC) </a:t>
            </a:r>
            <a:endParaRPr lang="en-GB" sz="1100" b="1" dirty="0"/>
          </a:p>
        </p:txBody>
      </p:sp>
      <p:sp>
        <p:nvSpPr>
          <p:cNvPr id="10" name="Rectangle 9"/>
          <p:cNvSpPr/>
          <p:nvPr/>
        </p:nvSpPr>
        <p:spPr>
          <a:xfrm>
            <a:off x="2987824" y="2138575"/>
            <a:ext cx="3600400" cy="291740"/>
          </a:xfrm>
          <a:prstGeom prst="rect">
            <a:avLst/>
          </a:prstGeom>
        </p:spPr>
        <p:style>
          <a:lnRef idx="1">
            <a:schemeClr val="accent1"/>
          </a:lnRef>
          <a:fillRef idx="1001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r-CH" sz="1200" b="1" dirty="0"/>
              <a:t>12 y </a:t>
            </a:r>
            <a:r>
              <a:rPr lang="fr-CH" sz="1200" b="1" dirty="0" err="1"/>
              <a:t>from</a:t>
            </a:r>
            <a:r>
              <a:rPr lang="fr-CH" sz="1200" b="1" dirty="0"/>
              <a:t> first </a:t>
            </a:r>
            <a:r>
              <a:rPr lang="fr-CH" sz="1200" b="1" dirty="0" err="1"/>
              <a:t>working</a:t>
            </a:r>
            <a:r>
              <a:rPr lang="fr-CH" sz="1200" b="1" dirty="0"/>
              <a:t> prototype to last </a:t>
            </a:r>
            <a:r>
              <a:rPr lang="fr-CH" sz="1200" b="1" dirty="0" err="1"/>
              <a:t>magnet</a:t>
            </a:r>
            <a:endParaRPr lang="en-GB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619672" y="2138575"/>
            <a:ext cx="1368152" cy="600164"/>
          </a:xfrm>
          <a:prstGeom prst="rect">
            <a:avLst/>
          </a:prstGeom>
          <a:solidFill>
            <a:srgbClr val="005F8C"/>
          </a:solidFill>
        </p:spPr>
        <p:txBody>
          <a:bodyPr wrap="square" rtlCol="0">
            <a:spAutoFit/>
          </a:bodyPr>
          <a:lstStyle/>
          <a:p>
            <a:r>
              <a:rPr lang="fr-CH" sz="1100" b="1" dirty="0">
                <a:solidFill>
                  <a:schemeClr val="bg1"/>
                </a:solidFill>
              </a:rPr>
              <a:t>7 </a:t>
            </a:r>
            <a:r>
              <a:rPr lang="fr-CH" sz="1100" b="1" dirty="0" err="1">
                <a:solidFill>
                  <a:schemeClr val="bg1"/>
                </a:solidFill>
              </a:rPr>
              <a:t>years</a:t>
            </a:r>
            <a:r>
              <a:rPr lang="fr-CH" sz="1100" b="1" dirty="0">
                <a:solidFill>
                  <a:schemeClr val="bg1"/>
                </a:solidFill>
              </a:rPr>
              <a:t> </a:t>
            </a:r>
            <a:r>
              <a:rPr lang="fr-CH" sz="1100" b="1" dirty="0" err="1">
                <a:solidFill>
                  <a:schemeClr val="bg1"/>
                </a:solidFill>
              </a:rPr>
              <a:t>from</a:t>
            </a:r>
            <a:r>
              <a:rPr lang="fr-CH" sz="1100" b="1" dirty="0">
                <a:solidFill>
                  <a:schemeClr val="bg1"/>
                </a:solidFill>
              </a:rPr>
              <a:t> </a:t>
            </a:r>
            <a:r>
              <a:rPr lang="fr-CH" sz="1100" b="1" dirty="0" err="1">
                <a:solidFill>
                  <a:schemeClr val="bg1"/>
                </a:solidFill>
              </a:rPr>
              <a:t>start</a:t>
            </a:r>
            <a:r>
              <a:rPr lang="fr-CH" sz="1100" b="1" dirty="0">
                <a:solidFill>
                  <a:schemeClr val="bg1"/>
                </a:solidFill>
              </a:rPr>
              <a:t> R&amp;D to 1st </a:t>
            </a:r>
            <a:r>
              <a:rPr lang="fr-CH" sz="1100" b="1" dirty="0" err="1">
                <a:solidFill>
                  <a:schemeClr val="bg1"/>
                </a:solidFill>
              </a:rPr>
              <a:t>Industry</a:t>
            </a:r>
            <a:r>
              <a:rPr lang="fr-CH" sz="1100" b="1" dirty="0">
                <a:solidFill>
                  <a:schemeClr val="bg1"/>
                </a:solidFill>
              </a:rPr>
              <a:t> proto</a:t>
            </a:r>
            <a:endParaRPr lang="en-GB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25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HE-LHC Malta FP7-Eucard workshop (2010)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914401"/>
            <a:ext cx="4264866" cy="3680222"/>
          </a:xfrm>
        </p:spPr>
        <p:txBody>
          <a:bodyPr>
            <a:normAutofit fontScale="70000" lnSpcReduction="20000"/>
          </a:bodyPr>
          <a:lstStyle/>
          <a:p>
            <a:r>
              <a:rPr lang="fr-CH" dirty="0" err="1"/>
              <a:t>Dipole</a:t>
            </a:r>
            <a:r>
              <a:rPr lang="fr-CH" dirty="0"/>
              <a:t> at 20 T</a:t>
            </a:r>
          </a:p>
          <a:p>
            <a:r>
              <a:rPr lang="fr-CH" dirty="0"/>
              <a:t>Energy 33 </a:t>
            </a:r>
            <a:r>
              <a:rPr lang="fr-CH" dirty="0" err="1"/>
              <a:t>TeV</a:t>
            </a:r>
            <a:r>
              <a:rPr lang="fr-CH" dirty="0"/>
              <a:t> (c.om.)</a:t>
            </a:r>
          </a:p>
          <a:p>
            <a:r>
              <a:rPr lang="fr-CH" dirty="0" err="1"/>
              <a:t>Where</a:t>
            </a:r>
            <a:r>
              <a:rPr lang="fr-CH" dirty="0"/>
              <a:t> are </a:t>
            </a:r>
            <a:r>
              <a:rPr lang="fr-CH" dirty="0" err="1"/>
              <a:t>we</a:t>
            </a:r>
            <a:r>
              <a:rPr lang="fr-CH" dirty="0"/>
              <a:t>?</a:t>
            </a:r>
          </a:p>
          <a:p>
            <a:r>
              <a:rPr lang="fr-CH" dirty="0" err="1"/>
              <a:t>Little</a:t>
            </a:r>
            <a:r>
              <a:rPr lang="fr-CH" dirty="0"/>
              <a:t> </a:t>
            </a:r>
            <a:r>
              <a:rPr lang="fr-CH" dirty="0" err="1"/>
              <a:t>work</a:t>
            </a:r>
            <a:r>
              <a:rPr lang="fr-CH" dirty="0"/>
              <a:t> in </a:t>
            </a:r>
            <a:r>
              <a:rPr lang="fr-CH" dirty="0" err="1"/>
              <a:t>that</a:t>
            </a:r>
            <a:r>
              <a:rPr lang="fr-CH" dirty="0"/>
              <a:t> direction.</a:t>
            </a:r>
          </a:p>
          <a:p>
            <a:r>
              <a:rPr lang="fr-CH" dirty="0" err="1"/>
              <a:t>Magnet</a:t>
            </a:r>
            <a:r>
              <a:rPr lang="fr-CH" dirty="0"/>
              <a:t> </a:t>
            </a:r>
            <a:r>
              <a:rPr lang="fr-CH" dirty="0" err="1"/>
              <a:t>technology</a:t>
            </a:r>
            <a:r>
              <a:rPr lang="fr-CH" dirty="0"/>
              <a:t> </a:t>
            </a:r>
            <a:r>
              <a:rPr lang="fr-CH" dirty="0" err="1"/>
              <a:t>Hilumi</a:t>
            </a:r>
            <a:r>
              <a:rPr lang="fr-CH" dirty="0"/>
              <a:t> (11-12 T) </a:t>
            </a:r>
            <a:r>
              <a:rPr lang="fr-CH" dirty="0" err="1"/>
              <a:t>is</a:t>
            </a:r>
            <a:r>
              <a:rPr lang="fr-CH" dirty="0"/>
              <a:t> </a:t>
            </a:r>
            <a:r>
              <a:rPr lang="fr-CH" dirty="0" err="1"/>
              <a:t>taking</a:t>
            </a:r>
            <a:r>
              <a:rPr lang="fr-CH" dirty="0"/>
              <a:t> longer </a:t>
            </a:r>
            <a:r>
              <a:rPr lang="fr-CH" dirty="0" err="1"/>
              <a:t>than</a:t>
            </a:r>
            <a:r>
              <a:rPr lang="fr-CH" dirty="0"/>
              <a:t> </a:t>
            </a:r>
            <a:r>
              <a:rPr lang="fr-CH" dirty="0" err="1"/>
              <a:t>anticipated</a:t>
            </a:r>
            <a:endParaRPr lang="fr-CH" dirty="0"/>
          </a:p>
          <a:p>
            <a:r>
              <a:rPr lang="fr-CH" dirty="0"/>
              <a:t>Minimal </a:t>
            </a:r>
            <a:r>
              <a:rPr lang="fr-CH" dirty="0" err="1"/>
              <a:t>resources</a:t>
            </a:r>
            <a:r>
              <a:rPr lang="fr-CH" dirty="0"/>
              <a:t> for HTS</a:t>
            </a:r>
          </a:p>
          <a:p>
            <a:r>
              <a:rPr lang="fr-CH" dirty="0"/>
              <a:t>It </a:t>
            </a:r>
            <a:r>
              <a:rPr lang="fr-CH" dirty="0" err="1"/>
              <a:t>took</a:t>
            </a:r>
            <a:r>
              <a:rPr lang="fr-CH" dirty="0"/>
              <a:t> &gt; 10 </a:t>
            </a:r>
            <a:r>
              <a:rPr lang="fr-CH" dirty="0" err="1"/>
              <a:t>years</a:t>
            </a:r>
            <a:r>
              <a:rPr lang="fr-CH" dirty="0"/>
              <a:t> to </a:t>
            </a:r>
            <a:r>
              <a:rPr lang="fr-CH" dirty="0" err="1"/>
              <a:t>develop</a:t>
            </a:r>
            <a:r>
              <a:rPr lang="fr-CH" dirty="0"/>
              <a:t> the SC for </a:t>
            </a:r>
            <a:r>
              <a:rPr lang="fr-CH" dirty="0" err="1"/>
              <a:t>HiLiumi</a:t>
            </a:r>
            <a:r>
              <a:rPr lang="fr-CH" dirty="0"/>
              <a:t> (2003-2015)</a:t>
            </a:r>
          </a:p>
          <a:p>
            <a:r>
              <a:rPr lang="fr-CH" b="1" dirty="0"/>
              <a:t>SC for B&gt;12-14 T </a:t>
            </a:r>
            <a:r>
              <a:rPr lang="fr-CH" b="1" dirty="0" err="1"/>
              <a:t>is</a:t>
            </a:r>
            <a:r>
              <a:rPr lang="fr-CH" b="1" dirty="0"/>
              <a:t> not </a:t>
            </a:r>
            <a:r>
              <a:rPr lang="fr-CH" b="1" dirty="0" err="1"/>
              <a:t>yet</a:t>
            </a:r>
            <a:r>
              <a:rPr lang="fr-CH" b="1" dirty="0"/>
              <a:t> </a:t>
            </a:r>
            <a:r>
              <a:rPr lang="fr-CH" b="1" dirty="0" err="1"/>
              <a:t>there</a:t>
            </a:r>
            <a:r>
              <a:rPr lang="fr-CH" b="1" dirty="0"/>
              <a:t>. Effort for a more </a:t>
            </a:r>
            <a:r>
              <a:rPr lang="fr-CH" b="1" dirty="0" err="1"/>
              <a:t>realistic</a:t>
            </a:r>
            <a:r>
              <a:rPr lang="fr-CH" b="1" dirty="0"/>
              <a:t> HE-LHC </a:t>
            </a:r>
            <a:r>
              <a:rPr lang="fr-CH" b="1" dirty="0" err="1"/>
              <a:t>done</a:t>
            </a:r>
            <a:r>
              <a:rPr lang="fr-CH" b="1" dirty="0"/>
              <a:t> in the frame of FCC-</a:t>
            </a:r>
            <a:r>
              <a:rPr lang="fr-CH" b="1" dirty="0" err="1"/>
              <a:t>hh</a:t>
            </a:r>
            <a:r>
              <a:rPr lang="fr-CH" b="1" dirty="0"/>
              <a:t> (</a:t>
            </a:r>
            <a:r>
              <a:rPr lang="fr-CH" b="1" dirty="0" err="1"/>
              <a:t>since</a:t>
            </a:r>
            <a:r>
              <a:rPr lang="fr-CH" b="1" dirty="0"/>
              <a:t> 2013)</a:t>
            </a:r>
            <a:endParaRPr lang="en-GB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L.Rossi - R&amp;D for FCC-hh and variants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22</a:t>
            </a:fld>
            <a:endParaRPr lang="fr-F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410" y="1277723"/>
            <a:ext cx="4168515" cy="31152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6678" y="660900"/>
            <a:ext cx="2127322" cy="145657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816667" y="2466175"/>
            <a:ext cx="458324" cy="387185"/>
          </a:xfrm>
          <a:prstGeom prst="roundRect">
            <a:avLst/>
          </a:prstGeom>
          <a:noFill/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7139636" y="2117474"/>
            <a:ext cx="121538" cy="355270"/>
          </a:xfrm>
          <a:prstGeom prst="straightConnector1">
            <a:avLst/>
          </a:prstGeom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687192" y="2089187"/>
            <a:ext cx="13773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100" dirty="0"/>
              <a:t>L. Rossi &amp; E. Todesco, CERN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109278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12000" y="134999"/>
            <a:ext cx="7920000" cy="1120335"/>
          </a:xfrm>
        </p:spPr>
        <p:txBody>
          <a:bodyPr/>
          <a:lstStyle/>
          <a:p>
            <a:r>
              <a:rPr lang="fr-CH" sz="2400" dirty="0"/>
              <a:t>HE-LHC as </a:t>
            </a:r>
            <a:r>
              <a:rPr lang="fr-CH" sz="2400" dirty="0" err="1"/>
              <a:t>designed</a:t>
            </a:r>
            <a:r>
              <a:rPr lang="fr-CH" sz="2400" dirty="0"/>
              <a:t> </a:t>
            </a:r>
            <a:r>
              <a:rPr lang="fr-CH" sz="2400" dirty="0" err="1"/>
              <a:t>inside</a:t>
            </a:r>
            <a:r>
              <a:rPr lang="fr-CH" sz="2400" dirty="0"/>
              <a:t> FCC-</a:t>
            </a:r>
            <a:r>
              <a:rPr lang="fr-CH" sz="2400" dirty="0" err="1"/>
              <a:t>hh</a:t>
            </a:r>
            <a:r>
              <a:rPr lang="fr-CH" sz="2400" dirty="0"/>
              <a:t> </a:t>
            </a:r>
            <a:r>
              <a:rPr lang="fr-CH" sz="2400" dirty="0" err="1"/>
              <a:t>project</a:t>
            </a:r>
            <a:br>
              <a:rPr lang="fr-CH" sz="2400" dirty="0"/>
            </a:br>
            <a:r>
              <a:rPr lang="fr-CH" sz="2400" dirty="0" err="1"/>
              <a:t>Dipole</a:t>
            </a:r>
            <a:r>
              <a:rPr lang="fr-CH" sz="2400" dirty="0"/>
              <a:t> Field 16 T </a:t>
            </a:r>
            <a:r>
              <a:rPr lang="fr-CH" sz="2400" dirty="0">
                <a:sym typeface="Symbol" panose="05050102010706020507" pitchFamily="18" charset="2"/>
              </a:rPr>
              <a:t> 27 TeV </a:t>
            </a:r>
            <a:r>
              <a:rPr lang="fr-CH" sz="2400" dirty="0" err="1">
                <a:sym typeface="Symbol" panose="05050102010706020507" pitchFamily="18" charset="2"/>
              </a:rPr>
              <a:t>c.o.m</a:t>
            </a:r>
            <a:r>
              <a:rPr lang="fr-CH" sz="2400" dirty="0">
                <a:sym typeface="Symbol" panose="05050102010706020507" pitchFamily="18" charset="2"/>
              </a:rPr>
              <a:t>.</a:t>
            </a:r>
            <a:endParaRPr lang="en-GB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L.Rossi - R&amp;D for FCC-hh and variants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23</a:t>
            </a:fld>
            <a:endParaRPr lang="fr-FR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00" y="1390335"/>
            <a:ext cx="7560400" cy="35119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452320" y="891947"/>
            <a:ext cx="13892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100" dirty="0"/>
              <a:t>M. Benedikt, F. Zimmermann et al.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18979903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0" y="0"/>
            <a:ext cx="9144000" cy="756084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3000" kern="0" dirty="0">
                <a:latin typeface="Arial" panose="020B0604020202020204" pitchFamily="34" charset="0"/>
                <a:cs typeface="Arial" panose="020B0604020202020204" pitchFamily="34" charset="0"/>
              </a:rPr>
              <a:t>Circular hadron colliders:  FCC-</a:t>
            </a:r>
            <a:r>
              <a:rPr lang="en-US" sz="3000" kern="0" dirty="0" err="1">
                <a:latin typeface="Arial" panose="020B0604020202020204" pitchFamily="34" charset="0"/>
                <a:cs typeface="Arial" panose="020B0604020202020204" pitchFamily="34" charset="0"/>
              </a:rPr>
              <a:t>hh</a:t>
            </a:r>
            <a:r>
              <a:rPr lang="en-US" sz="3000" kern="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3000" kern="0" dirty="0" err="1">
                <a:latin typeface="Arial" panose="020B0604020202020204" pitchFamily="34" charset="0"/>
                <a:cs typeface="Arial" panose="020B0604020202020204" pitchFamily="34" charset="0"/>
              </a:rPr>
              <a:t>SppC</a:t>
            </a:r>
            <a:endParaRPr lang="en-US" sz="2700" kern="0" dirty="0"/>
          </a:p>
        </p:txBody>
      </p:sp>
      <p:pic>
        <p:nvPicPr>
          <p:cNvPr id="58" name="Picture 57" descr="layout_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658" y="1820890"/>
            <a:ext cx="2916324" cy="30378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0" y="753401"/>
                <a:ext cx="9144000" cy="923330"/>
              </a:xfrm>
              <a:prstGeom prst="rect">
                <a:avLst/>
              </a:prstGeom>
              <a:solidFill>
                <a:srgbClr val="ED7D31">
                  <a:lumMod val="40000"/>
                  <a:lumOff val="60000"/>
                </a:srgbClr>
              </a:solidFill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lvl="0">
                  <a:defRPr kumimoji="0" sz="2400" b="1" i="0" u="none" strike="noStrike" kern="0" cap="none" spc="0" normalizeH="0" baseline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</a:defRPr>
                </a:lvl1pPr>
              </a:lstStyle>
              <a:p>
                <a:r>
                  <a:rPr lang="de-DE" sz="1800" dirty="0"/>
                  <a:t>circumference </a:t>
                </a:r>
                <a14:m>
                  <m:oMath xmlns:m="http://schemas.openxmlformats.org/officeDocument/2006/math">
                    <m:r>
                      <a:rPr lang="de-DE" sz="1800" dirty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de-DE" sz="1800" dirty="0"/>
                  <a:t>100 km, </a:t>
                </a:r>
                <a:r>
                  <a:rPr lang="en-GB" sz="1800" dirty="0"/>
                  <a:t>two high-luminosity experiments up to 3</a:t>
                </a:r>
                <a:r>
                  <a:rPr lang="en-US" sz="1800" dirty="0"/>
                  <a:t> (1) x 10</a:t>
                </a:r>
                <a:r>
                  <a:rPr lang="en-US" sz="1800" baseline="30000" dirty="0"/>
                  <a:t>35</a:t>
                </a:r>
                <a:r>
                  <a:rPr lang="en-US" sz="1800" dirty="0"/>
                  <a:t> cm</a:t>
                </a:r>
                <a:r>
                  <a:rPr lang="en-US" sz="1800" baseline="30000" dirty="0"/>
                  <a:t>-2</a:t>
                </a:r>
                <a:r>
                  <a:rPr lang="en-US" sz="1800" dirty="0"/>
                  <a:t>s</a:t>
                </a:r>
                <a:r>
                  <a:rPr lang="en-US" sz="1800" baseline="30000" dirty="0"/>
                  <a:t>-1</a:t>
                </a:r>
                <a:r>
                  <a:rPr lang="en-GB" sz="1800" dirty="0"/>
                  <a:t>,        </a:t>
                </a:r>
                <a:r>
                  <a:rPr lang="en-GB" sz="1800" b="0" dirty="0">
                    <a:solidFill>
                      <a:srgbClr val="000000"/>
                    </a:solidFill>
                  </a:rPr>
                  <a:t>two additional experiments possibly combined with </a:t>
                </a:r>
                <a:r>
                  <a:rPr lang="de-DE" sz="1800" b="0" dirty="0">
                    <a:solidFill>
                      <a:srgbClr val="000000"/>
                    </a:solidFill>
                  </a:rPr>
                  <a:t>injection section, </a:t>
                </a:r>
                <a:r>
                  <a:rPr lang="en-GB" sz="1800" b="0" dirty="0">
                    <a:solidFill>
                      <a:srgbClr val="000000"/>
                    </a:solidFill>
                  </a:rPr>
                  <a:t>collimation insertions (</a:t>
                </a:r>
                <a:r>
                  <a:rPr lang="en-GB" sz="1800" b="0" dirty="0" err="1">
                    <a:solidFill>
                      <a:srgbClr val="000000"/>
                    </a:solidFill>
                  </a:rPr>
                  <a:t>betatron</a:t>
                </a:r>
                <a:r>
                  <a:rPr lang="en-GB" sz="1800" b="0" dirty="0">
                    <a:solidFill>
                      <a:srgbClr val="000000"/>
                    </a:solidFill>
                  </a:rPr>
                  <a:t> and momentum cleaning), extraction/dump insertion, RF insertion,</a:t>
                </a:r>
                <a:r>
                  <a:rPr lang="de-DE" sz="1800" b="0" dirty="0">
                    <a:solidFill>
                      <a:srgbClr val="000000"/>
                    </a:solidFill>
                  </a:rPr>
                  <a:t> </a:t>
                </a:r>
                <a:endParaRPr lang="de-DE" sz="1800" dirty="0"/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753401"/>
                <a:ext cx="9144000" cy="923330"/>
              </a:xfrm>
              <a:prstGeom prst="rect">
                <a:avLst/>
              </a:prstGeom>
              <a:blipFill>
                <a:blip r:embed="rId4"/>
                <a:stretch>
                  <a:fillRect l="-533" t="-3974" r="-6000" b="-99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9"/>
          <a:stretch/>
        </p:blipFill>
        <p:spPr>
          <a:xfrm>
            <a:off x="4427545" y="2016726"/>
            <a:ext cx="3163515" cy="27138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729" y="2508812"/>
            <a:ext cx="106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FCC-</a:t>
            </a:r>
            <a:r>
              <a:rPr lang="en-US" b="1" dirty="0" err="1">
                <a:solidFill>
                  <a:srgbClr val="000000"/>
                </a:solidFill>
              </a:rPr>
              <a:t>hh</a:t>
            </a:r>
            <a:endParaRPr lang="en-GB" b="1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04348" y="2468962"/>
            <a:ext cx="106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</a:rPr>
              <a:t>SppC</a:t>
            </a:r>
            <a:endParaRPr lang="en-GB" b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41956" y="2847004"/>
            <a:ext cx="145853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new injector chain,</a:t>
            </a:r>
          </a:p>
          <a:p>
            <a:endParaRPr lang="en-US" sz="1350" dirty="0"/>
          </a:p>
          <a:p>
            <a:r>
              <a:rPr lang="en-US" sz="1350" dirty="0"/>
              <a:t>simultaneous operation with </a:t>
            </a:r>
            <a:r>
              <a:rPr lang="en-US" sz="1350" dirty="0" err="1"/>
              <a:t>e+e</a:t>
            </a:r>
            <a:r>
              <a:rPr lang="en-US" sz="1350" dirty="0"/>
              <a:t>- collider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034" y="2878144"/>
            <a:ext cx="1543335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based on existing CERN injector chain,</a:t>
            </a:r>
          </a:p>
          <a:p>
            <a:endParaRPr lang="en-US" sz="1350" dirty="0"/>
          </a:p>
          <a:p>
            <a:r>
              <a:rPr lang="en-US" sz="1350" dirty="0"/>
              <a:t>Luminosity goal </a:t>
            </a:r>
            <a:r>
              <a:rPr lang="de-DE" sz="1350" dirty="0"/>
              <a:t>~20 ab-1 per main IP within 25 years</a:t>
            </a:r>
          </a:p>
          <a:p>
            <a:endParaRPr lang="en-US" sz="1350" dirty="0"/>
          </a:p>
          <a:p>
            <a:endParaRPr lang="en-US" sz="1350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7368293" y="1693659"/>
            <a:ext cx="1728192" cy="186640"/>
          </a:xfrm>
          <a:prstGeom prst="rect">
            <a:avLst/>
          </a:prstGeom>
          <a:solidFill>
            <a:srgbClr val="70AD47">
              <a:lumMod val="40000"/>
              <a:lumOff val="60000"/>
            </a:srgbClr>
          </a:solidFill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" indent="0" defTabSz="685800">
              <a:spcBef>
                <a:spcPts val="900"/>
              </a:spcBef>
              <a:buClr>
                <a:srgbClr val="0C377B"/>
              </a:buClr>
              <a:buNone/>
              <a:defRPr/>
            </a:pPr>
            <a:r>
              <a:rPr lang="en-US" sz="900" b="1" dirty="0">
                <a:solidFill>
                  <a:prstClr val="black"/>
                </a:solidFill>
                <a:latin typeface="Calibri" panose="020F0502020204030204"/>
              </a:rPr>
              <a:t>values in brackets refer to  CEPC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69572" y="4602550"/>
            <a:ext cx="1790875" cy="2769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CH" sz="1200" dirty="0" err="1"/>
              <a:t>M.Benedikt</a:t>
            </a:r>
            <a:r>
              <a:rPr lang="fr-CH" sz="1200" dirty="0"/>
              <a:t> @ Granada</a:t>
            </a:r>
            <a:endParaRPr lang="en-GB" sz="1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803098-A472-4257-83F8-8381AB9E4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L.Rossi - R&amp;D for FCC-hh and variants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AE2FDD-2325-409D-9775-1E9012C64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790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p-p machine CERN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L.Rossi - R&amp;D for FCC-hh and variants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25</a:t>
            </a:fld>
            <a:endParaRPr lang="fr-FR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7480546"/>
              </p:ext>
            </p:extLst>
          </p:nvPr>
        </p:nvGraphicFramePr>
        <p:xfrm>
          <a:off x="0" y="771550"/>
          <a:ext cx="9144000" cy="4410216"/>
        </p:xfrm>
        <a:graphic>
          <a:graphicData uri="http://schemas.openxmlformats.org/drawingml/2006/table">
            <a:tbl>
              <a:tblPr firstRow="1" bandRow="1"/>
              <a:tblGrid>
                <a:gridCol w="27907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45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03">
                  <a:extLst>
                    <a:ext uri="{9D8B030D-6E8A-4147-A177-3AD203B41FA5}">
                      <a16:colId xmlns:a16="http://schemas.microsoft.com/office/drawing/2014/main" val="1072247410"/>
                    </a:ext>
                  </a:extLst>
                </a:gridCol>
                <a:gridCol w="9137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42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849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84915">
                  <a:extLst>
                    <a:ext uri="{9D8B030D-6E8A-4147-A177-3AD203B41FA5}">
                      <a16:colId xmlns:a16="http://schemas.microsoft.com/office/drawing/2014/main" val="2362098517"/>
                    </a:ext>
                  </a:extLst>
                </a:gridCol>
              </a:tblGrid>
              <a:tr h="394422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500" b="1" dirty="0">
                          <a:solidFill>
                            <a:schemeClr val="bg1"/>
                          </a:solidFill>
                        </a:rPr>
                        <a:t>parameter</a:t>
                      </a:r>
                    </a:p>
                  </a:txBody>
                  <a:tcPr marL="68580" marR="68580" marT="34290" marB="34290" anchor="ctr">
                    <a:lnL w="12700" cmpd="sng">
                      <a:solidFill>
                        <a:srgbClr val="A26B2D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 gridSpan="3"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500" b="1" dirty="0">
                          <a:solidFill>
                            <a:schemeClr val="bg1"/>
                          </a:solidFill>
                        </a:rPr>
                        <a:t>FCC-</a:t>
                      </a:r>
                      <a:r>
                        <a:rPr lang="en-GB" sz="1500" b="1" dirty="0" err="1">
                          <a:solidFill>
                            <a:schemeClr val="bg1"/>
                          </a:solidFill>
                        </a:rPr>
                        <a:t>hh</a:t>
                      </a:r>
                      <a:endParaRPr lang="en-GB" sz="15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>
                          <a:solidFill>
                            <a:schemeClr val="bg1"/>
                          </a:solidFill>
                        </a:rPr>
                        <a:t>HE-LHC</a:t>
                      </a:r>
                    </a:p>
                  </a:txBody>
                  <a:tcPr marL="68580" marR="68580" marT="34290" marB="3429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500" b="1" dirty="0">
                          <a:solidFill>
                            <a:schemeClr val="bg1"/>
                          </a:solidFill>
                        </a:rPr>
                        <a:t>HL-LHC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500" b="1" dirty="0">
                          <a:solidFill>
                            <a:schemeClr val="bg1"/>
                          </a:solidFill>
                        </a:rPr>
                        <a:t>LHC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4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collision energy </a:t>
                      </a:r>
                      <a:r>
                        <a:rPr kumimoji="0" lang="en-GB" sz="1400" b="1" kern="1200" dirty="0" err="1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cms</a:t>
                      </a:r>
                      <a:r>
                        <a:rPr kumimoji="0" lang="en-GB" sz="14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[</a:t>
                      </a:r>
                      <a:r>
                        <a:rPr kumimoji="0" lang="en-GB" sz="1400" b="1" kern="1200" dirty="0" err="1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TeV</a:t>
                      </a:r>
                      <a:r>
                        <a:rPr kumimoji="0" lang="en-GB" sz="14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en-GB" sz="14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27</a:t>
                      </a:r>
                      <a:endParaRPr kumimoji="0" lang="en-GB" sz="14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4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dipole field [T]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8.33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8.33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6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4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circumference</a:t>
                      </a:r>
                      <a:r>
                        <a:rPr kumimoji="0" lang="de-AT" sz="1400" b="1" kern="1200" baseline="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[km]</a:t>
                      </a:r>
                      <a:endParaRPr kumimoji="0" lang="en-GB" sz="14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0" lang="de-AT" sz="14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97.75</a:t>
                      </a:r>
                      <a:endParaRPr kumimoji="0" lang="en-GB" sz="14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26.7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26.7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26.7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1646">
                <a:tc>
                  <a:txBody>
                    <a:bodyPr/>
                    <a:lstStyle/>
                    <a:p>
                      <a:r>
                        <a:rPr kumimoji="0" lang="en-GB" sz="14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beam current [A]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0" lang="en-GB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0.58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813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4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bunch intensity  [10</a:t>
                      </a:r>
                      <a:r>
                        <a:rPr kumimoji="0" lang="en-GB" sz="1400" b="1" kern="1200" baseline="300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en-GB" sz="14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4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 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2.2 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2.2 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1.15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13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4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bunch spacing  [ns]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25 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25 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25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813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400" b="1" kern="1200" dirty="0" err="1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synchr</a:t>
                      </a:r>
                      <a:r>
                        <a:rPr kumimoji="0" lang="en-GB" sz="14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. rad. power / ring [kW]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4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2400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101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7.3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3.6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924253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kumimoji="0" lang="en-GB" sz="14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SR</a:t>
                      </a:r>
                      <a:r>
                        <a:rPr kumimoji="0" lang="en-GB" sz="1400" b="1" kern="1200" baseline="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power / length [W/m/ap.]</a:t>
                      </a:r>
                      <a:endParaRPr kumimoji="0" lang="en-GB" sz="14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0" lang="en-US" sz="14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28.4</a:t>
                      </a:r>
                      <a:endParaRPr kumimoji="0" lang="en-GB" sz="14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4.6</a:t>
                      </a:r>
                      <a:endParaRPr kumimoji="0" lang="en-GB" sz="14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0.33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0.17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20060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kumimoji="0" lang="en-GB" sz="14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long. emit. damping time [h]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0.54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1.8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1" kern="1200" baseline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12.9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12.9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99448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4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beta*</a:t>
                      </a:r>
                      <a:r>
                        <a:rPr kumimoji="0" lang="de-AT" sz="1400" b="1" kern="1200" baseline="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[m]</a:t>
                      </a:r>
                      <a:endParaRPr kumimoji="0" lang="en-GB" sz="14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1.1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0.3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0.25</a:t>
                      </a: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0.15</a:t>
                      </a:r>
                      <a:r>
                        <a:rPr kumimoji="0" lang="de-AT" sz="1400" b="1" kern="1200" baseline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(min.)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0.55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9530520"/>
                  </a:ext>
                </a:extLst>
              </a:tr>
              <a:tr h="2911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normalized emittance</a:t>
                      </a:r>
                      <a:r>
                        <a:rPr kumimoji="0" lang="en-US" sz="1400" b="1" kern="1200" baseline="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[</a:t>
                      </a:r>
                      <a:r>
                        <a:rPr kumimoji="0" lang="en-US" sz="1400" b="1" kern="1200" baseline="0" dirty="0">
                          <a:solidFill>
                            <a:schemeClr val="dk1"/>
                          </a:solidFill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m</a:t>
                      </a:r>
                      <a:r>
                        <a:rPr kumimoji="0" lang="en-US" sz="1400" b="1" kern="1200" baseline="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m]</a:t>
                      </a:r>
                      <a:endParaRPr kumimoji="0" lang="en-GB" sz="14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2.2 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2.5</a:t>
                      </a:r>
                      <a:r>
                        <a:rPr kumimoji="0" lang="de-AT" sz="1400" b="1" kern="1200" baseline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endParaRPr kumimoji="0" lang="de-AT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2.5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3.75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92026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kumimoji="0" lang="en-US" sz="14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peak luminosity [10</a:t>
                      </a:r>
                      <a:r>
                        <a:rPr kumimoji="0" lang="en-US" sz="1400" b="1" kern="1200" baseline="300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34</a:t>
                      </a:r>
                      <a:r>
                        <a:rPr kumimoji="0" lang="en-US" sz="14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cm</a:t>
                      </a:r>
                      <a:r>
                        <a:rPr kumimoji="0" lang="en-US" sz="1400" b="1" kern="1200" baseline="300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-2</a:t>
                      </a:r>
                      <a:r>
                        <a:rPr kumimoji="0" lang="en-US" sz="14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</a:t>
                      </a:r>
                      <a:r>
                        <a:rPr kumimoji="0" lang="en-US" sz="1400" b="1" kern="1200" baseline="300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-1</a:t>
                      </a:r>
                      <a:r>
                        <a:rPr kumimoji="0" lang="en-US" sz="14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  <a:endParaRPr kumimoji="0" lang="en-GB" sz="14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en-GB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28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1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5 (lev.)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956012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kumimoji="0" lang="en-GB" sz="14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events/bunch crossing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170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1000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800</a:t>
                      </a:r>
                      <a:r>
                        <a:rPr kumimoji="0" lang="de-AT" sz="1400" b="1" kern="1200" baseline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132 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27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kumimoji="0" lang="en-GB" sz="14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stored energy/beam [GJ]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8.4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4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1.4</a:t>
                      </a:r>
                      <a:endParaRPr kumimoji="0" lang="en-GB" sz="14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0.7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0.36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3635896" y="1422371"/>
            <a:ext cx="2232248" cy="288032"/>
          </a:xfrm>
          <a:prstGeom prst="roundRect">
            <a:avLst/>
          </a:prstGeom>
          <a:noFill/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ounded Rectangle 6"/>
          <p:cNvSpPr/>
          <p:nvPr/>
        </p:nvSpPr>
        <p:spPr>
          <a:xfrm>
            <a:off x="3419872" y="2937288"/>
            <a:ext cx="2520280" cy="498558"/>
          </a:xfrm>
          <a:prstGeom prst="roundRect">
            <a:avLst/>
          </a:prstGeom>
          <a:noFill/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le 7"/>
          <p:cNvSpPr/>
          <p:nvPr/>
        </p:nvSpPr>
        <p:spPr>
          <a:xfrm>
            <a:off x="3491880" y="4892629"/>
            <a:ext cx="2448272" cy="314434"/>
          </a:xfrm>
          <a:prstGeom prst="roundRect">
            <a:avLst/>
          </a:prstGeom>
          <a:noFill/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881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35000"/>
            <a:ext cx="8867288" cy="852574"/>
          </a:xfrm>
        </p:spPr>
        <p:txBody>
          <a:bodyPr/>
          <a:lstStyle/>
          <a:p>
            <a:r>
              <a:rPr lang="fr-CH" dirty="0"/>
              <a:t>The timeline of a FCC-</a:t>
            </a:r>
            <a:r>
              <a:rPr lang="fr-CH" dirty="0" err="1"/>
              <a:t>hh</a:t>
            </a:r>
            <a:r>
              <a:rPr lang="fr-CH" dirty="0"/>
              <a:t> </a:t>
            </a:r>
            <a:r>
              <a:rPr lang="fr-CH" dirty="0" err="1"/>
              <a:t>is</a:t>
            </a:r>
            <a:r>
              <a:rPr lang="fr-CH" dirty="0"/>
              <a:t> </a:t>
            </a:r>
            <a:r>
              <a:rPr lang="fr-CH" dirty="0" err="1"/>
              <a:t>determined</a:t>
            </a:r>
            <a:r>
              <a:rPr lang="fr-CH" dirty="0"/>
              <a:t> by magnet </a:t>
            </a:r>
            <a:r>
              <a:rPr lang="fr-CH" dirty="0" err="1"/>
              <a:t>technology</a:t>
            </a:r>
            <a:r>
              <a:rPr lang="fr-CH" dirty="0"/>
              <a:t> </a:t>
            </a:r>
            <a:r>
              <a:rPr lang="fr-CH" dirty="0" err="1"/>
              <a:t>wich</a:t>
            </a:r>
            <a:r>
              <a:rPr lang="fr-CH" dirty="0"/>
              <a:t> </a:t>
            </a:r>
            <a:r>
              <a:rPr lang="fr-CH" dirty="0" err="1"/>
              <a:t>depends</a:t>
            </a:r>
            <a:r>
              <a:rPr lang="fr-CH" dirty="0"/>
              <a:t> on SC development16 T 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L.Rossi - R&amp;D for FCC-hh and variants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26</a:t>
            </a:fld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539552" y="987574"/>
            <a:ext cx="7992448" cy="87203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fr-CH" sz="1650" b="1" dirty="0">
                <a:solidFill>
                  <a:srgbClr val="000000"/>
                </a:solidFill>
              </a:rPr>
              <a:t>Main </a:t>
            </a:r>
            <a:r>
              <a:rPr lang="fr-CH" sz="1650" b="1" dirty="0" err="1">
                <a:solidFill>
                  <a:srgbClr val="000000"/>
                </a:solidFill>
              </a:rPr>
              <a:t>development</a:t>
            </a:r>
            <a:r>
              <a:rPr lang="fr-CH" sz="1650" b="1" dirty="0">
                <a:solidFill>
                  <a:srgbClr val="000000"/>
                </a:solidFill>
              </a:rPr>
              <a:t> goal </a:t>
            </a:r>
            <a:r>
              <a:rPr lang="fr-CH" sz="1650" b="1" dirty="0" err="1">
                <a:solidFill>
                  <a:srgbClr val="000000"/>
                </a:solidFill>
              </a:rPr>
              <a:t>is</a:t>
            </a:r>
            <a:r>
              <a:rPr lang="fr-CH" sz="1650" b="1" dirty="0">
                <a:solidFill>
                  <a:srgbClr val="000000"/>
                </a:solidFill>
              </a:rPr>
              <a:t> </a:t>
            </a:r>
            <a:r>
              <a:rPr lang="fr-CH" sz="1650" b="1" dirty="0" err="1">
                <a:solidFill>
                  <a:srgbClr val="000000"/>
                </a:solidFill>
              </a:rPr>
              <a:t>wire</a:t>
            </a:r>
            <a:r>
              <a:rPr lang="fr-CH" sz="1650" b="1" dirty="0">
                <a:solidFill>
                  <a:srgbClr val="000000"/>
                </a:solidFill>
              </a:rPr>
              <a:t> performance </a:t>
            </a:r>
            <a:r>
              <a:rPr lang="fr-CH" sz="1650" b="1" dirty="0" err="1">
                <a:solidFill>
                  <a:srgbClr val="000000"/>
                </a:solidFill>
              </a:rPr>
              <a:t>increase</a:t>
            </a:r>
            <a:r>
              <a:rPr lang="fr-CH" sz="1650" b="1" dirty="0">
                <a:solidFill>
                  <a:srgbClr val="000000"/>
                </a:solidFill>
              </a:rPr>
              <a:t>:</a:t>
            </a: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fr-CH" sz="1500" b="1" dirty="0" err="1">
                <a:solidFill>
                  <a:srgbClr val="000000"/>
                </a:solidFill>
              </a:rPr>
              <a:t>J</a:t>
            </a:r>
            <a:r>
              <a:rPr lang="fr-CH" sz="1500" b="1" baseline="-25000" dirty="0" err="1">
                <a:solidFill>
                  <a:srgbClr val="000000"/>
                </a:solidFill>
              </a:rPr>
              <a:t>c</a:t>
            </a:r>
            <a:r>
              <a:rPr lang="fr-CH" sz="1500" b="1" dirty="0">
                <a:solidFill>
                  <a:srgbClr val="000000"/>
                </a:solidFill>
              </a:rPr>
              <a:t> (16T, 4.2K) &gt; 1500 A/mm</a:t>
            </a:r>
            <a:r>
              <a:rPr lang="fr-CH" sz="1500" b="1" baseline="30000" dirty="0">
                <a:solidFill>
                  <a:srgbClr val="000000"/>
                </a:solidFill>
              </a:rPr>
              <a:t>2 </a:t>
            </a:r>
            <a:r>
              <a:rPr lang="fr-CH" sz="1500" b="1" dirty="0">
                <a:solidFill>
                  <a:srgbClr val="000000"/>
                </a:solidFill>
              </a:rPr>
              <a:t> </a:t>
            </a:r>
            <a:r>
              <a:rPr lang="fr-CH" sz="1500" b="1" dirty="0">
                <a:solidFill>
                  <a:srgbClr val="000000"/>
                </a:solidFill>
                <a:sym typeface="Wingdings" panose="05000000000000000000" pitchFamily="2" charset="2"/>
              </a:rPr>
              <a:t></a:t>
            </a:r>
            <a:r>
              <a:rPr lang="fr-CH" sz="1500" b="1" dirty="0">
                <a:solidFill>
                  <a:srgbClr val="000000"/>
                </a:solidFill>
              </a:rPr>
              <a:t>50% </a:t>
            </a:r>
            <a:r>
              <a:rPr lang="fr-CH" sz="1500" b="1" dirty="0" err="1">
                <a:solidFill>
                  <a:srgbClr val="000000"/>
                </a:solidFill>
              </a:rPr>
              <a:t>increase</a:t>
            </a:r>
            <a:r>
              <a:rPr lang="fr-CH" sz="1500" b="1" dirty="0">
                <a:solidFill>
                  <a:srgbClr val="000000"/>
                </a:solidFill>
              </a:rPr>
              <a:t> </a:t>
            </a:r>
            <a:r>
              <a:rPr lang="fr-CH" sz="1500" b="1" dirty="0" err="1">
                <a:solidFill>
                  <a:srgbClr val="000000"/>
                </a:solidFill>
              </a:rPr>
              <a:t>wrt</a:t>
            </a:r>
            <a:r>
              <a:rPr lang="fr-CH" sz="1500" b="1" dirty="0">
                <a:solidFill>
                  <a:srgbClr val="000000"/>
                </a:solidFill>
              </a:rPr>
              <a:t> HL-LHC </a:t>
            </a:r>
            <a:r>
              <a:rPr lang="fr-CH" sz="1500" b="1" dirty="0" err="1">
                <a:solidFill>
                  <a:srgbClr val="000000"/>
                </a:solidFill>
              </a:rPr>
              <a:t>wire</a:t>
            </a:r>
            <a:r>
              <a:rPr lang="fr-CH" sz="1500" b="1" dirty="0">
                <a:solidFill>
                  <a:srgbClr val="000000"/>
                </a:solidFill>
              </a:rPr>
              <a:t> </a:t>
            </a: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00"/>
                </a:solidFill>
              </a:rPr>
              <a:t>Reduction of coil &amp; magnet cross-section </a:t>
            </a:r>
            <a:endParaRPr lang="fr-CH" sz="1500" b="1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092" y="1882918"/>
            <a:ext cx="5040560" cy="2884345"/>
          </a:xfrm>
          <a:prstGeom prst="rect">
            <a:avLst/>
          </a:prstGeom>
          <a:noFill/>
        </p:spPr>
      </p:pic>
      <p:sp>
        <p:nvSpPr>
          <p:cNvPr id="7" name="Left Arrow Callout 6"/>
          <p:cNvSpPr>
            <a:spLocks/>
          </p:cNvSpPr>
          <p:nvPr/>
        </p:nvSpPr>
        <p:spPr>
          <a:xfrm>
            <a:off x="5852864" y="2337333"/>
            <a:ext cx="2376264" cy="1080170"/>
          </a:xfrm>
          <a:prstGeom prst="leftArrowCallout">
            <a:avLst>
              <a:gd name="adj1" fmla="val 13969"/>
              <a:gd name="adj2" fmla="val 8088"/>
              <a:gd name="adj3" fmla="val 78933"/>
              <a:gd name="adj4" fmla="val 74999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b="1" dirty="0"/>
              <a:t>This </a:t>
            </a:r>
            <a:r>
              <a:rPr lang="fr-CH" sz="2000" b="1" dirty="0" err="1"/>
              <a:t>is</a:t>
            </a:r>
            <a:r>
              <a:rPr lang="fr-CH" sz="2000" b="1" dirty="0"/>
              <a:t> </a:t>
            </a:r>
            <a:r>
              <a:rPr lang="fr-CH" sz="2000" b="1" dirty="0" err="1"/>
              <a:t>difficult</a:t>
            </a:r>
            <a:endParaRPr lang="en-GB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934575" y="3656474"/>
            <a:ext cx="18094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100" dirty="0"/>
              <a:t>A. Ballarino &amp; L. Bottura, CERN</a:t>
            </a:r>
            <a:endParaRPr lang="en-GB" sz="1100" dirty="0"/>
          </a:p>
        </p:txBody>
      </p:sp>
      <p:sp>
        <p:nvSpPr>
          <p:cNvPr id="10" name="Oval Callout 9"/>
          <p:cNvSpPr/>
          <p:nvPr/>
        </p:nvSpPr>
        <p:spPr>
          <a:xfrm>
            <a:off x="3998471" y="3169516"/>
            <a:ext cx="936104" cy="495973"/>
          </a:xfrm>
          <a:prstGeom prst="wedgeEllipseCallout">
            <a:avLst>
              <a:gd name="adj1" fmla="val -82805"/>
              <a:gd name="adj2" fmla="val 372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CH" sz="1000" b="1" dirty="0" err="1">
                <a:solidFill>
                  <a:schemeClr val="tx1"/>
                </a:solidFill>
              </a:rPr>
              <a:t>Present</a:t>
            </a:r>
            <a:r>
              <a:rPr lang="fr-CH" sz="1000" b="1" dirty="0">
                <a:solidFill>
                  <a:schemeClr val="tx1"/>
                </a:solidFill>
              </a:rPr>
              <a:t> FCC </a:t>
            </a:r>
            <a:r>
              <a:rPr lang="fr-CH" sz="1000" b="1" dirty="0" err="1">
                <a:solidFill>
                  <a:schemeClr val="tx1"/>
                </a:solidFill>
              </a:rPr>
              <a:t>targets</a:t>
            </a:r>
            <a:endParaRPr lang="en-GB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39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/>
          <p:cNvSpPr>
            <a:spLocks noGrp="1"/>
          </p:cNvSpPr>
          <p:nvPr>
            <p:ph type="title"/>
          </p:nvPr>
        </p:nvSpPr>
        <p:spPr>
          <a:xfrm>
            <a:off x="1350073" y="0"/>
            <a:ext cx="3927113" cy="574777"/>
          </a:xfrm>
        </p:spPr>
        <p:txBody>
          <a:bodyPr>
            <a:normAutofit/>
          </a:bodyPr>
          <a:lstStyle/>
          <a:p>
            <a:r>
              <a:rPr lang="en-US" dirty="0"/>
              <a:t>Conductor R&amp;D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465976" y="3374280"/>
            <a:ext cx="3677077" cy="1109916"/>
            <a:chOff x="430634" y="3574478"/>
            <a:chExt cx="4902769" cy="1479887"/>
          </a:xfrm>
        </p:grpSpPr>
        <p:pic>
          <p:nvPicPr>
            <p:cNvPr id="29" name="Picture 28" descr="Screen Shot 2017-06-01 at 15.03.44.pn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3761" y="3574478"/>
              <a:ext cx="1429642" cy="1452245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430634" y="4346478"/>
              <a:ext cx="3388621" cy="707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350" dirty="0"/>
                <a:t>1274 A/mm</a:t>
              </a:r>
              <a:r>
                <a:rPr lang="en-US" sz="1350" baseline="30000" dirty="0"/>
                <a:t>2</a:t>
              </a:r>
              <a:r>
                <a:rPr lang="en-US" sz="1350" dirty="0"/>
                <a:t> @ 15T, 4.2K</a:t>
              </a:r>
            </a:p>
            <a:p>
              <a:pPr algn="r"/>
              <a:r>
                <a:rPr lang="en-US" sz="1500" b="1" dirty="0">
                  <a:solidFill>
                    <a:srgbClr val="FF0000"/>
                  </a:solidFill>
                </a:rPr>
                <a:t>≈ 1000 A/mm</a:t>
              </a:r>
              <a:r>
                <a:rPr lang="en-US" sz="1500" b="1" baseline="30000" dirty="0">
                  <a:solidFill>
                    <a:srgbClr val="FF0000"/>
                  </a:solidFill>
                </a:rPr>
                <a:t>2</a:t>
              </a:r>
              <a:r>
                <a:rPr lang="en-US" sz="1500" b="1" dirty="0">
                  <a:solidFill>
                    <a:srgbClr val="FF0000"/>
                  </a:solidFill>
                </a:rPr>
                <a:t> @ 16T, 4.2K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189220" y="149104"/>
            <a:ext cx="2583180" cy="2028139"/>
            <a:chOff x="4771877" y="806899"/>
            <a:chExt cx="3444240" cy="2704185"/>
          </a:xfrm>
        </p:grpSpPr>
        <p:pic>
          <p:nvPicPr>
            <p:cNvPr id="32" name="Picture 31" descr="Screen Shot 2017-06-01 at 15.47.19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1205" y="1357131"/>
              <a:ext cx="3062388" cy="1441564"/>
            </a:xfrm>
            <a:prstGeom prst="rect">
              <a:avLst/>
            </a:prstGeom>
          </p:spPr>
        </p:pic>
        <p:pic>
          <p:nvPicPr>
            <p:cNvPr id="33" name="Picture 32" descr="Screen Shot 2017-06-01 at 15.48.19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9598" y="806899"/>
              <a:ext cx="3203995" cy="423628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4771877" y="2803198"/>
              <a:ext cx="34442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350" dirty="0"/>
                <a:t>2850 A/mm</a:t>
              </a:r>
              <a:r>
                <a:rPr lang="en-US" sz="1350" baseline="30000" dirty="0"/>
                <a:t>2</a:t>
              </a:r>
              <a:r>
                <a:rPr lang="en-US" sz="1350" dirty="0"/>
                <a:t> @ 12T, 4.2K</a:t>
              </a:r>
            </a:p>
            <a:p>
              <a:pPr algn="r"/>
              <a:r>
                <a:rPr lang="en-US" sz="1500" b="1" dirty="0">
                  <a:solidFill>
                    <a:srgbClr val="FF0000"/>
                  </a:solidFill>
                </a:rPr>
                <a:t>≈ 1250 A/mm</a:t>
              </a:r>
              <a:r>
                <a:rPr lang="en-US" sz="1500" b="1" baseline="30000" dirty="0">
                  <a:solidFill>
                    <a:srgbClr val="FF0000"/>
                  </a:solidFill>
                </a:rPr>
                <a:t>2</a:t>
              </a:r>
              <a:r>
                <a:rPr lang="en-US" sz="1500" b="1" dirty="0">
                  <a:solidFill>
                    <a:srgbClr val="FF0000"/>
                  </a:solidFill>
                </a:rPr>
                <a:t> @ 16T, 4.2K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285010" y="2157956"/>
            <a:ext cx="2508421" cy="1802623"/>
            <a:chOff x="5487165" y="4172217"/>
            <a:chExt cx="3344561" cy="2403496"/>
          </a:xfrm>
        </p:grpSpPr>
        <p:sp>
          <p:nvSpPr>
            <p:cNvPr id="36" name="TextBox 35"/>
            <p:cNvSpPr txBox="1"/>
            <p:nvPr/>
          </p:nvSpPr>
          <p:spPr>
            <a:xfrm>
              <a:off x="5487165" y="6144826"/>
              <a:ext cx="334456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500" b="1" dirty="0">
                  <a:solidFill>
                    <a:srgbClr val="FF0000"/>
                  </a:solidFill>
                </a:rPr>
                <a:t>≈ 950 A/mm</a:t>
              </a:r>
              <a:r>
                <a:rPr lang="en-US" sz="1500" b="1" baseline="30000" dirty="0">
                  <a:solidFill>
                    <a:srgbClr val="FF0000"/>
                  </a:solidFill>
                </a:rPr>
                <a:t>2</a:t>
              </a:r>
              <a:r>
                <a:rPr lang="en-US" sz="1500" b="1" dirty="0">
                  <a:solidFill>
                    <a:srgbClr val="FF0000"/>
                  </a:solidFill>
                </a:rPr>
                <a:t> @ 16T, 4.2K</a:t>
              </a:r>
            </a:p>
          </p:txBody>
        </p:sp>
        <p:pic>
          <p:nvPicPr>
            <p:cNvPr id="37" name="Picture 36" descr="Screen Shot 2017-06-01 at 15.34.49.pn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0637" y="4172217"/>
              <a:ext cx="1476000" cy="1476000"/>
            </a:xfrm>
            <a:prstGeom prst="rect">
              <a:avLst/>
            </a:prstGeom>
          </p:spPr>
        </p:pic>
        <p:pic>
          <p:nvPicPr>
            <p:cNvPr id="38" name="Picture 37" descr="Screen Shot 2017-06-01 at 15.35.07.png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094"/>
            <a:stretch/>
          </p:blipFill>
          <p:spPr>
            <a:xfrm>
              <a:off x="5551585" y="4195972"/>
              <a:ext cx="1496253" cy="1462494"/>
            </a:xfrm>
            <a:prstGeom prst="rect">
              <a:avLst/>
            </a:prstGeom>
          </p:spPr>
        </p:pic>
        <p:pic>
          <p:nvPicPr>
            <p:cNvPr id="39" name="Picture 38" descr="Screen Shot 2017-06-01 at 14.59.45.pn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8173" y="5698721"/>
              <a:ext cx="1383774" cy="446379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8"/>
            <a:srcRect l="5006" t="39990" r="6926" b="39917"/>
            <a:stretch/>
          </p:blipFill>
          <p:spPr>
            <a:xfrm>
              <a:off x="7204939" y="5780056"/>
              <a:ext cx="1598746" cy="364770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1451166" y="1222196"/>
            <a:ext cx="3258284" cy="2621813"/>
            <a:chOff x="410887" y="705034"/>
            <a:chExt cx="4344379" cy="3495751"/>
          </a:xfrm>
        </p:grpSpPr>
        <p:grpSp>
          <p:nvGrpSpPr>
            <p:cNvPr id="48" name="Group 47"/>
            <p:cNvGrpSpPr/>
            <p:nvPr/>
          </p:nvGrpSpPr>
          <p:grpSpPr>
            <a:xfrm>
              <a:off x="410887" y="725980"/>
              <a:ext cx="4344379" cy="3474805"/>
              <a:chOff x="249438" y="828253"/>
              <a:chExt cx="4344379" cy="3474805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33"/>
              <a:stretch/>
            </p:blipFill>
            <p:spPr>
              <a:xfrm>
                <a:off x="249438" y="1288009"/>
                <a:ext cx="4332722" cy="2388742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330666" y="3595171"/>
                <a:ext cx="3411646" cy="707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1750 A/mm</a:t>
                </a:r>
                <a:r>
                  <a:rPr lang="en-US" sz="1350" baseline="30000" dirty="0"/>
                  <a:t>2</a:t>
                </a:r>
                <a:r>
                  <a:rPr lang="en-US" sz="1350" dirty="0"/>
                  <a:t> @ 15T, 4.2K</a:t>
                </a:r>
              </a:p>
              <a:p>
                <a:r>
                  <a:rPr lang="en-US" sz="1500" b="1" dirty="0">
                    <a:solidFill>
                      <a:srgbClr val="FF0000"/>
                    </a:solidFill>
                  </a:rPr>
                  <a:t>≈ 1400 A/mm</a:t>
                </a:r>
                <a:r>
                  <a:rPr lang="en-US" sz="1500" b="1" baseline="30000" dirty="0">
                    <a:solidFill>
                      <a:srgbClr val="FF0000"/>
                    </a:solidFill>
                  </a:rPr>
                  <a:t>2</a:t>
                </a:r>
                <a:r>
                  <a:rPr lang="en-US" sz="1500" b="1" dirty="0">
                    <a:solidFill>
                      <a:srgbClr val="FF0000"/>
                    </a:solidFill>
                  </a:rPr>
                  <a:t> @ 16T, 4.2K</a:t>
                </a:r>
              </a:p>
            </p:txBody>
          </p:sp>
          <p:pic>
            <p:nvPicPr>
              <p:cNvPr id="27" name="Picture 26" descr="Screen Shot 2017-06-01 at 14.57.06.png"/>
              <p:cNvPicPr>
                <a:picLocks noChangeAspect="1"/>
              </p:cNvPicPr>
              <p:nvPr/>
            </p:nvPicPr>
            <p:blipFill>
              <a:blip r:embed="rId10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38089" y="828253"/>
                <a:ext cx="1127760" cy="709826"/>
              </a:xfrm>
              <a:prstGeom prst="rect">
                <a:avLst/>
              </a:prstGeom>
            </p:spPr>
          </p:pic>
          <p:pic>
            <p:nvPicPr>
              <p:cNvPr id="31" name="Image 11" descr="HLU-logoN-title.png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265849" y="951280"/>
                <a:ext cx="1327968" cy="538289"/>
              </a:xfrm>
              <a:prstGeom prst="rect">
                <a:avLst/>
              </a:prstGeom>
            </p:spPr>
          </p:pic>
        </p:grpSp>
        <p:pic>
          <p:nvPicPr>
            <p:cNvPr id="52" name="Picture 51" descr="Screen Shot 2017-08-11 at 07.50.28.png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174" y="705034"/>
              <a:ext cx="1450306" cy="1446076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1451166" y="655125"/>
            <a:ext cx="3541419" cy="323165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Specification: 1500 A/mm</a:t>
            </a:r>
            <a:r>
              <a:rPr lang="en-US" sz="1500" baseline="30000" dirty="0">
                <a:solidFill>
                  <a:srgbClr val="FF0000"/>
                </a:solidFill>
              </a:rPr>
              <a:t>2</a:t>
            </a:r>
            <a:r>
              <a:rPr lang="en-US" sz="1500" dirty="0">
                <a:solidFill>
                  <a:srgbClr val="FF0000"/>
                </a:solidFill>
              </a:rPr>
              <a:t> @ 16T, 4.2K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277186" y="3929875"/>
            <a:ext cx="2707583" cy="1156039"/>
            <a:chOff x="5512248" y="5239832"/>
            <a:chExt cx="3610110" cy="1541385"/>
          </a:xfrm>
        </p:grpSpPr>
        <p:grpSp>
          <p:nvGrpSpPr>
            <p:cNvPr id="54" name="Group 53"/>
            <p:cNvGrpSpPr/>
            <p:nvPr/>
          </p:nvGrpSpPr>
          <p:grpSpPr>
            <a:xfrm>
              <a:off x="5512248" y="5239832"/>
              <a:ext cx="3408232" cy="1440000"/>
              <a:chOff x="362919" y="5396340"/>
              <a:chExt cx="3408232" cy="1440000"/>
            </a:xfrm>
          </p:grpSpPr>
          <p:pic>
            <p:nvPicPr>
              <p:cNvPr id="55" name="그림 36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62919" y="5396340"/>
                <a:ext cx="1521627" cy="1440000"/>
              </a:xfrm>
              <a:prstGeom prst="rect">
                <a:avLst/>
              </a:prstGeom>
            </p:spPr>
          </p:pic>
          <p:pic>
            <p:nvPicPr>
              <p:cNvPr id="56" name="Picture 3"/>
              <p:cNvPicPr>
                <a:picLocks noChangeAspect="1" noChangeArrowheads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756769" y="5608827"/>
                <a:ext cx="1014382" cy="6603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4" descr="K:\logo-nfri.jpg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1894134" y="5887816"/>
                <a:ext cx="762566" cy="276127"/>
              </a:xfrm>
              <a:prstGeom prst="rect">
                <a:avLst/>
              </a:prstGeom>
              <a:noFill/>
            </p:spPr>
          </p:pic>
        </p:grpSp>
        <p:sp>
          <p:nvSpPr>
            <p:cNvPr id="5" name="TextBox 4"/>
            <p:cNvSpPr txBox="1"/>
            <p:nvPr/>
          </p:nvSpPr>
          <p:spPr>
            <a:xfrm>
              <a:off x="7012233" y="6104109"/>
              <a:ext cx="211012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chemeClr val="bg1"/>
                  </a:solidFill>
                </a:rPr>
                <a:t>Results expected later this year</a:t>
              </a:r>
            </a:p>
          </p:txBody>
        </p:sp>
      </p:grpSp>
      <p:sp>
        <p:nvSpPr>
          <p:cNvPr id="34" name="Oval 33"/>
          <p:cNvSpPr/>
          <p:nvPr/>
        </p:nvSpPr>
        <p:spPr>
          <a:xfrm>
            <a:off x="4489535" y="2057320"/>
            <a:ext cx="274688" cy="304199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  <a:effectLst>
            <a:glow rad="70000">
              <a:schemeClr val="accent1">
                <a:tint val="30000"/>
                <a:shade val="95000"/>
                <a:satMod val="300000"/>
                <a:alpha val="5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L.Rossi - R&amp;D for FCC-hh and variants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738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FCC Magnet 3 Designs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60" t="14168" b="12286"/>
          <a:stretch/>
        </p:blipFill>
        <p:spPr bwMode="auto">
          <a:xfrm>
            <a:off x="2376572" y="910920"/>
            <a:ext cx="2010725" cy="193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7" r="12381" b="-1"/>
          <a:stretch/>
        </p:blipFill>
        <p:spPr bwMode="auto">
          <a:xfrm>
            <a:off x="4167807" y="894251"/>
            <a:ext cx="2051204" cy="19387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ommon"/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59" t="11660" r="3203" b="11119"/>
          <a:stretch/>
        </p:blipFill>
        <p:spPr bwMode="auto">
          <a:xfrm>
            <a:off x="6068137" y="923695"/>
            <a:ext cx="1942109" cy="189892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211880" y="2689380"/>
          <a:ext cx="6444162" cy="18364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2115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82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26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57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99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77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6812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blocks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cos</a:t>
                      </a:r>
                      <a:r>
                        <a:rPr lang="en-US" sz="1400" dirty="0"/>
                        <a:t>(</a:t>
                      </a:r>
                      <a:r>
                        <a:rPr lang="en-US" sz="1400" dirty="0">
                          <a:latin typeface="Symbol" charset="2"/>
                          <a:cs typeface="Symbol" charset="2"/>
                        </a:rPr>
                        <a:t>q</a:t>
                      </a:r>
                      <a:r>
                        <a:rPr lang="en-US" sz="1400" dirty="0"/>
                        <a:t>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common coil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Current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(A)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11230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10000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16100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Inductance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(</a:t>
                      </a:r>
                      <a:r>
                        <a:rPr lang="en-US" sz="1400" dirty="0" err="1"/>
                        <a:t>mH</a:t>
                      </a:r>
                      <a:r>
                        <a:rPr lang="en-US" sz="1400" dirty="0"/>
                        <a:t>/m)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19.2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Stored energy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(kJ/m)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2490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Coil mass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(tons)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7400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7400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9200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9792" y="52642"/>
            <a:ext cx="997707" cy="478301"/>
          </a:xfrm>
          <a:prstGeom prst="rect">
            <a:avLst/>
          </a:prstGeom>
          <a:solidFill>
            <a:schemeClr val="bg1">
              <a:alpha val="78000"/>
            </a:schemeClr>
          </a:solidFill>
        </p:spPr>
      </p:pic>
      <p:sp>
        <p:nvSpPr>
          <p:cNvPr id="12" name="TextBox 11"/>
          <p:cNvSpPr txBox="1"/>
          <p:nvPr/>
        </p:nvSpPr>
        <p:spPr>
          <a:xfrm>
            <a:off x="2971856" y="4418534"/>
            <a:ext cx="293234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Very efficient use of superconductor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62340" y="4396742"/>
            <a:ext cx="219264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Simplified mechanics and manufacturing 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11879" y="777169"/>
            <a:ext cx="1683474" cy="18351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T</a:t>
            </a:r>
            <a:r>
              <a:rPr lang="en-US" sz="1350" baseline="-25000" dirty="0"/>
              <a:t>op</a:t>
            </a:r>
            <a:r>
              <a:rPr lang="en-US" sz="1350" dirty="0"/>
              <a:t> ≈ 1.9 K</a:t>
            </a:r>
          </a:p>
          <a:p>
            <a:endParaRPr lang="en-US" sz="375" dirty="0"/>
          </a:p>
          <a:p>
            <a:r>
              <a:rPr lang="en-US" sz="1350" dirty="0" err="1">
                <a:solidFill>
                  <a:srgbClr val="FF0000"/>
                </a:solidFill>
              </a:rPr>
              <a:t>I</a:t>
            </a:r>
            <a:r>
              <a:rPr lang="en-US" sz="1350" baseline="-25000" dirty="0" err="1">
                <a:solidFill>
                  <a:srgbClr val="FF0000"/>
                </a:solidFill>
              </a:rPr>
              <a:t>op</a:t>
            </a:r>
            <a:r>
              <a:rPr lang="en-US" sz="1350" dirty="0">
                <a:solidFill>
                  <a:srgbClr val="FF0000"/>
                </a:solidFill>
              </a:rPr>
              <a:t>/I</a:t>
            </a:r>
            <a:r>
              <a:rPr lang="en-US" sz="1350" baseline="-25000" dirty="0">
                <a:solidFill>
                  <a:srgbClr val="FF0000"/>
                </a:solidFill>
              </a:rPr>
              <a:t>C</a:t>
            </a:r>
            <a:r>
              <a:rPr lang="en-US" sz="1050" dirty="0">
                <a:solidFill>
                  <a:srgbClr val="FF0000"/>
                </a:solidFill>
              </a:rPr>
              <a:t>(</a:t>
            </a:r>
            <a:r>
              <a:rPr lang="en-US" sz="1050" dirty="0" err="1">
                <a:solidFill>
                  <a:srgbClr val="FF0000"/>
                </a:solidFill>
              </a:rPr>
              <a:t>loadline</a:t>
            </a:r>
            <a:r>
              <a:rPr lang="en-US" sz="1050" dirty="0">
                <a:solidFill>
                  <a:srgbClr val="FF0000"/>
                </a:solidFill>
              </a:rPr>
              <a:t>)</a:t>
            </a:r>
            <a:r>
              <a:rPr lang="en-US" sz="1350" dirty="0">
                <a:solidFill>
                  <a:srgbClr val="FF0000"/>
                </a:solidFill>
              </a:rPr>
              <a:t> ≈ 86 %</a:t>
            </a:r>
          </a:p>
          <a:p>
            <a:endParaRPr lang="en-US" sz="375" dirty="0"/>
          </a:p>
          <a:p>
            <a:r>
              <a:rPr lang="en-US" sz="1350" dirty="0" err="1"/>
              <a:t>V</a:t>
            </a:r>
            <a:r>
              <a:rPr lang="en-US" sz="1350" baseline="-25000" dirty="0" err="1"/>
              <a:t>dump</a:t>
            </a:r>
            <a:r>
              <a:rPr lang="en-US" sz="1350" dirty="0"/>
              <a:t> &lt; 2.5 kV</a:t>
            </a:r>
          </a:p>
          <a:p>
            <a:endParaRPr lang="en-US" sz="375" dirty="0"/>
          </a:p>
          <a:p>
            <a:r>
              <a:rPr lang="en-US" sz="1350" dirty="0" err="1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r>
              <a:rPr lang="en-US" sz="1350" baseline="-25000" dirty="0" err="1">
                <a:solidFill>
                  <a:srgbClr val="FF0000"/>
                </a:solidFill>
              </a:rPr>
              <a:t>max</a:t>
            </a:r>
            <a:r>
              <a:rPr lang="en-US" sz="1350" dirty="0">
                <a:solidFill>
                  <a:srgbClr val="FF0000"/>
                </a:solidFill>
              </a:rPr>
              <a:t> &lt; 200 </a:t>
            </a:r>
            <a:r>
              <a:rPr lang="en-US" sz="1350" dirty="0" err="1">
                <a:solidFill>
                  <a:srgbClr val="FF0000"/>
                </a:solidFill>
              </a:rPr>
              <a:t>MPa</a:t>
            </a:r>
            <a:endParaRPr lang="en-US" sz="1350" dirty="0">
              <a:solidFill>
                <a:srgbClr val="FF0000"/>
              </a:solidFill>
            </a:endParaRPr>
          </a:p>
          <a:p>
            <a:endParaRPr lang="en-US" sz="375" dirty="0">
              <a:solidFill>
                <a:srgbClr val="FF0000"/>
              </a:solidFill>
            </a:endParaRPr>
          </a:p>
          <a:p>
            <a:r>
              <a:rPr lang="en-US" sz="1350" dirty="0" err="1">
                <a:solidFill>
                  <a:srgbClr val="FF0000"/>
                </a:solidFill>
              </a:rPr>
              <a:t>T</a:t>
            </a:r>
            <a:r>
              <a:rPr lang="en-US" sz="1350" baseline="-25000" dirty="0" err="1">
                <a:solidFill>
                  <a:srgbClr val="FF0000"/>
                </a:solidFill>
              </a:rPr>
              <a:t>hot</a:t>
            </a:r>
            <a:r>
              <a:rPr lang="en-US" sz="1350" dirty="0">
                <a:solidFill>
                  <a:srgbClr val="FF0000"/>
                </a:solidFill>
              </a:rPr>
              <a:t> &lt; 350 K</a:t>
            </a:r>
          </a:p>
          <a:p>
            <a:endParaRPr lang="en-US" sz="375" dirty="0"/>
          </a:p>
          <a:p>
            <a:r>
              <a:rPr lang="en-US" sz="1350" dirty="0" err="1"/>
              <a:t>D</a:t>
            </a:r>
            <a:r>
              <a:rPr lang="en-US" sz="1350" baseline="-25000" dirty="0" err="1"/>
              <a:t>out</a:t>
            </a:r>
            <a:r>
              <a:rPr lang="en-US" sz="1350" dirty="0"/>
              <a:t> ≈ 600 mm</a:t>
            </a:r>
          </a:p>
          <a:p>
            <a:endParaRPr lang="en-US" sz="1350" dirty="0"/>
          </a:p>
        </p:txBody>
      </p:sp>
      <p:sp>
        <p:nvSpPr>
          <p:cNvPr id="15" name="Left Brace 14"/>
          <p:cNvSpPr/>
          <p:nvPr/>
        </p:nvSpPr>
        <p:spPr>
          <a:xfrm rot="16200000">
            <a:off x="4327379" y="3122589"/>
            <a:ext cx="119837" cy="2204294"/>
          </a:xfrm>
          <a:prstGeom prst="leftBrace">
            <a:avLst>
              <a:gd name="adj1" fmla="val 32352"/>
              <a:gd name="adj2" fmla="val 50000"/>
            </a:avLst>
          </a:prstGeom>
          <a:ln w="19050" cmpd="sng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Left Brace 15"/>
          <p:cNvSpPr/>
          <p:nvPr/>
        </p:nvSpPr>
        <p:spPr>
          <a:xfrm rot="16200000">
            <a:off x="7026755" y="3890710"/>
            <a:ext cx="169676" cy="654105"/>
          </a:xfrm>
          <a:prstGeom prst="leftBrace">
            <a:avLst>
              <a:gd name="adj1" fmla="val 32352"/>
              <a:gd name="adj2" fmla="val 50000"/>
            </a:avLst>
          </a:prstGeom>
          <a:ln w="19050" cmpd="sng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4144" y="651303"/>
            <a:ext cx="1187999" cy="237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8601" y="683319"/>
            <a:ext cx="521177" cy="33217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7197" y="752163"/>
            <a:ext cx="353501" cy="28574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458282" y="2878818"/>
            <a:ext cx="1690616" cy="15696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fr-CH" sz="1200" dirty="0" err="1">
                <a:solidFill>
                  <a:schemeClr val="tx1"/>
                </a:solidFill>
              </a:rPr>
              <a:t>From</a:t>
            </a:r>
            <a:r>
              <a:rPr lang="fr-CH" sz="1200" dirty="0">
                <a:solidFill>
                  <a:schemeClr val="tx1"/>
                </a:solidFill>
              </a:rPr>
              <a:t> 2013 </a:t>
            </a:r>
            <a:r>
              <a:rPr lang="fr-CH" sz="1200" dirty="0" err="1">
                <a:solidFill>
                  <a:schemeClr val="tx1"/>
                </a:solidFill>
              </a:rPr>
              <a:t>this</a:t>
            </a:r>
            <a:r>
              <a:rPr lang="fr-CH" sz="1200" dirty="0">
                <a:solidFill>
                  <a:schemeClr val="tx1"/>
                </a:solidFill>
              </a:rPr>
              <a:t> the </a:t>
            </a:r>
            <a:r>
              <a:rPr lang="fr-CH" sz="1200" dirty="0" err="1">
                <a:solidFill>
                  <a:schemeClr val="tx1"/>
                </a:solidFill>
              </a:rPr>
              <a:t>only</a:t>
            </a:r>
            <a:r>
              <a:rPr lang="fr-CH" sz="1200" dirty="0">
                <a:solidFill>
                  <a:schemeClr val="tx1"/>
                </a:solidFill>
              </a:rPr>
              <a:t> </a:t>
            </a:r>
            <a:r>
              <a:rPr lang="fr-CH" sz="1200" dirty="0" err="1">
                <a:solidFill>
                  <a:schemeClr val="tx1"/>
                </a:solidFill>
              </a:rPr>
              <a:t>results</a:t>
            </a:r>
            <a:r>
              <a:rPr lang="fr-CH" sz="1200" dirty="0">
                <a:solidFill>
                  <a:schemeClr val="tx1"/>
                </a:solidFill>
              </a:rPr>
              <a:t>!!</a:t>
            </a:r>
          </a:p>
          <a:p>
            <a:pPr algn="r"/>
            <a:r>
              <a:rPr lang="fr-CH" sz="1200" dirty="0">
                <a:solidFill>
                  <a:schemeClr val="tx1"/>
                </a:solidFill>
              </a:rPr>
              <a:t>(of course </a:t>
            </a:r>
            <a:r>
              <a:rPr lang="fr-CH" sz="1200" dirty="0" err="1">
                <a:solidFill>
                  <a:schemeClr val="tx1"/>
                </a:solidFill>
              </a:rPr>
              <a:t>nto</a:t>
            </a:r>
            <a:r>
              <a:rPr lang="fr-CH" sz="1200" dirty="0">
                <a:solidFill>
                  <a:schemeClr val="tx1"/>
                </a:solidFill>
              </a:rPr>
              <a:t> </a:t>
            </a:r>
            <a:r>
              <a:rPr lang="fr-CH" sz="1200" dirty="0" err="1">
                <a:solidFill>
                  <a:schemeClr val="tx1"/>
                </a:solidFill>
              </a:rPr>
              <a:t>true</a:t>
            </a:r>
            <a:r>
              <a:rPr lang="fr-CH" sz="1200" dirty="0">
                <a:solidFill>
                  <a:schemeClr val="tx1"/>
                </a:solidFill>
              </a:rPr>
              <a:t>: Sc </a:t>
            </a:r>
            <a:r>
              <a:rPr lang="fr-CH" sz="1200" dirty="0" err="1">
                <a:solidFill>
                  <a:schemeClr val="tx1"/>
                </a:solidFill>
              </a:rPr>
              <a:t>development</a:t>
            </a:r>
            <a:r>
              <a:rPr lang="fr-CH" sz="1200" dirty="0">
                <a:solidFill>
                  <a:schemeClr val="tx1"/>
                </a:solidFill>
              </a:rPr>
              <a:t> + </a:t>
            </a:r>
            <a:r>
              <a:rPr lang="fr-CH" sz="1200" dirty="0" err="1">
                <a:solidFill>
                  <a:schemeClr val="tx1"/>
                </a:solidFill>
              </a:rPr>
              <a:t>small</a:t>
            </a:r>
            <a:r>
              <a:rPr lang="fr-CH" sz="1200" dirty="0">
                <a:solidFill>
                  <a:schemeClr val="tx1"/>
                </a:solidFill>
              </a:rPr>
              <a:t> </a:t>
            </a:r>
            <a:r>
              <a:rPr lang="fr-CH" sz="1200" dirty="0" err="1">
                <a:solidFill>
                  <a:schemeClr val="tx1"/>
                </a:solidFill>
              </a:rPr>
              <a:t>racetracks</a:t>
            </a:r>
            <a:r>
              <a:rPr lang="fr-CH" sz="1200" dirty="0">
                <a:solidFill>
                  <a:schemeClr val="tx1"/>
                </a:solidFill>
              </a:rPr>
              <a:t> </a:t>
            </a:r>
            <a:r>
              <a:rPr lang="fr-CH" sz="1200" b="1" dirty="0">
                <a:solidFill>
                  <a:schemeClr val="tx1"/>
                </a:solidFill>
              </a:rPr>
              <a:t>+… </a:t>
            </a:r>
            <a:r>
              <a:rPr lang="fr-CH" sz="1200" b="1" dirty="0" err="1">
                <a:solidFill>
                  <a:schemeClr val="tx1"/>
                </a:solidFill>
              </a:rPr>
              <a:t>Hilumi</a:t>
            </a:r>
            <a:endParaRPr lang="fr-CH" sz="1200" b="1" dirty="0">
              <a:solidFill>
                <a:schemeClr val="tx1"/>
              </a:solidFill>
            </a:endParaRPr>
          </a:p>
          <a:p>
            <a:pPr algn="r"/>
            <a:r>
              <a:rPr lang="fr-CH" sz="1200" b="1" dirty="0">
                <a:solidFill>
                  <a:schemeClr val="tx1"/>
                </a:solidFill>
              </a:rPr>
              <a:t>+ </a:t>
            </a:r>
            <a:r>
              <a:rPr lang="fr-CH" sz="1200" b="1" dirty="0" err="1">
                <a:solidFill>
                  <a:schemeClr val="tx1"/>
                </a:solidFill>
              </a:rPr>
              <a:t>launching</a:t>
            </a:r>
            <a:r>
              <a:rPr lang="fr-CH" sz="1200" b="1" dirty="0">
                <a:solidFill>
                  <a:schemeClr val="tx1"/>
                </a:solidFill>
              </a:rPr>
              <a:t> </a:t>
            </a:r>
            <a:r>
              <a:rPr lang="fr-CH" sz="1200" b="1" dirty="0" err="1">
                <a:solidFill>
                  <a:schemeClr val="tx1"/>
                </a:solidFill>
              </a:rPr>
              <a:t>costruction</a:t>
            </a:r>
            <a:r>
              <a:rPr lang="fr-CH" sz="1200" b="1" dirty="0">
                <a:solidFill>
                  <a:schemeClr val="tx1"/>
                </a:solidFill>
              </a:rPr>
              <a:t> of 1 m short </a:t>
            </a:r>
            <a:r>
              <a:rPr lang="fr-CH" sz="1200" b="1" dirty="0" err="1">
                <a:solidFill>
                  <a:schemeClr val="tx1"/>
                </a:solidFill>
              </a:rPr>
              <a:t>models</a:t>
            </a:r>
            <a:endParaRPr lang="en-US" sz="1200" b="1" dirty="0">
              <a:solidFill>
                <a:schemeClr val="tx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11879" y="2093311"/>
            <a:ext cx="1267752" cy="651520"/>
            <a:chOff x="91839" y="2791083"/>
            <a:chExt cx="1690336" cy="868693"/>
          </a:xfrm>
        </p:grpSpPr>
        <p:sp>
          <p:nvSpPr>
            <p:cNvPr id="6" name="Rectangle 5"/>
            <p:cNvSpPr/>
            <p:nvPr/>
          </p:nvSpPr>
          <p:spPr>
            <a:xfrm>
              <a:off x="91839" y="2791083"/>
              <a:ext cx="1690336" cy="468584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50887" y="3259667"/>
              <a:ext cx="123367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</a:rPr>
                <a:t>HE-LHC !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9382107" y="3663648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L.Rossi - R&amp;D for FCC-hh and variants</a:t>
            </a:r>
            <a:endParaRPr lang="en-GB" noProof="0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28</a:t>
            </a:fld>
            <a:endParaRPr lang="fr-FR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CEBDA1-969F-45AB-B71C-93F3EC7B792F}"/>
              </a:ext>
            </a:extLst>
          </p:cNvPr>
          <p:cNvSpPr txBox="1"/>
          <p:nvPr/>
        </p:nvSpPr>
        <p:spPr>
          <a:xfrm>
            <a:off x="4789226" y="770103"/>
            <a:ext cx="806631" cy="2769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CH" sz="1200" dirty="0"/>
              <a:t>Falcon-D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2125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18-05-11 at 08.06.48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894725"/>
            <a:ext cx="5032613" cy="35619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135000"/>
            <a:ext cx="5688192" cy="540000"/>
          </a:xfrm>
        </p:spPr>
        <p:txBody>
          <a:bodyPr>
            <a:normAutofit/>
          </a:bodyPr>
          <a:lstStyle/>
          <a:p>
            <a:r>
              <a:rPr lang="en-US" dirty="0"/>
              <a:t>Highest “dipole” fields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2366211" y="1289105"/>
            <a:ext cx="1852523" cy="2480814"/>
          </a:xfrm>
          <a:prstGeom prst="line">
            <a:avLst/>
          </a:prstGeom>
          <a:ln w="19050" cmpd="sng">
            <a:solidFill>
              <a:srgbClr val="FF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2630333" y="1794590"/>
            <a:ext cx="3275315" cy="1387519"/>
            <a:chOff x="1983111" y="1943167"/>
            <a:chExt cx="4367086" cy="1850025"/>
          </a:xfrm>
        </p:grpSpPr>
        <p:sp>
          <p:nvSpPr>
            <p:cNvPr id="9" name="Rounded Rectangle 8"/>
            <p:cNvSpPr/>
            <p:nvPr/>
          </p:nvSpPr>
          <p:spPr>
            <a:xfrm>
              <a:off x="1983111" y="1943167"/>
              <a:ext cx="4367086" cy="941239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989441" y="2839084"/>
              <a:ext cx="1281378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</a:rPr>
                <a:t>Magnets with “bore”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 rot="18440856">
            <a:off x="2493490" y="2948937"/>
            <a:ext cx="118494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Field records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533081" y="88914"/>
            <a:ext cx="4402589" cy="1447121"/>
            <a:chOff x="3186774" y="-355482"/>
            <a:chExt cx="5870119" cy="1929494"/>
          </a:xfrm>
        </p:grpSpPr>
        <p:pic>
          <p:nvPicPr>
            <p:cNvPr id="10" name="Picture 9" descr="images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6613475" y="-355482"/>
              <a:ext cx="2443418" cy="179255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636156" y="1060106"/>
              <a:ext cx="134053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FFFF00"/>
                  </a:solidFill>
                </a:rPr>
                <a:t>LBNL HD1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3186774" y="1188071"/>
              <a:ext cx="1444863" cy="38594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086428" y="4698974"/>
            <a:ext cx="5849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Record fields for SC magnets in “dipole” configuration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583614" y="1248241"/>
            <a:ext cx="3341852" cy="1695224"/>
            <a:chOff x="4587485" y="1664321"/>
            <a:chExt cx="4455803" cy="2260299"/>
          </a:xfrm>
        </p:grpSpPr>
        <p:pic>
          <p:nvPicPr>
            <p:cNvPr id="20" name="Picture 19" descr="IMGP8438.JPG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20" t="15570" r="15257"/>
            <a:stretch/>
          </p:blipFill>
          <p:spPr>
            <a:xfrm>
              <a:off x="6613475" y="2001823"/>
              <a:ext cx="2429813" cy="1907778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4587485" y="1664321"/>
              <a:ext cx="3538823" cy="2260299"/>
              <a:chOff x="4623770" y="1311237"/>
              <a:chExt cx="3538823" cy="2260299"/>
            </a:xfrm>
          </p:grpSpPr>
          <p:sp>
            <p:nvSpPr>
              <p:cNvPr id="18" name="Oval 17"/>
              <p:cNvSpPr/>
              <p:nvPr/>
            </p:nvSpPr>
            <p:spPr>
              <a:xfrm rot="17806663">
                <a:off x="4174119" y="1760888"/>
                <a:ext cx="1384522" cy="485220"/>
              </a:xfrm>
              <a:prstGeom prst="ellipse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6672441" y="3171427"/>
                <a:ext cx="1490152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>
                    <a:solidFill>
                      <a:srgbClr val="FFFF00"/>
                    </a:solidFill>
                  </a:rPr>
                  <a:t>CERN RMC</a:t>
                </a: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4885081" y="1560175"/>
            <a:ext cx="3108678" cy="2892736"/>
            <a:chOff x="4989441" y="2080233"/>
            <a:chExt cx="4144903" cy="3856980"/>
          </a:xfrm>
        </p:grpSpPr>
        <p:pic>
          <p:nvPicPr>
            <p:cNvPr id="26" name="Picture 11" descr="DSCN3092.JPG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201"/>
            <a:stretch/>
          </p:blipFill>
          <p:spPr bwMode="auto">
            <a:xfrm>
              <a:off x="6611582" y="4016070"/>
              <a:ext cx="2429813" cy="1890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3" name="Group 22"/>
            <p:cNvGrpSpPr/>
            <p:nvPr/>
          </p:nvGrpSpPr>
          <p:grpSpPr>
            <a:xfrm>
              <a:off x="4989441" y="2080233"/>
              <a:ext cx="4144903" cy="3856980"/>
              <a:chOff x="5025726" y="-285442"/>
              <a:chExt cx="4144903" cy="3856980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5025726" y="-285442"/>
                <a:ext cx="1508171" cy="380596"/>
              </a:xfrm>
              <a:prstGeom prst="ellipse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6615997" y="3171429"/>
                <a:ext cx="2554632" cy="400109"/>
              </a:xfrm>
              <a:prstGeom prst="rect">
                <a:avLst/>
              </a:prstGeom>
              <a:solidFill>
                <a:schemeClr val="accent6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350" dirty="0">
                    <a:solidFill>
                      <a:srgbClr val="FFFF00"/>
                    </a:solidFill>
                  </a:rPr>
                  <a:t>CERN/CEA FRESCA2</a:t>
                </a:r>
              </a:p>
            </p:txBody>
          </p:sp>
        </p:grpSp>
      </p:grpSp>
      <p:sp>
        <p:nvSpPr>
          <p:cNvPr id="27" name="TextBox 26"/>
          <p:cNvSpPr txBox="1"/>
          <p:nvPr/>
        </p:nvSpPr>
        <p:spPr>
          <a:xfrm>
            <a:off x="4316890" y="4344113"/>
            <a:ext cx="1728358" cy="25391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CH" sz="1050" dirty="0" err="1"/>
              <a:t>From</a:t>
            </a:r>
            <a:r>
              <a:rPr lang="fr-CH" sz="1050" dirty="0"/>
              <a:t> </a:t>
            </a:r>
            <a:r>
              <a:rPr lang="fr-CH" sz="1050" dirty="0" err="1"/>
              <a:t>Luca.Bottura-CERN</a:t>
            </a:r>
            <a:endParaRPr lang="en-GB" sz="1050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L.Rossi - R&amp;D for FCC-hh and variants</a:t>
            </a: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29</a:t>
            </a:fld>
            <a:endParaRPr lang="fr-FR"/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5055875" y="929381"/>
            <a:ext cx="123444" cy="12344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8" name="Oval 27"/>
          <p:cNvSpPr>
            <a:spLocks noChangeAspect="1"/>
          </p:cNvSpPr>
          <p:nvPr/>
        </p:nvSpPr>
        <p:spPr>
          <a:xfrm>
            <a:off x="5153522" y="1620729"/>
            <a:ext cx="144018" cy="144018"/>
          </a:xfrm>
          <a:prstGeom prst="ellipse">
            <a:avLst/>
          </a:prstGeom>
          <a:noFill/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153944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Performance: Integrated </a:t>
            </a:r>
            <a:r>
              <a:rPr lang="fr-CH" dirty="0" err="1"/>
              <a:t>Luminosity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L.Rossi - R&amp;D for FCC-hh and variants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</a:t>
            </a:fld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95" y="924365"/>
            <a:ext cx="4925469" cy="33438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7800" y="698304"/>
            <a:ext cx="3028135" cy="23100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14033" y="4319469"/>
            <a:ext cx="3796269" cy="37182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b="1" dirty="0"/>
              <a:t>Goal of Run1+Run2 </a:t>
            </a:r>
            <a:r>
              <a:rPr lang="fr-CH" b="1" dirty="0" err="1"/>
              <a:t>was</a:t>
            </a:r>
            <a:r>
              <a:rPr lang="fr-CH" b="1" dirty="0"/>
              <a:t> 150 fb</a:t>
            </a:r>
            <a:r>
              <a:rPr lang="fr-CH" b="1" baseline="30000" dirty="0"/>
              <a:t>-1</a:t>
            </a:r>
            <a:r>
              <a:rPr lang="fr-CH" b="1" dirty="0"/>
              <a:t>! </a:t>
            </a:r>
            <a:endParaRPr lang="en-GB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150745" y="833578"/>
            <a:ext cx="24219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100" dirty="0"/>
              <a:t>F. Bordry, CERN </a:t>
            </a:r>
            <a:r>
              <a:rPr lang="fr-CH" sz="1100" dirty="0" err="1"/>
              <a:t>Director</a:t>
            </a:r>
            <a:r>
              <a:rPr lang="fr-CH" sz="1100" dirty="0"/>
              <a:t> for A&amp;T</a:t>
            </a:r>
            <a:endParaRPr lang="en-GB" sz="11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9394" y="2941887"/>
            <a:ext cx="3055812" cy="209474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19658" y="3758427"/>
            <a:ext cx="1358683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sz="1200" b="1" dirty="0"/>
              <a:t>Cryo </a:t>
            </a:r>
            <a:r>
              <a:rPr lang="fr-CH" sz="1200" b="1" dirty="0" err="1"/>
              <a:t>availbility</a:t>
            </a:r>
            <a:r>
              <a:rPr lang="fr-CH" sz="1200" b="1" dirty="0"/>
              <a:t>: 97-99 % !</a:t>
            </a:r>
            <a:endParaRPr lang="en-GB" sz="1200" b="1" dirty="0"/>
          </a:p>
        </p:txBody>
      </p:sp>
    </p:spTree>
    <p:extLst>
      <p:ext uri="{BB962C8B-B14F-4D97-AF65-F5344CB8AC3E}">
        <p14:creationId xmlns:p14="http://schemas.microsoft.com/office/powerpoint/2010/main" val="9923202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Recent</a:t>
            </a:r>
            <a:r>
              <a:rPr lang="fr-CH" dirty="0"/>
              <a:t> </a:t>
            </a:r>
            <a:r>
              <a:rPr lang="fr-CH" dirty="0" err="1"/>
              <a:t>very</a:t>
            </a:r>
            <a:r>
              <a:rPr lang="fr-CH" dirty="0"/>
              <a:t> </a:t>
            </a:r>
            <a:r>
              <a:rPr lang="fr-CH" dirty="0" err="1"/>
              <a:t>successful</a:t>
            </a:r>
            <a:r>
              <a:rPr lang="fr-CH" dirty="0"/>
              <a:t> &gt; 14 T magnet</a:t>
            </a:r>
            <a:br>
              <a:rPr lang="fr-CH" dirty="0"/>
            </a:br>
            <a:r>
              <a:rPr lang="fr-CH" dirty="0" err="1"/>
              <a:t>reached</a:t>
            </a:r>
            <a:r>
              <a:rPr lang="fr-CH" dirty="0"/>
              <a:t> by US MDP cos</a:t>
            </a:r>
            <a:r>
              <a:rPr lang="fr-CH" dirty="0">
                <a:sym typeface="Symbol" panose="05050102010706020507" pitchFamily="18" charset="2"/>
              </a:rPr>
              <a:t>  </a:t>
            </a:r>
            <a:r>
              <a:rPr lang="fr-CH" dirty="0" err="1">
                <a:sym typeface="Symbol" panose="05050102010706020507" pitchFamily="18" charset="2"/>
              </a:rPr>
              <a:t>dipole</a:t>
            </a:r>
            <a:r>
              <a:rPr lang="fr-CH" dirty="0">
                <a:sym typeface="Symbol" panose="05050102010706020507" pitchFamily="18" charset="2"/>
              </a:rPr>
              <a:t> at FNAL</a:t>
            </a:r>
            <a:r>
              <a:rPr lang="fr-CH" dirty="0"/>
              <a:t> 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L.Rossi - R&amp;D for FCC-hh and variants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30</a:t>
            </a:fld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819326"/>
            <a:ext cx="6120680" cy="30645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69622" y="3839716"/>
            <a:ext cx="6804756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b="1" dirty="0"/>
              <a:t>But the route </a:t>
            </a:r>
            <a:r>
              <a:rPr lang="fr-CH" b="1" dirty="0" err="1"/>
              <a:t>is</a:t>
            </a:r>
            <a:r>
              <a:rPr lang="fr-CH" b="1" dirty="0"/>
              <a:t> long… a 16 T 100 km </a:t>
            </a:r>
            <a:r>
              <a:rPr lang="fr-CH" b="1" dirty="0" err="1"/>
              <a:t>accelerator</a:t>
            </a:r>
            <a:r>
              <a:rPr lang="fr-CH" b="1" dirty="0"/>
              <a:t> </a:t>
            </a:r>
            <a:r>
              <a:rPr lang="fr-CH" b="1" dirty="0" err="1"/>
              <a:t>is</a:t>
            </a:r>
            <a:r>
              <a:rPr lang="fr-CH" b="1" dirty="0"/>
              <a:t> not </a:t>
            </a:r>
            <a:r>
              <a:rPr lang="fr-CH" b="1" dirty="0" err="1"/>
              <a:t>yet</a:t>
            </a:r>
            <a:r>
              <a:rPr lang="fr-CH" b="1" dirty="0"/>
              <a:t> at hand and a long R&amp;D </a:t>
            </a:r>
            <a:r>
              <a:rPr lang="fr-CH" b="1" dirty="0" err="1"/>
              <a:t>is</a:t>
            </a:r>
            <a:r>
              <a:rPr lang="fr-CH" b="1" dirty="0"/>
              <a:t> </a:t>
            </a:r>
            <a:r>
              <a:rPr lang="fr-CH" b="1" dirty="0" err="1"/>
              <a:t>necessary</a:t>
            </a:r>
            <a:r>
              <a:rPr lang="fr-CH" b="1" dirty="0"/>
              <a:t>.</a:t>
            </a:r>
          </a:p>
          <a:p>
            <a:r>
              <a:rPr lang="fr-CH" b="1" dirty="0"/>
              <a:t>In May 2020 in Budapest </a:t>
            </a:r>
            <a:r>
              <a:rPr lang="fr-CH" b="1" dirty="0" err="1"/>
              <a:t>gthe</a:t>
            </a:r>
            <a:r>
              <a:rPr lang="fr-CH" b="1" dirty="0"/>
              <a:t> new ESPP </a:t>
            </a:r>
            <a:r>
              <a:rPr lang="fr-CH" b="1" dirty="0" err="1"/>
              <a:t>will</a:t>
            </a:r>
            <a:r>
              <a:rPr lang="fr-CH" b="1" dirty="0"/>
              <a:t> </a:t>
            </a:r>
            <a:r>
              <a:rPr lang="fr-CH" b="1" dirty="0" err="1"/>
              <a:t>be</a:t>
            </a:r>
            <a:r>
              <a:rPr lang="fr-CH" b="1" dirty="0"/>
              <a:t> </a:t>
            </a:r>
            <a:r>
              <a:rPr lang="fr-CH" b="1" dirty="0" err="1"/>
              <a:t>approved</a:t>
            </a:r>
            <a:r>
              <a:rPr lang="fr-CH" b="1" dirty="0"/>
              <a:t>…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7667108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756084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en-US" sz="2700" kern="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US" sz="2700" kern="0" dirty="0" err="1">
                <a:latin typeface="Arial" panose="020B0604020202020204" pitchFamily="34" charset="0"/>
                <a:cs typeface="Arial" panose="020B0604020202020204" pitchFamily="34" charset="0"/>
              </a:rPr>
              <a:t>igh</a:t>
            </a:r>
            <a:r>
              <a:rPr lang="en-US" sz="2700" kern="0" dirty="0">
                <a:latin typeface="Arial" panose="020B0604020202020204" pitchFamily="34" charset="0"/>
                <a:cs typeface="Arial" panose="020B0604020202020204" pitchFamily="34" charset="0"/>
              </a:rPr>
              <a:t>-field magnet R&amp;D for </a:t>
            </a:r>
            <a:r>
              <a:rPr lang="en-US" sz="2700" kern="0" dirty="0" err="1">
                <a:latin typeface="Arial" panose="020B0604020202020204" pitchFamily="34" charset="0"/>
                <a:cs typeface="Arial" panose="020B0604020202020204" pitchFamily="34" charset="0"/>
              </a:rPr>
              <a:t>SppC</a:t>
            </a:r>
            <a:endParaRPr lang="en-US" sz="27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5" t="3501" r="10556" b="4892"/>
          <a:stretch>
            <a:fillRect/>
          </a:stretch>
        </p:blipFill>
        <p:spPr>
          <a:xfrm>
            <a:off x="5868144" y="765903"/>
            <a:ext cx="2972235" cy="1688855"/>
          </a:xfrm>
          <a:prstGeom prst="rect">
            <a:avLst/>
          </a:prstGeom>
        </p:spPr>
      </p:pic>
      <p:sp>
        <p:nvSpPr>
          <p:cNvPr id="32" name="矩形 11"/>
          <p:cNvSpPr/>
          <p:nvPr/>
        </p:nvSpPr>
        <p:spPr>
          <a:xfrm>
            <a:off x="6697321" y="1282207"/>
            <a:ext cx="1938534" cy="490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900" b="1" i="1" dirty="0">
                <a:solidFill>
                  <a:srgbClr val="FF0000"/>
                </a:solidFill>
              </a:rPr>
              <a:t>10.2 T @ 4.2 K dipole field </a:t>
            </a:r>
          </a:p>
          <a:p>
            <a:pPr algn="ctr"/>
            <a:r>
              <a:rPr lang="en-US" altLang="zh-CN" sz="900" b="1" i="1" dirty="0">
                <a:solidFill>
                  <a:srgbClr val="FF0000"/>
                </a:solidFill>
              </a:rPr>
              <a:t>in two apertures</a:t>
            </a:r>
          </a:p>
          <a:p>
            <a:pPr algn="ctr"/>
            <a:r>
              <a:rPr lang="en-US" altLang="zh-CN" sz="788" b="1" i="1" dirty="0">
                <a:solidFill>
                  <a:srgbClr val="FF0000"/>
                </a:solidFill>
              </a:rPr>
              <a:t>(Performance limited by </a:t>
            </a:r>
            <a:r>
              <a:rPr lang="en-US" altLang="zh-CN" sz="788" b="1" i="1" dirty="0" err="1">
                <a:solidFill>
                  <a:srgbClr val="FF0000"/>
                </a:solidFill>
              </a:rPr>
              <a:t>NbTi</a:t>
            </a:r>
            <a:r>
              <a:rPr lang="en-US" altLang="zh-CN" sz="788" b="1" i="1" dirty="0">
                <a:solidFill>
                  <a:srgbClr val="FF0000"/>
                </a:solidFill>
              </a:rPr>
              <a:t> coils)</a:t>
            </a:r>
          </a:p>
        </p:txBody>
      </p:sp>
      <p:pic>
        <p:nvPicPr>
          <p:cNvPr id="33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5021" y="2413857"/>
            <a:ext cx="2970729" cy="10522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765903"/>
            <a:ext cx="5616624" cy="4170287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L.Rossi - R&amp;D for FCC-hh and variants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517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ontent Placeholder 5"/>
          <p:cNvPicPr>
            <a:picLocks noChangeAspect="1"/>
          </p:cNvPicPr>
          <p:nvPr/>
        </p:nvPicPr>
        <p:blipFill rotWithShape="1">
          <a:blip r:embed="rId2"/>
          <a:srcRect t="7714" b="3576"/>
          <a:stretch/>
        </p:blipFill>
        <p:spPr>
          <a:xfrm>
            <a:off x="69507" y="262110"/>
            <a:ext cx="7324275" cy="4937723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597979" y="1671202"/>
            <a:ext cx="565005" cy="466515"/>
          </a:xfrm>
          <a:prstGeom prst="ellipse">
            <a:avLst/>
          </a:prstGeom>
          <a:noFill/>
          <a:ln w="34925" cap="flat">
            <a:solidFill>
              <a:srgbClr val="C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endParaRPr lang="en-GB" sz="1687">
              <a:solidFill>
                <a:srgbClr val="FFFFFF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917404" y="1637578"/>
            <a:ext cx="3226597" cy="3562255"/>
            <a:chOff x="8132619" y="4499812"/>
            <a:chExt cx="4735666" cy="5401404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32619" y="4499812"/>
              <a:ext cx="4735666" cy="540140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8174184" y="8844573"/>
              <a:ext cx="2366533" cy="10283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9" tIns="35719" rIns="35719" bIns="35719" numCol="1" spcCol="38100" rtlCol="0" anchor="ctr">
              <a:spAutoFit/>
            </a:bodyPr>
            <a:lstStyle/>
            <a:p>
              <a:r>
                <a:rPr lang="fr-CH" sz="1969" b="1" dirty="0" err="1">
                  <a:solidFill>
                    <a:schemeClr val="bg1"/>
                  </a:solidFill>
                </a:rPr>
                <a:t>Opening</a:t>
              </a:r>
              <a:r>
                <a:rPr lang="fr-CH" sz="1969" b="1" dirty="0">
                  <a:solidFill>
                    <a:schemeClr val="bg1"/>
                  </a:solidFill>
                </a:rPr>
                <a:t> a new page?</a:t>
              </a:r>
              <a:endParaRPr lang="en-GB" sz="1969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Shape 100"/>
          <p:cNvSpPr/>
          <p:nvPr/>
        </p:nvSpPr>
        <p:spPr>
          <a:xfrm>
            <a:off x="539552" y="15543"/>
            <a:ext cx="8328709" cy="378677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blurRad="177800" dist="1270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/>
          <a:p>
            <a:pPr defTabSz="292090">
              <a:defRPr sz="2400">
                <a:solidFill>
                  <a:srgbClr val="FFFFFF"/>
                </a:solidFill>
              </a:defRPr>
            </a:pPr>
            <a:r>
              <a:rPr lang="en-GB" sz="2109" dirty="0"/>
              <a:t>High Temperature Superconductors – HTS: next technology  step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99288" y="555526"/>
            <a:ext cx="1944216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sz="1400" b="1" dirty="0"/>
              <a:t>Plot </a:t>
            </a:r>
            <a:r>
              <a:rPr lang="fr-CH" sz="1400" b="1" dirty="0" err="1"/>
              <a:t>courtesy</a:t>
            </a:r>
            <a:r>
              <a:rPr lang="fr-CH" sz="1400" b="1" dirty="0"/>
              <a:t> of </a:t>
            </a:r>
            <a:br>
              <a:rPr lang="fr-CH" sz="1400" b="1" dirty="0"/>
            </a:br>
            <a:r>
              <a:rPr lang="fr-CH" sz="1400" b="1" dirty="0"/>
              <a:t>C. Senatore, UNIGE</a:t>
            </a:r>
            <a:endParaRPr lang="en-GB" sz="1400" b="1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FD6F4A-2E43-4F41-824C-B464C1816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L.Rossi - R&amp;D for FCC-hh and variants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665516-108D-4C97-A4F1-7A8CF2869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125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00"/>
          <p:cNvSpPr/>
          <p:nvPr/>
        </p:nvSpPr>
        <p:spPr>
          <a:xfrm>
            <a:off x="219177" y="70"/>
            <a:ext cx="8106225" cy="91985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177800" dist="1270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/>
          <a:p>
            <a:pPr defTabSz="292090">
              <a:defRPr sz="2400">
                <a:solidFill>
                  <a:srgbClr val="FFFFFF"/>
                </a:solidFill>
              </a:defRPr>
            </a:pPr>
            <a:r>
              <a:rPr lang="fr-CH" sz="2813" dirty="0"/>
              <a:t>High </a:t>
            </a:r>
            <a:r>
              <a:rPr lang="fr-CH" sz="2813" dirty="0" err="1"/>
              <a:t>Temperature</a:t>
            </a:r>
            <a:r>
              <a:rPr lang="fr-CH" sz="2813" dirty="0"/>
              <a:t> </a:t>
            </a:r>
            <a:r>
              <a:rPr lang="fr-CH" sz="2813" dirty="0" err="1"/>
              <a:t>Superconductors</a:t>
            </a:r>
            <a:r>
              <a:rPr lang="fr-CH" sz="2813" dirty="0"/>
              <a:t> – HTS</a:t>
            </a:r>
          </a:p>
          <a:p>
            <a:pPr defTabSz="292090">
              <a:defRPr sz="2400">
                <a:solidFill>
                  <a:srgbClr val="FFFFFF"/>
                </a:solidFill>
              </a:defRPr>
            </a:pPr>
            <a:r>
              <a:rPr lang="fr-CH" sz="2813" dirty="0"/>
              <a:t>The </a:t>
            </a:r>
            <a:r>
              <a:rPr lang="fr-CH" sz="2813" dirty="0" err="1"/>
              <a:t>dream</a:t>
            </a:r>
            <a:r>
              <a:rPr lang="fr-CH" sz="2813" dirty="0"/>
              <a:t> of 20-25 tesla! (2 x </a:t>
            </a:r>
            <a:r>
              <a:rPr lang="fr-CH" sz="2813" dirty="0" err="1"/>
              <a:t>HilumiLHC</a:t>
            </a:r>
            <a:r>
              <a:rPr lang="fr-CH" sz="2813" dirty="0"/>
              <a:t>!)</a:t>
            </a:r>
            <a:endParaRPr lang="en-GB" sz="2813" dirty="0"/>
          </a:p>
        </p:txBody>
      </p:sp>
      <p:pic>
        <p:nvPicPr>
          <p:cNvPr id="6" name="Picture 5" descr="_B1A9002-Modifier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326" y="830546"/>
            <a:ext cx="4019394" cy="2077107"/>
          </a:xfrm>
          <a:prstGeom prst="rect">
            <a:avLst/>
          </a:prstGeom>
        </p:spPr>
      </p:pic>
      <p:pic>
        <p:nvPicPr>
          <p:cNvPr id="7" name="Picture 6" descr="Screen Shot 2014-03-09 at 7.29.11 P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09" y="919911"/>
            <a:ext cx="2851357" cy="20902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3" t="28240" r="4967" b="18858"/>
          <a:stretch/>
        </p:blipFill>
        <p:spPr>
          <a:xfrm>
            <a:off x="815827" y="2735137"/>
            <a:ext cx="7274850" cy="24082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83682" y="4235662"/>
            <a:ext cx="5190460" cy="871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31" dirty="0">
                <a:solidFill>
                  <a:srgbClr val="FFFFFF"/>
                </a:solidFill>
              </a:rPr>
              <a:t>A 5 T, 40 mm bore HTS based dipole demonstrator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E60AE2-A39B-41B8-86FD-148956884B9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668591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>
            <a:spLocks noGrp="1"/>
          </p:cNvSpPr>
          <p:nvPr>
            <p:ph type="sldNum" sz="quarter" idx="4294967295"/>
          </p:nvPr>
        </p:nvSpPr>
        <p:spPr>
          <a:xfrm>
            <a:off x="9769542" y="5616817"/>
            <a:ext cx="289027" cy="30725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34</a:t>
            </a:fld>
            <a:endParaRPr/>
          </a:p>
        </p:txBody>
      </p:sp>
      <p:sp>
        <p:nvSpPr>
          <p:cNvPr id="5" name="Shape 100"/>
          <p:cNvSpPr/>
          <p:nvPr/>
        </p:nvSpPr>
        <p:spPr>
          <a:xfrm>
            <a:off x="1" y="-26623"/>
            <a:ext cx="9144000" cy="486977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177800" dist="1270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anchor="ctr">
            <a:spAutoFit/>
          </a:bodyPr>
          <a:lstStyle/>
          <a:p>
            <a:pPr defTabSz="292090">
              <a:defRPr sz="2400">
                <a:solidFill>
                  <a:srgbClr val="FFFFFF"/>
                </a:solidFill>
              </a:defRPr>
            </a:pPr>
            <a:r>
              <a:rPr lang="fr-CH" sz="2813" dirty="0" err="1"/>
              <a:t>Trying</a:t>
            </a:r>
            <a:r>
              <a:rPr lang="fr-CH" sz="2813" dirty="0"/>
              <a:t> the magnets of the future… 20 tesla or more...</a:t>
            </a:r>
            <a:endParaRPr lang="en-GB" sz="2813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3" b="6364"/>
          <a:stretch/>
        </p:blipFill>
        <p:spPr>
          <a:xfrm>
            <a:off x="1" y="460349"/>
            <a:ext cx="7881030" cy="45661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0893" y="2491278"/>
            <a:ext cx="5473108" cy="21042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3885" y="460350"/>
            <a:ext cx="3080116" cy="203092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26BCBA-4A1A-4F55-A959-48DDB9EDB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L.Rossi - R&amp;D for FCC-hh and variants</a:t>
            </a:r>
          </a:p>
        </p:txBody>
      </p:sp>
    </p:spTree>
    <p:extLst>
      <p:ext uri="{BB962C8B-B14F-4D97-AF65-F5344CB8AC3E}">
        <p14:creationId xmlns:p14="http://schemas.microsoft.com/office/powerpoint/2010/main" val="32013868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Group 1032"/>
          <p:cNvGrpSpPr/>
          <p:nvPr/>
        </p:nvGrpSpPr>
        <p:grpSpPr bwMode="auto">
          <a:xfrm>
            <a:off x="1149065" y="1095293"/>
            <a:ext cx="3934011" cy="2205743"/>
            <a:chOff x="-6162" y="1729563"/>
            <a:chExt cx="5245348" cy="2940990"/>
          </a:xfrm>
        </p:grpSpPr>
        <p:sp>
          <p:nvSpPr>
            <p:cNvPr id="5" name="Rectangle 1031"/>
            <p:cNvSpPr/>
            <p:nvPr/>
          </p:nvSpPr>
          <p:spPr bwMode="auto">
            <a:xfrm>
              <a:off x="-6162" y="1729563"/>
              <a:ext cx="5245348" cy="648000"/>
            </a:xfrm>
            <a:prstGeom prst="rect">
              <a:avLst/>
            </a:prstGeom>
            <a:solidFill>
              <a:schemeClr val="tx1">
                <a:lumMod val="40000"/>
                <a:lumOff val="60000"/>
                <a:alpha val="2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/>
            </a:p>
          </p:txBody>
        </p:sp>
        <p:sp>
          <p:nvSpPr>
            <p:cNvPr id="6" name="Rectangle 155"/>
            <p:cNvSpPr/>
            <p:nvPr/>
          </p:nvSpPr>
          <p:spPr bwMode="auto">
            <a:xfrm>
              <a:off x="-6162" y="2742553"/>
              <a:ext cx="5245348" cy="408016"/>
            </a:xfrm>
            <a:prstGeom prst="rect">
              <a:avLst/>
            </a:prstGeom>
            <a:solidFill>
              <a:schemeClr val="tx1">
                <a:lumMod val="40000"/>
                <a:lumOff val="60000"/>
                <a:alpha val="2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/>
            </a:p>
          </p:txBody>
        </p:sp>
        <p:sp>
          <p:nvSpPr>
            <p:cNvPr id="7" name="Rectangle 156"/>
            <p:cNvSpPr/>
            <p:nvPr/>
          </p:nvSpPr>
          <p:spPr bwMode="auto">
            <a:xfrm>
              <a:off x="-6162" y="3150036"/>
              <a:ext cx="3266152" cy="403513"/>
            </a:xfrm>
            <a:prstGeom prst="rect">
              <a:avLst/>
            </a:prstGeom>
            <a:solidFill>
              <a:schemeClr val="tx1">
                <a:lumMod val="40000"/>
                <a:lumOff val="60000"/>
                <a:alpha val="2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/>
            </a:p>
          </p:txBody>
        </p:sp>
        <p:sp>
          <p:nvSpPr>
            <p:cNvPr id="8" name="Rectangle 157"/>
            <p:cNvSpPr/>
            <p:nvPr/>
          </p:nvSpPr>
          <p:spPr bwMode="auto">
            <a:xfrm>
              <a:off x="-6162" y="3553547"/>
              <a:ext cx="1905881" cy="1117006"/>
            </a:xfrm>
            <a:prstGeom prst="rect">
              <a:avLst/>
            </a:prstGeom>
            <a:solidFill>
              <a:schemeClr val="tx1">
                <a:lumMod val="40000"/>
                <a:lumOff val="60000"/>
                <a:alpha val="2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/>
            </a:p>
          </p:txBody>
        </p:sp>
        <p:sp>
          <p:nvSpPr>
            <p:cNvPr id="9" name="Rectangle 158"/>
            <p:cNvSpPr/>
            <p:nvPr/>
          </p:nvSpPr>
          <p:spPr bwMode="auto">
            <a:xfrm>
              <a:off x="-6162" y="2377563"/>
              <a:ext cx="3266152" cy="367507"/>
            </a:xfrm>
            <a:prstGeom prst="rect">
              <a:avLst/>
            </a:prstGeom>
            <a:solidFill>
              <a:schemeClr val="tx1">
                <a:lumMod val="40000"/>
                <a:lumOff val="60000"/>
                <a:alpha val="2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/>
            </a:p>
          </p:txBody>
        </p:sp>
      </p:grpSp>
      <p:grpSp>
        <p:nvGrpSpPr>
          <p:cNvPr id="10" name="Group 1027"/>
          <p:cNvGrpSpPr/>
          <p:nvPr/>
        </p:nvGrpSpPr>
        <p:grpSpPr bwMode="auto">
          <a:xfrm>
            <a:off x="2167785" y="673274"/>
            <a:ext cx="5110332" cy="3748170"/>
            <a:chOff x="1366380" y="1166870"/>
            <a:chExt cx="6813776" cy="4997560"/>
          </a:xfrm>
        </p:grpSpPr>
        <p:cxnSp>
          <p:nvCxnSpPr>
            <p:cNvPr id="11" name="Straight Connector 132"/>
            <p:cNvCxnSpPr>
              <a:cxnSpLocks/>
            </p:cNvCxnSpPr>
            <p:nvPr/>
          </p:nvCxnSpPr>
          <p:spPr bwMode="auto">
            <a:xfrm>
              <a:off x="4270227" y="1166870"/>
              <a:ext cx="0" cy="499756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36"/>
            <p:cNvCxnSpPr>
              <a:cxnSpLocks/>
            </p:cNvCxnSpPr>
            <p:nvPr/>
          </p:nvCxnSpPr>
          <p:spPr bwMode="auto">
            <a:xfrm>
              <a:off x="1366380" y="1166870"/>
              <a:ext cx="0" cy="499756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37"/>
            <p:cNvCxnSpPr>
              <a:cxnSpLocks/>
            </p:cNvCxnSpPr>
            <p:nvPr/>
          </p:nvCxnSpPr>
          <p:spPr bwMode="auto">
            <a:xfrm>
              <a:off x="2315428" y="1166870"/>
              <a:ext cx="0" cy="499756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8"/>
            <p:cNvCxnSpPr>
              <a:cxnSpLocks/>
            </p:cNvCxnSpPr>
            <p:nvPr/>
          </p:nvCxnSpPr>
          <p:spPr bwMode="auto">
            <a:xfrm>
              <a:off x="3360156" y="1166870"/>
              <a:ext cx="0" cy="499756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39"/>
            <p:cNvCxnSpPr>
              <a:cxnSpLocks/>
            </p:cNvCxnSpPr>
            <p:nvPr/>
          </p:nvCxnSpPr>
          <p:spPr bwMode="auto">
            <a:xfrm>
              <a:off x="5256079" y="1166870"/>
              <a:ext cx="0" cy="499756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40"/>
            <p:cNvCxnSpPr>
              <a:cxnSpLocks/>
            </p:cNvCxnSpPr>
            <p:nvPr/>
          </p:nvCxnSpPr>
          <p:spPr bwMode="auto">
            <a:xfrm>
              <a:off x="6208579" y="1166870"/>
              <a:ext cx="0" cy="499756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41"/>
            <p:cNvCxnSpPr>
              <a:cxnSpLocks/>
            </p:cNvCxnSpPr>
            <p:nvPr/>
          </p:nvCxnSpPr>
          <p:spPr bwMode="auto">
            <a:xfrm>
              <a:off x="7214730" y="1166870"/>
              <a:ext cx="0" cy="499756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42"/>
            <p:cNvCxnSpPr>
              <a:cxnSpLocks/>
            </p:cNvCxnSpPr>
            <p:nvPr/>
          </p:nvCxnSpPr>
          <p:spPr bwMode="auto">
            <a:xfrm>
              <a:off x="8180156" y="1166870"/>
              <a:ext cx="0" cy="499756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3"/>
          <p:cNvGrpSpPr/>
          <p:nvPr/>
        </p:nvGrpSpPr>
        <p:grpSpPr bwMode="auto">
          <a:xfrm>
            <a:off x="1687087" y="730806"/>
            <a:ext cx="6219497" cy="300082"/>
            <a:chOff x="725450" y="1415383"/>
            <a:chExt cx="8292662" cy="400109"/>
          </a:xfrm>
        </p:grpSpPr>
        <p:sp>
          <p:nvSpPr>
            <p:cNvPr id="20" name="Pentagon 5"/>
            <p:cNvSpPr/>
            <p:nvPr/>
          </p:nvSpPr>
          <p:spPr bwMode="auto">
            <a:xfrm>
              <a:off x="725450" y="1431099"/>
              <a:ext cx="8292662" cy="325820"/>
            </a:xfrm>
            <a:prstGeom prst="homePlat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152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/>
            </a:p>
          </p:txBody>
        </p:sp>
        <p:sp>
          <p:nvSpPr>
            <p:cNvPr id="21" name="TextBox 7"/>
            <p:cNvSpPr>
              <a:spLocks/>
            </p:cNvSpPr>
            <p:nvPr/>
          </p:nvSpPr>
          <p:spPr bwMode="auto">
            <a:xfrm>
              <a:off x="998717" y="1415383"/>
              <a:ext cx="75918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350">
                  <a:solidFill>
                    <a:schemeClr val="bg1"/>
                  </a:solidFill>
                </a:rPr>
                <a:t>2020</a:t>
              </a:r>
              <a:endParaRPr sz="1350"/>
            </a:p>
          </p:txBody>
        </p:sp>
        <p:sp>
          <p:nvSpPr>
            <p:cNvPr id="22" name="TextBox 8"/>
            <p:cNvSpPr>
              <a:spLocks/>
            </p:cNvSpPr>
            <p:nvPr/>
          </p:nvSpPr>
          <p:spPr bwMode="auto">
            <a:xfrm>
              <a:off x="1978782" y="1415383"/>
              <a:ext cx="75918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350">
                  <a:solidFill>
                    <a:schemeClr val="bg1"/>
                  </a:solidFill>
                </a:rPr>
                <a:t>2021</a:t>
              </a:r>
              <a:endParaRPr sz="1350"/>
            </a:p>
          </p:txBody>
        </p:sp>
        <p:sp>
          <p:nvSpPr>
            <p:cNvPr id="23" name="TextBox 9"/>
            <p:cNvSpPr>
              <a:spLocks/>
            </p:cNvSpPr>
            <p:nvPr/>
          </p:nvSpPr>
          <p:spPr bwMode="auto">
            <a:xfrm>
              <a:off x="2958847" y="1415383"/>
              <a:ext cx="75918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350">
                  <a:solidFill>
                    <a:schemeClr val="bg1"/>
                  </a:solidFill>
                </a:rPr>
                <a:t>2022</a:t>
              </a:r>
              <a:endParaRPr sz="1350"/>
            </a:p>
          </p:txBody>
        </p:sp>
        <p:sp>
          <p:nvSpPr>
            <p:cNvPr id="24" name="TextBox 10"/>
            <p:cNvSpPr>
              <a:spLocks/>
            </p:cNvSpPr>
            <p:nvPr/>
          </p:nvSpPr>
          <p:spPr bwMode="auto">
            <a:xfrm>
              <a:off x="3938912" y="1415383"/>
              <a:ext cx="75918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350">
                  <a:solidFill>
                    <a:schemeClr val="bg1"/>
                  </a:solidFill>
                </a:rPr>
                <a:t>2023</a:t>
              </a:r>
              <a:endParaRPr sz="1350"/>
            </a:p>
          </p:txBody>
        </p:sp>
        <p:sp>
          <p:nvSpPr>
            <p:cNvPr id="25" name="TextBox 11"/>
            <p:cNvSpPr>
              <a:spLocks/>
            </p:cNvSpPr>
            <p:nvPr/>
          </p:nvSpPr>
          <p:spPr bwMode="auto">
            <a:xfrm>
              <a:off x="4918978" y="1415383"/>
              <a:ext cx="75918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350">
                  <a:solidFill>
                    <a:schemeClr val="bg1"/>
                  </a:solidFill>
                </a:rPr>
                <a:t>2024</a:t>
              </a:r>
              <a:endParaRPr sz="1350"/>
            </a:p>
          </p:txBody>
        </p:sp>
        <p:sp>
          <p:nvSpPr>
            <p:cNvPr id="26" name="TextBox 12"/>
            <p:cNvSpPr>
              <a:spLocks/>
            </p:cNvSpPr>
            <p:nvPr/>
          </p:nvSpPr>
          <p:spPr bwMode="auto">
            <a:xfrm>
              <a:off x="5899042" y="1415383"/>
              <a:ext cx="75918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350">
                  <a:solidFill>
                    <a:schemeClr val="bg1"/>
                  </a:solidFill>
                </a:rPr>
                <a:t>2025</a:t>
              </a:r>
              <a:endParaRPr sz="1350"/>
            </a:p>
          </p:txBody>
        </p:sp>
        <p:sp>
          <p:nvSpPr>
            <p:cNvPr id="27" name="TextBox 13"/>
            <p:cNvSpPr>
              <a:spLocks/>
            </p:cNvSpPr>
            <p:nvPr/>
          </p:nvSpPr>
          <p:spPr bwMode="auto">
            <a:xfrm>
              <a:off x="6879107" y="1415383"/>
              <a:ext cx="75918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350">
                  <a:solidFill>
                    <a:schemeClr val="bg1"/>
                  </a:solidFill>
                </a:rPr>
                <a:t>2026</a:t>
              </a:r>
              <a:endParaRPr sz="1350"/>
            </a:p>
          </p:txBody>
        </p:sp>
        <p:sp>
          <p:nvSpPr>
            <p:cNvPr id="28" name="TextBox 14"/>
            <p:cNvSpPr>
              <a:spLocks/>
            </p:cNvSpPr>
            <p:nvPr/>
          </p:nvSpPr>
          <p:spPr bwMode="auto">
            <a:xfrm>
              <a:off x="7859171" y="1415383"/>
              <a:ext cx="75918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350">
                  <a:solidFill>
                    <a:schemeClr val="bg1"/>
                  </a:solidFill>
                </a:rPr>
                <a:t>2027</a:t>
              </a:r>
              <a:endParaRPr sz="1350"/>
            </a:p>
          </p:txBody>
        </p:sp>
      </p:grpSp>
      <p:grpSp>
        <p:nvGrpSpPr>
          <p:cNvPr id="29" name="Group 81"/>
          <p:cNvGrpSpPr/>
          <p:nvPr/>
        </p:nvGrpSpPr>
        <p:grpSpPr bwMode="auto">
          <a:xfrm>
            <a:off x="1900013" y="1085784"/>
            <a:ext cx="5127956" cy="3320701"/>
            <a:chOff x="1009350" y="1888687"/>
            <a:chExt cx="6837275" cy="4427602"/>
          </a:xfrm>
        </p:grpSpPr>
        <p:sp>
          <p:nvSpPr>
            <p:cNvPr id="30" name="Oval 25"/>
            <p:cNvSpPr/>
            <p:nvPr/>
          </p:nvSpPr>
          <p:spPr bwMode="auto">
            <a:xfrm>
              <a:off x="7589122" y="1888687"/>
              <a:ext cx="257503" cy="252248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tx1"/>
                </a:gs>
                <a:gs pos="83000">
                  <a:schemeClr val="tx1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path path="circle"/>
            </a:gradFill>
            <a:ln>
              <a:solidFill>
                <a:schemeClr val="accent1">
                  <a:lumMod val="50000"/>
                </a:schemeClr>
              </a:solidFill>
            </a:ln>
            <a:effectLst>
              <a:outerShdw blurRad="50800" dist="1016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/>
            </a:p>
          </p:txBody>
        </p:sp>
        <p:sp>
          <p:nvSpPr>
            <p:cNvPr id="31" name="TextBox 27"/>
            <p:cNvSpPr>
              <a:spLocks/>
            </p:cNvSpPr>
            <p:nvPr/>
          </p:nvSpPr>
          <p:spPr bwMode="auto">
            <a:xfrm>
              <a:off x="1009350" y="5977734"/>
              <a:ext cx="6787620" cy="3385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>
                <a:defRPr/>
              </a:pPr>
              <a:r>
                <a:rPr lang="en-US" sz="1050" b="1"/>
                <a:t>Goal</a:t>
              </a:r>
              <a:r>
                <a:rPr lang="en-US" sz="1050"/>
                <a:t>: Demonstrate technology for large scale Nb</a:t>
              </a:r>
              <a:r>
                <a:rPr lang="en-US" sz="1050" baseline="-25000"/>
                <a:t>3</a:t>
              </a:r>
              <a:r>
                <a:rPr lang="en-US" sz="1050"/>
                <a:t>Sn accelerator magnets (12 T)</a:t>
              </a:r>
              <a:endParaRPr sz="1350"/>
            </a:p>
          </p:txBody>
        </p:sp>
        <p:sp>
          <p:nvSpPr>
            <p:cNvPr id="32" name="Freeform 26"/>
            <p:cNvSpPr/>
            <p:nvPr/>
          </p:nvSpPr>
          <p:spPr bwMode="auto">
            <a:xfrm flipV="1">
              <a:off x="1689947" y="2145422"/>
              <a:ext cx="6027926" cy="3832311"/>
            </a:xfrm>
            <a:custGeom>
              <a:avLst/>
              <a:gdLst>
                <a:gd name="connsiteX0" fmla="*/ 3280144 w 3280144"/>
                <a:gd name="connsiteY0" fmla="*/ 1642730 h 1642730"/>
                <a:gd name="connsiteX1" fmla="*/ 3280144 w 3280144"/>
                <a:gd name="connsiteY1" fmla="*/ 0 h 1642730"/>
                <a:gd name="connsiteX2" fmla="*/ 0 w 3280144"/>
                <a:gd name="connsiteY2" fmla="*/ 0 h 1642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80144" h="1642730" extrusionOk="0">
                  <a:moveTo>
                    <a:pt x="3280144" y="1642730"/>
                  </a:moveTo>
                  <a:lnTo>
                    <a:pt x="3280144" y="0"/>
                  </a:lnTo>
                  <a:lnTo>
                    <a:pt x="0" y="0"/>
                  </a:lnTo>
                </a:path>
              </a:pathLst>
            </a:custGeom>
            <a:noFill/>
            <a:ln w="222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/>
            </a:p>
          </p:txBody>
        </p:sp>
      </p:grpSp>
      <p:grpSp>
        <p:nvGrpSpPr>
          <p:cNvPr id="33" name="Group 83"/>
          <p:cNvGrpSpPr/>
          <p:nvPr/>
        </p:nvGrpSpPr>
        <p:grpSpPr bwMode="auto">
          <a:xfrm>
            <a:off x="1475081" y="1337163"/>
            <a:ext cx="3357152" cy="230832"/>
            <a:chOff x="442775" y="2976396"/>
            <a:chExt cx="4476202" cy="307775"/>
          </a:xfrm>
        </p:grpSpPr>
        <p:sp>
          <p:nvSpPr>
            <p:cNvPr id="34" name="Rounded Rectangle 29"/>
            <p:cNvSpPr/>
            <p:nvPr/>
          </p:nvSpPr>
          <p:spPr bwMode="auto">
            <a:xfrm>
              <a:off x="974577" y="3000970"/>
              <a:ext cx="3944400" cy="216000"/>
            </a:xfrm>
            <a:prstGeom prst="roundRect">
              <a:avLst>
                <a:gd name="adj" fmla="val 16667"/>
              </a:avLst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/>
            </a:p>
          </p:txBody>
        </p:sp>
        <p:sp>
          <p:nvSpPr>
            <p:cNvPr id="35" name="TextBox 30"/>
            <p:cNvSpPr>
              <a:spLocks/>
            </p:cNvSpPr>
            <p:nvPr/>
          </p:nvSpPr>
          <p:spPr bwMode="auto">
            <a:xfrm>
              <a:off x="2620341" y="2976396"/>
              <a:ext cx="707887" cy="307775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chemeClr val="bg1"/>
                  </a:solidFill>
                </a:rPr>
                <a:t>Falcon</a:t>
              </a:r>
              <a:endParaRPr sz="1350"/>
            </a:p>
          </p:txBody>
        </p:sp>
        <p:pic>
          <p:nvPicPr>
            <p:cNvPr id="36" name="Picture 66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2653" t="17579" r="12485" b="14480"/>
            <a:stretch/>
          </p:blipFill>
          <p:spPr bwMode="auto">
            <a:xfrm>
              <a:off x="442775" y="2982970"/>
              <a:ext cx="474772" cy="252000"/>
            </a:xfrm>
            <a:prstGeom prst="rect">
              <a:avLst/>
            </a:prstGeom>
          </p:spPr>
        </p:pic>
      </p:grpSp>
      <p:pic>
        <p:nvPicPr>
          <p:cNvPr id="37" name="Picture 10" descr="Resultado de imagen de cern 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314634" y="2742368"/>
            <a:ext cx="369181" cy="361049"/>
          </a:xfrm>
          <a:prstGeom prst="rect">
            <a:avLst/>
          </a:prstGeom>
          <a:noFill/>
        </p:spPr>
      </p:pic>
      <p:sp>
        <p:nvSpPr>
          <p:cNvPr id="38" name="TextBox 84"/>
          <p:cNvSpPr>
            <a:spLocks/>
          </p:cNvSpPr>
          <p:nvPr/>
        </p:nvSpPr>
        <p:spPr bwMode="auto">
          <a:xfrm>
            <a:off x="2749859" y="242816"/>
            <a:ext cx="3454792" cy="415498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2100"/>
              <a:t>WP2/WP3: Nb</a:t>
            </a:r>
            <a:r>
              <a:rPr lang="en-US" sz="2100" baseline="-25000"/>
              <a:t>3</a:t>
            </a:r>
            <a:r>
              <a:rPr lang="en-US" sz="2100"/>
              <a:t>Sn Magnets</a:t>
            </a:r>
            <a:endParaRPr sz="1350"/>
          </a:p>
        </p:txBody>
      </p:sp>
      <p:sp>
        <p:nvSpPr>
          <p:cNvPr id="3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7918391-D411-FE40-AAD7-861AE5233E0E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40" name="Picture 2" descr="Image gallery | The FCC-ee design stud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170444" y="1131942"/>
            <a:ext cx="513371" cy="216000"/>
          </a:xfrm>
          <a:prstGeom prst="rect">
            <a:avLst/>
          </a:prstGeom>
          <a:noFill/>
        </p:spPr>
      </p:pic>
      <p:grpSp>
        <p:nvGrpSpPr>
          <p:cNvPr id="41" name="Group 123"/>
          <p:cNvGrpSpPr/>
          <p:nvPr/>
        </p:nvGrpSpPr>
        <p:grpSpPr bwMode="auto">
          <a:xfrm>
            <a:off x="3785133" y="3879183"/>
            <a:ext cx="3966701" cy="253916"/>
            <a:chOff x="3522844" y="5441404"/>
            <a:chExt cx="5288934" cy="338554"/>
          </a:xfrm>
        </p:grpSpPr>
        <p:sp>
          <p:nvSpPr>
            <p:cNvPr id="42" name="Rounded Rectangle 107"/>
            <p:cNvSpPr/>
            <p:nvPr/>
          </p:nvSpPr>
          <p:spPr bwMode="auto">
            <a:xfrm>
              <a:off x="8379778" y="5491782"/>
              <a:ext cx="432000" cy="216000"/>
            </a:xfrm>
            <a:prstGeom prst="roundRect">
              <a:avLst>
                <a:gd name="adj" fmla="val 16667"/>
              </a:avLst>
            </a:prstGeom>
            <a:solidFill>
              <a:srgbClr val="FF0000">
                <a:alpha val="29000"/>
              </a:srgbClr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43" name="Rounded Rectangle 108"/>
            <p:cNvSpPr/>
            <p:nvPr/>
          </p:nvSpPr>
          <p:spPr bwMode="auto">
            <a:xfrm>
              <a:off x="7802839" y="5491782"/>
              <a:ext cx="432000" cy="216000"/>
            </a:xfrm>
            <a:prstGeom prst="roundRect">
              <a:avLst>
                <a:gd name="adj" fmla="val 16667"/>
              </a:avLst>
            </a:prstGeom>
            <a:solidFill>
              <a:srgbClr val="FF0000">
                <a:alpha val="29000"/>
              </a:srgbClr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schemeClr val="tx1"/>
                </a:solidFill>
              </a:endParaRPr>
            </a:p>
          </p:txBody>
        </p:sp>
        <p:grpSp>
          <p:nvGrpSpPr>
            <p:cNvPr id="44" name="Group 77"/>
            <p:cNvGrpSpPr/>
            <p:nvPr/>
          </p:nvGrpSpPr>
          <p:grpSpPr bwMode="auto">
            <a:xfrm>
              <a:off x="5270205" y="5441404"/>
              <a:ext cx="2366050" cy="338554"/>
              <a:chOff x="5270205" y="5441404"/>
              <a:chExt cx="2366050" cy="338554"/>
            </a:xfrm>
          </p:grpSpPr>
          <p:sp>
            <p:nvSpPr>
              <p:cNvPr id="45" name="Rounded Rectangle 109"/>
              <p:cNvSpPr/>
              <p:nvPr/>
            </p:nvSpPr>
            <p:spPr bwMode="auto">
              <a:xfrm>
                <a:off x="5270205" y="5492365"/>
                <a:ext cx="2366050" cy="216000"/>
              </a:xfrm>
              <a:prstGeom prst="roundRect">
                <a:avLst>
                  <a:gd name="adj" fmla="val 16667"/>
                </a:avLst>
              </a:prstGeom>
              <a:solidFill>
                <a:srgbClr val="FF0000">
                  <a:alpha val="29000"/>
                </a:srgbClr>
              </a:solidFill>
              <a:ln>
                <a:noFill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135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TextBox 110"/>
              <p:cNvSpPr>
                <a:spLocks/>
              </p:cNvSpPr>
              <p:nvPr/>
            </p:nvSpPr>
            <p:spPr bwMode="auto">
              <a:xfrm>
                <a:off x="5868475" y="5441404"/>
                <a:ext cx="1393972" cy="338554"/>
              </a:xfrm>
              <a:prstGeom prst="rect">
                <a:avLst/>
              </a:prstGeom>
              <a:noFill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1050">
                    <a:solidFill>
                      <a:schemeClr val="bg1"/>
                    </a:solidFill>
                  </a:rPr>
                  <a:t>VE Prototypes</a:t>
                </a:r>
                <a:endParaRPr sz="1350"/>
              </a:p>
            </p:txBody>
          </p:sp>
        </p:grpSp>
        <p:grpSp>
          <p:nvGrpSpPr>
            <p:cNvPr id="47" name="Group 79"/>
            <p:cNvGrpSpPr/>
            <p:nvPr/>
          </p:nvGrpSpPr>
          <p:grpSpPr bwMode="auto">
            <a:xfrm>
              <a:off x="3522844" y="5490133"/>
              <a:ext cx="1597417" cy="219299"/>
              <a:chOff x="3522844" y="5495802"/>
              <a:chExt cx="1597417" cy="219299"/>
            </a:xfrm>
          </p:grpSpPr>
          <p:sp>
            <p:nvSpPr>
              <p:cNvPr id="48" name="Rounded Rectangle 111"/>
              <p:cNvSpPr/>
              <p:nvPr/>
            </p:nvSpPr>
            <p:spPr bwMode="auto">
              <a:xfrm>
                <a:off x="4688261" y="5495802"/>
                <a:ext cx="432000" cy="216000"/>
              </a:xfrm>
              <a:prstGeom prst="roundRect">
                <a:avLst>
                  <a:gd name="adj" fmla="val 16667"/>
                </a:avLst>
              </a:prstGeom>
              <a:solidFill>
                <a:srgbClr val="FF0000">
                  <a:alpha val="29000"/>
                </a:srgbClr>
              </a:solidFill>
              <a:ln>
                <a:noFill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1350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Rounded Rectangle 112"/>
              <p:cNvSpPr/>
              <p:nvPr/>
            </p:nvSpPr>
            <p:spPr bwMode="auto">
              <a:xfrm>
                <a:off x="4105552" y="5495802"/>
                <a:ext cx="432000" cy="216000"/>
              </a:xfrm>
              <a:prstGeom prst="roundRect">
                <a:avLst>
                  <a:gd name="adj" fmla="val 16667"/>
                </a:avLst>
              </a:prstGeom>
              <a:solidFill>
                <a:srgbClr val="FF0000">
                  <a:alpha val="29000"/>
                </a:srgbClr>
              </a:solidFill>
              <a:ln>
                <a:noFill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1350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Rounded Rectangle 113"/>
              <p:cNvSpPr/>
              <p:nvPr/>
            </p:nvSpPr>
            <p:spPr bwMode="auto">
              <a:xfrm>
                <a:off x="3522844" y="5499101"/>
                <a:ext cx="432000" cy="216000"/>
              </a:xfrm>
              <a:prstGeom prst="roundRect">
                <a:avLst>
                  <a:gd name="adj" fmla="val 16667"/>
                </a:avLst>
              </a:prstGeom>
              <a:solidFill>
                <a:srgbClr val="FF0000">
                  <a:alpha val="29000"/>
                </a:srgbClr>
              </a:solidFill>
              <a:ln>
                <a:noFill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135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51" name="Group 82"/>
          <p:cNvGrpSpPr/>
          <p:nvPr/>
        </p:nvGrpSpPr>
        <p:grpSpPr bwMode="auto">
          <a:xfrm>
            <a:off x="2909453" y="3592088"/>
            <a:ext cx="4405626" cy="253916"/>
            <a:chOff x="2355270" y="5101157"/>
            <a:chExt cx="5874168" cy="338554"/>
          </a:xfrm>
        </p:grpSpPr>
        <p:grpSp>
          <p:nvGrpSpPr>
            <p:cNvPr id="52" name="Group 58"/>
            <p:cNvGrpSpPr/>
            <p:nvPr/>
          </p:nvGrpSpPr>
          <p:grpSpPr bwMode="auto">
            <a:xfrm>
              <a:off x="4103396" y="5101157"/>
              <a:ext cx="2951698" cy="338554"/>
              <a:chOff x="2710037" y="5143838"/>
              <a:chExt cx="2951698" cy="338554"/>
            </a:xfrm>
          </p:grpSpPr>
          <p:sp>
            <p:nvSpPr>
              <p:cNvPr id="53" name="Rounded Rectangle 59"/>
              <p:cNvSpPr/>
              <p:nvPr/>
            </p:nvSpPr>
            <p:spPr bwMode="auto">
              <a:xfrm>
                <a:off x="2710037" y="5198972"/>
                <a:ext cx="2951698" cy="216000"/>
              </a:xfrm>
              <a:prstGeom prst="roundRect">
                <a:avLst>
                  <a:gd name="adj" fmla="val 16667"/>
                </a:avLst>
              </a:prstGeom>
              <a:solidFill>
                <a:srgbClr val="FF0000">
                  <a:alpha val="29000"/>
                </a:srgbClr>
              </a:solidFill>
              <a:ln>
                <a:noFill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1350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TextBox 60"/>
              <p:cNvSpPr>
                <a:spLocks/>
              </p:cNvSpPr>
              <p:nvPr/>
            </p:nvSpPr>
            <p:spPr bwMode="auto">
              <a:xfrm>
                <a:off x="3683873" y="5143838"/>
                <a:ext cx="1116118" cy="338554"/>
              </a:xfrm>
              <a:prstGeom prst="rect">
                <a:avLst/>
              </a:prstGeom>
              <a:noFill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1050">
                    <a:solidFill>
                      <a:schemeClr val="bg1"/>
                    </a:solidFill>
                  </a:rPr>
                  <a:t>VE Models</a:t>
                </a:r>
                <a:endParaRPr sz="1350"/>
              </a:p>
            </p:txBody>
          </p:sp>
        </p:grpSp>
        <p:grpSp>
          <p:nvGrpSpPr>
            <p:cNvPr id="55" name="Group 115"/>
            <p:cNvGrpSpPr/>
            <p:nvPr/>
          </p:nvGrpSpPr>
          <p:grpSpPr bwMode="auto">
            <a:xfrm>
              <a:off x="7214730" y="5149885"/>
              <a:ext cx="1014708" cy="219299"/>
              <a:chOff x="3522844" y="5495802"/>
              <a:chExt cx="1014708" cy="219299"/>
            </a:xfrm>
          </p:grpSpPr>
          <p:sp>
            <p:nvSpPr>
              <p:cNvPr id="56" name="Rounded Rectangle 117"/>
              <p:cNvSpPr/>
              <p:nvPr/>
            </p:nvSpPr>
            <p:spPr bwMode="auto">
              <a:xfrm>
                <a:off x="4105552" y="5495802"/>
                <a:ext cx="432000" cy="216000"/>
              </a:xfrm>
              <a:prstGeom prst="roundRect">
                <a:avLst>
                  <a:gd name="adj" fmla="val 16667"/>
                </a:avLst>
              </a:prstGeom>
              <a:solidFill>
                <a:srgbClr val="FF0000">
                  <a:alpha val="29000"/>
                </a:srgbClr>
              </a:solidFill>
              <a:ln>
                <a:noFill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1350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Rounded Rectangle 118"/>
              <p:cNvSpPr/>
              <p:nvPr/>
            </p:nvSpPr>
            <p:spPr bwMode="auto">
              <a:xfrm>
                <a:off x="3522844" y="5499101"/>
                <a:ext cx="432000" cy="216000"/>
              </a:xfrm>
              <a:prstGeom prst="roundRect">
                <a:avLst>
                  <a:gd name="adj" fmla="val 16667"/>
                </a:avLst>
              </a:prstGeom>
              <a:solidFill>
                <a:srgbClr val="FF0000">
                  <a:alpha val="29000"/>
                </a:srgbClr>
              </a:solidFill>
              <a:ln>
                <a:noFill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135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8" name="Group 119"/>
            <p:cNvGrpSpPr/>
            <p:nvPr/>
          </p:nvGrpSpPr>
          <p:grpSpPr bwMode="auto">
            <a:xfrm>
              <a:off x="2355270" y="5149885"/>
              <a:ext cx="1597417" cy="219299"/>
              <a:chOff x="3522844" y="5495802"/>
              <a:chExt cx="1597417" cy="219299"/>
            </a:xfrm>
          </p:grpSpPr>
          <p:sp>
            <p:nvSpPr>
              <p:cNvPr id="59" name="Rounded Rectangle 120"/>
              <p:cNvSpPr/>
              <p:nvPr/>
            </p:nvSpPr>
            <p:spPr bwMode="auto">
              <a:xfrm>
                <a:off x="4688261" y="5495802"/>
                <a:ext cx="432000" cy="216000"/>
              </a:xfrm>
              <a:prstGeom prst="roundRect">
                <a:avLst>
                  <a:gd name="adj" fmla="val 16667"/>
                </a:avLst>
              </a:prstGeom>
              <a:solidFill>
                <a:srgbClr val="FF0000">
                  <a:alpha val="29000"/>
                </a:srgbClr>
              </a:solidFill>
              <a:ln>
                <a:noFill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1350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Rounded Rectangle 121"/>
              <p:cNvSpPr/>
              <p:nvPr/>
            </p:nvSpPr>
            <p:spPr bwMode="auto">
              <a:xfrm>
                <a:off x="4105552" y="5495802"/>
                <a:ext cx="432000" cy="216000"/>
              </a:xfrm>
              <a:prstGeom prst="roundRect">
                <a:avLst>
                  <a:gd name="adj" fmla="val 16667"/>
                </a:avLst>
              </a:prstGeom>
              <a:solidFill>
                <a:srgbClr val="FF0000">
                  <a:alpha val="29000"/>
                </a:srgbClr>
              </a:solidFill>
              <a:ln>
                <a:noFill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1350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Rounded Rectangle 122"/>
              <p:cNvSpPr/>
              <p:nvPr/>
            </p:nvSpPr>
            <p:spPr bwMode="auto">
              <a:xfrm>
                <a:off x="3522844" y="5499101"/>
                <a:ext cx="432000" cy="216000"/>
              </a:xfrm>
              <a:prstGeom prst="roundRect">
                <a:avLst>
                  <a:gd name="adj" fmla="val 16667"/>
                </a:avLst>
              </a:prstGeom>
              <a:solidFill>
                <a:srgbClr val="FF0000">
                  <a:alpha val="29000"/>
                </a:srgbClr>
              </a:solidFill>
              <a:ln>
                <a:noFill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135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62" name="Group 1029"/>
          <p:cNvGrpSpPr/>
          <p:nvPr/>
        </p:nvGrpSpPr>
        <p:grpSpPr bwMode="auto">
          <a:xfrm>
            <a:off x="1869929" y="2961206"/>
            <a:ext cx="4040186" cy="230832"/>
            <a:chOff x="969238" y="4217440"/>
            <a:chExt cx="5386915" cy="307776"/>
          </a:xfrm>
        </p:grpSpPr>
        <p:sp>
          <p:nvSpPr>
            <p:cNvPr id="63" name="Rounded Rectangle 32"/>
            <p:cNvSpPr/>
            <p:nvPr/>
          </p:nvSpPr>
          <p:spPr bwMode="auto">
            <a:xfrm>
              <a:off x="1517507" y="4247939"/>
              <a:ext cx="3132000" cy="216000"/>
            </a:xfrm>
            <a:prstGeom prst="roundRect">
              <a:avLst>
                <a:gd name="adj" fmla="val 16667"/>
              </a:avLst>
            </a:prstGeom>
            <a:solidFill>
              <a:schemeClr val="tx1">
                <a:alpha val="29000"/>
              </a:schemeClr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64" name="TextBox 33"/>
            <p:cNvSpPr>
              <a:spLocks/>
            </p:cNvSpPr>
            <p:nvPr/>
          </p:nvSpPr>
          <p:spPr bwMode="auto">
            <a:xfrm>
              <a:off x="2136857" y="4217440"/>
              <a:ext cx="1665413" cy="307776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chemeClr val="bg1"/>
                  </a:solidFill>
                </a:rPr>
                <a:t>SMC, (e)RMC, RMM</a:t>
              </a:r>
              <a:endParaRPr sz="1350"/>
            </a:p>
          </p:txBody>
        </p:sp>
        <p:sp>
          <p:nvSpPr>
            <p:cNvPr id="65" name="Rounded Rectangle 125"/>
            <p:cNvSpPr/>
            <p:nvPr/>
          </p:nvSpPr>
          <p:spPr bwMode="auto">
            <a:xfrm>
              <a:off x="5924153" y="4247939"/>
              <a:ext cx="432000" cy="216000"/>
            </a:xfrm>
            <a:prstGeom prst="roundRect">
              <a:avLst>
                <a:gd name="adj" fmla="val 16667"/>
              </a:avLst>
            </a:prstGeom>
            <a:solidFill>
              <a:schemeClr val="tx1">
                <a:alpha val="29000"/>
              </a:schemeClr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66" name="Rounded Rectangle 126"/>
            <p:cNvSpPr/>
            <p:nvPr/>
          </p:nvSpPr>
          <p:spPr bwMode="auto">
            <a:xfrm>
              <a:off x="5341443" y="4247939"/>
              <a:ext cx="432000" cy="216000"/>
            </a:xfrm>
            <a:prstGeom prst="roundRect">
              <a:avLst>
                <a:gd name="adj" fmla="val 16667"/>
              </a:avLst>
            </a:prstGeom>
            <a:solidFill>
              <a:schemeClr val="tx1">
                <a:alpha val="29000"/>
              </a:schemeClr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67" name="Rounded Rectangle 127"/>
            <p:cNvSpPr/>
            <p:nvPr/>
          </p:nvSpPr>
          <p:spPr bwMode="auto">
            <a:xfrm>
              <a:off x="4758736" y="4247939"/>
              <a:ext cx="432000" cy="216000"/>
            </a:xfrm>
            <a:prstGeom prst="roundRect">
              <a:avLst>
                <a:gd name="adj" fmla="val 16667"/>
              </a:avLst>
            </a:prstGeom>
            <a:solidFill>
              <a:schemeClr val="tx1">
                <a:alpha val="29000"/>
              </a:schemeClr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68" name="Rounded Rectangle 151"/>
            <p:cNvSpPr/>
            <p:nvPr/>
          </p:nvSpPr>
          <p:spPr bwMode="auto">
            <a:xfrm>
              <a:off x="969238" y="4247939"/>
              <a:ext cx="432000" cy="216000"/>
            </a:xfrm>
            <a:prstGeom prst="roundRect">
              <a:avLst>
                <a:gd name="adj" fmla="val 16667"/>
              </a:avLst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schemeClr val="tx1"/>
                </a:solidFill>
              </a:endParaRPr>
            </a:p>
          </p:txBody>
        </p:sp>
      </p:grpSp>
      <p:grpSp>
        <p:nvGrpSpPr>
          <p:cNvPr id="69" name="Group 1033"/>
          <p:cNvGrpSpPr/>
          <p:nvPr/>
        </p:nvGrpSpPr>
        <p:grpSpPr bwMode="auto">
          <a:xfrm>
            <a:off x="5192437" y="1909748"/>
            <a:ext cx="2561587" cy="253916"/>
            <a:chOff x="5399249" y="2964585"/>
            <a:chExt cx="3415449" cy="338554"/>
          </a:xfrm>
        </p:grpSpPr>
        <p:grpSp>
          <p:nvGrpSpPr>
            <p:cNvPr id="70" name="Group 89"/>
            <p:cNvGrpSpPr/>
            <p:nvPr/>
          </p:nvGrpSpPr>
          <p:grpSpPr bwMode="auto">
            <a:xfrm>
              <a:off x="5399249" y="2964585"/>
              <a:ext cx="2237006" cy="338554"/>
              <a:chOff x="4914116" y="5281779"/>
              <a:chExt cx="2237006" cy="338554"/>
            </a:xfrm>
          </p:grpSpPr>
          <p:sp>
            <p:nvSpPr>
              <p:cNvPr id="71" name="Rounded Rectangle 92"/>
              <p:cNvSpPr/>
              <p:nvPr/>
            </p:nvSpPr>
            <p:spPr bwMode="auto">
              <a:xfrm>
                <a:off x="4914116" y="5327668"/>
                <a:ext cx="2237006" cy="216000"/>
              </a:xfrm>
              <a:prstGeom prst="roundRect">
                <a:avLst>
                  <a:gd name="adj" fmla="val 16667"/>
                </a:avLst>
              </a:prstGeom>
              <a:solidFill>
                <a:schemeClr val="tx1">
                  <a:alpha val="28000"/>
                </a:schemeClr>
              </a:solidFill>
              <a:ln>
                <a:noFill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1350">
                  <a:solidFill>
                    <a:schemeClr val="tx1"/>
                  </a:solidFill>
                </a:endParaRPr>
              </a:p>
            </p:txBody>
          </p:sp>
          <p:sp>
            <p:nvSpPr>
              <p:cNvPr id="72" name="TextBox 93"/>
              <p:cNvSpPr>
                <a:spLocks/>
              </p:cNvSpPr>
              <p:nvPr/>
            </p:nvSpPr>
            <p:spPr bwMode="auto">
              <a:xfrm>
                <a:off x="5551658" y="5281779"/>
                <a:ext cx="1116118" cy="338554"/>
              </a:xfrm>
              <a:prstGeom prst="rect">
                <a:avLst/>
              </a:prstGeom>
              <a:noFill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1050">
                    <a:solidFill>
                      <a:schemeClr val="bg1"/>
                    </a:solidFill>
                  </a:rPr>
                  <a:t>HF Models</a:t>
                </a:r>
                <a:endParaRPr sz="1350"/>
              </a:p>
            </p:txBody>
          </p:sp>
        </p:grpSp>
        <p:sp>
          <p:nvSpPr>
            <p:cNvPr id="73" name="Rounded Rectangle 160"/>
            <p:cNvSpPr/>
            <p:nvPr/>
          </p:nvSpPr>
          <p:spPr bwMode="auto">
            <a:xfrm>
              <a:off x="8382698" y="3010474"/>
              <a:ext cx="432000" cy="216000"/>
            </a:xfrm>
            <a:prstGeom prst="roundRect">
              <a:avLst>
                <a:gd name="adj" fmla="val 16667"/>
              </a:avLst>
            </a:prstGeom>
            <a:solidFill>
              <a:schemeClr val="tx1">
                <a:alpha val="29000"/>
              </a:schemeClr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74" name="Rounded Rectangle 161"/>
            <p:cNvSpPr/>
            <p:nvPr/>
          </p:nvSpPr>
          <p:spPr bwMode="auto">
            <a:xfrm>
              <a:off x="7805760" y="3010474"/>
              <a:ext cx="432000" cy="216000"/>
            </a:xfrm>
            <a:prstGeom prst="roundRect">
              <a:avLst>
                <a:gd name="adj" fmla="val 16667"/>
              </a:avLst>
            </a:prstGeom>
            <a:solidFill>
              <a:schemeClr val="tx1">
                <a:alpha val="29000"/>
              </a:schemeClr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75" name="TextBox 1034"/>
          <p:cNvSpPr>
            <a:spLocks/>
          </p:cNvSpPr>
          <p:nvPr/>
        </p:nvSpPr>
        <p:spPr bwMode="auto">
          <a:xfrm>
            <a:off x="1704715" y="4628882"/>
            <a:ext cx="305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900">
                <a:solidFill>
                  <a:schemeClr val="bg1"/>
                </a:solidFill>
              </a:rPr>
              <a:t>HF: </a:t>
            </a:r>
            <a:r>
              <a:rPr lang="en-US" sz="900" i="1">
                <a:solidFill>
                  <a:schemeClr val="bg1"/>
                </a:solidFill>
              </a:rPr>
              <a:t>High Field </a:t>
            </a:r>
            <a:r>
              <a:rPr lang="en-US" sz="900">
                <a:solidFill>
                  <a:schemeClr val="bg1"/>
                </a:solidFill>
              </a:rPr>
              <a:t>(16 T target operating field)</a:t>
            </a:r>
            <a:endParaRPr sz="1350"/>
          </a:p>
          <a:p>
            <a:pPr>
              <a:defRPr/>
            </a:pPr>
            <a:r>
              <a:rPr lang="en-US" sz="900">
                <a:solidFill>
                  <a:schemeClr val="bg1"/>
                </a:solidFill>
              </a:rPr>
              <a:t>VE: </a:t>
            </a:r>
            <a:r>
              <a:rPr lang="en-US" sz="900" i="1">
                <a:solidFill>
                  <a:schemeClr val="bg1"/>
                </a:solidFill>
              </a:rPr>
              <a:t>Value Engineered </a:t>
            </a:r>
            <a:r>
              <a:rPr lang="en-US" sz="900">
                <a:solidFill>
                  <a:schemeClr val="bg1"/>
                </a:solidFill>
              </a:rPr>
              <a:t>(operating field in the 12 T range)</a:t>
            </a:r>
            <a:endParaRPr sz="1350"/>
          </a:p>
        </p:txBody>
      </p:sp>
      <p:grpSp>
        <p:nvGrpSpPr>
          <p:cNvPr id="76" name="Group 80"/>
          <p:cNvGrpSpPr/>
          <p:nvPr/>
        </p:nvGrpSpPr>
        <p:grpSpPr bwMode="auto">
          <a:xfrm>
            <a:off x="1382094" y="1075638"/>
            <a:ext cx="3806126" cy="2628873"/>
            <a:chOff x="318792" y="1875160"/>
            <a:chExt cx="5074834" cy="3505163"/>
          </a:xfrm>
        </p:grpSpPr>
        <p:sp>
          <p:nvSpPr>
            <p:cNvPr id="77" name="Oval 15"/>
            <p:cNvSpPr/>
            <p:nvPr/>
          </p:nvSpPr>
          <p:spPr bwMode="auto">
            <a:xfrm>
              <a:off x="5136123" y="1875160"/>
              <a:ext cx="257503" cy="252248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tx1"/>
                </a:gs>
                <a:gs pos="83000">
                  <a:schemeClr val="tx1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path path="circle"/>
            </a:gradFill>
            <a:ln>
              <a:solidFill>
                <a:schemeClr val="accent1">
                  <a:lumMod val="50000"/>
                </a:schemeClr>
              </a:solidFill>
            </a:ln>
            <a:effectLst>
              <a:outerShdw blurRad="50800" dist="1016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/>
            </a:p>
          </p:txBody>
        </p:sp>
        <p:sp>
          <p:nvSpPr>
            <p:cNvPr id="78" name="TextBox 16"/>
            <p:cNvSpPr>
              <a:spLocks/>
            </p:cNvSpPr>
            <p:nvPr/>
          </p:nvSpPr>
          <p:spPr bwMode="auto">
            <a:xfrm>
              <a:off x="318792" y="4826326"/>
              <a:ext cx="5067133" cy="553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>
                <a:defRPr/>
              </a:pPr>
              <a:r>
                <a:rPr lang="en-US" sz="1050" b="1"/>
                <a:t>Goal</a:t>
              </a:r>
              <a:r>
                <a:rPr lang="en-US" sz="1050"/>
                <a:t>: Evaluate options for ultimate Nb</a:t>
              </a:r>
              <a:r>
                <a:rPr lang="en-US" sz="1050" baseline="-25000"/>
                <a:t>3</a:t>
              </a:r>
              <a:r>
                <a:rPr lang="en-US" sz="1050"/>
                <a:t>Sn performance (16 T)</a:t>
              </a:r>
              <a:endParaRPr sz="1350"/>
            </a:p>
          </p:txBody>
        </p:sp>
        <p:sp>
          <p:nvSpPr>
            <p:cNvPr id="79" name="Freeform 4"/>
            <p:cNvSpPr/>
            <p:nvPr/>
          </p:nvSpPr>
          <p:spPr bwMode="auto">
            <a:xfrm flipV="1">
              <a:off x="347080" y="2140932"/>
              <a:ext cx="4917793" cy="2701425"/>
            </a:xfrm>
            <a:custGeom>
              <a:avLst/>
              <a:gdLst>
                <a:gd name="connsiteX0" fmla="*/ 3280144 w 3280144"/>
                <a:gd name="connsiteY0" fmla="*/ 1642730 h 1642730"/>
                <a:gd name="connsiteX1" fmla="*/ 3280144 w 3280144"/>
                <a:gd name="connsiteY1" fmla="*/ 0 h 1642730"/>
                <a:gd name="connsiteX2" fmla="*/ 0 w 3280144"/>
                <a:gd name="connsiteY2" fmla="*/ 0 h 1642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80144" h="1642730" extrusionOk="0">
                  <a:moveTo>
                    <a:pt x="3280144" y="1642730"/>
                  </a:moveTo>
                  <a:lnTo>
                    <a:pt x="3280144" y="0"/>
                  </a:lnTo>
                  <a:lnTo>
                    <a:pt x="0" y="0"/>
                  </a:lnTo>
                </a:path>
              </a:pathLst>
            </a:custGeom>
            <a:noFill/>
            <a:ln w="222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/>
            </a:p>
          </p:txBody>
        </p:sp>
      </p:grpSp>
      <p:grpSp>
        <p:nvGrpSpPr>
          <p:cNvPr id="80" name="Group 1054"/>
          <p:cNvGrpSpPr/>
          <p:nvPr/>
        </p:nvGrpSpPr>
        <p:grpSpPr bwMode="auto">
          <a:xfrm>
            <a:off x="4909991" y="1430623"/>
            <a:ext cx="417444" cy="1177720"/>
            <a:chOff x="5022654" y="2176670"/>
            <a:chExt cx="556592" cy="1570293"/>
          </a:xfrm>
        </p:grpSpPr>
        <p:sp>
          <p:nvSpPr>
            <p:cNvPr id="81" name="Freeform 1036"/>
            <p:cNvSpPr/>
            <p:nvPr/>
          </p:nvSpPr>
          <p:spPr bwMode="auto">
            <a:xfrm>
              <a:off x="5022655" y="2176670"/>
              <a:ext cx="556591" cy="586408"/>
            </a:xfrm>
            <a:custGeom>
              <a:avLst/>
              <a:gdLst>
                <a:gd name="connsiteX0" fmla="*/ 0 w 556591"/>
                <a:gd name="connsiteY0" fmla="*/ 0 h 586408"/>
                <a:gd name="connsiteX1" fmla="*/ 208722 w 556591"/>
                <a:gd name="connsiteY1" fmla="*/ 39756 h 586408"/>
                <a:gd name="connsiteX2" fmla="*/ 427383 w 556591"/>
                <a:gd name="connsiteY2" fmla="*/ 188843 h 586408"/>
                <a:gd name="connsiteX3" fmla="*/ 556591 w 556591"/>
                <a:gd name="connsiteY3" fmla="*/ 586408 h 58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6591" h="586408" extrusionOk="0">
                  <a:moveTo>
                    <a:pt x="0" y="0"/>
                  </a:moveTo>
                  <a:cubicBezTo>
                    <a:pt x="68746" y="4141"/>
                    <a:pt x="137492" y="8282"/>
                    <a:pt x="208722" y="39756"/>
                  </a:cubicBezTo>
                  <a:cubicBezTo>
                    <a:pt x="279952" y="71230"/>
                    <a:pt x="369405" y="97734"/>
                    <a:pt x="427383" y="188843"/>
                  </a:cubicBezTo>
                  <a:cubicBezTo>
                    <a:pt x="485361" y="279952"/>
                    <a:pt x="520976" y="433180"/>
                    <a:pt x="556591" y="586408"/>
                  </a:cubicBezTo>
                </a:path>
              </a:pathLst>
            </a:custGeom>
            <a:noFill/>
            <a:ln w="41275">
              <a:solidFill>
                <a:schemeClr val="bg1">
                  <a:lumMod val="50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/>
            </a:p>
          </p:txBody>
        </p:sp>
        <p:sp>
          <p:nvSpPr>
            <p:cNvPr id="82" name="Freeform 167"/>
            <p:cNvSpPr/>
            <p:nvPr/>
          </p:nvSpPr>
          <p:spPr bwMode="auto">
            <a:xfrm>
              <a:off x="5022655" y="2565166"/>
              <a:ext cx="427578" cy="233491"/>
            </a:xfrm>
            <a:custGeom>
              <a:avLst/>
              <a:gdLst>
                <a:gd name="connsiteX0" fmla="*/ 0 w 556591"/>
                <a:gd name="connsiteY0" fmla="*/ 0 h 586408"/>
                <a:gd name="connsiteX1" fmla="*/ 208722 w 556591"/>
                <a:gd name="connsiteY1" fmla="*/ 39756 h 586408"/>
                <a:gd name="connsiteX2" fmla="*/ 427383 w 556591"/>
                <a:gd name="connsiteY2" fmla="*/ 188843 h 586408"/>
                <a:gd name="connsiteX3" fmla="*/ 556591 w 556591"/>
                <a:gd name="connsiteY3" fmla="*/ 586408 h 58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6591" h="586408" extrusionOk="0">
                  <a:moveTo>
                    <a:pt x="0" y="0"/>
                  </a:moveTo>
                  <a:cubicBezTo>
                    <a:pt x="68746" y="4141"/>
                    <a:pt x="137492" y="8282"/>
                    <a:pt x="208722" y="39756"/>
                  </a:cubicBezTo>
                  <a:cubicBezTo>
                    <a:pt x="279952" y="71230"/>
                    <a:pt x="369405" y="97734"/>
                    <a:pt x="427383" y="188843"/>
                  </a:cubicBezTo>
                  <a:cubicBezTo>
                    <a:pt x="485361" y="279952"/>
                    <a:pt x="520976" y="433180"/>
                    <a:pt x="556591" y="586408"/>
                  </a:cubicBezTo>
                </a:path>
              </a:pathLst>
            </a:custGeom>
            <a:noFill/>
            <a:ln w="41275">
              <a:solidFill>
                <a:schemeClr val="bg1">
                  <a:lumMod val="50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/>
            </a:p>
          </p:txBody>
        </p:sp>
        <p:sp>
          <p:nvSpPr>
            <p:cNvPr id="83" name="Freeform 168"/>
            <p:cNvSpPr/>
            <p:nvPr/>
          </p:nvSpPr>
          <p:spPr bwMode="auto">
            <a:xfrm flipV="1">
              <a:off x="5022655" y="3160555"/>
              <a:ext cx="556591" cy="586408"/>
            </a:xfrm>
            <a:custGeom>
              <a:avLst/>
              <a:gdLst>
                <a:gd name="connsiteX0" fmla="*/ 0 w 556591"/>
                <a:gd name="connsiteY0" fmla="*/ 0 h 586408"/>
                <a:gd name="connsiteX1" fmla="*/ 208722 w 556591"/>
                <a:gd name="connsiteY1" fmla="*/ 39756 h 586408"/>
                <a:gd name="connsiteX2" fmla="*/ 427383 w 556591"/>
                <a:gd name="connsiteY2" fmla="*/ 188843 h 586408"/>
                <a:gd name="connsiteX3" fmla="*/ 556591 w 556591"/>
                <a:gd name="connsiteY3" fmla="*/ 586408 h 58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6591" h="586408" extrusionOk="0">
                  <a:moveTo>
                    <a:pt x="0" y="0"/>
                  </a:moveTo>
                  <a:cubicBezTo>
                    <a:pt x="68746" y="4141"/>
                    <a:pt x="137492" y="8282"/>
                    <a:pt x="208722" y="39756"/>
                  </a:cubicBezTo>
                  <a:cubicBezTo>
                    <a:pt x="279952" y="71230"/>
                    <a:pt x="369405" y="97734"/>
                    <a:pt x="427383" y="188843"/>
                  </a:cubicBezTo>
                  <a:cubicBezTo>
                    <a:pt x="485361" y="279952"/>
                    <a:pt x="520976" y="433180"/>
                    <a:pt x="556591" y="586408"/>
                  </a:cubicBezTo>
                </a:path>
              </a:pathLst>
            </a:custGeom>
            <a:noFill/>
            <a:ln w="41275">
              <a:solidFill>
                <a:schemeClr val="bg1">
                  <a:lumMod val="50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/>
            </a:p>
          </p:txBody>
        </p:sp>
        <p:sp>
          <p:nvSpPr>
            <p:cNvPr id="84" name="Freeform 169"/>
            <p:cNvSpPr/>
            <p:nvPr/>
          </p:nvSpPr>
          <p:spPr bwMode="auto">
            <a:xfrm flipV="1">
              <a:off x="5022655" y="3124976"/>
              <a:ext cx="427578" cy="233491"/>
            </a:xfrm>
            <a:custGeom>
              <a:avLst/>
              <a:gdLst>
                <a:gd name="connsiteX0" fmla="*/ 0 w 556591"/>
                <a:gd name="connsiteY0" fmla="*/ 0 h 586408"/>
                <a:gd name="connsiteX1" fmla="*/ 208722 w 556591"/>
                <a:gd name="connsiteY1" fmla="*/ 39756 h 586408"/>
                <a:gd name="connsiteX2" fmla="*/ 427383 w 556591"/>
                <a:gd name="connsiteY2" fmla="*/ 188843 h 586408"/>
                <a:gd name="connsiteX3" fmla="*/ 556591 w 556591"/>
                <a:gd name="connsiteY3" fmla="*/ 586408 h 58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6591" h="586408" extrusionOk="0">
                  <a:moveTo>
                    <a:pt x="0" y="0"/>
                  </a:moveTo>
                  <a:cubicBezTo>
                    <a:pt x="68746" y="4141"/>
                    <a:pt x="137492" y="8282"/>
                    <a:pt x="208722" y="39756"/>
                  </a:cubicBezTo>
                  <a:cubicBezTo>
                    <a:pt x="279952" y="71230"/>
                    <a:pt x="369405" y="97734"/>
                    <a:pt x="427383" y="188843"/>
                  </a:cubicBezTo>
                  <a:cubicBezTo>
                    <a:pt x="485361" y="279952"/>
                    <a:pt x="520976" y="433180"/>
                    <a:pt x="556591" y="586408"/>
                  </a:cubicBezTo>
                </a:path>
              </a:pathLst>
            </a:custGeom>
            <a:noFill/>
            <a:ln w="41275">
              <a:solidFill>
                <a:schemeClr val="bg1">
                  <a:lumMod val="50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/>
            </a:p>
          </p:txBody>
        </p:sp>
        <p:cxnSp>
          <p:nvCxnSpPr>
            <p:cNvPr id="85" name="Straight Connector 1039"/>
            <p:cNvCxnSpPr>
              <a:cxnSpLocks/>
            </p:cNvCxnSpPr>
            <p:nvPr/>
          </p:nvCxnSpPr>
          <p:spPr bwMode="auto">
            <a:xfrm>
              <a:off x="5022654" y="2952216"/>
              <a:ext cx="324000" cy="0"/>
            </a:xfrm>
            <a:prstGeom prst="line">
              <a:avLst/>
            </a:prstGeom>
            <a:ln w="41275">
              <a:solidFill>
                <a:schemeClr val="bg1">
                  <a:lumMod val="50000"/>
                </a:schemeClr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6" name="Elbow Connector 1041"/>
          <p:cNvCxnSpPr>
            <a:cxnSpLocks/>
          </p:cNvCxnSpPr>
          <p:nvPr/>
        </p:nvCxnSpPr>
        <p:spPr bwMode="auto">
          <a:xfrm rot="16199999" flipH="1">
            <a:off x="2748350" y="2213251"/>
            <a:ext cx="1235715" cy="292520"/>
          </a:xfrm>
          <a:prstGeom prst="bentConnector3">
            <a:avLst>
              <a:gd name="adj1" fmla="val 85591"/>
            </a:avLst>
          </a:prstGeom>
          <a:ln w="12700">
            <a:solidFill>
              <a:schemeClr val="bg1">
                <a:lumMod val="50000"/>
              </a:schemeClr>
            </a:solidFill>
            <a:headEnd type="oval" w="med" len="med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Elbow Connector 178"/>
          <p:cNvCxnSpPr>
            <a:cxnSpLocks/>
          </p:cNvCxnSpPr>
          <p:nvPr/>
        </p:nvCxnSpPr>
        <p:spPr bwMode="auto">
          <a:xfrm rot="16199999" flipH="1">
            <a:off x="3667218" y="2377540"/>
            <a:ext cx="951486" cy="248171"/>
          </a:xfrm>
          <a:prstGeom prst="bentConnector3">
            <a:avLst>
              <a:gd name="adj1" fmla="val 80554"/>
            </a:avLst>
          </a:prstGeom>
          <a:ln w="12700">
            <a:solidFill>
              <a:schemeClr val="bg1">
                <a:lumMod val="50000"/>
              </a:schemeClr>
            </a:solidFill>
            <a:headEnd type="oval" w="med" len="med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8" name="Group 75"/>
          <p:cNvGrpSpPr/>
          <p:nvPr/>
        </p:nvGrpSpPr>
        <p:grpSpPr bwMode="auto">
          <a:xfrm>
            <a:off x="1315580" y="2190834"/>
            <a:ext cx="3548575" cy="272345"/>
            <a:chOff x="230106" y="3190283"/>
            <a:chExt cx="4731433" cy="363127"/>
          </a:xfrm>
        </p:grpSpPr>
        <p:grpSp>
          <p:nvGrpSpPr>
            <p:cNvPr id="89" name="Group 50"/>
            <p:cNvGrpSpPr/>
            <p:nvPr/>
          </p:nvGrpSpPr>
          <p:grpSpPr bwMode="auto">
            <a:xfrm>
              <a:off x="3375660" y="3227646"/>
              <a:ext cx="1585879" cy="216000"/>
              <a:chOff x="5584731" y="2511666"/>
              <a:chExt cx="1585879" cy="216000"/>
            </a:xfrm>
          </p:grpSpPr>
          <p:sp>
            <p:nvSpPr>
              <p:cNvPr id="90" name="Rounded Rectangle 100"/>
              <p:cNvSpPr/>
              <p:nvPr/>
            </p:nvSpPr>
            <p:spPr bwMode="auto">
              <a:xfrm>
                <a:off x="5584731" y="2511666"/>
                <a:ext cx="432000" cy="216000"/>
              </a:xfrm>
              <a:prstGeom prst="roundRect">
                <a:avLst>
                  <a:gd name="adj" fmla="val 16667"/>
                </a:avLst>
              </a:prstGeom>
              <a:solidFill>
                <a:schemeClr val="tx1">
                  <a:alpha val="29000"/>
                </a:schemeClr>
              </a:solidFill>
              <a:ln>
                <a:noFill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1350">
                  <a:solidFill>
                    <a:schemeClr val="tx1"/>
                  </a:solidFill>
                </a:endParaRPr>
              </a:p>
            </p:txBody>
          </p:sp>
          <p:sp>
            <p:nvSpPr>
              <p:cNvPr id="91" name="Rounded Rectangle 101"/>
              <p:cNvSpPr/>
              <p:nvPr/>
            </p:nvSpPr>
            <p:spPr bwMode="auto">
              <a:xfrm>
                <a:off x="6738610" y="2511666"/>
                <a:ext cx="432000" cy="216000"/>
              </a:xfrm>
              <a:prstGeom prst="roundRect">
                <a:avLst>
                  <a:gd name="adj" fmla="val 16667"/>
                </a:avLst>
              </a:prstGeom>
              <a:solidFill>
                <a:schemeClr val="tx1">
                  <a:alpha val="29000"/>
                </a:schemeClr>
              </a:solidFill>
              <a:ln>
                <a:noFill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1350">
                  <a:solidFill>
                    <a:schemeClr val="tx1"/>
                  </a:solidFill>
                </a:endParaRPr>
              </a:p>
            </p:txBody>
          </p:sp>
          <p:sp>
            <p:nvSpPr>
              <p:cNvPr id="92" name="Rounded Rectangle 102"/>
              <p:cNvSpPr/>
              <p:nvPr/>
            </p:nvSpPr>
            <p:spPr bwMode="auto">
              <a:xfrm>
                <a:off x="6161671" y="2511666"/>
                <a:ext cx="432000" cy="216000"/>
              </a:xfrm>
              <a:prstGeom prst="roundRect">
                <a:avLst>
                  <a:gd name="adj" fmla="val 16667"/>
                </a:avLst>
              </a:prstGeom>
              <a:solidFill>
                <a:schemeClr val="tx1">
                  <a:alpha val="29000"/>
                </a:schemeClr>
              </a:solidFill>
              <a:ln>
                <a:noFill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135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3" name="Group 28"/>
            <p:cNvGrpSpPr/>
            <p:nvPr/>
          </p:nvGrpSpPr>
          <p:grpSpPr bwMode="auto">
            <a:xfrm>
              <a:off x="230106" y="3190283"/>
              <a:ext cx="4303570" cy="363127"/>
              <a:chOff x="230106" y="3190283"/>
              <a:chExt cx="4303570" cy="363127"/>
            </a:xfrm>
          </p:grpSpPr>
          <p:grpSp>
            <p:nvGrpSpPr>
              <p:cNvPr id="94" name="Group 97"/>
              <p:cNvGrpSpPr/>
              <p:nvPr/>
            </p:nvGrpSpPr>
            <p:grpSpPr bwMode="auto">
              <a:xfrm>
                <a:off x="230106" y="3201292"/>
                <a:ext cx="3134498" cy="352118"/>
                <a:chOff x="230106" y="4125633"/>
                <a:chExt cx="3134498" cy="352118"/>
              </a:xfrm>
            </p:grpSpPr>
            <p:sp>
              <p:nvSpPr>
                <p:cNvPr id="95" name="Triangle 49"/>
                <p:cNvSpPr/>
                <p:nvPr/>
              </p:nvSpPr>
              <p:spPr bwMode="auto">
                <a:xfrm>
                  <a:off x="3148604" y="4261751"/>
                  <a:ext cx="216000" cy="216000"/>
                </a:xfrm>
                <a:prstGeom prst="triangle">
                  <a:avLst>
                    <a:gd name="adj" fmla="val 50000"/>
                  </a:avLst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tx1"/>
                    </a:gs>
                    <a:gs pos="82000">
                      <a:schemeClr val="tx1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path path="circle"/>
                </a:gradFill>
                <a:effectLst>
                  <a:outerShdw blurRad="76200" dist="38100" dir="7200000" sx="105000" sy="105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 sz="1350"/>
                </a:p>
              </p:txBody>
            </p:sp>
            <p:sp>
              <p:nvSpPr>
                <p:cNvPr id="96" name="Rounded Rectangle 52"/>
                <p:cNvSpPr/>
                <p:nvPr/>
              </p:nvSpPr>
              <p:spPr bwMode="auto">
                <a:xfrm>
                  <a:off x="974577" y="4151987"/>
                  <a:ext cx="2160000" cy="2160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tx1">
                    <a:alpha val="50000"/>
                  </a:schemeClr>
                </a:solidFill>
                <a:ln>
                  <a:noFill/>
                </a:ln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 sz="1350"/>
                </a:p>
              </p:txBody>
            </p:sp>
            <p:sp>
              <p:nvSpPr>
                <p:cNvPr id="97" name="TextBox 51"/>
                <p:cNvSpPr>
                  <a:spLocks/>
                </p:cNvSpPr>
                <p:nvPr/>
              </p:nvSpPr>
              <p:spPr bwMode="auto">
                <a:xfrm>
                  <a:off x="1824953" y="4125633"/>
                  <a:ext cx="562547" cy="307777"/>
                </a:xfrm>
                <a:prstGeom prst="rect">
                  <a:avLst/>
                </a:prstGeom>
                <a:noFill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rtlCol="0">
                  <a:spAutoFit/>
                </a:bodyPr>
                <a:lstStyle/>
                <a:p>
                  <a:pPr>
                    <a:defRPr/>
                  </a:pPr>
                  <a:r>
                    <a:rPr lang="en-US" sz="900">
                      <a:solidFill>
                        <a:schemeClr val="bg1"/>
                      </a:solidFill>
                    </a:rPr>
                    <a:t>CCT</a:t>
                  </a:r>
                  <a:endParaRPr sz="1350"/>
                </a:p>
              </p:txBody>
            </p:sp>
            <p:pic>
              <p:nvPicPr>
                <p:cNvPr id="98" name="Picture 68"/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/>
              </p:blipFill>
              <p:spPr bwMode="auto">
                <a:xfrm>
                  <a:off x="230106" y="4130925"/>
                  <a:ext cx="687441" cy="252000"/>
                </a:xfrm>
                <a:prstGeom prst="rect">
                  <a:avLst/>
                </a:prstGeom>
              </p:spPr>
            </p:pic>
          </p:grpSp>
          <p:sp>
            <p:nvSpPr>
              <p:cNvPr id="99" name="TextBox 95"/>
              <p:cNvSpPr>
                <a:spLocks/>
              </p:cNvSpPr>
              <p:nvPr/>
            </p:nvSpPr>
            <p:spPr bwMode="auto">
              <a:xfrm>
                <a:off x="3885636" y="3190283"/>
                <a:ext cx="648040" cy="307776"/>
              </a:xfrm>
              <a:prstGeom prst="rect">
                <a:avLst/>
              </a:prstGeom>
              <a:noFill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900">
                    <a:solidFill>
                      <a:schemeClr val="bg1"/>
                    </a:solidFill>
                  </a:rPr>
                  <a:t>CCT?</a:t>
                </a:r>
                <a:endParaRPr sz="1350"/>
              </a:p>
            </p:txBody>
          </p:sp>
        </p:grpSp>
      </p:grpSp>
      <p:grpSp>
        <p:nvGrpSpPr>
          <p:cNvPr id="100" name="Group 48"/>
          <p:cNvGrpSpPr/>
          <p:nvPr/>
        </p:nvGrpSpPr>
        <p:grpSpPr bwMode="auto">
          <a:xfrm>
            <a:off x="1566216" y="1608846"/>
            <a:ext cx="3286312" cy="249567"/>
            <a:chOff x="564287" y="2414300"/>
            <a:chExt cx="4381749" cy="332756"/>
          </a:xfrm>
        </p:grpSpPr>
        <p:grpSp>
          <p:nvGrpSpPr>
            <p:cNvPr id="101" name="Group 37"/>
            <p:cNvGrpSpPr/>
            <p:nvPr/>
          </p:nvGrpSpPr>
          <p:grpSpPr bwMode="auto">
            <a:xfrm>
              <a:off x="3374445" y="2459281"/>
              <a:ext cx="1571591" cy="216000"/>
              <a:chOff x="5763887" y="2178877"/>
              <a:chExt cx="1571591" cy="216000"/>
            </a:xfrm>
          </p:grpSpPr>
          <p:sp>
            <p:nvSpPr>
              <p:cNvPr id="102" name="Rounded Rectangle 41"/>
              <p:cNvSpPr/>
              <p:nvPr/>
            </p:nvSpPr>
            <p:spPr bwMode="auto">
              <a:xfrm>
                <a:off x="5763887" y="2178877"/>
                <a:ext cx="432000" cy="216000"/>
              </a:xfrm>
              <a:prstGeom prst="roundRect">
                <a:avLst>
                  <a:gd name="adj" fmla="val 16667"/>
                </a:avLst>
              </a:prstGeom>
              <a:solidFill>
                <a:schemeClr val="tx1">
                  <a:alpha val="29000"/>
                </a:schemeClr>
              </a:solidFill>
              <a:ln>
                <a:noFill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1350">
                  <a:solidFill>
                    <a:schemeClr val="tx1"/>
                  </a:solidFill>
                </a:endParaRPr>
              </a:p>
            </p:txBody>
          </p:sp>
          <p:sp>
            <p:nvSpPr>
              <p:cNvPr id="103" name="Rounded Rectangle 42"/>
              <p:cNvSpPr/>
              <p:nvPr/>
            </p:nvSpPr>
            <p:spPr bwMode="auto">
              <a:xfrm>
                <a:off x="6342125" y="2178877"/>
                <a:ext cx="432000" cy="216000"/>
              </a:xfrm>
              <a:prstGeom prst="roundRect">
                <a:avLst>
                  <a:gd name="adj" fmla="val 16667"/>
                </a:avLst>
              </a:prstGeom>
              <a:solidFill>
                <a:schemeClr val="tx1">
                  <a:alpha val="29000"/>
                </a:schemeClr>
              </a:solidFill>
              <a:ln>
                <a:noFill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1350">
                  <a:solidFill>
                    <a:schemeClr val="tx1"/>
                  </a:solidFill>
                </a:endParaRPr>
              </a:p>
            </p:txBody>
          </p:sp>
          <p:sp>
            <p:nvSpPr>
              <p:cNvPr id="104" name="Rounded Rectangle 43"/>
              <p:cNvSpPr/>
              <p:nvPr/>
            </p:nvSpPr>
            <p:spPr bwMode="auto">
              <a:xfrm>
                <a:off x="6903478" y="2178877"/>
                <a:ext cx="432000" cy="216000"/>
              </a:xfrm>
              <a:prstGeom prst="roundRect">
                <a:avLst>
                  <a:gd name="adj" fmla="val 16667"/>
                </a:avLst>
              </a:prstGeom>
              <a:solidFill>
                <a:schemeClr val="tx1">
                  <a:alpha val="29000"/>
                </a:schemeClr>
              </a:solidFill>
              <a:ln>
                <a:noFill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135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5" name="Group 45"/>
            <p:cNvGrpSpPr/>
            <p:nvPr/>
          </p:nvGrpSpPr>
          <p:grpSpPr bwMode="auto">
            <a:xfrm>
              <a:off x="564287" y="2414300"/>
              <a:ext cx="3946822" cy="332756"/>
              <a:chOff x="564287" y="2414300"/>
              <a:chExt cx="3946822" cy="332756"/>
            </a:xfrm>
          </p:grpSpPr>
          <p:pic>
            <p:nvPicPr>
              <p:cNvPr id="106" name="Picture 64"/>
              <p:cNvPicPr>
                <a:picLocks noChangeAspect="1"/>
              </p:cNvPicPr>
              <p:nvPr/>
            </p:nvPicPr>
            <p:blipFill>
              <a:blip r:embed="rId6"/>
              <a:stretch/>
            </p:blipFill>
            <p:spPr bwMode="auto">
              <a:xfrm>
                <a:off x="564287" y="2414300"/>
                <a:ext cx="353259" cy="288000"/>
              </a:xfrm>
              <a:prstGeom prst="rect">
                <a:avLst/>
              </a:prstGeom>
            </p:spPr>
          </p:pic>
          <p:sp>
            <p:nvSpPr>
              <p:cNvPr id="107" name="Rounded Rectangle 39"/>
              <p:cNvSpPr/>
              <p:nvPr/>
            </p:nvSpPr>
            <p:spPr bwMode="auto">
              <a:xfrm>
                <a:off x="974577" y="2459281"/>
                <a:ext cx="2232000" cy="216000"/>
              </a:xfrm>
              <a:prstGeom prst="roundRect">
                <a:avLst>
                  <a:gd name="adj" fmla="val 16667"/>
                </a:avLst>
              </a:prstGeom>
              <a:solidFill>
                <a:schemeClr val="tx1">
                  <a:alpha val="50000"/>
                </a:schemeClr>
              </a:solidFill>
              <a:ln>
                <a:noFill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1350">
                  <a:solidFill>
                    <a:schemeClr val="tx1"/>
                  </a:solidFill>
                </a:endParaRPr>
              </a:p>
            </p:txBody>
          </p:sp>
          <p:sp>
            <p:nvSpPr>
              <p:cNvPr id="108" name="TextBox 38"/>
              <p:cNvSpPr>
                <a:spLocks/>
              </p:cNvSpPr>
              <p:nvPr/>
            </p:nvSpPr>
            <p:spPr bwMode="auto">
              <a:xfrm>
                <a:off x="1706038" y="2439280"/>
                <a:ext cx="895972" cy="307776"/>
              </a:xfrm>
              <a:prstGeom prst="rect">
                <a:avLst/>
              </a:prstGeom>
              <a:noFill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900">
                    <a:solidFill>
                      <a:schemeClr val="bg1"/>
                    </a:solidFill>
                  </a:rPr>
                  <a:t>R2D2-FD</a:t>
                </a:r>
                <a:endParaRPr sz="1350"/>
              </a:p>
            </p:txBody>
          </p:sp>
          <p:sp>
            <p:nvSpPr>
              <p:cNvPr id="109" name="TextBox 69"/>
              <p:cNvSpPr>
                <a:spLocks/>
              </p:cNvSpPr>
              <p:nvPr/>
            </p:nvSpPr>
            <p:spPr bwMode="auto">
              <a:xfrm>
                <a:off x="3888717" y="2428781"/>
                <a:ext cx="622392" cy="307776"/>
              </a:xfrm>
              <a:prstGeom prst="rect">
                <a:avLst/>
              </a:prstGeom>
              <a:noFill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900">
                    <a:solidFill>
                      <a:schemeClr val="bg1"/>
                    </a:solidFill>
                  </a:rPr>
                  <a:t>F2D2</a:t>
                </a:r>
                <a:endParaRPr sz="1350"/>
              </a:p>
            </p:txBody>
          </p:sp>
        </p:grpSp>
      </p:grpSp>
      <p:grpSp>
        <p:nvGrpSpPr>
          <p:cNvPr id="110" name="Group 1028"/>
          <p:cNvGrpSpPr/>
          <p:nvPr/>
        </p:nvGrpSpPr>
        <p:grpSpPr bwMode="auto">
          <a:xfrm>
            <a:off x="2629568" y="2513774"/>
            <a:ext cx="2221032" cy="230832"/>
            <a:chOff x="1982091" y="3706592"/>
            <a:chExt cx="2961376" cy="307776"/>
          </a:xfrm>
        </p:grpSpPr>
        <p:sp>
          <p:nvSpPr>
            <p:cNvPr id="111" name="Rounded Rectangle 34"/>
            <p:cNvSpPr/>
            <p:nvPr/>
          </p:nvSpPr>
          <p:spPr bwMode="auto">
            <a:xfrm>
              <a:off x="3143467" y="3737091"/>
              <a:ext cx="1800000" cy="216000"/>
            </a:xfrm>
            <a:prstGeom prst="roundRect">
              <a:avLst>
                <a:gd name="adj" fmla="val 16667"/>
              </a:avLst>
            </a:prstGeom>
            <a:solidFill>
              <a:schemeClr val="tx1">
                <a:alpha val="29000"/>
              </a:schemeClr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112" name="TextBox 35"/>
            <p:cNvSpPr>
              <a:spLocks/>
            </p:cNvSpPr>
            <p:nvPr/>
          </p:nvSpPr>
          <p:spPr bwMode="auto">
            <a:xfrm>
              <a:off x="3740335" y="3706592"/>
              <a:ext cx="707887" cy="307776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chemeClr val="bg1"/>
                  </a:solidFill>
                </a:rPr>
                <a:t>DEMO</a:t>
              </a:r>
              <a:endParaRPr sz="1350"/>
            </a:p>
          </p:txBody>
        </p:sp>
        <p:sp>
          <p:nvSpPr>
            <p:cNvPr id="113" name="Rounded Rectangle 145"/>
            <p:cNvSpPr/>
            <p:nvPr/>
          </p:nvSpPr>
          <p:spPr bwMode="auto">
            <a:xfrm>
              <a:off x="2564799" y="3737091"/>
              <a:ext cx="432000" cy="216000"/>
            </a:xfrm>
            <a:prstGeom prst="roundRect">
              <a:avLst>
                <a:gd name="adj" fmla="val 16667"/>
              </a:avLst>
            </a:prstGeom>
            <a:solidFill>
              <a:schemeClr val="tx1">
                <a:alpha val="29000"/>
              </a:schemeClr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114" name="Rounded Rectangle 146"/>
            <p:cNvSpPr/>
            <p:nvPr/>
          </p:nvSpPr>
          <p:spPr bwMode="auto">
            <a:xfrm>
              <a:off x="1982091" y="3737091"/>
              <a:ext cx="432000" cy="216000"/>
            </a:xfrm>
            <a:prstGeom prst="roundRect">
              <a:avLst>
                <a:gd name="adj" fmla="val 16667"/>
              </a:avLst>
            </a:prstGeom>
            <a:solidFill>
              <a:schemeClr val="tx1">
                <a:alpha val="29000"/>
              </a:schemeClr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schemeClr val="tx1"/>
                </a:solidFill>
              </a:endParaRPr>
            </a:p>
          </p:txBody>
        </p:sp>
      </p:grpSp>
      <p:grpSp>
        <p:nvGrpSpPr>
          <p:cNvPr id="115" name="Group 96"/>
          <p:cNvGrpSpPr/>
          <p:nvPr/>
        </p:nvGrpSpPr>
        <p:grpSpPr bwMode="auto">
          <a:xfrm>
            <a:off x="1223906" y="1897114"/>
            <a:ext cx="3362835" cy="243297"/>
            <a:chOff x="107874" y="3722998"/>
            <a:chExt cx="4483780" cy="324396"/>
          </a:xfrm>
        </p:grpSpPr>
        <p:sp>
          <p:nvSpPr>
            <p:cNvPr id="116" name="Rounded Rectangle 46"/>
            <p:cNvSpPr/>
            <p:nvPr/>
          </p:nvSpPr>
          <p:spPr bwMode="auto">
            <a:xfrm>
              <a:off x="974577" y="3766274"/>
              <a:ext cx="3617077" cy="216000"/>
            </a:xfrm>
            <a:prstGeom prst="roundRect">
              <a:avLst>
                <a:gd name="adj" fmla="val 16667"/>
              </a:avLst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117" name="TextBox 47"/>
            <p:cNvSpPr>
              <a:spLocks/>
            </p:cNvSpPr>
            <p:nvPr/>
          </p:nvSpPr>
          <p:spPr bwMode="auto">
            <a:xfrm>
              <a:off x="2376541" y="3739618"/>
              <a:ext cx="870324" cy="307776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chemeClr val="bg1"/>
                  </a:solidFill>
                </a:rPr>
                <a:t>RMC-CC</a:t>
              </a:r>
              <a:endParaRPr sz="1350"/>
            </a:p>
          </p:txBody>
        </p:sp>
        <p:pic>
          <p:nvPicPr>
            <p:cNvPr id="118" name="Picture 4" descr="\\cern.ch\dfs\Users\e\etodesco\Desktop\logo_ciemat.gif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0202" r="7224" b="52071"/>
            <a:stretch/>
          </p:blipFill>
          <p:spPr bwMode="auto">
            <a:xfrm>
              <a:off x="107874" y="3722998"/>
              <a:ext cx="809673" cy="252000"/>
            </a:xfrm>
            <a:prstGeom prst="rect">
              <a:avLst/>
            </a:prstGeom>
            <a:noFill/>
          </p:spPr>
        </p:pic>
      </p:grpSp>
      <p:grpSp>
        <p:nvGrpSpPr>
          <p:cNvPr id="119" name="Group 128"/>
          <p:cNvGrpSpPr/>
          <p:nvPr/>
        </p:nvGrpSpPr>
        <p:grpSpPr bwMode="auto">
          <a:xfrm>
            <a:off x="1174311" y="-29385"/>
            <a:ext cx="1763759" cy="763001"/>
            <a:chOff x="41748" y="54129"/>
            <a:chExt cx="2351678" cy="1017334"/>
          </a:xfrm>
        </p:grpSpPr>
        <p:pic>
          <p:nvPicPr>
            <p:cNvPr id="120" name="Picture 2" descr="Home"/>
            <p:cNvPicPr>
              <a:picLocks noChangeAspect="1" noChangeArrowheads="1"/>
            </p:cNvPicPr>
            <p:nvPr/>
          </p:nvPicPr>
          <p:blipFill>
            <a:blip r:embed="rId8"/>
            <a:srcRect t="17264" b="20355"/>
            <a:stretch/>
          </p:blipFill>
          <p:spPr bwMode="auto">
            <a:xfrm>
              <a:off x="829707" y="567463"/>
              <a:ext cx="807961" cy="504000"/>
            </a:xfrm>
            <a:prstGeom prst="rect">
              <a:avLst/>
            </a:prstGeom>
            <a:noFill/>
          </p:spPr>
        </p:pic>
        <p:sp>
          <p:nvSpPr>
            <p:cNvPr id="121" name="Freeform 130"/>
            <p:cNvSpPr/>
            <p:nvPr/>
          </p:nvSpPr>
          <p:spPr bwMode="auto">
            <a:xfrm>
              <a:off x="191197" y="567150"/>
              <a:ext cx="1633756" cy="360000"/>
            </a:xfrm>
            <a:custGeom>
              <a:avLst/>
              <a:gdLst>
                <a:gd name="connsiteX0" fmla="*/ 3280144 w 3280144"/>
                <a:gd name="connsiteY0" fmla="*/ 1642730 h 1642730"/>
                <a:gd name="connsiteX1" fmla="*/ 3280144 w 3280144"/>
                <a:gd name="connsiteY1" fmla="*/ 0 h 1642730"/>
                <a:gd name="connsiteX2" fmla="*/ 0 w 3280144"/>
                <a:gd name="connsiteY2" fmla="*/ 0 h 1642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80144" h="1642730" extrusionOk="0">
                  <a:moveTo>
                    <a:pt x="3280144" y="1642730"/>
                  </a:moveTo>
                  <a:lnTo>
                    <a:pt x="3280144" y="0"/>
                  </a:lnTo>
                  <a:lnTo>
                    <a:pt x="0" y="0"/>
                  </a:lnTo>
                </a:path>
              </a:pathLst>
            </a:custGeom>
            <a:noFill/>
            <a:ln w="222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/>
            </a:p>
          </p:txBody>
        </p:sp>
        <p:sp>
          <p:nvSpPr>
            <p:cNvPr id="122" name="Oval 131"/>
            <p:cNvSpPr/>
            <p:nvPr/>
          </p:nvSpPr>
          <p:spPr bwMode="auto">
            <a:xfrm>
              <a:off x="1696202" y="755355"/>
              <a:ext cx="257503" cy="252248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tx1"/>
                </a:gs>
                <a:gs pos="83000">
                  <a:schemeClr val="tx1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path path="circle"/>
            </a:gradFill>
            <a:ln>
              <a:solidFill>
                <a:schemeClr val="accent1">
                  <a:lumMod val="50000"/>
                </a:schemeClr>
              </a:solidFill>
            </a:ln>
            <a:effectLst>
              <a:outerShdw blurRad="50800" dist="1016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/>
            </a:p>
          </p:txBody>
        </p:sp>
        <p:sp>
          <p:nvSpPr>
            <p:cNvPr id="123" name="TextBox 133"/>
            <p:cNvSpPr>
              <a:spLocks/>
            </p:cNvSpPr>
            <p:nvPr/>
          </p:nvSpPr>
          <p:spPr bwMode="auto">
            <a:xfrm>
              <a:off x="41748" y="54129"/>
              <a:ext cx="235167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defRPr/>
              </a:pPr>
              <a:r>
                <a:rPr lang="en-US" sz="1050"/>
                <a:t>European Strategy for Particle Physics 2018-2020</a:t>
              </a:r>
              <a:endParaRPr sz="1350"/>
            </a:p>
          </p:txBody>
        </p:sp>
      </p:grpSp>
      <p:grpSp>
        <p:nvGrpSpPr>
          <p:cNvPr id="124" name="Group 134"/>
          <p:cNvGrpSpPr/>
          <p:nvPr/>
        </p:nvGrpSpPr>
        <p:grpSpPr bwMode="auto">
          <a:xfrm>
            <a:off x="5883874" y="-29385"/>
            <a:ext cx="1836572" cy="763001"/>
            <a:chOff x="6321165" y="54129"/>
            <a:chExt cx="2448762" cy="1017334"/>
          </a:xfrm>
        </p:grpSpPr>
        <p:sp>
          <p:nvSpPr>
            <p:cNvPr id="125" name="Freeform 135"/>
            <p:cNvSpPr/>
            <p:nvPr/>
          </p:nvSpPr>
          <p:spPr bwMode="auto">
            <a:xfrm>
              <a:off x="6551785" y="567150"/>
              <a:ext cx="1633756" cy="360000"/>
            </a:xfrm>
            <a:custGeom>
              <a:avLst/>
              <a:gdLst>
                <a:gd name="connsiteX0" fmla="*/ 3280144 w 3280144"/>
                <a:gd name="connsiteY0" fmla="*/ 1642730 h 1642730"/>
                <a:gd name="connsiteX1" fmla="*/ 3280144 w 3280144"/>
                <a:gd name="connsiteY1" fmla="*/ 0 h 1642730"/>
                <a:gd name="connsiteX2" fmla="*/ 0 w 3280144"/>
                <a:gd name="connsiteY2" fmla="*/ 0 h 1642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80144" h="1642730" extrusionOk="0">
                  <a:moveTo>
                    <a:pt x="3280144" y="1642730"/>
                  </a:moveTo>
                  <a:lnTo>
                    <a:pt x="3280144" y="0"/>
                  </a:lnTo>
                  <a:lnTo>
                    <a:pt x="0" y="0"/>
                  </a:lnTo>
                </a:path>
              </a:pathLst>
            </a:custGeom>
            <a:noFill/>
            <a:ln w="222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/>
            </a:p>
          </p:txBody>
        </p:sp>
        <p:sp>
          <p:nvSpPr>
            <p:cNvPr id="126" name="Oval 143"/>
            <p:cNvSpPr/>
            <p:nvPr/>
          </p:nvSpPr>
          <p:spPr bwMode="auto">
            <a:xfrm>
              <a:off x="8056790" y="755355"/>
              <a:ext cx="257503" cy="252248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tx1"/>
                </a:gs>
                <a:gs pos="83000">
                  <a:schemeClr val="tx1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path path="circle"/>
            </a:gradFill>
            <a:ln>
              <a:solidFill>
                <a:schemeClr val="accent1">
                  <a:lumMod val="50000"/>
                </a:schemeClr>
              </a:solidFill>
            </a:ln>
            <a:effectLst>
              <a:outerShdw blurRad="50800" dist="1016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/>
            </a:p>
          </p:txBody>
        </p:sp>
        <p:sp>
          <p:nvSpPr>
            <p:cNvPr id="127" name="TextBox 144"/>
            <p:cNvSpPr>
              <a:spLocks/>
            </p:cNvSpPr>
            <p:nvPr/>
          </p:nvSpPr>
          <p:spPr bwMode="auto">
            <a:xfrm>
              <a:off x="6321165" y="54129"/>
              <a:ext cx="2448762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defRPr/>
              </a:pPr>
              <a:r>
                <a:rPr lang="en-US" sz="1050"/>
                <a:t>European Strategy for Particle Physics 2025-2027</a:t>
              </a:r>
              <a:endParaRPr sz="1350"/>
            </a:p>
          </p:txBody>
        </p:sp>
        <p:pic>
          <p:nvPicPr>
            <p:cNvPr id="128" name="Picture 2" descr="Home"/>
            <p:cNvPicPr>
              <a:picLocks noChangeAspect="1" noChangeArrowheads="1"/>
            </p:cNvPicPr>
            <p:nvPr/>
          </p:nvPicPr>
          <p:blipFill>
            <a:blip r:embed="rId8"/>
            <a:srcRect t="17264" b="20355"/>
            <a:stretch/>
          </p:blipFill>
          <p:spPr bwMode="auto">
            <a:xfrm>
              <a:off x="7205478" y="567463"/>
              <a:ext cx="807961" cy="504000"/>
            </a:xfrm>
            <a:prstGeom prst="rect">
              <a:avLst/>
            </a:prstGeom>
            <a:noFill/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A36F64B-40FF-46BA-B04A-3284A21FC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L.Rossi - R&amp;D for FCC-hh and variants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193"/>
          <p:cNvSpPr/>
          <p:nvPr/>
        </p:nvSpPr>
        <p:spPr bwMode="auto">
          <a:xfrm>
            <a:off x="1148507" y="4270968"/>
            <a:ext cx="2422784" cy="244139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5" name="Rectangle 192"/>
          <p:cNvSpPr/>
          <p:nvPr/>
        </p:nvSpPr>
        <p:spPr bwMode="auto">
          <a:xfrm>
            <a:off x="1143000" y="3996120"/>
            <a:ext cx="2603639" cy="244139"/>
          </a:xfrm>
          <a:prstGeom prst="rect">
            <a:avLst/>
          </a:prstGeom>
          <a:solidFill>
            <a:schemeClr val="bg1">
              <a:lumMod val="50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6" name="Rectangle 191"/>
          <p:cNvSpPr/>
          <p:nvPr/>
        </p:nvSpPr>
        <p:spPr bwMode="auto">
          <a:xfrm>
            <a:off x="1143001" y="3719693"/>
            <a:ext cx="2239325" cy="244139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7" name="Rectangle 158"/>
          <p:cNvSpPr/>
          <p:nvPr/>
        </p:nvSpPr>
        <p:spPr bwMode="auto">
          <a:xfrm>
            <a:off x="1141611" y="1103378"/>
            <a:ext cx="2214000" cy="1051499"/>
          </a:xfrm>
          <a:prstGeom prst="rect">
            <a:avLst/>
          </a:prstGeom>
          <a:solidFill>
            <a:schemeClr val="tx1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/>
          </a:p>
        </p:txBody>
      </p:sp>
      <p:grpSp>
        <p:nvGrpSpPr>
          <p:cNvPr id="8" name="Group 1027"/>
          <p:cNvGrpSpPr/>
          <p:nvPr/>
        </p:nvGrpSpPr>
        <p:grpSpPr bwMode="auto">
          <a:xfrm>
            <a:off x="2167785" y="673274"/>
            <a:ext cx="5110332" cy="3748170"/>
            <a:chOff x="1366380" y="1166870"/>
            <a:chExt cx="6813776" cy="4997560"/>
          </a:xfrm>
        </p:grpSpPr>
        <p:cxnSp>
          <p:nvCxnSpPr>
            <p:cNvPr id="9" name="Straight Connector 132"/>
            <p:cNvCxnSpPr>
              <a:cxnSpLocks/>
            </p:cNvCxnSpPr>
            <p:nvPr/>
          </p:nvCxnSpPr>
          <p:spPr bwMode="auto">
            <a:xfrm>
              <a:off x="4270227" y="1166870"/>
              <a:ext cx="0" cy="499756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36"/>
            <p:cNvCxnSpPr>
              <a:cxnSpLocks/>
            </p:cNvCxnSpPr>
            <p:nvPr/>
          </p:nvCxnSpPr>
          <p:spPr bwMode="auto">
            <a:xfrm>
              <a:off x="1366380" y="1166870"/>
              <a:ext cx="0" cy="499756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37"/>
            <p:cNvCxnSpPr>
              <a:cxnSpLocks/>
            </p:cNvCxnSpPr>
            <p:nvPr/>
          </p:nvCxnSpPr>
          <p:spPr bwMode="auto">
            <a:xfrm>
              <a:off x="2315428" y="1166870"/>
              <a:ext cx="0" cy="499756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38"/>
            <p:cNvCxnSpPr>
              <a:cxnSpLocks/>
            </p:cNvCxnSpPr>
            <p:nvPr/>
          </p:nvCxnSpPr>
          <p:spPr bwMode="auto">
            <a:xfrm>
              <a:off x="3360156" y="1166870"/>
              <a:ext cx="0" cy="499756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39"/>
            <p:cNvCxnSpPr>
              <a:cxnSpLocks/>
            </p:cNvCxnSpPr>
            <p:nvPr/>
          </p:nvCxnSpPr>
          <p:spPr bwMode="auto">
            <a:xfrm>
              <a:off x="5256079" y="1166870"/>
              <a:ext cx="0" cy="499756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40"/>
            <p:cNvCxnSpPr>
              <a:cxnSpLocks/>
            </p:cNvCxnSpPr>
            <p:nvPr/>
          </p:nvCxnSpPr>
          <p:spPr bwMode="auto">
            <a:xfrm>
              <a:off x="6208579" y="1166870"/>
              <a:ext cx="0" cy="499756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1"/>
            <p:cNvCxnSpPr>
              <a:cxnSpLocks/>
            </p:cNvCxnSpPr>
            <p:nvPr/>
          </p:nvCxnSpPr>
          <p:spPr bwMode="auto">
            <a:xfrm>
              <a:off x="7214730" y="1166870"/>
              <a:ext cx="0" cy="499756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42"/>
            <p:cNvCxnSpPr>
              <a:cxnSpLocks/>
            </p:cNvCxnSpPr>
            <p:nvPr/>
          </p:nvCxnSpPr>
          <p:spPr bwMode="auto">
            <a:xfrm>
              <a:off x="8180156" y="1166870"/>
              <a:ext cx="0" cy="499756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3"/>
          <p:cNvGrpSpPr/>
          <p:nvPr/>
        </p:nvGrpSpPr>
        <p:grpSpPr bwMode="auto">
          <a:xfrm>
            <a:off x="1687087" y="730806"/>
            <a:ext cx="6219497" cy="300082"/>
            <a:chOff x="725450" y="1415383"/>
            <a:chExt cx="8292662" cy="400109"/>
          </a:xfrm>
        </p:grpSpPr>
        <p:sp>
          <p:nvSpPr>
            <p:cNvPr id="18" name="Pentagon 5"/>
            <p:cNvSpPr/>
            <p:nvPr/>
          </p:nvSpPr>
          <p:spPr bwMode="auto">
            <a:xfrm>
              <a:off x="725450" y="1431099"/>
              <a:ext cx="8292662" cy="325820"/>
            </a:xfrm>
            <a:prstGeom prst="homePlate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152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/>
            </a:p>
          </p:txBody>
        </p:sp>
        <p:sp>
          <p:nvSpPr>
            <p:cNvPr id="19" name="TextBox 7"/>
            <p:cNvSpPr>
              <a:spLocks/>
            </p:cNvSpPr>
            <p:nvPr/>
          </p:nvSpPr>
          <p:spPr bwMode="auto">
            <a:xfrm>
              <a:off x="998717" y="1415383"/>
              <a:ext cx="75918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350">
                  <a:solidFill>
                    <a:schemeClr val="bg1"/>
                  </a:solidFill>
                </a:rPr>
                <a:t>2020</a:t>
              </a:r>
              <a:endParaRPr sz="1350"/>
            </a:p>
          </p:txBody>
        </p:sp>
        <p:sp>
          <p:nvSpPr>
            <p:cNvPr id="20" name="TextBox 8"/>
            <p:cNvSpPr>
              <a:spLocks/>
            </p:cNvSpPr>
            <p:nvPr/>
          </p:nvSpPr>
          <p:spPr bwMode="auto">
            <a:xfrm>
              <a:off x="1978782" y="1415383"/>
              <a:ext cx="75918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350">
                  <a:solidFill>
                    <a:schemeClr val="bg1"/>
                  </a:solidFill>
                </a:rPr>
                <a:t>2021</a:t>
              </a:r>
              <a:endParaRPr sz="1350"/>
            </a:p>
          </p:txBody>
        </p:sp>
        <p:sp>
          <p:nvSpPr>
            <p:cNvPr id="21" name="TextBox 9"/>
            <p:cNvSpPr>
              <a:spLocks/>
            </p:cNvSpPr>
            <p:nvPr/>
          </p:nvSpPr>
          <p:spPr bwMode="auto">
            <a:xfrm>
              <a:off x="2958847" y="1415383"/>
              <a:ext cx="75918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350">
                  <a:solidFill>
                    <a:schemeClr val="bg1"/>
                  </a:solidFill>
                </a:rPr>
                <a:t>2022</a:t>
              </a:r>
              <a:endParaRPr sz="1350"/>
            </a:p>
          </p:txBody>
        </p:sp>
        <p:sp>
          <p:nvSpPr>
            <p:cNvPr id="22" name="TextBox 10"/>
            <p:cNvSpPr>
              <a:spLocks/>
            </p:cNvSpPr>
            <p:nvPr/>
          </p:nvSpPr>
          <p:spPr bwMode="auto">
            <a:xfrm>
              <a:off x="3938912" y="1415383"/>
              <a:ext cx="75918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350">
                  <a:solidFill>
                    <a:schemeClr val="bg1"/>
                  </a:solidFill>
                </a:rPr>
                <a:t>2023</a:t>
              </a:r>
              <a:endParaRPr sz="1350"/>
            </a:p>
          </p:txBody>
        </p:sp>
        <p:sp>
          <p:nvSpPr>
            <p:cNvPr id="23" name="TextBox 11"/>
            <p:cNvSpPr>
              <a:spLocks/>
            </p:cNvSpPr>
            <p:nvPr/>
          </p:nvSpPr>
          <p:spPr bwMode="auto">
            <a:xfrm>
              <a:off x="4918978" y="1415383"/>
              <a:ext cx="75918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350">
                  <a:solidFill>
                    <a:schemeClr val="bg1"/>
                  </a:solidFill>
                </a:rPr>
                <a:t>2024</a:t>
              </a:r>
              <a:endParaRPr sz="1350"/>
            </a:p>
          </p:txBody>
        </p:sp>
        <p:sp>
          <p:nvSpPr>
            <p:cNvPr id="24" name="TextBox 12"/>
            <p:cNvSpPr>
              <a:spLocks/>
            </p:cNvSpPr>
            <p:nvPr/>
          </p:nvSpPr>
          <p:spPr bwMode="auto">
            <a:xfrm>
              <a:off x="5899042" y="1415383"/>
              <a:ext cx="75918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350">
                  <a:solidFill>
                    <a:schemeClr val="bg1"/>
                  </a:solidFill>
                </a:rPr>
                <a:t>2025</a:t>
              </a:r>
              <a:endParaRPr sz="1350"/>
            </a:p>
          </p:txBody>
        </p:sp>
        <p:sp>
          <p:nvSpPr>
            <p:cNvPr id="25" name="TextBox 13"/>
            <p:cNvSpPr>
              <a:spLocks/>
            </p:cNvSpPr>
            <p:nvPr/>
          </p:nvSpPr>
          <p:spPr bwMode="auto">
            <a:xfrm>
              <a:off x="6879107" y="1415383"/>
              <a:ext cx="75918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350">
                  <a:solidFill>
                    <a:schemeClr val="bg1"/>
                  </a:solidFill>
                </a:rPr>
                <a:t>2026</a:t>
              </a:r>
              <a:endParaRPr sz="1350"/>
            </a:p>
          </p:txBody>
        </p:sp>
        <p:sp>
          <p:nvSpPr>
            <p:cNvPr id="26" name="TextBox 14"/>
            <p:cNvSpPr>
              <a:spLocks/>
            </p:cNvSpPr>
            <p:nvPr/>
          </p:nvSpPr>
          <p:spPr bwMode="auto">
            <a:xfrm>
              <a:off x="7859171" y="1415383"/>
              <a:ext cx="75918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350">
                  <a:solidFill>
                    <a:schemeClr val="bg1"/>
                  </a:solidFill>
                </a:rPr>
                <a:t>2027</a:t>
              </a:r>
              <a:endParaRPr sz="1350"/>
            </a:p>
          </p:txBody>
        </p:sp>
      </p:grpSp>
      <p:grpSp>
        <p:nvGrpSpPr>
          <p:cNvPr id="27" name="Group 36"/>
          <p:cNvGrpSpPr/>
          <p:nvPr/>
        </p:nvGrpSpPr>
        <p:grpSpPr bwMode="auto">
          <a:xfrm>
            <a:off x="1174311" y="-29385"/>
            <a:ext cx="1763759" cy="763001"/>
            <a:chOff x="41748" y="54129"/>
            <a:chExt cx="2351678" cy="1017334"/>
          </a:xfrm>
        </p:grpSpPr>
        <p:pic>
          <p:nvPicPr>
            <p:cNvPr id="28" name="Picture 2" descr="Home"/>
            <p:cNvPicPr>
              <a:picLocks noChangeAspect="1" noChangeArrowheads="1"/>
            </p:cNvPicPr>
            <p:nvPr/>
          </p:nvPicPr>
          <p:blipFill>
            <a:blip r:embed="rId2"/>
            <a:srcRect t="17264" b="20355"/>
            <a:stretch/>
          </p:blipFill>
          <p:spPr bwMode="auto">
            <a:xfrm>
              <a:off x="829707" y="567463"/>
              <a:ext cx="807961" cy="504000"/>
            </a:xfrm>
            <a:prstGeom prst="rect">
              <a:avLst/>
            </a:prstGeom>
            <a:noFill/>
          </p:spPr>
        </p:pic>
        <p:sp>
          <p:nvSpPr>
            <p:cNvPr id="29" name="Freeform 22"/>
            <p:cNvSpPr/>
            <p:nvPr/>
          </p:nvSpPr>
          <p:spPr bwMode="auto">
            <a:xfrm>
              <a:off x="191197" y="567150"/>
              <a:ext cx="1633756" cy="360000"/>
            </a:xfrm>
            <a:custGeom>
              <a:avLst/>
              <a:gdLst>
                <a:gd name="connsiteX0" fmla="*/ 3280144 w 3280144"/>
                <a:gd name="connsiteY0" fmla="*/ 1642730 h 1642730"/>
                <a:gd name="connsiteX1" fmla="*/ 3280144 w 3280144"/>
                <a:gd name="connsiteY1" fmla="*/ 0 h 1642730"/>
                <a:gd name="connsiteX2" fmla="*/ 0 w 3280144"/>
                <a:gd name="connsiteY2" fmla="*/ 0 h 1642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80144" h="1642730" extrusionOk="0">
                  <a:moveTo>
                    <a:pt x="3280144" y="1642730"/>
                  </a:moveTo>
                  <a:lnTo>
                    <a:pt x="3280144" y="0"/>
                  </a:lnTo>
                  <a:lnTo>
                    <a:pt x="0" y="0"/>
                  </a:lnTo>
                </a:path>
              </a:pathLst>
            </a:custGeom>
            <a:noFill/>
            <a:ln w="222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/>
            </a:p>
          </p:txBody>
        </p:sp>
        <p:sp>
          <p:nvSpPr>
            <p:cNvPr id="30" name="Oval 21"/>
            <p:cNvSpPr/>
            <p:nvPr/>
          </p:nvSpPr>
          <p:spPr bwMode="auto">
            <a:xfrm>
              <a:off x="1696202" y="755355"/>
              <a:ext cx="257503" cy="252248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tx1"/>
                </a:gs>
                <a:gs pos="83000">
                  <a:schemeClr val="tx1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path path="circle"/>
            </a:gradFill>
            <a:ln>
              <a:solidFill>
                <a:schemeClr val="accent1">
                  <a:lumMod val="50000"/>
                </a:schemeClr>
              </a:solidFill>
            </a:ln>
            <a:effectLst>
              <a:outerShdw blurRad="50800" dist="1016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/>
            </a:p>
          </p:txBody>
        </p:sp>
        <p:sp>
          <p:nvSpPr>
            <p:cNvPr id="31" name="TextBox 23"/>
            <p:cNvSpPr>
              <a:spLocks/>
            </p:cNvSpPr>
            <p:nvPr/>
          </p:nvSpPr>
          <p:spPr bwMode="auto">
            <a:xfrm>
              <a:off x="41748" y="54129"/>
              <a:ext cx="235167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defRPr/>
              </a:pPr>
              <a:r>
                <a:rPr lang="en-US" sz="1050"/>
                <a:t>European Strategy for Particle Physics 2018-2020</a:t>
              </a:r>
              <a:endParaRPr sz="1350"/>
            </a:p>
          </p:txBody>
        </p:sp>
      </p:grpSp>
      <p:grpSp>
        <p:nvGrpSpPr>
          <p:cNvPr id="32" name="Group 28"/>
          <p:cNvGrpSpPr/>
          <p:nvPr/>
        </p:nvGrpSpPr>
        <p:grpSpPr bwMode="auto">
          <a:xfrm>
            <a:off x="5883874" y="-29385"/>
            <a:ext cx="1836572" cy="763001"/>
            <a:chOff x="6321165" y="54129"/>
            <a:chExt cx="2448762" cy="1017334"/>
          </a:xfrm>
        </p:grpSpPr>
        <p:sp>
          <p:nvSpPr>
            <p:cNvPr id="33" name="Freeform 17"/>
            <p:cNvSpPr/>
            <p:nvPr/>
          </p:nvSpPr>
          <p:spPr bwMode="auto">
            <a:xfrm>
              <a:off x="6551785" y="567150"/>
              <a:ext cx="1633756" cy="360000"/>
            </a:xfrm>
            <a:custGeom>
              <a:avLst/>
              <a:gdLst>
                <a:gd name="connsiteX0" fmla="*/ 3280144 w 3280144"/>
                <a:gd name="connsiteY0" fmla="*/ 1642730 h 1642730"/>
                <a:gd name="connsiteX1" fmla="*/ 3280144 w 3280144"/>
                <a:gd name="connsiteY1" fmla="*/ 0 h 1642730"/>
                <a:gd name="connsiteX2" fmla="*/ 0 w 3280144"/>
                <a:gd name="connsiteY2" fmla="*/ 0 h 1642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80144" h="1642730" extrusionOk="0">
                  <a:moveTo>
                    <a:pt x="3280144" y="1642730"/>
                  </a:moveTo>
                  <a:lnTo>
                    <a:pt x="3280144" y="0"/>
                  </a:lnTo>
                  <a:lnTo>
                    <a:pt x="0" y="0"/>
                  </a:lnTo>
                </a:path>
              </a:pathLst>
            </a:custGeom>
            <a:noFill/>
            <a:ln w="222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/>
            </a:p>
          </p:txBody>
        </p:sp>
        <p:sp>
          <p:nvSpPr>
            <p:cNvPr id="34" name="Oval 18"/>
            <p:cNvSpPr/>
            <p:nvPr/>
          </p:nvSpPr>
          <p:spPr bwMode="auto">
            <a:xfrm>
              <a:off x="8056790" y="755355"/>
              <a:ext cx="257503" cy="252248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tx1"/>
                </a:gs>
                <a:gs pos="83000">
                  <a:schemeClr val="tx1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path path="circle"/>
            </a:gradFill>
            <a:ln>
              <a:solidFill>
                <a:schemeClr val="accent1">
                  <a:lumMod val="50000"/>
                </a:schemeClr>
              </a:solidFill>
            </a:ln>
            <a:effectLst>
              <a:outerShdw blurRad="50800" dist="1016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/>
            </a:p>
          </p:txBody>
        </p:sp>
        <p:sp>
          <p:nvSpPr>
            <p:cNvPr id="35" name="TextBox 19"/>
            <p:cNvSpPr>
              <a:spLocks/>
            </p:cNvSpPr>
            <p:nvPr/>
          </p:nvSpPr>
          <p:spPr bwMode="auto">
            <a:xfrm>
              <a:off x="6321165" y="54129"/>
              <a:ext cx="2448762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defRPr/>
              </a:pPr>
              <a:r>
                <a:rPr lang="en-US" sz="1050"/>
                <a:t>European Strategy for Particle Physics 2025-2027</a:t>
              </a:r>
              <a:endParaRPr sz="1350"/>
            </a:p>
          </p:txBody>
        </p:sp>
        <p:pic>
          <p:nvPicPr>
            <p:cNvPr id="36" name="Picture 2" descr="Home"/>
            <p:cNvPicPr>
              <a:picLocks noChangeAspect="1" noChangeArrowheads="1"/>
            </p:cNvPicPr>
            <p:nvPr/>
          </p:nvPicPr>
          <p:blipFill>
            <a:blip r:embed="rId2"/>
            <a:srcRect t="17264" b="20355"/>
            <a:stretch/>
          </p:blipFill>
          <p:spPr bwMode="auto">
            <a:xfrm>
              <a:off x="7205478" y="567463"/>
              <a:ext cx="807961" cy="504000"/>
            </a:xfrm>
            <a:prstGeom prst="rect">
              <a:avLst/>
            </a:prstGeom>
            <a:noFill/>
          </p:spPr>
        </p:pic>
      </p:grpSp>
      <p:sp>
        <p:nvSpPr>
          <p:cNvPr id="37" name="Rounded Rectangle 29"/>
          <p:cNvSpPr/>
          <p:nvPr/>
        </p:nvSpPr>
        <p:spPr bwMode="auto">
          <a:xfrm>
            <a:off x="1873933" y="1347346"/>
            <a:ext cx="918000" cy="173045"/>
          </a:xfrm>
          <a:prstGeom prst="roundRect">
            <a:avLst>
              <a:gd name="adj" fmla="val 16667"/>
            </a:avLst>
          </a:prstGeom>
          <a:solidFill>
            <a:schemeClr val="tx1">
              <a:alpha val="50000"/>
            </a:schemeClr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38" name="TextBox 30"/>
          <p:cNvSpPr>
            <a:spLocks/>
          </p:cNvSpPr>
          <p:nvPr/>
        </p:nvSpPr>
        <p:spPr bwMode="auto">
          <a:xfrm>
            <a:off x="1915030" y="1329995"/>
            <a:ext cx="883575" cy="230832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900">
                <a:solidFill>
                  <a:schemeClr val="bg1"/>
                </a:solidFill>
              </a:rPr>
              <a:t>EuCARD2 F2</a:t>
            </a:r>
            <a:endParaRPr sz="1350"/>
          </a:p>
        </p:txBody>
      </p:sp>
      <p:pic>
        <p:nvPicPr>
          <p:cNvPr id="39" name="Picture 10" descr="Resultado de imagen de cern 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358114" y="2285355"/>
            <a:ext cx="369181" cy="361049"/>
          </a:xfrm>
          <a:prstGeom prst="rect">
            <a:avLst/>
          </a:prstGeom>
          <a:noFill/>
        </p:spPr>
      </p:pic>
      <p:sp>
        <p:nvSpPr>
          <p:cNvPr id="40" name="TextBox 84"/>
          <p:cNvSpPr>
            <a:spLocks/>
          </p:cNvSpPr>
          <p:nvPr/>
        </p:nvSpPr>
        <p:spPr bwMode="auto">
          <a:xfrm>
            <a:off x="3195494" y="242816"/>
            <a:ext cx="2563522" cy="415498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2100"/>
              <a:t>WP5: HTS Magnets</a:t>
            </a:r>
            <a:endParaRPr sz="1350"/>
          </a:p>
        </p:txBody>
      </p:sp>
      <p:sp>
        <p:nvSpPr>
          <p:cNvPr id="41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7918391-D411-FE40-AAD7-861AE5233E0E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42" name="TextBox 1034"/>
          <p:cNvSpPr>
            <a:spLocks/>
          </p:cNvSpPr>
          <p:nvPr/>
        </p:nvSpPr>
        <p:spPr bwMode="auto">
          <a:xfrm>
            <a:off x="1704715" y="4636336"/>
            <a:ext cx="497443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900">
                <a:solidFill>
                  <a:schemeClr val="bg1"/>
                </a:solidFill>
              </a:rPr>
              <a:t>UHF: </a:t>
            </a:r>
            <a:r>
              <a:rPr lang="en-US" sz="900" i="1">
                <a:solidFill>
                  <a:schemeClr val="bg1"/>
                </a:solidFill>
              </a:rPr>
              <a:t>Ultra High Field </a:t>
            </a:r>
            <a:r>
              <a:rPr lang="en-US" sz="900">
                <a:solidFill>
                  <a:schemeClr val="bg1"/>
                </a:solidFill>
              </a:rPr>
              <a:t>(in excess of 20 T target operating field)	GaToroid: funded by KT-MA</a:t>
            </a:r>
            <a:endParaRPr sz="1350"/>
          </a:p>
          <a:p>
            <a:pPr>
              <a:defRPr/>
            </a:pPr>
            <a:r>
              <a:rPr lang="en-US" sz="900">
                <a:solidFill>
                  <a:schemeClr val="bg1"/>
                </a:solidFill>
              </a:rPr>
              <a:t>SCT: </a:t>
            </a:r>
            <a:r>
              <a:rPr lang="en-US" sz="900" i="1">
                <a:solidFill>
                  <a:schemeClr val="bg1"/>
                </a:solidFill>
              </a:rPr>
              <a:t>Small Coil Technology</a:t>
            </a:r>
            <a:r>
              <a:rPr lang="en-US" sz="900">
                <a:solidFill>
                  <a:schemeClr val="bg1"/>
                </a:solidFill>
              </a:rPr>
              <a:t>			Superbend: Part of SLS upgrade at PSI</a:t>
            </a:r>
            <a:endParaRPr sz="1350"/>
          </a:p>
          <a:p>
            <a:pPr>
              <a:defRPr/>
            </a:pPr>
            <a:r>
              <a:rPr lang="en-US" sz="900">
                <a:solidFill>
                  <a:schemeClr val="bg1"/>
                </a:solidFill>
              </a:rPr>
              <a:t>ASI: </a:t>
            </a:r>
            <a:r>
              <a:rPr lang="en-US" sz="900" i="1">
                <a:solidFill>
                  <a:schemeClr val="bg1"/>
                </a:solidFill>
              </a:rPr>
              <a:t> Agenzia Spaziale Italiana</a:t>
            </a:r>
            <a:endParaRPr lang="en-US" sz="900">
              <a:solidFill>
                <a:schemeClr val="bg1"/>
              </a:solidFill>
            </a:endParaRPr>
          </a:p>
        </p:txBody>
      </p:sp>
      <p:grpSp>
        <p:nvGrpSpPr>
          <p:cNvPr id="43" name="Group 80"/>
          <p:cNvGrpSpPr/>
          <p:nvPr/>
        </p:nvGrpSpPr>
        <p:grpSpPr bwMode="auto">
          <a:xfrm>
            <a:off x="1964052" y="1075639"/>
            <a:ext cx="3939786" cy="1975303"/>
            <a:chOff x="140578" y="1875160"/>
            <a:chExt cx="5253048" cy="2633738"/>
          </a:xfrm>
        </p:grpSpPr>
        <p:sp>
          <p:nvSpPr>
            <p:cNvPr id="44" name="TextBox 16"/>
            <p:cNvSpPr>
              <a:spLocks/>
            </p:cNvSpPr>
            <p:nvPr/>
          </p:nvSpPr>
          <p:spPr bwMode="auto">
            <a:xfrm>
              <a:off x="140578" y="4170343"/>
              <a:ext cx="5245348" cy="3385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>
                <a:defRPr/>
              </a:pPr>
              <a:r>
                <a:rPr lang="en-US" sz="1050" b="1"/>
                <a:t>Goal</a:t>
              </a:r>
              <a:r>
                <a:rPr lang="en-US" sz="1050"/>
                <a:t>: Select options for HTS accelerator magnet design (20 T)</a:t>
              </a:r>
              <a:endParaRPr sz="1350"/>
            </a:p>
          </p:txBody>
        </p:sp>
        <p:sp>
          <p:nvSpPr>
            <p:cNvPr id="45" name="Freeform 4"/>
            <p:cNvSpPr/>
            <p:nvPr/>
          </p:nvSpPr>
          <p:spPr bwMode="auto">
            <a:xfrm flipV="1">
              <a:off x="347080" y="2019834"/>
              <a:ext cx="4917793" cy="2146523"/>
            </a:xfrm>
            <a:custGeom>
              <a:avLst/>
              <a:gdLst>
                <a:gd name="connsiteX0" fmla="*/ 3280144 w 3280144"/>
                <a:gd name="connsiteY0" fmla="*/ 1642730 h 1642730"/>
                <a:gd name="connsiteX1" fmla="*/ 3280144 w 3280144"/>
                <a:gd name="connsiteY1" fmla="*/ 0 h 1642730"/>
                <a:gd name="connsiteX2" fmla="*/ 0 w 3280144"/>
                <a:gd name="connsiteY2" fmla="*/ 0 h 1642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80144" h="1642730" extrusionOk="0">
                  <a:moveTo>
                    <a:pt x="3280144" y="1642730"/>
                  </a:moveTo>
                  <a:lnTo>
                    <a:pt x="3280144" y="0"/>
                  </a:lnTo>
                  <a:lnTo>
                    <a:pt x="0" y="0"/>
                  </a:lnTo>
                </a:path>
              </a:pathLst>
            </a:custGeom>
            <a:noFill/>
            <a:ln w="222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/>
            </a:p>
          </p:txBody>
        </p:sp>
        <p:sp>
          <p:nvSpPr>
            <p:cNvPr id="46" name="Oval 15"/>
            <p:cNvSpPr/>
            <p:nvPr/>
          </p:nvSpPr>
          <p:spPr bwMode="auto">
            <a:xfrm>
              <a:off x="5136123" y="1875160"/>
              <a:ext cx="257503" cy="252248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tx1"/>
                </a:gs>
                <a:gs pos="83000">
                  <a:schemeClr val="tx1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path path="circle"/>
            </a:gradFill>
            <a:ln>
              <a:solidFill>
                <a:schemeClr val="accent1">
                  <a:lumMod val="50000"/>
                </a:schemeClr>
              </a:solidFill>
            </a:ln>
            <a:effectLst>
              <a:outerShdw blurRad="50800" dist="1016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/>
            </a:p>
          </p:txBody>
        </p:sp>
      </p:grpSp>
      <p:grpSp>
        <p:nvGrpSpPr>
          <p:cNvPr id="47" name="Group 97"/>
          <p:cNvGrpSpPr/>
          <p:nvPr/>
        </p:nvGrpSpPr>
        <p:grpSpPr bwMode="auto">
          <a:xfrm>
            <a:off x="1873933" y="2199092"/>
            <a:ext cx="3780000" cy="230832"/>
            <a:chOff x="974577" y="4125633"/>
            <a:chExt cx="5040000" cy="307775"/>
          </a:xfrm>
        </p:grpSpPr>
        <p:sp>
          <p:nvSpPr>
            <p:cNvPr id="48" name="Rounded Rectangle 52"/>
            <p:cNvSpPr/>
            <p:nvPr/>
          </p:nvSpPr>
          <p:spPr bwMode="auto">
            <a:xfrm>
              <a:off x="974577" y="4151987"/>
              <a:ext cx="5040000" cy="216000"/>
            </a:xfrm>
            <a:prstGeom prst="roundRect">
              <a:avLst>
                <a:gd name="adj" fmla="val 16667"/>
              </a:avLst>
            </a:prstGeom>
            <a:solidFill>
              <a:schemeClr val="tx1">
                <a:alpha val="29000"/>
              </a:schemeClr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/>
            </a:p>
          </p:txBody>
        </p:sp>
        <p:sp>
          <p:nvSpPr>
            <p:cNvPr id="49" name="TextBox 51"/>
            <p:cNvSpPr>
              <a:spLocks/>
            </p:cNvSpPr>
            <p:nvPr/>
          </p:nvSpPr>
          <p:spPr bwMode="auto">
            <a:xfrm>
              <a:off x="1875384" y="4125633"/>
              <a:ext cx="3306888" cy="307775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chemeClr val="bg1"/>
                  </a:solidFill>
                </a:rPr>
                <a:t>HTS Standalone demonstrators (“cloverleaf”)</a:t>
              </a:r>
              <a:endParaRPr sz="1350"/>
            </a:p>
          </p:txBody>
        </p:sp>
      </p:grpSp>
      <p:pic>
        <p:nvPicPr>
          <p:cNvPr id="50" name="Picture 6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418560" y="1750305"/>
            <a:ext cx="264944" cy="216000"/>
          </a:xfrm>
          <a:prstGeom prst="rect">
            <a:avLst/>
          </a:prstGeom>
        </p:spPr>
      </p:pic>
      <p:sp>
        <p:nvSpPr>
          <p:cNvPr id="51" name="Rounded Rectangle 39"/>
          <p:cNvSpPr/>
          <p:nvPr/>
        </p:nvSpPr>
        <p:spPr bwMode="auto">
          <a:xfrm>
            <a:off x="1873933" y="1634858"/>
            <a:ext cx="1026000" cy="162000"/>
          </a:xfrm>
          <a:prstGeom prst="roundRect">
            <a:avLst>
              <a:gd name="adj" fmla="val 16667"/>
            </a:avLst>
          </a:prstGeom>
          <a:solidFill>
            <a:schemeClr val="tx1">
              <a:alpha val="50000"/>
            </a:schemeClr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52" name="TextBox 38"/>
          <p:cNvSpPr>
            <a:spLocks/>
          </p:cNvSpPr>
          <p:nvPr/>
        </p:nvSpPr>
        <p:spPr bwMode="auto">
          <a:xfrm>
            <a:off x="2052587" y="1611984"/>
            <a:ext cx="716863" cy="230832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900">
                <a:solidFill>
                  <a:schemeClr val="bg1"/>
                </a:solidFill>
              </a:rPr>
              <a:t>EuCARD2</a:t>
            </a:r>
            <a:endParaRPr lang="en-US" sz="900">
              <a:solidFill>
                <a:schemeClr val="bg1"/>
              </a:solidFill>
              <a:latin typeface="Symbol"/>
            </a:endParaRPr>
          </a:p>
        </p:txBody>
      </p:sp>
      <p:sp>
        <p:nvSpPr>
          <p:cNvPr id="53" name="Rounded Rectangle 46"/>
          <p:cNvSpPr/>
          <p:nvPr/>
        </p:nvSpPr>
        <p:spPr bwMode="auto">
          <a:xfrm>
            <a:off x="1873933" y="1925035"/>
            <a:ext cx="1215000" cy="162000"/>
          </a:xfrm>
          <a:prstGeom prst="roundRect">
            <a:avLst>
              <a:gd name="adj" fmla="val 16667"/>
            </a:avLst>
          </a:prstGeom>
          <a:solidFill>
            <a:schemeClr val="tx1">
              <a:alpha val="50000"/>
            </a:schemeClr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54" name="TextBox 47"/>
          <p:cNvSpPr>
            <a:spLocks/>
          </p:cNvSpPr>
          <p:nvPr/>
        </p:nvSpPr>
        <p:spPr bwMode="auto">
          <a:xfrm>
            <a:off x="2009429" y="1902161"/>
            <a:ext cx="989373" cy="230832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900">
                <a:solidFill>
                  <a:schemeClr val="bg1"/>
                </a:solidFill>
              </a:rPr>
              <a:t>EuCARD2 cos</a:t>
            </a:r>
            <a:r>
              <a:rPr lang="en-US" sz="900">
                <a:solidFill>
                  <a:schemeClr val="bg1"/>
                </a:solidFill>
                <a:latin typeface="Symbol"/>
              </a:rPr>
              <a:t>q</a:t>
            </a:r>
          </a:p>
        </p:txBody>
      </p:sp>
      <p:pic>
        <p:nvPicPr>
          <p:cNvPr id="55" name="Picture 14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311847" y="3462206"/>
            <a:ext cx="515581" cy="189000"/>
          </a:xfrm>
          <a:prstGeom prst="rect">
            <a:avLst/>
          </a:prstGeom>
        </p:spPr>
      </p:pic>
      <p:sp>
        <p:nvSpPr>
          <p:cNvPr id="56" name="Rounded Rectangle 150"/>
          <p:cNvSpPr/>
          <p:nvPr/>
        </p:nvSpPr>
        <p:spPr bwMode="auto">
          <a:xfrm>
            <a:off x="2841148" y="1362438"/>
            <a:ext cx="189000" cy="162000"/>
          </a:xfrm>
          <a:prstGeom prst="roundRect">
            <a:avLst>
              <a:gd name="adj" fmla="val 16667"/>
            </a:avLst>
          </a:prstGeom>
          <a:solidFill>
            <a:schemeClr val="tx1">
              <a:alpha val="50000"/>
            </a:schemeClr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57" name="Rounded Rectangle 152"/>
          <p:cNvSpPr/>
          <p:nvPr/>
        </p:nvSpPr>
        <p:spPr bwMode="auto">
          <a:xfrm>
            <a:off x="2949006" y="1641008"/>
            <a:ext cx="189000" cy="162000"/>
          </a:xfrm>
          <a:prstGeom prst="roundRect">
            <a:avLst>
              <a:gd name="adj" fmla="val 16667"/>
            </a:avLst>
          </a:prstGeom>
          <a:solidFill>
            <a:schemeClr val="tx1">
              <a:alpha val="50000"/>
            </a:schemeClr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58" name="Rounded Rectangle 153"/>
          <p:cNvSpPr/>
          <p:nvPr/>
        </p:nvSpPr>
        <p:spPr bwMode="auto">
          <a:xfrm>
            <a:off x="3153468" y="1927040"/>
            <a:ext cx="189000" cy="162000"/>
          </a:xfrm>
          <a:prstGeom prst="roundRect">
            <a:avLst>
              <a:gd name="adj" fmla="val 16667"/>
            </a:avLst>
          </a:prstGeom>
          <a:solidFill>
            <a:schemeClr val="tx1">
              <a:alpha val="50000"/>
            </a:schemeClr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schemeClr val="tx1"/>
              </a:solidFill>
            </a:endParaRPr>
          </a:p>
        </p:txBody>
      </p:sp>
      <p:pic>
        <p:nvPicPr>
          <p:cNvPr id="59" name="Picture 10" descr="Resultado de imagen de cern 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361775" y="1284268"/>
            <a:ext cx="369181" cy="361049"/>
          </a:xfrm>
          <a:prstGeom prst="rect">
            <a:avLst/>
          </a:prstGeom>
          <a:noFill/>
        </p:spPr>
      </p:pic>
      <p:pic>
        <p:nvPicPr>
          <p:cNvPr id="60" name="Picture 2" descr="EuCARD-2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2867375" y="1125687"/>
            <a:ext cx="492152" cy="189000"/>
          </a:xfrm>
          <a:prstGeom prst="rect">
            <a:avLst/>
          </a:prstGeom>
          <a:noFill/>
        </p:spPr>
      </p:pic>
      <p:pic>
        <p:nvPicPr>
          <p:cNvPr id="61" name="Picture 4" descr="EuCARD Logo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2412483" y="1112187"/>
            <a:ext cx="454738" cy="216000"/>
          </a:xfrm>
          <a:prstGeom prst="rect">
            <a:avLst/>
          </a:prstGeom>
          <a:noFill/>
        </p:spPr>
      </p:pic>
      <p:grpSp>
        <p:nvGrpSpPr>
          <p:cNvPr id="62" name="Group 53"/>
          <p:cNvGrpSpPr/>
          <p:nvPr/>
        </p:nvGrpSpPr>
        <p:grpSpPr bwMode="auto">
          <a:xfrm>
            <a:off x="3367084" y="1619194"/>
            <a:ext cx="2301254" cy="230832"/>
            <a:chOff x="2985323" y="2428099"/>
            <a:chExt cx="3068338" cy="307776"/>
          </a:xfrm>
        </p:grpSpPr>
        <p:grpSp>
          <p:nvGrpSpPr>
            <p:cNvPr id="63" name="Group 1028"/>
            <p:cNvGrpSpPr/>
            <p:nvPr/>
          </p:nvGrpSpPr>
          <p:grpSpPr bwMode="auto">
            <a:xfrm>
              <a:off x="3569661" y="2428099"/>
              <a:ext cx="2484000" cy="307776"/>
              <a:chOff x="3301447" y="3706592"/>
              <a:chExt cx="2484000" cy="307776"/>
            </a:xfrm>
          </p:grpSpPr>
          <p:sp>
            <p:nvSpPr>
              <p:cNvPr id="64" name="Rounded Rectangle 34"/>
              <p:cNvSpPr/>
              <p:nvPr/>
            </p:nvSpPr>
            <p:spPr bwMode="auto">
              <a:xfrm>
                <a:off x="3301447" y="3737337"/>
                <a:ext cx="2484000" cy="216000"/>
              </a:xfrm>
              <a:prstGeom prst="roundRect">
                <a:avLst>
                  <a:gd name="adj" fmla="val 16667"/>
                </a:avLst>
              </a:prstGeom>
              <a:solidFill>
                <a:schemeClr val="tx1">
                  <a:alpha val="29000"/>
                </a:schemeClr>
              </a:solidFill>
              <a:ln>
                <a:noFill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1350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TextBox 35"/>
              <p:cNvSpPr>
                <a:spLocks/>
              </p:cNvSpPr>
              <p:nvPr/>
            </p:nvSpPr>
            <p:spPr bwMode="auto">
              <a:xfrm>
                <a:off x="3537403" y="3706592"/>
                <a:ext cx="2084331" cy="307776"/>
              </a:xfrm>
              <a:prstGeom prst="rect">
                <a:avLst/>
              </a:prstGeom>
              <a:noFill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900">
                    <a:solidFill>
                      <a:schemeClr val="bg1"/>
                    </a:solidFill>
                  </a:rPr>
                  <a:t>HTS Inserts demonstrators</a:t>
                </a:r>
                <a:endParaRPr sz="1350"/>
              </a:p>
            </p:txBody>
          </p:sp>
        </p:grpSp>
        <p:sp>
          <p:nvSpPr>
            <p:cNvPr id="66" name="Rounded Rectangle 162"/>
            <p:cNvSpPr/>
            <p:nvPr/>
          </p:nvSpPr>
          <p:spPr bwMode="auto">
            <a:xfrm>
              <a:off x="2985323" y="2458844"/>
              <a:ext cx="432000" cy="216000"/>
            </a:xfrm>
            <a:prstGeom prst="roundRect">
              <a:avLst>
                <a:gd name="adj" fmla="val 16667"/>
              </a:avLst>
            </a:prstGeom>
            <a:solidFill>
              <a:schemeClr val="tx1">
                <a:alpha val="29000"/>
              </a:schemeClr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schemeClr val="tx1"/>
                </a:solidFill>
              </a:endParaRPr>
            </a:p>
          </p:txBody>
        </p:sp>
      </p:grpSp>
      <p:grpSp>
        <p:nvGrpSpPr>
          <p:cNvPr id="67" name="Group 163"/>
          <p:cNvGrpSpPr/>
          <p:nvPr/>
        </p:nvGrpSpPr>
        <p:grpSpPr bwMode="auto">
          <a:xfrm>
            <a:off x="5729913" y="1722009"/>
            <a:ext cx="417443" cy="586520"/>
            <a:chOff x="5022655" y="2176672"/>
            <a:chExt cx="556591" cy="1483103"/>
          </a:xfrm>
        </p:grpSpPr>
        <p:sp>
          <p:nvSpPr>
            <p:cNvPr id="68" name="Freeform 164"/>
            <p:cNvSpPr/>
            <p:nvPr/>
          </p:nvSpPr>
          <p:spPr bwMode="auto">
            <a:xfrm>
              <a:off x="5022655" y="2176672"/>
              <a:ext cx="556591" cy="477915"/>
            </a:xfrm>
            <a:custGeom>
              <a:avLst/>
              <a:gdLst>
                <a:gd name="connsiteX0" fmla="*/ 0 w 556591"/>
                <a:gd name="connsiteY0" fmla="*/ 0 h 586408"/>
                <a:gd name="connsiteX1" fmla="*/ 208722 w 556591"/>
                <a:gd name="connsiteY1" fmla="*/ 39756 h 586408"/>
                <a:gd name="connsiteX2" fmla="*/ 427383 w 556591"/>
                <a:gd name="connsiteY2" fmla="*/ 188843 h 586408"/>
                <a:gd name="connsiteX3" fmla="*/ 556591 w 556591"/>
                <a:gd name="connsiteY3" fmla="*/ 586408 h 58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6591" h="586408" extrusionOk="0">
                  <a:moveTo>
                    <a:pt x="0" y="0"/>
                  </a:moveTo>
                  <a:cubicBezTo>
                    <a:pt x="68746" y="4141"/>
                    <a:pt x="137492" y="8282"/>
                    <a:pt x="208722" y="39756"/>
                  </a:cubicBezTo>
                  <a:cubicBezTo>
                    <a:pt x="279952" y="71230"/>
                    <a:pt x="369405" y="97734"/>
                    <a:pt x="427383" y="188843"/>
                  </a:cubicBezTo>
                  <a:cubicBezTo>
                    <a:pt x="485361" y="279952"/>
                    <a:pt x="520976" y="433180"/>
                    <a:pt x="556591" y="586408"/>
                  </a:cubicBezTo>
                </a:path>
              </a:pathLst>
            </a:custGeom>
            <a:noFill/>
            <a:ln w="41275">
              <a:solidFill>
                <a:schemeClr val="bg1">
                  <a:lumMod val="50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/>
            </a:p>
          </p:txBody>
        </p:sp>
        <p:sp>
          <p:nvSpPr>
            <p:cNvPr id="69" name="Freeform 166"/>
            <p:cNvSpPr/>
            <p:nvPr/>
          </p:nvSpPr>
          <p:spPr bwMode="auto">
            <a:xfrm flipV="1">
              <a:off x="5022655" y="3181860"/>
              <a:ext cx="556591" cy="477915"/>
            </a:xfrm>
            <a:custGeom>
              <a:avLst/>
              <a:gdLst>
                <a:gd name="connsiteX0" fmla="*/ 0 w 556591"/>
                <a:gd name="connsiteY0" fmla="*/ 0 h 586408"/>
                <a:gd name="connsiteX1" fmla="*/ 208722 w 556591"/>
                <a:gd name="connsiteY1" fmla="*/ 39756 h 586408"/>
                <a:gd name="connsiteX2" fmla="*/ 427383 w 556591"/>
                <a:gd name="connsiteY2" fmla="*/ 188843 h 586408"/>
                <a:gd name="connsiteX3" fmla="*/ 556591 w 556591"/>
                <a:gd name="connsiteY3" fmla="*/ 586408 h 58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6591" h="586408" extrusionOk="0">
                  <a:moveTo>
                    <a:pt x="0" y="0"/>
                  </a:moveTo>
                  <a:cubicBezTo>
                    <a:pt x="68746" y="4141"/>
                    <a:pt x="137492" y="8282"/>
                    <a:pt x="208722" y="39756"/>
                  </a:cubicBezTo>
                  <a:cubicBezTo>
                    <a:pt x="279952" y="71230"/>
                    <a:pt x="369405" y="97734"/>
                    <a:pt x="427383" y="188843"/>
                  </a:cubicBezTo>
                  <a:cubicBezTo>
                    <a:pt x="485361" y="279952"/>
                    <a:pt x="520976" y="433180"/>
                    <a:pt x="556591" y="586408"/>
                  </a:cubicBezTo>
                </a:path>
              </a:pathLst>
            </a:custGeom>
            <a:noFill/>
            <a:ln w="41275">
              <a:solidFill>
                <a:schemeClr val="bg1">
                  <a:lumMod val="50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/>
            </a:p>
          </p:txBody>
        </p:sp>
      </p:grpSp>
      <p:grpSp>
        <p:nvGrpSpPr>
          <p:cNvPr id="70" name="Group 172"/>
          <p:cNvGrpSpPr/>
          <p:nvPr/>
        </p:nvGrpSpPr>
        <p:grpSpPr bwMode="auto">
          <a:xfrm>
            <a:off x="3109253" y="1445406"/>
            <a:ext cx="693385" cy="570152"/>
            <a:chOff x="4654733" y="2262389"/>
            <a:chExt cx="924513" cy="1441715"/>
          </a:xfrm>
        </p:grpSpPr>
        <p:sp>
          <p:nvSpPr>
            <p:cNvPr id="71" name="Freeform 173"/>
            <p:cNvSpPr/>
            <p:nvPr/>
          </p:nvSpPr>
          <p:spPr bwMode="auto">
            <a:xfrm>
              <a:off x="4654733" y="2262389"/>
              <a:ext cx="924513" cy="500688"/>
            </a:xfrm>
            <a:custGeom>
              <a:avLst/>
              <a:gdLst>
                <a:gd name="connsiteX0" fmla="*/ 0 w 556591"/>
                <a:gd name="connsiteY0" fmla="*/ 0 h 586408"/>
                <a:gd name="connsiteX1" fmla="*/ 208722 w 556591"/>
                <a:gd name="connsiteY1" fmla="*/ 39756 h 586408"/>
                <a:gd name="connsiteX2" fmla="*/ 427383 w 556591"/>
                <a:gd name="connsiteY2" fmla="*/ 188843 h 586408"/>
                <a:gd name="connsiteX3" fmla="*/ 556591 w 556591"/>
                <a:gd name="connsiteY3" fmla="*/ 586408 h 58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6591" h="586408" extrusionOk="0">
                  <a:moveTo>
                    <a:pt x="0" y="0"/>
                  </a:moveTo>
                  <a:cubicBezTo>
                    <a:pt x="68746" y="4141"/>
                    <a:pt x="137492" y="8282"/>
                    <a:pt x="208722" y="39756"/>
                  </a:cubicBezTo>
                  <a:cubicBezTo>
                    <a:pt x="279952" y="71230"/>
                    <a:pt x="369405" y="97734"/>
                    <a:pt x="427383" y="188843"/>
                  </a:cubicBezTo>
                  <a:cubicBezTo>
                    <a:pt x="485361" y="279952"/>
                    <a:pt x="520976" y="433180"/>
                    <a:pt x="556591" y="586408"/>
                  </a:cubicBezTo>
                </a:path>
              </a:pathLst>
            </a:custGeom>
            <a:noFill/>
            <a:ln w="41275">
              <a:solidFill>
                <a:schemeClr val="bg1">
                  <a:lumMod val="50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/>
            </a:p>
          </p:txBody>
        </p:sp>
        <p:sp>
          <p:nvSpPr>
            <p:cNvPr id="72" name="Freeform 174"/>
            <p:cNvSpPr/>
            <p:nvPr/>
          </p:nvSpPr>
          <p:spPr bwMode="auto">
            <a:xfrm flipV="1">
              <a:off x="5022655" y="3160555"/>
              <a:ext cx="556591" cy="543549"/>
            </a:xfrm>
            <a:custGeom>
              <a:avLst/>
              <a:gdLst>
                <a:gd name="connsiteX0" fmla="*/ 0 w 556591"/>
                <a:gd name="connsiteY0" fmla="*/ 0 h 586408"/>
                <a:gd name="connsiteX1" fmla="*/ 208722 w 556591"/>
                <a:gd name="connsiteY1" fmla="*/ 39756 h 586408"/>
                <a:gd name="connsiteX2" fmla="*/ 427383 w 556591"/>
                <a:gd name="connsiteY2" fmla="*/ 188843 h 586408"/>
                <a:gd name="connsiteX3" fmla="*/ 556591 w 556591"/>
                <a:gd name="connsiteY3" fmla="*/ 586408 h 58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6591" h="586408" extrusionOk="0">
                  <a:moveTo>
                    <a:pt x="0" y="0"/>
                  </a:moveTo>
                  <a:cubicBezTo>
                    <a:pt x="68746" y="4141"/>
                    <a:pt x="137492" y="8282"/>
                    <a:pt x="208722" y="39756"/>
                  </a:cubicBezTo>
                  <a:cubicBezTo>
                    <a:pt x="279952" y="71230"/>
                    <a:pt x="369405" y="97734"/>
                    <a:pt x="427383" y="188843"/>
                  </a:cubicBezTo>
                  <a:cubicBezTo>
                    <a:pt x="485361" y="279952"/>
                    <a:pt x="520976" y="433180"/>
                    <a:pt x="556591" y="586408"/>
                  </a:cubicBezTo>
                </a:path>
              </a:pathLst>
            </a:custGeom>
            <a:noFill/>
            <a:ln w="41275">
              <a:solidFill>
                <a:schemeClr val="bg1">
                  <a:lumMod val="50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/>
            </a:p>
          </p:txBody>
        </p:sp>
        <p:cxnSp>
          <p:nvCxnSpPr>
            <p:cNvPr id="73" name="Straight Connector 175"/>
            <p:cNvCxnSpPr>
              <a:cxnSpLocks/>
            </p:cNvCxnSpPr>
            <p:nvPr/>
          </p:nvCxnSpPr>
          <p:spPr bwMode="auto">
            <a:xfrm>
              <a:off x="4764240" y="2952216"/>
              <a:ext cx="684000" cy="0"/>
            </a:xfrm>
            <a:prstGeom prst="line">
              <a:avLst/>
            </a:prstGeom>
            <a:ln w="41275">
              <a:solidFill>
                <a:schemeClr val="bg1">
                  <a:lumMod val="50000"/>
                </a:schemeClr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1033"/>
          <p:cNvGrpSpPr/>
          <p:nvPr/>
        </p:nvGrpSpPr>
        <p:grpSpPr bwMode="auto">
          <a:xfrm>
            <a:off x="5885691" y="1894839"/>
            <a:ext cx="1868333" cy="253916"/>
            <a:chOff x="6323588" y="2964585"/>
            <a:chExt cx="2491110" cy="338554"/>
          </a:xfrm>
        </p:grpSpPr>
        <p:grpSp>
          <p:nvGrpSpPr>
            <p:cNvPr id="75" name="Group 89"/>
            <p:cNvGrpSpPr/>
            <p:nvPr/>
          </p:nvGrpSpPr>
          <p:grpSpPr bwMode="auto">
            <a:xfrm>
              <a:off x="6323588" y="2964585"/>
              <a:ext cx="1343382" cy="338554"/>
              <a:chOff x="5838455" y="5281779"/>
              <a:chExt cx="1343382" cy="338554"/>
            </a:xfrm>
          </p:grpSpPr>
          <p:sp>
            <p:nvSpPr>
              <p:cNvPr id="76" name="Rounded Rectangle 92"/>
              <p:cNvSpPr/>
              <p:nvPr/>
            </p:nvSpPr>
            <p:spPr bwMode="auto">
              <a:xfrm>
                <a:off x="5838455" y="5327668"/>
                <a:ext cx="1296000" cy="216000"/>
              </a:xfrm>
              <a:prstGeom prst="roundRect">
                <a:avLst>
                  <a:gd name="adj" fmla="val 16667"/>
                </a:avLst>
              </a:prstGeom>
              <a:solidFill>
                <a:srgbClr val="7030A0">
                  <a:alpha val="29000"/>
                </a:srgbClr>
              </a:solidFill>
              <a:ln>
                <a:noFill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1350">
                  <a:solidFill>
                    <a:schemeClr val="tx1"/>
                  </a:solidFill>
                </a:endParaRPr>
              </a:p>
            </p:txBody>
          </p:sp>
          <p:sp>
            <p:nvSpPr>
              <p:cNvPr id="77" name="TextBox 93"/>
              <p:cNvSpPr>
                <a:spLocks/>
              </p:cNvSpPr>
              <p:nvPr/>
            </p:nvSpPr>
            <p:spPr bwMode="auto">
              <a:xfrm>
                <a:off x="5935342" y="5281779"/>
                <a:ext cx="1246495" cy="338554"/>
              </a:xfrm>
              <a:prstGeom prst="rect">
                <a:avLst/>
              </a:prstGeom>
              <a:noFill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1050">
                    <a:solidFill>
                      <a:schemeClr val="bg1"/>
                    </a:solidFill>
                  </a:rPr>
                  <a:t>UHF models</a:t>
                </a:r>
                <a:endParaRPr sz="1350"/>
              </a:p>
            </p:txBody>
          </p:sp>
        </p:grpSp>
        <p:sp>
          <p:nvSpPr>
            <p:cNvPr id="78" name="Rounded Rectangle 160"/>
            <p:cNvSpPr/>
            <p:nvPr/>
          </p:nvSpPr>
          <p:spPr bwMode="auto">
            <a:xfrm>
              <a:off x="8382698" y="3010474"/>
              <a:ext cx="432000" cy="216000"/>
            </a:xfrm>
            <a:prstGeom prst="roundRect">
              <a:avLst>
                <a:gd name="adj" fmla="val 16667"/>
              </a:avLst>
            </a:prstGeom>
            <a:solidFill>
              <a:srgbClr val="7030A0">
                <a:alpha val="29000"/>
              </a:srgbClr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79" name="Rounded Rectangle 161"/>
            <p:cNvSpPr/>
            <p:nvPr/>
          </p:nvSpPr>
          <p:spPr bwMode="auto">
            <a:xfrm>
              <a:off x="7805760" y="3010474"/>
              <a:ext cx="432000" cy="216000"/>
            </a:xfrm>
            <a:prstGeom prst="roundRect">
              <a:avLst>
                <a:gd name="adj" fmla="val 16667"/>
              </a:avLst>
            </a:prstGeom>
            <a:solidFill>
              <a:srgbClr val="7030A0">
                <a:alpha val="29000"/>
              </a:srgbClr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schemeClr val="tx1"/>
                </a:solidFill>
              </a:endParaRPr>
            </a:p>
          </p:txBody>
        </p:sp>
      </p:grpSp>
      <p:grpSp>
        <p:nvGrpSpPr>
          <p:cNvPr id="80" name="Group 55"/>
          <p:cNvGrpSpPr/>
          <p:nvPr/>
        </p:nvGrpSpPr>
        <p:grpSpPr bwMode="auto">
          <a:xfrm>
            <a:off x="1872497" y="2499092"/>
            <a:ext cx="4321910" cy="230832"/>
            <a:chOff x="972663" y="3601288"/>
            <a:chExt cx="5762546" cy="307776"/>
          </a:xfrm>
        </p:grpSpPr>
        <p:sp>
          <p:nvSpPr>
            <p:cNvPr id="81" name="Rounded Rectangle 32"/>
            <p:cNvSpPr/>
            <p:nvPr/>
          </p:nvSpPr>
          <p:spPr bwMode="auto">
            <a:xfrm>
              <a:off x="972663" y="3625947"/>
              <a:ext cx="3420000" cy="216000"/>
            </a:xfrm>
            <a:prstGeom prst="roundRect">
              <a:avLst>
                <a:gd name="adj" fmla="val 16667"/>
              </a:avLst>
            </a:prstGeom>
            <a:solidFill>
              <a:schemeClr val="tx1">
                <a:alpha val="29000"/>
              </a:schemeClr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82" name="TextBox 33"/>
            <p:cNvSpPr>
              <a:spLocks/>
            </p:cNvSpPr>
            <p:nvPr/>
          </p:nvSpPr>
          <p:spPr bwMode="auto">
            <a:xfrm>
              <a:off x="1874010" y="3601288"/>
              <a:ext cx="1776554" cy="307776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chemeClr val="bg1"/>
                  </a:solidFill>
                </a:rPr>
                <a:t>Small Coil Technology</a:t>
              </a:r>
              <a:endParaRPr sz="1350"/>
            </a:p>
          </p:txBody>
        </p:sp>
        <p:sp>
          <p:nvSpPr>
            <p:cNvPr id="83" name="Rounded Rectangle 126"/>
            <p:cNvSpPr/>
            <p:nvPr/>
          </p:nvSpPr>
          <p:spPr bwMode="auto">
            <a:xfrm>
              <a:off x="5124591" y="3625947"/>
              <a:ext cx="432000" cy="216000"/>
            </a:xfrm>
            <a:prstGeom prst="roundRect">
              <a:avLst>
                <a:gd name="adj" fmla="val 16667"/>
              </a:avLst>
            </a:prstGeom>
            <a:solidFill>
              <a:schemeClr val="tx1">
                <a:alpha val="29000"/>
              </a:schemeClr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84" name="Rounded Rectangle 127"/>
            <p:cNvSpPr/>
            <p:nvPr/>
          </p:nvSpPr>
          <p:spPr bwMode="auto">
            <a:xfrm>
              <a:off x="4541883" y="3625947"/>
              <a:ext cx="432000" cy="216000"/>
            </a:xfrm>
            <a:prstGeom prst="roundRect">
              <a:avLst>
                <a:gd name="adj" fmla="val 16667"/>
              </a:avLst>
            </a:prstGeom>
            <a:solidFill>
              <a:schemeClr val="tx1">
                <a:alpha val="29000"/>
              </a:schemeClr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85" name="Rounded Rectangle 177"/>
            <p:cNvSpPr/>
            <p:nvPr/>
          </p:nvSpPr>
          <p:spPr bwMode="auto">
            <a:xfrm>
              <a:off x="5712812" y="3625947"/>
              <a:ext cx="432000" cy="216000"/>
            </a:xfrm>
            <a:prstGeom prst="roundRect">
              <a:avLst>
                <a:gd name="adj" fmla="val 16667"/>
              </a:avLst>
            </a:prstGeom>
            <a:solidFill>
              <a:schemeClr val="tx1">
                <a:alpha val="29000"/>
              </a:schemeClr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86" name="Rounded Rectangle 180"/>
            <p:cNvSpPr/>
            <p:nvPr/>
          </p:nvSpPr>
          <p:spPr bwMode="auto">
            <a:xfrm>
              <a:off x="6303209" y="3625947"/>
              <a:ext cx="432000" cy="216000"/>
            </a:xfrm>
            <a:prstGeom prst="roundRect">
              <a:avLst>
                <a:gd name="adj" fmla="val 16667"/>
              </a:avLst>
            </a:prstGeom>
            <a:solidFill>
              <a:schemeClr val="tx1">
                <a:alpha val="29000"/>
              </a:schemeClr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schemeClr val="tx1"/>
                </a:solidFill>
              </a:endParaRPr>
            </a:p>
          </p:txBody>
        </p:sp>
      </p:grpSp>
      <p:grpSp>
        <p:nvGrpSpPr>
          <p:cNvPr id="87" name="Group 62"/>
          <p:cNvGrpSpPr/>
          <p:nvPr/>
        </p:nvGrpSpPr>
        <p:grpSpPr bwMode="auto">
          <a:xfrm>
            <a:off x="1873558" y="3471636"/>
            <a:ext cx="1782000" cy="230832"/>
            <a:chOff x="974077" y="4808561"/>
            <a:chExt cx="2376000" cy="307776"/>
          </a:xfrm>
        </p:grpSpPr>
        <p:sp>
          <p:nvSpPr>
            <p:cNvPr id="88" name="Rounded Rectangle 182"/>
            <p:cNvSpPr/>
            <p:nvPr/>
          </p:nvSpPr>
          <p:spPr bwMode="auto">
            <a:xfrm>
              <a:off x="974077" y="4839060"/>
              <a:ext cx="2376000" cy="216000"/>
            </a:xfrm>
            <a:prstGeom prst="roundRect">
              <a:avLst>
                <a:gd name="adj" fmla="val 16667"/>
              </a:avLst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89" name="TextBox 183"/>
            <p:cNvSpPr>
              <a:spLocks/>
            </p:cNvSpPr>
            <p:nvPr/>
          </p:nvSpPr>
          <p:spPr bwMode="auto">
            <a:xfrm>
              <a:off x="1409884" y="4808561"/>
              <a:ext cx="1571371" cy="307776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chemeClr val="bg1"/>
                  </a:solidFill>
                </a:rPr>
                <a:t>SCT for Superbend</a:t>
              </a:r>
            </a:p>
          </p:txBody>
        </p:sp>
      </p:grpSp>
      <p:grpSp>
        <p:nvGrpSpPr>
          <p:cNvPr id="90" name="Group 57"/>
          <p:cNvGrpSpPr/>
          <p:nvPr/>
        </p:nvGrpSpPr>
        <p:grpSpPr bwMode="auto">
          <a:xfrm>
            <a:off x="3212850" y="2983732"/>
            <a:ext cx="3756112" cy="369332"/>
            <a:chOff x="2759800" y="5499817"/>
            <a:chExt cx="5008149" cy="492443"/>
          </a:xfrm>
        </p:grpSpPr>
        <p:sp>
          <p:nvSpPr>
            <p:cNvPr id="91" name="TextBox 129"/>
            <p:cNvSpPr>
              <a:spLocks/>
            </p:cNvSpPr>
            <p:nvPr/>
          </p:nvSpPr>
          <p:spPr bwMode="auto">
            <a:xfrm>
              <a:off x="6209994" y="5499817"/>
              <a:ext cx="1557955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900"/>
                <a:t>New HF test station</a:t>
              </a:r>
              <a:endParaRPr sz="1350"/>
            </a:p>
          </p:txBody>
        </p:sp>
        <p:sp>
          <p:nvSpPr>
            <p:cNvPr id="92" name="TextBox 154"/>
            <p:cNvSpPr>
              <a:spLocks/>
            </p:cNvSpPr>
            <p:nvPr/>
          </p:nvSpPr>
          <p:spPr bwMode="auto">
            <a:xfrm>
              <a:off x="2806483" y="5499817"/>
              <a:ext cx="1406140" cy="3077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900"/>
                <a:t>Fresca2 at 163</a:t>
              </a:r>
              <a:endParaRPr sz="1350"/>
            </a:p>
          </p:txBody>
        </p:sp>
        <p:sp>
          <p:nvSpPr>
            <p:cNvPr id="93" name="Triangle 128"/>
            <p:cNvSpPr/>
            <p:nvPr/>
          </p:nvSpPr>
          <p:spPr bwMode="auto">
            <a:xfrm>
              <a:off x="6100148" y="5531625"/>
              <a:ext cx="216000" cy="2160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tx1"/>
                </a:gs>
                <a:gs pos="82000">
                  <a:schemeClr val="tx1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path path="circle"/>
            </a:gradFill>
            <a:effectLst>
              <a:outerShdw blurRad="76200" dist="38100" dir="7200000" sx="105000" sy="105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/>
            </a:p>
          </p:txBody>
        </p:sp>
        <p:sp>
          <p:nvSpPr>
            <p:cNvPr id="94" name="Triangle 149"/>
            <p:cNvSpPr/>
            <p:nvPr/>
          </p:nvSpPr>
          <p:spPr bwMode="auto">
            <a:xfrm>
              <a:off x="2759800" y="5534441"/>
              <a:ext cx="216000" cy="21600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tx1"/>
                </a:gs>
                <a:gs pos="82000">
                  <a:schemeClr val="tx1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path path="circle"/>
            </a:gradFill>
            <a:effectLst>
              <a:outerShdw blurRad="76200" dist="38100" dir="7200000" sx="105000" sy="105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/>
            </a:p>
          </p:txBody>
        </p:sp>
      </p:grpSp>
      <p:grpSp>
        <p:nvGrpSpPr>
          <p:cNvPr id="95" name="Group 81"/>
          <p:cNvGrpSpPr/>
          <p:nvPr/>
        </p:nvGrpSpPr>
        <p:grpSpPr bwMode="auto">
          <a:xfrm>
            <a:off x="1906605" y="1085784"/>
            <a:ext cx="5121364" cy="2412213"/>
            <a:chOff x="1018140" y="1888687"/>
            <a:chExt cx="6828485" cy="3216284"/>
          </a:xfrm>
        </p:grpSpPr>
        <p:sp>
          <p:nvSpPr>
            <p:cNvPr id="96" name="Oval 25"/>
            <p:cNvSpPr/>
            <p:nvPr/>
          </p:nvSpPr>
          <p:spPr bwMode="auto">
            <a:xfrm>
              <a:off x="7589122" y="1888687"/>
              <a:ext cx="257503" cy="252248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tx1"/>
                </a:gs>
                <a:gs pos="83000">
                  <a:schemeClr val="tx1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path path="circle"/>
            </a:gradFill>
            <a:ln>
              <a:solidFill>
                <a:schemeClr val="accent1">
                  <a:lumMod val="50000"/>
                </a:schemeClr>
              </a:solidFill>
            </a:ln>
            <a:effectLst>
              <a:outerShdw blurRad="50800" dist="1016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/>
            </a:p>
          </p:txBody>
        </p:sp>
        <p:sp>
          <p:nvSpPr>
            <p:cNvPr id="97" name="TextBox 27"/>
            <p:cNvSpPr>
              <a:spLocks/>
            </p:cNvSpPr>
            <p:nvPr/>
          </p:nvSpPr>
          <p:spPr bwMode="auto">
            <a:xfrm>
              <a:off x="1018140" y="4766416"/>
              <a:ext cx="6787620" cy="3385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>
                <a:defRPr/>
              </a:pPr>
              <a:r>
                <a:rPr lang="en-US" sz="1050" b="1"/>
                <a:t>Goal</a:t>
              </a:r>
              <a:r>
                <a:rPr lang="en-US" sz="1050"/>
                <a:t>: Assess and quantify potential of HTS for accelerator magnets applications</a:t>
              </a:r>
              <a:endParaRPr sz="1350"/>
            </a:p>
          </p:txBody>
        </p:sp>
        <p:sp>
          <p:nvSpPr>
            <p:cNvPr id="98" name="Freeform 26"/>
            <p:cNvSpPr/>
            <p:nvPr/>
          </p:nvSpPr>
          <p:spPr bwMode="auto">
            <a:xfrm flipV="1">
              <a:off x="1306120" y="2097589"/>
              <a:ext cx="6411753" cy="2656995"/>
            </a:xfrm>
            <a:custGeom>
              <a:avLst/>
              <a:gdLst>
                <a:gd name="connsiteX0" fmla="*/ 3280144 w 3280144"/>
                <a:gd name="connsiteY0" fmla="*/ 1642730 h 1642730"/>
                <a:gd name="connsiteX1" fmla="*/ 3280144 w 3280144"/>
                <a:gd name="connsiteY1" fmla="*/ 0 h 1642730"/>
                <a:gd name="connsiteX2" fmla="*/ 0 w 3280144"/>
                <a:gd name="connsiteY2" fmla="*/ 0 h 1642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80144" h="1642730" extrusionOk="0">
                  <a:moveTo>
                    <a:pt x="3280144" y="1642730"/>
                  </a:moveTo>
                  <a:lnTo>
                    <a:pt x="3280144" y="0"/>
                  </a:lnTo>
                  <a:lnTo>
                    <a:pt x="0" y="0"/>
                  </a:lnTo>
                </a:path>
              </a:pathLst>
            </a:custGeom>
            <a:noFill/>
            <a:ln w="222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/>
            </a:p>
          </p:txBody>
        </p:sp>
      </p:grpSp>
      <p:grpSp>
        <p:nvGrpSpPr>
          <p:cNvPr id="99" name="Group 61"/>
          <p:cNvGrpSpPr/>
          <p:nvPr/>
        </p:nvGrpSpPr>
        <p:grpSpPr bwMode="auto">
          <a:xfrm>
            <a:off x="1874596" y="3737932"/>
            <a:ext cx="1404000" cy="230832"/>
            <a:chOff x="975461" y="5159171"/>
            <a:chExt cx="1872000" cy="307776"/>
          </a:xfrm>
        </p:grpSpPr>
        <p:sp>
          <p:nvSpPr>
            <p:cNvPr id="100" name="Rounded Rectangle 184"/>
            <p:cNvSpPr/>
            <p:nvPr/>
          </p:nvSpPr>
          <p:spPr bwMode="auto">
            <a:xfrm>
              <a:off x="975461" y="5189670"/>
              <a:ext cx="1872000" cy="216000"/>
            </a:xfrm>
            <a:prstGeom prst="roundRect">
              <a:avLst>
                <a:gd name="adj" fmla="val 16667"/>
              </a:avLst>
            </a:prstGeom>
            <a:solidFill>
              <a:srgbClr val="FF0000">
                <a:alpha val="50000"/>
              </a:srgbClr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101" name="TextBox 186"/>
            <p:cNvSpPr>
              <a:spLocks/>
            </p:cNvSpPr>
            <p:nvPr/>
          </p:nvSpPr>
          <p:spPr bwMode="auto">
            <a:xfrm>
              <a:off x="1221208" y="5159171"/>
              <a:ext cx="1443131" cy="307776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chemeClr val="bg1"/>
                  </a:solidFill>
                </a:rPr>
                <a:t>ASI demonstrator</a:t>
              </a:r>
              <a:endParaRPr sz="1350"/>
            </a:p>
          </p:txBody>
        </p:sp>
      </p:grpSp>
      <p:grpSp>
        <p:nvGrpSpPr>
          <p:cNvPr id="102" name="Group 63"/>
          <p:cNvGrpSpPr/>
          <p:nvPr/>
        </p:nvGrpSpPr>
        <p:grpSpPr bwMode="auto">
          <a:xfrm>
            <a:off x="1869944" y="4270525"/>
            <a:ext cx="1620000" cy="230832"/>
            <a:chOff x="969259" y="5843929"/>
            <a:chExt cx="2160000" cy="307776"/>
          </a:xfrm>
        </p:grpSpPr>
        <p:sp>
          <p:nvSpPr>
            <p:cNvPr id="103" name="Rounded Rectangle 185"/>
            <p:cNvSpPr/>
            <p:nvPr/>
          </p:nvSpPr>
          <p:spPr bwMode="auto">
            <a:xfrm>
              <a:off x="969259" y="5874428"/>
              <a:ext cx="2160000" cy="216000"/>
            </a:xfrm>
            <a:prstGeom prst="roundRect">
              <a:avLst>
                <a:gd name="adj" fmla="val 16667"/>
              </a:avLst>
            </a:prstGeom>
            <a:solidFill>
              <a:srgbClr val="00B050">
                <a:alpha val="50000"/>
              </a:srgbClr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104" name="TextBox 187"/>
            <p:cNvSpPr>
              <a:spLocks/>
            </p:cNvSpPr>
            <p:nvPr/>
          </p:nvSpPr>
          <p:spPr bwMode="auto">
            <a:xfrm>
              <a:off x="1155136" y="5843929"/>
              <a:ext cx="1836400" cy="307776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chemeClr val="bg1"/>
                  </a:solidFill>
                </a:rPr>
                <a:t>GaToroid demonstrator</a:t>
              </a:r>
              <a:endParaRPr sz="1350"/>
            </a:p>
          </p:txBody>
        </p:sp>
      </p:grpSp>
      <p:grpSp>
        <p:nvGrpSpPr>
          <p:cNvPr id="105" name="Group 188"/>
          <p:cNvGrpSpPr/>
          <p:nvPr/>
        </p:nvGrpSpPr>
        <p:grpSpPr bwMode="auto">
          <a:xfrm>
            <a:off x="1871130" y="4004229"/>
            <a:ext cx="1782000" cy="230832"/>
            <a:chOff x="974077" y="4808561"/>
            <a:chExt cx="2376000" cy="307776"/>
          </a:xfrm>
        </p:grpSpPr>
        <p:sp>
          <p:nvSpPr>
            <p:cNvPr id="106" name="Rounded Rectangle 189"/>
            <p:cNvSpPr/>
            <p:nvPr/>
          </p:nvSpPr>
          <p:spPr bwMode="auto">
            <a:xfrm>
              <a:off x="974077" y="4839060"/>
              <a:ext cx="2376000" cy="216000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50000"/>
                <a:alpha val="50000"/>
              </a:schemeClr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107" name="TextBox 190"/>
            <p:cNvSpPr>
              <a:spLocks/>
            </p:cNvSpPr>
            <p:nvPr/>
          </p:nvSpPr>
          <p:spPr bwMode="auto">
            <a:xfrm>
              <a:off x="1247404" y="4808561"/>
              <a:ext cx="1862048" cy="307776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chemeClr val="bg1"/>
                  </a:solidFill>
                </a:rPr>
                <a:t>Undulator demonstrator</a:t>
              </a:r>
              <a:endParaRPr sz="1350"/>
            </a:p>
          </p:txBody>
        </p:sp>
      </p:grpSp>
      <p:pic>
        <p:nvPicPr>
          <p:cNvPr id="108" name="Picture 8" descr="ASI | Agenzia Spaziale Italiana"/>
          <p:cNvPicPr>
            <a:picLocks noChangeAspect="1" noChangeArrowheads="1"/>
          </p:cNvPicPr>
          <p:nvPr/>
        </p:nvPicPr>
        <p:blipFill>
          <a:blip r:embed="rId8"/>
          <a:srcRect b="21665"/>
          <a:stretch/>
        </p:blipFill>
        <p:spPr bwMode="auto">
          <a:xfrm>
            <a:off x="1396611" y="3687003"/>
            <a:ext cx="344676" cy="270000"/>
          </a:xfrm>
          <a:prstGeom prst="rect">
            <a:avLst/>
          </a:prstGeom>
          <a:noFill/>
        </p:spPr>
      </p:pic>
      <p:pic>
        <p:nvPicPr>
          <p:cNvPr id="109" name="Picture 10" descr="Karlsruhe Institute of Technology - Wikipedia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1326134" y="4019549"/>
            <a:ext cx="432000" cy="216000"/>
          </a:xfrm>
          <a:prstGeom prst="rect">
            <a:avLst/>
          </a:prstGeom>
          <a:noFill/>
        </p:spPr>
      </p:pic>
      <p:pic>
        <p:nvPicPr>
          <p:cNvPr id="110" name="Picture 12" descr="GaToroid | Knowledge Transfer"/>
          <p:cNvPicPr>
            <a:picLocks noChangeAspect="1" noChangeArrowheads="1"/>
          </p:cNvPicPr>
          <p:nvPr/>
        </p:nvPicPr>
        <p:blipFill>
          <a:blip r:embed="rId10"/>
          <a:stretch/>
        </p:blipFill>
        <p:spPr bwMode="auto">
          <a:xfrm>
            <a:off x="1512222" y="4279685"/>
            <a:ext cx="216000" cy="216000"/>
          </a:xfrm>
          <a:prstGeom prst="rect">
            <a:avLst/>
          </a:prstGeom>
          <a:noFill/>
        </p:spPr>
      </p:pic>
      <p:sp>
        <p:nvSpPr>
          <p:cNvPr id="111" name="TextBox 110"/>
          <p:cNvSpPr>
            <a:spLocks/>
          </p:cNvSpPr>
          <p:nvPr/>
        </p:nvSpPr>
        <p:spPr bwMode="auto">
          <a:xfrm>
            <a:off x="3841712" y="3968247"/>
            <a:ext cx="181972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/>
              <a:t>Self-funded applications</a:t>
            </a:r>
            <a:endParaRPr sz="1350"/>
          </a:p>
        </p:txBody>
      </p:sp>
      <p:sp>
        <p:nvSpPr>
          <p:cNvPr id="112" name="Right Brace 111"/>
          <p:cNvSpPr/>
          <p:nvPr/>
        </p:nvSpPr>
        <p:spPr bwMode="auto">
          <a:xfrm>
            <a:off x="3756626" y="3716085"/>
            <a:ext cx="119672" cy="749572"/>
          </a:xfrm>
          <a:prstGeom prst="rightBrace">
            <a:avLst>
              <a:gd name="adj1" fmla="val 30908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8B0C29-9BC5-445D-9240-7649C1938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L.Rossi - R&amp;D for FCC-hh and variants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18EDE-47C9-4DEA-9FF7-7CE7DA6E7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34999"/>
            <a:ext cx="7920000" cy="779401"/>
          </a:xfrm>
        </p:spPr>
        <p:txBody>
          <a:bodyPr/>
          <a:lstStyle/>
          <a:p>
            <a:r>
              <a:rPr lang="fr-CH" dirty="0"/>
              <a:t>PERSONAL </a:t>
            </a:r>
            <a:r>
              <a:rPr lang="fr-CH" dirty="0" err="1"/>
              <a:t>considerations</a:t>
            </a:r>
            <a:r>
              <a:rPr lang="fr-CH" dirty="0"/>
              <a:t> -1 </a:t>
            </a:r>
            <a:br>
              <a:rPr lang="fr-CH" dirty="0"/>
            </a:br>
            <a:r>
              <a:rPr lang="fr-CH" dirty="0"/>
              <a:t>(Not </a:t>
            </a:r>
            <a:r>
              <a:rPr lang="fr-CH" dirty="0" err="1"/>
              <a:t>checked</a:t>
            </a:r>
            <a:r>
              <a:rPr lang="fr-CH" dirty="0"/>
              <a:t> by CERN or INFN management)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77A64C-B36D-4505-842F-A225C6D8B5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fr-CH" dirty="0"/>
              <a:t>The New ESUPP has </a:t>
            </a:r>
            <a:r>
              <a:rPr lang="fr-CH" dirty="0" err="1"/>
              <a:t>clarified</a:t>
            </a:r>
            <a:r>
              <a:rPr lang="fr-CH" dirty="0"/>
              <a:t> </a:t>
            </a:r>
            <a:r>
              <a:rPr lang="fr-CH" dirty="0" err="1"/>
              <a:t>that</a:t>
            </a:r>
            <a:r>
              <a:rPr lang="fr-CH" dirty="0"/>
              <a:t> the </a:t>
            </a:r>
            <a:r>
              <a:rPr lang="fr-CH" dirty="0" err="1"/>
              <a:t>community</a:t>
            </a:r>
            <a:r>
              <a:rPr lang="fr-CH" dirty="0"/>
              <a:t> support the R&amp;D for a new pp </a:t>
            </a:r>
            <a:r>
              <a:rPr lang="fr-CH" dirty="0" err="1"/>
              <a:t>collider</a:t>
            </a:r>
            <a:endParaRPr lang="fr-CH" dirty="0"/>
          </a:p>
          <a:p>
            <a:r>
              <a:rPr lang="fr-CH" dirty="0"/>
              <a:t>EU (and US) has a big </a:t>
            </a:r>
            <a:r>
              <a:rPr lang="fr-CH" dirty="0" err="1"/>
              <a:t>advantage</a:t>
            </a:r>
            <a:r>
              <a:rPr lang="fr-CH" dirty="0"/>
              <a:t> in magnet </a:t>
            </a:r>
            <a:r>
              <a:rPr lang="fr-CH" dirty="0" err="1"/>
              <a:t>technology</a:t>
            </a:r>
            <a:r>
              <a:rPr lang="fr-CH" dirty="0"/>
              <a:t>: if </a:t>
            </a:r>
            <a:r>
              <a:rPr lang="fr-CH" dirty="0" err="1"/>
              <a:t>we</a:t>
            </a:r>
            <a:r>
              <a:rPr lang="fr-CH" dirty="0"/>
              <a:t> </a:t>
            </a:r>
            <a:r>
              <a:rPr lang="fr-CH" dirty="0" err="1"/>
              <a:t>want</a:t>
            </a:r>
            <a:r>
              <a:rPr lang="fr-CH" dirty="0"/>
              <a:t> to have the </a:t>
            </a:r>
            <a:r>
              <a:rPr lang="fr-CH" dirty="0" err="1"/>
              <a:t>collider</a:t>
            </a:r>
            <a:r>
              <a:rPr lang="fr-CH" dirty="0"/>
              <a:t> </a:t>
            </a:r>
            <a:r>
              <a:rPr lang="fr-CH" dirty="0" err="1"/>
              <a:t>better</a:t>
            </a:r>
            <a:r>
              <a:rPr lang="fr-CH" dirty="0"/>
              <a:t> to </a:t>
            </a:r>
            <a:r>
              <a:rPr lang="fr-CH" dirty="0" err="1"/>
              <a:t>keep</a:t>
            </a:r>
            <a:r>
              <a:rPr lang="fr-CH" dirty="0"/>
              <a:t> </a:t>
            </a:r>
            <a:r>
              <a:rPr lang="fr-CH" dirty="0" err="1"/>
              <a:t>it</a:t>
            </a:r>
            <a:r>
              <a:rPr lang="fr-CH" dirty="0"/>
              <a:t>.</a:t>
            </a:r>
          </a:p>
          <a:p>
            <a:r>
              <a:rPr lang="fr-CH" dirty="0"/>
              <a:t>The </a:t>
            </a:r>
            <a:r>
              <a:rPr lang="fr-CH" dirty="0" err="1"/>
              <a:t>period</a:t>
            </a:r>
            <a:r>
              <a:rPr lang="fr-CH" dirty="0"/>
              <a:t> 2013-2020 has been </a:t>
            </a:r>
            <a:r>
              <a:rPr lang="fr-CH" dirty="0" err="1"/>
              <a:t>useful</a:t>
            </a:r>
            <a:r>
              <a:rPr lang="fr-CH" dirty="0"/>
              <a:t> but </a:t>
            </a:r>
            <a:r>
              <a:rPr lang="fr-CH" dirty="0" err="1"/>
              <a:t>now</a:t>
            </a:r>
            <a:r>
              <a:rPr lang="fr-CH" dirty="0"/>
              <a:t> </a:t>
            </a:r>
            <a:r>
              <a:rPr lang="fr-CH" dirty="0" err="1"/>
              <a:t>is</a:t>
            </a:r>
            <a:r>
              <a:rPr lang="fr-CH" dirty="0"/>
              <a:t> </a:t>
            </a:r>
            <a:r>
              <a:rPr lang="fr-CH" dirty="0" err="1"/>
              <a:t>needed</a:t>
            </a:r>
            <a:r>
              <a:rPr lang="fr-CH" dirty="0"/>
              <a:t> </a:t>
            </a:r>
            <a:r>
              <a:rPr lang="fr-CH" dirty="0" err="1"/>
              <a:t>much</a:t>
            </a:r>
            <a:r>
              <a:rPr lang="fr-CH" dirty="0"/>
              <a:t> more </a:t>
            </a:r>
            <a:r>
              <a:rPr lang="fr-CH" dirty="0" err="1"/>
              <a:t>focussed</a:t>
            </a:r>
            <a:r>
              <a:rPr lang="fr-CH" dirty="0"/>
              <a:t> R&amp;D </a:t>
            </a:r>
          </a:p>
          <a:p>
            <a:r>
              <a:rPr lang="fr-CH" dirty="0" err="1"/>
              <a:t>Clearly</a:t>
            </a:r>
            <a:r>
              <a:rPr lang="fr-CH" dirty="0"/>
              <a:t> </a:t>
            </a:r>
            <a:r>
              <a:rPr lang="fr-CH" dirty="0" err="1"/>
              <a:t>is</a:t>
            </a:r>
            <a:r>
              <a:rPr lang="fr-CH" dirty="0"/>
              <a:t> </a:t>
            </a:r>
            <a:r>
              <a:rPr lang="fr-CH" dirty="0" err="1"/>
              <a:t>different</a:t>
            </a:r>
            <a:r>
              <a:rPr lang="fr-CH" dirty="0"/>
              <a:t> if to </a:t>
            </a:r>
            <a:r>
              <a:rPr lang="fr-CH" dirty="0" err="1"/>
              <a:t>work</a:t>
            </a:r>
            <a:r>
              <a:rPr lang="fr-CH" dirty="0"/>
              <a:t> for </a:t>
            </a:r>
            <a:r>
              <a:rPr lang="fr-CH" dirty="0" err="1"/>
              <a:t>having</a:t>
            </a:r>
            <a:r>
              <a:rPr lang="fr-CH" dirty="0"/>
              <a:t> an </a:t>
            </a:r>
            <a:r>
              <a:rPr lang="fr-CH" dirty="0" err="1"/>
              <a:t>acclerator</a:t>
            </a:r>
            <a:r>
              <a:rPr lang="fr-CH" dirty="0"/>
              <a:t> </a:t>
            </a:r>
            <a:r>
              <a:rPr lang="fr-CH" dirty="0" err="1"/>
              <a:t>working</a:t>
            </a:r>
            <a:r>
              <a:rPr lang="fr-CH" dirty="0"/>
              <a:t> at 16 T or 12 T </a:t>
            </a:r>
            <a:r>
              <a:rPr lang="fr-CH" dirty="0" err="1"/>
              <a:t>field</a:t>
            </a:r>
            <a:r>
              <a:rPr lang="fr-CH" dirty="0"/>
              <a:t>. The 16 T si compatible </a:t>
            </a:r>
            <a:r>
              <a:rPr lang="fr-CH" dirty="0" err="1"/>
              <a:t>only</a:t>
            </a:r>
            <a:r>
              <a:rPr lang="fr-CH" dirty="0"/>
              <a:t> </a:t>
            </a:r>
            <a:r>
              <a:rPr lang="fr-CH" dirty="0" err="1"/>
              <a:t>with</a:t>
            </a:r>
            <a:r>
              <a:rPr lang="fr-CH" dirty="0"/>
              <a:t> a start </a:t>
            </a:r>
            <a:r>
              <a:rPr lang="fr-CH" dirty="0" err="1"/>
              <a:t>afterr</a:t>
            </a:r>
            <a:r>
              <a:rPr lang="fr-CH" dirty="0"/>
              <a:t> 2050 in </a:t>
            </a:r>
            <a:r>
              <a:rPr lang="fr-CH" dirty="0" err="1"/>
              <a:t>my</a:t>
            </a:r>
            <a:r>
              <a:rPr lang="fr-CH" dirty="0"/>
              <a:t> opinion.</a:t>
            </a:r>
          </a:p>
          <a:p>
            <a:r>
              <a:rPr lang="fr-CH" dirty="0"/>
              <a:t>But for &gt;2050 a HTS si possible, </a:t>
            </a:r>
            <a:r>
              <a:rPr lang="fr-CH" dirty="0" err="1"/>
              <a:t>too</a:t>
            </a:r>
            <a:r>
              <a:rPr lang="fr-CH" dirty="0"/>
              <a:t> (</a:t>
            </a:r>
            <a:r>
              <a:rPr lang="fr-CH" dirty="0" err="1"/>
              <a:t>probably</a:t>
            </a:r>
            <a:r>
              <a:rPr lang="fr-CH" dirty="0"/>
              <a:t>) </a:t>
            </a:r>
            <a:r>
              <a:rPr lang="fr-CH" dirty="0" err="1"/>
              <a:t>making</a:t>
            </a:r>
            <a:r>
              <a:rPr lang="fr-CH" dirty="0"/>
              <a:t> 20 T and </a:t>
            </a:r>
            <a:r>
              <a:rPr lang="fr-CH" dirty="0" err="1"/>
              <a:t>reaching</a:t>
            </a:r>
            <a:r>
              <a:rPr lang="fr-CH" dirty="0"/>
              <a:t> 125 TeV in pp 100 km tunnel</a:t>
            </a:r>
          </a:p>
          <a:p>
            <a:pPr lvl="1"/>
            <a:r>
              <a:rPr lang="fr-CH" dirty="0"/>
              <a:t>On a short (2040) time </a:t>
            </a:r>
            <a:r>
              <a:rPr lang="fr-CH" dirty="0" err="1"/>
              <a:t>scale</a:t>
            </a:r>
            <a:r>
              <a:rPr lang="fr-CH" dirty="0"/>
              <a:t> </a:t>
            </a:r>
            <a:r>
              <a:rPr lang="fr-CH" dirty="0" err="1"/>
              <a:t>only</a:t>
            </a:r>
            <a:r>
              <a:rPr lang="fr-CH" dirty="0"/>
              <a:t> HE-LHC at 20-22 TeV or a FCC-</a:t>
            </a:r>
            <a:r>
              <a:rPr lang="fr-CH" dirty="0" err="1"/>
              <a:t>hh</a:t>
            </a:r>
            <a:r>
              <a:rPr lang="fr-CH" dirty="0"/>
              <a:t> </a:t>
            </a:r>
            <a:r>
              <a:rPr lang="fr-CH" dirty="0" err="1"/>
              <a:t>with</a:t>
            </a:r>
            <a:r>
              <a:rPr lang="fr-CH" dirty="0"/>
              <a:t> simple </a:t>
            </a:r>
            <a:r>
              <a:rPr lang="fr-CH" dirty="0" err="1"/>
              <a:t>NbTi</a:t>
            </a:r>
            <a:r>
              <a:rPr lang="fr-CH" dirty="0"/>
              <a:t> (40 TeV) </a:t>
            </a:r>
            <a:r>
              <a:rPr lang="fr-CH" dirty="0" err="1"/>
              <a:t>is</a:t>
            </a:r>
            <a:r>
              <a:rPr lang="fr-CH" dirty="0"/>
              <a:t> possible I </a:t>
            </a:r>
            <a:r>
              <a:rPr lang="fr-CH" dirty="0" err="1"/>
              <a:t>believe</a:t>
            </a:r>
            <a:r>
              <a:rPr lang="fr-CH" dirty="0"/>
              <a:t>.</a:t>
            </a:r>
          </a:p>
          <a:p>
            <a:pPr lvl="1"/>
            <a:r>
              <a:rPr lang="fr-CH" dirty="0"/>
              <a:t>On a long time </a:t>
            </a:r>
            <a:r>
              <a:rPr lang="fr-CH" dirty="0" err="1"/>
              <a:t>scale</a:t>
            </a:r>
            <a:r>
              <a:rPr lang="fr-CH" dirty="0"/>
              <a:t> (&gt;2050) I </a:t>
            </a:r>
            <a:r>
              <a:rPr lang="fr-CH" dirty="0" err="1"/>
              <a:t>think</a:t>
            </a:r>
            <a:r>
              <a:rPr lang="fr-CH" dirty="0"/>
              <a:t> a 120-150 TeV </a:t>
            </a:r>
            <a:r>
              <a:rPr lang="fr-CH" dirty="0" err="1"/>
              <a:t>shodul</a:t>
            </a:r>
            <a:r>
              <a:rPr lang="fr-CH" dirty="0"/>
              <a:t> </a:t>
            </a:r>
            <a:r>
              <a:rPr lang="fr-CH" dirty="0" err="1"/>
              <a:t>be</a:t>
            </a:r>
            <a:r>
              <a:rPr lang="fr-CH" dirty="0"/>
              <a:t> </a:t>
            </a:r>
            <a:r>
              <a:rPr lang="fr-CH" dirty="0" err="1"/>
              <a:t>puirsuied</a:t>
            </a:r>
            <a:r>
              <a:rPr lang="fr-CH" dirty="0"/>
              <a:t> ad the </a:t>
            </a:r>
            <a:r>
              <a:rPr lang="fr-CH" dirty="0" err="1"/>
              <a:t>highest</a:t>
            </a:r>
            <a:r>
              <a:rPr lang="fr-CH" dirty="0"/>
              <a:t> </a:t>
            </a:r>
            <a:r>
              <a:rPr lang="fr-CH" dirty="0" err="1"/>
              <a:t>energy</a:t>
            </a:r>
            <a:r>
              <a:rPr lang="fr-CH" dirty="0"/>
              <a:t> </a:t>
            </a:r>
            <a:r>
              <a:rPr lang="fr-CH" dirty="0" err="1"/>
              <a:t>frontier</a:t>
            </a:r>
            <a:r>
              <a:rPr lang="fr-CH" dirty="0"/>
              <a:t>.</a:t>
            </a:r>
          </a:p>
          <a:p>
            <a:pPr lvl="1"/>
            <a:r>
              <a:rPr lang="fr-CH" dirty="0" err="1"/>
              <a:t>Tthe</a:t>
            </a:r>
            <a:r>
              <a:rPr lang="fr-CH" dirty="0"/>
              <a:t> </a:t>
            </a:r>
            <a:r>
              <a:rPr lang="fr-CH" dirty="0" err="1"/>
              <a:t>interemdiate</a:t>
            </a:r>
            <a:r>
              <a:rPr lang="fr-CH" dirty="0"/>
              <a:t> </a:t>
            </a:r>
            <a:r>
              <a:rPr lang="fr-CH" dirty="0" err="1"/>
              <a:t>hypothesis</a:t>
            </a:r>
            <a:r>
              <a:rPr lang="fr-CH" dirty="0"/>
              <a:t> a FCC-</a:t>
            </a:r>
            <a:r>
              <a:rPr lang="fr-CH" dirty="0" err="1"/>
              <a:t>hh</a:t>
            </a:r>
            <a:r>
              <a:rPr lang="fr-CH" dirty="0"/>
              <a:t> </a:t>
            </a:r>
            <a:r>
              <a:rPr lang="fr-CH" dirty="0" err="1"/>
              <a:t>working</a:t>
            </a:r>
            <a:r>
              <a:rPr lang="fr-CH" dirty="0"/>
              <a:t> at 12 T </a:t>
            </a:r>
            <a:r>
              <a:rPr lang="fr-CH" dirty="0" err="1"/>
              <a:t>field</a:t>
            </a:r>
            <a:r>
              <a:rPr lang="fr-CH" dirty="0"/>
              <a:t>, i.e. 75 TeV, si possible for </a:t>
            </a:r>
            <a:r>
              <a:rPr lang="fr-CH" dirty="0" err="1"/>
              <a:t>somehow</a:t>
            </a:r>
            <a:r>
              <a:rPr lang="fr-CH" dirty="0"/>
              <a:t> 2040-2050…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B32EAE-441A-4F95-8D32-CCB70E765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L.Rossi - R&amp;D for FCC-hh and variants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7C5954-FA43-41C9-B89F-31B70F998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10183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L.Rossi - R&amp;D for FCC-hh and variants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38</a:t>
            </a:fld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12" y="457415"/>
            <a:ext cx="7128792" cy="442532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5724128" y="2453933"/>
            <a:ext cx="798749" cy="2457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6522877" y="2278877"/>
            <a:ext cx="755576" cy="36004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fr-CH" sz="1100" b="1" dirty="0"/>
              <a:t>LHC1.5</a:t>
            </a:r>
            <a:endParaRPr lang="en-GB" sz="11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259351" y="2155340"/>
            <a:ext cx="1872208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sz="1200" b="1" dirty="0"/>
              <a:t>12 T Nb</a:t>
            </a:r>
            <a:r>
              <a:rPr lang="fr-CH" sz="1200" b="1" baseline="-25000" dirty="0"/>
              <a:t>3</a:t>
            </a:r>
            <a:r>
              <a:rPr lang="fr-CH" sz="1200" b="1" dirty="0"/>
              <a:t>Sn </a:t>
            </a:r>
            <a:r>
              <a:rPr lang="fr-CH" sz="1200" b="1" dirty="0" err="1"/>
              <a:t>dipoles</a:t>
            </a:r>
            <a:r>
              <a:rPr lang="fr-CH" sz="1200" b="1" dirty="0"/>
              <a:t> </a:t>
            </a:r>
            <a:r>
              <a:rPr lang="fr-CH" sz="1200" dirty="0"/>
              <a:t>HiLumi </a:t>
            </a:r>
            <a:r>
              <a:rPr lang="fr-CH" sz="1200" dirty="0" err="1"/>
              <a:t>technology</a:t>
            </a:r>
            <a:r>
              <a:rPr lang="fr-CH" sz="1200" dirty="0"/>
              <a:t> in LHC: </a:t>
            </a:r>
            <a:r>
              <a:rPr lang="fr-CH" sz="1200" b="1" dirty="0"/>
              <a:t>21 </a:t>
            </a:r>
            <a:r>
              <a:rPr lang="fr-CH" sz="1200" b="1" dirty="0" err="1"/>
              <a:t>TeV</a:t>
            </a:r>
            <a:r>
              <a:rPr lang="fr-CH" sz="1200" b="1" dirty="0"/>
              <a:t> </a:t>
            </a:r>
            <a:r>
              <a:rPr lang="fr-CH" sz="1200" b="1" dirty="0" err="1"/>
              <a:t>c.o.m</a:t>
            </a:r>
            <a:r>
              <a:rPr lang="fr-CH" sz="1200" b="1" dirty="0"/>
              <a:t>.</a:t>
            </a:r>
            <a:endParaRPr lang="en-GB" sz="1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220931" y="2844318"/>
            <a:ext cx="1910628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sz="1200" dirty="0"/>
              <a:t>7 T  Nb-Ti </a:t>
            </a:r>
            <a:r>
              <a:rPr lang="fr-CH" sz="1200" dirty="0" err="1"/>
              <a:t>dipole</a:t>
            </a:r>
            <a:r>
              <a:rPr lang="fr-CH" sz="1200" dirty="0"/>
              <a:t> (</a:t>
            </a:r>
            <a:r>
              <a:rPr lang="fr-CH" sz="1200" dirty="0" err="1"/>
              <a:t>low</a:t>
            </a:r>
            <a:r>
              <a:rPr lang="fr-CH" sz="1200" dirty="0"/>
              <a:t> </a:t>
            </a:r>
            <a:r>
              <a:rPr lang="fr-CH" sz="1200" dirty="0" err="1"/>
              <a:t>cost</a:t>
            </a:r>
            <a:r>
              <a:rPr lang="fr-CH" sz="1200" dirty="0"/>
              <a:t> LHC, 4.2 K):</a:t>
            </a:r>
          </a:p>
          <a:p>
            <a:r>
              <a:rPr lang="fr-CH" sz="1200" b="1" dirty="0"/>
              <a:t>44 </a:t>
            </a:r>
            <a:r>
              <a:rPr lang="fr-CH" sz="1200" b="1" dirty="0" err="1"/>
              <a:t>TeV</a:t>
            </a:r>
            <a:r>
              <a:rPr lang="fr-CH" sz="1200" b="1" dirty="0"/>
              <a:t> </a:t>
            </a:r>
            <a:r>
              <a:rPr lang="fr-CH" sz="1200" b="1" dirty="0" err="1"/>
              <a:t>c.o.m</a:t>
            </a:r>
            <a:r>
              <a:rPr lang="fr-CH" sz="1200" b="1" dirty="0"/>
              <a:t>. (100 km)</a:t>
            </a:r>
            <a:endParaRPr lang="en-GB" sz="1200" b="1" dirty="0"/>
          </a:p>
        </p:txBody>
      </p:sp>
      <p:sp>
        <p:nvSpPr>
          <p:cNvPr id="15" name="Oval 14"/>
          <p:cNvSpPr/>
          <p:nvPr/>
        </p:nvSpPr>
        <p:spPr>
          <a:xfrm>
            <a:off x="6540495" y="2852562"/>
            <a:ext cx="755576" cy="57825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fr-CH" sz="1100" b="1" dirty="0">
                <a:solidFill>
                  <a:srgbClr val="C00000"/>
                </a:solidFill>
              </a:rPr>
              <a:t>Energy tripler 100km</a:t>
            </a:r>
            <a:endParaRPr lang="en-GB" sz="1100" b="1" dirty="0">
              <a:solidFill>
                <a:srgbClr val="C0000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4088709" y="2959041"/>
            <a:ext cx="2499515" cy="169621"/>
          </a:xfrm>
          <a:prstGeom prst="line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PERSONAL considerations -2 </a:t>
            </a:r>
            <a:br>
              <a:rPr lang="en-GB" dirty="0"/>
            </a:br>
            <a:r>
              <a:rPr lang="en-GB" dirty="0"/>
              <a:t>Four </a:t>
            </a:r>
            <a:r>
              <a:rPr lang="en-GB" dirty="0" err="1"/>
              <a:t>possibilties</a:t>
            </a:r>
            <a:r>
              <a:rPr lang="en-GB" dirty="0"/>
              <a:t> for a p-p collider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61859" y="414636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2040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7133815" y="1350245"/>
            <a:ext cx="1379488" cy="499990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8277250" y="1102662"/>
            <a:ext cx="755576" cy="36004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fr-CH" sz="1100" b="1" dirty="0"/>
              <a:t>HTS</a:t>
            </a:r>
            <a:endParaRPr lang="en-GB" sz="1100" b="1" dirty="0"/>
          </a:p>
        </p:txBody>
      </p:sp>
    </p:spTree>
    <p:extLst>
      <p:ext uri="{BB962C8B-B14F-4D97-AF65-F5344CB8AC3E}">
        <p14:creationId xmlns:p14="http://schemas.microsoft.com/office/powerpoint/2010/main" val="428530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L.Rossi - R&amp;D for FCC-hh and variants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39</a:t>
            </a:fld>
            <a:endParaRPr lang="fr-F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8" b="3492"/>
          <a:stretch/>
        </p:blipFill>
        <p:spPr>
          <a:xfrm>
            <a:off x="0" y="-20539"/>
            <a:ext cx="9144000" cy="51565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88197" y="636504"/>
            <a:ext cx="2175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b="1" dirty="0" err="1">
                <a:solidFill>
                  <a:srgbClr val="FFFF00"/>
                </a:solidFill>
                <a:latin typeface="Lucida Handwriting" panose="03010101010101010101" pitchFamily="66" charset="0"/>
              </a:rPr>
              <a:t>Thanks</a:t>
            </a:r>
            <a:r>
              <a:rPr lang="fr-CH" sz="2400" b="1" dirty="0">
                <a:solidFill>
                  <a:srgbClr val="FFFF00"/>
                </a:solidFill>
                <a:latin typeface="Lucida Handwriting" panose="03010101010101010101" pitchFamily="66" charset="0"/>
              </a:rPr>
              <a:t> </a:t>
            </a:r>
            <a:r>
              <a:rPr lang="fr-CH" sz="2400" b="1" dirty="0" err="1">
                <a:solidFill>
                  <a:srgbClr val="FFFF00"/>
                </a:solidFill>
                <a:latin typeface="Lucida Handwriting" panose="03010101010101010101" pitchFamily="66" charset="0"/>
              </a:rPr>
              <a:t>you</a:t>
            </a:r>
            <a:endParaRPr lang="en-GB" sz="2400" b="1" dirty="0">
              <a:solidFill>
                <a:srgbClr val="FFFF00"/>
              </a:solidFill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145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51" b="24738"/>
          <a:stretch/>
        </p:blipFill>
        <p:spPr>
          <a:xfrm>
            <a:off x="0" y="6271"/>
            <a:ext cx="6588224" cy="3861624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L.Rossi - R&amp;D for FCC-hh and variants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6" name="Up Arrow Callout 5"/>
          <p:cNvSpPr/>
          <p:nvPr/>
        </p:nvSpPr>
        <p:spPr>
          <a:xfrm>
            <a:off x="107504" y="3723878"/>
            <a:ext cx="1584176" cy="798934"/>
          </a:xfrm>
          <a:prstGeom prst="upArrowCallout">
            <a:avLst>
              <a:gd name="adj1" fmla="val 14586"/>
              <a:gd name="adj2" fmla="val 14586"/>
              <a:gd name="adj3" fmla="val 18751"/>
              <a:gd name="adj4" fmla="val 73988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b="1" dirty="0"/>
              <a:t>0.75 10</a:t>
            </a:r>
            <a:r>
              <a:rPr lang="fr-CH" sz="1200" b="1" baseline="30000" dirty="0"/>
              <a:t>34</a:t>
            </a:r>
            <a:r>
              <a:rPr lang="fr-CH" sz="1200" b="1" dirty="0"/>
              <a:t> cm</a:t>
            </a:r>
            <a:r>
              <a:rPr lang="fr-CH" sz="1200" b="1" baseline="30000" dirty="0"/>
              <a:t>-2</a:t>
            </a:r>
            <a:r>
              <a:rPr lang="fr-CH" sz="1200" b="1" dirty="0"/>
              <a:t>s</a:t>
            </a:r>
            <a:r>
              <a:rPr lang="fr-CH" sz="1200" b="1" baseline="30000" dirty="0"/>
              <a:t>-1</a:t>
            </a:r>
          </a:p>
          <a:p>
            <a:pPr algn="ctr"/>
            <a:r>
              <a:rPr lang="fr-CH" sz="1200" b="1" dirty="0"/>
              <a:t>50 ns </a:t>
            </a:r>
            <a:r>
              <a:rPr lang="fr-CH" sz="1200" b="1" dirty="0" err="1"/>
              <a:t>bunch</a:t>
            </a:r>
            <a:r>
              <a:rPr lang="fr-CH" sz="1200" b="1" dirty="0"/>
              <a:t> </a:t>
            </a:r>
            <a:br>
              <a:rPr lang="fr-CH" sz="1200" b="1" dirty="0"/>
            </a:br>
            <a:r>
              <a:rPr lang="fr-CH" sz="1200" b="1" dirty="0"/>
              <a:t>high pile up </a:t>
            </a:r>
            <a:r>
              <a:rPr lang="fr-CH" sz="1200" b="1" dirty="0">
                <a:sym typeface="Symbol"/>
              </a:rPr>
              <a:t>40</a:t>
            </a:r>
            <a:r>
              <a:rPr lang="fr-CH" sz="1200" b="1" dirty="0"/>
              <a:t> </a:t>
            </a:r>
            <a:endParaRPr lang="en-GB" sz="1200" b="1" dirty="0"/>
          </a:p>
        </p:txBody>
      </p:sp>
      <p:sp>
        <p:nvSpPr>
          <p:cNvPr id="7" name="Up Arrow Callout 6"/>
          <p:cNvSpPr/>
          <p:nvPr/>
        </p:nvSpPr>
        <p:spPr>
          <a:xfrm>
            <a:off x="2051720" y="3708951"/>
            <a:ext cx="1250424" cy="798934"/>
          </a:xfrm>
          <a:prstGeom prst="upArrowCallout">
            <a:avLst>
              <a:gd name="adj1" fmla="val 14586"/>
              <a:gd name="adj2" fmla="val 14586"/>
              <a:gd name="adj3" fmla="val 18751"/>
              <a:gd name="adj4" fmla="val 73988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b="1" dirty="0"/>
              <a:t>1.4 10</a:t>
            </a:r>
            <a:r>
              <a:rPr lang="fr-CH" sz="1200" b="1" baseline="30000" dirty="0"/>
              <a:t>34</a:t>
            </a:r>
            <a:r>
              <a:rPr lang="fr-CH" sz="1200" b="1" dirty="0"/>
              <a:t> cm</a:t>
            </a:r>
            <a:r>
              <a:rPr lang="fr-CH" sz="1200" b="1" baseline="30000" dirty="0"/>
              <a:t>-2</a:t>
            </a:r>
            <a:r>
              <a:rPr lang="fr-CH" sz="1200" b="1" dirty="0"/>
              <a:t>s</a:t>
            </a:r>
            <a:r>
              <a:rPr lang="fr-CH" sz="1200" b="1" baseline="30000" dirty="0"/>
              <a:t>-1</a:t>
            </a:r>
          </a:p>
          <a:p>
            <a:pPr algn="ctr"/>
            <a:r>
              <a:rPr lang="fr-CH" sz="1200" b="1" dirty="0"/>
              <a:t>25 ns </a:t>
            </a:r>
            <a:r>
              <a:rPr lang="fr-CH" sz="1200" b="1" dirty="0" err="1"/>
              <a:t>bunch</a:t>
            </a:r>
            <a:r>
              <a:rPr lang="fr-CH" sz="1200" b="1" dirty="0"/>
              <a:t> </a:t>
            </a:r>
            <a:br>
              <a:rPr lang="fr-CH" sz="1200" b="1" dirty="0"/>
            </a:br>
            <a:r>
              <a:rPr lang="fr-CH" sz="1200" b="1" dirty="0"/>
              <a:t>pile up </a:t>
            </a:r>
            <a:r>
              <a:rPr lang="fr-CH" sz="1200" b="1" dirty="0">
                <a:sym typeface="Symbol"/>
              </a:rPr>
              <a:t>40</a:t>
            </a:r>
            <a:endParaRPr lang="en-GB" sz="1200" b="1" dirty="0"/>
          </a:p>
        </p:txBody>
      </p:sp>
      <p:sp>
        <p:nvSpPr>
          <p:cNvPr id="8" name="Up Arrow Callout 7"/>
          <p:cNvSpPr/>
          <p:nvPr/>
        </p:nvSpPr>
        <p:spPr>
          <a:xfrm>
            <a:off x="3397012" y="3708951"/>
            <a:ext cx="1368152" cy="798934"/>
          </a:xfrm>
          <a:prstGeom prst="upArrowCallout">
            <a:avLst>
              <a:gd name="adj1" fmla="val 14586"/>
              <a:gd name="adj2" fmla="val 14586"/>
              <a:gd name="adj3" fmla="val 18751"/>
              <a:gd name="adj4" fmla="val 73988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b="1" dirty="0"/>
              <a:t>2 10</a:t>
            </a:r>
            <a:r>
              <a:rPr lang="fr-CH" sz="1200" b="1" baseline="30000" dirty="0"/>
              <a:t>34</a:t>
            </a:r>
            <a:r>
              <a:rPr lang="fr-CH" sz="1200" b="1" dirty="0"/>
              <a:t> cm</a:t>
            </a:r>
            <a:r>
              <a:rPr lang="fr-CH" sz="1200" b="1" baseline="30000" dirty="0"/>
              <a:t>-2</a:t>
            </a:r>
            <a:r>
              <a:rPr lang="fr-CH" sz="1200" b="1" dirty="0"/>
              <a:t>s</a:t>
            </a:r>
            <a:r>
              <a:rPr lang="fr-CH" sz="1200" b="1" baseline="30000" dirty="0"/>
              <a:t>-1</a:t>
            </a:r>
          </a:p>
          <a:p>
            <a:pPr algn="ctr"/>
            <a:r>
              <a:rPr lang="fr-CH" sz="1200" b="1" dirty="0"/>
              <a:t>25 ns </a:t>
            </a:r>
            <a:r>
              <a:rPr lang="fr-CH" sz="1200" b="1" dirty="0" err="1"/>
              <a:t>bunch</a:t>
            </a:r>
            <a:r>
              <a:rPr lang="fr-CH" sz="1200" b="1" dirty="0"/>
              <a:t> </a:t>
            </a:r>
            <a:br>
              <a:rPr lang="fr-CH" sz="1200" b="1" dirty="0"/>
            </a:br>
            <a:r>
              <a:rPr lang="fr-CH" sz="1200" b="1" dirty="0"/>
              <a:t> pile up </a:t>
            </a:r>
            <a:r>
              <a:rPr lang="fr-CH" sz="1200" b="1" dirty="0">
                <a:sym typeface="Symbol"/>
              </a:rPr>
              <a:t>60</a:t>
            </a:r>
            <a:endParaRPr lang="en-GB" sz="1200" b="1" dirty="0"/>
          </a:p>
        </p:txBody>
      </p:sp>
      <p:sp>
        <p:nvSpPr>
          <p:cNvPr id="9" name="Up Arrow Callout 8"/>
          <p:cNvSpPr/>
          <p:nvPr/>
        </p:nvSpPr>
        <p:spPr>
          <a:xfrm>
            <a:off x="4886692" y="3708951"/>
            <a:ext cx="1898498" cy="798934"/>
          </a:xfrm>
          <a:prstGeom prst="upArrowCallout">
            <a:avLst>
              <a:gd name="adj1" fmla="val 14586"/>
              <a:gd name="adj2" fmla="val 14586"/>
              <a:gd name="adj3" fmla="val 18751"/>
              <a:gd name="adj4" fmla="val 73988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b="1" dirty="0"/>
              <a:t>2 10</a:t>
            </a:r>
            <a:r>
              <a:rPr lang="fr-CH" sz="1200" b="1" baseline="30000" dirty="0"/>
              <a:t>34</a:t>
            </a:r>
            <a:r>
              <a:rPr lang="fr-CH" sz="1200" b="1" dirty="0"/>
              <a:t> cm</a:t>
            </a:r>
            <a:r>
              <a:rPr lang="fr-CH" sz="1200" b="1" baseline="30000" dirty="0"/>
              <a:t>-2</a:t>
            </a:r>
            <a:r>
              <a:rPr lang="fr-CH" sz="1200" b="1" dirty="0"/>
              <a:t>s</a:t>
            </a:r>
            <a:r>
              <a:rPr lang="fr-CH" sz="1200" b="1" baseline="30000" dirty="0"/>
              <a:t>-1</a:t>
            </a:r>
          </a:p>
          <a:p>
            <a:pPr algn="ctr"/>
            <a:r>
              <a:rPr lang="fr-CH" sz="1200" b="1" dirty="0"/>
              <a:t> </a:t>
            </a:r>
            <a:r>
              <a:rPr lang="fr-CH" sz="1200" b="1" dirty="0" err="1"/>
              <a:t>with</a:t>
            </a:r>
            <a:r>
              <a:rPr lang="fr-CH" sz="1200" b="1" dirty="0"/>
              <a:t> </a:t>
            </a:r>
            <a:r>
              <a:rPr lang="fr-CH" sz="1200" b="1" dirty="0" err="1"/>
              <a:t>levelling</a:t>
            </a:r>
            <a:r>
              <a:rPr lang="fr-CH" sz="1200" b="1" dirty="0"/>
              <a:t>, 25 ns b. </a:t>
            </a:r>
            <a:br>
              <a:rPr lang="fr-CH" sz="1200" b="1" dirty="0"/>
            </a:br>
            <a:r>
              <a:rPr lang="fr-CH" sz="1200" b="1" dirty="0"/>
              <a:t> pile up </a:t>
            </a:r>
            <a:r>
              <a:rPr lang="fr-CH" sz="1200" b="1" dirty="0">
                <a:sym typeface="Symbol"/>
              </a:rPr>
              <a:t>60 </a:t>
            </a:r>
            <a:r>
              <a:rPr lang="fr-CH" sz="1200" b="1" dirty="0" err="1">
                <a:sym typeface="Symbol"/>
              </a:rPr>
              <a:t>continuous</a:t>
            </a:r>
            <a:endParaRPr lang="en-GB" sz="1200" b="1" dirty="0"/>
          </a:p>
        </p:txBody>
      </p:sp>
      <p:sp>
        <p:nvSpPr>
          <p:cNvPr id="10" name="Oval 9"/>
          <p:cNvSpPr/>
          <p:nvPr/>
        </p:nvSpPr>
        <p:spPr>
          <a:xfrm>
            <a:off x="5850809" y="2004482"/>
            <a:ext cx="842392" cy="495260"/>
          </a:xfrm>
          <a:prstGeom prst="ellipse">
            <a:avLst/>
          </a:prstGeom>
          <a:noFill/>
          <a:ln w="254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6798960" y="587634"/>
            <a:ext cx="2267744" cy="193899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CH" sz="1200" dirty="0"/>
              <a:t>Technical limitation on  the </a:t>
            </a:r>
            <a:r>
              <a:rPr lang="fr-CH" sz="1200" dirty="0" err="1"/>
              <a:t>istantaneous</a:t>
            </a:r>
            <a:r>
              <a:rPr lang="fr-CH" sz="1200" dirty="0"/>
              <a:t> </a:t>
            </a:r>
            <a:r>
              <a:rPr lang="fr-CH" sz="1200" dirty="0" err="1"/>
              <a:t>lumi</a:t>
            </a:r>
            <a:r>
              <a:rPr lang="fr-CH" sz="1200" dirty="0"/>
              <a:t>: </a:t>
            </a:r>
            <a:br>
              <a:rPr lang="fr-CH" sz="1200" dirty="0"/>
            </a:br>
            <a:r>
              <a:rPr lang="fr-CH" sz="1200" dirty="0"/>
              <a:t>1. </a:t>
            </a:r>
            <a:r>
              <a:rPr lang="fr-CH" sz="1200" b="1" dirty="0" err="1">
                <a:solidFill>
                  <a:srgbClr val="C00000"/>
                </a:solidFill>
              </a:rPr>
              <a:t>Collider</a:t>
            </a:r>
            <a:r>
              <a:rPr lang="fr-CH" sz="1200" dirty="0"/>
              <a:t> (</a:t>
            </a:r>
            <a:r>
              <a:rPr lang="fr-CH" sz="1200" dirty="0" err="1"/>
              <a:t>cryolimit</a:t>
            </a:r>
            <a:r>
              <a:rPr lang="fr-CH" sz="1200" dirty="0"/>
              <a:t> in the triplet </a:t>
            </a:r>
            <a:r>
              <a:rPr lang="fr-CH" sz="1200" dirty="0" err="1"/>
              <a:t>region</a:t>
            </a:r>
            <a:r>
              <a:rPr lang="fr-CH" sz="1200" dirty="0"/>
              <a:t>) at 2</a:t>
            </a:r>
            <a:r>
              <a:rPr lang="fr-CH" sz="1200" dirty="0">
                <a:sym typeface="Symbol" panose="05050102010706020507" pitchFamily="18" charset="2"/>
              </a:rPr>
              <a:t></a:t>
            </a:r>
            <a:r>
              <a:rPr lang="fr-CH" sz="1200" dirty="0"/>
              <a:t>10</a:t>
            </a:r>
            <a:r>
              <a:rPr lang="fr-CH" sz="1200" baseline="30000" dirty="0"/>
              <a:t>34</a:t>
            </a:r>
            <a:r>
              <a:rPr lang="fr-CH" sz="1200" dirty="0"/>
              <a:t> cm</a:t>
            </a:r>
            <a:r>
              <a:rPr lang="fr-CH" sz="1200" baseline="30000" dirty="0"/>
              <a:t>-2</a:t>
            </a:r>
            <a:r>
              <a:rPr lang="fr-CH" sz="1200" dirty="0"/>
              <a:t>s</a:t>
            </a:r>
            <a:r>
              <a:rPr lang="fr-CH" sz="1200" baseline="30000" dirty="0"/>
              <a:t>-1 </a:t>
            </a:r>
            <a:r>
              <a:rPr lang="fr-CH" sz="1200" dirty="0"/>
              <a:t> </a:t>
            </a:r>
            <a:r>
              <a:rPr lang="fr-CH" sz="1200" dirty="0" err="1"/>
              <a:t>twice</a:t>
            </a:r>
            <a:r>
              <a:rPr lang="fr-CH" sz="1200" dirty="0"/>
              <a:t> the nominal design </a:t>
            </a:r>
            <a:r>
              <a:rPr lang="fr-CH" sz="1200" dirty="0" err="1"/>
              <a:t>luminosity</a:t>
            </a:r>
            <a:r>
              <a:rPr lang="fr-CH" sz="1200" dirty="0"/>
              <a:t>)</a:t>
            </a:r>
          </a:p>
          <a:p>
            <a:r>
              <a:rPr lang="fr-CH" sz="1200" dirty="0"/>
              <a:t>2. </a:t>
            </a:r>
            <a:r>
              <a:rPr lang="fr-CH" sz="1200" b="1" dirty="0" err="1">
                <a:solidFill>
                  <a:srgbClr val="C00000"/>
                </a:solidFill>
              </a:rPr>
              <a:t>Experiments</a:t>
            </a:r>
            <a:r>
              <a:rPr lang="fr-CH" sz="1200" dirty="0"/>
              <a:t> (pile up in the detectors). </a:t>
            </a:r>
            <a:r>
              <a:rPr lang="fr-CH" sz="1200" dirty="0" err="1"/>
              <a:t>Designed</a:t>
            </a:r>
            <a:r>
              <a:rPr lang="fr-CH" sz="1200" dirty="0"/>
              <a:t> for PU 40 </a:t>
            </a:r>
            <a:r>
              <a:rPr lang="fr-CH" sz="1200" dirty="0" err="1"/>
              <a:t>they</a:t>
            </a:r>
            <a:r>
              <a:rPr lang="fr-CH" sz="1200" dirty="0"/>
              <a:t> are </a:t>
            </a:r>
            <a:r>
              <a:rPr lang="fr-CH" sz="1200" dirty="0" err="1"/>
              <a:t>actually</a:t>
            </a:r>
            <a:r>
              <a:rPr lang="fr-CH" sz="1200" dirty="0"/>
              <a:t> </a:t>
            </a:r>
            <a:r>
              <a:rPr lang="fr-CH" sz="1200" dirty="0" err="1"/>
              <a:t>dealing</a:t>
            </a:r>
            <a:r>
              <a:rPr lang="fr-CH" sz="1200" dirty="0"/>
              <a:t> </a:t>
            </a:r>
            <a:r>
              <a:rPr lang="fr-CH" sz="1200" dirty="0" err="1"/>
              <a:t>with</a:t>
            </a:r>
            <a:r>
              <a:rPr lang="fr-CH" sz="1200" dirty="0"/>
              <a:t> 60!</a:t>
            </a:r>
          </a:p>
        </p:txBody>
      </p:sp>
      <p:sp>
        <p:nvSpPr>
          <p:cNvPr id="13" name="Oval 12"/>
          <p:cNvSpPr/>
          <p:nvPr/>
        </p:nvSpPr>
        <p:spPr>
          <a:xfrm>
            <a:off x="5865068" y="2633934"/>
            <a:ext cx="842392" cy="417852"/>
          </a:xfrm>
          <a:prstGeom prst="ellipse">
            <a:avLst/>
          </a:prstGeom>
          <a:noFill/>
          <a:ln w="25400">
            <a:solidFill>
              <a:srgbClr val="00206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6813828" y="2633934"/>
            <a:ext cx="2267744" cy="1384995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fr-CH" sz="1200" dirty="0"/>
              <a:t>Technical limitation on </a:t>
            </a:r>
            <a:r>
              <a:rPr lang="fr-CH" sz="1200" dirty="0" err="1"/>
              <a:t>integrated</a:t>
            </a:r>
            <a:r>
              <a:rPr lang="fr-CH" sz="1200" dirty="0"/>
              <a:t> </a:t>
            </a:r>
            <a:r>
              <a:rPr lang="fr-CH" sz="1200" dirty="0" err="1"/>
              <a:t>lumi</a:t>
            </a:r>
            <a:r>
              <a:rPr lang="fr-CH" sz="1200" dirty="0"/>
              <a:t>: </a:t>
            </a:r>
            <a:br>
              <a:rPr lang="fr-CH" sz="1200" dirty="0"/>
            </a:br>
            <a:r>
              <a:rPr lang="fr-CH" sz="1200" dirty="0"/>
              <a:t>1. </a:t>
            </a:r>
            <a:r>
              <a:rPr lang="fr-CH" sz="1200" b="1" dirty="0" err="1">
                <a:solidFill>
                  <a:srgbClr val="002060"/>
                </a:solidFill>
              </a:rPr>
              <a:t>Collider</a:t>
            </a:r>
            <a:r>
              <a:rPr lang="fr-CH" sz="1200" dirty="0"/>
              <a:t> (radiation damage to the IT </a:t>
            </a:r>
            <a:r>
              <a:rPr lang="fr-CH" sz="1200" dirty="0" err="1"/>
              <a:t>magnets</a:t>
            </a:r>
            <a:r>
              <a:rPr lang="fr-CH" sz="1200" dirty="0"/>
              <a:t> – correctors and </a:t>
            </a:r>
            <a:r>
              <a:rPr lang="fr-CH" sz="1200" dirty="0" err="1"/>
              <a:t>quadrupoles</a:t>
            </a:r>
            <a:r>
              <a:rPr lang="fr-CH" sz="1200" dirty="0"/>
              <a:t>)</a:t>
            </a:r>
          </a:p>
          <a:p>
            <a:r>
              <a:rPr lang="fr-CH" sz="1200" dirty="0"/>
              <a:t>2. </a:t>
            </a:r>
            <a:r>
              <a:rPr lang="fr-CH" sz="1200" b="1" dirty="0" err="1">
                <a:solidFill>
                  <a:srgbClr val="002060"/>
                </a:solidFill>
              </a:rPr>
              <a:t>Experiments</a:t>
            </a:r>
            <a:r>
              <a:rPr lang="fr-CH" sz="1200" dirty="0"/>
              <a:t> (radiation damage in the </a:t>
            </a:r>
            <a:r>
              <a:rPr lang="fr-CH" sz="1200" dirty="0" err="1"/>
              <a:t>Inner</a:t>
            </a:r>
            <a:r>
              <a:rPr lang="fr-CH" sz="1200" dirty="0"/>
              <a:t> </a:t>
            </a:r>
            <a:r>
              <a:rPr lang="fr-CH" sz="1200" dirty="0" err="1"/>
              <a:t>Tracker</a:t>
            </a:r>
            <a:r>
              <a:rPr lang="fr-CH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297477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Pile up 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L.Rossi - R&amp;D for FCC-hh and variants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40</a:t>
            </a:fld>
            <a:endParaRPr lang="fr-FR"/>
          </a:p>
        </p:txBody>
      </p:sp>
      <p:pic>
        <p:nvPicPr>
          <p:cNvPr id="7" name="Picture 6" descr="Screen Shot 2015-11-20 at 13.52.4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3900"/>
            <a:ext cx="4656527" cy="3327400"/>
          </a:xfrm>
          <a:prstGeom prst="rect">
            <a:avLst/>
          </a:prstGeom>
        </p:spPr>
      </p:pic>
      <p:pic>
        <p:nvPicPr>
          <p:cNvPr id="8" name="Picture 7" descr="Screen Shot 2015-11-20 at 13.52.5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94" y="721060"/>
            <a:ext cx="4660900" cy="33448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41500" y="3495015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5 events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53200" y="3285400"/>
            <a:ext cx="813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400 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events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48088" y="4118537"/>
            <a:ext cx="7043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/>
              <a:t>Pushing</a:t>
            </a:r>
            <a:r>
              <a:rPr lang="fr-CH" dirty="0"/>
              <a:t> at the maximum the </a:t>
            </a:r>
            <a:r>
              <a:rPr lang="fr-CH" dirty="0" err="1"/>
              <a:t>parameters</a:t>
            </a:r>
            <a:r>
              <a:rPr lang="fr-CH" dirty="0"/>
              <a:t> of HL-LHC </a:t>
            </a:r>
            <a:r>
              <a:rPr lang="fr-CH" dirty="0" err="1"/>
              <a:t>we</a:t>
            </a:r>
            <a:r>
              <a:rPr lang="fr-CH" dirty="0"/>
              <a:t> </a:t>
            </a:r>
            <a:r>
              <a:rPr lang="fr-CH" dirty="0" err="1"/>
              <a:t>would</a:t>
            </a:r>
            <a:r>
              <a:rPr lang="fr-CH" dirty="0"/>
              <a:t> </a:t>
            </a:r>
            <a:r>
              <a:rPr lang="fr-CH" dirty="0" err="1"/>
              <a:t>start</a:t>
            </a:r>
            <a:r>
              <a:rPr lang="fr-CH" dirty="0"/>
              <a:t> the </a:t>
            </a:r>
            <a:r>
              <a:rPr lang="fr-CH" dirty="0" err="1"/>
              <a:t>fill</a:t>
            </a:r>
            <a:r>
              <a:rPr lang="fr-CH" dirty="0"/>
              <a:t> at L = 15x10</a:t>
            </a:r>
            <a:r>
              <a:rPr lang="fr-CH" baseline="30000" dirty="0"/>
              <a:t>34</a:t>
            </a:r>
            <a:r>
              <a:rPr lang="fr-CH" dirty="0"/>
              <a:t> </a:t>
            </a:r>
            <a:r>
              <a:rPr lang="fr-CH" dirty="0" err="1"/>
              <a:t>with</a:t>
            </a:r>
            <a:r>
              <a:rPr lang="fr-CH" dirty="0"/>
              <a:t> 400 events/</a:t>
            </a:r>
            <a:r>
              <a:rPr lang="fr-CH" dirty="0" err="1"/>
              <a:t>crossing</a:t>
            </a:r>
            <a:r>
              <a:rPr lang="fr-CH" dirty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518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Long </a:t>
            </a:r>
            <a:r>
              <a:rPr lang="fr-CH" dirty="0" err="1"/>
              <a:t>term</a:t>
            </a:r>
            <a:r>
              <a:rPr lang="fr-CH" dirty="0"/>
              <a:t> </a:t>
            </a:r>
            <a:r>
              <a:rPr lang="fr-CH" dirty="0" err="1"/>
              <a:t>development</a:t>
            </a:r>
            <a:r>
              <a:rPr lang="fr-CH" dirty="0"/>
              <a:t> of SC </a:t>
            </a:r>
            <a:r>
              <a:rPr lang="fr-CH" dirty="0" err="1"/>
              <a:t>is</a:t>
            </a:r>
            <a:r>
              <a:rPr lang="fr-CH" dirty="0"/>
              <a:t> </a:t>
            </a:r>
            <a:r>
              <a:rPr lang="fr-CH" dirty="0" err="1"/>
              <a:t>critical</a:t>
            </a:r>
            <a:r>
              <a:rPr lang="fr-CH" dirty="0"/>
              <a:t> for HEP Hadron </a:t>
            </a:r>
            <a:r>
              <a:rPr lang="fr-CH" dirty="0" err="1"/>
              <a:t>Collider</a:t>
            </a:r>
            <a:r>
              <a:rPr lang="fr-CH" dirty="0"/>
              <a:t>: </a:t>
            </a:r>
            <a:r>
              <a:rPr lang="fr-CH" i="1" dirty="0">
                <a:solidFill>
                  <a:srgbClr val="FF0000"/>
                </a:solidFill>
              </a:rPr>
              <a:t>Open SC </a:t>
            </a:r>
            <a:r>
              <a:rPr lang="fr-CH" i="1" dirty="0" err="1">
                <a:solidFill>
                  <a:srgbClr val="FF0000"/>
                </a:solidFill>
              </a:rPr>
              <a:t>Lab</a:t>
            </a:r>
            <a:r>
              <a:rPr lang="fr-CH" i="1" dirty="0">
                <a:solidFill>
                  <a:srgbClr val="FF0000"/>
                </a:solidFill>
              </a:rPr>
              <a:t> </a:t>
            </a:r>
            <a:r>
              <a:rPr lang="fr-CH" i="1" dirty="0" err="1">
                <a:solidFill>
                  <a:srgbClr val="FF0000"/>
                </a:solidFill>
              </a:rPr>
              <a:t>Proposal</a:t>
            </a:r>
            <a:endParaRPr lang="en-GB" i="1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L.Rossi - R&amp;D for FCC-hh and variants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41</a:t>
            </a:fld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841684"/>
            <a:ext cx="4919898" cy="2743438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1986"/>
            <a:ext cx="4232910" cy="23704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99792" y="790192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L. Bottura and F. Bordry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0" y="3646472"/>
            <a:ext cx="4744824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1400" dirty="0"/>
              <a:t>Phase I - Construction and commissioning (3 years)</a:t>
            </a:r>
          </a:p>
          <a:p>
            <a:r>
              <a:rPr lang="en-GB" sz="1400" dirty="0"/>
              <a:t>•	Equipment and labour: 10 MCHF </a:t>
            </a:r>
          </a:p>
          <a:p>
            <a:r>
              <a:rPr lang="en-GB" sz="1400" dirty="0"/>
              <a:t>•	Surface: 2000 m2</a:t>
            </a:r>
          </a:p>
          <a:p>
            <a:r>
              <a:rPr lang="en-GB" sz="1400" dirty="0"/>
              <a:t>•	Personnel: 10 </a:t>
            </a:r>
            <a:r>
              <a:rPr lang="en-GB" sz="1400" dirty="0" err="1"/>
              <a:t>FTEy</a:t>
            </a:r>
            <a:r>
              <a:rPr lang="en-GB" sz="1400" dirty="0"/>
              <a:t> (1 project engineer + 2 </a:t>
            </a:r>
            <a:r>
              <a:rPr lang="en-GB" sz="1400" dirty="0" err="1"/>
              <a:t>techn</a:t>
            </a:r>
            <a:r>
              <a:rPr lang="en-GB" sz="1400" dirty="0"/>
              <a:t>.)</a:t>
            </a:r>
          </a:p>
        </p:txBody>
      </p:sp>
      <p:sp>
        <p:nvSpPr>
          <p:cNvPr id="9" name="Rectangle 8"/>
          <p:cNvSpPr/>
          <p:nvPr/>
        </p:nvSpPr>
        <p:spPr>
          <a:xfrm>
            <a:off x="4832072" y="3639002"/>
            <a:ext cx="4214728" cy="95410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1400" dirty="0"/>
              <a:t>Phase II - Facility ramp-up and initial operation (7 years, processed R&amp;D material of the order of 25 kg/week, operation 40 weeks/year)</a:t>
            </a:r>
          </a:p>
          <a:p>
            <a:r>
              <a:rPr lang="en-GB" sz="1400" dirty="0"/>
              <a:t>•	Total cost: 20-30 MCHF</a:t>
            </a:r>
          </a:p>
        </p:txBody>
      </p:sp>
    </p:spTree>
    <p:extLst>
      <p:ext uri="{BB962C8B-B14F-4D97-AF65-F5344CB8AC3E}">
        <p14:creationId xmlns:p14="http://schemas.microsoft.com/office/powerpoint/2010/main" val="247651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Great performance of 30 km 1.9 K </a:t>
            </a:r>
            <a:r>
              <a:rPr lang="fr-CH" dirty="0" err="1"/>
              <a:t>cryo</a:t>
            </a:r>
            <a:r>
              <a:rPr lang="fr-CH" dirty="0"/>
              <a:t>-system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L.Rossi - R&amp;D for FCC-hh and variants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42</a:t>
            </a:fld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628" y="738295"/>
            <a:ext cx="6696744" cy="39428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80312" y="3795886"/>
            <a:ext cx="15841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100" dirty="0"/>
              <a:t>D. Delikaris</a:t>
            </a:r>
          </a:p>
          <a:p>
            <a:r>
              <a:rPr lang="fr-CH" sz="1100" dirty="0"/>
              <a:t>S. Claudet, CERN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36094673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(Peak) </a:t>
            </a:r>
            <a:r>
              <a:rPr lang="fr-CH" dirty="0" err="1"/>
              <a:t>Luminosity</a:t>
            </a:r>
            <a:r>
              <a:rPr lang="fr-CH" dirty="0"/>
              <a:t> </a:t>
            </a:r>
            <a:r>
              <a:rPr lang="fr-CH" dirty="0" err="1"/>
              <a:t>evolution</a:t>
            </a:r>
            <a:r>
              <a:rPr lang="fr-CH" dirty="0"/>
              <a:t> and limitation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L.Rossi - R&amp;D for FCC-hh and variants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43</a:t>
            </a:fld>
            <a:endParaRPr lang="fr-FR"/>
          </a:p>
        </p:txBody>
      </p:sp>
      <p:pic>
        <p:nvPicPr>
          <p:cNvPr id="5" name="Picture 2" descr="lumiRunAll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500" y="843558"/>
            <a:ext cx="4148695" cy="281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923527"/>
            <a:ext cx="3993226" cy="27373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35372" y="3920605"/>
            <a:ext cx="24219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100" dirty="0"/>
              <a:t>F. Bordry, CERN </a:t>
            </a:r>
            <a:r>
              <a:rPr lang="fr-CH" sz="1100" dirty="0" err="1"/>
              <a:t>Director</a:t>
            </a:r>
            <a:r>
              <a:rPr lang="fr-CH" sz="1100" dirty="0"/>
              <a:t> for A&amp;T</a:t>
            </a:r>
            <a:endParaRPr lang="en-GB" sz="1100" dirty="0"/>
          </a:p>
        </p:txBody>
      </p:sp>
      <p:sp>
        <p:nvSpPr>
          <p:cNvPr id="6" name="TextBox 5"/>
          <p:cNvSpPr txBox="1"/>
          <p:nvPr/>
        </p:nvSpPr>
        <p:spPr>
          <a:xfrm flipH="1">
            <a:off x="8002095" y="2859782"/>
            <a:ext cx="746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75594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6C246CA-3637-0542-8A0A-EA5AE8B8DF6C}"/>
              </a:ext>
            </a:extLst>
          </p:cNvPr>
          <p:cNvSpPr/>
          <p:nvPr/>
        </p:nvSpPr>
        <p:spPr>
          <a:xfrm>
            <a:off x="1143000" y="4635661"/>
            <a:ext cx="933450" cy="5049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5" name="Picture 4" descr="Screen Shot 2015-06-16 at 16.30.52.png">
            <a:extLst>
              <a:ext uri="{FF2B5EF4-FFF2-40B4-BE49-F238E27FC236}">
                <a16:creationId xmlns:a16="http://schemas.microsoft.com/office/drawing/2014/main" id="{547608A8-B546-6443-93B4-68F5A22AD9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583" y="2925924"/>
            <a:ext cx="1822131" cy="1686503"/>
          </a:xfrm>
          <a:prstGeom prst="rect">
            <a:avLst/>
          </a:prstGeom>
        </p:spPr>
      </p:pic>
      <p:pic>
        <p:nvPicPr>
          <p:cNvPr id="6" name="Picture 5" descr="p1p2e.zoom.e-doublet.pdf">
            <a:extLst>
              <a:ext uri="{FF2B5EF4-FFF2-40B4-BE49-F238E27FC236}">
                <a16:creationId xmlns:a16="http://schemas.microsoft.com/office/drawing/2014/main" id="{D27CB46E-9478-784B-9B8A-28F6451DE54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54227" y="-82576"/>
            <a:ext cx="2261990" cy="35545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4B0FD6-2065-2A47-B194-B50432835AB7}"/>
              </a:ext>
            </a:extLst>
          </p:cNvPr>
          <p:cNvSpPr txBox="1"/>
          <p:nvPr/>
        </p:nvSpPr>
        <p:spPr>
          <a:xfrm>
            <a:off x="1207944" y="2788851"/>
            <a:ext cx="3775075" cy="200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sz="1050" dirty="0">
                <a:solidFill>
                  <a:prstClr val="black"/>
                </a:solidFill>
                <a:latin typeface="Arial"/>
              </a:rPr>
              <a:t>Have optics compatible with HL-LHC ATS optics and β*=0.1m</a:t>
            </a:r>
          </a:p>
          <a:p>
            <a:pPr defTabSz="342900">
              <a:defRPr/>
            </a:pPr>
            <a:r>
              <a:rPr lang="en-US" sz="1050" dirty="0">
                <a:solidFill>
                  <a:prstClr val="black"/>
                </a:solidFill>
                <a:latin typeface="Arial"/>
              </a:rPr>
              <a:t>Head-on collisions mandatory </a:t>
            </a:r>
            <a:r>
              <a:rPr lang="en-US" sz="825" dirty="0">
                <a:solidFill>
                  <a:prstClr val="black"/>
                </a:solidFill>
                <a:latin typeface="Arial"/>
                <a:sym typeface="Wingdings"/>
              </a:rPr>
              <a:t></a:t>
            </a:r>
            <a:r>
              <a:rPr lang="en-US" sz="1050" dirty="0">
                <a:solidFill>
                  <a:prstClr val="black"/>
                </a:solidFill>
                <a:latin typeface="Arial"/>
                <a:sym typeface="Wingdings"/>
              </a:rPr>
              <a:t> </a:t>
            </a:r>
            <a:r>
              <a:rPr lang="en-US" sz="1050" dirty="0">
                <a:solidFill>
                  <a:prstClr val="black"/>
                </a:solidFill>
                <a:latin typeface="Arial"/>
              </a:rPr>
              <a:t> </a:t>
            </a:r>
          </a:p>
          <a:p>
            <a:pPr defTabSz="342900">
              <a:defRPr/>
            </a:pPr>
            <a:r>
              <a:rPr lang="en-US" sz="1050" dirty="0">
                <a:solidFill>
                  <a:prstClr val="black"/>
                </a:solidFill>
                <a:latin typeface="Arial"/>
              </a:rPr>
              <a:t>High synchrotron radiation load, dipole in detector</a:t>
            </a:r>
          </a:p>
          <a:p>
            <a:pPr defTabSz="342900">
              <a:defRPr/>
            </a:pPr>
            <a:endParaRPr lang="en-US" sz="1050" dirty="0">
              <a:solidFill>
                <a:prstClr val="black"/>
              </a:solidFill>
              <a:latin typeface="Arial"/>
            </a:endParaRPr>
          </a:p>
          <a:p>
            <a:pPr defTabSz="342900">
              <a:defRPr/>
            </a:pPr>
            <a:r>
              <a:rPr lang="en-US" sz="1350" b="1" dirty="0">
                <a:solidFill>
                  <a:srgbClr val="3D49B0"/>
                </a:solidFill>
                <a:latin typeface="Arial"/>
              </a:rPr>
              <a:t>Optimize </a:t>
            </a:r>
            <a:r>
              <a:rPr lang="en-US" sz="1350" b="1" dirty="0" err="1">
                <a:solidFill>
                  <a:srgbClr val="3D49B0"/>
                </a:solidFill>
                <a:latin typeface="Arial"/>
              </a:rPr>
              <a:t>LHeC</a:t>
            </a:r>
            <a:r>
              <a:rPr lang="en-US" sz="1350" b="1" dirty="0">
                <a:solidFill>
                  <a:srgbClr val="3D49B0"/>
                </a:solidFill>
                <a:latin typeface="Arial"/>
              </a:rPr>
              <a:t> to LHC ATS optics</a:t>
            </a:r>
            <a:endParaRPr lang="en-US" sz="1050" dirty="0">
              <a:solidFill>
                <a:prstClr val="black"/>
              </a:solidFill>
              <a:latin typeface="Arial"/>
              <a:sym typeface="Wingdings"/>
            </a:endParaRPr>
          </a:p>
          <a:p>
            <a:pPr defTabSz="342900">
              <a:defRPr/>
            </a:pPr>
            <a:r>
              <a:rPr lang="en-US" sz="1350" b="1" dirty="0">
                <a:solidFill>
                  <a:srgbClr val="3D49B0"/>
                </a:solidFill>
                <a:latin typeface="Arial"/>
              </a:rPr>
              <a:t>Specification of Q1 – </a:t>
            </a:r>
            <a:r>
              <a:rPr lang="en-US" sz="1350" b="1" dirty="0" err="1">
                <a:solidFill>
                  <a:srgbClr val="3D49B0"/>
                </a:solidFill>
                <a:latin typeface="Arial"/>
              </a:rPr>
              <a:t>NbTi</a:t>
            </a:r>
            <a:r>
              <a:rPr lang="en-US" sz="1350" b="1" dirty="0">
                <a:solidFill>
                  <a:srgbClr val="3D49B0"/>
                </a:solidFill>
                <a:latin typeface="Arial"/>
              </a:rPr>
              <a:t> prototype </a:t>
            </a:r>
          </a:p>
          <a:p>
            <a:pPr defTabSz="342900">
              <a:defRPr/>
            </a:pPr>
            <a:endParaRPr lang="en-US" sz="1350" b="1" dirty="0">
              <a:solidFill>
                <a:srgbClr val="3D49B0"/>
              </a:solidFill>
              <a:latin typeface="Arial"/>
            </a:endParaRPr>
          </a:p>
          <a:p>
            <a:pPr defTabSz="342900">
              <a:defRPr/>
            </a:pPr>
            <a:r>
              <a:rPr lang="en-US" sz="1050" dirty="0">
                <a:solidFill>
                  <a:prstClr val="black"/>
                </a:solidFill>
                <a:latin typeface="Arial"/>
              </a:rPr>
              <a:t>Revisit SR (direct and backscattered), </a:t>
            </a:r>
          </a:p>
          <a:p>
            <a:pPr defTabSz="342900">
              <a:defRPr/>
            </a:pPr>
            <a:r>
              <a:rPr lang="en-US" sz="1050" dirty="0" err="1">
                <a:solidFill>
                  <a:prstClr val="black"/>
                </a:solidFill>
                <a:latin typeface="Arial"/>
              </a:rPr>
              <a:t>Masks+collimators</a:t>
            </a:r>
            <a:endParaRPr lang="en-US" sz="1050" dirty="0">
              <a:solidFill>
                <a:prstClr val="black"/>
              </a:solidFill>
              <a:latin typeface="Arial"/>
            </a:endParaRPr>
          </a:p>
          <a:p>
            <a:pPr defTabSz="342900">
              <a:defRPr/>
            </a:pPr>
            <a:r>
              <a:rPr lang="en-US" sz="1050" dirty="0">
                <a:solidFill>
                  <a:prstClr val="black"/>
                </a:solidFill>
                <a:latin typeface="Arial"/>
              </a:rPr>
              <a:t>Beam-beam dynamics and 3 beam operation studies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C7E57A-AB04-AA4E-BC6D-EA79B2BD8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4925" y="1746251"/>
            <a:ext cx="2223001" cy="8528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DEE98C-A116-E743-A5FC-1334B4F2C6A3}"/>
              </a:ext>
            </a:extLst>
          </p:cNvPr>
          <p:cNvSpPr txBox="1"/>
          <p:nvPr/>
        </p:nvSpPr>
        <p:spPr>
          <a:xfrm>
            <a:off x="4949825" y="813741"/>
            <a:ext cx="29749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sz="1350" b="1" dirty="0">
                <a:solidFill>
                  <a:srgbClr val="3D49B0"/>
                </a:solidFill>
                <a:latin typeface="Arial"/>
              </a:rPr>
              <a:t>Beam pipe</a:t>
            </a:r>
            <a:r>
              <a:rPr lang="en-US" sz="1050" dirty="0">
                <a:solidFill>
                  <a:prstClr val="black"/>
                </a:solidFill>
                <a:latin typeface="Arial"/>
              </a:rPr>
              <a:t>: in CDR 6m, Be, ANSYS calculations</a:t>
            </a:r>
          </a:p>
          <a:p>
            <a:pPr defTabSz="342900">
              <a:defRPr/>
            </a:pPr>
            <a:endParaRPr lang="en-US" sz="1050" dirty="0">
              <a:solidFill>
                <a:prstClr val="black"/>
              </a:solidFill>
              <a:latin typeface="Arial"/>
            </a:endParaRPr>
          </a:p>
          <a:p>
            <a:pPr defTabSz="342900">
              <a:defRPr/>
            </a:pPr>
            <a:r>
              <a:rPr lang="en-US" sz="1050" dirty="0">
                <a:solidFill>
                  <a:prstClr val="black"/>
                </a:solidFill>
                <a:latin typeface="Arial"/>
              </a:rPr>
              <a:t>Composite material R+D, prototype, support..</a:t>
            </a:r>
          </a:p>
          <a:p>
            <a:pPr defTabSz="342900">
              <a:defRPr/>
            </a:pPr>
            <a:r>
              <a:rPr lang="en-US" sz="825" dirty="0">
                <a:solidFill>
                  <a:prstClr val="black"/>
                </a:solidFill>
                <a:latin typeface="Arial"/>
                <a:sym typeface="Wingdings"/>
              </a:rPr>
              <a:t></a:t>
            </a:r>
            <a:r>
              <a:rPr lang="en-US" sz="1050" dirty="0">
                <a:solidFill>
                  <a:prstClr val="black"/>
                </a:solidFill>
                <a:latin typeface="Arial"/>
                <a:sym typeface="Wingdings"/>
              </a:rPr>
              <a:t> Essential for tracking, acceptance and Higgs</a:t>
            </a:r>
            <a:endParaRPr lang="en-US" sz="1050" dirty="0">
              <a:solidFill>
                <a:prstClr val="black"/>
              </a:solidFill>
              <a:latin typeface="Arial"/>
            </a:endParaRPr>
          </a:p>
          <a:p>
            <a:pPr defTabSz="342900">
              <a:defRPr/>
            </a:pPr>
            <a:endParaRPr lang="en-US" sz="105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4B50862D-7C6A-8841-B160-1CF2E8CFB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253" y="81758"/>
            <a:ext cx="6516423" cy="540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-110" charset="0"/>
              </a:defRPr>
            </a:lvl9pPr>
          </a:lstStyle>
          <a:p>
            <a:pPr defTabSz="342900" eaLnBrk="1" hangingPunct="1">
              <a:defRPr/>
            </a:pPr>
            <a:r>
              <a:rPr lang="en-US" sz="2700" u="sng" dirty="0">
                <a:solidFill>
                  <a:srgbClr val="FF0000"/>
                </a:solidFill>
                <a:latin typeface="Arial"/>
              </a:rPr>
              <a:t>Asymmetric IR Design: example </a:t>
            </a:r>
            <a:r>
              <a:rPr lang="en-US" sz="2700" u="sng" dirty="0" err="1">
                <a:solidFill>
                  <a:srgbClr val="FF0000"/>
                </a:solidFill>
                <a:latin typeface="Arial"/>
              </a:rPr>
              <a:t>LHeC</a:t>
            </a:r>
            <a:endParaRPr lang="en-US" sz="2700" u="sng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11" name="Picture 10" descr="Screen Shot 2015-06-16 at 16.30.34.png">
            <a:extLst>
              <a:ext uri="{FF2B5EF4-FFF2-40B4-BE49-F238E27FC236}">
                <a16:creationId xmlns:a16="http://schemas.microsoft.com/office/drawing/2014/main" id="{DB046076-0A08-BC48-9165-B4FC4A60800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730" y="2925924"/>
            <a:ext cx="1758271" cy="16865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D68EEA-0C05-484A-AF7C-6510E46C44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1404" y="96768"/>
            <a:ext cx="602456" cy="371543"/>
          </a:xfrm>
          <a:prstGeom prst="rect">
            <a:avLst/>
          </a:prstGeom>
        </p:spPr>
      </p:pic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A9394018-6C16-664C-ABB9-D67245C30AB4}"/>
              </a:ext>
            </a:extLst>
          </p:cNvPr>
          <p:cNvSpPr txBox="1">
            <a:spLocks/>
          </p:cNvSpPr>
          <p:nvPr/>
        </p:nvSpPr>
        <p:spPr>
          <a:xfrm>
            <a:off x="5578353" y="2825581"/>
            <a:ext cx="1296144" cy="3571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0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8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8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8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7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96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46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96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863">
              <a:defRPr/>
            </a:pPr>
            <a:r>
              <a:rPr lang="en-US" sz="1100" dirty="0">
                <a:solidFill>
                  <a:prstClr val="black"/>
                </a:solidFill>
                <a:latin typeface="Arial"/>
              </a:rPr>
              <a:t>S. </a:t>
            </a:r>
            <a:r>
              <a:rPr lang="en-US" sz="1100" dirty="0" err="1">
                <a:solidFill>
                  <a:prstClr val="black"/>
                </a:solidFill>
                <a:latin typeface="Arial"/>
              </a:rPr>
              <a:t>Russenschuck</a:t>
            </a:r>
            <a:endParaRPr lang="en-US" sz="11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56EBA07B-8B20-4A44-BD83-E6282030076F}"/>
              </a:ext>
            </a:extLst>
          </p:cNvPr>
          <p:cNvSpPr txBox="1">
            <a:spLocks/>
          </p:cNvSpPr>
          <p:nvPr/>
        </p:nvSpPr>
        <p:spPr>
          <a:xfrm>
            <a:off x="7596336" y="4912995"/>
            <a:ext cx="404664" cy="240030"/>
          </a:xfrm>
          <a:prstGeom prst="rect">
            <a:avLst/>
          </a:prstGeom>
        </p:spPr>
        <p:txBody>
          <a:bodyPr vert="horz" lIns="68580" tIns="0" rIns="68580" bIns="0" rtlCol="0" anchor="ctr" anchorCtr="0"/>
          <a:lstStyle>
            <a:defPPr>
              <a:defRPr lang="en-US"/>
            </a:defPPr>
            <a:lvl1pPr marL="0" algn="r" defTabSz="457200" rtl="0" eaLnBrk="1" latinLnBrk="0" hangingPunct="1">
              <a:defRPr sz="1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78A2D03-466B-4AD7-AC70-B2955EB43184}" type="slidenum">
              <a:rPr lang="en-US" sz="900"/>
              <a:pPr>
                <a:defRPr/>
              </a:pPr>
              <a:t>44</a:t>
            </a:fld>
            <a:endParaRPr lang="en-US" sz="900" dirty="0"/>
          </a:p>
        </p:txBody>
      </p:sp>
      <p:sp>
        <p:nvSpPr>
          <p:cNvPr id="15" name="TextBox 14"/>
          <p:cNvSpPr txBox="1"/>
          <p:nvPr/>
        </p:nvSpPr>
        <p:spPr>
          <a:xfrm>
            <a:off x="491718" y="763443"/>
            <a:ext cx="9685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100" dirty="0"/>
              <a:t>O. Bruning</a:t>
            </a:r>
          </a:p>
          <a:p>
            <a:r>
              <a:rPr lang="fr-CH" sz="1100" dirty="0"/>
              <a:t>and M. Klein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223425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HE-LHC time line and </a:t>
            </a:r>
            <a:r>
              <a:rPr lang="fr-CH" dirty="0" err="1"/>
              <a:t>cost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L.Rossi - R&amp;D for FCC-hh and variants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45</a:t>
            </a:fld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684303"/>
            <a:ext cx="6552288" cy="25473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3240988"/>
            <a:ext cx="3888432" cy="1497879"/>
          </a:xfrm>
          <a:prstGeom prst="rect">
            <a:avLst/>
          </a:prstGeom>
        </p:spPr>
      </p:pic>
      <p:sp>
        <p:nvSpPr>
          <p:cNvPr id="7" name="Rectangular Callout 6"/>
          <p:cNvSpPr/>
          <p:nvPr/>
        </p:nvSpPr>
        <p:spPr>
          <a:xfrm>
            <a:off x="6878095" y="3751487"/>
            <a:ext cx="1655744" cy="400315"/>
          </a:xfrm>
          <a:prstGeom prst="wedgeRectCallout">
            <a:avLst>
              <a:gd name="adj1" fmla="val -82933"/>
              <a:gd name="adj2" fmla="val -2236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H" sz="1200" dirty="0">
                <a:solidFill>
                  <a:schemeClr val="tx1"/>
                </a:solidFill>
              </a:rPr>
              <a:t>1 </a:t>
            </a:r>
            <a:r>
              <a:rPr lang="fr-CH" sz="1200" dirty="0" err="1">
                <a:solidFill>
                  <a:schemeClr val="tx1"/>
                </a:solidFill>
              </a:rPr>
              <a:t>TeV</a:t>
            </a:r>
            <a:r>
              <a:rPr lang="fr-CH" sz="1200" dirty="0">
                <a:solidFill>
                  <a:schemeClr val="tx1"/>
                </a:solidFill>
              </a:rPr>
              <a:t> </a:t>
            </a:r>
            <a:r>
              <a:rPr lang="fr-CH" sz="1200" dirty="0" err="1">
                <a:solidFill>
                  <a:schemeClr val="tx1"/>
                </a:solidFill>
              </a:rPr>
              <a:t>beam</a:t>
            </a:r>
            <a:r>
              <a:rPr lang="fr-CH" sz="1200" dirty="0">
                <a:solidFill>
                  <a:schemeClr val="tx1"/>
                </a:solidFill>
              </a:rPr>
              <a:t> </a:t>
            </a:r>
            <a:r>
              <a:rPr lang="fr-CH" sz="1200" dirty="0" err="1">
                <a:solidFill>
                  <a:schemeClr val="tx1"/>
                </a:solidFill>
              </a:rPr>
              <a:t>from</a:t>
            </a:r>
            <a:r>
              <a:rPr lang="fr-CH" sz="1200" dirty="0">
                <a:solidFill>
                  <a:schemeClr val="tx1"/>
                </a:solidFill>
              </a:rPr>
              <a:t> SPS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6876256" y="3312892"/>
            <a:ext cx="1655744" cy="400315"/>
          </a:xfrm>
          <a:prstGeom prst="wedgeRectCallout">
            <a:avLst>
              <a:gd name="adj1" fmla="val -83447"/>
              <a:gd name="adj2" fmla="val 22202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H" sz="1200" dirty="0">
                <a:solidFill>
                  <a:schemeClr val="tx1"/>
                </a:solidFill>
              </a:rPr>
              <a:t>2900 </a:t>
            </a:r>
            <a:r>
              <a:rPr lang="fr-CH" sz="1200" dirty="0" err="1">
                <a:solidFill>
                  <a:schemeClr val="tx1"/>
                </a:solidFill>
              </a:rPr>
              <a:t>Magnets</a:t>
            </a:r>
            <a:r>
              <a:rPr lang="fr-CH" sz="1200" dirty="0">
                <a:solidFill>
                  <a:schemeClr val="tx1"/>
                </a:solidFill>
              </a:rPr>
              <a:t>; 260 for LHC </a:t>
            </a:r>
            <a:r>
              <a:rPr lang="fr-CH" sz="1200" dirty="0" err="1">
                <a:solidFill>
                  <a:schemeClr val="tx1"/>
                </a:solidFill>
              </a:rPr>
              <a:t>disposal</a:t>
            </a:r>
            <a:r>
              <a:rPr lang="fr-CH" sz="1200" dirty="0">
                <a:solidFill>
                  <a:schemeClr val="tx1"/>
                </a:solidFill>
              </a:rPr>
              <a:t> 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33684" y="983666"/>
            <a:ext cx="5497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00" dirty="0"/>
              <a:t>2020?</a:t>
            </a:r>
            <a:endParaRPr lang="en-GB" sz="1000" dirty="0"/>
          </a:p>
        </p:txBody>
      </p:sp>
      <p:sp>
        <p:nvSpPr>
          <p:cNvPr id="10" name="TextBox 9"/>
          <p:cNvSpPr txBox="1"/>
          <p:nvPr/>
        </p:nvSpPr>
        <p:spPr>
          <a:xfrm>
            <a:off x="6660232" y="955806"/>
            <a:ext cx="5497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00" dirty="0"/>
              <a:t>2040?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9154653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Consideration</a:t>
            </a:r>
            <a:r>
              <a:rPr lang="fr-CH" dirty="0"/>
              <a:t> on HE-LHC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000" y="899853"/>
            <a:ext cx="7920000" cy="3680222"/>
          </a:xfrm>
        </p:spPr>
        <p:txBody>
          <a:bodyPr>
            <a:normAutofit fontScale="62500" lnSpcReduction="20000"/>
          </a:bodyPr>
          <a:lstStyle/>
          <a:p>
            <a:r>
              <a:rPr lang="fr-CH" dirty="0"/>
              <a:t>Assume </a:t>
            </a:r>
            <a:r>
              <a:rPr lang="fr-CH" dirty="0" err="1"/>
              <a:t>we</a:t>
            </a:r>
            <a:r>
              <a:rPr lang="fr-CH" dirty="0"/>
              <a:t> </a:t>
            </a:r>
            <a:r>
              <a:rPr lang="fr-CH" dirty="0" err="1"/>
              <a:t>want</a:t>
            </a:r>
            <a:r>
              <a:rPr lang="fr-CH" dirty="0"/>
              <a:t> to have for </a:t>
            </a:r>
            <a:r>
              <a:rPr lang="fr-CH" dirty="0" err="1"/>
              <a:t>installing</a:t>
            </a:r>
            <a:r>
              <a:rPr lang="fr-CH" dirty="0"/>
              <a:t> in 2035-2040, right </a:t>
            </a:r>
            <a:r>
              <a:rPr lang="fr-CH" dirty="0" err="1"/>
              <a:t>after</a:t>
            </a:r>
            <a:r>
              <a:rPr lang="fr-CH" dirty="0"/>
              <a:t> HiLumi</a:t>
            </a:r>
          </a:p>
          <a:p>
            <a:r>
              <a:rPr lang="fr-CH" dirty="0" err="1"/>
              <a:t>We</a:t>
            </a:r>
            <a:r>
              <a:rPr lang="fr-CH" dirty="0"/>
              <a:t> </a:t>
            </a:r>
            <a:r>
              <a:rPr lang="fr-CH" dirty="0" err="1"/>
              <a:t>need</a:t>
            </a:r>
            <a:r>
              <a:rPr lang="fr-CH" dirty="0"/>
              <a:t> to have the </a:t>
            </a:r>
            <a:r>
              <a:rPr lang="fr-CH" dirty="0" err="1"/>
              <a:t>magnet</a:t>
            </a:r>
            <a:r>
              <a:rPr lang="fr-CH" dirty="0"/>
              <a:t> proof </a:t>
            </a:r>
            <a:r>
              <a:rPr lang="fr-CH" dirty="0" err="1"/>
              <a:t>tomorrow</a:t>
            </a:r>
            <a:r>
              <a:rPr lang="fr-CH" dirty="0"/>
              <a:t> (2023-25)</a:t>
            </a:r>
          </a:p>
          <a:p>
            <a:r>
              <a:rPr lang="fr-CH" dirty="0"/>
              <a:t>But for </a:t>
            </a:r>
            <a:r>
              <a:rPr lang="fr-CH" dirty="0" err="1"/>
              <a:t>tomorrow</a:t>
            </a:r>
            <a:r>
              <a:rPr lang="fr-CH" dirty="0"/>
              <a:t> </a:t>
            </a:r>
            <a:r>
              <a:rPr lang="fr-CH" dirty="0" err="1"/>
              <a:t>we</a:t>
            </a:r>
            <a:r>
              <a:rPr lang="fr-CH" dirty="0"/>
              <a:t> </a:t>
            </a:r>
            <a:r>
              <a:rPr lang="fr-CH" dirty="0" err="1"/>
              <a:t>will</a:t>
            </a:r>
            <a:r>
              <a:rPr lang="fr-CH" dirty="0"/>
              <a:t> have «</a:t>
            </a:r>
            <a:r>
              <a:rPr lang="fr-CH" dirty="0" err="1"/>
              <a:t>only</a:t>
            </a:r>
            <a:r>
              <a:rPr lang="fr-CH" dirty="0"/>
              <a:t>» the HiLumi </a:t>
            </a:r>
            <a:r>
              <a:rPr lang="fr-CH" dirty="0" err="1"/>
              <a:t>Magnets</a:t>
            </a:r>
            <a:r>
              <a:rPr lang="fr-CH" dirty="0"/>
              <a:t>: 30 </a:t>
            </a:r>
            <a:r>
              <a:rPr lang="fr-CH" dirty="0" err="1"/>
              <a:t>magnets</a:t>
            </a:r>
            <a:r>
              <a:rPr lang="fr-CH" dirty="0"/>
              <a:t>, 4- to 7.5 m long, B= 11.2-11.5 T </a:t>
            </a:r>
            <a:r>
              <a:rPr lang="fr-CH" dirty="0" err="1"/>
              <a:t>operative</a:t>
            </a:r>
            <a:r>
              <a:rPr lang="fr-CH" dirty="0"/>
              <a:t>, </a:t>
            </a:r>
            <a:r>
              <a:rPr lang="fr-CH" b="1" dirty="0"/>
              <a:t>B=12.3</a:t>
            </a:r>
            <a:r>
              <a:rPr lang="fr-CH" dirty="0"/>
              <a:t> T </a:t>
            </a:r>
            <a:r>
              <a:rPr lang="fr-CH" dirty="0" err="1"/>
              <a:t>ultimate</a:t>
            </a:r>
            <a:r>
              <a:rPr lang="fr-CH" dirty="0"/>
              <a:t>. I do not </a:t>
            </a:r>
            <a:r>
              <a:rPr lang="fr-CH" dirty="0" err="1"/>
              <a:t>think</a:t>
            </a:r>
            <a:r>
              <a:rPr lang="fr-CH" dirty="0"/>
              <a:t> </a:t>
            </a:r>
            <a:r>
              <a:rPr lang="fr-CH" dirty="0" err="1"/>
              <a:t>that</a:t>
            </a:r>
            <a:r>
              <a:rPr lang="fr-CH" dirty="0"/>
              <a:t> 16 T </a:t>
            </a:r>
            <a:r>
              <a:rPr lang="fr-CH" dirty="0" err="1"/>
              <a:t>dipole</a:t>
            </a:r>
            <a:r>
              <a:rPr lang="fr-CH" dirty="0"/>
              <a:t> </a:t>
            </a:r>
            <a:r>
              <a:rPr lang="fr-CH" dirty="0" err="1"/>
              <a:t>industrial</a:t>
            </a:r>
            <a:r>
              <a:rPr lang="fr-CH" dirty="0"/>
              <a:t> construction for HE-LHC </a:t>
            </a:r>
            <a:r>
              <a:rPr lang="fr-CH" dirty="0" err="1"/>
              <a:t>can</a:t>
            </a:r>
            <a:r>
              <a:rPr lang="fr-CH" dirty="0"/>
              <a:t> </a:t>
            </a:r>
            <a:r>
              <a:rPr lang="fr-CH" dirty="0" err="1"/>
              <a:t>be</a:t>
            </a:r>
            <a:r>
              <a:rPr lang="fr-CH" dirty="0"/>
              <a:t> </a:t>
            </a:r>
            <a:r>
              <a:rPr lang="fr-CH" dirty="0" err="1"/>
              <a:t>launched</a:t>
            </a:r>
            <a:r>
              <a:rPr lang="fr-CH" dirty="0"/>
              <a:t> by 2030 (</a:t>
            </a:r>
            <a:r>
              <a:rPr lang="fr-CH" dirty="0" err="1"/>
              <a:t>only</a:t>
            </a:r>
            <a:r>
              <a:rPr lang="fr-CH" dirty="0"/>
              <a:t> </a:t>
            </a:r>
            <a:r>
              <a:rPr lang="fr-CH" dirty="0" err="1"/>
              <a:t>way</a:t>
            </a:r>
            <a:r>
              <a:rPr lang="fr-CH" dirty="0"/>
              <a:t> to have </a:t>
            </a:r>
            <a:r>
              <a:rPr lang="fr-CH" dirty="0" err="1"/>
              <a:t>it</a:t>
            </a:r>
            <a:r>
              <a:rPr lang="fr-CH" dirty="0"/>
              <a:t> by </a:t>
            </a:r>
            <a:r>
              <a:rPr lang="fr-CH" dirty="0" err="1"/>
              <a:t>beginning</a:t>
            </a:r>
            <a:r>
              <a:rPr lang="fr-CH" dirty="0"/>
              <a:t> of 2040).</a:t>
            </a:r>
          </a:p>
          <a:p>
            <a:r>
              <a:rPr lang="fr-CH" dirty="0"/>
              <a:t>For 16 T </a:t>
            </a:r>
            <a:r>
              <a:rPr lang="fr-CH" dirty="0" err="1"/>
              <a:t>dipole</a:t>
            </a:r>
            <a:r>
              <a:rPr lang="fr-CH" dirty="0"/>
              <a:t> </a:t>
            </a:r>
            <a:r>
              <a:rPr lang="fr-CH" dirty="0" err="1"/>
              <a:t>project</a:t>
            </a:r>
            <a:r>
              <a:rPr lang="fr-CH" dirty="0"/>
              <a:t> </a:t>
            </a:r>
            <a:r>
              <a:rPr lang="fr-CH" dirty="0" err="1"/>
              <a:t>we</a:t>
            </a:r>
            <a:r>
              <a:rPr lang="fr-CH" dirty="0"/>
              <a:t> </a:t>
            </a:r>
            <a:r>
              <a:rPr lang="fr-CH" dirty="0" err="1"/>
              <a:t>need</a:t>
            </a:r>
            <a:r>
              <a:rPr lang="fr-CH" dirty="0"/>
              <a:t> a «</a:t>
            </a:r>
            <a:r>
              <a:rPr lang="fr-CH" dirty="0" err="1"/>
              <a:t>buy</a:t>
            </a:r>
            <a:r>
              <a:rPr lang="fr-CH" dirty="0"/>
              <a:t>-time </a:t>
            </a:r>
            <a:r>
              <a:rPr lang="fr-CH" dirty="0" err="1"/>
              <a:t>project</a:t>
            </a:r>
            <a:r>
              <a:rPr lang="fr-CH" dirty="0"/>
              <a:t>» </a:t>
            </a:r>
            <a:r>
              <a:rPr lang="fr-CH" dirty="0" err="1"/>
              <a:t>like</a:t>
            </a:r>
            <a:r>
              <a:rPr lang="fr-CH" dirty="0"/>
              <a:t> </a:t>
            </a:r>
            <a:r>
              <a:rPr lang="fr-CH" dirty="0" err="1"/>
              <a:t>LHeC</a:t>
            </a:r>
            <a:r>
              <a:rPr lang="fr-CH" dirty="0"/>
              <a:t> , </a:t>
            </a:r>
            <a:r>
              <a:rPr lang="fr-CH" dirty="0" err="1"/>
              <a:t>see</a:t>
            </a:r>
            <a:r>
              <a:rPr lang="fr-CH" dirty="0"/>
              <a:t> </a:t>
            </a:r>
            <a:r>
              <a:rPr lang="fr-CH" dirty="0" err="1"/>
              <a:t>later</a:t>
            </a:r>
            <a:r>
              <a:rPr lang="fr-CH" dirty="0"/>
              <a:t>. Or…</a:t>
            </a:r>
          </a:p>
          <a:p>
            <a:r>
              <a:rPr lang="fr-CH" dirty="0" err="1"/>
              <a:t>With</a:t>
            </a:r>
            <a:r>
              <a:rPr lang="fr-CH" dirty="0"/>
              <a:t> a </a:t>
            </a:r>
            <a:r>
              <a:rPr lang="fr-CH" dirty="0" err="1"/>
              <a:t>moderate</a:t>
            </a:r>
            <a:r>
              <a:rPr lang="fr-CH" dirty="0"/>
              <a:t> effort a 12 T </a:t>
            </a:r>
            <a:r>
              <a:rPr lang="fr-CH" dirty="0" err="1"/>
              <a:t>operative</a:t>
            </a:r>
            <a:r>
              <a:rPr lang="fr-CH" dirty="0"/>
              <a:t> </a:t>
            </a:r>
            <a:r>
              <a:rPr lang="fr-CH" dirty="0" err="1"/>
              <a:t>dipoles</a:t>
            </a:r>
            <a:r>
              <a:rPr lang="fr-CH" dirty="0"/>
              <a:t> </a:t>
            </a:r>
            <a:r>
              <a:rPr lang="fr-CH" dirty="0" err="1"/>
              <a:t>can</a:t>
            </a:r>
            <a:r>
              <a:rPr lang="fr-CH" dirty="0"/>
              <a:t> </a:t>
            </a:r>
            <a:r>
              <a:rPr lang="fr-CH" dirty="0" err="1"/>
              <a:t>be</a:t>
            </a:r>
            <a:r>
              <a:rPr lang="fr-CH" dirty="0"/>
              <a:t> </a:t>
            </a:r>
            <a:r>
              <a:rPr lang="fr-CH" dirty="0" err="1"/>
              <a:t>engineerized</a:t>
            </a:r>
            <a:r>
              <a:rPr lang="fr-CH" dirty="0"/>
              <a:t> </a:t>
            </a:r>
            <a:r>
              <a:rPr lang="fr-CH" dirty="0" err="1"/>
              <a:t>with</a:t>
            </a:r>
            <a:r>
              <a:rPr lang="fr-CH" dirty="0"/>
              <a:t> HiLumi SC </a:t>
            </a:r>
            <a:r>
              <a:rPr lang="fr-CH" dirty="0" err="1"/>
              <a:t>wire</a:t>
            </a:r>
            <a:r>
              <a:rPr lang="en-GB" dirty="0"/>
              <a:t> shortly after HiLumi. </a:t>
            </a:r>
          </a:p>
          <a:p>
            <a:pPr lvl="1"/>
            <a:r>
              <a:rPr lang="en-GB" dirty="0"/>
              <a:t>Still </a:t>
            </a:r>
            <a:r>
              <a:rPr lang="en-GB" b="1" dirty="0"/>
              <a:t>SC needs to cost less and needs a small, key, improvements</a:t>
            </a:r>
            <a:r>
              <a:rPr lang="en-GB" dirty="0"/>
              <a:t>: </a:t>
            </a:r>
            <a:r>
              <a:rPr lang="en-GB" dirty="0" err="1"/>
              <a:t>D</a:t>
            </a:r>
            <a:r>
              <a:rPr lang="en-GB" baseline="-25000" dirty="0" err="1"/>
              <a:t>eff</a:t>
            </a:r>
            <a:r>
              <a:rPr lang="en-GB" dirty="0"/>
              <a:t> is </a:t>
            </a:r>
            <a:r>
              <a:rPr lang="en-GB" dirty="0">
                <a:sym typeface="Symbol" panose="05050102010706020507" pitchFamily="18" charset="2"/>
              </a:rPr>
              <a:t> 45 µm for HiLumi; we need 20 µm. But we have plenty of </a:t>
            </a:r>
            <a:r>
              <a:rPr lang="en-GB" dirty="0" err="1">
                <a:sym typeface="Symbol" panose="05050102010706020507" pitchFamily="18" charset="2"/>
              </a:rPr>
              <a:t>I</a:t>
            </a:r>
            <a:r>
              <a:rPr lang="en-GB" baseline="-25000" dirty="0" err="1">
                <a:sym typeface="Symbol" panose="05050102010706020507" pitchFamily="18" charset="2"/>
              </a:rPr>
              <a:t>c</a:t>
            </a:r>
            <a:r>
              <a:rPr lang="en-GB" dirty="0">
                <a:sym typeface="Symbol" panose="05050102010706020507" pitchFamily="18" charset="2"/>
              </a:rPr>
              <a:t>…</a:t>
            </a:r>
          </a:p>
          <a:p>
            <a:pPr lvl="1"/>
            <a:r>
              <a:rPr lang="fr-CH" dirty="0" err="1">
                <a:sym typeface="Symbol" panose="05050102010706020507" pitchFamily="18" charset="2"/>
              </a:rPr>
              <a:t>Still</a:t>
            </a:r>
            <a:r>
              <a:rPr lang="fr-CH" dirty="0">
                <a:sym typeface="Symbol" panose="05050102010706020507" pitchFamily="18" charset="2"/>
              </a:rPr>
              <a:t> the </a:t>
            </a:r>
            <a:r>
              <a:rPr lang="fr-CH" dirty="0" err="1">
                <a:sym typeface="Symbol" panose="05050102010706020507" pitchFamily="18" charset="2"/>
              </a:rPr>
              <a:t>magnet</a:t>
            </a:r>
            <a:r>
              <a:rPr lang="fr-CH" dirty="0">
                <a:sym typeface="Symbol" panose="05050102010706020507" pitchFamily="18" charset="2"/>
              </a:rPr>
              <a:t> </a:t>
            </a:r>
            <a:r>
              <a:rPr lang="fr-CH" dirty="0" err="1">
                <a:sym typeface="Symbol" panose="05050102010706020507" pitchFamily="18" charset="2"/>
              </a:rPr>
              <a:t>technology</a:t>
            </a:r>
            <a:r>
              <a:rPr lang="fr-CH" dirty="0">
                <a:sym typeface="Symbol" panose="05050102010706020507" pitchFamily="18" charset="2"/>
              </a:rPr>
              <a:t> at </a:t>
            </a:r>
            <a:r>
              <a:rPr lang="fr-CH" b="1" dirty="0">
                <a:sym typeface="Symbol" panose="05050102010706020507" pitchFamily="18" charset="2"/>
              </a:rPr>
              <a:t>11-12 T </a:t>
            </a:r>
            <a:r>
              <a:rPr lang="fr-CH" b="1" dirty="0" err="1">
                <a:sym typeface="Symbol" panose="05050102010706020507" pitchFamily="18" charset="2"/>
              </a:rPr>
              <a:t>level</a:t>
            </a:r>
            <a:r>
              <a:rPr lang="fr-CH" b="1" dirty="0">
                <a:sym typeface="Symbol" panose="05050102010706020507" pitchFamily="18" charset="2"/>
              </a:rPr>
              <a:t> </a:t>
            </a:r>
            <a:r>
              <a:rPr lang="fr-CH" b="1" dirty="0" err="1">
                <a:sym typeface="Symbol" panose="05050102010706020507" pitchFamily="18" charset="2"/>
              </a:rPr>
              <a:t>is</a:t>
            </a:r>
            <a:r>
              <a:rPr lang="fr-CH" b="1" dirty="0">
                <a:sym typeface="Symbol" panose="05050102010706020507" pitchFamily="18" charset="2"/>
              </a:rPr>
              <a:t> not </a:t>
            </a:r>
            <a:r>
              <a:rPr lang="fr-CH" b="1" dirty="0" err="1">
                <a:sym typeface="Symbol" panose="05050102010706020507" pitchFamily="18" charset="2"/>
              </a:rPr>
              <a:t>yet</a:t>
            </a:r>
            <a:r>
              <a:rPr lang="fr-CH" b="1" dirty="0">
                <a:sym typeface="Symbol" panose="05050102010706020507" pitchFamily="18" charset="2"/>
              </a:rPr>
              <a:t> </a:t>
            </a:r>
            <a:r>
              <a:rPr lang="fr-CH" b="1" dirty="0" err="1">
                <a:sym typeface="Symbol" panose="05050102010706020507" pitchFamily="18" charset="2"/>
              </a:rPr>
              <a:t>fully</a:t>
            </a:r>
            <a:r>
              <a:rPr lang="fr-CH" b="1" dirty="0">
                <a:sym typeface="Symbol" panose="05050102010706020507" pitchFamily="18" charset="2"/>
              </a:rPr>
              <a:t> </a:t>
            </a:r>
            <a:r>
              <a:rPr lang="fr-CH" b="1" dirty="0" err="1">
                <a:sym typeface="Symbol" panose="05050102010706020507" pitchFamily="18" charset="2"/>
              </a:rPr>
              <a:t>gained</a:t>
            </a:r>
            <a:r>
              <a:rPr lang="fr-CH" dirty="0">
                <a:sym typeface="Symbol" panose="05050102010706020507" pitchFamily="18" charset="2"/>
              </a:rPr>
              <a:t>, </a:t>
            </a:r>
            <a:r>
              <a:rPr lang="fr-CH" dirty="0" err="1">
                <a:sym typeface="Symbol" panose="05050102010706020507" pitchFamily="18" charset="2"/>
              </a:rPr>
              <a:t>especialy</a:t>
            </a:r>
            <a:r>
              <a:rPr lang="fr-CH" dirty="0">
                <a:sym typeface="Symbol" panose="05050102010706020507" pitchFamily="18" charset="2"/>
              </a:rPr>
              <a:t> in </a:t>
            </a:r>
            <a:r>
              <a:rPr lang="fr-CH" dirty="0" err="1">
                <a:sym typeface="Symbol" panose="05050102010706020507" pitchFamily="18" charset="2"/>
              </a:rPr>
              <a:t>view</a:t>
            </a:r>
            <a:r>
              <a:rPr lang="fr-CH" dirty="0">
                <a:sym typeface="Symbol" panose="05050102010706020507" pitchFamily="18" charset="2"/>
              </a:rPr>
              <a:t> of a mass production. </a:t>
            </a:r>
            <a:r>
              <a:rPr lang="fr-CH" dirty="0" err="1">
                <a:sym typeface="Symbol" panose="05050102010706020507" pitchFamily="18" charset="2"/>
              </a:rPr>
              <a:t>We</a:t>
            </a:r>
            <a:r>
              <a:rPr lang="fr-CH" dirty="0">
                <a:sym typeface="Symbol" panose="05050102010706020507" pitchFamily="18" charset="2"/>
              </a:rPr>
              <a:t> </a:t>
            </a:r>
            <a:r>
              <a:rPr lang="fr-CH" dirty="0" err="1">
                <a:sym typeface="Symbol" panose="05050102010706020507" pitchFamily="18" charset="2"/>
              </a:rPr>
              <a:t>need</a:t>
            </a:r>
            <a:r>
              <a:rPr lang="fr-CH" dirty="0">
                <a:sym typeface="Symbol" panose="05050102010706020507" pitchFamily="18" charset="2"/>
              </a:rPr>
              <a:t> to </a:t>
            </a:r>
            <a:r>
              <a:rPr lang="fr-CH" dirty="0" err="1">
                <a:sym typeface="Symbol" panose="05050102010706020507" pitchFamily="18" charset="2"/>
              </a:rPr>
              <a:t>understand</a:t>
            </a:r>
            <a:r>
              <a:rPr lang="fr-CH" dirty="0">
                <a:sym typeface="Symbol" panose="05050102010706020507" pitchFamily="18" charset="2"/>
              </a:rPr>
              <a:t> and </a:t>
            </a:r>
            <a:r>
              <a:rPr lang="fr-CH" dirty="0" err="1">
                <a:sym typeface="Symbol" panose="05050102010706020507" pitchFamily="18" charset="2"/>
              </a:rPr>
              <a:t>improve</a:t>
            </a:r>
            <a:r>
              <a:rPr lang="fr-CH" dirty="0">
                <a:sym typeface="Symbol" panose="05050102010706020507" pitchFamily="18" charset="2"/>
              </a:rPr>
              <a:t> long </a:t>
            </a:r>
            <a:r>
              <a:rPr lang="fr-CH" dirty="0" err="1">
                <a:sym typeface="Symbol" panose="05050102010706020507" pitchFamily="18" charset="2"/>
              </a:rPr>
              <a:t>term</a:t>
            </a:r>
            <a:r>
              <a:rPr lang="fr-CH" dirty="0">
                <a:sym typeface="Symbol" panose="05050102010706020507" pitchFamily="18" charset="2"/>
              </a:rPr>
              <a:t> </a:t>
            </a:r>
            <a:r>
              <a:rPr lang="fr-CH" dirty="0" err="1">
                <a:sym typeface="Symbol" panose="05050102010706020507" pitchFamily="18" charset="2"/>
              </a:rPr>
              <a:t>degradation</a:t>
            </a:r>
            <a:r>
              <a:rPr lang="fr-CH" dirty="0">
                <a:sym typeface="Symbol" panose="05050102010706020507" pitchFamily="18" charset="2"/>
              </a:rPr>
              <a:t>, stress control (</a:t>
            </a:r>
            <a:r>
              <a:rPr lang="fr-CH" dirty="0" err="1">
                <a:sym typeface="Symbol" panose="05050102010706020507" pitchFamily="18" charset="2"/>
              </a:rPr>
              <a:t>mechanical</a:t>
            </a:r>
            <a:r>
              <a:rPr lang="fr-CH" dirty="0">
                <a:sym typeface="Symbol" panose="05050102010706020507" pitchFamily="18" charset="2"/>
              </a:rPr>
              <a:t> &amp; thermal) and </a:t>
            </a:r>
            <a:r>
              <a:rPr lang="fr-CH" dirty="0" err="1">
                <a:sym typeface="Symbol" panose="05050102010706020507" pitchFamily="18" charset="2"/>
              </a:rPr>
              <a:t>electrical</a:t>
            </a:r>
            <a:r>
              <a:rPr lang="fr-CH" dirty="0">
                <a:sym typeface="Symbol" panose="05050102010706020507" pitchFamily="18" charset="2"/>
              </a:rPr>
              <a:t> </a:t>
            </a:r>
            <a:r>
              <a:rPr lang="fr-CH" dirty="0" err="1">
                <a:sym typeface="Symbol" panose="05050102010706020507" pitchFamily="18" charset="2"/>
              </a:rPr>
              <a:t>insulation</a:t>
            </a:r>
            <a:r>
              <a:rPr lang="fr-CH" dirty="0">
                <a:sym typeface="Symbol" panose="05050102010706020507" pitchFamily="18" charset="2"/>
              </a:rPr>
              <a:t> </a:t>
            </a:r>
            <a:r>
              <a:rPr lang="fr-CH" dirty="0" err="1">
                <a:sym typeface="Symbol" panose="05050102010706020507" pitchFamily="18" charset="2"/>
              </a:rPr>
              <a:t>robustness</a:t>
            </a:r>
            <a:endParaRPr lang="fr-C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L.Rossi - R&amp;D for FCC-hh and variants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81173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Timeline</a:t>
            </a:r>
            <a:r>
              <a:rPr lang="fr-CH" dirty="0"/>
              <a:t> and </a:t>
            </a:r>
            <a:r>
              <a:rPr lang="fr-CH" dirty="0" err="1"/>
              <a:t>cost</a:t>
            </a:r>
            <a:r>
              <a:rPr lang="fr-CH" dirty="0"/>
              <a:t> (</a:t>
            </a:r>
            <a:r>
              <a:rPr lang="fr-CH" dirty="0" err="1"/>
              <a:t>very</a:t>
            </a:r>
            <a:r>
              <a:rPr lang="fr-CH" dirty="0"/>
              <a:t> rough, no </a:t>
            </a:r>
            <a:r>
              <a:rPr lang="fr-CH" dirty="0" err="1"/>
              <a:t>study</a:t>
            </a:r>
            <a:r>
              <a:rPr lang="fr-CH" dirty="0"/>
              <a:t>)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L.Rossi - R&amp;D for FCC-hh and variants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47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712" y="1059582"/>
            <a:ext cx="8867288" cy="1148529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1446984"/>
              </p:ext>
            </p:extLst>
          </p:nvPr>
        </p:nvGraphicFramePr>
        <p:xfrm>
          <a:off x="638968" y="2715766"/>
          <a:ext cx="7893031" cy="194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8769">
                  <a:extLst>
                    <a:ext uri="{9D8B030D-6E8A-4147-A177-3AD203B41FA5}">
                      <a16:colId xmlns:a16="http://schemas.microsoft.com/office/drawing/2014/main" val="4197585742"/>
                    </a:ext>
                  </a:extLst>
                </a:gridCol>
                <a:gridCol w="1655962">
                  <a:extLst>
                    <a:ext uri="{9D8B030D-6E8A-4147-A177-3AD203B41FA5}">
                      <a16:colId xmlns:a16="http://schemas.microsoft.com/office/drawing/2014/main" val="3810901363"/>
                    </a:ext>
                  </a:extLst>
                </a:gridCol>
                <a:gridCol w="2660549">
                  <a:extLst>
                    <a:ext uri="{9D8B030D-6E8A-4147-A177-3AD203B41FA5}">
                      <a16:colId xmlns:a16="http://schemas.microsoft.com/office/drawing/2014/main" val="2393278832"/>
                    </a:ext>
                  </a:extLst>
                </a:gridCol>
                <a:gridCol w="1727751">
                  <a:extLst>
                    <a:ext uri="{9D8B030D-6E8A-4147-A177-3AD203B41FA5}">
                      <a16:colId xmlns:a16="http://schemas.microsoft.com/office/drawing/2014/main" val="15456833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CH" dirty="0"/>
                        <a:t>Domain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 err="1"/>
                        <a:t>Cost</a:t>
                      </a:r>
                      <a:r>
                        <a:rPr lang="fr-CH" dirty="0"/>
                        <a:t> </a:t>
                      </a:r>
                      <a:r>
                        <a:rPr lang="fr-CH" dirty="0">
                          <a:solidFill>
                            <a:srgbClr val="0055A0"/>
                          </a:solidFill>
                        </a:rPr>
                        <a:t>MCHF</a:t>
                      </a:r>
                      <a:endParaRPr lang="en-GB" dirty="0">
                        <a:solidFill>
                          <a:srgbClr val="0055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 err="1"/>
                        <a:t>Comments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 err="1"/>
                        <a:t>Wrt</a:t>
                      </a:r>
                      <a:r>
                        <a:rPr lang="fr-CH" dirty="0"/>
                        <a:t> HE-LHC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27538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dirty="0" err="1"/>
                        <a:t>Collider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/>
                        <a:t>4500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/>
                        <a:t>2400 for </a:t>
                      </a:r>
                      <a:r>
                        <a:rPr lang="fr-CH" dirty="0" err="1"/>
                        <a:t>Magnets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/>
                        <a:t>-500 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4439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dirty="0" err="1"/>
                        <a:t>Injectors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/>
                        <a:t>500</a:t>
                      </a:r>
                      <a:r>
                        <a:rPr lang="fr-CH" baseline="0" dirty="0"/>
                        <a:t>   ÷ 1100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/>
                        <a:t>New</a:t>
                      </a:r>
                      <a:r>
                        <a:rPr lang="fr-CH" baseline="0" dirty="0"/>
                        <a:t> </a:t>
                      </a:r>
                      <a:r>
                        <a:rPr lang="fr-CH" baseline="0" dirty="0" err="1"/>
                        <a:t>optimization</a:t>
                      </a:r>
                      <a:r>
                        <a:rPr lang="fr-CH" baseline="0" dirty="0"/>
                        <a:t> TBD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/>
                        <a:t>0 ÷ -600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1547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dirty="0"/>
                        <a:t>Tech </a:t>
                      </a:r>
                      <a:r>
                        <a:rPr lang="fr-CH" dirty="0" err="1"/>
                        <a:t>Infr</a:t>
                      </a:r>
                      <a:r>
                        <a:rPr lang="fr-CH" dirty="0"/>
                        <a:t>.+C.E.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/>
                        <a:t>900   ÷ 1100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 err="1"/>
                        <a:t>Probably</a:t>
                      </a:r>
                      <a:r>
                        <a:rPr lang="fr-CH" baseline="0" dirty="0"/>
                        <a:t> </a:t>
                      </a:r>
                      <a:r>
                        <a:rPr lang="fr-CH" baseline="0" dirty="0" err="1"/>
                        <a:t>is</a:t>
                      </a:r>
                      <a:r>
                        <a:rPr lang="fr-CH" baseline="0" dirty="0"/>
                        <a:t> </a:t>
                      </a:r>
                      <a:r>
                        <a:rPr lang="fr-CH" baseline="0" dirty="0" err="1"/>
                        <a:t>less</a:t>
                      </a:r>
                      <a:r>
                        <a:rPr lang="fr-CH" baseline="0" dirty="0"/>
                        <a:t> (&lt; </a:t>
                      </a:r>
                      <a:r>
                        <a:rPr lang="fr-CH" baseline="0" dirty="0" err="1"/>
                        <a:t>P</a:t>
                      </a:r>
                      <a:r>
                        <a:rPr lang="fr-CH" baseline="-25000" dirty="0" err="1"/>
                        <a:t>syn</a:t>
                      </a:r>
                      <a:r>
                        <a:rPr lang="fr-CH" baseline="0" dirty="0"/>
                        <a:t>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/>
                        <a:t>? (-200?)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83254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dirty="0"/>
                        <a:t>TOT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b="1" dirty="0"/>
                        <a:t>6100</a:t>
                      </a:r>
                      <a:r>
                        <a:rPr lang="fr-CH" b="1" baseline="0" dirty="0"/>
                        <a:t> ÷ 6700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/>
                        <a:t>(LHC2008</a:t>
                      </a:r>
                      <a:r>
                        <a:rPr lang="fr-CH" baseline="0" dirty="0"/>
                        <a:t> </a:t>
                      </a:r>
                      <a:r>
                        <a:rPr lang="fr-CH" baseline="0" dirty="0" err="1"/>
                        <a:t>was</a:t>
                      </a:r>
                      <a:r>
                        <a:rPr lang="fr-CH" baseline="0" dirty="0"/>
                        <a:t> 3400)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200" dirty="0" err="1"/>
                        <a:t>Cost</a:t>
                      </a:r>
                      <a:r>
                        <a:rPr lang="fr-CH" sz="1200" baseline="0" dirty="0"/>
                        <a:t> </a:t>
                      </a:r>
                      <a:r>
                        <a:rPr lang="fr-CH" sz="1200" baseline="0" dirty="0" err="1"/>
                        <a:t>should</a:t>
                      </a:r>
                      <a:r>
                        <a:rPr lang="fr-CH" sz="1200" dirty="0"/>
                        <a:t> </a:t>
                      </a:r>
                      <a:r>
                        <a:rPr lang="fr-CH" sz="1200" dirty="0" err="1"/>
                        <a:t>be</a:t>
                      </a:r>
                      <a:r>
                        <a:rPr lang="fr-CH" sz="1200" dirty="0"/>
                        <a:t> </a:t>
                      </a:r>
                      <a:r>
                        <a:rPr lang="fr-CH" sz="1200" dirty="0" err="1"/>
                        <a:t>optimized</a:t>
                      </a:r>
                      <a:r>
                        <a:rPr lang="fr-CH" sz="1200" baseline="0" dirty="0"/>
                        <a:t> as upgrade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4683277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95536" y="2349192"/>
            <a:ext cx="8352928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sz="1600" b="1" dirty="0" err="1"/>
              <a:t>Cost</a:t>
            </a:r>
            <a:r>
              <a:rPr lang="fr-CH" sz="1600" b="1" dirty="0"/>
              <a:t> </a:t>
            </a:r>
            <a:r>
              <a:rPr lang="fr-CH" sz="1600" b="1" dirty="0" err="1"/>
              <a:t>scaled</a:t>
            </a:r>
            <a:r>
              <a:rPr lang="fr-CH" sz="1600" b="1" dirty="0"/>
              <a:t> </a:t>
            </a:r>
            <a:r>
              <a:rPr lang="fr-CH" sz="1600" b="1" dirty="0" err="1"/>
              <a:t>from</a:t>
            </a:r>
            <a:r>
              <a:rPr lang="fr-CH" sz="1600" b="1" dirty="0"/>
              <a:t> 2019 HE-LHC </a:t>
            </a:r>
            <a:r>
              <a:rPr lang="fr-CH" sz="1600" b="1" dirty="0" err="1"/>
              <a:t>study</a:t>
            </a:r>
            <a:r>
              <a:rPr lang="fr-CH" sz="1600" b="1" dirty="0"/>
              <a:t>. If </a:t>
            </a:r>
            <a:r>
              <a:rPr lang="fr-CH" sz="1600" b="1" dirty="0" err="1"/>
              <a:t>it</a:t>
            </a:r>
            <a:r>
              <a:rPr lang="fr-CH" sz="1600" b="1" dirty="0"/>
              <a:t> </a:t>
            </a:r>
            <a:r>
              <a:rPr lang="fr-CH" sz="1600" b="1" dirty="0" err="1"/>
              <a:t>is</a:t>
            </a:r>
            <a:r>
              <a:rPr lang="fr-CH" sz="1600" b="1" dirty="0"/>
              <a:t> of real </a:t>
            </a:r>
            <a:r>
              <a:rPr lang="fr-CH" sz="1600" b="1" dirty="0" err="1"/>
              <a:t>interest</a:t>
            </a:r>
            <a:r>
              <a:rPr lang="fr-CH" sz="1600" b="1" dirty="0"/>
              <a:t> the </a:t>
            </a:r>
            <a:r>
              <a:rPr lang="fr-CH" sz="1600" b="1" dirty="0" err="1"/>
              <a:t>study</a:t>
            </a:r>
            <a:r>
              <a:rPr lang="fr-CH" sz="1600" b="1" dirty="0"/>
              <a:t> </a:t>
            </a:r>
            <a:r>
              <a:rPr lang="fr-CH" sz="1600" b="1" dirty="0" err="1"/>
              <a:t>could</a:t>
            </a:r>
            <a:r>
              <a:rPr lang="fr-CH" sz="1600" b="1" dirty="0"/>
              <a:t> </a:t>
            </a:r>
            <a:r>
              <a:rPr lang="fr-CH" sz="1600" b="1" dirty="0" err="1"/>
              <a:t>be</a:t>
            </a:r>
            <a:r>
              <a:rPr lang="fr-CH" sz="1600" b="1" dirty="0"/>
              <a:t> </a:t>
            </a:r>
            <a:r>
              <a:rPr lang="fr-CH" sz="1600" b="1" dirty="0" err="1"/>
              <a:t>done</a:t>
            </a:r>
            <a:r>
              <a:rPr lang="fr-CH" sz="1600" b="1" dirty="0"/>
              <a:t> 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214349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489" y="142442"/>
            <a:ext cx="8697311" cy="540000"/>
          </a:xfrm>
        </p:spPr>
        <p:txBody>
          <a:bodyPr/>
          <a:lstStyle/>
          <a:p>
            <a:r>
              <a:rPr lang="fr-CH" sz="2400" dirty="0"/>
              <a:t>Can LHC system &amp; T.I. </a:t>
            </a:r>
            <a:r>
              <a:rPr lang="fr-CH" sz="2400" dirty="0" err="1"/>
              <a:t>be</a:t>
            </a:r>
            <a:r>
              <a:rPr lang="fr-CH" sz="2400" dirty="0"/>
              <a:t> </a:t>
            </a:r>
            <a:r>
              <a:rPr lang="fr-CH" sz="2400" dirty="0" err="1"/>
              <a:t>re-used</a:t>
            </a:r>
            <a:r>
              <a:rPr lang="fr-CH" sz="2400" dirty="0"/>
              <a:t>, lasting 15 </a:t>
            </a:r>
            <a:r>
              <a:rPr lang="fr-CH" sz="2400" dirty="0" err="1"/>
              <a:t>years</a:t>
            </a:r>
            <a:r>
              <a:rPr lang="fr-CH" sz="2400" dirty="0"/>
              <a:t> more?</a:t>
            </a:r>
            <a:endParaRPr lang="en-GB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L.Rossi - R&amp;D for FCC-hh and variants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48</a:t>
            </a:fld>
            <a:endParaRPr lang="fr-F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489" y="1816969"/>
            <a:ext cx="3897967" cy="29234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7504" y="672207"/>
            <a:ext cx="9036496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CH" b="1" dirty="0">
                <a:solidFill>
                  <a:srgbClr val="C00000"/>
                </a:solidFill>
              </a:rPr>
              <a:t>YES</a:t>
            </a:r>
            <a:r>
              <a:rPr lang="fr-CH" dirty="0"/>
              <a:t> if </a:t>
            </a:r>
            <a:r>
              <a:rPr lang="fr-CH" dirty="0" err="1"/>
              <a:t>proper</a:t>
            </a:r>
            <a:r>
              <a:rPr lang="fr-CH" dirty="0"/>
              <a:t> maintenance and consolidation </a:t>
            </a:r>
            <a:r>
              <a:rPr lang="fr-CH" dirty="0" err="1"/>
              <a:t>is</a:t>
            </a:r>
            <a:r>
              <a:rPr lang="fr-CH" dirty="0"/>
              <a:t> </a:t>
            </a:r>
            <a:r>
              <a:rPr lang="fr-CH" dirty="0" err="1"/>
              <a:t>done</a:t>
            </a:r>
            <a:r>
              <a:rPr lang="fr-CH" dirty="0"/>
              <a:t>. </a:t>
            </a:r>
            <a:r>
              <a:rPr lang="fr-CH" b="1" dirty="0" err="1"/>
              <a:t>Already</a:t>
            </a:r>
            <a:r>
              <a:rPr lang="fr-CH" b="1" dirty="0"/>
              <a:t> </a:t>
            </a:r>
            <a:r>
              <a:rPr lang="fr-CH" b="1" dirty="0" err="1"/>
              <a:t>now</a:t>
            </a:r>
            <a:r>
              <a:rPr lang="fr-CH" b="1" dirty="0"/>
              <a:t> Consolidation and </a:t>
            </a:r>
            <a:r>
              <a:rPr lang="fr-CH" b="1" dirty="0" err="1"/>
              <a:t>serious</a:t>
            </a:r>
            <a:r>
              <a:rPr lang="fr-CH" b="1" dirty="0"/>
              <a:t> maintenance are keys for the LHC </a:t>
            </a:r>
            <a:r>
              <a:rPr lang="fr-CH" b="1" dirty="0" err="1"/>
              <a:t>availbilty</a:t>
            </a:r>
            <a:r>
              <a:rPr lang="fr-CH" b="1" dirty="0"/>
              <a:t> and </a:t>
            </a:r>
            <a:r>
              <a:rPr lang="fr-CH" b="1" dirty="0" err="1"/>
              <a:t>success</a:t>
            </a:r>
            <a:r>
              <a:rPr lang="fr-CH" b="1" dirty="0"/>
              <a:t>.</a:t>
            </a:r>
          </a:p>
          <a:p>
            <a:r>
              <a:rPr lang="fr-CH" b="1" dirty="0"/>
              <a:t>Consolidation </a:t>
            </a:r>
            <a:r>
              <a:rPr lang="fr-CH" b="1" dirty="0" err="1"/>
              <a:t>cost</a:t>
            </a:r>
            <a:r>
              <a:rPr lang="fr-CH" b="1" dirty="0"/>
              <a:t>: 15-20 MCHF (10-15 MCHF for LHC and 5-8 for </a:t>
            </a:r>
            <a:r>
              <a:rPr lang="fr-CH" b="1" dirty="0" err="1"/>
              <a:t>Injectors</a:t>
            </a:r>
            <a:r>
              <a:rPr lang="fr-CH" b="1" dirty="0"/>
              <a:t>). </a:t>
            </a:r>
          </a:p>
          <a:p>
            <a:r>
              <a:rPr lang="fr-CH" b="1" dirty="0"/>
              <a:t>For system the maintenance (</a:t>
            </a:r>
            <a:r>
              <a:rPr lang="fr-CH" b="1" dirty="0" err="1"/>
              <a:t>under</a:t>
            </a:r>
            <a:r>
              <a:rPr lang="fr-CH" b="1" dirty="0"/>
              <a:t> </a:t>
            </a:r>
            <a:r>
              <a:rPr lang="fr-CH" b="1" dirty="0" err="1"/>
              <a:t>Operation</a:t>
            </a:r>
            <a:r>
              <a:rPr lang="fr-CH" b="1" dirty="0"/>
              <a:t>) </a:t>
            </a:r>
            <a:r>
              <a:rPr lang="fr-CH" b="1" dirty="0" err="1"/>
              <a:t>is</a:t>
            </a:r>
            <a:r>
              <a:rPr lang="fr-CH" b="1" dirty="0"/>
              <a:t> </a:t>
            </a:r>
            <a:r>
              <a:rPr lang="fr-CH" b="1" dirty="0" err="1"/>
              <a:t>critical</a:t>
            </a:r>
            <a:r>
              <a:rPr lang="fr-CH" b="1" dirty="0"/>
              <a:t> for duration: </a:t>
            </a:r>
            <a:r>
              <a:rPr lang="fr-CH" b="1" dirty="0" err="1">
                <a:solidFill>
                  <a:srgbClr val="0070C0"/>
                </a:solidFill>
              </a:rPr>
              <a:t>cryogenics</a:t>
            </a:r>
            <a:endParaRPr lang="en-GB" b="1" dirty="0">
              <a:solidFill>
                <a:srgbClr val="0070C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A31E20-95F8-F84A-A81D-81570573A6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7" r="10693" b="4099"/>
          <a:stretch/>
        </p:blipFill>
        <p:spPr>
          <a:xfrm>
            <a:off x="4625752" y="1827564"/>
            <a:ext cx="3527952" cy="30816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10679" y="2421848"/>
            <a:ext cx="1403648" cy="14773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dirty="0"/>
              <a:t>40% Tech. </a:t>
            </a:r>
            <a:r>
              <a:rPr lang="fr-CH" dirty="0" err="1"/>
              <a:t>Infrastr</a:t>
            </a:r>
            <a:r>
              <a:rPr lang="fr-CH" dirty="0"/>
              <a:t>. &amp; </a:t>
            </a:r>
            <a:r>
              <a:rPr lang="fr-CH" dirty="0" err="1"/>
              <a:t>Transp</a:t>
            </a:r>
            <a:r>
              <a:rPr lang="fr-CH" dirty="0"/>
              <a:t>.</a:t>
            </a:r>
          </a:p>
          <a:p>
            <a:r>
              <a:rPr lang="fr-CH" dirty="0"/>
              <a:t>33% </a:t>
            </a:r>
            <a:r>
              <a:rPr lang="fr-CH" dirty="0" err="1"/>
              <a:t>Magn</a:t>
            </a:r>
            <a:r>
              <a:rPr lang="fr-CH" dirty="0"/>
              <a:t>. &amp; </a:t>
            </a:r>
            <a:r>
              <a:rPr lang="fr-CH" dirty="0" err="1"/>
              <a:t>Powering</a:t>
            </a:r>
            <a:endParaRPr lang="fr-CH" dirty="0"/>
          </a:p>
        </p:txBody>
      </p:sp>
      <p:sp>
        <p:nvSpPr>
          <p:cNvPr id="15" name="TextBox 14"/>
          <p:cNvSpPr txBox="1"/>
          <p:nvPr/>
        </p:nvSpPr>
        <p:spPr>
          <a:xfrm>
            <a:off x="7452319" y="1827564"/>
            <a:ext cx="1691681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dirty="0"/>
              <a:t>CONS Budget by system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3456890" y="4421993"/>
            <a:ext cx="1930337" cy="2616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CH" sz="1100" dirty="0" err="1"/>
              <a:t>Courtesy</a:t>
            </a:r>
            <a:r>
              <a:rPr lang="fr-CH" sz="1100" dirty="0"/>
              <a:t> M. Lamont, CERN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1418526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LHeC</a:t>
            </a:r>
            <a:r>
              <a:rPr lang="fr-CH" dirty="0"/>
              <a:t> and LHC1.5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CH" dirty="0"/>
              <a:t>In case of HE type LHC1.5 (</a:t>
            </a:r>
            <a:r>
              <a:rPr lang="fr-CH" dirty="0" err="1"/>
              <a:t>realisitic</a:t>
            </a:r>
            <a:r>
              <a:rPr lang="fr-CH" dirty="0"/>
              <a:t> for 2040)</a:t>
            </a:r>
          </a:p>
          <a:p>
            <a:pPr lvl="1"/>
            <a:r>
              <a:rPr lang="fr-CH" dirty="0"/>
              <a:t>The </a:t>
            </a:r>
            <a:r>
              <a:rPr lang="fr-CH" b="1" dirty="0"/>
              <a:t>option Ring-Ring</a:t>
            </a:r>
            <a:r>
              <a:rPr lang="fr-CH" dirty="0"/>
              <a:t> </a:t>
            </a:r>
            <a:r>
              <a:rPr lang="fr-CH" dirty="0" err="1"/>
              <a:t>should</a:t>
            </a:r>
            <a:r>
              <a:rPr lang="fr-CH" dirty="0"/>
              <a:t> </a:t>
            </a:r>
            <a:r>
              <a:rPr lang="fr-CH" dirty="0" err="1"/>
              <a:t>be</a:t>
            </a:r>
            <a:r>
              <a:rPr lang="fr-CH" dirty="0"/>
              <a:t> </a:t>
            </a:r>
            <a:r>
              <a:rPr lang="fr-CH" dirty="0" err="1"/>
              <a:t>again</a:t>
            </a:r>
            <a:r>
              <a:rPr lang="fr-CH" dirty="0"/>
              <a:t> </a:t>
            </a:r>
            <a:r>
              <a:rPr lang="fr-CH" dirty="0" err="1"/>
              <a:t>considered</a:t>
            </a:r>
            <a:endParaRPr lang="fr-CH" dirty="0"/>
          </a:p>
          <a:p>
            <a:pPr lvl="1"/>
            <a:r>
              <a:rPr lang="fr-CH" dirty="0"/>
              <a:t>It </a:t>
            </a:r>
            <a:r>
              <a:rPr lang="fr-CH" dirty="0" err="1"/>
              <a:t>consists</a:t>
            </a:r>
            <a:r>
              <a:rPr lang="fr-CH" dirty="0"/>
              <a:t> of an </a:t>
            </a:r>
            <a:r>
              <a:rPr lang="fr-CH" dirty="0" err="1"/>
              <a:t>electron</a:t>
            </a:r>
            <a:r>
              <a:rPr lang="fr-CH" dirty="0"/>
              <a:t> ring in the LHC tunnel on the top of the HE new </a:t>
            </a:r>
            <a:r>
              <a:rPr lang="fr-CH" dirty="0" err="1"/>
              <a:t>magnets</a:t>
            </a:r>
            <a:r>
              <a:rPr lang="fr-CH" dirty="0"/>
              <a:t>.</a:t>
            </a:r>
          </a:p>
          <a:p>
            <a:pPr lvl="1"/>
            <a:r>
              <a:rPr lang="fr-CH" dirty="0" err="1"/>
              <a:t>Certainly</a:t>
            </a:r>
            <a:r>
              <a:rPr lang="fr-CH" dirty="0"/>
              <a:t> possible: </a:t>
            </a:r>
            <a:r>
              <a:rPr lang="fr-CH" dirty="0" err="1"/>
              <a:t>was</a:t>
            </a:r>
            <a:r>
              <a:rPr lang="fr-CH" dirty="0"/>
              <a:t> </a:t>
            </a:r>
            <a:r>
              <a:rPr lang="fr-CH" dirty="0" err="1"/>
              <a:t>so</a:t>
            </a:r>
            <a:r>
              <a:rPr lang="fr-CH" dirty="0"/>
              <a:t> at the design of LHC (LEP </a:t>
            </a:r>
            <a:r>
              <a:rPr lang="fr-CH" dirty="0" err="1"/>
              <a:t>inside</a:t>
            </a:r>
            <a:r>
              <a:rPr lang="fr-CH" dirty="0"/>
              <a:t>). </a:t>
            </a:r>
            <a:r>
              <a:rPr lang="fr-CH" dirty="0" err="1"/>
              <a:t>Abandoned</a:t>
            </a:r>
            <a:r>
              <a:rPr lang="fr-CH" dirty="0"/>
              <a:t> in 2001 to </a:t>
            </a:r>
            <a:r>
              <a:rPr lang="fr-CH" dirty="0" err="1"/>
              <a:t>make</a:t>
            </a:r>
            <a:r>
              <a:rPr lang="fr-CH" dirty="0"/>
              <a:t> </a:t>
            </a:r>
            <a:r>
              <a:rPr lang="fr-CH" dirty="0" err="1"/>
              <a:t>simpler</a:t>
            </a:r>
            <a:r>
              <a:rPr lang="fr-CH" dirty="0"/>
              <a:t> a few points.</a:t>
            </a:r>
          </a:p>
          <a:p>
            <a:pPr lvl="1"/>
            <a:r>
              <a:rPr lang="fr-CH" dirty="0"/>
              <a:t>In a new ring design </a:t>
            </a:r>
            <a:r>
              <a:rPr lang="fr-CH" dirty="0" err="1"/>
              <a:t>it</a:t>
            </a:r>
            <a:r>
              <a:rPr lang="fr-CH" dirty="0"/>
              <a:t> </a:t>
            </a:r>
            <a:r>
              <a:rPr lang="fr-CH" dirty="0" err="1"/>
              <a:t>should</a:t>
            </a:r>
            <a:r>
              <a:rPr lang="fr-CH" dirty="0"/>
              <a:t> </a:t>
            </a:r>
            <a:r>
              <a:rPr lang="fr-CH" dirty="0" err="1"/>
              <a:t>be</a:t>
            </a:r>
            <a:r>
              <a:rPr lang="fr-CH" dirty="0"/>
              <a:t> </a:t>
            </a:r>
            <a:r>
              <a:rPr lang="fr-CH" dirty="0" err="1"/>
              <a:t>accommodate</a:t>
            </a:r>
            <a:endParaRPr lang="fr-CH" dirty="0"/>
          </a:p>
          <a:p>
            <a:pPr lvl="1"/>
            <a:r>
              <a:rPr lang="fr-CH" dirty="0"/>
              <a:t>The lepton </a:t>
            </a:r>
            <a:r>
              <a:rPr lang="fr-CH" dirty="0" err="1"/>
              <a:t>magnets</a:t>
            </a:r>
            <a:r>
              <a:rPr lang="fr-CH" dirty="0"/>
              <a:t> </a:t>
            </a:r>
            <a:r>
              <a:rPr lang="fr-CH" dirty="0" err="1"/>
              <a:t>can</a:t>
            </a:r>
            <a:r>
              <a:rPr lang="fr-CH" dirty="0"/>
              <a:t> </a:t>
            </a:r>
            <a:r>
              <a:rPr lang="fr-CH" dirty="0" err="1"/>
              <a:t>be</a:t>
            </a:r>
            <a:r>
              <a:rPr lang="fr-CH" dirty="0"/>
              <a:t> </a:t>
            </a:r>
            <a:r>
              <a:rPr lang="fr-CH" dirty="0" err="1"/>
              <a:t>used</a:t>
            </a:r>
            <a:r>
              <a:rPr lang="fr-CH" dirty="0"/>
              <a:t> </a:t>
            </a:r>
            <a:r>
              <a:rPr lang="fr-CH" dirty="0" err="1"/>
              <a:t>alosd</a:t>
            </a:r>
            <a:r>
              <a:rPr lang="fr-CH" dirty="0"/>
              <a:t> as LER (</a:t>
            </a:r>
            <a:r>
              <a:rPr lang="fr-CH" dirty="0" err="1"/>
              <a:t>Low</a:t>
            </a:r>
            <a:r>
              <a:rPr lang="fr-CH" dirty="0"/>
              <a:t> Energy Ring) for proton </a:t>
            </a:r>
            <a:r>
              <a:rPr lang="fr-CH" dirty="0" err="1"/>
              <a:t>injector</a:t>
            </a:r>
            <a:r>
              <a:rPr lang="fr-CH" dirty="0"/>
              <a:t> to </a:t>
            </a:r>
            <a:r>
              <a:rPr lang="fr-CH" dirty="0" err="1"/>
              <a:t>avoid</a:t>
            </a:r>
            <a:r>
              <a:rPr lang="fr-CH" dirty="0"/>
              <a:t> upgrade of SPS for post LHC1.5 use: LHC3 </a:t>
            </a:r>
            <a:r>
              <a:rPr lang="fr-CH" dirty="0" err="1"/>
              <a:t>with</a:t>
            </a:r>
            <a:r>
              <a:rPr lang="fr-CH" dirty="0"/>
              <a:t> HTS, if </a:t>
            </a:r>
            <a:r>
              <a:rPr lang="fr-CH" dirty="0" err="1"/>
              <a:t>anything</a:t>
            </a:r>
            <a:r>
              <a:rPr lang="fr-CH" dirty="0"/>
              <a:t> </a:t>
            </a:r>
            <a:r>
              <a:rPr lang="fr-CH" dirty="0" err="1"/>
              <a:t>else</a:t>
            </a:r>
            <a:r>
              <a:rPr lang="fr-CH" dirty="0"/>
              <a:t> </a:t>
            </a:r>
            <a:r>
              <a:rPr lang="fr-CH" dirty="0" err="1"/>
              <a:t>is</a:t>
            </a:r>
            <a:r>
              <a:rPr lang="fr-CH" dirty="0"/>
              <a:t> </a:t>
            </a:r>
            <a:r>
              <a:rPr lang="fr-CH" dirty="0" err="1"/>
              <a:t>done</a:t>
            </a:r>
            <a:r>
              <a:rPr lang="fr-CH" dirty="0"/>
              <a:t>). </a:t>
            </a:r>
            <a:r>
              <a:rPr lang="fr-CH" dirty="0" err="1"/>
              <a:t>We</a:t>
            </a:r>
            <a:r>
              <a:rPr lang="fr-CH" dirty="0"/>
              <a:t> have a (</a:t>
            </a:r>
            <a:r>
              <a:rPr lang="fr-CH" dirty="0" err="1"/>
              <a:t>narrow</a:t>
            </a:r>
            <a:r>
              <a:rPr lang="fr-CH" dirty="0"/>
              <a:t>!) tunnel and infrastructure to exploit at the maximum.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L.Rossi - R&amp;D for FCC-hh and variants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1640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18321F4-FB9A-5244-956B-FCFFB8808978}"/>
              </a:ext>
            </a:extLst>
          </p:cNvPr>
          <p:cNvGrpSpPr/>
          <p:nvPr/>
        </p:nvGrpSpPr>
        <p:grpSpPr>
          <a:xfrm>
            <a:off x="406580" y="2547551"/>
            <a:ext cx="3384376" cy="2046920"/>
            <a:chOff x="53293" y="3125225"/>
            <a:chExt cx="3778250" cy="236208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ECC323A-A824-A940-81F7-12A109A6F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293" y="3125225"/>
              <a:ext cx="3778250" cy="2362087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0CCF6CF-29EE-964F-88BB-876271B328F5}"/>
                </a:ext>
              </a:extLst>
            </p:cNvPr>
            <p:cNvCxnSpPr>
              <a:cxnSpLocks/>
            </p:cNvCxnSpPr>
            <p:nvPr/>
          </p:nvCxnSpPr>
          <p:spPr>
            <a:xfrm>
              <a:off x="1911350" y="3327400"/>
              <a:ext cx="0" cy="1863436"/>
            </a:xfrm>
            <a:prstGeom prst="line">
              <a:avLst/>
            </a:prstGeom>
            <a:ln>
              <a:solidFill>
                <a:schemeClr val="accent6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8EC40B6-DEBC-E543-A7F8-91BFA058659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7200" y="4032250"/>
              <a:ext cx="2044700" cy="0"/>
            </a:xfrm>
            <a:prstGeom prst="line">
              <a:avLst/>
            </a:prstGeom>
            <a:ln>
              <a:solidFill>
                <a:schemeClr val="accent6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FB5ECCC-BD0D-7545-9768-516D97FFFA5A}"/>
                </a:ext>
              </a:extLst>
            </p:cNvPr>
            <p:cNvSpPr txBox="1"/>
            <p:nvPr/>
          </p:nvSpPr>
          <p:spPr>
            <a:xfrm>
              <a:off x="401956" y="3788839"/>
              <a:ext cx="156324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latin typeface="Bookman Old Style" panose="02050604050505020204" pitchFamily="18" charset="0"/>
                </a:rPr>
                <a:t>9.7 kW/arc (195 W/</a:t>
              </a:r>
              <a:r>
                <a:rPr lang="en-US" sz="900" b="1" dirty="0" err="1">
                  <a:latin typeface="Bookman Old Style" panose="02050604050505020204" pitchFamily="18" charset="0"/>
                </a:rPr>
                <a:t>hc</a:t>
              </a:r>
              <a:r>
                <a:rPr lang="en-US" sz="900" b="1" dirty="0">
                  <a:latin typeface="Bookman Old Style" panose="02050604050505020204" pitchFamily="18" charset="0"/>
                </a:rPr>
                <a:t>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A4FC6B1-8AAB-1B40-9907-A1EF35A5F972}"/>
                </a:ext>
              </a:extLst>
            </p:cNvPr>
            <p:cNvSpPr txBox="1"/>
            <p:nvPr/>
          </p:nvSpPr>
          <p:spPr>
            <a:xfrm>
              <a:off x="423525" y="3336814"/>
              <a:ext cx="15151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Bookman Old Style" panose="02050604050505020204" pitchFamily="18" charset="0"/>
                </a:rPr>
                <a:t>Pure BCMS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Outlook to LHC </a:t>
            </a:r>
            <a:r>
              <a:rPr lang="fr-CH" dirty="0" err="1"/>
              <a:t>Run</a:t>
            </a:r>
            <a:r>
              <a:rPr lang="fr-CH" dirty="0"/>
              <a:t> 3 (2021-2023)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L.Rossi - R&amp;D for FCC-hh and variants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</a:t>
            </a:fld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EA10AF54-BE70-BC41-BA07-DE5C8220B03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56398324"/>
                  </p:ext>
                </p:extLst>
              </p:nvPr>
            </p:nvGraphicFramePr>
            <p:xfrm>
              <a:off x="395536" y="1059582"/>
              <a:ext cx="5880100" cy="114300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1176020">
                      <a:extLst>
                        <a:ext uri="{9D8B030D-6E8A-4147-A177-3AD203B41FA5}">
                          <a16:colId xmlns:a16="http://schemas.microsoft.com/office/drawing/2014/main" val="278806621"/>
                        </a:ext>
                      </a:extLst>
                    </a:gridCol>
                    <a:gridCol w="779780">
                      <a:extLst>
                        <a:ext uri="{9D8B030D-6E8A-4147-A177-3AD203B41FA5}">
                          <a16:colId xmlns:a16="http://schemas.microsoft.com/office/drawing/2014/main" val="1631429105"/>
                        </a:ext>
                      </a:extLst>
                    </a:gridCol>
                    <a:gridCol w="863600">
                      <a:extLst>
                        <a:ext uri="{9D8B030D-6E8A-4147-A177-3AD203B41FA5}">
                          <a16:colId xmlns:a16="http://schemas.microsoft.com/office/drawing/2014/main" val="6864593"/>
                        </a:ext>
                      </a:extLst>
                    </a:gridCol>
                    <a:gridCol w="889000">
                      <a:extLst>
                        <a:ext uri="{9D8B030D-6E8A-4147-A177-3AD203B41FA5}">
                          <a16:colId xmlns:a16="http://schemas.microsoft.com/office/drawing/2014/main" val="3775986682"/>
                        </a:ext>
                      </a:extLst>
                    </a:gridCol>
                    <a:gridCol w="2171700">
                      <a:extLst>
                        <a:ext uri="{9D8B030D-6E8A-4147-A177-3AD203B41FA5}">
                          <a16:colId xmlns:a16="http://schemas.microsoft.com/office/drawing/2014/main" val="624884366"/>
                        </a:ext>
                      </a:extLst>
                    </a:gridCol>
                  </a:tblGrid>
                  <a:tr h="231977"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endParaRPr lang="en-US" sz="1100" dirty="0"/>
                        </a:p>
                      </a:txBody>
                      <a:tcPr>
                        <a:lnL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55A0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lang="el-GR" sz="1100" dirty="0"/>
                            <a:t>2021</a:t>
                          </a:r>
                          <a:endParaRPr lang="en-US" sz="1100" dirty="0"/>
                        </a:p>
                      </a:txBody>
                      <a:tcPr>
                        <a:lnL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55A0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lang="el-GR" sz="1100" dirty="0"/>
                            <a:t>2022</a:t>
                          </a:r>
                          <a:endParaRPr lang="en-US" sz="1100" dirty="0"/>
                        </a:p>
                      </a:txBody>
                      <a:tcPr>
                        <a:lnL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55A0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lang="el-GR" sz="1100" dirty="0"/>
                            <a:t>2023</a:t>
                          </a:r>
                          <a:r>
                            <a:rPr lang="en-US" sz="1100" dirty="0"/>
                            <a:t>*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55A0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100" dirty="0"/>
                            <a:t>Comment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55A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0250931"/>
                      </a:ext>
                    </a:extLst>
                  </a:tr>
                  <a:tr h="231977"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100" dirty="0"/>
                            <a:t># bunches</a:t>
                          </a:r>
                          <a:endParaRPr lang="en-US" sz="11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55A0">
                            <a:tint val="20000"/>
                          </a:srgbClr>
                        </a:solidFill>
                      </a:tcPr>
                    </a:tc>
                    <a:tc gridSpan="3"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100" dirty="0"/>
                            <a:t>Up to 2748 (BCMS)</a:t>
                          </a:r>
                          <a:endParaRPr lang="en-US" sz="11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55A0">
                            <a:tint val="2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l"/>
                          <a:endParaRPr lang="en-US" sz="9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55A0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6300190"/>
                      </a:ext>
                    </a:extLst>
                  </a:tr>
                  <a:tr h="231977"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1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100" smtClean="0"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  <m:sub>
                                    <m:r>
                                      <a:rPr lang="en-US" sz="1100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sz="1100" smtClean="0">
                                    <a:latin typeface="Cambria Math" panose="02040503050406030204" pitchFamily="18" charset="0"/>
                                  </a:rPr>
                                  <m:t> [</m:t>
                                </m:r>
                                <m:r>
                                  <a:rPr lang="en-US" sz="1100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en-US" sz="1100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sz="1100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 sz="11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100" dirty="0"/>
                            <a:t>1.3</a:t>
                          </a:r>
                          <a:endParaRPr lang="en-US" sz="11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100" dirty="0"/>
                            <a:t>1.3</a:t>
                          </a:r>
                          <a:endParaRPr lang="en-US" sz="11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100" dirty="0"/>
                            <a:t>1.3 </a:t>
                          </a:r>
                          <a:r>
                            <a:rPr lang="en-US" sz="1100" dirty="0">
                              <a:sym typeface="Wingdings" pitchFamily="2" charset="2"/>
                            </a:rPr>
                            <a:t> 1.55</a:t>
                          </a:r>
                          <a:endParaRPr lang="en-US" sz="11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l"/>
                          <a:r>
                            <a:rPr lang="en-US" sz="900" dirty="0"/>
                            <a:t>Intensity Ramp Up</a:t>
                          </a:r>
                          <a:endParaRPr lang="en-US" sz="9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84893535"/>
                      </a:ext>
                    </a:extLst>
                  </a:tr>
                  <a:tr h="231977"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1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1100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r>
                                <a:rPr lang="en-US" sz="1100" smtClean="0">
                                  <a:latin typeface="Cambria Math" panose="02040503050406030204" pitchFamily="18" charset="0"/>
                                </a:rPr>
                                <m:t> [</m:t>
                              </m:r>
                              <m:sSup>
                                <m:sSupPr>
                                  <m:ctrlPr>
                                    <a:rPr lang="en-US" sz="11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100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100" smtClean="0"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lang="en-US" sz="1100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  <m:r>
                                <a:rPr lang="en-US" sz="1100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oMath>
                          </a14:m>
                          <a:r>
                            <a:rPr lang="en-US" sz="1100" dirty="0"/>
                            <a:t> </a:t>
                          </a:r>
                          <a:endParaRPr lang="en-US" sz="11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55A0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100" dirty="0"/>
                            <a:t>0 </a:t>
                          </a:r>
                          <a:r>
                            <a:rPr lang="en-US" sz="1100" dirty="0">
                              <a:sym typeface="Wingdings" pitchFamily="2" charset="2"/>
                            </a:rPr>
                            <a:t></a:t>
                          </a:r>
                          <a:r>
                            <a:rPr lang="en-US" sz="1100" dirty="0"/>
                            <a:t>1.4</a:t>
                          </a:r>
                          <a:endParaRPr lang="en-US" sz="11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55A0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100" dirty="0"/>
                            <a:t>1.4 </a:t>
                          </a:r>
                          <a:r>
                            <a:rPr lang="en-US" sz="1100" dirty="0">
                              <a:sym typeface="Wingdings" pitchFamily="2" charset="2"/>
                            </a:rPr>
                            <a:t></a:t>
                          </a:r>
                          <a:r>
                            <a:rPr lang="en-US" sz="1100" dirty="0"/>
                            <a:t>1.8</a:t>
                          </a:r>
                          <a:endParaRPr lang="en-US" sz="11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55A0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100" dirty="0"/>
                            <a:t>1.8 </a:t>
                          </a:r>
                          <a:r>
                            <a:rPr lang="en-US" sz="1100" dirty="0">
                              <a:sym typeface="Wingdings" pitchFamily="2" charset="2"/>
                            </a:rPr>
                            <a:t></a:t>
                          </a:r>
                          <a:r>
                            <a:rPr lang="en-US" sz="1100" dirty="0"/>
                            <a:t> 2.1</a:t>
                          </a:r>
                          <a:endParaRPr lang="en-US" sz="11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55A0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l"/>
                          <a:r>
                            <a:rPr lang="en-US" sz="900" dirty="0"/>
                            <a:t>Max bunch</a:t>
                          </a:r>
                          <a:r>
                            <a:rPr lang="en-US" sz="900" baseline="0" dirty="0"/>
                            <a:t> population</a:t>
                          </a:r>
                          <a:r>
                            <a:rPr lang="en-US" sz="900" dirty="0"/>
                            <a:t> at the end of each year</a:t>
                          </a:r>
                          <a:endParaRPr lang="en-US" sz="9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55A0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1662129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EA10AF54-BE70-BC41-BA07-DE5C8220B03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56398324"/>
                  </p:ext>
                </p:extLst>
              </p:nvPr>
            </p:nvGraphicFramePr>
            <p:xfrm>
              <a:off x="395536" y="1059582"/>
              <a:ext cx="5880100" cy="114300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1176020">
                      <a:extLst>
                        <a:ext uri="{9D8B030D-6E8A-4147-A177-3AD203B41FA5}">
                          <a16:colId xmlns:a16="http://schemas.microsoft.com/office/drawing/2014/main" val="278806621"/>
                        </a:ext>
                      </a:extLst>
                    </a:gridCol>
                    <a:gridCol w="779780">
                      <a:extLst>
                        <a:ext uri="{9D8B030D-6E8A-4147-A177-3AD203B41FA5}">
                          <a16:colId xmlns:a16="http://schemas.microsoft.com/office/drawing/2014/main" val="1631429105"/>
                        </a:ext>
                      </a:extLst>
                    </a:gridCol>
                    <a:gridCol w="863600">
                      <a:extLst>
                        <a:ext uri="{9D8B030D-6E8A-4147-A177-3AD203B41FA5}">
                          <a16:colId xmlns:a16="http://schemas.microsoft.com/office/drawing/2014/main" val="6864593"/>
                        </a:ext>
                      </a:extLst>
                    </a:gridCol>
                    <a:gridCol w="889000">
                      <a:extLst>
                        <a:ext uri="{9D8B030D-6E8A-4147-A177-3AD203B41FA5}">
                          <a16:colId xmlns:a16="http://schemas.microsoft.com/office/drawing/2014/main" val="3775986682"/>
                        </a:ext>
                      </a:extLst>
                    </a:gridCol>
                    <a:gridCol w="2171700">
                      <a:extLst>
                        <a:ext uri="{9D8B030D-6E8A-4147-A177-3AD203B41FA5}">
                          <a16:colId xmlns:a16="http://schemas.microsoft.com/office/drawing/2014/main" val="624884366"/>
                        </a:ext>
                      </a:extLst>
                    </a:gridCol>
                  </a:tblGrid>
                  <a:tr h="259080"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endParaRPr lang="en-US" sz="1100" dirty="0"/>
                        </a:p>
                      </a:txBody>
                      <a:tcPr>
                        <a:lnL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55A0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lang="el-GR" sz="1100" dirty="0"/>
                            <a:t>2021</a:t>
                          </a:r>
                          <a:endParaRPr lang="en-US" sz="1100" dirty="0"/>
                        </a:p>
                      </a:txBody>
                      <a:tcPr>
                        <a:lnL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55A0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lang="el-GR" sz="1100" dirty="0"/>
                            <a:t>2022</a:t>
                          </a:r>
                          <a:endParaRPr lang="en-US" sz="1100" dirty="0"/>
                        </a:p>
                      </a:txBody>
                      <a:tcPr>
                        <a:lnL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55A0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lang="el-GR" sz="1100" dirty="0"/>
                            <a:t>2023</a:t>
                          </a:r>
                          <a:r>
                            <a:rPr lang="en-US" sz="1100" dirty="0"/>
                            <a:t>*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55A0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100" dirty="0"/>
                            <a:t>Comment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ysClr val="window" lastClr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55A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0250931"/>
                      </a:ext>
                    </a:extLst>
                  </a:tr>
                  <a:tr h="259080"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100" dirty="0"/>
                            <a:t># bunches</a:t>
                          </a:r>
                          <a:endParaRPr lang="en-US" sz="11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55A0">
                            <a:tint val="20000"/>
                          </a:srgbClr>
                        </a:solidFill>
                      </a:tcPr>
                    </a:tc>
                    <a:tc gridSpan="3"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100" dirty="0"/>
                            <a:t>Up to 2748 (BCMS)</a:t>
                          </a:r>
                          <a:endParaRPr lang="en-US" sz="11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55A0">
                            <a:tint val="2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l"/>
                          <a:endParaRPr lang="en-US" sz="9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55A0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6300190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18" t="-202326" r="-401554" b="-148837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100" dirty="0"/>
                            <a:t>1.3</a:t>
                          </a:r>
                          <a:endParaRPr lang="en-US" sz="11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100" dirty="0"/>
                            <a:t>1.3</a:t>
                          </a:r>
                          <a:endParaRPr lang="en-US" sz="11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100" dirty="0"/>
                            <a:t>1.3 </a:t>
                          </a:r>
                          <a:r>
                            <a:rPr lang="en-US" sz="1100" dirty="0">
                              <a:sym typeface="Wingdings" pitchFamily="2" charset="2"/>
                            </a:rPr>
                            <a:t> 1.55</a:t>
                          </a:r>
                          <a:endParaRPr lang="en-US" sz="11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l"/>
                          <a:r>
                            <a:rPr lang="en-US" sz="900" dirty="0"/>
                            <a:t>Intensity Ramp Up</a:t>
                          </a:r>
                          <a:endParaRPr lang="en-US" sz="9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8489353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18" t="-216667" r="-401554" b="-6667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100" dirty="0"/>
                            <a:t>0 </a:t>
                          </a:r>
                          <a:r>
                            <a:rPr lang="en-US" sz="1100" dirty="0">
                              <a:sym typeface="Wingdings" pitchFamily="2" charset="2"/>
                            </a:rPr>
                            <a:t></a:t>
                          </a:r>
                          <a:r>
                            <a:rPr lang="en-US" sz="1100" dirty="0"/>
                            <a:t>1.4</a:t>
                          </a:r>
                          <a:endParaRPr lang="en-US" sz="11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55A0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100" dirty="0"/>
                            <a:t>1.4 </a:t>
                          </a:r>
                          <a:r>
                            <a:rPr lang="en-US" sz="1100" dirty="0">
                              <a:sym typeface="Wingdings" pitchFamily="2" charset="2"/>
                            </a:rPr>
                            <a:t></a:t>
                          </a:r>
                          <a:r>
                            <a:rPr lang="en-US" sz="1100" dirty="0"/>
                            <a:t>1.8</a:t>
                          </a:r>
                          <a:endParaRPr lang="en-US" sz="11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55A0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100" dirty="0"/>
                            <a:t>1.8 </a:t>
                          </a:r>
                          <a:r>
                            <a:rPr lang="en-US" sz="1100" dirty="0">
                              <a:sym typeface="Wingdings" pitchFamily="2" charset="2"/>
                            </a:rPr>
                            <a:t></a:t>
                          </a:r>
                          <a:r>
                            <a:rPr lang="en-US" sz="1100" dirty="0"/>
                            <a:t> 2.1</a:t>
                          </a:r>
                          <a:endParaRPr lang="en-US" sz="11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55A0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l"/>
                          <a:r>
                            <a:rPr lang="en-US" sz="900" dirty="0"/>
                            <a:t>Max </a:t>
                          </a:r>
                          <a:r>
                            <a:rPr lang="en-US" sz="900" dirty="0" smtClean="0"/>
                            <a:t>bunch</a:t>
                          </a:r>
                          <a:r>
                            <a:rPr lang="en-US" sz="900" baseline="0" dirty="0" smtClean="0"/>
                            <a:t> population</a:t>
                          </a:r>
                          <a:r>
                            <a:rPr lang="en-US" sz="900" dirty="0" smtClean="0"/>
                            <a:t> </a:t>
                          </a:r>
                          <a:r>
                            <a:rPr lang="en-US" sz="900" dirty="0"/>
                            <a:t>at the end of each year</a:t>
                          </a:r>
                          <a:endParaRPr lang="en-US" sz="90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55A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55A0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1662129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TextBox 5"/>
          <p:cNvSpPr txBox="1"/>
          <p:nvPr/>
        </p:nvSpPr>
        <p:spPr>
          <a:xfrm>
            <a:off x="1259632" y="732592"/>
            <a:ext cx="56448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b="1" dirty="0">
                <a:solidFill>
                  <a:srgbClr val="0055A0"/>
                </a:solidFill>
              </a:rPr>
              <a:t>LIU </a:t>
            </a:r>
            <a:r>
              <a:rPr lang="fr-CH" sz="1200" b="1" dirty="0" err="1">
                <a:solidFill>
                  <a:srgbClr val="0055A0"/>
                </a:solidFill>
              </a:rPr>
              <a:t>forecast</a:t>
            </a:r>
            <a:r>
              <a:rPr lang="fr-CH" sz="1200" b="1" dirty="0">
                <a:solidFill>
                  <a:srgbClr val="0055A0"/>
                </a:solidFill>
              </a:rPr>
              <a:t> for </a:t>
            </a:r>
            <a:r>
              <a:rPr lang="fr-CH" sz="1200" b="1" dirty="0" err="1">
                <a:solidFill>
                  <a:srgbClr val="0055A0"/>
                </a:solidFill>
              </a:rPr>
              <a:t>beam</a:t>
            </a:r>
            <a:r>
              <a:rPr lang="fr-CH" sz="1200" b="1" dirty="0">
                <a:solidFill>
                  <a:srgbClr val="0055A0"/>
                </a:solidFill>
              </a:rPr>
              <a:t> </a:t>
            </a:r>
            <a:r>
              <a:rPr lang="fr-CH" sz="1200" b="1" dirty="0" err="1">
                <a:solidFill>
                  <a:srgbClr val="0055A0"/>
                </a:solidFill>
              </a:rPr>
              <a:t>intensity</a:t>
            </a:r>
            <a:r>
              <a:rPr lang="fr-CH" sz="1200" b="1" dirty="0">
                <a:solidFill>
                  <a:srgbClr val="0055A0"/>
                </a:solidFill>
              </a:rPr>
              <a:t> </a:t>
            </a:r>
            <a:r>
              <a:rPr lang="fr-CH" sz="1200" b="1" dirty="0" err="1">
                <a:solidFill>
                  <a:srgbClr val="0055A0"/>
                </a:solidFill>
              </a:rPr>
              <a:t>ramp</a:t>
            </a:r>
            <a:r>
              <a:rPr lang="fr-CH" sz="1200" b="1" dirty="0">
                <a:solidFill>
                  <a:srgbClr val="0055A0"/>
                </a:solidFill>
              </a:rPr>
              <a:t> up for HL: </a:t>
            </a:r>
            <a:r>
              <a:rPr lang="fr-CH" sz="1200" b="1" dirty="0" err="1">
                <a:solidFill>
                  <a:srgbClr val="0055A0"/>
                </a:solidFill>
              </a:rPr>
              <a:t>can</a:t>
            </a:r>
            <a:r>
              <a:rPr lang="fr-CH" sz="1200" b="1" dirty="0">
                <a:solidFill>
                  <a:srgbClr val="0055A0"/>
                </a:solidFill>
              </a:rPr>
              <a:t> </a:t>
            </a:r>
            <a:r>
              <a:rPr lang="fr-CH" sz="1200" b="1" dirty="0" err="1">
                <a:solidFill>
                  <a:srgbClr val="0055A0"/>
                </a:solidFill>
              </a:rPr>
              <a:t>be</a:t>
            </a:r>
            <a:r>
              <a:rPr lang="fr-CH" sz="1200" b="1" dirty="0">
                <a:solidFill>
                  <a:srgbClr val="0055A0"/>
                </a:solidFill>
              </a:rPr>
              <a:t> </a:t>
            </a:r>
            <a:r>
              <a:rPr lang="fr-CH" sz="1200" b="1" dirty="0" err="1">
                <a:solidFill>
                  <a:srgbClr val="0055A0"/>
                </a:solidFill>
              </a:rPr>
              <a:t>used</a:t>
            </a:r>
            <a:r>
              <a:rPr lang="fr-CH" sz="1200" b="1" dirty="0">
                <a:solidFill>
                  <a:srgbClr val="0055A0"/>
                </a:solidFill>
              </a:rPr>
              <a:t> in LHC Run3 ?</a:t>
            </a:r>
            <a:endParaRPr lang="en-GB" sz="1200" b="1" dirty="0">
              <a:solidFill>
                <a:srgbClr val="0055A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63" y="411510"/>
            <a:ext cx="957278" cy="57436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0770" y="2156664"/>
            <a:ext cx="3552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dirty="0" err="1">
                <a:solidFill>
                  <a:schemeClr val="tx2">
                    <a:lumMod val="75000"/>
                  </a:schemeClr>
                </a:solidFill>
              </a:rPr>
              <a:t>Approaching</a:t>
            </a:r>
            <a:r>
              <a:rPr lang="fr-CH" sz="1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CH" sz="1200" dirty="0" err="1">
                <a:solidFill>
                  <a:schemeClr val="tx2">
                    <a:lumMod val="75000"/>
                  </a:schemeClr>
                </a:solidFill>
              </a:rPr>
              <a:t>cryogenic</a:t>
            </a:r>
            <a:r>
              <a:rPr lang="fr-CH" sz="1200" dirty="0">
                <a:solidFill>
                  <a:schemeClr val="tx2">
                    <a:lumMod val="75000"/>
                  </a:schemeClr>
                </a:solidFill>
              </a:rPr>
              <a:t> limitations </a:t>
            </a:r>
            <a:r>
              <a:rPr lang="fr-CH" sz="1200" dirty="0" err="1">
                <a:solidFill>
                  <a:schemeClr val="tx2">
                    <a:lumMod val="75000"/>
                  </a:schemeClr>
                </a:solidFill>
              </a:rPr>
              <a:t>different</a:t>
            </a:r>
            <a:r>
              <a:rPr lang="fr-CH" sz="1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CH" sz="1200" dirty="0" err="1">
                <a:solidFill>
                  <a:schemeClr val="tx2">
                    <a:lumMod val="75000"/>
                  </a:schemeClr>
                </a:solidFill>
              </a:rPr>
              <a:t>heat</a:t>
            </a:r>
            <a:r>
              <a:rPr lang="fr-CH" sz="1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CH" sz="1200" dirty="0" err="1">
                <a:solidFill>
                  <a:schemeClr val="tx2">
                    <a:lumMod val="75000"/>
                  </a:schemeClr>
                </a:solidFill>
              </a:rPr>
              <a:t>load</a:t>
            </a:r>
            <a:r>
              <a:rPr lang="fr-CH" sz="1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CH" sz="1200" dirty="0" err="1">
                <a:solidFill>
                  <a:schemeClr val="tx2">
                    <a:lumMod val="75000"/>
                  </a:schemeClr>
                </a:solidFill>
              </a:rPr>
              <a:t>emerged</a:t>
            </a:r>
            <a:r>
              <a:rPr lang="fr-CH" sz="1200" dirty="0">
                <a:solidFill>
                  <a:schemeClr val="tx2">
                    <a:lumMod val="75000"/>
                  </a:schemeClr>
                </a:solidFill>
              </a:rPr>
              <a:t> in Run2 </a:t>
            </a:r>
            <a:r>
              <a:rPr lang="fr-CH" sz="1200" dirty="0" err="1">
                <a:solidFill>
                  <a:schemeClr val="tx2">
                    <a:lumMod val="75000"/>
                  </a:schemeClr>
                </a:solidFill>
              </a:rPr>
              <a:t>is</a:t>
            </a:r>
            <a:r>
              <a:rPr lang="fr-CH" sz="1200" dirty="0">
                <a:solidFill>
                  <a:schemeClr val="tx2">
                    <a:lumMod val="75000"/>
                  </a:schemeClr>
                </a:solidFill>
              </a:rPr>
              <a:t> to </a:t>
            </a:r>
            <a:r>
              <a:rPr lang="fr-CH" sz="1200" dirty="0" err="1">
                <a:solidFill>
                  <a:schemeClr val="tx2">
                    <a:lumMod val="75000"/>
                  </a:schemeClr>
                </a:solidFill>
              </a:rPr>
              <a:t>be</a:t>
            </a:r>
            <a:r>
              <a:rPr lang="fr-CH" sz="1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CH" sz="1200" dirty="0" err="1">
                <a:solidFill>
                  <a:schemeClr val="tx2">
                    <a:lumMod val="75000"/>
                  </a:schemeClr>
                </a:solidFill>
              </a:rPr>
              <a:t>understood</a:t>
            </a:r>
            <a:endParaRPr lang="en-GB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8ED0DB4-537D-084E-A0F6-7FCFBBF1C34C}"/>
              </a:ext>
            </a:extLst>
          </p:cNvPr>
          <p:cNvGrpSpPr/>
          <p:nvPr/>
        </p:nvGrpSpPr>
        <p:grpSpPr>
          <a:xfrm>
            <a:off x="3848208" y="2408936"/>
            <a:ext cx="2914984" cy="2423846"/>
            <a:chOff x="5537639" y="2403325"/>
            <a:chExt cx="3415307" cy="330635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C10BF98-5C30-2444-B802-B45749FB189F}"/>
                </a:ext>
              </a:extLst>
            </p:cNvPr>
            <p:cNvGrpSpPr/>
            <p:nvPr/>
          </p:nvGrpSpPr>
          <p:grpSpPr>
            <a:xfrm>
              <a:off x="5537639" y="2403325"/>
              <a:ext cx="3415307" cy="3306350"/>
              <a:chOff x="585281" y="722277"/>
              <a:chExt cx="4840281" cy="4330453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FDB603F5-EE7C-0249-9EBB-E8F6C9B86E05}"/>
                  </a:ext>
                </a:extLst>
              </p:cNvPr>
              <p:cNvGrpSpPr/>
              <p:nvPr/>
            </p:nvGrpSpPr>
            <p:grpSpPr>
              <a:xfrm>
                <a:off x="585281" y="722277"/>
                <a:ext cx="4782722" cy="4330452"/>
                <a:chOff x="585281" y="806097"/>
                <a:chExt cx="4782722" cy="4330452"/>
              </a:xfrm>
            </p:grpSpPr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A1A922E4-5202-934F-A329-2160B01F12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5281" y="806097"/>
                  <a:ext cx="4782722" cy="3587041"/>
                </a:xfrm>
                <a:prstGeom prst="rect">
                  <a:avLst/>
                </a:prstGeom>
              </p:spPr>
            </p:pic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5330FEA5-A33B-4D40-83D2-0F09635032E4}"/>
                    </a:ext>
                  </a:extLst>
                </p:cNvPr>
                <p:cNvCxnSpPr/>
                <p:nvPr/>
              </p:nvCxnSpPr>
              <p:spPr bwMode="auto">
                <a:xfrm>
                  <a:off x="2131523" y="1508760"/>
                  <a:ext cx="0" cy="624840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9EFF2F20-2718-0A4C-9EC2-8CDCB28640C2}"/>
                    </a:ext>
                  </a:extLst>
                </p:cNvPr>
                <p:cNvSpPr txBox="1"/>
                <p:nvPr/>
              </p:nvSpPr>
              <p:spPr>
                <a:xfrm>
                  <a:off x="585281" y="4669156"/>
                  <a:ext cx="2146252" cy="4673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1100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r=30% decrease</a:t>
                  </a:r>
                  <a:endParaRPr lang="en-US" sz="1100" u="sng" dirty="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7192715-C090-7541-BCB7-800DF3471259}"/>
                  </a:ext>
                </a:extLst>
              </p:cNvPr>
              <p:cNvSpPr txBox="1"/>
              <p:nvPr/>
            </p:nvSpPr>
            <p:spPr>
              <a:xfrm>
                <a:off x="2789094" y="4366077"/>
                <a:ext cx="2636468" cy="686653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40% increase in integrated luminosity</a:t>
                </a:r>
                <a:endParaRPr lang="en-US" sz="1100" u="sng" dirty="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801CF37-8CB4-D849-A94A-C76E106060E3}"/>
                </a:ext>
              </a:extLst>
            </p:cNvPr>
            <p:cNvSpPr txBox="1"/>
            <p:nvPr/>
          </p:nvSpPr>
          <p:spPr>
            <a:xfrm>
              <a:off x="6795153" y="5316689"/>
              <a:ext cx="431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ym typeface="Wingdings" pitchFamily="2" charset="2"/>
                </a:rPr>
                <a:t></a:t>
              </a:r>
              <a:endParaRPr lang="en-US" dirty="0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913431" y="2192143"/>
            <a:ext cx="2882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tx2">
                    <a:lumMod val="75000"/>
                  </a:schemeClr>
                </a:solidFill>
              </a:rPr>
              <a:t>Swapping the vertical crossing polarity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72200" y="972714"/>
            <a:ext cx="2771800" cy="116955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sz="1400" dirty="0" err="1"/>
              <a:t>Pushing</a:t>
            </a:r>
            <a:r>
              <a:rPr lang="fr-CH" sz="1400" dirty="0"/>
              <a:t> </a:t>
            </a:r>
            <a:r>
              <a:rPr lang="fr-CH" sz="1400" dirty="0" err="1"/>
              <a:t>present</a:t>
            </a:r>
            <a:r>
              <a:rPr lang="fr-CH" sz="1400" dirty="0"/>
              <a:t> LHC at the </a:t>
            </a:r>
            <a:r>
              <a:rPr lang="fr-CH" sz="1400" dirty="0" err="1"/>
              <a:t>limits</a:t>
            </a:r>
            <a:r>
              <a:rPr lang="fr-CH" sz="1400" dirty="0"/>
              <a:t> (</a:t>
            </a:r>
            <a:r>
              <a:rPr lang="fr-CH" sz="1400" dirty="0" err="1"/>
              <a:t>using</a:t>
            </a:r>
            <a:r>
              <a:rPr lang="fr-CH" sz="1400" dirty="0"/>
              <a:t> HL-LHC </a:t>
            </a:r>
            <a:r>
              <a:rPr lang="fr-CH" sz="1400" dirty="0" err="1"/>
              <a:t>studies</a:t>
            </a:r>
            <a:r>
              <a:rPr lang="fr-CH" sz="1400" dirty="0"/>
              <a:t> and </a:t>
            </a:r>
            <a:r>
              <a:rPr lang="fr-CH" sz="1400" dirty="0" err="1"/>
              <a:t>early</a:t>
            </a:r>
            <a:r>
              <a:rPr lang="fr-CH" sz="1400" dirty="0"/>
              <a:t> installation of HiLumi </a:t>
            </a:r>
            <a:r>
              <a:rPr lang="fr-CH" sz="1400" dirty="0" err="1"/>
              <a:t>equipment</a:t>
            </a:r>
            <a:r>
              <a:rPr lang="fr-CH" sz="1400" dirty="0"/>
              <a:t> in LS2…: </a:t>
            </a:r>
            <a:r>
              <a:rPr lang="fr-CH" sz="1400" dirty="0" err="1"/>
              <a:t>Levelling</a:t>
            </a:r>
            <a:r>
              <a:rPr lang="fr-CH" sz="1400" dirty="0"/>
              <a:t>, </a:t>
            </a:r>
            <a:r>
              <a:rPr lang="fr-CH" sz="1400" dirty="0" err="1"/>
              <a:t>collimator</a:t>
            </a:r>
            <a:r>
              <a:rPr lang="fr-CH" sz="1400" dirty="0"/>
              <a:t> </a:t>
            </a:r>
            <a:r>
              <a:rPr lang="fr-CH" sz="1400" dirty="0" err="1"/>
              <a:t>low</a:t>
            </a:r>
            <a:r>
              <a:rPr lang="fr-CH" sz="1400" dirty="0"/>
              <a:t>-Z and DS, TDIS…</a:t>
            </a:r>
            <a:endParaRPr lang="en-GB" sz="1400" dirty="0"/>
          </a:p>
        </p:txBody>
      </p:sp>
      <p:pic>
        <p:nvPicPr>
          <p:cNvPr id="29" name="Picture 2" descr="Picture1">
            <a:extLst>
              <a:ext uri="{FF2B5EF4-FFF2-40B4-BE49-F238E27FC236}">
                <a16:creationId xmlns:a16="http://schemas.microsoft.com/office/drawing/2014/main" id="{4D5EBBD5-B6FF-2E49-A030-BE2AB34A4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035" y="2202582"/>
            <a:ext cx="2251847" cy="1740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6674542" y="3997179"/>
            <a:ext cx="2469458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sz="1200" b="1" dirty="0"/>
              <a:t>L</a:t>
            </a:r>
            <a:r>
              <a:rPr lang="fr-CH" sz="1200" b="1" baseline="-25000" dirty="0"/>
              <a:t>int</a:t>
            </a:r>
            <a:r>
              <a:rPr lang="fr-CH" sz="1200" b="1" dirty="0"/>
              <a:t> 160 fb</a:t>
            </a:r>
            <a:r>
              <a:rPr lang="fr-CH" sz="1200" b="1" baseline="30000" dirty="0"/>
              <a:t>-1</a:t>
            </a:r>
            <a:r>
              <a:rPr lang="fr-CH" sz="1200" b="1" dirty="0"/>
              <a:t> at </a:t>
            </a:r>
            <a:r>
              <a:rPr lang="fr-CH" sz="1200" b="1" dirty="0" err="1"/>
              <a:t>reach</a:t>
            </a:r>
            <a:r>
              <a:rPr lang="fr-CH" sz="1200" b="1" dirty="0"/>
              <a:t> in Run3 </a:t>
            </a:r>
            <a:r>
              <a:rPr lang="fr-CH" sz="1200" b="1" dirty="0" err="1"/>
              <a:t>with</a:t>
            </a:r>
            <a:r>
              <a:rPr lang="fr-CH" sz="1200" b="1" dirty="0"/>
              <a:t> </a:t>
            </a:r>
            <a:r>
              <a:rPr lang="fr-CH" sz="1200" b="1" dirty="0" err="1"/>
              <a:t>margins</a:t>
            </a:r>
            <a:endParaRPr lang="fr-CH" sz="1200" b="1" dirty="0"/>
          </a:p>
          <a:p>
            <a:r>
              <a:rPr lang="fr-CH" sz="1200" b="1" dirty="0"/>
              <a:t>&gt; 350 fb</a:t>
            </a:r>
            <a:r>
              <a:rPr lang="fr-CH" sz="1200" b="1" baseline="30000" dirty="0"/>
              <a:t>-1</a:t>
            </a:r>
            <a:r>
              <a:rPr lang="fr-CH" sz="1200" b="1" dirty="0"/>
              <a:t> </a:t>
            </a:r>
            <a:r>
              <a:rPr lang="fr-CH" sz="1200" b="1" dirty="0" err="1"/>
              <a:t>we</a:t>
            </a:r>
            <a:r>
              <a:rPr lang="fr-CH" sz="1200" b="1" dirty="0"/>
              <a:t> enter in </a:t>
            </a:r>
            <a:r>
              <a:rPr lang="fr-CH" sz="1200" b="1" dirty="0" err="1"/>
              <a:t>unknown</a:t>
            </a:r>
            <a:r>
              <a:rPr lang="fr-CH" sz="1200" b="1" dirty="0"/>
              <a:t> </a:t>
            </a:r>
            <a:r>
              <a:rPr lang="fr-CH" sz="1200" b="1" dirty="0" err="1"/>
              <a:t>territory</a:t>
            </a:r>
            <a:r>
              <a:rPr lang="fr-CH" sz="1200" b="1" dirty="0"/>
              <a:t> for radiation damage</a:t>
            </a:r>
            <a:endParaRPr lang="en-GB" sz="1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628982" y="227869"/>
            <a:ext cx="135593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Run3 WG ,</a:t>
            </a:r>
          </a:p>
          <a:p>
            <a:r>
              <a:rPr lang="en-GB" sz="1100" dirty="0"/>
              <a:t>S. Fartoukh, chair</a:t>
            </a:r>
          </a:p>
          <a:p>
            <a:r>
              <a:rPr lang="en-GB" sz="1100" dirty="0"/>
              <a:t>N. Karastathis</a:t>
            </a:r>
          </a:p>
        </p:txBody>
      </p:sp>
    </p:spTree>
    <p:extLst>
      <p:ext uri="{BB962C8B-B14F-4D97-AF65-F5344CB8AC3E}">
        <p14:creationId xmlns:p14="http://schemas.microsoft.com/office/powerpoint/2010/main" val="9415287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7884" y="1553722"/>
            <a:ext cx="3301273" cy="205536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5572126" y="1116742"/>
            <a:ext cx="2428875" cy="324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27" tIns="34264" rIns="68527" bIns="34264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Two 1 km long, 10 </a:t>
            </a:r>
            <a:r>
              <a:rPr lang="en-US" dirty="0" err="1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GeV</a:t>
            </a:r>
            <a:r>
              <a:rPr lang="en-US" dirty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 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SC LINACs with 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8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3 accelerating</a:t>
            </a:r>
            <a:r>
              <a:rPr lang="en-US" dirty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 and </a:t>
            </a:r>
          </a:p>
          <a:p>
            <a:pPr defTabSz="685800" fontAlgn="base">
              <a:spcBef>
                <a:spcPct val="0"/>
              </a:spcBef>
              <a:spcAft>
                <a:spcPts val="450"/>
              </a:spcAft>
            </a:pPr>
            <a:r>
              <a:rPr lang="en-US" dirty="0">
                <a:solidFill>
                  <a:srgbClr val="FF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3 decelerating passes </a:t>
            </a:r>
            <a:r>
              <a:rPr lang="en-US" dirty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 charset="2"/>
              </a:rPr>
              <a:t>in CW operation </a:t>
            </a:r>
          </a:p>
          <a:p>
            <a:pPr marL="257175" indent="-257175" defTabSz="685800" fontAlgn="base">
              <a:spcBef>
                <a:spcPct val="0"/>
              </a:spcBef>
              <a:spcAft>
                <a:spcPct val="0"/>
              </a:spcAft>
              <a:buFont typeface="Wingdings" charset="0"/>
              <a:buChar char="è"/>
            </a:pPr>
            <a:r>
              <a:rPr lang="en-US" dirty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SRF sees 6*current </a:t>
            </a:r>
          </a:p>
          <a:p>
            <a:pPr defTabSz="685800" fontAlgn="base">
              <a:spcBef>
                <a:spcPct val="0"/>
              </a:spcBef>
              <a:spcAft>
                <a:spcPts val="450"/>
              </a:spcAft>
            </a:pPr>
            <a:r>
              <a:rPr lang="en-US" dirty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    at the IP  </a:t>
            </a:r>
            <a:r>
              <a:rPr lang="en-US" sz="1500" dirty="0">
                <a:solidFill>
                  <a:srgbClr val="3333CC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(≈ 4ns spacing)</a:t>
            </a:r>
            <a:endParaRPr lang="en-US" sz="1500" dirty="0">
              <a:solidFill>
                <a:srgbClr val="3333CC"/>
              </a:solidFill>
              <a:latin typeface="Times New Roman" charset="0"/>
              <a:ea typeface="ＭＳ Ｐゴシック" charset="-128"/>
              <a:cs typeface="ＭＳ Ｐゴシック" charset="-128"/>
              <a:sym typeface="Wingdings" charset="2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 Q</a:t>
            </a:r>
            <a:r>
              <a:rPr lang="en-US" baseline="-25000" dirty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0</a:t>
            </a:r>
            <a:r>
              <a:rPr lang="en-US" dirty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 = 10</a:t>
            </a:r>
            <a:r>
              <a:rPr lang="en-US" baseline="30000" dirty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10</a:t>
            </a:r>
            <a:r>
              <a:rPr lang="en-US" dirty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 requires 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     cryogenic system 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     comparable to LHC 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     system! Q</a:t>
            </a:r>
            <a:r>
              <a:rPr lang="en-US" baseline="-25000" dirty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0</a:t>
            </a:r>
            <a:r>
              <a:rPr lang="en-US" dirty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 &gt; 10</a:t>
            </a:r>
            <a:r>
              <a:rPr lang="en-US" baseline="30000" dirty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10</a:t>
            </a:r>
            <a:r>
              <a:rPr lang="en-US" dirty="0">
                <a:solidFill>
                  <a:srgbClr val="800000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 </a:t>
            </a:r>
            <a:endParaRPr lang="en-US" sz="1200" dirty="0">
              <a:solidFill>
                <a:srgbClr val="800000"/>
              </a:solidFill>
              <a:latin typeface="Times New Roman" charset="0"/>
              <a:ea typeface="ＭＳ Ｐゴシック" charset="-128"/>
              <a:cs typeface="ＭＳ Ｐゴシック" charset="-128"/>
              <a:sym typeface="Wingdings" charset="2"/>
            </a:endParaRPr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450181" y="135732"/>
            <a:ext cx="6172200" cy="540544"/>
          </a:xfrm>
        </p:spPr>
        <p:txBody>
          <a:bodyPr/>
          <a:lstStyle/>
          <a:p>
            <a:pPr eaLnBrk="1" hangingPunct="1"/>
            <a:r>
              <a:rPr lang="en-US" sz="2700" u="sng" dirty="0" err="1">
                <a:solidFill>
                  <a:srgbClr val="FF0000"/>
                </a:solidFill>
              </a:rPr>
              <a:t>LHeC</a:t>
            </a:r>
            <a:r>
              <a:rPr lang="en-US" sz="2700" u="sng" dirty="0">
                <a:solidFill>
                  <a:srgbClr val="FF0000"/>
                </a:solidFill>
              </a:rPr>
              <a:t>: RL with ERL Operation as Baseline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1206104" y="701113"/>
            <a:ext cx="6822292" cy="784623"/>
            <a:chOff x="288" y="720"/>
            <a:chExt cx="5730" cy="659"/>
          </a:xfrm>
        </p:grpSpPr>
        <p:sp>
          <p:nvSpPr>
            <p:cNvPr id="53262" name="Rectangle 3"/>
            <p:cNvSpPr>
              <a:spLocks noChangeArrowheads="1"/>
            </p:cNvSpPr>
            <p:nvPr/>
          </p:nvSpPr>
          <p:spPr bwMode="auto">
            <a:xfrm>
              <a:off x="288" y="816"/>
              <a:ext cx="337" cy="143"/>
            </a:xfrm>
            <a:prstGeom prst="rect">
              <a:avLst/>
            </a:prstGeom>
            <a:solidFill>
              <a:srgbClr val="00CC00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</p:spPr>
          <p:txBody>
            <a:bodyPr wrap="none" lIns="68527" tIns="34264" rIns="68527" bIns="34264" anchor="ctr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3263" name="Text Box 7"/>
            <p:cNvSpPr txBox="1">
              <a:spLocks noChangeArrowheads="1"/>
            </p:cNvSpPr>
            <p:nvPr/>
          </p:nvSpPr>
          <p:spPr bwMode="auto">
            <a:xfrm>
              <a:off x="674" y="720"/>
              <a:ext cx="5344" cy="6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68527" tIns="34264" rIns="68527" bIns="34264">
              <a:prstTxWarp prst="textNoShape">
                <a:avLst/>
              </a:prstTxWarp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950" dirty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Super Conducting Recirculating </a:t>
              </a:r>
              <a:r>
                <a:rPr lang="en-US" sz="1950" dirty="0" err="1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Linac</a:t>
              </a:r>
              <a:r>
                <a:rPr lang="en-US" sz="1950" dirty="0">
                  <a:solidFill>
                    <a:srgbClr val="800000"/>
                  </a:solidFill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with Energy Recovery</a:t>
              </a:r>
            </a:p>
            <a:p>
              <a:pPr defTabSz="685800" fontAlgn="base">
                <a:spcBef>
                  <a:spcPts val="900"/>
                </a:spcBef>
                <a:spcAft>
                  <a:spcPct val="0"/>
                </a:spcAft>
              </a:pPr>
              <a:r>
                <a:rPr lang="en-US" sz="1950" dirty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Choose ⅓ of LHC circumference </a:t>
              </a:r>
              <a:r>
                <a:rPr lang="en-US" sz="1950" dirty="0">
                  <a:latin typeface="Times New Roman" charset="0"/>
                  <a:ea typeface="ＭＳ Ｐゴシック" charset="-128"/>
                  <a:cs typeface="ＭＳ Ｐゴシック" charset="-128"/>
                  <a:sym typeface="Wingdings"/>
                </a:rPr>
                <a:t></a:t>
              </a:r>
              <a:r>
                <a:rPr lang="en-US" sz="1950" dirty="0">
                  <a:latin typeface="Times New Roman" charset="0"/>
                  <a:ea typeface="ＭＳ Ｐゴシック" charset="-128"/>
                  <a:cs typeface="ＭＳ Ｐゴシック" charset="-128"/>
                  <a:sym typeface="Wingdings" charset="2"/>
                </a:rPr>
                <a:t> 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2203" y="61570"/>
            <a:ext cx="602456" cy="371543"/>
          </a:xfrm>
          <a:prstGeom prst="rect">
            <a:avLst/>
          </a:prstGeom>
        </p:spPr>
      </p:pic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273024" y="3751600"/>
            <a:ext cx="6362710" cy="900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27" tIns="34264" rIns="68527" bIns="34264">
            <a:prstTxWarp prst="textNoShape">
              <a:avLst/>
            </a:prstTxWarp>
            <a:spAutoFit/>
          </a:bodyPr>
          <a:lstStyle/>
          <a:p>
            <a:pPr marL="257175" indent="-257175" defTabSz="685800" fontAlgn="base">
              <a:spcBef>
                <a:spcPct val="0"/>
              </a:spcBef>
              <a:spcAft>
                <a:spcPct val="0"/>
              </a:spcAft>
              <a:buFont typeface="Wingdings" charset="0"/>
              <a:buChar char="è"/>
            </a:pPr>
            <a:r>
              <a:rPr lang="en-US" dirty="0">
                <a:solidFill>
                  <a:srgbClr val="0000FF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 944 cavities; 59 </a:t>
            </a:r>
            <a:r>
              <a:rPr lang="en-US" dirty="0" err="1">
                <a:solidFill>
                  <a:srgbClr val="0000FF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cryo</a:t>
            </a:r>
            <a:r>
              <a:rPr lang="en-US" dirty="0">
                <a:solidFill>
                  <a:srgbClr val="0000FF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 modules per </a:t>
            </a:r>
            <a:r>
              <a:rPr lang="en-US" dirty="0" err="1">
                <a:solidFill>
                  <a:srgbClr val="0000FF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linac</a:t>
            </a:r>
            <a:endParaRPr lang="en-US" dirty="0">
              <a:solidFill>
                <a:srgbClr val="0000FF"/>
              </a:solidFill>
              <a:latin typeface="Times New Roman" charset="0"/>
              <a:ea typeface="ＭＳ Ｐゴシック" charset="-128"/>
              <a:cs typeface="ＭＳ Ｐゴシック" charset="-128"/>
              <a:sym typeface="Wingdings"/>
            </a:endParaRPr>
          </a:p>
          <a:p>
            <a:pPr marL="257175" indent="-257175" defTabSz="685800" fontAlgn="base">
              <a:spcBef>
                <a:spcPct val="0"/>
              </a:spcBef>
              <a:spcAft>
                <a:spcPct val="0"/>
              </a:spcAft>
              <a:buFont typeface="Wingdings" charset="0"/>
              <a:buChar char="è"/>
            </a:pPr>
            <a:r>
              <a:rPr lang="en-US" dirty="0">
                <a:solidFill>
                  <a:srgbClr val="0000FF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 ca. 9 km underground tunnel installation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è"/>
            </a:pPr>
            <a:r>
              <a:rPr lang="en-US" dirty="0">
                <a:solidFill>
                  <a:srgbClr val="0000FF"/>
                </a:solidFill>
                <a:latin typeface="Times New Roman" charset="0"/>
                <a:ea typeface="ＭＳ Ｐゴシック" charset="-128"/>
                <a:cs typeface="ＭＳ Ｐゴシック" charset="-128"/>
                <a:sym typeface="Wingdings"/>
              </a:rPr>
              <a:t> more than 4500 magnets (same magnet design as for RR option)</a:t>
            </a:r>
            <a:endParaRPr lang="en-US" dirty="0">
              <a:solidFill>
                <a:srgbClr val="0000FF"/>
              </a:solidFill>
              <a:latin typeface="Times New Roman" charset="0"/>
              <a:ea typeface="ＭＳ Ｐゴシック" charset="-128"/>
              <a:cs typeface="ＭＳ Ｐゴシック" charset="-128"/>
              <a:sym typeface="Wingdings" charset="2"/>
            </a:endParaRPr>
          </a:p>
        </p:txBody>
      </p:sp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3314700" y="1809210"/>
          <a:ext cx="4591050" cy="2766060"/>
        </p:xfrm>
        <a:graphic>
          <a:graphicData uri="http://schemas.openxmlformats.org/drawingml/2006/table">
            <a:tbl>
              <a:tblPr firstRow="1" bandRow="1"/>
              <a:tblGrid>
                <a:gridCol w="24808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6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45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146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457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800000"/>
                          </a:solidFill>
                        </a:rPr>
                        <a:t>10</a:t>
                      </a:r>
                      <a:r>
                        <a:rPr lang="en-US" sz="1200" baseline="30000" dirty="0">
                          <a:solidFill>
                            <a:srgbClr val="800000"/>
                          </a:solidFill>
                        </a:rPr>
                        <a:t>33</a:t>
                      </a:r>
                      <a:r>
                        <a:rPr lang="en-US" sz="1200" dirty="0">
                          <a:solidFill>
                            <a:srgbClr val="800000"/>
                          </a:solidFill>
                        </a:rPr>
                        <a:t> cm</a:t>
                      </a:r>
                      <a:r>
                        <a:rPr lang="en-US" sz="1200" baseline="30000" dirty="0">
                          <a:solidFill>
                            <a:srgbClr val="800000"/>
                          </a:solidFill>
                        </a:rPr>
                        <a:t>-2 </a:t>
                      </a:r>
                      <a:r>
                        <a:rPr lang="en-US" sz="1200" dirty="0">
                          <a:solidFill>
                            <a:srgbClr val="800000"/>
                          </a:solidFill>
                        </a:rPr>
                        <a:t>s</a:t>
                      </a:r>
                      <a:r>
                        <a:rPr lang="en-US" sz="1200" baseline="30000" dirty="0">
                          <a:solidFill>
                            <a:srgbClr val="800000"/>
                          </a:solidFill>
                        </a:rPr>
                        <a:t>-1 </a:t>
                      </a:r>
                      <a:r>
                        <a:rPr lang="en-US" sz="1200" dirty="0">
                          <a:solidFill>
                            <a:srgbClr val="800000"/>
                          </a:solidFill>
                        </a:rPr>
                        <a:t>Luminosity reach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PROTONS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ELECTRONS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46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Beam Energy [</a:t>
                      </a:r>
                      <a:r>
                        <a:rPr lang="en-US" sz="1200" dirty="0" err="1">
                          <a:solidFill>
                            <a:schemeClr val="bg1"/>
                          </a:solidFill>
                        </a:rPr>
                        <a:t>GeV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200" b="1" dirty="0"/>
                        <a:t>7000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200" b="1" dirty="0"/>
                        <a:t>60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46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Luminosity [10</a:t>
                      </a:r>
                      <a:r>
                        <a:rPr lang="en-US" sz="1200" baseline="30000" dirty="0">
                          <a:solidFill>
                            <a:schemeClr val="bg1"/>
                          </a:solidFill>
                        </a:rPr>
                        <a:t>33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cm</a:t>
                      </a:r>
                      <a:r>
                        <a:rPr lang="en-US" sz="1200" baseline="30000" dirty="0">
                          <a:solidFill>
                            <a:schemeClr val="bg1"/>
                          </a:solidFill>
                        </a:rPr>
                        <a:t>-2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s</a:t>
                      </a:r>
                      <a:r>
                        <a:rPr lang="en-US" sz="1200" baseline="30000" dirty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200" b="1" dirty="0">
                          <a:solidFill>
                            <a:srgbClr val="008000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200" b="1" dirty="0"/>
                        <a:t>1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46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Normalized </a:t>
                      </a:r>
                      <a:r>
                        <a:rPr lang="en-US" sz="1200" dirty="0" err="1">
                          <a:solidFill>
                            <a:schemeClr val="bg1"/>
                          </a:solidFill>
                        </a:rPr>
                        <a:t>emittance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ge</a:t>
                      </a:r>
                      <a:r>
                        <a:rPr lang="en-US" sz="1200" baseline="-25000" dirty="0" err="1">
                          <a:solidFill>
                            <a:schemeClr val="bg1"/>
                          </a:solidFill>
                        </a:rPr>
                        <a:t>x,y</a:t>
                      </a:r>
                      <a:r>
                        <a:rPr lang="en-US" sz="1200" baseline="-25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[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m]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200" b="1" dirty="0">
                          <a:solidFill>
                            <a:srgbClr val="008000"/>
                          </a:solidFill>
                        </a:rPr>
                        <a:t>3.75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200" b="1" dirty="0"/>
                        <a:t>50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146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Beta </a:t>
                      </a:r>
                      <a:r>
                        <a:rPr lang="en-US" sz="1200" dirty="0" err="1">
                          <a:solidFill>
                            <a:schemeClr val="bg1"/>
                          </a:solidFill>
                        </a:rPr>
                        <a:t>Funtion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b</a:t>
                      </a:r>
                      <a:r>
                        <a:rPr lang="en-US" sz="1200" baseline="30000" dirty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*</a:t>
                      </a:r>
                      <a:r>
                        <a:rPr lang="en-US" sz="1200" baseline="-25000" dirty="0" err="1">
                          <a:solidFill>
                            <a:schemeClr val="bg1"/>
                          </a:solidFill>
                        </a:rPr>
                        <a:t>x,y</a:t>
                      </a:r>
                      <a:r>
                        <a:rPr lang="en-US" sz="1200" baseline="-25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[m]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200" b="1" dirty="0">
                          <a:solidFill>
                            <a:srgbClr val="008000"/>
                          </a:solidFill>
                        </a:rPr>
                        <a:t>0.1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0.12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146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err="1">
                          <a:solidFill>
                            <a:schemeClr val="bg1"/>
                          </a:solidFill>
                        </a:rPr>
                        <a:t>rms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 Beam size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200" baseline="30000" dirty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*</a:t>
                      </a:r>
                      <a:r>
                        <a:rPr lang="en-US" sz="1200" baseline="-25000" dirty="0" err="1">
                          <a:solidFill>
                            <a:schemeClr val="bg1"/>
                          </a:solidFill>
                        </a:rPr>
                        <a:t>x,y</a:t>
                      </a:r>
                      <a:r>
                        <a:rPr lang="en-US" sz="1200" baseline="-25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[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m] 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200" b="1" dirty="0"/>
                        <a:t>7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200" b="1" dirty="0"/>
                        <a:t>7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146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457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>
                          <a:solidFill>
                            <a:schemeClr val="bg1"/>
                          </a:solidFill>
                        </a:rPr>
                        <a:t>rms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 Beam divergence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s’</a:t>
                      </a:r>
                      <a:r>
                        <a:rPr lang="en-US" sz="1200" baseline="30000" dirty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*</a:t>
                      </a:r>
                      <a:r>
                        <a:rPr lang="en-US" sz="1200" baseline="-25000" dirty="0" err="1">
                          <a:solidFill>
                            <a:schemeClr val="bg1"/>
                          </a:solidFill>
                        </a:rPr>
                        <a:t>x,y</a:t>
                      </a:r>
                      <a:r>
                        <a:rPr lang="en-US" sz="1200" baseline="-25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[</a:t>
                      </a:r>
                      <a:r>
                        <a:rPr lang="en-US" sz="1200" dirty="0" err="1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200" dirty="0" err="1">
                          <a:solidFill>
                            <a:schemeClr val="bg1"/>
                          </a:solidFill>
                          <a:latin typeface="+mn-lt"/>
                          <a:cs typeface="+mn-cs"/>
                        </a:rPr>
                        <a:t>rad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] 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200" b="1" dirty="0"/>
                        <a:t>70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200" b="1" dirty="0"/>
                        <a:t>58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146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Beam Current @ IP [mA]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200" b="1" dirty="0"/>
                        <a:t>430</a:t>
                      </a:r>
                      <a:r>
                        <a:rPr lang="en-US" sz="1200" b="1" baseline="0" dirty="0"/>
                        <a:t> (860)</a:t>
                      </a:r>
                      <a:endParaRPr lang="en-US" sz="1200" b="1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200" b="1" dirty="0"/>
                        <a:t>6.6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146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Bunch Spacing [ns]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200" b="1" dirty="0"/>
                        <a:t>25 (50)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200" b="1" dirty="0"/>
                        <a:t>25 (50)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146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Bunch Population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200" b="1" dirty="0">
                          <a:solidFill>
                            <a:srgbClr val="008000"/>
                          </a:solidFill>
                        </a:rPr>
                        <a:t>1.7*10</a:t>
                      </a:r>
                      <a:r>
                        <a:rPr lang="en-US" sz="1200" b="1" baseline="30000" dirty="0">
                          <a:solidFill>
                            <a:srgbClr val="008000"/>
                          </a:solidFill>
                        </a:rPr>
                        <a:t>11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457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(1*10</a:t>
                      </a:r>
                      <a:r>
                        <a:rPr lang="en-US" sz="1200" b="1" baseline="30000" dirty="0"/>
                        <a:t>9</a:t>
                      </a:r>
                      <a:r>
                        <a:rPr lang="en-US" sz="1200" b="1" dirty="0"/>
                        <a:t>)</a:t>
                      </a:r>
                      <a:r>
                        <a:rPr lang="en-US" sz="1200" b="1" baseline="0" dirty="0"/>
                        <a:t> </a:t>
                      </a:r>
                      <a:r>
                        <a:rPr lang="en-US" sz="1200" b="1" dirty="0"/>
                        <a:t>2*10</a:t>
                      </a:r>
                      <a:r>
                        <a:rPr lang="en-US" sz="1200" b="1" baseline="30000" dirty="0"/>
                        <a:t>9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146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Bunch charge [</a:t>
                      </a:r>
                      <a:r>
                        <a:rPr lang="en-US" sz="1200" dirty="0" err="1">
                          <a:solidFill>
                            <a:schemeClr val="bg1"/>
                          </a:solidFill>
                        </a:rPr>
                        <a:t>nC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200" b="1" dirty="0"/>
                        <a:t>27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200" b="1" dirty="0"/>
                        <a:t> (0.16) 0.32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/>
        </p:nvGraphicFramePr>
        <p:xfrm>
          <a:off x="1206103" y="1809427"/>
          <a:ext cx="4582715" cy="2766060"/>
        </p:xfrm>
        <a:graphic>
          <a:graphicData uri="http://schemas.openxmlformats.org/drawingml/2006/table">
            <a:tbl>
              <a:tblPr firstRow="1" bandRow="1"/>
              <a:tblGrid>
                <a:gridCol w="24584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81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6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146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rgbClr val="008000"/>
                          </a:solidFill>
                        </a:rPr>
                        <a:t>10</a:t>
                      </a:r>
                      <a:r>
                        <a:rPr lang="en-US" sz="1200" baseline="30000" dirty="0">
                          <a:solidFill>
                            <a:srgbClr val="008000"/>
                          </a:solidFill>
                        </a:rPr>
                        <a:t>34</a:t>
                      </a:r>
                      <a:r>
                        <a:rPr lang="en-US" sz="1200" dirty="0">
                          <a:solidFill>
                            <a:srgbClr val="008000"/>
                          </a:solidFill>
                        </a:rPr>
                        <a:t> cm</a:t>
                      </a:r>
                      <a:r>
                        <a:rPr lang="en-US" sz="1200" baseline="30000" dirty="0">
                          <a:solidFill>
                            <a:srgbClr val="008000"/>
                          </a:solidFill>
                        </a:rPr>
                        <a:t>-2 </a:t>
                      </a:r>
                      <a:r>
                        <a:rPr lang="en-US" sz="1200" dirty="0">
                          <a:solidFill>
                            <a:srgbClr val="008000"/>
                          </a:solidFill>
                        </a:rPr>
                        <a:t>s</a:t>
                      </a:r>
                      <a:r>
                        <a:rPr lang="en-US" sz="1200" baseline="30000" dirty="0">
                          <a:solidFill>
                            <a:srgbClr val="008000"/>
                          </a:solidFill>
                        </a:rPr>
                        <a:t>-1 </a:t>
                      </a:r>
                      <a:r>
                        <a:rPr lang="en-US" sz="1200" dirty="0">
                          <a:solidFill>
                            <a:srgbClr val="008000"/>
                          </a:solidFill>
                        </a:rPr>
                        <a:t>Luminosity reach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PROTONS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ELECTRONS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46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Beam Energy [</a:t>
                      </a:r>
                      <a:r>
                        <a:rPr lang="en-US" sz="1200" dirty="0" err="1">
                          <a:solidFill>
                            <a:schemeClr val="bg1"/>
                          </a:solidFill>
                        </a:rPr>
                        <a:t>GeV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200" b="1" dirty="0"/>
                        <a:t>7000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200" b="1" dirty="0"/>
                        <a:t>60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46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Luminosity [10</a:t>
                      </a:r>
                      <a:r>
                        <a:rPr lang="en-US" sz="1200" baseline="30000" dirty="0">
                          <a:solidFill>
                            <a:schemeClr val="bg1"/>
                          </a:solidFill>
                        </a:rPr>
                        <a:t>33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cm</a:t>
                      </a:r>
                      <a:r>
                        <a:rPr lang="en-US" sz="1200" baseline="30000" dirty="0">
                          <a:solidFill>
                            <a:schemeClr val="bg1"/>
                          </a:solidFill>
                        </a:rPr>
                        <a:t>-2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s</a:t>
                      </a:r>
                      <a:r>
                        <a:rPr lang="en-US" sz="1200" baseline="30000" dirty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200" b="1" dirty="0">
                          <a:solidFill>
                            <a:srgbClr val="008000"/>
                          </a:solidFill>
                        </a:rPr>
                        <a:t>16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200" b="1" dirty="0">
                          <a:solidFill>
                            <a:srgbClr val="008000"/>
                          </a:solidFill>
                        </a:rPr>
                        <a:t>16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46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Normalized </a:t>
                      </a:r>
                      <a:r>
                        <a:rPr lang="en-US" sz="1200" dirty="0" err="1">
                          <a:solidFill>
                            <a:schemeClr val="bg1"/>
                          </a:solidFill>
                        </a:rPr>
                        <a:t>emittance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ge</a:t>
                      </a:r>
                      <a:r>
                        <a:rPr lang="en-US" sz="1200" baseline="-25000" dirty="0" err="1">
                          <a:solidFill>
                            <a:schemeClr val="bg1"/>
                          </a:solidFill>
                        </a:rPr>
                        <a:t>x,y</a:t>
                      </a:r>
                      <a:r>
                        <a:rPr lang="en-US" sz="1200" baseline="-25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[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m]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2.5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200" b="1" dirty="0"/>
                        <a:t>20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146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Beta </a:t>
                      </a:r>
                      <a:r>
                        <a:rPr lang="en-US" sz="1200" dirty="0" err="1">
                          <a:solidFill>
                            <a:schemeClr val="bg1"/>
                          </a:solidFill>
                        </a:rPr>
                        <a:t>Funtion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b</a:t>
                      </a:r>
                      <a:r>
                        <a:rPr lang="en-US" sz="1200" baseline="30000" dirty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*</a:t>
                      </a:r>
                      <a:r>
                        <a:rPr lang="en-US" sz="1200" baseline="-25000" dirty="0" err="1">
                          <a:solidFill>
                            <a:schemeClr val="bg1"/>
                          </a:solidFill>
                        </a:rPr>
                        <a:t>x,y</a:t>
                      </a:r>
                      <a:r>
                        <a:rPr lang="en-US" sz="1200" baseline="-25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[m]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0.05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0.10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146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err="1">
                          <a:solidFill>
                            <a:schemeClr val="bg1"/>
                          </a:solidFill>
                        </a:rPr>
                        <a:t>rms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 Beam size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200" baseline="30000" dirty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*</a:t>
                      </a:r>
                      <a:r>
                        <a:rPr lang="en-US" sz="1200" baseline="-25000" dirty="0" err="1">
                          <a:solidFill>
                            <a:schemeClr val="bg1"/>
                          </a:solidFill>
                        </a:rPr>
                        <a:t>x,y</a:t>
                      </a:r>
                      <a:r>
                        <a:rPr lang="en-US" sz="1200" baseline="-25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[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m] 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200" b="1" dirty="0"/>
                        <a:t>4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200" b="1" dirty="0"/>
                        <a:t>4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146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457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>
                          <a:solidFill>
                            <a:schemeClr val="bg1"/>
                          </a:solidFill>
                        </a:rPr>
                        <a:t>rms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 Beam divergence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s’</a:t>
                      </a:r>
                      <a:r>
                        <a:rPr lang="en-US" sz="1200" baseline="30000" dirty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*</a:t>
                      </a:r>
                      <a:r>
                        <a:rPr lang="en-US" sz="1200" baseline="-25000" dirty="0" err="1">
                          <a:solidFill>
                            <a:schemeClr val="bg1"/>
                          </a:solidFill>
                        </a:rPr>
                        <a:t>x,y</a:t>
                      </a:r>
                      <a:r>
                        <a:rPr lang="en-US" sz="1200" baseline="-25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[</a:t>
                      </a:r>
                      <a:r>
                        <a:rPr lang="en-US" sz="1200" dirty="0" err="1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200" dirty="0" err="1">
                          <a:solidFill>
                            <a:schemeClr val="bg1"/>
                          </a:solidFill>
                          <a:latin typeface="+mn-lt"/>
                          <a:cs typeface="+mn-cs"/>
                        </a:rPr>
                        <a:t>rad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] 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200" b="1" dirty="0"/>
                        <a:t>80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200" b="1" dirty="0"/>
                        <a:t>40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146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Beam Current @ IP[mA]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1112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25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146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Bunch Spacing [ns]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200" b="1" dirty="0"/>
                        <a:t>25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25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146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Bunch Population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2.2*10</a:t>
                      </a:r>
                      <a:r>
                        <a:rPr lang="en-US" sz="1200" b="1" baseline="30000" dirty="0">
                          <a:solidFill>
                            <a:srgbClr val="FF0000"/>
                          </a:solidFill>
                        </a:rPr>
                        <a:t>11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4*10</a:t>
                      </a:r>
                      <a:r>
                        <a:rPr lang="en-US" sz="1200" b="1" baseline="30000" dirty="0">
                          <a:solidFill>
                            <a:srgbClr val="FF0000"/>
                          </a:solidFill>
                        </a:rPr>
                        <a:t>9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146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Bunch charge [</a:t>
                      </a:r>
                      <a:r>
                        <a:rPr lang="en-US" sz="1200" dirty="0" err="1">
                          <a:solidFill>
                            <a:schemeClr val="bg1"/>
                          </a:solidFill>
                        </a:rPr>
                        <a:t>nC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200" b="1" dirty="0"/>
                        <a:t>35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1200" b="1" dirty="0"/>
                        <a:t>0.64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0FFF6B66-C759-4B43-BD90-69FB83555FF6}"/>
              </a:ext>
            </a:extLst>
          </p:cNvPr>
          <p:cNvSpPr/>
          <p:nvPr/>
        </p:nvSpPr>
        <p:spPr>
          <a:xfrm>
            <a:off x="1143000" y="4635661"/>
            <a:ext cx="933450" cy="5049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DEB8F4-D187-9340-AE73-015ABDD229CD}"/>
              </a:ext>
            </a:extLst>
          </p:cNvPr>
          <p:cNvSpPr txBox="1"/>
          <p:nvPr/>
        </p:nvSpPr>
        <p:spPr>
          <a:xfrm>
            <a:off x="1450182" y="2085878"/>
            <a:ext cx="6146154" cy="2585323"/>
          </a:xfrm>
          <a:prstGeom prst="rect">
            <a:avLst/>
          </a:prstGeom>
          <a:solidFill>
            <a:srgbClr val="D5B95F"/>
          </a:solidFill>
          <a:ln>
            <a:solidFill>
              <a:srgbClr val="3D49B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dirty="0"/>
              <a:t>Over 600MW Beam power in electron Beam!!!</a:t>
            </a:r>
          </a:p>
          <a:p>
            <a:pPr algn="ctr"/>
            <a:r>
              <a:rPr lang="en-US" dirty="0"/>
              <a:t>Thanks to energy recovery the bill is only 100 MW!</a:t>
            </a:r>
          </a:p>
          <a:p>
            <a:pPr algn="ctr"/>
            <a:endParaRPr lang="en-US" dirty="0"/>
          </a:p>
          <a:p>
            <a:pPr marL="257175" indent="-257175" algn="ctr">
              <a:buFont typeface="Wingdings" pitchFamily="2" charset="2"/>
              <a:buChar char="è"/>
            </a:pPr>
            <a:r>
              <a:rPr lang="en-US" dirty="0">
                <a:sym typeface="Wingdings" pitchFamily="2" charset="2"/>
              </a:rPr>
              <a:t>ERL is a must for efficient operation!!!</a:t>
            </a:r>
          </a:p>
          <a:p>
            <a:pPr marL="257175" indent="-257175" algn="ctr">
              <a:buFont typeface="Wingdings" pitchFamily="2" charset="2"/>
              <a:buChar char="è"/>
            </a:pPr>
            <a:r>
              <a:rPr lang="en-US" dirty="0">
                <a:sym typeface="Wingdings" pitchFamily="2" charset="2"/>
              </a:rPr>
              <a:t>ERL is new technology for energy efficiency and must be pursued: </a:t>
            </a:r>
            <a:r>
              <a:rPr lang="en-US" dirty="0" err="1">
                <a:sym typeface="Wingdings" pitchFamily="2" charset="2"/>
              </a:rPr>
              <a:t>LHeC</a:t>
            </a:r>
            <a:r>
              <a:rPr lang="en-US" dirty="0">
                <a:sym typeface="Wingdings" pitchFamily="2" charset="2"/>
              </a:rPr>
              <a:t> is the ideal first HE demonstrator</a:t>
            </a:r>
          </a:p>
          <a:p>
            <a:pPr marL="257175" indent="-257175" algn="ctr">
              <a:buFont typeface="Wingdings" pitchFamily="2" charset="2"/>
              <a:buChar char="è"/>
            </a:pPr>
            <a:r>
              <a:rPr lang="en-US" b="1" dirty="0">
                <a:sym typeface="Wingdings" pitchFamily="2" charset="2"/>
              </a:rPr>
              <a:t>Cost: 1000-1500 MCHF </a:t>
            </a:r>
            <a:r>
              <a:rPr lang="en-US" dirty="0">
                <a:sym typeface="Wingdings" pitchFamily="2" charset="2"/>
              </a:rPr>
              <a:t>(30÷60 GeV e</a:t>
            </a:r>
            <a:r>
              <a:rPr lang="en-US" baseline="30000" dirty="0">
                <a:sym typeface="Wingdings" pitchFamily="2" charset="2"/>
              </a:rPr>
              <a:t>-</a:t>
            </a:r>
            <a:r>
              <a:rPr lang="en-US" dirty="0">
                <a:sym typeface="Wingdings" pitchFamily="2" charset="2"/>
              </a:rPr>
              <a:t> beam)</a:t>
            </a:r>
          </a:p>
          <a:p>
            <a:pPr marL="257175" indent="-257175" algn="ctr">
              <a:buFont typeface="Wingdings" pitchFamily="2" charset="2"/>
              <a:buChar char="è"/>
            </a:pPr>
            <a:endParaRPr lang="en-US" dirty="0"/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92B46991-F269-C547-8915-4CB49DA03E9A}"/>
              </a:ext>
            </a:extLst>
          </p:cNvPr>
          <p:cNvSpPr txBox="1">
            <a:spLocks/>
          </p:cNvSpPr>
          <p:nvPr/>
        </p:nvSpPr>
        <p:spPr>
          <a:xfrm>
            <a:off x="7596336" y="4912995"/>
            <a:ext cx="404664" cy="240030"/>
          </a:xfrm>
          <a:prstGeom prst="rect">
            <a:avLst/>
          </a:prstGeom>
        </p:spPr>
        <p:txBody>
          <a:bodyPr vert="horz" lIns="68580" tIns="0" rIns="68580" bIns="0" rtlCol="0" anchor="ctr" anchorCtr="0"/>
          <a:lstStyle>
            <a:defPPr>
              <a:defRPr lang="en-US"/>
            </a:defPPr>
            <a:lvl1pPr marL="0" algn="r" defTabSz="457200" rtl="0" eaLnBrk="1" latinLnBrk="0" hangingPunct="1">
              <a:defRPr sz="12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78A2D03-466B-4AD7-AC70-B2955EB43184}" type="slidenum">
              <a:rPr lang="en-US" sz="900"/>
              <a:pPr>
                <a:defRPr/>
              </a:pPr>
              <a:t>50</a:t>
            </a:fld>
            <a:endParaRPr lang="en-US" sz="900" dirty="0"/>
          </a:p>
        </p:txBody>
      </p:sp>
      <p:sp>
        <p:nvSpPr>
          <p:cNvPr id="4" name="TextBox 3"/>
          <p:cNvSpPr txBox="1"/>
          <p:nvPr/>
        </p:nvSpPr>
        <p:spPr>
          <a:xfrm>
            <a:off x="7905750" y="471170"/>
            <a:ext cx="9685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100" dirty="0"/>
              <a:t>O. Bruning</a:t>
            </a:r>
          </a:p>
          <a:p>
            <a:r>
              <a:rPr lang="fr-CH" sz="1100" dirty="0"/>
              <a:t>and M. Klein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35401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  <p:bldP spid="1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L.Rossi - R&amp;D for FCC-hh and variants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51</a:t>
            </a:fld>
            <a:endParaRPr lang="fr-FR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6" t="7791" r="46187" b="4167"/>
          <a:stretch/>
        </p:blipFill>
        <p:spPr bwMode="auto">
          <a:xfrm>
            <a:off x="2429631" y="488917"/>
            <a:ext cx="5543550" cy="392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686613"/>
            <a:ext cx="602456" cy="3715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05750" y="471170"/>
            <a:ext cx="9685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100" dirty="0"/>
              <a:t>O. Bruning</a:t>
            </a:r>
          </a:p>
          <a:p>
            <a:r>
              <a:rPr lang="fr-CH" sz="1100" dirty="0"/>
              <a:t>and M. Klein</a:t>
            </a:r>
            <a:endParaRPr lang="en-GB" sz="1100" dirty="0"/>
          </a:p>
        </p:txBody>
      </p:sp>
      <p:sp>
        <p:nvSpPr>
          <p:cNvPr id="8" name="TextBox 7"/>
          <p:cNvSpPr txBox="1"/>
          <p:nvPr/>
        </p:nvSpPr>
        <p:spPr>
          <a:xfrm>
            <a:off x="158527" y="2931790"/>
            <a:ext cx="2271104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dirty="0"/>
              <a:t>The insertion </a:t>
            </a:r>
            <a:r>
              <a:rPr lang="fr-CH" dirty="0" err="1"/>
              <a:t>region</a:t>
            </a:r>
            <a:r>
              <a:rPr lang="fr-CH" dirty="0"/>
              <a:t> in LHC must </a:t>
            </a:r>
            <a:r>
              <a:rPr lang="fr-CH" dirty="0" err="1"/>
              <a:t>be</a:t>
            </a:r>
            <a:r>
              <a:rPr lang="fr-CH" dirty="0"/>
              <a:t> </a:t>
            </a:r>
            <a:r>
              <a:rPr lang="fr-CH" dirty="0" err="1"/>
              <a:t>studied</a:t>
            </a:r>
            <a:r>
              <a:rPr lang="fr-CH" dirty="0"/>
              <a:t> in </a:t>
            </a:r>
            <a:r>
              <a:rPr lang="fr-CH" dirty="0" err="1"/>
              <a:t>detail</a:t>
            </a:r>
            <a:r>
              <a:rPr lang="fr-CH" dirty="0"/>
              <a:t> to asses </a:t>
            </a:r>
            <a:r>
              <a:rPr lang="fr-CH" dirty="0" err="1"/>
              <a:t>properly</a:t>
            </a:r>
            <a:r>
              <a:rPr lang="fr-CH" dirty="0"/>
              <a:t> the </a:t>
            </a:r>
            <a:r>
              <a:rPr lang="fr-CH" dirty="0" err="1"/>
              <a:t>feasibility</a:t>
            </a:r>
            <a:endParaRPr lang="en-GB" dirty="0"/>
          </a:p>
        </p:txBody>
      </p:sp>
      <p:pic>
        <p:nvPicPr>
          <p:cNvPr id="9" name="Picture 8" descr="Screen Shot 2015-06-16 at 16.30.34.png">
            <a:extLst>
              <a:ext uri="{FF2B5EF4-FFF2-40B4-BE49-F238E27FC236}">
                <a16:creationId xmlns:a16="http://schemas.microsoft.com/office/drawing/2014/main" id="{DB046076-0A08-BC48-9165-B4FC4A60800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98" y="1208475"/>
            <a:ext cx="1758271" cy="1686504"/>
          </a:xfrm>
          <a:prstGeom prst="rect">
            <a:avLst/>
          </a:prstGeom>
        </p:spPr>
      </p:pic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A9394018-6C16-664C-ABB9-D67245C30AB4}"/>
              </a:ext>
            </a:extLst>
          </p:cNvPr>
          <p:cNvSpPr txBox="1">
            <a:spLocks/>
          </p:cNvSpPr>
          <p:nvPr/>
        </p:nvSpPr>
        <p:spPr>
          <a:xfrm>
            <a:off x="334336" y="993070"/>
            <a:ext cx="1296144" cy="3571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0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8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8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8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7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96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46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96" algn="l" defTabSz="45715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863">
              <a:defRPr/>
            </a:pPr>
            <a:r>
              <a:rPr lang="en-US" sz="1100" dirty="0">
                <a:solidFill>
                  <a:prstClr val="black"/>
                </a:solidFill>
                <a:latin typeface="Arial"/>
              </a:rPr>
              <a:t>S. </a:t>
            </a:r>
            <a:r>
              <a:rPr lang="en-US" sz="1100" dirty="0" err="1">
                <a:solidFill>
                  <a:prstClr val="black"/>
                </a:solidFill>
                <a:latin typeface="Arial"/>
              </a:rPr>
              <a:t>Russenschuck</a:t>
            </a:r>
            <a:endParaRPr lang="en-US" sz="11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3728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Why</a:t>
            </a:r>
            <a:r>
              <a:rPr lang="fr-CH" dirty="0"/>
              <a:t> not </a:t>
            </a:r>
            <a:r>
              <a:rPr lang="fr-CH" dirty="0" err="1"/>
              <a:t>just</a:t>
            </a:r>
            <a:r>
              <a:rPr lang="fr-CH" dirty="0"/>
              <a:t> </a:t>
            </a:r>
            <a:r>
              <a:rPr lang="fr-CH" dirty="0" err="1"/>
              <a:t>keep</a:t>
            </a:r>
            <a:r>
              <a:rPr lang="fr-CH" dirty="0"/>
              <a:t> </a:t>
            </a:r>
            <a:r>
              <a:rPr lang="fr-CH" dirty="0" err="1"/>
              <a:t>going</a:t>
            </a:r>
            <a:r>
              <a:rPr lang="fr-CH" dirty="0"/>
              <a:t> </a:t>
            </a:r>
            <a:r>
              <a:rPr lang="fr-CH" dirty="0" err="1"/>
              <a:t>with</a:t>
            </a:r>
            <a:r>
              <a:rPr lang="fr-CH" dirty="0"/>
              <a:t> cons?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L.Rossi - R&amp;D for FCC-hh and variants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</a:t>
            </a:fld>
            <a:endParaRPr lang="fr-F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682883"/>
            <a:ext cx="6846169" cy="4056990"/>
          </a:xfrm>
          <a:prstGeom prst="rect">
            <a:avLst/>
          </a:prstGeom>
        </p:spPr>
      </p:pic>
      <p:sp>
        <p:nvSpPr>
          <p:cNvPr id="7" name="Striped Right Arrow 6"/>
          <p:cNvSpPr/>
          <p:nvPr/>
        </p:nvSpPr>
        <p:spPr>
          <a:xfrm rot="16200000">
            <a:off x="7099125" y="2138120"/>
            <a:ext cx="1152128" cy="484632"/>
          </a:xfrm>
          <a:prstGeom prst="striped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H" sz="1400" dirty="0"/>
              <a:t>Upgrade!</a:t>
            </a:r>
            <a:endParaRPr lang="en-GB" sz="1400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682716" y="3111079"/>
            <a:ext cx="3129481" cy="792819"/>
          </a:xfrm>
          <a:prstGeom prst="straightConnector1">
            <a:avLst/>
          </a:prstGeom>
          <a:ln w="31750">
            <a:solidFill>
              <a:srgbClr val="005F8C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20704605">
            <a:off x="5409582" y="3121441"/>
            <a:ext cx="27061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>
                <a:solidFill>
                  <a:schemeClr val="tx2">
                    <a:lumMod val="75000"/>
                  </a:schemeClr>
                </a:solidFill>
              </a:rPr>
              <a:t>Performance </a:t>
            </a:r>
            <a:r>
              <a:rPr lang="fr-CH" sz="1200" dirty="0" err="1">
                <a:solidFill>
                  <a:schemeClr val="tx2">
                    <a:lumMod val="75000"/>
                  </a:schemeClr>
                </a:solidFill>
              </a:rPr>
              <a:t>improving</a:t>
            </a:r>
            <a:r>
              <a:rPr lang="fr-CH" sz="1200" dirty="0">
                <a:solidFill>
                  <a:schemeClr val="tx2">
                    <a:lumMod val="75000"/>
                  </a:schemeClr>
                </a:solidFill>
              </a:rPr>
              <a:t> consolidation</a:t>
            </a:r>
            <a:endParaRPr lang="en-GB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5123122" y="1656693"/>
            <a:ext cx="2689075" cy="2114881"/>
          </a:xfrm>
          <a:prstGeom prst="straightConnector1">
            <a:avLst/>
          </a:prstGeom>
          <a:ln w="31750">
            <a:solidFill>
              <a:srgbClr val="C0000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110F7C1-7597-4187-9CF6-6812C47F260E}"/>
              </a:ext>
            </a:extLst>
          </p:cNvPr>
          <p:cNvSpPr txBox="1"/>
          <p:nvPr/>
        </p:nvSpPr>
        <p:spPr>
          <a:xfrm>
            <a:off x="6615700" y="1117738"/>
            <a:ext cx="2275399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sz="1200" dirty="0" err="1"/>
              <a:t>Now</a:t>
            </a:r>
            <a:r>
              <a:rPr lang="fr-CH" sz="1200" dirty="0"/>
              <a:t> </a:t>
            </a:r>
            <a:r>
              <a:rPr lang="fr-CH" sz="1200" dirty="0" err="1"/>
              <a:t>performace</a:t>
            </a:r>
            <a:r>
              <a:rPr lang="fr-CH" sz="1200" dirty="0"/>
              <a:t> </a:t>
            </a:r>
            <a:r>
              <a:rPr lang="fr-CH" sz="1200" dirty="0" err="1"/>
              <a:t>pushed</a:t>
            </a:r>
            <a:r>
              <a:rPr lang="fr-CH" sz="1200" dirty="0"/>
              <a:t> up to 4000 fb</a:t>
            </a:r>
            <a:r>
              <a:rPr lang="fr-CH" sz="1200" baseline="30000" dirty="0"/>
              <a:t>-1</a:t>
            </a:r>
            <a:r>
              <a:rPr lang="fr-CH" sz="1200" dirty="0"/>
              <a:t> as </a:t>
            </a:r>
            <a:r>
              <a:rPr lang="fr-CH" sz="1200" dirty="0" err="1"/>
              <a:t>ultimate</a:t>
            </a:r>
            <a:r>
              <a:rPr lang="fr-CH" sz="1200" dirty="0"/>
              <a:t> value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94283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L.Rossi - R&amp;D for FCC-hh and variants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</a:t>
            </a:fld>
            <a:endParaRPr lang="fr-FR"/>
          </a:p>
        </p:txBody>
      </p:sp>
      <p:pic>
        <p:nvPicPr>
          <p:cNvPr id="8" name="Picture 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5900221-F98D-4DDB-B854-8E81607E3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9" y="14252"/>
            <a:ext cx="9134320" cy="5129248"/>
          </a:xfrm>
          <a:prstGeom prst="rect">
            <a:avLst/>
          </a:prstGeom>
        </p:spPr>
      </p:pic>
      <p:sp>
        <p:nvSpPr>
          <p:cNvPr id="6" name="Up Arrow Callout 5"/>
          <p:cNvSpPr/>
          <p:nvPr/>
        </p:nvSpPr>
        <p:spPr>
          <a:xfrm>
            <a:off x="4067944" y="4093536"/>
            <a:ext cx="961256" cy="432048"/>
          </a:xfrm>
          <a:prstGeom prst="upArrow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b="1" dirty="0"/>
              <a:t>&gt; Half </a:t>
            </a:r>
            <a:r>
              <a:rPr lang="fr-CH" sz="1200" b="1" dirty="0" err="1"/>
              <a:t>way</a:t>
            </a:r>
            <a:endParaRPr lang="en-GB" sz="1200" b="1" dirty="0"/>
          </a:p>
        </p:txBody>
      </p:sp>
    </p:spTree>
    <p:extLst>
      <p:ext uri="{BB962C8B-B14F-4D97-AF65-F5344CB8AC3E}">
        <p14:creationId xmlns:p14="http://schemas.microsoft.com/office/powerpoint/2010/main" val="74953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L.Rossi - R&amp;D for FCC-hh and variants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</a:t>
            </a:fld>
            <a:endParaRPr lang="fr-F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69" y="37551"/>
            <a:ext cx="6934606" cy="51264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10120" y="483518"/>
            <a:ext cx="1166156" cy="21544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>
            <a:spAutoFit/>
          </a:bodyPr>
          <a:lstStyle/>
          <a:p>
            <a:r>
              <a:rPr lang="fr-CH" sz="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Technology</a:t>
            </a:r>
            <a:r>
              <a:rPr lang="fr-CH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CH" sz="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landmarks</a:t>
            </a:r>
            <a:endParaRPr lang="en-GB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139702"/>
            <a:ext cx="1465559" cy="1043143"/>
          </a:xfrm>
          <a:prstGeom prst="ellipse">
            <a:avLst/>
          </a:prstGeom>
          <a:ln w="12700" cap="rnd">
            <a:solidFill>
              <a:schemeClr val="tx2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3139" y="2083231"/>
            <a:ext cx="1453661" cy="828165"/>
          </a:xfrm>
          <a:prstGeom prst="ellipse">
            <a:avLst/>
          </a:prstGeom>
          <a:ln w="12700" cap="rnd">
            <a:solidFill>
              <a:schemeClr val="tx2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0324" y="4084792"/>
            <a:ext cx="1419290" cy="817471"/>
          </a:xfrm>
          <a:prstGeom prst="ellipse">
            <a:avLst/>
          </a:prstGeom>
          <a:ln w="127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1880" y="3562312"/>
            <a:ext cx="2498273" cy="16655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6B1D4673-1538-42DD-8AB8-4E3D23A7F924}"/>
              </a:ext>
            </a:extLst>
          </p:cNvPr>
          <p:cNvSpPr/>
          <p:nvPr/>
        </p:nvSpPr>
        <p:spPr>
          <a:xfrm>
            <a:off x="3923928" y="1849476"/>
            <a:ext cx="1584176" cy="1442353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2F10966-F1A9-40F4-B788-04BDFB8AAE9A}"/>
              </a:ext>
            </a:extLst>
          </p:cNvPr>
          <p:cNvSpPr/>
          <p:nvPr/>
        </p:nvSpPr>
        <p:spPr>
          <a:xfrm>
            <a:off x="6094440" y="883703"/>
            <a:ext cx="1584176" cy="1442353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21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00081C2-7C0A-44FD-A0CC-7D32FAB9B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0762" y="1961990"/>
            <a:ext cx="5941706" cy="2483697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L.Rossi - R&amp;D for FCC-hh and variants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1837DE-53A3-834C-BA23-1A907AAD5E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006" b="40998"/>
          <a:stretch/>
        </p:blipFill>
        <p:spPr>
          <a:xfrm>
            <a:off x="0" y="462002"/>
            <a:ext cx="9115421" cy="9771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2629" y="183053"/>
            <a:ext cx="2977243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fr-CH" dirty="0"/>
              <a:t>LBH_</a:t>
            </a:r>
            <a:r>
              <a:rPr lang="fr-CH" b="1" dirty="0"/>
              <a:t>A (11T)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40151" y="180445"/>
            <a:ext cx="2927413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fr-CH" dirty="0"/>
              <a:t>LBH_</a:t>
            </a:r>
            <a:r>
              <a:rPr lang="fr-CH" b="1" dirty="0"/>
              <a:t>B (11T)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75711" y="180445"/>
            <a:ext cx="3600792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fr-CH" dirty="0"/>
              <a:t>By-pass cryostat </a:t>
            </a:r>
            <a:r>
              <a:rPr lang="fr-CH" dirty="0" err="1"/>
              <a:t>with</a:t>
            </a:r>
            <a:r>
              <a:rPr lang="fr-CH" dirty="0"/>
              <a:t> </a:t>
            </a:r>
            <a:r>
              <a:rPr lang="fr-CH" dirty="0" err="1"/>
              <a:t>collimator</a:t>
            </a:r>
            <a:endParaRPr lang="fr-CH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-4763" y="1435077"/>
            <a:ext cx="9120184" cy="375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b="1" dirty="0"/>
              <a:t>Complete 11.2 T </a:t>
            </a:r>
            <a:r>
              <a:rPr lang="fr-CH" b="1" dirty="0" err="1"/>
              <a:t>cryo-assembly</a:t>
            </a:r>
            <a:r>
              <a:rPr lang="fr-CH" b="1" dirty="0"/>
              <a:t> </a:t>
            </a:r>
            <a:r>
              <a:rPr lang="fr-CH" b="1" dirty="0" err="1"/>
              <a:t>replacing</a:t>
            </a:r>
            <a:r>
              <a:rPr lang="fr-CH" b="1" dirty="0"/>
              <a:t> a 15 m long 8.3 LHC </a:t>
            </a:r>
            <a:r>
              <a:rPr lang="fr-CH" b="1" dirty="0" err="1"/>
              <a:t>dipole</a:t>
            </a:r>
            <a:endParaRPr lang="en-GB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10132"/>
          <a:stretch/>
        </p:blipFill>
        <p:spPr>
          <a:xfrm>
            <a:off x="0" y="1964713"/>
            <a:ext cx="3300309" cy="2435267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3923928" y="2643758"/>
            <a:ext cx="4762872" cy="0"/>
          </a:xfrm>
          <a:prstGeom prst="line">
            <a:avLst/>
          </a:prstGeom>
          <a:ln w="22225">
            <a:solidFill>
              <a:srgbClr val="C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39552" y="2973818"/>
            <a:ext cx="2088232" cy="0"/>
          </a:xfrm>
          <a:prstGeom prst="line">
            <a:avLst/>
          </a:prstGeom>
          <a:ln w="22225">
            <a:solidFill>
              <a:srgbClr val="C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458122" y="2448639"/>
            <a:ext cx="11641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000" b="1" dirty="0" err="1">
                <a:solidFill>
                  <a:srgbClr val="C00000"/>
                </a:solidFill>
              </a:rPr>
              <a:t>Operation</a:t>
            </a:r>
            <a:r>
              <a:rPr lang="fr-CH" sz="1000" b="1" dirty="0">
                <a:solidFill>
                  <a:srgbClr val="C00000"/>
                </a:solidFill>
              </a:rPr>
              <a:t> 7 </a:t>
            </a:r>
            <a:r>
              <a:rPr lang="fr-CH" sz="1000" b="1" dirty="0" err="1">
                <a:solidFill>
                  <a:srgbClr val="C00000"/>
                </a:solidFill>
              </a:rPr>
              <a:t>TeV</a:t>
            </a:r>
            <a:endParaRPr lang="en-GB" sz="1000" b="1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6819" y="2763743"/>
            <a:ext cx="5245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000" b="1" dirty="0">
                <a:solidFill>
                  <a:srgbClr val="C00000"/>
                </a:solidFill>
              </a:rPr>
              <a:t>7 </a:t>
            </a:r>
            <a:r>
              <a:rPr lang="fr-CH" sz="1000" b="1" dirty="0" err="1">
                <a:solidFill>
                  <a:srgbClr val="C00000"/>
                </a:solidFill>
              </a:rPr>
              <a:t>TeV</a:t>
            </a:r>
            <a:endParaRPr lang="en-GB" sz="1000" b="1" dirty="0">
              <a:solidFill>
                <a:srgbClr val="C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935755" y="4305598"/>
            <a:ext cx="5588573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CH" sz="1200" dirty="0" err="1"/>
              <a:t>Hybrid</a:t>
            </a:r>
            <a:r>
              <a:rPr lang="fr-CH" sz="1200" dirty="0"/>
              <a:t> (long proto): Excellent at first ! But </a:t>
            </a:r>
            <a:r>
              <a:rPr lang="fr-CH" sz="1200" dirty="0" err="1"/>
              <a:t>strong</a:t>
            </a:r>
            <a:r>
              <a:rPr lang="fr-CH" sz="1200" dirty="0"/>
              <a:t> permanent </a:t>
            </a:r>
            <a:r>
              <a:rPr lang="fr-CH" sz="1200" dirty="0" err="1"/>
              <a:t>degradation</a:t>
            </a:r>
            <a:r>
              <a:rPr lang="fr-CH" sz="1200" dirty="0"/>
              <a:t> </a:t>
            </a:r>
            <a:r>
              <a:rPr lang="fr-CH" sz="1200" b="1" dirty="0" err="1"/>
              <a:t>after</a:t>
            </a:r>
            <a:r>
              <a:rPr lang="fr-CH" sz="1200" b="1" dirty="0"/>
              <a:t> thermal cycle. </a:t>
            </a:r>
            <a:r>
              <a:rPr lang="fr-CH" sz="1200" dirty="0"/>
              <a:t>Absence of thermal gradient control in the </a:t>
            </a:r>
            <a:r>
              <a:rPr lang="fr-CH" sz="1200" dirty="0" err="1"/>
              <a:t>procedure</a:t>
            </a:r>
            <a:r>
              <a:rPr lang="fr-CH" sz="1200" dirty="0"/>
              <a:t>. </a:t>
            </a:r>
            <a:endParaRPr lang="en-GB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6983858" y="3824907"/>
            <a:ext cx="21315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100" dirty="0"/>
              <a:t>L. Bottura &amp; A. Devred</a:t>
            </a:r>
          </a:p>
          <a:p>
            <a:r>
              <a:rPr lang="fr-CH" sz="1100" dirty="0"/>
              <a:t>HiLumi  WP11- F. Savary et al. 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30158142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8946e33d-fd2f-4ae4-8ee9-d90c129cdf9e">HL-LHC PowerPoint Presentation, 16:9 format</Description0>
    <Note xmlns="8946e33d-fd2f-4ae4-8ee9-d90c129cdf9e">https://edms.cern.ch/document/1586446/</Note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9ABA85A245EC45AA49FA36F10E0232" ma:contentTypeVersion="2" ma:contentTypeDescription="Create a new document." ma:contentTypeScope="" ma:versionID="adcd0aad5aed504a8f0da929d2112ad6">
  <xsd:schema xmlns:xsd="http://www.w3.org/2001/XMLSchema" xmlns:xs="http://www.w3.org/2001/XMLSchema" xmlns:p="http://schemas.microsoft.com/office/2006/metadata/properties" xmlns:ns2="8946e33d-fd2f-4ae4-8ee9-d90c129cdf9e" targetNamespace="http://schemas.microsoft.com/office/2006/metadata/properties" ma:root="true" ma:fieldsID="8f86ca1f070cacaf1fa8f62c9f76043c" ns2:_="">
    <xsd:import namespace="8946e33d-fd2f-4ae4-8ee9-d90c129cdf9e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2:No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46e33d-fd2f-4ae4-8ee9-d90c129cdf9e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internalName="Description0">
      <xsd:simpleType>
        <xsd:restriction base="dms:Text">
          <xsd:maxLength value="255"/>
        </xsd:restriction>
      </xsd:simpleType>
    </xsd:element>
    <xsd:element name="Note" ma:index="9" nillable="true" ma:displayName="Note" ma:internalName="Not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5E9E49B-3FD6-4C9C-9B49-2AADA36A41AB}">
  <ds:schemaRefs>
    <ds:schemaRef ds:uri="http://purl.org/dc/elements/1.1/"/>
    <ds:schemaRef ds:uri="http://schemas.microsoft.com/office/2006/metadata/properties"/>
    <ds:schemaRef ds:uri="8946e33d-fd2f-4ae4-8ee9-d90c129cdf9e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ACB8F96-6440-465A-9018-CAFFD987993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2566E74-C3EA-4CA3-8046-63336AAEE2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46e33d-fd2f-4ae4-8ee9-d90c129cdf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HLU-Pres-test01.thmx</Template>
  <TotalTime>6397</TotalTime>
  <Words>4709</Words>
  <Application>Microsoft Office PowerPoint</Application>
  <PresentationFormat>On-screen Show (16:9)</PresentationFormat>
  <Paragraphs>685</Paragraphs>
  <Slides>51</Slides>
  <Notes>6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1" baseType="lpstr">
      <vt:lpstr>Arial</vt:lpstr>
      <vt:lpstr>Bookman Old Style</vt:lpstr>
      <vt:lpstr>Calibri</vt:lpstr>
      <vt:lpstr>Cambria Math</vt:lpstr>
      <vt:lpstr>Lucida Handwriting</vt:lpstr>
      <vt:lpstr>Symbol</vt:lpstr>
      <vt:lpstr>Tahoma</vt:lpstr>
      <vt:lpstr>Times New Roman</vt:lpstr>
      <vt:lpstr>Wingdings</vt:lpstr>
      <vt:lpstr>Thème Office</vt:lpstr>
      <vt:lpstr>R&amp;D on Magnets  for FCC-hh (and variants)</vt:lpstr>
      <vt:lpstr>LHC full energy exploitation</vt:lpstr>
      <vt:lpstr>Performance: Integrated Luminosity</vt:lpstr>
      <vt:lpstr>PowerPoint Presentation</vt:lpstr>
      <vt:lpstr>Outlook to LHC Run 3 (2021-2023)</vt:lpstr>
      <vt:lpstr>Why not just keep going with cons?</vt:lpstr>
      <vt:lpstr>PowerPoint Presentation</vt:lpstr>
      <vt:lpstr>PowerPoint Presentation</vt:lpstr>
      <vt:lpstr>PowerPoint Presentation</vt:lpstr>
      <vt:lpstr>6 11 T to build: 2 pairs to test + 1 pair spare  Each pair is 1 MBHA with 1 MBHB</vt:lpstr>
      <vt:lpstr>11 T in full swing production: trying to get at least one pair installed during LS2 in 2021!</vt:lpstr>
      <vt:lpstr>IT quadrupole. Increase in field but also in size wrt LHC. Very relevant also for FCC magnets </vt:lpstr>
      <vt:lpstr>Excelent results IT quadrupoles short models (thanks also to US-LARP)</vt:lpstr>
      <vt:lpstr>First two US long (4.2 m) IT quads: </vt:lpstr>
      <vt:lpstr>Endurance test on a short IT quad and coil replacement test at CERN</vt:lpstr>
      <vt:lpstr>Dec 2019: first US series test: it worked! </vt:lpstr>
      <vt:lpstr>2st series US quad: 2 weeks ago! Success!</vt:lpstr>
      <vt:lpstr>The US magnets must be paired to have  a complete quadrupole set (4.2m+4.2m)</vt:lpstr>
      <vt:lpstr>P2 IT Quad in CERN; in USA P5/P6</vt:lpstr>
      <vt:lpstr>The LHC after HiLumi</vt:lpstr>
      <vt:lpstr>The 25 y LHC construction time line possible only because SSC developed the superconductor… </vt:lpstr>
      <vt:lpstr>HE-LHC Malta FP7-Eucard workshop (2010)</vt:lpstr>
      <vt:lpstr>HE-LHC as designed inside FCC-hh project Dipole Field 16 T  27 TeV c.o.m.</vt:lpstr>
      <vt:lpstr>PowerPoint Presentation</vt:lpstr>
      <vt:lpstr>p-p machine CERN</vt:lpstr>
      <vt:lpstr>The timeline of a FCC-hh is determined by magnet technology wich depends on SC development16 T </vt:lpstr>
      <vt:lpstr>Conductor R&amp;D</vt:lpstr>
      <vt:lpstr>FCC Magnet 3 Designs</vt:lpstr>
      <vt:lpstr>Highest “dipole” fields</vt:lpstr>
      <vt:lpstr>Recent very successful &gt; 14 T magnet reached by US MDP cos  dipole at FNAL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PERSONAL considerations -1  (Not checked by CERN or INFN management) </vt:lpstr>
      <vt:lpstr>PERSONAL considerations -2  Four possibilties for a p-p collider </vt:lpstr>
      <vt:lpstr>PowerPoint Presentation</vt:lpstr>
      <vt:lpstr>Pile up </vt:lpstr>
      <vt:lpstr>Long term development of SC is critical for HEP Hadron Collider: Open SC Lab Proposal</vt:lpstr>
      <vt:lpstr>Great performance of 30 km 1.9 K cryo-system</vt:lpstr>
      <vt:lpstr>(Peak) Luminosity evolution and limitation</vt:lpstr>
      <vt:lpstr>PowerPoint Presentation</vt:lpstr>
      <vt:lpstr>HE-LHC time line and cost</vt:lpstr>
      <vt:lpstr>Consideration on HE-LHC</vt:lpstr>
      <vt:lpstr>Timeline and cost (very rough, no study)</vt:lpstr>
      <vt:lpstr>Can LHC system &amp; T.I. be re-used, lasting 15 years more?</vt:lpstr>
      <vt:lpstr>LHeC and LHC1.5</vt:lpstr>
      <vt:lpstr>LHeC: RL with ERL Operation as Baseline</vt:lpstr>
      <vt:lpstr>PowerPoint Presentation</vt:lpstr>
    </vt:vector>
  </TitlesOfParts>
  <Company>APO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André-Pierre OLIVIER</dc:creator>
  <cp:lastModifiedBy>Lucio Rossi</cp:lastModifiedBy>
  <cp:revision>293</cp:revision>
  <dcterms:created xsi:type="dcterms:W3CDTF">2016-02-11T10:47:23Z</dcterms:created>
  <dcterms:modified xsi:type="dcterms:W3CDTF">2020-09-21T09:38:56Z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0x010100689ABA85A245EC45AA49FA36F10E0232</vt:lpwstr>
  </property>
</Properties>
</file>