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67" r:id="rId3"/>
    <p:sldId id="293" r:id="rId4"/>
    <p:sldId id="313" r:id="rId5"/>
    <p:sldId id="318" r:id="rId6"/>
    <p:sldId id="319" r:id="rId7"/>
    <p:sldId id="317" r:id="rId8"/>
    <p:sldId id="315" r:id="rId9"/>
    <p:sldId id="320" r:id="rId10"/>
    <p:sldId id="321" r:id="rId11"/>
    <p:sldId id="322" r:id="rId12"/>
    <p:sldId id="323" r:id="rId13"/>
    <p:sldId id="32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25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B963-1A57-47B4-A1B4-015C93F94AC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8E61-32DE-426F-9484-0EA66606E49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DBCA8-F6CD-4702-95E0-F066F8F1AC1D}" type="slidenum">
              <a:rPr lang="it-IT"/>
              <a:pPr/>
              <a:t>1</a:t>
            </a:fld>
            <a:endParaRPr lang="it-I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4294"/>
            <a:ext cx="5029635" cy="4115097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8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4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0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5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6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9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7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6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8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D85-DEE6-4ABB-A7FA-28DED976CE60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6657-1695-4EBA-A9C9-357081576A34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DF54-1636-41E4-AB74-ACB565E16CCE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AB9-1838-4C4E-862F-B09339E84506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7B24-F9CC-40F5-AF1D-9A9D10237923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F1B0-7E7F-45A1-B4B7-2389D30D7D88}" type="datetime1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9225-DF6A-4646-AC0B-B88F55AC900D}" type="datetime1">
              <a:rPr lang="it-IT" smtClean="0"/>
              <a:t>18/09/2020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3C21-0CBF-4369-9C13-26A1618ACC05}" type="datetime1">
              <a:rPr lang="it-IT" smtClean="0"/>
              <a:t>18/09/2020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C55-FB31-44E3-AB3D-819B13A9B53A}" type="datetime1">
              <a:rPr lang="it-IT" smtClean="0"/>
              <a:t>18/09/2020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247D-2981-43BF-A89C-CB618A4C22B1}" type="datetime1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94AC-E5F1-424F-86F7-7BA265809578}" type="datetime1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375A-7CC0-4514-A904-EF74ACFE94B9}" type="datetime1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 Workshop PSBA, Lecce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C04F-A30F-49E4-A180-85F1FA5A4E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781541" y="3371141"/>
            <a:ext cx="7750899" cy="1143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dirty="0" smtClean="0"/>
              <a:t>On the effects of electromagnetic fields of different</a:t>
            </a:r>
          </a:p>
          <a:p>
            <a:pPr algn="ctr"/>
            <a:r>
              <a:rPr lang="en-US" sz="4000" dirty="0" smtClean="0"/>
              <a:t> frequency and intensity on</a:t>
            </a:r>
          </a:p>
          <a:p>
            <a:pPr algn="ctr"/>
            <a:r>
              <a:rPr lang="en-US" sz="4000" dirty="0" smtClean="0"/>
              <a:t>zebrafish (Danio </a:t>
            </a:r>
            <a:r>
              <a:rPr lang="en-US" sz="4000" dirty="0" err="1" smtClean="0"/>
              <a:t>rerio</a:t>
            </a:r>
            <a:r>
              <a:rPr lang="en-US" sz="4000" dirty="0" smtClean="0"/>
              <a:t>) development</a:t>
            </a:r>
            <a:endParaRPr lang="en-US" sz="4000" kern="10" spc="-20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50000">
                    <a:srgbClr val="0000FF"/>
                  </a:gs>
                  <a:gs pos="100000">
                    <a:srgbClr val="6600CC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49156" name="Picture 4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2962275"/>
            <a:ext cx="7937" cy="9525"/>
          </a:xfrm>
          <a:prstGeom prst="rect">
            <a:avLst/>
          </a:prstGeom>
          <a:noFill/>
        </p:spPr>
      </p:pic>
      <p:pic>
        <p:nvPicPr>
          <p:cNvPr id="49157" name="Picture 5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2779713"/>
            <a:ext cx="36512" cy="9525"/>
          </a:xfrm>
          <a:prstGeom prst="rect">
            <a:avLst/>
          </a:prstGeom>
          <a:noFill/>
        </p:spPr>
      </p:pic>
      <p:pic>
        <p:nvPicPr>
          <p:cNvPr id="49158" name="Picture 6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2779713"/>
            <a:ext cx="61913" cy="9525"/>
          </a:xfrm>
          <a:prstGeom prst="rect">
            <a:avLst/>
          </a:prstGeom>
          <a:noFill/>
        </p:spPr>
      </p:pic>
      <p:pic>
        <p:nvPicPr>
          <p:cNvPr id="49159" name="Picture 7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2779713"/>
            <a:ext cx="25400" cy="9525"/>
          </a:xfrm>
          <a:prstGeom prst="rect">
            <a:avLst/>
          </a:prstGeom>
          <a:noFill/>
        </p:spPr>
      </p:pic>
      <p:pic>
        <p:nvPicPr>
          <p:cNvPr id="49160" name="Picture 8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81300"/>
            <a:ext cx="25400" cy="9525"/>
          </a:xfrm>
          <a:prstGeom prst="rect">
            <a:avLst/>
          </a:prstGeom>
          <a:noFill/>
        </p:spPr>
      </p:pic>
      <p:pic>
        <p:nvPicPr>
          <p:cNvPr id="49161" name="Picture 9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075" y="2779713"/>
            <a:ext cx="158750" cy="9525"/>
          </a:xfrm>
          <a:prstGeom prst="rect">
            <a:avLst/>
          </a:prstGeom>
          <a:noFill/>
        </p:spPr>
      </p:pic>
      <p:pic>
        <p:nvPicPr>
          <p:cNvPr id="49163" name="Picture 11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163" y="2779713"/>
            <a:ext cx="25400" cy="9525"/>
          </a:xfrm>
          <a:prstGeom prst="rect">
            <a:avLst/>
          </a:prstGeom>
          <a:noFill/>
        </p:spPr>
      </p:pic>
      <p:pic>
        <p:nvPicPr>
          <p:cNvPr id="49164" name="Picture 12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2779713"/>
            <a:ext cx="25400" cy="9525"/>
          </a:xfrm>
          <a:prstGeom prst="rect">
            <a:avLst/>
          </a:prstGeom>
          <a:noFill/>
        </p:spPr>
      </p:pic>
      <p:pic>
        <p:nvPicPr>
          <p:cNvPr id="49165" name="Picture 13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2962275"/>
            <a:ext cx="123825" cy="9525"/>
          </a:xfrm>
          <a:prstGeom prst="rect">
            <a:avLst/>
          </a:prstGeom>
          <a:noFill/>
        </p:spPr>
      </p:pic>
      <p:pic>
        <p:nvPicPr>
          <p:cNvPr id="49166" name="Picture 14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2962275"/>
            <a:ext cx="114300" cy="9525"/>
          </a:xfrm>
          <a:prstGeom prst="rect">
            <a:avLst/>
          </a:prstGeom>
          <a:noFill/>
        </p:spPr>
      </p:pic>
      <p:pic>
        <p:nvPicPr>
          <p:cNvPr id="49168" name="Picture 16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7200" y="138113"/>
            <a:ext cx="1212850" cy="9525"/>
          </a:xfrm>
          <a:prstGeom prst="rect">
            <a:avLst/>
          </a:prstGeom>
          <a:noFill/>
        </p:spPr>
      </p:pic>
      <p:pic>
        <p:nvPicPr>
          <p:cNvPr id="49169" name="Picture 17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2779713"/>
            <a:ext cx="7938" cy="9525"/>
          </a:xfrm>
          <a:prstGeom prst="rect">
            <a:avLst/>
          </a:prstGeom>
          <a:noFill/>
        </p:spPr>
      </p:pic>
      <p:pic>
        <p:nvPicPr>
          <p:cNvPr id="49170" name="Picture 18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2779713"/>
            <a:ext cx="17462" cy="9525"/>
          </a:xfrm>
          <a:prstGeom prst="rect">
            <a:avLst/>
          </a:prstGeom>
          <a:noFill/>
        </p:spPr>
      </p:pic>
      <p:pic>
        <p:nvPicPr>
          <p:cNvPr id="49171" name="Picture 19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2779713"/>
            <a:ext cx="7937" cy="9525"/>
          </a:xfrm>
          <a:prstGeom prst="rect">
            <a:avLst/>
          </a:prstGeom>
          <a:noFill/>
        </p:spPr>
      </p:pic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856001" y="4953698"/>
            <a:ext cx="786375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 pitchFamily="18" charset="0"/>
              </a:rPr>
              <a:t>V. </a:t>
            </a:r>
            <a:r>
              <a:rPr lang="it-IT" sz="2400" dirty="0" smtClean="0">
                <a:latin typeface="Times New Roman" pitchFamily="18" charset="0"/>
              </a:rPr>
              <a:t>Nassisi</a:t>
            </a:r>
            <a:r>
              <a:rPr lang="it-IT" sz="2400" dirty="0" smtClean="0">
                <a:latin typeface="Times New Roman" pitchFamily="18" charset="0"/>
              </a:rPr>
              <a:t>, </a:t>
            </a:r>
            <a:r>
              <a:rPr lang="it-IT" sz="2400" dirty="0" smtClean="0">
                <a:latin typeface="Times New Roman" pitchFamily="18" charset="0"/>
              </a:rPr>
              <a:t>L</a:t>
            </a:r>
            <a:r>
              <a:rPr lang="it-IT" sz="2400" dirty="0">
                <a:latin typeface="Times New Roman" pitchFamily="18" charset="0"/>
              </a:rPr>
              <a:t>. </a:t>
            </a:r>
            <a:r>
              <a:rPr lang="it-IT" sz="2400" dirty="0" err="1">
                <a:latin typeface="Times New Roman" pitchFamily="18" charset="0"/>
              </a:rPr>
              <a:t>Velardi</a:t>
            </a:r>
            <a:r>
              <a:rPr lang="it-IT" sz="2400" dirty="0">
                <a:latin typeface="Times New Roman" pitchFamily="18" charset="0"/>
              </a:rPr>
              <a:t>, </a:t>
            </a:r>
            <a:r>
              <a:rPr lang="it-IT" sz="2400" dirty="0" smtClean="0">
                <a:latin typeface="Times New Roman" pitchFamily="18" charset="0"/>
              </a:rPr>
              <a:t>A. </a:t>
            </a:r>
            <a:r>
              <a:rPr lang="it-IT" sz="2400" dirty="0" err="1" smtClean="0">
                <a:latin typeface="Times New Roman" pitchFamily="18" charset="0"/>
              </a:rPr>
              <a:t>Mazzei</a:t>
            </a:r>
            <a:r>
              <a:rPr lang="it-IT" sz="2400" dirty="0" smtClean="0">
                <a:latin typeface="Times New Roman" pitchFamily="18" charset="0"/>
              </a:rPr>
              <a:t>, F</a:t>
            </a:r>
            <a:r>
              <a:rPr lang="it-IT" sz="2400" dirty="0">
                <a:latin typeface="Times New Roman" pitchFamily="18" charset="0"/>
              </a:rPr>
              <a:t>. </a:t>
            </a:r>
            <a:r>
              <a:rPr lang="it-IT" sz="2400" dirty="0" smtClean="0">
                <a:latin typeface="Times New Roman" pitchFamily="18" charset="0"/>
              </a:rPr>
              <a:t>Paladini, G. </a:t>
            </a:r>
            <a:r>
              <a:rPr lang="it-IT" sz="2400" dirty="0">
                <a:latin typeface="Times New Roman" pitchFamily="18" charset="0"/>
              </a:rPr>
              <a:t>Del Vecchio, </a:t>
            </a:r>
            <a:r>
              <a:rPr lang="it-IT" sz="2400" dirty="0" smtClean="0">
                <a:latin typeface="Times New Roman" pitchFamily="18" charset="0"/>
              </a:rPr>
              <a:t>L. Monteduro, F. Nassisi,</a:t>
            </a:r>
            <a:endParaRPr lang="it-IT" sz="2400" dirty="0" smtClean="0">
              <a:latin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</a:rPr>
              <a:t>A. </a:t>
            </a:r>
            <a:r>
              <a:rPr lang="it-IT" sz="2400" dirty="0" smtClean="0">
                <a:latin typeface="Times New Roman" pitchFamily="18" charset="0"/>
              </a:rPr>
              <a:t>Barca, </a:t>
            </a:r>
            <a:r>
              <a:rPr lang="it-IT" sz="2400" dirty="0">
                <a:latin typeface="Times New Roman" pitchFamily="18" charset="0"/>
              </a:rPr>
              <a:t>P. </a:t>
            </a:r>
            <a:r>
              <a:rPr lang="it-IT" sz="2400" dirty="0" smtClean="0">
                <a:latin typeface="Times New Roman" pitchFamily="18" charset="0"/>
              </a:rPr>
              <a:t>Alifano, </a:t>
            </a:r>
            <a:r>
              <a:rPr lang="it-IT" sz="2400" dirty="0" smtClean="0">
                <a:latin typeface="Times New Roman" pitchFamily="18" charset="0"/>
              </a:rPr>
              <a:t>T</a:t>
            </a:r>
            <a:r>
              <a:rPr lang="it-IT" sz="2400" dirty="0" smtClean="0">
                <a:latin typeface="Times New Roman" pitchFamily="18" charset="0"/>
              </a:rPr>
              <a:t>. Verri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119063" y="44450"/>
            <a:ext cx="0" cy="67294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0" y="188913"/>
            <a:ext cx="89693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0" name="Gruppo 49"/>
          <p:cNvGrpSpPr/>
          <p:nvPr/>
        </p:nvGrpSpPr>
        <p:grpSpPr>
          <a:xfrm>
            <a:off x="289686" y="231304"/>
            <a:ext cx="2901256" cy="1381551"/>
            <a:chOff x="5436096" y="260648"/>
            <a:chExt cx="3707904" cy="2011669"/>
          </a:xfrm>
        </p:grpSpPr>
        <p:pic>
          <p:nvPicPr>
            <p:cNvPr id="28" name="Immagine 27" descr="dipfisic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104" y="260648"/>
              <a:ext cx="3397468" cy="1008112"/>
            </a:xfrm>
            <a:prstGeom prst="rect">
              <a:avLst/>
            </a:prstGeom>
          </p:spPr>
        </p:pic>
        <p:sp>
          <p:nvSpPr>
            <p:cNvPr id="29" name="CasellaDiTesto 28"/>
            <p:cNvSpPr txBox="1"/>
            <p:nvPr/>
          </p:nvSpPr>
          <p:spPr>
            <a:xfrm>
              <a:off x="5436096" y="1196752"/>
              <a:ext cx="3707904" cy="107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Dipartimento di Matematica e Fisica</a:t>
              </a:r>
            </a:p>
            <a:p>
              <a:pPr algn="ctr"/>
              <a:r>
                <a:rPr lang="it-IT" sz="1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“Ennio De Giorgi” Università del SALENTO</a:t>
              </a:r>
              <a:endParaRPr lang="it-IT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Immagine 29" descr="inf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2207" y="1405600"/>
            <a:ext cx="1171694" cy="745624"/>
          </a:xfrm>
          <a:prstGeom prst="rect">
            <a:avLst/>
          </a:prstGeom>
        </p:spPr>
      </p:pic>
      <p:grpSp>
        <p:nvGrpSpPr>
          <p:cNvPr id="32" name="Group 1056"/>
          <p:cNvGrpSpPr>
            <a:grpSpLocks/>
          </p:cNvGrpSpPr>
          <p:nvPr/>
        </p:nvGrpSpPr>
        <p:grpSpPr bwMode="auto">
          <a:xfrm>
            <a:off x="3288816" y="244446"/>
            <a:ext cx="2365375" cy="1315256"/>
            <a:chOff x="0" y="591"/>
            <a:chExt cx="6113" cy="3202"/>
          </a:xfrm>
        </p:grpSpPr>
        <p:sp>
          <p:nvSpPr>
            <p:cNvPr id="33" name="Rectangle 1057"/>
            <p:cNvSpPr>
              <a:spLocks noChangeArrowheads="1"/>
            </p:cNvSpPr>
            <p:nvPr/>
          </p:nvSpPr>
          <p:spPr bwMode="auto">
            <a:xfrm>
              <a:off x="262" y="663"/>
              <a:ext cx="5851" cy="3130"/>
            </a:xfrm>
            <a:prstGeom prst="rect">
              <a:avLst/>
            </a:prstGeom>
            <a:solidFill>
              <a:srgbClr val="EAEAEA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/>
              <a:endParaRPr lang="en-US"/>
            </a:p>
          </p:txBody>
        </p:sp>
        <p:sp>
          <p:nvSpPr>
            <p:cNvPr id="34" name="Rectangle 1058"/>
            <p:cNvSpPr>
              <a:spLocks noChangeArrowheads="1"/>
            </p:cNvSpPr>
            <p:nvPr/>
          </p:nvSpPr>
          <p:spPr bwMode="auto">
            <a:xfrm>
              <a:off x="217" y="618"/>
              <a:ext cx="5851" cy="313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/>
              <a:endParaRPr lang="en-US"/>
            </a:p>
          </p:txBody>
        </p:sp>
        <p:sp>
          <p:nvSpPr>
            <p:cNvPr id="35" name="AutoShape 1059"/>
            <p:cNvSpPr>
              <a:spLocks noChangeAspect="1" noChangeArrowheads="1"/>
            </p:cNvSpPr>
            <p:nvPr/>
          </p:nvSpPr>
          <p:spPr bwMode="auto">
            <a:xfrm>
              <a:off x="0" y="663"/>
              <a:ext cx="6021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b="0">
                <a:latin typeface="Arial" charset="0"/>
              </a:endParaRPr>
            </a:p>
          </p:txBody>
        </p:sp>
        <p:grpSp>
          <p:nvGrpSpPr>
            <p:cNvPr id="36" name="Group 1060"/>
            <p:cNvGrpSpPr>
              <a:grpSpLocks/>
            </p:cNvGrpSpPr>
            <p:nvPr/>
          </p:nvGrpSpPr>
          <p:grpSpPr bwMode="auto">
            <a:xfrm>
              <a:off x="1361" y="760"/>
              <a:ext cx="4344" cy="1854"/>
              <a:chOff x="1316" y="714"/>
              <a:chExt cx="4571" cy="1990"/>
            </a:xfrm>
          </p:grpSpPr>
          <p:sp>
            <p:nvSpPr>
              <p:cNvPr id="42" name="WordArt 10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99" y="854"/>
                <a:ext cx="2064" cy="2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1800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aboratorio</a:t>
                </a:r>
                <a:r>
                  <a:rPr lang="it-IT" sz="18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di</a:t>
                </a:r>
              </a:p>
            </p:txBody>
          </p:sp>
          <p:sp>
            <p:nvSpPr>
              <p:cNvPr id="43" name="WordArt 1062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881" y="2171"/>
                <a:ext cx="398" cy="66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it-IT" sz="4000" kern="10">
                    <a:ln w="1270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53882" dir="2700000" algn="ctr" rotWithShape="0">
                        <a:srgbClr val="CBCBCB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S</a:t>
                </a:r>
              </a:p>
            </p:txBody>
          </p:sp>
          <p:sp>
            <p:nvSpPr>
              <p:cNvPr id="44" name="WordArt 106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438" y="1605"/>
                <a:ext cx="396" cy="663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it-IT" sz="4000" kern="10" dirty="0">
                    <a:ln w="1270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53882" dir="2700000" algn="ctr" rotWithShape="0">
                        <a:srgbClr val="CBCBCB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A</a:t>
                </a:r>
              </a:p>
            </p:txBody>
          </p:sp>
          <p:sp>
            <p:nvSpPr>
              <p:cNvPr id="45" name="WordArt 10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38" y="2445"/>
                <a:ext cx="2349" cy="2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1800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trumentazione</a:t>
                </a:r>
                <a:endParaRPr lang="it-IT" sz="1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WordArt 10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42" y="1380"/>
                <a:ext cx="1603" cy="2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1800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lettronica</a:t>
                </a:r>
                <a:endParaRPr lang="it-IT" sz="1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WordArt 10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87" y="1901"/>
                <a:ext cx="1697" cy="30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1800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pplicata</a:t>
                </a:r>
                <a:r>
                  <a:rPr lang="it-IT" sz="18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 e</a:t>
                </a:r>
              </a:p>
            </p:txBody>
          </p:sp>
          <p:sp>
            <p:nvSpPr>
              <p:cNvPr id="48" name="WordArt 1067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1449" y="581"/>
                <a:ext cx="398" cy="663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it-IT" sz="4000" kern="10">
                    <a:ln w="1270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53882" dir="2700000" algn="ctr" rotWithShape="0">
                        <a:srgbClr val="CBCBCB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L</a:t>
                </a:r>
              </a:p>
            </p:txBody>
          </p:sp>
          <p:sp>
            <p:nvSpPr>
              <p:cNvPr id="49" name="WordArt 1068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1991" y="1091"/>
                <a:ext cx="398" cy="664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it-IT" sz="4000" kern="10" dirty="0">
                    <a:ln w="1270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53882" dir="2700000" algn="ctr" rotWithShape="0">
                        <a:srgbClr val="CBCBCB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E</a:t>
                </a:r>
              </a:p>
            </p:txBody>
          </p:sp>
        </p:grpSp>
        <p:pic>
          <p:nvPicPr>
            <p:cNvPr id="37" name="Picture 1069" descr="l-x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" y="1480"/>
              <a:ext cx="1679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1070"/>
            <p:cNvSpPr>
              <a:spLocks noChangeArrowheads="1"/>
            </p:cNvSpPr>
            <p:nvPr/>
          </p:nvSpPr>
          <p:spPr bwMode="auto">
            <a:xfrm>
              <a:off x="217" y="618"/>
              <a:ext cx="45" cy="313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/>
              <a:endParaRPr lang="en-US"/>
            </a:p>
          </p:txBody>
        </p:sp>
        <p:sp>
          <p:nvSpPr>
            <p:cNvPr id="39" name="Rectangle 1071"/>
            <p:cNvSpPr>
              <a:spLocks noChangeArrowheads="1"/>
            </p:cNvSpPr>
            <p:nvPr/>
          </p:nvSpPr>
          <p:spPr bwMode="auto">
            <a:xfrm>
              <a:off x="217" y="618"/>
              <a:ext cx="5851" cy="4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/>
              <a:endParaRPr lang="en-US"/>
            </a:p>
          </p:txBody>
        </p:sp>
        <p:sp>
          <p:nvSpPr>
            <p:cNvPr id="40" name="Rectangle 1072"/>
            <p:cNvSpPr>
              <a:spLocks noChangeArrowheads="1"/>
            </p:cNvSpPr>
            <p:nvPr/>
          </p:nvSpPr>
          <p:spPr bwMode="auto">
            <a:xfrm flipH="1" flipV="1">
              <a:off x="169" y="591"/>
              <a:ext cx="50" cy="3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/>
              <a:endParaRPr lang="en-US"/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185" y="463249"/>
            <a:ext cx="3124287" cy="119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0F9A43-58E0-4801-BA09-2054FD7BE3F0}"/>
              </a:ext>
            </a:extLst>
          </p:cNvPr>
          <p:cNvSpPr txBox="1"/>
          <p:nvPr/>
        </p:nvSpPr>
        <p:spPr>
          <a:xfrm>
            <a:off x="3248018" y="1005328"/>
            <a:ext cx="24833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B 0,2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09F48DD-1CC4-476B-B12C-FB5B012E99E7}"/>
              </a:ext>
            </a:extLst>
          </p:cNvPr>
          <p:cNvGrpSpPr/>
          <p:nvPr/>
        </p:nvGrpSpPr>
        <p:grpSpPr>
          <a:xfrm>
            <a:off x="155448" y="1977133"/>
            <a:ext cx="8833104" cy="3875540"/>
            <a:chOff x="207264" y="1493177"/>
            <a:chExt cx="11777472" cy="516738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D866428D-EFEF-4873-9C8D-87D5B54B0F71}"/>
                </a:ext>
              </a:extLst>
            </p:cNvPr>
            <p:cNvGrpSpPr/>
            <p:nvPr/>
          </p:nvGrpSpPr>
          <p:grpSpPr>
            <a:xfrm>
              <a:off x="662723" y="1493177"/>
              <a:ext cx="10866555" cy="2660687"/>
              <a:chOff x="518160" y="1493177"/>
              <a:chExt cx="10866555" cy="2660687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FEBACB1E-21E1-4DE1-95C1-B2EDEA289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0" y="1960734"/>
                <a:ext cx="5266944" cy="1725573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1D792EC1-95A5-4C4C-A4C6-C245A64E5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068" y="1493177"/>
                <a:ext cx="4304647" cy="2660687"/>
              </a:xfrm>
              <a:prstGeom prst="rect">
                <a:avLst/>
              </a:prstGeom>
            </p:spPr>
          </p:pic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4B50648-B7B8-41B1-BE84-6AFC250943C5}"/>
                </a:ext>
              </a:extLst>
            </p:cNvPr>
            <p:cNvGrpSpPr/>
            <p:nvPr/>
          </p:nvGrpSpPr>
          <p:grpSpPr>
            <a:xfrm>
              <a:off x="207264" y="4197780"/>
              <a:ext cx="11777472" cy="2462784"/>
              <a:chOff x="207264" y="4197780"/>
              <a:chExt cx="11777472" cy="2462784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B0BA683B-16B8-4024-BC08-4C88DCEFD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264" y="4197780"/>
                <a:ext cx="5577840" cy="2462784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2DF61860-E00F-4ED1-92F7-9BD7AB1F0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272" y="4292268"/>
                <a:ext cx="5998464" cy="2273808"/>
              </a:xfrm>
              <a:prstGeom prst="rect">
                <a:avLst/>
              </a:prstGeom>
            </p:spPr>
          </p:pic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9FE836-2724-44D8-B1D5-8D98ED943D9D}"/>
              </a:ext>
            </a:extLst>
          </p:cNvPr>
          <p:cNvSpPr txBox="1"/>
          <p:nvPr/>
        </p:nvSpPr>
        <p:spPr>
          <a:xfrm>
            <a:off x="4155044" y="1463565"/>
            <a:ext cx="712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(5 dpf)</a:t>
            </a:r>
          </a:p>
        </p:txBody>
      </p:sp>
    </p:spTree>
    <p:extLst>
      <p:ext uri="{BB962C8B-B14F-4D97-AF65-F5344CB8AC3E}">
        <p14:creationId xmlns:p14="http://schemas.microsoft.com/office/powerpoint/2010/main" val="12978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AE68B9-7BBD-4427-B667-4BCFCE2AF173}"/>
              </a:ext>
            </a:extLst>
          </p:cNvPr>
          <p:cNvSpPr txBox="1"/>
          <p:nvPr/>
        </p:nvSpPr>
        <p:spPr>
          <a:xfrm>
            <a:off x="2897502" y="1057078"/>
            <a:ext cx="33489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B 260 KHz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C83046A-D642-47C6-91DF-CD25B346EF4F}"/>
              </a:ext>
            </a:extLst>
          </p:cNvPr>
          <p:cNvGrpSpPr/>
          <p:nvPr/>
        </p:nvGrpSpPr>
        <p:grpSpPr>
          <a:xfrm>
            <a:off x="329185" y="2008087"/>
            <a:ext cx="8559656" cy="3915476"/>
            <a:chOff x="438912" y="1534450"/>
            <a:chExt cx="11412875" cy="5220634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0845D88D-81DE-45EE-943D-CA9DA1783241}"/>
                </a:ext>
              </a:extLst>
            </p:cNvPr>
            <p:cNvGrpSpPr/>
            <p:nvPr/>
          </p:nvGrpSpPr>
          <p:grpSpPr>
            <a:xfrm>
              <a:off x="719201" y="1534450"/>
              <a:ext cx="10852296" cy="2854670"/>
              <a:chOff x="547768" y="1534450"/>
              <a:chExt cx="10852296" cy="285467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87CFC138-CB19-4644-96F4-58EFBA4C8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768" y="1745851"/>
                <a:ext cx="4134177" cy="2431869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ED2F157A-DB28-43C6-8E06-DF65D9DBC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0583" y="1534450"/>
                <a:ext cx="4559481" cy="2854670"/>
              </a:xfrm>
              <a:prstGeom prst="rect">
                <a:avLst/>
              </a:prstGeom>
            </p:spPr>
          </p:pic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75A4921-5D75-4405-BAF7-EA3A8CC5E03A}"/>
                </a:ext>
              </a:extLst>
            </p:cNvPr>
            <p:cNvGrpSpPr/>
            <p:nvPr/>
          </p:nvGrpSpPr>
          <p:grpSpPr>
            <a:xfrm>
              <a:off x="438912" y="4604938"/>
              <a:ext cx="11412875" cy="2150146"/>
              <a:chOff x="438912" y="4604938"/>
              <a:chExt cx="11412875" cy="2150146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CF697FB-2873-4A35-9C4B-4FFB75AEF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912" y="4774755"/>
                <a:ext cx="5657088" cy="1810512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9135FDD1-2E97-47A8-A94C-6AB054E96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8859" y="4604938"/>
                <a:ext cx="5462928" cy="2150146"/>
              </a:xfrm>
              <a:prstGeom prst="rect">
                <a:avLst/>
              </a:prstGeom>
            </p:spPr>
          </p:pic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C269D5-6237-489A-93A2-02FFD8FBE341}"/>
              </a:ext>
            </a:extLst>
          </p:cNvPr>
          <p:cNvSpPr txBox="1"/>
          <p:nvPr/>
        </p:nvSpPr>
        <p:spPr>
          <a:xfrm>
            <a:off x="4237340" y="1541826"/>
            <a:ext cx="712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(5 dpf)</a:t>
            </a:r>
          </a:p>
        </p:txBody>
      </p:sp>
    </p:spTree>
    <p:extLst>
      <p:ext uri="{BB962C8B-B14F-4D97-AF65-F5344CB8AC3E}">
        <p14:creationId xmlns:p14="http://schemas.microsoft.com/office/powerpoint/2010/main" val="210484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4590C1-68CB-4A3B-AA96-3D477A54C551}"/>
              </a:ext>
            </a:extLst>
          </p:cNvPr>
          <p:cNvSpPr txBox="1"/>
          <p:nvPr/>
        </p:nvSpPr>
        <p:spPr>
          <a:xfrm>
            <a:off x="3474583" y="955222"/>
            <a:ext cx="2194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RF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73A9E27-7389-4357-8727-88A839674419}"/>
              </a:ext>
            </a:extLst>
          </p:cNvPr>
          <p:cNvGrpSpPr/>
          <p:nvPr/>
        </p:nvGrpSpPr>
        <p:grpSpPr>
          <a:xfrm>
            <a:off x="241663" y="1906525"/>
            <a:ext cx="5427751" cy="3250667"/>
            <a:chOff x="322217" y="1399032"/>
            <a:chExt cx="11244943" cy="4701323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E94FC214-7DEE-4C16-AD9C-EBE4A1BC6A03}"/>
                </a:ext>
              </a:extLst>
            </p:cNvPr>
            <p:cNvGrpSpPr/>
            <p:nvPr/>
          </p:nvGrpSpPr>
          <p:grpSpPr>
            <a:xfrm>
              <a:off x="322217" y="1399032"/>
              <a:ext cx="11244943" cy="2029968"/>
              <a:chOff x="322217" y="1399032"/>
              <a:chExt cx="11244943" cy="2029968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E8FB7F89-F5D0-471B-A130-A5EDE412E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217" y="1399032"/>
                <a:ext cx="5120640" cy="2029968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E18AA561-785B-46FC-8194-D40528C6C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4120" y="1560576"/>
                <a:ext cx="5273040" cy="1706880"/>
              </a:xfrm>
              <a:prstGeom prst="rect">
                <a:avLst/>
              </a:prstGeom>
            </p:spPr>
          </p:pic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DF3AC60D-7FE7-4D80-A352-35EC7695FD0D}"/>
                </a:ext>
              </a:extLst>
            </p:cNvPr>
            <p:cNvGrpSpPr/>
            <p:nvPr/>
          </p:nvGrpSpPr>
          <p:grpSpPr>
            <a:xfrm>
              <a:off x="1541417" y="4051073"/>
              <a:ext cx="8499566" cy="2049282"/>
              <a:chOff x="1541417" y="4051073"/>
              <a:chExt cx="8499566" cy="2049282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E4E17A83-6A8B-47C8-9417-B5856F13A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1" t="12641" r="18745" b="20526"/>
              <a:stretch/>
            </p:blipFill>
            <p:spPr>
              <a:xfrm>
                <a:off x="1541417" y="4161314"/>
                <a:ext cx="2364377" cy="18288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B5B997FE-4DB6-4E90-98D6-ABDFCC03C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46" r="22792" b="35574"/>
              <a:stretch/>
            </p:blipFill>
            <p:spPr>
              <a:xfrm>
                <a:off x="7820297" y="4051073"/>
                <a:ext cx="2220686" cy="2049282"/>
              </a:xfrm>
              <a:prstGeom prst="rect">
                <a:avLst/>
              </a:prstGeom>
            </p:spPr>
          </p:pic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5D1F92-1709-45E7-9218-CD70E804C80C}"/>
              </a:ext>
            </a:extLst>
          </p:cNvPr>
          <p:cNvSpPr txBox="1"/>
          <p:nvPr/>
        </p:nvSpPr>
        <p:spPr>
          <a:xfrm>
            <a:off x="4237340" y="1439970"/>
            <a:ext cx="712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(5 dpf)</a:t>
            </a:r>
          </a:p>
        </p:txBody>
      </p:sp>
    </p:spTree>
    <p:extLst>
      <p:ext uri="{BB962C8B-B14F-4D97-AF65-F5344CB8AC3E}">
        <p14:creationId xmlns:p14="http://schemas.microsoft.com/office/powerpoint/2010/main" val="147048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36364" y="34601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Aft>
                <a:spcPts val="0"/>
              </a:spcAft>
            </a:pP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Il risultato più evidente è l’aumento della sopravvivenza</a:t>
            </a:r>
            <a:endParaRPr lang="it-IT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7900"/>
              </p:ext>
            </p:extLst>
          </p:nvPr>
        </p:nvGraphicFramePr>
        <p:xfrm>
          <a:off x="2420948" y="1302282"/>
          <a:ext cx="4402832" cy="2133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01416">
                  <a:extLst>
                    <a:ext uri="{9D8B030D-6E8A-4147-A177-3AD203B41FA5}">
                      <a16:colId xmlns:a16="http://schemas.microsoft.com/office/drawing/2014/main" val="2933307389"/>
                    </a:ext>
                  </a:extLst>
                </a:gridCol>
                <a:gridCol w="2201416">
                  <a:extLst>
                    <a:ext uri="{9D8B030D-6E8A-4147-A177-3AD203B41FA5}">
                      <a16:colId xmlns:a16="http://schemas.microsoft.com/office/drawing/2014/main" val="3262985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Survival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659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Control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60%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5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Bo, 0 Hz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80%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437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VLF, 0.2 Hz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80%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100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LF, 270 kHz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40%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903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VHF, 100 MHz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80%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57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UHF, 900 MHz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60%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839449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12545" y="908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Tasso di sopravvivenza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4869337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Senza creare allarmismi, In </a:t>
            </a:r>
            <a:r>
              <a:rPr lang="it-IT" dirty="0"/>
              <a:t>una prospettiva, dovrà essere preso in considerazione il rapido dispiegamento dello spettro </a:t>
            </a:r>
            <a:r>
              <a:rPr lang="it-IT" dirty="0" smtClean="0"/>
              <a:t>5G. Lo </a:t>
            </a:r>
            <a:r>
              <a:rPr lang="it-IT" dirty="0" err="1" smtClean="0"/>
              <a:t>zebrafish</a:t>
            </a:r>
            <a:r>
              <a:rPr lang="it-IT" dirty="0" smtClean="0"/>
              <a:t> </a:t>
            </a:r>
            <a:r>
              <a:rPr lang="it-IT" dirty="0"/>
              <a:t>embrionale è già stato utilizzato per valutare gli impatti di una radiazione a radiofrequenza a 3,5 GHz sulla </a:t>
            </a:r>
            <a:r>
              <a:rPr lang="it-IT" dirty="0" smtClean="0"/>
              <a:t>biologia. </a:t>
            </a:r>
            <a:r>
              <a:rPr lang="it-IT" dirty="0"/>
              <a:t>L'esposizione del </a:t>
            </a:r>
            <a:r>
              <a:rPr lang="it-IT" dirty="0" smtClean="0"/>
              <a:t>pesce in </a:t>
            </a:r>
            <a:r>
              <a:rPr lang="it-IT" dirty="0"/>
              <a:t>via di </a:t>
            </a:r>
            <a:r>
              <a:rPr lang="it-IT" dirty="0" smtClean="0"/>
              <a:t>sviluppo </a:t>
            </a:r>
            <a:r>
              <a:rPr lang="it-IT" dirty="0"/>
              <a:t>non hanno rivelato impatti significativi </a:t>
            </a:r>
          </a:p>
        </p:txBody>
      </p:sp>
    </p:spTree>
    <p:extLst>
      <p:ext uri="{BB962C8B-B14F-4D97-AF65-F5344CB8AC3E}">
        <p14:creationId xmlns:p14="http://schemas.microsoft.com/office/powerpoint/2010/main" val="91492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6984776" cy="3960440"/>
          </a:xfrm>
        </p:spPr>
        <p:txBody>
          <a:bodyPr>
            <a:normAutofit fontScale="90000"/>
          </a:bodyPr>
          <a:lstStyle/>
          <a:p>
            <a:pPr marL="271463" indent="-271463"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400" i="1" dirty="0" err="1" smtClean="0">
                <a:latin typeface="Times New Roman" pitchFamily="18" charset="0"/>
              </a:rPr>
              <a:t>Motivazioni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Stress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fisici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innovative con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campi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magnetici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, RF e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luce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b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coerente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Generazione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campi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alternati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bassa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frequenza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-  </a:t>
            </a:r>
            <a:r>
              <a:rPr lang="en-US" sz="2400" i="1" dirty="0" err="1">
                <a:latin typeface="Times New Roman" pitchFamily="18" charset="0"/>
              </a:rPr>
              <a:t>G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enerazione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campi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alternati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alta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frequenza</a:t>
            </a:r>
            <a:r>
              <a:rPr lang="en-US" sz="2400" i="1" dirty="0">
                <a:latin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</a:rPr>
            </a:br>
            <a:r>
              <a:rPr lang="en-US" sz="2400" i="1" dirty="0">
                <a:latin typeface="Times New Roman" pitchFamily="18" charset="0"/>
              </a:rPr>
              <a:t>-  </a:t>
            </a:r>
            <a:r>
              <a:rPr lang="en-US" sz="2400" i="1" dirty="0" err="1">
                <a:latin typeface="Times New Roman" pitchFamily="18" charset="0"/>
              </a:rPr>
              <a:t>Generazione</a:t>
            </a:r>
            <a:r>
              <a:rPr lang="en-US" sz="2400" i="1" dirty="0">
                <a:latin typeface="Times New Roman" pitchFamily="18" charset="0"/>
              </a:rPr>
              <a:t> di </a:t>
            </a:r>
            <a:r>
              <a:rPr lang="en-US" sz="2400" i="1" dirty="0" err="1">
                <a:latin typeface="Times New Roman" pitchFamily="18" charset="0"/>
              </a:rPr>
              <a:t>campi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</a:rPr>
              <a:t>a RF</a:t>
            </a:r>
            <a:br>
              <a:rPr lang="en-US" sz="2400" i="1" dirty="0" smtClean="0">
                <a:latin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</a:rPr>
              <a:t>-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I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rraggiamento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</a:rPr>
              <a:t>uova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</a:rPr>
              <a:t>Risultati</a:t>
            </a:r>
            <a:r>
              <a:rPr lang="en-US" sz="2400" i="1" dirty="0" smtClean="0">
                <a:latin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</a:rPr>
              <a:t>Conclusione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endParaRPr lang="it-IT" sz="2400" i="1" dirty="0" smtClean="0">
              <a:latin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83568" y="1137518"/>
            <a:ext cx="401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Outline of talk: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</a:br>
            <a:endParaRPr lang="it-IT" dirty="0"/>
          </a:p>
        </p:txBody>
      </p:sp>
      <p:pic>
        <p:nvPicPr>
          <p:cNvPr id="14" name="Immagine 13" descr="unisale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71666"/>
            <a:ext cx="2625827" cy="837054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Motivazione?</a:t>
            </a:r>
            <a:endParaRPr lang="it-IT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166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000" dirty="0" smtClean="0"/>
              <a:t>L</a:t>
            </a:r>
            <a:r>
              <a:rPr lang="it-IT" dirty="0" smtClean="0"/>
              <a:t>a biodiversità, oggi, è una necessità per migliorare la qualità della vita. Infatti la </a:t>
            </a:r>
            <a:r>
              <a:rPr lang="it-IT" dirty="0"/>
              <a:t>mutagenesi è di grande interesse sia nella ricerca di base, sia per le varie applicazioni </a:t>
            </a:r>
            <a:r>
              <a:rPr lang="it-IT" dirty="0" smtClean="0"/>
              <a:t>industriali. Come nuovi </a:t>
            </a:r>
            <a:r>
              <a:rPr lang="it-IT" dirty="0"/>
              <a:t>antibiotici di differenti caratteristiche e su scala industriale. </a:t>
            </a:r>
            <a:endParaRPr lang="it-IT" dirty="0" smtClean="0"/>
          </a:p>
          <a:p>
            <a:pPr algn="just">
              <a:buNone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possibilità di indurre mutazioni genetiche mediante radiazioni ionizzanti è merito di Muller [Muller HJ (1927) Science 66: 84–87], che studiò questo fenomeno utilizzando raggi X. Oggi si è consapevoli che sulla crosta terrestre un gran numero di particelle di bassa energia arrivano dalla radiazione cosmica e ancor di </a:t>
            </a:r>
            <a:r>
              <a:rPr lang="it-IT" dirty="0" smtClean="0"/>
              <a:t>più, molte </a:t>
            </a:r>
            <a:r>
              <a:rPr lang="it-IT" dirty="0"/>
              <a:t>sono </a:t>
            </a:r>
            <a:r>
              <a:rPr lang="it-IT" dirty="0" smtClean="0"/>
              <a:t>emesse </a:t>
            </a:r>
            <a:r>
              <a:rPr lang="it-IT" dirty="0"/>
              <a:t>da elementi radioattivi dal </a:t>
            </a:r>
            <a:r>
              <a:rPr lang="it-IT" dirty="0" smtClean="0"/>
              <a:t>suolo e ciò sono causa di </a:t>
            </a:r>
            <a:r>
              <a:rPr lang="it-IT" dirty="0"/>
              <a:t>mutazione </a:t>
            </a:r>
            <a:r>
              <a:rPr lang="it-IT" dirty="0" smtClean="0"/>
              <a:t>indotta.   </a:t>
            </a:r>
            <a:endParaRPr lang="it-IT" dirty="0"/>
          </a:p>
          <a:p>
            <a:pPr algn="just">
              <a:buNone/>
            </a:pPr>
            <a:endParaRPr lang="en-US" sz="3000" dirty="0"/>
          </a:p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125744"/>
            <a:ext cx="8229600" cy="4525963"/>
          </a:xfrm>
        </p:spPr>
        <p:txBody>
          <a:bodyPr/>
          <a:lstStyle/>
          <a:p>
            <a:endParaRPr lang="en-GB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5508104" y="298385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Campo magnetico di bassa frequenza, alta intensità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18368" y="2420888"/>
            <a:ext cx="303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Campo magnetico terrestre è di 10 - 100 </a:t>
            </a:r>
            <a:r>
              <a:rPr lang="it-IT" sz="2000" dirty="0" err="1" smtClean="0"/>
              <a:t>nT</a:t>
            </a:r>
            <a:endParaRPr lang="it-IT" sz="2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6136" y="6450238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79438"/>
            <a:ext cx="3851031" cy="579647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576838" y="3775293"/>
            <a:ext cx="303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sistema è 40 </a:t>
            </a:r>
            <a:r>
              <a:rPr lang="it-IT" sz="2000" dirty="0" err="1" smtClean="0"/>
              <a:t>mT</a:t>
            </a:r>
            <a:endParaRPr lang="it-IT" sz="2000" dirty="0" smtClean="0"/>
          </a:p>
          <a:p>
            <a:r>
              <a:rPr lang="it-IT" sz="2000" dirty="0" smtClean="0"/>
              <a:t>Pulsazione 0.2 Hz</a:t>
            </a: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195736" y="1340768"/>
            <a:ext cx="3600400" cy="1184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909911" y="1206526"/>
            <a:ext cx="133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Magneti</a:t>
            </a:r>
            <a:endParaRPr lang="it-IT" sz="2400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274148" y="1528076"/>
            <a:ext cx="2521988" cy="11041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125744"/>
            <a:ext cx="8229600" cy="4525963"/>
          </a:xfrm>
        </p:spPr>
        <p:txBody>
          <a:bodyPr/>
          <a:lstStyle/>
          <a:p>
            <a:endParaRPr lang="en-GB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6136" y="6450238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2" y="402412"/>
            <a:ext cx="2949789" cy="526409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536618" y="19283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Campo magnetico di media frequenza 260 kHz, media intensità 350 </a:t>
            </a:r>
            <a:r>
              <a:rPr lang="it-IT" sz="2400" dirty="0" err="1" smtClean="0">
                <a:latin typeface="GreekC" panose="00000400000000000000" pitchFamily="2" charset="0"/>
                <a:cs typeface="GreekC" panose="00000400000000000000" pitchFamily="2" charset="0"/>
              </a:rPr>
              <a:t>m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21" y="1713389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125744"/>
            <a:ext cx="8229600" cy="4525963"/>
          </a:xfrm>
        </p:spPr>
        <p:txBody>
          <a:bodyPr/>
          <a:lstStyle/>
          <a:p>
            <a:endParaRPr lang="en-GB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6136" y="6450238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536618" y="19283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Campo magnetico di media bassa frequenza, media intensità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" y="2108595"/>
            <a:ext cx="4058965" cy="374840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500234" y="1271146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A= 0.38 A/V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32842" y="74401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</a:t>
            </a:r>
            <a:r>
              <a:rPr lang="it-IT" sz="2400" dirty="0" err="1" smtClean="0"/>
              <a:t>bobinaa</a:t>
            </a:r>
            <a:r>
              <a:rPr lang="it-IT" sz="2400" dirty="0" smtClean="0"/>
              <a:t> è di 18 spire diametro 5 cm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25988" y="2413137"/>
            <a:ext cx="36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Conoscendo la corrente, il campo magnetico è</a:t>
            </a:r>
            <a:endParaRPr lang="it-IT" sz="2400" dirty="0"/>
          </a:p>
          <a:p>
            <a:r>
              <a:rPr lang="it-IT" sz="2400" dirty="0" smtClean="0"/>
              <a:t>B= 206x I [</a:t>
            </a:r>
            <a:r>
              <a:rPr lang="it-IT" sz="2400" dirty="0" err="1" smtClean="0">
                <a:latin typeface="GreekC" panose="00000400000000000000" pitchFamily="2" charset="0"/>
                <a:cs typeface="GreekC" panose="00000400000000000000" pitchFamily="2" charset="0"/>
              </a:rPr>
              <a:t>m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e l’a</a:t>
            </a:r>
            <a:r>
              <a:rPr lang="it-IT" sz="2400" dirty="0" smtClean="0"/>
              <a:t>ttenuazione è 0.38 A/V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674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125744"/>
            <a:ext cx="8229600" cy="4525963"/>
          </a:xfrm>
        </p:spPr>
        <p:txBody>
          <a:bodyPr/>
          <a:lstStyle/>
          <a:p>
            <a:endParaRPr lang="en-GB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5595392" y="3139877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 gap di 3 cm e una differenza d potenziale di 1 </a:t>
            </a:r>
            <a:r>
              <a:rPr lang="it-IT" sz="2400" dirty="0" err="1" smtClean="0"/>
              <a:t>Vpp</a:t>
            </a:r>
            <a:r>
              <a:rPr lang="it-IT" sz="2400" dirty="0" smtClean="0"/>
              <a:t>, il valore massimo è 20 V/m</a:t>
            </a:r>
            <a:endParaRPr lang="it-IT" sz="24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6136" y="6450238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4784"/>
            <a:ext cx="3579646" cy="201010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495488" y="203705"/>
            <a:ext cx="36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Campo magnetico di alta  frequenza, bassa intensità.</a:t>
            </a:r>
          </a:p>
          <a:p>
            <a:r>
              <a:rPr lang="it-IT" sz="2400" dirty="0" smtClean="0"/>
              <a:t>Una linea di trasmissione da 50 </a:t>
            </a:r>
            <a:r>
              <a:rPr lang="it-IT" sz="2400" dirty="0" smtClean="0">
                <a:latin typeface="GreekC" panose="00000400000000000000" pitchFamily="2" charset="0"/>
                <a:cs typeface="GreekC" panose="00000400000000000000" pitchFamily="2" charset="0"/>
              </a:rPr>
              <a:t>W.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952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125744"/>
            <a:ext cx="8229600" cy="4525963"/>
          </a:xfrm>
        </p:spPr>
        <p:txBody>
          <a:bodyPr/>
          <a:lstStyle/>
          <a:p>
            <a:endParaRPr lang="en-GB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059832" y="16033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Effetti e Risultati 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097306" y="6454432"/>
            <a:ext cx="2895600" cy="365125"/>
          </a:xfrm>
        </p:spPr>
        <p:txBody>
          <a:bodyPr/>
          <a:lstStyle/>
          <a:p>
            <a:r>
              <a:rPr lang="en-US" smtClean="0"/>
              <a:t>VI Workshop PSBA, Lecce 2018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11560" y="845672"/>
                <a:ext cx="7452320" cy="5736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Il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momento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meccanico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è</a:t>
                </a:r>
                <a:r>
                  <a:rPr lang="en-US" sz="28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it-I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98320" indent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		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quale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tende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a far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ruotare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 un Sistema.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L’energia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è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28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1798320" indent="44958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				</a:t>
                </a:r>
                <a:endParaRPr lang="it-I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c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he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può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agire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sul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DNA e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proteine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varie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28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Applicando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l’effeto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agli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elettroni</a:t>
                </a:r>
                <a:r>
                  <a:rPr lang="en-US" sz="28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con spin ± </a:t>
                </a:r>
                <a:r>
                  <a:rPr lang="en-US" sz="28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½,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l’energia</a:t>
                </a:r>
                <a:endParaRPr lang="it-IT" sz="28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1798320" indent="44958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28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𝑔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𝐵𝑚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				</a:t>
                </a:r>
                <a:endParaRPr lang="it-IT" sz="28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45672"/>
                <a:ext cx="7452320" cy="5736442"/>
              </a:xfrm>
              <a:prstGeom prst="rect">
                <a:avLst/>
              </a:prstGeom>
              <a:blipFill>
                <a:blip r:embed="rId3"/>
                <a:stretch>
                  <a:fillRect l="-1635" t="-1169" r="-1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4388D1-E5E6-4C39-8BA0-596FBBE060B1}"/>
              </a:ext>
            </a:extLst>
          </p:cNvPr>
          <p:cNvSpPr txBox="1"/>
          <p:nvPr/>
        </p:nvSpPr>
        <p:spPr>
          <a:xfrm>
            <a:off x="2580109" y="1317716"/>
            <a:ext cx="39837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CONTROLLO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87FC8F14-F2CF-4E18-A47E-578A7AD0DF14}"/>
              </a:ext>
            </a:extLst>
          </p:cNvPr>
          <p:cNvGrpSpPr/>
          <p:nvPr/>
        </p:nvGrpSpPr>
        <p:grpSpPr>
          <a:xfrm>
            <a:off x="556967" y="2614934"/>
            <a:ext cx="8030066" cy="1628133"/>
            <a:chOff x="377516" y="1999488"/>
            <a:chExt cx="10706754" cy="217084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7410418-8B97-46B9-B634-3FF5A23C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9055">
              <a:off x="377516" y="1999488"/>
              <a:ext cx="3724221" cy="217084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13D0F61-F2C9-4D75-9F34-E2DB9123A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222" y="2079070"/>
              <a:ext cx="5718048" cy="2011680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227D93-645A-4707-A38A-926C8D34D4AB}"/>
              </a:ext>
            </a:extLst>
          </p:cNvPr>
          <p:cNvSpPr txBox="1"/>
          <p:nvPr/>
        </p:nvSpPr>
        <p:spPr>
          <a:xfrm>
            <a:off x="4369525" y="1823043"/>
            <a:ext cx="7122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(5 dpf)</a:t>
            </a:r>
          </a:p>
        </p:txBody>
      </p:sp>
    </p:spTree>
    <p:extLst>
      <p:ext uri="{BB962C8B-B14F-4D97-AF65-F5344CB8AC3E}">
        <p14:creationId xmlns:p14="http://schemas.microsoft.com/office/powerpoint/2010/main" val="2688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648</Words>
  <Application>Microsoft Office PowerPoint</Application>
  <PresentationFormat>Presentazione su schermo (4:3)</PresentationFormat>
  <Paragraphs>107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Cambria Math</vt:lpstr>
      <vt:lpstr>GreekC</vt:lpstr>
      <vt:lpstr>MS Mincho</vt:lpstr>
      <vt:lpstr>Times New Roman</vt:lpstr>
      <vt:lpstr>Tema di Office</vt:lpstr>
      <vt:lpstr>Presentazione standard di PowerPoint</vt:lpstr>
      <vt:lpstr> -  Motivazioni -  Stress fisici innovative con campi magnetici, RF e luce         coerente -  Generazione di campi alternati di bassa frequenza -  Generazione di campi alternati di alta frequenza -  Generazione di campi a RF -  Irraggiamento di uova - Risultati - Conclusione </vt:lpstr>
      <vt:lpstr>Motivazione?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Luke &amp; C.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Luke</dc:creator>
  <cp:lastModifiedBy>nassisi</cp:lastModifiedBy>
  <cp:revision>242</cp:revision>
  <dcterms:created xsi:type="dcterms:W3CDTF">2012-02-20T20:30:05Z</dcterms:created>
  <dcterms:modified xsi:type="dcterms:W3CDTF">2020-09-18T14:50:09Z</dcterms:modified>
</cp:coreProperties>
</file>