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335" r:id="rId4"/>
    <p:sldId id="350" r:id="rId5"/>
    <p:sldId id="376" r:id="rId6"/>
    <p:sldId id="375" r:id="rId7"/>
    <p:sldId id="390" r:id="rId8"/>
    <p:sldId id="389" r:id="rId9"/>
    <p:sldId id="270" r:id="rId10"/>
    <p:sldId id="388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59878-FBBA-4279-A4D9-B66B84B304BE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DF615-6130-403D-952E-2E14E3B9B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551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9E94A-F07C-4307-9BCA-0C59EBBB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3122F2A-67DF-46AA-B758-2E90E7173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AB1408-D047-4BE7-9E00-02F06206A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7433-5569-4444-92C6-251A117FDAF2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CC7477-2376-41B5-BBDF-43EB17FED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8FAB32-3007-46DF-9B8C-AC9915FD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DE1B-27C5-4154-8803-AD247228DA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271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4743CA-0EA9-439B-95EB-EBED3FDB6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7F37613-EE1B-486B-8C0B-FD9A8D831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FE303C-8818-43B7-945E-2C4A6F80D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7433-5569-4444-92C6-251A117FDAF2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4A871B-92C7-4802-BF58-D8C5EB32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EE493B-BBDE-4777-A2BC-58C9BCF3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DE1B-27C5-4154-8803-AD247228DA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9893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9046132-FFFD-44B5-B179-BCBEE348F0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1342ABC-85BC-444E-A23F-83AB6EF4D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0575D9-D1DB-4A38-9215-E75840BEE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7433-5569-4444-92C6-251A117FDAF2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87A12E-492C-453C-B47D-A828EAE5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C6D9B6-ED32-487B-8C4C-86D7C131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DE1B-27C5-4154-8803-AD247228DA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28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954334-AEF7-45F6-BC49-4F3F8952A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4FA9B5-9495-49E6-8724-B56BC0F1F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FE1570-C64A-4665-84D4-49B5338DB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7433-5569-4444-92C6-251A117FDAF2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A03CA5-601D-4883-8A40-DA9729C14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325BE2-8B7B-44CE-933A-36066542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DE1B-27C5-4154-8803-AD247228DA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719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F285E9-6B94-4451-B4D4-63A62DB4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FA00B5-8536-414E-AD9A-DF73DD255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216C0E-E717-405D-A89C-31064463E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7433-5569-4444-92C6-251A117FDAF2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4BF6E1-EBC9-46CD-8215-D2429983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9ED60B-EB3D-4DD1-A531-B75AA30B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DE1B-27C5-4154-8803-AD247228DA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29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ECF523-A804-44E6-A2B4-C583C2C3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0F596A-C78C-483A-922B-802C309A1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CB8C491-7B12-43BD-8005-873FE3858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8460A9-126E-4DB1-BF4B-0B6799A0B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7433-5569-4444-92C6-251A117FDAF2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EEA2AC-5E69-4B5D-981C-B260FFDE9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402CBF-2901-4BDA-8850-C16E0BC8C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DE1B-27C5-4154-8803-AD247228DA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55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36E485-CF2E-4C2F-B9C1-D175AA96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DF461D7-5D8B-4877-B0F2-50EBC4346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1805FC-B065-4223-A7B0-A57181E8C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AFC2B09-E050-4783-93B0-F5A007A60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3F11655-E129-44DE-A5A1-A096B9C9C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E95B964-C098-4483-B6B8-18B31E873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7433-5569-4444-92C6-251A117FDAF2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07933A9-41C1-4617-9F9B-92B7864F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3A8DFC0-1B49-4130-B7BD-E96FBF093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DE1B-27C5-4154-8803-AD247228DA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740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2B9C42-FD05-4859-BBC3-7223B63D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F039579-9B90-49C4-A6E9-71EF39F3C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7433-5569-4444-92C6-251A117FDAF2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7FEF60B-CDCC-475A-A57B-5603EDFB1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1A3AB56-CD38-4C58-BE1E-BB7129E8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DE1B-27C5-4154-8803-AD247228DA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270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090FF85-9007-4FBF-AE2B-B07A6DC1F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7433-5569-4444-92C6-251A117FDAF2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EA8B892-7630-477C-A8EB-BF4D483EC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A4F26A2-EA4C-4ED1-A5E5-C8B3E026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DE1B-27C5-4154-8803-AD247228DA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46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7CC11A-56FC-498B-ABB6-75AF8C1C9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02FD43-FD80-4701-A78D-ECDFAC44B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48835F-5420-4E21-ACD4-6B2840360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9C66AC6-7901-4386-B057-01B807BD4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7433-5569-4444-92C6-251A117FDAF2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CD98470-D75D-4367-8109-EABA6C65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731D32-4294-4754-9413-A6489187B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DE1B-27C5-4154-8803-AD247228DA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93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A92F79-C448-4752-BA9B-73A5F7A58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EB2D5C5-1BC5-417E-9786-327C8236C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A34A2B-421B-4A4D-ABDA-69B62C9A1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6BC3D29-5CDE-4B90-9886-8D8A30011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7433-5569-4444-92C6-251A117FDAF2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5C69512-7395-486C-A546-135645472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1D3F05D-076E-4672-95D5-9B271B32E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DE1B-27C5-4154-8803-AD247228DA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048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246C7BD-2B37-4A44-98EE-5D1B55418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3BB2BE-27F5-429A-A1A0-92FAAF5C5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3D8D87-B299-4937-ACE9-B98893C5B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27433-5569-4444-92C6-251A117FDAF2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5CCEC5-CA85-4E18-BFA5-B044C5A2E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7C94E4-12C2-4C91-AC23-4720DC28A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0DE1B-27C5-4154-8803-AD247228DA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26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5" Type="http://schemas.openxmlformats.org/officeDocument/2006/relationships/hyperlink" Target="https://www.google.it/url?sa=i&amp;rct=j&amp;q=&amp;esrc=s&amp;source=images&amp;cd=&amp;cad=rja&amp;uact=8&amp;ved=0ahUKEwjlwuPH3MzLAhXENpQKHSKgAScQjRwIBw&amp;url=https://www.templeton.org/who-we-are/media-room/press-kit&amp;psig=AFQjCNHsGeUwdrYwX_9OULsbdQf8iuY2TA&amp;ust=1458475967650656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audio" Target="../media/media7.m4a"/><Relationship Id="rId7" Type="http://schemas.openxmlformats.org/officeDocument/2006/relationships/oleObject" Target="../embeddings/oleObject1.bin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02;p1">
            <a:extLst>
              <a:ext uri="{FF2B5EF4-FFF2-40B4-BE49-F238E27FC236}">
                <a16:creationId xmlns:a16="http://schemas.microsoft.com/office/drawing/2014/main" id="{20A4E441-AF8D-4750-8C53-ED4C4D2C1FB9}"/>
              </a:ext>
            </a:extLst>
          </p:cNvPr>
          <p:cNvSpPr/>
          <p:nvPr/>
        </p:nvSpPr>
        <p:spPr>
          <a:xfrm>
            <a:off x="680749" y="143652"/>
            <a:ext cx="111856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i="0" u="none" strike="noStrike" cap="none" dirty="0">
                <a:solidFill>
                  <a:srgbClr val="1508B8"/>
                </a:solidFill>
                <a:latin typeface="Verdana"/>
                <a:ea typeface="Verdana"/>
                <a:cs typeface="Verdana"/>
                <a:sym typeface="Verdana"/>
              </a:rPr>
              <a:t>The VIP-2 Experiment</a:t>
            </a:r>
            <a:endParaRPr dirty="0"/>
          </a:p>
        </p:txBody>
      </p:sp>
      <p:sp>
        <p:nvSpPr>
          <p:cNvPr id="24" name="Google Shape;89;p1">
            <a:extLst>
              <a:ext uri="{FF2B5EF4-FFF2-40B4-BE49-F238E27FC236}">
                <a16:creationId xmlns:a16="http://schemas.microsoft.com/office/drawing/2014/main" id="{82A9EB1C-EB75-4AC9-969B-299E7E3ABCA0}"/>
              </a:ext>
            </a:extLst>
          </p:cNvPr>
          <p:cNvSpPr/>
          <p:nvPr/>
        </p:nvSpPr>
        <p:spPr>
          <a:xfrm>
            <a:off x="1022108" y="932572"/>
            <a:ext cx="10142577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</a:t>
            </a:r>
            <a:r>
              <a:rPr lang="it-IT" sz="3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Looking for the violation of the Pauli exclusion principle</a:t>
            </a:r>
            <a:endParaRPr sz="42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" name="Immagine 1">
            <a:extLst>
              <a:ext uri="{FF2B5EF4-FFF2-40B4-BE49-F238E27FC236}">
                <a16:creationId xmlns:a16="http://schemas.microsoft.com/office/drawing/2014/main" id="{99D0BC7F-F396-4902-89B6-CEA64C27025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02249" y="2284252"/>
            <a:ext cx="1769040" cy="1471562"/>
          </a:xfrm>
          <a:prstGeom prst="rect">
            <a:avLst/>
          </a:prstGeom>
          <a:ln>
            <a:noFill/>
          </a:ln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1DB90ABA-6899-42E7-BF46-F2C3596F2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73" y="2284252"/>
            <a:ext cx="3021917" cy="1469392"/>
          </a:xfrm>
          <a:prstGeom prst="rect">
            <a:avLst/>
          </a:prstGeom>
        </p:spPr>
      </p:pic>
      <p:pic>
        <p:nvPicPr>
          <p:cNvPr id="27" name="Immagine 20">
            <a:extLst>
              <a:ext uri="{FF2B5EF4-FFF2-40B4-BE49-F238E27FC236}">
                <a16:creationId xmlns:a16="http://schemas.microsoft.com/office/drawing/2014/main" id="{006D5FD1-8134-4D0A-9962-C674F1A105B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225084" y="2284251"/>
            <a:ext cx="2331360" cy="1469392"/>
          </a:xfrm>
          <a:prstGeom prst="rect">
            <a:avLst/>
          </a:prstGeom>
          <a:ln>
            <a:noFill/>
          </a:ln>
        </p:spPr>
      </p:pic>
      <p:sp>
        <p:nvSpPr>
          <p:cNvPr id="28" name="CustomShape 11">
            <a:extLst>
              <a:ext uri="{FF2B5EF4-FFF2-40B4-BE49-F238E27FC236}">
                <a16:creationId xmlns:a16="http://schemas.microsoft.com/office/drawing/2014/main" id="{E8E0DCF8-647C-485D-B4B7-972DF6D53A3A}"/>
              </a:ext>
            </a:extLst>
          </p:cNvPr>
          <p:cNvSpPr/>
          <p:nvPr/>
        </p:nvSpPr>
        <p:spPr>
          <a:xfrm>
            <a:off x="2568900" y="4105088"/>
            <a:ext cx="7054200" cy="1303920"/>
          </a:xfrm>
          <a:prstGeom prst="rect">
            <a:avLst/>
          </a:prstGeom>
          <a:noFill/>
          <a:ln w="76320">
            <a:solidFill>
              <a:srgbClr val="1508B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90000"/>
              </a:lnSpc>
            </a:pPr>
            <a:r>
              <a:rPr lang="en-US" sz="4400" b="1" strike="noStrike" cap="all" spc="-1" dirty="0" err="1">
                <a:solidFill>
                  <a:srgbClr val="000000"/>
                </a:solidFill>
                <a:latin typeface="Verdana"/>
                <a:ea typeface="Verdana"/>
              </a:rPr>
              <a:t>LuCA</a:t>
            </a:r>
            <a:r>
              <a:rPr lang="en-US" sz="4400" b="1" strike="noStrike" cap="all" spc="-1" dirty="0">
                <a:solidFill>
                  <a:srgbClr val="000000"/>
                </a:solidFill>
                <a:latin typeface="Verdana"/>
                <a:ea typeface="Verdana"/>
              </a:rPr>
              <a:t> DE PAOLIS</a:t>
            </a:r>
            <a:endParaRPr lang="en-US" sz="4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latin typeface="Verdana"/>
                <a:ea typeface="Verdana"/>
              </a:rPr>
              <a:t> for the VIP2 Collaboration, LNF-INFN</a:t>
            </a:r>
            <a:endParaRPr lang="en-US" sz="2800" b="0" strike="noStrike" spc="-1" dirty="0">
              <a:latin typeface="Arial"/>
            </a:endParaRPr>
          </a:p>
        </p:txBody>
      </p:sp>
      <p:grpSp>
        <p:nvGrpSpPr>
          <p:cNvPr id="29" name="Group 1">
            <a:extLst>
              <a:ext uri="{FF2B5EF4-FFF2-40B4-BE49-F238E27FC236}">
                <a16:creationId xmlns:a16="http://schemas.microsoft.com/office/drawing/2014/main" id="{B7E0B65B-E33F-45E1-A20D-F288194645B0}"/>
              </a:ext>
            </a:extLst>
          </p:cNvPr>
          <p:cNvGrpSpPr/>
          <p:nvPr/>
        </p:nvGrpSpPr>
        <p:grpSpPr>
          <a:xfrm>
            <a:off x="439331" y="4340626"/>
            <a:ext cx="1831958" cy="789258"/>
            <a:chOff x="4792320" y="2624040"/>
            <a:chExt cx="2606760" cy="956160"/>
          </a:xfrm>
        </p:grpSpPr>
        <p:grpSp>
          <p:nvGrpSpPr>
            <p:cNvPr id="30" name="Group 2">
              <a:extLst>
                <a:ext uri="{FF2B5EF4-FFF2-40B4-BE49-F238E27FC236}">
                  <a16:creationId xmlns:a16="http://schemas.microsoft.com/office/drawing/2014/main" id="{B2C3C777-41C1-4405-B972-7FBFE5331AB7}"/>
                </a:ext>
              </a:extLst>
            </p:cNvPr>
            <p:cNvGrpSpPr/>
            <p:nvPr/>
          </p:nvGrpSpPr>
          <p:grpSpPr>
            <a:xfrm>
              <a:off x="4792320" y="2624040"/>
              <a:ext cx="2606760" cy="956160"/>
              <a:chOff x="4792320" y="2624040"/>
              <a:chExt cx="2606760" cy="956160"/>
            </a:xfrm>
          </p:grpSpPr>
          <p:sp>
            <p:nvSpPr>
              <p:cNvPr id="34" name="CustomShape 3">
                <a:extLst>
                  <a:ext uri="{FF2B5EF4-FFF2-40B4-BE49-F238E27FC236}">
                    <a16:creationId xmlns:a16="http://schemas.microsoft.com/office/drawing/2014/main" id="{C6826770-430C-4928-B049-ED4764ED3CB4}"/>
                  </a:ext>
                </a:extLst>
              </p:cNvPr>
              <p:cNvSpPr/>
              <p:nvPr/>
            </p:nvSpPr>
            <p:spPr>
              <a:xfrm rot="10908000">
                <a:off x="5649840" y="2971440"/>
                <a:ext cx="862920" cy="595080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/>
              </a:gradFill>
              <a:ln w="1908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" name="CustomShape 4">
                <a:extLst>
                  <a:ext uri="{FF2B5EF4-FFF2-40B4-BE49-F238E27FC236}">
                    <a16:creationId xmlns:a16="http://schemas.microsoft.com/office/drawing/2014/main" id="{8B805D47-9277-4BB4-B6A2-367690BF7FAE}"/>
                  </a:ext>
                </a:extLst>
              </p:cNvPr>
              <p:cNvSpPr/>
              <p:nvPr/>
            </p:nvSpPr>
            <p:spPr>
              <a:xfrm>
                <a:off x="4792320" y="2971800"/>
                <a:ext cx="868320" cy="594720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/>
              </a:gradFill>
              <a:ln w="1908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" name="CustomShape 5">
                <a:extLst>
                  <a:ext uri="{FF2B5EF4-FFF2-40B4-BE49-F238E27FC236}">
                    <a16:creationId xmlns:a16="http://schemas.microsoft.com/office/drawing/2014/main" id="{DFA213D0-F3C7-4F03-BDA6-15F4E0B382A9}"/>
                  </a:ext>
                </a:extLst>
              </p:cNvPr>
              <p:cNvSpPr/>
              <p:nvPr/>
            </p:nvSpPr>
            <p:spPr>
              <a:xfrm>
                <a:off x="5372280" y="2772720"/>
                <a:ext cx="506520" cy="2484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 w="1908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" name="CustomShape 6">
                <a:extLst>
                  <a:ext uri="{FF2B5EF4-FFF2-40B4-BE49-F238E27FC236}">
                    <a16:creationId xmlns:a16="http://schemas.microsoft.com/office/drawing/2014/main" id="{8C6437C0-282B-4407-A27F-A8EFEB544DAD}"/>
                  </a:ext>
                </a:extLst>
              </p:cNvPr>
              <p:cNvSpPr/>
              <p:nvPr/>
            </p:nvSpPr>
            <p:spPr>
              <a:xfrm>
                <a:off x="6168960" y="2624040"/>
                <a:ext cx="506520" cy="347040"/>
              </a:xfrm>
              <a:prstGeom prst="lightningBolt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" name="CustomShape 7">
                <a:extLst>
                  <a:ext uri="{FF2B5EF4-FFF2-40B4-BE49-F238E27FC236}">
                    <a16:creationId xmlns:a16="http://schemas.microsoft.com/office/drawing/2014/main" id="{267E4D7B-CC6B-4D80-8738-C702EF4FC648}"/>
                  </a:ext>
                </a:extLst>
              </p:cNvPr>
              <p:cNvSpPr/>
              <p:nvPr/>
            </p:nvSpPr>
            <p:spPr>
              <a:xfrm>
                <a:off x="6530760" y="2971800"/>
                <a:ext cx="868320" cy="594720"/>
              </a:xfrm>
              <a:prstGeom prst="ellipse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1" name="CustomShape 8">
              <a:extLst>
                <a:ext uri="{FF2B5EF4-FFF2-40B4-BE49-F238E27FC236}">
                  <a16:creationId xmlns:a16="http://schemas.microsoft.com/office/drawing/2014/main" id="{E69A9FB6-8A52-442E-9584-038EF32B7575}"/>
                </a:ext>
              </a:extLst>
            </p:cNvPr>
            <p:cNvSpPr/>
            <p:nvPr/>
          </p:nvSpPr>
          <p:spPr>
            <a:xfrm>
              <a:off x="6749280" y="3169440"/>
              <a:ext cx="61920" cy="99360"/>
            </a:xfrm>
            <a:prstGeom prst="ellipse">
              <a:avLst/>
            </a:prstGeom>
            <a:solidFill>
              <a:schemeClr val="accent1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9">
              <a:extLst>
                <a:ext uri="{FF2B5EF4-FFF2-40B4-BE49-F238E27FC236}">
                  <a16:creationId xmlns:a16="http://schemas.microsoft.com/office/drawing/2014/main" id="{3D094408-9EA0-40F5-9D9D-8E86BF638F45}"/>
                </a:ext>
              </a:extLst>
            </p:cNvPr>
            <p:cNvSpPr/>
            <p:nvPr/>
          </p:nvSpPr>
          <p:spPr>
            <a:xfrm>
              <a:off x="7111080" y="3169440"/>
              <a:ext cx="74160" cy="99360"/>
            </a:xfrm>
            <a:prstGeom prst="ellipse">
              <a:avLst/>
            </a:prstGeom>
            <a:solidFill>
              <a:schemeClr val="accent1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10">
              <a:extLst>
                <a:ext uri="{FF2B5EF4-FFF2-40B4-BE49-F238E27FC236}">
                  <a16:creationId xmlns:a16="http://schemas.microsoft.com/office/drawing/2014/main" id="{F6B40D4D-9248-496C-8300-352F23A790DE}"/>
                </a:ext>
              </a:extLst>
            </p:cNvPr>
            <p:cNvSpPr/>
            <p:nvPr/>
          </p:nvSpPr>
          <p:spPr>
            <a:xfrm>
              <a:off x="6892560" y="3269880"/>
              <a:ext cx="217440" cy="246600"/>
            </a:xfrm>
            <a:prstGeom prst="ellipse">
              <a:avLst/>
            </a:prstGeom>
            <a:solidFill>
              <a:schemeClr val="accent1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9" name="Group 1">
            <a:extLst>
              <a:ext uri="{FF2B5EF4-FFF2-40B4-BE49-F238E27FC236}">
                <a16:creationId xmlns:a16="http://schemas.microsoft.com/office/drawing/2014/main" id="{47DD8385-3976-46F5-AFE1-0D64C4F48DA6}"/>
              </a:ext>
            </a:extLst>
          </p:cNvPr>
          <p:cNvGrpSpPr/>
          <p:nvPr/>
        </p:nvGrpSpPr>
        <p:grpSpPr>
          <a:xfrm>
            <a:off x="9920711" y="4254550"/>
            <a:ext cx="1831958" cy="789258"/>
            <a:chOff x="4792320" y="2624040"/>
            <a:chExt cx="2606760" cy="956160"/>
          </a:xfrm>
        </p:grpSpPr>
        <p:grpSp>
          <p:nvGrpSpPr>
            <p:cNvPr id="40" name="Group 2">
              <a:extLst>
                <a:ext uri="{FF2B5EF4-FFF2-40B4-BE49-F238E27FC236}">
                  <a16:creationId xmlns:a16="http://schemas.microsoft.com/office/drawing/2014/main" id="{049DF12A-9279-4068-855F-8F1D229B7EBE}"/>
                </a:ext>
              </a:extLst>
            </p:cNvPr>
            <p:cNvGrpSpPr/>
            <p:nvPr/>
          </p:nvGrpSpPr>
          <p:grpSpPr>
            <a:xfrm>
              <a:off x="4792320" y="2624040"/>
              <a:ext cx="2606760" cy="956160"/>
              <a:chOff x="4792320" y="2624040"/>
              <a:chExt cx="2606760" cy="956160"/>
            </a:xfrm>
          </p:grpSpPr>
          <p:sp>
            <p:nvSpPr>
              <p:cNvPr id="44" name="CustomShape 3">
                <a:extLst>
                  <a:ext uri="{FF2B5EF4-FFF2-40B4-BE49-F238E27FC236}">
                    <a16:creationId xmlns:a16="http://schemas.microsoft.com/office/drawing/2014/main" id="{A6207F7A-07DD-48A4-B4E9-9A9F5BBA4FDB}"/>
                  </a:ext>
                </a:extLst>
              </p:cNvPr>
              <p:cNvSpPr/>
              <p:nvPr/>
            </p:nvSpPr>
            <p:spPr>
              <a:xfrm rot="10908000">
                <a:off x="5649840" y="2971440"/>
                <a:ext cx="862920" cy="595080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/>
              </a:gradFill>
              <a:ln w="1908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" name="CustomShape 4">
                <a:extLst>
                  <a:ext uri="{FF2B5EF4-FFF2-40B4-BE49-F238E27FC236}">
                    <a16:creationId xmlns:a16="http://schemas.microsoft.com/office/drawing/2014/main" id="{99C83C9A-3EA1-4A7B-9BC3-566878DCF56D}"/>
                  </a:ext>
                </a:extLst>
              </p:cNvPr>
              <p:cNvSpPr/>
              <p:nvPr/>
            </p:nvSpPr>
            <p:spPr>
              <a:xfrm>
                <a:off x="4792320" y="2971800"/>
                <a:ext cx="868320" cy="594720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/>
              </a:gradFill>
              <a:ln w="1908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" name="CustomShape 5">
                <a:extLst>
                  <a:ext uri="{FF2B5EF4-FFF2-40B4-BE49-F238E27FC236}">
                    <a16:creationId xmlns:a16="http://schemas.microsoft.com/office/drawing/2014/main" id="{BE146EFE-B713-4DA3-8E89-DF06490D3E29}"/>
                  </a:ext>
                </a:extLst>
              </p:cNvPr>
              <p:cNvSpPr/>
              <p:nvPr/>
            </p:nvSpPr>
            <p:spPr>
              <a:xfrm>
                <a:off x="5372280" y="2772720"/>
                <a:ext cx="506520" cy="2484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 w="1908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" name="CustomShape 6">
                <a:extLst>
                  <a:ext uri="{FF2B5EF4-FFF2-40B4-BE49-F238E27FC236}">
                    <a16:creationId xmlns:a16="http://schemas.microsoft.com/office/drawing/2014/main" id="{228B5840-3158-4701-8442-288546DB82D9}"/>
                  </a:ext>
                </a:extLst>
              </p:cNvPr>
              <p:cNvSpPr/>
              <p:nvPr/>
            </p:nvSpPr>
            <p:spPr>
              <a:xfrm>
                <a:off x="6168960" y="2624040"/>
                <a:ext cx="506520" cy="347040"/>
              </a:xfrm>
              <a:prstGeom prst="lightningBolt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" name="CustomShape 7">
                <a:extLst>
                  <a:ext uri="{FF2B5EF4-FFF2-40B4-BE49-F238E27FC236}">
                    <a16:creationId xmlns:a16="http://schemas.microsoft.com/office/drawing/2014/main" id="{BED8DB79-A63A-4E6F-9576-F91341F9A5AE}"/>
                  </a:ext>
                </a:extLst>
              </p:cNvPr>
              <p:cNvSpPr/>
              <p:nvPr/>
            </p:nvSpPr>
            <p:spPr>
              <a:xfrm>
                <a:off x="6530760" y="2971800"/>
                <a:ext cx="868320" cy="594720"/>
              </a:xfrm>
              <a:prstGeom prst="ellipse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41" name="CustomShape 8">
              <a:extLst>
                <a:ext uri="{FF2B5EF4-FFF2-40B4-BE49-F238E27FC236}">
                  <a16:creationId xmlns:a16="http://schemas.microsoft.com/office/drawing/2014/main" id="{FC51289F-F2B4-43EE-8CEA-6BAE24DB7FAC}"/>
                </a:ext>
              </a:extLst>
            </p:cNvPr>
            <p:cNvSpPr/>
            <p:nvPr/>
          </p:nvSpPr>
          <p:spPr>
            <a:xfrm>
              <a:off x="6749280" y="3169440"/>
              <a:ext cx="61920" cy="99360"/>
            </a:xfrm>
            <a:prstGeom prst="ellipse">
              <a:avLst/>
            </a:prstGeom>
            <a:solidFill>
              <a:schemeClr val="accent1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9">
              <a:extLst>
                <a:ext uri="{FF2B5EF4-FFF2-40B4-BE49-F238E27FC236}">
                  <a16:creationId xmlns:a16="http://schemas.microsoft.com/office/drawing/2014/main" id="{6B65AD42-E16C-4407-B6F4-059C75D521A5}"/>
                </a:ext>
              </a:extLst>
            </p:cNvPr>
            <p:cNvSpPr/>
            <p:nvPr/>
          </p:nvSpPr>
          <p:spPr>
            <a:xfrm>
              <a:off x="7111080" y="3169440"/>
              <a:ext cx="74160" cy="99360"/>
            </a:xfrm>
            <a:prstGeom prst="ellipse">
              <a:avLst/>
            </a:prstGeom>
            <a:solidFill>
              <a:schemeClr val="accent1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10">
              <a:extLst>
                <a:ext uri="{FF2B5EF4-FFF2-40B4-BE49-F238E27FC236}">
                  <a16:creationId xmlns:a16="http://schemas.microsoft.com/office/drawing/2014/main" id="{597F96D7-0EF3-4981-BDBE-08849024CAC3}"/>
                </a:ext>
              </a:extLst>
            </p:cNvPr>
            <p:cNvSpPr/>
            <p:nvPr/>
          </p:nvSpPr>
          <p:spPr>
            <a:xfrm>
              <a:off x="6892560" y="3269880"/>
              <a:ext cx="217440" cy="246600"/>
            </a:xfrm>
            <a:prstGeom prst="ellipse">
              <a:avLst/>
            </a:prstGeom>
            <a:solidFill>
              <a:schemeClr val="accent1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9" name="CustomShape 12">
            <a:extLst>
              <a:ext uri="{FF2B5EF4-FFF2-40B4-BE49-F238E27FC236}">
                <a16:creationId xmlns:a16="http://schemas.microsoft.com/office/drawing/2014/main" id="{FC3CC525-985C-4B02-A97B-B2B02122A956}"/>
              </a:ext>
            </a:extLst>
          </p:cNvPr>
          <p:cNvSpPr/>
          <p:nvPr/>
        </p:nvSpPr>
        <p:spPr>
          <a:xfrm>
            <a:off x="282889" y="5876512"/>
            <a:ext cx="11469780" cy="774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106° Congress of Italian Society of Physics, </a:t>
            </a:r>
            <a:r>
              <a:rPr lang="en-US" sz="2800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14-18</a:t>
            </a:r>
            <a:r>
              <a:rPr lang="en-US" sz="2800" b="0" strike="noStrike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/09/2020</a:t>
            </a:r>
            <a:endParaRPr lang="en-US" sz="28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1F5645E-6DAA-42B5-86BB-25E2FF3550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411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95"/>
    </mc:Choice>
    <mc:Fallback>
      <p:transition spd="slow" advTm="35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2C46D-84E0-4016-A31F-A50C7127D413}" type="slidenum">
              <a:rPr lang="en-US" altLang="it-IT" smtClean="0"/>
              <a:pPr/>
              <a:t>10</a:t>
            </a:fld>
            <a:endParaRPr lang="en-US" altLang="it-IT"/>
          </a:p>
        </p:txBody>
      </p:sp>
      <p:sp>
        <p:nvSpPr>
          <p:cNvPr id="3" name="CasellaDiTesto 3"/>
          <p:cNvSpPr txBox="1"/>
          <p:nvPr/>
        </p:nvSpPr>
        <p:spPr>
          <a:xfrm>
            <a:off x="1932039" y="337563"/>
            <a:ext cx="8316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particular recognition goes to ....</a:t>
            </a:r>
            <a:endParaRPr lang="it-IT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 bwMode="auto">
          <a:xfrm>
            <a:off x="3751874" y="1099914"/>
            <a:ext cx="8316860" cy="162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support from the Foundational Question Institute (</a:t>
            </a:r>
            <a:r>
              <a:rPr lang="en-GB" sz="1600" b="0" kern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FQXi</a:t>
            </a:r>
            <a:r>
              <a:rPr lang="en-GB" sz="1600" b="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in the framework of the project:</a:t>
            </a:r>
          </a:p>
          <a:p>
            <a:pPr>
              <a:defRPr/>
            </a:pPr>
            <a:r>
              <a:rPr lang="it-IT" sz="16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"Events' as we see them: experimental test of the collapse models as a solution of the measurement-problem." (</a:t>
            </a:r>
            <a:r>
              <a:rPr lang="en-GB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FQXi</a:t>
            </a:r>
            <a: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Grant number: FQXi-RFP-1505) </a:t>
            </a:r>
          </a:p>
          <a:p>
            <a:pPr>
              <a:defRPr/>
            </a:pPr>
            <a:endParaRPr lang="it-IT" kern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GB" b="0" kern="0" dirty="0"/>
          </a:p>
        </p:txBody>
      </p:sp>
      <p:pic>
        <p:nvPicPr>
          <p:cNvPr id="5" name="Picture 2" descr="http://fqxi.org/images/public/logo-genera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4" y="1117670"/>
            <a:ext cx="3177554" cy="1455861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3609833" y="3084325"/>
            <a:ext cx="8316859" cy="13278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i="1" kern="120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GB" sz="16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support from the John Templeton Foundation in the framework of the project: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it-IT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58158: </a:t>
            </a:r>
            <a:r>
              <a:rPr lang="it-IT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Hunt</a:t>
            </a:r>
            <a:r>
              <a:rPr lang="it-IT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the “</a:t>
            </a:r>
            <a:r>
              <a:rPr lang="it-IT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impossible</a:t>
            </a:r>
            <a:r>
              <a:rPr lang="it-IT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atoms</a:t>
            </a:r>
            <a:r>
              <a:rPr lang="it-IT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”: the </a:t>
            </a:r>
            <a:r>
              <a:rPr lang="it-IT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</a:t>
            </a:r>
            <a:r>
              <a:rPr lang="it-IT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a </a:t>
            </a:r>
            <a:r>
              <a:rPr lang="it-IT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tiny</a:t>
            </a:r>
            <a:r>
              <a:rPr lang="it-IT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violation</a:t>
            </a:r>
            <a:r>
              <a:rPr lang="it-IT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Pauli </a:t>
            </a:r>
            <a:r>
              <a:rPr lang="it-IT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Exclusion</a:t>
            </a:r>
            <a:r>
              <a:rPr lang="it-IT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Principle</a:t>
            </a:r>
            <a:r>
              <a:rPr lang="en-GB" sz="16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Implications</a:t>
            </a:r>
            <a:r>
              <a:rPr lang="it-IT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it-IT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physics</a:t>
            </a:r>
            <a:r>
              <a:rPr lang="it-IT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cosmology</a:t>
            </a:r>
            <a:r>
              <a:rPr lang="it-IT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it-IT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philosophy</a:t>
            </a:r>
            <a:r>
              <a:rPr lang="it-IT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7" name="Picture 2" descr="https://encrypted-tbn1.gstatic.com/images?q=tbn:ANd9GcQ51CddNFr_QBxFRveO0We01gRgon8aSGXzNOrLeKRmvJpNRsMB3w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2" y="2684831"/>
            <a:ext cx="3174944" cy="185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DE05922-AE51-41F7-9347-B1E3A8EF4B2B}"/>
              </a:ext>
            </a:extLst>
          </p:cNvPr>
          <p:cNvGrpSpPr>
            <a:grpSpLocks/>
          </p:cNvGrpSpPr>
          <p:nvPr/>
        </p:nvGrpSpPr>
        <p:grpSpPr bwMode="auto">
          <a:xfrm>
            <a:off x="2032988" y="5140169"/>
            <a:ext cx="3573835" cy="1521805"/>
            <a:chOff x="4302" y="288"/>
            <a:chExt cx="1074" cy="58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3464F8-2941-44D2-AF7D-94332A36BA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2" y="288"/>
              <a:ext cx="1074" cy="583"/>
              <a:chOff x="4302" y="288"/>
              <a:chExt cx="1074" cy="583"/>
            </a:xfrm>
          </p:grpSpPr>
          <p:sp>
            <p:nvSpPr>
              <p:cNvPr id="13" name="AutoShape 9">
                <a:extLst>
                  <a:ext uri="{FF2B5EF4-FFF2-40B4-BE49-F238E27FC236}">
                    <a16:creationId xmlns:a16="http://schemas.microsoft.com/office/drawing/2014/main" id="{E6471F89-2CDD-4789-9AB3-22BF53866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638298">
                <a:off x="4660" y="503"/>
                <a:ext cx="356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AutoShape 10">
                <a:extLst>
                  <a:ext uri="{FF2B5EF4-FFF2-40B4-BE49-F238E27FC236}">
                    <a16:creationId xmlns:a16="http://schemas.microsoft.com/office/drawing/2014/main" id="{4C98F6E7-A3E3-47BC-BDB0-D0D6F48CE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AutoShape 11">
                <a:extLst>
                  <a:ext uri="{FF2B5EF4-FFF2-40B4-BE49-F238E27FC236}">
                    <a16:creationId xmlns:a16="http://schemas.microsoft.com/office/drawing/2014/main" id="{1D3491D9-6C06-4425-BBE3-90C2C459E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1" y="380"/>
                <a:ext cx="209" cy="154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AutoShape 12">
                <a:extLst>
                  <a:ext uri="{FF2B5EF4-FFF2-40B4-BE49-F238E27FC236}">
                    <a16:creationId xmlns:a16="http://schemas.microsoft.com/office/drawing/2014/main" id="{20605823-8585-4211-8EFF-E7980A5F9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9" y="288"/>
                <a:ext cx="209" cy="215"/>
              </a:xfrm>
              <a:prstGeom prst="lightningBolt">
                <a:avLst/>
              </a:prstGeom>
              <a:solidFill>
                <a:srgbClr val="FF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Oval 13">
                <a:extLst>
                  <a:ext uri="{FF2B5EF4-FFF2-40B4-BE49-F238E27FC236}">
                    <a16:creationId xmlns:a16="http://schemas.microsoft.com/office/drawing/2014/main" id="{2B613C63-2C10-4538-8468-5AC8D38E4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8" y="503"/>
                <a:ext cx="358" cy="36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0" name="Oval 14">
              <a:extLst>
                <a:ext uri="{FF2B5EF4-FFF2-40B4-BE49-F238E27FC236}">
                  <a16:creationId xmlns:a16="http://schemas.microsoft.com/office/drawing/2014/main" id="{7B154A54-115C-4716-9583-883046655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" y="625"/>
              <a:ext cx="26" cy="6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Oval 15">
              <a:extLst>
                <a:ext uri="{FF2B5EF4-FFF2-40B4-BE49-F238E27FC236}">
                  <a16:creationId xmlns:a16="http://schemas.microsoft.com/office/drawing/2014/main" id="{06ECF1E4-70A2-4C9B-94D4-DA31CAC58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" y="625"/>
              <a:ext cx="31" cy="6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Oval 16">
              <a:extLst>
                <a:ext uri="{FF2B5EF4-FFF2-40B4-BE49-F238E27FC236}">
                  <a16:creationId xmlns:a16="http://schemas.microsoft.com/office/drawing/2014/main" id="{DF006D55-2C78-40F3-A5E8-02BCF7CED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7" y="687"/>
              <a:ext cx="90" cy="153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Bolla: nuvola 17">
            <a:extLst>
              <a:ext uri="{FF2B5EF4-FFF2-40B4-BE49-F238E27FC236}">
                <a16:creationId xmlns:a16="http://schemas.microsoft.com/office/drawing/2014/main" id="{AAEAB591-D164-4299-9553-12D122BCD1F8}"/>
              </a:ext>
            </a:extLst>
          </p:cNvPr>
          <p:cNvSpPr/>
          <p:nvPr/>
        </p:nvSpPr>
        <p:spPr>
          <a:xfrm rot="4874376">
            <a:off x="7716857" y="2971520"/>
            <a:ext cx="2296805" cy="5284894"/>
          </a:xfrm>
          <a:prstGeom prst="cloudCallout">
            <a:avLst/>
          </a:prstGeom>
          <a:solidFill>
            <a:srgbClr val="1508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B6B11A8-2374-4692-8291-13949AA167EF}"/>
              </a:ext>
            </a:extLst>
          </p:cNvPr>
          <p:cNvSpPr/>
          <p:nvPr/>
        </p:nvSpPr>
        <p:spPr>
          <a:xfrm>
            <a:off x="6722205" y="5242418"/>
            <a:ext cx="4516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THANK YOU ALL FOR YOUR ATTENTION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!!!</a:t>
            </a:r>
            <a:endParaRPr lang="en-GB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0051C66-4C7C-4853-BF02-412EC0739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0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54"/>
    </mc:Choice>
    <mc:Fallback>
      <p:transition spd="slow" advTm="15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804B0535-9CBE-4F43-B0C3-F7E330486401}"/>
              </a:ext>
            </a:extLst>
          </p:cNvPr>
          <p:cNvSpPr/>
          <p:nvPr/>
        </p:nvSpPr>
        <p:spPr>
          <a:xfrm>
            <a:off x="308411" y="814305"/>
            <a:ext cx="11728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Quantum Mechanics the Pauli Exclusion Principle (PEP) can be formalized starting from two fundamental principles:</a:t>
            </a: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72F95F-B8AE-4531-840E-3A09126303A4}"/>
              </a:ext>
            </a:extLst>
          </p:cNvPr>
          <p:cNvSpPr txBox="1"/>
          <p:nvPr/>
        </p:nvSpPr>
        <p:spPr>
          <a:xfrm>
            <a:off x="257452" y="1600621"/>
            <a:ext cx="11059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latin typeface="Comic Sans MS" panose="030F0702030302020204" pitchFamily="66" charset="0"/>
              </a:rPr>
              <a:t>1)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states, including those related to identical particles, are described in terms of 	wave functions</a:t>
            </a: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5A2077-2648-4887-BC7F-674DF6340259}"/>
              </a:ext>
            </a:extLst>
          </p:cNvPr>
          <p:cNvSpPr txBox="1"/>
          <p:nvPr/>
        </p:nvSpPr>
        <p:spPr>
          <a:xfrm>
            <a:off x="246268" y="2329781"/>
            <a:ext cx="11434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2) 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Bosonic and fermionic states have a different behavior in relation to the application of 	the exchange transformation (permutation) of identical particles: the former are 	symmetrical and the latter are anti-symmetrical</a:t>
            </a:r>
            <a:endParaRPr lang="it-IT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F8671AC-7815-4251-9757-6D94BD4D181A}"/>
              </a:ext>
            </a:extLst>
          </p:cNvPr>
          <p:cNvSpPr/>
          <p:nvPr/>
        </p:nvSpPr>
        <p:spPr>
          <a:xfrm>
            <a:off x="1243813" y="2405505"/>
            <a:ext cx="10314914" cy="8437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D86D9B41-9028-4872-8F68-2D483B9DF8DF}"/>
              </a:ext>
            </a:extLst>
          </p:cNvPr>
          <p:cNvCxnSpPr>
            <a:cxnSpLocks/>
          </p:cNvCxnSpPr>
          <p:nvPr/>
        </p:nvCxnSpPr>
        <p:spPr>
          <a:xfrm>
            <a:off x="6280473" y="3222595"/>
            <a:ext cx="0" cy="3639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674F549B-21D2-45FF-9E72-0C7A46F208F0}"/>
              </a:ext>
            </a:extLst>
          </p:cNvPr>
          <p:cNvSpPr/>
          <p:nvPr/>
        </p:nvSpPr>
        <p:spPr>
          <a:xfrm>
            <a:off x="1198485" y="3511669"/>
            <a:ext cx="10324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superselection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rule "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appear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necessary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feature of the quantum-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mechanical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description of nature".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CBBC251-1EBD-4D13-935A-2B80A3FA3398}"/>
              </a:ext>
            </a:extLst>
          </p:cNvPr>
          <p:cNvSpPr/>
          <p:nvPr/>
        </p:nvSpPr>
        <p:spPr>
          <a:xfrm>
            <a:off x="1278384" y="4224783"/>
            <a:ext cx="10021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Messiah A.M.L. and Greenberg O.W.; </a:t>
            </a:r>
            <a:r>
              <a:rPr lang="en-GB" b="1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Physics Review </a:t>
            </a:r>
            <a:r>
              <a:rPr lang="en-GB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1964, 136, B248.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C926C62-23FD-46A9-B0DB-A72776516AC1}"/>
              </a:ext>
            </a:extLst>
          </p:cNvPr>
          <p:cNvSpPr/>
          <p:nvPr/>
        </p:nvSpPr>
        <p:spPr>
          <a:xfrm>
            <a:off x="0" y="167763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it is possible to</a:t>
            </a:r>
            <a:r>
              <a:rPr lang="en-US" sz="3000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investigate the PEP with VIP-2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158D7-5817-4911-B726-DD25E9A91317}"/>
              </a:ext>
            </a:extLst>
          </p:cNvPr>
          <p:cNvSpPr/>
          <p:nvPr/>
        </p:nvSpPr>
        <p:spPr>
          <a:xfrm>
            <a:off x="772357" y="5069272"/>
            <a:ext cx="4092607" cy="64633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of mixed symmetry could, therefore, in principle, exist</a:t>
            </a: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5730FDC0-E306-4717-834E-E674D42B94FF}"/>
              </a:ext>
            </a:extLst>
          </p:cNvPr>
          <p:cNvCxnSpPr>
            <a:cxnSpLocks/>
          </p:cNvCxnSpPr>
          <p:nvPr/>
        </p:nvCxnSpPr>
        <p:spPr>
          <a:xfrm>
            <a:off x="4838818" y="5325931"/>
            <a:ext cx="59634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id="{8EDBFC9D-A989-4DA5-BF00-E0D6ACD2A53E}"/>
              </a:ext>
            </a:extLst>
          </p:cNvPr>
          <p:cNvSpPr/>
          <p:nvPr/>
        </p:nvSpPr>
        <p:spPr>
          <a:xfrm>
            <a:off x="5578136" y="5017027"/>
            <a:ext cx="6096000" cy="923330"/>
          </a:xfrm>
          <a:prstGeom prst="rect">
            <a:avLst/>
          </a:prstGeom>
          <a:ln w="28575">
            <a:solidFill>
              <a:srgbClr val="1508B8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 existence of particle states that follow a </a:t>
            </a:r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 statistic than the fermionic or bosonic one.</a:t>
            </a:r>
            <a:endParaRPr lang="it-IT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F3C4B8A-3A9B-4FA3-989D-DE17C60047BF}"/>
              </a:ext>
            </a:extLst>
          </p:cNvPr>
          <p:cNvCxnSpPr>
            <a:cxnSpLocks/>
          </p:cNvCxnSpPr>
          <p:nvPr/>
        </p:nvCxnSpPr>
        <p:spPr>
          <a:xfrm>
            <a:off x="2686497" y="4637766"/>
            <a:ext cx="0" cy="2837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34E9BC45-14FD-4E07-9DA8-B2EE8A50E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20"/>
    </mc:Choice>
    <mc:Fallback>
      <p:transition spd="slow" advTm="64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494961" y="724055"/>
            <a:ext cx="11437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experimental method of VIP-2 is based on the introduction of "new" electrons in a copper bar by applying an electric current.</a:t>
            </a:r>
            <a:endParaRPr lang="en-GB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32819" y="1326846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small violation of PEP can be described in Quantum Mechanics as proposed by Greenberg in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935822" y="2143979"/>
            <a:ext cx="9800305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Whenever an electron is captured by an atom, a new state is formed that can have a certain probability of being a mixed symmetry state. This state is highly excited and from its decay one could observe a possible transition prohibited by the PEP.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30473" y="1700572"/>
            <a:ext cx="108773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O.W. Greenberg, </a:t>
            </a:r>
            <a:r>
              <a:rPr lang="en-GB" b="1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GB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B (Proc. Suppl.)6, 83–89(1989):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2FBC87C-7F44-4CAB-A226-E8A3A12591B4}"/>
              </a:ext>
            </a:extLst>
          </p:cNvPr>
          <p:cNvSpPr/>
          <p:nvPr/>
        </p:nvSpPr>
        <p:spPr>
          <a:xfrm>
            <a:off x="0" y="167763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it is possible to</a:t>
            </a:r>
            <a:r>
              <a:rPr lang="en-US" sz="3000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investigate the PEP with VIP-2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CFFB5E-B805-47D6-9063-4B4E7F03A19B}"/>
              </a:ext>
            </a:extLst>
          </p:cNvPr>
          <p:cNvSpPr txBox="1"/>
          <p:nvPr/>
        </p:nvSpPr>
        <p:spPr>
          <a:xfrm>
            <a:off x="719092" y="3182718"/>
            <a:ext cx="9268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t-IT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Experimental goal:</a:t>
            </a:r>
            <a:r>
              <a:rPr lang="en-US" altLang="it-IT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it-IT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Search for X-rays from PEP violating transitions</a:t>
            </a:r>
            <a:endParaRPr lang="it-IT" altLang="it-IT" sz="2000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A0E8418-17DB-4AE7-92E7-CA2D53688317}"/>
              </a:ext>
            </a:extLst>
          </p:cNvPr>
          <p:cNvCxnSpPr>
            <a:cxnSpLocks/>
          </p:cNvCxnSpPr>
          <p:nvPr/>
        </p:nvCxnSpPr>
        <p:spPr>
          <a:xfrm>
            <a:off x="5667914" y="3082694"/>
            <a:ext cx="0" cy="18428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4">
            <a:extLst>
              <a:ext uri="{FF2B5EF4-FFF2-40B4-BE49-F238E27FC236}">
                <a16:creationId xmlns:a16="http://schemas.microsoft.com/office/drawing/2014/main" id="{6FBFE610-9B9D-4FBD-9BD6-D1873EA3F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537" y="3586931"/>
            <a:ext cx="36773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38200" indent="-8382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>
              <a:defRPr/>
            </a:pPr>
            <a:r>
              <a:rPr lang="it-IT" alt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transition K</a:t>
            </a:r>
            <a:r>
              <a:rPr lang="el-GR" alt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 </a:t>
            </a:r>
            <a:r>
              <a:rPr lang="it-IT" altLang="it-IT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allowed</a:t>
            </a:r>
            <a:r>
              <a:rPr lang="it-IT" alt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5A7DD6A3-05A0-4112-B588-B09136817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99" y="4041888"/>
            <a:ext cx="44146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38200" indent="-8382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>
              <a:defRPr/>
            </a:pPr>
            <a:r>
              <a:rPr lang="it-IT" alt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PEP </a:t>
            </a:r>
            <a:r>
              <a:rPr lang="it-IT" altLang="it-IT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forbidden</a:t>
            </a:r>
            <a:r>
              <a:rPr lang="it-IT" alt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</a:t>
            </a:r>
            <a:r>
              <a:rPr lang="el-GR" alt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</a:t>
            </a:r>
            <a:r>
              <a:rPr lang="it-IT" alt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it-IT" alt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transition:</a:t>
            </a:r>
          </a:p>
        </p:txBody>
      </p:sp>
      <p:sp>
        <p:nvSpPr>
          <p:cNvPr id="16" name="Text Box 31">
            <a:extLst>
              <a:ext uri="{FF2B5EF4-FFF2-40B4-BE49-F238E27FC236}">
                <a16:creationId xmlns:a16="http://schemas.microsoft.com/office/drawing/2014/main" id="{BFC57573-6FFC-4823-A80F-9CFD9E26D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356" y="3569174"/>
            <a:ext cx="2482173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8.05 </a:t>
            </a:r>
            <a:r>
              <a:rPr lang="it-IT" altLang="it-IT" sz="1800" b="1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it-IT" altLang="it-IT" sz="1800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in Cu</a:t>
            </a:r>
            <a:endParaRPr lang="en-US" altLang="it-IT" sz="1800" b="1" dirty="0">
              <a:solidFill>
                <a:srgbClr val="1508B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 Box 32">
            <a:extLst>
              <a:ext uri="{FF2B5EF4-FFF2-40B4-BE49-F238E27FC236}">
                <a16:creationId xmlns:a16="http://schemas.microsoft.com/office/drawing/2014/main" id="{456D1CCF-7339-4203-A5E3-AD0D61DCEB3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03177" y="4489676"/>
            <a:ext cx="2704729" cy="40011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it-IT" sz="2000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</a:t>
            </a:r>
            <a:r>
              <a:rPr lang="it-IT" altLang="it-IT" sz="2000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7.74 </a:t>
            </a:r>
            <a:r>
              <a:rPr lang="it-IT" altLang="it-IT" sz="2000" b="1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it-IT" altLang="it-IT" sz="2000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in Cu</a:t>
            </a:r>
            <a:endParaRPr lang="en-US" altLang="it-IT" sz="2000" b="1" dirty="0">
              <a:solidFill>
                <a:srgbClr val="1508B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8D8F58E7-DBAD-46B3-9765-8B29C812CE74}"/>
              </a:ext>
            </a:extLst>
          </p:cNvPr>
          <p:cNvSpPr txBox="1"/>
          <p:nvPr/>
        </p:nvSpPr>
        <p:spPr>
          <a:xfrm>
            <a:off x="4935984" y="4055523"/>
            <a:ext cx="7256016" cy="11079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 </a:t>
            </a:r>
            <a:r>
              <a:rPr lang="en-US" sz="1600" b="1" i="1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Curceanu</a:t>
            </a:r>
            <a:r>
              <a:rPr lang="en-US" sz="1600" b="1" i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 De Paolis et al., “Evaluation of the X-ray transition energy for the Pauli-principle-violating atomic transitions in several elements by using Dirac-</a:t>
            </a:r>
            <a:r>
              <a:rPr lang="en-US" sz="1600" b="1" i="1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Fock</a:t>
            </a:r>
            <a:r>
              <a:rPr lang="en-US" sz="1600" b="1" i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method”, 2013, INFN-13-21/LNF</a:t>
            </a:r>
            <a:r>
              <a:rPr lang="en-US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18FAA6C1-E3F8-42B7-A36C-D0A73343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2270" t="32452" r="30322" b="34137"/>
          <a:stretch>
            <a:fillRect/>
          </a:stretch>
        </p:blipFill>
        <p:spPr bwMode="auto">
          <a:xfrm>
            <a:off x="301841" y="5333957"/>
            <a:ext cx="5362111" cy="130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25">
            <a:extLst>
              <a:ext uri="{FF2B5EF4-FFF2-40B4-BE49-F238E27FC236}">
                <a16:creationId xmlns:a16="http://schemas.microsoft.com/office/drawing/2014/main" id="{A965D720-EEB6-4B2D-8D91-727539AE5CAF}"/>
              </a:ext>
            </a:extLst>
          </p:cNvPr>
          <p:cNvSpPr txBox="1"/>
          <p:nvPr/>
        </p:nvSpPr>
        <p:spPr>
          <a:xfrm>
            <a:off x="5705390" y="5297805"/>
            <a:ext cx="6486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e- in any level n&gt;2 make a transition to level 2P.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non-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Paulian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transition to level 1S produces the emission of a PEP violating X-ray.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28A11DB3-6329-4A25-B179-D21B2BFBC4EC}"/>
              </a:ext>
            </a:extLst>
          </p:cNvPr>
          <p:cNvCxnSpPr>
            <a:cxnSpLocks/>
            <a:stCxn id="17" idx="1"/>
          </p:cNvCxnSpPr>
          <p:nvPr/>
        </p:nvCxnSpPr>
        <p:spPr>
          <a:xfrm flipV="1">
            <a:off x="3707906" y="4536491"/>
            <a:ext cx="979503" cy="1532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E6F327E2-9C43-4112-9DF9-BACAA0B33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15"/>
    </mc:Choice>
    <mc:Fallback>
      <p:transition spd="slow" advTm="76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4148EFB5-BEA7-4508-A315-FEA23BD77CDA}"/>
              </a:ext>
            </a:extLst>
          </p:cNvPr>
          <p:cNvSpPr/>
          <p:nvPr/>
        </p:nvSpPr>
        <p:spPr>
          <a:xfrm>
            <a:off x="523783" y="196335"/>
            <a:ext cx="11505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</a:t>
            </a:r>
            <a:r>
              <a:rPr lang="it-IT" sz="3200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VIP2 </a:t>
            </a:r>
            <a:r>
              <a:rPr lang="it-IT" sz="3200" b="1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purpose and </a:t>
            </a:r>
            <a:r>
              <a:rPr lang="it-IT" sz="3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apparatus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189F94B-BF88-4D9C-BC14-87AC82950D06}"/>
              </a:ext>
            </a:extLst>
          </p:cNvPr>
          <p:cNvPicPr/>
          <p:nvPr/>
        </p:nvPicPr>
        <p:blipFill>
          <a:blip r:embed="rId4" cstate="print"/>
          <a:srcRect l="37436" t="23239" r="36276" b="48372"/>
          <a:stretch>
            <a:fillRect/>
          </a:stretch>
        </p:blipFill>
        <p:spPr bwMode="auto">
          <a:xfrm>
            <a:off x="375400" y="1541826"/>
            <a:ext cx="5040559" cy="419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Luca\Desktop\VIP2\Doris\VIP-2_d.jpg">
            <a:extLst>
              <a:ext uri="{FF2B5EF4-FFF2-40B4-BE49-F238E27FC236}">
                <a16:creationId xmlns:a16="http://schemas.microsoft.com/office/drawing/2014/main" id="{67886C5A-38DA-4C85-A5A8-AC563DF5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0928" y="1541826"/>
            <a:ext cx="3312368" cy="1943816"/>
          </a:xfrm>
          <a:prstGeom prst="rect">
            <a:avLst/>
          </a:prstGeom>
          <a:noFill/>
        </p:spPr>
      </p:pic>
      <p:cxnSp>
        <p:nvCxnSpPr>
          <p:cNvPr id="8" name="Connettore 7 13">
            <a:extLst>
              <a:ext uri="{FF2B5EF4-FFF2-40B4-BE49-F238E27FC236}">
                <a16:creationId xmlns:a16="http://schemas.microsoft.com/office/drawing/2014/main" id="{89CFF66A-C268-40D1-ABA7-614ED33AAD44}"/>
              </a:ext>
            </a:extLst>
          </p:cNvPr>
          <p:cNvCxnSpPr>
            <a:cxnSpLocks/>
          </p:cNvCxnSpPr>
          <p:nvPr/>
        </p:nvCxnSpPr>
        <p:spPr>
          <a:xfrm flipV="1">
            <a:off x="2998033" y="2513734"/>
            <a:ext cx="4088188" cy="915266"/>
          </a:xfrm>
          <a:prstGeom prst="curvedConnector3">
            <a:avLst>
              <a:gd name="adj1" fmla="val 50000"/>
            </a:avLst>
          </a:prstGeom>
          <a:ln w="28575">
            <a:solidFill>
              <a:srgbClr val="EE0245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7D70F4AC-AC28-4B01-8863-D62F00BC374D}"/>
              </a:ext>
            </a:extLst>
          </p:cNvPr>
          <p:cNvSpPr/>
          <p:nvPr/>
        </p:nvSpPr>
        <p:spPr>
          <a:xfrm>
            <a:off x="375400" y="1001091"/>
            <a:ext cx="54572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Schematization of the VIP2 chamber</a:t>
            </a:r>
            <a:endParaRPr lang="it-IT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CD71766-3657-45E6-A30A-E48A2DDE7575}"/>
              </a:ext>
            </a:extLst>
          </p:cNvPr>
          <p:cNvSpPr/>
          <p:nvPr/>
        </p:nvSpPr>
        <p:spPr>
          <a:xfrm>
            <a:off x="7917049" y="1091190"/>
            <a:ext cx="2393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atin typeface="Comic Sans MS" panose="030F0702030302020204" pitchFamily="66" charset="0"/>
              </a:rPr>
              <a:t>Target of VIP2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8DE3B8E-C759-46BD-B088-EE41BFB340AC}"/>
              </a:ext>
            </a:extLst>
          </p:cNvPr>
          <p:cNvSpPr/>
          <p:nvPr/>
        </p:nvSpPr>
        <p:spPr>
          <a:xfrm>
            <a:off x="5910470" y="3954547"/>
            <a:ext cx="62513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Characteristics of the target: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2 strips (</a:t>
            </a:r>
            <a:r>
              <a:rPr lang="it-IT" altLang="it-I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10 cm x 1 cm x 50 µm)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connected to an external generator by 2 thin copper bars. Due to the Joule effect, the current(100 A) heats the target to 20 ° C.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water circuit cools the 2 copper strips so that the temperature of the SDDs does not increase by more than 2K.</a:t>
            </a:r>
            <a:endParaRPr lang="it-IT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7D672105-A28F-4DB5-B973-E11B7F948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9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39"/>
    </mc:Choice>
    <mc:Fallback>
      <p:transition spd="slow" advTm="43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2C46D-84E0-4016-A31F-A50C7127D413}" type="slidenum">
              <a:rPr lang="en-US" altLang="it-IT" smtClean="0"/>
              <a:pPr/>
              <a:t>5</a:t>
            </a:fld>
            <a:endParaRPr lang="en-US" alt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53437"/>
          <a:stretch/>
        </p:blipFill>
        <p:spPr>
          <a:xfrm>
            <a:off x="1107527" y="3917500"/>
            <a:ext cx="4988472" cy="262141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295256" y="4251656"/>
            <a:ext cx="534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SDDs provide information on radiation energy and timing -&gt;  measurement performed with respect to the scintillator trigger: </a:t>
            </a:r>
            <a:r>
              <a:rPr lang="en-US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 ns (FWHM). </a:t>
            </a:r>
            <a:endParaRPr lang="it-IT" b="1" dirty="0">
              <a:solidFill>
                <a:srgbClr val="1508B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C1FAAAE-1878-4192-94AE-4E8BF8EE8026}"/>
              </a:ext>
            </a:extLst>
          </p:cNvPr>
          <p:cNvSpPr/>
          <p:nvPr/>
        </p:nvSpPr>
        <p:spPr>
          <a:xfrm>
            <a:off x="0" y="196335"/>
            <a:ext cx="12191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it-IT" sz="3000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VIP2 </a:t>
            </a:r>
            <a:r>
              <a:rPr lang="it-IT" sz="3000" b="1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</a:t>
            </a:r>
            <a:r>
              <a:rPr lang="it-IT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Silicon </a:t>
            </a:r>
            <a:r>
              <a:rPr lang="it-IT" sz="3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Drift</a:t>
            </a:r>
            <a:r>
              <a:rPr lang="it-IT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Detectors (</a:t>
            </a:r>
            <a:r>
              <a:rPr lang="it-IT" sz="3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SDDs</a:t>
            </a:r>
            <a:r>
              <a:rPr lang="it-IT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it-IT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2AC7B69-4291-43B8-AA94-1C1823AA7E5A}"/>
              </a:ext>
            </a:extLst>
          </p:cNvPr>
          <p:cNvSpPr/>
          <p:nvPr/>
        </p:nvSpPr>
        <p:spPr>
          <a:xfrm>
            <a:off x="948613" y="2163174"/>
            <a:ext cx="68701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resolution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tested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a Fe-55 source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25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thick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Ti-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plate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The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lines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K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series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Mn and Ti are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calibrate the spectrum and measure the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resolution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(rate of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 Hz).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test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resulted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a </a:t>
            </a:r>
            <a:r>
              <a:rPr lang="it-IT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 of </a:t>
            </a:r>
            <a:r>
              <a:rPr lang="it-IT" b="1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</a:t>
            </a:r>
            <a:r>
              <a:rPr lang="it-IT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150 </a:t>
            </a:r>
            <a:r>
              <a:rPr lang="it-IT" b="1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</a:t>
            </a:r>
            <a:r>
              <a:rPr lang="it-IT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</a:t>
            </a:r>
            <a:r>
              <a:rPr lang="it-IT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 </a:t>
            </a:r>
            <a:r>
              <a:rPr lang="it-IT" b="1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it-IT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5" name="Picture 2" descr="DSCN1828">
            <a:extLst>
              <a:ext uri="{FF2B5EF4-FFF2-40B4-BE49-F238E27FC236}">
                <a16:creationId xmlns:a16="http://schemas.microsoft.com/office/drawing/2014/main" id="{D0E3EF7A-0D9B-48AC-AA0D-9578E183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8177238" y="2018205"/>
            <a:ext cx="3119804" cy="189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9AD713A0-0D40-4FEA-82E0-891053528C4B}"/>
              </a:ext>
            </a:extLst>
          </p:cNvPr>
          <p:cNvSpPr/>
          <p:nvPr/>
        </p:nvSpPr>
        <p:spPr>
          <a:xfrm>
            <a:off x="948613" y="944351"/>
            <a:ext cx="106932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apparatus the SDDs are organized in 2 chips containing 3 cells with 100 mm2 of active area each. Those chips surround the target to optimize the coverage on a solid angle and are cooled to T≈ 100 K by liquid Argon to get a better performance in terms of energy resolution.</a:t>
            </a: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44418CE-6156-46CA-9160-EC7B707DAC49}"/>
              </a:ext>
            </a:extLst>
          </p:cNvPr>
          <p:cNvSpPr/>
          <p:nvPr/>
        </p:nvSpPr>
        <p:spPr>
          <a:xfrm>
            <a:off x="6295256" y="5581002"/>
            <a:ext cx="5272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SUFFICIENT TEMPORAL RESOLUTION TO DISCRIMINATE THE BACKGROUND EVENTS</a:t>
            </a:r>
            <a:endParaRPr lang="it-IT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49898CC2-A53C-4B5F-9250-C68033A6E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3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00"/>
    </mc:Choice>
    <mc:Fallback>
      <p:transition spd="slow" advTm="6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2EB1F99-FEE7-4C70-A27F-AD2FCE8D31D6}"/>
              </a:ext>
            </a:extLst>
          </p:cNvPr>
          <p:cNvSpPr/>
          <p:nvPr/>
        </p:nvSpPr>
        <p:spPr>
          <a:xfrm>
            <a:off x="106017" y="196335"/>
            <a:ext cx="11958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2.</a:t>
            </a:r>
            <a:r>
              <a:rPr lang="it-IT" sz="3200" b="1" dirty="0">
                <a:latin typeface="Comic Sans MS" panose="030F0702030302020204" pitchFamily="66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it-IT" sz="3200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VIP2 </a:t>
            </a:r>
            <a:r>
              <a:rPr lang="it-IT" sz="3200" b="1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VETO system and location</a:t>
            </a:r>
            <a:endParaRPr lang="it-IT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508BF7B-BE47-4C25-A34B-2702FCB6E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5" y="733429"/>
            <a:ext cx="2378443" cy="16996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11CD996-2800-4985-8052-6AAA0CC8A3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2" y="2395406"/>
            <a:ext cx="2295826" cy="187475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6EC30A8-4217-4E92-9763-2FAE1349031F}"/>
              </a:ext>
            </a:extLst>
          </p:cNvPr>
          <p:cNvSpPr txBox="1"/>
          <p:nvPr/>
        </p:nvSpPr>
        <p:spPr>
          <a:xfrm>
            <a:off x="2681056" y="757401"/>
            <a:ext cx="9161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to select incident events with high energy RC unshielded from rock and environmental background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  <a:endParaRPr lang="it-IT" sz="2000" dirty="0">
              <a:latin typeface="Comic Sans MS" panose="030F0702030302020204" pitchFamily="66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D4C3F06-72BD-486A-83A0-05CB49FA7520}"/>
              </a:ext>
            </a:extLst>
          </p:cNvPr>
          <p:cNvSpPr txBox="1"/>
          <p:nvPr/>
        </p:nvSpPr>
        <p:spPr>
          <a:xfrm>
            <a:off x="2689933" y="1447318"/>
            <a:ext cx="93925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Composed of 32 plastic scintillators measuring 45 cm x 3 cm x 3 cm and covering a solid angle &gt; 90% compared to the target.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They are read by pairs of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SiPM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(with 3x3 cm2 of active surface each) located at both ends.</a:t>
            </a:r>
            <a:endParaRPr lang="it-IT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FCD0C47-DE1F-45E2-BFCB-C704D65E8C3D}"/>
              </a:ext>
            </a:extLst>
          </p:cNvPr>
          <p:cNvSpPr/>
          <p:nvPr/>
        </p:nvSpPr>
        <p:spPr>
          <a:xfrm>
            <a:off x="2698812" y="3178152"/>
            <a:ext cx="93481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ACTIVE SHIELD ALLOWS TO REDUCE THE BACKGROUND IN THE RANGE OF INTEREST FOR A VIOLATION X-RAY OF ABOUT 1 ORDER OF GRANDNESS</a:t>
            </a:r>
          </a:p>
        </p:txBody>
      </p:sp>
      <p:sp>
        <p:nvSpPr>
          <p:cNvPr id="13" name="Google Shape;199;p10">
            <a:extLst>
              <a:ext uri="{FF2B5EF4-FFF2-40B4-BE49-F238E27FC236}">
                <a16:creationId xmlns:a16="http://schemas.microsoft.com/office/drawing/2014/main" id="{901F9A15-2F4C-490E-9210-9C823A018D6F}"/>
              </a:ext>
            </a:extLst>
          </p:cNvPr>
          <p:cNvSpPr/>
          <p:nvPr/>
        </p:nvSpPr>
        <p:spPr>
          <a:xfrm>
            <a:off x="327189" y="4385006"/>
            <a:ext cx="113291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The </a:t>
            </a:r>
            <a:r>
              <a:rPr lang="it-IT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experiment</a:t>
            </a:r>
            <a:r>
              <a:rPr lang="it-IT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is</a:t>
            </a:r>
            <a:r>
              <a:rPr lang="it-IT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taking</a:t>
            </a:r>
            <a:r>
              <a:rPr lang="it-IT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place </a:t>
            </a:r>
            <a:r>
              <a:rPr lang="it-IT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at</a:t>
            </a:r>
            <a:r>
              <a:rPr lang="it-IT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National </a:t>
            </a:r>
            <a:r>
              <a:rPr lang="it-IT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Laboratories</a:t>
            </a:r>
            <a:r>
              <a:rPr lang="it-IT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of Gran Sasso (LNGS), an </a:t>
            </a:r>
            <a:r>
              <a:rPr lang="it-IT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extremely</a:t>
            </a:r>
            <a:r>
              <a:rPr lang="it-IT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low background </a:t>
            </a:r>
            <a:r>
              <a:rPr lang="it-IT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environment</a:t>
            </a:r>
            <a:r>
              <a:rPr lang="it-IT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inside the Gran Sasso mountain.  </a:t>
            </a:r>
            <a:endParaRPr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14" name="Google Shape;202;p10">
            <a:extLst>
              <a:ext uri="{FF2B5EF4-FFF2-40B4-BE49-F238E27FC236}">
                <a16:creationId xmlns:a16="http://schemas.microsoft.com/office/drawing/2014/main" id="{AE6D406F-CFEF-432D-A120-78C6D77032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71009" t="44898" r="10895" b="29759"/>
          <a:stretch/>
        </p:blipFill>
        <p:spPr>
          <a:xfrm>
            <a:off x="6977847" y="5078026"/>
            <a:ext cx="4740677" cy="152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0;p10">
            <a:extLst>
              <a:ext uri="{FF2B5EF4-FFF2-40B4-BE49-F238E27FC236}">
                <a16:creationId xmlns:a16="http://schemas.microsoft.com/office/drawing/2014/main" id="{5FB3776B-7C8A-4B27-8905-096BB9FA319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78784" t="31667" r="10756" b="55326"/>
          <a:stretch/>
        </p:blipFill>
        <p:spPr>
          <a:xfrm>
            <a:off x="896645" y="5015883"/>
            <a:ext cx="4633494" cy="167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C4B9ED2A-268C-4524-870F-6D29BA583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3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33"/>
    </mc:Choice>
    <mc:Fallback>
      <p:transition spd="slow" advTm="43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8;p10">
            <a:extLst>
              <a:ext uri="{FF2B5EF4-FFF2-40B4-BE49-F238E27FC236}">
                <a16:creationId xmlns:a16="http://schemas.microsoft.com/office/drawing/2014/main" id="{5F51074F-CBE7-4A39-A3D5-B079F83745CD}"/>
              </a:ext>
            </a:extLst>
          </p:cNvPr>
          <p:cNvSpPr/>
          <p:nvPr/>
        </p:nvSpPr>
        <p:spPr>
          <a:xfrm>
            <a:off x="142042" y="196335"/>
            <a:ext cx="119493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</a:t>
            </a:r>
            <a:r>
              <a:rPr lang="it-IT" sz="30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3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The</a:t>
            </a:r>
            <a:r>
              <a:rPr lang="it-IT" sz="3000" b="1" dirty="0">
                <a:solidFill>
                  <a:srgbClr val="1508B8"/>
                </a:solidFill>
                <a:latin typeface="Verdana"/>
                <a:ea typeface="Verdana"/>
                <a:cs typeface="Verdana"/>
                <a:sym typeface="Verdana"/>
              </a:rPr>
              <a:t> VIP-2 </a:t>
            </a:r>
            <a:r>
              <a:rPr lang="it-IT" sz="3000" b="1" dirty="0" err="1">
                <a:solidFill>
                  <a:srgbClr val="1508B8"/>
                </a:solidFill>
                <a:latin typeface="Verdana"/>
                <a:ea typeface="Verdana"/>
                <a:cs typeface="Verdana"/>
                <a:sym typeface="Verdana"/>
              </a:rPr>
              <a:t>experiment</a:t>
            </a:r>
            <a:r>
              <a:rPr lang="it-IT" sz="3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it-IT" sz="30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Improvements</a:t>
            </a:r>
            <a:r>
              <a:rPr lang="it-IT" sz="3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and goal</a:t>
            </a:r>
            <a:endParaRPr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44F1DF1-6508-416C-AA51-AB2F340BFB6E}"/>
              </a:ext>
            </a:extLst>
          </p:cNvPr>
          <p:cNvSpPr/>
          <p:nvPr/>
        </p:nvSpPr>
        <p:spPr>
          <a:xfrm>
            <a:off x="96640" y="699534"/>
            <a:ext cx="12040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Previous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upper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the </a:t>
            </a:r>
            <a:r>
              <a:rPr lang="it-IT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probability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it-IT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violation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PEP for </a:t>
            </a:r>
            <a:r>
              <a:rPr lang="it-IT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electrons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it-IT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copper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set by VIP:</a:t>
            </a:r>
            <a:endParaRPr lang="it-IT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3890A60E-A74F-4A54-BE9C-9E18DB1A2365}"/>
                  </a:ext>
                </a:extLst>
              </p:cNvPr>
              <p:cNvSpPr/>
              <p:nvPr/>
            </p:nvSpPr>
            <p:spPr>
              <a:xfrm>
                <a:off x="2073931" y="1094521"/>
                <a:ext cx="8456674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a:rPr lang="it-IT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𝟒</m:t>
                    </m:r>
                    <m:r>
                      <a:rPr lang="it-IT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.</m:t>
                    </m:r>
                    <m:r>
                      <a:rPr lang="it-IT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𝟕</m:t>
                    </m:r>
                    <m:r>
                      <a:rPr lang="it-IT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×</m:t>
                    </m:r>
                    <m:sSup>
                      <m:sSup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𝟐𝟗</m:t>
                        </m:r>
                      </m:sup>
                    </m:sSup>
                    <m:r>
                      <a:rPr lang="it-IT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altLang="it-IT" b="1" dirty="0">
                    <a:solidFill>
                      <a:srgbClr val="1508B8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Wingdings" panose="05000000000000000000" pitchFamily="2" charset="2"/>
                  </a:rPr>
                  <a:t> [Curceanu C. et al.: J. </a:t>
                </a:r>
                <a:r>
                  <a:rPr lang="it-IT" altLang="it-IT" b="1" dirty="0" err="1">
                    <a:solidFill>
                      <a:srgbClr val="1508B8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Wingdings" panose="05000000000000000000" pitchFamily="2" charset="2"/>
                  </a:rPr>
                  <a:t>Phys</a:t>
                </a:r>
                <a:r>
                  <a:rPr lang="it-IT" altLang="it-IT" b="1" dirty="0">
                    <a:solidFill>
                      <a:srgbClr val="1508B8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Wingdings" panose="05000000000000000000" pitchFamily="2" charset="2"/>
                  </a:rPr>
                  <a:t>. 306, 012036 (2011)]</a:t>
                </a:r>
                <a:r>
                  <a:rPr lang="it-IT" altLang="it-IT" b="1" dirty="0">
                    <a:solidFill>
                      <a:srgbClr val="1508B8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3890A60E-A74F-4A54-BE9C-9E18DB1A2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931" y="1094521"/>
                <a:ext cx="8456674" cy="470000"/>
              </a:xfrm>
              <a:prstGeom prst="rect">
                <a:avLst/>
              </a:prstGeom>
              <a:blipFill>
                <a:blip r:embed="rId5"/>
                <a:stretch>
                  <a:fillRect b="-155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tangolo 6">
            <a:extLst>
              <a:ext uri="{FF2B5EF4-FFF2-40B4-BE49-F238E27FC236}">
                <a16:creationId xmlns:a16="http://schemas.microsoft.com/office/drawing/2014/main" id="{F903BBB5-EC9D-457A-9026-7CD3A4E5B484}"/>
              </a:ext>
            </a:extLst>
          </p:cNvPr>
          <p:cNvSpPr/>
          <p:nvPr/>
        </p:nvSpPr>
        <p:spPr>
          <a:xfrm>
            <a:off x="1429150" y="1588140"/>
            <a:ext cx="41136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Improvements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made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compared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VIP:</a:t>
            </a:r>
          </a:p>
        </p:txBody>
      </p:sp>
      <p:sp>
        <p:nvSpPr>
          <p:cNvPr id="8" name="CasellaDiTesto 3">
            <a:extLst>
              <a:ext uri="{FF2B5EF4-FFF2-40B4-BE49-F238E27FC236}">
                <a16:creationId xmlns:a16="http://schemas.microsoft.com/office/drawing/2014/main" id="{B4B32F2F-5BE9-42F2-975B-C36317AD9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6704"/>
            <a:ext cx="4367814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compact system 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improves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acceptance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target 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2 strip 10 cm x 1 cm x 50 µm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Different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cooling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system for target (water)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flowing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into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target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&gt; 100 A</a:t>
            </a:r>
            <a:endParaRPr lang="it-IT" altLang="it-IT" sz="1400" dirty="0">
              <a:solidFill>
                <a:srgbClr val="1508B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Nitrogen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flushing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reduce radon in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barrack</a:t>
            </a:r>
            <a:endParaRPr lang="it-IT" altLang="it-IT" sz="1400" dirty="0">
              <a:solidFill>
                <a:srgbClr val="1508B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detectors SDD with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better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cooled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liquid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Argon (100 K).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Veto system with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plastic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scintillators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SiPM</a:t>
            </a:r>
            <a:r>
              <a:rPr lang="it-IT" altLang="it-IT" sz="14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(Silicon </a:t>
            </a:r>
            <a:r>
              <a:rPr lang="it-IT" altLang="it-IT" sz="1400" dirty="0" err="1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Photomultiplier</a:t>
            </a:r>
            <a:r>
              <a:rPr lang="it-IT" altLang="it-IT" sz="1600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0801872-33D1-4595-B7EE-F19DFCA35689}"/>
              </a:ext>
            </a:extLst>
          </p:cNvPr>
          <p:cNvPicPr/>
          <p:nvPr/>
        </p:nvPicPr>
        <p:blipFill>
          <a:blip r:embed="rId6" cstate="print"/>
          <a:srcRect l="21779" t="25788" r="21913" b="29513"/>
          <a:stretch>
            <a:fillRect/>
          </a:stretch>
        </p:blipFill>
        <p:spPr bwMode="auto">
          <a:xfrm>
            <a:off x="4465466" y="2095130"/>
            <a:ext cx="3355761" cy="32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AF5032-D908-478F-9136-DFF6DB63A06E}"/>
              </a:ext>
            </a:extLst>
          </p:cNvPr>
          <p:cNvSpPr txBox="1"/>
          <p:nvPr/>
        </p:nvSpPr>
        <p:spPr>
          <a:xfrm>
            <a:off x="4450034" y="5431696"/>
            <a:ext cx="4072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 GOAL</a:t>
            </a:r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</p:txBody>
      </p:sp>
      <p:graphicFrame>
        <p:nvGraphicFramePr>
          <p:cNvPr id="11" name="Object 1">
            <a:extLst>
              <a:ext uri="{FF2B5EF4-FFF2-40B4-BE49-F238E27FC236}">
                <a16:creationId xmlns:a16="http://schemas.microsoft.com/office/drawing/2014/main" id="{01BD994C-7BAB-4F3B-AC78-F732C203EB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1949592"/>
              </p:ext>
            </p:extLst>
          </p:nvPr>
        </p:nvGraphicFramePr>
        <p:xfrm>
          <a:off x="5029200" y="5976042"/>
          <a:ext cx="2760663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zione" r:id="rId7" imgW="1498320" imgH="419040" progId="Equation.3">
                  <p:embed/>
                </p:oleObj>
              </mc:Choice>
              <mc:Fallback>
                <p:oleObj name="Equazione" r:id="rId7" imgW="1498320" imgH="419040" progId="Equation.3">
                  <p:embed/>
                  <p:pic>
                    <p:nvPicPr>
                      <p:cNvPr id="11" name="Object 1">
                        <a:extLst>
                          <a:ext uri="{FF2B5EF4-FFF2-40B4-BE49-F238E27FC236}">
                            <a16:creationId xmlns:a16="http://schemas.microsoft.com/office/drawing/2014/main" id="{A8037B3F-6D01-4501-8401-D64A77A6E3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5976042"/>
                        <a:ext cx="2760663" cy="7064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016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C1BBD4D4-83C4-4D22-BA9E-48B61FE4FC0A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069801" y="1580225"/>
            <a:ext cx="3790766" cy="3719744"/>
          </a:xfrm>
          <a:prstGeom prst="rect">
            <a:avLst/>
          </a:prstGeom>
          <a:ln>
            <a:noFill/>
          </a:ln>
        </p:spPr>
      </p:pic>
      <p:pic>
        <p:nvPicPr>
          <p:cNvPr id="57" name="Audio 56">
            <a:hlinkClick r:id="" action="ppaction://media"/>
            <a:extLst>
              <a:ext uri="{FF2B5EF4-FFF2-40B4-BE49-F238E27FC236}">
                <a16:creationId xmlns:a16="http://schemas.microsoft.com/office/drawing/2014/main" id="{C6E2F3F8-CE5C-4DD9-9D6A-448FC3B1F7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6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16"/>
    </mc:Choice>
    <mc:Fallback>
      <p:transition spd="slow" advTm="66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6E4C859-A577-4011-9C08-C758DD78C624}"/>
              </a:ext>
            </a:extLst>
          </p:cNvPr>
          <p:cNvSpPr/>
          <p:nvPr/>
        </p:nvSpPr>
        <p:spPr>
          <a:xfrm>
            <a:off x="126124" y="177929"/>
            <a:ext cx="11939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4"/>
            </a:pP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New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significant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improvements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of the VIP-2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apparatus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performed</a:t>
            </a:r>
            <a:endParaRPr lang="it-IT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during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2018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3D9F337-F293-4648-B571-D1199DEF2DCE}"/>
              </a:ext>
            </a:extLst>
          </p:cNvPr>
          <p:cNvSpPr/>
          <p:nvPr/>
        </p:nvSpPr>
        <p:spPr>
          <a:xfrm>
            <a:off x="126124" y="1018827"/>
            <a:ext cx="10573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A further upgrade of the VIP-2 setup was performed in April 2018:</a:t>
            </a:r>
            <a:endParaRPr lang="it-IT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94CC3BAF-E9E3-4639-B32B-B2A443F19F0A}"/>
                  </a:ext>
                </a:extLst>
              </p:cNvPr>
              <p:cNvSpPr/>
              <p:nvPr/>
            </p:nvSpPr>
            <p:spPr>
              <a:xfrm>
                <a:off x="126124" y="2106091"/>
                <a:ext cx="1094126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1508B8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new thinner (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rgbClr val="1508B8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25 </m:t>
                    </m:r>
                    <m:r>
                      <a:rPr lang="it-IT" sz="2000" b="0" i="1" smtClean="0">
                        <a:solidFill>
                          <a:srgbClr val="1508B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b="0" i="1" smtClean="0">
                        <a:solidFill>
                          <a:srgbClr val="1508B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>
                    <a:solidFill>
                      <a:srgbClr val="1508B8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) copper targets were realized, in order to reduce the X-rays absorption </a:t>
                </a:r>
                <a:r>
                  <a:rPr lang="it-IT" sz="2000" dirty="0">
                    <a:solidFill>
                      <a:srgbClr val="1508B8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inside the target.</a:t>
                </a:r>
              </a:p>
            </p:txBody>
          </p:sp>
        </mc:Choice>
        <mc:Fallback xmlns="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94CC3BAF-E9E3-4639-B32B-B2A443F19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24" y="2106091"/>
                <a:ext cx="10941269" cy="707886"/>
              </a:xfrm>
              <a:prstGeom prst="rect">
                <a:avLst/>
              </a:prstGeom>
              <a:blipFill>
                <a:blip r:embed="rId4"/>
                <a:stretch>
                  <a:fillRect l="-501" t="-4274" b="-136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4D96200F-F424-4C49-B569-E65667C96AD5}"/>
                  </a:ext>
                </a:extLst>
              </p:cNvPr>
              <p:cNvSpPr/>
              <p:nvPr/>
            </p:nvSpPr>
            <p:spPr>
              <a:xfrm>
                <a:off x="126124" y="1406073"/>
                <a:ext cx="1109892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1508B8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the SDDs arrays were replaced with two arrays </a:t>
                </a:r>
                <a14:m>
                  <m:oMath xmlns:m="http://schemas.openxmlformats.org/officeDocument/2006/math">
                    <m:r>
                      <a:rPr lang="it-IT" sz="2000" b="0" i="1">
                        <a:solidFill>
                          <a:srgbClr val="1508B8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2</m:t>
                    </m:r>
                    <m:r>
                      <a:rPr lang="it-IT" sz="2000" b="0" i="1">
                        <a:solidFill>
                          <a:srgbClr val="1508B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×8</m:t>
                    </m:r>
                  </m:oMath>
                </a14:m>
                <a:r>
                  <a:rPr lang="en-US" sz="2000" dirty="0">
                    <a:solidFill>
                      <a:srgbClr val="1508B8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for a total of </a:t>
                </a:r>
                <a:r>
                  <a:rPr lang="en-US" sz="2000" u="sng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32 SDDs</a:t>
                </a:r>
              </a:p>
            </p:txBody>
          </p:sp>
        </mc:Choice>
        <mc:Fallback xmlns="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4D96200F-F424-4C49-B569-E65667C96A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24" y="1406073"/>
                <a:ext cx="11098926" cy="400110"/>
              </a:xfrm>
              <a:prstGeom prst="rect">
                <a:avLst/>
              </a:prstGeom>
              <a:blipFill>
                <a:blip r:embed="rId5"/>
                <a:stretch>
                  <a:fillRect l="-495" t="-9231" b="-2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tangolo 6">
            <a:extLst>
              <a:ext uri="{FF2B5EF4-FFF2-40B4-BE49-F238E27FC236}">
                <a16:creationId xmlns:a16="http://schemas.microsoft.com/office/drawing/2014/main" id="{E8A15DDD-750B-4D8A-A576-404FE578806F}"/>
              </a:ext>
            </a:extLst>
          </p:cNvPr>
          <p:cNvSpPr/>
          <p:nvPr/>
        </p:nvSpPr>
        <p:spPr>
          <a:xfrm>
            <a:off x="126124" y="2762486"/>
            <a:ext cx="11098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In November 2018 the final configuration of the VIP-2 experimental apparatus was completed with the passive shielding, made of two layers of lead and copper blocks.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CD773BA-A55B-4232-9387-E94382094100}"/>
              </a:ext>
            </a:extLst>
          </p:cNvPr>
          <p:cNvSpPr/>
          <p:nvPr/>
        </p:nvSpPr>
        <p:spPr>
          <a:xfrm>
            <a:off x="6968358" y="3878721"/>
            <a:ext cx="3883574" cy="178510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passive shield will kill most of the background due to environmental gamma radiation.</a:t>
            </a:r>
            <a:endParaRPr lang="it-IT" sz="2200" b="1" dirty="0">
              <a:solidFill>
                <a:srgbClr val="1508B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BED89B7B-6C75-4D98-9B15-7DA48895B2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r="8728" b="20409"/>
          <a:stretch/>
        </p:blipFill>
        <p:spPr>
          <a:xfrm>
            <a:off x="378372" y="3453501"/>
            <a:ext cx="6064469" cy="244445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BDD37CDC-F209-4290-87A8-8BA06F9B53C9}"/>
              </a:ext>
            </a:extLst>
          </p:cNvPr>
          <p:cNvSpPr/>
          <p:nvPr/>
        </p:nvSpPr>
        <p:spPr>
          <a:xfrm>
            <a:off x="299543" y="6006769"/>
            <a:ext cx="116296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508B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FIGURE: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i="1" dirty="0">
                <a:latin typeface="Verdana" panose="020B0604030504040204" pitchFamily="34" charset="0"/>
                <a:ea typeface="Verdana" panose="020B0604030504040204" pitchFamily="34" charset="0"/>
              </a:rPr>
              <a:t>Perspective views of the VIP-2 apparatus with passive shielding, with the dimensions in cm. Nitrogen gas with a slight over pressure with respect to the external air will be circulated inside a plastic box in order to reduce the radon contamination.</a:t>
            </a:r>
            <a:endParaRPr lang="it-IT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4DED0B1-21A2-4A35-BEFB-53C216E8A87D}"/>
                  </a:ext>
                </a:extLst>
              </p:cNvPr>
              <p:cNvSpPr txBox="1"/>
              <p:nvPr/>
            </p:nvSpPr>
            <p:spPr>
              <a:xfrm>
                <a:off x="520371" y="1815604"/>
                <a:ext cx="2320572" cy="29956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𝐸𝑓𝑓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𝑔𝑒𝑜𝑚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:1,82%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→4%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4DED0B1-21A2-4A35-BEFB-53C216E8A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71" y="1815604"/>
                <a:ext cx="2320572" cy="299569"/>
              </a:xfrm>
              <a:prstGeom prst="rect">
                <a:avLst/>
              </a:prstGeom>
              <a:blipFill>
                <a:blip r:embed="rId7"/>
                <a:stretch>
                  <a:fillRect l="-2591" r="-1554" b="-1851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EB14FDD0-3E62-4717-B7B6-ECDE09AC9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8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62"/>
    </mc:Choice>
    <mc:Fallback>
      <p:transition spd="slow" advTm="54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95760" y="32760"/>
            <a:ext cx="11998440" cy="155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50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 startAt="4"/>
            </a:pP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A </a:t>
            </a:r>
            <a:r>
              <a:rPr lang="it-IT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NEW</a:t>
            </a:r>
            <a:r>
              <a:rPr lang="it-IT" sz="2400" b="1" strike="noStrike" spc="-1" dirty="0">
                <a:solidFill>
                  <a:srgbClr val="1508B8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lang="it-IT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preliminary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lang="it-IT" sz="2400" b="1" strike="noStrike" spc="-1" dirty="0" err="1">
                <a:solidFill>
                  <a:srgbClr val="1508B8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upper</a:t>
            </a:r>
            <a:r>
              <a:rPr lang="it-IT" sz="2400" b="1" strike="noStrike" spc="-1" dirty="0">
                <a:solidFill>
                  <a:srgbClr val="1508B8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LIMIT for the PEP </a:t>
            </a:r>
            <a:r>
              <a:rPr lang="it-IT" sz="2400" b="1" strike="noStrike" spc="-1" dirty="0" err="1">
                <a:solidFill>
                  <a:srgbClr val="1508B8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violation</a:t>
            </a:r>
            <a:r>
              <a:rPr lang="it-IT" sz="2400" b="1" strike="noStrike" spc="-1" dirty="0">
                <a:solidFill>
                  <a:srgbClr val="1508B8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lang="it-IT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probability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of </a:t>
            </a:r>
            <a:r>
              <a:rPr lang="it-IT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electrons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in </a:t>
            </a:r>
            <a:r>
              <a:rPr lang="it-IT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copper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lang="it-IT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calculated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in the new </a:t>
            </a:r>
            <a:r>
              <a:rPr lang="it-IT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present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lang="it-IT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configuration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of the </a:t>
            </a:r>
            <a:r>
              <a:rPr lang="it-IT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apparatus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6" name="Immagin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3965" y="1864311"/>
            <a:ext cx="5228948" cy="1748649"/>
          </a:xfrm>
          <a:prstGeom prst="rect">
            <a:avLst/>
          </a:prstGeom>
          <a:ln>
            <a:noFill/>
          </a:ln>
        </p:spPr>
      </p:pic>
      <p:sp>
        <p:nvSpPr>
          <p:cNvPr id="247" name="CustomShape 2"/>
          <p:cNvSpPr/>
          <p:nvPr/>
        </p:nvSpPr>
        <p:spPr>
          <a:xfrm>
            <a:off x="310680" y="2333160"/>
            <a:ext cx="5505120" cy="30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380160" y="1284840"/>
            <a:ext cx="11429280" cy="69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A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preliminary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result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has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been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calculated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using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39 days of data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acquired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during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2018 in the new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present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configuration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of the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apparatus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.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9" name="Immagin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7332" y="4314548"/>
            <a:ext cx="5228948" cy="1762972"/>
          </a:xfrm>
          <a:prstGeom prst="rect">
            <a:avLst/>
          </a:prstGeom>
          <a:ln>
            <a:noFill/>
          </a:ln>
        </p:spPr>
      </p:pic>
      <p:sp>
        <p:nvSpPr>
          <p:cNvPr id="250" name="CustomShape 4"/>
          <p:cNvSpPr/>
          <p:nvPr/>
        </p:nvSpPr>
        <p:spPr>
          <a:xfrm>
            <a:off x="6374160" y="3571200"/>
            <a:ext cx="5435280" cy="5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Energy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calibrated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spectrum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with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current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circulating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on target (100 A)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CustomShape 5"/>
          <p:cNvSpPr/>
          <p:nvPr/>
        </p:nvSpPr>
        <p:spPr>
          <a:xfrm>
            <a:off x="6379200" y="6083280"/>
            <a:ext cx="5652360" cy="5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Energy background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calibrated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spectrum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with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current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off </a:t>
            </a:r>
            <a:r>
              <a:rPr lang="it-IT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normalized</a:t>
            </a:r>
            <a:r>
              <a:rPr lang="it-IT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to 39 days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CustomShape 6"/>
          <p:cNvSpPr/>
          <p:nvPr/>
        </p:nvSpPr>
        <p:spPr>
          <a:xfrm>
            <a:off x="1830960" y="2291040"/>
            <a:ext cx="277596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CustomShape 7"/>
          <p:cNvSpPr/>
          <p:nvPr/>
        </p:nvSpPr>
        <p:spPr>
          <a:xfrm>
            <a:off x="1860840" y="2033968"/>
            <a:ext cx="2775960" cy="63864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60">
            <a:solidFill>
              <a:srgbClr val="1508B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 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CustomShape 8"/>
          <p:cNvSpPr/>
          <p:nvPr/>
        </p:nvSpPr>
        <p:spPr>
          <a:xfrm>
            <a:off x="3029220" y="2775960"/>
            <a:ext cx="379440" cy="4593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1508B8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CustomShape 9"/>
          <p:cNvSpPr/>
          <p:nvPr/>
        </p:nvSpPr>
        <p:spPr>
          <a:xfrm>
            <a:off x="1860840" y="3669120"/>
            <a:ext cx="2935800" cy="81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10"/>
          <p:cNvSpPr/>
          <p:nvPr/>
        </p:nvSpPr>
        <p:spPr>
          <a:xfrm>
            <a:off x="1780920" y="3301888"/>
            <a:ext cx="2935800" cy="8100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 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CustomShape 11"/>
          <p:cNvSpPr/>
          <p:nvPr/>
        </p:nvSpPr>
        <p:spPr>
          <a:xfrm>
            <a:off x="1558080" y="4152972"/>
            <a:ext cx="3381480" cy="331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1" u="sng" strike="noStrike" spc="-1" dirty="0">
                <a:solidFill>
                  <a:srgbClr val="1508B8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Confidence Level: 99.73%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FBA3A08-6619-4F01-97B2-49F85E790ADD}"/>
              </a:ext>
            </a:extLst>
          </p:cNvPr>
          <p:cNvSpPr txBox="1"/>
          <p:nvPr/>
        </p:nvSpPr>
        <p:spPr>
          <a:xfrm>
            <a:off x="108672" y="4869360"/>
            <a:ext cx="5986128" cy="1938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note how with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VIP2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 have managed, in the space of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 39 days of data collection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to determine a value of the upper limit of the PEP violation slightly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better than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obtained by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VIP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about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years of measurement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F6D3114C-6562-4E8D-A85A-C451C1BAA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47"/>
    </mc:Choice>
    <mc:Fallback>
      <p:transition spd="slow" advTm="91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5918</TotalTime>
  <Words>1287</Words>
  <Application>Microsoft Office PowerPoint</Application>
  <PresentationFormat>Widescreen</PresentationFormat>
  <Paragraphs>82</Paragraphs>
  <Slides>10</Slides>
  <Notes>0</Notes>
  <HiddenSlides>0</HiddenSlides>
  <MMClips>10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Comic Sans MS</vt:lpstr>
      <vt:lpstr>StarSymbol</vt:lpstr>
      <vt:lpstr>Tahoma</vt:lpstr>
      <vt:lpstr>Verdana</vt:lpstr>
      <vt:lpstr>Tema di Office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sara de paolis</dc:creator>
  <cp:lastModifiedBy>Luca De Paolis</cp:lastModifiedBy>
  <cp:revision>74</cp:revision>
  <dcterms:created xsi:type="dcterms:W3CDTF">2019-06-01T15:23:01Z</dcterms:created>
  <dcterms:modified xsi:type="dcterms:W3CDTF">2020-09-14T20:18:32Z</dcterms:modified>
</cp:coreProperties>
</file>