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  <p14:sldId id="257"/>
            <p14:sldId id="258"/>
          </p14:sldIdLst>
        </p14:section>
        <p14:section name="Progettazione, morphing, annotazione, collaborazione, Aiutami" id="{B9B51309-D148-4332-87C2-07BE32FBCA3B}">
          <p14:sldIdLst/>
        </p14:section>
        <p14:section name="Altre informazioni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e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241" autoAdjust="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15/07/2020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15/07/2020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 smtClean="0"/>
              <a:t>Modifica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 smtClean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 smtClean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 smtClean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15/07/2020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15/07/2020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r>
              <a:rPr lang="it-IT" sz="4800" b="1" dirty="0" smtClean="0">
                <a:solidFill>
                  <a:schemeClr val="bg1"/>
                </a:solidFill>
              </a:rPr>
              <a:t>Presentazione </a:t>
            </a:r>
            <a:r>
              <a:rPr lang="it-IT" sz="4800" b="1" dirty="0">
                <a:solidFill>
                  <a:schemeClr val="bg1"/>
                </a:solidFill>
              </a:rPr>
              <a:t>del software per la valutazione dei rischi e la gestione della sicurezza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PERSONALE COINVOLTO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23888" y="1609344"/>
            <a:ext cx="109442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 FASE: analisi di mercato </a:t>
            </a:r>
            <a:r>
              <a:rPr lang="it-IT" b="1" dirty="0"/>
              <a:t>e definizione </a:t>
            </a:r>
            <a:r>
              <a:rPr lang="it-IT" b="1" dirty="0" smtClean="0"/>
              <a:t>capitolato:</a:t>
            </a:r>
          </a:p>
          <a:p>
            <a:pPr indent="712788"/>
            <a:r>
              <a:rPr lang="it-IT" dirty="0" smtClean="0"/>
              <a:t>Roberto Assiro – RSPP di Lecce</a:t>
            </a:r>
          </a:p>
          <a:p>
            <a:pPr indent="712788"/>
            <a:r>
              <a:rPr lang="it-IT" dirty="0" smtClean="0"/>
              <a:t>Claudio </a:t>
            </a:r>
            <a:r>
              <a:rPr lang="it-IT" dirty="0" err="1" smtClean="0"/>
              <a:t>Bisegni</a:t>
            </a:r>
            <a:r>
              <a:rPr lang="it-IT" dirty="0" smtClean="0"/>
              <a:t> </a:t>
            </a:r>
            <a:r>
              <a:rPr lang="it-IT" dirty="0"/>
              <a:t>– Servizio Calcolo </a:t>
            </a:r>
            <a:r>
              <a:rPr lang="it-IT" dirty="0" smtClean="0"/>
              <a:t>dei LNF</a:t>
            </a:r>
          </a:p>
          <a:p>
            <a:pPr indent="712788"/>
            <a:r>
              <a:rPr lang="it-IT" dirty="0" smtClean="0"/>
              <a:t>Marta Dalla Vecchia </a:t>
            </a:r>
          </a:p>
          <a:p>
            <a:pPr indent="712788"/>
            <a:r>
              <a:rPr lang="it-IT" dirty="0" smtClean="0"/>
              <a:t>Giancarlo De </a:t>
            </a:r>
            <a:r>
              <a:rPr lang="it-IT" dirty="0" err="1" smtClean="0"/>
              <a:t>Carolis</a:t>
            </a:r>
            <a:r>
              <a:rPr lang="it-IT" dirty="0" smtClean="0"/>
              <a:t> – RSPP di </a:t>
            </a:r>
            <a:r>
              <a:rPr lang="it-IT" dirty="0" smtClean="0"/>
              <a:t>Pisa</a:t>
            </a:r>
            <a:endParaRPr lang="it-IT" dirty="0" smtClean="0"/>
          </a:p>
          <a:p>
            <a:pPr indent="712788"/>
            <a:r>
              <a:rPr lang="it-IT" dirty="0" smtClean="0"/>
              <a:t>Alfonso Monaco – Servizio Calcolo di Bari</a:t>
            </a:r>
          </a:p>
          <a:p>
            <a:pPr indent="712788"/>
            <a:r>
              <a:rPr lang="it-IT" dirty="0" smtClean="0"/>
              <a:t>Michele Sacchetti – RSPP di Bari</a:t>
            </a:r>
          </a:p>
          <a:p>
            <a:pPr indent="712788"/>
            <a:r>
              <a:rPr lang="it-IT" dirty="0" smtClean="0"/>
              <a:t>Piero </a:t>
            </a:r>
            <a:r>
              <a:rPr lang="it-IT" dirty="0" err="1" smtClean="0"/>
              <a:t>Stipcich</a:t>
            </a:r>
            <a:r>
              <a:rPr lang="it-IT" dirty="0" smtClean="0"/>
              <a:t> – RSPP di Roma 2 e 3 </a:t>
            </a:r>
            <a:endParaRPr lang="it-IT" dirty="0"/>
          </a:p>
          <a:p>
            <a:pPr indent="712788"/>
            <a:r>
              <a:rPr lang="it-IT" dirty="0"/>
              <a:t>Michele Tota – Servizio Calcolo </a:t>
            </a:r>
            <a:r>
              <a:rPr lang="it-IT" dirty="0" smtClean="0"/>
              <a:t>dei LNF</a:t>
            </a:r>
          </a:p>
          <a:p>
            <a:pPr indent="712788"/>
            <a:endParaRPr lang="it-IT" dirty="0"/>
          </a:p>
          <a:p>
            <a:r>
              <a:rPr lang="it-IT" b="1" dirty="0" smtClean="0"/>
              <a:t>II </a:t>
            </a:r>
            <a:r>
              <a:rPr lang="it-IT" b="1" dirty="0"/>
              <a:t>FASE: </a:t>
            </a:r>
            <a:r>
              <a:rPr lang="it-IT" b="1" dirty="0" smtClean="0"/>
              <a:t>installazione e avvio del software</a:t>
            </a:r>
            <a:endParaRPr lang="it-IT" b="1" dirty="0"/>
          </a:p>
          <a:p>
            <a:pPr marL="712788"/>
            <a:r>
              <a:rPr lang="it-IT" dirty="0" smtClean="0"/>
              <a:t>Sviluppatori interfaccia a Bari in collaborazione con il Servizio </a:t>
            </a:r>
            <a:r>
              <a:rPr lang="it-IT" dirty="0"/>
              <a:t>C</a:t>
            </a:r>
            <a:r>
              <a:rPr lang="it-IT" dirty="0" smtClean="0"/>
              <a:t>alcolo</a:t>
            </a:r>
          </a:p>
          <a:p>
            <a:pPr marL="712788"/>
            <a:r>
              <a:rPr lang="it-IT" dirty="0" smtClean="0"/>
              <a:t>Supporto del CNAF per l’installazione</a:t>
            </a:r>
          </a:p>
          <a:p>
            <a:pPr marL="712788"/>
            <a:r>
              <a:rPr lang="it-IT" dirty="0" smtClean="0"/>
              <a:t>Configurazione del software con Bari come Struttura pilota, oltre ai RSPP già indicati partecipano anche Andrea Papi di Perugia e Francesco Vernocchi di Genova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28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SOFTWARE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23888" y="1499616"/>
            <a:ext cx="109442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Parte </a:t>
            </a:r>
            <a:r>
              <a:rPr lang="it-IT" b="1" dirty="0"/>
              <a:t>acquistata - 626suite</a:t>
            </a:r>
          </a:p>
          <a:p>
            <a:r>
              <a:rPr lang="it-IT" dirty="0" smtClean="0"/>
              <a:t>Configurato </a:t>
            </a:r>
            <a:r>
              <a:rPr lang="it-IT" dirty="0"/>
              <a:t>in unità organizzative che rispecchiano </a:t>
            </a:r>
            <a:r>
              <a:rPr lang="it-IT" dirty="0" smtClean="0"/>
              <a:t>la </a:t>
            </a:r>
            <a:r>
              <a:rPr lang="it-IT" dirty="0"/>
              <a:t>suddivisione in strutture e sedi </a:t>
            </a:r>
            <a:r>
              <a:rPr lang="it-IT" dirty="0" smtClean="0"/>
              <a:t>collegate</a:t>
            </a:r>
          </a:p>
          <a:p>
            <a:r>
              <a:rPr lang="it-IT" dirty="0" smtClean="0"/>
              <a:t>Elaborazione informatizzata del Documento di Valutazione dei Rischi</a:t>
            </a:r>
          </a:p>
          <a:p>
            <a:r>
              <a:rPr lang="it-IT" dirty="0" smtClean="0"/>
              <a:t>Gestione della sicurezza (scadenze, procedure, documenti, ecc.)</a:t>
            </a:r>
          </a:p>
          <a:p>
            <a:endParaRPr lang="it-IT" dirty="0"/>
          </a:p>
          <a:p>
            <a:r>
              <a:rPr lang="it-IT" b="1" dirty="0" smtClean="0"/>
              <a:t>Parte </a:t>
            </a:r>
            <a:r>
              <a:rPr lang="it-IT" b="1" dirty="0"/>
              <a:t>sviluppata - integrazione con il sistema informativo INFN</a:t>
            </a:r>
          </a:p>
          <a:p>
            <a:r>
              <a:rPr lang="it-IT" dirty="0" smtClean="0"/>
              <a:t>Collegamento con GODIVA per esperimenti </a:t>
            </a:r>
            <a:r>
              <a:rPr lang="it-IT" dirty="0"/>
              <a:t>e personale </a:t>
            </a:r>
            <a:endParaRPr lang="it-IT" dirty="0" smtClean="0"/>
          </a:p>
          <a:p>
            <a:r>
              <a:rPr lang="it-IT" dirty="0" smtClean="0"/>
              <a:t>interfaccia </a:t>
            </a:r>
            <a:r>
              <a:rPr lang="it-IT" dirty="0"/>
              <a:t>utenti su portale </a:t>
            </a:r>
            <a:r>
              <a:rPr lang="it-IT" dirty="0" smtClean="0"/>
              <a:t>appositamente </a:t>
            </a:r>
            <a:r>
              <a:rPr lang="it-IT" dirty="0"/>
              <a:t>sviluppata uniformemente allo standard INFN </a:t>
            </a:r>
            <a:r>
              <a:rPr lang="it-IT" dirty="0" smtClean="0"/>
              <a:t>consente: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accesso </a:t>
            </a:r>
            <a:r>
              <a:rPr lang="it-IT" dirty="0"/>
              <a:t>per Direttori, </a:t>
            </a:r>
            <a:r>
              <a:rPr lang="it-IT" dirty="0" smtClean="0"/>
              <a:t>Responsabili </a:t>
            </a:r>
            <a:r>
              <a:rPr lang="it-IT" dirty="0"/>
              <a:t>di </a:t>
            </a:r>
            <a:r>
              <a:rPr lang="it-IT" dirty="0" smtClean="0"/>
              <a:t>Esperimento/Servizio e Divisione, Lavoratori, RSPP</a:t>
            </a:r>
            <a:r>
              <a:rPr lang="it-IT" dirty="0"/>
              <a:t>, </a:t>
            </a:r>
            <a:r>
              <a:rPr lang="it-IT" dirty="0" smtClean="0"/>
              <a:t>EQ, MC</a:t>
            </a:r>
            <a:endParaRPr lang="it-IT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permette </a:t>
            </a:r>
            <a:r>
              <a:rPr lang="it-IT" dirty="0"/>
              <a:t>ai </a:t>
            </a:r>
            <a:r>
              <a:rPr lang="it-IT" dirty="0" smtClean="0"/>
              <a:t>Responsabili </a:t>
            </a:r>
            <a:r>
              <a:rPr lang="it-IT" dirty="0"/>
              <a:t>di attribuire Attività/Mansioni </a:t>
            </a:r>
            <a:r>
              <a:rPr lang="it-IT" dirty="0" smtClean="0"/>
              <a:t>preventivamente </a:t>
            </a:r>
            <a:r>
              <a:rPr lang="it-IT" dirty="0"/>
              <a:t>definite con RSPP ai componenti il proprio Esperimento/Servizio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permette </a:t>
            </a:r>
            <a:r>
              <a:rPr lang="it-IT" dirty="0"/>
              <a:t>la gestione del flusso approvativo della </a:t>
            </a:r>
            <a:r>
              <a:rPr lang="it-IT" dirty="0" smtClean="0"/>
              <a:t>scheda </a:t>
            </a:r>
            <a:r>
              <a:rPr lang="it-IT" dirty="0"/>
              <a:t>di </a:t>
            </a:r>
            <a:r>
              <a:rPr lang="it-IT" dirty="0" smtClean="0"/>
              <a:t>destinazione </a:t>
            </a:r>
            <a:r>
              <a:rPr lang="it-IT" dirty="0"/>
              <a:t>lavorativa integrata con la </a:t>
            </a:r>
            <a:r>
              <a:rPr lang="it-IT" dirty="0" smtClean="0"/>
              <a:t>scheda </a:t>
            </a:r>
            <a:r>
              <a:rPr lang="it-IT" dirty="0"/>
              <a:t>di </a:t>
            </a:r>
            <a:r>
              <a:rPr lang="it-IT" dirty="0" smtClean="0"/>
              <a:t>radioprotezione</a:t>
            </a:r>
            <a:endParaRPr lang="it-IT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permette </a:t>
            </a:r>
            <a:r>
              <a:rPr lang="it-IT" dirty="0"/>
              <a:t>la dematerializzazione della procedura, con previsione di firma </a:t>
            </a:r>
            <a:r>
              <a:rPr lang="it-IT" dirty="0" err="1" smtClean="0"/>
              <a:t>grafometrica</a:t>
            </a:r>
            <a:endParaRPr lang="it-IT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archivia </a:t>
            </a:r>
            <a:r>
              <a:rPr lang="it-IT" dirty="0"/>
              <a:t>nel </a:t>
            </a:r>
            <a:r>
              <a:rPr lang="it-IT" dirty="0" err="1"/>
              <a:t>repository</a:t>
            </a:r>
            <a:r>
              <a:rPr lang="it-IT" dirty="0"/>
              <a:t>  </a:t>
            </a:r>
            <a:r>
              <a:rPr lang="it-IT" dirty="0" err="1" smtClean="0"/>
              <a:t>Alfresco</a:t>
            </a:r>
            <a:endParaRPr lang="it-IT" dirty="0" smtClean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possibilità di visualizzare i dati di ciascun lavoratore attraverso il portale INFN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86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16c05727-aa75-4e4a-9b5f-8a80a1165891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Benvenuto in PowerPoint 2016</Template>
  <TotalTime>0</TotalTime>
  <Words>268</Words>
  <Application>Microsoft Office PowerPoint</Application>
  <PresentationFormat>Widescreen</PresentationFormat>
  <Paragraphs>32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 UI</vt:lpstr>
      <vt:lpstr>Segoe UI Light</vt:lpstr>
      <vt:lpstr>Wingdings</vt:lpstr>
      <vt:lpstr>DocBenvenuto</vt:lpstr>
      <vt:lpstr>Presentazione del software per la valutazione dei rischi e la gestione della sicurezza</vt:lpstr>
      <vt:lpstr>PERSONALE COINVOLTO</vt:lpstr>
      <vt:lpstr>SOFTWARE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2020-03-03T08:03:50Z</dcterms:created>
  <dcterms:modified xsi:type="dcterms:W3CDTF">2020-07-15T12:51:29Z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