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3" r:id="rId5"/>
    <p:sldId id="260" r:id="rId6"/>
    <p:sldId id="264" r:id="rId7"/>
    <p:sldId id="265" r:id="rId8"/>
    <p:sldId id="267" r:id="rId9"/>
    <p:sldId id="269" r:id="rId10"/>
    <p:sldId id="26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84" d="100"/>
          <a:sy n="84" d="100"/>
        </p:scale>
        <p:origin x="581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infn.it/share/page/site/covid-19-faq/documentlibrary" TargetMode="External"/><Relationship Id="rId2" Type="http://schemas.openxmlformats.org/officeDocument/2006/relationships/hyperlink" Target="mailto:emergenzacovid19@lists.infn.i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155841"/>
          </a:xfrm>
        </p:spPr>
        <p:txBody>
          <a:bodyPr>
            <a:normAutofit/>
          </a:bodyPr>
          <a:lstStyle/>
          <a:p>
            <a:r>
              <a:rPr lang="it-IT" sz="5500" dirty="0" smtClean="0"/>
              <a:t>unità </a:t>
            </a:r>
            <a:r>
              <a:rPr lang="it-IT" sz="5500" dirty="0"/>
              <a:t>di crisi </a:t>
            </a:r>
            <a:r>
              <a:rPr lang="it-IT" sz="5500" dirty="0" smtClean="0"/>
              <a:t>INFN Covid-19</a:t>
            </a:r>
            <a:endParaRPr lang="it-IT" sz="5500" dirty="0"/>
          </a:p>
        </p:txBody>
      </p:sp>
      <p:sp>
        <p:nvSpPr>
          <p:cNvPr id="3" name="CasellaDiTesto 2"/>
          <p:cNvSpPr txBox="1"/>
          <p:nvPr/>
        </p:nvSpPr>
        <p:spPr>
          <a:xfrm flipH="1">
            <a:off x="1133853" y="3429000"/>
            <a:ext cx="647395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447675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it-IT" sz="2000" dirty="0">
                <a:solidFill>
                  <a:schemeClr val="bg1"/>
                </a:solidFill>
              </a:rPr>
              <a:t>Dott.ssa Marta Dalla Vecchia (coordinatrice)</a:t>
            </a:r>
          </a:p>
          <a:p>
            <a:pPr marL="447675" indent="-447675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it-IT" sz="2000" dirty="0" smtClean="0">
                <a:solidFill>
                  <a:schemeClr val="bg1"/>
                </a:solidFill>
              </a:rPr>
              <a:t>Avv</a:t>
            </a:r>
            <a:r>
              <a:rPr lang="it-IT" sz="2000" dirty="0">
                <a:solidFill>
                  <a:schemeClr val="bg1"/>
                </a:solidFill>
              </a:rPr>
              <a:t>. Ettore Ronconi</a:t>
            </a:r>
          </a:p>
          <a:p>
            <a:pPr marL="447675" indent="-447675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it-IT" sz="2000" dirty="0" smtClean="0">
                <a:solidFill>
                  <a:schemeClr val="bg1"/>
                </a:solidFill>
              </a:rPr>
              <a:t>Dott</a:t>
            </a:r>
            <a:r>
              <a:rPr lang="it-IT" sz="2000" dirty="0">
                <a:solidFill>
                  <a:schemeClr val="bg1"/>
                </a:solidFill>
              </a:rPr>
              <a:t>. Renato Carletti</a:t>
            </a:r>
          </a:p>
          <a:p>
            <a:pPr marL="447675" indent="-447675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it-IT" sz="2000" dirty="0" smtClean="0">
                <a:solidFill>
                  <a:schemeClr val="bg1"/>
                </a:solidFill>
              </a:rPr>
              <a:t>Dott</a:t>
            </a:r>
            <a:r>
              <a:rPr lang="it-IT" sz="2000" dirty="0">
                <a:solidFill>
                  <a:schemeClr val="bg1"/>
                </a:solidFill>
              </a:rPr>
              <a:t>. Pierluigi Campana (ex officio)</a:t>
            </a:r>
          </a:p>
          <a:p>
            <a:pPr marL="447675" indent="-447675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it-IT" sz="2000" dirty="0" smtClean="0">
                <a:solidFill>
                  <a:schemeClr val="bg1"/>
                </a:solidFill>
              </a:rPr>
              <a:t>Dott.ssa </a:t>
            </a:r>
            <a:r>
              <a:rPr lang="it-IT" sz="2000" dirty="0">
                <a:solidFill>
                  <a:schemeClr val="bg1"/>
                </a:solidFill>
              </a:rPr>
              <a:t>Antonella </a:t>
            </a:r>
            <a:r>
              <a:rPr lang="it-IT" sz="2000" dirty="0" err="1">
                <a:solidFill>
                  <a:schemeClr val="bg1"/>
                </a:solidFill>
              </a:rPr>
              <a:t>Varaschin</a:t>
            </a:r>
            <a:endParaRPr lang="it-IT" sz="2000" dirty="0">
              <a:solidFill>
                <a:schemeClr val="bg1"/>
              </a:solidFill>
            </a:endParaRPr>
          </a:p>
          <a:p>
            <a:pPr marL="447675" indent="-447675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it-IT" sz="2000" dirty="0" smtClean="0">
                <a:solidFill>
                  <a:schemeClr val="bg1"/>
                </a:solidFill>
              </a:rPr>
              <a:t>Dott</a:t>
            </a:r>
            <a:r>
              <a:rPr lang="it-IT" sz="2000" dirty="0">
                <a:solidFill>
                  <a:schemeClr val="bg1"/>
                </a:solidFill>
              </a:rPr>
              <a:t>. Daniele </a:t>
            </a:r>
            <a:r>
              <a:rPr lang="it-IT" sz="2000" dirty="0" err="1">
                <a:solidFill>
                  <a:schemeClr val="bg1"/>
                </a:solidFill>
              </a:rPr>
              <a:t>Pedrini</a:t>
            </a:r>
            <a:endParaRPr lang="it-IT" sz="2000" dirty="0">
              <a:solidFill>
                <a:schemeClr val="bg1"/>
              </a:solidFill>
            </a:endParaRPr>
          </a:p>
          <a:p>
            <a:pPr marL="447675" indent="-447675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it-IT" sz="2000" dirty="0" smtClean="0">
                <a:solidFill>
                  <a:schemeClr val="bg1"/>
                </a:solidFill>
              </a:rPr>
              <a:t>Prof.ssa </a:t>
            </a:r>
            <a:r>
              <a:rPr lang="it-IT" sz="2000" dirty="0">
                <a:solidFill>
                  <a:schemeClr val="bg1"/>
                </a:solidFill>
              </a:rPr>
              <a:t>Alessia Rita Tricomi</a:t>
            </a:r>
          </a:p>
        </p:txBody>
      </p:sp>
    </p:spTree>
    <p:extLst>
      <p:ext uri="{BB962C8B-B14F-4D97-AF65-F5344CB8AC3E}">
        <p14:creationId xmlns:p14="http://schemas.microsoft.com/office/powerpoint/2010/main" val="327075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51740"/>
          </a:xfrm>
        </p:spPr>
        <p:txBody>
          <a:bodyPr/>
          <a:lstStyle/>
          <a:p>
            <a:r>
              <a:rPr lang="it-IT" dirty="0" smtClean="0"/>
              <a:t>AGGIORNAMENTO DEL DVR</a:t>
            </a:r>
            <a:endParaRPr lang="it-IT" dirty="0"/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733592" y="2520185"/>
            <a:ext cx="11029615" cy="36783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it-IT" sz="2400" dirty="0" smtClean="0"/>
              <a:t>Il Direttore, in collaborazione con RSPP e Medico Competente, consultato il RLS, ha provveduto ad aggiornare </a:t>
            </a:r>
            <a:r>
              <a:rPr lang="it-IT" sz="2400" dirty="0"/>
              <a:t>il </a:t>
            </a:r>
            <a:r>
              <a:rPr lang="it-IT" sz="2400" dirty="0" smtClean="0"/>
              <a:t>DVR, </a:t>
            </a:r>
            <a:r>
              <a:rPr lang="it-IT" sz="2400" dirty="0" smtClean="0"/>
              <a:t>includendo </a:t>
            </a:r>
            <a:r>
              <a:rPr lang="it-IT" sz="2400" dirty="0"/>
              <a:t>una valutazione del rischio che tiene in considerazione il rischio di venire a contatto con fonti di contagio in occasione di lavoro</a:t>
            </a:r>
            <a:r>
              <a:rPr lang="it-IT" sz="2400" dirty="0" smtClean="0"/>
              <a:t>, </a:t>
            </a:r>
            <a:r>
              <a:rPr lang="it-IT" sz="2400" dirty="0"/>
              <a:t>secondo le indicazioni contenute nel al “Documento tecnico sulla possibile rimodulazione delle misure di contenimento del contagio da SARS-CoV-2 nei luoghi di lavoro e strategie di prevenzione” pubblicato dall’INAIL. 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it-IT" sz="2400" dirty="0"/>
              <a:t>Nel documento </a:t>
            </a:r>
            <a:r>
              <a:rPr lang="it-IT" sz="2400" dirty="0" smtClean="0"/>
              <a:t>sono state </a:t>
            </a:r>
            <a:r>
              <a:rPr lang="it-IT" sz="2400" dirty="0"/>
              <a:t>indicate le misure messe in atto finalizzate a proteggere i lavoratori, ridurre il rischio e contrastare l’epidemia di </a:t>
            </a:r>
            <a:r>
              <a:rPr lang="it-IT" sz="2400" dirty="0" smtClean="0"/>
              <a:t>COVID-19. </a:t>
            </a:r>
            <a:r>
              <a:rPr lang="it-IT" sz="2400" dirty="0"/>
              <a:t>N</a:t>
            </a:r>
            <a:r>
              <a:rPr lang="it-IT" sz="2400" smtClean="0"/>
              <a:t>el </a:t>
            </a:r>
            <a:r>
              <a:rPr lang="it-IT" sz="2400" dirty="0" smtClean="0"/>
              <a:t>documento sono state altresì indicate le modalità per l’individuazione di soggetti con maggiore fragilità in relazione ai possibili effetti derivanti da una infezione al Covid-19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392443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79172"/>
          </a:xfrm>
        </p:spPr>
        <p:txBody>
          <a:bodyPr/>
          <a:lstStyle/>
          <a:p>
            <a:r>
              <a:rPr lang="it-IT" dirty="0" smtClean="0"/>
              <a:t>PRIMA FASE: DAL 22 FEBBRAIO AL 3 MAGGIO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81192" y="2367785"/>
            <a:ext cx="11029615" cy="36783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dirty="0" smtClean="0"/>
              <a:t>Nelle Strutture INFN lo svolgimento </a:t>
            </a:r>
            <a:r>
              <a:rPr lang="it-IT" sz="2400" dirty="0"/>
              <a:t>in via ordinaria delle prestazioni  lavorative  </a:t>
            </a:r>
            <a:r>
              <a:rPr lang="it-IT" sz="2400" dirty="0" smtClean="0"/>
              <a:t>avviene attraverso l’istituto del lavoro agile fatta salva l’individuazione da parte dei  Direttori delle </a:t>
            </a:r>
            <a:r>
              <a:rPr lang="it-IT" sz="2400" dirty="0" smtClean="0">
                <a:solidFill>
                  <a:srgbClr val="FF0000"/>
                </a:solidFill>
              </a:rPr>
              <a:t>attività indifferibili </a:t>
            </a:r>
            <a:r>
              <a:rPr lang="it-IT" sz="2400" dirty="0">
                <a:solidFill>
                  <a:srgbClr val="FF0000"/>
                </a:solidFill>
              </a:rPr>
              <a:t>da rendere in </a:t>
            </a:r>
            <a:r>
              <a:rPr lang="it-IT" sz="2400" dirty="0" smtClean="0">
                <a:solidFill>
                  <a:srgbClr val="FF0000"/>
                </a:solidFill>
              </a:rPr>
              <a:t>presenza</a:t>
            </a:r>
            <a:r>
              <a:rPr lang="it-IT" sz="2400" dirty="0" smtClean="0"/>
              <a:t>, fino alla data del 3 maggio</a:t>
            </a:r>
          </a:p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r>
              <a:rPr lang="it-IT" sz="2400" dirty="0" smtClean="0"/>
              <a:t>Nelle sedi localizzate in Regione Lombardia le disposizioni regionali dal 21 marzo al </a:t>
            </a:r>
            <a:r>
              <a:rPr lang="it-IT" sz="2400" dirty="0" smtClean="0">
                <a:solidFill>
                  <a:schemeClr val="tx1"/>
                </a:solidFill>
              </a:rPr>
              <a:t>15 aprile è stato possibile </a:t>
            </a:r>
            <a:r>
              <a:rPr lang="it-IT" sz="2400" dirty="0" smtClean="0"/>
              <a:t>solo lo svolgimento dei </a:t>
            </a:r>
            <a:r>
              <a:rPr lang="it-IT" sz="2400" dirty="0" smtClean="0">
                <a:solidFill>
                  <a:srgbClr val="FF0000"/>
                </a:solidFill>
              </a:rPr>
              <a:t>Servizi Essenziali. </a:t>
            </a:r>
            <a:endParaRPr lang="it-IT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72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70028"/>
          </a:xfrm>
        </p:spPr>
        <p:txBody>
          <a:bodyPr/>
          <a:lstStyle/>
          <a:p>
            <a:r>
              <a:rPr lang="it-IT" dirty="0" smtClean="0"/>
              <a:t>LAVORI DELL’UNITA’ DI CRISI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81192" y="2367785"/>
            <a:ext cx="11029615" cy="3678303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it-IT" sz="2400" dirty="0" smtClean="0"/>
              <a:t>Attività di collaborazione </a:t>
            </a:r>
            <a:r>
              <a:rPr lang="it-IT" sz="2400" dirty="0"/>
              <a:t>con i Direttori </a:t>
            </a:r>
            <a:r>
              <a:rPr lang="it-IT" sz="2400" dirty="0" smtClean="0"/>
              <a:t>delle Strutture </a:t>
            </a:r>
            <a:r>
              <a:rPr lang="it-IT" sz="2400" dirty="0"/>
              <a:t>INFN per fornire informazioni e suggerimenti su come </a:t>
            </a:r>
            <a:r>
              <a:rPr lang="it-IT" sz="2400" dirty="0" smtClean="0"/>
              <a:t>affrontare l’emergenza ed </a:t>
            </a:r>
            <a:r>
              <a:rPr lang="it-IT" sz="2400" dirty="0"/>
              <a:t>evitare il contagio sul luogo di lavoro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it-IT" sz="2400" dirty="0" smtClean="0"/>
              <a:t>Attività di monitoraggio dell’attuazione delle misure proposte e dell’eventuale propagazione </a:t>
            </a:r>
            <a:r>
              <a:rPr lang="it-IT" sz="2400" dirty="0"/>
              <a:t>del virus </a:t>
            </a:r>
            <a:r>
              <a:rPr lang="it-IT" sz="2400" dirty="0" smtClean="0"/>
              <a:t>in ambiente INFN</a:t>
            </a:r>
            <a:endParaRPr lang="it-IT" sz="2400" dirty="0"/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it-IT" sz="2400" dirty="0" smtClean="0"/>
              <a:t>Analisi dell’evoluzione </a:t>
            </a:r>
            <a:r>
              <a:rPr lang="it-IT" sz="2400" dirty="0"/>
              <a:t>della propagazione del virus sul </a:t>
            </a:r>
            <a:r>
              <a:rPr lang="it-IT" sz="2400" dirty="0" smtClean="0"/>
              <a:t>territorio nazionale e </a:t>
            </a:r>
            <a:r>
              <a:rPr lang="it-IT" sz="2400" dirty="0"/>
              <a:t>globalmente, giorno per giorno</a:t>
            </a:r>
          </a:p>
        </p:txBody>
      </p:sp>
    </p:spTree>
    <p:extLst>
      <p:ext uri="{BB962C8B-B14F-4D97-AF65-F5344CB8AC3E}">
        <p14:creationId xmlns:p14="http://schemas.microsoft.com/office/powerpoint/2010/main" val="45205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70028"/>
          </a:xfrm>
        </p:spPr>
        <p:txBody>
          <a:bodyPr/>
          <a:lstStyle/>
          <a:p>
            <a:r>
              <a:rPr lang="it-IT" dirty="0" smtClean="0"/>
              <a:t>LAVORI DELL’UNITA’ DI CRISI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81192" y="2367785"/>
            <a:ext cx="11029615" cy="3678303"/>
          </a:xfrm>
        </p:spPr>
        <p:txBody>
          <a:bodyPr>
            <a:noAutofit/>
          </a:bodyPr>
          <a:lstStyle/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it-IT" sz="2400" dirty="0" smtClean="0">
                <a:hlinkClick r:id="rId2"/>
              </a:rPr>
              <a:t>emergenzacovid19@lists.infn.it</a:t>
            </a:r>
            <a:endParaRPr lang="it-IT" sz="2400" dirty="0" smtClean="0"/>
          </a:p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endParaRPr lang="it-IT" sz="2400" dirty="0"/>
          </a:p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it-IT" sz="2400" dirty="0"/>
              <a:t>https://docs.infn.it/share/page/site/covid-19-faq/dashboard</a:t>
            </a:r>
          </a:p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it-IT" sz="2400" dirty="0" smtClean="0">
                <a:hlinkClick r:id="rId3"/>
              </a:rPr>
              <a:t>https</a:t>
            </a:r>
            <a:r>
              <a:rPr lang="it-IT" sz="2400" dirty="0">
                <a:hlinkClick r:id="rId3"/>
              </a:rPr>
              <a:t>://</a:t>
            </a:r>
            <a:r>
              <a:rPr lang="it-IT" sz="2400" dirty="0" smtClean="0">
                <a:hlinkClick r:id="rId3"/>
              </a:rPr>
              <a:t>docs.infn.it/share/page/site/covid-19-faq/documentlibrary</a:t>
            </a:r>
            <a:endParaRPr lang="it-IT" sz="2400" dirty="0" smtClean="0"/>
          </a:p>
        </p:txBody>
      </p:sp>
    </p:spTree>
    <p:extLst>
      <p:ext uri="{BB962C8B-B14F-4D97-AF65-F5344CB8AC3E}">
        <p14:creationId xmlns:p14="http://schemas.microsoft.com/office/powerpoint/2010/main" val="178844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51740"/>
          </a:xfrm>
        </p:spPr>
        <p:txBody>
          <a:bodyPr/>
          <a:lstStyle/>
          <a:p>
            <a:r>
              <a:rPr lang="it-IT" dirty="0" smtClean="0"/>
              <a:t>Insieme @ distanza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81192" y="2180497"/>
            <a:ext cx="11029615" cy="1440527"/>
          </a:xfrm>
        </p:spPr>
        <p:txBody>
          <a:bodyPr>
            <a:normAutofit/>
          </a:bodyPr>
          <a:lstStyle/>
          <a:p>
            <a:pPr marL="539750" indent="-53975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it-IT" sz="2400" dirty="0" smtClean="0"/>
              <a:t>In collaborazione con Chiara </a:t>
            </a:r>
            <a:r>
              <a:rPr lang="it-IT" sz="2400" dirty="0" err="1" smtClean="0"/>
              <a:t>Meroni</a:t>
            </a:r>
            <a:r>
              <a:rPr lang="it-IT" sz="2400" dirty="0" smtClean="0"/>
              <a:t> e la Consigliera di Fiducia, sono stati inviati ai Direttori una serie di suggerimenti per limitare le conseguenze di un forzato isolamento che avrebbe potuto avere ripercussioni sul benessere organizzativo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7608" y="3621024"/>
            <a:ext cx="5372134" cy="3018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25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51740"/>
          </a:xfrm>
        </p:spPr>
        <p:txBody>
          <a:bodyPr/>
          <a:lstStyle/>
          <a:p>
            <a:r>
              <a:rPr lang="it-IT" dirty="0" smtClean="0"/>
              <a:t>SECONDA FASE: DAL 4 MAGGIO AD OGGI</a:t>
            </a:r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3264408" y="2188464"/>
            <a:ext cx="5669280" cy="1222248"/>
          </a:xfrm>
          <a:prstGeom prst="rect">
            <a:avLst/>
          </a:prstGeom>
          <a:solidFill>
            <a:srgbClr val="DDC855"/>
          </a:solidFill>
          <a:ln w="15875" cap="flat" cmpd="sng" algn="ctr">
            <a:solidFill>
              <a:srgbClr val="DDC85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2B5F27">
                    <a:lumMod val="50000"/>
                  </a:srgb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FASE 1</a:t>
            </a:r>
          </a:p>
          <a:p>
            <a:pPr marL="0" marR="0" lvl="0" indent="0" algn="ctr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2B5F27">
                    <a:lumMod val="50000"/>
                  </a:srgb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ATTIVITA’ INDIFFERIBILI</a:t>
            </a:r>
          </a:p>
        </p:txBody>
      </p:sp>
      <p:sp>
        <p:nvSpPr>
          <p:cNvPr id="7" name="Rettangolo 6"/>
          <p:cNvSpPr/>
          <p:nvPr/>
        </p:nvSpPr>
        <p:spPr>
          <a:xfrm>
            <a:off x="3264408" y="5303520"/>
            <a:ext cx="5669280" cy="1222248"/>
          </a:xfrm>
          <a:prstGeom prst="rect">
            <a:avLst/>
          </a:prstGeom>
          <a:solidFill>
            <a:srgbClr val="DDC855"/>
          </a:solidFill>
          <a:ln w="15875" cap="flat" cmpd="sng" algn="ctr">
            <a:solidFill>
              <a:srgbClr val="DDC85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2B5F27">
                    <a:lumMod val="50000"/>
                  </a:srgb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FASE 2</a:t>
            </a:r>
          </a:p>
          <a:p>
            <a:pPr marL="0" marR="0" lvl="0" indent="0" algn="ctr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2B5F27">
                    <a:lumMod val="50000"/>
                  </a:srgb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ATTIVITA’ SICURE</a:t>
            </a:r>
          </a:p>
        </p:txBody>
      </p:sp>
      <p:sp>
        <p:nvSpPr>
          <p:cNvPr id="8" name="Freccia in giù 7"/>
          <p:cNvSpPr/>
          <p:nvPr/>
        </p:nvSpPr>
        <p:spPr>
          <a:xfrm>
            <a:off x="5248656" y="3712464"/>
            <a:ext cx="1700784" cy="1179576"/>
          </a:xfrm>
          <a:prstGeom prst="downArrow">
            <a:avLst/>
          </a:prstGeom>
          <a:solidFill>
            <a:srgbClr val="DDC855"/>
          </a:solidFill>
          <a:ln w="15875" cap="flat" cmpd="sng" algn="ctr">
            <a:solidFill>
              <a:srgbClr val="DDC85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3368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2"/>
          <p:cNvSpPr>
            <a:spLocks noGrp="1"/>
          </p:cNvSpPr>
          <p:nvPr>
            <p:ph idx="1"/>
          </p:nvPr>
        </p:nvSpPr>
        <p:spPr>
          <a:xfrm>
            <a:off x="581192" y="2367785"/>
            <a:ext cx="11029615" cy="3678303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it-IT" sz="2400" dirty="0" smtClean="0"/>
              <a:t>Il 5 maggio l’INFN ha redatto un proprio Protocollo Operativo per il riavvio dell’attività, dopo il confronto con le </a:t>
            </a:r>
            <a:r>
              <a:rPr lang="it-IT" sz="2400" dirty="0"/>
              <a:t>Organizzazioni </a:t>
            </a:r>
            <a:r>
              <a:rPr lang="it-IT" sz="2400" dirty="0" smtClean="0"/>
              <a:t>Sindacali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it-IT" sz="2400" dirty="0" smtClean="0"/>
              <a:t>Ogni </a:t>
            </a:r>
            <a:r>
              <a:rPr lang="it-IT" sz="2400" dirty="0"/>
              <a:t>Struttura </a:t>
            </a:r>
            <a:r>
              <a:rPr lang="it-IT" sz="2400" dirty="0" smtClean="0"/>
              <a:t>ha poi </a:t>
            </a:r>
            <a:r>
              <a:rPr lang="it-IT" sz="2400" dirty="0" smtClean="0"/>
              <a:t>elaborato, </a:t>
            </a:r>
            <a:r>
              <a:rPr lang="it-IT" sz="2400" dirty="0" smtClean="0"/>
              <a:t>sulla base del Protocollo </a:t>
            </a:r>
            <a:r>
              <a:rPr lang="it-IT" sz="2400" dirty="0" smtClean="0"/>
              <a:t>Nazionale, </a:t>
            </a:r>
            <a:r>
              <a:rPr lang="it-IT" sz="2400" dirty="0" smtClean="0"/>
              <a:t>un </a:t>
            </a:r>
            <a:r>
              <a:rPr lang="it-IT" sz="2400" dirty="0"/>
              <a:t>proprio Protocollo </a:t>
            </a:r>
            <a:r>
              <a:rPr lang="it-IT" sz="2400" dirty="0" smtClean="0"/>
              <a:t>Operativo. </a:t>
            </a:r>
            <a:r>
              <a:rPr lang="it-IT" sz="2400" dirty="0" smtClean="0"/>
              <a:t>I Protocolli sono stati predisposti dai </a:t>
            </a:r>
            <a:r>
              <a:rPr lang="it-IT" sz="2400" dirty="0"/>
              <a:t>Direttore, </a:t>
            </a:r>
            <a:r>
              <a:rPr lang="it-IT" sz="2400" dirty="0" smtClean="0"/>
              <a:t>coadiuvati </a:t>
            </a:r>
            <a:r>
              <a:rPr lang="it-IT" sz="2400" dirty="0"/>
              <a:t>dall’RSPP, </a:t>
            </a:r>
            <a:r>
              <a:rPr lang="it-IT" sz="2400" dirty="0" smtClean="0"/>
              <a:t>dal Medico </a:t>
            </a:r>
            <a:r>
              <a:rPr lang="it-IT" sz="2400" dirty="0"/>
              <a:t>Competente, </a:t>
            </a:r>
            <a:r>
              <a:rPr lang="it-IT" sz="2400" dirty="0" smtClean="0"/>
              <a:t>dai Responsabili </a:t>
            </a:r>
            <a:r>
              <a:rPr lang="it-IT" sz="2400" dirty="0"/>
              <a:t>di Divisione, Servizio ed Esperimento, </a:t>
            </a:r>
            <a:r>
              <a:rPr lang="it-IT" sz="2400" dirty="0" smtClean="0"/>
              <a:t>coinvolgendo </a:t>
            </a:r>
            <a:r>
              <a:rPr lang="it-IT" sz="2400" dirty="0"/>
              <a:t>il RLS e le RSU locali. </a:t>
            </a:r>
            <a:endParaRPr lang="it-IT" sz="2400" dirty="0" smtClean="0"/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it-IT" sz="2400" dirty="0" smtClean="0"/>
              <a:t>In ogni Struttura un Comitato di </a:t>
            </a:r>
            <a:r>
              <a:rPr lang="it-IT" sz="2400" dirty="0" smtClean="0"/>
              <a:t>Controllo </a:t>
            </a:r>
            <a:r>
              <a:rPr lang="it-IT" sz="2400" dirty="0" smtClean="0"/>
              <a:t>che </a:t>
            </a:r>
            <a:r>
              <a:rPr lang="it-IT" sz="2400" dirty="0"/>
              <a:t>coinvolge il RLS e le RSU </a:t>
            </a:r>
            <a:r>
              <a:rPr lang="it-IT" sz="2400" dirty="0" smtClean="0"/>
              <a:t>locali, </a:t>
            </a:r>
            <a:r>
              <a:rPr lang="it-IT" sz="2400" dirty="0" smtClean="0"/>
              <a:t>è stato istituito per verificare l’applicazione del Protocollo</a:t>
            </a:r>
            <a:endParaRPr lang="it-IT" sz="2400" dirty="0"/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51740"/>
          </a:xfrm>
        </p:spPr>
        <p:txBody>
          <a:bodyPr/>
          <a:lstStyle/>
          <a:p>
            <a:r>
              <a:rPr lang="it-IT" dirty="0" smtClean="0"/>
              <a:t>SECONDA FASE: PROTOCOLLI OPERATIVI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25508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2"/>
          <p:cNvSpPr>
            <a:spLocks noGrp="1"/>
          </p:cNvSpPr>
          <p:nvPr>
            <p:ph idx="1"/>
          </p:nvPr>
        </p:nvSpPr>
        <p:spPr>
          <a:xfrm>
            <a:off x="581192" y="2367785"/>
            <a:ext cx="11029615" cy="3678303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it-IT" sz="2400" dirty="0" smtClean="0"/>
              <a:t>DISTANZIAMENTO SOCIALE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it-IT" sz="2400" dirty="0" smtClean="0"/>
              <a:t>USO DEI DPI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it-IT" sz="2400" dirty="0" smtClean="0"/>
              <a:t>PROCEDURE OPERATIVE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it-IT" sz="2400" dirty="0" smtClean="0"/>
              <a:t>PULIZIA ED IGIENE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it-IT" sz="2400" dirty="0" smtClean="0"/>
              <a:t>INFORMAZIONI AI LAVORATORI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it-IT" sz="2400" dirty="0" smtClean="0"/>
              <a:t>FORMAZIONE DEI LAVORATORI</a:t>
            </a:r>
            <a:endParaRPr lang="it-IT" sz="2400" dirty="0"/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51740"/>
          </a:xfrm>
        </p:spPr>
        <p:txBody>
          <a:bodyPr/>
          <a:lstStyle/>
          <a:p>
            <a:r>
              <a:rPr lang="it-IT" dirty="0" smtClean="0"/>
              <a:t>SECONDA FASE: PRINCIPI FONDAMENTALI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3924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51740"/>
          </a:xfrm>
        </p:spPr>
        <p:txBody>
          <a:bodyPr/>
          <a:lstStyle/>
          <a:p>
            <a:r>
              <a:rPr lang="it-IT" dirty="0" smtClean="0"/>
              <a:t>ULTERIORI DISPOSIZIONI</a:t>
            </a:r>
            <a:endParaRPr lang="it-IT" dirty="0"/>
          </a:p>
        </p:txBody>
      </p:sp>
      <p:sp>
        <p:nvSpPr>
          <p:cNvPr id="4" name="Segnaposto contenuto 2"/>
          <p:cNvSpPr>
            <a:spLocks noGrp="1"/>
          </p:cNvSpPr>
          <p:nvPr>
            <p:ph idx="1"/>
          </p:nvPr>
        </p:nvSpPr>
        <p:spPr>
          <a:xfrm>
            <a:off x="581192" y="2367785"/>
            <a:ext cx="11029615" cy="3678303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it-IT" sz="2400" dirty="0" smtClean="0"/>
              <a:t>DITTE ESTERNE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it-IT" sz="2400" dirty="0" smtClean="0"/>
              <a:t>OSPITI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it-IT" sz="2400" dirty="0" smtClean="0"/>
              <a:t>UTILIZZO DEI SISTEMI DI </a:t>
            </a:r>
            <a:r>
              <a:rPr lang="it-IT" sz="2400" dirty="0" smtClean="0"/>
              <a:t>CONDIZIONAMENTO</a:t>
            </a:r>
            <a:endParaRPr lang="it-IT" sz="24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it-IT" sz="2400" dirty="0" smtClean="0"/>
              <a:t>PROCEDURE OPERATIVI PER SALE CALCOLO E SERVIZI CALCOLO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it-IT" sz="2400" dirty="0" smtClean="0"/>
              <a:t>ATTIVITA’ IN MISSIONE</a:t>
            </a:r>
          </a:p>
        </p:txBody>
      </p:sp>
    </p:spTree>
    <p:extLst>
      <p:ext uri="{BB962C8B-B14F-4D97-AF65-F5344CB8AC3E}">
        <p14:creationId xmlns:p14="http://schemas.microsoft.com/office/powerpoint/2010/main" val="4246715714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i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TM03457464[[fn=Dividendi]]</Template>
  <TotalTime>1236</TotalTime>
  <Words>516</Words>
  <Application>Microsoft Office PowerPoint</Application>
  <PresentationFormat>Widescreen</PresentationFormat>
  <Paragraphs>48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Gill Sans MT</vt:lpstr>
      <vt:lpstr>Tw Cen MT</vt:lpstr>
      <vt:lpstr>Wingdings</vt:lpstr>
      <vt:lpstr>Wingdings 2</vt:lpstr>
      <vt:lpstr>Dividendi</vt:lpstr>
      <vt:lpstr>unità di crisi INFN Covid-19</vt:lpstr>
      <vt:lpstr>PRIMA FASE: DAL 22 FEBBRAIO AL 3 MAGGIO</vt:lpstr>
      <vt:lpstr>LAVORI DELL’UNITA’ DI CRISI</vt:lpstr>
      <vt:lpstr>LAVORI DELL’UNITA’ DI CRISI</vt:lpstr>
      <vt:lpstr>Insieme @ distanza</vt:lpstr>
      <vt:lpstr>SECONDA FASE: DAL 4 MAGGIO AD OGGI</vt:lpstr>
      <vt:lpstr>SECONDA FASE: PROTOCOLLI OPERATIVI</vt:lpstr>
      <vt:lpstr>SECONDA FASE: PRINCIPI FONDAMENTALI</vt:lpstr>
      <vt:lpstr>ULTERIORI DISPOSIZIONI</vt:lpstr>
      <vt:lpstr>AGGIORNAMENTO DEL DVR</vt:lpstr>
    </vt:vector>
  </TitlesOfParts>
  <Company>INFN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EMERGENZA CORONAVIRUS</dc:title>
  <dc:creator>Marta Dalla Vecchia</dc:creator>
  <cp:lastModifiedBy>Marta Dalla Vecchia</cp:lastModifiedBy>
  <cp:revision>33</cp:revision>
  <dcterms:created xsi:type="dcterms:W3CDTF">2020-03-10T11:36:45Z</dcterms:created>
  <dcterms:modified xsi:type="dcterms:W3CDTF">2020-07-08T08:35:18Z</dcterms:modified>
</cp:coreProperties>
</file>