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62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88" y="-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DFDB-3BBB-49F6-AD28-042A1235A3AE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ADD59-00A2-4E9D-BDAF-40AAB8657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278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DFDB-3BBB-49F6-AD28-042A1235A3AE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ADD59-00A2-4E9D-BDAF-40AAB8657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772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DFDB-3BBB-49F6-AD28-042A1235A3AE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ADD59-00A2-4E9D-BDAF-40AAB8657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88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DFDB-3BBB-49F6-AD28-042A1235A3AE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ADD59-00A2-4E9D-BDAF-40AAB8657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149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DFDB-3BBB-49F6-AD28-042A1235A3AE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ADD59-00A2-4E9D-BDAF-40AAB8657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983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DFDB-3BBB-49F6-AD28-042A1235A3AE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ADD59-00A2-4E9D-BDAF-40AAB8657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58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DFDB-3BBB-49F6-AD28-042A1235A3AE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ADD59-00A2-4E9D-BDAF-40AAB8657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570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DFDB-3BBB-49F6-AD28-042A1235A3AE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ADD59-00A2-4E9D-BDAF-40AAB8657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804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DFDB-3BBB-49F6-AD28-042A1235A3AE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ADD59-00A2-4E9D-BDAF-40AAB8657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767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DFDB-3BBB-49F6-AD28-042A1235A3AE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ADD59-00A2-4E9D-BDAF-40AAB8657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02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DFDB-3BBB-49F6-AD28-042A1235A3AE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ADD59-00A2-4E9D-BDAF-40AAB8657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106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9DFDB-3BBB-49F6-AD28-042A1235A3AE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ADD59-00A2-4E9D-BDAF-40AAB8657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220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5759" y="189874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Considerazioni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personali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sulla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missione</a:t>
            </a:r>
            <a:r>
              <a:rPr lang="en-US" b="1" dirty="0" smtClean="0">
                <a:solidFill>
                  <a:srgbClr val="0070C0"/>
                </a:solidFill>
              </a:rPr>
              <a:t> e </a:t>
            </a:r>
            <a:r>
              <a:rPr lang="en-US" b="1" dirty="0" err="1" smtClean="0">
                <a:solidFill>
                  <a:srgbClr val="0070C0"/>
                </a:solidFill>
              </a:rPr>
              <a:t>composizione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della</a:t>
            </a:r>
            <a:r>
              <a:rPr lang="en-US" b="1" dirty="0" smtClean="0">
                <a:solidFill>
                  <a:srgbClr val="0070C0"/>
                </a:solidFill>
              </a:rPr>
              <a:t> CNPISA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52294" y="6323162"/>
            <a:ext cx="3183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Eugenio Nappi    17 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luglio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2020</a:t>
            </a:r>
            <a:endParaRPr lang="en-GB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0567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1471" y="377480"/>
            <a:ext cx="11134213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u="sng" dirty="0" smtClean="0"/>
              <a:t>Anni ’80: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Servizio medicina del lavoro;</a:t>
            </a:r>
          </a:p>
          <a:p>
            <a:pPr marL="285750" indent="-285750">
              <a:buFontTx/>
              <a:buChar char="-"/>
            </a:pPr>
            <a:r>
              <a:rPr lang="it-IT" dirty="0"/>
              <a:t>S</a:t>
            </a:r>
            <a:r>
              <a:rPr lang="it-IT" dirty="0" smtClean="0"/>
              <a:t>ervizio protezione dalle radiazioni.</a:t>
            </a:r>
          </a:p>
          <a:p>
            <a:endParaRPr lang="it-IT" dirty="0"/>
          </a:p>
          <a:p>
            <a:r>
              <a:rPr lang="it-IT" b="1" u="sng" dirty="0" smtClean="0"/>
              <a:t>Anni ’90: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 Servizio medicina del lavoro – compito di coordinamento dei medici competenti e autorizzati;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 Servizio protezione dalle radiazioni – compito di coordinamento degli esperti qualificati; </a:t>
            </a:r>
          </a:p>
          <a:p>
            <a:pPr marL="285750" indent="-285750">
              <a:buFontTx/>
              <a:buChar char="-"/>
            </a:pPr>
            <a:r>
              <a:rPr lang="it-IT" dirty="0"/>
              <a:t> </a:t>
            </a:r>
            <a:r>
              <a:rPr lang="it-IT" dirty="0" smtClean="0"/>
              <a:t>Servizio coordinamento attività di ingegneria competente in materia di sicurezze convenzionali – compito di coordinamento dei Responsabili Servizi Prevenzione e Protezione delle Strutture dell’Istituto.</a:t>
            </a:r>
          </a:p>
          <a:p>
            <a:endParaRPr lang="it-IT" dirty="0" smtClean="0"/>
          </a:p>
          <a:p>
            <a:r>
              <a:rPr lang="it-IT" b="1" dirty="0" smtClean="0">
                <a:solidFill>
                  <a:srgbClr val="FF0000"/>
                </a:solidFill>
              </a:rPr>
              <a:t>19 Settembre 1994:   Pubblicazione del DLgs 626/1994</a:t>
            </a:r>
            <a:endParaRPr lang="it-IT" dirty="0" smtClean="0"/>
          </a:p>
          <a:p>
            <a:endParaRPr lang="it-IT" dirty="0" smtClean="0"/>
          </a:p>
          <a:p>
            <a:r>
              <a:rPr lang="it-IT" b="1" u="sng" dirty="0" smtClean="0"/>
              <a:t>2 dicembre 1998:</a:t>
            </a:r>
            <a:endParaRPr lang="it-IT" b="1" u="sng" dirty="0"/>
          </a:p>
          <a:p>
            <a:r>
              <a:rPr lang="en-GB" dirty="0" err="1"/>
              <a:t>D</a:t>
            </a:r>
            <a:r>
              <a:rPr lang="en-GB" dirty="0" err="1" smtClean="0"/>
              <a:t>isposizione</a:t>
            </a:r>
            <a:r>
              <a:rPr lang="en-GB" dirty="0" smtClean="0"/>
              <a:t> </a:t>
            </a:r>
            <a:r>
              <a:rPr lang="en-GB" dirty="0" err="1" smtClean="0"/>
              <a:t>presidenziale</a:t>
            </a:r>
            <a:r>
              <a:rPr lang="en-GB" dirty="0" smtClean="0"/>
              <a:t> n.7328 </a:t>
            </a:r>
            <a:r>
              <a:rPr lang="en-GB" dirty="0" err="1" smtClean="0"/>
              <a:t>istituisce</a:t>
            </a:r>
            <a:r>
              <a:rPr lang="en-GB" dirty="0" smtClean="0"/>
              <a:t> la </a:t>
            </a:r>
            <a:r>
              <a:rPr lang="en-GB" dirty="0" err="1"/>
              <a:t>Commissione</a:t>
            </a:r>
            <a:r>
              <a:rPr lang="en-GB" dirty="0"/>
              <a:t> </a:t>
            </a:r>
            <a:r>
              <a:rPr lang="en-GB" dirty="0" err="1"/>
              <a:t>Nazionale</a:t>
            </a:r>
            <a:r>
              <a:rPr lang="en-GB" dirty="0"/>
              <a:t>  Permanente </a:t>
            </a:r>
            <a:r>
              <a:rPr lang="en-GB" dirty="0" err="1"/>
              <a:t>Igiene</a:t>
            </a:r>
            <a:r>
              <a:rPr lang="en-GB" dirty="0"/>
              <a:t> </a:t>
            </a:r>
            <a:r>
              <a:rPr lang="en-GB" dirty="0" err="1"/>
              <a:t>Sicurezza</a:t>
            </a:r>
            <a:r>
              <a:rPr lang="en-GB" dirty="0"/>
              <a:t> </a:t>
            </a:r>
            <a:r>
              <a:rPr lang="en-GB" dirty="0" err="1"/>
              <a:t>Ambiente</a:t>
            </a:r>
            <a:r>
              <a:rPr lang="en-GB" dirty="0"/>
              <a:t> - CNPISA con </a:t>
            </a:r>
            <a:r>
              <a:rPr lang="en-GB" dirty="0" err="1"/>
              <a:t>funzioni</a:t>
            </a:r>
            <a:r>
              <a:rPr lang="en-GB" dirty="0"/>
              <a:t> di </a:t>
            </a:r>
            <a:r>
              <a:rPr lang="en-GB" dirty="0" err="1" smtClean="0"/>
              <a:t>coordinamento</a:t>
            </a:r>
            <a:r>
              <a:rPr lang="en-GB" dirty="0" smtClean="0"/>
              <a:t> </a:t>
            </a:r>
            <a:r>
              <a:rPr lang="en-GB" dirty="0" err="1" smtClean="0"/>
              <a:t>nazionale</a:t>
            </a:r>
            <a:r>
              <a:rPr lang="en-GB" dirty="0" smtClean="0"/>
              <a:t> in </a:t>
            </a:r>
            <a:r>
              <a:rPr lang="en-GB" dirty="0" err="1"/>
              <a:t>materia</a:t>
            </a:r>
            <a:r>
              <a:rPr lang="en-GB" dirty="0"/>
              <a:t> di </a:t>
            </a:r>
            <a:r>
              <a:rPr lang="en-GB" dirty="0" err="1"/>
              <a:t>prevenzione</a:t>
            </a:r>
            <a:r>
              <a:rPr lang="en-GB" dirty="0"/>
              <a:t> e </a:t>
            </a:r>
            <a:r>
              <a:rPr lang="en-GB" dirty="0" err="1"/>
              <a:t>protezione</a:t>
            </a:r>
            <a:r>
              <a:rPr lang="en-GB" dirty="0"/>
              <a:t>. </a:t>
            </a:r>
            <a:endParaRPr lang="fr-CH" dirty="0"/>
          </a:p>
          <a:p>
            <a:endParaRPr lang="fr-CH" dirty="0" smtClean="0"/>
          </a:p>
          <a:p>
            <a:r>
              <a:rPr lang="fr-CH" dirty="0" err="1" smtClean="0"/>
              <a:t>Composizione</a:t>
            </a:r>
            <a:r>
              <a:rPr lang="fr-CH" dirty="0" smtClean="0"/>
              <a:t>: </a:t>
            </a:r>
            <a:endParaRPr lang="en-GB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Un componente della Giunta Esecutiva (ruolo di coordinatore);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Un direttore di laboratorio;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Il dirigente del Servizio Medicina del Lavoro;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Il dirigente del servizio Protezione dalle Radiazioni;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Il dirigente del Coordinamento Nazionale del Servizio di Prevenzione e Protezione dell'INFN (ruolo di segretario).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3" name="TextBox 2"/>
          <p:cNvSpPr txBox="1"/>
          <p:nvPr/>
        </p:nvSpPr>
        <p:spPr>
          <a:xfrm>
            <a:off x="2130726" y="146647"/>
            <a:ext cx="6744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Il (</a:t>
            </a:r>
            <a:r>
              <a:rPr lang="en-US" sz="2400" b="1" dirty="0" err="1" smtClean="0">
                <a:solidFill>
                  <a:srgbClr val="0070C0"/>
                </a:solidFill>
              </a:rPr>
              <a:t>lungo</a:t>
            </a:r>
            <a:r>
              <a:rPr lang="en-US" sz="2400" b="1" dirty="0" smtClean="0">
                <a:solidFill>
                  <a:srgbClr val="0070C0"/>
                </a:solidFill>
              </a:rPr>
              <a:t>) </a:t>
            </a:r>
            <a:r>
              <a:rPr lang="en-US" sz="2400" b="1" dirty="0" err="1" smtClean="0">
                <a:solidFill>
                  <a:srgbClr val="0070C0"/>
                </a:solidFill>
              </a:rPr>
              <a:t>percorso</a:t>
            </a:r>
            <a:r>
              <a:rPr lang="en-US" sz="2400" b="1" dirty="0" smtClean="0">
                <a:solidFill>
                  <a:srgbClr val="0070C0"/>
                </a:solidFill>
              </a:rPr>
              <a:t> verso la </a:t>
            </a:r>
            <a:r>
              <a:rPr lang="en-US" sz="2400" b="1" dirty="0" err="1" smtClean="0">
                <a:solidFill>
                  <a:srgbClr val="0070C0"/>
                </a:solidFill>
              </a:rPr>
              <a:t>presente</a:t>
            </a:r>
            <a:r>
              <a:rPr lang="en-US" sz="2400" b="1" dirty="0" smtClean="0">
                <a:solidFill>
                  <a:srgbClr val="0070C0"/>
                </a:solidFill>
              </a:rPr>
              <a:t> CNPISA e </a:t>
            </a:r>
            <a:r>
              <a:rPr lang="en-US" sz="2400" b="1" dirty="0" err="1" smtClean="0">
                <a:solidFill>
                  <a:srgbClr val="0070C0"/>
                </a:solidFill>
              </a:rPr>
              <a:t>il</a:t>
            </a:r>
            <a:r>
              <a:rPr lang="en-US" sz="2400" b="1" dirty="0" smtClean="0">
                <a:solidFill>
                  <a:srgbClr val="0070C0"/>
                </a:solidFill>
              </a:rPr>
              <a:t> SSA</a:t>
            </a:r>
            <a:endParaRPr lang="en-GB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49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4819" y="315898"/>
            <a:ext cx="10784796" cy="6729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588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it-IT" b="1" u="sng" dirty="0" smtClean="0"/>
              <a:t>2012</a:t>
            </a:r>
            <a:endParaRPr lang="it-IT" b="1" u="sng" dirty="0"/>
          </a:p>
          <a:p>
            <a:pPr indent="-1588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it-IT" dirty="0" smtClean="0"/>
              <a:t>Attuazione del disciplinare organizzativo dell’AC (delibera   </a:t>
            </a:r>
            <a:r>
              <a:rPr lang="it-IT" b="1" dirty="0"/>
              <a:t>n. 9431 </a:t>
            </a:r>
            <a:r>
              <a:rPr lang="it-IT" dirty="0"/>
              <a:t>del 18 Maggio </a:t>
            </a:r>
            <a:r>
              <a:rPr lang="it-IT" dirty="0" smtClean="0"/>
              <a:t>2012):</a:t>
            </a:r>
            <a:endParaRPr lang="it-IT" dirty="0"/>
          </a:p>
          <a:p>
            <a:pPr indent="-1588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it-IT" dirty="0"/>
              <a:t>c</a:t>
            </a:r>
            <a:r>
              <a:rPr lang="it-IT" dirty="0" smtClean="0"/>
              <a:t>ostituzione </a:t>
            </a:r>
            <a:r>
              <a:rPr lang="it-IT" dirty="0"/>
              <a:t>del Servizio Salute &amp; Ambiente in sostituzione del </a:t>
            </a:r>
          </a:p>
          <a:p>
            <a:pPr indent="-1588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it-IT" dirty="0"/>
              <a:t>- </a:t>
            </a:r>
            <a:r>
              <a:rPr lang="it-IT" dirty="0" smtClean="0"/>
              <a:t>   Servizio </a:t>
            </a:r>
            <a:r>
              <a:rPr lang="it-IT" dirty="0"/>
              <a:t>di Protezione dalle Radiazioni;</a:t>
            </a:r>
          </a:p>
          <a:p>
            <a:pPr marL="284162" indent="-285750" algn="just" fontAlgn="auto">
              <a:spcAft>
                <a:spcPts val="0"/>
              </a:spcAft>
              <a:buFontTx/>
              <a:buChar char="-"/>
              <a:defRPr/>
            </a:pPr>
            <a:r>
              <a:rPr lang="it-IT" dirty="0" smtClean="0"/>
              <a:t>Servizio </a:t>
            </a:r>
            <a:r>
              <a:rPr lang="it-IT" dirty="0"/>
              <a:t>di Medicina del </a:t>
            </a:r>
            <a:r>
              <a:rPr lang="it-IT" dirty="0" smtClean="0"/>
              <a:t>Lavoro;</a:t>
            </a:r>
          </a:p>
          <a:p>
            <a:pPr marL="284162" indent="-285750" algn="just" fontAlgn="auto">
              <a:spcAft>
                <a:spcPts val="0"/>
              </a:spcAft>
              <a:buFontTx/>
              <a:buChar char="-"/>
              <a:defRPr/>
            </a:pPr>
            <a:r>
              <a:rPr lang="it-IT" dirty="0" smtClean="0"/>
              <a:t>Servizio </a:t>
            </a:r>
            <a:r>
              <a:rPr lang="it-IT" dirty="0"/>
              <a:t>di Coordinamento dei RSPP</a:t>
            </a:r>
            <a:r>
              <a:rPr lang="it-IT" dirty="0" smtClean="0"/>
              <a:t>.</a:t>
            </a:r>
          </a:p>
          <a:p>
            <a:pPr marL="284162" indent="-285750" algn="just" fontAlgn="auto">
              <a:spcAft>
                <a:spcPts val="0"/>
              </a:spcAft>
              <a:buFontTx/>
              <a:buChar char="-"/>
              <a:defRPr/>
            </a:pPr>
            <a:endParaRPr lang="it-IT" dirty="0"/>
          </a:p>
          <a:p>
            <a:pPr algn="just" fontAlgn="auto">
              <a:spcAft>
                <a:spcPts val="0"/>
              </a:spcAft>
              <a:defRPr/>
            </a:pPr>
            <a:r>
              <a:rPr lang="it-IT" dirty="0" smtClean="0"/>
              <a:t>Riorganizzazione della CNPISA (disposizione presidenziale 15399 del 10 dicembre 2012)</a:t>
            </a:r>
            <a:endParaRPr lang="it-IT" dirty="0"/>
          </a:p>
          <a:p>
            <a:pPr indent="-1588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it-IT" dirty="0"/>
              <a:t>I</a:t>
            </a:r>
            <a:r>
              <a:rPr lang="it-IT" dirty="0" smtClean="0"/>
              <a:t> </a:t>
            </a:r>
            <a:r>
              <a:rPr lang="it-IT" dirty="0"/>
              <a:t>direttori </a:t>
            </a:r>
            <a:r>
              <a:rPr lang="it-IT"/>
              <a:t>non </a:t>
            </a:r>
            <a:r>
              <a:rPr lang="it-IT" smtClean="0"/>
              <a:t>fanno </a:t>
            </a:r>
            <a:r>
              <a:rPr lang="it-IT" dirty="0"/>
              <a:t>più </a:t>
            </a:r>
            <a:r>
              <a:rPr lang="it-IT" dirty="0" smtClean="0"/>
              <a:t>parte della CNPISA</a:t>
            </a:r>
            <a:r>
              <a:rPr lang="it-IT" smtClean="0"/>
              <a:t>, rimane </a:t>
            </a:r>
            <a:r>
              <a:rPr lang="it-IT" dirty="0"/>
              <a:t>il solo </a:t>
            </a:r>
            <a:r>
              <a:rPr lang="it-IT" dirty="0" smtClean="0"/>
              <a:t>componente di </a:t>
            </a:r>
            <a:r>
              <a:rPr lang="it-IT" dirty="0"/>
              <a:t>Giunta di riferimento</a:t>
            </a:r>
            <a:r>
              <a:rPr lang="it-IT"/>
              <a:t>, </a:t>
            </a:r>
            <a:r>
              <a:rPr lang="it-IT" smtClean="0"/>
              <a:t>  inseriti </a:t>
            </a:r>
            <a:r>
              <a:rPr lang="it-IT" dirty="0"/>
              <a:t>due RSPP ed un terzo </a:t>
            </a:r>
            <a:r>
              <a:rPr lang="it-IT" dirty="0" smtClean="0"/>
              <a:t>componente per </a:t>
            </a:r>
            <a:r>
              <a:rPr lang="it-IT" dirty="0"/>
              <a:t>la parte giuridica</a:t>
            </a:r>
            <a:r>
              <a:rPr lang="it-IT" dirty="0" smtClean="0"/>
              <a:t>.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  <a:tabLst>
                <a:tab pos="-971550" algn="l"/>
                <a:tab pos="270510" algn="l"/>
                <a:tab pos="2898140" algn="l"/>
                <a:tab pos="3330575" algn="l"/>
              </a:tabLst>
            </a:pPr>
            <a:r>
              <a:rPr lang="fr-CH" b="1" dirty="0" err="1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Motivazione</a:t>
            </a:r>
            <a:r>
              <a:rPr lang="fr-CH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CH" b="1" dirty="0" err="1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rendere</a:t>
            </a:r>
            <a:r>
              <a:rPr lang="fr-CH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CNPISA più </a:t>
            </a:r>
            <a:r>
              <a:rPr lang="fr-CH" b="1" dirty="0" err="1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funzionale</a:t>
            </a:r>
            <a:r>
              <a:rPr lang="fr-CH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e agile (sic!).</a:t>
            </a:r>
            <a:endParaRPr lang="en-GB" b="1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510" algn="just">
              <a:lnSpc>
                <a:spcPct val="107000"/>
              </a:lnSpc>
              <a:spcAft>
                <a:spcPts val="800"/>
              </a:spcAft>
              <a:tabLst>
                <a:tab pos="-971550" algn="l"/>
                <a:tab pos="270510" algn="l"/>
                <a:tab pos="2898140" algn="l"/>
                <a:tab pos="3330575" algn="l"/>
              </a:tabLst>
            </a:pPr>
            <a:r>
              <a:rPr lang="fr-CH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Componenti</a:t>
            </a:r>
            <a:r>
              <a:rPr lang="fr-CH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  <a:tabLst>
                <a:tab pos="-971550" algn="l"/>
                <a:tab pos="270510" algn="l"/>
                <a:tab pos="2898140" algn="l"/>
                <a:tab pos="3330575" algn="l"/>
              </a:tabLst>
            </a:pPr>
            <a:r>
              <a:rPr lang="fr-CH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Adolfo </a:t>
            </a:r>
            <a:r>
              <a:rPr lang="fr-CH" dirty="0" err="1">
                <a:ea typeface="Calibri" panose="020F0502020204030204" pitchFamily="34" charset="0"/>
                <a:cs typeface="Times New Roman" panose="02020603050405020304" pitchFamily="18" charset="0"/>
              </a:rPr>
              <a:t>Esposito</a:t>
            </a:r>
            <a:r>
              <a:rPr lang="fr-CH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fr-CH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responsabile</a:t>
            </a:r>
            <a:r>
              <a:rPr lang="fr-CH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del</a:t>
            </a:r>
            <a:r>
              <a:rPr lang="fr-CH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Servizio</a:t>
            </a:r>
            <a:r>
              <a:rPr lang="fr-CH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ea typeface="Calibri" panose="020F0502020204030204" pitchFamily="34" charset="0"/>
                <a:cs typeface="Times New Roman" panose="02020603050405020304" pitchFamily="18" charset="0"/>
              </a:rPr>
              <a:t>Salute</a:t>
            </a:r>
            <a:r>
              <a:rPr lang="fr-CH" dirty="0"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fr-CH" dirty="0" err="1">
                <a:ea typeface="Calibri" panose="020F0502020204030204" pitchFamily="34" charset="0"/>
                <a:cs typeface="Times New Roman" panose="02020603050405020304" pitchFamily="18" charset="0"/>
              </a:rPr>
              <a:t>Ambiente</a:t>
            </a:r>
            <a:r>
              <a:rPr lang="fr-CH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fr-CH" dirty="0" err="1">
                <a:ea typeface="Calibri" panose="020F0502020204030204" pitchFamily="34" charset="0"/>
                <a:cs typeface="Times New Roman" panose="02020603050405020304" pitchFamily="18" charset="0"/>
              </a:rPr>
              <a:t>Coordinatore</a:t>
            </a:r>
            <a:r>
              <a:rPr lang="fr-CH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-971550" algn="l"/>
                <a:tab pos="270510" algn="l"/>
                <a:tab pos="2898140" algn="l"/>
                <a:tab pos="3330575" algn="l"/>
              </a:tabLst>
            </a:pPr>
            <a:r>
              <a:rPr lang="fr-CH" dirty="0">
                <a:ea typeface="Calibri" panose="020F0502020204030204" pitchFamily="34" charset="0"/>
                <a:cs typeface="Times New Roman" panose="02020603050405020304" pitchFamily="18" charset="0"/>
              </a:rPr>
              <a:t>	    </a:t>
            </a:r>
            <a:r>
              <a:rPr lang="fr-CH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Eugenio 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Nappi </a:t>
            </a:r>
            <a:r>
              <a:rPr lang="en-GB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Membro</a:t>
            </a:r>
            <a:r>
              <a:rPr lang="en-GB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di </a:t>
            </a: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Giunta</a:t>
            </a: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510" algn="just">
              <a:lnSpc>
                <a:spcPct val="107000"/>
              </a:lnSpc>
              <a:spcAft>
                <a:spcPts val="800"/>
              </a:spcAft>
              <a:tabLst>
                <a:tab pos="-971550" algn="l"/>
                <a:tab pos="270510" algn="l"/>
                <a:tab pos="2898140" algn="l"/>
                <a:tab pos="3330575" algn="l"/>
              </a:tabLst>
            </a:pPr>
            <a:r>
              <a:rPr lang="fr-CH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Marta </a:t>
            </a:r>
            <a:r>
              <a:rPr lang="fr-CH" dirty="0">
                <a:ea typeface="Calibri" panose="020F0502020204030204" pitchFamily="34" charset="0"/>
                <a:cs typeface="Times New Roman" panose="02020603050405020304" pitchFamily="18" charset="0"/>
              </a:rPr>
              <a:t>Dalla </a:t>
            </a:r>
            <a:r>
              <a:rPr lang="fr-CH" dirty="0" err="1">
                <a:ea typeface="Calibri" panose="020F0502020204030204" pitchFamily="34" charset="0"/>
                <a:cs typeface="Times New Roman" panose="02020603050405020304" pitchFamily="18" charset="0"/>
              </a:rPr>
              <a:t>Vecchia</a:t>
            </a:r>
            <a:r>
              <a:rPr lang="fr-CH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RSPP </a:t>
            </a:r>
            <a:r>
              <a:rPr lang="fr-CH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Sez</a:t>
            </a:r>
            <a:r>
              <a:rPr lang="fr-CH" dirty="0">
                <a:ea typeface="Calibri" panose="020F0502020204030204" pitchFamily="34" charset="0"/>
                <a:cs typeface="Times New Roman" panose="02020603050405020304" pitchFamily="18" charset="0"/>
              </a:rPr>
              <a:t>. di </a:t>
            </a:r>
            <a:r>
              <a:rPr lang="fr-CH" dirty="0" err="1">
                <a:ea typeface="Calibri" panose="020F0502020204030204" pitchFamily="34" charset="0"/>
                <a:cs typeface="Times New Roman" panose="02020603050405020304" pitchFamily="18" charset="0"/>
              </a:rPr>
              <a:t>Padova</a:t>
            </a: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510" algn="just">
              <a:lnSpc>
                <a:spcPct val="107000"/>
              </a:lnSpc>
              <a:spcAft>
                <a:spcPts val="800"/>
              </a:spcAft>
              <a:tabLst>
                <a:tab pos="-971550" algn="l"/>
                <a:tab pos="270510" algn="l"/>
                <a:tab pos="2898140" algn="l"/>
                <a:tab pos="3330575" algn="l"/>
              </a:tabLst>
            </a:pPr>
            <a:r>
              <a:rPr lang="fr-CH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Paolo </a:t>
            </a:r>
            <a:r>
              <a:rPr lang="fr-CH" dirty="0">
                <a:ea typeface="Calibri" panose="020F0502020204030204" pitchFamily="34" charset="0"/>
                <a:cs typeface="Times New Roman" panose="02020603050405020304" pitchFamily="18" charset="0"/>
              </a:rPr>
              <a:t>Villani </a:t>
            </a:r>
            <a:r>
              <a:rPr lang="fr-CH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CH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Sez</a:t>
            </a:r>
            <a:r>
              <a:rPr lang="fr-CH" dirty="0">
                <a:ea typeface="Calibri" panose="020F0502020204030204" pitchFamily="34" charset="0"/>
                <a:cs typeface="Times New Roman" panose="02020603050405020304" pitchFamily="18" charset="0"/>
              </a:rPr>
              <a:t>. di Pisa</a:t>
            </a: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510" algn="just">
              <a:lnSpc>
                <a:spcPct val="107000"/>
              </a:lnSpc>
              <a:spcAft>
                <a:spcPts val="800"/>
              </a:spcAft>
              <a:tabLst>
                <a:tab pos="-971550" algn="l"/>
                <a:tab pos="270510" algn="l"/>
                <a:tab pos="2898140" algn="l"/>
                <a:tab pos="3330575" algn="l"/>
              </a:tabLst>
            </a:pPr>
            <a:r>
              <a:rPr lang="en-GB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Roberto </a:t>
            </a: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Tartaglia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RSPP LNGS</a:t>
            </a: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510" algn="just">
              <a:lnSpc>
                <a:spcPct val="107000"/>
              </a:lnSpc>
              <a:spcAft>
                <a:spcPts val="800"/>
              </a:spcAft>
              <a:tabLst>
                <a:tab pos="-971550" algn="l"/>
                <a:tab pos="270510" algn="l"/>
                <a:tab pos="2898140" algn="l"/>
                <a:tab pos="3330575" algn="l"/>
              </a:tabLst>
            </a:pPr>
            <a:r>
              <a:rPr lang="en-GB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Enrico </a:t>
            </a: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Bonanno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Servizio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 Salute e </a:t>
            </a: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Ambiente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GB" dirty="0" err="1">
                <a:ea typeface="Calibri" panose="020F0502020204030204" pitchFamily="34" charset="0"/>
                <a:cs typeface="Times New Roman" panose="02020603050405020304" pitchFamily="18" charset="0"/>
              </a:rPr>
              <a:t>Segretario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270510" algn="just">
              <a:lnSpc>
                <a:spcPct val="107000"/>
              </a:lnSpc>
              <a:spcAft>
                <a:spcPts val="800"/>
              </a:spcAft>
              <a:tabLst>
                <a:tab pos="-971550" algn="l"/>
                <a:tab pos="270510" algn="l"/>
                <a:tab pos="2898140" algn="l"/>
                <a:tab pos="3330575" algn="l"/>
              </a:tabLst>
            </a:pPr>
            <a:r>
              <a:rPr lang="fr-CH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RN-RLS </a:t>
            </a:r>
            <a:r>
              <a:rPr lang="fr-CH" dirty="0"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fr-CH" dirty="0" err="1">
                <a:ea typeface="Calibri" panose="020F0502020204030204" pitchFamily="34" charset="0"/>
                <a:cs typeface="Times New Roman" panose="02020603050405020304" pitchFamily="18" charset="0"/>
              </a:rPr>
              <a:t>rappresentanze</a:t>
            </a:r>
            <a:r>
              <a:rPr lang="fr-CH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ea typeface="Calibri" panose="020F0502020204030204" pitchFamily="34" charset="0"/>
                <a:cs typeface="Times New Roman" panose="02020603050405020304" pitchFamily="18" charset="0"/>
              </a:rPr>
              <a:t>sindacali</a:t>
            </a: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588" algn="just" fontAlgn="auto">
              <a:spcAft>
                <a:spcPts val="0"/>
              </a:spcAft>
              <a:buFont typeface="Wingdings"/>
              <a:buNone/>
              <a:defRPr/>
            </a:pP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52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3368" y="214585"/>
            <a:ext cx="11674867" cy="6296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CH" b="1" i="1" u="sng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Testo</a:t>
            </a:r>
            <a:r>
              <a:rPr lang="fr-CH" b="1" i="1" u="sng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b="1" i="1" u="sng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convocazione</a:t>
            </a:r>
            <a:r>
              <a:rPr lang="fr-CH" b="1" i="1" u="sng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prima </a:t>
            </a:r>
            <a:r>
              <a:rPr lang="fr-CH" b="1" i="1" u="sng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riunione</a:t>
            </a:r>
            <a:r>
              <a:rPr lang="fr-CH" b="1" i="1" u="sng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CH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Cari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colleghi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riunione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Commissione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CNPISA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nella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sua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nuova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composizione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e'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confermata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 il giorno 31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gennaio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2013 presso la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Presidenza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INFN con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inizio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dei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lavori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partire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dalle 9:45 e termine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alle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ore 13:00.</a:t>
            </a:r>
            <a:b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lavori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Commissione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riguarderanno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seguenti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tematiche</a:t>
            </a:r>
            <a:r>
              <a:rPr lang="fr-CH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Stato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dell'arte delle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attivita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 dei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gruppi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lavoro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                 </a:t>
            </a:r>
            <a:r>
              <a:rPr lang="fr-CH" b="1" i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Standardizzazione </a:t>
            </a:r>
            <a:r>
              <a:rPr lang="fr-CH" b="1" i="1" u="sng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fr-CH" b="1" i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b="1" i="1" u="sng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documento</a:t>
            </a:r>
            <a:r>
              <a:rPr lang="fr-CH" b="1" i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b="1" i="1" u="sng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fr-CH" b="1" i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b="1" i="1" u="sng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valutazione</a:t>
            </a:r>
            <a:r>
              <a:rPr lang="fr-CH" b="1" i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dei </a:t>
            </a:r>
            <a:r>
              <a:rPr lang="fr-CH" b="1" i="1" u="sng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rischi</a:t>
            </a:r>
            <a:r>
              <a:rPr lang="fr-CH" b="1" i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fr-CH" b="1" i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                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Ruoli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responsabilita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  <a:b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                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Rischio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stress da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lavoro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correlato</a:t>
            </a:r>
            <a:r>
              <a:rPr lang="fr-CH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Sistema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Informativo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Anagrafe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Personale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Formazione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personale </a:t>
            </a:r>
            <a:b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                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Formazione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dei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Dirigenti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Preposti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                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Costi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formazione</a:t>
            </a:r>
            <a:r>
              <a:rPr lang="fr-CH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CH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Formazione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CNPISA </a:t>
            </a:r>
            <a:r>
              <a:rPr lang="fr-CH" b="1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2013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Intervento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RLS </a:t>
            </a:r>
            <a:r>
              <a:rPr lang="fr-CH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nazionale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Riunione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annuale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degli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RSPP e RLS da </a:t>
            </a:r>
            <a:r>
              <a:rPr lang="fr-CH" b="1" i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programmare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Varie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eventuali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Coordinatore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CNPISA                       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Segretario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CNPISA</a:t>
            </a:r>
            <a:b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Adolfo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Esposito</a:t>
            </a:r>
            <a:r>
              <a:rPr lang="fr-CH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                                 Enrico </a:t>
            </a:r>
            <a:r>
              <a:rPr lang="fr-CH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Bonanno</a:t>
            </a:r>
            <a:r>
              <a:rPr lang="fr-CH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79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3321"/>
            <a:ext cx="12472827" cy="6817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2012-04-04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CH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ott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 Fabrizio 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Murtas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Direttore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Servizio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Coordinamento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Banche Dati e 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Ricerca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p.c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prof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 Eugenio Nappi - 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Direttore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fr-CH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ezione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Bari,                                                                                                                                     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</a:t>
            </a: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prof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 Giorgio Maggi - 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Direttore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CH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della</a:t>
            </a: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Direzione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Sistema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Informativo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CH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Direttore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INFN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Caro Fabrizio,</a:t>
            </a:r>
            <a:b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come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sai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CNPISA ha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attivato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fr-CH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gruppo</a:t>
            </a:r>
            <a:r>
              <a:rPr lang="fr-CH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fr-CH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lavoro</a:t>
            </a:r>
            <a:r>
              <a:rPr lang="fr-CH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 </a:t>
            </a:r>
            <a:r>
              <a:rPr lang="fr-CH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standardizzazione</a:t>
            </a:r>
            <a:r>
              <a:rPr lang="fr-CH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fr-CH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informatizzazione</a:t>
            </a:r>
            <a:r>
              <a:rPr lang="fr-CH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procedura</a:t>
            </a:r>
            <a:r>
              <a:rPr lang="fr-CH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CH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risk</a:t>
            </a:r>
            <a:r>
              <a:rPr lang="fr-CH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CH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</a:t>
            </a:r>
            <a:r>
              <a:rPr lang="fr-CH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CH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nell'Ente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gruppo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lavoro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lavorando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molto via internet,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ciononostante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 rende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necessaria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</a:t>
            </a: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missione</a:t>
            </a: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qualche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giorno presso il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vostro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gruppo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LNF per l'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addestramento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risorsa</a:t>
            </a:r>
            <a:r>
              <a:rPr lang="fr-CH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competenze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informatiche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sistema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utilizzato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particolare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il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collegamento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il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sistema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anagrafica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etc. A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riguardo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è stata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riscontrata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disponibilità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Direttore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di Bari 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è 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stato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consultato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il prof. Maggi.</a:t>
            </a:r>
            <a:b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D'</a:t>
            </a:r>
            <a:r>
              <a:rPr lang="fr-CH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altra</a:t>
            </a: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 la CNPISA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nell'attivare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gruppi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lavoro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ad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oggi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non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aveva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previsto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fr-CH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dotazione</a:t>
            </a: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fondi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le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missioni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tale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argomento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sarà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affrontato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nella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prossima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riunione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programmata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</a:t>
            </a:r>
            <a:r>
              <a:rPr lang="fr-CH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ottobre</a:t>
            </a: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2012.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frattempo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vista la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rilevanza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della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fr-CH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procedura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delle più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importanti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</a:t>
            </a: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settore</a:t>
            </a: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delle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sicurezza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ti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chiederemmo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verificare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esiste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disponibilità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fondi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nell'ambito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delle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dotazioni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per l'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informatizzazione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dell'Ente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H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Ringraziamo</a:t>
            </a:r>
            <a:r>
              <a:rPr lang="fr-CH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anticipatamente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le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informazioni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la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collaborazione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campo </a:t>
            </a:r>
            <a:r>
              <a:rPr lang="fr-CH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della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informatizzazione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delle 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procedure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H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segretario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CNPISA                     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coordinatore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GdL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CNPISA</a:t>
            </a:r>
            <a:b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Enrico </a:t>
            </a:r>
            <a:r>
              <a:rPr lang="fr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Bonanno</a:t>
            </a: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               Daniela Calvo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CH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Pasquale </a:t>
            </a:r>
            <a:r>
              <a:rPr lang="en-GB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Notarangelo</a:t>
            </a:r>
            <a:endParaRPr lang="en-GB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5396" y="-80223"/>
            <a:ext cx="103258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400" b="1" i="1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fr-CH" sz="2400" b="1" i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proposito</a:t>
            </a:r>
            <a:r>
              <a:rPr lang="fr-CH" sz="2400" b="1" i="1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Standardizzazione </a:t>
            </a:r>
            <a:r>
              <a:rPr lang="fr-CH" sz="2400" b="1" i="1" u="sng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fr-CH" sz="2400" b="1" i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b="1" i="1" u="sng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documento</a:t>
            </a:r>
            <a:r>
              <a:rPr lang="fr-CH" sz="2400" b="1" i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b="1" i="1" u="sng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fr-CH" sz="2400" b="1" i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sz="2400" b="1" i="1" u="sng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valutazione</a:t>
            </a:r>
            <a:r>
              <a:rPr lang="fr-CH" sz="2400" b="1" i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dei </a:t>
            </a:r>
            <a:r>
              <a:rPr lang="fr-CH" sz="2400" b="1" i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rischi</a:t>
            </a:r>
            <a:r>
              <a:rPr lang="fr-CH" sz="2400" b="1" i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CH" sz="2400" b="1" i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1874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019" y="84880"/>
            <a:ext cx="119389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u="sng" dirty="0" smtClean="0"/>
              <a:t>16 Giugno 2015</a:t>
            </a:r>
          </a:p>
          <a:p>
            <a:r>
              <a:rPr lang="it-IT" dirty="0" smtClean="0"/>
              <a:t>	Disposizione del Presidente dell'INFN n. 17399 con la quale viene ridefinta la composizione e i compiti della CNPISA : </a:t>
            </a:r>
            <a:r>
              <a:rPr lang="it-IT" dirty="0">
                <a:solidFill>
                  <a:srgbClr val="FF0000"/>
                </a:solidFill>
              </a:rPr>
              <a:t>preso atto che in data 14 gennaio 2015 nel corso della riunione della Commissione </a:t>
            </a:r>
            <a:r>
              <a:rPr lang="it-IT" dirty="0" smtClean="0">
                <a:solidFill>
                  <a:srgbClr val="FF0000"/>
                </a:solidFill>
              </a:rPr>
              <a:t>e’ stato </a:t>
            </a:r>
            <a:r>
              <a:rPr lang="it-IT" dirty="0">
                <a:solidFill>
                  <a:srgbClr val="FF0000"/>
                </a:solidFill>
              </a:rPr>
              <a:t>ritenuto </a:t>
            </a:r>
            <a:r>
              <a:rPr lang="it-IT" dirty="0" smtClean="0">
                <a:solidFill>
                  <a:srgbClr val="FF0000"/>
                </a:solidFill>
              </a:rPr>
              <a:t>opportuno </a:t>
            </a:r>
            <a:r>
              <a:rPr lang="it-IT" dirty="0">
                <a:solidFill>
                  <a:srgbClr val="FF0000"/>
                </a:solidFill>
              </a:rPr>
              <a:t>adottare una nuova composizione della Commissione, provvedendo </a:t>
            </a:r>
            <a:r>
              <a:rPr lang="it-IT" dirty="0" smtClean="0">
                <a:solidFill>
                  <a:srgbClr val="FF0000"/>
                </a:solidFill>
              </a:rPr>
              <a:t>altresi a specificare i </a:t>
            </a:r>
            <a:r>
              <a:rPr lang="it-IT" dirty="0">
                <a:solidFill>
                  <a:srgbClr val="FF0000"/>
                </a:solidFill>
              </a:rPr>
              <a:t>compiti ad essa </a:t>
            </a:r>
            <a:r>
              <a:rPr lang="it-IT" dirty="0" smtClean="0">
                <a:solidFill>
                  <a:srgbClr val="FF0000"/>
                </a:solidFill>
              </a:rPr>
              <a:t>attribuiti.</a:t>
            </a:r>
          </a:p>
          <a:p>
            <a:endParaRPr lang="it-IT" dirty="0" smtClean="0"/>
          </a:p>
          <a:p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3" name="Segnaposto contenuto 2"/>
          <p:cNvSpPr txBox="1">
            <a:spLocks/>
          </p:cNvSpPr>
          <p:nvPr/>
        </p:nvSpPr>
        <p:spPr>
          <a:xfrm>
            <a:off x="448638" y="880097"/>
            <a:ext cx="10638731" cy="58102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it-IT" altLang="en-US" sz="2100" dirty="0" smtClean="0">
              <a:solidFill>
                <a:schemeClr val="accent1"/>
              </a:solidFill>
            </a:endParaRPr>
          </a:p>
          <a:p>
            <a:endParaRPr lang="it-IT" altLang="en-US" sz="2000" dirty="0" smtClean="0"/>
          </a:p>
          <a:p>
            <a:endParaRPr lang="it-IT" altLang="en-US" sz="2000" dirty="0" smtClean="0"/>
          </a:p>
          <a:p>
            <a:endParaRPr lang="it-IT" altLang="en-US" sz="2100" dirty="0"/>
          </a:p>
        </p:txBody>
      </p:sp>
      <p:sp>
        <p:nvSpPr>
          <p:cNvPr id="6" name="Rectangle 5"/>
          <p:cNvSpPr/>
          <p:nvPr/>
        </p:nvSpPr>
        <p:spPr>
          <a:xfrm>
            <a:off x="115019" y="1288476"/>
            <a:ext cx="11938958" cy="5921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CNPISA è l’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organismo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consultivo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dei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Direttori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delle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Strutture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dell’INFN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ai  fini 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dell’applicazione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della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normativa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vigente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 in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 di 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salute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 e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sicurezza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lavoro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  </a:t>
            </a:r>
            <a:b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particolare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elabora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della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politica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INFN in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sicurezza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lavoro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obiettivi</a:t>
            </a:r>
            <a:r>
              <a:rPr lang="fr-CH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programmi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miglioramento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dei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livelli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sicurezza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salute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dei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lavoratori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promuove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modelli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organizzazione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di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gestione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della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sicurezza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promuove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azioni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promozione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della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salute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affida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Servizio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Salute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Ambiente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azioni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verifica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sull’attuazione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delle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proprie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direttive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nonché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dell’applicazione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della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normativa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vigente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si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avvale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sulla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base delle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richieste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esigenze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riscontrate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nelle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attività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competenza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sentito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il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Responsabile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Servizio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Salute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Ambiente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di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esperti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relazione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tematiche</a:t>
            </a:r>
            <a:r>
              <a:rPr lang="fr-CH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specifiche</a:t>
            </a:r>
            <a:r>
              <a:rPr lang="fr-CH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fr-CH" sz="16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CH" b="1" dirty="0" err="1" smtClean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Composizione</a:t>
            </a:r>
            <a:r>
              <a:rPr lang="fr-CH" b="1" dirty="0" smtClean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fr-CH" b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Coordinatore -  </a:t>
            </a:r>
            <a:r>
              <a:rPr lang="it-IT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Componente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 Giunta </a:t>
            </a:r>
            <a:endParaRPr lang="it-IT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Direttore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Struttura </a:t>
            </a:r>
            <a:endParaRPr lang="it-IT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Direttore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Struttura </a:t>
            </a:r>
            <a:endParaRPr lang="it-IT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Direttore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Struttura </a:t>
            </a:r>
            <a:endParaRPr lang="it-IT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Responsabile Servizio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Salute e Ambiente (ex officio) </a:t>
            </a:r>
            <a:endParaRPr lang="it-IT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Rappresentante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Nazionale dei  Lavoratori per la Sicurezza (ex officio) </a:t>
            </a:r>
            <a:endParaRPr lang="it-IT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b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it-IT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it-IT" b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rganizzazioni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sindacali partecipano ai lavori della Commissione, in </a:t>
            </a:r>
            <a:r>
              <a:rPr lang="it-IT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qualita’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osservatori.</a:t>
            </a:r>
            <a:r>
              <a:rPr lang="fr-CH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CH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20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1270</Words>
  <Application>Microsoft Office PowerPoint</Application>
  <PresentationFormat>Widescreen</PresentationFormat>
  <Paragraphs>65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Office Theme</vt:lpstr>
      <vt:lpstr>Considerazioni personali sulla missione e composizione della CNPISA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Considerazioni personali sugli ultimi 8 anni della CNPISA</dc:title>
  <dc:creator>Eugenio Nappi</dc:creator>
  <cp:lastModifiedBy>Eugenio Nappi</cp:lastModifiedBy>
  <cp:revision>23</cp:revision>
  <dcterms:created xsi:type="dcterms:W3CDTF">2020-07-16T17:14:38Z</dcterms:created>
  <dcterms:modified xsi:type="dcterms:W3CDTF">2020-07-17T07:39:16Z</dcterms:modified>
</cp:coreProperties>
</file>