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4" r:id="rId1"/>
  </p:sldMasterIdLst>
  <p:notesMasterIdLst>
    <p:notesMasterId r:id="rId17"/>
  </p:notesMasterIdLst>
  <p:sldIdLst>
    <p:sldId id="257" r:id="rId2"/>
    <p:sldId id="258" r:id="rId3"/>
    <p:sldId id="339" r:id="rId4"/>
    <p:sldId id="334" r:id="rId5"/>
    <p:sldId id="270" r:id="rId6"/>
    <p:sldId id="326" r:id="rId7"/>
    <p:sldId id="276" r:id="rId8"/>
    <p:sldId id="328" r:id="rId9"/>
    <p:sldId id="340" r:id="rId10"/>
    <p:sldId id="341" r:id="rId11"/>
    <p:sldId id="338" r:id="rId12"/>
    <p:sldId id="336" r:id="rId13"/>
    <p:sldId id="325" r:id="rId14"/>
    <p:sldId id="310" r:id="rId15"/>
    <p:sldId id="31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5CDF2"/>
    <a:srgbClr val="A08EE7"/>
    <a:srgbClr val="F5F110"/>
    <a:srgbClr val="ADE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9" autoAdjust="0"/>
    <p:restoredTop sz="94963" autoAdjust="0"/>
  </p:normalViewPr>
  <p:slideViewPr>
    <p:cSldViewPr snapToGrid="0" snapToObjects="1">
      <p:cViewPr varScale="1">
        <p:scale>
          <a:sx n="96" d="100"/>
          <a:sy n="96" d="100"/>
        </p:scale>
        <p:origin x="-9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B1B13-C5FA-C242-9F0D-6A32E14F5572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63974-ECF4-1245-A0BC-80B0A8078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9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8EC5D-974F-4DCA-9ABB-A04D32B7A65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56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701C8-1C9B-4E07-8C5E-ECE2598E6FE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3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701C8-1C9B-4E07-8C5E-ECE2598E6FE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25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53E1E2-DDA1-7A4E-B6E8-6D592C93914A}" type="datetimeFigureOut">
              <a:rPr lang="en-US" smtClean="0"/>
              <a:t>14.07.20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AC52811-D455-124F-BB19-9C51B7CBF0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jpg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T2K/SK/T2K-II (Hyper-K) 2021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994" y="1663997"/>
            <a:ext cx="8568952" cy="4572000"/>
          </a:xfrm>
        </p:spPr>
        <p:txBody>
          <a:bodyPr>
            <a:normAutofit/>
          </a:bodyPr>
          <a:lstStyle/>
          <a:p>
            <a:r>
              <a:rPr lang="en-GB" dirty="0" smtClean="0"/>
              <a:t>T2K in a “Nutshell”</a:t>
            </a:r>
          </a:p>
          <a:p>
            <a:r>
              <a:rPr lang="en-GB" dirty="0" smtClean="0"/>
              <a:t>T2K “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8" charset="2"/>
              </a:rPr>
              <a:t>d</a:t>
            </a:r>
            <a:r>
              <a:rPr lang="en-GB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cp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dirty="0" smtClean="0"/>
              <a:t>Discovery Potential” e </a:t>
            </a:r>
            <a:r>
              <a:rPr lang="en-GB" dirty="0" err="1" smtClean="0"/>
              <a:t>misure</a:t>
            </a:r>
            <a:r>
              <a:rPr lang="en-GB" dirty="0" smtClean="0"/>
              <a:t> in </a:t>
            </a:r>
            <a:r>
              <a:rPr lang="en-GB" dirty="0" err="1" smtClean="0"/>
              <a:t>corso</a:t>
            </a:r>
            <a:r>
              <a:rPr lang="en-GB" dirty="0" smtClean="0"/>
              <a:t> </a:t>
            </a:r>
          </a:p>
          <a:p>
            <a:r>
              <a:rPr lang="en-GB" dirty="0"/>
              <a:t>Super-</a:t>
            </a:r>
            <a:r>
              <a:rPr lang="en-GB" dirty="0" err="1"/>
              <a:t>Kamiokande</a:t>
            </a:r>
            <a:r>
              <a:rPr lang="en-GB" dirty="0"/>
              <a:t> </a:t>
            </a:r>
            <a:r>
              <a:rPr lang="en-GB" dirty="0" smtClean="0"/>
              <a:t>(SK-GD) </a:t>
            </a:r>
          </a:p>
          <a:p>
            <a:r>
              <a:rPr lang="en-GB" dirty="0" err="1" smtClean="0"/>
              <a:t>Prospettive</a:t>
            </a:r>
            <a:r>
              <a:rPr lang="en-GB" dirty="0" smtClean="0"/>
              <a:t> a </a:t>
            </a:r>
            <a:r>
              <a:rPr lang="en-GB" dirty="0" err="1" smtClean="0"/>
              <a:t>medio</a:t>
            </a:r>
            <a:r>
              <a:rPr lang="en-GB" dirty="0" smtClean="0"/>
              <a:t> </a:t>
            </a:r>
            <a:r>
              <a:rPr lang="en-GB" dirty="0" err="1" smtClean="0"/>
              <a:t>termine</a:t>
            </a:r>
            <a:r>
              <a:rPr lang="en-GB" dirty="0" smtClean="0"/>
              <a:t> (2020-2027)=&gt; </a:t>
            </a:r>
            <a:r>
              <a:rPr lang="en-GB" b="1" u="sng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T2K-II</a:t>
            </a:r>
            <a:endParaRPr lang="en-GB" dirty="0" smtClean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 lvl="1"/>
            <a:r>
              <a:rPr lang="en-GB" sz="2400" u="sng" dirty="0" smtClean="0">
                <a:solidFill>
                  <a:srgbClr val="000090"/>
                </a:solidFill>
              </a:rPr>
              <a:t>Upgrade ND280 </a:t>
            </a:r>
            <a:r>
              <a:rPr lang="en-GB" sz="2400" u="sng" dirty="0">
                <a:solidFill>
                  <a:srgbClr val="000090"/>
                </a:solidFill>
              </a:rPr>
              <a:t> </a:t>
            </a:r>
            <a:r>
              <a:rPr lang="en-GB" sz="2400" u="sng" dirty="0" smtClean="0">
                <a:solidFill>
                  <a:srgbClr val="000090"/>
                </a:solidFill>
              </a:rPr>
              <a:t>(</a:t>
            </a:r>
            <a:r>
              <a:rPr lang="en-GB" sz="2400" u="sng" dirty="0" err="1" smtClean="0">
                <a:solidFill>
                  <a:srgbClr val="000090"/>
                </a:solidFill>
              </a:rPr>
              <a:t>Attivita</a:t>
            </a:r>
            <a:r>
              <a:rPr lang="en-GB" sz="2400" u="sng" dirty="0">
                <a:solidFill>
                  <a:srgbClr val="000090"/>
                </a:solidFill>
              </a:rPr>
              <a:t>’ </a:t>
            </a:r>
            <a:r>
              <a:rPr lang="en-GB" sz="2400" u="sng" dirty="0" err="1" smtClean="0">
                <a:solidFill>
                  <a:srgbClr val="000090"/>
                </a:solidFill>
              </a:rPr>
              <a:t>alla</a:t>
            </a:r>
            <a:r>
              <a:rPr lang="en-GB" sz="2400" u="sng" dirty="0" smtClean="0">
                <a:solidFill>
                  <a:srgbClr val="000090"/>
                </a:solidFill>
              </a:rPr>
              <a:t> </a:t>
            </a:r>
            <a:r>
              <a:rPr lang="en-GB" sz="2400" u="sng" dirty="0">
                <a:solidFill>
                  <a:srgbClr val="000090"/>
                </a:solidFill>
              </a:rPr>
              <a:t>Neutrino Platform </a:t>
            </a:r>
            <a:r>
              <a:rPr lang="en-GB" sz="2400" u="sng" dirty="0" smtClean="0">
                <a:solidFill>
                  <a:srgbClr val="000090"/>
                </a:solidFill>
              </a:rPr>
              <a:t>del CERN) </a:t>
            </a:r>
          </a:p>
          <a:p>
            <a:r>
              <a:rPr lang="en-GB" dirty="0" err="1" smtClean="0"/>
              <a:t>Prospettive</a:t>
            </a:r>
            <a:r>
              <a:rPr lang="en-GB" dirty="0" smtClean="0"/>
              <a:t> a </a:t>
            </a:r>
            <a:r>
              <a:rPr lang="en-GB" dirty="0" err="1" smtClean="0"/>
              <a:t>lungo</a:t>
            </a:r>
            <a:r>
              <a:rPr lang="en-GB" dirty="0" smtClean="0"/>
              <a:t> </a:t>
            </a:r>
            <a:r>
              <a:rPr lang="en-GB" dirty="0" err="1" smtClean="0"/>
              <a:t>termine</a:t>
            </a:r>
            <a:r>
              <a:rPr lang="en-GB" dirty="0" smtClean="0"/>
              <a:t> =&gt; Hyper-K </a:t>
            </a:r>
          </a:p>
          <a:p>
            <a:pPr lvl="1"/>
            <a:r>
              <a:rPr lang="en-GB" sz="2400" u="sng" dirty="0">
                <a:solidFill>
                  <a:srgbClr val="000090"/>
                </a:solidFill>
              </a:rPr>
              <a:t> </a:t>
            </a:r>
            <a:r>
              <a:rPr lang="en-GB" sz="2400" u="sng" dirty="0" err="1" smtClean="0">
                <a:solidFill>
                  <a:srgbClr val="000090"/>
                </a:solidFill>
              </a:rPr>
              <a:t>Preparazione</a:t>
            </a:r>
            <a:r>
              <a:rPr lang="en-GB" sz="2400" u="sng" dirty="0" smtClean="0">
                <a:solidFill>
                  <a:srgbClr val="000090"/>
                </a:solidFill>
              </a:rPr>
              <a:t> TDR (</a:t>
            </a:r>
            <a:r>
              <a:rPr lang="en-GB" sz="2400" u="sng" dirty="0" err="1" smtClean="0">
                <a:solidFill>
                  <a:srgbClr val="000090"/>
                </a:solidFill>
              </a:rPr>
              <a:t>mPMT</a:t>
            </a:r>
            <a:r>
              <a:rPr lang="en-GB" sz="2400" u="sng" dirty="0" smtClean="0">
                <a:solidFill>
                  <a:srgbClr val="000090"/>
                </a:solidFill>
              </a:rPr>
              <a:t> ma non solo)</a:t>
            </a:r>
          </a:p>
          <a:p>
            <a:pPr marL="0" indent="0">
              <a:buNone/>
            </a:pPr>
            <a:endParaRPr lang="en-GB" u="sng" dirty="0" smtClean="0">
              <a:solidFill>
                <a:srgbClr val="000090"/>
              </a:solidFill>
            </a:endParaRPr>
          </a:p>
          <a:p>
            <a:r>
              <a:rPr lang="en-GB" sz="2800" b="1" dirty="0" err="1" smtClean="0">
                <a:solidFill>
                  <a:srgbClr val="660066"/>
                </a:solidFill>
              </a:rPr>
              <a:t>Composizione</a:t>
            </a:r>
            <a:r>
              <a:rPr lang="en-GB" sz="2800" b="1" dirty="0" smtClean="0">
                <a:solidFill>
                  <a:srgbClr val="660066"/>
                </a:solidFill>
              </a:rPr>
              <a:t> del </a:t>
            </a:r>
            <a:r>
              <a:rPr lang="en-GB" sz="2800" b="1" dirty="0" err="1" smtClean="0">
                <a:solidFill>
                  <a:srgbClr val="660066"/>
                </a:solidFill>
              </a:rPr>
              <a:t>gruppo</a:t>
            </a:r>
            <a:r>
              <a:rPr lang="en-GB" sz="2800" b="1" dirty="0" smtClean="0">
                <a:solidFill>
                  <a:srgbClr val="660066"/>
                </a:solidFill>
              </a:rPr>
              <a:t> e </a:t>
            </a:r>
            <a:r>
              <a:rPr lang="en-GB" sz="2800" b="1" dirty="0" err="1" smtClean="0">
                <a:solidFill>
                  <a:srgbClr val="660066"/>
                </a:solidFill>
              </a:rPr>
              <a:t>richieste</a:t>
            </a:r>
            <a:r>
              <a:rPr lang="en-GB" sz="2800" b="1" dirty="0" smtClean="0">
                <a:solidFill>
                  <a:srgbClr val="660066"/>
                </a:solidFill>
              </a:rPr>
              <a:t> di </a:t>
            </a:r>
            <a:r>
              <a:rPr lang="en-GB" sz="2800" b="1" dirty="0" err="1" smtClean="0">
                <a:solidFill>
                  <a:srgbClr val="660066"/>
                </a:solidFill>
              </a:rPr>
              <a:t>servizi</a:t>
            </a:r>
            <a:endParaRPr lang="en-GB" sz="2800" b="1" dirty="0" smtClean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en-GB" sz="2800" b="1" dirty="0" smtClean="0">
              <a:solidFill>
                <a:srgbClr val="66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960481"/>
            <a:ext cx="6175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 </a:t>
            </a:r>
            <a:r>
              <a:rPr lang="en-US" dirty="0" err="1" smtClean="0"/>
              <a:t>mancanza</a:t>
            </a:r>
            <a:r>
              <a:rPr lang="en-US" dirty="0" smtClean="0"/>
              <a:t> di tempo,  </a:t>
            </a:r>
            <a:r>
              <a:rPr lang="en-US" dirty="0" err="1" smtClean="0"/>
              <a:t>parlero</a:t>
            </a:r>
            <a:r>
              <a:rPr lang="en-US" dirty="0" smtClean="0"/>
              <a:t>’ </a:t>
            </a:r>
            <a:r>
              <a:rPr lang="en-US" dirty="0" err="1" smtClean="0"/>
              <a:t>essenzialmente</a:t>
            </a:r>
            <a:r>
              <a:rPr lang="en-US" dirty="0" smtClean="0"/>
              <a:t> </a:t>
            </a:r>
            <a:r>
              <a:rPr lang="en-US" dirty="0" err="1" smtClean="0"/>
              <a:t>degli</a:t>
            </a:r>
            <a:r>
              <a:rPr lang="en-US" dirty="0" smtClean="0"/>
              <a:t> items </a:t>
            </a:r>
            <a:r>
              <a:rPr lang="en-US" dirty="0" err="1" smtClean="0"/>
              <a:t>sottolineati</a:t>
            </a:r>
            <a:r>
              <a:rPr lang="en-US" dirty="0" smtClean="0"/>
              <a:t> </a:t>
            </a:r>
            <a:r>
              <a:rPr lang="en-US" dirty="0" err="1" smtClean="0"/>
              <a:t>perche</a:t>
            </a:r>
            <a:r>
              <a:rPr lang="en-US" dirty="0" smtClean="0"/>
              <a:t>’ </a:t>
            </a:r>
            <a:r>
              <a:rPr lang="en-US" dirty="0" err="1" smtClean="0"/>
              <a:t>inerenti</a:t>
            </a:r>
            <a:r>
              <a:rPr lang="en-US" dirty="0" smtClean="0"/>
              <a:t> a </a:t>
            </a:r>
            <a:r>
              <a:rPr lang="en-US" dirty="0" err="1" smtClean="0"/>
              <a:t>richieste</a:t>
            </a:r>
            <a:r>
              <a:rPr lang="en-US" dirty="0" smtClean="0"/>
              <a:t> di </a:t>
            </a:r>
            <a:r>
              <a:rPr lang="en-US" dirty="0" err="1" smtClean="0"/>
              <a:t>materiale</a:t>
            </a:r>
            <a:r>
              <a:rPr lang="en-US" dirty="0" smtClean="0"/>
              <a:t> e </a:t>
            </a:r>
            <a:r>
              <a:rPr lang="en-US" dirty="0" err="1" smtClean="0"/>
              <a:t>servizi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9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oryboard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363" y="859197"/>
            <a:ext cx="8184880" cy="4308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5303" y="-74712"/>
            <a:ext cx="3225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Movimentazione</a:t>
            </a:r>
            <a:r>
              <a:rPr lang="en-US" sz="2400" dirty="0" smtClean="0">
                <a:solidFill>
                  <a:schemeClr val="bg1"/>
                </a:solidFill>
              </a:rPr>
              <a:t>  MOLD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8726" y="5852492"/>
            <a:ext cx="308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V. Valentino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3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2986" y="-53907"/>
            <a:ext cx="3943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Hyper-K : Status del </a:t>
            </a:r>
            <a:r>
              <a:rPr lang="en-US" sz="2400" dirty="0" err="1" smtClean="0">
                <a:solidFill>
                  <a:schemeClr val="bg1"/>
                </a:solidFill>
              </a:rPr>
              <a:t>progetto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669" y="2843698"/>
            <a:ext cx="2128242" cy="1479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184" y="393989"/>
            <a:ext cx="4296816" cy="27459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" y="495576"/>
            <a:ext cx="5342045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000" b="1" dirty="0" smtClean="0"/>
              <a:t>Il </a:t>
            </a:r>
            <a:r>
              <a:rPr lang="en-US" sz="2000" b="1" dirty="0" err="1" smtClean="0"/>
              <a:t>progetto</a:t>
            </a:r>
            <a:r>
              <a:rPr lang="en-US" sz="2000" b="1" dirty="0" smtClean="0"/>
              <a:t> e’ </a:t>
            </a:r>
            <a:r>
              <a:rPr lang="en-US" sz="2000" b="1" dirty="0" err="1" smtClean="0"/>
              <a:t>stato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approvato</a:t>
            </a:r>
            <a:r>
              <a:rPr lang="en-US" sz="2000" b="1" dirty="0" smtClean="0"/>
              <a:t> dal </a:t>
            </a:r>
            <a:r>
              <a:rPr lang="en-US" sz="2000" b="1" dirty="0" err="1" smtClean="0"/>
              <a:t>governo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giapponese</a:t>
            </a:r>
            <a:endParaRPr lang="en-US" sz="2000" b="1" dirty="0"/>
          </a:p>
          <a:p>
            <a:pPr marL="342900" indent="-342900">
              <a:buFont typeface="Wingdings" charset="2"/>
              <a:buChar char="ü"/>
            </a:pPr>
            <a:r>
              <a:rPr lang="en-US" sz="2000" b="1" dirty="0" smtClean="0"/>
              <a:t>Ad </a:t>
            </a:r>
            <a:r>
              <a:rPr lang="en-US" sz="2000" b="1" dirty="0" err="1" smtClean="0"/>
              <a:t>Aprile</a:t>
            </a:r>
            <a:r>
              <a:rPr lang="en-US" sz="2000" b="1" dirty="0" smtClean="0"/>
              <a:t> 2020 e’ </a:t>
            </a:r>
            <a:r>
              <a:rPr lang="en-US" sz="2000" b="1" dirty="0" err="1" smtClean="0"/>
              <a:t>iniziato</a:t>
            </a:r>
            <a:r>
              <a:rPr lang="en-US" sz="2000" b="1" dirty="0" smtClean="0"/>
              <a:t> lo </a:t>
            </a:r>
            <a:r>
              <a:rPr lang="en-US" sz="2000" b="1" dirty="0" err="1" smtClean="0"/>
              <a:t>scavo</a:t>
            </a:r>
            <a:endParaRPr lang="en-US" sz="2000" b="1" dirty="0"/>
          </a:p>
          <a:p>
            <a:pPr marL="342900" indent="-342900">
              <a:buFont typeface="Wingdings" charset="2"/>
              <a:buChar char="ü"/>
            </a:pPr>
            <a:r>
              <a:rPr lang="en-US" sz="2000" b="1" dirty="0" smtClean="0"/>
              <a:t>2 Meetings a Tokyo (</a:t>
            </a:r>
            <a:r>
              <a:rPr lang="en-US" sz="2000" b="1" dirty="0" err="1" smtClean="0"/>
              <a:t>gennaio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giugno</a:t>
            </a:r>
            <a:r>
              <a:rPr lang="en-US" sz="2000" b="1" dirty="0" smtClean="0"/>
              <a:t> 2019) con le F.A.</a:t>
            </a:r>
            <a:r>
              <a:rPr lang="en-US" sz="2000" b="1" u="sng" dirty="0" smtClean="0">
                <a:solidFill>
                  <a:srgbClr val="000090"/>
                </a:solidFill>
              </a:rPr>
              <a:t>(</a:t>
            </a:r>
            <a:r>
              <a:rPr lang="en-US" sz="2000" b="1" u="sng" dirty="0" err="1" smtClean="0">
                <a:solidFill>
                  <a:srgbClr val="000090"/>
                </a:solidFill>
              </a:rPr>
              <a:t>incluso</a:t>
            </a:r>
            <a:r>
              <a:rPr lang="en-US" sz="2000" b="1" u="sng" dirty="0" smtClean="0">
                <a:solidFill>
                  <a:srgbClr val="000090"/>
                </a:solidFill>
              </a:rPr>
              <a:t> INFN)  </a:t>
            </a:r>
            <a:r>
              <a:rPr lang="en-US" sz="2000" b="1" dirty="0" smtClean="0"/>
              <a:t>per </a:t>
            </a:r>
            <a:r>
              <a:rPr lang="en-US" sz="2000" b="1" dirty="0" err="1" smtClean="0"/>
              <a:t>discutere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della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partecipazione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internazionale</a:t>
            </a:r>
            <a:r>
              <a:rPr lang="en-US" sz="2000" b="1" dirty="0" smtClean="0"/>
              <a:t> , </a:t>
            </a:r>
            <a:r>
              <a:rPr lang="en-US" sz="2000" b="1" dirty="0" err="1" smtClean="0"/>
              <a:t>il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terzo</a:t>
            </a:r>
            <a:r>
              <a:rPr lang="en-US" sz="2000" b="1" dirty="0" smtClean="0"/>
              <a:t> a </a:t>
            </a:r>
            <a:r>
              <a:rPr lang="en-US" sz="2000" b="1" dirty="0" err="1" smtClean="0"/>
              <a:t>breve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ritardato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causa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covid</a:t>
            </a:r>
            <a:r>
              <a:rPr lang="en-US" sz="2000" b="1" dirty="0" smtClean="0"/>
              <a:t>)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 smtClean="0"/>
              <a:t>Il </a:t>
            </a:r>
            <a:r>
              <a:rPr lang="en-US" sz="2000" b="1" dirty="0" err="1" smtClean="0"/>
              <a:t>contributo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internazionale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focalizzando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sulla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realizzazione</a:t>
            </a:r>
            <a:r>
              <a:rPr lang="en-US" sz="2000" b="1" dirty="0" smtClean="0"/>
              <a:t>  di circa </a:t>
            </a:r>
            <a:r>
              <a:rPr lang="en-US" sz="2000" b="1" dirty="0"/>
              <a:t>5</a:t>
            </a:r>
            <a:r>
              <a:rPr lang="en-US" sz="2000" b="1" dirty="0" smtClean="0"/>
              <a:t>000 </a:t>
            </a:r>
            <a:r>
              <a:rPr lang="en-US" sz="2000" b="1" dirty="0" err="1" smtClean="0"/>
              <a:t>mPMT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Elettronica</a:t>
            </a:r>
            <a:r>
              <a:rPr lang="en-US" sz="2000" b="1" dirty="0" smtClean="0"/>
              <a:t> e Veto System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b="1" dirty="0" smtClean="0"/>
              <a:t>TR in </a:t>
            </a:r>
            <a:r>
              <a:rPr lang="en-US" sz="2000" b="1" dirty="0" err="1" smtClean="0"/>
              <a:t>preparazione</a:t>
            </a:r>
            <a:r>
              <a:rPr lang="en-US" sz="2000" b="1" dirty="0" smtClean="0"/>
              <a:t> (fine 2020)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IL 2021 </a:t>
            </a:r>
            <a:r>
              <a:rPr lang="en-US" sz="24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sara</a:t>
            </a: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’ </a:t>
            </a:r>
            <a:r>
              <a:rPr lang="en-US" sz="24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fondamentale</a:t>
            </a: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per la </a:t>
            </a:r>
            <a:r>
              <a:rPr lang="en-US" sz="24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partenza</a:t>
            </a: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2400" b="1" dirty="0" err="1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progetto</a:t>
            </a:r>
            <a:r>
              <a:rPr lang="en-US" sz="2400" b="1" dirty="0" smtClean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235" y="4322943"/>
            <a:ext cx="2126676" cy="2521963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</p:pic>
      <p:pic>
        <p:nvPicPr>
          <p:cNvPr id="12" name="図 20" descr="屋外, 草, 電車, 森 が含まれている画像&#10;&#10;自動的に生成された説明">
            <a:extLst>
              <a:ext uri="{FF2B5EF4-FFF2-40B4-BE49-F238E27FC236}">
                <a16:creationId xmlns="" xmlns:a16="http://schemas.microsoft.com/office/drawing/2014/main" id="{E7C6562B-9C00-0C47-B814-2836C5E1F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86" y="4779321"/>
            <a:ext cx="3065793" cy="1877283"/>
          </a:xfrm>
          <a:prstGeom prst="rect">
            <a:avLst/>
          </a:prstGeom>
        </p:spPr>
      </p:pic>
      <p:sp>
        <p:nvSpPr>
          <p:cNvPr id="15" name="テキスト ボックス 34">
            <a:extLst>
              <a:ext uri="{FF2B5EF4-FFF2-40B4-BE49-F238E27FC236}">
                <a16:creationId xmlns="" xmlns:a16="http://schemas.microsoft.com/office/drawing/2014/main" id="{5DAD1CD6-3273-424B-8A44-86BEA6158FD3}"/>
              </a:ext>
            </a:extLst>
          </p:cNvPr>
          <p:cNvSpPr txBox="1"/>
          <p:nvPr/>
        </p:nvSpPr>
        <p:spPr>
          <a:xfrm>
            <a:off x="754566" y="5014629"/>
            <a:ext cx="1605531" cy="40011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Times" pitchFamily="2" charset="0"/>
              </a:rPr>
              <a:t>Access tunnel</a:t>
            </a:r>
            <a:endParaRPr kumimoji="1" lang="ja-JP" altLang="en-US" sz="2000">
              <a:latin typeface="Times" pitchFamily="2" charset="0"/>
            </a:endParaRPr>
          </a:p>
        </p:txBody>
      </p:sp>
      <p:sp>
        <p:nvSpPr>
          <p:cNvPr id="16" name="上矢印 32">
            <a:extLst>
              <a:ext uri="{FF2B5EF4-FFF2-40B4-BE49-F238E27FC236}">
                <a16:creationId xmlns="" xmlns:a16="http://schemas.microsoft.com/office/drawing/2014/main" id="{D2AE7C01-0FB9-B847-BBC8-BDBD8D9BAAEC}"/>
              </a:ext>
            </a:extLst>
          </p:cNvPr>
          <p:cNvSpPr/>
          <p:nvPr/>
        </p:nvSpPr>
        <p:spPr>
          <a:xfrm rot="7644538">
            <a:off x="2426161" y="5167096"/>
            <a:ext cx="313747" cy="321373"/>
          </a:xfrm>
          <a:prstGeom prst="upArrow">
            <a:avLst>
              <a:gd name="adj1" fmla="val 32349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26831" y="5550008"/>
            <a:ext cx="297216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 </a:t>
            </a:r>
            <a:r>
              <a:rPr lang="en-US" sz="2400" dirty="0" err="1" smtClean="0"/>
              <a:t>Inizio</a:t>
            </a:r>
            <a:r>
              <a:rPr lang="en-US" sz="2400" dirty="0" smtClean="0"/>
              <a:t> </a:t>
            </a:r>
            <a:r>
              <a:rPr lang="en-US" sz="2400" dirty="0" err="1" smtClean="0"/>
              <a:t>presa</a:t>
            </a:r>
            <a:r>
              <a:rPr lang="en-US" sz="2400" dirty="0" smtClean="0"/>
              <a:t> </a:t>
            </a:r>
            <a:r>
              <a:rPr lang="en-US" sz="2400" dirty="0" err="1" smtClean="0"/>
              <a:t>dati</a:t>
            </a:r>
            <a:r>
              <a:rPr lang="en-US" sz="2400" dirty="0" smtClean="0"/>
              <a:t> 2027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565" y="3583321"/>
            <a:ext cx="2291949" cy="1831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35126" y="6116102"/>
            <a:ext cx="191392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50 </a:t>
            </a:r>
            <a:r>
              <a:rPr lang="en-US" dirty="0" err="1" smtClean="0">
                <a:solidFill>
                  <a:schemeClr val="bg1"/>
                </a:solidFill>
              </a:rPr>
              <a:t>firme</a:t>
            </a:r>
            <a:r>
              <a:rPr lang="en-US" dirty="0" smtClean="0">
                <a:solidFill>
                  <a:schemeClr val="bg1"/>
                </a:solidFill>
              </a:rPr>
              <a:t> INFN,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7 </a:t>
            </a:r>
            <a:r>
              <a:rPr lang="en-US" dirty="0" err="1" smtClean="0">
                <a:solidFill>
                  <a:schemeClr val="bg1"/>
                </a:solidFill>
              </a:rPr>
              <a:t>gruppi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7"/>
          <p:cNvSpPr/>
          <p:nvPr/>
        </p:nvSpPr>
        <p:spPr>
          <a:xfrm>
            <a:off x="112889" y="987834"/>
            <a:ext cx="388456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KM3Net Inspired (</a:t>
            </a:r>
            <a:r>
              <a:rPr lang="en-US" dirty="0" err="1" smtClean="0">
                <a:solidFill>
                  <a:prstClr val="black"/>
                </a:solidFill>
                <a:latin typeface="Book Antiqua" panose="02040602050305030304" pitchFamily="18" charset="0"/>
              </a:rPr>
              <a:t>MoU</a:t>
            </a:r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 with them)</a:t>
            </a:r>
          </a:p>
          <a:p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Proposed first by INFN in 2015</a:t>
            </a:r>
          </a:p>
          <a:p>
            <a:r>
              <a:rPr lang="en-US" dirty="0" smtClean="0">
                <a:solidFill>
                  <a:prstClr val="black"/>
                </a:solidFill>
                <a:latin typeface="Book Antiqua" panose="02040602050305030304" pitchFamily="18" charset="0"/>
              </a:rPr>
              <a:t>To be used for both IWC and ID </a:t>
            </a:r>
          </a:p>
          <a:p>
            <a:r>
              <a:rPr lang="en-US" dirty="0" smtClean="0">
                <a:latin typeface="Book Antiqua" pitchFamily="18" charset="0"/>
              </a:rPr>
              <a:t>R&amp;D </a:t>
            </a:r>
            <a:r>
              <a:rPr lang="en-US" dirty="0" err="1" smtClean="0">
                <a:latin typeface="Book Antiqua" pitchFamily="18" charset="0"/>
              </a:rPr>
              <a:t>finanziato</a:t>
            </a:r>
            <a:r>
              <a:rPr lang="en-US" dirty="0" smtClean="0">
                <a:latin typeface="Book Antiqua" pitchFamily="18" charset="0"/>
              </a:rPr>
              <a:t> </a:t>
            </a:r>
            <a:r>
              <a:rPr lang="en-US" dirty="0" err="1" smtClean="0">
                <a:latin typeface="Book Antiqua" pitchFamily="18" charset="0"/>
              </a:rPr>
              <a:t>dalla</a:t>
            </a:r>
            <a:r>
              <a:rPr lang="en-US" dirty="0" smtClean="0">
                <a:latin typeface="Book Antiqua" pitchFamily="18" charset="0"/>
              </a:rPr>
              <a:t> CSN2 dal 2016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93989"/>
            <a:ext cx="5405651" cy="5868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Multi-PMT @ INFN</a:t>
            </a:r>
            <a:endParaRPr lang="en-US" b="1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393989"/>
            <a:ext cx="4191000" cy="1827379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955" y="393989"/>
            <a:ext cx="2601261" cy="1409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4257" y="1819880"/>
            <a:ext cx="468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Acrylic Cover pressure test &amp; simulations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966" y="4163733"/>
            <a:ext cx="2335732" cy="1427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7966" y="3827404"/>
            <a:ext cx="177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Readout Electronics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604" y="398801"/>
            <a:ext cx="1831285" cy="134538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90" y="2299156"/>
            <a:ext cx="3023710" cy="403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98800" y="2188163"/>
            <a:ext cx="46191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</a:rPr>
              <a:t>Multi-PMT R&amp;D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Readout and HV electronics  </a:t>
            </a:r>
          </a:p>
          <a:p>
            <a:pPr marL="800100" lvl="1" indent="-342900">
              <a:buFont typeface="Wingdings" charset="2"/>
              <a:buChar char="ü"/>
            </a:pPr>
            <a:r>
              <a:rPr lang="en-US" sz="2400" dirty="0" smtClean="0"/>
              <a:t>Acrylic covers (</a:t>
            </a:r>
            <a:r>
              <a:rPr lang="en-US" sz="2400" dirty="0"/>
              <a:t>design and production)</a:t>
            </a:r>
            <a:endParaRPr lang="en-US" sz="2400" dirty="0" smtClean="0"/>
          </a:p>
          <a:p>
            <a:pPr marL="800100" lvl="1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Prototypes: Tests and Characterization </a:t>
            </a:r>
            <a:endParaRPr lang="en-US" sz="2400" b="1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889" y="6413712"/>
            <a:ext cx="307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Test @ </a:t>
            </a:r>
            <a:r>
              <a:rPr lang="en-US" dirty="0" err="1" smtClean="0"/>
              <a:t>Memphyno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60861" y="5808533"/>
            <a:ext cx="5198686" cy="830997"/>
          </a:xfrm>
          <a:prstGeom prst="rect">
            <a:avLst/>
          </a:prstGeom>
          <a:solidFill>
            <a:srgbClr val="D5CDF2"/>
          </a:solidFill>
          <a:ln w="5715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V.Berardi</a:t>
            </a:r>
            <a:r>
              <a:rPr lang="en-US" sz="2400" dirty="0" smtClean="0"/>
              <a:t>,  B.R. de </a:t>
            </a:r>
            <a:r>
              <a:rPr lang="en-US" sz="2400" dirty="0" err="1" smtClean="0"/>
              <a:t>Melo</a:t>
            </a:r>
            <a:r>
              <a:rPr lang="en-US" sz="2400" dirty="0" smtClean="0"/>
              <a:t>, R. </a:t>
            </a:r>
            <a:r>
              <a:rPr lang="en-US" sz="2400" dirty="0" err="1" smtClean="0"/>
              <a:t>Spina</a:t>
            </a:r>
            <a:endParaRPr lang="en-US" sz="2400" dirty="0" smtClean="0"/>
          </a:p>
          <a:p>
            <a:r>
              <a:rPr lang="en-US" sz="2400" dirty="0" err="1" smtClean="0"/>
              <a:t>M.Mongelli</a:t>
            </a:r>
            <a:r>
              <a:rPr lang="en-US" sz="2400" dirty="0" smtClean="0"/>
              <a:t> per </a:t>
            </a:r>
            <a:r>
              <a:rPr lang="en-US" sz="2400" dirty="0" err="1" smtClean="0"/>
              <a:t>il</a:t>
            </a:r>
            <a:r>
              <a:rPr lang="en-US" sz="2400" dirty="0" smtClean="0"/>
              <a:t> CAD </a:t>
            </a:r>
            <a:r>
              <a:rPr lang="en-US" sz="2400" dirty="0" err="1" smtClean="0"/>
              <a:t>meccanico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2340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05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solidFill>
                  <a:srgbClr val="660066"/>
                </a:solidFill>
              </a:rPr>
              <a:t>Bari: </a:t>
            </a:r>
            <a:r>
              <a:rPr lang="en-US" sz="3200" u="sng" dirty="0" err="1">
                <a:solidFill>
                  <a:srgbClr val="660066"/>
                </a:solidFill>
              </a:rPr>
              <a:t>R</a:t>
            </a:r>
            <a:r>
              <a:rPr lang="en-US" sz="3200" u="sng" dirty="0" err="1" smtClean="0">
                <a:solidFill>
                  <a:srgbClr val="660066"/>
                </a:solidFill>
              </a:rPr>
              <a:t>esponsabilita</a:t>
            </a:r>
            <a:r>
              <a:rPr lang="en-US" sz="3200" u="sng" dirty="0" smtClean="0">
                <a:solidFill>
                  <a:srgbClr val="660066"/>
                </a:solidFill>
              </a:rPr>
              <a:t>’ </a:t>
            </a:r>
            <a:r>
              <a:rPr lang="en-US" sz="3200" u="sng" dirty="0" err="1" smtClean="0">
                <a:solidFill>
                  <a:srgbClr val="660066"/>
                </a:solidFill>
              </a:rPr>
              <a:t>Scientifiche</a:t>
            </a:r>
            <a:r>
              <a:rPr lang="en-US" sz="3200" u="sng" dirty="0" smtClean="0">
                <a:solidFill>
                  <a:srgbClr val="660066"/>
                </a:solidFill>
              </a:rPr>
              <a:t> </a:t>
            </a:r>
            <a:r>
              <a:rPr lang="en-US" sz="3200" u="sng" dirty="0" err="1" smtClean="0">
                <a:solidFill>
                  <a:srgbClr val="660066"/>
                </a:solidFill>
              </a:rPr>
              <a:t>internazionali</a:t>
            </a:r>
            <a:r>
              <a:rPr lang="en-US" sz="3200" u="sng" dirty="0" smtClean="0">
                <a:solidFill>
                  <a:srgbClr val="660066"/>
                </a:solidFill>
              </a:rPr>
              <a:t> </a:t>
            </a:r>
            <a:endParaRPr lang="en-US" sz="3200" u="sng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493" y="3456826"/>
            <a:ext cx="3813762" cy="2409302"/>
          </a:xfrm>
          <a:ln w="38100" cmpd="sng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/>
              <a:t>TPC Convener e N280 Steering Comm. member (</a:t>
            </a:r>
            <a:r>
              <a:rPr lang="en-US" sz="2000" dirty="0" err="1" smtClean="0"/>
              <a:t>E.Radicioni</a:t>
            </a:r>
            <a:r>
              <a:rPr lang="en-US" sz="2000" dirty="0" smtClean="0"/>
              <a:t>) </a:t>
            </a:r>
          </a:p>
          <a:p>
            <a:r>
              <a:rPr lang="en-US" sz="2000" dirty="0" err="1" smtClean="0"/>
              <a:t>Analisi</a:t>
            </a:r>
            <a:r>
              <a:rPr lang="en-US" sz="2000" dirty="0" smtClean="0"/>
              <a:t> : X-section </a:t>
            </a:r>
            <a:r>
              <a:rPr lang="en-US" sz="2000" dirty="0"/>
              <a:t>C</a:t>
            </a:r>
            <a:r>
              <a:rPr lang="en-US" sz="2000" dirty="0" smtClean="0"/>
              <a:t>onvener (L. </a:t>
            </a:r>
            <a:r>
              <a:rPr lang="en-US" sz="2000" dirty="0" err="1" smtClean="0"/>
              <a:t>Magaletti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V. </a:t>
            </a:r>
            <a:r>
              <a:rPr lang="en-US" sz="2000" dirty="0" err="1" smtClean="0"/>
              <a:t>Berardi</a:t>
            </a:r>
            <a:r>
              <a:rPr lang="en-US" sz="2000" dirty="0" smtClean="0"/>
              <a:t> : Speaker Bureau Deputy Chair 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493" y="2136534"/>
            <a:ext cx="4105796" cy="107721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M.G. Catanesi :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Executive Committee di T2K 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000" dirty="0" smtClean="0"/>
              <a:t>CERN T2K-Contact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33221" y="1453438"/>
            <a:ext cx="295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smtClean="0">
                <a:solidFill>
                  <a:schemeClr val="accent1"/>
                </a:solidFill>
              </a:rPr>
              <a:t>T2K /T2K Upgrade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0478" y="1309403"/>
            <a:ext cx="4163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90"/>
                </a:solidFill>
              </a:rPr>
              <a:t>Hyper-K Proto-collaboration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275" y="2527148"/>
            <a:ext cx="3482805" cy="3785652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 </a:t>
            </a:r>
            <a:r>
              <a:rPr lang="en-US" sz="2000" dirty="0" smtClean="0"/>
              <a:t>Convener ND280 :                  E. </a:t>
            </a:r>
            <a:r>
              <a:rPr lang="en-US" sz="2000" dirty="0" err="1" smtClean="0"/>
              <a:t>Radicioni</a:t>
            </a:r>
            <a:endParaRPr lang="en-US" sz="2000" dirty="0" smtClean="0"/>
          </a:p>
          <a:p>
            <a:pPr marL="285750" indent="-285750">
              <a:buFont typeface="Wingdings" charset="2"/>
              <a:buChar char="ü"/>
            </a:pPr>
            <a:endParaRPr lang="en-US" sz="2000" dirty="0"/>
          </a:p>
          <a:p>
            <a:pPr marL="285750" indent="-285750">
              <a:buFont typeface="Wingdings" charset="2"/>
              <a:buChar char="ü"/>
            </a:pPr>
            <a:r>
              <a:rPr lang="en-US" sz="2000" dirty="0" smtClean="0"/>
              <a:t> Chairman Speaker Bureau : M.G. Catanesi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/>
          </a:p>
          <a:p>
            <a:pPr marL="285750" indent="-285750">
              <a:buFont typeface="Wingdings" charset="2"/>
              <a:buChar char="ü"/>
            </a:pPr>
            <a:r>
              <a:rPr lang="en-US" sz="2000" dirty="0" err="1" smtClean="0"/>
              <a:t>Istitutional</a:t>
            </a:r>
            <a:r>
              <a:rPr lang="en-US" sz="2000" dirty="0" smtClean="0"/>
              <a:t> Steering Committee  (ISC)  member : </a:t>
            </a:r>
            <a:r>
              <a:rPr lang="en-US" sz="2000" dirty="0" err="1" smtClean="0"/>
              <a:t>M.G.Catanesi</a:t>
            </a:r>
            <a:r>
              <a:rPr lang="en-US" sz="2000" dirty="0" smtClean="0"/>
              <a:t> </a:t>
            </a:r>
          </a:p>
          <a:p>
            <a:pPr marL="285750" indent="-285750">
              <a:buFont typeface="Wingdings" charset="2"/>
              <a:buChar char="ü"/>
            </a:pPr>
            <a:endParaRPr lang="en-US" sz="2000" dirty="0"/>
          </a:p>
          <a:p>
            <a:pPr marL="285750" indent="-285750">
              <a:buFont typeface="Wingdings" charset="2"/>
              <a:buChar char="ü"/>
            </a:pPr>
            <a:r>
              <a:rPr lang="en-US" sz="2000" dirty="0" err="1" smtClean="0"/>
              <a:t>mPMT</a:t>
            </a:r>
            <a:r>
              <a:rPr lang="en-US" sz="2000" dirty="0" smtClean="0"/>
              <a:t> Development :           V. </a:t>
            </a:r>
            <a:r>
              <a:rPr lang="en-US" sz="2000" dirty="0" err="1" smtClean="0"/>
              <a:t>Berardi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131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79" y="310042"/>
            <a:ext cx="3496432" cy="1143000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solidFill>
                  <a:srgbClr val="000090"/>
                </a:solidFill>
                <a:latin typeface="Comic Sans MS" pitchFamily="66" charset="0"/>
              </a:rPr>
              <a:t>T2K a Bari </a:t>
            </a:r>
            <a:r>
              <a:rPr lang="it-IT" sz="4400" dirty="0">
                <a:solidFill>
                  <a:srgbClr val="000090"/>
                </a:solidFill>
                <a:latin typeface="Comic Sans MS" pitchFamily="66" charset="0"/>
              </a:rPr>
              <a:t/>
            </a:r>
            <a:br>
              <a:rPr lang="it-IT" sz="4400" dirty="0">
                <a:solidFill>
                  <a:srgbClr val="000090"/>
                </a:solidFill>
                <a:latin typeface="Comic Sans MS" pitchFamily="66" charset="0"/>
              </a:rPr>
            </a:b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6" y="1280603"/>
            <a:ext cx="8996513" cy="5454328"/>
          </a:xfrm>
          <a:ln w="28575"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2400" dirty="0" smtClean="0">
                <a:solidFill>
                  <a:schemeClr val="tx1">
                    <a:lumMod val="85000"/>
                  </a:schemeClr>
                </a:solidFill>
              </a:rPr>
              <a:t>Staffs </a:t>
            </a:r>
            <a:r>
              <a:rPr lang="en-GB" sz="2500" dirty="0" smtClean="0">
                <a:solidFill>
                  <a:schemeClr val="tx1">
                    <a:lumMod val="85000"/>
                  </a:schemeClr>
                </a:solidFill>
              </a:rPr>
              <a:t>: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Vincenzo </a:t>
            </a:r>
            <a:r>
              <a:rPr lang="en-GB" dirty="0" err="1" smtClean="0">
                <a:solidFill>
                  <a:schemeClr val="tx1">
                    <a:lumMod val="85000"/>
                  </a:schemeClr>
                </a:solidFill>
              </a:rPr>
              <a:t>Berardi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  : 70% </a:t>
            </a:r>
            <a:endParaRPr lang="en-GB" dirty="0">
              <a:solidFill>
                <a:schemeClr val="tx1">
                  <a:lumMod val="85000"/>
                </a:schemeClr>
              </a:solidFill>
            </a:endParaRP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Maria-Gabriella  Catanesi 70%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Lorenzo </a:t>
            </a:r>
            <a:r>
              <a:rPr lang="en-GB" dirty="0" err="1" smtClean="0">
                <a:solidFill>
                  <a:schemeClr val="tx1">
                    <a:lumMod val="85000"/>
                  </a:schemeClr>
                </a:solidFill>
              </a:rPr>
              <a:t>Magaletti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: : 100% (10% ENUBET_CSN2)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Emilio </a:t>
            </a:r>
            <a:r>
              <a:rPr lang="en-GB" dirty="0" err="1" smtClean="0">
                <a:solidFill>
                  <a:schemeClr val="tx1">
                    <a:lumMod val="85000"/>
                  </a:schemeClr>
                </a:solidFill>
              </a:rPr>
              <a:t>Radicioni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  40%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Roberto </a:t>
            </a:r>
            <a:r>
              <a:rPr lang="en-GB" dirty="0" err="1" smtClean="0">
                <a:solidFill>
                  <a:schemeClr val="tx1">
                    <a:lumMod val="85000"/>
                  </a:schemeClr>
                </a:solidFill>
              </a:rPr>
              <a:t>Spina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 :70%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dirty="0" err="1" smtClean="0">
                <a:solidFill>
                  <a:schemeClr val="tx1">
                    <a:lumMod val="85000"/>
                  </a:schemeClr>
                </a:solidFill>
              </a:rPr>
              <a:t>Cosimo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85000"/>
                  </a:schemeClr>
                </a:solidFill>
              </a:rPr>
              <a:t>Pastore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 5%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2400" dirty="0" err="1" smtClean="0">
                <a:solidFill>
                  <a:schemeClr val="tx1">
                    <a:lumMod val="85000"/>
                  </a:schemeClr>
                </a:solidFill>
              </a:rPr>
              <a:t>Dottorandi</a:t>
            </a:r>
            <a:r>
              <a:rPr lang="en-GB" sz="2400" dirty="0" smtClean="0">
                <a:solidFill>
                  <a:schemeClr val="tx1">
                    <a:lumMod val="85000"/>
                  </a:schemeClr>
                </a:solidFill>
              </a:rPr>
              <a:t> e </a:t>
            </a:r>
            <a:r>
              <a:rPr lang="en-GB" sz="2400" dirty="0" err="1" smtClean="0">
                <a:solidFill>
                  <a:schemeClr val="tx1">
                    <a:lumMod val="85000"/>
                  </a:schemeClr>
                </a:solidFill>
              </a:rPr>
              <a:t>borsisti</a:t>
            </a:r>
            <a:endParaRPr lang="en-GB" dirty="0" smtClean="0">
              <a:solidFill>
                <a:schemeClr val="tx1">
                  <a:lumMod val="85000"/>
                </a:schemeClr>
              </a:solidFill>
            </a:endParaRP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US" dirty="0" smtClean="0"/>
              <a:t> Bruno </a:t>
            </a:r>
            <a:r>
              <a:rPr lang="en-US" dirty="0"/>
              <a:t>Ricardo De </a:t>
            </a:r>
            <a:r>
              <a:rPr lang="en-US" dirty="0" err="1"/>
              <a:t>Melo</a:t>
            </a:r>
            <a:r>
              <a:rPr lang="en-US" dirty="0"/>
              <a:t> </a:t>
            </a:r>
            <a:r>
              <a:rPr lang="en-US" dirty="0" err="1" smtClean="0"/>
              <a:t>Cavalcante</a:t>
            </a:r>
            <a:r>
              <a:rPr lang="en-US" dirty="0" smtClean="0"/>
              <a:t> 100% 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(20% </a:t>
            </a:r>
            <a:r>
              <a:rPr lang="en-GB" dirty="0">
                <a:solidFill>
                  <a:schemeClr val="tx1">
                    <a:lumMod val="85000"/>
                  </a:schemeClr>
                </a:solidFill>
              </a:rPr>
              <a:t>ENUBET_CSN2</a:t>
            </a:r>
            <a:r>
              <a:rPr lang="en-GB" dirty="0" smtClean="0">
                <a:solidFill>
                  <a:schemeClr val="tx1">
                    <a:lumMod val="85000"/>
                  </a:schemeClr>
                </a:solidFill>
              </a:rPr>
              <a:t>)</a:t>
            </a:r>
            <a:endParaRPr lang="en-US" dirty="0"/>
          </a:p>
          <a:p>
            <a:pPr marL="539496" lvl="1" indent="-457200">
              <a:spcBef>
                <a:spcPts val="600"/>
              </a:spcBef>
              <a:buSzPct val="80000"/>
              <a:buFont typeface="Wingdings" charset="2"/>
              <a:buChar char="Ø"/>
            </a:pPr>
            <a:r>
              <a:rPr lang="en-GB" sz="2900" u="sng" dirty="0" err="1" smtClean="0">
                <a:solidFill>
                  <a:schemeClr val="tx1">
                    <a:lumMod val="85000"/>
                  </a:schemeClr>
                </a:solidFill>
              </a:rPr>
              <a:t>Percentuali</a:t>
            </a:r>
            <a:r>
              <a:rPr lang="en-GB" sz="2900" u="sng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2500" u="sng" dirty="0" smtClean="0">
                <a:solidFill>
                  <a:schemeClr val="tx1">
                    <a:lumMod val="85000"/>
                  </a:schemeClr>
                </a:solidFill>
              </a:rPr>
              <a:t>: 4.55 FTE (0.3 FTE Enubet_2)</a:t>
            </a:r>
          </a:p>
          <a:p>
            <a:pPr marL="82296" lvl="1" indent="0">
              <a:spcBef>
                <a:spcPts val="600"/>
              </a:spcBef>
              <a:buSzPct val="80000"/>
              <a:buNone/>
            </a:pPr>
            <a:endParaRPr lang="en-GB" sz="2500" u="sng" dirty="0">
              <a:solidFill>
                <a:schemeClr val="tx1">
                  <a:lumMod val="85000"/>
                </a:schemeClr>
              </a:solidFill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GB" sz="1400" dirty="0" smtClean="0"/>
              <a:t>“</a:t>
            </a:r>
            <a:r>
              <a:rPr lang="en-GB" sz="1400" dirty="0" err="1" smtClean="0"/>
              <a:t>ENUBET_una</a:t>
            </a:r>
            <a:r>
              <a:rPr lang="en-GB" sz="1400" dirty="0" smtClean="0"/>
              <a:t> </a:t>
            </a:r>
            <a:r>
              <a:rPr lang="en-GB" sz="1400" dirty="0" err="1"/>
              <a:t>sigla</a:t>
            </a:r>
            <a:r>
              <a:rPr lang="en-GB" sz="1400" dirty="0"/>
              <a:t> </a:t>
            </a:r>
            <a:r>
              <a:rPr lang="en-GB" sz="1400" dirty="0" err="1"/>
              <a:t>tecnica</a:t>
            </a:r>
            <a:r>
              <a:rPr lang="en-GB" sz="1400" dirty="0"/>
              <a:t> </a:t>
            </a:r>
            <a:r>
              <a:rPr lang="en-GB" sz="1400" dirty="0" err="1" smtClean="0"/>
              <a:t>diappoggio</a:t>
            </a:r>
            <a:r>
              <a:rPr lang="en-GB" sz="1400" dirty="0" smtClean="0"/>
              <a:t> a un  </a:t>
            </a:r>
            <a:r>
              <a:rPr lang="en-GB" sz="1400" dirty="0"/>
              <a:t>un </a:t>
            </a:r>
            <a:r>
              <a:rPr lang="en-GB" sz="1400" dirty="0" err="1"/>
              <a:t>progetto</a:t>
            </a:r>
            <a:r>
              <a:rPr lang="en-GB" sz="1400" dirty="0"/>
              <a:t> </a:t>
            </a:r>
            <a:r>
              <a:rPr lang="en-GB" sz="1400" dirty="0" smtClean="0"/>
              <a:t>ERC. </a:t>
            </a:r>
            <a:r>
              <a:rPr lang="en-GB" sz="1400" dirty="0" err="1" smtClean="0"/>
              <a:t>Approvata</a:t>
            </a:r>
            <a:r>
              <a:rPr lang="en-GB" sz="1400" dirty="0" smtClean="0"/>
              <a:t> </a:t>
            </a:r>
            <a:r>
              <a:rPr lang="en-GB" sz="1400" dirty="0" err="1" smtClean="0"/>
              <a:t>dalla</a:t>
            </a:r>
            <a:r>
              <a:rPr lang="en-GB" sz="1400" dirty="0" smtClean="0"/>
              <a:t> CSN2 serve a </a:t>
            </a:r>
            <a:r>
              <a:rPr lang="en-GB" sz="1400" dirty="0" err="1" smtClean="0"/>
              <a:t>pagare</a:t>
            </a:r>
            <a:endParaRPr lang="en-GB" sz="1400" dirty="0" smtClean="0"/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GB" sz="1400" dirty="0"/>
              <a:t> </a:t>
            </a:r>
            <a:r>
              <a:rPr lang="en-GB" sz="1400" dirty="0" err="1" smtClean="0"/>
              <a:t>viaggi</a:t>
            </a:r>
            <a:r>
              <a:rPr lang="en-GB" sz="1400" dirty="0" smtClean="0"/>
              <a:t> di </a:t>
            </a:r>
            <a:r>
              <a:rPr lang="en-GB" sz="1400" dirty="0" err="1" smtClean="0"/>
              <a:t>dottorandi</a:t>
            </a:r>
            <a:r>
              <a:rPr lang="en-GB" sz="1400" dirty="0" smtClean="0"/>
              <a:t> e </a:t>
            </a:r>
            <a:r>
              <a:rPr lang="en-GB" sz="1400" dirty="0" err="1" smtClean="0"/>
              <a:t>tecnici</a:t>
            </a:r>
            <a:r>
              <a:rPr lang="en-GB" sz="1400" dirty="0" smtClean="0"/>
              <a:t> (</a:t>
            </a:r>
            <a:r>
              <a:rPr lang="en-GB" sz="1400" dirty="0" err="1" smtClean="0"/>
              <a:t>che</a:t>
            </a:r>
            <a:r>
              <a:rPr lang="en-GB" sz="1400" dirty="0" smtClean="0"/>
              <a:t> non </a:t>
            </a:r>
            <a:r>
              <a:rPr lang="en-GB" sz="1400" dirty="0" err="1" smtClean="0"/>
              <a:t>possono</a:t>
            </a:r>
            <a:r>
              <a:rPr lang="en-GB" sz="1400" dirty="0" smtClean="0"/>
              <a:t> </a:t>
            </a:r>
            <a:r>
              <a:rPr lang="en-GB" sz="1400" dirty="0" err="1" smtClean="0"/>
              <a:t>viaggiare</a:t>
            </a:r>
            <a:r>
              <a:rPr lang="en-GB" sz="1400" dirty="0" smtClean="0"/>
              <a:t> sui </a:t>
            </a:r>
            <a:r>
              <a:rPr lang="en-GB" sz="1400" dirty="0" err="1" smtClean="0"/>
              <a:t>fondi</a:t>
            </a:r>
            <a:r>
              <a:rPr lang="en-GB" sz="1400" dirty="0" smtClean="0"/>
              <a:t> </a:t>
            </a:r>
            <a:r>
              <a:rPr lang="en-GB" sz="1400" dirty="0" err="1" smtClean="0"/>
              <a:t>europei</a:t>
            </a:r>
            <a:r>
              <a:rPr lang="en-GB" sz="1400" dirty="0" smtClean="0"/>
              <a:t>) e </a:t>
            </a:r>
            <a:r>
              <a:rPr lang="en-GB" sz="1400" dirty="0" err="1" smtClean="0"/>
              <a:t>piccoli</a:t>
            </a:r>
            <a:r>
              <a:rPr lang="en-GB" sz="1400" dirty="0" smtClean="0"/>
              <a:t> </a:t>
            </a:r>
            <a:r>
              <a:rPr lang="en-GB" sz="1400" dirty="0" err="1" smtClean="0"/>
              <a:t>consumi</a:t>
            </a:r>
            <a:r>
              <a:rPr lang="en-GB" sz="1400" dirty="0" smtClean="0"/>
              <a:t> o</a:t>
            </a: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GB" sz="1400" dirty="0" err="1" smtClean="0"/>
              <a:t>Altro</a:t>
            </a:r>
            <a:r>
              <a:rPr lang="en-GB" sz="1400" dirty="0" smtClean="0"/>
              <a:t> </a:t>
            </a:r>
            <a:r>
              <a:rPr lang="en-GB" sz="1400" dirty="0" err="1" smtClean="0"/>
              <a:t>materiale</a:t>
            </a:r>
            <a:r>
              <a:rPr lang="en-GB" sz="1400" dirty="0" smtClean="0"/>
              <a:t> </a:t>
            </a:r>
            <a:r>
              <a:rPr lang="en-GB" sz="1400" dirty="0" err="1" smtClean="0"/>
              <a:t>che</a:t>
            </a:r>
            <a:r>
              <a:rPr lang="en-GB" sz="1400" dirty="0" smtClean="0"/>
              <a:t> non e’ </a:t>
            </a:r>
            <a:r>
              <a:rPr lang="en-GB" sz="1400" dirty="0" err="1" smtClean="0"/>
              <a:t>possibile</a:t>
            </a:r>
            <a:r>
              <a:rPr lang="en-GB" sz="1400" dirty="0" smtClean="0"/>
              <a:t> </a:t>
            </a:r>
            <a:r>
              <a:rPr lang="en-GB" sz="1400" dirty="0" err="1" smtClean="0"/>
              <a:t>rendicontare</a:t>
            </a:r>
            <a:r>
              <a:rPr lang="en-GB" sz="1400" dirty="0" smtClean="0"/>
              <a:t>. </a:t>
            </a:r>
          </a:p>
          <a:p>
            <a:pPr marL="82296" lvl="1" indent="0">
              <a:spcBef>
                <a:spcPts val="600"/>
              </a:spcBef>
              <a:buSzPct val="80000"/>
              <a:buNone/>
            </a:pPr>
            <a:r>
              <a:rPr lang="en-GB" sz="1400" dirty="0" smtClean="0"/>
              <a:t> </a:t>
            </a:r>
            <a:r>
              <a:rPr lang="en-GB" sz="1400" dirty="0" err="1"/>
              <a:t>Inoltre</a:t>
            </a:r>
            <a:r>
              <a:rPr lang="en-GB" sz="1400" dirty="0"/>
              <a:t>, </a:t>
            </a:r>
            <a:r>
              <a:rPr lang="en-GB" sz="1400" dirty="0" err="1"/>
              <a:t>visto</a:t>
            </a:r>
            <a:r>
              <a:rPr lang="en-GB" sz="1400" dirty="0"/>
              <a:t> </a:t>
            </a:r>
            <a:r>
              <a:rPr lang="en-GB" sz="1400" dirty="0" err="1"/>
              <a:t>che</a:t>
            </a:r>
            <a:r>
              <a:rPr lang="en-GB" sz="1400" dirty="0"/>
              <a:t> ENUBET e' un </a:t>
            </a:r>
            <a:r>
              <a:rPr lang="en-GB" sz="1400" dirty="0" smtClean="0"/>
              <a:t> R</a:t>
            </a:r>
            <a:r>
              <a:rPr lang="en-GB" sz="1400" dirty="0"/>
              <a:t>&amp;D </a:t>
            </a:r>
            <a:r>
              <a:rPr lang="en-GB" sz="1400" dirty="0" err="1"/>
              <a:t>funzionale</a:t>
            </a:r>
            <a:r>
              <a:rPr lang="en-GB" sz="1400" dirty="0"/>
              <a:t> a </a:t>
            </a:r>
            <a:r>
              <a:rPr lang="en-GB" sz="1400" dirty="0" smtClean="0"/>
              <a:t>T2K</a:t>
            </a:r>
            <a:r>
              <a:rPr lang="en-GB" sz="1400" dirty="0"/>
              <a:t> </a:t>
            </a:r>
            <a:r>
              <a:rPr lang="en-GB" sz="1400" dirty="0" smtClean="0"/>
              <a:t>le </a:t>
            </a:r>
            <a:r>
              <a:rPr lang="en-GB" sz="1400" dirty="0" err="1"/>
              <a:t>percentuali</a:t>
            </a:r>
            <a:r>
              <a:rPr lang="en-GB" sz="1400" dirty="0"/>
              <a:t> T2K e ENUBET </a:t>
            </a:r>
            <a:r>
              <a:rPr lang="en-GB" sz="1400" dirty="0" err="1"/>
              <a:t>si</a:t>
            </a:r>
            <a:r>
              <a:rPr lang="en-GB" sz="1400" dirty="0"/>
              <a:t> </a:t>
            </a:r>
            <a:r>
              <a:rPr lang="en-GB" sz="1400" dirty="0" err="1" smtClean="0"/>
              <a:t>sommano</a:t>
            </a:r>
            <a:r>
              <a:rPr lang="en-GB" sz="1400" dirty="0" smtClean="0"/>
              <a:t>”</a:t>
            </a:r>
            <a:endParaRPr lang="en-GB" sz="1400" u="sng" dirty="0" smtClean="0">
              <a:solidFill>
                <a:srgbClr val="0000FF"/>
              </a:solidFill>
            </a:endParaRPr>
          </a:p>
          <a:p>
            <a:pPr marL="82296" lvl="1" indent="0">
              <a:spcBef>
                <a:spcPts val="600"/>
              </a:spcBef>
              <a:buSzPct val="80000"/>
              <a:buNone/>
            </a:pPr>
            <a:endParaRPr lang="en-GB" sz="2500" u="sng" dirty="0">
              <a:solidFill>
                <a:srgbClr val="002060"/>
              </a:solidFill>
            </a:endParaRPr>
          </a:p>
          <a:p>
            <a:pPr marL="82296" indent="0">
              <a:buNone/>
            </a:pPr>
            <a:endParaRPr lang="en-GB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779912" y="459232"/>
            <a:ext cx="5184576" cy="42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r>
              <a:rPr lang="en-GB" sz="2200" dirty="0" err="1" smtClean="0">
                <a:latin typeface="Comic Sans MS" pitchFamily="66" charset="0"/>
              </a:rPr>
              <a:t>Responsabile</a:t>
            </a:r>
            <a:r>
              <a:rPr lang="en-GB" sz="2200" dirty="0" smtClean="0">
                <a:latin typeface="Comic Sans MS" pitchFamily="66" charset="0"/>
              </a:rPr>
              <a:t> </a:t>
            </a:r>
            <a:r>
              <a:rPr lang="en-GB" sz="2200" dirty="0" err="1" smtClean="0">
                <a:latin typeface="Comic Sans MS" pitchFamily="66" charset="0"/>
              </a:rPr>
              <a:t>Nazionale</a:t>
            </a:r>
            <a:r>
              <a:rPr lang="en-GB" sz="2200" dirty="0" smtClean="0">
                <a:latin typeface="Comic Sans MS" pitchFamily="66" charset="0"/>
              </a:rPr>
              <a:t> :M.G. Catanesi </a:t>
            </a:r>
            <a:endParaRPr lang="it-IT" sz="2200" dirty="0">
              <a:latin typeface="Comic Sans MS" pitchFamily="66" charset="0"/>
            </a:endParaRPr>
          </a:p>
        </p:txBody>
      </p:sp>
      <p:sp>
        <p:nvSpPr>
          <p:cNvPr id="5" name="AutoShape 2" descr="https://mmm.cern.ch/owa/attachment.ashx?id=RgAAAAAhaGSE0EZtRJoRn0iRa1pKBwAxqu6qMt79QrrVppG7yMtIAAAAPj%2f%2fAAAsNI3AkqKNQL%2bJSq6uCCTMAACBMEOlAAAJ&amp;attcnt=1&amp;attid0=BAAAAAAA&amp;attcid0=b3d12296-f2a0-4621-9452-b4d96616acb3%40cern.ch"/>
          <p:cNvSpPr>
            <a:spLocks noChangeAspect="1" noChangeArrowheads="1"/>
          </p:cNvSpPr>
          <p:nvPr/>
        </p:nvSpPr>
        <p:spPr bwMode="auto">
          <a:xfrm>
            <a:off x="155575" y="-2841625"/>
            <a:ext cx="741045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61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9" y="3478397"/>
            <a:ext cx="7498080" cy="1143000"/>
          </a:xfrm>
        </p:spPr>
        <p:txBody>
          <a:bodyPr/>
          <a:lstStyle/>
          <a:p>
            <a:r>
              <a:rPr lang="en-GB" sz="3200" u="sng" dirty="0"/>
              <a:t> </a:t>
            </a:r>
            <a:r>
              <a:rPr lang="en-GB" sz="3200" u="sng" dirty="0" err="1" smtClean="0"/>
              <a:t>Richieste</a:t>
            </a:r>
            <a:r>
              <a:rPr lang="en-GB" sz="3200" u="sng" dirty="0" smtClean="0"/>
              <a:t> </a:t>
            </a:r>
            <a:r>
              <a:rPr lang="en-GB" sz="3200" u="sng" dirty="0" err="1" smtClean="0"/>
              <a:t>servizi</a:t>
            </a:r>
            <a:r>
              <a:rPr lang="en-GB" sz="3200" u="sng" dirty="0" smtClean="0"/>
              <a:t> </a:t>
            </a:r>
            <a:endParaRPr lang="en-GB" sz="3200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379259"/>
            <a:ext cx="8229600" cy="2478741"/>
          </a:xfrm>
        </p:spPr>
        <p:txBody>
          <a:bodyPr>
            <a:normAutofit/>
          </a:bodyPr>
          <a:lstStyle/>
          <a:p>
            <a:r>
              <a:rPr lang="en-US" dirty="0" err="1" smtClean="0"/>
              <a:t>Officina</a:t>
            </a:r>
            <a:r>
              <a:rPr lang="en-US" dirty="0" smtClean="0"/>
              <a:t> </a:t>
            </a:r>
            <a:r>
              <a:rPr lang="en-US" dirty="0" err="1" smtClean="0"/>
              <a:t>meccanica</a:t>
            </a:r>
            <a:r>
              <a:rPr lang="en-US" dirty="0" smtClean="0"/>
              <a:t>: 4,5 </a:t>
            </a:r>
            <a:r>
              <a:rPr lang="en-US" dirty="0" err="1" smtClean="0"/>
              <a:t>mesi</a:t>
            </a:r>
            <a:endParaRPr lang="en-US" dirty="0" smtClean="0"/>
          </a:p>
          <a:p>
            <a:pPr lvl="1"/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mesi</a:t>
            </a:r>
            <a:r>
              <a:rPr lang="en-US" dirty="0" smtClean="0"/>
              <a:t>  TPC field Cage ,  </a:t>
            </a: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 err="1" smtClean="0"/>
              <a:t>mese</a:t>
            </a:r>
            <a:r>
              <a:rPr lang="en-US" dirty="0" smtClean="0"/>
              <a:t> </a:t>
            </a:r>
            <a:r>
              <a:rPr lang="en-US" dirty="0" err="1" smtClean="0"/>
              <a:t>mPMT</a:t>
            </a:r>
            <a:r>
              <a:rPr lang="en-US" dirty="0" smtClean="0"/>
              <a:t>  , 0.5 ENUBET (</a:t>
            </a:r>
            <a:r>
              <a:rPr lang="en-US" dirty="0" err="1" smtClean="0"/>
              <a:t>assemblaggio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Disegno</a:t>
            </a:r>
            <a:r>
              <a:rPr lang="en-US" dirty="0" smtClean="0"/>
              <a:t> </a:t>
            </a:r>
            <a:r>
              <a:rPr lang="en-US" dirty="0" err="1" smtClean="0"/>
              <a:t>Meccanico</a:t>
            </a:r>
            <a:r>
              <a:rPr lang="en-US" dirty="0" smtClean="0"/>
              <a:t> </a:t>
            </a:r>
            <a:r>
              <a:rPr lang="en-US" dirty="0"/>
              <a:t>3</a:t>
            </a:r>
            <a:r>
              <a:rPr lang="en-US" dirty="0" smtClean="0"/>
              <a:t> </a:t>
            </a:r>
            <a:r>
              <a:rPr lang="en-US" dirty="0" err="1" smtClean="0"/>
              <a:t>mesi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TPCs + 1 </a:t>
            </a:r>
            <a:r>
              <a:rPr lang="en-US" dirty="0" err="1" smtClean="0"/>
              <a:t>meccanica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PMT</a:t>
            </a:r>
            <a:endParaRPr lang="en-US" dirty="0" smtClean="0"/>
          </a:p>
          <a:p>
            <a:r>
              <a:rPr lang="en-US" dirty="0" err="1" smtClean="0"/>
              <a:t>Elettronica</a:t>
            </a:r>
            <a:r>
              <a:rPr lang="en-US" dirty="0" smtClean="0"/>
              <a:t> 1 </a:t>
            </a:r>
            <a:r>
              <a:rPr lang="en-US" dirty="0" err="1" smtClean="0"/>
              <a:t>mese</a:t>
            </a:r>
            <a:endParaRPr lang="en-US" dirty="0" smtClean="0"/>
          </a:p>
          <a:p>
            <a:pPr lvl="1"/>
            <a:r>
              <a:rPr lang="en-US" dirty="0" err="1" smtClean="0"/>
              <a:t>cavi</a:t>
            </a:r>
            <a:r>
              <a:rPr lang="en-US" dirty="0" smtClean="0"/>
              <a:t> , </a:t>
            </a:r>
            <a:r>
              <a:rPr lang="en-US" dirty="0" err="1" smtClean="0"/>
              <a:t>assemblaggi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10369"/>
            <a:ext cx="75363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1">
              <a:spcBef>
                <a:spcPts val="600"/>
              </a:spcBef>
              <a:buSzPct val="80000"/>
            </a:pPr>
            <a:r>
              <a:rPr lang="en-GB" sz="2900" u="sng" dirty="0" err="1">
                <a:solidFill>
                  <a:schemeClr val="tx1">
                    <a:lumMod val="85000"/>
                  </a:schemeClr>
                </a:solidFill>
              </a:rPr>
              <a:t>Richieste</a:t>
            </a:r>
            <a:r>
              <a:rPr lang="en-GB" sz="2900" u="sng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2900" u="sng" dirty="0" err="1">
                <a:solidFill>
                  <a:schemeClr val="tx1">
                    <a:lumMod val="85000"/>
                  </a:schemeClr>
                </a:solidFill>
              </a:rPr>
              <a:t>finanziarie</a:t>
            </a:r>
            <a:r>
              <a:rPr lang="en-GB" sz="2900" u="sng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2500" dirty="0">
                <a:solidFill>
                  <a:schemeClr val="tx1">
                    <a:lumMod val="85000"/>
                  </a:schemeClr>
                </a:solidFill>
              </a:rPr>
              <a:t>: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2300" dirty="0" err="1">
                <a:solidFill>
                  <a:schemeClr val="tx1">
                    <a:lumMod val="85000"/>
                  </a:schemeClr>
                </a:solidFill>
              </a:rPr>
              <a:t>Missioni</a:t>
            </a:r>
            <a:r>
              <a:rPr lang="en-GB" sz="2300" dirty="0">
                <a:solidFill>
                  <a:schemeClr val="tx1">
                    <a:lumMod val="85000"/>
                  </a:schemeClr>
                </a:solidFill>
              </a:rPr>
              <a:t>: </a:t>
            </a:r>
            <a:r>
              <a:rPr lang="en-GB" sz="2300" dirty="0" err="1">
                <a:solidFill>
                  <a:schemeClr val="tx1">
                    <a:lumMod val="85000"/>
                  </a:schemeClr>
                </a:solidFill>
              </a:rPr>
              <a:t>si</a:t>
            </a:r>
            <a:r>
              <a:rPr lang="en-GB" sz="23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2300" dirty="0" err="1" smtClean="0">
                <a:solidFill>
                  <a:schemeClr val="tx1">
                    <a:lumMod val="85000"/>
                  </a:schemeClr>
                </a:solidFill>
              </a:rPr>
              <a:t>prevedono</a:t>
            </a:r>
            <a:r>
              <a:rPr lang="en-GB" sz="230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2300" dirty="0" smtClean="0">
                <a:solidFill>
                  <a:schemeClr val="tx1">
                    <a:lumMod val="85000"/>
                  </a:schemeClr>
                </a:solidFill>
              </a:rPr>
              <a:t>3 </a:t>
            </a:r>
            <a:r>
              <a:rPr lang="en-GB" sz="2300" dirty="0" err="1">
                <a:solidFill>
                  <a:schemeClr val="tx1">
                    <a:lumMod val="85000"/>
                  </a:schemeClr>
                </a:solidFill>
              </a:rPr>
              <a:t>mesi</a:t>
            </a:r>
            <a:r>
              <a:rPr lang="en-GB" sz="2300" dirty="0">
                <a:solidFill>
                  <a:schemeClr val="tx1">
                    <a:lumMod val="85000"/>
                  </a:schemeClr>
                </a:solidFill>
              </a:rPr>
              <a:t> di run per </a:t>
            </a:r>
            <a:r>
              <a:rPr lang="en-GB" sz="2300" dirty="0" smtClean="0">
                <a:solidFill>
                  <a:schemeClr val="tx1">
                    <a:lumMod val="85000"/>
                  </a:schemeClr>
                </a:solidFill>
              </a:rPr>
              <a:t>T2K (</a:t>
            </a:r>
            <a:r>
              <a:rPr lang="en-GB" sz="2300" dirty="0" err="1" smtClean="0">
                <a:solidFill>
                  <a:schemeClr val="tx1">
                    <a:lumMod val="85000"/>
                  </a:schemeClr>
                </a:solidFill>
              </a:rPr>
              <a:t>gennaio-marzo</a:t>
            </a:r>
            <a:r>
              <a:rPr lang="en-GB" sz="2300" dirty="0" smtClean="0">
                <a:solidFill>
                  <a:schemeClr val="tx1">
                    <a:lumMod val="85000"/>
                  </a:schemeClr>
                </a:solidFill>
              </a:rPr>
              <a:t>) </a:t>
            </a:r>
            <a:r>
              <a:rPr lang="en-GB" sz="2300" dirty="0">
                <a:solidFill>
                  <a:schemeClr val="tx1">
                    <a:lumMod val="85000"/>
                  </a:schemeClr>
                </a:solidFill>
              </a:rPr>
              <a:t>, shift </a:t>
            </a:r>
            <a:r>
              <a:rPr lang="en-GB" sz="2300" dirty="0" smtClean="0">
                <a:solidFill>
                  <a:schemeClr val="tx1">
                    <a:lumMod val="85000"/>
                  </a:schemeClr>
                </a:solidFill>
              </a:rPr>
              <a:t>SK (</a:t>
            </a:r>
            <a:r>
              <a:rPr lang="en-GB" sz="2300" dirty="0" err="1" smtClean="0">
                <a:solidFill>
                  <a:schemeClr val="tx1">
                    <a:lumMod val="85000"/>
                  </a:schemeClr>
                </a:solidFill>
              </a:rPr>
              <a:t>tutto</a:t>
            </a:r>
            <a:r>
              <a:rPr lang="en-GB" sz="23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2300" dirty="0" err="1" smtClean="0">
                <a:solidFill>
                  <a:schemeClr val="tx1">
                    <a:lumMod val="85000"/>
                  </a:schemeClr>
                </a:solidFill>
              </a:rPr>
              <a:t>l’anno</a:t>
            </a:r>
            <a:r>
              <a:rPr lang="en-GB" sz="2300" dirty="0" smtClean="0">
                <a:solidFill>
                  <a:schemeClr val="tx1">
                    <a:lumMod val="85000"/>
                  </a:schemeClr>
                </a:solidFill>
              </a:rPr>
              <a:t>)  </a:t>
            </a:r>
            <a:r>
              <a:rPr lang="en-GB" sz="2300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GB" sz="2300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2300" u="sng" dirty="0" smtClean="0">
                <a:solidFill>
                  <a:srgbClr val="000090"/>
                </a:solidFill>
              </a:rPr>
              <a:t>Test e </a:t>
            </a:r>
            <a:r>
              <a:rPr lang="en-GB" sz="2300" u="sng" dirty="0" err="1" smtClean="0">
                <a:solidFill>
                  <a:srgbClr val="000090"/>
                </a:solidFill>
              </a:rPr>
              <a:t>montaggi</a:t>
            </a:r>
            <a:r>
              <a:rPr lang="en-GB" sz="2300" u="sng" dirty="0" smtClean="0">
                <a:solidFill>
                  <a:srgbClr val="000090"/>
                </a:solidFill>
              </a:rPr>
              <a:t> </a:t>
            </a:r>
            <a:r>
              <a:rPr lang="en-GB" sz="2300" u="sng" dirty="0" err="1" smtClean="0">
                <a:solidFill>
                  <a:srgbClr val="000090"/>
                </a:solidFill>
              </a:rPr>
              <a:t>alla</a:t>
            </a:r>
            <a:r>
              <a:rPr lang="en-GB" sz="2300" u="sng" dirty="0" smtClean="0">
                <a:solidFill>
                  <a:srgbClr val="000090"/>
                </a:solidFill>
              </a:rPr>
              <a:t> neutrino platform CERN (NP07)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SPServizi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 =&gt; 70 </a:t>
            </a: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Ke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  (CF T2K + </a:t>
            </a: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Spese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comuni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 al CERN </a:t>
            </a: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JPARC,Kamioka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)  </a:t>
            </a:r>
          </a:p>
          <a:p>
            <a:pPr marL="640080" lvl="2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Consumi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/</a:t>
            </a: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Costruzioni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 = 85K </a:t>
            </a: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Costruzione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 TPC +10K   </a:t>
            </a:r>
            <a:r>
              <a:rPr lang="en-GB" sz="2300" u="sng" dirty="0" err="1" smtClean="0">
                <a:solidFill>
                  <a:schemeClr val="tx1">
                    <a:lumMod val="85000"/>
                  </a:schemeClr>
                </a:solidFill>
              </a:rPr>
              <a:t>mPMT</a:t>
            </a:r>
            <a:r>
              <a:rPr lang="en-GB" sz="2300" u="sng" dirty="0" smtClean="0">
                <a:solidFill>
                  <a:schemeClr val="tx1">
                    <a:lumMod val="85000"/>
                  </a:schemeClr>
                </a:solidFill>
              </a:rPr>
              <a:t> per Hyper-K)</a:t>
            </a:r>
            <a:endParaRPr lang="en-GB" sz="23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2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598"/>
            <a:ext cx="8229600" cy="424519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T2K in a “Nutshell</a:t>
            </a:r>
            <a:r>
              <a:rPr lang="en-GB" sz="2800" dirty="0" smtClean="0">
                <a:solidFill>
                  <a:schemeClr val="bg1"/>
                </a:solidFill>
              </a:rPr>
              <a:t>”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3" b="-553"/>
          <a:stretch/>
        </p:blipFill>
        <p:spPr>
          <a:xfrm>
            <a:off x="0" y="460800"/>
            <a:ext cx="9144000" cy="65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5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361303" y="366609"/>
            <a:ext cx="4824507" cy="1608947"/>
          </a:xfrm>
          <a:ln w="28575" cmpd="sng">
            <a:solidFill>
              <a:srgbClr val="00009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it-IT" dirty="0"/>
              <a:t>T2K ha </a:t>
            </a:r>
            <a:r>
              <a:rPr lang="it-IT" dirty="0" smtClean="0"/>
              <a:t>misurato </a:t>
            </a:r>
            <a:r>
              <a:rPr lang="it-IT" dirty="0"/>
              <a:t>che il numero di antineutrini muonici che oscillano in antineutrini elettronici </a:t>
            </a:r>
            <a:r>
              <a:rPr lang="it-IT" u="sng" dirty="0">
                <a:solidFill>
                  <a:srgbClr val="000090"/>
                </a:solidFill>
              </a:rPr>
              <a:t>è inferiore </a:t>
            </a:r>
            <a:r>
              <a:rPr lang="it-IT" dirty="0"/>
              <a:t>rispetto a quello dei neutrini muonici oscillanti in neutrini elettronici</a:t>
            </a:r>
            <a:r>
              <a:rPr lang="it-IT" dirty="0" smtClean="0"/>
              <a:t>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400" y="2085913"/>
            <a:ext cx="4875600" cy="40096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" y="6095574"/>
            <a:ext cx="369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Il </a:t>
            </a:r>
            <a:r>
              <a:rPr lang="en-US" b="1" dirty="0" err="1" smtClean="0">
                <a:solidFill>
                  <a:srgbClr val="000090"/>
                </a:solidFill>
              </a:rPr>
              <a:t>risultato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indica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che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il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valore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piu</a:t>
            </a:r>
            <a:r>
              <a:rPr lang="en-US" b="1" dirty="0" smtClean="0">
                <a:solidFill>
                  <a:srgbClr val="000090"/>
                </a:solidFill>
              </a:rPr>
              <a:t>’ </a:t>
            </a:r>
            <a:r>
              <a:rPr lang="en-US" b="1" dirty="0" err="1" smtClean="0">
                <a:solidFill>
                  <a:srgbClr val="000090"/>
                </a:solidFill>
              </a:rPr>
              <a:t>probabile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della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fase</a:t>
            </a:r>
            <a:r>
              <a:rPr lang="en-US" b="1" dirty="0" smtClean="0">
                <a:solidFill>
                  <a:srgbClr val="000090"/>
                </a:solidFill>
              </a:rPr>
              <a:t> e -90 </a:t>
            </a:r>
            <a:r>
              <a:rPr lang="en-US" b="1" dirty="0" err="1" smtClean="0">
                <a:solidFill>
                  <a:srgbClr val="000090"/>
                </a:solidFill>
              </a:rPr>
              <a:t>gradi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0078" y="6100671"/>
            <a:ext cx="5543356" cy="646331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* In </a:t>
            </a:r>
            <a:r>
              <a:rPr lang="en-US" dirty="0" err="1" smtClean="0"/>
              <a:t>altre</a:t>
            </a:r>
            <a:r>
              <a:rPr lang="en-US" dirty="0" smtClean="0"/>
              <a:t> parole </a:t>
            </a:r>
            <a:r>
              <a:rPr lang="en-US" dirty="0" err="1" smtClean="0"/>
              <a:t>l’effetto</a:t>
            </a:r>
            <a:r>
              <a:rPr lang="en-US" dirty="0" smtClean="0"/>
              <a:t> </a:t>
            </a:r>
            <a:r>
              <a:rPr lang="en-US" dirty="0" err="1" smtClean="0"/>
              <a:t>potrebbe</a:t>
            </a:r>
            <a:r>
              <a:rPr lang="en-US" dirty="0" smtClean="0"/>
              <a:t> </a:t>
            </a:r>
            <a:r>
              <a:rPr lang="en-US" dirty="0" err="1" smtClean="0"/>
              <a:t>essere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r>
              <a:rPr lang="en-US" dirty="0" smtClean="0"/>
              <a:t> a </a:t>
            </a:r>
            <a:r>
              <a:rPr lang="en-US" dirty="0" err="1" smtClean="0"/>
              <a:t>sufficenza</a:t>
            </a:r>
            <a:r>
              <a:rPr lang="en-US" dirty="0" smtClean="0"/>
              <a:t> da </a:t>
            </a:r>
            <a:r>
              <a:rPr lang="en-US" dirty="0" err="1" smtClean="0"/>
              <a:t>spiegare</a:t>
            </a:r>
            <a:r>
              <a:rPr lang="en-US" dirty="0" smtClean="0"/>
              <a:t> </a:t>
            </a:r>
            <a:r>
              <a:rPr lang="en-US" dirty="0" err="1" smtClean="0"/>
              <a:t>l’asimmetria</a:t>
            </a:r>
            <a:r>
              <a:rPr lang="en-US" dirty="0" smtClean="0"/>
              <a:t> </a:t>
            </a:r>
            <a:r>
              <a:rPr lang="en-US" dirty="0" err="1" smtClean="0"/>
              <a:t>materia</a:t>
            </a:r>
            <a:r>
              <a:rPr lang="en-US" dirty="0" smtClean="0"/>
              <a:t> </a:t>
            </a:r>
            <a:r>
              <a:rPr lang="en-US" dirty="0" err="1" smtClean="0"/>
              <a:t>antimateria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" name="Picture 13" descr="Nature_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39"/>
            <a:ext cx="3361302" cy="4418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2101"/>
            <a:ext cx="4268400" cy="21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6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9870"/>
            <a:ext cx="6444232" cy="3667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19" y="4769020"/>
            <a:ext cx="2194385" cy="1595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32" y="567134"/>
            <a:ext cx="2699768" cy="26137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1368595" y="567134"/>
            <a:ext cx="3711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SK-V with GD 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7771" y="13632"/>
            <a:ext cx="200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(2020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2027)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486" y="3786313"/>
            <a:ext cx="6744514" cy="30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4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3990" y="46244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T2K </a:t>
            </a:r>
            <a:r>
              <a:rPr lang="en-US" dirty="0"/>
              <a:t>Phase II (T2K-II) 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3990" y="957742"/>
            <a:ext cx="8930010" cy="3041210"/>
          </a:xfrm>
        </p:spPr>
        <p:txBody>
          <a:bodyPr>
            <a:normAutofit/>
          </a:bodyPr>
          <a:lstStyle/>
          <a:p>
            <a:r>
              <a:rPr lang="en-US" dirty="0"/>
              <a:t>~400 events expected for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baseline="-25000" dirty="0"/>
              <a:t> </a:t>
            </a:r>
            <a:r>
              <a:rPr lang="en-US" dirty="0"/>
              <a:t>appearance </a:t>
            </a:r>
            <a:r>
              <a:rPr lang="en-US" dirty="0" smtClean="0"/>
              <a:t>signal</a:t>
            </a:r>
            <a:endParaRPr lang="en-US" dirty="0"/>
          </a:p>
          <a:p>
            <a:pPr lvl="1"/>
            <a:r>
              <a:rPr lang="en-US" dirty="0" smtClean="0"/>
              <a:t>Analysis improvement to increase statistical significance </a:t>
            </a:r>
            <a:endParaRPr lang="en-US" dirty="0"/>
          </a:p>
          <a:p>
            <a:r>
              <a:rPr lang="en-US" dirty="0" smtClean="0"/>
              <a:t>Systematics Error  5.8 =&gt; 4</a:t>
            </a:r>
            <a:r>
              <a:rPr lang="en-US" dirty="0"/>
              <a:t>% </a:t>
            </a:r>
            <a:r>
              <a:rPr lang="en-US" dirty="0" smtClean="0"/>
              <a:t> (&lt;3% </a:t>
            </a:r>
            <a:r>
              <a:rPr lang="en-US" dirty="0" err="1" smtClean="0"/>
              <a:t>HyperK</a:t>
            </a:r>
            <a:r>
              <a:rPr lang="en-US" dirty="0" smtClean="0"/>
              <a:t>/Dune)</a:t>
            </a:r>
            <a:endParaRPr lang="en-US" dirty="0"/>
          </a:p>
          <a:p>
            <a:pPr lvl="1"/>
            <a:r>
              <a:rPr lang="en-US" dirty="0" smtClean="0"/>
              <a:t>Near Detectors  measurements </a:t>
            </a:r>
            <a:r>
              <a:rPr lang="en-US" dirty="0"/>
              <a:t>a</a:t>
            </a:r>
            <a:r>
              <a:rPr lang="en-US" dirty="0" smtClean="0"/>
              <a:t>re </a:t>
            </a:r>
            <a:r>
              <a:rPr lang="en-US" dirty="0"/>
              <a:t>a key! </a:t>
            </a:r>
          </a:p>
          <a:p>
            <a:r>
              <a:rPr lang="en-US" dirty="0" smtClean="0"/>
              <a:t>Approved by PAC </a:t>
            </a:r>
            <a:r>
              <a:rPr lang="en-US" dirty="0"/>
              <a:t> </a:t>
            </a:r>
            <a:r>
              <a:rPr lang="en-US" u="sng" dirty="0" smtClean="0">
                <a:solidFill>
                  <a:schemeClr val="accent1"/>
                </a:solidFill>
              </a:rPr>
              <a:t>(4 months of run/ year until </a:t>
            </a:r>
            <a:r>
              <a:rPr lang="en-US" u="sng" dirty="0" err="1" smtClean="0">
                <a:solidFill>
                  <a:schemeClr val="accent1"/>
                </a:solidFill>
              </a:rPr>
              <a:t>HyperK</a:t>
            </a:r>
            <a:r>
              <a:rPr lang="en-US" u="sng" dirty="0" smtClean="0">
                <a:solidFill>
                  <a:schemeClr val="accent1"/>
                </a:solidFill>
              </a:rPr>
              <a:t> start)</a:t>
            </a:r>
            <a:r>
              <a:rPr lang="en-US" dirty="0" smtClean="0"/>
              <a:t> . </a:t>
            </a:r>
            <a:endParaRPr lang="en-US" dirty="0"/>
          </a:p>
          <a:p>
            <a:r>
              <a:rPr lang="en-US" b="1" u="sng" dirty="0" smtClean="0">
                <a:solidFill>
                  <a:srgbClr val="000090"/>
                </a:solidFill>
              </a:rPr>
              <a:t>TDR ND280-Upgrade @ CERN =&gt;  NP07 (</a:t>
            </a:r>
            <a:r>
              <a:rPr lang="en-US" b="1" u="sng" dirty="0" err="1" smtClean="0">
                <a:solidFill>
                  <a:srgbClr val="000090"/>
                </a:solidFill>
              </a:rPr>
              <a:t>il</a:t>
            </a:r>
            <a:r>
              <a:rPr lang="en-US" b="1" u="sng" dirty="0" smtClean="0">
                <a:solidFill>
                  <a:srgbClr val="000090"/>
                </a:solidFill>
              </a:rPr>
              <a:t> CERN e’ </a:t>
            </a:r>
            <a:r>
              <a:rPr lang="en-US" b="1" u="sng" dirty="0" err="1" smtClean="0">
                <a:solidFill>
                  <a:srgbClr val="000090"/>
                </a:solidFill>
              </a:rPr>
              <a:t>entrato</a:t>
            </a:r>
            <a:r>
              <a:rPr lang="en-US" b="1" u="sng" dirty="0" smtClean="0">
                <a:solidFill>
                  <a:srgbClr val="000090"/>
                </a:solidFill>
              </a:rPr>
              <a:t> in T2K)</a:t>
            </a:r>
            <a:endParaRPr lang="en-US" b="1" u="sng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25439"/>
            <a:ext cx="4373881" cy="2450353"/>
          </a:xfrm>
          <a:prstGeom prst="rect">
            <a:avLst/>
          </a:prstGeom>
        </p:spPr>
      </p:pic>
      <p:pic>
        <p:nvPicPr>
          <p:cNvPr id="7" name="T2K-NOvA-DUNE-HK-v3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008" y="3435793"/>
            <a:ext cx="4299169" cy="283916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33"/>
          <p:cNvSpPr/>
          <p:nvPr/>
        </p:nvSpPr>
        <p:spPr>
          <a:xfrm>
            <a:off x="1127947" y="5796399"/>
            <a:ext cx="6836122" cy="1087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endParaRPr dirty="0"/>
          </a:p>
          <a:p>
            <a:pPr>
              <a:defRPr>
                <a:solidFill>
                  <a:srgbClr val="FF40FF"/>
                </a:solidFill>
              </a:defRPr>
            </a:pPr>
            <a:r>
              <a:rPr sz="2400" dirty="0">
                <a:solidFill>
                  <a:srgbClr val="660066"/>
                </a:solidFill>
              </a:rPr>
              <a:t>~3σ indication with T2K→T2K-II,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rPr sz="2400" dirty="0">
                <a:solidFill>
                  <a:srgbClr val="660066"/>
                </a:solidFill>
              </a:rPr>
              <a:t>&gt;5σ discovery and measurement with </a:t>
            </a:r>
            <a:r>
              <a:rPr sz="2400" dirty="0" smtClean="0">
                <a:solidFill>
                  <a:srgbClr val="660066"/>
                </a:solidFill>
              </a:rPr>
              <a:t>HK</a:t>
            </a:r>
            <a:r>
              <a:rPr lang="en-US" sz="2400" dirty="0" smtClean="0">
                <a:solidFill>
                  <a:srgbClr val="660066"/>
                </a:solidFill>
              </a:rPr>
              <a:t>/DUNE</a:t>
            </a:r>
            <a:endParaRPr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24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272"/>
            <a:ext cx="6170837" cy="32891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ND280 Upgrade Project (NP07)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944" y="367013"/>
            <a:ext cx="2836056" cy="1800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6" y="791529"/>
            <a:ext cx="6014451" cy="3899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19" y="5135221"/>
            <a:ext cx="8323169" cy="1600438"/>
          </a:xfrm>
          <a:prstGeom prst="rect">
            <a:avLst/>
          </a:prstGeom>
          <a:noFill/>
          <a:ln w="57150" cmpd="sng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 smtClean="0"/>
              <a:t>2018-2019 </a:t>
            </a:r>
            <a:r>
              <a:rPr lang="en-US" sz="2000" dirty="0" smtClean="0"/>
              <a:t>Prototype of TPC and SFGD in a </a:t>
            </a:r>
            <a:r>
              <a:rPr lang="en-US" sz="2000" dirty="0" err="1" smtClean="0"/>
              <a:t>testbeam</a:t>
            </a:r>
            <a:r>
              <a:rPr lang="en-US" sz="2000" dirty="0" smtClean="0"/>
              <a:t>. Define the detector options (granularity </a:t>
            </a:r>
            <a:r>
              <a:rPr lang="en-US" sz="2000" dirty="0" err="1" smtClean="0"/>
              <a:t>etc</a:t>
            </a:r>
            <a:r>
              <a:rPr lang="en-US" sz="2000" dirty="0" smtClean="0"/>
              <a:t>). Prepare for production.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 smtClean="0"/>
              <a:t>2019-2021 </a:t>
            </a:r>
            <a:r>
              <a:rPr lang="en-US" sz="2000" b="1" u="sng" dirty="0" smtClean="0">
                <a:solidFill>
                  <a:schemeClr val="accent1"/>
                </a:solidFill>
              </a:rPr>
              <a:t>Production</a:t>
            </a:r>
            <a:r>
              <a:rPr lang="en-US" sz="2000" dirty="0" smtClean="0"/>
              <a:t>, </a:t>
            </a:r>
            <a:r>
              <a:rPr lang="en-US" sz="2000" b="1" u="sng" dirty="0" smtClean="0">
                <a:solidFill>
                  <a:srgbClr val="000090"/>
                </a:solidFill>
              </a:rPr>
              <a:t>integration at CERN. System test (</a:t>
            </a:r>
            <a:r>
              <a:rPr lang="en-US" sz="2000" b="1" u="sng" dirty="0" err="1" smtClean="0">
                <a:solidFill>
                  <a:srgbClr val="000090"/>
                </a:solidFill>
              </a:rPr>
              <a:t>cosmics</a:t>
            </a:r>
            <a:r>
              <a:rPr lang="en-US" sz="2000" b="1" u="sng" dirty="0" smtClean="0">
                <a:solidFill>
                  <a:srgbClr val="000090"/>
                </a:solidFill>
              </a:rPr>
              <a:t>).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 smtClean="0"/>
              <a:t>2022 </a:t>
            </a:r>
            <a:r>
              <a:rPr lang="en-US" sz="2000" dirty="0" smtClean="0"/>
              <a:t>Shipment to Japan, installation, commissioning.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837" y="2283328"/>
            <a:ext cx="2924881" cy="2190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801" y="3697644"/>
            <a:ext cx="2098863" cy="14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1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75" y="-97920"/>
            <a:ext cx="8191830" cy="495567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New Horizontal TPCs whit  Resistive MM readout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8674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dirty="0" smtClean="0"/>
              <a:t>ield</a:t>
            </a:r>
            <a:r>
              <a:rPr lang="en-US" sz="2400" dirty="0"/>
              <a:t>-</a:t>
            </a:r>
            <a:r>
              <a:rPr lang="en-US" sz="2400" dirty="0" smtClean="0"/>
              <a:t>cages a </a:t>
            </a:r>
            <a:r>
              <a:rPr lang="en-US" sz="2400" dirty="0" err="1" smtClean="0"/>
              <a:t>minimo</a:t>
            </a:r>
            <a:r>
              <a:rPr lang="en-US" sz="2400" dirty="0" smtClean="0"/>
              <a:t> </a:t>
            </a:r>
            <a:r>
              <a:rPr lang="en-US" sz="2400" dirty="0" err="1" smtClean="0"/>
              <a:t>ingombro</a:t>
            </a:r>
            <a:endParaRPr lang="en-US" sz="2400" dirty="0" smtClean="0"/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geometrico</a:t>
            </a:r>
            <a:r>
              <a:rPr lang="en-US" sz="2400" dirty="0" smtClean="0"/>
              <a:t> &amp;</a:t>
            </a:r>
            <a:r>
              <a:rPr lang="en-US" sz="2400" dirty="0"/>
              <a:t>	</a:t>
            </a:r>
            <a:r>
              <a:rPr lang="en-US" sz="2400" dirty="0" smtClean="0"/>
              <a:t>radiation length)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34926" y="1059224"/>
            <a:ext cx="4319888" cy="1692771"/>
          </a:xfrm>
          <a:prstGeom prst="rect">
            <a:avLst/>
          </a:prstGeom>
          <a:solidFill>
            <a:srgbClr val="A08EE7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Field-cages: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  </a:t>
            </a:r>
            <a:r>
              <a:rPr lang="en-US" sz="2000" dirty="0">
                <a:solidFill>
                  <a:srgbClr val="000090"/>
                </a:solidFill>
              </a:rPr>
              <a:t>I</a:t>
            </a:r>
            <a:r>
              <a:rPr lang="en-US" sz="2000" dirty="0" smtClean="0">
                <a:solidFill>
                  <a:srgbClr val="000090"/>
                </a:solidFill>
              </a:rPr>
              <a:t>NFN Bari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INFN </a:t>
            </a:r>
            <a:r>
              <a:rPr lang="en-US" sz="2000" dirty="0" err="1" smtClean="0">
                <a:solidFill>
                  <a:srgbClr val="000090"/>
                </a:solidFill>
              </a:rPr>
              <a:t>Padova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000090"/>
                </a:solidFill>
              </a:rPr>
              <a:t>  INFN LNL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IFAE </a:t>
            </a:r>
            <a:r>
              <a:rPr lang="en-US" sz="2000" dirty="0" err="1" smtClean="0">
                <a:solidFill>
                  <a:srgbClr val="000090"/>
                </a:solidFill>
              </a:rPr>
              <a:t>Barcellona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4926" y="524772"/>
            <a:ext cx="3479019" cy="369332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RESPONSABILITA’ INFN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5145648" y="2850517"/>
            <a:ext cx="3709166" cy="2491848"/>
          </a:xfrm>
          <a:prstGeom prst="rect">
            <a:avLst/>
          </a:prstGeom>
          <a:solidFill>
            <a:srgbClr val="D5CDF2"/>
          </a:solidFill>
          <a:ln w="38100" cmpd="sng">
            <a:solidFill>
              <a:srgbClr val="660066"/>
            </a:solidFill>
          </a:ln>
        </p:spPr>
        <p:txBody>
          <a:bodyPr>
            <a:normAutofit fontScale="77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000090"/>
                </a:solidFill>
              </a:rPr>
              <a:t>Prototipo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finanziato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dalla</a:t>
            </a:r>
            <a:r>
              <a:rPr lang="en-US" dirty="0" smtClean="0">
                <a:solidFill>
                  <a:srgbClr val="000090"/>
                </a:solidFill>
              </a:rPr>
              <a:t> CSN2 </a:t>
            </a:r>
            <a:r>
              <a:rPr lang="en-US" dirty="0" err="1" smtClean="0">
                <a:solidFill>
                  <a:srgbClr val="000090"/>
                </a:solidFill>
              </a:rPr>
              <a:t>alla</a:t>
            </a:r>
            <a:r>
              <a:rPr lang="en-US" dirty="0" smtClean="0">
                <a:solidFill>
                  <a:srgbClr val="000090"/>
                </a:solidFill>
              </a:rPr>
              <a:t> fine del 2018 (50 </a:t>
            </a:r>
            <a:r>
              <a:rPr lang="en-US" dirty="0" err="1" smtClean="0">
                <a:solidFill>
                  <a:srgbClr val="000090"/>
                </a:solidFill>
              </a:rPr>
              <a:t>Keuro</a:t>
            </a:r>
            <a:r>
              <a:rPr lang="en-US" dirty="0" smtClean="0">
                <a:solidFill>
                  <a:srgbClr val="000090"/>
                </a:solidFill>
              </a:rPr>
              <a:t> circa) e </a:t>
            </a:r>
            <a:r>
              <a:rPr lang="en-US" dirty="0" err="1" smtClean="0">
                <a:solidFill>
                  <a:srgbClr val="000090"/>
                </a:solidFill>
              </a:rPr>
              <a:t>realizzato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nel</a:t>
            </a:r>
            <a:r>
              <a:rPr lang="en-US" dirty="0" smtClean="0">
                <a:solidFill>
                  <a:srgbClr val="000090"/>
                </a:solidFill>
              </a:rPr>
              <a:t> 2019 </a:t>
            </a:r>
          </a:p>
          <a:p>
            <a:r>
              <a:rPr lang="en-US" u="sng" dirty="0" smtClean="0">
                <a:solidFill>
                  <a:srgbClr val="000090"/>
                </a:solidFill>
              </a:rPr>
              <a:t>INFN Bari; </a:t>
            </a:r>
          </a:p>
          <a:p>
            <a:pPr lvl="1"/>
            <a:r>
              <a:rPr lang="en-US" u="sng" dirty="0" err="1" smtClean="0">
                <a:solidFill>
                  <a:srgbClr val="000090"/>
                </a:solidFill>
              </a:rPr>
              <a:t>Simulazione</a:t>
            </a:r>
            <a:r>
              <a:rPr lang="en-US" u="sng" dirty="0" smtClean="0">
                <a:solidFill>
                  <a:srgbClr val="000090"/>
                </a:solidFill>
              </a:rPr>
              <a:t> (COMSOL) e </a:t>
            </a:r>
            <a:r>
              <a:rPr lang="en-US" u="sng" dirty="0" err="1" smtClean="0">
                <a:solidFill>
                  <a:srgbClr val="000090"/>
                </a:solidFill>
              </a:rPr>
              <a:t>realizzazione</a:t>
            </a:r>
            <a:r>
              <a:rPr lang="en-US" u="sng" dirty="0" smtClean="0">
                <a:solidFill>
                  <a:srgbClr val="000090"/>
                </a:solidFill>
              </a:rPr>
              <a:t> </a:t>
            </a:r>
            <a:r>
              <a:rPr lang="en-US" u="sng" dirty="0" err="1" smtClean="0">
                <a:solidFill>
                  <a:srgbClr val="000090"/>
                </a:solidFill>
              </a:rPr>
              <a:t>dei</a:t>
            </a:r>
            <a:r>
              <a:rPr lang="en-US" u="sng" dirty="0" smtClean="0">
                <a:solidFill>
                  <a:srgbClr val="000090"/>
                </a:solidFill>
              </a:rPr>
              <a:t> strips foils</a:t>
            </a:r>
          </a:p>
          <a:p>
            <a:pPr lvl="1"/>
            <a:r>
              <a:rPr lang="en-US" u="sng" dirty="0" smtClean="0">
                <a:solidFill>
                  <a:srgbClr val="000090"/>
                </a:solidFill>
              </a:rPr>
              <a:t> </a:t>
            </a:r>
            <a:r>
              <a:rPr lang="en-US" u="sng" dirty="0" err="1" smtClean="0">
                <a:solidFill>
                  <a:srgbClr val="000090"/>
                </a:solidFill>
              </a:rPr>
              <a:t>Realizzazione</a:t>
            </a:r>
            <a:r>
              <a:rPr lang="en-US" u="sng" dirty="0" smtClean="0">
                <a:solidFill>
                  <a:srgbClr val="000090"/>
                </a:solidFill>
              </a:rPr>
              <a:t> del MOLD (</a:t>
            </a:r>
            <a:r>
              <a:rPr lang="en-US" u="sng" dirty="0" err="1" smtClean="0">
                <a:solidFill>
                  <a:srgbClr val="000090"/>
                </a:solidFill>
              </a:rPr>
              <a:t>prototipo</a:t>
            </a:r>
            <a:r>
              <a:rPr lang="en-US" u="sng" dirty="0" smtClean="0">
                <a:solidFill>
                  <a:srgbClr val="000090"/>
                </a:solidFill>
              </a:rPr>
              <a:t>) 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Assemblaggio</a:t>
            </a:r>
            <a:r>
              <a:rPr lang="en-US" dirty="0" smtClean="0">
                <a:solidFill>
                  <a:srgbClr val="000090"/>
                </a:solidFill>
              </a:rPr>
              <a:t> e tests  del </a:t>
            </a:r>
            <a:r>
              <a:rPr lang="en-US" dirty="0" err="1" smtClean="0">
                <a:solidFill>
                  <a:srgbClr val="000090"/>
                </a:solidFill>
              </a:rPr>
              <a:t>prototipo</a:t>
            </a:r>
            <a:r>
              <a:rPr lang="en-US" dirty="0" smtClean="0">
                <a:solidFill>
                  <a:srgbClr val="000090"/>
                </a:solidFill>
              </a:rPr>
              <a:t> al CERN e a </a:t>
            </a:r>
            <a:r>
              <a:rPr lang="en-US" dirty="0" err="1" smtClean="0">
                <a:solidFill>
                  <a:srgbClr val="000090"/>
                </a:solidFill>
              </a:rPr>
              <a:t>Desy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7739"/>
            <a:ext cx="1218208" cy="20770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35222" y="1346078"/>
            <a:ext cx="2276012" cy="1200329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Strip Configuration </a:t>
            </a:r>
          </a:p>
          <a:p>
            <a:r>
              <a:rPr lang="en-US" dirty="0" smtClean="0"/>
              <a:t>Double sided</a:t>
            </a:r>
          </a:p>
          <a:p>
            <a:r>
              <a:rPr lang="en-US" dirty="0" smtClean="0"/>
              <a:t>Mirror strips</a:t>
            </a:r>
          </a:p>
          <a:p>
            <a:r>
              <a:rPr lang="en-US" dirty="0" smtClean="0"/>
              <a:t>Foils dim : 55x220 cm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4" y="5193644"/>
            <a:ext cx="2439693" cy="139536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145648" y="5586545"/>
            <a:ext cx="36195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L.Magaletti</a:t>
            </a:r>
            <a:r>
              <a:rPr lang="en-US" dirty="0"/>
              <a:t>,  </a:t>
            </a:r>
            <a:r>
              <a:rPr lang="en-US" dirty="0" err="1"/>
              <a:t>E.Radicioni</a:t>
            </a:r>
            <a:r>
              <a:rPr lang="en-US" dirty="0"/>
              <a:t> , C. </a:t>
            </a:r>
            <a:r>
              <a:rPr lang="en-US" dirty="0" err="1"/>
              <a:t>Pastore</a:t>
            </a:r>
            <a:r>
              <a:rPr lang="en-US" dirty="0"/>
              <a:t> , N. </a:t>
            </a:r>
            <a:r>
              <a:rPr lang="en-US" dirty="0" err="1"/>
              <a:t>Lacalamita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4424" y="6491227"/>
            <a:ext cx="3654091" cy="36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 Cage  Prototype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47" y="3142567"/>
            <a:ext cx="2007449" cy="18313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16496" y="3867910"/>
            <a:ext cx="23419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The space point resolution is 300 </a:t>
            </a:r>
            <a:r>
              <a:rPr lang="en-US" sz="2400" baseline="30000" dirty="0" err="1"/>
              <a:t>μm</a:t>
            </a:r>
            <a:r>
              <a:rPr lang="en-US" sz="2400" baseline="30000" dirty="0"/>
              <a:t>, twice better than </a:t>
            </a:r>
            <a:r>
              <a:rPr lang="en-US" sz="2400" baseline="30000" dirty="0" smtClean="0"/>
              <a:t>the </a:t>
            </a:r>
            <a:r>
              <a:rPr lang="en-US" sz="2400" baseline="30000" dirty="0"/>
              <a:t>existing TPC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011969" y="4664296"/>
            <a:ext cx="127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Test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1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22785"/>
            <a:ext cx="8229600" cy="366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 Field-Cage  (2020-2021): Bari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35700" y="469075"/>
            <a:ext cx="3951100" cy="4881705"/>
          </a:xfrm>
          <a:ln w="57150" cmpd="sng">
            <a:solidFill>
              <a:srgbClr val="00009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b="1" u="sng" dirty="0" smtClean="0">
                <a:solidFill>
                  <a:srgbClr val="000090"/>
                </a:solidFill>
              </a:rPr>
              <a:t>La </a:t>
            </a:r>
            <a:r>
              <a:rPr lang="en-US" b="1" u="sng" dirty="0" err="1" smtClean="0">
                <a:solidFill>
                  <a:srgbClr val="000090"/>
                </a:solidFill>
              </a:rPr>
              <a:t>realizzazione</a:t>
            </a:r>
            <a:r>
              <a:rPr lang="en-US" b="1" u="sng" dirty="0" smtClean="0">
                <a:solidFill>
                  <a:srgbClr val="000090"/>
                </a:solidFill>
              </a:rPr>
              <a:t> </a:t>
            </a:r>
            <a:r>
              <a:rPr lang="en-US" b="1" u="sng" dirty="0" err="1" smtClean="0">
                <a:solidFill>
                  <a:srgbClr val="000090"/>
                </a:solidFill>
              </a:rPr>
              <a:t>delle</a:t>
            </a:r>
            <a:r>
              <a:rPr lang="en-US" b="1" u="sng" dirty="0" smtClean="0">
                <a:solidFill>
                  <a:srgbClr val="000090"/>
                </a:solidFill>
              </a:rPr>
              <a:t> Field-cages e’ </a:t>
            </a:r>
            <a:r>
              <a:rPr lang="en-US" b="1" u="sng" dirty="0" err="1" smtClean="0">
                <a:solidFill>
                  <a:srgbClr val="000090"/>
                </a:solidFill>
              </a:rPr>
              <a:t>stata</a:t>
            </a:r>
            <a:r>
              <a:rPr lang="en-US" b="1" u="sng" dirty="0" smtClean="0">
                <a:solidFill>
                  <a:srgbClr val="000090"/>
                </a:solidFill>
              </a:rPr>
              <a:t> </a:t>
            </a:r>
            <a:r>
              <a:rPr lang="en-US" b="1" u="sng" dirty="0" err="1" smtClean="0">
                <a:solidFill>
                  <a:srgbClr val="000090"/>
                </a:solidFill>
              </a:rPr>
              <a:t>approvata</a:t>
            </a:r>
            <a:r>
              <a:rPr lang="en-US" b="1" u="sng" dirty="0" smtClean="0">
                <a:solidFill>
                  <a:srgbClr val="000090"/>
                </a:solidFill>
              </a:rPr>
              <a:t> e </a:t>
            </a:r>
            <a:r>
              <a:rPr lang="en-US" b="1" u="sng" dirty="0" err="1" smtClean="0">
                <a:solidFill>
                  <a:srgbClr val="000090"/>
                </a:solidFill>
              </a:rPr>
              <a:t>finanziata</a:t>
            </a:r>
            <a:r>
              <a:rPr lang="en-US" b="1" u="sng" dirty="0" smtClean="0">
                <a:solidFill>
                  <a:srgbClr val="000090"/>
                </a:solidFill>
              </a:rPr>
              <a:t> a </a:t>
            </a:r>
            <a:r>
              <a:rPr lang="en-US" b="1" u="sng" dirty="0" err="1" smtClean="0">
                <a:solidFill>
                  <a:srgbClr val="000090"/>
                </a:solidFill>
              </a:rPr>
              <a:t>settembre</a:t>
            </a:r>
            <a:r>
              <a:rPr lang="en-US" b="1" u="sng" dirty="0" smtClean="0">
                <a:solidFill>
                  <a:srgbClr val="000090"/>
                </a:solidFill>
              </a:rPr>
              <a:t> 2018</a:t>
            </a:r>
          </a:p>
          <a:p>
            <a:r>
              <a:rPr lang="en-US" b="1" dirty="0" err="1" smtClean="0">
                <a:solidFill>
                  <a:srgbClr val="000090"/>
                </a:solidFill>
              </a:rPr>
              <a:t>Costo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previsto</a:t>
            </a:r>
            <a:r>
              <a:rPr lang="en-US" b="1" dirty="0" smtClean="0">
                <a:solidFill>
                  <a:srgbClr val="000090"/>
                </a:solidFill>
              </a:rPr>
              <a:t> (</a:t>
            </a:r>
            <a:r>
              <a:rPr lang="en-US" b="1" dirty="0" err="1" smtClean="0">
                <a:solidFill>
                  <a:srgbClr val="000090"/>
                </a:solidFill>
              </a:rPr>
              <a:t>su</a:t>
            </a:r>
            <a:r>
              <a:rPr lang="en-US" b="1" dirty="0" smtClean="0">
                <a:solidFill>
                  <a:srgbClr val="000090"/>
                </a:solidFill>
              </a:rPr>
              <a:t> 3 </a:t>
            </a:r>
            <a:r>
              <a:rPr lang="en-US" b="1" dirty="0" err="1" smtClean="0">
                <a:solidFill>
                  <a:srgbClr val="000090"/>
                </a:solidFill>
              </a:rPr>
              <a:t>anni</a:t>
            </a:r>
            <a:r>
              <a:rPr lang="en-US" b="1" dirty="0" smtClean="0">
                <a:solidFill>
                  <a:srgbClr val="000090"/>
                </a:solidFill>
              </a:rPr>
              <a:t>) circa 0.5 </a:t>
            </a:r>
            <a:r>
              <a:rPr lang="en-US" b="1" dirty="0" err="1" smtClean="0">
                <a:solidFill>
                  <a:srgbClr val="000090"/>
                </a:solidFill>
              </a:rPr>
              <a:t>Meuro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err="1" smtClean="0">
                <a:solidFill>
                  <a:srgbClr val="660066"/>
                </a:solidFill>
              </a:rPr>
              <a:t>Nel</a:t>
            </a:r>
            <a:r>
              <a:rPr lang="en-US" b="1" dirty="0" smtClean="0">
                <a:solidFill>
                  <a:srgbClr val="660066"/>
                </a:solidFill>
              </a:rPr>
              <a:t> 2020</a:t>
            </a:r>
          </a:p>
          <a:p>
            <a:pPr lvl="1"/>
            <a:r>
              <a:rPr lang="en-US" b="1" dirty="0" err="1" smtClean="0">
                <a:solidFill>
                  <a:srgbClr val="000090"/>
                </a:solidFill>
              </a:rPr>
              <a:t>Realizzazione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del MOLD (180cm x 100cm x 86cm</a:t>
            </a:r>
            <a:r>
              <a:rPr lang="en-US" b="1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b="1" dirty="0" err="1" smtClean="0">
                <a:solidFill>
                  <a:srgbClr val="000090"/>
                </a:solidFill>
              </a:rPr>
              <a:t>Realizzazione</a:t>
            </a:r>
            <a:r>
              <a:rPr lang="en-US" b="1" dirty="0" smtClean="0">
                <a:solidFill>
                  <a:srgbClr val="000090"/>
                </a:solidFill>
              </a:rPr>
              <a:t> prima ½ Field Cage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Test e </a:t>
            </a:r>
            <a:r>
              <a:rPr lang="en-US" b="1" dirty="0" err="1" smtClean="0">
                <a:solidFill>
                  <a:srgbClr val="000090"/>
                </a:solidFill>
              </a:rPr>
              <a:t>caratterizzazione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della</a:t>
            </a:r>
            <a:r>
              <a:rPr lang="en-US" b="1" dirty="0" smtClean="0">
                <a:solidFill>
                  <a:srgbClr val="000090"/>
                </a:solidFill>
              </a:rPr>
              <a:t>  prima ½ TPC </a:t>
            </a:r>
            <a:r>
              <a:rPr lang="en-US" b="1" dirty="0" err="1" smtClean="0">
                <a:solidFill>
                  <a:srgbClr val="000090"/>
                </a:solidFill>
              </a:rPr>
              <a:t>alla</a:t>
            </a:r>
            <a:r>
              <a:rPr lang="en-US" b="1" dirty="0" smtClean="0">
                <a:solidFill>
                  <a:srgbClr val="000090"/>
                </a:solidFill>
              </a:rPr>
              <a:t> N. Platform del CERN</a:t>
            </a:r>
          </a:p>
          <a:p>
            <a:r>
              <a:rPr lang="en-US" b="1" dirty="0" err="1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Nel</a:t>
            </a:r>
            <a:r>
              <a:rPr lang="en-US" b="1" dirty="0" smtClean="0">
                <a:solidFill>
                  <a:schemeClr val="accent2">
                    <a:lumMod val="90000"/>
                    <a:lumOff val="10000"/>
                  </a:schemeClr>
                </a:solidFill>
              </a:rPr>
              <a:t> 2021</a:t>
            </a:r>
          </a:p>
          <a:p>
            <a:pPr lvl="1"/>
            <a:r>
              <a:rPr lang="en-US" b="1" dirty="0" err="1" smtClean="0">
                <a:solidFill>
                  <a:srgbClr val="000090"/>
                </a:solidFill>
              </a:rPr>
              <a:t>Realizzazione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delle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rimanenti</a:t>
            </a:r>
            <a:r>
              <a:rPr lang="en-US" b="1" dirty="0" smtClean="0">
                <a:solidFill>
                  <a:srgbClr val="000090"/>
                </a:solidFill>
              </a:rPr>
              <a:t> TPC</a:t>
            </a:r>
          </a:p>
          <a:p>
            <a:pPr lvl="1"/>
            <a:r>
              <a:rPr lang="en-US" b="1" dirty="0" err="1" smtClean="0">
                <a:solidFill>
                  <a:srgbClr val="000090"/>
                </a:solidFill>
              </a:rPr>
              <a:t>Realizzazione</a:t>
            </a:r>
            <a:r>
              <a:rPr lang="en-US" b="1" dirty="0" smtClean="0">
                <a:solidFill>
                  <a:srgbClr val="000090"/>
                </a:solidFill>
              </a:rPr>
              <a:t> di </a:t>
            </a:r>
            <a:r>
              <a:rPr lang="en-US" b="1" dirty="0" err="1" smtClean="0">
                <a:solidFill>
                  <a:srgbClr val="000090"/>
                </a:solidFill>
              </a:rPr>
              <a:t>una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zona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attrezzata</a:t>
            </a:r>
            <a:r>
              <a:rPr lang="en-US" b="1" dirty="0" smtClean="0">
                <a:solidFill>
                  <a:srgbClr val="000090"/>
                </a:solidFill>
              </a:rPr>
              <a:t> di test e assembling al CERN  (</a:t>
            </a:r>
            <a:r>
              <a:rPr lang="en-US" b="1" dirty="0" err="1" smtClean="0">
                <a:solidFill>
                  <a:srgbClr val="000090"/>
                </a:solidFill>
              </a:rPr>
              <a:t>inclusa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movimentazione</a:t>
            </a:r>
            <a:r>
              <a:rPr lang="en-US" b="1" dirty="0" smtClean="0">
                <a:solidFill>
                  <a:srgbClr val="000090"/>
                </a:solidFill>
              </a:rPr>
              <a:t>  </a:t>
            </a:r>
            <a:r>
              <a:rPr lang="en-US" b="1" dirty="0" err="1" smtClean="0">
                <a:solidFill>
                  <a:srgbClr val="000090"/>
                </a:solidFill>
              </a:rPr>
              <a:t>delle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camere</a:t>
            </a:r>
            <a:r>
              <a:rPr lang="en-US" b="1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US" b="1" dirty="0" smtClean="0">
                <a:solidFill>
                  <a:srgbClr val="000090"/>
                </a:solidFill>
              </a:rPr>
              <a:t>Test </a:t>
            </a:r>
            <a:r>
              <a:rPr lang="en-US" b="1" dirty="0" err="1" smtClean="0">
                <a:solidFill>
                  <a:srgbClr val="000090"/>
                </a:solidFill>
              </a:rPr>
              <a:t>delle</a:t>
            </a:r>
            <a:r>
              <a:rPr lang="en-US" b="1" dirty="0" smtClean="0">
                <a:solidFill>
                  <a:srgbClr val="000090"/>
                </a:solidFill>
              </a:rPr>
              <a:t> TPC </a:t>
            </a:r>
          </a:p>
          <a:p>
            <a:pPr lvl="1"/>
            <a:endParaRPr lang="en-US" b="1" dirty="0" smtClean="0">
              <a:solidFill>
                <a:srgbClr val="000090"/>
              </a:solidFill>
            </a:endParaRPr>
          </a:p>
          <a:p>
            <a:pPr lvl="1"/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5700" y="5463028"/>
            <a:ext cx="412991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M.G. Catanesi, L. </a:t>
            </a:r>
            <a:r>
              <a:rPr lang="en-US" dirty="0" err="1" smtClean="0"/>
              <a:t>Magaletti</a:t>
            </a:r>
            <a:r>
              <a:rPr lang="en-US" dirty="0" smtClean="0"/>
              <a:t>, E </a:t>
            </a:r>
            <a:r>
              <a:rPr lang="en-US" dirty="0" err="1" smtClean="0"/>
              <a:t>Radicioni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C.Pastore</a:t>
            </a:r>
            <a:r>
              <a:rPr lang="en-US" dirty="0" smtClean="0"/>
              <a:t>, V. V</a:t>
            </a:r>
            <a:r>
              <a:rPr lang="en-US" dirty="0"/>
              <a:t>a</a:t>
            </a:r>
            <a:r>
              <a:rPr lang="en-US" dirty="0" smtClean="0"/>
              <a:t>lentino  (MOLD)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48" y="449529"/>
            <a:ext cx="3532423" cy="2880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3330084"/>
            <a:ext cx="4609881" cy="28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3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22" y="-20006"/>
            <a:ext cx="8229600" cy="32116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Disegno</a:t>
            </a:r>
            <a:r>
              <a:rPr lang="en-US" sz="2700" dirty="0" smtClean="0">
                <a:solidFill>
                  <a:schemeClr val="bg1"/>
                </a:solidFill>
              </a:rPr>
              <a:t> e </a:t>
            </a:r>
            <a:r>
              <a:rPr lang="en-US" sz="2700" dirty="0" err="1" smtClean="0">
                <a:solidFill>
                  <a:schemeClr val="bg1"/>
                </a:solidFill>
              </a:rPr>
              <a:t>realizzazione</a:t>
            </a:r>
            <a:r>
              <a:rPr lang="en-US" sz="2700" dirty="0" smtClean="0">
                <a:solidFill>
                  <a:schemeClr val="bg1"/>
                </a:solidFill>
              </a:rPr>
              <a:t> del MOLD </a:t>
            </a:r>
            <a:r>
              <a:rPr lang="en-US" sz="2700" dirty="0" err="1" smtClean="0">
                <a:solidFill>
                  <a:schemeClr val="bg1"/>
                </a:solidFill>
              </a:rPr>
              <a:t>presso</a:t>
            </a:r>
            <a:r>
              <a:rPr lang="en-US" sz="2700" dirty="0" smtClean="0">
                <a:solidFill>
                  <a:schemeClr val="bg1"/>
                </a:solidFill>
              </a:rPr>
              <a:t> la </a:t>
            </a:r>
            <a:r>
              <a:rPr lang="en-US" sz="2700" dirty="0" err="1" smtClean="0">
                <a:solidFill>
                  <a:schemeClr val="bg1"/>
                </a:solidFill>
              </a:rPr>
              <a:t>sezione</a:t>
            </a:r>
            <a:r>
              <a:rPr lang="en-US" sz="2700" dirty="0" smtClean="0">
                <a:solidFill>
                  <a:schemeClr val="bg1"/>
                </a:solidFill>
              </a:rPr>
              <a:t> di Bari  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9166" y="2579525"/>
            <a:ext cx="3644834" cy="280212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ü"/>
            </a:pPr>
            <a:r>
              <a:rPr lang="en-US" dirty="0" err="1" smtClean="0"/>
              <a:t>Complessita</a:t>
            </a:r>
            <a:r>
              <a:rPr lang="en-US" dirty="0" smtClean="0"/>
              <a:t>’ </a:t>
            </a:r>
            <a:r>
              <a:rPr lang="en-US" dirty="0" err="1" smtClean="0"/>
              <a:t>Meccanica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Alta </a:t>
            </a:r>
            <a:r>
              <a:rPr lang="en-US" dirty="0" err="1" smtClean="0"/>
              <a:t>Precisione</a:t>
            </a:r>
            <a:r>
              <a:rPr lang="en-US" dirty="0" smtClean="0"/>
              <a:t> (100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+mj-lt"/>
                <a:cs typeface="Symbol" charset="2"/>
              </a:rPr>
              <a:t>m)</a:t>
            </a:r>
          </a:p>
          <a:p>
            <a:pPr>
              <a:buFont typeface="Wingdings" charset="2"/>
              <a:buChar char="ü"/>
            </a:pPr>
            <a:r>
              <a:rPr lang="en-US" dirty="0" err="1" smtClean="0">
                <a:latin typeface="+mj-lt"/>
                <a:cs typeface="Symbol" charset="2"/>
              </a:rPr>
              <a:t>Richiesta</a:t>
            </a:r>
            <a:r>
              <a:rPr lang="en-US" dirty="0" smtClean="0">
                <a:latin typeface="+mj-lt"/>
                <a:cs typeface="Symbol" charset="2"/>
              </a:rPr>
              <a:t> di </a:t>
            </a:r>
            <a:r>
              <a:rPr lang="en-US" dirty="0" err="1" smtClean="0">
                <a:latin typeface="+mj-lt"/>
                <a:cs typeface="Symbol" charset="2"/>
              </a:rPr>
              <a:t>movimentazione</a:t>
            </a:r>
            <a:r>
              <a:rPr lang="en-US" dirty="0" smtClean="0">
                <a:latin typeface="+mj-lt"/>
                <a:cs typeface="Symbol" charset="2"/>
              </a:rPr>
              <a:t> per un </a:t>
            </a:r>
            <a:r>
              <a:rPr lang="en-US" dirty="0" err="1" smtClean="0">
                <a:latin typeface="+mj-lt"/>
                <a:cs typeface="Symbol" charset="2"/>
              </a:rPr>
              <a:t>oggetto</a:t>
            </a:r>
            <a:r>
              <a:rPr lang="en-US" dirty="0" smtClean="0">
                <a:latin typeface="+mj-lt"/>
                <a:cs typeface="Symbol" charset="2"/>
              </a:rPr>
              <a:t> molto </a:t>
            </a:r>
            <a:r>
              <a:rPr lang="en-US" dirty="0" err="1" smtClean="0">
                <a:latin typeface="+mj-lt"/>
                <a:cs typeface="Symbol" charset="2"/>
              </a:rPr>
              <a:t>pesante</a:t>
            </a:r>
            <a:r>
              <a:rPr lang="en-US" dirty="0" smtClean="0">
                <a:latin typeface="+mj-lt"/>
                <a:cs typeface="Symbol" charset="2"/>
              </a:rPr>
              <a:t> (600Kg)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latin typeface="+mj-lt"/>
                <a:cs typeface="Symbol" charset="2"/>
              </a:rPr>
              <a:t>Studio </a:t>
            </a:r>
            <a:r>
              <a:rPr lang="en-US" dirty="0" err="1" smtClean="0">
                <a:latin typeface="+mj-lt"/>
                <a:cs typeface="Symbol" charset="2"/>
              </a:rPr>
              <a:t>delle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deformazioni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dovute</a:t>
            </a:r>
            <a:r>
              <a:rPr lang="en-US" dirty="0" smtClean="0">
                <a:latin typeface="+mj-lt"/>
                <a:cs typeface="Symbol" charset="2"/>
              </a:rPr>
              <a:t> a </a:t>
            </a:r>
            <a:r>
              <a:rPr lang="en-US" dirty="0" err="1" smtClean="0">
                <a:latin typeface="+mj-lt"/>
                <a:cs typeface="Symbol" charset="2"/>
              </a:rPr>
              <a:t>sforzi</a:t>
            </a:r>
            <a:r>
              <a:rPr lang="en-US" dirty="0" smtClean="0">
                <a:latin typeface="+mj-lt"/>
                <a:cs typeface="Symbol" charset="2"/>
              </a:rPr>
              <a:t> e </a:t>
            </a:r>
            <a:r>
              <a:rPr lang="en-US" dirty="0" err="1" smtClean="0">
                <a:latin typeface="+mj-lt"/>
                <a:cs typeface="Symbol" charset="2"/>
              </a:rPr>
              <a:t>variazioni</a:t>
            </a:r>
            <a:r>
              <a:rPr lang="en-US" dirty="0" smtClean="0">
                <a:latin typeface="+mj-lt"/>
                <a:cs typeface="Symbol" charset="2"/>
              </a:rPr>
              <a:t> di </a:t>
            </a:r>
            <a:r>
              <a:rPr lang="en-US" dirty="0" err="1" smtClean="0">
                <a:latin typeface="+mj-lt"/>
                <a:cs typeface="Symbol" charset="2"/>
              </a:rPr>
              <a:t>temperatura</a:t>
            </a:r>
            <a:r>
              <a:rPr lang="en-US" dirty="0" smtClean="0">
                <a:latin typeface="+mj-lt"/>
                <a:cs typeface="Symbol" charset="2"/>
              </a:rPr>
              <a:t> (autoclave)</a:t>
            </a:r>
          </a:p>
          <a:p>
            <a:pPr>
              <a:buFont typeface="Wingdings" charset="2"/>
              <a:buChar char="ü"/>
            </a:pPr>
            <a:r>
              <a:rPr lang="en-US" dirty="0" err="1" smtClean="0">
                <a:latin typeface="+mj-lt"/>
                <a:cs typeface="Symbol" charset="2"/>
              </a:rPr>
              <a:t>Anodizzazione</a:t>
            </a:r>
            <a:endParaRPr lang="en-US" dirty="0" smtClean="0">
              <a:latin typeface="+mj-lt"/>
              <a:cs typeface="Symbol" charset="2"/>
            </a:endParaRPr>
          </a:p>
          <a:p>
            <a:pPr>
              <a:buFont typeface="Wingdings" charset="2"/>
              <a:buChar char="ü"/>
            </a:pPr>
            <a:r>
              <a:rPr lang="en-US" dirty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Misure</a:t>
            </a:r>
            <a:r>
              <a:rPr lang="en-US" dirty="0" smtClean="0">
                <a:latin typeface="+mj-lt"/>
                <a:cs typeface="Symbol" charset="2"/>
              </a:rPr>
              <a:t> di </a:t>
            </a:r>
            <a:r>
              <a:rPr lang="en-US" dirty="0" err="1" smtClean="0">
                <a:latin typeface="+mj-lt"/>
                <a:cs typeface="Symbol" charset="2"/>
              </a:rPr>
              <a:t>metrologia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necessarie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ogni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volta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che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l’oggetto</a:t>
            </a:r>
            <a:r>
              <a:rPr lang="en-US" dirty="0" smtClean="0">
                <a:latin typeface="+mj-lt"/>
                <a:cs typeface="Symbol" charset="2"/>
              </a:rPr>
              <a:t> </a:t>
            </a:r>
            <a:r>
              <a:rPr lang="en-US" dirty="0" err="1" smtClean="0">
                <a:latin typeface="+mj-lt"/>
                <a:cs typeface="Symbol" charset="2"/>
              </a:rPr>
              <a:t>viene</a:t>
            </a:r>
            <a:r>
              <a:rPr lang="en-US" dirty="0" smtClean="0">
                <a:latin typeface="+mj-lt"/>
                <a:cs typeface="Symbol" charset="2"/>
              </a:rPr>
              <a:t>  </a:t>
            </a:r>
            <a:r>
              <a:rPr lang="en-US" dirty="0" err="1" smtClean="0">
                <a:latin typeface="+mj-lt"/>
                <a:cs typeface="Symbol" charset="2"/>
              </a:rPr>
              <a:t>rimontato</a:t>
            </a:r>
            <a:endParaRPr lang="en-US" dirty="0" smtClean="0">
              <a:latin typeface="+mj-lt"/>
              <a:cs typeface="Symbol" charset="2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522" y="405915"/>
            <a:ext cx="8747356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 cmpd="sng">
            <a:solidFill>
              <a:schemeClr val="accent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sz="2000" dirty="0" smtClean="0"/>
              <a:t>IL MOLD e’ lo </a:t>
            </a:r>
            <a:r>
              <a:rPr lang="en-US" sz="2000" dirty="0" err="1" smtClean="0"/>
              <a:t>scheletro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cui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costruisce</a:t>
            </a:r>
            <a:r>
              <a:rPr lang="en-US" sz="2000" dirty="0" smtClean="0"/>
              <a:t> la Field Cage </a:t>
            </a:r>
          </a:p>
          <a:p>
            <a:pPr marL="285750" indent="-285750">
              <a:buFont typeface="Wingdings" charset="2"/>
              <a:buChar char="Ø"/>
            </a:pP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La </a:t>
            </a:r>
            <a:r>
              <a:rPr lang="en-US" sz="2000" dirty="0" err="1" smtClean="0"/>
              <a:t>sua</a:t>
            </a:r>
            <a:r>
              <a:rPr lang="en-US" sz="2000" dirty="0" smtClean="0"/>
              <a:t> </a:t>
            </a:r>
            <a:r>
              <a:rPr lang="en-US" sz="2000" dirty="0" err="1" smtClean="0"/>
              <a:t>realizzazione</a:t>
            </a:r>
            <a:r>
              <a:rPr lang="en-US" sz="2000" dirty="0" smtClean="0"/>
              <a:t> con standard </a:t>
            </a:r>
            <a:r>
              <a:rPr lang="en-US" sz="2000" dirty="0" err="1" smtClean="0"/>
              <a:t>elevati</a:t>
            </a:r>
            <a:r>
              <a:rPr lang="en-US" sz="2000" dirty="0" smtClean="0"/>
              <a:t>  e’ CRUCIALE per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successo</a:t>
            </a:r>
            <a:r>
              <a:rPr lang="en-US" sz="2000" dirty="0" smtClean="0"/>
              <a:t> del </a:t>
            </a:r>
            <a:r>
              <a:rPr lang="en-US" sz="2000" dirty="0" err="1" smtClean="0"/>
              <a:t>progetto</a:t>
            </a:r>
            <a:r>
              <a:rPr lang="en-US" sz="2000" dirty="0" smtClean="0"/>
              <a:t> </a:t>
            </a:r>
            <a:r>
              <a:rPr lang="en-US" sz="2000" dirty="0" err="1" smtClean="0"/>
              <a:t>dato</a:t>
            </a:r>
            <a:r>
              <a:rPr lang="en-US" sz="2000" dirty="0" smtClean="0"/>
              <a:t> </a:t>
            </a:r>
            <a:r>
              <a:rPr lang="en-US" sz="2000" dirty="0" err="1" smtClean="0"/>
              <a:t>che</a:t>
            </a:r>
            <a:r>
              <a:rPr lang="en-US" sz="2000" dirty="0" smtClean="0"/>
              <a:t> la Field Cage e’ un </a:t>
            </a:r>
            <a:r>
              <a:rPr lang="en-US" sz="2000" dirty="0" err="1" smtClean="0"/>
              <a:t>raffinato</a:t>
            </a:r>
            <a:r>
              <a:rPr lang="en-US" sz="2000" dirty="0" smtClean="0"/>
              <a:t> “</a:t>
            </a:r>
            <a:r>
              <a:rPr lang="en-US" sz="2000" dirty="0" err="1" smtClean="0"/>
              <a:t>vestito</a:t>
            </a:r>
            <a:r>
              <a:rPr lang="en-US" sz="2000" dirty="0" smtClean="0"/>
              <a:t>”  </a:t>
            </a:r>
            <a:r>
              <a:rPr lang="en-US" sz="2000" dirty="0" err="1" smtClean="0"/>
              <a:t>multistrato</a:t>
            </a:r>
            <a:r>
              <a:rPr lang="en-US" sz="2000" dirty="0" smtClean="0"/>
              <a:t> </a:t>
            </a:r>
            <a:r>
              <a:rPr lang="en-US" sz="2000" dirty="0" err="1" smtClean="0"/>
              <a:t>che</a:t>
            </a:r>
            <a:r>
              <a:rPr lang="en-US" sz="2000" dirty="0" smtClean="0"/>
              <a:t> </a:t>
            </a:r>
            <a:r>
              <a:rPr lang="en-US" sz="2000" dirty="0" err="1" smtClean="0"/>
              <a:t>gli</a:t>
            </a:r>
            <a:r>
              <a:rPr lang="en-US" sz="2000" dirty="0" smtClean="0"/>
              <a:t> </a:t>
            </a:r>
            <a:r>
              <a:rPr lang="en-US" sz="2000" dirty="0" err="1" smtClean="0"/>
              <a:t>viene</a:t>
            </a:r>
            <a:r>
              <a:rPr lang="en-US" sz="2000" dirty="0" smtClean="0"/>
              <a:t> </a:t>
            </a:r>
            <a:r>
              <a:rPr lang="en-US" sz="2000" dirty="0" err="1" smtClean="0"/>
              <a:t>cucito</a:t>
            </a:r>
            <a:r>
              <a:rPr lang="en-US" sz="2000" dirty="0" smtClean="0"/>
              <a:t> </a:t>
            </a:r>
            <a:r>
              <a:rPr lang="en-US" sz="2000" dirty="0" err="1" smtClean="0"/>
              <a:t>addosso</a:t>
            </a:r>
            <a:r>
              <a:rPr lang="en-US" sz="2000" dirty="0" smtClean="0"/>
              <a:t> in “autoclave” a </a:t>
            </a:r>
            <a:r>
              <a:rPr lang="en-US" sz="2000" dirty="0" err="1" smtClean="0"/>
              <a:t>temperatura</a:t>
            </a:r>
            <a:r>
              <a:rPr lang="en-US" sz="2000" dirty="0" smtClean="0"/>
              <a:t> </a:t>
            </a:r>
            <a:r>
              <a:rPr lang="en-US" sz="2000" dirty="0" err="1" smtClean="0"/>
              <a:t>controllata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761031" y="2160516"/>
            <a:ext cx="223894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MOLD </a:t>
            </a:r>
            <a:r>
              <a:rPr lang="en-US" dirty="0" err="1" smtClean="0">
                <a:solidFill>
                  <a:schemeClr val="bg1"/>
                </a:solidFill>
              </a:rPr>
              <a:t>Caratteristiche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mold dimension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" y="2063318"/>
            <a:ext cx="5221637" cy="3924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3434" y="5682811"/>
            <a:ext cx="370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C. </a:t>
            </a:r>
            <a:r>
              <a:rPr lang="en-US" dirty="0" err="1" smtClean="0"/>
              <a:t>Pastore</a:t>
            </a:r>
            <a:r>
              <a:rPr lang="en-US" dirty="0" smtClean="0"/>
              <a:t> , V. Valentino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1521" y="6232760"/>
            <a:ext cx="553950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Design </a:t>
            </a:r>
            <a:r>
              <a:rPr lang="en-US" sz="2400" dirty="0" err="1" smtClean="0"/>
              <a:t>completato</a:t>
            </a:r>
            <a:r>
              <a:rPr lang="en-US" sz="2400" dirty="0" smtClean="0"/>
              <a:t> , </a:t>
            </a:r>
            <a:r>
              <a:rPr lang="en-US" sz="2400" dirty="0" err="1" smtClean="0"/>
              <a:t>costruzione</a:t>
            </a:r>
            <a:r>
              <a:rPr lang="en-US" sz="2400" dirty="0" smtClean="0"/>
              <a:t> in </a:t>
            </a:r>
            <a:r>
              <a:rPr lang="en-US" sz="2400" dirty="0" err="1" smtClean="0"/>
              <a:t>corso</a:t>
            </a:r>
            <a:r>
              <a:rPr lang="en-US" sz="2400" dirty="0" smtClean="0"/>
              <a:t> 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554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2K-CPV-Bologna-28102016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T2K-CPV-Bologna-28102016.thmx</Template>
  <TotalTime>27541</TotalTime>
  <Words>1225</Words>
  <Application>Microsoft Macintosh PowerPoint</Application>
  <PresentationFormat>On-screen Show (4:3)</PresentationFormat>
  <Paragraphs>156</Paragraphs>
  <Slides>15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T2K-CPV-Bologna-28102016</vt:lpstr>
      <vt:lpstr>T2K/SK/T2K-II (Hyper-K) 2021</vt:lpstr>
      <vt:lpstr>T2K in a “Nutshell”</vt:lpstr>
      <vt:lpstr>PowerPoint Presentation</vt:lpstr>
      <vt:lpstr>PowerPoint Presentation</vt:lpstr>
      <vt:lpstr>T2K Phase II (T2K-II)  </vt:lpstr>
      <vt:lpstr>ND280 Upgrade Project (NP07) </vt:lpstr>
      <vt:lpstr>New Horizontal TPCs whit  Resistive MM readout </vt:lpstr>
      <vt:lpstr>PowerPoint Presentation</vt:lpstr>
      <vt:lpstr> Disegno e realizzazione del MOLD presso la sezione di Bari  </vt:lpstr>
      <vt:lpstr>PowerPoint Presentation</vt:lpstr>
      <vt:lpstr>PowerPoint Presentation</vt:lpstr>
      <vt:lpstr> Multi-PMT @ INFN</vt:lpstr>
      <vt:lpstr>Bari: Responsabilita’ Scientifiche internazionali </vt:lpstr>
      <vt:lpstr>T2K a Bari  </vt:lpstr>
      <vt:lpstr> Richieste servizi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EoI @ Neutrino Platform (CERN):    T2K  Near Detector upgrade guardando oltre (HyperK/Dune)</dc:title>
  <dc:creator>Gabriella Catanesi</dc:creator>
  <cp:lastModifiedBy>Gabriella Catanesi</cp:lastModifiedBy>
  <cp:revision>214</cp:revision>
  <cp:lastPrinted>2020-07-05T15:03:07Z</cp:lastPrinted>
  <dcterms:created xsi:type="dcterms:W3CDTF">2017-04-05T10:22:56Z</dcterms:created>
  <dcterms:modified xsi:type="dcterms:W3CDTF">2020-07-14T12:48:09Z</dcterms:modified>
</cp:coreProperties>
</file>