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55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4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95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1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24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09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73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78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54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27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6DBE-88E7-43F4-899B-8C58EDD62EEB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473E-AB2F-4D40-8537-DED2AB2FBF5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24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560" y="90057"/>
            <a:ext cx="11029950" cy="1014413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903163"/>
                </a:solidFill>
              </a:rPr>
              <a:t>ERC-SELDOM</a:t>
            </a:r>
            <a:endParaRPr lang="it-IT" dirty="0">
              <a:solidFill>
                <a:srgbClr val="9031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559" y="890176"/>
            <a:ext cx="8181155" cy="5967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200" b="1" dirty="0" smtClean="0">
                <a:solidFill>
                  <a:schemeClr val="tx1"/>
                </a:solidFill>
              </a:rPr>
              <a:t>Crystal for </a:t>
            </a:r>
            <a:r>
              <a:rPr lang="it-IT" sz="2200" b="1" dirty="0" err="1" smtClean="0">
                <a:solidFill>
                  <a:schemeClr val="tx1"/>
                </a:solidFill>
              </a:rPr>
              <a:t>extraction</a:t>
            </a:r>
            <a:r>
              <a:rPr lang="it-IT" sz="2200" b="1" dirty="0" smtClean="0">
                <a:solidFill>
                  <a:schemeClr val="tx1"/>
                </a:solidFill>
              </a:rPr>
              <a:t> of the LHC </a:t>
            </a:r>
            <a:r>
              <a:rPr lang="it-IT" sz="2200" b="1" dirty="0" err="1" smtClean="0">
                <a:solidFill>
                  <a:schemeClr val="tx1"/>
                </a:solidFill>
              </a:rPr>
              <a:t>beam</a:t>
            </a:r>
            <a:r>
              <a:rPr lang="it-IT" sz="2200" b="1" dirty="0" smtClean="0">
                <a:solidFill>
                  <a:schemeClr val="tx1"/>
                </a:solidFill>
              </a:rPr>
              <a:t> </a:t>
            </a:r>
            <a:r>
              <a:rPr lang="it-IT" sz="2200" b="1" dirty="0" err="1" smtClean="0">
                <a:solidFill>
                  <a:schemeClr val="tx1"/>
                </a:solidFill>
              </a:rPr>
              <a:t>halo</a:t>
            </a:r>
            <a:endParaRPr lang="it-IT" sz="22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c</a:t>
            </a:r>
            <a:r>
              <a:rPr lang="it-IT" sz="2000" dirty="0" err="1" smtClean="0">
                <a:solidFill>
                  <a:schemeClr val="tx1"/>
                </a:solidFill>
              </a:rPr>
              <a:t>rystal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clamped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between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properly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shaped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surafaces</a:t>
            </a:r>
            <a:r>
              <a:rPr lang="it-IT" sz="2000" dirty="0" smtClean="0">
                <a:solidFill>
                  <a:schemeClr val="tx1"/>
                </a:solidFill>
              </a:rPr>
              <a:t> of a «</a:t>
            </a:r>
            <a:r>
              <a:rPr lang="it-IT" sz="2000" dirty="0" err="1" smtClean="0">
                <a:solidFill>
                  <a:schemeClr val="tx1"/>
                </a:solidFill>
              </a:rPr>
              <a:t>holder</a:t>
            </a:r>
            <a:r>
              <a:rPr lang="it-IT" sz="2000" dirty="0" smtClean="0">
                <a:solidFill>
                  <a:schemeClr val="tx1"/>
                </a:solidFill>
              </a:rPr>
              <a:t>».</a:t>
            </a:r>
          </a:p>
          <a:p>
            <a:pPr marL="457200" lvl="1" indent="0">
              <a:buNone/>
            </a:pPr>
            <a:r>
              <a:rPr lang="it-IT" sz="2000" dirty="0" err="1" smtClean="0">
                <a:solidFill>
                  <a:schemeClr val="tx1"/>
                </a:solidFill>
              </a:rPr>
              <a:t>Extremely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challening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mechanical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accuracy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it-IT" sz="2000" dirty="0" err="1" smtClean="0"/>
              <a:t>Already</a:t>
            </a:r>
            <a:r>
              <a:rPr lang="it-IT" sz="2000" dirty="0" smtClean="0"/>
              <a:t> </a:t>
            </a:r>
            <a:r>
              <a:rPr lang="it-IT" sz="2000" dirty="0" err="1" smtClean="0"/>
              <a:t>manufactured</a:t>
            </a:r>
            <a:r>
              <a:rPr lang="it-IT" sz="2000" dirty="0" smtClean="0"/>
              <a:t> </a:t>
            </a:r>
            <a:r>
              <a:rPr lang="it-IT" sz="2000" dirty="0" err="1" smtClean="0"/>
              <a:t>prototypes</a:t>
            </a:r>
            <a:r>
              <a:rPr lang="it-IT" sz="2000" dirty="0" smtClean="0"/>
              <a:t> of </a:t>
            </a:r>
            <a:r>
              <a:rPr lang="it-IT" sz="2000" dirty="0" err="1" smtClean="0"/>
              <a:t>silicon</a:t>
            </a:r>
            <a:r>
              <a:rPr lang="it-IT" sz="2000" dirty="0" smtClean="0"/>
              <a:t> </a:t>
            </a:r>
            <a:r>
              <a:rPr lang="it-IT" sz="2000" dirty="0" err="1" smtClean="0"/>
              <a:t>crystals</a:t>
            </a:r>
            <a:endParaRPr lang="it-IT" sz="2000" dirty="0" smtClean="0"/>
          </a:p>
          <a:p>
            <a:pPr marL="457200" lvl="1" indent="0">
              <a:buNone/>
            </a:pPr>
            <a:r>
              <a:rPr lang="it-IT" sz="2000" dirty="0" err="1" smtClean="0"/>
              <a:t>Futher</a:t>
            </a:r>
            <a:r>
              <a:rPr lang="it-IT" sz="2000" dirty="0" smtClean="0"/>
              <a:t> </a:t>
            </a:r>
            <a:r>
              <a:rPr lang="it-IT" sz="2000" dirty="0" err="1" smtClean="0"/>
              <a:t>developments</a:t>
            </a:r>
            <a:r>
              <a:rPr lang="it-IT" sz="2000" dirty="0" smtClean="0"/>
              <a:t> in 2020 and 2021</a:t>
            </a:r>
            <a:endParaRPr lang="it-IT" sz="2000" dirty="0" smtClean="0"/>
          </a:p>
          <a:p>
            <a:pPr marL="457200" lvl="1" indent="0">
              <a:buNone/>
            </a:pPr>
            <a:endParaRPr lang="it-IT" sz="2000" b="1" dirty="0" smtClean="0"/>
          </a:p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r>
              <a:rPr lang="it-IT" sz="2200" b="1" dirty="0" smtClean="0"/>
              <a:t>Crystal for spin </a:t>
            </a:r>
            <a:r>
              <a:rPr lang="it-IT" sz="2200" b="1" dirty="0" err="1" smtClean="0"/>
              <a:t>precession</a:t>
            </a:r>
            <a:endParaRPr lang="it-IT" sz="2200" b="1" dirty="0"/>
          </a:p>
          <a:p>
            <a:pPr marL="457200" lvl="1" indent="0"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extracted</a:t>
            </a:r>
            <a:r>
              <a:rPr lang="it-IT" sz="2000" dirty="0" smtClean="0"/>
              <a:t>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direct</a:t>
            </a:r>
            <a:r>
              <a:rPr lang="it-IT" sz="2000" dirty="0" smtClean="0"/>
              <a:t> to a target, </a:t>
            </a:r>
            <a:r>
              <a:rPr lang="it-IT" sz="2000" dirty="0" err="1" smtClean="0"/>
              <a:t>where</a:t>
            </a:r>
            <a:r>
              <a:rPr lang="it-IT" sz="2000" dirty="0" smtClean="0"/>
              <a:t> short-living </a:t>
            </a:r>
            <a:r>
              <a:rPr lang="it-IT" sz="2000" dirty="0" err="1" smtClean="0"/>
              <a:t>particles</a:t>
            </a:r>
            <a:r>
              <a:rPr lang="it-IT" sz="2000" dirty="0" smtClean="0"/>
              <a:t> are </a:t>
            </a:r>
            <a:r>
              <a:rPr lang="it-IT" sz="2000" dirty="0" err="1" smtClean="0"/>
              <a:t>generaged</a:t>
            </a:r>
            <a:r>
              <a:rPr lang="it-IT" sz="2000" dirty="0" smtClean="0"/>
              <a:t>. </a:t>
            </a:r>
            <a:r>
              <a:rPr lang="it-IT" sz="2000" dirty="0" err="1" smtClean="0"/>
              <a:t>Such</a:t>
            </a:r>
            <a:r>
              <a:rPr lang="it-IT" sz="2000" dirty="0" smtClean="0"/>
              <a:t> </a:t>
            </a:r>
            <a:r>
              <a:rPr lang="it-IT" sz="2000" dirty="0" err="1" smtClean="0"/>
              <a:t>particle</a:t>
            </a:r>
            <a:r>
              <a:rPr lang="it-IT" sz="2000" dirty="0" err="1" smtClean="0"/>
              <a:t>s</a:t>
            </a:r>
            <a:r>
              <a:rPr lang="it-IT" sz="2000" dirty="0" smtClean="0"/>
              <a:t> are </a:t>
            </a:r>
            <a:r>
              <a:rPr lang="it-IT" sz="2000" dirty="0" err="1" smtClean="0"/>
              <a:t>captured</a:t>
            </a:r>
            <a:r>
              <a:rPr lang="it-IT" sz="2000" dirty="0" smtClean="0"/>
              <a:t> by a </a:t>
            </a:r>
            <a:r>
              <a:rPr lang="it-IT" sz="2000" dirty="0" err="1" smtClean="0"/>
              <a:t>second</a:t>
            </a:r>
            <a:r>
              <a:rPr lang="it-IT" sz="2000" dirty="0" smtClean="0"/>
              <a:t> </a:t>
            </a:r>
            <a:r>
              <a:rPr lang="it-IT" sz="2000" dirty="0" err="1" smtClean="0"/>
              <a:t>crystal</a:t>
            </a:r>
            <a:r>
              <a:rPr lang="it-IT" sz="2000" dirty="0" smtClean="0"/>
              <a:t>, </a:t>
            </a:r>
            <a:r>
              <a:rPr lang="it-IT" sz="2000" dirty="0" err="1" smtClean="0"/>
              <a:t>where</a:t>
            </a:r>
            <a:r>
              <a:rPr lang="it-IT" sz="2000" dirty="0" smtClean="0"/>
              <a:t> spin </a:t>
            </a:r>
            <a:r>
              <a:rPr lang="it-IT" sz="2000" dirty="0" err="1" smtClean="0"/>
              <a:t>precession</a:t>
            </a:r>
            <a:r>
              <a:rPr lang="it-IT" sz="2000" dirty="0" smtClean="0"/>
              <a:t> </a:t>
            </a:r>
            <a:r>
              <a:rPr lang="it-IT" sz="2000" dirty="0" err="1" smtClean="0"/>
              <a:t>occurs</a:t>
            </a:r>
            <a:r>
              <a:rPr lang="it-IT" sz="2000" dirty="0" smtClean="0"/>
              <a:t>.</a:t>
            </a:r>
            <a:endParaRPr lang="it-IT" sz="2000" dirty="0" smtClean="0"/>
          </a:p>
          <a:p>
            <a:pPr marL="0" indent="0">
              <a:buNone/>
            </a:pPr>
            <a:endParaRPr lang="it-IT" sz="2000" b="1" dirty="0"/>
          </a:p>
          <a:p>
            <a:pPr marL="457200" lvl="1" indent="0">
              <a:buNone/>
            </a:pPr>
            <a:r>
              <a:rPr lang="it-IT" sz="2000" dirty="0"/>
              <a:t>Crystal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clamped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properly</a:t>
            </a:r>
            <a:r>
              <a:rPr lang="it-IT" sz="2000" dirty="0"/>
              <a:t> </a:t>
            </a:r>
            <a:r>
              <a:rPr lang="it-IT" sz="2000" dirty="0" err="1"/>
              <a:t>shaped</a:t>
            </a:r>
            <a:r>
              <a:rPr lang="it-IT" sz="2000" dirty="0"/>
              <a:t> </a:t>
            </a:r>
            <a:r>
              <a:rPr lang="it-IT" sz="2000" dirty="0" err="1"/>
              <a:t>surafaces</a:t>
            </a:r>
            <a:r>
              <a:rPr lang="it-IT" sz="2000" dirty="0"/>
              <a:t> of a «</a:t>
            </a:r>
            <a:r>
              <a:rPr lang="it-IT" sz="2000" dirty="0" err="1"/>
              <a:t>holder</a:t>
            </a:r>
            <a:r>
              <a:rPr lang="it-IT" sz="2000" dirty="0"/>
              <a:t>».</a:t>
            </a:r>
          </a:p>
          <a:p>
            <a:pPr marL="457200" lvl="1" indent="0">
              <a:buNone/>
            </a:pPr>
            <a:r>
              <a:rPr lang="it-IT" sz="2000" dirty="0" smtClean="0"/>
              <a:t>Bending </a:t>
            </a:r>
            <a:r>
              <a:rPr lang="it-IT" sz="2000" dirty="0" err="1"/>
              <a:t>uniformity</a:t>
            </a:r>
            <a:r>
              <a:rPr lang="it-IT" sz="2000" dirty="0"/>
              <a:t> </a:t>
            </a:r>
            <a:r>
              <a:rPr lang="it-IT" sz="2000" dirty="0" err="1"/>
              <a:t>driven</a:t>
            </a:r>
            <a:r>
              <a:rPr lang="it-IT" sz="2000" dirty="0"/>
              <a:t> by </a:t>
            </a:r>
            <a:r>
              <a:rPr lang="it-IT" sz="2000" dirty="0" err="1"/>
              <a:t>surfaces’s</a:t>
            </a:r>
            <a:r>
              <a:rPr lang="it-IT" sz="2000" dirty="0"/>
              <a:t> </a:t>
            </a:r>
            <a:r>
              <a:rPr lang="it-IT" sz="2000" dirty="0" err="1"/>
              <a:t>imperfections</a:t>
            </a:r>
            <a:r>
              <a:rPr lang="it-IT" sz="2000" dirty="0"/>
              <a:t>.</a:t>
            </a:r>
          </a:p>
          <a:p>
            <a:pPr marL="457200" lvl="1" indent="0">
              <a:buNone/>
            </a:pPr>
            <a:r>
              <a:rPr lang="it-IT" sz="2000" dirty="0" err="1" smtClean="0"/>
              <a:t>Already</a:t>
            </a:r>
            <a:r>
              <a:rPr lang="it-IT" sz="2000" dirty="0" smtClean="0"/>
              <a:t> </a:t>
            </a:r>
            <a:r>
              <a:rPr lang="it-IT" sz="2000" dirty="0" err="1"/>
              <a:t>manufactured</a:t>
            </a:r>
            <a:r>
              <a:rPr lang="it-IT" sz="2000" dirty="0"/>
              <a:t> </a:t>
            </a:r>
            <a:r>
              <a:rPr lang="it-IT" sz="2000" dirty="0" err="1"/>
              <a:t>silicon</a:t>
            </a:r>
            <a:r>
              <a:rPr lang="it-IT" sz="2000" dirty="0"/>
              <a:t> </a:t>
            </a:r>
            <a:r>
              <a:rPr lang="it-IT" sz="2000" dirty="0" err="1"/>
              <a:t>crystals</a:t>
            </a:r>
            <a:endParaRPr lang="it-IT" sz="2000" dirty="0"/>
          </a:p>
          <a:p>
            <a:pPr marL="457200" lvl="1" indent="0">
              <a:buNone/>
            </a:pPr>
            <a:r>
              <a:rPr lang="it-IT" sz="2000" dirty="0" err="1" smtClean="0"/>
              <a:t>Germanium</a:t>
            </a:r>
            <a:r>
              <a:rPr lang="it-IT" sz="2000" dirty="0" smtClean="0"/>
              <a:t> </a:t>
            </a:r>
            <a:r>
              <a:rPr lang="it-IT" sz="2000" dirty="0" err="1"/>
              <a:t>crystals</a:t>
            </a:r>
            <a:r>
              <a:rPr lang="it-IT" sz="2000" dirty="0"/>
              <a:t> under </a:t>
            </a:r>
            <a:r>
              <a:rPr lang="it-IT" sz="2000" dirty="0" smtClean="0"/>
              <a:t>manufacturing</a:t>
            </a:r>
          </a:p>
          <a:p>
            <a:pPr marL="457200" lvl="1" indent="0">
              <a:buNone/>
            </a:pPr>
            <a:r>
              <a:rPr lang="it-IT" sz="2000" dirty="0" err="1"/>
              <a:t>Futher</a:t>
            </a:r>
            <a:r>
              <a:rPr lang="it-IT" sz="2000" dirty="0"/>
              <a:t> </a:t>
            </a:r>
            <a:r>
              <a:rPr lang="it-IT" sz="2000" dirty="0" err="1"/>
              <a:t>developments</a:t>
            </a:r>
            <a:r>
              <a:rPr lang="it-IT" sz="2000" dirty="0"/>
              <a:t> in 2020 and 2021</a:t>
            </a:r>
          </a:p>
          <a:p>
            <a:pPr marL="457200" lvl="1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200" b="1" dirty="0" smtClean="0"/>
          </a:p>
        </p:txBody>
      </p:sp>
      <p:pic>
        <p:nvPicPr>
          <p:cNvPr id="5" name="Picture 4" descr="A close up of a box&#10;&#10;Description generated with high confidence">
            <a:extLst>
              <a:ext uri="{FF2B5EF4-FFF2-40B4-BE49-F238E27FC236}">
                <a16:creationId xmlns="" xmlns:a16="http://schemas.microsoft.com/office/drawing/2014/main" id="{CCE6B9D1-7BBB-44C5-BB90-D5227229C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8" t="37059" r="14552" b="12467"/>
          <a:stretch/>
        </p:blipFill>
        <p:spPr>
          <a:xfrm>
            <a:off x="8383639" y="1104470"/>
            <a:ext cx="3033871" cy="3009226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39" y="3963204"/>
            <a:ext cx="3215537" cy="28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8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ERC-SELDOM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Mazzolari A.</cp:lastModifiedBy>
  <cp:revision>10</cp:revision>
  <dcterms:created xsi:type="dcterms:W3CDTF">2018-07-04T15:52:15Z</dcterms:created>
  <dcterms:modified xsi:type="dcterms:W3CDTF">2020-06-28T14:55:02Z</dcterms:modified>
</cp:coreProperties>
</file>