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37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90.jpg" ContentType="image/jpeg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652" r:id="rId2"/>
    <p:sldId id="2679" r:id="rId3"/>
    <p:sldId id="2084" r:id="rId4"/>
    <p:sldId id="2661" r:id="rId5"/>
    <p:sldId id="2485" r:id="rId6"/>
    <p:sldId id="2700" r:id="rId7"/>
    <p:sldId id="2087" r:id="rId8"/>
    <p:sldId id="2678" r:id="rId9"/>
    <p:sldId id="2702" r:id="rId10"/>
    <p:sldId id="2704" r:id="rId11"/>
    <p:sldId id="266" r:id="rId12"/>
    <p:sldId id="273" r:id="rId13"/>
    <p:sldId id="2708" r:id="rId14"/>
    <p:sldId id="2709" r:id="rId15"/>
    <p:sldId id="2670" r:id="rId16"/>
    <p:sldId id="2706" r:id="rId17"/>
    <p:sldId id="2665" r:id="rId18"/>
    <p:sldId id="610" r:id="rId19"/>
    <p:sldId id="2705" r:id="rId20"/>
    <p:sldId id="277" r:id="rId21"/>
    <p:sldId id="2079" r:id="rId22"/>
    <p:sldId id="2703" r:id="rId23"/>
    <p:sldId id="2710" r:id="rId24"/>
    <p:sldId id="2089" r:id="rId25"/>
    <p:sldId id="2701" r:id="rId26"/>
    <p:sldId id="2468" r:id="rId27"/>
    <p:sldId id="263" r:id="rId28"/>
    <p:sldId id="2484" r:id="rId29"/>
    <p:sldId id="2671" r:id="rId30"/>
    <p:sldId id="2672" r:id="rId31"/>
    <p:sldId id="2673" r:id="rId32"/>
    <p:sldId id="2674" r:id="rId33"/>
    <p:sldId id="2655" r:id="rId34"/>
    <p:sldId id="2459" r:id="rId35"/>
    <p:sldId id="278" r:id="rId36"/>
    <p:sldId id="283" r:id="rId37"/>
    <p:sldId id="288" r:id="rId38"/>
    <p:sldId id="2648" r:id="rId39"/>
    <p:sldId id="2496" r:id="rId40"/>
    <p:sldId id="2664" r:id="rId41"/>
    <p:sldId id="2644" r:id="rId42"/>
    <p:sldId id="2654" r:id="rId43"/>
    <p:sldId id="259" r:id="rId44"/>
    <p:sldId id="2667" r:id="rId45"/>
    <p:sldId id="2676" r:id="rId46"/>
    <p:sldId id="257" r:id="rId47"/>
    <p:sldId id="2677" r:id="rId48"/>
    <p:sldId id="260" r:id="rId49"/>
    <p:sldId id="2658" r:id="rId50"/>
    <p:sldId id="2660" r:id="rId51"/>
    <p:sldId id="2483" r:id="rId52"/>
    <p:sldId id="405" r:id="rId53"/>
    <p:sldId id="293" r:id="rId54"/>
    <p:sldId id="2651" r:id="rId55"/>
    <p:sldId id="276" r:id="rId56"/>
    <p:sldId id="269" r:id="rId57"/>
    <p:sldId id="279" r:id="rId58"/>
    <p:sldId id="2659" r:id="rId59"/>
    <p:sldId id="272" r:id="rId60"/>
    <p:sldId id="365" r:id="rId61"/>
    <p:sldId id="303" r:id="rId6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077"/>
    <p:restoredTop sz="95221"/>
  </p:normalViewPr>
  <p:slideViewPr>
    <p:cSldViewPr>
      <p:cViewPr varScale="1">
        <p:scale>
          <a:sx n="107" d="100"/>
          <a:sy n="107" d="100"/>
        </p:scale>
        <p:origin x="2136" y="17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632"/>
    </p:cViewPr>
  </p:sorterViewPr>
  <p:notesViewPr>
    <p:cSldViewPr snapToGrid="0" snapToObjects="1">
      <p:cViewPr varScale="1">
        <p:scale>
          <a:sx n="98" d="100"/>
          <a:sy n="98" d="100"/>
        </p:scale>
        <p:origin x="1376" y="18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image" Target="../media/image100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9CDA3-DA5D-4641-8C0A-9E5BAAADA2C1}" type="datetimeFigureOut">
              <a:t>03/07/2020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9723A-7A99-584E-8100-586AAC0475B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7073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C6F0A-6659-8146-BFF0-E561793CF5C7}" type="datetimeFigureOut">
              <a:rPr lang="en-US" smtClean="0"/>
              <a:t>7/3/20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49730-E499-B04E-8B4C-9215A5893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7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051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300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734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033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F60376-3215-7A4C-98F8-FE8FE1BE5177}" type="slidenum">
              <a:rPr lang="it-IT" sz="1200"/>
              <a:pPr/>
              <a:t>21</a:t>
            </a:fld>
            <a:endParaRPr lang="it-IT" sz="1200"/>
          </a:p>
        </p:txBody>
      </p:sp>
      <p:sp>
        <p:nvSpPr>
          <p:cNvPr id="3277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87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515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783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F60376-3215-7A4C-98F8-FE8FE1BE5177}" type="slidenum">
              <a:rPr lang="it-IT" sz="1200"/>
              <a:pPr/>
              <a:t>24</a:t>
            </a:fld>
            <a:endParaRPr lang="it-IT" sz="1200"/>
          </a:p>
        </p:txBody>
      </p:sp>
      <p:sp>
        <p:nvSpPr>
          <p:cNvPr id="3277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48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70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896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1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93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261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755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617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854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5583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167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0404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718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71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550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F60376-3215-7A4C-98F8-FE8FE1BE5177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3277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000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17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74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647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03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>
                <a:solidFill>
                  <a:prstClr val="black"/>
                </a:solidFill>
              </a:rPr>
              <a:pPr/>
              <a:t>52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896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84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0746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579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2FEA402-12DF-B24D-835E-7B3D1189E500}" type="slidenum">
              <a:rPr lang="en-GB" sz="1200"/>
              <a:pPr/>
              <a:t>61</a:t>
            </a:fld>
            <a:endParaRPr lang="en-GB" sz="1200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737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16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00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408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F60376-3215-7A4C-98F8-FE8FE1BE5177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3277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70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52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07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92100" y="2006600"/>
            <a:ext cx="8674100" cy="4584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9489" y="2793122"/>
            <a:ext cx="8625021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BA50-35DD-1045-BCEC-09FAC9F932C4}" type="datetime1">
              <a:t>03/07/2020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4BA3D-CFB2-0244-BDF9-261E061C862C}" type="datetime1">
              <a:t>03/07/2020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80A9F-B9AB-594E-BC0A-77D328342C53}" type="datetime1">
              <a:t>03/07/2020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F91B-9BA5-2A4D-BB49-B1A5A84B7685}" type="datetime1">
              <a:t>03/07/2020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C09B-B6D2-7B4A-A730-A2E4FA4807C1}" type="datetime1">
              <a:t>03/07/2020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D852B-B38F-184B-86C4-6E01A87D98B8}" type="datetime1">
              <a:t>03/07/2020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2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276999"/>
          </a:xfrm>
          <a:prstGeom prst="rect">
            <a:avLst/>
          </a:prstGeom>
        </p:spPr>
        <p:txBody>
          <a:bodyPr/>
          <a:lstStyle/>
          <a:p>
            <a:fld id="{EC173209-8AB2-A145-964C-FBC0016439FA}" type="datetime1">
              <a:t>03/07/2020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14745"/>
            <a:ext cx="3617103" cy="215444"/>
          </a:xfrm>
          <a:prstGeom prst="rect">
            <a:avLst/>
          </a:prstGeom>
        </p:spPr>
        <p:txBody>
          <a:bodyPr/>
          <a:lstStyle/>
          <a:p>
            <a:r>
              <a:rPr lang="en" dirty="0"/>
              <a:t>MAC Meeting - LASA - June 20,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6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4800" y="285998"/>
            <a:ext cx="599440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100" y="6635750"/>
            <a:ext cx="207518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D8150-9C18-7549-8AB1-C8EFAEC019AA}" type="datetime1">
              <a:t>03/07/2020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1" r:id="rId7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7.pn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3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37.jp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3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37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jpg"/><Relationship Id="rId1" Type="http://schemas.openxmlformats.org/officeDocument/2006/relationships/vmlDrawing" Target="../drawings/vmlDrawing3.vml"/><Relationship Id="rId6" Type="http://schemas.openxmlformats.org/officeDocument/2006/relationships/image" Target="../media/image84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image" Target="../media/image41.png"/><Relationship Id="rId10" Type="http://schemas.openxmlformats.org/officeDocument/2006/relationships/image" Target="../media/image86.wmf"/><Relationship Id="rId4" Type="http://schemas.openxmlformats.org/officeDocument/2006/relationships/image" Target="../media/image83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88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37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95.wmf"/><Relationship Id="rId3" Type="http://schemas.openxmlformats.org/officeDocument/2006/relationships/oleObject" Target="../embeddings/oleObject10.bin"/><Relationship Id="rId7" Type="http://schemas.openxmlformats.org/officeDocument/2006/relationships/image" Target="../media/image92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jp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94.wmf"/><Relationship Id="rId5" Type="http://schemas.openxmlformats.org/officeDocument/2006/relationships/image" Target="../media/image41.png"/><Relationship Id="rId15" Type="http://schemas.openxmlformats.org/officeDocument/2006/relationships/image" Target="../media/image96.wmf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91.wmf"/><Relationship Id="rId9" Type="http://schemas.openxmlformats.org/officeDocument/2006/relationships/image" Target="../media/image93.wmf"/><Relationship Id="rId14" Type="http://schemas.openxmlformats.org/officeDocument/2006/relationships/oleObject" Target="../embeddings/oleObject15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3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10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0.e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104.emf"/><Relationship Id="rId10" Type="http://schemas.openxmlformats.org/officeDocument/2006/relationships/image" Target="../media/image102.emf"/><Relationship Id="rId4" Type="http://schemas.openxmlformats.org/officeDocument/2006/relationships/image" Target="../media/image105.png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4C5FB-ABA4-B14D-A342-AF5B3E738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01913"/>
            <a:ext cx="8686800" cy="5651287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B72244B2-1743-164F-AA0B-6200E3B392F2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2C8C82E2-6ABF-B945-AF4B-D9960F837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1219200"/>
            <a:ext cx="89535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MariX Conceptual Design Report consegnato agli Stake-holders (INFN, UniMi) a Maggio 2019 (site independent) 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In attesa di una executive decision sul T.D.R. (site dependent!)       il team progettista ha proposto all’INFN di costruire un Dimostratore al LASA (BriXSino, O(5M€))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BriXSino finanziato dalla Giunta (220 keuro + ass. ric.) per la preparazione di un T.D.R. al LASA e l’attività di R&amp;D collegata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Generazione, accelerazione, distribuzione all’utenza e recupero efficiente di energia, di fasci di elettroni ad alta corrente e potenza media (10 mA, 40 MeV, 400 kW). Accelerazione a doppio senso di circolazione di fasci di elettroni ad altissima brillanza FEL-graded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CF5F3D1-371F-B446-AFC8-D43D4BEFB5F1}"/>
              </a:ext>
            </a:extLst>
          </p:cNvPr>
          <p:cNvSpPr txBox="1">
            <a:spLocks noChangeArrowheads="1"/>
          </p:cNvSpPr>
          <p:nvPr/>
        </p:nvSpPr>
        <p:spPr>
          <a:xfrm>
            <a:off x="533623" y="304801"/>
            <a:ext cx="8000777" cy="5159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MariX: dal C</a:t>
            </a:r>
            <a:r>
              <a:rPr lang="it-IT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.</a:t>
            </a:r>
            <a:r>
              <a:rPr lang="en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D.R. al Dimostratore (BriXSino)</a:t>
            </a:r>
            <a:endParaRPr lang="en-US" b="1" i="1" kern="0">
              <a:solidFill>
                <a:srgbClr val="0070C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1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B8BBA048-0AEF-8742-A50C-B880621A5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600"/>
            <a:ext cx="7304498" cy="5753100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B738063-7C09-1A4B-93CC-B1794C388CC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3246714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Arrow Connector 60">
            <a:extLst>
              <a:ext uri="{FF2B5EF4-FFF2-40B4-BE49-F238E27FC236}">
                <a16:creationId xmlns:a16="http://schemas.microsoft.com/office/drawing/2014/main" id="{96FBF573-D0A6-1A48-893B-201A68D95F46}"/>
              </a:ext>
            </a:extLst>
          </p:cNvPr>
          <p:cNvCxnSpPr>
            <a:cxnSpLocks/>
          </p:cNvCxnSpPr>
          <p:nvPr/>
        </p:nvCxnSpPr>
        <p:spPr>
          <a:xfrm>
            <a:off x="7623624" y="4365502"/>
            <a:ext cx="12559" cy="4238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2A8E9871-5F25-A34B-A0C2-2B8DB43E4FB2}"/>
              </a:ext>
            </a:extLst>
          </p:cNvPr>
          <p:cNvSpPr/>
          <p:nvPr/>
        </p:nvSpPr>
        <p:spPr>
          <a:xfrm>
            <a:off x="5461727" y="4804725"/>
            <a:ext cx="1776044" cy="6424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539B33C-8C0A-2047-A48F-9312DFCDE6F7}"/>
              </a:ext>
            </a:extLst>
          </p:cNvPr>
          <p:cNvSpPr/>
          <p:nvPr/>
        </p:nvSpPr>
        <p:spPr>
          <a:xfrm>
            <a:off x="5654195" y="3760234"/>
            <a:ext cx="1361678" cy="66082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" name="Block Arc 8">
            <a:extLst>
              <a:ext uri="{FF2B5EF4-FFF2-40B4-BE49-F238E27FC236}">
                <a16:creationId xmlns:a16="http://schemas.microsoft.com/office/drawing/2014/main" id="{A1B701A2-0430-3547-AE20-929742E4633F}"/>
              </a:ext>
            </a:extLst>
          </p:cNvPr>
          <p:cNvSpPr/>
          <p:nvPr/>
        </p:nvSpPr>
        <p:spPr>
          <a:xfrm rot="2105467">
            <a:off x="4905646" y="4010825"/>
            <a:ext cx="835289" cy="740211"/>
          </a:xfrm>
          <a:prstGeom prst="blockArc">
            <a:avLst>
              <a:gd name="adj1" fmla="val 10800000"/>
              <a:gd name="adj2" fmla="val 14033704"/>
              <a:gd name="adj3" fmla="val 22888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lock Arc 11">
            <a:extLst>
              <a:ext uri="{FF2B5EF4-FFF2-40B4-BE49-F238E27FC236}">
                <a16:creationId xmlns:a16="http://schemas.microsoft.com/office/drawing/2014/main" id="{9AE990D8-6205-214D-88C7-7D3185C1B5DF}"/>
              </a:ext>
            </a:extLst>
          </p:cNvPr>
          <p:cNvSpPr/>
          <p:nvPr/>
        </p:nvSpPr>
        <p:spPr>
          <a:xfrm rot="5400000">
            <a:off x="6938394" y="3911259"/>
            <a:ext cx="718756" cy="860224"/>
          </a:xfrm>
          <a:prstGeom prst="blockArc">
            <a:avLst>
              <a:gd name="adj1" fmla="val 10800000"/>
              <a:gd name="adj2" fmla="val 16314163"/>
              <a:gd name="adj3" fmla="val 24363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grpSp>
        <p:nvGrpSpPr>
          <p:cNvPr id="7" name="Group 17">
            <a:extLst>
              <a:ext uri="{FF2B5EF4-FFF2-40B4-BE49-F238E27FC236}">
                <a16:creationId xmlns:a16="http://schemas.microsoft.com/office/drawing/2014/main" id="{90F41CA3-1B68-FA43-9E56-63A407BDB049}"/>
              </a:ext>
            </a:extLst>
          </p:cNvPr>
          <p:cNvGrpSpPr/>
          <p:nvPr/>
        </p:nvGrpSpPr>
        <p:grpSpPr>
          <a:xfrm>
            <a:off x="4258965" y="4087105"/>
            <a:ext cx="633463" cy="1003940"/>
            <a:chOff x="4845358" y="826379"/>
            <a:chExt cx="1212044" cy="2232342"/>
          </a:xfrm>
        </p:grpSpPr>
        <p:sp>
          <p:nvSpPr>
            <p:cNvPr id="8" name="Oval 13">
              <a:extLst>
                <a:ext uri="{FF2B5EF4-FFF2-40B4-BE49-F238E27FC236}">
                  <a16:creationId xmlns:a16="http://schemas.microsoft.com/office/drawing/2014/main" id="{A6C0FA61-EAB7-2A48-AD4E-CCB7E1B5E3A3}"/>
                </a:ext>
              </a:extLst>
            </p:cNvPr>
            <p:cNvSpPr/>
            <p:nvPr/>
          </p:nvSpPr>
          <p:spPr>
            <a:xfrm>
              <a:off x="5286125" y="1499863"/>
              <a:ext cx="771277" cy="842839"/>
            </a:xfrm>
            <a:prstGeom prst="ellipse">
              <a:avLst/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A28342E5-8005-514C-A7DF-FFBA7FB95947}"/>
                </a:ext>
              </a:extLst>
            </p:cNvPr>
            <p:cNvSpPr/>
            <p:nvPr/>
          </p:nvSpPr>
          <p:spPr>
            <a:xfrm>
              <a:off x="5064206" y="1594236"/>
              <a:ext cx="284082" cy="721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15">
              <a:extLst>
                <a:ext uri="{FF2B5EF4-FFF2-40B4-BE49-F238E27FC236}">
                  <a16:creationId xmlns:a16="http://schemas.microsoft.com/office/drawing/2014/main" id="{F1F56721-DC42-8E42-A116-B580560E2096}"/>
                </a:ext>
              </a:extLst>
            </p:cNvPr>
            <p:cNvSpPr/>
            <p:nvPr/>
          </p:nvSpPr>
          <p:spPr>
            <a:xfrm>
              <a:off x="4845358" y="826379"/>
              <a:ext cx="991263" cy="9530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Oval 16">
              <a:extLst>
                <a:ext uri="{FF2B5EF4-FFF2-40B4-BE49-F238E27FC236}">
                  <a16:creationId xmlns:a16="http://schemas.microsoft.com/office/drawing/2014/main" id="{BB34D4BA-C17F-1548-8848-DE633E6C4D9D}"/>
                </a:ext>
              </a:extLst>
            </p:cNvPr>
            <p:cNvSpPr/>
            <p:nvPr/>
          </p:nvSpPr>
          <p:spPr>
            <a:xfrm>
              <a:off x="4882101" y="2105634"/>
              <a:ext cx="991263" cy="9530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3" name="Moon 19">
            <a:extLst>
              <a:ext uri="{FF2B5EF4-FFF2-40B4-BE49-F238E27FC236}">
                <a16:creationId xmlns:a16="http://schemas.microsoft.com/office/drawing/2014/main" id="{A573BB70-1F49-6B42-8EE9-4D67D24A6534}"/>
              </a:ext>
            </a:extLst>
          </p:cNvPr>
          <p:cNvSpPr/>
          <p:nvPr/>
        </p:nvSpPr>
        <p:spPr>
          <a:xfrm rot="19327516" flipH="1">
            <a:off x="6495176" y="3746943"/>
            <a:ext cx="111378" cy="293414"/>
          </a:xfrm>
          <a:prstGeom prst="moon">
            <a:avLst>
              <a:gd name="adj" fmla="val 2902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4" name="Group 20">
            <a:extLst>
              <a:ext uri="{FF2B5EF4-FFF2-40B4-BE49-F238E27FC236}">
                <a16:creationId xmlns:a16="http://schemas.microsoft.com/office/drawing/2014/main" id="{B2AC7FA0-B7E5-6B4F-80F9-55D7A47AC354}"/>
              </a:ext>
            </a:extLst>
          </p:cNvPr>
          <p:cNvGrpSpPr/>
          <p:nvPr/>
        </p:nvGrpSpPr>
        <p:grpSpPr>
          <a:xfrm rot="10800000">
            <a:off x="2643813" y="4096963"/>
            <a:ext cx="614260" cy="1030083"/>
            <a:chOff x="4882100" y="768246"/>
            <a:chExt cx="1175302" cy="2290476"/>
          </a:xfrm>
        </p:grpSpPr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136F8BAC-5777-7441-9086-3A8301F3CCA9}"/>
                </a:ext>
              </a:extLst>
            </p:cNvPr>
            <p:cNvSpPr/>
            <p:nvPr/>
          </p:nvSpPr>
          <p:spPr>
            <a:xfrm>
              <a:off x="5286125" y="1499863"/>
              <a:ext cx="771277" cy="842839"/>
            </a:xfrm>
            <a:prstGeom prst="ellipse">
              <a:avLst/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" name="Oval 24">
              <a:extLst>
                <a:ext uri="{FF2B5EF4-FFF2-40B4-BE49-F238E27FC236}">
                  <a16:creationId xmlns:a16="http://schemas.microsoft.com/office/drawing/2014/main" id="{90BFF864-8A8D-1B4F-9EC9-D0860BD418AC}"/>
                </a:ext>
              </a:extLst>
            </p:cNvPr>
            <p:cNvSpPr/>
            <p:nvPr/>
          </p:nvSpPr>
          <p:spPr>
            <a:xfrm>
              <a:off x="4882100" y="2105635"/>
              <a:ext cx="991263" cy="9530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23">
              <a:extLst>
                <a:ext uri="{FF2B5EF4-FFF2-40B4-BE49-F238E27FC236}">
                  <a16:creationId xmlns:a16="http://schemas.microsoft.com/office/drawing/2014/main" id="{2B2B30B5-E52D-E54F-97C9-CDF58613FEE4}"/>
                </a:ext>
              </a:extLst>
            </p:cNvPr>
            <p:cNvSpPr/>
            <p:nvPr/>
          </p:nvSpPr>
          <p:spPr>
            <a:xfrm>
              <a:off x="4904102" y="768246"/>
              <a:ext cx="991263" cy="9530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5A8B3641-6587-EC4D-8068-8913E32F958D}"/>
                </a:ext>
              </a:extLst>
            </p:cNvPr>
            <p:cNvSpPr/>
            <p:nvPr/>
          </p:nvSpPr>
          <p:spPr>
            <a:xfrm>
              <a:off x="5064206" y="1594236"/>
              <a:ext cx="284082" cy="721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19" name="Straight Arrow Connector 48">
            <a:extLst>
              <a:ext uri="{FF2B5EF4-FFF2-40B4-BE49-F238E27FC236}">
                <a16:creationId xmlns:a16="http://schemas.microsoft.com/office/drawing/2014/main" id="{211345FB-C271-9C4C-9372-33096A022DDF}"/>
              </a:ext>
            </a:extLst>
          </p:cNvPr>
          <p:cNvCxnSpPr>
            <a:cxnSpLocks/>
          </p:cNvCxnSpPr>
          <p:nvPr/>
        </p:nvCxnSpPr>
        <p:spPr>
          <a:xfrm>
            <a:off x="2234226" y="4342612"/>
            <a:ext cx="419850" cy="19069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58">
            <a:extLst>
              <a:ext uri="{FF2B5EF4-FFF2-40B4-BE49-F238E27FC236}">
                <a16:creationId xmlns:a16="http://schemas.microsoft.com/office/drawing/2014/main" id="{DFD69926-B807-1E43-A8F5-078609F686E9}"/>
              </a:ext>
            </a:extLst>
          </p:cNvPr>
          <p:cNvCxnSpPr>
            <a:cxnSpLocks/>
            <a:stCxn id="8" idx="7"/>
          </p:cNvCxnSpPr>
          <p:nvPr/>
        </p:nvCxnSpPr>
        <p:spPr>
          <a:xfrm flipV="1">
            <a:off x="4833394" y="4181795"/>
            <a:ext cx="222666" cy="263702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60">
            <a:extLst>
              <a:ext uri="{FF2B5EF4-FFF2-40B4-BE49-F238E27FC236}">
                <a16:creationId xmlns:a16="http://schemas.microsoft.com/office/drawing/2014/main" id="{AAE16894-1B3A-0E47-9243-68D6E44F7912}"/>
              </a:ext>
            </a:extLst>
          </p:cNvPr>
          <p:cNvCxnSpPr>
            <a:cxnSpLocks/>
            <a:stCxn id="5" idx="1"/>
            <a:endCxn id="6" idx="0"/>
          </p:cNvCxnSpPr>
          <p:nvPr/>
        </p:nvCxnSpPr>
        <p:spPr>
          <a:xfrm flipV="1">
            <a:off x="5317992" y="4069547"/>
            <a:ext cx="1979778" cy="1208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87">
            <a:extLst>
              <a:ext uri="{FF2B5EF4-FFF2-40B4-BE49-F238E27FC236}">
                <a16:creationId xmlns:a16="http://schemas.microsoft.com/office/drawing/2014/main" id="{EA71B919-0DB4-AF44-993D-E62F7558C6C3}"/>
              </a:ext>
            </a:extLst>
          </p:cNvPr>
          <p:cNvSpPr/>
          <p:nvPr/>
        </p:nvSpPr>
        <p:spPr>
          <a:xfrm>
            <a:off x="2366893" y="3955806"/>
            <a:ext cx="1346810" cy="628197"/>
          </a:xfrm>
          <a:prstGeom prst="arc">
            <a:avLst>
              <a:gd name="adj1" fmla="val 5925264"/>
              <a:gd name="adj2" fmla="val 8778695"/>
            </a:avLst>
          </a:prstGeom>
          <a:ln w="28575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Arc 89">
            <a:extLst>
              <a:ext uri="{FF2B5EF4-FFF2-40B4-BE49-F238E27FC236}">
                <a16:creationId xmlns:a16="http://schemas.microsoft.com/office/drawing/2014/main" id="{41B22C9B-D9AE-7844-BABE-D2264E13A956}"/>
              </a:ext>
            </a:extLst>
          </p:cNvPr>
          <p:cNvSpPr/>
          <p:nvPr/>
        </p:nvSpPr>
        <p:spPr>
          <a:xfrm rot="6596805">
            <a:off x="5023874" y="4092051"/>
            <a:ext cx="422961" cy="403226"/>
          </a:xfrm>
          <a:prstGeom prst="arc">
            <a:avLst>
              <a:gd name="adj1" fmla="val 6897484"/>
              <a:gd name="adj2" fmla="val 10635189"/>
            </a:avLst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Arc 91">
            <a:extLst>
              <a:ext uri="{FF2B5EF4-FFF2-40B4-BE49-F238E27FC236}">
                <a16:creationId xmlns:a16="http://schemas.microsoft.com/office/drawing/2014/main" id="{E7F59A22-92D2-6D47-A78C-C93159E31FD7}"/>
              </a:ext>
            </a:extLst>
          </p:cNvPr>
          <p:cNvSpPr/>
          <p:nvPr/>
        </p:nvSpPr>
        <p:spPr>
          <a:xfrm rot="8856594">
            <a:off x="2113379" y="4722623"/>
            <a:ext cx="1291028" cy="628197"/>
          </a:xfrm>
          <a:prstGeom prst="arc">
            <a:avLst>
              <a:gd name="adj1" fmla="val 6399877"/>
              <a:gd name="adj2" fmla="val 9037691"/>
            </a:avLst>
          </a:prstGeom>
          <a:ln w="28575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Arc 97">
            <a:extLst>
              <a:ext uri="{FF2B5EF4-FFF2-40B4-BE49-F238E27FC236}">
                <a16:creationId xmlns:a16="http://schemas.microsoft.com/office/drawing/2014/main" id="{C64DF0C9-24B0-C446-985A-7AEDEB5CE1CF}"/>
              </a:ext>
            </a:extLst>
          </p:cNvPr>
          <p:cNvSpPr/>
          <p:nvPr/>
        </p:nvSpPr>
        <p:spPr>
          <a:xfrm rot="10800000">
            <a:off x="6996537" y="4070730"/>
            <a:ext cx="630691" cy="589541"/>
          </a:xfrm>
          <a:prstGeom prst="arc">
            <a:avLst>
              <a:gd name="adj1" fmla="val 5432554"/>
              <a:gd name="adj2" fmla="val 10319002"/>
            </a:avLst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A217115F-5066-064F-AF26-2BC025D779B1}"/>
              </a:ext>
            </a:extLst>
          </p:cNvPr>
          <p:cNvSpPr/>
          <p:nvPr/>
        </p:nvSpPr>
        <p:spPr>
          <a:xfrm rot="19824593">
            <a:off x="1653466" y="5068889"/>
            <a:ext cx="523879" cy="264454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cs typeface="Times New Roman" panose="02020603050405020304" pitchFamily="18" charset="0"/>
              </a:rPr>
              <a:t>Dump</a:t>
            </a:r>
            <a:endParaRPr lang="en-US" sz="1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145">
            <a:extLst>
              <a:ext uri="{FF2B5EF4-FFF2-40B4-BE49-F238E27FC236}">
                <a16:creationId xmlns:a16="http://schemas.microsoft.com/office/drawing/2014/main" id="{4CF636CD-8AE4-AF4A-A9D2-CEEC2EC54117}"/>
              </a:ext>
            </a:extLst>
          </p:cNvPr>
          <p:cNvCxnSpPr>
            <a:cxnSpLocks/>
            <a:stCxn id="61" idx="2"/>
            <a:endCxn id="13" idx="2"/>
          </p:cNvCxnSpPr>
          <p:nvPr/>
        </p:nvCxnSpPr>
        <p:spPr>
          <a:xfrm flipV="1">
            <a:off x="5859961" y="4043642"/>
            <a:ext cx="737015" cy="78302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48">
            <a:extLst>
              <a:ext uri="{FF2B5EF4-FFF2-40B4-BE49-F238E27FC236}">
                <a16:creationId xmlns:a16="http://schemas.microsoft.com/office/drawing/2014/main" id="{CE999921-18F1-C14E-8679-9EE95BC5FB00}"/>
              </a:ext>
            </a:extLst>
          </p:cNvPr>
          <p:cNvCxnSpPr>
            <a:cxnSpLocks/>
            <a:endCxn id="61" idx="0"/>
          </p:cNvCxnSpPr>
          <p:nvPr/>
        </p:nvCxnSpPr>
        <p:spPr>
          <a:xfrm flipH="1">
            <a:off x="6066523" y="3805078"/>
            <a:ext cx="376745" cy="525251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83">
            <a:extLst>
              <a:ext uri="{FF2B5EF4-FFF2-40B4-BE49-F238E27FC236}">
                <a16:creationId xmlns:a16="http://schemas.microsoft.com/office/drawing/2014/main" id="{052A3D1D-E17F-6142-977F-8F73053258A5}"/>
              </a:ext>
            </a:extLst>
          </p:cNvPr>
          <p:cNvCxnSpPr>
            <a:cxnSpLocks/>
            <a:stCxn id="15" idx="7"/>
            <a:endCxn id="26" idx="3"/>
          </p:cNvCxnSpPr>
          <p:nvPr/>
        </p:nvCxnSpPr>
        <p:spPr>
          <a:xfrm flipH="1">
            <a:off x="2143182" y="4742510"/>
            <a:ext cx="559664" cy="32926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177">
            <a:extLst>
              <a:ext uri="{FF2B5EF4-FFF2-40B4-BE49-F238E27FC236}">
                <a16:creationId xmlns:a16="http://schemas.microsoft.com/office/drawing/2014/main" id="{C480ACBF-7915-0540-A77B-62DDD43CF592}"/>
              </a:ext>
            </a:extLst>
          </p:cNvPr>
          <p:cNvSpPr/>
          <p:nvPr/>
        </p:nvSpPr>
        <p:spPr>
          <a:xfrm rot="17303138">
            <a:off x="4187711" y="3885907"/>
            <a:ext cx="558537" cy="817712"/>
          </a:xfrm>
          <a:prstGeom prst="arc">
            <a:avLst>
              <a:gd name="adj1" fmla="val 5784579"/>
              <a:gd name="adj2" fmla="val 8984109"/>
            </a:avLst>
          </a:prstGeom>
          <a:ln w="28575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04E6AC-D1BE-1E44-8572-71C855014256}"/>
              </a:ext>
            </a:extLst>
          </p:cNvPr>
          <p:cNvSpPr txBox="1"/>
          <p:nvPr/>
        </p:nvSpPr>
        <p:spPr>
          <a:xfrm rot="19771150">
            <a:off x="2205993" y="4870026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cs typeface="Times New Roman" panose="02020603050405020304" pitchFamily="18" charset="0"/>
              </a:rPr>
              <a:t>3</a:t>
            </a:r>
            <a:r>
              <a:rPr lang="it-IT" sz="1050" dirty="0">
                <a:cs typeface="Times New Roman" panose="02020603050405020304" pitchFamily="18" charset="0"/>
              </a:rPr>
              <a:t> MeV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2F8C00-E26A-DB4B-9948-D46295A2C829}"/>
              </a:ext>
            </a:extLst>
          </p:cNvPr>
          <p:cNvSpPr txBox="1"/>
          <p:nvPr/>
        </p:nvSpPr>
        <p:spPr>
          <a:xfrm>
            <a:off x="3194301" y="4936370"/>
            <a:ext cx="7104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u="sng" dirty="0">
                <a:cs typeface="Times New Roman" panose="02020603050405020304" pitchFamily="18" charset="0"/>
              </a:rPr>
              <a:t>+</a:t>
            </a:r>
            <a:r>
              <a:rPr lang="it-IT" sz="1050" dirty="0">
                <a:cs typeface="Times New Roman" panose="02020603050405020304" pitchFamily="18" charset="0"/>
              </a:rPr>
              <a:t> 40 MeV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sp>
        <p:nvSpPr>
          <p:cNvPr id="34" name="Block Arc 11">
            <a:extLst>
              <a:ext uri="{FF2B5EF4-FFF2-40B4-BE49-F238E27FC236}">
                <a16:creationId xmlns:a16="http://schemas.microsoft.com/office/drawing/2014/main" id="{90C8EF67-04FE-A740-8FFC-49255AED4BD5}"/>
              </a:ext>
            </a:extLst>
          </p:cNvPr>
          <p:cNvSpPr/>
          <p:nvPr/>
        </p:nvSpPr>
        <p:spPr>
          <a:xfrm rot="10800000">
            <a:off x="7015873" y="4346430"/>
            <a:ext cx="718756" cy="860224"/>
          </a:xfrm>
          <a:prstGeom prst="blockArc">
            <a:avLst>
              <a:gd name="adj1" fmla="val 10800000"/>
              <a:gd name="adj2" fmla="val 16237202"/>
              <a:gd name="adj3" fmla="val 22830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6" name="Block Arc 8">
            <a:extLst>
              <a:ext uri="{FF2B5EF4-FFF2-40B4-BE49-F238E27FC236}">
                <a16:creationId xmlns:a16="http://schemas.microsoft.com/office/drawing/2014/main" id="{6FAE4C2E-9F3F-CF45-BB20-11D85B48A7C7}"/>
              </a:ext>
            </a:extLst>
          </p:cNvPr>
          <p:cNvSpPr/>
          <p:nvPr/>
        </p:nvSpPr>
        <p:spPr>
          <a:xfrm rot="16200000">
            <a:off x="4876912" y="4420475"/>
            <a:ext cx="835289" cy="740211"/>
          </a:xfrm>
          <a:prstGeom prst="blockArc">
            <a:avLst>
              <a:gd name="adj1" fmla="val 10800000"/>
              <a:gd name="adj2" fmla="val 14033703"/>
              <a:gd name="adj3" fmla="val 22888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37" name="Straight Arrow Connector 60">
            <a:extLst>
              <a:ext uri="{FF2B5EF4-FFF2-40B4-BE49-F238E27FC236}">
                <a16:creationId xmlns:a16="http://schemas.microsoft.com/office/drawing/2014/main" id="{9F616288-87C9-D446-A549-A0281554CA68}"/>
              </a:ext>
            </a:extLst>
          </p:cNvPr>
          <p:cNvCxnSpPr>
            <a:cxnSpLocks/>
            <a:stCxn id="34" idx="1"/>
            <a:endCxn id="36" idx="0"/>
          </p:cNvCxnSpPr>
          <p:nvPr/>
        </p:nvCxnSpPr>
        <p:spPr>
          <a:xfrm flipH="1" flipV="1">
            <a:off x="5294557" y="5123516"/>
            <a:ext cx="2076928" cy="105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58">
            <a:extLst>
              <a:ext uri="{FF2B5EF4-FFF2-40B4-BE49-F238E27FC236}">
                <a16:creationId xmlns:a16="http://schemas.microsoft.com/office/drawing/2014/main" id="{9E09663D-2703-1D48-AD73-909E24582FBC}"/>
              </a:ext>
            </a:extLst>
          </p:cNvPr>
          <p:cNvCxnSpPr>
            <a:cxnSpLocks/>
            <a:stCxn id="36" idx="1"/>
            <a:endCxn id="8" idx="5"/>
          </p:cNvCxnSpPr>
          <p:nvPr/>
        </p:nvCxnSpPr>
        <p:spPr>
          <a:xfrm flipH="1" flipV="1">
            <a:off x="4833394" y="4713523"/>
            <a:ext cx="219311" cy="253452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c 89">
            <a:extLst>
              <a:ext uri="{FF2B5EF4-FFF2-40B4-BE49-F238E27FC236}">
                <a16:creationId xmlns:a16="http://schemas.microsoft.com/office/drawing/2014/main" id="{A86BD2C6-124E-074D-B420-2A017344CB93}"/>
              </a:ext>
            </a:extLst>
          </p:cNvPr>
          <p:cNvSpPr/>
          <p:nvPr/>
        </p:nvSpPr>
        <p:spPr>
          <a:xfrm rot="20679826">
            <a:off x="5066944" y="4722658"/>
            <a:ext cx="422961" cy="403226"/>
          </a:xfrm>
          <a:prstGeom prst="arc">
            <a:avLst>
              <a:gd name="adj1" fmla="val 6897484"/>
              <a:gd name="adj2" fmla="val 10635189"/>
            </a:avLst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Arc 97">
            <a:extLst>
              <a:ext uri="{FF2B5EF4-FFF2-40B4-BE49-F238E27FC236}">
                <a16:creationId xmlns:a16="http://schemas.microsoft.com/office/drawing/2014/main" id="{B4230B48-08D8-A347-9201-1868C0343747}"/>
              </a:ext>
            </a:extLst>
          </p:cNvPr>
          <p:cNvSpPr/>
          <p:nvPr/>
        </p:nvSpPr>
        <p:spPr>
          <a:xfrm rot="16200000">
            <a:off x="7026833" y="4509947"/>
            <a:ext cx="630691" cy="589541"/>
          </a:xfrm>
          <a:prstGeom prst="arc">
            <a:avLst>
              <a:gd name="adj1" fmla="val 5432554"/>
              <a:gd name="adj2" fmla="val 10319002"/>
            </a:avLst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Block Arc 8">
            <a:extLst>
              <a:ext uri="{FF2B5EF4-FFF2-40B4-BE49-F238E27FC236}">
                <a16:creationId xmlns:a16="http://schemas.microsoft.com/office/drawing/2014/main" id="{23A1C425-6B72-594F-99C0-B722239192EA}"/>
              </a:ext>
            </a:extLst>
          </p:cNvPr>
          <p:cNvSpPr/>
          <p:nvPr/>
        </p:nvSpPr>
        <p:spPr>
          <a:xfrm rot="5400000">
            <a:off x="1646052" y="4218341"/>
            <a:ext cx="807074" cy="805325"/>
          </a:xfrm>
          <a:prstGeom prst="blockArc">
            <a:avLst>
              <a:gd name="adj1" fmla="val 10800000"/>
              <a:gd name="adj2" fmla="val 12695516"/>
              <a:gd name="adj3" fmla="val 16407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42" name="Straight Arrow Connector 48">
            <a:extLst>
              <a:ext uri="{FF2B5EF4-FFF2-40B4-BE49-F238E27FC236}">
                <a16:creationId xmlns:a16="http://schemas.microsoft.com/office/drawing/2014/main" id="{1F2E91D1-CDBF-1F48-8E52-78EA8D158C8C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1871292" y="4283531"/>
            <a:ext cx="178297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c 177">
            <a:extLst>
              <a:ext uri="{FF2B5EF4-FFF2-40B4-BE49-F238E27FC236}">
                <a16:creationId xmlns:a16="http://schemas.microsoft.com/office/drawing/2014/main" id="{8FC09773-DA3F-7748-953A-352A156750D7}"/>
              </a:ext>
            </a:extLst>
          </p:cNvPr>
          <p:cNvSpPr/>
          <p:nvPr/>
        </p:nvSpPr>
        <p:spPr>
          <a:xfrm rot="9315781">
            <a:off x="4382266" y="4589198"/>
            <a:ext cx="528257" cy="705162"/>
          </a:xfrm>
          <a:prstGeom prst="arc">
            <a:avLst>
              <a:gd name="adj1" fmla="val 5767139"/>
              <a:gd name="adj2" fmla="val 8982807"/>
            </a:avLst>
          </a:prstGeom>
          <a:ln w="28575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5F0A53-9328-2E47-AE13-73FB073EA6D8}"/>
              </a:ext>
            </a:extLst>
          </p:cNvPr>
          <p:cNvSpPr txBox="1"/>
          <p:nvPr/>
        </p:nvSpPr>
        <p:spPr>
          <a:xfrm rot="1512074">
            <a:off x="2235814" y="4205181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cs typeface="Times New Roman" panose="02020603050405020304" pitchFamily="18" charset="0"/>
              </a:rPr>
              <a:t>3</a:t>
            </a:r>
            <a:r>
              <a:rPr lang="it-IT" sz="1050" dirty="0">
                <a:cs typeface="Times New Roman" panose="02020603050405020304" pitchFamily="18" charset="0"/>
              </a:rPr>
              <a:t> MeV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521B278-F96C-2846-984E-80373EB92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20" t="-1010" r="10012" b="37947"/>
          <a:stretch/>
        </p:blipFill>
        <p:spPr>
          <a:xfrm>
            <a:off x="3207008" y="4202172"/>
            <a:ext cx="314567" cy="81017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6606224-0763-9342-8DE8-1915ACF4E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20" t="-1010" r="10012" b="37947"/>
          <a:stretch/>
        </p:blipFill>
        <p:spPr>
          <a:xfrm>
            <a:off x="3521575" y="4202172"/>
            <a:ext cx="314567" cy="8101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18DB396-FFF1-0946-B100-5D3432139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20" t="-1010" r="10012" b="37947"/>
          <a:stretch/>
        </p:blipFill>
        <p:spPr>
          <a:xfrm>
            <a:off x="3832375" y="4202172"/>
            <a:ext cx="314567" cy="81017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969E294-8ABD-2A45-9467-0AE0D068A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20" t="-1010" r="19984" b="37947"/>
          <a:stretch/>
        </p:blipFill>
        <p:spPr>
          <a:xfrm>
            <a:off x="4143175" y="4202172"/>
            <a:ext cx="159809" cy="810178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E416E43-1BA3-4248-A3FD-B11DA1239B47}"/>
              </a:ext>
            </a:extLst>
          </p:cNvPr>
          <p:cNvCxnSpPr>
            <a:cxnSpLocks/>
          </p:cNvCxnSpPr>
          <p:nvPr/>
        </p:nvCxnSpPr>
        <p:spPr>
          <a:xfrm flipV="1">
            <a:off x="3010856" y="4586348"/>
            <a:ext cx="1515650" cy="272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5">
            <a:extLst>
              <a:ext uri="{FF2B5EF4-FFF2-40B4-BE49-F238E27FC236}">
                <a16:creationId xmlns:a16="http://schemas.microsoft.com/office/drawing/2014/main" id="{00A6A3E0-0805-5340-B4D7-3A5D0A955987}"/>
              </a:ext>
            </a:extLst>
          </p:cNvPr>
          <p:cNvCxnSpPr>
            <a:cxnSpLocks/>
          </p:cNvCxnSpPr>
          <p:nvPr/>
        </p:nvCxnSpPr>
        <p:spPr>
          <a:xfrm flipH="1" flipV="1">
            <a:off x="3010856" y="4617244"/>
            <a:ext cx="1515650" cy="3761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321F0A6-CD4A-4647-A930-F81CA2846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510" y="4137816"/>
            <a:ext cx="719966" cy="299542"/>
          </a:xfrm>
          <a:prstGeom prst="rect">
            <a:avLst/>
          </a:prstGeom>
        </p:spPr>
      </p:pic>
      <p:sp>
        <p:nvSpPr>
          <p:cNvPr id="61" name="Moon 19">
            <a:extLst>
              <a:ext uri="{FF2B5EF4-FFF2-40B4-BE49-F238E27FC236}">
                <a16:creationId xmlns:a16="http://schemas.microsoft.com/office/drawing/2014/main" id="{29B334A1-CC06-114E-86B6-1DC56479736F}"/>
              </a:ext>
            </a:extLst>
          </p:cNvPr>
          <p:cNvSpPr/>
          <p:nvPr/>
        </p:nvSpPr>
        <p:spPr>
          <a:xfrm rot="8115106" flipH="1">
            <a:off x="5868002" y="4118635"/>
            <a:ext cx="111378" cy="293414"/>
          </a:xfrm>
          <a:prstGeom prst="moon">
            <a:avLst>
              <a:gd name="adj" fmla="val 2902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22E05B5A-8B88-0F46-B26B-40D24B2275E8}"/>
              </a:ext>
            </a:extLst>
          </p:cNvPr>
          <p:cNvSpPr/>
          <p:nvPr/>
        </p:nvSpPr>
        <p:spPr>
          <a:xfrm>
            <a:off x="4522505" y="1599877"/>
            <a:ext cx="1288256" cy="109336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1" name="Block Arc 8">
            <a:extLst>
              <a:ext uri="{FF2B5EF4-FFF2-40B4-BE49-F238E27FC236}">
                <a16:creationId xmlns:a16="http://schemas.microsoft.com/office/drawing/2014/main" id="{241DC4CD-BB72-AC4F-800C-2FAC018E3FA8}"/>
              </a:ext>
            </a:extLst>
          </p:cNvPr>
          <p:cNvSpPr/>
          <p:nvPr/>
        </p:nvSpPr>
        <p:spPr>
          <a:xfrm rot="2105467">
            <a:off x="6486223" y="1545613"/>
            <a:ext cx="835289" cy="740211"/>
          </a:xfrm>
          <a:prstGeom prst="blockArc">
            <a:avLst>
              <a:gd name="adj1" fmla="val 10800000"/>
              <a:gd name="adj2" fmla="val 14033704"/>
              <a:gd name="adj3" fmla="val 22888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2" name="Block Arc 11">
            <a:extLst>
              <a:ext uri="{FF2B5EF4-FFF2-40B4-BE49-F238E27FC236}">
                <a16:creationId xmlns:a16="http://schemas.microsoft.com/office/drawing/2014/main" id="{09FD0E31-C9AE-1746-8DE9-973E9D2B7DBE}"/>
              </a:ext>
            </a:extLst>
          </p:cNvPr>
          <p:cNvSpPr/>
          <p:nvPr/>
        </p:nvSpPr>
        <p:spPr>
          <a:xfrm rot="5400000">
            <a:off x="7053564" y="1461221"/>
            <a:ext cx="718756" cy="860224"/>
          </a:xfrm>
          <a:prstGeom prst="blockArc">
            <a:avLst>
              <a:gd name="adj1" fmla="val 10800000"/>
              <a:gd name="adj2" fmla="val 16314163"/>
              <a:gd name="adj3" fmla="val 24363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grpSp>
        <p:nvGrpSpPr>
          <p:cNvPr id="73" name="Group 17">
            <a:extLst>
              <a:ext uri="{FF2B5EF4-FFF2-40B4-BE49-F238E27FC236}">
                <a16:creationId xmlns:a16="http://schemas.microsoft.com/office/drawing/2014/main" id="{76D3C979-1BAC-4144-8231-D5A40E6658F3}"/>
              </a:ext>
            </a:extLst>
          </p:cNvPr>
          <p:cNvGrpSpPr/>
          <p:nvPr/>
        </p:nvGrpSpPr>
        <p:grpSpPr>
          <a:xfrm>
            <a:off x="5834351" y="1629631"/>
            <a:ext cx="633463" cy="1003940"/>
            <a:chOff x="4845358" y="826379"/>
            <a:chExt cx="1212044" cy="2232342"/>
          </a:xfrm>
        </p:grpSpPr>
        <p:sp>
          <p:nvSpPr>
            <p:cNvPr id="74" name="Oval 13">
              <a:extLst>
                <a:ext uri="{FF2B5EF4-FFF2-40B4-BE49-F238E27FC236}">
                  <a16:creationId xmlns:a16="http://schemas.microsoft.com/office/drawing/2014/main" id="{3EBC08CA-4A3D-B34E-8257-2E17FBC6D476}"/>
                </a:ext>
              </a:extLst>
            </p:cNvPr>
            <p:cNvSpPr/>
            <p:nvPr/>
          </p:nvSpPr>
          <p:spPr>
            <a:xfrm>
              <a:off x="5286125" y="1499863"/>
              <a:ext cx="771277" cy="842839"/>
            </a:xfrm>
            <a:prstGeom prst="ellipse">
              <a:avLst/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Rectangle 14">
              <a:extLst>
                <a:ext uri="{FF2B5EF4-FFF2-40B4-BE49-F238E27FC236}">
                  <a16:creationId xmlns:a16="http://schemas.microsoft.com/office/drawing/2014/main" id="{1E2C0594-1662-CC45-8A9D-743C7FDD113A}"/>
                </a:ext>
              </a:extLst>
            </p:cNvPr>
            <p:cNvSpPr/>
            <p:nvPr/>
          </p:nvSpPr>
          <p:spPr>
            <a:xfrm>
              <a:off x="5064206" y="1594236"/>
              <a:ext cx="284082" cy="721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6" name="Oval 15">
              <a:extLst>
                <a:ext uri="{FF2B5EF4-FFF2-40B4-BE49-F238E27FC236}">
                  <a16:creationId xmlns:a16="http://schemas.microsoft.com/office/drawing/2014/main" id="{A9C54E40-97B8-5D47-833F-3132ED83D665}"/>
                </a:ext>
              </a:extLst>
            </p:cNvPr>
            <p:cNvSpPr/>
            <p:nvPr/>
          </p:nvSpPr>
          <p:spPr>
            <a:xfrm>
              <a:off x="4845358" y="826379"/>
              <a:ext cx="991263" cy="9530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Oval 16">
              <a:extLst>
                <a:ext uri="{FF2B5EF4-FFF2-40B4-BE49-F238E27FC236}">
                  <a16:creationId xmlns:a16="http://schemas.microsoft.com/office/drawing/2014/main" id="{EE11A64C-A612-B84F-A892-8F4ED81F48AC}"/>
                </a:ext>
              </a:extLst>
            </p:cNvPr>
            <p:cNvSpPr/>
            <p:nvPr/>
          </p:nvSpPr>
          <p:spPr>
            <a:xfrm>
              <a:off x="4882101" y="2105634"/>
              <a:ext cx="991263" cy="9530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78" name="Moon 18">
            <a:extLst>
              <a:ext uri="{FF2B5EF4-FFF2-40B4-BE49-F238E27FC236}">
                <a16:creationId xmlns:a16="http://schemas.microsoft.com/office/drawing/2014/main" id="{7458DE60-E39D-014A-921B-62F6F0A61B76}"/>
              </a:ext>
            </a:extLst>
          </p:cNvPr>
          <p:cNvSpPr/>
          <p:nvPr/>
        </p:nvSpPr>
        <p:spPr>
          <a:xfrm rot="18471846">
            <a:off x="4791560" y="2184255"/>
            <a:ext cx="138047" cy="545665"/>
          </a:xfrm>
          <a:prstGeom prst="moon">
            <a:avLst>
              <a:gd name="adj" fmla="val 3064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9" name="Moon 19">
            <a:extLst>
              <a:ext uri="{FF2B5EF4-FFF2-40B4-BE49-F238E27FC236}">
                <a16:creationId xmlns:a16="http://schemas.microsoft.com/office/drawing/2014/main" id="{9F5CB9FE-1E81-C64F-9B9D-A2E86BB643B9}"/>
              </a:ext>
            </a:extLst>
          </p:cNvPr>
          <p:cNvSpPr/>
          <p:nvPr/>
        </p:nvSpPr>
        <p:spPr>
          <a:xfrm rot="18471846" flipH="1">
            <a:off x="5370934" y="1581887"/>
            <a:ext cx="150839" cy="543564"/>
          </a:xfrm>
          <a:prstGeom prst="moon">
            <a:avLst>
              <a:gd name="adj" fmla="val 2902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0" name="Group 20">
            <a:extLst>
              <a:ext uri="{FF2B5EF4-FFF2-40B4-BE49-F238E27FC236}">
                <a16:creationId xmlns:a16="http://schemas.microsoft.com/office/drawing/2014/main" id="{EE9BAFDD-ECA8-B04E-805D-58B11C5712D8}"/>
              </a:ext>
            </a:extLst>
          </p:cNvPr>
          <p:cNvGrpSpPr/>
          <p:nvPr/>
        </p:nvGrpSpPr>
        <p:grpSpPr>
          <a:xfrm rot="10800000">
            <a:off x="2758984" y="1646924"/>
            <a:ext cx="614260" cy="1030083"/>
            <a:chOff x="4882100" y="768246"/>
            <a:chExt cx="1175302" cy="2290476"/>
          </a:xfrm>
        </p:grpSpPr>
        <p:sp>
          <p:nvSpPr>
            <p:cNvPr id="81" name="Oval 21">
              <a:extLst>
                <a:ext uri="{FF2B5EF4-FFF2-40B4-BE49-F238E27FC236}">
                  <a16:creationId xmlns:a16="http://schemas.microsoft.com/office/drawing/2014/main" id="{73C6A1DF-7FC0-AE4A-8476-D69A2E969D86}"/>
                </a:ext>
              </a:extLst>
            </p:cNvPr>
            <p:cNvSpPr/>
            <p:nvPr/>
          </p:nvSpPr>
          <p:spPr>
            <a:xfrm>
              <a:off x="5286125" y="1499863"/>
              <a:ext cx="771277" cy="842839"/>
            </a:xfrm>
            <a:prstGeom prst="ellipse">
              <a:avLst/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2" name="Oval 24">
              <a:extLst>
                <a:ext uri="{FF2B5EF4-FFF2-40B4-BE49-F238E27FC236}">
                  <a16:creationId xmlns:a16="http://schemas.microsoft.com/office/drawing/2014/main" id="{551C613D-9A1A-4E43-BD83-81470AD9AF3E}"/>
                </a:ext>
              </a:extLst>
            </p:cNvPr>
            <p:cNvSpPr/>
            <p:nvPr/>
          </p:nvSpPr>
          <p:spPr>
            <a:xfrm>
              <a:off x="4882100" y="2105635"/>
              <a:ext cx="991263" cy="9530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3" name="Oval 23">
              <a:extLst>
                <a:ext uri="{FF2B5EF4-FFF2-40B4-BE49-F238E27FC236}">
                  <a16:creationId xmlns:a16="http://schemas.microsoft.com/office/drawing/2014/main" id="{C201C40A-D984-3145-BAAF-11D05BA88FBF}"/>
                </a:ext>
              </a:extLst>
            </p:cNvPr>
            <p:cNvSpPr/>
            <p:nvPr/>
          </p:nvSpPr>
          <p:spPr>
            <a:xfrm>
              <a:off x="4904102" y="768246"/>
              <a:ext cx="991263" cy="9530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4" name="Rectangle 22">
              <a:extLst>
                <a:ext uri="{FF2B5EF4-FFF2-40B4-BE49-F238E27FC236}">
                  <a16:creationId xmlns:a16="http://schemas.microsoft.com/office/drawing/2014/main" id="{80586D33-4431-2745-8834-0EDD23FE0CC1}"/>
                </a:ext>
              </a:extLst>
            </p:cNvPr>
            <p:cNvSpPr/>
            <p:nvPr/>
          </p:nvSpPr>
          <p:spPr>
            <a:xfrm>
              <a:off x="5064206" y="1594236"/>
              <a:ext cx="284082" cy="721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85" name="Straight Arrow Connector 48">
            <a:extLst>
              <a:ext uri="{FF2B5EF4-FFF2-40B4-BE49-F238E27FC236}">
                <a16:creationId xmlns:a16="http://schemas.microsoft.com/office/drawing/2014/main" id="{88B3DC2D-4E64-FF43-949B-055E9D641E48}"/>
              </a:ext>
            </a:extLst>
          </p:cNvPr>
          <p:cNvCxnSpPr>
            <a:cxnSpLocks/>
          </p:cNvCxnSpPr>
          <p:nvPr/>
        </p:nvCxnSpPr>
        <p:spPr>
          <a:xfrm>
            <a:off x="2349397" y="1892574"/>
            <a:ext cx="419850" cy="19069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58">
            <a:extLst>
              <a:ext uri="{FF2B5EF4-FFF2-40B4-BE49-F238E27FC236}">
                <a16:creationId xmlns:a16="http://schemas.microsoft.com/office/drawing/2014/main" id="{4D60C47E-61CB-E547-9B49-EF495EE11CDD}"/>
              </a:ext>
            </a:extLst>
          </p:cNvPr>
          <p:cNvCxnSpPr>
            <a:cxnSpLocks/>
            <a:stCxn id="74" idx="7"/>
            <a:endCxn id="71" idx="0"/>
          </p:cNvCxnSpPr>
          <p:nvPr/>
        </p:nvCxnSpPr>
        <p:spPr>
          <a:xfrm flipV="1">
            <a:off x="6408780" y="1724321"/>
            <a:ext cx="222666" cy="263702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60">
            <a:extLst>
              <a:ext uri="{FF2B5EF4-FFF2-40B4-BE49-F238E27FC236}">
                <a16:creationId xmlns:a16="http://schemas.microsoft.com/office/drawing/2014/main" id="{8509977B-E09E-1747-B6E1-0ED1AF8AA4EF}"/>
              </a:ext>
            </a:extLst>
          </p:cNvPr>
          <p:cNvCxnSpPr>
            <a:cxnSpLocks/>
            <a:stCxn id="71" idx="1"/>
            <a:endCxn id="72" idx="0"/>
          </p:cNvCxnSpPr>
          <p:nvPr/>
        </p:nvCxnSpPr>
        <p:spPr>
          <a:xfrm>
            <a:off x="6898570" y="1616422"/>
            <a:ext cx="514371" cy="308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Arc 87">
            <a:extLst>
              <a:ext uri="{FF2B5EF4-FFF2-40B4-BE49-F238E27FC236}">
                <a16:creationId xmlns:a16="http://schemas.microsoft.com/office/drawing/2014/main" id="{AFA13B36-494F-8E49-A76C-BE9F38B6BE01}"/>
              </a:ext>
            </a:extLst>
          </p:cNvPr>
          <p:cNvSpPr/>
          <p:nvPr/>
        </p:nvSpPr>
        <p:spPr>
          <a:xfrm>
            <a:off x="2482063" y="1505768"/>
            <a:ext cx="1346810" cy="628197"/>
          </a:xfrm>
          <a:prstGeom prst="arc">
            <a:avLst>
              <a:gd name="adj1" fmla="val 5925264"/>
              <a:gd name="adj2" fmla="val 8778695"/>
            </a:avLst>
          </a:prstGeom>
          <a:ln w="28575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9" name="Arc 89">
            <a:extLst>
              <a:ext uri="{FF2B5EF4-FFF2-40B4-BE49-F238E27FC236}">
                <a16:creationId xmlns:a16="http://schemas.microsoft.com/office/drawing/2014/main" id="{A7866FD3-1726-6846-AC3D-019F4C4D432F}"/>
              </a:ext>
            </a:extLst>
          </p:cNvPr>
          <p:cNvSpPr/>
          <p:nvPr/>
        </p:nvSpPr>
        <p:spPr>
          <a:xfrm rot="6596805">
            <a:off x="6599260" y="1634577"/>
            <a:ext cx="422961" cy="403226"/>
          </a:xfrm>
          <a:prstGeom prst="arc">
            <a:avLst>
              <a:gd name="adj1" fmla="val 6897484"/>
              <a:gd name="adj2" fmla="val 10635189"/>
            </a:avLst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0" name="Arc 91">
            <a:extLst>
              <a:ext uri="{FF2B5EF4-FFF2-40B4-BE49-F238E27FC236}">
                <a16:creationId xmlns:a16="http://schemas.microsoft.com/office/drawing/2014/main" id="{860582A5-5E52-F146-BF57-5AD727E3C7A0}"/>
              </a:ext>
            </a:extLst>
          </p:cNvPr>
          <p:cNvSpPr/>
          <p:nvPr/>
        </p:nvSpPr>
        <p:spPr>
          <a:xfrm rot="8856594">
            <a:off x="2228550" y="2272584"/>
            <a:ext cx="1291028" cy="628197"/>
          </a:xfrm>
          <a:prstGeom prst="arc">
            <a:avLst>
              <a:gd name="adj1" fmla="val 6399877"/>
              <a:gd name="adj2" fmla="val 9037691"/>
            </a:avLst>
          </a:prstGeom>
          <a:ln w="28575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Arc 97">
            <a:extLst>
              <a:ext uri="{FF2B5EF4-FFF2-40B4-BE49-F238E27FC236}">
                <a16:creationId xmlns:a16="http://schemas.microsoft.com/office/drawing/2014/main" id="{7E061BEC-ADEB-C446-851E-4D2629F93EF2}"/>
              </a:ext>
            </a:extLst>
          </p:cNvPr>
          <p:cNvSpPr/>
          <p:nvPr/>
        </p:nvSpPr>
        <p:spPr>
          <a:xfrm rot="10800000">
            <a:off x="7111707" y="1620691"/>
            <a:ext cx="630691" cy="589541"/>
          </a:xfrm>
          <a:prstGeom prst="arc">
            <a:avLst>
              <a:gd name="adj1" fmla="val 5432554"/>
              <a:gd name="adj2" fmla="val 10319002"/>
            </a:avLst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Rectangle 7">
            <a:extLst>
              <a:ext uri="{FF2B5EF4-FFF2-40B4-BE49-F238E27FC236}">
                <a16:creationId xmlns:a16="http://schemas.microsoft.com/office/drawing/2014/main" id="{562C5506-D1EC-0942-8E78-54D45F6E9DD9}"/>
              </a:ext>
            </a:extLst>
          </p:cNvPr>
          <p:cNvSpPr/>
          <p:nvPr/>
        </p:nvSpPr>
        <p:spPr>
          <a:xfrm rot="19824593">
            <a:off x="1768637" y="2618850"/>
            <a:ext cx="523879" cy="264454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cs typeface="Times New Roman" panose="02020603050405020304" pitchFamily="18" charset="0"/>
              </a:rPr>
              <a:t>Dump</a:t>
            </a:r>
            <a:endParaRPr lang="en-US" sz="1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93" name="Straight Arrow Connector 145">
            <a:extLst>
              <a:ext uri="{FF2B5EF4-FFF2-40B4-BE49-F238E27FC236}">
                <a16:creationId xmlns:a16="http://schemas.microsoft.com/office/drawing/2014/main" id="{51EE7B48-FE8D-6040-8FD2-18B672845C72}"/>
              </a:ext>
            </a:extLst>
          </p:cNvPr>
          <p:cNvCxnSpPr>
            <a:cxnSpLocks/>
          </p:cNvCxnSpPr>
          <p:nvPr/>
        </p:nvCxnSpPr>
        <p:spPr>
          <a:xfrm flipV="1">
            <a:off x="4736233" y="1903079"/>
            <a:ext cx="850505" cy="48695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148">
            <a:extLst>
              <a:ext uri="{FF2B5EF4-FFF2-40B4-BE49-F238E27FC236}">
                <a16:creationId xmlns:a16="http://schemas.microsoft.com/office/drawing/2014/main" id="{B4CA03A1-0B53-1849-A324-864CF1DB10B4}"/>
              </a:ext>
            </a:extLst>
          </p:cNvPr>
          <p:cNvCxnSpPr>
            <a:cxnSpLocks/>
          </p:cNvCxnSpPr>
          <p:nvPr/>
        </p:nvCxnSpPr>
        <p:spPr>
          <a:xfrm flipH="1">
            <a:off x="4925839" y="1760643"/>
            <a:ext cx="474966" cy="772694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83">
            <a:extLst>
              <a:ext uri="{FF2B5EF4-FFF2-40B4-BE49-F238E27FC236}">
                <a16:creationId xmlns:a16="http://schemas.microsoft.com/office/drawing/2014/main" id="{DB7C6F65-7AFB-8344-A029-DE18B14CF9FB}"/>
              </a:ext>
            </a:extLst>
          </p:cNvPr>
          <p:cNvCxnSpPr>
            <a:cxnSpLocks/>
            <a:stCxn id="81" idx="7"/>
            <a:endCxn id="92" idx="3"/>
          </p:cNvCxnSpPr>
          <p:nvPr/>
        </p:nvCxnSpPr>
        <p:spPr>
          <a:xfrm flipH="1">
            <a:off x="2258353" y="2292471"/>
            <a:ext cx="559664" cy="32926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Arc 177">
            <a:extLst>
              <a:ext uri="{FF2B5EF4-FFF2-40B4-BE49-F238E27FC236}">
                <a16:creationId xmlns:a16="http://schemas.microsoft.com/office/drawing/2014/main" id="{1FBDE8EE-7323-AD41-948E-0A0F2A1DF6BB}"/>
              </a:ext>
            </a:extLst>
          </p:cNvPr>
          <p:cNvSpPr/>
          <p:nvPr/>
        </p:nvSpPr>
        <p:spPr>
          <a:xfrm rot="17303138">
            <a:off x="5763097" y="1428433"/>
            <a:ext cx="558537" cy="817712"/>
          </a:xfrm>
          <a:prstGeom prst="arc">
            <a:avLst>
              <a:gd name="adj1" fmla="val 5784579"/>
              <a:gd name="adj2" fmla="val 8984109"/>
            </a:avLst>
          </a:prstGeom>
          <a:ln w="28575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95029D0-C6AD-4B41-9CCA-053442C02C79}"/>
              </a:ext>
            </a:extLst>
          </p:cNvPr>
          <p:cNvSpPr txBox="1"/>
          <p:nvPr/>
        </p:nvSpPr>
        <p:spPr>
          <a:xfrm rot="19771150">
            <a:off x="2321164" y="2419988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cs typeface="Times New Roman" panose="02020603050405020304" pitchFamily="18" charset="0"/>
              </a:rPr>
              <a:t>3</a:t>
            </a:r>
            <a:r>
              <a:rPr lang="it-IT" sz="1050" dirty="0">
                <a:cs typeface="Times New Roman" panose="02020603050405020304" pitchFamily="18" charset="0"/>
              </a:rPr>
              <a:t> MeV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EF9A021-6B82-8144-8F67-35C133A01CEF}"/>
              </a:ext>
            </a:extLst>
          </p:cNvPr>
          <p:cNvSpPr txBox="1"/>
          <p:nvPr/>
        </p:nvSpPr>
        <p:spPr>
          <a:xfrm>
            <a:off x="3309472" y="2486331"/>
            <a:ext cx="7104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u="sng" dirty="0">
                <a:cs typeface="Times New Roman" panose="02020603050405020304" pitchFamily="18" charset="0"/>
              </a:rPr>
              <a:t>+</a:t>
            </a:r>
            <a:r>
              <a:rPr lang="it-IT" sz="1050" dirty="0">
                <a:cs typeface="Times New Roman" panose="02020603050405020304" pitchFamily="18" charset="0"/>
              </a:rPr>
              <a:t> 40 MeV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sp>
        <p:nvSpPr>
          <p:cNvPr id="100" name="Block Arc 11">
            <a:extLst>
              <a:ext uri="{FF2B5EF4-FFF2-40B4-BE49-F238E27FC236}">
                <a16:creationId xmlns:a16="http://schemas.microsoft.com/office/drawing/2014/main" id="{F3815C7F-9E8F-B54C-9461-C4C4B8B8420E}"/>
              </a:ext>
            </a:extLst>
          </p:cNvPr>
          <p:cNvSpPr/>
          <p:nvPr/>
        </p:nvSpPr>
        <p:spPr>
          <a:xfrm rot="10800000">
            <a:off x="7131044" y="1896391"/>
            <a:ext cx="718756" cy="860224"/>
          </a:xfrm>
          <a:prstGeom prst="blockArc">
            <a:avLst>
              <a:gd name="adj1" fmla="val 10800000"/>
              <a:gd name="adj2" fmla="val 16237202"/>
              <a:gd name="adj3" fmla="val 22830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01" name="Straight Arrow Connector 60">
            <a:extLst>
              <a:ext uri="{FF2B5EF4-FFF2-40B4-BE49-F238E27FC236}">
                <a16:creationId xmlns:a16="http://schemas.microsoft.com/office/drawing/2014/main" id="{91F4F2F3-BF61-8744-A8A3-0723BD7D4A49}"/>
              </a:ext>
            </a:extLst>
          </p:cNvPr>
          <p:cNvCxnSpPr>
            <a:cxnSpLocks/>
            <a:stCxn id="72" idx="1"/>
            <a:endCxn id="100" idx="0"/>
          </p:cNvCxnSpPr>
          <p:nvPr/>
        </p:nvCxnSpPr>
        <p:spPr>
          <a:xfrm>
            <a:off x="7755195" y="1902703"/>
            <a:ext cx="12559" cy="4238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Block Arc 8">
            <a:extLst>
              <a:ext uri="{FF2B5EF4-FFF2-40B4-BE49-F238E27FC236}">
                <a16:creationId xmlns:a16="http://schemas.microsoft.com/office/drawing/2014/main" id="{8FAB17E1-FE66-A640-9D6E-0B168617A2DA}"/>
              </a:ext>
            </a:extLst>
          </p:cNvPr>
          <p:cNvSpPr/>
          <p:nvPr/>
        </p:nvSpPr>
        <p:spPr>
          <a:xfrm rot="16200000">
            <a:off x="6452299" y="1963001"/>
            <a:ext cx="835289" cy="740211"/>
          </a:xfrm>
          <a:prstGeom prst="blockArc">
            <a:avLst>
              <a:gd name="adj1" fmla="val 10800000"/>
              <a:gd name="adj2" fmla="val 14033703"/>
              <a:gd name="adj3" fmla="val 22888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03" name="Straight Arrow Connector 60">
            <a:extLst>
              <a:ext uri="{FF2B5EF4-FFF2-40B4-BE49-F238E27FC236}">
                <a16:creationId xmlns:a16="http://schemas.microsoft.com/office/drawing/2014/main" id="{5C558140-3EF0-8448-B52D-211F82AED5B9}"/>
              </a:ext>
            </a:extLst>
          </p:cNvPr>
          <p:cNvCxnSpPr>
            <a:cxnSpLocks/>
            <a:stCxn id="100" idx="1"/>
            <a:endCxn id="102" idx="0"/>
          </p:cNvCxnSpPr>
          <p:nvPr/>
        </p:nvCxnSpPr>
        <p:spPr>
          <a:xfrm flipH="1" flipV="1">
            <a:off x="6869944" y="2666042"/>
            <a:ext cx="616712" cy="8493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58">
            <a:extLst>
              <a:ext uri="{FF2B5EF4-FFF2-40B4-BE49-F238E27FC236}">
                <a16:creationId xmlns:a16="http://schemas.microsoft.com/office/drawing/2014/main" id="{09ED68E8-C75D-F54D-9DA9-B7EE9BF63D6C}"/>
              </a:ext>
            </a:extLst>
          </p:cNvPr>
          <p:cNvCxnSpPr>
            <a:cxnSpLocks/>
            <a:stCxn id="102" idx="1"/>
            <a:endCxn id="74" idx="5"/>
          </p:cNvCxnSpPr>
          <p:nvPr/>
        </p:nvCxnSpPr>
        <p:spPr>
          <a:xfrm flipH="1" flipV="1">
            <a:off x="6408780" y="2256049"/>
            <a:ext cx="219311" cy="253452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Arc 89">
            <a:extLst>
              <a:ext uri="{FF2B5EF4-FFF2-40B4-BE49-F238E27FC236}">
                <a16:creationId xmlns:a16="http://schemas.microsoft.com/office/drawing/2014/main" id="{4B845754-CA84-074B-8899-87A7912A2927}"/>
              </a:ext>
            </a:extLst>
          </p:cNvPr>
          <p:cNvSpPr/>
          <p:nvPr/>
        </p:nvSpPr>
        <p:spPr>
          <a:xfrm rot="20679826">
            <a:off x="6642330" y="2265184"/>
            <a:ext cx="422961" cy="403226"/>
          </a:xfrm>
          <a:prstGeom prst="arc">
            <a:avLst>
              <a:gd name="adj1" fmla="val 6897484"/>
              <a:gd name="adj2" fmla="val 10635189"/>
            </a:avLst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Arc 97">
            <a:extLst>
              <a:ext uri="{FF2B5EF4-FFF2-40B4-BE49-F238E27FC236}">
                <a16:creationId xmlns:a16="http://schemas.microsoft.com/office/drawing/2014/main" id="{80F06FFC-4902-6944-817F-0F65DAF12195}"/>
              </a:ext>
            </a:extLst>
          </p:cNvPr>
          <p:cNvSpPr/>
          <p:nvPr/>
        </p:nvSpPr>
        <p:spPr>
          <a:xfrm rot="16200000">
            <a:off x="7142004" y="2059909"/>
            <a:ext cx="630691" cy="589541"/>
          </a:xfrm>
          <a:prstGeom prst="arc">
            <a:avLst>
              <a:gd name="adj1" fmla="val 5432554"/>
              <a:gd name="adj2" fmla="val 10319002"/>
            </a:avLst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7" name="Block Arc 8">
            <a:extLst>
              <a:ext uri="{FF2B5EF4-FFF2-40B4-BE49-F238E27FC236}">
                <a16:creationId xmlns:a16="http://schemas.microsoft.com/office/drawing/2014/main" id="{4F85F544-A7AE-B746-A101-A1A9AA9E7620}"/>
              </a:ext>
            </a:extLst>
          </p:cNvPr>
          <p:cNvSpPr/>
          <p:nvPr/>
        </p:nvSpPr>
        <p:spPr>
          <a:xfrm rot="5400000">
            <a:off x="1761223" y="1768303"/>
            <a:ext cx="807074" cy="805325"/>
          </a:xfrm>
          <a:prstGeom prst="blockArc">
            <a:avLst>
              <a:gd name="adj1" fmla="val 10800000"/>
              <a:gd name="adj2" fmla="val 12695516"/>
              <a:gd name="adj3" fmla="val 16407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08" name="Straight Arrow Connector 48">
            <a:extLst>
              <a:ext uri="{FF2B5EF4-FFF2-40B4-BE49-F238E27FC236}">
                <a16:creationId xmlns:a16="http://schemas.microsoft.com/office/drawing/2014/main" id="{BBB213FB-9863-F645-935D-E72F11D0F24F}"/>
              </a:ext>
            </a:extLst>
          </p:cNvPr>
          <p:cNvCxnSpPr>
            <a:cxnSpLocks/>
            <a:endCxn id="107" idx="0"/>
          </p:cNvCxnSpPr>
          <p:nvPr/>
        </p:nvCxnSpPr>
        <p:spPr>
          <a:xfrm>
            <a:off x="1986463" y="1833493"/>
            <a:ext cx="178297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Arc 177">
            <a:extLst>
              <a:ext uri="{FF2B5EF4-FFF2-40B4-BE49-F238E27FC236}">
                <a16:creationId xmlns:a16="http://schemas.microsoft.com/office/drawing/2014/main" id="{5167317E-67F0-5243-B623-7CEABDC8A154}"/>
              </a:ext>
            </a:extLst>
          </p:cNvPr>
          <p:cNvSpPr/>
          <p:nvPr/>
        </p:nvSpPr>
        <p:spPr>
          <a:xfrm rot="9315781">
            <a:off x="5957653" y="2131724"/>
            <a:ext cx="528257" cy="705162"/>
          </a:xfrm>
          <a:prstGeom prst="arc">
            <a:avLst>
              <a:gd name="adj1" fmla="val 5767139"/>
              <a:gd name="adj2" fmla="val 8982807"/>
            </a:avLst>
          </a:prstGeom>
          <a:ln w="28575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F09C5A0-7737-084F-A0B1-322D295A8013}"/>
              </a:ext>
            </a:extLst>
          </p:cNvPr>
          <p:cNvSpPr txBox="1"/>
          <p:nvPr/>
        </p:nvSpPr>
        <p:spPr>
          <a:xfrm>
            <a:off x="3974519" y="934267"/>
            <a:ext cx="19486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latin typeface="Bauhaus 93" pitchFamily="82" charset="0"/>
                <a:cs typeface="Apple Chancery" panose="03020702040506060504" pitchFamily="66" charset="-79"/>
              </a:rPr>
              <a:t>BriXSinO</a:t>
            </a:r>
            <a:endParaRPr lang="ru-RU" sz="2700" dirty="0">
              <a:cs typeface="Apple Chancery" panose="03020702040506060504" pitchFamily="66" charset="-79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4C9A1D9-A9D4-BF4D-BF0D-6130950A0C8F}"/>
              </a:ext>
            </a:extLst>
          </p:cNvPr>
          <p:cNvSpPr txBox="1"/>
          <p:nvPr/>
        </p:nvSpPr>
        <p:spPr>
          <a:xfrm rot="1512074">
            <a:off x="2350985" y="1755142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cs typeface="Times New Roman" panose="02020603050405020304" pitchFamily="18" charset="0"/>
              </a:rPr>
              <a:t>3</a:t>
            </a:r>
            <a:r>
              <a:rPr lang="it-IT" sz="1050" dirty="0">
                <a:cs typeface="Times New Roman" panose="02020603050405020304" pitchFamily="18" charset="0"/>
              </a:rPr>
              <a:t> MeV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493D98AD-3DD0-BA47-825F-7304DB020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20" t="-1010" r="10012" b="37947"/>
          <a:stretch/>
        </p:blipFill>
        <p:spPr>
          <a:xfrm>
            <a:off x="3322179" y="1752133"/>
            <a:ext cx="314567" cy="810178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47DAA66E-16EF-6A42-9A80-16E17FAA3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20" t="-1010" r="10012" b="37947"/>
          <a:stretch/>
        </p:blipFill>
        <p:spPr>
          <a:xfrm>
            <a:off x="3636746" y="1752133"/>
            <a:ext cx="314567" cy="810178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70B50422-005E-624A-9E84-1C8AEF0DC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20" t="-1010" r="10012" b="37947"/>
          <a:stretch/>
        </p:blipFill>
        <p:spPr>
          <a:xfrm>
            <a:off x="3947546" y="1752133"/>
            <a:ext cx="314567" cy="810178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22A0414F-7AF0-E247-AC2A-BF9D76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20" t="-1010" r="19984" b="37947"/>
          <a:stretch/>
        </p:blipFill>
        <p:spPr>
          <a:xfrm>
            <a:off x="4258346" y="1752133"/>
            <a:ext cx="159809" cy="810178"/>
          </a:xfrm>
          <a:prstGeom prst="rect">
            <a:avLst/>
          </a:prstGeom>
        </p:spPr>
      </p:pic>
      <p:cxnSp>
        <p:nvCxnSpPr>
          <p:cNvPr id="117" name="Straight Arrow Connector 49">
            <a:extLst>
              <a:ext uri="{FF2B5EF4-FFF2-40B4-BE49-F238E27FC236}">
                <a16:creationId xmlns:a16="http://schemas.microsoft.com/office/drawing/2014/main" id="{93FAE770-95D7-DE4F-9E76-7975CDCD2518}"/>
              </a:ext>
            </a:extLst>
          </p:cNvPr>
          <p:cNvCxnSpPr>
            <a:cxnSpLocks/>
          </p:cNvCxnSpPr>
          <p:nvPr/>
        </p:nvCxnSpPr>
        <p:spPr>
          <a:xfrm flipV="1">
            <a:off x="3126025" y="2116180"/>
            <a:ext cx="2981630" cy="2285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55">
            <a:extLst>
              <a:ext uri="{FF2B5EF4-FFF2-40B4-BE49-F238E27FC236}">
                <a16:creationId xmlns:a16="http://schemas.microsoft.com/office/drawing/2014/main" id="{72D08129-1EA5-114D-8AE4-9DA5F39F10D7}"/>
              </a:ext>
            </a:extLst>
          </p:cNvPr>
          <p:cNvCxnSpPr>
            <a:cxnSpLocks/>
          </p:cNvCxnSpPr>
          <p:nvPr/>
        </p:nvCxnSpPr>
        <p:spPr>
          <a:xfrm flipH="1">
            <a:off x="3126025" y="2167204"/>
            <a:ext cx="2967362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1243009D-E99F-2B44-8ED7-7CDFB85C3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680" y="1687778"/>
            <a:ext cx="719966" cy="299542"/>
          </a:xfrm>
          <a:prstGeom prst="rect">
            <a:avLst/>
          </a:prstGeom>
        </p:spPr>
      </p:pic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66D0519C-7259-1644-B9F2-45B0626FB22A}"/>
              </a:ext>
            </a:extLst>
          </p:cNvPr>
          <p:cNvSpPr/>
          <p:nvPr/>
        </p:nvSpPr>
        <p:spPr>
          <a:xfrm>
            <a:off x="5592954" y="4918647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A195D2A5-EF12-1749-916F-8E03C2126F3B}"/>
              </a:ext>
            </a:extLst>
          </p:cNvPr>
          <p:cNvSpPr/>
          <p:nvPr/>
        </p:nvSpPr>
        <p:spPr>
          <a:xfrm>
            <a:off x="5628729" y="4917777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024CE5EC-0705-CE45-A579-7AEE697684FC}"/>
              </a:ext>
            </a:extLst>
          </p:cNvPr>
          <p:cNvSpPr/>
          <p:nvPr/>
        </p:nvSpPr>
        <p:spPr>
          <a:xfrm>
            <a:off x="5671535" y="4918647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D55347F4-4421-524C-9F40-C6EC7721E6A8}"/>
              </a:ext>
            </a:extLst>
          </p:cNvPr>
          <p:cNvSpPr/>
          <p:nvPr/>
        </p:nvSpPr>
        <p:spPr>
          <a:xfrm>
            <a:off x="5707310" y="4917777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id="{B844BE03-C727-6F46-AE5C-1DF92138468C}"/>
              </a:ext>
            </a:extLst>
          </p:cNvPr>
          <p:cNvSpPr/>
          <p:nvPr/>
        </p:nvSpPr>
        <p:spPr>
          <a:xfrm>
            <a:off x="5744830" y="4917777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6E0E63B4-A3D0-1A4A-96FB-EE39EC43FC3B}"/>
              </a:ext>
            </a:extLst>
          </p:cNvPr>
          <p:cNvSpPr/>
          <p:nvPr/>
        </p:nvSpPr>
        <p:spPr>
          <a:xfrm>
            <a:off x="5780605" y="4919288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5B149E73-F7B0-F14A-816D-FBD412CF89F8}"/>
              </a:ext>
            </a:extLst>
          </p:cNvPr>
          <p:cNvSpPr/>
          <p:nvPr/>
        </p:nvSpPr>
        <p:spPr>
          <a:xfrm>
            <a:off x="5823412" y="4917777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BA91E8DD-A37C-6A41-843E-1CD18C274D67}"/>
              </a:ext>
            </a:extLst>
          </p:cNvPr>
          <p:cNvSpPr/>
          <p:nvPr/>
        </p:nvSpPr>
        <p:spPr>
          <a:xfrm>
            <a:off x="5859187" y="4919288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B70C7365-41B5-EB4F-9533-F54C0CE974F0}"/>
              </a:ext>
            </a:extLst>
          </p:cNvPr>
          <p:cNvSpPr/>
          <p:nvPr/>
        </p:nvSpPr>
        <p:spPr>
          <a:xfrm>
            <a:off x="5903125" y="4918647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5C754D2F-59EC-5446-BD6B-0FCC85E47E1B}"/>
              </a:ext>
            </a:extLst>
          </p:cNvPr>
          <p:cNvSpPr/>
          <p:nvPr/>
        </p:nvSpPr>
        <p:spPr>
          <a:xfrm>
            <a:off x="5938900" y="4917777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895B8DA3-7F14-6948-97DA-D15BD9BA30A7}"/>
              </a:ext>
            </a:extLst>
          </p:cNvPr>
          <p:cNvSpPr/>
          <p:nvPr/>
        </p:nvSpPr>
        <p:spPr>
          <a:xfrm>
            <a:off x="5981706" y="4918647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D3712BBA-3B67-8344-B533-EF0463B6EA46}"/>
              </a:ext>
            </a:extLst>
          </p:cNvPr>
          <p:cNvSpPr/>
          <p:nvPr/>
        </p:nvSpPr>
        <p:spPr>
          <a:xfrm>
            <a:off x="6017481" y="4917777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4320A9BC-24D7-B142-865C-69359B7CA30B}"/>
              </a:ext>
            </a:extLst>
          </p:cNvPr>
          <p:cNvSpPr/>
          <p:nvPr/>
        </p:nvSpPr>
        <p:spPr>
          <a:xfrm>
            <a:off x="6055001" y="4917777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DC90CD38-27FE-E648-9C73-792AF5C01AF4}"/>
              </a:ext>
            </a:extLst>
          </p:cNvPr>
          <p:cNvSpPr/>
          <p:nvPr/>
        </p:nvSpPr>
        <p:spPr>
          <a:xfrm>
            <a:off x="6090776" y="4919288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D50E22C4-7228-7B4E-B5A6-866FF62A4CE5}"/>
              </a:ext>
            </a:extLst>
          </p:cNvPr>
          <p:cNvSpPr/>
          <p:nvPr/>
        </p:nvSpPr>
        <p:spPr>
          <a:xfrm>
            <a:off x="6133582" y="4917777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636A27D5-7D25-C042-BEF8-1D8FD2800812}"/>
              </a:ext>
            </a:extLst>
          </p:cNvPr>
          <p:cNvSpPr/>
          <p:nvPr/>
        </p:nvSpPr>
        <p:spPr>
          <a:xfrm>
            <a:off x="6169357" y="4919288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BD89B5B8-0D94-5449-8DDE-DDE082504B68}"/>
              </a:ext>
            </a:extLst>
          </p:cNvPr>
          <p:cNvSpPr/>
          <p:nvPr/>
        </p:nvSpPr>
        <p:spPr>
          <a:xfrm>
            <a:off x="6209495" y="4919503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41BE61BB-DEA8-D647-8336-2CD99021CFDF}"/>
              </a:ext>
            </a:extLst>
          </p:cNvPr>
          <p:cNvSpPr/>
          <p:nvPr/>
        </p:nvSpPr>
        <p:spPr>
          <a:xfrm>
            <a:off x="6245270" y="4918633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637348C5-5B12-4744-B1D7-1D76C8590B03}"/>
              </a:ext>
            </a:extLst>
          </p:cNvPr>
          <p:cNvSpPr/>
          <p:nvPr/>
        </p:nvSpPr>
        <p:spPr>
          <a:xfrm>
            <a:off x="6288076" y="4919503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CDD3F853-AEA9-DA43-AE70-65E756C0B8A6}"/>
              </a:ext>
            </a:extLst>
          </p:cNvPr>
          <p:cNvSpPr/>
          <p:nvPr/>
        </p:nvSpPr>
        <p:spPr>
          <a:xfrm>
            <a:off x="6323851" y="4918633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EAA01DE7-83E7-E047-AFB6-2AECCF0E45A2}"/>
              </a:ext>
            </a:extLst>
          </p:cNvPr>
          <p:cNvSpPr/>
          <p:nvPr/>
        </p:nvSpPr>
        <p:spPr>
          <a:xfrm>
            <a:off x="6361372" y="4918633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8EBCF64E-9AA9-6E42-BDAE-926DBC4114B0}"/>
              </a:ext>
            </a:extLst>
          </p:cNvPr>
          <p:cNvSpPr/>
          <p:nvPr/>
        </p:nvSpPr>
        <p:spPr>
          <a:xfrm>
            <a:off x="6397147" y="4917763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9FCFCB08-53A8-1848-9421-C2ADDF225BC9}"/>
              </a:ext>
            </a:extLst>
          </p:cNvPr>
          <p:cNvSpPr/>
          <p:nvPr/>
        </p:nvSpPr>
        <p:spPr>
          <a:xfrm>
            <a:off x="6439953" y="4918633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0270BB2C-4A5B-054C-84E9-7200B704CB1F}"/>
              </a:ext>
            </a:extLst>
          </p:cNvPr>
          <p:cNvSpPr/>
          <p:nvPr/>
        </p:nvSpPr>
        <p:spPr>
          <a:xfrm>
            <a:off x="6475728" y="4917763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6319CCF6-E7A3-6643-B92A-46ACBC59E83C}"/>
              </a:ext>
            </a:extLst>
          </p:cNvPr>
          <p:cNvSpPr/>
          <p:nvPr/>
        </p:nvSpPr>
        <p:spPr>
          <a:xfrm>
            <a:off x="6519666" y="4919503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AE8904ED-F8E9-174F-AE0B-0B5F0F8CA856}"/>
              </a:ext>
            </a:extLst>
          </p:cNvPr>
          <p:cNvSpPr/>
          <p:nvPr/>
        </p:nvSpPr>
        <p:spPr>
          <a:xfrm>
            <a:off x="6555441" y="4918633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7CACFDCA-65AD-B847-87BD-692AE816677D}"/>
              </a:ext>
            </a:extLst>
          </p:cNvPr>
          <p:cNvSpPr/>
          <p:nvPr/>
        </p:nvSpPr>
        <p:spPr>
          <a:xfrm>
            <a:off x="6598247" y="4919503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DB973368-CDAA-F44E-9A67-C92CB07D6509}"/>
              </a:ext>
            </a:extLst>
          </p:cNvPr>
          <p:cNvSpPr/>
          <p:nvPr/>
        </p:nvSpPr>
        <p:spPr>
          <a:xfrm>
            <a:off x="6634022" y="4918633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D0F13130-7990-1745-8795-E88E9AE621A3}"/>
              </a:ext>
            </a:extLst>
          </p:cNvPr>
          <p:cNvSpPr/>
          <p:nvPr/>
        </p:nvSpPr>
        <p:spPr>
          <a:xfrm>
            <a:off x="6671542" y="4918633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3627AE25-8E9D-2D49-AEEC-4CECCBEC189D}"/>
              </a:ext>
            </a:extLst>
          </p:cNvPr>
          <p:cNvSpPr/>
          <p:nvPr/>
        </p:nvSpPr>
        <p:spPr>
          <a:xfrm>
            <a:off x="6707317" y="4917763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30D1F122-C837-D04B-9D82-47818A1819A8}"/>
              </a:ext>
            </a:extLst>
          </p:cNvPr>
          <p:cNvSpPr/>
          <p:nvPr/>
        </p:nvSpPr>
        <p:spPr>
          <a:xfrm>
            <a:off x="6750124" y="4918633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0DD04AC8-EAAD-F84B-838C-1877BCFB3082}"/>
              </a:ext>
            </a:extLst>
          </p:cNvPr>
          <p:cNvSpPr/>
          <p:nvPr/>
        </p:nvSpPr>
        <p:spPr>
          <a:xfrm>
            <a:off x="6785899" y="4917763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03DB0D9E-662B-9744-8D34-D1C1697D6178}"/>
              </a:ext>
            </a:extLst>
          </p:cNvPr>
          <p:cNvSpPr/>
          <p:nvPr/>
        </p:nvSpPr>
        <p:spPr>
          <a:xfrm>
            <a:off x="6828705" y="4919288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8531675F-127F-E54E-929D-6A69CA138D7F}"/>
              </a:ext>
            </a:extLst>
          </p:cNvPr>
          <p:cNvSpPr/>
          <p:nvPr/>
        </p:nvSpPr>
        <p:spPr>
          <a:xfrm>
            <a:off x="6864480" y="4918418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815469F1-7D1A-A844-B0E4-2403903D2491}"/>
              </a:ext>
            </a:extLst>
          </p:cNvPr>
          <p:cNvSpPr/>
          <p:nvPr/>
        </p:nvSpPr>
        <p:spPr>
          <a:xfrm>
            <a:off x="6907286" y="4919288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37F339F7-6A40-494E-85B9-78F036E48DCD}"/>
              </a:ext>
            </a:extLst>
          </p:cNvPr>
          <p:cNvSpPr/>
          <p:nvPr/>
        </p:nvSpPr>
        <p:spPr>
          <a:xfrm>
            <a:off x="6943061" y="4918418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B1A99604-BB33-3940-931B-C79C30A30959}"/>
              </a:ext>
            </a:extLst>
          </p:cNvPr>
          <p:cNvSpPr/>
          <p:nvPr/>
        </p:nvSpPr>
        <p:spPr>
          <a:xfrm>
            <a:off x="6980581" y="4918418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B531E68A-79BD-CC4C-83CD-AE5B528F8088}"/>
              </a:ext>
            </a:extLst>
          </p:cNvPr>
          <p:cNvSpPr/>
          <p:nvPr/>
        </p:nvSpPr>
        <p:spPr>
          <a:xfrm>
            <a:off x="7016356" y="4917548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4CA4B238-2C9E-5342-8AFF-9E239E28B404}"/>
              </a:ext>
            </a:extLst>
          </p:cNvPr>
          <p:cNvSpPr/>
          <p:nvPr/>
        </p:nvSpPr>
        <p:spPr>
          <a:xfrm>
            <a:off x="7059163" y="4918418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6F17416F-E5A7-2146-BE3A-6BC405978AFC}"/>
              </a:ext>
            </a:extLst>
          </p:cNvPr>
          <p:cNvSpPr/>
          <p:nvPr/>
        </p:nvSpPr>
        <p:spPr>
          <a:xfrm>
            <a:off x="7094938" y="4917548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E3FA447B-7841-8143-B299-EF8BB11BE8A1}"/>
              </a:ext>
            </a:extLst>
          </p:cNvPr>
          <p:cNvSpPr/>
          <p:nvPr/>
        </p:nvSpPr>
        <p:spPr>
          <a:xfrm>
            <a:off x="5592954" y="5185914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FB80CA54-34B5-2743-8D2B-BB7054099D29}"/>
              </a:ext>
            </a:extLst>
          </p:cNvPr>
          <p:cNvSpPr/>
          <p:nvPr/>
        </p:nvSpPr>
        <p:spPr>
          <a:xfrm>
            <a:off x="5628729" y="5185044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F9456A6D-F252-6D48-B7AA-3A333AE600E8}"/>
              </a:ext>
            </a:extLst>
          </p:cNvPr>
          <p:cNvSpPr/>
          <p:nvPr/>
        </p:nvSpPr>
        <p:spPr>
          <a:xfrm>
            <a:off x="5671535" y="5185914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01200495-9A0A-434C-9971-E2164A215002}"/>
              </a:ext>
            </a:extLst>
          </p:cNvPr>
          <p:cNvSpPr/>
          <p:nvPr/>
        </p:nvSpPr>
        <p:spPr>
          <a:xfrm>
            <a:off x="5707310" y="5185044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5C5590C9-F78F-D640-8F6C-775ADA4D4F89}"/>
              </a:ext>
            </a:extLst>
          </p:cNvPr>
          <p:cNvSpPr/>
          <p:nvPr/>
        </p:nvSpPr>
        <p:spPr>
          <a:xfrm>
            <a:off x="5744830" y="5185044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219675DC-26FA-A448-B6AD-FD6351609FE4}"/>
              </a:ext>
            </a:extLst>
          </p:cNvPr>
          <p:cNvSpPr/>
          <p:nvPr/>
        </p:nvSpPr>
        <p:spPr>
          <a:xfrm>
            <a:off x="5780605" y="5186555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49A09D47-6DF8-E045-8DE5-E5D57C94783E}"/>
              </a:ext>
            </a:extLst>
          </p:cNvPr>
          <p:cNvSpPr/>
          <p:nvPr/>
        </p:nvSpPr>
        <p:spPr>
          <a:xfrm>
            <a:off x="5823412" y="5185044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8" name="Прямоугольник 167">
            <a:extLst>
              <a:ext uri="{FF2B5EF4-FFF2-40B4-BE49-F238E27FC236}">
                <a16:creationId xmlns:a16="http://schemas.microsoft.com/office/drawing/2014/main" id="{9C176BD8-D840-174B-B558-455F228C3295}"/>
              </a:ext>
            </a:extLst>
          </p:cNvPr>
          <p:cNvSpPr/>
          <p:nvPr/>
        </p:nvSpPr>
        <p:spPr>
          <a:xfrm>
            <a:off x="5859187" y="5186555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4908F567-E4E0-994E-AF81-365D2BCF4187}"/>
              </a:ext>
            </a:extLst>
          </p:cNvPr>
          <p:cNvSpPr/>
          <p:nvPr/>
        </p:nvSpPr>
        <p:spPr>
          <a:xfrm>
            <a:off x="5903125" y="5185914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A40CFDC5-F19B-9644-A942-FEAED0F6FA9C}"/>
              </a:ext>
            </a:extLst>
          </p:cNvPr>
          <p:cNvSpPr/>
          <p:nvPr/>
        </p:nvSpPr>
        <p:spPr>
          <a:xfrm>
            <a:off x="5938900" y="5185044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9FE5A069-8955-6A4B-8010-2E0FB525C751}"/>
              </a:ext>
            </a:extLst>
          </p:cNvPr>
          <p:cNvSpPr/>
          <p:nvPr/>
        </p:nvSpPr>
        <p:spPr>
          <a:xfrm>
            <a:off x="5981706" y="5185914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0CA003F2-C212-EF49-AF2D-5F65A88A2BF7}"/>
              </a:ext>
            </a:extLst>
          </p:cNvPr>
          <p:cNvSpPr/>
          <p:nvPr/>
        </p:nvSpPr>
        <p:spPr>
          <a:xfrm>
            <a:off x="6017481" y="5185044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4A8B6A35-6CFD-174F-85AC-3C70B0C0F0E9}"/>
              </a:ext>
            </a:extLst>
          </p:cNvPr>
          <p:cNvSpPr/>
          <p:nvPr/>
        </p:nvSpPr>
        <p:spPr>
          <a:xfrm>
            <a:off x="6055001" y="5185044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9D712A35-D3EF-B74A-A0F0-01135DFA4783}"/>
              </a:ext>
            </a:extLst>
          </p:cNvPr>
          <p:cNvSpPr/>
          <p:nvPr/>
        </p:nvSpPr>
        <p:spPr>
          <a:xfrm>
            <a:off x="6090776" y="5186555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EF05293E-7711-9340-BA48-FEBE2E057BB5}"/>
              </a:ext>
            </a:extLst>
          </p:cNvPr>
          <p:cNvSpPr/>
          <p:nvPr/>
        </p:nvSpPr>
        <p:spPr>
          <a:xfrm>
            <a:off x="6133582" y="5185044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9C87D370-8468-4043-BD9F-0A046752E6E2}"/>
              </a:ext>
            </a:extLst>
          </p:cNvPr>
          <p:cNvSpPr/>
          <p:nvPr/>
        </p:nvSpPr>
        <p:spPr>
          <a:xfrm>
            <a:off x="6169357" y="5186555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BC65CA70-F879-BB45-90B0-20BD70291B9E}"/>
              </a:ext>
            </a:extLst>
          </p:cNvPr>
          <p:cNvSpPr/>
          <p:nvPr/>
        </p:nvSpPr>
        <p:spPr>
          <a:xfrm>
            <a:off x="6209495" y="5186770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4C7920D8-DBEA-2247-83AB-3B08088CCDE7}"/>
              </a:ext>
            </a:extLst>
          </p:cNvPr>
          <p:cNvSpPr/>
          <p:nvPr/>
        </p:nvSpPr>
        <p:spPr>
          <a:xfrm>
            <a:off x="6245270" y="5185900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8910DC6F-C21D-3D48-A65C-ED1BB9D79191}"/>
              </a:ext>
            </a:extLst>
          </p:cNvPr>
          <p:cNvSpPr/>
          <p:nvPr/>
        </p:nvSpPr>
        <p:spPr>
          <a:xfrm>
            <a:off x="6288076" y="5186770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id="{482C0116-DE68-1840-AB0B-7819860EADF8}"/>
              </a:ext>
            </a:extLst>
          </p:cNvPr>
          <p:cNvSpPr/>
          <p:nvPr/>
        </p:nvSpPr>
        <p:spPr>
          <a:xfrm>
            <a:off x="6323851" y="5185900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1" name="Прямоугольник 180">
            <a:extLst>
              <a:ext uri="{FF2B5EF4-FFF2-40B4-BE49-F238E27FC236}">
                <a16:creationId xmlns:a16="http://schemas.microsoft.com/office/drawing/2014/main" id="{D5F8E9B8-F472-D44E-91F5-598AC6E3D28D}"/>
              </a:ext>
            </a:extLst>
          </p:cNvPr>
          <p:cNvSpPr/>
          <p:nvPr/>
        </p:nvSpPr>
        <p:spPr>
          <a:xfrm>
            <a:off x="6361372" y="5185900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2" name="Прямоугольник 181">
            <a:extLst>
              <a:ext uri="{FF2B5EF4-FFF2-40B4-BE49-F238E27FC236}">
                <a16:creationId xmlns:a16="http://schemas.microsoft.com/office/drawing/2014/main" id="{E14920E3-3701-CF45-B6E1-CF5B1E0629B0}"/>
              </a:ext>
            </a:extLst>
          </p:cNvPr>
          <p:cNvSpPr/>
          <p:nvPr/>
        </p:nvSpPr>
        <p:spPr>
          <a:xfrm>
            <a:off x="6397147" y="5185030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9F31CF45-8E9A-C040-9CD7-E402664EA26D}"/>
              </a:ext>
            </a:extLst>
          </p:cNvPr>
          <p:cNvSpPr/>
          <p:nvPr/>
        </p:nvSpPr>
        <p:spPr>
          <a:xfrm>
            <a:off x="6439953" y="5185900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79F4AE8F-1284-8C4F-956E-008A7A427C15}"/>
              </a:ext>
            </a:extLst>
          </p:cNvPr>
          <p:cNvSpPr/>
          <p:nvPr/>
        </p:nvSpPr>
        <p:spPr>
          <a:xfrm>
            <a:off x="6475728" y="5185030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5" name="Прямоугольник 184">
            <a:extLst>
              <a:ext uri="{FF2B5EF4-FFF2-40B4-BE49-F238E27FC236}">
                <a16:creationId xmlns:a16="http://schemas.microsoft.com/office/drawing/2014/main" id="{43D435AF-C282-F141-BD7D-91CCDD122A65}"/>
              </a:ext>
            </a:extLst>
          </p:cNvPr>
          <p:cNvSpPr/>
          <p:nvPr/>
        </p:nvSpPr>
        <p:spPr>
          <a:xfrm>
            <a:off x="6519666" y="5186770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6" name="Прямоугольник 185">
            <a:extLst>
              <a:ext uri="{FF2B5EF4-FFF2-40B4-BE49-F238E27FC236}">
                <a16:creationId xmlns:a16="http://schemas.microsoft.com/office/drawing/2014/main" id="{8B220C2A-1E6E-F647-BF44-B6BBBF576D15}"/>
              </a:ext>
            </a:extLst>
          </p:cNvPr>
          <p:cNvSpPr/>
          <p:nvPr/>
        </p:nvSpPr>
        <p:spPr>
          <a:xfrm>
            <a:off x="6555441" y="5185900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7EDE69D8-095D-D84E-8D55-4B214107B598}"/>
              </a:ext>
            </a:extLst>
          </p:cNvPr>
          <p:cNvSpPr/>
          <p:nvPr/>
        </p:nvSpPr>
        <p:spPr>
          <a:xfrm>
            <a:off x="6598247" y="5186770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8" name="Прямоугольник 187">
            <a:extLst>
              <a:ext uri="{FF2B5EF4-FFF2-40B4-BE49-F238E27FC236}">
                <a16:creationId xmlns:a16="http://schemas.microsoft.com/office/drawing/2014/main" id="{268EC72E-01B8-6A40-880C-28AC93C3D77B}"/>
              </a:ext>
            </a:extLst>
          </p:cNvPr>
          <p:cNvSpPr/>
          <p:nvPr/>
        </p:nvSpPr>
        <p:spPr>
          <a:xfrm>
            <a:off x="6634022" y="5185900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7F4A5F7F-BB7E-9C40-A895-849F61CD9207}"/>
              </a:ext>
            </a:extLst>
          </p:cNvPr>
          <p:cNvSpPr/>
          <p:nvPr/>
        </p:nvSpPr>
        <p:spPr>
          <a:xfrm>
            <a:off x="6671542" y="5185900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id="{BE0A55F0-9C78-8D44-908E-BC56B176AF58}"/>
              </a:ext>
            </a:extLst>
          </p:cNvPr>
          <p:cNvSpPr/>
          <p:nvPr/>
        </p:nvSpPr>
        <p:spPr>
          <a:xfrm>
            <a:off x="6707317" y="5185030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1" name="Прямоугольник 190">
            <a:extLst>
              <a:ext uri="{FF2B5EF4-FFF2-40B4-BE49-F238E27FC236}">
                <a16:creationId xmlns:a16="http://schemas.microsoft.com/office/drawing/2014/main" id="{665CD7A5-7217-C94F-BEA2-A1429707A666}"/>
              </a:ext>
            </a:extLst>
          </p:cNvPr>
          <p:cNvSpPr/>
          <p:nvPr/>
        </p:nvSpPr>
        <p:spPr>
          <a:xfrm>
            <a:off x="6750124" y="5185900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id="{0C3428A7-958C-784B-BB13-141F79F58ECA}"/>
              </a:ext>
            </a:extLst>
          </p:cNvPr>
          <p:cNvSpPr/>
          <p:nvPr/>
        </p:nvSpPr>
        <p:spPr>
          <a:xfrm>
            <a:off x="6785899" y="5185030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3" name="Прямоугольник 192">
            <a:extLst>
              <a:ext uri="{FF2B5EF4-FFF2-40B4-BE49-F238E27FC236}">
                <a16:creationId xmlns:a16="http://schemas.microsoft.com/office/drawing/2014/main" id="{440FA794-CF85-8948-A781-FCE6680B7B24}"/>
              </a:ext>
            </a:extLst>
          </p:cNvPr>
          <p:cNvSpPr/>
          <p:nvPr/>
        </p:nvSpPr>
        <p:spPr>
          <a:xfrm>
            <a:off x="6828705" y="5186555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B64EF788-0C5E-7C48-9F9A-06FC69340BA5}"/>
              </a:ext>
            </a:extLst>
          </p:cNvPr>
          <p:cNvSpPr/>
          <p:nvPr/>
        </p:nvSpPr>
        <p:spPr>
          <a:xfrm>
            <a:off x="6864480" y="5185685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5" name="Прямоугольник 194">
            <a:extLst>
              <a:ext uri="{FF2B5EF4-FFF2-40B4-BE49-F238E27FC236}">
                <a16:creationId xmlns:a16="http://schemas.microsoft.com/office/drawing/2014/main" id="{EE4D17F5-2C28-D644-BCA9-172BB27C44E4}"/>
              </a:ext>
            </a:extLst>
          </p:cNvPr>
          <p:cNvSpPr/>
          <p:nvPr/>
        </p:nvSpPr>
        <p:spPr>
          <a:xfrm>
            <a:off x="6907286" y="5186555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6" name="Прямоугольник 195">
            <a:extLst>
              <a:ext uri="{FF2B5EF4-FFF2-40B4-BE49-F238E27FC236}">
                <a16:creationId xmlns:a16="http://schemas.microsoft.com/office/drawing/2014/main" id="{E6648B74-D340-5349-B99F-CF362AE5AA40}"/>
              </a:ext>
            </a:extLst>
          </p:cNvPr>
          <p:cNvSpPr/>
          <p:nvPr/>
        </p:nvSpPr>
        <p:spPr>
          <a:xfrm>
            <a:off x="6943061" y="5185685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CF7A6F6F-F713-344E-AC3F-2D7925B46950}"/>
              </a:ext>
            </a:extLst>
          </p:cNvPr>
          <p:cNvSpPr/>
          <p:nvPr/>
        </p:nvSpPr>
        <p:spPr>
          <a:xfrm>
            <a:off x="6980581" y="5185685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2DF209DE-D6AC-6043-890A-32305B0FD3E8}"/>
              </a:ext>
            </a:extLst>
          </p:cNvPr>
          <p:cNvSpPr/>
          <p:nvPr/>
        </p:nvSpPr>
        <p:spPr>
          <a:xfrm>
            <a:off x="7016356" y="5184815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9" name="Прямоугольник 198">
            <a:extLst>
              <a:ext uri="{FF2B5EF4-FFF2-40B4-BE49-F238E27FC236}">
                <a16:creationId xmlns:a16="http://schemas.microsoft.com/office/drawing/2014/main" id="{2567A0E9-4F67-AA49-B416-6C30C029E562}"/>
              </a:ext>
            </a:extLst>
          </p:cNvPr>
          <p:cNvSpPr/>
          <p:nvPr/>
        </p:nvSpPr>
        <p:spPr>
          <a:xfrm>
            <a:off x="7059163" y="5185685"/>
            <a:ext cx="34289" cy="140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0" name="Прямоугольник 199">
            <a:extLst>
              <a:ext uri="{FF2B5EF4-FFF2-40B4-BE49-F238E27FC236}">
                <a16:creationId xmlns:a16="http://schemas.microsoft.com/office/drawing/2014/main" id="{8362D689-9C79-F049-AF21-1ECB3558FC32}"/>
              </a:ext>
            </a:extLst>
          </p:cNvPr>
          <p:cNvSpPr/>
          <p:nvPr/>
        </p:nvSpPr>
        <p:spPr>
          <a:xfrm>
            <a:off x="7094938" y="5184815"/>
            <a:ext cx="34289" cy="140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01" name="Рисунок 200">
            <a:extLst>
              <a:ext uri="{FF2B5EF4-FFF2-40B4-BE49-F238E27FC236}">
                <a16:creationId xmlns:a16="http://schemas.microsoft.com/office/drawing/2014/main" id="{F9B2A731-3679-984E-B7B4-12607B713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922" y="1353649"/>
            <a:ext cx="2013012" cy="1603658"/>
          </a:xfrm>
          <a:prstGeom prst="rect">
            <a:avLst/>
          </a:prstGeom>
        </p:spPr>
      </p:pic>
      <p:graphicFrame>
        <p:nvGraphicFramePr>
          <p:cNvPr id="110" name="Object 167">
            <a:extLst>
              <a:ext uri="{FF2B5EF4-FFF2-40B4-BE49-F238E27FC236}">
                <a16:creationId xmlns:a16="http://schemas.microsoft.com/office/drawing/2014/main" id="{759C06B9-40AC-8741-B940-445CFB5B74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9708" y="1599220"/>
          <a:ext cx="2860658" cy="1161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76" name="Graph" r:id="rId6" imgW="4131360" imgH="2907360" progId="Origin50.Graph">
                  <p:embed/>
                </p:oleObj>
              </mc:Choice>
              <mc:Fallback>
                <p:oleObj name="Graph" r:id="rId6" imgW="4131360" imgH="2907360" progId="Origin50.Graph">
                  <p:embed/>
                  <p:pic>
                    <p:nvPicPr>
                      <p:cNvPr id="110" name="Object 167">
                        <a:extLst>
                          <a:ext uri="{FF2B5EF4-FFF2-40B4-BE49-F238E27FC236}">
                            <a16:creationId xmlns:a16="http://schemas.microsoft.com/office/drawing/2014/main" id="{759C06B9-40AC-8741-B940-445CFB5B74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09708" y="1599220"/>
                        <a:ext cx="2860658" cy="1161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2" name="Рисунок 201">
            <a:extLst>
              <a:ext uri="{FF2B5EF4-FFF2-40B4-BE49-F238E27FC236}">
                <a16:creationId xmlns:a16="http://schemas.microsoft.com/office/drawing/2014/main" id="{2AE2879D-9012-AB4B-9CC2-86267675BC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192"/>
          <a:stretch/>
        </p:blipFill>
        <p:spPr>
          <a:xfrm>
            <a:off x="4436499" y="3900792"/>
            <a:ext cx="1087886" cy="1425242"/>
          </a:xfrm>
          <a:prstGeom prst="rect">
            <a:avLst/>
          </a:prstGeom>
        </p:spPr>
      </p:pic>
      <p:pic>
        <p:nvPicPr>
          <p:cNvPr id="203" name="Рисунок 202">
            <a:extLst>
              <a:ext uri="{FF2B5EF4-FFF2-40B4-BE49-F238E27FC236}">
                <a16:creationId xmlns:a16="http://schemas.microsoft.com/office/drawing/2014/main" id="{426C4FF1-8E82-4046-92FD-729103F53B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26" r="-818"/>
          <a:stretch/>
        </p:blipFill>
        <p:spPr>
          <a:xfrm>
            <a:off x="7292264" y="3900792"/>
            <a:ext cx="736953" cy="1400905"/>
          </a:xfrm>
          <a:prstGeom prst="rect">
            <a:avLst/>
          </a:prstGeom>
        </p:spPr>
      </p:pic>
      <p:cxnSp>
        <p:nvCxnSpPr>
          <p:cNvPr id="29" name="Straight Arrow Connector 160">
            <a:extLst>
              <a:ext uri="{FF2B5EF4-FFF2-40B4-BE49-F238E27FC236}">
                <a16:creationId xmlns:a16="http://schemas.microsoft.com/office/drawing/2014/main" id="{4144457D-070C-E945-B2F8-DF6BBAC630AF}"/>
              </a:ext>
            </a:extLst>
          </p:cNvPr>
          <p:cNvCxnSpPr>
            <a:cxnSpLocks/>
          </p:cNvCxnSpPr>
          <p:nvPr/>
        </p:nvCxnSpPr>
        <p:spPr>
          <a:xfrm>
            <a:off x="7779035" y="4067704"/>
            <a:ext cx="141527" cy="0"/>
          </a:xfrm>
          <a:prstGeom prst="straightConnector1">
            <a:avLst/>
          </a:prstGeom>
          <a:ln w="25400">
            <a:solidFill>
              <a:srgbClr val="A568D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Object 167">
            <a:extLst>
              <a:ext uri="{FF2B5EF4-FFF2-40B4-BE49-F238E27FC236}">
                <a16:creationId xmlns:a16="http://schemas.microsoft.com/office/drawing/2014/main" id="{B0EDCAA1-CF34-254E-AED6-52BF46FB42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75637" y="3651229"/>
          <a:ext cx="2160239" cy="877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77" name="Graph" r:id="rId8" imgW="4131360" imgH="2907360" progId="Origin50.Graph">
                  <p:embed/>
                </p:oleObj>
              </mc:Choice>
              <mc:Fallback>
                <p:oleObj name="Graph" r:id="rId8" imgW="4131360" imgH="2907360" progId="Origin50.Graph">
                  <p:embed/>
                  <p:pic>
                    <p:nvPicPr>
                      <p:cNvPr id="44" name="Object 167">
                        <a:extLst>
                          <a:ext uri="{FF2B5EF4-FFF2-40B4-BE49-F238E27FC236}">
                            <a16:creationId xmlns:a16="http://schemas.microsoft.com/office/drawing/2014/main" id="{B0EDCAA1-CF34-254E-AED6-52BF46FB4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75637" y="3651229"/>
                        <a:ext cx="2160239" cy="877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167">
            <a:extLst>
              <a:ext uri="{FF2B5EF4-FFF2-40B4-BE49-F238E27FC236}">
                <a16:creationId xmlns:a16="http://schemas.microsoft.com/office/drawing/2014/main" id="{A31CD06F-765D-EC46-8B5E-F3870FACEF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5849" y="4712889"/>
          <a:ext cx="5228539" cy="877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78" name="Graph" r:id="rId9" imgW="4131360" imgH="2907360" progId="Origin50.Graph">
                  <p:embed/>
                </p:oleObj>
              </mc:Choice>
              <mc:Fallback>
                <p:oleObj name="Graph" r:id="rId9" imgW="4131360" imgH="2907360" progId="Origin50.Graph">
                  <p:embed/>
                  <p:pic>
                    <p:nvPicPr>
                      <p:cNvPr id="67" name="Object 167">
                        <a:extLst>
                          <a:ext uri="{FF2B5EF4-FFF2-40B4-BE49-F238E27FC236}">
                            <a16:creationId xmlns:a16="http://schemas.microsoft.com/office/drawing/2014/main" id="{A31CD06F-765D-EC46-8B5E-F3870FACE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15849" y="4712889"/>
                        <a:ext cx="5228539" cy="877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Moon 18">
            <a:extLst>
              <a:ext uri="{FF2B5EF4-FFF2-40B4-BE49-F238E27FC236}">
                <a16:creationId xmlns:a16="http://schemas.microsoft.com/office/drawing/2014/main" id="{BF877541-9AF6-324A-A7F8-62CFF592F70D}"/>
              </a:ext>
            </a:extLst>
          </p:cNvPr>
          <p:cNvSpPr/>
          <p:nvPr/>
        </p:nvSpPr>
        <p:spPr>
          <a:xfrm rot="10800000">
            <a:off x="7830855" y="4861053"/>
            <a:ext cx="164520" cy="627169"/>
          </a:xfrm>
          <a:prstGeom prst="moon">
            <a:avLst>
              <a:gd name="adj" fmla="val 3064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Moon 18">
            <a:extLst>
              <a:ext uri="{FF2B5EF4-FFF2-40B4-BE49-F238E27FC236}">
                <a16:creationId xmlns:a16="http://schemas.microsoft.com/office/drawing/2014/main" id="{54A26B32-B6FB-8A4F-B0AC-73FDF92F52CA}"/>
              </a:ext>
            </a:extLst>
          </p:cNvPr>
          <p:cNvSpPr/>
          <p:nvPr/>
        </p:nvSpPr>
        <p:spPr>
          <a:xfrm>
            <a:off x="4601718" y="4818615"/>
            <a:ext cx="164520" cy="627169"/>
          </a:xfrm>
          <a:prstGeom prst="moon">
            <a:avLst>
              <a:gd name="adj" fmla="val 3064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8" name="Straight Arrow Connector 160">
            <a:extLst>
              <a:ext uri="{FF2B5EF4-FFF2-40B4-BE49-F238E27FC236}">
                <a16:creationId xmlns:a16="http://schemas.microsoft.com/office/drawing/2014/main" id="{9945754A-53F7-0A47-A7BA-9DFFF42C1F76}"/>
              </a:ext>
            </a:extLst>
          </p:cNvPr>
          <p:cNvCxnSpPr>
            <a:cxnSpLocks/>
          </p:cNvCxnSpPr>
          <p:nvPr/>
        </p:nvCxnSpPr>
        <p:spPr>
          <a:xfrm flipH="1">
            <a:off x="4444436" y="5127414"/>
            <a:ext cx="157283" cy="0"/>
          </a:xfrm>
          <a:prstGeom prst="straightConnector1">
            <a:avLst/>
          </a:prstGeom>
          <a:ln w="25400">
            <a:solidFill>
              <a:srgbClr val="A568D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116DFD7-3D0D-1741-A3C2-2249CCAAD4CB}"/>
              </a:ext>
            </a:extLst>
          </p:cNvPr>
          <p:cNvSpPr txBox="1"/>
          <p:nvPr/>
        </p:nvSpPr>
        <p:spPr>
          <a:xfrm>
            <a:off x="1745335" y="3170358"/>
            <a:ext cx="609545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Advantage of ARC in possibility be spitted and upgraded into two beam line scheme.</a:t>
            </a:r>
          </a:p>
          <a:p>
            <a:r>
              <a:rPr lang="en-US" sz="1350" dirty="0"/>
              <a:t>In place of splitting dispersion is close.</a:t>
            </a:r>
          </a:p>
          <a:p>
            <a:endParaRPr lang="ru-RU" sz="1350" dirty="0"/>
          </a:p>
        </p:txBody>
      </p:sp>
      <p:cxnSp>
        <p:nvCxnSpPr>
          <p:cNvPr id="95" name="Straight Arrow Connector 160">
            <a:extLst>
              <a:ext uri="{FF2B5EF4-FFF2-40B4-BE49-F238E27FC236}">
                <a16:creationId xmlns:a16="http://schemas.microsoft.com/office/drawing/2014/main" id="{28DB85F4-06CC-0B4C-B0E2-11AC99B657FA}"/>
              </a:ext>
            </a:extLst>
          </p:cNvPr>
          <p:cNvCxnSpPr>
            <a:cxnSpLocks/>
          </p:cNvCxnSpPr>
          <p:nvPr/>
        </p:nvCxnSpPr>
        <p:spPr>
          <a:xfrm>
            <a:off x="6969557" y="2139036"/>
            <a:ext cx="141527" cy="0"/>
          </a:xfrm>
          <a:prstGeom prst="straightConnector1">
            <a:avLst/>
          </a:prstGeom>
          <a:ln w="25400">
            <a:solidFill>
              <a:srgbClr val="A568D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Rectangle 7">
            <a:extLst>
              <a:ext uri="{FF2B5EF4-FFF2-40B4-BE49-F238E27FC236}">
                <a16:creationId xmlns:a16="http://schemas.microsoft.com/office/drawing/2014/main" id="{3A6DCF85-463B-1A4C-A8B3-F93A054E0961}"/>
              </a:ext>
            </a:extLst>
          </p:cNvPr>
          <p:cNvSpPr/>
          <p:nvPr/>
        </p:nvSpPr>
        <p:spPr>
          <a:xfrm rot="20711803">
            <a:off x="1571123" y="2219476"/>
            <a:ext cx="523879" cy="264454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cs typeface="Times New Roman" panose="02020603050405020304" pitchFamily="18" charset="0"/>
              </a:rPr>
              <a:t>Dump</a:t>
            </a:r>
            <a:endParaRPr lang="en-US" sz="1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05" name="Straight Arrow Connector 83">
            <a:extLst>
              <a:ext uri="{FF2B5EF4-FFF2-40B4-BE49-F238E27FC236}">
                <a16:creationId xmlns:a16="http://schemas.microsoft.com/office/drawing/2014/main" id="{E0BAC7BA-C880-F448-BCF3-4FD784BCA77E}"/>
              </a:ext>
            </a:extLst>
          </p:cNvPr>
          <p:cNvCxnSpPr>
            <a:cxnSpLocks/>
            <a:stCxn id="81" idx="6"/>
          </p:cNvCxnSpPr>
          <p:nvPr/>
        </p:nvCxnSpPr>
        <p:spPr>
          <a:xfrm flipH="1">
            <a:off x="2102111" y="2158459"/>
            <a:ext cx="656873" cy="12978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A3DAD5C0-A9F3-D84A-B496-166112BEC8E4}"/>
              </a:ext>
            </a:extLst>
          </p:cNvPr>
          <p:cNvSpPr txBox="1"/>
          <p:nvPr/>
        </p:nvSpPr>
        <p:spPr>
          <a:xfrm rot="20822457">
            <a:off x="2133600" y="2169411"/>
            <a:ext cx="6126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cs typeface="Times New Roman" panose="02020603050405020304" pitchFamily="18" charset="0"/>
              </a:rPr>
              <a:t>80</a:t>
            </a:r>
            <a:r>
              <a:rPr lang="it-IT" sz="1050" dirty="0">
                <a:cs typeface="Times New Roman" panose="02020603050405020304" pitchFamily="18" charset="0"/>
              </a:rPr>
              <a:t> MeV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sp>
        <p:nvSpPr>
          <p:cNvPr id="53" name="Дата 52">
            <a:extLst>
              <a:ext uri="{FF2B5EF4-FFF2-40B4-BE49-F238E27FC236}">
                <a16:creationId xmlns:a16="http://schemas.microsoft.com/office/drawing/2014/main" id="{D442ED5D-4964-A244-8272-9881B420C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93841B-B3C4-9948-84A0-08E9753A2CB2}" type="datetime1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8" name="Нижний колонтитул 57">
            <a:extLst>
              <a:ext uri="{FF2B5EF4-FFF2-40B4-BE49-F238E27FC236}">
                <a16:creationId xmlns:a16="http://schemas.microsoft.com/office/drawing/2014/main" id="{52F5DF0E-49D1-3A47-AD20-A13A3F5E9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Drebot Illya</a:t>
            </a:r>
            <a:endParaRPr lang="ru-RU"/>
          </a:p>
        </p:txBody>
      </p:sp>
      <p:sp>
        <p:nvSpPr>
          <p:cNvPr id="59" name="Номер слайда 58">
            <a:extLst>
              <a:ext uri="{FF2B5EF4-FFF2-40B4-BE49-F238E27FC236}">
                <a16:creationId xmlns:a16="http://schemas.microsoft.com/office/drawing/2014/main" id="{5FFE8D9A-0CAE-2B48-9682-1614C433C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64F4E0-7571-3449-958A-7347396BF39E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207" name="Rectangle 7">
            <a:extLst>
              <a:ext uri="{FF2B5EF4-FFF2-40B4-BE49-F238E27FC236}">
                <a16:creationId xmlns:a16="http://schemas.microsoft.com/office/drawing/2014/main" id="{7CADC0D7-873F-BF4C-8FAE-201FF5E4CAB4}"/>
              </a:ext>
            </a:extLst>
          </p:cNvPr>
          <p:cNvSpPr/>
          <p:nvPr/>
        </p:nvSpPr>
        <p:spPr>
          <a:xfrm rot="20711803">
            <a:off x="1446985" y="4692376"/>
            <a:ext cx="523879" cy="264454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cs typeface="Times New Roman" panose="02020603050405020304" pitchFamily="18" charset="0"/>
              </a:rPr>
              <a:t>Dump</a:t>
            </a:r>
            <a:endParaRPr lang="en-US" sz="1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08" name="Straight Arrow Connector 83">
            <a:extLst>
              <a:ext uri="{FF2B5EF4-FFF2-40B4-BE49-F238E27FC236}">
                <a16:creationId xmlns:a16="http://schemas.microsoft.com/office/drawing/2014/main" id="{0363C5B4-5093-2D4A-815A-049299075A20}"/>
              </a:ext>
            </a:extLst>
          </p:cNvPr>
          <p:cNvCxnSpPr>
            <a:cxnSpLocks/>
          </p:cNvCxnSpPr>
          <p:nvPr/>
        </p:nvCxnSpPr>
        <p:spPr>
          <a:xfrm flipH="1">
            <a:off x="1977973" y="4631359"/>
            <a:ext cx="656873" cy="12978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790FC71D-226F-FB47-853C-36895BAD9D76}"/>
              </a:ext>
            </a:extLst>
          </p:cNvPr>
          <p:cNvSpPr txBox="1"/>
          <p:nvPr/>
        </p:nvSpPr>
        <p:spPr>
          <a:xfrm rot="20822457">
            <a:off x="2009462" y="4642311"/>
            <a:ext cx="6126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cs typeface="Times New Roman" panose="02020603050405020304" pitchFamily="18" charset="0"/>
              </a:rPr>
              <a:t>80</a:t>
            </a:r>
            <a:r>
              <a:rPr lang="it-IT" sz="1050" dirty="0">
                <a:cs typeface="Times New Roman" panose="02020603050405020304" pitchFamily="18" charset="0"/>
              </a:rPr>
              <a:t> MeV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sp>
        <p:nvSpPr>
          <p:cNvPr id="210" name="Footer Placeholder 1">
            <a:extLst>
              <a:ext uri="{FF2B5EF4-FFF2-40B4-BE49-F238E27FC236}">
                <a16:creationId xmlns:a16="http://schemas.microsoft.com/office/drawing/2014/main" id="{FA751674-0415-7841-9E12-B6712EABA3C6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884851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0A4305-1A6D-824E-8CC0-25C7048A3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820" y="1800930"/>
            <a:ext cx="4164899" cy="29703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0174EE-E23C-0A40-9633-F59331D4F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7" y="1800929"/>
            <a:ext cx="4230584" cy="2970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690E3-4B19-474B-8D38-8BB73817E3D2}"/>
              </a:ext>
            </a:extLst>
          </p:cNvPr>
          <p:cNvSpPr txBox="1"/>
          <p:nvPr/>
        </p:nvSpPr>
        <p:spPr>
          <a:xfrm>
            <a:off x="1941616" y="1302574"/>
            <a:ext cx="4315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Old</a:t>
            </a:r>
            <a:endParaRPr lang="ru-RU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B08BC-BC1B-164C-8A59-1D2E754F953D}"/>
              </a:ext>
            </a:extLst>
          </p:cNvPr>
          <p:cNvSpPr txBox="1"/>
          <p:nvPr/>
        </p:nvSpPr>
        <p:spPr>
          <a:xfrm>
            <a:off x="6580415" y="1302574"/>
            <a:ext cx="5060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New</a:t>
            </a:r>
            <a:endParaRPr lang="ru-RU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4BCEFB-C149-A741-A9E5-17C6D3EC7740}"/>
              </a:ext>
            </a:extLst>
          </p:cNvPr>
          <p:cNvSpPr txBox="1"/>
          <p:nvPr/>
        </p:nvSpPr>
        <p:spPr>
          <a:xfrm>
            <a:off x="3519731" y="1025575"/>
            <a:ext cx="1912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BriXsinO</a:t>
            </a:r>
            <a:r>
              <a:rPr lang="en-US" sz="1350" dirty="0"/>
              <a:t> new arc design </a:t>
            </a:r>
            <a:endParaRPr lang="ru-RU" sz="1350" dirty="0"/>
          </a:p>
        </p:txBody>
      </p:sp>
      <p:sp>
        <p:nvSpPr>
          <p:cNvPr id="10" name="Кольцо 9">
            <a:extLst>
              <a:ext uri="{FF2B5EF4-FFF2-40B4-BE49-F238E27FC236}">
                <a16:creationId xmlns:a16="http://schemas.microsoft.com/office/drawing/2014/main" id="{B7336A09-F963-DD40-B02B-BB43BE2B4CB9}"/>
              </a:ext>
            </a:extLst>
          </p:cNvPr>
          <p:cNvSpPr/>
          <p:nvPr/>
        </p:nvSpPr>
        <p:spPr>
          <a:xfrm>
            <a:off x="187037" y="1937188"/>
            <a:ext cx="1647497" cy="827690"/>
          </a:xfrm>
          <a:prstGeom prst="donut">
            <a:avLst>
              <a:gd name="adj" fmla="val 25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1" name="Кольцо 10">
            <a:extLst>
              <a:ext uri="{FF2B5EF4-FFF2-40B4-BE49-F238E27FC236}">
                <a16:creationId xmlns:a16="http://schemas.microsoft.com/office/drawing/2014/main" id="{E95A15DD-B7A1-2746-B84F-2F1B20FF5446}"/>
              </a:ext>
            </a:extLst>
          </p:cNvPr>
          <p:cNvSpPr/>
          <p:nvPr/>
        </p:nvSpPr>
        <p:spPr>
          <a:xfrm rot="3063703">
            <a:off x="2964223" y="3545065"/>
            <a:ext cx="1647497" cy="827690"/>
          </a:xfrm>
          <a:prstGeom prst="donut">
            <a:avLst>
              <a:gd name="adj" fmla="val 25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EB160D-FA84-EA45-9421-8724C8A15B09}"/>
              </a:ext>
            </a:extLst>
          </p:cNvPr>
          <p:cNvSpPr txBox="1"/>
          <p:nvPr/>
        </p:nvSpPr>
        <p:spPr>
          <a:xfrm>
            <a:off x="2424133" y="4992601"/>
            <a:ext cx="488005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The idea was to hide all quads between </a:t>
            </a:r>
            <a:r>
              <a:rPr lang="en-US" sz="1350" dirty="0" err="1"/>
              <a:t>bendings</a:t>
            </a:r>
            <a:r>
              <a:rPr lang="en-US" sz="1350" dirty="0"/>
              <a:t>.</a:t>
            </a:r>
          </a:p>
          <a:p>
            <a:r>
              <a:rPr lang="en-US" sz="1350" dirty="0"/>
              <a:t>Like this we will have more space for matching elements in the arc.</a:t>
            </a:r>
          </a:p>
          <a:p>
            <a:r>
              <a:rPr lang="en-US" sz="1350" dirty="0"/>
              <a:t>Second but not last this design work much better with a new beam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E716AD-517C-DC43-9313-32D9240BF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C8CB-EA81-444D-A328-35AF2BB0A568}" type="datetime1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4957DD-56C4-644A-9FF3-4A9889583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Drebot Illya</a:t>
            </a:r>
            <a:endParaRPr lang="ru-RU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1633E9C5-2335-3E45-AFE4-D670CB338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15B0-D818-CB41-B130-83052B092A3C}" type="slidenum">
              <a:rPr lang="ru-RU" smtClean="0"/>
              <a:t>12</a:t>
            </a:fld>
            <a:endParaRPr lang="ru-RU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9EB7E5BC-6124-B14F-8B81-6F7CD3989393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4108750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810924-58B1-1947-9A37-B329846C1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6" y="857250"/>
            <a:ext cx="8936508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10A13-393B-CB4B-85B5-78E3E645F4C5}"/>
              </a:ext>
            </a:extLst>
          </p:cNvPr>
          <p:cNvSpPr txBox="1"/>
          <p:nvPr/>
        </p:nvSpPr>
        <p:spPr>
          <a:xfrm>
            <a:off x="4572000" y="5223187"/>
            <a:ext cx="20083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</a:rPr>
              <a:t>Space for undulator 4.5 m</a:t>
            </a:r>
            <a:endParaRPr lang="ru-RU" sz="1350" dirty="0">
              <a:solidFill>
                <a:schemeClr val="bg2"/>
              </a:solidFill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CF766A0A-1E58-164A-861C-252F541A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93841B-B3C4-9948-84A0-08E9753A2CB2}" type="datetime1">
              <a:rPr lang="ru-RU" smtClean="0"/>
              <a:pPr/>
              <a:t>03.07.2020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52F3B09E-4D56-E141-8855-2D9A5BB6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Drebot Illya</a:t>
            </a:r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50070999-0575-C140-AE41-7C916610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64F4E0-7571-3449-958A-7347396BF39E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15B8D-E06D-5641-8FA9-106E1C093758}"/>
              </a:ext>
            </a:extLst>
          </p:cNvPr>
          <p:cNvSpPr txBox="1"/>
          <p:nvPr/>
        </p:nvSpPr>
        <p:spPr>
          <a:xfrm>
            <a:off x="100445" y="1394221"/>
            <a:ext cx="19353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</a:rPr>
              <a:t>Arc footprint.   6x16 m</a:t>
            </a:r>
            <a:endParaRPr lang="ru-RU" sz="1350" dirty="0">
              <a:solidFill>
                <a:schemeClr val="bg2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57515AF-F1CA-E748-A537-D04011056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4" t="6061" r="6114" b="3143"/>
          <a:stretch/>
        </p:blipFill>
        <p:spPr>
          <a:xfrm>
            <a:off x="3995928" y="2212384"/>
            <a:ext cx="3191256" cy="25102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303FD8-05BE-674C-976E-2F4C0A667721}"/>
              </a:ext>
            </a:extLst>
          </p:cNvPr>
          <p:cNvSpPr txBox="1"/>
          <p:nvPr/>
        </p:nvSpPr>
        <p:spPr>
          <a:xfrm>
            <a:off x="3672767" y="857251"/>
            <a:ext cx="19486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chemeClr val="bg2"/>
                </a:solidFill>
                <a:latin typeface="Bauhaus 93" pitchFamily="82" charset="0"/>
                <a:cs typeface="Apple Chancery" panose="03020702040506060504" pitchFamily="66" charset="-79"/>
              </a:rPr>
              <a:t>BriXSinO</a:t>
            </a:r>
            <a:endParaRPr lang="ru-RU" sz="2700" dirty="0">
              <a:solidFill>
                <a:schemeClr val="bg2"/>
              </a:solidFill>
              <a:cs typeface="Apple Chancery" panose="03020702040506060504" pitchFamily="66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03CA5A-88BB-8243-A6FF-6E2BF0B2962D}"/>
              </a:ext>
            </a:extLst>
          </p:cNvPr>
          <p:cNvSpPr txBox="1"/>
          <p:nvPr/>
        </p:nvSpPr>
        <p:spPr>
          <a:xfrm>
            <a:off x="4256408" y="1324971"/>
            <a:ext cx="83625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bg2"/>
                </a:solidFill>
              </a:rPr>
              <a:t>Compton</a:t>
            </a:r>
          </a:p>
          <a:p>
            <a:pPr algn="ctr"/>
            <a:r>
              <a:rPr lang="en-US" sz="1350" dirty="0">
                <a:solidFill>
                  <a:schemeClr val="bg2"/>
                </a:solidFill>
              </a:rPr>
              <a:t>IP</a:t>
            </a:r>
          </a:p>
          <a:p>
            <a:pPr algn="ctr"/>
            <a:r>
              <a:rPr lang="en-US" sz="1350" dirty="0">
                <a:solidFill>
                  <a:schemeClr val="bg2"/>
                </a:solidFill>
              </a:rPr>
              <a:t>X</a:t>
            </a:r>
            <a:endParaRPr lang="ru-RU" sz="1350" dirty="0">
              <a:solidFill>
                <a:schemeClr val="bg2"/>
              </a:solidFill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4530800-8333-FF4F-BFF7-D63C4D103372}"/>
              </a:ext>
            </a:extLst>
          </p:cNvPr>
          <p:cNvCxnSpPr>
            <a:cxnSpLocks/>
          </p:cNvCxnSpPr>
          <p:nvPr/>
        </p:nvCxnSpPr>
        <p:spPr>
          <a:xfrm>
            <a:off x="4288643" y="5223188"/>
            <a:ext cx="2484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C70F8E-62E6-494B-BC9F-B0A14FEABB12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3482506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5D578E19-0808-1B43-B608-5AEEB16C8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93841B-B3C4-9948-84A0-08E9753A2CB2}" type="datetime1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8C9EEC-21D6-3547-80DA-81B49AE1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Drebot Illya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9D9BD4-89BD-AF43-B3C8-950F78C56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64F4E0-7571-3449-958A-7347396BF39E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30B89-D91D-7B4F-8076-45510E1BFF81}"/>
              </a:ext>
            </a:extLst>
          </p:cNvPr>
          <p:cNvSpPr txBox="1"/>
          <p:nvPr/>
        </p:nvSpPr>
        <p:spPr>
          <a:xfrm>
            <a:off x="2853558" y="943960"/>
            <a:ext cx="31924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Compton experimental line first evaluation</a:t>
            </a:r>
            <a:endParaRPr lang="ru-RU" sz="135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B73B45-9373-304E-84EA-5061905E2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3" y="1645526"/>
            <a:ext cx="3678842" cy="27591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16FCD7-DAD0-844D-965F-028E19247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445" y="1393277"/>
            <a:ext cx="3215807" cy="24118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3BBB9A-4409-5447-A34A-0085811E6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526" y="3473119"/>
            <a:ext cx="2868524" cy="2151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853AB9-3750-C949-8C7E-666982F5EF99}"/>
              </a:ext>
            </a:extLst>
          </p:cNvPr>
          <p:cNvSpPr txBox="1"/>
          <p:nvPr/>
        </p:nvSpPr>
        <p:spPr>
          <a:xfrm>
            <a:off x="3246525" y="1645526"/>
            <a:ext cx="1423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*100 MHz~10^12</a:t>
            </a:r>
            <a:endParaRPr lang="ru-RU" sz="1350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F9756A2-0CEF-F343-BCF1-18DD7EDE53BA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60033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871087-DADD-BD46-AC61-6BC1312C1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16632"/>
            <a:ext cx="7236296" cy="346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CBABE9-D8AA-3643-800E-BF062DF97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2" y="3513162"/>
            <a:ext cx="5477278" cy="3300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FD845F-F68F-4F49-B0A2-5B36353F1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645024"/>
            <a:ext cx="4096681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24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9BBEDDEC-4C94-8743-B2F2-5A9F52B40A1F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03467-D738-BF49-AB51-B76EBA87F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91" y="1752600"/>
            <a:ext cx="7458818" cy="4126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EF8539-9BD0-054C-925E-94663A698317}"/>
              </a:ext>
            </a:extLst>
          </p:cNvPr>
          <p:cNvSpPr txBox="1"/>
          <p:nvPr/>
        </p:nvSpPr>
        <p:spPr>
          <a:xfrm>
            <a:off x="2590800" y="742215"/>
            <a:ext cx="344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Twin swappable Fabry-Perot Cavity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74A84E-EBB5-FC43-8D5A-C68810DF0C96}"/>
              </a:ext>
            </a:extLst>
          </p:cNvPr>
          <p:cNvSpPr txBox="1"/>
          <p:nvPr/>
        </p:nvSpPr>
        <p:spPr>
          <a:xfrm>
            <a:off x="5486400" y="6248400"/>
            <a:ext cx="272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S. Cialdi, Laboratorio Ottica</a:t>
            </a:r>
          </a:p>
        </p:txBody>
      </p:sp>
    </p:spTree>
    <p:extLst>
      <p:ext uri="{BB962C8B-B14F-4D97-AF65-F5344CB8AC3E}">
        <p14:creationId xmlns:p14="http://schemas.microsoft.com/office/powerpoint/2010/main" val="3987979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50DE8D-6E71-E845-AF9C-D966B11E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3" y="646331"/>
            <a:ext cx="7369185" cy="5847687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82DA678-6D5C-9343-A4E4-BBBC09A6BCC3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E8A88-1C64-5741-A711-41BA62B3BDFB}"/>
              </a:ext>
            </a:extLst>
          </p:cNvPr>
          <p:cNvSpPr txBox="1"/>
          <p:nvPr/>
        </p:nvSpPr>
        <p:spPr>
          <a:xfrm>
            <a:off x="1521496" y="276999"/>
            <a:ext cx="703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</a:t>
            </a:r>
            <a:r>
              <a:rPr lang="en-IT"/>
              <a:t>n fase di installazione al LASA in Laboratorio dedicato – Ottica/Fotocatodi</a:t>
            </a:r>
          </a:p>
        </p:txBody>
      </p:sp>
    </p:spTree>
    <p:extLst>
      <p:ext uri="{BB962C8B-B14F-4D97-AF65-F5344CB8AC3E}">
        <p14:creationId xmlns:p14="http://schemas.microsoft.com/office/powerpoint/2010/main" val="2442328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91745-6972-4D08-B632-DA5593B3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285998"/>
            <a:ext cx="5994400" cy="738664"/>
          </a:xfrm>
        </p:spPr>
        <p:txBody>
          <a:bodyPr/>
          <a:lstStyle/>
          <a:p>
            <a:r>
              <a:rPr lang="en-US" dirty="0"/>
              <a:t>Photocathode Stress test for CW operation (</a:t>
            </a:r>
            <a:r>
              <a:rPr lang="en-US" dirty="0" err="1"/>
              <a:t>BriXSinO</a:t>
            </a:r>
            <a:r>
              <a:rPr lang="en-US" dirty="0"/>
              <a:t>)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1FAC7-55D7-4AD2-ACA9-951DAA366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3" y="1392744"/>
            <a:ext cx="8591595" cy="3323987"/>
          </a:xfrm>
        </p:spPr>
        <p:txBody>
          <a:bodyPr/>
          <a:lstStyle/>
          <a:p>
            <a:r>
              <a:rPr lang="en-US" b="1" dirty="0"/>
              <a:t>The operation </a:t>
            </a:r>
            <a:r>
              <a:rPr lang="en-US" dirty="0"/>
              <a:t>of photocathodes at </a:t>
            </a:r>
            <a:r>
              <a:rPr lang="en-US" b="1" dirty="0"/>
              <a:t>1 MHz </a:t>
            </a:r>
            <a:r>
              <a:rPr lang="en-US" dirty="0"/>
              <a:t>as SHINE, LCLS II, </a:t>
            </a:r>
            <a:r>
              <a:rPr lang="en-US" dirty="0" err="1"/>
              <a:t>MariX</a:t>
            </a:r>
            <a:r>
              <a:rPr lang="en-US" dirty="0"/>
              <a:t>, and even more </a:t>
            </a:r>
            <a:r>
              <a:rPr lang="en-US" b="1" dirty="0"/>
              <a:t>at the 100 MHz repetition rate foreseen for </a:t>
            </a:r>
            <a:r>
              <a:rPr lang="en-US" b="1" dirty="0" err="1"/>
              <a:t>BriXs</a:t>
            </a:r>
            <a:r>
              <a:rPr lang="en-US" b="1" dirty="0"/>
              <a:t> is a challenge for the present photocathodes and lasers.</a:t>
            </a:r>
          </a:p>
          <a:p>
            <a:r>
              <a:rPr lang="en-US" dirty="0"/>
              <a:t>INFN supported a </a:t>
            </a:r>
            <a:r>
              <a:rPr lang="en-US" b="1" dirty="0"/>
              <a:t>photocathode stress test</a:t>
            </a:r>
            <a:r>
              <a:rPr lang="en-US" dirty="0"/>
              <a:t>, funding the buying of a first part of the 100 MHz </a:t>
            </a:r>
            <a:r>
              <a:rPr lang="en-US" b="1" dirty="0" err="1"/>
              <a:t>BriXSinO</a:t>
            </a:r>
            <a:r>
              <a:rPr lang="en-US" b="1" dirty="0"/>
              <a:t> laser system</a:t>
            </a:r>
            <a:r>
              <a:rPr lang="en-US" dirty="0"/>
              <a:t>.</a:t>
            </a:r>
          </a:p>
          <a:p>
            <a:r>
              <a:rPr lang="en-US" dirty="0"/>
              <a:t>We plan a </a:t>
            </a:r>
            <a:r>
              <a:rPr lang="en-US" b="1" dirty="0"/>
              <a:t>stress test </a:t>
            </a:r>
            <a:r>
              <a:rPr lang="en-US" dirty="0"/>
              <a:t>for Cs</a:t>
            </a:r>
            <a:r>
              <a:rPr lang="en-US" baseline="-25000" dirty="0"/>
              <a:t>2</a:t>
            </a:r>
            <a:r>
              <a:rPr lang="en-US" dirty="0"/>
              <a:t>Te photocathodes at LASA in our DC gun with a dedicated laser (tender in progress)</a:t>
            </a:r>
          </a:p>
          <a:p>
            <a:pPr lvl="1"/>
            <a:r>
              <a:rPr lang="en-US" dirty="0"/>
              <a:t>Laser: 10 W in IR and </a:t>
            </a:r>
            <a:r>
              <a:rPr lang="en-US" b="1" dirty="0"/>
              <a:t>0.5 W in UV @ 100 MHz</a:t>
            </a:r>
          </a:p>
          <a:p>
            <a:pPr lvl="1"/>
            <a:r>
              <a:rPr lang="en-US" dirty="0"/>
              <a:t>DC Gun: </a:t>
            </a:r>
            <a:r>
              <a:rPr lang="en-US" b="1" dirty="0"/>
              <a:t>100 kV (max), </a:t>
            </a:r>
            <a:r>
              <a:rPr lang="en-US" dirty="0"/>
              <a:t>8 mm gap</a:t>
            </a:r>
          </a:p>
          <a:p>
            <a:pPr lvl="1"/>
            <a:r>
              <a:rPr lang="en-US" dirty="0"/>
              <a:t>Photocathode extractable charge</a:t>
            </a:r>
            <a:br>
              <a:rPr lang="en-US" dirty="0"/>
            </a:br>
            <a:r>
              <a:rPr lang="en-US" b="1" dirty="0"/>
              <a:t> (QE=5 % @ 254 nm): 50 </a:t>
            </a:r>
            <a:r>
              <a:rPr lang="en-US" b="1" dirty="0" err="1"/>
              <a:t>pC</a:t>
            </a:r>
            <a:endParaRPr lang="en-US" b="1" dirty="0"/>
          </a:p>
          <a:p>
            <a:endParaRPr lang="en-US" dirty="0"/>
          </a:p>
        </p:txBody>
      </p:sp>
      <p:pic>
        <p:nvPicPr>
          <p:cNvPr id="5" name="Picture 4" descr="A close up of a machine&#10;&#10;Description automatically generated">
            <a:extLst>
              <a:ext uri="{FF2B5EF4-FFF2-40B4-BE49-F238E27FC236}">
                <a16:creationId xmlns:a16="http://schemas.microsoft.com/office/drawing/2014/main" id="{B086BD68-95B0-4148-A37E-A709DE20E2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3"/>
          <a:stretch/>
        </p:blipFill>
        <p:spPr>
          <a:xfrm>
            <a:off x="6894524" y="3776948"/>
            <a:ext cx="2231994" cy="2038073"/>
          </a:xfrm>
          <a:prstGeom prst="rect">
            <a:avLst/>
          </a:prstGeom>
        </p:spPr>
      </p:pic>
      <p:pic>
        <p:nvPicPr>
          <p:cNvPr id="7" name="Picture 6" descr="A High Voltage Extractor with Photocathodes - THP02F.PDF - Mozilla Firefox">
            <a:extLst>
              <a:ext uri="{FF2B5EF4-FFF2-40B4-BE49-F238E27FC236}">
                <a16:creationId xmlns:a16="http://schemas.microsoft.com/office/drawing/2014/main" id="{AB53273F-07FB-491D-8EFA-9B9A48FDFD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3" t="15278" r="45882" b="65833"/>
          <a:stretch/>
        </p:blipFill>
        <p:spPr>
          <a:xfrm>
            <a:off x="3707904" y="3981741"/>
            <a:ext cx="2970330" cy="1923643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931A16-83E4-5349-B33B-E244B8363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it-IT"/>
              <a:t>Paolo Michelato, MAC INFN, LASA, 19 – 20 JUNE 2019.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8794F8-D663-5C4A-B888-7D2C335E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82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5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04C9B3F7-442F-44E1-8CDE-96AB193CDDE0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F4D0906-FDD2-BD42-8658-BEF7E90F89F1}"/>
              </a:ext>
            </a:extLst>
          </p:cNvPr>
          <p:cNvSpPr txBox="1">
            <a:spLocks/>
          </p:cNvSpPr>
          <p:nvPr/>
        </p:nvSpPr>
        <p:spPr>
          <a:xfrm>
            <a:off x="38100" y="63246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574393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ck Arc 8">
            <a:extLst>
              <a:ext uri="{FF2B5EF4-FFF2-40B4-BE49-F238E27FC236}">
                <a16:creationId xmlns:a16="http://schemas.microsoft.com/office/drawing/2014/main" id="{CD7E5D37-293E-44A7-8D40-B7D1B4634531}"/>
              </a:ext>
            </a:extLst>
          </p:cNvPr>
          <p:cNvSpPr/>
          <p:nvPr/>
        </p:nvSpPr>
        <p:spPr>
          <a:xfrm rot="20400222" flipH="1">
            <a:off x="3699818" y="3331821"/>
            <a:ext cx="1533172" cy="1170577"/>
          </a:xfrm>
          <a:prstGeom prst="blockArc">
            <a:avLst>
              <a:gd name="adj1" fmla="val 10816941"/>
              <a:gd name="adj2" fmla="val 14059843"/>
              <a:gd name="adj3" fmla="val 2211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1" name="Triangolo isoscele 30"/>
          <p:cNvSpPr/>
          <p:nvPr/>
        </p:nvSpPr>
        <p:spPr>
          <a:xfrm rot="16200000">
            <a:off x="4603105" y="3239979"/>
            <a:ext cx="270030" cy="378042"/>
          </a:xfrm>
          <a:prstGeom prst="triangle">
            <a:avLst/>
          </a:prstGeom>
          <a:solidFill>
            <a:srgbClr val="9D1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5" name="Straight Arrow Connector 60">
            <a:extLst>
              <a:ext uri="{FF2B5EF4-FFF2-40B4-BE49-F238E27FC236}">
                <a16:creationId xmlns:a16="http://schemas.microsoft.com/office/drawing/2014/main" id="{2A681683-28C2-4682-8745-0A131BCBAA68}"/>
              </a:ext>
            </a:extLst>
          </p:cNvPr>
          <p:cNvCxnSpPr>
            <a:cxnSpLocks/>
          </p:cNvCxnSpPr>
          <p:nvPr/>
        </p:nvCxnSpPr>
        <p:spPr>
          <a:xfrm>
            <a:off x="3516019" y="3442695"/>
            <a:ext cx="1010063" cy="4853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una 5"/>
          <p:cNvSpPr/>
          <p:nvPr/>
        </p:nvSpPr>
        <p:spPr>
          <a:xfrm>
            <a:off x="1709682" y="2989237"/>
            <a:ext cx="324036" cy="879527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" name="Luna 6"/>
          <p:cNvSpPr/>
          <p:nvPr/>
        </p:nvSpPr>
        <p:spPr>
          <a:xfrm flipH="1">
            <a:off x="6138174" y="3016240"/>
            <a:ext cx="270030" cy="825521"/>
          </a:xfrm>
          <a:prstGeom prst="mo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2090A63-E918-4B9C-991E-9B0239D752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55" y="2240868"/>
            <a:ext cx="901010" cy="2098154"/>
          </a:xfrm>
          <a:prstGeom prst="rect">
            <a:avLst/>
          </a:prstGeom>
        </p:spPr>
      </p:pic>
      <p:sp>
        <p:nvSpPr>
          <p:cNvPr id="9" name="Block Arc 8">
            <a:extLst>
              <a:ext uri="{FF2B5EF4-FFF2-40B4-BE49-F238E27FC236}">
                <a16:creationId xmlns:a16="http://schemas.microsoft.com/office/drawing/2014/main" id="{CD7E5D37-293E-44A7-8D40-B7D1B4634531}"/>
              </a:ext>
            </a:extLst>
          </p:cNvPr>
          <p:cNvSpPr/>
          <p:nvPr/>
        </p:nvSpPr>
        <p:spPr>
          <a:xfrm rot="932348">
            <a:off x="2805926" y="3303414"/>
            <a:ext cx="1640245" cy="1163191"/>
          </a:xfrm>
          <a:prstGeom prst="blockArc">
            <a:avLst>
              <a:gd name="adj1" fmla="val 10800000"/>
              <a:gd name="adj2" fmla="val 14033704"/>
              <a:gd name="adj3" fmla="val 22888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>
            <a:off x="3599892" y="4563126"/>
            <a:ext cx="97210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545886" y="4725145"/>
            <a:ext cx="12007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/>
              <a:t>3 metri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2249742" y="2402886"/>
            <a:ext cx="383442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1817694" y="1538791"/>
            <a:ext cx="44703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/>
              <a:t>6 metri, 9 metri, 12 metri, </a:t>
            </a:r>
            <a:r>
              <a:rPr lang="it-IT" sz="2700" dirty="0" err="1"/>
              <a:t>ecc</a:t>
            </a:r>
            <a:r>
              <a:rPr lang="it-IT" sz="2700" dirty="0"/>
              <a:t>)</a:t>
            </a:r>
          </a:p>
        </p:txBody>
      </p:sp>
      <p:cxnSp>
        <p:nvCxnSpPr>
          <p:cNvPr id="22" name="Connettore 2 21"/>
          <p:cNvCxnSpPr>
            <a:endCxn id="9" idx="0"/>
          </p:cNvCxnSpPr>
          <p:nvPr/>
        </p:nvCxnSpPr>
        <p:spPr>
          <a:xfrm flipV="1">
            <a:off x="2033719" y="3700962"/>
            <a:ext cx="930434" cy="91617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e 22"/>
          <p:cNvSpPr/>
          <p:nvPr/>
        </p:nvSpPr>
        <p:spPr>
          <a:xfrm rot="6521541">
            <a:off x="1966573" y="4426630"/>
            <a:ext cx="304922" cy="1909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4" name="Ovale 23"/>
          <p:cNvSpPr/>
          <p:nvPr/>
        </p:nvSpPr>
        <p:spPr>
          <a:xfrm rot="6521541">
            <a:off x="2560639" y="3832564"/>
            <a:ext cx="304922" cy="1909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5" name="Ovale 24"/>
          <p:cNvSpPr/>
          <p:nvPr/>
        </p:nvSpPr>
        <p:spPr>
          <a:xfrm rot="6521541">
            <a:off x="3370730" y="3333503"/>
            <a:ext cx="304922" cy="1909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6" name="Ovale 25"/>
          <p:cNvSpPr/>
          <p:nvPr/>
        </p:nvSpPr>
        <p:spPr>
          <a:xfrm rot="6521541">
            <a:off x="4419539" y="3333502"/>
            <a:ext cx="304922" cy="1909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Ovale 26"/>
          <p:cNvSpPr/>
          <p:nvPr/>
        </p:nvSpPr>
        <p:spPr>
          <a:xfrm rot="1877854">
            <a:off x="5053794" y="3829871"/>
            <a:ext cx="358665" cy="2243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Ovale 27"/>
          <p:cNvSpPr/>
          <p:nvPr/>
        </p:nvSpPr>
        <p:spPr>
          <a:xfrm rot="1877854">
            <a:off x="5522284" y="4315925"/>
            <a:ext cx="358665" cy="2243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29" name="Connettore 2 28"/>
          <p:cNvCxnSpPr/>
          <p:nvPr/>
        </p:nvCxnSpPr>
        <p:spPr>
          <a:xfrm>
            <a:off x="5004048" y="3699030"/>
            <a:ext cx="864096" cy="920034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riangolo isoscele 31"/>
          <p:cNvSpPr/>
          <p:nvPr/>
        </p:nvSpPr>
        <p:spPr>
          <a:xfrm rot="16200000">
            <a:off x="5274078" y="3239979"/>
            <a:ext cx="270030" cy="378042"/>
          </a:xfrm>
          <a:prstGeom prst="triangle">
            <a:avLst/>
          </a:prstGeom>
          <a:solidFill>
            <a:srgbClr val="9D1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Triangolo isoscele 32"/>
          <p:cNvSpPr/>
          <p:nvPr/>
        </p:nvSpPr>
        <p:spPr>
          <a:xfrm rot="5400000">
            <a:off x="5908649" y="3243123"/>
            <a:ext cx="290745" cy="371754"/>
          </a:xfrm>
          <a:prstGeom prst="triangle">
            <a:avLst/>
          </a:prstGeom>
          <a:solidFill>
            <a:srgbClr val="C247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4" name="Triangolo isoscele 33"/>
          <p:cNvSpPr/>
          <p:nvPr/>
        </p:nvSpPr>
        <p:spPr>
          <a:xfrm rot="5400000">
            <a:off x="5368589" y="3243123"/>
            <a:ext cx="290745" cy="371754"/>
          </a:xfrm>
          <a:prstGeom prst="triangle">
            <a:avLst/>
          </a:prstGeom>
          <a:solidFill>
            <a:srgbClr val="C247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5" name="Triangolo isoscele 34"/>
          <p:cNvSpPr/>
          <p:nvPr/>
        </p:nvSpPr>
        <p:spPr>
          <a:xfrm rot="5400000">
            <a:off x="4828529" y="3243123"/>
            <a:ext cx="290745" cy="371754"/>
          </a:xfrm>
          <a:prstGeom prst="triangle">
            <a:avLst/>
          </a:prstGeom>
          <a:solidFill>
            <a:srgbClr val="C247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" name="Triangolo isoscele 35"/>
          <p:cNvSpPr/>
          <p:nvPr/>
        </p:nvSpPr>
        <p:spPr>
          <a:xfrm rot="5400000">
            <a:off x="3262355" y="3243123"/>
            <a:ext cx="290745" cy="371754"/>
          </a:xfrm>
          <a:prstGeom prst="triangle">
            <a:avLst/>
          </a:prstGeom>
          <a:solidFill>
            <a:srgbClr val="C247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7" name="Triangolo isoscele 36"/>
          <p:cNvSpPr/>
          <p:nvPr/>
        </p:nvSpPr>
        <p:spPr>
          <a:xfrm rot="5400000">
            <a:off x="2506271" y="3243123"/>
            <a:ext cx="290745" cy="371754"/>
          </a:xfrm>
          <a:prstGeom prst="triangle">
            <a:avLst/>
          </a:prstGeom>
          <a:solidFill>
            <a:srgbClr val="C247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8" name="Triangolo isoscele 37"/>
          <p:cNvSpPr/>
          <p:nvPr/>
        </p:nvSpPr>
        <p:spPr>
          <a:xfrm rot="5400000" flipV="1">
            <a:off x="1898703" y="3266982"/>
            <a:ext cx="270030" cy="324036"/>
          </a:xfrm>
          <a:prstGeom prst="triangle">
            <a:avLst/>
          </a:prstGeom>
          <a:solidFill>
            <a:srgbClr val="C247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9" name="Triangolo isoscele 38"/>
          <p:cNvSpPr/>
          <p:nvPr/>
        </p:nvSpPr>
        <p:spPr>
          <a:xfrm rot="5400000" flipV="1">
            <a:off x="2507380" y="3263838"/>
            <a:ext cx="355109" cy="330324"/>
          </a:xfrm>
          <a:prstGeom prst="triangle">
            <a:avLst/>
          </a:prstGeom>
          <a:solidFill>
            <a:srgbClr val="9D1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0" name="Triangolo isoscele 39"/>
          <p:cNvSpPr/>
          <p:nvPr/>
        </p:nvSpPr>
        <p:spPr>
          <a:xfrm rot="5400000" flipV="1">
            <a:off x="3101446" y="3236835"/>
            <a:ext cx="301103" cy="384330"/>
          </a:xfrm>
          <a:prstGeom prst="triangle">
            <a:avLst/>
          </a:prstGeom>
          <a:solidFill>
            <a:srgbClr val="9D1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41" name="Connettore 2 40"/>
          <p:cNvCxnSpPr/>
          <p:nvPr/>
        </p:nvCxnSpPr>
        <p:spPr>
          <a:xfrm flipV="1">
            <a:off x="2357754" y="4185084"/>
            <a:ext cx="594066" cy="59406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 rot="18722384">
            <a:off x="2269693" y="4467893"/>
            <a:ext cx="12007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/>
              <a:t>3 metri</a:t>
            </a:r>
          </a:p>
        </p:txBody>
      </p:sp>
      <p:cxnSp>
        <p:nvCxnSpPr>
          <p:cNvPr id="44" name="Connettore 2 43"/>
          <p:cNvCxnSpPr/>
          <p:nvPr/>
        </p:nvCxnSpPr>
        <p:spPr>
          <a:xfrm>
            <a:off x="4680012" y="3050958"/>
            <a:ext cx="97210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4572000" y="2456893"/>
            <a:ext cx="12007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/>
              <a:t>3 metri</a:t>
            </a:r>
          </a:p>
        </p:txBody>
      </p:sp>
      <p:sp>
        <p:nvSpPr>
          <p:cNvPr id="46" name="Triangolo isoscele 45"/>
          <p:cNvSpPr/>
          <p:nvPr/>
        </p:nvSpPr>
        <p:spPr>
          <a:xfrm rot="5400000" flipV="1">
            <a:off x="6665842" y="3236835"/>
            <a:ext cx="301103" cy="384330"/>
          </a:xfrm>
          <a:prstGeom prst="triangle">
            <a:avLst/>
          </a:prstGeom>
          <a:solidFill>
            <a:srgbClr val="DD97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7" name="Triangolo isoscele 46"/>
          <p:cNvSpPr/>
          <p:nvPr/>
        </p:nvSpPr>
        <p:spPr>
          <a:xfrm rot="5400000" flipV="1">
            <a:off x="7475932" y="3236835"/>
            <a:ext cx="301103" cy="384330"/>
          </a:xfrm>
          <a:prstGeom prst="triangle">
            <a:avLst/>
          </a:prstGeom>
          <a:solidFill>
            <a:srgbClr val="DD97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8" name="CasellaDiTesto 47"/>
          <p:cNvSpPr txBox="1"/>
          <p:nvPr/>
        </p:nvSpPr>
        <p:spPr>
          <a:xfrm>
            <a:off x="6516216" y="1214754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100 MHz</a:t>
            </a:r>
          </a:p>
        </p:txBody>
      </p:sp>
      <p:sp>
        <p:nvSpPr>
          <p:cNvPr id="49" name="Freccia in giù 48"/>
          <p:cNvSpPr/>
          <p:nvPr/>
        </p:nvSpPr>
        <p:spPr>
          <a:xfrm rot="16200000">
            <a:off x="7588191" y="1222899"/>
            <a:ext cx="363474" cy="347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0" name="CasellaDiTesto 49"/>
          <p:cNvSpPr txBox="1"/>
          <p:nvPr/>
        </p:nvSpPr>
        <p:spPr>
          <a:xfrm>
            <a:off x="7983257" y="1160749"/>
            <a:ext cx="12007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/>
              <a:t>3 metri</a:t>
            </a:r>
          </a:p>
        </p:txBody>
      </p:sp>
      <p:cxnSp>
        <p:nvCxnSpPr>
          <p:cNvPr id="51" name="Connettore 2 50"/>
          <p:cNvCxnSpPr/>
          <p:nvPr/>
        </p:nvCxnSpPr>
        <p:spPr>
          <a:xfrm>
            <a:off x="6840252" y="3050958"/>
            <a:ext cx="97210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6732240" y="2456893"/>
            <a:ext cx="12007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/>
              <a:t>3 metri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1061611" y="3807042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Specchio</a:t>
            </a:r>
          </a:p>
        </p:txBody>
      </p:sp>
      <p:sp>
        <p:nvSpPr>
          <p:cNvPr id="54" name="CasellaDiTesto 53"/>
          <p:cNvSpPr txBox="1"/>
          <p:nvPr/>
        </p:nvSpPr>
        <p:spPr>
          <a:xfrm>
            <a:off x="6084169" y="3861049"/>
            <a:ext cx="1570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Specchio</a:t>
            </a:r>
          </a:p>
          <a:p>
            <a:r>
              <a:rPr lang="it-IT" dirty="0"/>
              <a:t>semiriflettente</a:t>
            </a:r>
          </a:p>
        </p:txBody>
      </p:sp>
      <p:sp>
        <p:nvSpPr>
          <p:cNvPr id="55" name="Footer Placeholder 1">
            <a:extLst>
              <a:ext uri="{FF2B5EF4-FFF2-40B4-BE49-F238E27FC236}">
                <a16:creationId xmlns:a16="http://schemas.microsoft.com/office/drawing/2014/main" id="{F9DEE28F-3035-6D43-894A-C6B91F60A713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109FC-960A-3741-A16D-3B590B84CDC0}"/>
              </a:ext>
            </a:extLst>
          </p:cNvPr>
          <p:cNvSpPr txBox="1"/>
          <p:nvPr/>
        </p:nvSpPr>
        <p:spPr>
          <a:xfrm>
            <a:off x="1893377" y="411510"/>
            <a:ext cx="5619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/>
              <a:t>THz Free Electron Laser: Oscillator option (no SASE)</a:t>
            </a:r>
          </a:p>
        </p:txBody>
      </p:sp>
    </p:spTree>
    <p:extLst>
      <p:ext uri="{BB962C8B-B14F-4D97-AF65-F5344CB8AC3E}">
        <p14:creationId xmlns:p14="http://schemas.microsoft.com/office/powerpoint/2010/main" val="3950857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 Box 4"/>
          <p:cNvSpPr txBox="1">
            <a:spLocks noChangeArrowheads="1"/>
          </p:cNvSpPr>
          <p:nvPr/>
        </p:nvSpPr>
        <p:spPr bwMode="auto">
          <a:xfrm>
            <a:off x="198240" y="1600200"/>
            <a:ext cx="8640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</a:t>
            </a:r>
            <a:r>
              <a:rPr lang="en-US" sz="1800" i="1"/>
              <a:t> –  INFN-Milan and University of Milan –</a:t>
            </a:r>
          </a:p>
          <a:p>
            <a:pPr algn="ctr"/>
            <a:r>
              <a:rPr lang="en-US" sz="1800"/>
              <a:t>on behalf of MariX-C.D.R. Collaboration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13C794C-3E8A-AA41-A7A6-D8A4492EFFD7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685800"/>
            <a:ext cx="8839200" cy="9906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" sz="24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MariX: a Multi-disciplinary Advanced Research Infrastructure</a:t>
            </a:r>
          </a:p>
          <a:p>
            <a:pPr algn="ctr" defTabSz="914400"/>
            <a:r>
              <a:rPr lang="en" sz="24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for the generation and application of X-rays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9B7B355F-7F8B-3948-B0D1-A275430911D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MariX Seminar – </a:t>
            </a:r>
            <a:r>
              <a:rPr lang="it-IT" dirty="0"/>
              <a:t>ALBA/CELLS </a:t>
            </a:r>
            <a:r>
              <a:rPr lang="en" dirty="0"/>
              <a:t>- Barcelona - Jan. 13th, 2020</a:t>
            </a:r>
            <a:endParaRPr lang="en" spc="-1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336E84-3E45-9B49-93BB-B68E393957BE}"/>
              </a:ext>
            </a:extLst>
          </p:cNvPr>
          <p:cNvGrpSpPr/>
          <p:nvPr/>
        </p:nvGrpSpPr>
        <p:grpSpPr>
          <a:xfrm>
            <a:off x="457200" y="2286000"/>
            <a:ext cx="8377859" cy="4038600"/>
            <a:chOff x="457200" y="2286000"/>
            <a:chExt cx="8377859" cy="4038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21A97A-6CE9-9649-A224-66411644D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364482"/>
              <a:ext cx="5674758" cy="287782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6B1CF1D-2CCC-FF41-8ACE-2D2DCBDB9F2E}"/>
                </a:ext>
              </a:extLst>
            </p:cNvPr>
            <p:cNvSpPr txBox="1"/>
            <p:nvPr/>
          </p:nvSpPr>
          <p:spPr>
            <a:xfrm>
              <a:off x="745295" y="2286000"/>
              <a:ext cx="704481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800" b="1">
                  <a:solidFill>
                    <a:srgbClr val="C00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ooper Black" panose="0208090404030B020404" pitchFamily="18" charset="77"/>
                </a:rPr>
                <a:t>The Challenge:</a:t>
              </a:r>
            </a:p>
            <a:p>
              <a:pPr algn="ctr"/>
              <a:r>
                <a:rPr lang="it-IT" b="1">
                  <a:solidFill>
                    <a:srgbClr val="C00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ooper Black" panose="0208090404030B020404" pitchFamily="18" charset="77"/>
                </a:rPr>
                <a:t>sustainable CW (50 W) coherent X-ray FEL &amp; (W-class) ICS</a:t>
              </a:r>
            </a:p>
            <a:p>
              <a:pPr algn="ctr"/>
              <a:r>
                <a:rPr lang="it-IT" b="1">
                  <a:solidFill>
                    <a:srgbClr val="C00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ooper Black" panose="0208090404030B020404" pitchFamily="18" charset="77"/>
                </a:rPr>
                <a:t>inside and compatible with a University Campus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20A29D-D414-0446-98B7-46B4AA3D2018}"/>
                </a:ext>
              </a:extLst>
            </p:cNvPr>
            <p:cNvSpPr/>
            <p:nvPr/>
          </p:nvSpPr>
          <p:spPr>
            <a:xfrm>
              <a:off x="4967269" y="5124271"/>
              <a:ext cx="386779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cs typeface="Symbol" charset="0"/>
                </a:rPr>
                <a:t>multi MW electron beams with</a:t>
              </a:r>
            </a:p>
            <a:p>
              <a:r>
                <a:rPr lang="en-US" b="1">
                  <a:solidFill>
                    <a:srgbClr val="FF0000"/>
                  </a:solidFill>
                  <a:cs typeface="Symbol" charset="0"/>
                </a:rPr>
                <a:t>recovery/recirculation to keep</a:t>
              </a:r>
            </a:p>
            <a:p>
              <a:r>
                <a:rPr lang="en-US" b="1">
                  <a:solidFill>
                    <a:srgbClr val="FF0000"/>
                  </a:solidFill>
                </a:rPr>
                <a:t>power consumption / radio-protection</a:t>
              </a:r>
            </a:p>
            <a:p>
              <a:r>
                <a:rPr lang="en-US" b="1">
                  <a:solidFill>
                    <a:srgbClr val="FF0000"/>
                  </a:solidFill>
                </a:rPr>
                <a:t>below 100 kW</a:t>
              </a:r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476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l="49374" t="63672" r="39567" b="30418"/>
          <a:stretch/>
        </p:blipFill>
        <p:spPr>
          <a:xfrm>
            <a:off x="7056276" y="5103186"/>
            <a:ext cx="1512168" cy="435685"/>
          </a:xfrm>
          <a:prstGeom prst="rect">
            <a:avLst/>
          </a:prstGeom>
        </p:spPr>
      </p:pic>
      <p:sp>
        <p:nvSpPr>
          <p:cNvPr id="6" name="Figura a mano libera 5"/>
          <p:cNvSpPr/>
          <p:nvPr/>
        </p:nvSpPr>
        <p:spPr>
          <a:xfrm>
            <a:off x="7110282" y="1592796"/>
            <a:ext cx="810090" cy="432048"/>
          </a:xfrm>
          <a:custGeom>
            <a:avLst/>
            <a:gdLst>
              <a:gd name="connsiteX0" fmla="*/ 1872406 w 1916560"/>
              <a:gd name="connsiteY0" fmla="*/ 0 h 1045028"/>
              <a:gd name="connsiteX1" fmla="*/ 1720006 w 1916560"/>
              <a:gd name="connsiteY1" fmla="*/ 10886 h 1045028"/>
              <a:gd name="connsiteX2" fmla="*/ 1447863 w 1916560"/>
              <a:gd name="connsiteY2" fmla="*/ 76200 h 1045028"/>
              <a:gd name="connsiteX3" fmla="*/ 1153948 w 1916560"/>
              <a:gd name="connsiteY3" fmla="*/ 152400 h 1045028"/>
              <a:gd name="connsiteX4" fmla="*/ 1012434 w 1916560"/>
              <a:gd name="connsiteY4" fmla="*/ 217714 h 1045028"/>
              <a:gd name="connsiteX5" fmla="*/ 936234 w 1916560"/>
              <a:gd name="connsiteY5" fmla="*/ 261257 h 1045028"/>
              <a:gd name="connsiteX6" fmla="*/ 892691 w 1916560"/>
              <a:gd name="connsiteY6" fmla="*/ 283028 h 1045028"/>
              <a:gd name="connsiteX7" fmla="*/ 816491 w 1916560"/>
              <a:gd name="connsiteY7" fmla="*/ 326571 h 1045028"/>
              <a:gd name="connsiteX8" fmla="*/ 772948 w 1916560"/>
              <a:gd name="connsiteY8" fmla="*/ 348343 h 1045028"/>
              <a:gd name="connsiteX9" fmla="*/ 642320 w 1916560"/>
              <a:gd name="connsiteY9" fmla="*/ 435428 h 1045028"/>
              <a:gd name="connsiteX10" fmla="*/ 500806 w 1916560"/>
              <a:gd name="connsiteY10" fmla="*/ 511628 h 1045028"/>
              <a:gd name="connsiteX11" fmla="*/ 457263 w 1916560"/>
              <a:gd name="connsiteY11" fmla="*/ 544286 h 1045028"/>
              <a:gd name="connsiteX12" fmla="*/ 293977 w 1916560"/>
              <a:gd name="connsiteY12" fmla="*/ 631371 h 1045028"/>
              <a:gd name="connsiteX13" fmla="*/ 250434 w 1916560"/>
              <a:gd name="connsiteY13" fmla="*/ 685800 h 1045028"/>
              <a:gd name="connsiteX14" fmla="*/ 217777 w 1916560"/>
              <a:gd name="connsiteY14" fmla="*/ 707571 h 1045028"/>
              <a:gd name="connsiteX15" fmla="*/ 174234 w 1916560"/>
              <a:gd name="connsiteY15" fmla="*/ 772886 h 1045028"/>
              <a:gd name="connsiteX16" fmla="*/ 130691 w 1916560"/>
              <a:gd name="connsiteY16" fmla="*/ 816428 h 1045028"/>
              <a:gd name="connsiteX17" fmla="*/ 87148 w 1916560"/>
              <a:gd name="connsiteY17" fmla="*/ 881743 h 1045028"/>
              <a:gd name="connsiteX18" fmla="*/ 21834 w 1916560"/>
              <a:gd name="connsiteY18" fmla="*/ 957943 h 1045028"/>
              <a:gd name="connsiteX19" fmla="*/ 10948 w 1916560"/>
              <a:gd name="connsiteY19" fmla="*/ 990600 h 1045028"/>
              <a:gd name="connsiteX20" fmla="*/ 87148 w 1916560"/>
              <a:gd name="connsiteY20" fmla="*/ 1045028 h 1045028"/>
              <a:gd name="connsiteX21" fmla="*/ 283091 w 1916560"/>
              <a:gd name="connsiteY21" fmla="*/ 1001486 h 1045028"/>
              <a:gd name="connsiteX22" fmla="*/ 370177 w 1916560"/>
              <a:gd name="connsiteY22" fmla="*/ 979714 h 1045028"/>
              <a:gd name="connsiteX23" fmla="*/ 674977 w 1916560"/>
              <a:gd name="connsiteY23" fmla="*/ 968828 h 1045028"/>
              <a:gd name="connsiteX24" fmla="*/ 740291 w 1916560"/>
              <a:gd name="connsiteY24" fmla="*/ 947057 h 1045028"/>
              <a:gd name="connsiteX25" fmla="*/ 783834 w 1916560"/>
              <a:gd name="connsiteY25" fmla="*/ 914400 h 1045028"/>
              <a:gd name="connsiteX26" fmla="*/ 838263 w 1916560"/>
              <a:gd name="connsiteY26" fmla="*/ 881743 h 1045028"/>
              <a:gd name="connsiteX27" fmla="*/ 860034 w 1916560"/>
              <a:gd name="connsiteY27" fmla="*/ 859971 h 1045028"/>
              <a:gd name="connsiteX28" fmla="*/ 892691 w 1916560"/>
              <a:gd name="connsiteY28" fmla="*/ 838200 h 1045028"/>
              <a:gd name="connsiteX29" fmla="*/ 914463 w 1916560"/>
              <a:gd name="connsiteY29" fmla="*/ 816428 h 1045028"/>
              <a:gd name="connsiteX30" fmla="*/ 958006 w 1916560"/>
              <a:gd name="connsiteY30" fmla="*/ 783771 h 1045028"/>
              <a:gd name="connsiteX31" fmla="*/ 1001548 w 1916560"/>
              <a:gd name="connsiteY31" fmla="*/ 740228 h 1045028"/>
              <a:gd name="connsiteX32" fmla="*/ 1132177 w 1916560"/>
              <a:gd name="connsiteY32" fmla="*/ 674914 h 1045028"/>
              <a:gd name="connsiteX33" fmla="*/ 1219263 w 1916560"/>
              <a:gd name="connsiteY33" fmla="*/ 642257 h 1045028"/>
              <a:gd name="connsiteX34" fmla="*/ 1273691 w 1916560"/>
              <a:gd name="connsiteY34" fmla="*/ 631371 h 1045028"/>
              <a:gd name="connsiteX35" fmla="*/ 1382548 w 1916560"/>
              <a:gd name="connsiteY35" fmla="*/ 587828 h 1045028"/>
              <a:gd name="connsiteX36" fmla="*/ 1426091 w 1916560"/>
              <a:gd name="connsiteY36" fmla="*/ 576943 h 1045028"/>
              <a:gd name="connsiteX37" fmla="*/ 1458748 w 1916560"/>
              <a:gd name="connsiteY37" fmla="*/ 555171 h 1045028"/>
              <a:gd name="connsiteX38" fmla="*/ 1578491 w 1916560"/>
              <a:gd name="connsiteY38" fmla="*/ 522514 h 1045028"/>
              <a:gd name="connsiteX39" fmla="*/ 1600263 w 1916560"/>
              <a:gd name="connsiteY39" fmla="*/ 500743 h 1045028"/>
              <a:gd name="connsiteX40" fmla="*/ 1632920 w 1916560"/>
              <a:gd name="connsiteY40" fmla="*/ 489857 h 1045028"/>
              <a:gd name="connsiteX41" fmla="*/ 1720006 w 1916560"/>
              <a:gd name="connsiteY41" fmla="*/ 446314 h 1045028"/>
              <a:gd name="connsiteX42" fmla="*/ 1752663 w 1916560"/>
              <a:gd name="connsiteY42" fmla="*/ 424543 h 1045028"/>
              <a:gd name="connsiteX43" fmla="*/ 1774434 w 1916560"/>
              <a:gd name="connsiteY43" fmla="*/ 402771 h 1045028"/>
              <a:gd name="connsiteX44" fmla="*/ 1807091 w 1916560"/>
              <a:gd name="connsiteY44" fmla="*/ 391886 h 1045028"/>
              <a:gd name="connsiteX45" fmla="*/ 1861520 w 1916560"/>
              <a:gd name="connsiteY45" fmla="*/ 272143 h 1045028"/>
              <a:gd name="connsiteX46" fmla="*/ 1883291 w 1916560"/>
              <a:gd name="connsiteY46" fmla="*/ 228600 h 1045028"/>
              <a:gd name="connsiteX47" fmla="*/ 1905063 w 1916560"/>
              <a:gd name="connsiteY47" fmla="*/ 163286 h 1045028"/>
              <a:gd name="connsiteX48" fmla="*/ 1905063 w 1916560"/>
              <a:gd name="connsiteY48" fmla="*/ 10886 h 1045028"/>
              <a:gd name="connsiteX49" fmla="*/ 1872406 w 1916560"/>
              <a:gd name="connsiteY49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916560" h="1045028">
                <a:moveTo>
                  <a:pt x="1872406" y="0"/>
                </a:moveTo>
                <a:cubicBezTo>
                  <a:pt x="1841563" y="0"/>
                  <a:pt x="1770134" y="1889"/>
                  <a:pt x="1720006" y="10886"/>
                </a:cubicBezTo>
                <a:cubicBezTo>
                  <a:pt x="1628183" y="27367"/>
                  <a:pt x="1538254" y="53122"/>
                  <a:pt x="1447863" y="76200"/>
                </a:cubicBezTo>
                <a:cubicBezTo>
                  <a:pt x="1109540" y="162580"/>
                  <a:pt x="1307624" y="121664"/>
                  <a:pt x="1153948" y="152400"/>
                </a:cubicBezTo>
                <a:cubicBezTo>
                  <a:pt x="1115996" y="169268"/>
                  <a:pt x="1053955" y="195067"/>
                  <a:pt x="1012434" y="217714"/>
                </a:cubicBezTo>
                <a:cubicBezTo>
                  <a:pt x="986752" y="231723"/>
                  <a:pt x="961916" y="247248"/>
                  <a:pt x="936234" y="261257"/>
                </a:cubicBezTo>
                <a:cubicBezTo>
                  <a:pt x="921988" y="269028"/>
                  <a:pt x="906937" y="275257"/>
                  <a:pt x="892691" y="283028"/>
                </a:cubicBezTo>
                <a:cubicBezTo>
                  <a:pt x="867009" y="297037"/>
                  <a:pt x="842173" y="312562"/>
                  <a:pt x="816491" y="326571"/>
                </a:cubicBezTo>
                <a:cubicBezTo>
                  <a:pt x="802245" y="334342"/>
                  <a:pt x="786709" y="339742"/>
                  <a:pt x="772948" y="348343"/>
                </a:cubicBezTo>
                <a:cubicBezTo>
                  <a:pt x="728571" y="376079"/>
                  <a:pt x="689127" y="412024"/>
                  <a:pt x="642320" y="435428"/>
                </a:cubicBezTo>
                <a:cubicBezTo>
                  <a:pt x="590629" y="461274"/>
                  <a:pt x="554797" y="478403"/>
                  <a:pt x="500806" y="511628"/>
                </a:cubicBezTo>
                <a:cubicBezTo>
                  <a:pt x="485354" y="521137"/>
                  <a:pt x="472525" y="534475"/>
                  <a:pt x="457263" y="544286"/>
                </a:cubicBezTo>
                <a:cubicBezTo>
                  <a:pt x="353819" y="610786"/>
                  <a:pt x="377459" y="597979"/>
                  <a:pt x="293977" y="631371"/>
                </a:cubicBezTo>
                <a:cubicBezTo>
                  <a:pt x="279463" y="649514"/>
                  <a:pt x="266863" y="669371"/>
                  <a:pt x="250434" y="685800"/>
                </a:cubicBezTo>
                <a:cubicBezTo>
                  <a:pt x="241183" y="695051"/>
                  <a:pt x="226392" y="697725"/>
                  <a:pt x="217777" y="707571"/>
                </a:cubicBezTo>
                <a:cubicBezTo>
                  <a:pt x="200546" y="727263"/>
                  <a:pt x="190580" y="752454"/>
                  <a:pt x="174234" y="772886"/>
                </a:cubicBezTo>
                <a:cubicBezTo>
                  <a:pt x="161411" y="788914"/>
                  <a:pt x="143514" y="800400"/>
                  <a:pt x="130691" y="816428"/>
                </a:cubicBezTo>
                <a:cubicBezTo>
                  <a:pt x="114345" y="836860"/>
                  <a:pt x="103102" y="861003"/>
                  <a:pt x="87148" y="881743"/>
                </a:cubicBezTo>
                <a:cubicBezTo>
                  <a:pt x="66751" y="908259"/>
                  <a:pt x="43605" y="932543"/>
                  <a:pt x="21834" y="957943"/>
                </a:cubicBezTo>
                <a:cubicBezTo>
                  <a:pt x="18205" y="968829"/>
                  <a:pt x="14100" y="979567"/>
                  <a:pt x="10948" y="990600"/>
                </a:cubicBezTo>
                <a:cubicBezTo>
                  <a:pt x="-9513" y="1062214"/>
                  <a:pt x="-9931" y="1032894"/>
                  <a:pt x="87148" y="1045028"/>
                </a:cubicBezTo>
                <a:lnTo>
                  <a:pt x="283091" y="1001486"/>
                </a:lnTo>
                <a:cubicBezTo>
                  <a:pt x="328255" y="990733"/>
                  <a:pt x="312632" y="983202"/>
                  <a:pt x="370177" y="979714"/>
                </a:cubicBezTo>
                <a:cubicBezTo>
                  <a:pt x="471656" y="973564"/>
                  <a:pt x="573377" y="972457"/>
                  <a:pt x="674977" y="968828"/>
                </a:cubicBezTo>
                <a:cubicBezTo>
                  <a:pt x="696748" y="961571"/>
                  <a:pt x="719765" y="957320"/>
                  <a:pt x="740291" y="947057"/>
                </a:cubicBezTo>
                <a:cubicBezTo>
                  <a:pt x="756519" y="938943"/>
                  <a:pt x="768738" y="924464"/>
                  <a:pt x="783834" y="914400"/>
                </a:cubicBezTo>
                <a:cubicBezTo>
                  <a:pt x="801439" y="902664"/>
                  <a:pt x="821046" y="894041"/>
                  <a:pt x="838263" y="881743"/>
                </a:cubicBezTo>
                <a:cubicBezTo>
                  <a:pt x="846614" y="875778"/>
                  <a:pt x="852020" y="866382"/>
                  <a:pt x="860034" y="859971"/>
                </a:cubicBezTo>
                <a:cubicBezTo>
                  <a:pt x="870250" y="851798"/>
                  <a:pt x="882475" y="846373"/>
                  <a:pt x="892691" y="838200"/>
                </a:cubicBezTo>
                <a:cubicBezTo>
                  <a:pt x="900705" y="831789"/>
                  <a:pt x="906578" y="822998"/>
                  <a:pt x="914463" y="816428"/>
                </a:cubicBezTo>
                <a:cubicBezTo>
                  <a:pt x="928401" y="804813"/>
                  <a:pt x="944352" y="795718"/>
                  <a:pt x="958006" y="783771"/>
                </a:cubicBezTo>
                <a:cubicBezTo>
                  <a:pt x="973453" y="770254"/>
                  <a:pt x="984672" y="751912"/>
                  <a:pt x="1001548" y="740228"/>
                </a:cubicBezTo>
                <a:cubicBezTo>
                  <a:pt x="1085046" y="682422"/>
                  <a:pt x="1071605" y="696940"/>
                  <a:pt x="1132177" y="674914"/>
                </a:cubicBezTo>
                <a:cubicBezTo>
                  <a:pt x="1161313" y="664319"/>
                  <a:pt x="1189631" y="651374"/>
                  <a:pt x="1219263" y="642257"/>
                </a:cubicBezTo>
                <a:cubicBezTo>
                  <a:pt x="1236947" y="636816"/>
                  <a:pt x="1255841" y="636239"/>
                  <a:pt x="1273691" y="631371"/>
                </a:cubicBezTo>
                <a:cubicBezTo>
                  <a:pt x="1417340" y="592194"/>
                  <a:pt x="1273976" y="628543"/>
                  <a:pt x="1382548" y="587828"/>
                </a:cubicBezTo>
                <a:cubicBezTo>
                  <a:pt x="1396556" y="582575"/>
                  <a:pt x="1411577" y="580571"/>
                  <a:pt x="1426091" y="576943"/>
                </a:cubicBezTo>
                <a:cubicBezTo>
                  <a:pt x="1436977" y="569686"/>
                  <a:pt x="1446793" y="560485"/>
                  <a:pt x="1458748" y="555171"/>
                </a:cubicBezTo>
                <a:cubicBezTo>
                  <a:pt x="1503944" y="535084"/>
                  <a:pt x="1531931" y="531826"/>
                  <a:pt x="1578491" y="522514"/>
                </a:cubicBezTo>
                <a:cubicBezTo>
                  <a:pt x="1585748" y="515257"/>
                  <a:pt x="1591462" y="506023"/>
                  <a:pt x="1600263" y="500743"/>
                </a:cubicBezTo>
                <a:cubicBezTo>
                  <a:pt x="1610102" y="494839"/>
                  <a:pt x="1622474" y="494605"/>
                  <a:pt x="1632920" y="489857"/>
                </a:cubicBezTo>
                <a:cubicBezTo>
                  <a:pt x="1662466" y="476427"/>
                  <a:pt x="1693002" y="464317"/>
                  <a:pt x="1720006" y="446314"/>
                </a:cubicBezTo>
                <a:cubicBezTo>
                  <a:pt x="1730892" y="439057"/>
                  <a:pt x="1742447" y="432716"/>
                  <a:pt x="1752663" y="424543"/>
                </a:cubicBezTo>
                <a:cubicBezTo>
                  <a:pt x="1760677" y="418132"/>
                  <a:pt x="1765633" y="408051"/>
                  <a:pt x="1774434" y="402771"/>
                </a:cubicBezTo>
                <a:cubicBezTo>
                  <a:pt x="1784273" y="396867"/>
                  <a:pt x="1796205" y="395514"/>
                  <a:pt x="1807091" y="391886"/>
                </a:cubicBezTo>
                <a:cubicBezTo>
                  <a:pt x="1828240" y="328438"/>
                  <a:pt x="1812844" y="369495"/>
                  <a:pt x="1861520" y="272143"/>
                </a:cubicBezTo>
                <a:cubicBezTo>
                  <a:pt x="1868777" y="257629"/>
                  <a:pt x="1878159" y="243995"/>
                  <a:pt x="1883291" y="228600"/>
                </a:cubicBezTo>
                <a:lnTo>
                  <a:pt x="1905063" y="163286"/>
                </a:lnTo>
                <a:cubicBezTo>
                  <a:pt x="1912319" y="112488"/>
                  <a:pt x="1926833" y="61684"/>
                  <a:pt x="1905063" y="10886"/>
                </a:cubicBezTo>
                <a:cubicBezTo>
                  <a:pt x="1902204" y="4215"/>
                  <a:pt x="1903249" y="0"/>
                  <a:pt x="1872406" y="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1971" t="11159" r="39792" b="30181"/>
          <a:stretch/>
        </p:blipFill>
        <p:spPr>
          <a:xfrm>
            <a:off x="1775012" y="1268731"/>
            <a:ext cx="5244353" cy="4324574"/>
          </a:xfrm>
          <a:prstGeom prst="rect">
            <a:avLst/>
          </a:prstGeom>
        </p:spPr>
      </p:pic>
      <p:cxnSp>
        <p:nvCxnSpPr>
          <p:cNvPr id="7" name="Connettore diritto 6"/>
          <p:cNvCxnSpPr/>
          <p:nvPr/>
        </p:nvCxnSpPr>
        <p:spPr>
          <a:xfrm>
            <a:off x="2465766" y="5157192"/>
            <a:ext cx="53465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e 8"/>
          <p:cNvSpPr/>
          <p:nvPr/>
        </p:nvSpPr>
        <p:spPr>
          <a:xfrm>
            <a:off x="7272300" y="1808820"/>
            <a:ext cx="108012" cy="1080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" name="CasellaDiTesto 4"/>
          <p:cNvSpPr txBox="1"/>
          <p:nvPr/>
        </p:nvSpPr>
        <p:spPr>
          <a:xfrm>
            <a:off x="6894259" y="5211198"/>
            <a:ext cx="19335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10                                  100</a:t>
            </a:r>
          </a:p>
        </p:txBody>
      </p:sp>
      <p:sp>
        <p:nvSpPr>
          <p:cNvPr id="11" name="Ovale 10"/>
          <p:cNvSpPr/>
          <p:nvPr/>
        </p:nvSpPr>
        <p:spPr>
          <a:xfrm>
            <a:off x="7704348" y="1646802"/>
            <a:ext cx="108012" cy="1080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8" name="CasellaDiTesto 7"/>
          <p:cNvSpPr txBox="1"/>
          <p:nvPr/>
        </p:nvSpPr>
        <p:spPr>
          <a:xfrm>
            <a:off x="6192180" y="2348880"/>
            <a:ext cx="6928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/>
              <a:t>BriXino</a:t>
            </a:r>
            <a:endParaRPr lang="it-IT" sz="1350" dirty="0"/>
          </a:p>
        </p:txBody>
      </p:sp>
      <p:sp>
        <p:nvSpPr>
          <p:cNvPr id="13" name="Rettangolo 12"/>
          <p:cNvSpPr/>
          <p:nvPr/>
        </p:nvSpPr>
        <p:spPr>
          <a:xfrm>
            <a:off x="6030162" y="2402886"/>
            <a:ext cx="162018" cy="162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FAD26EBA-C997-174E-AFBE-AE9395F95FDE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554119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9D4B3-E513-2543-811E-72071531A9A5}"/>
              </a:ext>
            </a:extLst>
          </p:cNvPr>
          <p:cNvSpPr txBox="1"/>
          <p:nvPr/>
        </p:nvSpPr>
        <p:spPr>
          <a:xfrm>
            <a:off x="539552" y="620688"/>
            <a:ext cx="7992888" cy="5909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sz="1800"/>
              <a:t>BriXSino Meeting – 2 Luglio 2020 ore 14:00/17:30 – LASA            AGENDA</a:t>
            </a:r>
          </a:p>
          <a:p>
            <a:endParaRPr lang="it-IT" sz="1800"/>
          </a:p>
          <a:p>
            <a:endParaRPr lang="it-IT" sz="1800"/>
          </a:p>
          <a:p>
            <a:br>
              <a:rPr lang="it-IT" sz="1800"/>
            </a:br>
            <a:r>
              <a:rPr lang="it-IT" sz="1800"/>
              <a:t>L. Serafini: comunicazioni (10’)</a:t>
            </a:r>
            <a:br>
              <a:rPr lang="it-IT" sz="1800"/>
            </a:br>
            <a:endParaRPr lang="it-IT" sz="1800"/>
          </a:p>
          <a:p>
            <a:r>
              <a:rPr lang="it-IT" sz="1800"/>
              <a:t>Bacci: Iniettore-Linac-ERL-2way (20’)</a:t>
            </a:r>
          </a:p>
          <a:p>
            <a:endParaRPr lang="it-IT" sz="1800"/>
          </a:p>
          <a:p>
            <a:r>
              <a:rPr lang="it-IT" sz="1800"/>
              <a:t>I. Drebot: Recirculation Arc &amp; I.C.S. (20’)</a:t>
            </a:r>
          </a:p>
          <a:p>
            <a:br>
              <a:rPr lang="it-IT" sz="1800"/>
            </a:br>
            <a:r>
              <a:rPr lang="it-IT" sz="1800"/>
              <a:t>V. Petrillo: THz FEL (15’)</a:t>
            </a:r>
          </a:p>
          <a:p>
            <a:endParaRPr lang="it-IT" sz="1800"/>
          </a:p>
          <a:p>
            <a:r>
              <a:rPr lang="it-IT" sz="1800"/>
              <a:t>V. Torri: Bunker &amp; CAD (15’)</a:t>
            </a:r>
            <a:br>
              <a:rPr lang="it-IT" sz="1800"/>
            </a:br>
            <a:endParaRPr lang="it-IT" sz="1800"/>
          </a:p>
          <a:p>
            <a:r>
              <a:rPr lang="it-IT" sz="1800"/>
              <a:t>S. Cialdi: Laboratorio Ottica e R&amp;D (15’)</a:t>
            </a:r>
          </a:p>
          <a:p>
            <a:endParaRPr lang="it-IT" sz="1800"/>
          </a:p>
          <a:p>
            <a:r>
              <a:rPr lang="it-IT" sz="1800"/>
              <a:t>D. Giove / D. Sertore: Stress Test Fotocatodi (15’)</a:t>
            </a:r>
          </a:p>
          <a:p>
            <a:br>
              <a:rPr lang="it-IT" sz="1800"/>
            </a:br>
            <a:r>
              <a:rPr lang="en-GB" sz="1800"/>
              <a:t>Round the Table on X-rays and THz applications, brainstorming (20’)</a:t>
            </a:r>
          </a:p>
          <a:p>
            <a:r>
              <a:rPr lang="en-GB" sz="1800"/>
              <a:t>    Calandrino, Cardarelli, DelVecchio, Galzerano, Gambaccini,</a:t>
            </a:r>
          </a:p>
          <a:p>
            <a:r>
              <a:rPr lang="en-GB" sz="1800"/>
              <a:t>    Lenardi, Mettivier, Paroli, Puppin, Russo, Taibi</a:t>
            </a:r>
          </a:p>
          <a:p>
            <a:endParaRPr lang="it-IT" sz="1800"/>
          </a:p>
          <a:p>
            <a:endParaRPr lang="it-IT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E95B9-1A61-9840-98EB-B2851891FF42}"/>
              </a:ext>
            </a:extLst>
          </p:cNvPr>
          <p:cNvSpPr txBox="1"/>
          <p:nvPr/>
        </p:nvSpPr>
        <p:spPr>
          <a:xfrm>
            <a:off x="12562114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FA1567DB-5405-E545-8C42-0C17C4F79C40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62339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9BBEDDEC-4C94-8743-B2F2-5A9F52B40A1F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873584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9BBEDDEC-4C94-8743-B2F2-5A9F52B40A1F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714857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67BC04-7479-E143-A626-319D510BF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34" y="202332"/>
            <a:ext cx="815893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51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46982F0-FF78-0E44-8862-8883E8D07D82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MAC Meeting - LASA - June 20,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93623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54943B-3EC0-9A48-A550-BF6EFACEBAE8}"/>
              </a:ext>
            </a:extLst>
          </p:cNvPr>
          <p:cNvSpPr txBox="1"/>
          <p:nvPr/>
        </p:nvSpPr>
        <p:spPr>
          <a:xfrm>
            <a:off x="5867400" y="2286000"/>
            <a:ext cx="324640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it-IT">
                <a:latin typeface="Casual" pitchFamily="2" charset="77"/>
              </a:rPr>
              <a:t>After 1 year of hard work...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2546F-FDB0-2F4C-B152-D4A886184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484934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D2248B-0C9A-DA44-8788-9B989463FCA3}"/>
              </a:ext>
            </a:extLst>
          </p:cNvPr>
          <p:cNvSpPr txBox="1"/>
          <p:nvPr/>
        </p:nvSpPr>
        <p:spPr>
          <a:xfrm>
            <a:off x="5867400" y="3238500"/>
            <a:ext cx="3140603" cy="120032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it-IT">
                <a:latin typeface="Casual" pitchFamily="2" charset="77"/>
              </a:rPr>
              <a:t>CDR has been published and</a:t>
            </a:r>
          </a:p>
          <a:p>
            <a:r>
              <a:rPr lang="it-IT">
                <a:latin typeface="Casual" pitchFamily="2" charset="77"/>
              </a:rPr>
              <a:t>available for download at</a:t>
            </a:r>
          </a:p>
          <a:p>
            <a:endParaRPr lang="it-IT">
              <a:latin typeface="Casual" pitchFamily="2" charset="77"/>
            </a:endParaRPr>
          </a:p>
          <a:p>
            <a:pPr algn="ctr"/>
            <a:r>
              <a:rPr lang="it-IT">
                <a:latin typeface="Casual" pitchFamily="2" charset="77"/>
              </a:rPr>
              <a:t>www.marix.eu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C6D7F5-FF60-4A4D-843B-A1A1EA9AD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D579E83F-CB39-4949-9130-0FCE6E6205C4}"/>
              </a:ext>
            </a:extLst>
          </p:cNvPr>
          <p:cNvSpPr txBox="1">
            <a:spLocks/>
          </p:cNvSpPr>
          <p:nvPr/>
        </p:nvSpPr>
        <p:spPr>
          <a:xfrm>
            <a:off x="190500" y="649605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3418028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magine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11" y="1808821"/>
            <a:ext cx="1134125" cy="1319438"/>
          </a:xfrm>
          <a:prstGeom prst="rect">
            <a:avLst/>
          </a:prstGeom>
        </p:spPr>
      </p:pic>
      <p:cxnSp>
        <p:nvCxnSpPr>
          <p:cNvPr id="162" name="Connettore 2 161"/>
          <p:cNvCxnSpPr/>
          <p:nvPr/>
        </p:nvCxnSpPr>
        <p:spPr>
          <a:xfrm>
            <a:off x="5274078" y="2510898"/>
            <a:ext cx="2160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magine 41"/>
          <p:cNvPicPr>
            <a:picLocks noChangeAspect="1"/>
          </p:cNvPicPr>
          <p:nvPr/>
        </p:nvPicPr>
        <p:blipFill rotWithShape="1">
          <a:blip r:embed="rId3"/>
          <a:srcRect l="42193" t="52751" r="40426" b="21858"/>
          <a:stretch/>
        </p:blipFill>
        <p:spPr>
          <a:xfrm>
            <a:off x="5868144" y="4185084"/>
            <a:ext cx="1836204" cy="1381699"/>
          </a:xfrm>
          <a:prstGeom prst="rect">
            <a:avLst/>
          </a:prstGeom>
        </p:spPr>
      </p:pic>
      <p:grpSp>
        <p:nvGrpSpPr>
          <p:cNvPr id="53" name="Gruppo 52"/>
          <p:cNvGrpSpPr/>
          <p:nvPr/>
        </p:nvGrpSpPr>
        <p:grpSpPr>
          <a:xfrm>
            <a:off x="359532" y="1862826"/>
            <a:ext cx="7123934" cy="1242138"/>
            <a:chOff x="1969200" y="1749489"/>
            <a:chExt cx="9498579" cy="1656184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27" t="7258" r="23136" b="65627"/>
            <a:stretch/>
          </p:blipFill>
          <p:spPr>
            <a:xfrm>
              <a:off x="4247147" y="2117558"/>
              <a:ext cx="3573379" cy="1288115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1969200" y="2060848"/>
              <a:ext cx="2592288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" name="Elaborazione alternativa 6"/>
            <p:cNvSpPr/>
            <p:nvPr/>
          </p:nvSpPr>
          <p:spPr>
            <a:xfrm>
              <a:off x="3553376" y="2933514"/>
              <a:ext cx="1008752" cy="432048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 err="1">
                  <a:solidFill>
                    <a:srgbClr val="00B050"/>
                  </a:solidFill>
                </a:rPr>
                <a:t>Injector</a:t>
              </a:r>
              <a:endParaRPr lang="it-IT" sz="1200" dirty="0">
                <a:solidFill>
                  <a:srgbClr val="00B050"/>
                </a:solidFill>
              </a:endParaRPr>
            </a:p>
          </p:txBody>
        </p:sp>
        <p:grpSp>
          <p:nvGrpSpPr>
            <p:cNvPr id="45" name="Gruppo 44"/>
            <p:cNvGrpSpPr/>
            <p:nvPr/>
          </p:nvGrpSpPr>
          <p:grpSpPr>
            <a:xfrm>
              <a:off x="4583832" y="2204864"/>
              <a:ext cx="3816424" cy="829816"/>
              <a:chOff x="4727848" y="3238686"/>
              <a:chExt cx="3816424" cy="685800"/>
            </a:xfrm>
          </p:grpSpPr>
          <p:cxnSp>
            <p:nvCxnSpPr>
              <p:cNvPr id="43" name="Connettore 2 42"/>
              <p:cNvCxnSpPr/>
              <p:nvPr/>
            </p:nvCxnSpPr>
            <p:spPr>
              <a:xfrm>
                <a:off x="4727848" y="3581586"/>
                <a:ext cx="3816424" cy="0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uppo 10"/>
              <p:cNvGrpSpPr/>
              <p:nvPr/>
            </p:nvGrpSpPr>
            <p:grpSpPr>
              <a:xfrm>
                <a:off x="501588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8" name="Memoria ad accesso diretto 7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10" name="Ovale 9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12" name="Gruppo 11"/>
              <p:cNvGrpSpPr/>
              <p:nvPr/>
            </p:nvGrpSpPr>
            <p:grpSpPr>
              <a:xfrm>
                <a:off x="5303912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13" name="Memoria ad accesso diretto 12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14" name="Ovale 13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15" name="Gruppo 14"/>
              <p:cNvGrpSpPr/>
              <p:nvPr/>
            </p:nvGrpSpPr>
            <p:grpSpPr>
              <a:xfrm>
                <a:off x="5591944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16" name="Memoria ad accesso diretto 15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17" name="Ovale 16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18" name="Gruppo 17"/>
              <p:cNvGrpSpPr/>
              <p:nvPr/>
            </p:nvGrpSpPr>
            <p:grpSpPr>
              <a:xfrm>
                <a:off x="5879976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19" name="Memoria ad accesso diretto 18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20" name="Ovale 19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21" name="Gruppo 20"/>
              <p:cNvGrpSpPr/>
              <p:nvPr/>
            </p:nvGrpSpPr>
            <p:grpSpPr>
              <a:xfrm>
                <a:off x="6163635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22" name="Memoria ad accesso diretto 21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23" name="Ovale 22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24" name="Gruppo 23"/>
              <p:cNvGrpSpPr/>
              <p:nvPr/>
            </p:nvGrpSpPr>
            <p:grpSpPr>
              <a:xfrm>
                <a:off x="645604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25" name="Memoria ad accesso diretto 24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26" name="Ovale 25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27" name="Gruppo 26"/>
              <p:cNvGrpSpPr/>
              <p:nvPr/>
            </p:nvGrpSpPr>
            <p:grpSpPr>
              <a:xfrm>
                <a:off x="6744072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28" name="Memoria ad accesso diretto 27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29" name="Ovale 28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0" name="Gruppo 29"/>
              <p:cNvGrpSpPr/>
              <p:nvPr/>
            </p:nvGrpSpPr>
            <p:grpSpPr>
              <a:xfrm>
                <a:off x="7032104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1" name="Memoria ad accesso diretto 30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2" name="Ovale 31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3" name="Gruppo 32"/>
              <p:cNvGrpSpPr/>
              <p:nvPr/>
            </p:nvGrpSpPr>
            <p:grpSpPr>
              <a:xfrm>
                <a:off x="7608168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4" name="Memoria ad accesso diretto 33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5" name="Ovale 34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6" name="Gruppo 35"/>
              <p:cNvGrpSpPr/>
              <p:nvPr/>
            </p:nvGrpSpPr>
            <p:grpSpPr>
              <a:xfrm>
                <a:off x="7320136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7" name="Memoria ad accesso diretto 36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8" name="Ovale 37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9" name="Gruppo 38"/>
              <p:cNvGrpSpPr/>
              <p:nvPr/>
            </p:nvGrpSpPr>
            <p:grpSpPr>
              <a:xfrm>
                <a:off x="789620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0" name="Memoria ad accesso diretto 39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1" name="Ovale 40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</p:grpSp>
        <p:sp>
          <p:nvSpPr>
            <p:cNvPr id="46" name="CasellaDiTesto 45"/>
            <p:cNvSpPr txBox="1"/>
            <p:nvPr/>
          </p:nvSpPr>
          <p:spPr>
            <a:xfrm>
              <a:off x="3049320" y="1749489"/>
              <a:ext cx="8418459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Superconductiong</a:t>
              </a:r>
              <a:r>
                <a:rPr lang="it-IT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Linac</a:t>
              </a:r>
              <a:r>
                <a:rPr lang="it-IT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13 XFEL </a:t>
              </a:r>
              <a:r>
                <a:rPr lang="it-IT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crio-modules</a:t>
              </a:r>
              <a:r>
                <a:rPr lang="it-IT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it-IT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Compr</a:t>
              </a:r>
              <a:r>
                <a:rPr lang="it-IT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it-IT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Undulator</a:t>
              </a:r>
              <a:endParaRPr lang="it-IT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CasellaDiTesto 53"/>
          <p:cNvSpPr txBox="1"/>
          <p:nvPr/>
        </p:nvSpPr>
        <p:spPr>
          <a:xfrm>
            <a:off x="2141730" y="2996952"/>
            <a:ext cx="40348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it-IT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1.6-1.8 </a:t>
            </a:r>
            <a:r>
              <a:rPr lang="it-IT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it-IT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Memoria ad accesso diretto 55"/>
          <p:cNvSpPr/>
          <p:nvPr/>
        </p:nvSpPr>
        <p:spPr>
          <a:xfrm>
            <a:off x="5112060" y="2186862"/>
            <a:ext cx="216024" cy="648072"/>
          </a:xfrm>
          <a:prstGeom prst="flowChartMagneticDrum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5" name="Memoria ad accesso diretto 54"/>
          <p:cNvSpPr/>
          <p:nvPr/>
        </p:nvSpPr>
        <p:spPr>
          <a:xfrm>
            <a:off x="4896036" y="2186862"/>
            <a:ext cx="216024" cy="648072"/>
          </a:xfrm>
          <a:prstGeom prst="flowChartMagneticDrum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" name="CasellaDiTesto 2"/>
          <p:cNvSpPr txBox="1"/>
          <p:nvPr/>
        </p:nvSpPr>
        <p:spPr>
          <a:xfrm>
            <a:off x="197514" y="2024844"/>
            <a:ext cx="15496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</a:t>
            </a:r>
            <a:r>
              <a:rPr lang="it-IT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 layout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164288" y="2942946"/>
            <a:ext cx="1289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Symbol" panose="05050102010706020507" pitchFamily="18" charset="2"/>
              </a:rPr>
              <a:t>l</a:t>
            </a:r>
            <a:r>
              <a:rPr lang="it-I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=7 </a:t>
            </a:r>
            <a:r>
              <a:rPr lang="it-IT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endParaRPr lang="it-IT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CasellaDiTesto 104"/>
          <p:cNvSpPr txBox="1"/>
          <p:nvPr/>
        </p:nvSpPr>
        <p:spPr>
          <a:xfrm>
            <a:off x="7974378" y="4725144"/>
            <a:ext cx="9701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MariX</a:t>
            </a:r>
            <a:endParaRPr lang="it-IT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 </a:t>
            </a:r>
          </a:p>
        </p:txBody>
      </p:sp>
      <p:sp>
        <p:nvSpPr>
          <p:cNvPr id="106" name="CasellaDiTesto 105"/>
          <p:cNvSpPr txBox="1"/>
          <p:nvPr/>
        </p:nvSpPr>
        <p:spPr>
          <a:xfrm>
            <a:off x="6624228" y="4509120"/>
            <a:ext cx="87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</a:t>
            </a:r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uppo 60"/>
          <p:cNvGrpSpPr/>
          <p:nvPr/>
        </p:nvGrpSpPr>
        <p:grpSpPr>
          <a:xfrm>
            <a:off x="1061610" y="4155237"/>
            <a:ext cx="4825550" cy="1325992"/>
            <a:chOff x="1969200" y="1637684"/>
            <a:chExt cx="6434066" cy="1767989"/>
          </a:xfrm>
        </p:grpSpPr>
        <p:pic>
          <p:nvPicPr>
            <p:cNvPr id="62" name="Immagine 6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27" t="7258" r="23136" b="65627"/>
            <a:stretch/>
          </p:blipFill>
          <p:spPr>
            <a:xfrm>
              <a:off x="4247147" y="2117558"/>
              <a:ext cx="3573379" cy="1288115"/>
            </a:xfrm>
            <a:prstGeom prst="rect">
              <a:avLst/>
            </a:prstGeom>
          </p:spPr>
        </p:pic>
        <p:sp>
          <p:nvSpPr>
            <p:cNvPr id="63" name="Rettangolo 62"/>
            <p:cNvSpPr/>
            <p:nvPr/>
          </p:nvSpPr>
          <p:spPr>
            <a:xfrm>
              <a:off x="1969200" y="2109529"/>
              <a:ext cx="2592288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64" name="Elaborazione alternativa 63"/>
            <p:cNvSpPr/>
            <p:nvPr/>
          </p:nvSpPr>
          <p:spPr>
            <a:xfrm>
              <a:off x="3541276" y="2933514"/>
              <a:ext cx="1020852" cy="432048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 err="1">
                  <a:solidFill>
                    <a:srgbClr val="00B050"/>
                  </a:solidFill>
                </a:rPr>
                <a:t>Injector</a:t>
              </a:r>
              <a:endParaRPr lang="it-IT" sz="1200" dirty="0">
                <a:solidFill>
                  <a:srgbClr val="00B050"/>
                </a:solidFill>
              </a:endParaRPr>
            </a:p>
          </p:txBody>
        </p:sp>
        <p:grpSp>
          <p:nvGrpSpPr>
            <p:cNvPr id="65" name="Gruppo 64"/>
            <p:cNvGrpSpPr/>
            <p:nvPr/>
          </p:nvGrpSpPr>
          <p:grpSpPr>
            <a:xfrm>
              <a:off x="4583832" y="2204864"/>
              <a:ext cx="3816424" cy="829816"/>
              <a:chOff x="4727848" y="3238686"/>
              <a:chExt cx="3816424" cy="685800"/>
            </a:xfrm>
          </p:grpSpPr>
          <p:cxnSp>
            <p:nvCxnSpPr>
              <p:cNvPr id="67" name="Connettore 2 66"/>
              <p:cNvCxnSpPr/>
              <p:nvPr/>
            </p:nvCxnSpPr>
            <p:spPr>
              <a:xfrm>
                <a:off x="4727848" y="3581586"/>
                <a:ext cx="3816424" cy="0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o 68"/>
              <p:cNvGrpSpPr/>
              <p:nvPr/>
            </p:nvGrpSpPr>
            <p:grpSpPr>
              <a:xfrm>
                <a:off x="501588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100" name="Memoria ad accesso diretto 99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101" name="Ovale 100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0" name="Gruppo 69"/>
              <p:cNvGrpSpPr/>
              <p:nvPr/>
            </p:nvGrpSpPr>
            <p:grpSpPr>
              <a:xfrm>
                <a:off x="5303912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98" name="Memoria ad accesso diretto 97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99" name="Ovale 98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1" name="Gruppo 70"/>
              <p:cNvGrpSpPr/>
              <p:nvPr/>
            </p:nvGrpSpPr>
            <p:grpSpPr>
              <a:xfrm>
                <a:off x="5591944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96" name="Memoria ad accesso diretto 95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97" name="Ovale 96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2" name="Gruppo 71"/>
              <p:cNvGrpSpPr/>
              <p:nvPr/>
            </p:nvGrpSpPr>
            <p:grpSpPr>
              <a:xfrm>
                <a:off x="5879976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94" name="Memoria ad accesso diretto 93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95" name="Ovale 94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3" name="Gruppo 72"/>
              <p:cNvGrpSpPr/>
              <p:nvPr/>
            </p:nvGrpSpPr>
            <p:grpSpPr>
              <a:xfrm>
                <a:off x="6163635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92" name="Memoria ad accesso diretto 91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93" name="Ovale 92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4" name="Gruppo 73"/>
              <p:cNvGrpSpPr/>
              <p:nvPr/>
            </p:nvGrpSpPr>
            <p:grpSpPr>
              <a:xfrm>
                <a:off x="645604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90" name="Memoria ad accesso diretto 89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91" name="Ovale 90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5" name="Gruppo 74"/>
              <p:cNvGrpSpPr/>
              <p:nvPr/>
            </p:nvGrpSpPr>
            <p:grpSpPr>
              <a:xfrm>
                <a:off x="6744072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88" name="Memoria ad accesso diretto 87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89" name="Ovale 88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6" name="Gruppo 75"/>
              <p:cNvGrpSpPr/>
              <p:nvPr/>
            </p:nvGrpSpPr>
            <p:grpSpPr>
              <a:xfrm>
                <a:off x="7032104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86" name="Memoria ad accesso diretto 85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87" name="Ovale 86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7" name="Gruppo 76"/>
              <p:cNvGrpSpPr/>
              <p:nvPr/>
            </p:nvGrpSpPr>
            <p:grpSpPr>
              <a:xfrm>
                <a:off x="7608168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84" name="Memoria ad accesso diretto 83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85" name="Ovale 84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8" name="Gruppo 77"/>
              <p:cNvGrpSpPr/>
              <p:nvPr/>
            </p:nvGrpSpPr>
            <p:grpSpPr>
              <a:xfrm>
                <a:off x="7320136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82" name="Memoria ad accesso diretto 81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83" name="Ovale 82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9" name="Gruppo 78"/>
              <p:cNvGrpSpPr/>
              <p:nvPr/>
            </p:nvGrpSpPr>
            <p:grpSpPr>
              <a:xfrm>
                <a:off x="789620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80" name="Memoria ad accesso diretto 79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81" name="Ovale 80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</p:grpSp>
        <p:sp>
          <p:nvSpPr>
            <p:cNvPr id="66" name="CasellaDiTesto 65"/>
            <p:cNvSpPr txBox="1"/>
            <p:nvPr/>
          </p:nvSpPr>
          <p:spPr>
            <a:xfrm>
              <a:off x="4955057" y="1637684"/>
              <a:ext cx="34482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Linac1: 11 XFEL </a:t>
              </a:r>
              <a:r>
                <a:rPr lang="it-IT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crio-modules</a:t>
              </a:r>
              <a:endParaRPr lang="it-IT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4" name="Immagine 10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3" y="3753037"/>
            <a:ext cx="1134125" cy="1319438"/>
          </a:xfrm>
          <a:prstGeom prst="rect">
            <a:avLst/>
          </a:prstGeom>
        </p:spPr>
      </p:pic>
      <p:cxnSp>
        <p:nvCxnSpPr>
          <p:cNvPr id="110" name="Connettore 4 109"/>
          <p:cNvCxnSpPr/>
          <p:nvPr/>
        </p:nvCxnSpPr>
        <p:spPr>
          <a:xfrm rot="10800000">
            <a:off x="2519772" y="4455114"/>
            <a:ext cx="702078" cy="432048"/>
          </a:xfrm>
          <a:prstGeom prst="bentConnector3">
            <a:avLst>
              <a:gd name="adj1" fmla="val 1466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Memoria ad accesso diretto 101"/>
          <p:cNvSpPr/>
          <p:nvPr/>
        </p:nvSpPr>
        <p:spPr>
          <a:xfrm>
            <a:off x="2627784" y="4131078"/>
            <a:ext cx="216024" cy="648072"/>
          </a:xfrm>
          <a:prstGeom prst="flowChartMagneticDrum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03" name="Memoria ad accesso diretto 102"/>
          <p:cNvSpPr/>
          <p:nvPr/>
        </p:nvSpPr>
        <p:spPr>
          <a:xfrm>
            <a:off x="2843808" y="4131078"/>
            <a:ext cx="216024" cy="648072"/>
          </a:xfrm>
          <a:prstGeom prst="flowChartMagneticDrum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0" name="CasellaDiTesto 119"/>
          <p:cNvSpPr txBox="1"/>
          <p:nvPr/>
        </p:nvSpPr>
        <p:spPr>
          <a:xfrm>
            <a:off x="1979712" y="5535234"/>
            <a:ext cx="47366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3.4-3.8 </a:t>
            </a:r>
            <a:r>
              <a:rPr lang="it-IT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it-IT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2.8-3.2 </a:t>
            </a:r>
            <a:r>
              <a:rPr lang="it-IT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1.4- 1.6 </a:t>
            </a:r>
            <a:r>
              <a:rPr lang="it-IT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it-IT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CasellaDiTesto 120"/>
          <p:cNvSpPr txBox="1"/>
          <p:nvPr/>
        </p:nvSpPr>
        <p:spPr>
          <a:xfrm>
            <a:off x="251520" y="4941168"/>
            <a:ext cx="1520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Symbol" panose="05050102010706020507" pitchFamily="18" charset="2"/>
              </a:rPr>
              <a:t>l</a:t>
            </a:r>
            <a:r>
              <a:rPr lang="it-I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=1.5 </a:t>
            </a:r>
            <a:r>
              <a:rPr lang="it-IT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endParaRPr lang="it-IT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CasellaDiTesto 107"/>
          <p:cNvSpPr txBox="1"/>
          <p:nvPr/>
        </p:nvSpPr>
        <p:spPr>
          <a:xfrm>
            <a:off x="2519773" y="3861048"/>
            <a:ext cx="7168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Linac2</a:t>
            </a:r>
          </a:p>
        </p:txBody>
      </p:sp>
      <p:sp>
        <p:nvSpPr>
          <p:cNvPr id="44" name="Ovale 43"/>
          <p:cNvSpPr/>
          <p:nvPr/>
        </p:nvSpPr>
        <p:spPr>
          <a:xfrm>
            <a:off x="1655676" y="2726922"/>
            <a:ext cx="432048" cy="432048"/>
          </a:xfrm>
          <a:prstGeom prst="ellipse">
            <a:avLst/>
          </a:prstGeom>
          <a:solidFill>
            <a:srgbClr val="66FF3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1" name="Ovale 110"/>
          <p:cNvSpPr/>
          <p:nvPr/>
        </p:nvSpPr>
        <p:spPr>
          <a:xfrm>
            <a:off x="2465766" y="5157192"/>
            <a:ext cx="432048" cy="432048"/>
          </a:xfrm>
          <a:prstGeom prst="ellipse">
            <a:avLst/>
          </a:prstGeom>
          <a:solidFill>
            <a:srgbClr val="66FF3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8" name="Triangolo isoscele 47"/>
          <p:cNvSpPr/>
          <p:nvPr/>
        </p:nvSpPr>
        <p:spPr>
          <a:xfrm rot="16200000">
            <a:off x="7488324" y="1322766"/>
            <a:ext cx="432048" cy="2376264"/>
          </a:xfrm>
          <a:prstGeom prst="triangle">
            <a:avLst/>
          </a:prstGeom>
          <a:solidFill>
            <a:srgbClr val="CCCC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6" name="Triangolo isoscele 115"/>
          <p:cNvSpPr/>
          <p:nvPr/>
        </p:nvSpPr>
        <p:spPr>
          <a:xfrm rot="5400000">
            <a:off x="1277634" y="3267187"/>
            <a:ext cx="432048" cy="2376264"/>
          </a:xfrm>
          <a:prstGeom prst="triangle">
            <a:avLst/>
          </a:prstGeom>
          <a:solidFill>
            <a:srgbClr val="F2CCFC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09" name="Connettore 2 108"/>
          <p:cNvCxnSpPr/>
          <p:nvPr/>
        </p:nvCxnSpPr>
        <p:spPr>
          <a:xfrm>
            <a:off x="1439652" y="3483006"/>
            <a:ext cx="67507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e 111"/>
          <p:cNvSpPr/>
          <p:nvPr/>
        </p:nvSpPr>
        <p:spPr>
          <a:xfrm>
            <a:off x="1385646" y="3429000"/>
            <a:ext cx="108012" cy="917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7" name="Ovale 116"/>
          <p:cNvSpPr/>
          <p:nvPr/>
        </p:nvSpPr>
        <p:spPr>
          <a:xfrm>
            <a:off x="7650342" y="3429000"/>
            <a:ext cx="108012" cy="917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8" name="Ovale 117"/>
          <p:cNvSpPr/>
          <p:nvPr/>
        </p:nvSpPr>
        <p:spPr>
          <a:xfrm>
            <a:off x="2735796" y="3429000"/>
            <a:ext cx="108012" cy="917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9" name="Ovale 118"/>
          <p:cNvSpPr/>
          <p:nvPr/>
        </p:nvSpPr>
        <p:spPr>
          <a:xfrm>
            <a:off x="3977934" y="3429000"/>
            <a:ext cx="108012" cy="917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2" name="Ovale 121"/>
          <p:cNvSpPr/>
          <p:nvPr/>
        </p:nvSpPr>
        <p:spPr>
          <a:xfrm>
            <a:off x="5274078" y="3429000"/>
            <a:ext cx="108012" cy="917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3" name="Ovale 122"/>
          <p:cNvSpPr/>
          <p:nvPr/>
        </p:nvSpPr>
        <p:spPr>
          <a:xfrm>
            <a:off x="6516216" y="3429000"/>
            <a:ext cx="108012" cy="917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4" name="Callout con freccia in su 113"/>
          <p:cNvSpPr/>
          <p:nvPr/>
        </p:nvSpPr>
        <p:spPr>
          <a:xfrm>
            <a:off x="1223628" y="3483006"/>
            <a:ext cx="432048" cy="361764"/>
          </a:xfrm>
          <a:prstGeom prst="upArrowCallou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4" name="Callout con freccia in su 123"/>
          <p:cNvSpPr/>
          <p:nvPr/>
        </p:nvSpPr>
        <p:spPr>
          <a:xfrm>
            <a:off x="2519772" y="3483006"/>
            <a:ext cx="540060" cy="378042"/>
          </a:xfrm>
          <a:prstGeom prst="upArrowCallou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100m </a:t>
            </a:r>
          </a:p>
        </p:txBody>
      </p:sp>
      <p:sp>
        <p:nvSpPr>
          <p:cNvPr id="125" name="Callout con freccia in su 124"/>
          <p:cNvSpPr/>
          <p:nvPr/>
        </p:nvSpPr>
        <p:spPr>
          <a:xfrm>
            <a:off x="3761910" y="3483006"/>
            <a:ext cx="540060" cy="378042"/>
          </a:xfrm>
          <a:prstGeom prst="upArrowCallou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200m</a:t>
            </a:r>
          </a:p>
        </p:txBody>
      </p:sp>
      <p:sp>
        <p:nvSpPr>
          <p:cNvPr id="126" name="Callout con freccia in su 125"/>
          <p:cNvSpPr/>
          <p:nvPr/>
        </p:nvSpPr>
        <p:spPr>
          <a:xfrm>
            <a:off x="5058054" y="3483006"/>
            <a:ext cx="540060" cy="378042"/>
          </a:xfrm>
          <a:prstGeom prst="upArrowCallou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300m</a:t>
            </a:r>
          </a:p>
        </p:txBody>
      </p:sp>
      <p:sp>
        <p:nvSpPr>
          <p:cNvPr id="127" name="Callout con freccia in su 126"/>
          <p:cNvSpPr/>
          <p:nvPr/>
        </p:nvSpPr>
        <p:spPr>
          <a:xfrm>
            <a:off x="6300192" y="3483006"/>
            <a:ext cx="540060" cy="378042"/>
          </a:xfrm>
          <a:prstGeom prst="upArrowCallou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400m</a:t>
            </a:r>
          </a:p>
        </p:txBody>
      </p:sp>
      <p:sp>
        <p:nvSpPr>
          <p:cNvPr id="128" name="Callout con freccia in su 127"/>
          <p:cNvSpPr/>
          <p:nvPr/>
        </p:nvSpPr>
        <p:spPr>
          <a:xfrm>
            <a:off x="7434318" y="3483006"/>
            <a:ext cx="540060" cy="378042"/>
          </a:xfrm>
          <a:prstGeom prst="upArrowCallou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500m</a:t>
            </a:r>
          </a:p>
        </p:txBody>
      </p:sp>
      <p:cxnSp>
        <p:nvCxnSpPr>
          <p:cNvPr id="163" name="Connettore 2 162"/>
          <p:cNvCxnSpPr/>
          <p:nvPr/>
        </p:nvCxnSpPr>
        <p:spPr>
          <a:xfrm>
            <a:off x="6300192" y="2510898"/>
            <a:ext cx="2160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ttore 2 163"/>
          <p:cNvCxnSpPr/>
          <p:nvPr/>
        </p:nvCxnSpPr>
        <p:spPr>
          <a:xfrm>
            <a:off x="5598114" y="2402886"/>
            <a:ext cx="5940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ttore 2 165"/>
          <p:cNvCxnSpPr/>
          <p:nvPr/>
        </p:nvCxnSpPr>
        <p:spPr>
          <a:xfrm flipV="1">
            <a:off x="5436096" y="2348880"/>
            <a:ext cx="216024" cy="1620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ttore 2 167"/>
          <p:cNvCxnSpPr/>
          <p:nvPr/>
        </p:nvCxnSpPr>
        <p:spPr>
          <a:xfrm>
            <a:off x="6138174" y="2402886"/>
            <a:ext cx="216024" cy="1080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riangolo isoscele 170"/>
          <p:cNvSpPr/>
          <p:nvPr/>
        </p:nvSpPr>
        <p:spPr>
          <a:xfrm>
            <a:off x="5328084" y="2402886"/>
            <a:ext cx="216024" cy="216024"/>
          </a:xfrm>
          <a:prstGeom prst="triangl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72" name="Triangolo isoscele 171"/>
          <p:cNvSpPr/>
          <p:nvPr/>
        </p:nvSpPr>
        <p:spPr>
          <a:xfrm>
            <a:off x="6192180" y="2402886"/>
            <a:ext cx="216024" cy="216024"/>
          </a:xfrm>
          <a:prstGeom prst="triangl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73" name="Triangolo isoscele 172"/>
          <p:cNvSpPr/>
          <p:nvPr/>
        </p:nvSpPr>
        <p:spPr>
          <a:xfrm rot="10800000">
            <a:off x="5498236" y="2303008"/>
            <a:ext cx="216024" cy="216024"/>
          </a:xfrm>
          <a:prstGeom prst="triangl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74" name="Triangolo isoscele 173"/>
          <p:cNvSpPr/>
          <p:nvPr/>
        </p:nvSpPr>
        <p:spPr>
          <a:xfrm rot="10800000">
            <a:off x="6030162" y="2294874"/>
            <a:ext cx="216024" cy="216024"/>
          </a:xfrm>
          <a:prstGeom prst="triangl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CasellaDiTesto 5"/>
          <p:cNvSpPr txBox="1"/>
          <p:nvPr/>
        </p:nvSpPr>
        <p:spPr>
          <a:xfrm>
            <a:off x="3234855" y="2834934"/>
            <a:ext cx="13837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=17 MV/m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B728BE8-CE08-564C-AC73-14797BD6E5B4}"/>
              </a:ext>
            </a:extLst>
          </p:cNvPr>
          <p:cNvSpPr txBox="1"/>
          <p:nvPr/>
        </p:nvSpPr>
        <p:spPr>
          <a:xfrm>
            <a:off x="741418" y="725269"/>
            <a:ext cx="76449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/>
              <a:t>We had to conceive a new kind of machine: the Two-Way Linac (TWL)</a:t>
            </a:r>
          </a:p>
          <a:p>
            <a:pPr algn="ctr"/>
            <a:r>
              <a:rPr lang="it-IT" b="1" i="1"/>
              <a:t>All Accelerators are one way – the beam propagates in one direction (ERL too)</a:t>
            </a:r>
          </a:p>
          <a:p>
            <a:pPr algn="ctr"/>
            <a:r>
              <a:rPr lang="it-IT" b="1" i="1"/>
              <a:t>MariX uses the CW Linac twice – forward and backward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CD244BCF-694E-274B-996B-E50020D8C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E436FB20-5ECF-3D4A-A95E-BD685A898DE5}"/>
              </a:ext>
            </a:extLst>
          </p:cNvPr>
          <p:cNvSpPr txBox="1"/>
          <p:nvPr/>
        </p:nvSpPr>
        <p:spPr>
          <a:xfrm>
            <a:off x="38100" y="6067080"/>
            <a:ext cx="902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Casual" charset="0"/>
                <a:ea typeface="Casual" charset="0"/>
                <a:cs typeface="Casual" charset="0"/>
              </a:rPr>
              <a:t>Only Standing Wave RF Cavities can accelerate particles in both directions!</a:t>
            </a:r>
          </a:p>
        </p:txBody>
      </p:sp>
      <p:sp>
        <p:nvSpPr>
          <p:cNvPr id="130" name="Footer Placeholder 1">
            <a:extLst>
              <a:ext uri="{FF2B5EF4-FFF2-40B4-BE49-F238E27FC236}">
                <a16:creationId xmlns:a16="http://schemas.microsoft.com/office/drawing/2014/main" id="{75B8BB02-567D-6D41-9900-7BC1B5B1EE7D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3990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repeatCount="indefinite" accel="1000" decel="95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-0.00046 L 2.5E-6 0.00024 C 0.0138 -0.00138 0.02864 -0.00138 0.04258 -0.00324 C 0.04505 -0.00324 0.0487 -0.00185 0.04909 -0.00532 C 0.05091 -0.02106 0.04987 -0.03773 0.05 -0.05416 C 0.05091 -0.06203 0.04909 -0.07083 0.05182 -0.07754 C 0.05273 -0.08101 0.05703 -0.07963 0.05924 -0.07986 C 0.06862 -0.08125 0.07838 -0.08148 0.08789 -0.08217 L 0.19935 -0.07986 C 0.20208 -0.07986 0.20469 -0.07754 0.20677 -0.07754 C 0.22995 -0.07754 0.25286 -0.07916 0.27539 -0.07986 C 0.29765 -0.07916 0.34857 -0.07847 0.37083 -0.07754 C 0.37461 -0.07731 0.39648 -0.10231 0.41263 -0.10671 C 0.42838 -0.11111 0.43021 -0.10439 0.46732 -0.1037 C 0.49023 -0.09166 0.48711 -0.08009 0.50338 -0.07638 C 0.51927 -0.07268 0.55273 -0.08101 0.5638 -0.08171 L 0.60833 -0.07291 L 0.60833 -0.07268 L 0.60833 -0.07291 L 0.60833 -0.07268 C 0.60833 -0.07291 0.60885 -0.07893 0.60885 -0.07893 C 0.60781 -0.07801 0.60625 -0.08078 0.60521 -0.08009 " pathEditMode="relative" rAng="0" ptsTypes="AAAAAAAAAAAAAAAAAAAAAA">
                                      <p:cBhvr>
                                        <p:cTn id="4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43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repeatCount="indefinite" accel="50000" decel="50000" fill="hold" grpId="1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22222E-6 L 8.33333E-7 0.00023 L 0.01719 -0.00232 C 0.02005 -0.0044 0.0224 -0.01644 0.0224 -0.01621 C 0.02292 -0.02037 0.02344 -0.02408 0.0237 -0.02801 C 0.02435 -0.03889 0.02383 -0.05 0.025 -0.06088 C 0.02604 -0.07014 0.03112 -0.07963 0.03424 -0.08658 C 0.03463 -0.08889 0.03463 -0.0919 0.03555 -0.09352 C 0.03659 -0.09537 0.03815 -0.0956 0.03958 -0.09584 C 0.04427 -0.09699 0.04922 -0.09815 0.05404 -0.09815 L 0.20534 -0.10047 C 0.20703 -0.10278 0.20833 -0.10741 0.21055 -0.10764 L 0.28945 -0.10278 C 0.29088 -0.10209 0.29206 -0.1007 0.29349 -0.10047 C 0.31094 -0.09838 0.34609 -0.09584 0.34609 -0.0956 C 0.34779 -0.09514 0.34961 -0.09445 0.3513 -0.09352 C 0.35273 -0.09283 0.35391 -0.0919 0.35534 -0.09121 C 0.37292 -0.08334 0.36185 -0.08959 0.37109 -0.08426 C 0.38008 -0.07338 0.37604 -0.07662 0.38294 -0.07246 C 0.38516 -0.06852 0.38815 -0.06574 0.38945 -0.06088 C 0.39115 -0.05509 0.39505 -0.04028 0.3974 -0.0375 C 0.3987 -0.03588 0.40013 -0.03449 0.4013 -0.03264 C 0.40417 -0.02824 0.40612 -0.02246 0.40924 -0.01875 C 0.41055 -0.01713 0.41198 -0.01574 0.41315 -0.01412 C 0.41458 -0.01181 0.41588 -0.00949 0.41719 -0.00695 C 0.4181 -0.00486 0.41849 -0.00185 0.41979 2.22222E-6 C 0.42083 0.00162 0.4224 0.00162 0.4237 0.00231 C 0.43307 0.01898 0.4224 0.00092 0.43164 0.01412 C 0.43255 0.01551 0.4332 0.01759 0.43424 0.01875 C 0.43542 0.01991 0.43698 0.01991 0.43815 0.02106 C 0.43958 0.02222 0.44062 0.02477 0.44219 0.02569 C 0.44557 0.02801 0.44922 0.02847 0.4526 0.03032 C 0.45404 0.03125 0.45521 0.03241 0.45664 0.03264 C 0.46094 0.03403 0.46536 0.03426 0.46979 0.03518 C 0.48112 0.03426 0.49258 0.03403 0.50404 0.03264 C 0.50534 0.03264 0.50664 0.03148 0.50794 0.03032 C 0.50937 0.02916 0.51068 0.02754 0.51185 0.02569 C 0.522 0.01065 0.51003 0.02569 0.51979 0.01412 C 0.52148 0.00926 0.52279 0.00393 0.525 2.22222E-6 C 0.52721 -0.00394 0.52891 -0.00648 0.53034 -0.01181 C 0.53516 -0.03102 0.53021 -0.02084 0.53555 -0.03033 L 0.53815 -0.04445 L 0.53945 -0.05139 C 0.53997 -0.06713 0.54088 -0.08264 0.54088 -0.09815 C 0.54088 -0.11459 0.54049 -0.13102 0.53945 -0.14722 C 0.53919 -0.15232 0.53919 -0.15857 0.53685 -0.16134 C 0.53555 -0.16297 0.53411 -0.16435 0.53294 -0.16597 C 0.5319 -0.16736 0.53138 -0.16945 0.53034 -0.1706 C 0.52917 -0.17199 0.5276 -0.17222 0.5263 -0.17292 C 0.51628 -0.19097 0.52799 -0.17222 0.51849 -0.18241 C 0.51745 -0.18357 0.51667 -0.18542 0.51588 -0.18704 C 0.51393 -0.19074 0.5125 -0.19514 0.51055 -0.19884 C 0.5095 -0.2007 0.50807 -0.20209 0.50664 -0.20347 C 0.50443 -0.20533 0.49948 -0.20695 0.4974 -0.2081 C 0.49115 -0.21134 0.48555 -0.21597 0.47904 -0.21736 L 0.46849 -0.21968 C 0.45612 -0.21829 0.45312 -0.22338 0.44609 -0.21273 C 0.44466 -0.21065 0.44349 -0.2081 0.44219 -0.20579 C 0.43919 -0.18982 0.44349 -0.2081 0.43294 -0.18935 C 0.43112 -0.18634 0.42969 -0.18241 0.4276 -0.18009 C 0.425 -0.17685 0.422 -0.17477 0.41979 -0.1706 C 0.41471 -0.16158 0.41732 -0.16551 0.41185 -0.15903 C 0.40924 -0.15209 0.40911 -0.1507 0.40534 -0.14491 C 0.40404 -0.14306 0.4026 -0.14213 0.4013 -0.14028 C 0.39479 -0.13102 0.40286 -0.14074 0.39609 -0.12871 C 0.39492 -0.12662 0.39336 -0.1257 0.39219 -0.12384 C 0.39075 -0.12176 0.38984 -0.11852 0.38815 -0.1169 C 0.38581 -0.11459 0.38034 -0.11227 0.38034 -0.11204 C 0.37904 -0.10996 0.37773 -0.10741 0.3763 -0.10533 C 0.37018 -0.09607 0.36849 -0.1 0.35794 -0.09815 C 0.33997 -0.0919 0.35664 -0.09676 0.31849 -0.09815 L 0.2237 -0.10047 C 0.222 -0.10139 0.22018 -0.10232 0.21849 -0.10278 C 0.18203 -0.11459 0.10325 -0.10301 0.0987 -0.10278 C 0.09388 -0.10209 0.08906 -0.10185 0.08424 -0.10047 C 0.08294 -0.10023 0.08164 -0.09884 0.08034 -0.09815 C 0.07851 -0.09722 0.07682 -0.09676 0.075 -0.09584 C 0.06667 -0.09676 0.05833 -0.09676 0.05 -0.09815 C 0.0487 -0.09838 0.04713 -0.09884 0.04609 -0.10047 C 0.04518 -0.10232 0.04544 -0.10556 0.04479 -0.10764 C 0.04414 -0.10949 0.04297 -0.11065 0.04219 -0.11227 C 0.04167 -0.13565 0.04349 -0.15949 0.04088 -0.18241 C 0.04023 -0.18797 0.03294 -0.19167 0.03294 -0.19144 C 0.02773 -0.19097 0.0224 -0.19005 0.01719 -0.18935 C 0.00755 -0.18843 -0.00221 -0.1882 -0.01185 -0.18704 C -0.01406 -0.18681 -0.02878 -0.1831 -0.03151 -0.18241 C -0.03854 -0.18033 -0.03854 -0.17917 -0.04596 -0.17778 C -0.05078 -0.17662 -0.0556 -0.17616 -0.06042 -0.17547 C -0.12357 -0.17801 -0.09818 -0.17778 -0.13672 -0.17778 L -0.13672 -0.17755 " pathEditMode="relative" rAng="0" ptsTypes="AAAAAAAAAAAAAAAAAAAAAAAAAAAAAAAAAAAAAAAAAAAAAAAAAAAAAAAAAAAAAAAAAAAAAAAAAAAAAAAAAAAAAAAAAA">
                                      <p:cBhvr>
                                        <p:cTn id="9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 animBg="1"/>
      <p:bldP spid="56" grpId="1" animBg="1"/>
      <p:bldP spid="55" grpId="0" animBg="1"/>
      <p:bldP spid="3" grpId="0"/>
      <p:bldP spid="9" grpId="0"/>
      <p:bldP spid="105" grpId="0"/>
      <p:bldP spid="106" grpId="0"/>
      <p:bldP spid="102" grpId="0" animBg="1"/>
      <p:bldP spid="103" grpId="0" animBg="1"/>
      <p:bldP spid="120" grpId="0"/>
      <p:bldP spid="121" grpId="0"/>
      <p:bldP spid="108" grpId="0"/>
      <p:bldP spid="44" grpId="0" animBg="1"/>
      <p:bldP spid="44" grpId="1" animBg="1"/>
      <p:bldP spid="111" grpId="0" animBg="1"/>
      <p:bldP spid="111" grpId="1" animBg="1"/>
      <p:bldP spid="48" grpId="0" animBg="1"/>
      <p:bldP spid="48" grpId="1" animBg="1"/>
      <p:bldP spid="116" grpId="0" animBg="1"/>
      <p:bldP spid="116" grpId="1" animBg="1"/>
      <p:bldP spid="171" grpId="0" animBg="1"/>
      <p:bldP spid="172" grpId="0" animBg="1"/>
      <p:bldP spid="173" grpId="0" animBg="1"/>
      <p:bldP spid="174" grpId="0" animBg="1"/>
      <p:bldP spid="6" grpId="0"/>
      <p:bldP spid="132" grpId="0"/>
      <p:bldP spid="13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524000" cy="486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5A8331-DC58-C44F-BDDE-C8A72E46D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" y="0"/>
            <a:ext cx="670369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B740E7-1588-AC4F-BCEA-17FCB194147B}"/>
              </a:ext>
            </a:extLst>
          </p:cNvPr>
          <p:cNvSpPr txBox="1"/>
          <p:nvPr/>
        </p:nvSpPr>
        <p:spPr>
          <a:xfrm>
            <a:off x="6629400" y="3581400"/>
            <a:ext cx="2231701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>
                <a:latin typeface="Casual" pitchFamily="2" charset="77"/>
              </a:rPr>
              <a:t>Executive Summary</a:t>
            </a:r>
          </a:p>
          <a:p>
            <a:pPr algn="ctr"/>
            <a:r>
              <a:rPr lang="it-IT">
                <a:latin typeface="Casual" pitchFamily="2" charset="77"/>
              </a:rPr>
              <a:t>published on NIM-A</a:t>
            </a:r>
          </a:p>
        </p:txBody>
      </p:sp>
    </p:spTree>
    <p:extLst>
      <p:ext uri="{BB962C8B-B14F-4D97-AF65-F5344CB8AC3E}">
        <p14:creationId xmlns:p14="http://schemas.microsoft.com/office/powerpoint/2010/main" val="2097363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949BB9-092B-D34D-8893-5E6AF306E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"/>
            <a:ext cx="7171673" cy="44008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AC6A35-6692-864D-A270-D32BB9A79B26}"/>
              </a:ext>
            </a:extLst>
          </p:cNvPr>
          <p:cNvSpPr txBox="1"/>
          <p:nvPr/>
        </p:nvSpPr>
        <p:spPr>
          <a:xfrm>
            <a:off x="152400" y="4495800"/>
            <a:ext cx="88860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Machine Team: </a:t>
            </a:r>
            <a:r>
              <a:rPr lang="it-IT"/>
              <a:t>A. Bacci, A. Bosotti, F. Broggi, S. Cialdi, I. Drebot, A. Esposito (LNF), D. Giove,</a:t>
            </a:r>
          </a:p>
          <a:p>
            <a:r>
              <a:rPr lang="it-IT"/>
              <a:t>	G. Galzerano (PoliMi/CNR), P. Michelato, L. Monaco, R. Paparella, V. Petrillo, F. Prelz, </a:t>
            </a:r>
          </a:p>
          <a:p>
            <a:r>
              <a:rPr lang="it-IT"/>
              <a:t>	E. Pinotti (PoliMi), M. Placidi (Univ. BO), E. Puppin (PoliMi), A.R. Rossi, D. Sertore, V. Torri</a:t>
            </a:r>
          </a:p>
          <a:p>
            <a:r>
              <a:rPr lang="it-IT"/>
              <a:t>		</a:t>
            </a:r>
          </a:p>
          <a:p>
            <a:r>
              <a:rPr lang="it-IT" b="1"/>
              <a:t>Assegnisti:</a:t>
            </a:r>
            <a:r>
              <a:rPr lang="it-IT"/>
              <a:t> D. Giannotti</a:t>
            </a:r>
            <a:r>
              <a:rPr lang="it-IT" baseline="30000"/>
              <a:t>INFN</a:t>
            </a:r>
            <a:r>
              <a:rPr lang="it-IT"/>
              <a:t>, L. Faillace</a:t>
            </a:r>
            <a:r>
              <a:rPr lang="it-IT" baseline="30000"/>
              <a:t>INFN</a:t>
            </a:r>
            <a:r>
              <a:rPr lang="it-IT"/>
              <a:t>, M. Rossetti Conti</a:t>
            </a:r>
            <a:r>
              <a:rPr lang="it-IT" baseline="30000"/>
              <a:t>INFN</a:t>
            </a:r>
            <a:r>
              <a:rPr lang="it-IT"/>
              <a:t>, S. Capra</a:t>
            </a:r>
            <a:r>
              <a:rPr lang="it-IT" baseline="30000"/>
              <a:t>UniMi</a:t>
            </a:r>
            <a:r>
              <a:rPr lang="it-IT"/>
              <a:t>  </a:t>
            </a:r>
          </a:p>
          <a:p>
            <a:r>
              <a:rPr lang="it-IT" b="1"/>
              <a:t>PhD/Master Students:</a:t>
            </a:r>
            <a:r>
              <a:rPr lang="it-IT"/>
              <a:t> F. Canella, M. Opromolla, C. Paulin, M. Ruijter</a:t>
            </a:r>
            <a:r>
              <a:rPr lang="it-IT" baseline="30000"/>
              <a:t>INFN</a:t>
            </a:r>
            <a:r>
              <a:rPr lang="it-IT"/>
              <a:t>,</a:t>
            </a:r>
          </a:p>
          <a:p>
            <a:r>
              <a:rPr lang="it-IT"/>
              <a:t>					S. Samsam</a:t>
            </a:r>
            <a:r>
              <a:rPr lang="it-IT" baseline="30000"/>
              <a:t>ICTP</a:t>
            </a:r>
            <a:r>
              <a:rPr lang="it-IT"/>
              <a:t>, E. Suerra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72F08D-2288-0F4B-B35A-623CD827B302}"/>
              </a:ext>
            </a:extLst>
          </p:cNvPr>
          <p:cNvSpPr txBox="1"/>
          <p:nvPr/>
        </p:nvSpPr>
        <p:spPr>
          <a:xfrm>
            <a:off x="10166555" y="2585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26F34667-BF8B-5343-9F8C-1D13AE0B44AB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050278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F9C352-C80B-FC46-B6AF-68CAABD53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246"/>
            <a:ext cx="9144000" cy="5321508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14B918-7B2F-FA42-9125-1D1773504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472663" cy="1203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EF199C-EDBE-E94A-89A4-E963BC229DE2}"/>
              </a:ext>
            </a:extLst>
          </p:cNvPr>
          <p:cNvSpPr/>
          <p:nvPr/>
        </p:nvSpPr>
        <p:spPr>
          <a:xfrm>
            <a:off x="228600" y="1508329"/>
            <a:ext cx="3687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u="none" strike="noStrike">
                <a:solidFill>
                  <a:srgbClr val="000000"/>
                </a:solidFill>
                <a:effectLst/>
                <a:latin typeface="Archer Office"/>
              </a:rPr>
              <a:t>Arc Compressor Test In a Synchrotron</a:t>
            </a:r>
            <a:endParaRPr lang="en-IT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849587E-8A89-5F46-B8EF-60D5D483C351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815769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5" y="944335"/>
            <a:ext cx="2422367" cy="151311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8"/>
          <a:stretch/>
        </p:blipFill>
        <p:spPr>
          <a:xfrm>
            <a:off x="6613051" y="944335"/>
            <a:ext cx="2249107" cy="151311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5251" y="2410450"/>
            <a:ext cx="2941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2700" dirty="0" err="1">
                <a:solidFill>
                  <a:srgbClr val="00B0F0"/>
                </a:solidFill>
                <a:latin typeface="+mj-lt"/>
              </a:rPr>
              <a:t>Synchrotron</a:t>
            </a:r>
            <a:r>
              <a:rPr lang="it-IT" sz="2700" dirty="0">
                <a:solidFill>
                  <a:srgbClr val="00B0F0"/>
                </a:solidFill>
                <a:latin typeface="+mj-lt"/>
              </a:rPr>
              <a:t> </a:t>
            </a:r>
            <a:r>
              <a:rPr lang="it-IT" sz="2700" dirty="0" err="1">
                <a:solidFill>
                  <a:srgbClr val="00B0F0"/>
                </a:solidFill>
                <a:latin typeface="+mj-lt"/>
              </a:rPr>
              <a:t>Radiation</a:t>
            </a:r>
            <a:r>
              <a:rPr lang="it-IT" sz="2700" dirty="0">
                <a:solidFill>
                  <a:srgbClr val="00B0F0"/>
                </a:solidFill>
                <a:latin typeface="+mj-lt"/>
              </a:rPr>
              <a:t> </a:t>
            </a:r>
            <a:r>
              <a:rPr lang="it-IT" sz="2700" dirty="0" err="1">
                <a:solidFill>
                  <a:srgbClr val="00B0F0"/>
                </a:solidFill>
                <a:latin typeface="+mj-lt"/>
              </a:rPr>
              <a:t>sources</a:t>
            </a:r>
            <a:endParaRPr lang="it-IT" sz="27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3323" y="3302627"/>
            <a:ext cx="2941865" cy="260607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noAutofit/>
          </a:bodyPr>
          <a:lstStyle/>
          <a:p>
            <a:pPr defTabSz="621506">
              <a:tabLst>
                <a:tab pos="2483644" algn="l"/>
              </a:tabLst>
            </a:pPr>
            <a:r>
              <a:rPr lang="it-IT" sz="2100" dirty="0">
                <a:solidFill>
                  <a:prstClr val="black"/>
                </a:solidFill>
                <a:latin typeface="+mj-lt"/>
              </a:rPr>
              <a:t>500 MHz </a:t>
            </a:r>
            <a:r>
              <a:rPr lang="it-IT" sz="2100" dirty="0" err="1">
                <a:solidFill>
                  <a:prstClr val="black"/>
                </a:solidFill>
                <a:latin typeface="+mj-lt"/>
              </a:rPr>
              <a:t>repetition</a:t>
            </a:r>
            <a:endParaRPr lang="it-IT" sz="2100" dirty="0">
              <a:solidFill>
                <a:prstClr val="black"/>
              </a:solidFill>
              <a:latin typeface="+mj-lt"/>
            </a:endParaRPr>
          </a:p>
          <a:p>
            <a:pPr defTabSz="621506">
              <a:tabLst>
                <a:tab pos="2483644" algn="l"/>
              </a:tabLst>
            </a:pPr>
            <a:r>
              <a:rPr lang="it-IT" sz="2100" dirty="0" err="1">
                <a:solidFill>
                  <a:srgbClr val="FF6600"/>
                </a:solidFill>
                <a:latin typeface="+mj-lt"/>
              </a:rPr>
              <a:t>nJ</a:t>
            </a:r>
            <a:r>
              <a:rPr lang="it-IT" sz="21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+mj-lt"/>
              </a:rPr>
              <a:t>pulse</a:t>
            </a:r>
            <a:r>
              <a:rPr lang="it-IT" sz="21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+mj-lt"/>
              </a:rPr>
              <a:t>energy</a:t>
            </a:r>
            <a:r>
              <a:rPr lang="it-IT" sz="2100" dirty="0">
                <a:solidFill>
                  <a:prstClr val="black"/>
                </a:solidFill>
                <a:latin typeface="+mj-lt"/>
              </a:rPr>
              <a:t>; </a:t>
            </a:r>
            <a:r>
              <a:rPr lang="it-IT" sz="2100" dirty="0">
                <a:latin typeface="+mj-lt"/>
                <a:cs typeface="Times New Roman" pitchFamily="18" charset="0"/>
              </a:rPr>
              <a:t>≈</a:t>
            </a:r>
            <a:r>
              <a:rPr lang="it-IT" sz="2100" dirty="0">
                <a:solidFill>
                  <a:prstClr val="black"/>
                </a:solidFill>
                <a:latin typeface="+mj-lt"/>
              </a:rPr>
              <a:t>50ps</a:t>
            </a:r>
            <a:endParaRPr lang="it-IT" sz="2400" dirty="0">
              <a:solidFill>
                <a:prstClr val="black"/>
              </a:solidFill>
              <a:latin typeface="+mj-lt"/>
            </a:endParaRPr>
          </a:p>
          <a:p>
            <a:pPr defTabSz="621506">
              <a:tabLst>
                <a:tab pos="2483644" algn="l"/>
              </a:tabLst>
            </a:pPr>
            <a:r>
              <a:rPr lang="it-IT" sz="24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it-IT" sz="2400" baseline="30000" dirty="0">
                <a:solidFill>
                  <a:srgbClr val="0000FF"/>
                </a:solidFill>
                <a:latin typeface="+mj-lt"/>
              </a:rPr>
              <a:t>5-6 </a:t>
            </a:r>
            <a:r>
              <a:rPr lang="it-IT" sz="2400" dirty="0" err="1">
                <a:solidFill>
                  <a:srgbClr val="0000FF"/>
                </a:solidFill>
                <a:latin typeface="+mj-lt"/>
              </a:rPr>
              <a:t>photons</a:t>
            </a:r>
            <a:r>
              <a:rPr lang="it-IT" sz="2400" dirty="0">
                <a:solidFill>
                  <a:srgbClr val="0000FF"/>
                </a:solidFill>
                <a:latin typeface="+mj-lt"/>
              </a:rPr>
              <a:t> x (5)x10</a:t>
            </a:r>
            <a:r>
              <a:rPr lang="it-IT" sz="2400" baseline="30000" dirty="0">
                <a:solidFill>
                  <a:srgbClr val="0000FF"/>
                </a:solidFill>
                <a:latin typeface="+mj-lt"/>
              </a:rPr>
              <a:t>8</a:t>
            </a:r>
            <a:r>
              <a:rPr lang="it-IT" sz="2400" dirty="0">
                <a:solidFill>
                  <a:srgbClr val="0000FF"/>
                </a:solidFill>
                <a:latin typeface="+mj-lt"/>
              </a:rPr>
              <a:t>pulses</a:t>
            </a:r>
          </a:p>
          <a:p>
            <a:pPr defTabSz="621506">
              <a:tabLst>
                <a:tab pos="2483644" algn="l"/>
              </a:tabLst>
            </a:pPr>
            <a:endParaRPr lang="it-IT" sz="2400" baseline="30000" dirty="0">
              <a:solidFill>
                <a:srgbClr val="0000FF"/>
              </a:solidFill>
              <a:latin typeface="+mj-lt"/>
            </a:endParaRPr>
          </a:p>
          <a:p>
            <a:pPr defTabSz="621506">
              <a:lnSpc>
                <a:spcPct val="90000"/>
              </a:lnSpc>
              <a:tabLst>
                <a:tab pos="2483644" algn="l"/>
              </a:tabLst>
            </a:pPr>
            <a:r>
              <a:rPr lang="it-IT" sz="2700" baseline="30000" dirty="0">
                <a:solidFill>
                  <a:prstClr val="black"/>
                </a:solidFill>
                <a:latin typeface="+mj-lt"/>
              </a:rPr>
              <a:t>Linear </a:t>
            </a:r>
            <a:r>
              <a:rPr lang="it-IT" sz="2700" baseline="30000" dirty="0" err="1">
                <a:solidFill>
                  <a:prstClr val="black"/>
                </a:solidFill>
                <a:latin typeface="+mj-lt"/>
              </a:rPr>
              <a:t>response</a:t>
            </a:r>
            <a:r>
              <a:rPr lang="it-IT" sz="27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700" baseline="30000" dirty="0">
                <a:solidFill>
                  <a:prstClr val="black"/>
                </a:solidFill>
                <a:latin typeface="+mj-lt"/>
              </a:rPr>
              <a:t>regime:</a:t>
            </a:r>
          </a:p>
          <a:p>
            <a:pPr defTabSz="621506">
              <a:lnSpc>
                <a:spcPct val="90000"/>
              </a:lnSpc>
              <a:tabLst>
                <a:tab pos="2483644" algn="l"/>
              </a:tabLst>
            </a:pPr>
            <a:r>
              <a:rPr lang="it-IT" sz="2700" baseline="30000" dirty="0" err="1">
                <a:solidFill>
                  <a:prstClr val="black"/>
                </a:solidFill>
                <a:latin typeface="+mj-lt"/>
              </a:rPr>
              <a:t>Imaging</a:t>
            </a:r>
            <a:r>
              <a:rPr lang="it-IT" sz="27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700" baseline="30000" dirty="0">
                <a:solidFill>
                  <a:prstClr val="black"/>
                </a:solidFill>
                <a:latin typeface="+mj-lt"/>
              </a:rPr>
              <a:t>and </a:t>
            </a:r>
            <a:r>
              <a:rPr lang="it-IT" sz="2700" baseline="30000" dirty="0" err="1">
                <a:solidFill>
                  <a:prstClr val="black"/>
                </a:solidFill>
                <a:latin typeface="+mj-lt"/>
              </a:rPr>
              <a:t>spectroscopy</a:t>
            </a:r>
            <a:r>
              <a:rPr lang="it-IT" sz="2700" baseline="30000" dirty="0">
                <a:solidFill>
                  <a:prstClr val="black"/>
                </a:solidFill>
                <a:latin typeface="+mj-lt"/>
              </a:rPr>
              <a:t> (</a:t>
            </a:r>
            <a:r>
              <a:rPr lang="it-IT" sz="2700" baseline="30000" dirty="0" err="1">
                <a:solidFill>
                  <a:prstClr val="black"/>
                </a:solidFill>
                <a:latin typeface="+mj-lt"/>
              </a:rPr>
              <a:t>perturbation</a:t>
            </a:r>
            <a:r>
              <a:rPr lang="it-IT" sz="2700" baseline="300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700" baseline="30000" dirty="0" err="1">
                <a:solidFill>
                  <a:prstClr val="black"/>
                </a:solidFill>
                <a:latin typeface="+mj-lt"/>
              </a:rPr>
              <a:t>theory</a:t>
            </a:r>
            <a:r>
              <a:rPr lang="it-IT" sz="2700" baseline="30000" dirty="0">
                <a:solidFill>
                  <a:prstClr val="black"/>
                </a:solidFill>
                <a:latin typeface="+mj-lt"/>
              </a:rPr>
              <a:t>) </a:t>
            </a:r>
          </a:p>
          <a:p>
            <a:pPr defTabSz="621506">
              <a:tabLst>
                <a:tab pos="2483644" algn="l"/>
              </a:tabLst>
            </a:pPr>
            <a:endParaRPr lang="it-IT" sz="2400" baseline="30000" dirty="0">
              <a:solidFill>
                <a:prstClr val="black"/>
              </a:solidFill>
              <a:latin typeface="+mj-lt"/>
            </a:endParaRPr>
          </a:p>
          <a:p>
            <a:pPr defTabSz="6858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332754" y="2446563"/>
            <a:ext cx="2808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2700" dirty="0">
                <a:solidFill>
                  <a:srgbClr val="FF0000"/>
                </a:solidFill>
                <a:latin typeface="+mj-lt"/>
              </a:rPr>
              <a:t>Free Electron Laser </a:t>
            </a:r>
            <a:r>
              <a:rPr lang="it-IT" sz="2700" dirty="0" err="1">
                <a:solidFill>
                  <a:srgbClr val="FF0000"/>
                </a:solidFill>
                <a:latin typeface="+mj-lt"/>
              </a:rPr>
              <a:t>sources</a:t>
            </a:r>
            <a:endParaRPr lang="it-IT" sz="27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332754" y="3310698"/>
            <a:ext cx="2811246" cy="2606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+mj-lt"/>
              </a:rPr>
              <a:t>10Hz-27kHz repetition </a:t>
            </a:r>
          </a:p>
          <a:p>
            <a:pPr defTabSz="685800"/>
            <a:r>
              <a:rPr lang="en-US" sz="2100" dirty="0" err="1">
                <a:solidFill>
                  <a:srgbClr val="FF6600"/>
                </a:solidFill>
                <a:latin typeface="+mj-lt"/>
              </a:rPr>
              <a:t>mJ</a:t>
            </a:r>
            <a:r>
              <a:rPr lang="en-US" sz="2100" dirty="0">
                <a:solidFill>
                  <a:prstClr val="black"/>
                </a:solidFill>
                <a:latin typeface="+mj-lt"/>
              </a:rPr>
              <a:t> pulse energy; </a:t>
            </a:r>
            <a:r>
              <a:rPr lang="it-IT" sz="2100" dirty="0">
                <a:latin typeface="+mj-lt"/>
                <a:cs typeface="Times New Roman" pitchFamily="18" charset="0"/>
              </a:rPr>
              <a:t>≈</a:t>
            </a:r>
            <a:r>
              <a:rPr lang="en-US" sz="2100" dirty="0">
                <a:solidFill>
                  <a:prstClr val="black"/>
                </a:solidFill>
                <a:latin typeface="+mj-lt"/>
              </a:rPr>
              <a:t>50fs</a:t>
            </a:r>
          </a:p>
          <a:p>
            <a:pPr defTabSz="685800"/>
            <a:r>
              <a:rPr lang="it-IT" sz="24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it-IT" sz="2400" baseline="30000" dirty="0">
                <a:solidFill>
                  <a:srgbClr val="0000FF"/>
                </a:solidFill>
                <a:latin typeface="+mj-lt"/>
              </a:rPr>
              <a:t>12-13 </a:t>
            </a:r>
            <a:r>
              <a:rPr lang="it-IT" sz="2400" dirty="0" err="1">
                <a:solidFill>
                  <a:srgbClr val="0000FF"/>
                </a:solidFill>
                <a:latin typeface="+mj-lt"/>
              </a:rPr>
              <a:t>photons</a:t>
            </a:r>
            <a:r>
              <a:rPr lang="it-IT" sz="2400" dirty="0">
                <a:solidFill>
                  <a:srgbClr val="0000FF"/>
                </a:solidFill>
                <a:latin typeface="+mj-lt"/>
              </a:rPr>
              <a:t> x </a:t>
            </a:r>
          </a:p>
          <a:p>
            <a:pPr defTabSz="685800"/>
            <a:r>
              <a:rPr lang="it-IT" sz="24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it-IT" sz="2400" baseline="30000" dirty="0">
                <a:solidFill>
                  <a:srgbClr val="0000FF"/>
                </a:solidFill>
                <a:latin typeface="+mj-lt"/>
              </a:rPr>
              <a:t>1-3-(6)</a:t>
            </a:r>
            <a:r>
              <a:rPr lang="it-IT" sz="2400" dirty="0" err="1">
                <a:solidFill>
                  <a:srgbClr val="0000FF"/>
                </a:solidFill>
                <a:latin typeface="+mj-lt"/>
              </a:rPr>
              <a:t>pulses</a:t>
            </a:r>
            <a:endParaRPr lang="en-US" sz="2100" dirty="0">
              <a:solidFill>
                <a:prstClr val="black"/>
              </a:solidFill>
            </a:endParaRPr>
          </a:p>
          <a:p>
            <a:pPr defTabSz="685800"/>
            <a:endParaRPr lang="en-US" dirty="0">
              <a:solidFill>
                <a:prstClr val="black"/>
              </a:solidFill>
              <a:latin typeface="+mj-lt"/>
            </a:endParaRPr>
          </a:p>
          <a:p>
            <a:pPr defTabSz="685800"/>
            <a:r>
              <a:rPr lang="en-US" dirty="0">
                <a:solidFill>
                  <a:prstClr val="black"/>
                </a:solidFill>
                <a:latin typeface="+mj-lt"/>
              </a:rPr>
              <a:t>Ultrafast Non-linear response regime </a:t>
            </a:r>
          </a:p>
          <a:p>
            <a:pPr defTabSz="685800"/>
            <a:r>
              <a:rPr lang="en-US" dirty="0">
                <a:solidFill>
                  <a:prstClr val="black"/>
                </a:solidFill>
                <a:latin typeface="+mj-lt"/>
              </a:rPr>
              <a:t>Imaging, </a:t>
            </a:r>
            <a:r>
              <a:rPr lang="en-US" dirty="0" err="1">
                <a:solidFill>
                  <a:prstClr val="black"/>
                </a:solidFill>
                <a:latin typeface="+mj-lt"/>
              </a:rPr>
              <a:t>flash+destroy</a:t>
            </a:r>
            <a:endParaRPr lang="en-US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07" y="2733979"/>
            <a:ext cx="3298370" cy="1058357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3088155" y="3742372"/>
            <a:ext cx="3196291" cy="2177317"/>
          </a:xfrm>
          <a:prstGeom prst="rect">
            <a:avLst/>
          </a:prstGeom>
          <a:noFill/>
          <a:ln w="38100">
            <a:solidFill>
              <a:srgbClr val="B04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93" y="857250"/>
            <a:ext cx="3183795" cy="1931454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021466" y="857251"/>
            <a:ext cx="32629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2700" b="1" dirty="0">
                <a:solidFill>
                  <a:schemeClr val="bg1"/>
                </a:solidFill>
                <a:latin typeface="+mj-lt"/>
              </a:rPr>
              <a:t>Laser-HHG  UV-Soft X</a:t>
            </a:r>
          </a:p>
        </p:txBody>
      </p:sp>
      <p:sp>
        <p:nvSpPr>
          <p:cNvPr id="3" name="Rettangolo 2"/>
          <p:cNvSpPr/>
          <p:nvPr/>
        </p:nvSpPr>
        <p:spPr>
          <a:xfrm>
            <a:off x="3405105" y="3794696"/>
            <a:ext cx="24458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it-IT" sz="2100" dirty="0">
                <a:solidFill>
                  <a:srgbClr val="008000"/>
                </a:solidFill>
              </a:rPr>
              <a:t>MARIX+FEL  (10 </a:t>
            </a:r>
            <a:r>
              <a:rPr lang="it-IT" sz="2100" dirty="0" err="1">
                <a:solidFill>
                  <a:srgbClr val="008000"/>
                </a:solidFill>
              </a:rPr>
              <a:t>keV</a:t>
            </a:r>
            <a:r>
              <a:rPr lang="it-IT" sz="21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112497" y="4180104"/>
            <a:ext cx="313526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21506">
              <a:tabLst>
                <a:tab pos="2483644" algn="l"/>
              </a:tabLst>
            </a:pPr>
            <a:r>
              <a:rPr lang="it-IT" sz="2100" dirty="0">
                <a:solidFill>
                  <a:prstClr val="black"/>
                </a:solidFill>
                <a:latin typeface="+mj-lt"/>
              </a:rPr>
              <a:t>1 MHz </a:t>
            </a:r>
            <a:r>
              <a:rPr lang="it-IT" sz="2100" dirty="0" err="1">
                <a:solidFill>
                  <a:prstClr val="black"/>
                </a:solidFill>
                <a:latin typeface="+mj-lt"/>
              </a:rPr>
              <a:t>repetition</a:t>
            </a:r>
            <a:endParaRPr lang="it-IT" sz="2100" dirty="0">
              <a:solidFill>
                <a:prstClr val="black"/>
              </a:solidFill>
              <a:latin typeface="+mj-lt"/>
            </a:endParaRPr>
          </a:p>
          <a:p>
            <a:pPr algn="ctr" defTabSz="621506">
              <a:tabLst>
                <a:tab pos="2483644" algn="l"/>
              </a:tabLst>
            </a:pPr>
            <a:r>
              <a:rPr lang="it-IT" sz="2100" dirty="0">
                <a:solidFill>
                  <a:srgbClr val="FF6600"/>
                </a:solidFill>
                <a:latin typeface="+mj-lt"/>
              </a:rPr>
              <a:t>100nJ</a:t>
            </a:r>
            <a:r>
              <a:rPr lang="it-IT" sz="21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+mj-lt"/>
              </a:rPr>
              <a:t>pulse</a:t>
            </a:r>
            <a:r>
              <a:rPr lang="it-IT" sz="21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+mj-lt"/>
              </a:rPr>
              <a:t>energy</a:t>
            </a:r>
            <a:r>
              <a:rPr lang="it-IT" sz="2100" dirty="0">
                <a:solidFill>
                  <a:prstClr val="black"/>
                </a:solidFill>
                <a:latin typeface="+mj-lt"/>
              </a:rPr>
              <a:t>; </a:t>
            </a:r>
            <a:r>
              <a:rPr lang="it-IT" sz="2100" dirty="0">
                <a:latin typeface="+mj-lt"/>
                <a:cs typeface="Times New Roman" pitchFamily="18" charset="0"/>
              </a:rPr>
              <a:t>≈</a:t>
            </a:r>
            <a:r>
              <a:rPr lang="it-IT" sz="2100" dirty="0">
                <a:solidFill>
                  <a:prstClr val="black"/>
                </a:solidFill>
                <a:latin typeface="+mj-lt"/>
              </a:rPr>
              <a:t>50fs</a:t>
            </a:r>
          </a:p>
          <a:p>
            <a:pPr algn="ctr" defTabSz="621506">
              <a:tabLst>
                <a:tab pos="2483644" algn="l"/>
              </a:tabLst>
            </a:pPr>
            <a:r>
              <a:rPr lang="it-IT" sz="21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it-IT" sz="2100" baseline="30000" dirty="0">
                <a:solidFill>
                  <a:srgbClr val="0000FF"/>
                </a:solidFill>
                <a:latin typeface="+mj-lt"/>
              </a:rPr>
              <a:t>9-12 </a:t>
            </a:r>
            <a:r>
              <a:rPr lang="it-IT" sz="2100" dirty="0" err="1">
                <a:solidFill>
                  <a:srgbClr val="0000FF"/>
                </a:solidFill>
                <a:latin typeface="+mj-lt"/>
              </a:rPr>
              <a:t>photons</a:t>
            </a:r>
            <a:r>
              <a:rPr lang="it-IT" sz="2100" dirty="0">
                <a:solidFill>
                  <a:srgbClr val="0000FF"/>
                </a:solidFill>
                <a:latin typeface="+mj-lt"/>
              </a:rPr>
              <a:t> x 10</a:t>
            </a:r>
            <a:r>
              <a:rPr lang="it-IT" sz="2100" baseline="30000" dirty="0">
                <a:solidFill>
                  <a:srgbClr val="0000FF"/>
                </a:solidFill>
                <a:latin typeface="+mj-lt"/>
              </a:rPr>
              <a:t>6</a:t>
            </a:r>
            <a:r>
              <a:rPr lang="it-IT" sz="2100" dirty="0">
                <a:solidFill>
                  <a:srgbClr val="0000FF"/>
                </a:solidFill>
                <a:latin typeface="+mj-lt"/>
              </a:rPr>
              <a:t>pulses</a:t>
            </a:r>
          </a:p>
          <a:p>
            <a:pPr defTabSz="621506">
              <a:tabLst>
                <a:tab pos="2483644" algn="l"/>
              </a:tabLst>
            </a:pPr>
            <a:endParaRPr lang="it-IT" sz="2100" dirty="0">
              <a:solidFill>
                <a:srgbClr val="0000FF"/>
              </a:solidFill>
              <a:latin typeface="+mj-lt"/>
            </a:endParaRPr>
          </a:p>
          <a:p>
            <a:pPr algn="ctr" defTabSz="621506">
              <a:tabLst>
                <a:tab pos="2483644" algn="l"/>
              </a:tabLst>
            </a:pPr>
            <a:r>
              <a:rPr lang="it-IT" sz="2100" b="1" dirty="0" err="1">
                <a:solidFill>
                  <a:srgbClr val="008000"/>
                </a:solidFill>
                <a:latin typeface="+mj-lt"/>
              </a:rPr>
              <a:t>Ultrafast</a:t>
            </a:r>
            <a:r>
              <a:rPr lang="it-IT" sz="2100" b="1" dirty="0">
                <a:solidFill>
                  <a:srgbClr val="008000"/>
                </a:solidFill>
                <a:latin typeface="+mj-lt"/>
              </a:rPr>
              <a:t> Linear </a:t>
            </a:r>
            <a:r>
              <a:rPr lang="it-IT" sz="2100" b="1" dirty="0" err="1">
                <a:solidFill>
                  <a:srgbClr val="008000"/>
                </a:solidFill>
                <a:latin typeface="+mj-lt"/>
              </a:rPr>
              <a:t>response</a:t>
            </a:r>
            <a:endParaRPr lang="it-IT" sz="2100" b="1" dirty="0">
              <a:solidFill>
                <a:srgbClr val="008000"/>
              </a:solidFill>
              <a:latin typeface="+mj-lt"/>
            </a:endParaRPr>
          </a:p>
          <a:p>
            <a:pPr defTabSz="621506">
              <a:tabLst>
                <a:tab pos="2483644" algn="l"/>
              </a:tabLst>
            </a:pPr>
            <a:endParaRPr lang="it-IT" sz="2100" baseline="30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E4174213-160B-0143-8320-0304BAA22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172200"/>
            <a:ext cx="3848298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Giorgio Rossi – Chair ESFRI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A9220E-E6C3-1D4B-A7E2-8F9E19E3CE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pic>
        <p:nvPicPr>
          <p:cNvPr id="17" name="Immagine 2" descr="infn-new.gif">
            <a:extLst>
              <a:ext uri="{FF2B5EF4-FFF2-40B4-BE49-F238E27FC236}">
                <a16:creationId xmlns:a16="http://schemas.microsoft.com/office/drawing/2014/main" id="{50E73ECA-94BF-FF45-84D6-43DC8E02F9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8D0EC7-792C-C344-9AC5-702E647C3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dirty="0"/>
              <a:t>MAC Meeting - LASA - June 20, 2019</a:t>
            </a:r>
            <a:endParaRPr lang="en-US" dirty="0"/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7EEDE79D-18BA-1F4E-8D94-6E47B4FE8017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492605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52400" y="1219200"/>
            <a:ext cx="8839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High resolution low dose Radio-logical Imaging (&lt;100 </a:t>
            </a:r>
            <a:r>
              <a:rPr lang="en-US" sz="2400" b="1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="1">
                <a:solidFill>
                  <a:srgbClr val="0000FF"/>
                </a:solidFill>
                <a:cs typeface="Symbol" charset="0"/>
              </a:rPr>
              <a:t>m) with mono-chromatic X-rays up to 150 keV: mammography, 2 color angiography, radio-therapy with auger electrons on cis-platine, CAT 3D imaging of Cult.Herit./Archeological/Paleontological samples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B050"/>
                </a:solidFill>
                <a:cs typeface="Symbol" charset="0"/>
              </a:rPr>
              <a:t>Time resolved spectroscopy with fs coherent X-rays up to 8 keV  @ 1 MHz rep rate: catalisys and chemistry in solvents, structure of nano-objects from coherent diffraction, bio-chemistry @ atomic and fs scale, pump&amp;probe spectroscopy of strongly correlated materials, magnetism, superconductivity, topological materials, materials under strong spin-orbit interaction. Protein Crystallography with single-shot imaging (flash-and-destroy)</a:t>
            </a:r>
          </a:p>
        </p:txBody>
      </p:sp>
      <p:sp>
        <p:nvSpPr>
          <p:cNvPr id="8" name="Rettangolo 1"/>
          <p:cNvSpPr/>
          <p:nvPr/>
        </p:nvSpPr>
        <p:spPr>
          <a:xfrm>
            <a:off x="152400" y="76200"/>
            <a:ext cx="7924800" cy="117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Scientific/Clinical Case: </a:t>
            </a:r>
            <a:r>
              <a:rPr lang="en-US" sz="2800" b="1">
                <a:solidFill>
                  <a:srgbClr val="FF0000"/>
                </a:solidFill>
                <a:cs typeface="Symbol" charset="0"/>
              </a:rPr>
              <a:t>2 Research Fields </a:t>
            </a: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cs typeface="Symbol" charset="0"/>
              </a:rPr>
              <a:t>enabled by MariX originality (Compton+FEL in CW)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B652FF-53F0-D644-B580-6AB920861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23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127124-CC29-EF4A-A694-A74F9A995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965"/>
            <a:ext cx="9144000" cy="5243235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C9E9B920-C57E-0E4C-B508-34AD2F61FFA3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886054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A985EC-73D5-D244-8F88-5B7A18204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960079"/>
            <a:ext cx="8229600" cy="5453779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6560038-E3A2-EA49-B267-D4567270C48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880429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73224-5F36-B040-8671-31284FA22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854598"/>
            <a:ext cx="9071992" cy="48402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16F4AB7-E6EA-4D45-A262-1D1908C84662}"/>
              </a:ext>
            </a:extLst>
          </p:cNvPr>
          <p:cNvSpPr txBox="1"/>
          <p:nvPr/>
        </p:nvSpPr>
        <p:spPr>
          <a:xfrm>
            <a:off x="5486400" y="296694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500 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C558E-E04B-0F49-9656-55BA8134C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pic>
        <p:nvPicPr>
          <p:cNvPr id="10" name="Immagine 2" descr="infn-new.gif">
            <a:extLst>
              <a:ext uri="{FF2B5EF4-FFF2-40B4-BE49-F238E27FC236}">
                <a16:creationId xmlns:a16="http://schemas.microsoft.com/office/drawing/2014/main" id="{8840DA95-A118-A247-BD3E-205101EAA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25D8D9-6E94-7C44-8F49-9F7AE4EE963A}"/>
              </a:ext>
            </a:extLst>
          </p:cNvPr>
          <p:cNvSpPr txBox="1"/>
          <p:nvPr/>
        </p:nvSpPr>
        <p:spPr>
          <a:xfrm>
            <a:off x="228600" y="6019800"/>
            <a:ext cx="863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Next generation CW FELs like LCLS-II are km-long: not enough space in new UniMi Campus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166042-A036-664E-80A1-83F4035C5A11}"/>
              </a:ext>
            </a:extLst>
          </p:cNvPr>
          <p:cNvSpPr/>
          <p:nvPr/>
        </p:nvSpPr>
        <p:spPr>
          <a:xfrm>
            <a:off x="4876800" y="2590800"/>
            <a:ext cx="2057400" cy="920551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2C38B94-9ED8-4044-AE3B-0F00D2EFAD26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518892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37050" t="43289" r="43223" b="35679"/>
          <a:stretch/>
        </p:blipFill>
        <p:spPr>
          <a:xfrm>
            <a:off x="152400" y="3591017"/>
            <a:ext cx="4894632" cy="2863059"/>
          </a:xfrm>
          <a:prstGeom prst="rect">
            <a:avLst/>
          </a:prstGeom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508" t="64125" r="42734" b="14874"/>
          <a:stretch/>
        </p:blipFill>
        <p:spPr>
          <a:xfrm>
            <a:off x="4724400" y="3645024"/>
            <a:ext cx="4400022" cy="285490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447800" y="228600"/>
            <a:ext cx="4572000" cy="1020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057400" y="350217"/>
            <a:ext cx="323448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7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07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 </a:t>
            </a:r>
            <a:r>
              <a:rPr lang="it-IT" sz="307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endParaRPr lang="it-IT" sz="3075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41089" t="58061" r="45816" b="25090"/>
          <a:stretch/>
        </p:blipFill>
        <p:spPr>
          <a:xfrm>
            <a:off x="5410200" y="1321463"/>
            <a:ext cx="3429000" cy="2083568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52400" y="1583577"/>
            <a:ext cx="5433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ELEGANT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electron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similar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nominal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ones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F3DBCB-69EC-A94F-BB28-6D2FC92E9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620000" y="1981200"/>
            <a:ext cx="762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900" dirty="0"/>
              <a:t>0.5-0.35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03AA566-AB5B-9A46-AF37-753D566522B1}"/>
              </a:ext>
            </a:extLst>
          </p:cNvPr>
          <p:cNvSpPr/>
          <p:nvPr/>
        </p:nvSpPr>
        <p:spPr>
          <a:xfrm>
            <a:off x="6858000" y="6019800"/>
            <a:ext cx="1600200" cy="3048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F5047-0CB7-DF43-991B-B62B777E9424}"/>
              </a:ext>
            </a:extLst>
          </p:cNvPr>
          <p:cNvSpPr txBox="1"/>
          <p:nvPr/>
        </p:nvSpPr>
        <p:spPr>
          <a:xfrm>
            <a:off x="7119843" y="6378345"/>
            <a:ext cx="107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Sirius-like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6FDB39-2814-5F4A-927D-1DC50F3A9A7A}"/>
              </a:ext>
            </a:extLst>
          </p:cNvPr>
          <p:cNvSpPr/>
          <p:nvPr/>
        </p:nvSpPr>
        <p:spPr>
          <a:xfrm>
            <a:off x="7239000" y="3964779"/>
            <a:ext cx="762000" cy="3048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D5D4959-840C-984E-B0AD-D9ACA8638F27}"/>
              </a:ext>
            </a:extLst>
          </p:cNvPr>
          <p:cNvSpPr/>
          <p:nvPr/>
        </p:nvSpPr>
        <p:spPr>
          <a:xfrm>
            <a:off x="7202129" y="5029200"/>
            <a:ext cx="762000" cy="3048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8DA09B04-B28D-914B-AD69-7611F1D4F09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681293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047" t="30119" r="51629" b="8907"/>
          <a:stretch/>
        </p:blipFill>
        <p:spPr>
          <a:xfrm>
            <a:off x="3099317" y="1877378"/>
            <a:ext cx="5404758" cy="399639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857251"/>
            <a:ext cx="9078278" cy="1020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Rettangolo 5"/>
          <p:cNvSpPr/>
          <p:nvPr/>
        </p:nvSpPr>
        <p:spPr>
          <a:xfrm>
            <a:off x="491482" y="1086838"/>
            <a:ext cx="83706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r>
              <a:rPr lang="it-IT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FELs</a:t>
            </a:r>
            <a:r>
              <a:rPr lang="it-IT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</a:t>
            </a:r>
            <a:r>
              <a:rPr lang="it-IT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endParaRPr lang="it-IT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ccia a sinistra 6"/>
          <p:cNvSpPr/>
          <p:nvPr/>
        </p:nvSpPr>
        <p:spPr>
          <a:xfrm rot="815727" flipH="1">
            <a:off x="2851697" y="3782173"/>
            <a:ext cx="1293408" cy="384887"/>
          </a:xfrm>
          <a:prstGeom prst="lef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it-IT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conducting</a:t>
            </a:r>
            <a:endParaRPr lang="it-IT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ccia a sinistra 7"/>
          <p:cNvSpPr/>
          <p:nvPr/>
        </p:nvSpPr>
        <p:spPr>
          <a:xfrm rot="19515984" flipH="1">
            <a:off x="2535981" y="3185419"/>
            <a:ext cx="2867245" cy="384887"/>
          </a:xfrm>
          <a:prstGeom prst="lef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 </a:t>
            </a:r>
            <a:r>
              <a:rPr lang="it-IT" sz="10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conducting</a:t>
            </a:r>
            <a:endParaRPr lang="it-IT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ttore diritto 9"/>
          <p:cNvCxnSpPr/>
          <p:nvPr/>
        </p:nvCxnSpPr>
        <p:spPr>
          <a:xfrm>
            <a:off x="4066981" y="3372551"/>
            <a:ext cx="4016828" cy="6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143508" y="2132857"/>
          <a:ext cx="2734492" cy="283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246">
                  <a:extLst>
                    <a:ext uri="{9D8B030D-6E8A-4147-A177-3AD203B41FA5}">
                      <a16:colId xmlns:a16="http://schemas.microsoft.com/office/drawing/2014/main" val="1362055675"/>
                    </a:ext>
                  </a:extLst>
                </a:gridCol>
                <a:gridCol w="1367246">
                  <a:extLst>
                    <a:ext uri="{9D8B030D-6E8A-4147-A177-3AD203B41FA5}">
                      <a16:colId xmlns:a16="http://schemas.microsoft.com/office/drawing/2014/main" val="2576708051"/>
                    </a:ext>
                  </a:extLst>
                </a:gridCol>
              </a:tblGrid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per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857211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LCLS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96061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SACLA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635225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FERMI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10-50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93849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935487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60045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EuXFEL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303489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LCLS 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MHz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251789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MariX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1MHz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237217"/>
                  </a:ext>
                </a:extLst>
              </a:tr>
            </a:tbl>
          </a:graphicData>
        </a:graphic>
      </p:graphicFrame>
      <p:sp>
        <p:nvSpPr>
          <p:cNvPr id="11" name="Rettangolo 10"/>
          <p:cNvSpPr/>
          <p:nvPr/>
        </p:nvSpPr>
        <p:spPr>
          <a:xfrm>
            <a:off x="143508" y="2402886"/>
            <a:ext cx="2727960" cy="1458432"/>
          </a:xfrm>
          <a:prstGeom prst="rect">
            <a:avLst/>
          </a:prstGeom>
          <a:solidFill>
            <a:srgbClr val="D1A3FF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Rettangolo 11"/>
          <p:cNvSpPr/>
          <p:nvPr/>
        </p:nvSpPr>
        <p:spPr>
          <a:xfrm>
            <a:off x="143508" y="3861048"/>
            <a:ext cx="2727960" cy="297577"/>
          </a:xfrm>
          <a:prstGeom prst="rect">
            <a:avLst/>
          </a:prstGeom>
          <a:solidFill>
            <a:srgbClr val="FFC000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3" name="Rettangolo 12"/>
          <p:cNvSpPr/>
          <p:nvPr/>
        </p:nvSpPr>
        <p:spPr>
          <a:xfrm>
            <a:off x="143508" y="4166378"/>
            <a:ext cx="2727960" cy="577882"/>
          </a:xfrm>
          <a:prstGeom prst="rect">
            <a:avLst/>
          </a:prstGeom>
          <a:solidFill>
            <a:srgbClr val="FFFF00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5BA07A-363B-5F4D-8CEA-4A646251D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83373C86-4828-2749-A3E7-E6E5F2FD21AE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345563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047" t="30119" r="51629" b="8907"/>
          <a:stretch/>
        </p:blipFill>
        <p:spPr>
          <a:xfrm>
            <a:off x="3099317" y="1877378"/>
            <a:ext cx="5404758" cy="399639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857251"/>
            <a:ext cx="9078278" cy="1020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Rettangolo 5"/>
          <p:cNvSpPr/>
          <p:nvPr/>
        </p:nvSpPr>
        <p:spPr>
          <a:xfrm>
            <a:off x="491482" y="1086838"/>
            <a:ext cx="83706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r>
              <a:rPr lang="it-IT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FELs</a:t>
            </a:r>
            <a:r>
              <a:rPr lang="it-IT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</a:t>
            </a:r>
            <a:r>
              <a:rPr lang="it-IT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endParaRPr lang="it-IT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ttore diritto 9"/>
          <p:cNvCxnSpPr/>
          <p:nvPr/>
        </p:nvCxnSpPr>
        <p:spPr>
          <a:xfrm>
            <a:off x="4066981" y="3372551"/>
            <a:ext cx="4016828" cy="6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143508" y="2132857"/>
          <a:ext cx="2734492" cy="283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246">
                  <a:extLst>
                    <a:ext uri="{9D8B030D-6E8A-4147-A177-3AD203B41FA5}">
                      <a16:colId xmlns:a16="http://schemas.microsoft.com/office/drawing/2014/main" val="1362055675"/>
                    </a:ext>
                  </a:extLst>
                </a:gridCol>
                <a:gridCol w="1367246">
                  <a:extLst>
                    <a:ext uri="{9D8B030D-6E8A-4147-A177-3AD203B41FA5}">
                      <a16:colId xmlns:a16="http://schemas.microsoft.com/office/drawing/2014/main" val="2576708051"/>
                    </a:ext>
                  </a:extLst>
                </a:gridCol>
              </a:tblGrid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per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857211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LCLS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96061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SACLA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635225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FERMI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10-50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93849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935487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60045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EuXFEL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303489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LCLS 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MHz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251789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MariX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1MHz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237217"/>
                  </a:ext>
                </a:extLst>
              </a:tr>
            </a:tbl>
          </a:graphicData>
        </a:graphic>
      </p:graphicFrame>
      <p:sp>
        <p:nvSpPr>
          <p:cNvPr id="11" name="Rettangolo 10"/>
          <p:cNvSpPr/>
          <p:nvPr/>
        </p:nvSpPr>
        <p:spPr>
          <a:xfrm>
            <a:off x="143508" y="2402886"/>
            <a:ext cx="2727960" cy="1458432"/>
          </a:xfrm>
          <a:prstGeom prst="rect">
            <a:avLst/>
          </a:prstGeom>
          <a:solidFill>
            <a:srgbClr val="D1A3FF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Rettangolo 11"/>
          <p:cNvSpPr/>
          <p:nvPr/>
        </p:nvSpPr>
        <p:spPr>
          <a:xfrm>
            <a:off x="143508" y="3861048"/>
            <a:ext cx="2727960" cy="297577"/>
          </a:xfrm>
          <a:prstGeom prst="rect">
            <a:avLst/>
          </a:prstGeom>
          <a:solidFill>
            <a:srgbClr val="FFC000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3" name="Rettangolo 12"/>
          <p:cNvSpPr/>
          <p:nvPr/>
        </p:nvSpPr>
        <p:spPr>
          <a:xfrm>
            <a:off x="143508" y="4166378"/>
            <a:ext cx="2727960" cy="577882"/>
          </a:xfrm>
          <a:prstGeom prst="rect">
            <a:avLst/>
          </a:prstGeom>
          <a:solidFill>
            <a:srgbClr val="FFFF00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4" name="Stella a 5 punte 13"/>
          <p:cNvSpPr/>
          <p:nvPr/>
        </p:nvSpPr>
        <p:spPr>
          <a:xfrm>
            <a:off x="4247964" y="2564904"/>
            <a:ext cx="108012" cy="108012"/>
          </a:xfrm>
          <a:prstGeom prst="star5">
            <a:avLst/>
          </a:prstGeom>
          <a:solidFill>
            <a:srgbClr val="FFFF00"/>
          </a:solidFill>
          <a:ln w="28575">
            <a:solidFill>
              <a:srgbClr val="D25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5" name="Stella a 5 punte 14"/>
          <p:cNvSpPr/>
          <p:nvPr/>
        </p:nvSpPr>
        <p:spPr>
          <a:xfrm>
            <a:off x="4896036" y="2618910"/>
            <a:ext cx="108012" cy="108012"/>
          </a:xfrm>
          <a:prstGeom prst="star5">
            <a:avLst/>
          </a:prstGeom>
          <a:solidFill>
            <a:srgbClr val="FFFF00"/>
          </a:solidFill>
          <a:ln w="28575">
            <a:solidFill>
              <a:srgbClr val="D25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6" name="Stella a 5 punte 15"/>
          <p:cNvSpPr/>
          <p:nvPr/>
        </p:nvSpPr>
        <p:spPr>
          <a:xfrm>
            <a:off x="5436096" y="2726922"/>
            <a:ext cx="108012" cy="108012"/>
          </a:xfrm>
          <a:prstGeom prst="star5">
            <a:avLst/>
          </a:prstGeom>
          <a:solidFill>
            <a:srgbClr val="FFFF00"/>
          </a:solidFill>
          <a:ln w="28575">
            <a:solidFill>
              <a:srgbClr val="D25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7" name="Stella a 5 punte 16"/>
          <p:cNvSpPr/>
          <p:nvPr/>
        </p:nvSpPr>
        <p:spPr>
          <a:xfrm>
            <a:off x="5868144" y="2888940"/>
            <a:ext cx="108012" cy="108012"/>
          </a:xfrm>
          <a:prstGeom prst="star5">
            <a:avLst/>
          </a:prstGeom>
          <a:solidFill>
            <a:srgbClr val="FFFF00"/>
          </a:solidFill>
          <a:ln w="28575">
            <a:solidFill>
              <a:srgbClr val="D25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8" name="Stella a 5 punte 17"/>
          <p:cNvSpPr/>
          <p:nvPr/>
        </p:nvSpPr>
        <p:spPr>
          <a:xfrm>
            <a:off x="6354198" y="3104964"/>
            <a:ext cx="108012" cy="108012"/>
          </a:xfrm>
          <a:prstGeom prst="star5">
            <a:avLst/>
          </a:prstGeom>
          <a:solidFill>
            <a:srgbClr val="FFFF00"/>
          </a:solidFill>
          <a:ln w="28575">
            <a:solidFill>
              <a:srgbClr val="D25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9" name="Stella a 5 punte 18"/>
          <p:cNvSpPr/>
          <p:nvPr/>
        </p:nvSpPr>
        <p:spPr>
          <a:xfrm>
            <a:off x="7272300" y="3429000"/>
            <a:ext cx="108012" cy="108012"/>
          </a:xfrm>
          <a:prstGeom prst="star5">
            <a:avLst/>
          </a:prstGeom>
          <a:solidFill>
            <a:srgbClr val="FFFF00"/>
          </a:solidFill>
          <a:ln w="28575">
            <a:solidFill>
              <a:srgbClr val="D25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0" name="Stella a 5 punte 19"/>
          <p:cNvSpPr/>
          <p:nvPr/>
        </p:nvSpPr>
        <p:spPr>
          <a:xfrm>
            <a:off x="7002270" y="3266982"/>
            <a:ext cx="108012" cy="108012"/>
          </a:xfrm>
          <a:prstGeom prst="star5">
            <a:avLst/>
          </a:prstGeom>
          <a:solidFill>
            <a:srgbClr val="FFFF00"/>
          </a:solidFill>
          <a:ln w="28575">
            <a:solidFill>
              <a:srgbClr val="D25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1" name="Stella a 5 punte 20"/>
          <p:cNvSpPr/>
          <p:nvPr/>
        </p:nvSpPr>
        <p:spPr>
          <a:xfrm>
            <a:off x="6678234" y="3104964"/>
            <a:ext cx="108012" cy="108012"/>
          </a:xfrm>
          <a:prstGeom prst="star5">
            <a:avLst/>
          </a:prstGeom>
          <a:solidFill>
            <a:srgbClr val="FFFF00"/>
          </a:solidFill>
          <a:ln w="28575">
            <a:solidFill>
              <a:srgbClr val="D25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2" name="Stella a 5 punte 21"/>
          <p:cNvSpPr/>
          <p:nvPr/>
        </p:nvSpPr>
        <p:spPr>
          <a:xfrm>
            <a:off x="6408204" y="2942946"/>
            <a:ext cx="108012" cy="108012"/>
          </a:xfrm>
          <a:prstGeom prst="star5">
            <a:avLst/>
          </a:prstGeom>
          <a:solidFill>
            <a:srgbClr val="FFFF00"/>
          </a:solidFill>
          <a:ln w="28575">
            <a:solidFill>
              <a:srgbClr val="D25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3" name="Stella a 5 punte 22"/>
          <p:cNvSpPr/>
          <p:nvPr/>
        </p:nvSpPr>
        <p:spPr>
          <a:xfrm>
            <a:off x="7488324" y="3591018"/>
            <a:ext cx="108012" cy="108012"/>
          </a:xfrm>
          <a:prstGeom prst="star5">
            <a:avLst/>
          </a:prstGeom>
          <a:solidFill>
            <a:srgbClr val="FFFF00"/>
          </a:solidFill>
          <a:ln w="28575">
            <a:solidFill>
              <a:srgbClr val="D25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4" name="Figura a mano libera 23"/>
          <p:cNvSpPr/>
          <p:nvPr/>
        </p:nvSpPr>
        <p:spPr>
          <a:xfrm rot="20605251">
            <a:off x="4289315" y="2239187"/>
            <a:ext cx="2077541" cy="1349600"/>
          </a:xfrm>
          <a:custGeom>
            <a:avLst/>
            <a:gdLst>
              <a:gd name="connsiteX0" fmla="*/ 737823 w 2530083"/>
              <a:gd name="connsiteY0" fmla="*/ 106897 h 1478497"/>
              <a:gd name="connsiteX1" fmla="*/ 572723 w 2530083"/>
              <a:gd name="connsiteY1" fmla="*/ 94197 h 1478497"/>
              <a:gd name="connsiteX2" fmla="*/ 496523 w 2530083"/>
              <a:gd name="connsiteY2" fmla="*/ 68797 h 1478497"/>
              <a:gd name="connsiteX3" fmla="*/ 458423 w 2530083"/>
              <a:gd name="connsiteY3" fmla="*/ 56097 h 1478497"/>
              <a:gd name="connsiteX4" fmla="*/ 344123 w 2530083"/>
              <a:gd name="connsiteY4" fmla="*/ 43397 h 1478497"/>
              <a:gd name="connsiteX5" fmla="*/ 26623 w 2530083"/>
              <a:gd name="connsiteY5" fmla="*/ 43397 h 1478497"/>
              <a:gd name="connsiteX6" fmla="*/ 64723 w 2530083"/>
              <a:gd name="connsiteY6" fmla="*/ 284697 h 1478497"/>
              <a:gd name="connsiteX7" fmla="*/ 102823 w 2530083"/>
              <a:gd name="connsiteY7" fmla="*/ 322797 h 1478497"/>
              <a:gd name="connsiteX8" fmla="*/ 153623 w 2530083"/>
              <a:gd name="connsiteY8" fmla="*/ 335497 h 1478497"/>
              <a:gd name="connsiteX9" fmla="*/ 191723 w 2530083"/>
              <a:gd name="connsiteY9" fmla="*/ 348197 h 1478497"/>
              <a:gd name="connsiteX10" fmla="*/ 394923 w 2530083"/>
              <a:gd name="connsiteY10" fmla="*/ 373597 h 1478497"/>
              <a:gd name="connsiteX11" fmla="*/ 483823 w 2530083"/>
              <a:gd name="connsiteY11" fmla="*/ 398997 h 1478497"/>
              <a:gd name="connsiteX12" fmla="*/ 585423 w 2530083"/>
              <a:gd name="connsiteY12" fmla="*/ 411697 h 1478497"/>
              <a:gd name="connsiteX13" fmla="*/ 687023 w 2530083"/>
              <a:gd name="connsiteY13" fmla="*/ 449797 h 1478497"/>
              <a:gd name="connsiteX14" fmla="*/ 877523 w 2530083"/>
              <a:gd name="connsiteY14" fmla="*/ 475197 h 1478497"/>
              <a:gd name="connsiteX15" fmla="*/ 941023 w 2530083"/>
              <a:gd name="connsiteY15" fmla="*/ 500597 h 1478497"/>
              <a:gd name="connsiteX16" fmla="*/ 991823 w 2530083"/>
              <a:gd name="connsiteY16" fmla="*/ 525997 h 1478497"/>
              <a:gd name="connsiteX17" fmla="*/ 1068023 w 2530083"/>
              <a:gd name="connsiteY17" fmla="*/ 551397 h 1478497"/>
              <a:gd name="connsiteX18" fmla="*/ 1106123 w 2530083"/>
              <a:gd name="connsiteY18" fmla="*/ 576797 h 1478497"/>
              <a:gd name="connsiteX19" fmla="*/ 1195023 w 2530083"/>
              <a:gd name="connsiteY19" fmla="*/ 614897 h 1478497"/>
              <a:gd name="connsiteX20" fmla="*/ 1283923 w 2530083"/>
              <a:gd name="connsiteY20" fmla="*/ 678397 h 1478497"/>
              <a:gd name="connsiteX21" fmla="*/ 1322023 w 2530083"/>
              <a:gd name="connsiteY21" fmla="*/ 691097 h 1478497"/>
              <a:gd name="connsiteX22" fmla="*/ 1360123 w 2530083"/>
              <a:gd name="connsiteY22" fmla="*/ 716497 h 1478497"/>
              <a:gd name="connsiteX23" fmla="*/ 1398223 w 2530083"/>
              <a:gd name="connsiteY23" fmla="*/ 729197 h 1478497"/>
              <a:gd name="connsiteX24" fmla="*/ 1487123 w 2530083"/>
              <a:gd name="connsiteY24" fmla="*/ 792697 h 1478497"/>
              <a:gd name="connsiteX25" fmla="*/ 1525223 w 2530083"/>
              <a:gd name="connsiteY25" fmla="*/ 805397 h 1478497"/>
              <a:gd name="connsiteX26" fmla="*/ 1601423 w 2530083"/>
              <a:gd name="connsiteY26" fmla="*/ 843497 h 1478497"/>
              <a:gd name="connsiteX27" fmla="*/ 1639523 w 2530083"/>
              <a:gd name="connsiteY27" fmla="*/ 881597 h 1478497"/>
              <a:gd name="connsiteX28" fmla="*/ 1677623 w 2530083"/>
              <a:gd name="connsiteY28" fmla="*/ 906997 h 1478497"/>
              <a:gd name="connsiteX29" fmla="*/ 1728423 w 2530083"/>
              <a:gd name="connsiteY29" fmla="*/ 945097 h 1478497"/>
              <a:gd name="connsiteX30" fmla="*/ 1804623 w 2530083"/>
              <a:gd name="connsiteY30" fmla="*/ 995897 h 1478497"/>
              <a:gd name="connsiteX31" fmla="*/ 1880823 w 2530083"/>
              <a:gd name="connsiteY31" fmla="*/ 1072097 h 1478497"/>
              <a:gd name="connsiteX32" fmla="*/ 1969723 w 2530083"/>
              <a:gd name="connsiteY32" fmla="*/ 1135597 h 1478497"/>
              <a:gd name="connsiteX33" fmla="*/ 2033223 w 2530083"/>
              <a:gd name="connsiteY33" fmla="*/ 1211797 h 1478497"/>
              <a:gd name="connsiteX34" fmla="*/ 2084023 w 2530083"/>
              <a:gd name="connsiteY34" fmla="*/ 1224497 h 1478497"/>
              <a:gd name="connsiteX35" fmla="*/ 2223723 w 2530083"/>
              <a:gd name="connsiteY35" fmla="*/ 1313397 h 1478497"/>
              <a:gd name="connsiteX36" fmla="*/ 2261823 w 2530083"/>
              <a:gd name="connsiteY36" fmla="*/ 1338797 h 1478497"/>
              <a:gd name="connsiteX37" fmla="*/ 2376123 w 2530083"/>
              <a:gd name="connsiteY37" fmla="*/ 1402297 h 1478497"/>
              <a:gd name="connsiteX38" fmla="*/ 2452323 w 2530083"/>
              <a:gd name="connsiteY38" fmla="*/ 1453097 h 1478497"/>
              <a:gd name="connsiteX39" fmla="*/ 2490423 w 2530083"/>
              <a:gd name="connsiteY39" fmla="*/ 1478497 h 1478497"/>
              <a:gd name="connsiteX40" fmla="*/ 2528523 w 2530083"/>
              <a:gd name="connsiteY40" fmla="*/ 1465797 h 1478497"/>
              <a:gd name="connsiteX41" fmla="*/ 2490423 w 2530083"/>
              <a:gd name="connsiteY41" fmla="*/ 1300697 h 1478497"/>
              <a:gd name="connsiteX42" fmla="*/ 2477723 w 2530083"/>
              <a:gd name="connsiteY42" fmla="*/ 1262597 h 1478497"/>
              <a:gd name="connsiteX43" fmla="*/ 2426923 w 2530083"/>
              <a:gd name="connsiteY43" fmla="*/ 1186397 h 1478497"/>
              <a:gd name="connsiteX44" fmla="*/ 2363423 w 2530083"/>
              <a:gd name="connsiteY44" fmla="*/ 1072097 h 1478497"/>
              <a:gd name="connsiteX45" fmla="*/ 2287223 w 2530083"/>
              <a:gd name="connsiteY45" fmla="*/ 1008597 h 1478497"/>
              <a:gd name="connsiteX46" fmla="*/ 2261823 w 2530083"/>
              <a:gd name="connsiteY46" fmla="*/ 970497 h 1478497"/>
              <a:gd name="connsiteX47" fmla="*/ 2185623 w 2530083"/>
              <a:gd name="connsiteY47" fmla="*/ 906997 h 1478497"/>
              <a:gd name="connsiteX48" fmla="*/ 2160223 w 2530083"/>
              <a:gd name="connsiteY48" fmla="*/ 868897 h 1478497"/>
              <a:gd name="connsiteX49" fmla="*/ 2084023 w 2530083"/>
              <a:gd name="connsiteY49" fmla="*/ 830797 h 1478497"/>
              <a:gd name="connsiteX50" fmla="*/ 2007823 w 2530083"/>
              <a:gd name="connsiteY50" fmla="*/ 779997 h 1478497"/>
              <a:gd name="connsiteX51" fmla="*/ 1931623 w 2530083"/>
              <a:gd name="connsiteY51" fmla="*/ 729197 h 1478497"/>
              <a:gd name="connsiteX52" fmla="*/ 1855423 w 2530083"/>
              <a:gd name="connsiteY52" fmla="*/ 678397 h 1478497"/>
              <a:gd name="connsiteX53" fmla="*/ 1779223 w 2530083"/>
              <a:gd name="connsiteY53" fmla="*/ 640297 h 1478497"/>
              <a:gd name="connsiteX54" fmla="*/ 1741123 w 2530083"/>
              <a:gd name="connsiteY54" fmla="*/ 627597 h 1478497"/>
              <a:gd name="connsiteX55" fmla="*/ 1703023 w 2530083"/>
              <a:gd name="connsiteY55" fmla="*/ 602197 h 1478497"/>
              <a:gd name="connsiteX56" fmla="*/ 1614123 w 2530083"/>
              <a:gd name="connsiteY56" fmla="*/ 551397 h 1478497"/>
              <a:gd name="connsiteX57" fmla="*/ 1512523 w 2530083"/>
              <a:gd name="connsiteY57" fmla="*/ 462497 h 1478497"/>
              <a:gd name="connsiteX58" fmla="*/ 1474423 w 2530083"/>
              <a:gd name="connsiteY58" fmla="*/ 437097 h 1478497"/>
              <a:gd name="connsiteX59" fmla="*/ 1398223 w 2530083"/>
              <a:gd name="connsiteY59" fmla="*/ 411697 h 1478497"/>
              <a:gd name="connsiteX60" fmla="*/ 1322023 w 2530083"/>
              <a:gd name="connsiteY60" fmla="*/ 373597 h 1478497"/>
              <a:gd name="connsiteX61" fmla="*/ 1283923 w 2530083"/>
              <a:gd name="connsiteY61" fmla="*/ 348197 h 1478497"/>
              <a:gd name="connsiteX62" fmla="*/ 1156923 w 2530083"/>
              <a:gd name="connsiteY62" fmla="*/ 310097 h 1478497"/>
              <a:gd name="connsiteX63" fmla="*/ 1068023 w 2530083"/>
              <a:gd name="connsiteY63" fmla="*/ 271997 h 1478497"/>
              <a:gd name="connsiteX64" fmla="*/ 941023 w 2530083"/>
              <a:gd name="connsiteY64" fmla="*/ 233897 h 1478497"/>
              <a:gd name="connsiteX65" fmla="*/ 864823 w 2530083"/>
              <a:gd name="connsiteY65" fmla="*/ 183097 h 1478497"/>
              <a:gd name="connsiteX66" fmla="*/ 826723 w 2530083"/>
              <a:gd name="connsiteY66" fmla="*/ 157697 h 1478497"/>
              <a:gd name="connsiteX67" fmla="*/ 737823 w 2530083"/>
              <a:gd name="connsiteY67" fmla="*/ 106897 h 147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530083" h="1478497">
                <a:moveTo>
                  <a:pt x="737823" y="106897"/>
                </a:moveTo>
                <a:cubicBezTo>
                  <a:pt x="695490" y="96314"/>
                  <a:pt x="627243" y="102805"/>
                  <a:pt x="572723" y="94197"/>
                </a:cubicBezTo>
                <a:cubicBezTo>
                  <a:pt x="546277" y="90021"/>
                  <a:pt x="521923" y="77264"/>
                  <a:pt x="496523" y="68797"/>
                </a:cubicBezTo>
                <a:cubicBezTo>
                  <a:pt x="483823" y="64564"/>
                  <a:pt x="471728" y="57575"/>
                  <a:pt x="458423" y="56097"/>
                </a:cubicBezTo>
                <a:lnTo>
                  <a:pt x="344123" y="43397"/>
                </a:lnTo>
                <a:cubicBezTo>
                  <a:pt x="245684" y="10584"/>
                  <a:pt x="123660" y="-35156"/>
                  <a:pt x="26623" y="43397"/>
                </a:cubicBezTo>
                <a:cubicBezTo>
                  <a:pt x="-32076" y="90915"/>
                  <a:pt x="17950" y="228570"/>
                  <a:pt x="64723" y="284697"/>
                </a:cubicBezTo>
                <a:cubicBezTo>
                  <a:pt x="76221" y="298495"/>
                  <a:pt x="87229" y="313886"/>
                  <a:pt x="102823" y="322797"/>
                </a:cubicBezTo>
                <a:cubicBezTo>
                  <a:pt x="117978" y="331457"/>
                  <a:pt x="136840" y="330702"/>
                  <a:pt x="153623" y="335497"/>
                </a:cubicBezTo>
                <a:cubicBezTo>
                  <a:pt x="166495" y="339175"/>
                  <a:pt x="178655" y="345293"/>
                  <a:pt x="191723" y="348197"/>
                </a:cubicBezTo>
                <a:cubicBezTo>
                  <a:pt x="256177" y="362520"/>
                  <a:pt x="331042" y="367209"/>
                  <a:pt x="394923" y="373597"/>
                </a:cubicBezTo>
                <a:cubicBezTo>
                  <a:pt x="425120" y="383663"/>
                  <a:pt x="451929" y="393681"/>
                  <a:pt x="483823" y="398997"/>
                </a:cubicBezTo>
                <a:cubicBezTo>
                  <a:pt x="517489" y="404608"/>
                  <a:pt x="551757" y="406086"/>
                  <a:pt x="585423" y="411697"/>
                </a:cubicBezTo>
                <a:cubicBezTo>
                  <a:pt x="731449" y="436035"/>
                  <a:pt x="537246" y="408949"/>
                  <a:pt x="687023" y="449797"/>
                </a:cubicBezTo>
                <a:cubicBezTo>
                  <a:pt x="701853" y="453842"/>
                  <a:pt x="869196" y="474156"/>
                  <a:pt x="877523" y="475197"/>
                </a:cubicBezTo>
                <a:cubicBezTo>
                  <a:pt x="898690" y="483664"/>
                  <a:pt x="920191" y="491338"/>
                  <a:pt x="941023" y="500597"/>
                </a:cubicBezTo>
                <a:cubicBezTo>
                  <a:pt x="958323" y="508286"/>
                  <a:pt x="974245" y="518966"/>
                  <a:pt x="991823" y="525997"/>
                </a:cubicBezTo>
                <a:cubicBezTo>
                  <a:pt x="1016682" y="535941"/>
                  <a:pt x="1045746" y="536545"/>
                  <a:pt x="1068023" y="551397"/>
                </a:cubicBezTo>
                <a:cubicBezTo>
                  <a:pt x="1080723" y="559864"/>
                  <a:pt x="1092471" y="569971"/>
                  <a:pt x="1106123" y="576797"/>
                </a:cubicBezTo>
                <a:cubicBezTo>
                  <a:pt x="1192543" y="620007"/>
                  <a:pt x="1089314" y="548829"/>
                  <a:pt x="1195023" y="614897"/>
                </a:cubicBezTo>
                <a:cubicBezTo>
                  <a:pt x="1218034" y="629279"/>
                  <a:pt x="1257056" y="664963"/>
                  <a:pt x="1283923" y="678397"/>
                </a:cubicBezTo>
                <a:cubicBezTo>
                  <a:pt x="1295897" y="684384"/>
                  <a:pt x="1310049" y="685110"/>
                  <a:pt x="1322023" y="691097"/>
                </a:cubicBezTo>
                <a:cubicBezTo>
                  <a:pt x="1335675" y="697923"/>
                  <a:pt x="1346471" y="709671"/>
                  <a:pt x="1360123" y="716497"/>
                </a:cubicBezTo>
                <a:cubicBezTo>
                  <a:pt x="1372097" y="722484"/>
                  <a:pt x="1386249" y="723210"/>
                  <a:pt x="1398223" y="729197"/>
                </a:cubicBezTo>
                <a:cubicBezTo>
                  <a:pt x="1437535" y="748853"/>
                  <a:pt x="1446854" y="769686"/>
                  <a:pt x="1487123" y="792697"/>
                </a:cubicBezTo>
                <a:cubicBezTo>
                  <a:pt x="1498746" y="799339"/>
                  <a:pt x="1513249" y="799410"/>
                  <a:pt x="1525223" y="805397"/>
                </a:cubicBezTo>
                <a:cubicBezTo>
                  <a:pt x="1623700" y="854636"/>
                  <a:pt x="1505658" y="811575"/>
                  <a:pt x="1601423" y="843497"/>
                </a:cubicBezTo>
                <a:cubicBezTo>
                  <a:pt x="1614123" y="856197"/>
                  <a:pt x="1625725" y="870099"/>
                  <a:pt x="1639523" y="881597"/>
                </a:cubicBezTo>
                <a:cubicBezTo>
                  <a:pt x="1651249" y="891368"/>
                  <a:pt x="1665203" y="898125"/>
                  <a:pt x="1677623" y="906997"/>
                </a:cubicBezTo>
                <a:cubicBezTo>
                  <a:pt x="1694847" y="919300"/>
                  <a:pt x="1711083" y="932959"/>
                  <a:pt x="1728423" y="945097"/>
                </a:cubicBezTo>
                <a:cubicBezTo>
                  <a:pt x="1753432" y="962603"/>
                  <a:pt x="1783037" y="974311"/>
                  <a:pt x="1804623" y="995897"/>
                </a:cubicBezTo>
                <a:cubicBezTo>
                  <a:pt x="1830023" y="1021297"/>
                  <a:pt x="1850935" y="1052172"/>
                  <a:pt x="1880823" y="1072097"/>
                </a:cubicBezTo>
                <a:cubicBezTo>
                  <a:pt x="1902456" y="1086519"/>
                  <a:pt x="1953970" y="1119844"/>
                  <a:pt x="1969723" y="1135597"/>
                </a:cubicBezTo>
                <a:cubicBezTo>
                  <a:pt x="2004791" y="1170665"/>
                  <a:pt x="1984677" y="1184056"/>
                  <a:pt x="2033223" y="1211797"/>
                </a:cubicBezTo>
                <a:cubicBezTo>
                  <a:pt x="2048378" y="1220457"/>
                  <a:pt x="2067090" y="1220264"/>
                  <a:pt x="2084023" y="1224497"/>
                </a:cubicBezTo>
                <a:cubicBezTo>
                  <a:pt x="2173700" y="1278303"/>
                  <a:pt x="2126984" y="1248905"/>
                  <a:pt x="2223723" y="1313397"/>
                </a:cubicBezTo>
                <a:cubicBezTo>
                  <a:pt x="2236423" y="1321864"/>
                  <a:pt x="2247343" y="1333970"/>
                  <a:pt x="2261823" y="1338797"/>
                </a:cubicBezTo>
                <a:cubicBezTo>
                  <a:pt x="2328883" y="1361150"/>
                  <a:pt x="2288784" y="1344071"/>
                  <a:pt x="2376123" y="1402297"/>
                </a:cubicBezTo>
                <a:lnTo>
                  <a:pt x="2452323" y="1453097"/>
                </a:lnTo>
                <a:lnTo>
                  <a:pt x="2490423" y="1478497"/>
                </a:lnTo>
                <a:cubicBezTo>
                  <a:pt x="2503123" y="1474264"/>
                  <a:pt x="2525276" y="1478784"/>
                  <a:pt x="2528523" y="1465797"/>
                </a:cubicBezTo>
                <a:cubicBezTo>
                  <a:pt x="2537944" y="1428114"/>
                  <a:pt x="2502117" y="1335779"/>
                  <a:pt x="2490423" y="1300697"/>
                </a:cubicBezTo>
                <a:cubicBezTo>
                  <a:pt x="2486190" y="1287997"/>
                  <a:pt x="2485149" y="1273736"/>
                  <a:pt x="2477723" y="1262597"/>
                </a:cubicBezTo>
                <a:cubicBezTo>
                  <a:pt x="2460790" y="1237197"/>
                  <a:pt x="2436576" y="1215357"/>
                  <a:pt x="2426923" y="1186397"/>
                </a:cubicBezTo>
                <a:cubicBezTo>
                  <a:pt x="2413689" y="1146694"/>
                  <a:pt x="2400854" y="1097051"/>
                  <a:pt x="2363423" y="1072097"/>
                </a:cubicBezTo>
                <a:cubicBezTo>
                  <a:pt x="2325961" y="1047122"/>
                  <a:pt x="2317781" y="1045267"/>
                  <a:pt x="2287223" y="1008597"/>
                </a:cubicBezTo>
                <a:cubicBezTo>
                  <a:pt x="2277452" y="996871"/>
                  <a:pt x="2271594" y="982223"/>
                  <a:pt x="2261823" y="970497"/>
                </a:cubicBezTo>
                <a:cubicBezTo>
                  <a:pt x="2231265" y="933827"/>
                  <a:pt x="2223085" y="931972"/>
                  <a:pt x="2185623" y="906997"/>
                </a:cubicBezTo>
                <a:cubicBezTo>
                  <a:pt x="2177156" y="894297"/>
                  <a:pt x="2171016" y="879690"/>
                  <a:pt x="2160223" y="868897"/>
                </a:cubicBezTo>
                <a:cubicBezTo>
                  <a:pt x="2117938" y="826612"/>
                  <a:pt x="2130504" y="856620"/>
                  <a:pt x="2084023" y="830797"/>
                </a:cubicBezTo>
                <a:cubicBezTo>
                  <a:pt x="2057338" y="815972"/>
                  <a:pt x="2029409" y="801583"/>
                  <a:pt x="2007823" y="779997"/>
                </a:cubicBezTo>
                <a:cubicBezTo>
                  <a:pt x="1923269" y="695443"/>
                  <a:pt x="2014331" y="775146"/>
                  <a:pt x="1931623" y="729197"/>
                </a:cubicBezTo>
                <a:cubicBezTo>
                  <a:pt x="1904938" y="714372"/>
                  <a:pt x="1884383" y="688050"/>
                  <a:pt x="1855423" y="678397"/>
                </a:cubicBezTo>
                <a:cubicBezTo>
                  <a:pt x="1759658" y="646475"/>
                  <a:pt x="1877700" y="689536"/>
                  <a:pt x="1779223" y="640297"/>
                </a:cubicBezTo>
                <a:cubicBezTo>
                  <a:pt x="1767249" y="634310"/>
                  <a:pt x="1753097" y="633584"/>
                  <a:pt x="1741123" y="627597"/>
                </a:cubicBezTo>
                <a:cubicBezTo>
                  <a:pt x="1727471" y="620771"/>
                  <a:pt x="1716275" y="609770"/>
                  <a:pt x="1703023" y="602197"/>
                </a:cubicBezTo>
                <a:cubicBezTo>
                  <a:pt x="1590232" y="537745"/>
                  <a:pt x="1706948" y="613280"/>
                  <a:pt x="1614123" y="551397"/>
                </a:cubicBezTo>
                <a:cubicBezTo>
                  <a:pt x="1571790" y="487897"/>
                  <a:pt x="1601423" y="521764"/>
                  <a:pt x="1512523" y="462497"/>
                </a:cubicBezTo>
                <a:cubicBezTo>
                  <a:pt x="1499823" y="454030"/>
                  <a:pt x="1488903" y="441924"/>
                  <a:pt x="1474423" y="437097"/>
                </a:cubicBezTo>
                <a:cubicBezTo>
                  <a:pt x="1449023" y="428630"/>
                  <a:pt x="1420500" y="426549"/>
                  <a:pt x="1398223" y="411697"/>
                </a:cubicBezTo>
                <a:cubicBezTo>
                  <a:pt x="1289034" y="338904"/>
                  <a:pt x="1427183" y="426177"/>
                  <a:pt x="1322023" y="373597"/>
                </a:cubicBezTo>
                <a:cubicBezTo>
                  <a:pt x="1308371" y="366771"/>
                  <a:pt x="1297952" y="354210"/>
                  <a:pt x="1283923" y="348197"/>
                </a:cubicBezTo>
                <a:cubicBezTo>
                  <a:pt x="1234227" y="326899"/>
                  <a:pt x="1208145" y="344245"/>
                  <a:pt x="1156923" y="310097"/>
                </a:cubicBezTo>
                <a:cubicBezTo>
                  <a:pt x="1096476" y="269799"/>
                  <a:pt x="1142577" y="294363"/>
                  <a:pt x="1068023" y="271997"/>
                </a:cubicBezTo>
                <a:cubicBezTo>
                  <a:pt x="913425" y="225618"/>
                  <a:pt x="1058112" y="263169"/>
                  <a:pt x="941023" y="233897"/>
                </a:cubicBezTo>
                <a:cubicBezTo>
                  <a:pt x="868798" y="161672"/>
                  <a:pt x="938341" y="219856"/>
                  <a:pt x="864823" y="183097"/>
                </a:cubicBezTo>
                <a:cubicBezTo>
                  <a:pt x="851171" y="176271"/>
                  <a:pt x="840671" y="163896"/>
                  <a:pt x="826723" y="157697"/>
                </a:cubicBezTo>
                <a:cubicBezTo>
                  <a:pt x="728467" y="114028"/>
                  <a:pt x="780156" y="117480"/>
                  <a:pt x="737823" y="106897"/>
                </a:cubicBezTo>
                <a:close/>
              </a:path>
            </a:pathLst>
          </a:cu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5" name="Figura a mano libera 24"/>
          <p:cNvSpPr/>
          <p:nvPr/>
        </p:nvSpPr>
        <p:spPr>
          <a:xfrm rot="21431200">
            <a:off x="6164979" y="2817367"/>
            <a:ext cx="1512563" cy="1129418"/>
          </a:xfrm>
          <a:custGeom>
            <a:avLst/>
            <a:gdLst>
              <a:gd name="connsiteX0" fmla="*/ 737823 w 2530083"/>
              <a:gd name="connsiteY0" fmla="*/ 106897 h 1478497"/>
              <a:gd name="connsiteX1" fmla="*/ 572723 w 2530083"/>
              <a:gd name="connsiteY1" fmla="*/ 94197 h 1478497"/>
              <a:gd name="connsiteX2" fmla="*/ 496523 w 2530083"/>
              <a:gd name="connsiteY2" fmla="*/ 68797 h 1478497"/>
              <a:gd name="connsiteX3" fmla="*/ 458423 w 2530083"/>
              <a:gd name="connsiteY3" fmla="*/ 56097 h 1478497"/>
              <a:gd name="connsiteX4" fmla="*/ 344123 w 2530083"/>
              <a:gd name="connsiteY4" fmla="*/ 43397 h 1478497"/>
              <a:gd name="connsiteX5" fmla="*/ 26623 w 2530083"/>
              <a:gd name="connsiteY5" fmla="*/ 43397 h 1478497"/>
              <a:gd name="connsiteX6" fmla="*/ 64723 w 2530083"/>
              <a:gd name="connsiteY6" fmla="*/ 284697 h 1478497"/>
              <a:gd name="connsiteX7" fmla="*/ 102823 w 2530083"/>
              <a:gd name="connsiteY7" fmla="*/ 322797 h 1478497"/>
              <a:gd name="connsiteX8" fmla="*/ 153623 w 2530083"/>
              <a:gd name="connsiteY8" fmla="*/ 335497 h 1478497"/>
              <a:gd name="connsiteX9" fmla="*/ 191723 w 2530083"/>
              <a:gd name="connsiteY9" fmla="*/ 348197 h 1478497"/>
              <a:gd name="connsiteX10" fmla="*/ 394923 w 2530083"/>
              <a:gd name="connsiteY10" fmla="*/ 373597 h 1478497"/>
              <a:gd name="connsiteX11" fmla="*/ 483823 w 2530083"/>
              <a:gd name="connsiteY11" fmla="*/ 398997 h 1478497"/>
              <a:gd name="connsiteX12" fmla="*/ 585423 w 2530083"/>
              <a:gd name="connsiteY12" fmla="*/ 411697 h 1478497"/>
              <a:gd name="connsiteX13" fmla="*/ 687023 w 2530083"/>
              <a:gd name="connsiteY13" fmla="*/ 449797 h 1478497"/>
              <a:gd name="connsiteX14" fmla="*/ 877523 w 2530083"/>
              <a:gd name="connsiteY14" fmla="*/ 475197 h 1478497"/>
              <a:gd name="connsiteX15" fmla="*/ 941023 w 2530083"/>
              <a:gd name="connsiteY15" fmla="*/ 500597 h 1478497"/>
              <a:gd name="connsiteX16" fmla="*/ 991823 w 2530083"/>
              <a:gd name="connsiteY16" fmla="*/ 525997 h 1478497"/>
              <a:gd name="connsiteX17" fmla="*/ 1068023 w 2530083"/>
              <a:gd name="connsiteY17" fmla="*/ 551397 h 1478497"/>
              <a:gd name="connsiteX18" fmla="*/ 1106123 w 2530083"/>
              <a:gd name="connsiteY18" fmla="*/ 576797 h 1478497"/>
              <a:gd name="connsiteX19" fmla="*/ 1195023 w 2530083"/>
              <a:gd name="connsiteY19" fmla="*/ 614897 h 1478497"/>
              <a:gd name="connsiteX20" fmla="*/ 1283923 w 2530083"/>
              <a:gd name="connsiteY20" fmla="*/ 678397 h 1478497"/>
              <a:gd name="connsiteX21" fmla="*/ 1322023 w 2530083"/>
              <a:gd name="connsiteY21" fmla="*/ 691097 h 1478497"/>
              <a:gd name="connsiteX22" fmla="*/ 1360123 w 2530083"/>
              <a:gd name="connsiteY22" fmla="*/ 716497 h 1478497"/>
              <a:gd name="connsiteX23" fmla="*/ 1398223 w 2530083"/>
              <a:gd name="connsiteY23" fmla="*/ 729197 h 1478497"/>
              <a:gd name="connsiteX24" fmla="*/ 1487123 w 2530083"/>
              <a:gd name="connsiteY24" fmla="*/ 792697 h 1478497"/>
              <a:gd name="connsiteX25" fmla="*/ 1525223 w 2530083"/>
              <a:gd name="connsiteY25" fmla="*/ 805397 h 1478497"/>
              <a:gd name="connsiteX26" fmla="*/ 1601423 w 2530083"/>
              <a:gd name="connsiteY26" fmla="*/ 843497 h 1478497"/>
              <a:gd name="connsiteX27" fmla="*/ 1639523 w 2530083"/>
              <a:gd name="connsiteY27" fmla="*/ 881597 h 1478497"/>
              <a:gd name="connsiteX28" fmla="*/ 1677623 w 2530083"/>
              <a:gd name="connsiteY28" fmla="*/ 906997 h 1478497"/>
              <a:gd name="connsiteX29" fmla="*/ 1728423 w 2530083"/>
              <a:gd name="connsiteY29" fmla="*/ 945097 h 1478497"/>
              <a:gd name="connsiteX30" fmla="*/ 1804623 w 2530083"/>
              <a:gd name="connsiteY30" fmla="*/ 995897 h 1478497"/>
              <a:gd name="connsiteX31" fmla="*/ 1880823 w 2530083"/>
              <a:gd name="connsiteY31" fmla="*/ 1072097 h 1478497"/>
              <a:gd name="connsiteX32" fmla="*/ 1969723 w 2530083"/>
              <a:gd name="connsiteY32" fmla="*/ 1135597 h 1478497"/>
              <a:gd name="connsiteX33" fmla="*/ 2033223 w 2530083"/>
              <a:gd name="connsiteY33" fmla="*/ 1211797 h 1478497"/>
              <a:gd name="connsiteX34" fmla="*/ 2084023 w 2530083"/>
              <a:gd name="connsiteY34" fmla="*/ 1224497 h 1478497"/>
              <a:gd name="connsiteX35" fmla="*/ 2223723 w 2530083"/>
              <a:gd name="connsiteY35" fmla="*/ 1313397 h 1478497"/>
              <a:gd name="connsiteX36" fmla="*/ 2261823 w 2530083"/>
              <a:gd name="connsiteY36" fmla="*/ 1338797 h 1478497"/>
              <a:gd name="connsiteX37" fmla="*/ 2376123 w 2530083"/>
              <a:gd name="connsiteY37" fmla="*/ 1402297 h 1478497"/>
              <a:gd name="connsiteX38" fmla="*/ 2452323 w 2530083"/>
              <a:gd name="connsiteY38" fmla="*/ 1453097 h 1478497"/>
              <a:gd name="connsiteX39" fmla="*/ 2490423 w 2530083"/>
              <a:gd name="connsiteY39" fmla="*/ 1478497 h 1478497"/>
              <a:gd name="connsiteX40" fmla="*/ 2528523 w 2530083"/>
              <a:gd name="connsiteY40" fmla="*/ 1465797 h 1478497"/>
              <a:gd name="connsiteX41" fmla="*/ 2490423 w 2530083"/>
              <a:gd name="connsiteY41" fmla="*/ 1300697 h 1478497"/>
              <a:gd name="connsiteX42" fmla="*/ 2477723 w 2530083"/>
              <a:gd name="connsiteY42" fmla="*/ 1262597 h 1478497"/>
              <a:gd name="connsiteX43" fmla="*/ 2426923 w 2530083"/>
              <a:gd name="connsiteY43" fmla="*/ 1186397 h 1478497"/>
              <a:gd name="connsiteX44" fmla="*/ 2363423 w 2530083"/>
              <a:gd name="connsiteY44" fmla="*/ 1072097 h 1478497"/>
              <a:gd name="connsiteX45" fmla="*/ 2287223 w 2530083"/>
              <a:gd name="connsiteY45" fmla="*/ 1008597 h 1478497"/>
              <a:gd name="connsiteX46" fmla="*/ 2261823 w 2530083"/>
              <a:gd name="connsiteY46" fmla="*/ 970497 h 1478497"/>
              <a:gd name="connsiteX47" fmla="*/ 2185623 w 2530083"/>
              <a:gd name="connsiteY47" fmla="*/ 906997 h 1478497"/>
              <a:gd name="connsiteX48" fmla="*/ 2160223 w 2530083"/>
              <a:gd name="connsiteY48" fmla="*/ 868897 h 1478497"/>
              <a:gd name="connsiteX49" fmla="*/ 2084023 w 2530083"/>
              <a:gd name="connsiteY49" fmla="*/ 830797 h 1478497"/>
              <a:gd name="connsiteX50" fmla="*/ 2007823 w 2530083"/>
              <a:gd name="connsiteY50" fmla="*/ 779997 h 1478497"/>
              <a:gd name="connsiteX51" fmla="*/ 1931623 w 2530083"/>
              <a:gd name="connsiteY51" fmla="*/ 729197 h 1478497"/>
              <a:gd name="connsiteX52" fmla="*/ 1855423 w 2530083"/>
              <a:gd name="connsiteY52" fmla="*/ 678397 h 1478497"/>
              <a:gd name="connsiteX53" fmla="*/ 1779223 w 2530083"/>
              <a:gd name="connsiteY53" fmla="*/ 640297 h 1478497"/>
              <a:gd name="connsiteX54" fmla="*/ 1741123 w 2530083"/>
              <a:gd name="connsiteY54" fmla="*/ 627597 h 1478497"/>
              <a:gd name="connsiteX55" fmla="*/ 1703023 w 2530083"/>
              <a:gd name="connsiteY55" fmla="*/ 602197 h 1478497"/>
              <a:gd name="connsiteX56" fmla="*/ 1614123 w 2530083"/>
              <a:gd name="connsiteY56" fmla="*/ 551397 h 1478497"/>
              <a:gd name="connsiteX57" fmla="*/ 1512523 w 2530083"/>
              <a:gd name="connsiteY57" fmla="*/ 462497 h 1478497"/>
              <a:gd name="connsiteX58" fmla="*/ 1474423 w 2530083"/>
              <a:gd name="connsiteY58" fmla="*/ 437097 h 1478497"/>
              <a:gd name="connsiteX59" fmla="*/ 1398223 w 2530083"/>
              <a:gd name="connsiteY59" fmla="*/ 411697 h 1478497"/>
              <a:gd name="connsiteX60" fmla="*/ 1322023 w 2530083"/>
              <a:gd name="connsiteY60" fmla="*/ 373597 h 1478497"/>
              <a:gd name="connsiteX61" fmla="*/ 1283923 w 2530083"/>
              <a:gd name="connsiteY61" fmla="*/ 348197 h 1478497"/>
              <a:gd name="connsiteX62" fmla="*/ 1156923 w 2530083"/>
              <a:gd name="connsiteY62" fmla="*/ 310097 h 1478497"/>
              <a:gd name="connsiteX63" fmla="*/ 1068023 w 2530083"/>
              <a:gd name="connsiteY63" fmla="*/ 271997 h 1478497"/>
              <a:gd name="connsiteX64" fmla="*/ 941023 w 2530083"/>
              <a:gd name="connsiteY64" fmla="*/ 233897 h 1478497"/>
              <a:gd name="connsiteX65" fmla="*/ 864823 w 2530083"/>
              <a:gd name="connsiteY65" fmla="*/ 183097 h 1478497"/>
              <a:gd name="connsiteX66" fmla="*/ 826723 w 2530083"/>
              <a:gd name="connsiteY66" fmla="*/ 157697 h 1478497"/>
              <a:gd name="connsiteX67" fmla="*/ 737823 w 2530083"/>
              <a:gd name="connsiteY67" fmla="*/ 106897 h 147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530083" h="1478497">
                <a:moveTo>
                  <a:pt x="737823" y="106897"/>
                </a:moveTo>
                <a:cubicBezTo>
                  <a:pt x="695490" y="96314"/>
                  <a:pt x="627243" y="102805"/>
                  <a:pt x="572723" y="94197"/>
                </a:cubicBezTo>
                <a:cubicBezTo>
                  <a:pt x="546277" y="90021"/>
                  <a:pt x="521923" y="77264"/>
                  <a:pt x="496523" y="68797"/>
                </a:cubicBezTo>
                <a:cubicBezTo>
                  <a:pt x="483823" y="64564"/>
                  <a:pt x="471728" y="57575"/>
                  <a:pt x="458423" y="56097"/>
                </a:cubicBezTo>
                <a:lnTo>
                  <a:pt x="344123" y="43397"/>
                </a:lnTo>
                <a:cubicBezTo>
                  <a:pt x="245684" y="10584"/>
                  <a:pt x="123660" y="-35156"/>
                  <a:pt x="26623" y="43397"/>
                </a:cubicBezTo>
                <a:cubicBezTo>
                  <a:pt x="-32076" y="90915"/>
                  <a:pt x="17950" y="228570"/>
                  <a:pt x="64723" y="284697"/>
                </a:cubicBezTo>
                <a:cubicBezTo>
                  <a:pt x="76221" y="298495"/>
                  <a:pt x="87229" y="313886"/>
                  <a:pt x="102823" y="322797"/>
                </a:cubicBezTo>
                <a:cubicBezTo>
                  <a:pt x="117978" y="331457"/>
                  <a:pt x="136840" y="330702"/>
                  <a:pt x="153623" y="335497"/>
                </a:cubicBezTo>
                <a:cubicBezTo>
                  <a:pt x="166495" y="339175"/>
                  <a:pt x="178655" y="345293"/>
                  <a:pt x="191723" y="348197"/>
                </a:cubicBezTo>
                <a:cubicBezTo>
                  <a:pt x="256177" y="362520"/>
                  <a:pt x="331042" y="367209"/>
                  <a:pt x="394923" y="373597"/>
                </a:cubicBezTo>
                <a:cubicBezTo>
                  <a:pt x="425120" y="383663"/>
                  <a:pt x="451929" y="393681"/>
                  <a:pt x="483823" y="398997"/>
                </a:cubicBezTo>
                <a:cubicBezTo>
                  <a:pt x="517489" y="404608"/>
                  <a:pt x="551757" y="406086"/>
                  <a:pt x="585423" y="411697"/>
                </a:cubicBezTo>
                <a:cubicBezTo>
                  <a:pt x="731449" y="436035"/>
                  <a:pt x="537246" y="408949"/>
                  <a:pt x="687023" y="449797"/>
                </a:cubicBezTo>
                <a:cubicBezTo>
                  <a:pt x="701853" y="453842"/>
                  <a:pt x="869196" y="474156"/>
                  <a:pt x="877523" y="475197"/>
                </a:cubicBezTo>
                <a:cubicBezTo>
                  <a:pt x="898690" y="483664"/>
                  <a:pt x="920191" y="491338"/>
                  <a:pt x="941023" y="500597"/>
                </a:cubicBezTo>
                <a:cubicBezTo>
                  <a:pt x="958323" y="508286"/>
                  <a:pt x="974245" y="518966"/>
                  <a:pt x="991823" y="525997"/>
                </a:cubicBezTo>
                <a:cubicBezTo>
                  <a:pt x="1016682" y="535941"/>
                  <a:pt x="1045746" y="536545"/>
                  <a:pt x="1068023" y="551397"/>
                </a:cubicBezTo>
                <a:cubicBezTo>
                  <a:pt x="1080723" y="559864"/>
                  <a:pt x="1092471" y="569971"/>
                  <a:pt x="1106123" y="576797"/>
                </a:cubicBezTo>
                <a:cubicBezTo>
                  <a:pt x="1192543" y="620007"/>
                  <a:pt x="1089314" y="548829"/>
                  <a:pt x="1195023" y="614897"/>
                </a:cubicBezTo>
                <a:cubicBezTo>
                  <a:pt x="1218034" y="629279"/>
                  <a:pt x="1257056" y="664963"/>
                  <a:pt x="1283923" y="678397"/>
                </a:cubicBezTo>
                <a:cubicBezTo>
                  <a:pt x="1295897" y="684384"/>
                  <a:pt x="1310049" y="685110"/>
                  <a:pt x="1322023" y="691097"/>
                </a:cubicBezTo>
                <a:cubicBezTo>
                  <a:pt x="1335675" y="697923"/>
                  <a:pt x="1346471" y="709671"/>
                  <a:pt x="1360123" y="716497"/>
                </a:cubicBezTo>
                <a:cubicBezTo>
                  <a:pt x="1372097" y="722484"/>
                  <a:pt x="1386249" y="723210"/>
                  <a:pt x="1398223" y="729197"/>
                </a:cubicBezTo>
                <a:cubicBezTo>
                  <a:pt x="1437535" y="748853"/>
                  <a:pt x="1446854" y="769686"/>
                  <a:pt x="1487123" y="792697"/>
                </a:cubicBezTo>
                <a:cubicBezTo>
                  <a:pt x="1498746" y="799339"/>
                  <a:pt x="1513249" y="799410"/>
                  <a:pt x="1525223" y="805397"/>
                </a:cubicBezTo>
                <a:cubicBezTo>
                  <a:pt x="1623700" y="854636"/>
                  <a:pt x="1505658" y="811575"/>
                  <a:pt x="1601423" y="843497"/>
                </a:cubicBezTo>
                <a:cubicBezTo>
                  <a:pt x="1614123" y="856197"/>
                  <a:pt x="1625725" y="870099"/>
                  <a:pt x="1639523" y="881597"/>
                </a:cubicBezTo>
                <a:cubicBezTo>
                  <a:pt x="1651249" y="891368"/>
                  <a:pt x="1665203" y="898125"/>
                  <a:pt x="1677623" y="906997"/>
                </a:cubicBezTo>
                <a:cubicBezTo>
                  <a:pt x="1694847" y="919300"/>
                  <a:pt x="1711083" y="932959"/>
                  <a:pt x="1728423" y="945097"/>
                </a:cubicBezTo>
                <a:cubicBezTo>
                  <a:pt x="1753432" y="962603"/>
                  <a:pt x="1783037" y="974311"/>
                  <a:pt x="1804623" y="995897"/>
                </a:cubicBezTo>
                <a:cubicBezTo>
                  <a:pt x="1830023" y="1021297"/>
                  <a:pt x="1850935" y="1052172"/>
                  <a:pt x="1880823" y="1072097"/>
                </a:cubicBezTo>
                <a:cubicBezTo>
                  <a:pt x="1902456" y="1086519"/>
                  <a:pt x="1953970" y="1119844"/>
                  <a:pt x="1969723" y="1135597"/>
                </a:cubicBezTo>
                <a:cubicBezTo>
                  <a:pt x="2004791" y="1170665"/>
                  <a:pt x="1984677" y="1184056"/>
                  <a:pt x="2033223" y="1211797"/>
                </a:cubicBezTo>
                <a:cubicBezTo>
                  <a:pt x="2048378" y="1220457"/>
                  <a:pt x="2067090" y="1220264"/>
                  <a:pt x="2084023" y="1224497"/>
                </a:cubicBezTo>
                <a:cubicBezTo>
                  <a:pt x="2173700" y="1278303"/>
                  <a:pt x="2126984" y="1248905"/>
                  <a:pt x="2223723" y="1313397"/>
                </a:cubicBezTo>
                <a:cubicBezTo>
                  <a:pt x="2236423" y="1321864"/>
                  <a:pt x="2247343" y="1333970"/>
                  <a:pt x="2261823" y="1338797"/>
                </a:cubicBezTo>
                <a:cubicBezTo>
                  <a:pt x="2328883" y="1361150"/>
                  <a:pt x="2288784" y="1344071"/>
                  <a:pt x="2376123" y="1402297"/>
                </a:cubicBezTo>
                <a:lnTo>
                  <a:pt x="2452323" y="1453097"/>
                </a:lnTo>
                <a:lnTo>
                  <a:pt x="2490423" y="1478497"/>
                </a:lnTo>
                <a:cubicBezTo>
                  <a:pt x="2503123" y="1474264"/>
                  <a:pt x="2525276" y="1478784"/>
                  <a:pt x="2528523" y="1465797"/>
                </a:cubicBezTo>
                <a:cubicBezTo>
                  <a:pt x="2537944" y="1428114"/>
                  <a:pt x="2502117" y="1335779"/>
                  <a:pt x="2490423" y="1300697"/>
                </a:cubicBezTo>
                <a:cubicBezTo>
                  <a:pt x="2486190" y="1287997"/>
                  <a:pt x="2485149" y="1273736"/>
                  <a:pt x="2477723" y="1262597"/>
                </a:cubicBezTo>
                <a:cubicBezTo>
                  <a:pt x="2460790" y="1237197"/>
                  <a:pt x="2436576" y="1215357"/>
                  <a:pt x="2426923" y="1186397"/>
                </a:cubicBezTo>
                <a:cubicBezTo>
                  <a:pt x="2413689" y="1146694"/>
                  <a:pt x="2400854" y="1097051"/>
                  <a:pt x="2363423" y="1072097"/>
                </a:cubicBezTo>
                <a:cubicBezTo>
                  <a:pt x="2325961" y="1047122"/>
                  <a:pt x="2317781" y="1045267"/>
                  <a:pt x="2287223" y="1008597"/>
                </a:cubicBezTo>
                <a:cubicBezTo>
                  <a:pt x="2277452" y="996871"/>
                  <a:pt x="2271594" y="982223"/>
                  <a:pt x="2261823" y="970497"/>
                </a:cubicBezTo>
                <a:cubicBezTo>
                  <a:pt x="2231265" y="933827"/>
                  <a:pt x="2223085" y="931972"/>
                  <a:pt x="2185623" y="906997"/>
                </a:cubicBezTo>
                <a:cubicBezTo>
                  <a:pt x="2177156" y="894297"/>
                  <a:pt x="2171016" y="879690"/>
                  <a:pt x="2160223" y="868897"/>
                </a:cubicBezTo>
                <a:cubicBezTo>
                  <a:pt x="2117938" y="826612"/>
                  <a:pt x="2130504" y="856620"/>
                  <a:pt x="2084023" y="830797"/>
                </a:cubicBezTo>
                <a:cubicBezTo>
                  <a:pt x="2057338" y="815972"/>
                  <a:pt x="2029409" y="801583"/>
                  <a:pt x="2007823" y="779997"/>
                </a:cubicBezTo>
                <a:cubicBezTo>
                  <a:pt x="1923269" y="695443"/>
                  <a:pt x="2014331" y="775146"/>
                  <a:pt x="1931623" y="729197"/>
                </a:cubicBezTo>
                <a:cubicBezTo>
                  <a:pt x="1904938" y="714372"/>
                  <a:pt x="1884383" y="688050"/>
                  <a:pt x="1855423" y="678397"/>
                </a:cubicBezTo>
                <a:cubicBezTo>
                  <a:pt x="1759658" y="646475"/>
                  <a:pt x="1877700" y="689536"/>
                  <a:pt x="1779223" y="640297"/>
                </a:cubicBezTo>
                <a:cubicBezTo>
                  <a:pt x="1767249" y="634310"/>
                  <a:pt x="1753097" y="633584"/>
                  <a:pt x="1741123" y="627597"/>
                </a:cubicBezTo>
                <a:cubicBezTo>
                  <a:pt x="1727471" y="620771"/>
                  <a:pt x="1716275" y="609770"/>
                  <a:pt x="1703023" y="602197"/>
                </a:cubicBezTo>
                <a:cubicBezTo>
                  <a:pt x="1590232" y="537745"/>
                  <a:pt x="1706948" y="613280"/>
                  <a:pt x="1614123" y="551397"/>
                </a:cubicBezTo>
                <a:cubicBezTo>
                  <a:pt x="1571790" y="487897"/>
                  <a:pt x="1601423" y="521764"/>
                  <a:pt x="1512523" y="462497"/>
                </a:cubicBezTo>
                <a:cubicBezTo>
                  <a:pt x="1499823" y="454030"/>
                  <a:pt x="1488903" y="441924"/>
                  <a:pt x="1474423" y="437097"/>
                </a:cubicBezTo>
                <a:cubicBezTo>
                  <a:pt x="1449023" y="428630"/>
                  <a:pt x="1420500" y="426549"/>
                  <a:pt x="1398223" y="411697"/>
                </a:cubicBezTo>
                <a:cubicBezTo>
                  <a:pt x="1289034" y="338904"/>
                  <a:pt x="1427183" y="426177"/>
                  <a:pt x="1322023" y="373597"/>
                </a:cubicBezTo>
                <a:cubicBezTo>
                  <a:pt x="1308371" y="366771"/>
                  <a:pt x="1297952" y="354210"/>
                  <a:pt x="1283923" y="348197"/>
                </a:cubicBezTo>
                <a:cubicBezTo>
                  <a:pt x="1234227" y="326899"/>
                  <a:pt x="1208145" y="344245"/>
                  <a:pt x="1156923" y="310097"/>
                </a:cubicBezTo>
                <a:cubicBezTo>
                  <a:pt x="1096476" y="269799"/>
                  <a:pt x="1142577" y="294363"/>
                  <a:pt x="1068023" y="271997"/>
                </a:cubicBezTo>
                <a:cubicBezTo>
                  <a:pt x="913425" y="225618"/>
                  <a:pt x="1058112" y="263169"/>
                  <a:pt x="941023" y="233897"/>
                </a:cubicBezTo>
                <a:cubicBezTo>
                  <a:pt x="868798" y="161672"/>
                  <a:pt x="938341" y="219856"/>
                  <a:pt x="864823" y="183097"/>
                </a:cubicBezTo>
                <a:cubicBezTo>
                  <a:pt x="851171" y="176271"/>
                  <a:pt x="840671" y="163896"/>
                  <a:pt x="826723" y="157697"/>
                </a:cubicBezTo>
                <a:cubicBezTo>
                  <a:pt x="728467" y="114028"/>
                  <a:pt x="780156" y="117480"/>
                  <a:pt x="737823" y="106897"/>
                </a:cubicBezTo>
                <a:close/>
              </a:path>
            </a:pathLst>
          </a:cu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3" name="Connettore 2 2"/>
          <p:cNvCxnSpPr/>
          <p:nvPr/>
        </p:nvCxnSpPr>
        <p:spPr>
          <a:xfrm flipV="1">
            <a:off x="2897814" y="2888940"/>
            <a:ext cx="1944216" cy="17281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igura a mano libera 26"/>
          <p:cNvSpPr/>
          <p:nvPr/>
        </p:nvSpPr>
        <p:spPr>
          <a:xfrm rot="1078952">
            <a:off x="6311875" y="2901531"/>
            <a:ext cx="1286045" cy="978897"/>
          </a:xfrm>
          <a:custGeom>
            <a:avLst/>
            <a:gdLst>
              <a:gd name="connsiteX0" fmla="*/ 0 w 1300480"/>
              <a:gd name="connsiteY0" fmla="*/ 0 h 1161761"/>
              <a:gd name="connsiteX1" fmla="*/ 30480 w 1300480"/>
              <a:gd name="connsiteY1" fmla="*/ 50800 h 1161761"/>
              <a:gd name="connsiteX2" fmla="*/ 121920 w 1300480"/>
              <a:gd name="connsiteY2" fmla="*/ 101600 h 1161761"/>
              <a:gd name="connsiteX3" fmla="*/ 182880 w 1300480"/>
              <a:gd name="connsiteY3" fmla="*/ 142240 h 1161761"/>
              <a:gd name="connsiteX4" fmla="*/ 243840 w 1300480"/>
              <a:gd name="connsiteY4" fmla="*/ 162560 h 1161761"/>
              <a:gd name="connsiteX5" fmla="*/ 274320 w 1300480"/>
              <a:gd name="connsiteY5" fmla="*/ 172720 h 1161761"/>
              <a:gd name="connsiteX6" fmla="*/ 365760 w 1300480"/>
              <a:gd name="connsiteY6" fmla="*/ 193040 h 1161761"/>
              <a:gd name="connsiteX7" fmla="*/ 426720 w 1300480"/>
              <a:gd name="connsiteY7" fmla="*/ 213360 h 1161761"/>
              <a:gd name="connsiteX8" fmla="*/ 457200 w 1300480"/>
              <a:gd name="connsiteY8" fmla="*/ 223520 h 1161761"/>
              <a:gd name="connsiteX9" fmla="*/ 518160 w 1300480"/>
              <a:gd name="connsiteY9" fmla="*/ 254000 h 1161761"/>
              <a:gd name="connsiteX10" fmla="*/ 548640 w 1300480"/>
              <a:gd name="connsiteY10" fmla="*/ 274320 h 1161761"/>
              <a:gd name="connsiteX11" fmla="*/ 640080 w 1300480"/>
              <a:gd name="connsiteY11" fmla="*/ 304800 h 1161761"/>
              <a:gd name="connsiteX12" fmla="*/ 711200 w 1300480"/>
              <a:gd name="connsiteY12" fmla="*/ 325120 h 1161761"/>
              <a:gd name="connsiteX13" fmla="*/ 741680 w 1300480"/>
              <a:gd name="connsiteY13" fmla="*/ 335280 h 1161761"/>
              <a:gd name="connsiteX14" fmla="*/ 833120 w 1300480"/>
              <a:gd name="connsiteY14" fmla="*/ 345440 h 1161761"/>
              <a:gd name="connsiteX15" fmla="*/ 894080 w 1300480"/>
              <a:gd name="connsiteY15" fmla="*/ 355600 h 1161761"/>
              <a:gd name="connsiteX16" fmla="*/ 1076960 w 1300480"/>
              <a:gd name="connsiteY16" fmla="*/ 375920 h 1161761"/>
              <a:gd name="connsiteX17" fmla="*/ 1117600 w 1300480"/>
              <a:gd name="connsiteY17" fmla="*/ 396240 h 1161761"/>
              <a:gd name="connsiteX18" fmla="*/ 1188720 w 1300480"/>
              <a:gd name="connsiteY18" fmla="*/ 416560 h 1161761"/>
              <a:gd name="connsiteX19" fmla="*/ 1249680 w 1300480"/>
              <a:gd name="connsiteY19" fmla="*/ 436880 h 1161761"/>
              <a:gd name="connsiteX20" fmla="*/ 1280160 w 1300480"/>
              <a:gd name="connsiteY20" fmla="*/ 457200 h 1161761"/>
              <a:gd name="connsiteX21" fmla="*/ 1280160 w 1300480"/>
              <a:gd name="connsiteY21" fmla="*/ 528320 h 1161761"/>
              <a:gd name="connsiteX22" fmla="*/ 1300480 w 1300480"/>
              <a:gd name="connsiteY22" fmla="*/ 944880 h 1161761"/>
              <a:gd name="connsiteX23" fmla="*/ 1290320 w 1300480"/>
              <a:gd name="connsiteY23" fmla="*/ 1158240 h 1161761"/>
              <a:gd name="connsiteX24" fmla="*/ 1259840 w 1300480"/>
              <a:gd name="connsiteY24" fmla="*/ 1148080 h 1161761"/>
              <a:gd name="connsiteX25" fmla="*/ 1198880 w 1300480"/>
              <a:gd name="connsiteY25" fmla="*/ 1117600 h 1161761"/>
              <a:gd name="connsiteX26" fmla="*/ 1117600 w 1300480"/>
              <a:gd name="connsiteY26" fmla="*/ 1107440 h 1161761"/>
              <a:gd name="connsiteX27" fmla="*/ 965200 w 1300480"/>
              <a:gd name="connsiteY27" fmla="*/ 1087120 h 1161761"/>
              <a:gd name="connsiteX28" fmla="*/ 924560 w 1300480"/>
              <a:gd name="connsiteY28" fmla="*/ 1076960 h 1161761"/>
              <a:gd name="connsiteX29" fmla="*/ 812800 w 1300480"/>
              <a:gd name="connsiteY29" fmla="*/ 1056640 h 1161761"/>
              <a:gd name="connsiteX30" fmla="*/ 772160 w 1300480"/>
              <a:gd name="connsiteY30" fmla="*/ 1036320 h 1161761"/>
              <a:gd name="connsiteX31" fmla="*/ 721360 w 1300480"/>
              <a:gd name="connsiteY31" fmla="*/ 1026160 h 1161761"/>
              <a:gd name="connsiteX32" fmla="*/ 609600 w 1300480"/>
              <a:gd name="connsiteY32" fmla="*/ 995680 h 1161761"/>
              <a:gd name="connsiteX33" fmla="*/ 568960 w 1300480"/>
              <a:gd name="connsiteY33" fmla="*/ 985520 h 1161761"/>
              <a:gd name="connsiteX34" fmla="*/ 528320 w 1300480"/>
              <a:gd name="connsiteY34" fmla="*/ 965200 h 1161761"/>
              <a:gd name="connsiteX35" fmla="*/ 467360 w 1300480"/>
              <a:gd name="connsiteY35" fmla="*/ 944880 h 1161761"/>
              <a:gd name="connsiteX36" fmla="*/ 436880 w 1300480"/>
              <a:gd name="connsiteY36" fmla="*/ 934720 h 1161761"/>
              <a:gd name="connsiteX37" fmla="*/ 375920 w 1300480"/>
              <a:gd name="connsiteY37" fmla="*/ 904240 h 1161761"/>
              <a:gd name="connsiteX38" fmla="*/ 314960 w 1300480"/>
              <a:gd name="connsiteY38" fmla="*/ 873760 h 1161761"/>
              <a:gd name="connsiteX39" fmla="*/ 243840 w 1300480"/>
              <a:gd name="connsiteY39" fmla="*/ 863600 h 1161761"/>
              <a:gd name="connsiteX40" fmla="*/ 111760 w 1300480"/>
              <a:gd name="connsiteY40" fmla="*/ 833120 h 1161761"/>
              <a:gd name="connsiteX41" fmla="*/ 30480 w 1300480"/>
              <a:gd name="connsiteY41" fmla="*/ 782320 h 1161761"/>
              <a:gd name="connsiteX42" fmla="*/ 40640 w 1300480"/>
              <a:gd name="connsiteY42" fmla="*/ 599440 h 1161761"/>
              <a:gd name="connsiteX43" fmla="*/ 50800 w 1300480"/>
              <a:gd name="connsiteY43" fmla="*/ 548640 h 1161761"/>
              <a:gd name="connsiteX44" fmla="*/ 30480 w 1300480"/>
              <a:gd name="connsiteY44" fmla="*/ 121920 h 116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00480" h="1161761">
                <a:moveTo>
                  <a:pt x="0" y="0"/>
                </a:moveTo>
                <a:cubicBezTo>
                  <a:pt x="10160" y="16933"/>
                  <a:pt x="16516" y="36836"/>
                  <a:pt x="30480" y="50800"/>
                </a:cubicBezTo>
                <a:cubicBezTo>
                  <a:pt x="109116" y="129436"/>
                  <a:pt x="64428" y="69660"/>
                  <a:pt x="121920" y="101600"/>
                </a:cubicBezTo>
                <a:cubicBezTo>
                  <a:pt x="143268" y="113460"/>
                  <a:pt x="159712" y="134517"/>
                  <a:pt x="182880" y="142240"/>
                </a:cubicBezTo>
                <a:lnTo>
                  <a:pt x="243840" y="162560"/>
                </a:lnTo>
                <a:cubicBezTo>
                  <a:pt x="254000" y="165947"/>
                  <a:pt x="263818" y="170620"/>
                  <a:pt x="274320" y="172720"/>
                </a:cubicBezTo>
                <a:cubicBezTo>
                  <a:pt x="303324" y="178521"/>
                  <a:pt x="337063" y="184431"/>
                  <a:pt x="365760" y="193040"/>
                </a:cubicBezTo>
                <a:cubicBezTo>
                  <a:pt x="386276" y="199195"/>
                  <a:pt x="406400" y="206587"/>
                  <a:pt x="426720" y="213360"/>
                </a:cubicBezTo>
                <a:cubicBezTo>
                  <a:pt x="436880" y="216747"/>
                  <a:pt x="448289" y="217579"/>
                  <a:pt x="457200" y="223520"/>
                </a:cubicBezTo>
                <a:cubicBezTo>
                  <a:pt x="544551" y="281754"/>
                  <a:pt x="434032" y="211936"/>
                  <a:pt x="518160" y="254000"/>
                </a:cubicBezTo>
                <a:cubicBezTo>
                  <a:pt x="529082" y="259461"/>
                  <a:pt x="537482" y="269361"/>
                  <a:pt x="548640" y="274320"/>
                </a:cubicBezTo>
                <a:lnTo>
                  <a:pt x="640080" y="304800"/>
                </a:lnTo>
                <a:cubicBezTo>
                  <a:pt x="713161" y="329160"/>
                  <a:pt x="621898" y="299605"/>
                  <a:pt x="711200" y="325120"/>
                </a:cubicBezTo>
                <a:cubicBezTo>
                  <a:pt x="721498" y="328062"/>
                  <a:pt x="731116" y="333519"/>
                  <a:pt x="741680" y="335280"/>
                </a:cubicBezTo>
                <a:cubicBezTo>
                  <a:pt x="771930" y="340322"/>
                  <a:pt x="802721" y="341387"/>
                  <a:pt x="833120" y="345440"/>
                </a:cubicBezTo>
                <a:cubicBezTo>
                  <a:pt x="853540" y="348163"/>
                  <a:pt x="873639" y="353045"/>
                  <a:pt x="894080" y="355600"/>
                </a:cubicBezTo>
                <a:cubicBezTo>
                  <a:pt x="954942" y="363208"/>
                  <a:pt x="1076960" y="375920"/>
                  <a:pt x="1076960" y="375920"/>
                </a:cubicBezTo>
                <a:cubicBezTo>
                  <a:pt x="1090507" y="382693"/>
                  <a:pt x="1103679" y="390274"/>
                  <a:pt x="1117600" y="396240"/>
                </a:cubicBezTo>
                <a:cubicBezTo>
                  <a:pt x="1144157" y="407622"/>
                  <a:pt x="1160077" y="407967"/>
                  <a:pt x="1188720" y="416560"/>
                </a:cubicBezTo>
                <a:cubicBezTo>
                  <a:pt x="1209236" y="422715"/>
                  <a:pt x="1231858" y="424999"/>
                  <a:pt x="1249680" y="436880"/>
                </a:cubicBezTo>
                <a:lnTo>
                  <a:pt x="1280160" y="457200"/>
                </a:lnTo>
                <a:cubicBezTo>
                  <a:pt x="1304520" y="530281"/>
                  <a:pt x="1280160" y="439018"/>
                  <a:pt x="1280160" y="528320"/>
                </a:cubicBezTo>
                <a:cubicBezTo>
                  <a:pt x="1280160" y="802995"/>
                  <a:pt x="1279135" y="774116"/>
                  <a:pt x="1300480" y="944880"/>
                </a:cubicBezTo>
                <a:cubicBezTo>
                  <a:pt x="1297093" y="1016000"/>
                  <a:pt x="1304284" y="1088422"/>
                  <a:pt x="1290320" y="1158240"/>
                </a:cubicBezTo>
                <a:cubicBezTo>
                  <a:pt x="1288220" y="1168742"/>
                  <a:pt x="1269419" y="1152869"/>
                  <a:pt x="1259840" y="1148080"/>
                </a:cubicBezTo>
                <a:cubicBezTo>
                  <a:pt x="1222654" y="1129487"/>
                  <a:pt x="1239010" y="1124896"/>
                  <a:pt x="1198880" y="1117600"/>
                </a:cubicBezTo>
                <a:cubicBezTo>
                  <a:pt x="1172016" y="1112716"/>
                  <a:pt x="1144630" y="1111301"/>
                  <a:pt x="1117600" y="1107440"/>
                </a:cubicBezTo>
                <a:cubicBezTo>
                  <a:pt x="957982" y="1084637"/>
                  <a:pt x="1178953" y="1110870"/>
                  <a:pt x="965200" y="1087120"/>
                </a:cubicBezTo>
                <a:cubicBezTo>
                  <a:pt x="951653" y="1083733"/>
                  <a:pt x="938298" y="1079458"/>
                  <a:pt x="924560" y="1076960"/>
                </a:cubicBezTo>
                <a:cubicBezTo>
                  <a:pt x="893364" y="1071288"/>
                  <a:pt x="845332" y="1068840"/>
                  <a:pt x="812800" y="1056640"/>
                </a:cubicBezTo>
                <a:cubicBezTo>
                  <a:pt x="798619" y="1051322"/>
                  <a:pt x="786528" y="1041109"/>
                  <a:pt x="772160" y="1036320"/>
                </a:cubicBezTo>
                <a:cubicBezTo>
                  <a:pt x="755777" y="1030859"/>
                  <a:pt x="738186" y="1030043"/>
                  <a:pt x="721360" y="1026160"/>
                </a:cubicBezTo>
                <a:cubicBezTo>
                  <a:pt x="533014" y="982696"/>
                  <a:pt x="703648" y="1022551"/>
                  <a:pt x="609600" y="995680"/>
                </a:cubicBezTo>
                <a:cubicBezTo>
                  <a:pt x="596174" y="991844"/>
                  <a:pt x="582035" y="990423"/>
                  <a:pt x="568960" y="985520"/>
                </a:cubicBezTo>
                <a:cubicBezTo>
                  <a:pt x="554779" y="980202"/>
                  <a:pt x="542382" y="970825"/>
                  <a:pt x="528320" y="965200"/>
                </a:cubicBezTo>
                <a:cubicBezTo>
                  <a:pt x="508433" y="957245"/>
                  <a:pt x="487680" y="951653"/>
                  <a:pt x="467360" y="944880"/>
                </a:cubicBezTo>
                <a:cubicBezTo>
                  <a:pt x="457200" y="941493"/>
                  <a:pt x="445791" y="940661"/>
                  <a:pt x="436880" y="934720"/>
                </a:cubicBezTo>
                <a:cubicBezTo>
                  <a:pt x="349529" y="876486"/>
                  <a:pt x="460048" y="946304"/>
                  <a:pt x="375920" y="904240"/>
                </a:cubicBezTo>
                <a:cubicBezTo>
                  <a:pt x="335961" y="884261"/>
                  <a:pt x="357522" y="882272"/>
                  <a:pt x="314960" y="873760"/>
                </a:cubicBezTo>
                <a:cubicBezTo>
                  <a:pt x="291478" y="869064"/>
                  <a:pt x="267547" y="866987"/>
                  <a:pt x="243840" y="863600"/>
                </a:cubicBezTo>
                <a:cubicBezTo>
                  <a:pt x="160162" y="835707"/>
                  <a:pt x="204084" y="846309"/>
                  <a:pt x="111760" y="833120"/>
                </a:cubicBezTo>
                <a:cubicBezTo>
                  <a:pt x="39216" y="808939"/>
                  <a:pt x="62681" y="830622"/>
                  <a:pt x="30480" y="782320"/>
                </a:cubicBezTo>
                <a:cubicBezTo>
                  <a:pt x="33867" y="721360"/>
                  <a:pt x="35351" y="660264"/>
                  <a:pt x="40640" y="599440"/>
                </a:cubicBezTo>
                <a:cubicBezTo>
                  <a:pt x="42136" y="582236"/>
                  <a:pt x="50800" y="565909"/>
                  <a:pt x="50800" y="548640"/>
                </a:cubicBezTo>
                <a:cubicBezTo>
                  <a:pt x="50800" y="137569"/>
                  <a:pt x="138499" y="229939"/>
                  <a:pt x="30480" y="121920"/>
                </a:cubicBezTo>
              </a:path>
            </a:pathLst>
          </a:custGeom>
          <a:solidFill>
            <a:srgbClr val="FFC000"/>
          </a:solidFill>
          <a:ln>
            <a:solidFill>
              <a:srgbClr val="FF0000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" name="Figura a mano libera 1"/>
          <p:cNvSpPr/>
          <p:nvPr/>
        </p:nvSpPr>
        <p:spPr>
          <a:xfrm>
            <a:off x="6525706" y="3239875"/>
            <a:ext cx="710531" cy="452486"/>
          </a:xfrm>
          <a:custGeom>
            <a:avLst/>
            <a:gdLst>
              <a:gd name="connsiteX0" fmla="*/ 763571 w 947375"/>
              <a:gd name="connsiteY0" fmla="*/ 358219 h 603315"/>
              <a:gd name="connsiteX1" fmla="*/ 659876 w 947375"/>
              <a:gd name="connsiteY1" fmla="*/ 263951 h 603315"/>
              <a:gd name="connsiteX2" fmla="*/ 631596 w 947375"/>
              <a:gd name="connsiteY2" fmla="*/ 245097 h 603315"/>
              <a:gd name="connsiteX3" fmla="*/ 575035 w 947375"/>
              <a:gd name="connsiteY3" fmla="*/ 197963 h 603315"/>
              <a:gd name="connsiteX4" fmla="*/ 490194 w 947375"/>
              <a:gd name="connsiteY4" fmla="*/ 141402 h 603315"/>
              <a:gd name="connsiteX5" fmla="*/ 424206 w 947375"/>
              <a:gd name="connsiteY5" fmla="*/ 94268 h 603315"/>
              <a:gd name="connsiteX6" fmla="*/ 301658 w 947375"/>
              <a:gd name="connsiteY6" fmla="*/ 56561 h 603315"/>
              <a:gd name="connsiteX7" fmla="*/ 226244 w 947375"/>
              <a:gd name="connsiteY7" fmla="*/ 18854 h 603315"/>
              <a:gd name="connsiteX8" fmla="*/ 122549 w 947375"/>
              <a:gd name="connsiteY8" fmla="*/ 0 h 603315"/>
              <a:gd name="connsiteX9" fmla="*/ 37707 w 947375"/>
              <a:gd name="connsiteY9" fmla="*/ 9427 h 603315"/>
              <a:gd name="connsiteX10" fmla="*/ 9427 w 947375"/>
              <a:gd name="connsiteY10" fmla="*/ 18854 h 603315"/>
              <a:gd name="connsiteX11" fmla="*/ 0 w 947375"/>
              <a:gd name="connsiteY11" fmla="*/ 47134 h 603315"/>
              <a:gd name="connsiteX12" fmla="*/ 18854 w 947375"/>
              <a:gd name="connsiteY12" fmla="*/ 160256 h 603315"/>
              <a:gd name="connsiteX13" fmla="*/ 84841 w 947375"/>
              <a:gd name="connsiteY13" fmla="*/ 207390 h 603315"/>
              <a:gd name="connsiteX14" fmla="*/ 113122 w 947375"/>
              <a:gd name="connsiteY14" fmla="*/ 226243 h 603315"/>
              <a:gd name="connsiteX15" fmla="*/ 188536 w 947375"/>
              <a:gd name="connsiteY15" fmla="*/ 254524 h 603315"/>
              <a:gd name="connsiteX16" fmla="*/ 254524 w 947375"/>
              <a:gd name="connsiteY16" fmla="*/ 292231 h 603315"/>
              <a:gd name="connsiteX17" fmla="*/ 273378 w 947375"/>
              <a:gd name="connsiteY17" fmla="*/ 320511 h 603315"/>
              <a:gd name="connsiteX18" fmla="*/ 301658 w 947375"/>
              <a:gd name="connsiteY18" fmla="*/ 329938 h 603315"/>
              <a:gd name="connsiteX19" fmla="*/ 339365 w 947375"/>
              <a:gd name="connsiteY19" fmla="*/ 348792 h 603315"/>
              <a:gd name="connsiteX20" fmla="*/ 452487 w 947375"/>
              <a:gd name="connsiteY20" fmla="*/ 424206 h 603315"/>
              <a:gd name="connsiteX21" fmla="*/ 518474 w 947375"/>
              <a:gd name="connsiteY21" fmla="*/ 480767 h 603315"/>
              <a:gd name="connsiteX22" fmla="*/ 546755 w 947375"/>
              <a:gd name="connsiteY22" fmla="*/ 490194 h 603315"/>
              <a:gd name="connsiteX23" fmla="*/ 575035 w 947375"/>
              <a:gd name="connsiteY23" fmla="*/ 509047 h 603315"/>
              <a:gd name="connsiteX24" fmla="*/ 612742 w 947375"/>
              <a:gd name="connsiteY24" fmla="*/ 518474 h 603315"/>
              <a:gd name="connsiteX25" fmla="*/ 716437 w 947375"/>
              <a:gd name="connsiteY25" fmla="*/ 556181 h 603315"/>
              <a:gd name="connsiteX26" fmla="*/ 791852 w 947375"/>
              <a:gd name="connsiteY26" fmla="*/ 575035 h 603315"/>
              <a:gd name="connsiteX27" fmla="*/ 886120 w 947375"/>
              <a:gd name="connsiteY27" fmla="*/ 603315 h 603315"/>
              <a:gd name="connsiteX28" fmla="*/ 942681 w 947375"/>
              <a:gd name="connsiteY28" fmla="*/ 593889 h 603315"/>
              <a:gd name="connsiteX29" fmla="*/ 933254 w 947375"/>
              <a:gd name="connsiteY29" fmla="*/ 509047 h 603315"/>
              <a:gd name="connsiteX30" fmla="*/ 895547 w 947375"/>
              <a:gd name="connsiteY30" fmla="*/ 424206 h 603315"/>
              <a:gd name="connsiteX31" fmla="*/ 867266 w 947375"/>
              <a:gd name="connsiteY31" fmla="*/ 414779 h 603315"/>
              <a:gd name="connsiteX32" fmla="*/ 810705 w 947375"/>
              <a:gd name="connsiteY32" fmla="*/ 386499 h 603315"/>
              <a:gd name="connsiteX33" fmla="*/ 763571 w 947375"/>
              <a:gd name="connsiteY33" fmla="*/ 358219 h 60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47375" h="603315">
                <a:moveTo>
                  <a:pt x="763571" y="358219"/>
                </a:moveTo>
                <a:cubicBezTo>
                  <a:pt x="738433" y="337794"/>
                  <a:pt x="819158" y="405534"/>
                  <a:pt x="659876" y="263951"/>
                </a:cubicBezTo>
                <a:cubicBezTo>
                  <a:pt x="651408" y="256424"/>
                  <a:pt x="640539" y="252053"/>
                  <a:pt x="631596" y="245097"/>
                </a:cubicBezTo>
                <a:cubicBezTo>
                  <a:pt x="612224" y="230030"/>
                  <a:pt x="594826" y="212476"/>
                  <a:pt x="575035" y="197963"/>
                </a:cubicBezTo>
                <a:cubicBezTo>
                  <a:pt x="547626" y="177863"/>
                  <a:pt x="517385" y="161795"/>
                  <a:pt x="490194" y="141402"/>
                </a:cubicBezTo>
                <a:cubicBezTo>
                  <a:pt x="487115" y="139093"/>
                  <a:pt x="434052" y="98206"/>
                  <a:pt x="424206" y="94268"/>
                </a:cubicBezTo>
                <a:cubicBezTo>
                  <a:pt x="299018" y="44192"/>
                  <a:pt x="414751" y="105029"/>
                  <a:pt x="301658" y="56561"/>
                </a:cubicBezTo>
                <a:cubicBezTo>
                  <a:pt x="275825" y="45490"/>
                  <a:pt x="253967" y="23475"/>
                  <a:pt x="226244" y="18854"/>
                </a:cubicBezTo>
                <a:cubicBezTo>
                  <a:pt x="153879" y="6793"/>
                  <a:pt x="188426" y="13176"/>
                  <a:pt x="122549" y="0"/>
                </a:cubicBezTo>
                <a:cubicBezTo>
                  <a:pt x="94268" y="3142"/>
                  <a:pt x="65775" y="4749"/>
                  <a:pt x="37707" y="9427"/>
                </a:cubicBezTo>
                <a:cubicBezTo>
                  <a:pt x="27906" y="11061"/>
                  <a:pt x="16453" y="11828"/>
                  <a:pt x="9427" y="18854"/>
                </a:cubicBezTo>
                <a:cubicBezTo>
                  <a:pt x="2401" y="25880"/>
                  <a:pt x="3142" y="37707"/>
                  <a:pt x="0" y="47134"/>
                </a:cubicBezTo>
                <a:cubicBezTo>
                  <a:pt x="6285" y="84841"/>
                  <a:pt x="-8177" y="133225"/>
                  <a:pt x="18854" y="160256"/>
                </a:cubicBezTo>
                <a:cubicBezTo>
                  <a:pt x="64916" y="206318"/>
                  <a:pt x="26941" y="174305"/>
                  <a:pt x="84841" y="207390"/>
                </a:cubicBezTo>
                <a:cubicBezTo>
                  <a:pt x="94678" y="213011"/>
                  <a:pt x="102708" y="221780"/>
                  <a:pt x="113122" y="226243"/>
                </a:cubicBezTo>
                <a:cubicBezTo>
                  <a:pt x="162464" y="247389"/>
                  <a:pt x="141408" y="220862"/>
                  <a:pt x="188536" y="254524"/>
                </a:cubicBezTo>
                <a:cubicBezTo>
                  <a:pt x="249018" y="297725"/>
                  <a:pt x="181493" y="273973"/>
                  <a:pt x="254524" y="292231"/>
                </a:cubicBezTo>
                <a:cubicBezTo>
                  <a:pt x="260809" y="301658"/>
                  <a:pt x="264531" y="313433"/>
                  <a:pt x="273378" y="320511"/>
                </a:cubicBezTo>
                <a:cubicBezTo>
                  <a:pt x="281137" y="326718"/>
                  <a:pt x="292525" y="326024"/>
                  <a:pt x="301658" y="329938"/>
                </a:cubicBezTo>
                <a:cubicBezTo>
                  <a:pt x="314574" y="335474"/>
                  <a:pt x="327673" y="340997"/>
                  <a:pt x="339365" y="348792"/>
                </a:cubicBezTo>
                <a:cubicBezTo>
                  <a:pt x="469343" y="435444"/>
                  <a:pt x="367301" y="381614"/>
                  <a:pt x="452487" y="424206"/>
                </a:cubicBezTo>
                <a:cubicBezTo>
                  <a:pt x="474776" y="446495"/>
                  <a:pt x="490255" y="464642"/>
                  <a:pt x="518474" y="480767"/>
                </a:cubicBezTo>
                <a:cubicBezTo>
                  <a:pt x="527102" y="485697"/>
                  <a:pt x="537867" y="485750"/>
                  <a:pt x="546755" y="490194"/>
                </a:cubicBezTo>
                <a:cubicBezTo>
                  <a:pt x="556888" y="495261"/>
                  <a:pt x="564622" y="504584"/>
                  <a:pt x="575035" y="509047"/>
                </a:cubicBezTo>
                <a:cubicBezTo>
                  <a:pt x="586943" y="514151"/>
                  <a:pt x="600451" y="514377"/>
                  <a:pt x="612742" y="518474"/>
                </a:cubicBezTo>
                <a:cubicBezTo>
                  <a:pt x="668980" y="537220"/>
                  <a:pt x="654801" y="540772"/>
                  <a:pt x="716437" y="556181"/>
                </a:cubicBezTo>
                <a:cubicBezTo>
                  <a:pt x="741575" y="562466"/>
                  <a:pt x="768676" y="563447"/>
                  <a:pt x="791852" y="575035"/>
                </a:cubicBezTo>
                <a:cubicBezTo>
                  <a:pt x="846655" y="602437"/>
                  <a:pt x="815698" y="591579"/>
                  <a:pt x="886120" y="603315"/>
                </a:cubicBezTo>
                <a:lnTo>
                  <a:pt x="942681" y="593889"/>
                </a:lnTo>
                <a:cubicBezTo>
                  <a:pt x="955406" y="568438"/>
                  <a:pt x="938835" y="536949"/>
                  <a:pt x="933254" y="509047"/>
                </a:cubicBezTo>
                <a:cubicBezTo>
                  <a:pt x="930237" y="493962"/>
                  <a:pt x="914352" y="439250"/>
                  <a:pt x="895547" y="424206"/>
                </a:cubicBezTo>
                <a:cubicBezTo>
                  <a:pt x="887788" y="417998"/>
                  <a:pt x="876154" y="419223"/>
                  <a:pt x="867266" y="414779"/>
                </a:cubicBezTo>
                <a:cubicBezTo>
                  <a:pt x="794169" y="378231"/>
                  <a:pt x="881791" y="410194"/>
                  <a:pt x="810705" y="386499"/>
                </a:cubicBezTo>
                <a:cubicBezTo>
                  <a:pt x="787954" y="352373"/>
                  <a:pt x="788709" y="378644"/>
                  <a:pt x="763571" y="358219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6" name="Stella a 5 punte 25"/>
          <p:cNvSpPr/>
          <p:nvPr/>
        </p:nvSpPr>
        <p:spPr>
          <a:xfrm>
            <a:off x="6732240" y="3320988"/>
            <a:ext cx="108012" cy="108012"/>
          </a:xfrm>
          <a:prstGeom prst="star5">
            <a:avLst/>
          </a:prstGeom>
          <a:solidFill>
            <a:srgbClr val="FFFF00"/>
          </a:solidFill>
          <a:ln w="28575">
            <a:solidFill>
              <a:srgbClr val="00FE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Stella a 5 punte 27"/>
          <p:cNvSpPr/>
          <p:nvPr/>
        </p:nvSpPr>
        <p:spPr>
          <a:xfrm>
            <a:off x="7002270" y="3483006"/>
            <a:ext cx="108012" cy="108012"/>
          </a:xfrm>
          <a:prstGeom prst="star5">
            <a:avLst/>
          </a:prstGeom>
          <a:solidFill>
            <a:srgbClr val="FFFF00"/>
          </a:solidFill>
          <a:ln w="28575">
            <a:solidFill>
              <a:srgbClr val="00FE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446FF0-414D-FC49-A2F2-96C150E4B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31" name="Footer Placeholder 1">
            <a:extLst>
              <a:ext uri="{FF2B5EF4-FFF2-40B4-BE49-F238E27FC236}">
                <a16:creationId xmlns:a16="http://schemas.microsoft.com/office/drawing/2014/main" id="{6F2A6240-274A-7647-91E3-1777B3EA4061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469144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36F5E48-8B7B-B340-B939-6CFD1B02F4C6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829300" cy="307777"/>
          </a:xfrm>
          <a:prstGeom prst="rect">
            <a:avLst/>
          </a:prstGeom>
        </p:spPr>
        <p:txBody>
          <a:bodyPr lIns="90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p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Centro Brasileiro de Pesquisas Fisicas, Rio de Janeiro, May 2nd, 2019</a:t>
            </a:r>
            <a:endParaRPr lang="it-IT" sz="1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0CECB-DD98-7044-BCCB-DC2F75F95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5029200" cy="6265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565D0C-FA97-5E43-8C0B-153250841A16}"/>
              </a:ext>
            </a:extLst>
          </p:cNvPr>
          <p:cNvSpPr txBox="1"/>
          <p:nvPr/>
        </p:nvSpPr>
        <p:spPr>
          <a:xfrm>
            <a:off x="6172200" y="3222287"/>
            <a:ext cx="26132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0070C0"/>
                </a:solidFill>
              </a:rPr>
              <a:t>MariX  2-Phases        (M€)</a:t>
            </a:r>
          </a:p>
          <a:p>
            <a:endParaRPr lang="it-IT" b="1">
              <a:solidFill>
                <a:srgbClr val="0070C0"/>
              </a:solidFill>
            </a:endParaRPr>
          </a:p>
          <a:p>
            <a:r>
              <a:rPr lang="it-IT" b="1">
                <a:solidFill>
                  <a:srgbClr val="0070C0"/>
                </a:solidFill>
              </a:rPr>
              <a:t>BriXS		            82.5</a:t>
            </a:r>
          </a:p>
          <a:p>
            <a:r>
              <a:rPr lang="it-IT" b="1">
                <a:solidFill>
                  <a:srgbClr val="0070C0"/>
                </a:solidFill>
              </a:rPr>
              <a:t>MariX-FEL		 685.3</a:t>
            </a:r>
          </a:p>
          <a:p>
            <a:endParaRPr lang="it-IT" b="1">
              <a:solidFill>
                <a:srgbClr val="0070C0"/>
              </a:solidFill>
            </a:endParaRPr>
          </a:p>
          <a:p>
            <a:endParaRPr lang="it-IT" b="1">
              <a:solidFill>
                <a:srgbClr val="0070C0"/>
              </a:solidFill>
            </a:endParaRPr>
          </a:p>
          <a:p>
            <a:r>
              <a:rPr lang="it-IT" b="1">
                <a:solidFill>
                  <a:srgbClr val="0070C0"/>
                </a:solidFill>
              </a:rPr>
              <a:t>cmp.  LCLS-II  &gt; 1 G€</a:t>
            </a:r>
          </a:p>
          <a:p>
            <a:r>
              <a:rPr lang="it-IT" b="1">
                <a:solidFill>
                  <a:srgbClr val="0070C0"/>
                </a:solidFill>
              </a:rPr>
              <a:t>	  XFEL      &gt; 1 G€</a:t>
            </a:r>
          </a:p>
        </p:txBody>
      </p:sp>
    </p:spTree>
    <p:extLst>
      <p:ext uri="{BB962C8B-B14F-4D97-AF65-F5344CB8AC3E}">
        <p14:creationId xmlns:p14="http://schemas.microsoft.com/office/powerpoint/2010/main" val="37735989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36F5E48-8B7B-B340-B939-6CFD1B02F4C6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829300" cy="307777"/>
          </a:xfrm>
          <a:prstGeom prst="rect">
            <a:avLst/>
          </a:prstGeom>
        </p:spPr>
        <p:txBody>
          <a:bodyPr lIns="90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p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Centro Brasileiro de Pesquisas Fisicas, Rio de Janeiro, May 2nd, 2019</a:t>
            </a:r>
            <a:endParaRPr lang="it-IT" sz="1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D5DD0-5024-5347-AD1C-A31948D2D1A3}"/>
              </a:ext>
            </a:extLst>
          </p:cNvPr>
          <p:cNvSpPr txBox="1"/>
          <p:nvPr/>
        </p:nvSpPr>
        <p:spPr>
          <a:xfrm>
            <a:off x="1295400" y="1484174"/>
            <a:ext cx="64636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               Operational Costs (M€/year)      Footprint (m</a:t>
            </a:r>
            <a:r>
              <a:rPr lang="it-IT" baseline="30000"/>
              <a:t>2</a:t>
            </a:r>
            <a:r>
              <a:rPr lang="it-IT"/>
              <a:t>)   	(€/kwh)</a:t>
            </a:r>
          </a:p>
          <a:p>
            <a:endParaRPr lang="it-IT"/>
          </a:p>
          <a:p>
            <a:r>
              <a:rPr lang="it-IT"/>
              <a:t>MariX		       45.5 (18 A/C)                    35.000   		  0.234</a:t>
            </a:r>
          </a:p>
          <a:p>
            <a:r>
              <a:rPr lang="it-IT"/>
              <a:t>LCLS			     110</a:t>
            </a:r>
          </a:p>
          <a:p>
            <a:r>
              <a:rPr lang="it-IT"/>
              <a:t>XFEL			     120</a:t>
            </a:r>
          </a:p>
          <a:p>
            <a:r>
              <a:rPr lang="it-IT"/>
              <a:t>SIRIUS		       35                                       68.000		  0.11</a:t>
            </a:r>
          </a:p>
        </p:txBody>
      </p:sp>
    </p:spTree>
    <p:extLst>
      <p:ext uri="{BB962C8B-B14F-4D97-AF65-F5344CB8AC3E}">
        <p14:creationId xmlns:p14="http://schemas.microsoft.com/office/powerpoint/2010/main" val="53990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DDBE9C-59D6-1844-8794-3C256D807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6" y="618622"/>
            <a:ext cx="7963728" cy="6021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A37AE7-D5DA-BD4F-B01E-3B55CD88901E}"/>
              </a:ext>
            </a:extLst>
          </p:cNvPr>
          <p:cNvSpPr txBox="1"/>
          <p:nvPr/>
        </p:nvSpPr>
        <p:spPr>
          <a:xfrm>
            <a:off x="1827972" y="76200"/>
            <a:ext cx="7163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00B050"/>
                </a:solidFill>
              </a:rPr>
              <a:t>BriXS: an example of high sustainability. High power 2 MW beam delivered to user with only 200 kW power consumption/dissipation with outstanding beam quality (larger than storage rings, same current)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1F6AD7-D235-144D-9C1B-FE83837C091D}"/>
              </a:ext>
            </a:extLst>
          </p:cNvPr>
          <p:cNvSpPr/>
          <p:nvPr/>
        </p:nvSpPr>
        <p:spPr>
          <a:xfrm>
            <a:off x="3581400" y="6400800"/>
            <a:ext cx="838200" cy="2397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02269F3D-4127-0F4E-B422-A7CBF0BA76D0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544679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F5EE0D-405D-3149-968C-E0DEF563D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94"/>
            <a:ext cx="9144000" cy="5706406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9444E90-1476-3843-9A45-864130DBD467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724292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24EB5A-46C1-2B4C-8884-491074F74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76751"/>
            <a:ext cx="7488832" cy="5544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B17803-BDCC-6748-A445-49423D6D0D95}"/>
              </a:ext>
            </a:extLst>
          </p:cNvPr>
          <p:cNvSpPr txBox="1"/>
          <p:nvPr/>
        </p:nvSpPr>
        <p:spPr>
          <a:xfrm>
            <a:off x="198691" y="6087189"/>
            <a:ext cx="6506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>
                <a:solidFill>
                  <a:srgbClr val="C00000"/>
                </a:solidFill>
              </a:rPr>
              <a:t>accepted for publication on Physics in Medicine and Biology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F740B-3DD5-5844-8D80-024D4C296C25}"/>
              </a:ext>
            </a:extLst>
          </p:cNvPr>
          <p:cNvSpPr txBox="1"/>
          <p:nvPr/>
        </p:nvSpPr>
        <p:spPr>
          <a:xfrm>
            <a:off x="33738" y="3861048"/>
            <a:ext cx="30380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MariX-RAD CSN5-INFN</a:t>
            </a:r>
          </a:p>
          <a:p>
            <a:r>
              <a:rPr lang="it-IT" sz="2000"/>
              <a:t>Resp. Naz. Paolo Cardarelli</a:t>
            </a:r>
          </a:p>
          <a:p>
            <a:r>
              <a:rPr lang="it-IT" sz="2000"/>
              <a:t>Univ. di Ferrara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9D0103C2-0F69-CA4F-B5F3-0F238292809F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438290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992E8-4B84-7142-B738-FC6423220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6" y="762455"/>
            <a:ext cx="7735128" cy="5849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68A839-9D72-E54D-A21F-B0A85AD34764}"/>
              </a:ext>
            </a:extLst>
          </p:cNvPr>
          <p:cNvSpPr txBox="1"/>
          <p:nvPr/>
        </p:nvSpPr>
        <p:spPr>
          <a:xfrm>
            <a:off x="6248400" y="6248400"/>
            <a:ext cx="2654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/>
              <a:t>6 M€,  TDR within 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0FCF79-0FC1-9F41-88E5-C5E885641535}"/>
              </a:ext>
            </a:extLst>
          </p:cNvPr>
          <p:cNvSpPr/>
          <p:nvPr/>
        </p:nvSpPr>
        <p:spPr>
          <a:xfrm>
            <a:off x="3581400" y="6324600"/>
            <a:ext cx="838200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20F4C-4215-7E4A-AB83-B0861E57330D}"/>
              </a:ext>
            </a:extLst>
          </p:cNvPr>
          <p:cNvSpPr txBox="1"/>
          <p:nvPr/>
        </p:nvSpPr>
        <p:spPr>
          <a:xfrm>
            <a:off x="6096000" y="990600"/>
            <a:ext cx="2579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20 mA, 100 MHz, 10 MeV</a:t>
            </a:r>
          </a:p>
          <a:p>
            <a:r>
              <a:rPr lang="it-IT"/>
              <a:t>&gt; 60% energy recovery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4C6C9B78-7BC0-4740-9B3E-1E644FB239CC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978634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C3D42D3F-8515-B242-83A6-15C95EEAB872}"/>
              </a:ext>
            </a:extLst>
          </p:cNvPr>
          <p:cNvGrpSpPr/>
          <p:nvPr/>
        </p:nvGrpSpPr>
        <p:grpSpPr>
          <a:xfrm rot="10800000">
            <a:off x="3139382" y="1113194"/>
            <a:ext cx="819013" cy="1373444"/>
            <a:chOff x="4882100" y="768246"/>
            <a:chExt cx="1175302" cy="2290476"/>
          </a:xfrm>
        </p:grpSpPr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AD8FBFBD-B2CA-D649-904E-D8919D5304DB}"/>
                </a:ext>
              </a:extLst>
            </p:cNvPr>
            <p:cNvSpPr/>
            <p:nvPr/>
          </p:nvSpPr>
          <p:spPr>
            <a:xfrm>
              <a:off x="5286125" y="1499863"/>
              <a:ext cx="771277" cy="842839"/>
            </a:xfrm>
            <a:prstGeom prst="ellipse">
              <a:avLst/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24">
              <a:extLst>
                <a:ext uri="{FF2B5EF4-FFF2-40B4-BE49-F238E27FC236}">
                  <a16:creationId xmlns:a16="http://schemas.microsoft.com/office/drawing/2014/main" id="{A45852E1-88B3-4444-9A60-362B51528E05}"/>
                </a:ext>
              </a:extLst>
            </p:cNvPr>
            <p:cNvSpPr/>
            <p:nvPr/>
          </p:nvSpPr>
          <p:spPr>
            <a:xfrm>
              <a:off x="4882100" y="2105635"/>
              <a:ext cx="991263" cy="9530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23">
              <a:extLst>
                <a:ext uri="{FF2B5EF4-FFF2-40B4-BE49-F238E27FC236}">
                  <a16:creationId xmlns:a16="http://schemas.microsoft.com/office/drawing/2014/main" id="{1D641410-4A76-4D47-8890-497115AE1675}"/>
                </a:ext>
              </a:extLst>
            </p:cNvPr>
            <p:cNvSpPr/>
            <p:nvPr/>
          </p:nvSpPr>
          <p:spPr>
            <a:xfrm>
              <a:off x="4904102" y="768246"/>
              <a:ext cx="991263" cy="9530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6772F84A-ECB8-554C-8224-E895D7EE883F}"/>
                </a:ext>
              </a:extLst>
            </p:cNvPr>
            <p:cNvSpPr/>
            <p:nvPr/>
          </p:nvSpPr>
          <p:spPr>
            <a:xfrm>
              <a:off x="5064206" y="1594236"/>
              <a:ext cx="284082" cy="721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48">
            <a:extLst>
              <a:ext uri="{FF2B5EF4-FFF2-40B4-BE49-F238E27FC236}">
                <a16:creationId xmlns:a16="http://schemas.microsoft.com/office/drawing/2014/main" id="{B7468535-1CE4-484C-A1E2-1404A410F4D0}"/>
              </a:ext>
            </a:extLst>
          </p:cNvPr>
          <p:cNvCxnSpPr>
            <a:cxnSpLocks/>
          </p:cNvCxnSpPr>
          <p:nvPr/>
        </p:nvCxnSpPr>
        <p:spPr>
          <a:xfrm>
            <a:off x="2593267" y="1440725"/>
            <a:ext cx="559800" cy="254259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87">
            <a:extLst>
              <a:ext uri="{FF2B5EF4-FFF2-40B4-BE49-F238E27FC236}">
                <a16:creationId xmlns:a16="http://schemas.microsoft.com/office/drawing/2014/main" id="{085664D4-C21D-1D46-B2A8-82544AC4E615}"/>
              </a:ext>
            </a:extLst>
          </p:cNvPr>
          <p:cNvSpPr/>
          <p:nvPr/>
        </p:nvSpPr>
        <p:spPr>
          <a:xfrm>
            <a:off x="2770154" y="924985"/>
            <a:ext cx="1795747" cy="837596"/>
          </a:xfrm>
          <a:prstGeom prst="arc">
            <a:avLst>
              <a:gd name="adj1" fmla="val 5925264"/>
              <a:gd name="adj2" fmla="val 8778695"/>
            </a:avLst>
          </a:prstGeom>
          <a:ln w="28575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91">
            <a:extLst>
              <a:ext uri="{FF2B5EF4-FFF2-40B4-BE49-F238E27FC236}">
                <a16:creationId xmlns:a16="http://schemas.microsoft.com/office/drawing/2014/main" id="{7DC5818D-2919-F442-9FD2-7F5188E6059D}"/>
              </a:ext>
            </a:extLst>
          </p:cNvPr>
          <p:cNvSpPr/>
          <p:nvPr/>
        </p:nvSpPr>
        <p:spPr>
          <a:xfrm rot="8856594">
            <a:off x="2432138" y="1947407"/>
            <a:ext cx="1721370" cy="837596"/>
          </a:xfrm>
          <a:prstGeom prst="arc">
            <a:avLst>
              <a:gd name="adj1" fmla="val 6399877"/>
              <a:gd name="adj2" fmla="val 9037691"/>
            </a:avLst>
          </a:prstGeom>
          <a:ln w="28575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4E9EC642-68DA-0544-9B5C-F138706BB7CC}"/>
              </a:ext>
            </a:extLst>
          </p:cNvPr>
          <p:cNvSpPr/>
          <p:nvPr/>
        </p:nvSpPr>
        <p:spPr>
          <a:xfrm rot="19824593">
            <a:off x="1818919" y="2409094"/>
            <a:ext cx="698505" cy="352605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cs typeface="Times New Roman" panose="02020603050405020304" pitchFamily="18" charset="0"/>
              </a:rPr>
              <a:t>Dump</a:t>
            </a:r>
            <a:endParaRPr lang="en-US" sz="1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83">
            <a:extLst>
              <a:ext uri="{FF2B5EF4-FFF2-40B4-BE49-F238E27FC236}">
                <a16:creationId xmlns:a16="http://schemas.microsoft.com/office/drawing/2014/main" id="{A5386B27-1225-DB49-9ADB-930A28A2EB77}"/>
              </a:ext>
            </a:extLst>
          </p:cNvPr>
          <p:cNvCxnSpPr>
            <a:cxnSpLocks/>
            <a:stCxn id="15" idx="7"/>
            <a:endCxn id="26" idx="3"/>
          </p:cNvCxnSpPr>
          <p:nvPr/>
        </p:nvCxnSpPr>
        <p:spPr>
          <a:xfrm flipH="1">
            <a:off x="2471875" y="1973923"/>
            <a:ext cx="746218" cy="4390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BE310CF-74D0-0B4F-9621-4D5799A8D5D3}"/>
              </a:ext>
            </a:extLst>
          </p:cNvPr>
          <p:cNvSpPr txBox="1"/>
          <p:nvPr/>
        </p:nvSpPr>
        <p:spPr>
          <a:xfrm rot="19771150">
            <a:off x="2586933" y="2159333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cs typeface="Times New Roman" panose="02020603050405020304" pitchFamily="18" charset="0"/>
              </a:rPr>
              <a:t>3</a:t>
            </a:r>
            <a:r>
              <a:rPr lang="it-IT" sz="1400" dirty="0">
                <a:cs typeface="Times New Roman" panose="02020603050405020304" pitchFamily="18" charset="0"/>
              </a:rPr>
              <a:t> MeV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C0A6C1-1C02-AB49-B90F-2017CA503C99}"/>
              </a:ext>
            </a:extLst>
          </p:cNvPr>
          <p:cNvSpPr txBox="1"/>
          <p:nvPr/>
        </p:nvSpPr>
        <p:spPr>
          <a:xfrm>
            <a:off x="3873365" y="2232402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u="sng" dirty="0">
                <a:cs typeface="Times New Roman" panose="02020603050405020304" pitchFamily="18" charset="0"/>
              </a:rPr>
              <a:t>+</a:t>
            </a:r>
            <a:r>
              <a:rPr lang="it-IT" sz="1400" dirty="0">
                <a:cs typeface="Times New Roman" panose="02020603050405020304" pitchFamily="18" charset="0"/>
              </a:rPr>
              <a:t> 6~8 MeV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41" name="Block Arc 8">
            <a:extLst>
              <a:ext uri="{FF2B5EF4-FFF2-40B4-BE49-F238E27FC236}">
                <a16:creationId xmlns:a16="http://schemas.microsoft.com/office/drawing/2014/main" id="{9AE549BD-C8E4-0D4C-A2A7-7C43507401F0}"/>
              </a:ext>
            </a:extLst>
          </p:cNvPr>
          <p:cNvSpPr/>
          <p:nvPr/>
        </p:nvSpPr>
        <p:spPr>
          <a:xfrm rot="5400000">
            <a:off x="1809033" y="1275032"/>
            <a:ext cx="1076099" cy="1073766"/>
          </a:xfrm>
          <a:prstGeom prst="blockArc">
            <a:avLst>
              <a:gd name="adj1" fmla="val 10800000"/>
              <a:gd name="adj2" fmla="val 12695516"/>
              <a:gd name="adj3" fmla="val 16407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Arrow Connector 48">
            <a:extLst>
              <a:ext uri="{FF2B5EF4-FFF2-40B4-BE49-F238E27FC236}">
                <a16:creationId xmlns:a16="http://schemas.microsoft.com/office/drawing/2014/main" id="{62D822FE-E8BB-E04C-86F7-72D80517F62C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2109354" y="1361952"/>
            <a:ext cx="237729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BF07894-E7B3-334D-A87C-AFCB69EB641D}"/>
              </a:ext>
            </a:extLst>
          </p:cNvPr>
          <p:cNvSpPr txBox="1"/>
          <p:nvPr/>
        </p:nvSpPr>
        <p:spPr>
          <a:xfrm>
            <a:off x="3775359" y="102688"/>
            <a:ext cx="259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Bauhaus 93" pitchFamily="82" charset="0"/>
                <a:cs typeface="Apple Chancery" panose="03020702040506060504" pitchFamily="66" charset="-79"/>
              </a:rPr>
              <a:t>BriXsinO</a:t>
            </a:r>
            <a:endParaRPr lang="ru-RU" sz="3600" dirty="0">
              <a:cs typeface="Apple Chancery" panose="03020702040506060504" pitchFamily="66" charset="-79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1337E-7F0B-BD46-87C6-D45AB53E8A8D}"/>
              </a:ext>
            </a:extLst>
          </p:cNvPr>
          <p:cNvSpPr txBox="1"/>
          <p:nvPr/>
        </p:nvSpPr>
        <p:spPr>
          <a:xfrm rot="1512074">
            <a:off x="2626694" y="1272872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cs typeface="Times New Roman" panose="02020603050405020304" pitchFamily="18" charset="0"/>
              </a:rPr>
              <a:t>3</a:t>
            </a:r>
            <a:r>
              <a:rPr lang="it-IT" sz="1400" dirty="0">
                <a:cs typeface="Times New Roman" panose="02020603050405020304" pitchFamily="18" charset="0"/>
              </a:rPr>
              <a:t> MeV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7D4CDC2-9AC2-7345-9161-A56E0AEC4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0" t="-1010" r="10012" b="37947"/>
          <a:stretch/>
        </p:blipFill>
        <p:spPr>
          <a:xfrm>
            <a:off x="3890308" y="1253471"/>
            <a:ext cx="419423" cy="10802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A4A0AFD-8E17-5242-8A16-18C780F21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0" t="-1010" r="10012" b="37947"/>
          <a:stretch/>
        </p:blipFill>
        <p:spPr>
          <a:xfrm>
            <a:off x="4309731" y="1253471"/>
            <a:ext cx="419423" cy="108023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1DC230A-E8DF-4248-8722-DE632A02D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0" t="-1010" r="10012" b="37947"/>
          <a:stretch/>
        </p:blipFill>
        <p:spPr>
          <a:xfrm>
            <a:off x="4724131" y="1253471"/>
            <a:ext cx="419423" cy="108023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8EC6088-9AD5-5A4F-A5B4-D0A4C4D6F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0" t="-1010" r="19984" b="37947"/>
          <a:stretch/>
        </p:blipFill>
        <p:spPr>
          <a:xfrm>
            <a:off x="5138531" y="1253471"/>
            <a:ext cx="213079" cy="1080237"/>
          </a:xfrm>
          <a:prstGeom prst="rect">
            <a:avLst/>
          </a:prstGeom>
        </p:spPr>
      </p:pic>
      <p:cxnSp>
        <p:nvCxnSpPr>
          <p:cNvPr id="51" name="Straight Arrow Connector 49">
            <a:extLst>
              <a:ext uri="{FF2B5EF4-FFF2-40B4-BE49-F238E27FC236}">
                <a16:creationId xmlns:a16="http://schemas.microsoft.com/office/drawing/2014/main" id="{F095F780-2675-A04E-B44D-7EC8FBDDB2DE}"/>
              </a:ext>
            </a:extLst>
          </p:cNvPr>
          <p:cNvCxnSpPr>
            <a:cxnSpLocks/>
          </p:cNvCxnSpPr>
          <p:nvPr/>
        </p:nvCxnSpPr>
        <p:spPr>
          <a:xfrm flipV="1">
            <a:off x="3628772" y="1738869"/>
            <a:ext cx="3975506" cy="3047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5">
            <a:extLst>
              <a:ext uri="{FF2B5EF4-FFF2-40B4-BE49-F238E27FC236}">
                <a16:creationId xmlns:a16="http://schemas.microsoft.com/office/drawing/2014/main" id="{71D6F9AF-533F-3447-99B3-A6483762AF1A}"/>
              </a:ext>
            </a:extLst>
          </p:cNvPr>
          <p:cNvCxnSpPr>
            <a:cxnSpLocks/>
          </p:cNvCxnSpPr>
          <p:nvPr/>
        </p:nvCxnSpPr>
        <p:spPr>
          <a:xfrm flipH="1">
            <a:off x="3628772" y="1806900"/>
            <a:ext cx="3956482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4F77FBF-1EBB-114C-ABB2-E8E5FA012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310" y="1167664"/>
            <a:ext cx="959955" cy="3993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7500C1-1C61-0149-B7E4-F060ACE84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85" y="3194758"/>
            <a:ext cx="6822831" cy="20599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079831-68E1-2B44-8227-4CE8CE25F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35" y="650007"/>
            <a:ext cx="3373676" cy="25302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F46431-F5C3-1B4C-892D-0BB3792EB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432" y="761999"/>
            <a:ext cx="3048988" cy="22867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FDE3B8-8940-DB49-B8AA-2415549D6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6525" y="4224722"/>
            <a:ext cx="3115836" cy="2336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F597A6-3ED7-8B4B-B1A1-497CE8FB8724}"/>
              </a:ext>
            </a:extLst>
          </p:cNvPr>
          <p:cNvSpPr txBox="1"/>
          <p:nvPr/>
        </p:nvSpPr>
        <p:spPr>
          <a:xfrm>
            <a:off x="834014" y="5526593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L=1m;</a:t>
            </a:r>
          </a:p>
          <a:p>
            <a:r>
              <a:rPr lang="en-US" dirty="0"/>
              <a:t>V=5 MV;</a:t>
            </a:r>
          </a:p>
          <a:p>
            <a:r>
              <a:rPr lang="en-US" dirty="0"/>
              <a:t>f=1.3 GHz;</a:t>
            </a:r>
            <a:endParaRPr lang="ru-RU" dirty="0"/>
          </a:p>
        </p:txBody>
      </p:sp>
      <p:sp>
        <p:nvSpPr>
          <p:cNvPr id="34" name="Footer Placeholder 1">
            <a:extLst>
              <a:ext uri="{FF2B5EF4-FFF2-40B4-BE49-F238E27FC236}">
                <a16:creationId xmlns:a16="http://schemas.microsoft.com/office/drawing/2014/main" id="{F9A4E10F-4B6C-D64C-84C1-458F047AAF0E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01046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7A5811-3CEF-A04C-85CA-A5B1CA78E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760A5D-64C7-A24F-B58A-1E7389C2F7C6}"/>
              </a:ext>
            </a:extLst>
          </p:cNvPr>
          <p:cNvSpPr txBox="1"/>
          <p:nvPr/>
        </p:nvSpPr>
        <p:spPr>
          <a:xfrm>
            <a:off x="4267200" y="6326743"/>
            <a:ext cx="313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Bdw = 5%  ,   Flux = 4.10</a:t>
            </a:r>
            <a:r>
              <a:rPr lang="it-IT" baseline="30000"/>
              <a:t>12</a:t>
            </a:r>
            <a:r>
              <a:rPr lang="it-IT"/>
              <a:t> ph/s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46F805E6-2EE6-8448-8799-4D47BBE6F021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860318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8A9C70-C762-42CB-B25B-A9C10C92D4D3}"/>
              </a:ext>
            </a:extLst>
          </p:cNvPr>
          <p:cNvSpPr txBox="1"/>
          <p:nvPr/>
        </p:nvSpPr>
        <p:spPr>
          <a:xfrm>
            <a:off x="266378" y="952207"/>
            <a:ext cx="524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MariX_RAD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5242AF-5258-4B5A-A57F-CD7ED91C2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164" y="4216676"/>
            <a:ext cx="2962837" cy="17840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B4BEE7-6F07-442A-87E9-E4310382D373}"/>
              </a:ext>
            </a:extLst>
          </p:cNvPr>
          <p:cNvSpPr txBox="1"/>
          <p:nvPr/>
        </p:nvSpPr>
        <p:spPr>
          <a:xfrm>
            <a:off x="266377" y="1811407"/>
            <a:ext cx="2993657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Outline:</a:t>
            </a:r>
          </a:p>
          <a:p>
            <a:pPr marL="257175" indent="-257175">
              <a:buAutoNum type="arabicParenR"/>
            </a:pPr>
            <a:r>
              <a:rPr lang="it-IT" sz="1350" dirty="0"/>
              <a:t>Stabilizzazione cavità</a:t>
            </a:r>
          </a:p>
          <a:p>
            <a:pPr marL="257175" indent="-257175">
              <a:buAutoNum type="arabicParenR"/>
            </a:pPr>
            <a:r>
              <a:rPr lang="it-IT" sz="1350" dirty="0">
                <a:solidFill>
                  <a:srgbClr val="FF0000"/>
                </a:solidFill>
              </a:rPr>
              <a:t>Metodo compensazione                 </a:t>
            </a:r>
            <a:r>
              <a:rPr lang="it-IT" sz="1350" dirty="0">
                <a:solidFill>
                  <a:srgbClr val="0070C0"/>
                </a:solidFill>
              </a:rPr>
              <a:t>(per massimizzare la potenza)</a:t>
            </a:r>
          </a:p>
          <a:p>
            <a:pPr marL="257175" indent="-257175">
              <a:buAutoNum type="arabicParenR"/>
            </a:pPr>
            <a:r>
              <a:rPr lang="it-IT" sz="1350" dirty="0">
                <a:solidFill>
                  <a:srgbClr val="FF0000"/>
                </a:solidFill>
              </a:rPr>
              <a:t>Metodo per lo shift del fuoco </a:t>
            </a:r>
            <a:r>
              <a:rPr lang="it-IT" sz="1350" dirty="0">
                <a:solidFill>
                  <a:srgbClr val="0070C0"/>
                </a:solidFill>
              </a:rPr>
              <a:t>(per il double color senza spostare il tavolo)</a:t>
            </a:r>
          </a:p>
          <a:p>
            <a:pPr marL="257175" indent="-257175">
              <a:buAutoNum type="arabicParenR"/>
            </a:pPr>
            <a:r>
              <a:rPr lang="it-IT" sz="1350" dirty="0"/>
              <a:t>Programma fine anno</a:t>
            </a:r>
          </a:p>
          <a:p>
            <a:pPr marL="257175" indent="-257175">
              <a:buAutoNum type="arabicParenR"/>
            </a:pPr>
            <a:r>
              <a:rPr lang="it-IT" sz="1350" dirty="0"/>
              <a:t>Futuro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D8BF1-4350-4363-8B1C-325B163545B2}"/>
              </a:ext>
            </a:extLst>
          </p:cNvPr>
          <p:cNvSpPr txBox="1"/>
          <p:nvPr/>
        </p:nvSpPr>
        <p:spPr>
          <a:xfrm>
            <a:off x="367748" y="5637972"/>
            <a:ext cx="4572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Ferrara 27-6-2019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1A58DA-367F-4E9E-9065-BED65335DA64}"/>
              </a:ext>
            </a:extLst>
          </p:cNvPr>
          <p:cNvSpPr/>
          <p:nvPr/>
        </p:nvSpPr>
        <p:spPr>
          <a:xfrm>
            <a:off x="1983662" y="5628447"/>
            <a:ext cx="113845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dirty="0"/>
              <a:t>Simone Cialdi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50C114-09BB-4E39-83AB-B83AEECD1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008" y="892954"/>
            <a:ext cx="5391690" cy="33237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0A259D-E880-444A-A7CB-BAE8834EE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94" y="3005219"/>
            <a:ext cx="1469081" cy="27687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EA24B-65DB-4378-A890-A60943D81991}"/>
              </a:ext>
            </a:extLst>
          </p:cNvPr>
          <p:cNvSpPr txBox="1"/>
          <p:nvPr/>
        </p:nvSpPr>
        <p:spPr>
          <a:xfrm>
            <a:off x="7277100" y="2476500"/>
            <a:ext cx="1352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Dario Giannotti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0E311B-ED58-4CD3-AFAA-E377E5B011E6}"/>
              </a:ext>
            </a:extLst>
          </p:cNvPr>
          <p:cNvSpPr txBox="1"/>
          <p:nvPr/>
        </p:nvSpPr>
        <p:spPr>
          <a:xfrm>
            <a:off x="6448425" y="2162175"/>
            <a:ext cx="14192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Edoardo Suerra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B7611D-47FF-4900-9B7F-B23F543A0A84}"/>
              </a:ext>
            </a:extLst>
          </p:cNvPr>
          <p:cNvSpPr txBox="1"/>
          <p:nvPr/>
        </p:nvSpPr>
        <p:spPr>
          <a:xfrm>
            <a:off x="4763399" y="1204859"/>
            <a:ext cx="14177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Tommaso Forni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66F0D-50F2-43AB-BAF2-38B73AD9329F}"/>
              </a:ext>
            </a:extLst>
          </p:cNvPr>
          <p:cNvSpPr txBox="1"/>
          <p:nvPr/>
        </p:nvSpPr>
        <p:spPr>
          <a:xfrm>
            <a:off x="5943720" y="1084063"/>
            <a:ext cx="15626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Daniele Cipriani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9D2CF4-0768-47B2-BD12-F9B6F5419B2D}"/>
              </a:ext>
            </a:extLst>
          </p:cNvPr>
          <p:cNvSpPr txBox="1"/>
          <p:nvPr/>
        </p:nvSpPr>
        <p:spPr>
          <a:xfrm>
            <a:off x="4486275" y="2319337"/>
            <a:ext cx="1502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Francesco Canella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EA7457-575D-4F42-8377-61A6BEDE263B}"/>
              </a:ext>
            </a:extLst>
          </p:cNvPr>
          <p:cNvSpPr txBox="1"/>
          <p:nvPr/>
        </p:nvSpPr>
        <p:spPr>
          <a:xfrm>
            <a:off x="3318373" y="3188622"/>
            <a:ext cx="1502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Stefano Capra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82017D-ED5E-4259-8FEB-B98B84EF73A5}"/>
              </a:ext>
            </a:extLst>
          </p:cNvPr>
          <p:cNvSpPr txBox="1"/>
          <p:nvPr/>
        </p:nvSpPr>
        <p:spPr>
          <a:xfrm>
            <a:off x="3714750" y="4664350"/>
            <a:ext cx="16810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Sanae Samsam</a:t>
            </a:r>
          </a:p>
        </p:txBody>
      </p:sp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8EE52CED-9B7C-6E4E-A098-2DE78220D5AA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15053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A1E652-77B5-4D60-9060-E2AD36480B84}"/>
              </a:ext>
            </a:extLst>
          </p:cNvPr>
          <p:cNvSpPr txBox="1"/>
          <p:nvPr/>
        </p:nvSpPr>
        <p:spPr>
          <a:xfrm>
            <a:off x="178904" y="956641"/>
            <a:ext cx="51385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/>
              <a:t>Cavità a 4 specchi: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12F02-A83B-40C7-A273-B2A08FAD9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1342434"/>
            <a:ext cx="4364831" cy="2007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D24B58-7415-42CE-ACAF-75F35FE0228B}"/>
              </a:ext>
            </a:extLst>
          </p:cNvPr>
          <p:cNvSpPr txBox="1"/>
          <p:nvPr/>
        </p:nvSpPr>
        <p:spPr>
          <a:xfrm>
            <a:off x="1143000" y="2517082"/>
            <a:ext cx="6261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PM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6CAF8-D2B8-4611-90A3-909F22CF3DFD}"/>
              </a:ext>
            </a:extLst>
          </p:cNvPr>
          <p:cNvSpPr txBox="1"/>
          <p:nvPr/>
        </p:nvSpPr>
        <p:spPr>
          <a:xfrm>
            <a:off x="2971799" y="2704630"/>
            <a:ext cx="1043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4F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AA7EF-F920-4379-88AB-8FBBACC17608}"/>
              </a:ext>
            </a:extLst>
          </p:cNvPr>
          <p:cNvSpPr txBox="1"/>
          <p:nvPr/>
        </p:nvSpPr>
        <p:spPr>
          <a:xfrm>
            <a:off x="2335696" y="1543049"/>
            <a:ext cx="17890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4 mirrors cavity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B77-45A4-4D10-956C-ACB58B1BC7FE}"/>
              </a:ext>
            </a:extLst>
          </p:cNvPr>
          <p:cNvSpPr txBox="1"/>
          <p:nvPr/>
        </p:nvSpPr>
        <p:spPr>
          <a:xfrm>
            <a:off x="258416" y="1375118"/>
            <a:ext cx="9939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Oscillator</a:t>
            </a:r>
          </a:p>
          <a:p>
            <a:r>
              <a:rPr lang="it-IT" sz="1350" dirty="0">
                <a:solidFill>
                  <a:schemeClr val="bg1"/>
                </a:solidFill>
              </a:rPr>
              <a:t>100MHz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09412-D728-4CD1-B092-D096020F970B}"/>
              </a:ext>
            </a:extLst>
          </p:cNvPr>
          <p:cNvSpPr txBox="1"/>
          <p:nvPr/>
        </p:nvSpPr>
        <p:spPr>
          <a:xfrm>
            <a:off x="3925955" y="2018890"/>
            <a:ext cx="6517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Piezo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ADE8A8-FF5C-45BF-9364-F5CCA5B3D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465" y="998183"/>
            <a:ext cx="4211968" cy="14572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6CEDCC-449C-4295-A3B5-7F08E92C9196}"/>
              </a:ext>
            </a:extLst>
          </p:cNvPr>
          <p:cNvSpPr txBox="1"/>
          <p:nvPr/>
        </p:nvSpPr>
        <p:spPr>
          <a:xfrm>
            <a:off x="7205870" y="1849929"/>
            <a:ext cx="6517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7°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6A4DE9-ED22-40C7-B9FD-21F734F56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285" y="2454857"/>
            <a:ext cx="1793897" cy="1052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7B878A-7B52-41BB-A0FB-0A60808F1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84" y="3756317"/>
            <a:ext cx="2779166" cy="20843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BBA64D-D440-4850-AA40-8552CC5E8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901" y="3600450"/>
            <a:ext cx="3155786" cy="23886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2A8FE3-CFDF-40C3-8406-AFC47B4A0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051" y="3566911"/>
            <a:ext cx="3098754" cy="243383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CDAEE5C-49DF-45C5-BF71-10BACA36760B}"/>
              </a:ext>
            </a:extLst>
          </p:cNvPr>
          <p:cNvSpPr/>
          <p:nvPr/>
        </p:nvSpPr>
        <p:spPr>
          <a:xfrm>
            <a:off x="7141576" y="1778797"/>
            <a:ext cx="380793" cy="4000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DF1C4C42-38C1-B344-BC6A-87E5CC9A8E0C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246459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E140A00-9185-014E-80CE-EACA2AF799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468425"/>
              </p:ext>
            </p:extLst>
          </p:nvPr>
        </p:nvGraphicFramePr>
        <p:xfrm>
          <a:off x="1904637" y="238717"/>
          <a:ext cx="4343763" cy="6282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5" name="Document" r:id="rId6" imgW="6121400" imgH="8851900" progId="Word.Document.12">
                  <p:embed/>
                </p:oleObj>
              </mc:Choice>
              <mc:Fallback>
                <p:oleObj name="Document" r:id="rId6" imgW="6121400" imgH="885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04637" y="238717"/>
                        <a:ext cx="4343763" cy="6282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4CFA79E0-D22D-B847-8BBA-26012225C0E0}"/>
              </a:ext>
            </a:extLst>
          </p:cNvPr>
          <p:cNvSpPr/>
          <p:nvPr/>
        </p:nvSpPr>
        <p:spPr>
          <a:xfrm>
            <a:off x="1371600" y="5410200"/>
            <a:ext cx="5029200" cy="762000"/>
          </a:xfrm>
          <a:prstGeom prst="ellipse">
            <a:avLst/>
          </a:prstGeom>
          <a:solidFill>
            <a:srgbClr val="92D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985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6C7FF-791B-B845-8326-2E0791B3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826273-3E8B-EE46-A77C-FBA0B59DC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BF58D9-8A38-E045-9EDD-54CBB220D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58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0503EEA1-29C2-3241-B36E-60AEC0C2C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60207"/>
            <a:ext cx="8915400" cy="569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MariX/BriXS/BriXsino – una </a:t>
            </a:r>
            <a:r>
              <a:rPr lang="en-US" sz="2400" b="1">
                <a:solidFill>
                  <a:srgbClr val="00B050"/>
                </a:solidFill>
                <a:cs typeface="Symbol" charset="0"/>
              </a:rPr>
              <a:t>via per la sostenibilità di acceleratori e</a:t>
            </a:r>
            <a:r>
              <a:rPr lang="en-US" sz="2400" b="1" baseline="30000">
                <a:solidFill>
                  <a:srgbClr val="00B050"/>
                </a:solidFill>
                <a:cs typeface="Symbol" charset="0"/>
              </a:rPr>
              <a:t>-</a:t>
            </a:r>
            <a:r>
              <a:rPr lang="en-US" sz="2400" b="1">
                <a:solidFill>
                  <a:srgbClr val="00B050"/>
                </a:solidFill>
                <a:cs typeface="Symbol" charset="0"/>
              </a:rPr>
              <a:t> (e</a:t>
            </a:r>
            <a:r>
              <a:rPr lang="en-US" sz="2400" b="1" baseline="30000">
                <a:solidFill>
                  <a:srgbClr val="00B050"/>
                </a:solidFill>
                <a:cs typeface="Symbol" charset="0"/>
              </a:rPr>
              <a:t>+</a:t>
            </a:r>
            <a:r>
              <a:rPr lang="en-US" sz="2400" b="1">
                <a:solidFill>
                  <a:srgbClr val="00B050"/>
                </a:solidFill>
                <a:cs typeface="Symbol" charset="0"/>
              </a:rPr>
              <a:t>) ad alta potenza media (</a:t>
            </a:r>
            <a:r>
              <a:rPr lang="en-US" sz="2400" b="1" i="1">
                <a:solidFill>
                  <a:srgbClr val="00B050"/>
                </a:solidFill>
                <a:cs typeface="Symbol" charset="0"/>
              </a:rPr>
              <a:t>MW and multi-MW class</a:t>
            </a:r>
            <a:r>
              <a:rPr lang="en-US" sz="2400" b="1">
                <a:solidFill>
                  <a:srgbClr val="00B050"/>
                </a:solidFill>
                <a:cs typeface="Symbol" charset="0"/>
              </a:rPr>
              <a:t>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Una </a:t>
            </a:r>
            <a:r>
              <a:rPr lang="en-US" sz="2400" b="1">
                <a:solidFill>
                  <a:srgbClr val="C00000"/>
                </a:solidFill>
                <a:cs typeface="Symbol" charset="0"/>
              </a:rPr>
              <a:t>nuova linea genetica negli acceleratori (2-way 2-pass)</a:t>
            </a:r>
            <a:endParaRPr lang="en-US" sz="2400" b="1" i="1">
              <a:solidFill>
                <a:srgbClr val="C00000"/>
              </a:solidFill>
              <a:cs typeface="Symbo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Entrambe </a:t>
            </a:r>
            <a:r>
              <a:rPr lang="en-US" sz="2400" b="1">
                <a:cs typeface="Symbol" charset="0"/>
              </a:rPr>
              <a:t>motivazioni strategiche per INFN </a:t>
            </a:r>
            <a:r>
              <a:rPr lang="en-US" sz="2400" b="1">
                <a:solidFill>
                  <a:srgbClr val="0000FF"/>
                </a:solidFill>
                <a:cs typeface="Symbol" charset="0"/>
              </a:rPr>
              <a:t>(con BriXsino ci proponiamo per colmare questa lacuna italiana, </a:t>
            </a:r>
            <a:r>
              <a:rPr lang="en-US" sz="3200" b="1" baseline="-25000">
                <a:solidFill>
                  <a:srgbClr val="0000FF"/>
                </a:solidFill>
                <a:cs typeface="Symbol" charset="0"/>
              </a:rPr>
              <a:t>˜</a:t>
            </a:r>
            <a:r>
              <a:rPr lang="en-US" sz="2400" b="1">
                <a:solidFill>
                  <a:srgbClr val="0000FF"/>
                </a:solidFill>
                <a:cs typeface="Symbol" charset="0"/>
              </a:rPr>
              <a:t>6 M€)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Perchè Milano: overlap unico tra </a:t>
            </a:r>
            <a:r>
              <a:rPr lang="en-US" sz="2400" b="1">
                <a:solidFill>
                  <a:srgbClr val="FF0000"/>
                </a:solidFill>
                <a:cs typeface="Symbol" charset="0"/>
              </a:rPr>
              <a:t>competenze di fisica e tecnologia degli acceleratori e lasers</a:t>
            </a:r>
            <a:r>
              <a:rPr lang="en-US" sz="2400" b="1">
                <a:solidFill>
                  <a:srgbClr val="0000FF"/>
                </a:solidFill>
                <a:cs typeface="Symbol" charset="0"/>
              </a:rPr>
              <a:t>, quali High Brightness Beams/FEL/ICS Physics - SC/RF technology - High QE photocathodes - High Power Optical FP cavities, e una </a:t>
            </a:r>
            <a:r>
              <a:rPr lang="en-US" sz="2400" b="1">
                <a:solidFill>
                  <a:srgbClr val="FFC000"/>
                </a:solidFill>
                <a:cs typeface="Symbol" charset="0"/>
              </a:rPr>
              <a:t>User Community molto qualificata nella Luce di Sincrotrone e Free Electron Lasers</a:t>
            </a:r>
            <a:r>
              <a:rPr lang="en-US" sz="2400" b="1">
                <a:solidFill>
                  <a:srgbClr val="0000FF"/>
                </a:solidFill>
                <a:cs typeface="Symbol" charset="0"/>
              </a:rPr>
              <a:t>, con l’interesse (endorsement in MariX-CDR e BriXS-EoI) delle </a:t>
            </a:r>
            <a:r>
              <a:rPr lang="en-US" sz="2400" b="1">
                <a:cs typeface="Symbol" charset="0"/>
              </a:rPr>
              <a:t>IRCCS  San Raffaele, Niguarda, Istituto Nazionale dei Tumori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A092A-F3B6-F245-A1F7-282D02BD1A00}"/>
              </a:ext>
            </a:extLst>
          </p:cNvPr>
          <p:cNvSpPr txBox="1"/>
          <p:nvPr/>
        </p:nvSpPr>
        <p:spPr>
          <a:xfrm>
            <a:off x="3429000" y="148759"/>
            <a:ext cx="1871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>
                <a:latin typeface="Casual" pitchFamily="2" charset="77"/>
                <a:cs typeface="Apple Chancery" panose="03020702040506060504" pitchFamily="66" charset="-79"/>
              </a:rPr>
              <a:t>conclusioni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5453BCF-AA74-454A-A6C6-F2C4EDC59DF6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2nd,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44917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B447DC-2E43-EE48-B912-2B456E4AA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2000"/>
            <a:ext cx="6271212" cy="5562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70CED2-0240-B74D-A8EF-C88D0BE7A961}"/>
              </a:ext>
            </a:extLst>
          </p:cNvPr>
          <p:cNvSpPr/>
          <p:nvPr/>
        </p:nvSpPr>
        <p:spPr>
          <a:xfrm>
            <a:off x="1371600" y="6096000"/>
            <a:ext cx="990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6033BCA-76B6-9142-AE9F-B5EDBA2D1C9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600700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46982F0-FF78-0E44-8862-8883E8D07D82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MAC Meeting - LASA - June 20,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38342192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A02900D-9C4F-D74C-ABFD-A665730DEF2A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829300" cy="307777"/>
          </a:xfrm>
          <a:prstGeom prst="rect">
            <a:avLst/>
          </a:prstGeom>
        </p:spPr>
        <p:txBody>
          <a:bodyPr lIns="90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p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Centro Brasileiro de Pesquisas Fisicas, Rio de Janeiro, May 2nd, 2019</a:t>
            </a:r>
            <a:endParaRPr lang="it-IT" sz="1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2FF3A-24F8-0641-AF08-7A31FDD2D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914240" cy="5593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383D10-85A3-EA44-9489-7F530A31BF1B}"/>
              </a:ext>
            </a:extLst>
          </p:cNvPr>
          <p:cNvSpPr txBox="1"/>
          <p:nvPr/>
        </p:nvSpPr>
        <p:spPr>
          <a:xfrm>
            <a:off x="660115" y="5665947"/>
            <a:ext cx="437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200 kW underground beam dump @ 3.8 GeV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EBC1C6-193B-4647-B497-55199BB8C9FD}"/>
              </a:ext>
            </a:extLst>
          </p:cNvPr>
          <p:cNvCxnSpPr/>
          <p:nvPr/>
        </p:nvCxnSpPr>
        <p:spPr>
          <a:xfrm flipV="1">
            <a:off x="1066800" y="3962400"/>
            <a:ext cx="304800" cy="167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292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34"/>
          <p:cNvSpPr/>
          <p:nvPr/>
        </p:nvSpPr>
        <p:spPr>
          <a:xfrm>
            <a:off x="8195872" y="5193255"/>
            <a:ext cx="948128" cy="807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3" y="1828800"/>
            <a:ext cx="4986572" cy="3708145"/>
          </a:xfrm>
          <a:prstGeom prst="rect">
            <a:avLst/>
          </a:prstGeom>
        </p:spPr>
      </p:pic>
      <p:grpSp>
        <p:nvGrpSpPr>
          <p:cNvPr id="22" name="Gruppo 21"/>
          <p:cNvGrpSpPr/>
          <p:nvPr/>
        </p:nvGrpSpPr>
        <p:grpSpPr>
          <a:xfrm>
            <a:off x="4563718" y="1594424"/>
            <a:ext cx="4580282" cy="3909370"/>
            <a:chOff x="1967093" y="1975263"/>
            <a:chExt cx="5410601" cy="4844639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7093" y="1975263"/>
              <a:ext cx="5410601" cy="4844639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5299177" y="3576342"/>
              <a:ext cx="757578" cy="37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75" b="1" i="1" dirty="0">
                  <a:solidFill>
                    <a:srgbClr val="FF0000"/>
                  </a:solidFill>
                </a:rPr>
                <a:t>MAX-Lab</a:t>
              </a:r>
            </a:p>
            <a:p>
              <a:r>
                <a:rPr lang="it-IT" sz="675" b="1" i="1" dirty="0">
                  <a:solidFill>
                    <a:srgbClr val="FF0000"/>
                  </a:solidFill>
                </a:rPr>
                <a:t>ESS </a:t>
              </a:r>
              <a:r>
                <a:rPr lang="it-IT" sz="675" b="1" i="1" dirty="0" err="1">
                  <a:solidFill>
                    <a:srgbClr val="FF0000"/>
                  </a:solidFill>
                </a:rPr>
                <a:t>Neutron</a:t>
              </a:r>
              <a:endParaRPr lang="it-IT" sz="675" b="1" i="1" dirty="0">
                <a:solidFill>
                  <a:srgbClr val="FF0000"/>
                </a:solidFill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4378422" y="4098074"/>
              <a:ext cx="825214" cy="37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75" b="1" i="1" dirty="0">
                  <a:solidFill>
                    <a:srgbClr val="FF0000"/>
                  </a:solidFill>
                </a:rPr>
                <a:t>PETRA-III</a:t>
              </a:r>
            </a:p>
            <a:p>
              <a:r>
                <a:rPr lang="it-IT" sz="675" b="1" i="1" dirty="0">
                  <a:solidFill>
                    <a:srgbClr val="FF0000"/>
                  </a:solidFill>
                </a:rPr>
                <a:t>X-FEL, FLASH</a:t>
              </a: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3343872" y="5006445"/>
              <a:ext cx="757578" cy="37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75" b="1" i="1" dirty="0">
                  <a:solidFill>
                    <a:srgbClr val="FF0000"/>
                  </a:solidFill>
                </a:rPr>
                <a:t>SOLEIL</a:t>
              </a:r>
            </a:p>
            <a:p>
              <a:r>
                <a:rPr lang="it-IT" sz="675" b="1" i="1" dirty="0">
                  <a:solidFill>
                    <a:srgbClr val="FF0000"/>
                  </a:solidFill>
                </a:rPr>
                <a:t>LLB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3005535" y="4359798"/>
              <a:ext cx="757578" cy="37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75" b="1" i="1" dirty="0">
                  <a:solidFill>
                    <a:srgbClr val="FF0000"/>
                  </a:solidFill>
                </a:rPr>
                <a:t>DIAMOND</a:t>
              </a:r>
            </a:p>
            <a:p>
              <a:r>
                <a:rPr lang="it-IT" sz="675" b="1" i="1" dirty="0">
                  <a:solidFill>
                    <a:srgbClr val="FF0000"/>
                  </a:solidFill>
                </a:rPr>
                <a:t>ISIS - CLF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3999633" y="5589939"/>
              <a:ext cx="757578" cy="37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75" b="1" i="1" dirty="0">
                  <a:solidFill>
                    <a:srgbClr val="FF0000"/>
                  </a:solidFill>
                </a:rPr>
                <a:t>ESRF</a:t>
              </a:r>
            </a:p>
            <a:p>
              <a:r>
                <a:rPr lang="it-IT" sz="675" b="1" i="1" dirty="0">
                  <a:solidFill>
                    <a:srgbClr val="FF0000"/>
                  </a:solidFill>
                </a:rPr>
                <a:t>ILL, LETI</a:t>
              </a: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3427134" y="6530036"/>
              <a:ext cx="757578" cy="24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75" b="1" i="1" dirty="0">
                  <a:solidFill>
                    <a:srgbClr val="FF0000"/>
                  </a:solidFill>
                </a:rPr>
                <a:t>ALBA</a:t>
              </a: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4249987" y="5358026"/>
              <a:ext cx="1049187" cy="24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75" b="1" i="1" dirty="0">
                  <a:solidFill>
                    <a:srgbClr val="FF0000"/>
                  </a:solidFill>
                </a:rPr>
                <a:t>         SLS, </a:t>
              </a:r>
              <a:r>
                <a:rPr lang="it-IT" sz="675" b="1" i="1" dirty="0" err="1">
                  <a:solidFill>
                    <a:srgbClr val="FF0000"/>
                  </a:solidFill>
                </a:rPr>
                <a:t>SwissFEL</a:t>
              </a:r>
              <a:endParaRPr lang="it-IT" sz="675" b="1" i="1" dirty="0">
                <a:solidFill>
                  <a:srgbClr val="FF0000"/>
                </a:solidFill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5150265" y="5549543"/>
              <a:ext cx="575739" cy="500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75" b="1" i="1" dirty="0">
                  <a:solidFill>
                    <a:srgbClr val="FF0000"/>
                  </a:solidFill>
                </a:rPr>
                <a:t>         Elettra FERMI</a:t>
              </a: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3805923" y="4660208"/>
              <a:ext cx="757578" cy="24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75" b="1" i="1" dirty="0">
                  <a:solidFill>
                    <a:srgbClr val="FF0000"/>
                  </a:solidFill>
                </a:rPr>
                <a:t>MYRRHA</a:t>
              </a: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4162132" y="4839365"/>
              <a:ext cx="757578" cy="24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75" b="1" i="1" dirty="0">
                  <a:solidFill>
                    <a:srgbClr val="FF0000"/>
                  </a:solidFill>
                </a:rPr>
                <a:t>         ANKA</a:t>
              </a:r>
            </a:p>
          </p:txBody>
        </p:sp>
        <p:sp>
          <p:nvSpPr>
            <p:cNvPr id="34" name="Anello 33"/>
            <p:cNvSpPr/>
            <p:nvPr/>
          </p:nvSpPr>
          <p:spPr>
            <a:xfrm>
              <a:off x="4499757" y="5555560"/>
              <a:ext cx="617210" cy="623416"/>
            </a:xfrm>
            <a:prstGeom prst="donut">
              <a:avLst>
                <a:gd name="adj" fmla="val 3707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5299177" y="6444094"/>
              <a:ext cx="1050444" cy="24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75" b="1" i="1" dirty="0">
                  <a:solidFill>
                    <a:srgbClr val="FF0000"/>
                  </a:solidFill>
                </a:rPr>
                <a:t>         SPARC DAFNE</a:t>
              </a: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6067702" y="4756085"/>
              <a:ext cx="757578" cy="37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75" b="1" i="1" dirty="0">
                  <a:solidFill>
                    <a:srgbClr val="FF0000"/>
                  </a:solidFill>
                </a:rPr>
                <a:t>         SOLARIS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0" y="76200"/>
            <a:ext cx="730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Infrastrutture di Ricerca Analitiche aperte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all’utenza internazionale che operano in Europa e sedi LERU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12078"/>
            <a:ext cx="9144000" cy="455543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443982" y="5522519"/>
            <a:ext cx="35684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rgbClr val="BDB5B6"/>
                </a:solidFill>
              </a:rPr>
              <a:t>Da PSE </a:t>
            </a:r>
            <a:r>
              <a:rPr lang="it-IT" sz="1350" dirty="0" err="1">
                <a:solidFill>
                  <a:srgbClr val="BDB5B6"/>
                </a:solidFill>
              </a:rPr>
              <a:t>Landscape</a:t>
            </a:r>
            <a:r>
              <a:rPr lang="it-IT" sz="1350" dirty="0">
                <a:solidFill>
                  <a:srgbClr val="BDB5B6"/>
                </a:solidFill>
              </a:rPr>
              <a:t> Analysis ESFRI </a:t>
            </a:r>
            <a:r>
              <a:rPr lang="it-IT" sz="1350" dirty="0" err="1">
                <a:solidFill>
                  <a:srgbClr val="BDB5B6"/>
                </a:solidFill>
              </a:rPr>
              <a:t>Roadmap</a:t>
            </a:r>
            <a:r>
              <a:rPr lang="it-IT" sz="1350" dirty="0">
                <a:solidFill>
                  <a:srgbClr val="BDB5B6"/>
                </a:solidFill>
              </a:rPr>
              <a:t> 2016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6410764" y="1286335"/>
            <a:ext cx="12509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rgbClr val="BDB5B6"/>
                </a:solidFill>
              </a:rPr>
              <a:t>LERU </a:t>
            </a:r>
            <a:r>
              <a:rPr lang="it-IT" sz="1350" dirty="0" err="1">
                <a:solidFill>
                  <a:srgbClr val="BDB5B6"/>
                </a:solidFill>
              </a:rPr>
              <a:t>members</a:t>
            </a:r>
            <a:endParaRPr lang="it-IT" sz="1350" dirty="0">
              <a:solidFill>
                <a:srgbClr val="BDB5B6"/>
              </a:solidFill>
            </a:endParaRP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42D4DC04-2431-D241-849D-58C308C2B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019800"/>
            <a:ext cx="3848298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Giorgio Rossi – Chair ESFRI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D8B57-8584-C445-8AC8-479129A398CB}"/>
              </a:ext>
            </a:extLst>
          </p:cNvPr>
          <p:cNvSpPr txBox="1"/>
          <p:nvPr/>
        </p:nvSpPr>
        <p:spPr>
          <a:xfrm>
            <a:off x="152400" y="762000"/>
            <a:ext cx="9042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Analytical Machines as User Facilities in Europe and League of European Research Universities:</a:t>
            </a:r>
          </a:p>
          <a:p>
            <a:pPr algn="ctr"/>
            <a:r>
              <a:rPr lang="it-IT"/>
              <a:t>a void around Univ. of Milan</a:t>
            </a:r>
          </a:p>
        </p:txBody>
      </p:sp>
      <p:pic>
        <p:nvPicPr>
          <p:cNvPr id="44" name="Immagine 2" descr="infn-new.gif">
            <a:extLst>
              <a:ext uri="{FF2B5EF4-FFF2-40B4-BE49-F238E27FC236}">
                <a16:creationId xmlns:a16="http://schemas.microsoft.com/office/drawing/2014/main" id="{B7B89C7B-A170-3C4F-B054-51B318DB7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B97B63-BFBE-2441-A470-DD141FC01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43" name="Footer Placeholder 2">
            <a:extLst>
              <a:ext uri="{FF2B5EF4-FFF2-40B4-BE49-F238E27FC236}">
                <a16:creationId xmlns:a16="http://schemas.microsoft.com/office/drawing/2014/main" id="{951D3934-C1F1-D74D-BE24-619F61B5CE06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829300" cy="307777"/>
          </a:xfrm>
          <a:prstGeom prst="rect">
            <a:avLst/>
          </a:prstGeom>
        </p:spPr>
        <p:txBody>
          <a:bodyPr lIns="90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p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Centro Brasileiro de Pesquisas Fisicas, Rio de Janeiro, May 2nd, 2019</a:t>
            </a:r>
            <a:endParaRPr lang="it-IT" sz="1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667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2" name="Connettore 2 381"/>
          <p:cNvCxnSpPr/>
          <p:nvPr/>
        </p:nvCxnSpPr>
        <p:spPr>
          <a:xfrm>
            <a:off x="7002270" y="3969060"/>
            <a:ext cx="1512169" cy="0"/>
          </a:xfrm>
          <a:prstGeom prst="straightConnector1">
            <a:avLst/>
          </a:prstGeom>
          <a:ln w="476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89802" y="857251"/>
            <a:ext cx="7886700" cy="369332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endParaRPr lang="it-IT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197514" y="1808820"/>
            <a:ext cx="8370930" cy="1944216"/>
            <a:chOff x="407368" y="1700808"/>
            <a:chExt cx="9721081" cy="1912198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/>
            <a:srcRect l="38771" t="22377" r="54574" b="15451"/>
            <a:stretch/>
          </p:blipFill>
          <p:spPr>
            <a:xfrm rot="5400000">
              <a:off x="4252581" y="-2144405"/>
              <a:ext cx="1912198" cy="9602624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/>
            <a:srcRect l="41947" t="19402" r="38493" b="63761"/>
            <a:stretch/>
          </p:blipFill>
          <p:spPr>
            <a:xfrm>
              <a:off x="9336361" y="1738800"/>
              <a:ext cx="792088" cy="1512168"/>
            </a:xfrm>
            <a:prstGeom prst="rect">
              <a:avLst/>
            </a:prstGeom>
          </p:spPr>
        </p:pic>
      </p:grpSp>
      <p:sp>
        <p:nvSpPr>
          <p:cNvPr id="6" name="Rettangolo 5"/>
          <p:cNvSpPr/>
          <p:nvPr/>
        </p:nvSpPr>
        <p:spPr>
          <a:xfrm>
            <a:off x="0" y="857251"/>
            <a:ext cx="9078278" cy="1020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130" t="22377" r="41282" b="15451"/>
          <a:stretch/>
        </p:blipFill>
        <p:spPr>
          <a:xfrm rot="5400000">
            <a:off x="3458995" y="1193633"/>
            <a:ext cx="1685951" cy="7884876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953598" y="3861048"/>
            <a:ext cx="1512168" cy="216024"/>
            <a:chOff x="4727848" y="3238686"/>
            <a:chExt cx="3816424" cy="685800"/>
          </a:xfrm>
        </p:grpSpPr>
        <p:cxnSp>
          <p:nvCxnSpPr>
            <p:cNvPr id="15" name="Connettore 2 14"/>
            <p:cNvCxnSpPr/>
            <p:nvPr/>
          </p:nvCxnSpPr>
          <p:spPr>
            <a:xfrm>
              <a:off x="4727848" y="3581586"/>
              <a:ext cx="3816424" cy="0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uppo 15"/>
            <p:cNvGrpSpPr/>
            <p:nvPr/>
          </p:nvGrpSpPr>
          <p:grpSpPr>
            <a:xfrm>
              <a:off x="5015880" y="3238686"/>
              <a:ext cx="288032" cy="685800"/>
              <a:chOff x="4223792" y="4869160"/>
              <a:chExt cx="720080" cy="685800"/>
            </a:xfrm>
          </p:grpSpPr>
          <p:sp>
            <p:nvSpPr>
              <p:cNvPr id="47" name="Memoria ad accesso diretto 46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48" name="Ovale 47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17" name="Gruppo 16"/>
            <p:cNvGrpSpPr/>
            <p:nvPr/>
          </p:nvGrpSpPr>
          <p:grpSpPr>
            <a:xfrm>
              <a:off x="5303912" y="3238686"/>
              <a:ext cx="288032" cy="685800"/>
              <a:chOff x="4223792" y="4869160"/>
              <a:chExt cx="720080" cy="685800"/>
            </a:xfrm>
          </p:grpSpPr>
          <p:sp>
            <p:nvSpPr>
              <p:cNvPr id="45" name="Memoria ad accesso diretto 44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46" name="Ovale 45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18" name="Gruppo 17"/>
            <p:cNvGrpSpPr/>
            <p:nvPr/>
          </p:nvGrpSpPr>
          <p:grpSpPr>
            <a:xfrm>
              <a:off x="5591944" y="3238686"/>
              <a:ext cx="288032" cy="685800"/>
              <a:chOff x="4223792" y="4869160"/>
              <a:chExt cx="720080" cy="685800"/>
            </a:xfrm>
          </p:grpSpPr>
          <p:sp>
            <p:nvSpPr>
              <p:cNvPr id="43" name="Memoria ad accesso diretto 42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44" name="Ovale 43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19" name="Gruppo 18"/>
            <p:cNvGrpSpPr/>
            <p:nvPr/>
          </p:nvGrpSpPr>
          <p:grpSpPr>
            <a:xfrm>
              <a:off x="5879976" y="3238686"/>
              <a:ext cx="288032" cy="685800"/>
              <a:chOff x="4223792" y="4869160"/>
              <a:chExt cx="720080" cy="685800"/>
            </a:xfrm>
          </p:grpSpPr>
          <p:sp>
            <p:nvSpPr>
              <p:cNvPr id="41" name="Memoria ad accesso diretto 40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42" name="Ovale 41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20" name="Gruppo 19"/>
            <p:cNvGrpSpPr/>
            <p:nvPr/>
          </p:nvGrpSpPr>
          <p:grpSpPr>
            <a:xfrm>
              <a:off x="6163635" y="3238686"/>
              <a:ext cx="288032" cy="685800"/>
              <a:chOff x="4223792" y="4869160"/>
              <a:chExt cx="720080" cy="685800"/>
            </a:xfrm>
          </p:grpSpPr>
          <p:sp>
            <p:nvSpPr>
              <p:cNvPr id="39" name="Memoria ad accesso diretto 38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40" name="Ovale 39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21" name="Gruppo 20"/>
            <p:cNvGrpSpPr/>
            <p:nvPr/>
          </p:nvGrpSpPr>
          <p:grpSpPr>
            <a:xfrm>
              <a:off x="6456040" y="3238686"/>
              <a:ext cx="288032" cy="685800"/>
              <a:chOff x="4223792" y="4869160"/>
              <a:chExt cx="720080" cy="685800"/>
            </a:xfrm>
          </p:grpSpPr>
          <p:sp>
            <p:nvSpPr>
              <p:cNvPr id="37" name="Memoria ad accesso diretto 36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8" name="Ovale 37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22" name="Gruppo 21"/>
            <p:cNvGrpSpPr/>
            <p:nvPr/>
          </p:nvGrpSpPr>
          <p:grpSpPr>
            <a:xfrm>
              <a:off x="6744072" y="3238686"/>
              <a:ext cx="288032" cy="685800"/>
              <a:chOff x="4223792" y="4869160"/>
              <a:chExt cx="720080" cy="685800"/>
            </a:xfrm>
          </p:grpSpPr>
          <p:sp>
            <p:nvSpPr>
              <p:cNvPr id="35" name="Memoria ad accesso diretto 34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6" name="Ovale 35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23" name="Gruppo 22"/>
            <p:cNvGrpSpPr/>
            <p:nvPr/>
          </p:nvGrpSpPr>
          <p:grpSpPr>
            <a:xfrm>
              <a:off x="7032104" y="3238686"/>
              <a:ext cx="288032" cy="685800"/>
              <a:chOff x="4223792" y="4869160"/>
              <a:chExt cx="720080" cy="685800"/>
            </a:xfrm>
          </p:grpSpPr>
          <p:sp>
            <p:nvSpPr>
              <p:cNvPr id="33" name="Memoria ad accesso diretto 32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4" name="Ovale 33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24" name="Gruppo 23"/>
            <p:cNvGrpSpPr/>
            <p:nvPr/>
          </p:nvGrpSpPr>
          <p:grpSpPr>
            <a:xfrm>
              <a:off x="7608168" y="3238686"/>
              <a:ext cx="288032" cy="685800"/>
              <a:chOff x="4223792" y="4869160"/>
              <a:chExt cx="720080" cy="685800"/>
            </a:xfrm>
          </p:grpSpPr>
          <p:sp>
            <p:nvSpPr>
              <p:cNvPr id="31" name="Memoria ad accesso diretto 30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2" name="Ovale 31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25" name="Gruppo 24"/>
            <p:cNvGrpSpPr/>
            <p:nvPr/>
          </p:nvGrpSpPr>
          <p:grpSpPr>
            <a:xfrm>
              <a:off x="7320136" y="3238686"/>
              <a:ext cx="288032" cy="685800"/>
              <a:chOff x="4223792" y="4869160"/>
              <a:chExt cx="720080" cy="685800"/>
            </a:xfrm>
          </p:grpSpPr>
          <p:sp>
            <p:nvSpPr>
              <p:cNvPr id="29" name="Memoria ad accesso diretto 28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0" name="Ovale 29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26" name="Gruppo 25"/>
            <p:cNvGrpSpPr/>
            <p:nvPr/>
          </p:nvGrpSpPr>
          <p:grpSpPr>
            <a:xfrm>
              <a:off x="7896200" y="3238686"/>
              <a:ext cx="288032" cy="685800"/>
              <a:chOff x="4223792" y="4869160"/>
              <a:chExt cx="720080" cy="685800"/>
            </a:xfrm>
          </p:grpSpPr>
          <p:sp>
            <p:nvSpPr>
              <p:cNvPr id="27" name="Memoria ad accesso diretto 26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28" name="Ovale 27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</p:grpSp>
      <p:grpSp>
        <p:nvGrpSpPr>
          <p:cNvPr id="3" name="Gruppo 2"/>
          <p:cNvGrpSpPr/>
          <p:nvPr/>
        </p:nvGrpSpPr>
        <p:grpSpPr>
          <a:xfrm>
            <a:off x="2735796" y="3861048"/>
            <a:ext cx="3510390" cy="216024"/>
            <a:chOff x="3503712" y="4005064"/>
            <a:chExt cx="4896544" cy="288032"/>
          </a:xfrm>
        </p:grpSpPr>
        <p:grpSp>
          <p:nvGrpSpPr>
            <p:cNvPr id="49" name="Gruppo 48"/>
            <p:cNvGrpSpPr/>
            <p:nvPr/>
          </p:nvGrpSpPr>
          <p:grpSpPr>
            <a:xfrm rot="10800000">
              <a:off x="3503712" y="4077072"/>
              <a:ext cx="432048" cy="216024"/>
              <a:chOff x="3716736" y="1556792"/>
              <a:chExt cx="4351126" cy="1044797"/>
            </a:xfrm>
          </p:grpSpPr>
          <p:sp>
            <p:nvSpPr>
              <p:cNvPr id="50" name="Cubo 49"/>
              <p:cNvSpPr/>
              <p:nvPr/>
            </p:nvSpPr>
            <p:spPr>
              <a:xfrm rot="19762674" flipV="1">
                <a:off x="3716736" y="2230155"/>
                <a:ext cx="1242748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51" name="Cubo 50"/>
              <p:cNvSpPr/>
              <p:nvPr/>
            </p:nvSpPr>
            <p:spPr>
              <a:xfrm rot="1925495">
                <a:off x="6631240" y="2248543"/>
                <a:ext cx="1436622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52" name="Cubo 51"/>
              <p:cNvSpPr/>
              <p:nvPr/>
            </p:nvSpPr>
            <p:spPr>
              <a:xfrm rot="19708054">
                <a:off x="4135629" y="2063178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53" name="Cubo 52"/>
              <p:cNvSpPr/>
              <p:nvPr/>
            </p:nvSpPr>
            <p:spPr>
              <a:xfrm rot="1651037">
                <a:off x="6987208" y="1779497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54" name="Cubo 53"/>
              <p:cNvSpPr/>
              <p:nvPr/>
            </p:nvSpPr>
            <p:spPr>
              <a:xfrm>
                <a:off x="5072669" y="1844824"/>
                <a:ext cx="1656184" cy="72008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55" name="Triangolo isoscele 54"/>
              <p:cNvSpPr/>
              <p:nvPr/>
            </p:nvSpPr>
            <p:spPr>
              <a:xfrm flipH="1" flipV="1">
                <a:off x="4712629" y="1700808"/>
                <a:ext cx="491681" cy="421936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56" name="Cubo 55"/>
              <p:cNvSpPr/>
              <p:nvPr/>
            </p:nvSpPr>
            <p:spPr>
              <a:xfrm>
                <a:off x="6203094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57" name="Cubo 56"/>
              <p:cNvSpPr/>
              <p:nvPr/>
            </p:nvSpPr>
            <p:spPr>
              <a:xfrm>
                <a:off x="5503806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58" name="Cubo 57"/>
              <p:cNvSpPr/>
              <p:nvPr/>
            </p:nvSpPr>
            <p:spPr>
              <a:xfrm>
                <a:off x="5888001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59" name="Triangolo isoscele 58"/>
              <p:cNvSpPr/>
              <p:nvPr/>
            </p:nvSpPr>
            <p:spPr>
              <a:xfrm rot="3576966">
                <a:off x="6582482" y="1586970"/>
                <a:ext cx="485851" cy="434535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60" name="Cubo 59"/>
              <p:cNvSpPr/>
              <p:nvPr/>
            </p:nvSpPr>
            <p:spPr>
              <a:xfrm rot="1651037">
                <a:off x="7181867" y="1848804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61" name="Cubo 60"/>
              <p:cNvSpPr/>
              <p:nvPr/>
            </p:nvSpPr>
            <p:spPr>
              <a:xfrm rot="1651037">
                <a:off x="7491264" y="2067530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62" name="Cubo 61"/>
              <p:cNvSpPr/>
              <p:nvPr/>
            </p:nvSpPr>
            <p:spPr>
              <a:xfrm rot="19708054">
                <a:off x="4423662" y="1847155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63" name="Cubo 62"/>
              <p:cNvSpPr/>
              <p:nvPr/>
            </p:nvSpPr>
            <p:spPr>
              <a:xfrm rot="19708054">
                <a:off x="4567677" y="1775146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64" name="Ovale 63"/>
              <p:cNvSpPr/>
              <p:nvPr/>
            </p:nvSpPr>
            <p:spPr>
              <a:xfrm rot="19931424">
                <a:off x="4271099" y="1913878"/>
                <a:ext cx="121409" cy="54154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65" name="Ovale 64"/>
              <p:cNvSpPr/>
              <p:nvPr/>
            </p:nvSpPr>
            <p:spPr>
              <a:xfrm>
                <a:off x="5270710" y="1556792"/>
                <a:ext cx="14401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66" name="Ovale 65"/>
              <p:cNvSpPr/>
              <p:nvPr/>
            </p:nvSpPr>
            <p:spPr>
              <a:xfrm>
                <a:off x="5736902" y="1556792"/>
                <a:ext cx="135632" cy="4956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67" name="Ovale 66"/>
              <p:cNvSpPr/>
              <p:nvPr/>
            </p:nvSpPr>
            <p:spPr>
              <a:xfrm>
                <a:off x="6380248" y="1556792"/>
                <a:ext cx="127248" cy="487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68" name="Ovale 67"/>
              <p:cNvSpPr/>
              <p:nvPr/>
            </p:nvSpPr>
            <p:spPr>
              <a:xfrm>
                <a:off x="6047696" y="1556792"/>
                <a:ext cx="118864" cy="4789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69" name="Ovale 68"/>
              <p:cNvSpPr/>
              <p:nvPr/>
            </p:nvSpPr>
            <p:spPr>
              <a:xfrm rot="1887369">
                <a:off x="7359602" y="1986465"/>
                <a:ext cx="138633" cy="5246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  <p:grpSp>
          <p:nvGrpSpPr>
            <p:cNvPr id="91" name="Gruppo 90"/>
            <p:cNvGrpSpPr/>
            <p:nvPr/>
          </p:nvGrpSpPr>
          <p:grpSpPr>
            <a:xfrm rot="10800000">
              <a:off x="3924000" y="4077072"/>
              <a:ext cx="432048" cy="216024"/>
              <a:chOff x="3716736" y="1556792"/>
              <a:chExt cx="4351126" cy="1044797"/>
            </a:xfrm>
          </p:grpSpPr>
          <p:sp>
            <p:nvSpPr>
              <p:cNvPr id="92" name="Cubo 91"/>
              <p:cNvSpPr/>
              <p:nvPr/>
            </p:nvSpPr>
            <p:spPr>
              <a:xfrm rot="19762674" flipV="1">
                <a:off x="3716736" y="2230155"/>
                <a:ext cx="1242748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93" name="Cubo 92"/>
              <p:cNvSpPr/>
              <p:nvPr/>
            </p:nvSpPr>
            <p:spPr>
              <a:xfrm rot="1925495">
                <a:off x="6631240" y="2248543"/>
                <a:ext cx="1436622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94" name="Cubo 93"/>
              <p:cNvSpPr/>
              <p:nvPr/>
            </p:nvSpPr>
            <p:spPr>
              <a:xfrm rot="19708054">
                <a:off x="4135629" y="2063178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95" name="Cubo 94"/>
              <p:cNvSpPr/>
              <p:nvPr/>
            </p:nvSpPr>
            <p:spPr>
              <a:xfrm rot="1651037">
                <a:off x="6987208" y="1779497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96" name="Cubo 95"/>
              <p:cNvSpPr/>
              <p:nvPr/>
            </p:nvSpPr>
            <p:spPr>
              <a:xfrm>
                <a:off x="5072669" y="1844824"/>
                <a:ext cx="1656184" cy="72008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97" name="Triangolo isoscele 96"/>
              <p:cNvSpPr/>
              <p:nvPr/>
            </p:nvSpPr>
            <p:spPr>
              <a:xfrm flipH="1" flipV="1">
                <a:off x="4712629" y="1700808"/>
                <a:ext cx="491681" cy="421936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98" name="Cubo 97"/>
              <p:cNvSpPr/>
              <p:nvPr/>
            </p:nvSpPr>
            <p:spPr>
              <a:xfrm>
                <a:off x="6203094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99" name="Cubo 98"/>
              <p:cNvSpPr/>
              <p:nvPr/>
            </p:nvSpPr>
            <p:spPr>
              <a:xfrm>
                <a:off x="5503806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00" name="Cubo 99"/>
              <p:cNvSpPr/>
              <p:nvPr/>
            </p:nvSpPr>
            <p:spPr>
              <a:xfrm>
                <a:off x="5888001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01" name="Triangolo isoscele 100"/>
              <p:cNvSpPr/>
              <p:nvPr/>
            </p:nvSpPr>
            <p:spPr>
              <a:xfrm rot="3576966">
                <a:off x="6582482" y="1586970"/>
                <a:ext cx="485851" cy="434535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02" name="Cubo 101"/>
              <p:cNvSpPr/>
              <p:nvPr/>
            </p:nvSpPr>
            <p:spPr>
              <a:xfrm rot="1651037">
                <a:off x="7181867" y="1848804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03" name="Cubo 102"/>
              <p:cNvSpPr/>
              <p:nvPr/>
            </p:nvSpPr>
            <p:spPr>
              <a:xfrm rot="1651037">
                <a:off x="7491264" y="2067530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04" name="Cubo 103"/>
              <p:cNvSpPr/>
              <p:nvPr/>
            </p:nvSpPr>
            <p:spPr>
              <a:xfrm rot="19708054">
                <a:off x="4423662" y="1847155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05" name="Cubo 104"/>
              <p:cNvSpPr/>
              <p:nvPr/>
            </p:nvSpPr>
            <p:spPr>
              <a:xfrm rot="19708054">
                <a:off x="4567677" y="1775146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06" name="Ovale 105"/>
              <p:cNvSpPr/>
              <p:nvPr/>
            </p:nvSpPr>
            <p:spPr>
              <a:xfrm rot="19931424">
                <a:off x="4271099" y="1913878"/>
                <a:ext cx="121409" cy="54154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07" name="Ovale 106"/>
              <p:cNvSpPr/>
              <p:nvPr/>
            </p:nvSpPr>
            <p:spPr>
              <a:xfrm>
                <a:off x="5270710" y="1556792"/>
                <a:ext cx="14401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08" name="Ovale 107"/>
              <p:cNvSpPr/>
              <p:nvPr/>
            </p:nvSpPr>
            <p:spPr>
              <a:xfrm>
                <a:off x="5736902" y="1556792"/>
                <a:ext cx="135632" cy="4956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09" name="Ovale 108"/>
              <p:cNvSpPr/>
              <p:nvPr/>
            </p:nvSpPr>
            <p:spPr>
              <a:xfrm>
                <a:off x="6380248" y="1556792"/>
                <a:ext cx="127248" cy="487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10" name="Ovale 109"/>
              <p:cNvSpPr/>
              <p:nvPr/>
            </p:nvSpPr>
            <p:spPr>
              <a:xfrm>
                <a:off x="6047696" y="1556792"/>
                <a:ext cx="118864" cy="4789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11" name="Ovale 110"/>
              <p:cNvSpPr/>
              <p:nvPr/>
            </p:nvSpPr>
            <p:spPr>
              <a:xfrm rot="1887369">
                <a:off x="7359602" y="1986465"/>
                <a:ext cx="138633" cy="5246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  <p:grpSp>
          <p:nvGrpSpPr>
            <p:cNvPr id="112" name="Gruppo 111"/>
            <p:cNvGrpSpPr/>
            <p:nvPr/>
          </p:nvGrpSpPr>
          <p:grpSpPr>
            <a:xfrm>
              <a:off x="4295800" y="4005064"/>
              <a:ext cx="432048" cy="216024"/>
              <a:chOff x="3716736" y="1556792"/>
              <a:chExt cx="4351126" cy="1044797"/>
            </a:xfrm>
          </p:grpSpPr>
          <p:sp>
            <p:nvSpPr>
              <p:cNvPr id="113" name="Cubo 112"/>
              <p:cNvSpPr/>
              <p:nvPr/>
            </p:nvSpPr>
            <p:spPr>
              <a:xfrm rot="19762674" flipV="1">
                <a:off x="3716736" y="2230155"/>
                <a:ext cx="1242748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14" name="Cubo 113"/>
              <p:cNvSpPr/>
              <p:nvPr/>
            </p:nvSpPr>
            <p:spPr>
              <a:xfrm rot="1925495">
                <a:off x="6631240" y="2248543"/>
                <a:ext cx="1436622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15" name="Cubo 114"/>
              <p:cNvSpPr/>
              <p:nvPr/>
            </p:nvSpPr>
            <p:spPr>
              <a:xfrm rot="19708054">
                <a:off x="4135629" y="2063178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16" name="Cubo 115"/>
              <p:cNvSpPr/>
              <p:nvPr/>
            </p:nvSpPr>
            <p:spPr>
              <a:xfrm rot="1651037">
                <a:off x="6987208" y="1779497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17" name="Cubo 116"/>
              <p:cNvSpPr/>
              <p:nvPr/>
            </p:nvSpPr>
            <p:spPr>
              <a:xfrm>
                <a:off x="5072669" y="1844824"/>
                <a:ext cx="1656184" cy="72008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18" name="Triangolo isoscele 117"/>
              <p:cNvSpPr/>
              <p:nvPr/>
            </p:nvSpPr>
            <p:spPr>
              <a:xfrm flipH="1" flipV="1">
                <a:off x="4712629" y="1700808"/>
                <a:ext cx="491681" cy="421936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19" name="Cubo 118"/>
              <p:cNvSpPr/>
              <p:nvPr/>
            </p:nvSpPr>
            <p:spPr>
              <a:xfrm>
                <a:off x="6203094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20" name="Cubo 119"/>
              <p:cNvSpPr/>
              <p:nvPr/>
            </p:nvSpPr>
            <p:spPr>
              <a:xfrm>
                <a:off x="5503806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21" name="Cubo 120"/>
              <p:cNvSpPr/>
              <p:nvPr/>
            </p:nvSpPr>
            <p:spPr>
              <a:xfrm>
                <a:off x="5888001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22" name="Triangolo isoscele 121"/>
              <p:cNvSpPr/>
              <p:nvPr/>
            </p:nvSpPr>
            <p:spPr>
              <a:xfrm rot="3576966">
                <a:off x="6582482" y="1586970"/>
                <a:ext cx="485851" cy="434535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23" name="Cubo 122"/>
              <p:cNvSpPr/>
              <p:nvPr/>
            </p:nvSpPr>
            <p:spPr>
              <a:xfrm rot="1651037">
                <a:off x="7181867" y="1848804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24" name="Cubo 123"/>
              <p:cNvSpPr/>
              <p:nvPr/>
            </p:nvSpPr>
            <p:spPr>
              <a:xfrm rot="1651037">
                <a:off x="7491264" y="2067530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25" name="Cubo 124"/>
              <p:cNvSpPr/>
              <p:nvPr/>
            </p:nvSpPr>
            <p:spPr>
              <a:xfrm rot="19708054">
                <a:off x="4423662" y="1847155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26" name="Cubo 125"/>
              <p:cNvSpPr/>
              <p:nvPr/>
            </p:nvSpPr>
            <p:spPr>
              <a:xfrm rot="19708054">
                <a:off x="4567677" y="1775146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27" name="Ovale 126"/>
              <p:cNvSpPr/>
              <p:nvPr/>
            </p:nvSpPr>
            <p:spPr>
              <a:xfrm rot="19931424">
                <a:off x="4271099" y="1913878"/>
                <a:ext cx="121409" cy="54154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28" name="Ovale 127"/>
              <p:cNvSpPr/>
              <p:nvPr/>
            </p:nvSpPr>
            <p:spPr>
              <a:xfrm>
                <a:off x="5270710" y="1556792"/>
                <a:ext cx="14401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29" name="Ovale 128"/>
              <p:cNvSpPr/>
              <p:nvPr/>
            </p:nvSpPr>
            <p:spPr>
              <a:xfrm>
                <a:off x="5736902" y="1556792"/>
                <a:ext cx="135632" cy="4956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30" name="Ovale 129"/>
              <p:cNvSpPr/>
              <p:nvPr/>
            </p:nvSpPr>
            <p:spPr>
              <a:xfrm>
                <a:off x="6380248" y="1556792"/>
                <a:ext cx="127248" cy="487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31" name="Ovale 130"/>
              <p:cNvSpPr/>
              <p:nvPr/>
            </p:nvSpPr>
            <p:spPr>
              <a:xfrm>
                <a:off x="6047696" y="1556792"/>
                <a:ext cx="118864" cy="4789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32" name="Ovale 131"/>
              <p:cNvSpPr/>
              <p:nvPr/>
            </p:nvSpPr>
            <p:spPr>
              <a:xfrm rot="1887369">
                <a:off x="7359602" y="1986465"/>
                <a:ext cx="138633" cy="5246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  <p:grpSp>
          <p:nvGrpSpPr>
            <p:cNvPr id="133" name="Gruppo 132"/>
            <p:cNvGrpSpPr/>
            <p:nvPr/>
          </p:nvGrpSpPr>
          <p:grpSpPr>
            <a:xfrm>
              <a:off x="4680000" y="4005064"/>
              <a:ext cx="432048" cy="216024"/>
              <a:chOff x="3716736" y="1556792"/>
              <a:chExt cx="4351126" cy="1044797"/>
            </a:xfrm>
          </p:grpSpPr>
          <p:sp>
            <p:nvSpPr>
              <p:cNvPr id="134" name="Cubo 133"/>
              <p:cNvSpPr/>
              <p:nvPr/>
            </p:nvSpPr>
            <p:spPr>
              <a:xfrm rot="19762674" flipV="1">
                <a:off x="3716736" y="2230155"/>
                <a:ext cx="1242748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35" name="Cubo 134"/>
              <p:cNvSpPr/>
              <p:nvPr/>
            </p:nvSpPr>
            <p:spPr>
              <a:xfrm rot="1925495">
                <a:off x="6631240" y="2248543"/>
                <a:ext cx="1436622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36" name="Cubo 135"/>
              <p:cNvSpPr/>
              <p:nvPr/>
            </p:nvSpPr>
            <p:spPr>
              <a:xfrm rot="19708054">
                <a:off x="4135629" y="2063178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37" name="Cubo 136"/>
              <p:cNvSpPr/>
              <p:nvPr/>
            </p:nvSpPr>
            <p:spPr>
              <a:xfrm rot="1651037">
                <a:off x="6987208" y="1779497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38" name="Cubo 137"/>
              <p:cNvSpPr/>
              <p:nvPr/>
            </p:nvSpPr>
            <p:spPr>
              <a:xfrm>
                <a:off x="5072669" y="1844824"/>
                <a:ext cx="1656184" cy="72008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39" name="Triangolo isoscele 138"/>
              <p:cNvSpPr/>
              <p:nvPr/>
            </p:nvSpPr>
            <p:spPr>
              <a:xfrm flipH="1" flipV="1">
                <a:off x="4712629" y="1700808"/>
                <a:ext cx="491681" cy="421936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40" name="Cubo 139"/>
              <p:cNvSpPr/>
              <p:nvPr/>
            </p:nvSpPr>
            <p:spPr>
              <a:xfrm>
                <a:off x="6203094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41" name="Cubo 140"/>
              <p:cNvSpPr/>
              <p:nvPr/>
            </p:nvSpPr>
            <p:spPr>
              <a:xfrm>
                <a:off x="5503806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42" name="Cubo 141"/>
              <p:cNvSpPr/>
              <p:nvPr/>
            </p:nvSpPr>
            <p:spPr>
              <a:xfrm>
                <a:off x="5888001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43" name="Triangolo isoscele 142"/>
              <p:cNvSpPr/>
              <p:nvPr/>
            </p:nvSpPr>
            <p:spPr>
              <a:xfrm rot="3576966">
                <a:off x="6582482" y="1586970"/>
                <a:ext cx="485851" cy="434535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44" name="Cubo 143"/>
              <p:cNvSpPr/>
              <p:nvPr/>
            </p:nvSpPr>
            <p:spPr>
              <a:xfrm rot="1651037">
                <a:off x="7181867" y="1848804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45" name="Cubo 144"/>
              <p:cNvSpPr/>
              <p:nvPr/>
            </p:nvSpPr>
            <p:spPr>
              <a:xfrm rot="1651037">
                <a:off x="7491264" y="2067530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46" name="Cubo 145"/>
              <p:cNvSpPr/>
              <p:nvPr/>
            </p:nvSpPr>
            <p:spPr>
              <a:xfrm rot="19708054">
                <a:off x="4423662" y="1847155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47" name="Cubo 146"/>
              <p:cNvSpPr/>
              <p:nvPr/>
            </p:nvSpPr>
            <p:spPr>
              <a:xfrm rot="19708054">
                <a:off x="4567677" y="1775146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48" name="Ovale 147"/>
              <p:cNvSpPr/>
              <p:nvPr/>
            </p:nvSpPr>
            <p:spPr>
              <a:xfrm rot="19931424">
                <a:off x="4271099" y="1913878"/>
                <a:ext cx="121409" cy="54154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49" name="Ovale 148"/>
              <p:cNvSpPr/>
              <p:nvPr/>
            </p:nvSpPr>
            <p:spPr>
              <a:xfrm>
                <a:off x="5270710" y="1556792"/>
                <a:ext cx="14401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50" name="Ovale 149"/>
              <p:cNvSpPr/>
              <p:nvPr/>
            </p:nvSpPr>
            <p:spPr>
              <a:xfrm>
                <a:off x="5736902" y="1556792"/>
                <a:ext cx="135632" cy="4956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51" name="Ovale 150"/>
              <p:cNvSpPr/>
              <p:nvPr/>
            </p:nvSpPr>
            <p:spPr>
              <a:xfrm>
                <a:off x="6380248" y="1556792"/>
                <a:ext cx="127248" cy="487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52" name="Ovale 151"/>
              <p:cNvSpPr/>
              <p:nvPr/>
            </p:nvSpPr>
            <p:spPr>
              <a:xfrm>
                <a:off x="6047696" y="1556792"/>
                <a:ext cx="118864" cy="4789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53" name="Ovale 152"/>
              <p:cNvSpPr/>
              <p:nvPr/>
            </p:nvSpPr>
            <p:spPr>
              <a:xfrm rot="1887369">
                <a:off x="7359602" y="1986465"/>
                <a:ext cx="138633" cy="5246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  <p:grpSp>
          <p:nvGrpSpPr>
            <p:cNvPr id="154" name="Gruppo 153"/>
            <p:cNvGrpSpPr/>
            <p:nvPr/>
          </p:nvGrpSpPr>
          <p:grpSpPr>
            <a:xfrm>
              <a:off x="5087888" y="4005064"/>
              <a:ext cx="432048" cy="216024"/>
              <a:chOff x="3716736" y="1556792"/>
              <a:chExt cx="4351126" cy="1044797"/>
            </a:xfrm>
          </p:grpSpPr>
          <p:sp>
            <p:nvSpPr>
              <p:cNvPr id="155" name="Cubo 154"/>
              <p:cNvSpPr/>
              <p:nvPr/>
            </p:nvSpPr>
            <p:spPr>
              <a:xfrm rot="19762674" flipV="1">
                <a:off x="3716736" y="2230155"/>
                <a:ext cx="1242748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56" name="Cubo 155"/>
              <p:cNvSpPr/>
              <p:nvPr/>
            </p:nvSpPr>
            <p:spPr>
              <a:xfrm rot="1925495">
                <a:off x="6631240" y="2248543"/>
                <a:ext cx="1436622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57" name="Cubo 156"/>
              <p:cNvSpPr/>
              <p:nvPr/>
            </p:nvSpPr>
            <p:spPr>
              <a:xfrm rot="19708054">
                <a:off x="4135629" y="2063178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58" name="Cubo 157"/>
              <p:cNvSpPr/>
              <p:nvPr/>
            </p:nvSpPr>
            <p:spPr>
              <a:xfrm rot="1651037">
                <a:off x="6987208" y="1779497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59" name="Cubo 158"/>
              <p:cNvSpPr/>
              <p:nvPr/>
            </p:nvSpPr>
            <p:spPr>
              <a:xfrm>
                <a:off x="5072669" y="1844824"/>
                <a:ext cx="1656184" cy="72008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60" name="Triangolo isoscele 159"/>
              <p:cNvSpPr/>
              <p:nvPr/>
            </p:nvSpPr>
            <p:spPr>
              <a:xfrm flipH="1" flipV="1">
                <a:off x="4712629" y="1700808"/>
                <a:ext cx="491681" cy="421936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61" name="Cubo 160"/>
              <p:cNvSpPr/>
              <p:nvPr/>
            </p:nvSpPr>
            <p:spPr>
              <a:xfrm>
                <a:off x="6203094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62" name="Cubo 161"/>
              <p:cNvSpPr/>
              <p:nvPr/>
            </p:nvSpPr>
            <p:spPr>
              <a:xfrm>
                <a:off x="5503806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63" name="Cubo 162"/>
              <p:cNvSpPr/>
              <p:nvPr/>
            </p:nvSpPr>
            <p:spPr>
              <a:xfrm>
                <a:off x="5888001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64" name="Triangolo isoscele 163"/>
              <p:cNvSpPr/>
              <p:nvPr/>
            </p:nvSpPr>
            <p:spPr>
              <a:xfrm rot="3576966">
                <a:off x="6582482" y="1586970"/>
                <a:ext cx="485851" cy="434535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65" name="Cubo 164"/>
              <p:cNvSpPr/>
              <p:nvPr/>
            </p:nvSpPr>
            <p:spPr>
              <a:xfrm rot="1651037">
                <a:off x="7181867" y="1848804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66" name="Cubo 165"/>
              <p:cNvSpPr/>
              <p:nvPr/>
            </p:nvSpPr>
            <p:spPr>
              <a:xfrm rot="1651037">
                <a:off x="7491264" y="2067530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67" name="Cubo 166"/>
              <p:cNvSpPr/>
              <p:nvPr/>
            </p:nvSpPr>
            <p:spPr>
              <a:xfrm rot="19708054">
                <a:off x="4423662" y="1847155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68" name="Cubo 167"/>
              <p:cNvSpPr/>
              <p:nvPr/>
            </p:nvSpPr>
            <p:spPr>
              <a:xfrm rot="19708054">
                <a:off x="4567677" y="1775146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69" name="Ovale 168"/>
              <p:cNvSpPr/>
              <p:nvPr/>
            </p:nvSpPr>
            <p:spPr>
              <a:xfrm rot="19931424">
                <a:off x="4271099" y="1913878"/>
                <a:ext cx="121409" cy="54154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70" name="Ovale 169"/>
              <p:cNvSpPr/>
              <p:nvPr/>
            </p:nvSpPr>
            <p:spPr>
              <a:xfrm>
                <a:off x="5270710" y="1556792"/>
                <a:ext cx="14401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71" name="Ovale 170"/>
              <p:cNvSpPr/>
              <p:nvPr/>
            </p:nvSpPr>
            <p:spPr>
              <a:xfrm>
                <a:off x="5736902" y="1556792"/>
                <a:ext cx="135632" cy="4956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72" name="Ovale 171"/>
              <p:cNvSpPr/>
              <p:nvPr/>
            </p:nvSpPr>
            <p:spPr>
              <a:xfrm>
                <a:off x="6380248" y="1556792"/>
                <a:ext cx="127248" cy="487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73" name="Ovale 172"/>
              <p:cNvSpPr/>
              <p:nvPr/>
            </p:nvSpPr>
            <p:spPr>
              <a:xfrm>
                <a:off x="6047696" y="1556792"/>
                <a:ext cx="118864" cy="4789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74" name="Ovale 173"/>
              <p:cNvSpPr/>
              <p:nvPr/>
            </p:nvSpPr>
            <p:spPr>
              <a:xfrm rot="1887369">
                <a:off x="7359602" y="1986465"/>
                <a:ext cx="138633" cy="5246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  <p:grpSp>
          <p:nvGrpSpPr>
            <p:cNvPr id="175" name="Gruppo 174"/>
            <p:cNvGrpSpPr/>
            <p:nvPr/>
          </p:nvGrpSpPr>
          <p:grpSpPr>
            <a:xfrm>
              <a:off x="5508176" y="4005064"/>
              <a:ext cx="432048" cy="216024"/>
              <a:chOff x="3716736" y="1556792"/>
              <a:chExt cx="4351126" cy="1044797"/>
            </a:xfrm>
          </p:grpSpPr>
          <p:sp>
            <p:nvSpPr>
              <p:cNvPr id="176" name="Cubo 175"/>
              <p:cNvSpPr/>
              <p:nvPr/>
            </p:nvSpPr>
            <p:spPr>
              <a:xfrm rot="19762674" flipV="1">
                <a:off x="3716736" y="2230155"/>
                <a:ext cx="1242748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77" name="Cubo 176"/>
              <p:cNvSpPr/>
              <p:nvPr/>
            </p:nvSpPr>
            <p:spPr>
              <a:xfrm rot="1925495">
                <a:off x="6631240" y="2248543"/>
                <a:ext cx="1436622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78" name="Cubo 177"/>
              <p:cNvSpPr/>
              <p:nvPr/>
            </p:nvSpPr>
            <p:spPr>
              <a:xfrm rot="19708054">
                <a:off x="4135629" y="2063178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79" name="Cubo 178"/>
              <p:cNvSpPr/>
              <p:nvPr/>
            </p:nvSpPr>
            <p:spPr>
              <a:xfrm rot="1651037">
                <a:off x="6987208" y="1779497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80" name="Cubo 179"/>
              <p:cNvSpPr/>
              <p:nvPr/>
            </p:nvSpPr>
            <p:spPr>
              <a:xfrm>
                <a:off x="5072669" y="1844824"/>
                <a:ext cx="1656184" cy="72008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81" name="Triangolo isoscele 180"/>
              <p:cNvSpPr/>
              <p:nvPr/>
            </p:nvSpPr>
            <p:spPr>
              <a:xfrm flipH="1" flipV="1">
                <a:off x="4712629" y="1700808"/>
                <a:ext cx="491681" cy="421936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82" name="Cubo 181"/>
              <p:cNvSpPr/>
              <p:nvPr/>
            </p:nvSpPr>
            <p:spPr>
              <a:xfrm>
                <a:off x="6203094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83" name="Cubo 182"/>
              <p:cNvSpPr/>
              <p:nvPr/>
            </p:nvSpPr>
            <p:spPr>
              <a:xfrm>
                <a:off x="5503806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84" name="Cubo 183"/>
              <p:cNvSpPr/>
              <p:nvPr/>
            </p:nvSpPr>
            <p:spPr>
              <a:xfrm>
                <a:off x="5888001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85" name="Triangolo isoscele 184"/>
              <p:cNvSpPr/>
              <p:nvPr/>
            </p:nvSpPr>
            <p:spPr>
              <a:xfrm rot="3576966">
                <a:off x="6582482" y="1586970"/>
                <a:ext cx="485851" cy="434535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86" name="Cubo 185"/>
              <p:cNvSpPr/>
              <p:nvPr/>
            </p:nvSpPr>
            <p:spPr>
              <a:xfrm rot="1651037">
                <a:off x="7181867" y="1848804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87" name="Cubo 186"/>
              <p:cNvSpPr/>
              <p:nvPr/>
            </p:nvSpPr>
            <p:spPr>
              <a:xfrm rot="1651037">
                <a:off x="7491264" y="2067530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88" name="Cubo 187"/>
              <p:cNvSpPr/>
              <p:nvPr/>
            </p:nvSpPr>
            <p:spPr>
              <a:xfrm rot="19708054">
                <a:off x="4423662" y="1847155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89" name="Cubo 188"/>
              <p:cNvSpPr/>
              <p:nvPr/>
            </p:nvSpPr>
            <p:spPr>
              <a:xfrm rot="19708054">
                <a:off x="4567677" y="1775146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90" name="Ovale 189"/>
              <p:cNvSpPr/>
              <p:nvPr/>
            </p:nvSpPr>
            <p:spPr>
              <a:xfrm rot="19931424">
                <a:off x="4271099" y="1913878"/>
                <a:ext cx="121409" cy="54154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91" name="Ovale 190"/>
              <p:cNvSpPr/>
              <p:nvPr/>
            </p:nvSpPr>
            <p:spPr>
              <a:xfrm>
                <a:off x="5270710" y="1556792"/>
                <a:ext cx="14401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92" name="Ovale 191"/>
              <p:cNvSpPr/>
              <p:nvPr/>
            </p:nvSpPr>
            <p:spPr>
              <a:xfrm>
                <a:off x="5736902" y="1556792"/>
                <a:ext cx="135632" cy="4956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93" name="Ovale 192"/>
              <p:cNvSpPr/>
              <p:nvPr/>
            </p:nvSpPr>
            <p:spPr>
              <a:xfrm>
                <a:off x="6380248" y="1556792"/>
                <a:ext cx="127248" cy="487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94" name="Ovale 193"/>
              <p:cNvSpPr/>
              <p:nvPr/>
            </p:nvSpPr>
            <p:spPr>
              <a:xfrm>
                <a:off x="6047696" y="1556792"/>
                <a:ext cx="118864" cy="4789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95" name="Ovale 194"/>
              <p:cNvSpPr/>
              <p:nvPr/>
            </p:nvSpPr>
            <p:spPr>
              <a:xfrm rot="1887369">
                <a:off x="7359602" y="1986465"/>
                <a:ext cx="138633" cy="5246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  <p:grpSp>
          <p:nvGrpSpPr>
            <p:cNvPr id="196" name="Gruppo 195"/>
            <p:cNvGrpSpPr/>
            <p:nvPr/>
          </p:nvGrpSpPr>
          <p:grpSpPr>
            <a:xfrm>
              <a:off x="5889600" y="4005064"/>
              <a:ext cx="432048" cy="216024"/>
              <a:chOff x="3716736" y="1556792"/>
              <a:chExt cx="4351126" cy="1044797"/>
            </a:xfrm>
          </p:grpSpPr>
          <p:sp>
            <p:nvSpPr>
              <p:cNvPr id="197" name="Cubo 196"/>
              <p:cNvSpPr/>
              <p:nvPr/>
            </p:nvSpPr>
            <p:spPr>
              <a:xfrm rot="19762674" flipV="1">
                <a:off x="3716736" y="2230155"/>
                <a:ext cx="1242748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98" name="Cubo 197"/>
              <p:cNvSpPr/>
              <p:nvPr/>
            </p:nvSpPr>
            <p:spPr>
              <a:xfrm rot="1925495">
                <a:off x="6631240" y="2248543"/>
                <a:ext cx="1436622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199" name="Cubo 198"/>
              <p:cNvSpPr/>
              <p:nvPr/>
            </p:nvSpPr>
            <p:spPr>
              <a:xfrm rot="19708054">
                <a:off x="4135629" y="2063178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00" name="Cubo 199"/>
              <p:cNvSpPr/>
              <p:nvPr/>
            </p:nvSpPr>
            <p:spPr>
              <a:xfrm rot="1651037">
                <a:off x="6987208" y="1779497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01" name="Cubo 200"/>
              <p:cNvSpPr/>
              <p:nvPr/>
            </p:nvSpPr>
            <p:spPr>
              <a:xfrm>
                <a:off x="5072669" y="1844824"/>
                <a:ext cx="1656184" cy="72008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02" name="Triangolo isoscele 201"/>
              <p:cNvSpPr/>
              <p:nvPr/>
            </p:nvSpPr>
            <p:spPr>
              <a:xfrm flipH="1" flipV="1">
                <a:off x="4712629" y="1700808"/>
                <a:ext cx="491681" cy="421936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03" name="Cubo 202"/>
              <p:cNvSpPr/>
              <p:nvPr/>
            </p:nvSpPr>
            <p:spPr>
              <a:xfrm>
                <a:off x="6203094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04" name="Cubo 203"/>
              <p:cNvSpPr/>
              <p:nvPr/>
            </p:nvSpPr>
            <p:spPr>
              <a:xfrm>
                <a:off x="5503806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05" name="Cubo 204"/>
              <p:cNvSpPr/>
              <p:nvPr/>
            </p:nvSpPr>
            <p:spPr>
              <a:xfrm>
                <a:off x="5888001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06" name="Triangolo isoscele 205"/>
              <p:cNvSpPr/>
              <p:nvPr/>
            </p:nvSpPr>
            <p:spPr>
              <a:xfrm rot="3576966">
                <a:off x="6582482" y="1586970"/>
                <a:ext cx="485851" cy="434535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07" name="Cubo 206"/>
              <p:cNvSpPr/>
              <p:nvPr/>
            </p:nvSpPr>
            <p:spPr>
              <a:xfrm rot="1651037">
                <a:off x="7181867" y="1848804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08" name="Cubo 207"/>
              <p:cNvSpPr/>
              <p:nvPr/>
            </p:nvSpPr>
            <p:spPr>
              <a:xfrm rot="1651037">
                <a:off x="7491264" y="2067530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09" name="Cubo 208"/>
              <p:cNvSpPr/>
              <p:nvPr/>
            </p:nvSpPr>
            <p:spPr>
              <a:xfrm rot="19708054">
                <a:off x="4423662" y="1847155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10" name="Cubo 209"/>
              <p:cNvSpPr/>
              <p:nvPr/>
            </p:nvSpPr>
            <p:spPr>
              <a:xfrm rot="19708054">
                <a:off x="4567677" y="1775146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11" name="Ovale 210"/>
              <p:cNvSpPr/>
              <p:nvPr/>
            </p:nvSpPr>
            <p:spPr>
              <a:xfrm rot="19931424">
                <a:off x="4271099" y="1913878"/>
                <a:ext cx="121409" cy="54154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12" name="Ovale 211"/>
              <p:cNvSpPr/>
              <p:nvPr/>
            </p:nvSpPr>
            <p:spPr>
              <a:xfrm>
                <a:off x="5270710" y="1556792"/>
                <a:ext cx="14401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13" name="Ovale 212"/>
              <p:cNvSpPr/>
              <p:nvPr/>
            </p:nvSpPr>
            <p:spPr>
              <a:xfrm>
                <a:off x="5736902" y="1556792"/>
                <a:ext cx="135632" cy="4956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14" name="Ovale 213"/>
              <p:cNvSpPr/>
              <p:nvPr/>
            </p:nvSpPr>
            <p:spPr>
              <a:xfrm>
                <a:off x="6380248" y="1556792"/>
                <a:ext cx="127248" cy="487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15" name="Ovale 214"/>
              <p:cNvSpPr/>
              <p:nvPr/>
            </p:nvSpPr>
            <p:spPr>
              <a:xfrm>
                <a:off x="6047696" y="1556792"/>
                <a:ext cx="118864" cy="4789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16" name="Ovale 215"/>
              <p:cNvSpPr/>
              <p:nvPr/>
            </p:nvSpPr>
            <p:spPr>
              <a:xfrm rot="1887369">
                <a:off x="7359602" y="1986465"/>
                <a:ext cx="138633" cy="5246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  <p:grpSp>
          <p:nvGrpSpPr>
            <p:cNvPr id="217" name="Gruppo 216"/>
            <p:cNvGrpSpPr/>
            <p:nvPr/>
          </p:nvGrpSpPr>
          <p:grpSpPr>
            <a:xfrm>
              <a:off x="6300264" y="4005064"/>
              <a:ext cx="432048" cy="216024"/>
              <a:chOff x="3716736" y="1556792"/>
              <a:chExt cx="4351126" cy="1044797"/>
            </a:xfrm>
          </p:grpSpPr>
          <p:sp>
            <p:nvSpPr>
              <p:cNvPr id="218" name="Cubo 217"/>
              <p:cNvSpPr/>
              <p:nvPr/>
            </p:nvSpPr>
            <p:spPr>
              <a:xfrm rot="19762674" flipV="1">
                <a:off x="3716736" y="2230155"/>
                <a:ext cx="1242748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19" name="Cubo 218"/>
              <p:cNvSpPr/>
              <p:nvPr/>
            </p:nvSpPr>
            <p:spPr>
              <a:xfrm rot="1925495">
                <a:off x="6631240" y="2248543"/>
                <a:ext cx="1436622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20" name="Cubo 219"/>
              <p:cNvSpPr/>
              <p:nvPr/>
            </p:nvSpPr>
            <p:spPr>
              <a:xfrm rot="19708054">
                <a:off x="4135629" y="2063178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21" name="Cubo 220"/>
              <p:cNvSpPr/>
              <p:nvPr/>
            </p:nvSpPr>
            <p:spPr>
              <a:xfrm rot="1651037">
                <a:off x="6987208" y="1779497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22" name="Cubo 221"/>
              <p:cNvSpPr/>
              <p:nvPr/>
            </p:nvSpPr>
            <p:spPr>
              <a:xfrm>
                <a:off x="5072669" y="1844824"/>
                <a:ext cx="1656184" cy="72008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23" name="Triangolo isoscele 222"/>
              <p:cNvSpPr/>
              <p:nvPr/>
            </p:nvSpPr>
            <p:spPr>
              <a:xfrm flipH="1" flipV="1">
                <a:off x="4712629" y="1700808"/>
                <a:ext cx="491681" cy="421936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24" name="Cubo 223"/>
              <p:cNvSpPr/>
              <p:nvPr/>
            </p:nvSpPr>
            <p:spPr>
              <a:xfrm>
                <a:off x="6203094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25" name="Cubo 224"/>
              <p:cNvSpPr/>
              <p:nvPr/>
            </p:nvSpPr>
            <p:spPr>
              <a:xfrm>
                <a:off x="5503806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26" name="Cubo 225"/>
              <p:cNvSpPr/>
              <p:nvPr/>
            </p:nvSpPr>
            <p:spPr>
              <a:xfrm>
                <a:off x="5888001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27" name="Triangolo isoscele 226"/>
              <p:cNvSpPr/>
              <p:nvPr/>
            </p:nvSpPr>
            <p:spPr>
              <a:xfrm rot="3576966">
                <a:off x="6582482" y="1586970"/>
                <a:ext cx="485851" cy="434535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28" name="Cubo 227"/>
              <p:cNvSpPr/>
              <p:nvPr/>
            </p:nvSpPr>
            <p:spPr>
              <a:xfrm rot="1651037">
                <a:off x="7181867" y="1848804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29" name="Cubo 228"/>
              <p:cNvSpPr/>
              <p:nvPr/>
            </p:nvSpPr>
            <p:spPr>
              <a:xfrm rot="1651037">
                <a:off x="7491264" y="2067530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30" name="Cubo 229"/>
              <p:cNvSpPr/>
              <p:nvPr/>
            </p:nvSpPr>
            <p:spPr>
              <a:xfrm rot="19708054">
                <a:off x="4423662" y="1847155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31" name="Cubo 230"/>
              <p:cNvSpPr/>
              <p:nvPr/>
            </p:nvSpPr>
            <p:spPr>
              <a:xfrm rot="19708054">
                <a:off x="4567677" y="1775146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32" name="Ovale 231"/>
              <p:cNvSpPr/>
              <p:nvPr/>
            </p:nvSpPr>
            <p:spPr>
              <a:xfrm rot="19931424">
                <a:off x="4271099" y="1913878"/>
                <a:ext cx="121409" cy="54154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33" name="Ovale 232"/>
              <p:cNvSpPr/>
              <p:nvPr/>
            </p:nvSpPr>
            <p:spPr>
              <a:xfrm>
                <a:off x="5270710" y="1556792"/>
                <a:ext cx="14401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34" name="Ovale 233"/>
              <p:cNvSpPr/>
              <p:nvPr/>
            </p:nvSpPr>
            <p:spPr>
              <a:xfrm>
                <a:off x="5736902" y="1556792"/>
                <a:ext cx="135632" cy="4956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35" name="Ovale 234"/>
              <p:cNvSpPr/>
              <p:nvPr/>
            </p:nvSpPr>
            <p:spPr>
              <a:xfrm>
                <a:off x="6380248" y="1556792"/>
                <a:ext cx="127248" cy="487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36" name="Ovale 235"/>
              <p:cNvSpPr/>
              <p:nvPr/>
            </p:nvSpPr>
            <p:spPr>
              <a:xfrm>
                <a:off x="6047696" y="1556792"/>
                <a:ext cx="118864" cy="4789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37" name="Ovale 236"/>
              <p:cNvSpPr/>
              <p:nvPr/>
            </p:nvSpPr>
            <p:spPr>
              <a:xfrm rot="1887369">
                <a:off x="7359602" y="1986465"/>
                <a:ext cx="138633" cy="5246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  <p:grpSp>
          <p:nvGrpSpPr>
            <p:cNvPr id="238" name="Gruppo 237"/>
            <p:cNvGrpSpPr/>
            <p:nvPr/>
          </p:nvGrpSpPr>
          <p:grpSpPr>
            <a:xfrm>
              <a:off x="6732000" y="4005064"/>
              <a:ext cx="432048" cy="216024"/>
              <a:chOff x="3716736" y="1556792"/>
              <a:chExt cx="4351126" cy="1044797"/>
            </a:xfrm>
          </p:grpSpPr>
          <p:sp>
            <p:nvSpPr>
              <p:cNvPr id="239" name="Cubo 238"/>
              <p:cNvSpPr/>
              <p:nvPr/>
            </p:nvSpPr>
            <p:spPr>
              <a:xfrm rot="19762674" flipV="1">
                <a:off x="3716736" y="2230155"/>
                <a:ext cx="1242748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40" name="Cubo 239"/>
              <p:cNvSpPr/>
              <p:nvPr/>
            </p:nvSpPr>
            <p:spPr>
              <a:xfrm rot="1925495">
                <a:off x="6631240" y="2248543"/>
                <a:ext cx="1436622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41" name="Cubo 240"/>
              <p:cNvSpPr/>
              <p:nvPr/>
            </p:nvSpPr>
            <p:spPr>
              <a:xfrm rot="19708054">
                <a:off x="4135629" y="2063178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42" name="Cubo 241"/>
              <p:cNvSpPr/>
              <p:nvPr/>
            </p:nvSpPr>
            <p:spPr>
              <a:xfrm rot="1651037">
                <a:off x="6987208" y="1779497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43" name="Cubo 242"/>
              <p:cNvSpPr/>
              <p:nvPr/>
            </p:nvSpPr>
            <p:spPr>
              <a:xfrm>
                <a:off x="5072669" y="1844824"/>
                <a:ext cx="1656184" cy="72008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44" name="Triangolo isoscele 243"/>
              <p:cNvSpPr/>
              <p:nvPr/>
            </p:nvSpPr>
            <p:spPr>
              <a:xfrm flipH="1" flipV="1">
                <a:off x="4712629" y="1700808"/>
                <a:ext cx="491681" cy="421936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45" name="Cubo 244"/>
              <p:cNvSpPr/>
              <p:nvPr/>
            </p:nvSpPr>
            <p:spPr>
              <a:xfrm>
                <a:off x="6203094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46" name="Cubo 245"/>
              <p:cNvSpPr/>
              <p:nvPr/>
            </p:nvSpPr>
            <p:spPr>
              <a:xfrm>
                <a:off x="5503806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47" name="Cubo 246"/>
              <p:cNvSpPr/>
              <p:nvPr/>
            </p:nvSpPr>
            <p:spPr>
              <a:xfrm>
                <a:off x="5888001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48" name="Triangolo isoscele 247"/>
              <p:cNvSpPr/>
              <p:nvPr/>
            </p:nvSpPr>
            <p:spPr>
              <a:xfrm rot="3576966">
                <a:off x="6582482" y="1586970"/>
                <a:ext cx="485851" cy="434535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49" name="Cubo 248"/>
              <p:cNvSpPr/>
              <p:nvPr/>
            </p:nvSpPr>
            <p:spPr>
              <a:xfrm rot="1651037">
                <a:off x="7181867" y="1848804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50" name="Cubo 249"/>
              <p:cNvSpPr/>
              <p:nvPr/>
            </p:nvSpPr>
            <p:spPr>
              <a:xfrm rot="1651037">
                <a:off x="7491264" y="2067530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51" name="Cubo 250"/>
              <p:cNvSpPr/>
              <p:nvPr/>
            </p:nvSpPr>
            <p:spPr>
              <a:xfrm rot="19708054">
                <a:off x="4423662" y="1847155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52" name="Cubo 251"/>
              <p:cNvSpPr/>
              <p:nvPr/>
            </p:nvSpPr>
            <p:spPr>
              <a:xfrm rot="19708054">
                <a:off x="4567677" y="1775146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53" name="Ovale 252"/>
              <p:cNvSpPr/>
              <p:nvPr/>
            </p:nvSpPr>
            <p:spPr>
              <a:xfrm rot="19931424">
                <a:off x="4271099" y="1913878"/>
                <a:ext cx="121409" cy="54154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54" name="Ovale 253"/>
              <p:cNvSpPr/>
              <p:nvPr/>
            </p:nvSpPr>
            <p:spPr>
              <a:xfrm>
                <a:off x="5270710" y="1556792"/>
                <a:ext cx="14401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55" name="Ovale 254"/>
              <p:cNvSpPr/>
              <p:nvPr/>
            </p:nvSpPr>
            <p:spPr>
              <a:xfrm>
                <a:off x="5736902" y="1556792"/>
                <a:ext cx="135632" cy="4956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56" name="Ovale 255"/>
              <p:cNvSpPr/>
              <p:nvPr/>
            </p:nvSpPr>
            <p:spPr>
              <a:xfrm>
                <a:off x="6380248" y="1556792"/>
                <a:ext cx="127248" cy="487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57" name="Ovale 256"/>
              <p:cNvSpPr/>
              <p:nvPr/>
            </p:nvSpPr>
            <p:spPr>
              <a:xfrm>
                <a:off x="6047696" y="1556792"/>
                <a:ext cx="118864" cy="4789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58" name="Ovale 257"/>
              <p:cNvSpPr/>
              <p:nvPr/>
            </p:nvSpPr>
            <p:spPr>
              <a:xfrm rot="1887369">
                <a:off x="7359602" y="1986465"/>
                <a:ext cx="138633" cy="5246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  <p:grpSp>
          <p:nvGrpSpPr>
            <p:cNvPr id="259" name="Gruppo 258"/>
            <p:cNvGrpSpPr/>
            <p:nvPr/>
          </p:nvGrpSpPr>
          <p:grpSpPr>
            <a:xfrm>
              <a:off x="7164360" y="4005064"/>
              <a:ext cx="432048" cy="216024"/>
              <a:chOff x="3716736" y="1556792"/>
              <a:chExt cx="4351126" cy="1044797"/>
            </a:xfrm>
          </p:grpSpPr>
          <p:sp>
            <p:nvSpPr>
              <p:cNvPr id="260" name="Cubo 259"/>
              <p:cNvSpPr/>
              <p:nvPr/>
            </p:nvSpPr>
            <p:spPr>
              <a:xfrm rot="19762674" flipV="1">
                <a:off x="3716736" y="2230155"/>
                <a:ext cx="1242748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61" name="Cubo 260"/>
              <p:cNvSpPr/>
              <p:nvPr/>
            </p:nvSpPr>
            <p:spPr>
              <a:xfrm rot="1925495">
                <a:off x="6631240" y="2248543"/>
                <a:ext cx="1436622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62" name="Cubo 261"/>
              <p:cNvSpPr/>
              <p:nvPr/>
            </p:nvSpPr>
            <p:spPr>
              <a:xfrm rot="19708054">
                <a:off x="4135629" y="2063178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63" name="Cubo 262"/>
              <p:cNvSpPr/>
              <p:nvPr/>
            </p:nvSpPr>
            <p:spPr>
              <a:xfrm rot="1651037">
                <a:off x="6987208" y="1779497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64" name="Cubo 263"/>
              <p:cNvSpPr/>
              <p:nvPr/>
            </p:nvSpPr>
            <p:spPr>
              <a:xfrm>
                <a:off x="5072669" y="1844824"/>
                <a:ext cx="1656184" cy="72008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65" name="Triangolo isoscele 264"/>
              <p:cNvSpPr/>
              <p:nvPr/>
            </p:nvSpPr>
            <p:spPr>
              <a:xfrm flipH="1" flipV="1">
                <a:off x="4712629" y="1700808"/>
                <a:ext cx="491681" cy="421936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66" name="Cubo 265"/>
              <p:cNvSpPr/>
              <p:nvPr/>
            </p:nvSpPr>
            <p:spPr>
              <a:xfrm>
                <a:off x="6203094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67" name="Cubo 266"/>
              <p:cNvSpPr/>
              <p:nvPr/>
            </p:nvSpPr>
            <p:spPr>
              <a:xfrm>
                <a:off x="5503806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68" name="Cubo 267"/>
              <p:cNvSpPr/>
              <p:nvPr/>
            </p:nvSpPr>
            <p:spPr>
              <a:xfrm>
                <a:off x="5888001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69" name="Triangolo isoscele 268"/>
              <p:cNvSpPr/>
              <p:nvPr/>
            </p:nvSpPr>
            <p:spPr>
              <a:xfrm rot="3576966">
                <a:off x="6582482" y="1586970"/>
                <a:ext cx="485851" cy="434535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70" name="Cubo 269"/>
              <p:cNvSpPr/>
              <p:nvPr/>
            </p:nvSpPr>
            <p:spPr>
              <a:xfrm rot="1651037">
                <a:off x="7181867" y="1848804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71" name="Cubo 270"/>
              <p:cNvSpPr/>
              <p:nvPr/>
            </p:nvSpPr>
            <p:spPr>
              <a:xfrm rot="1651037">
                <a:off x="7491264" y="2067530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72" name="Cubo 271"/>
              <p:cNvSpPr/>
              <p:nvPr/>
            </p:nvSpPr>
            <p:spPr>
              <a:xfrm rot="19708054">
                <a:off x="4423662" y="1847155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73" name="Cubo 272"/>
              <p:cNvSpPr/>
              <p:nvPr/>
            </p:nvSpPr>
            <p:spPr>
              <a:xfrm rot="19708054">
                <a:off x="4567677" y="1775146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74" name="Ovale 273"/>
              <p:cNvSpPr/>
              <p:nvPr/>
            </p:nvSpPr>
            <p:spPr>
              <a:xfrm rot="19931424">
                <a:off x="4271099" y="1913878"/>
                <a:ext cx="121409" cy="54154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75" name="Ovale 274"/>
              <p:cNvSpPr/>
              <p:nvPr/>
            </p:nvSpPr>
            <p:spPr>
              <a:xfrm>
                <a:off x="5270710" y="1556792"/>
                <a:ext cx="14401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76" name="Ovale 275"/>
              <p:cNvSpPr/>
              <p:nvPr/>
            </p:nvSpPr>
            <p:spPr>
              <a:xfrm>
                <a:off x="5736902" y="1556792"/>
                <a:ext cx="135632" cy="4956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77" name="Ovale 276"/>
              <p:cNvSpPr/>
              <p:nvPr/>
            </p:nvSpPr>
            <p:spPr>
              <a:xfrm>
                <a:off x="6380248" y="1556792"/>
                <a:ext cx="127248" cy="487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78" name="Ovale 277"/>
              <p:cNvSpPr/>
              <p:nvPr/>
            </p:nvSpPr>
            <p:spPr>
              <a:xfrm>
                <a:off x="6047696" y="1556792"/>
                <a:ext cx="118864" cy="4789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79" name="Ovale 278"/>
              <p:cNvSpPr/>
              <p:nvPr/>
            </p:nvSpPr>
            <p:spPr>
              <a:xfrm rot="1887369">
                <a:off x="7359602" y="1986465"/>
                <a:ext cx="138633" cy="5246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  <p:grpSp>
          <p:nvGrpSpPr>
            <p:cNvPr id="280" name="Gruppo 279"/>
            <p:cNvGrpSpPr/>
            <p:nvPr/>
          </p:nvGrpSpPr>
          <p:grpSpPr>
            <a:xfrm rot="10800000">
              <a:off x="7536160" y="4077072"/>
              <a:ext cx="432048" cy="216024"/>
              <a:chOff x="3716736" y="1556792"/>
              <a:chExt cx="4351126" cy="1044797"/>
            </a:xfrm>
          </p:grpSpPr>
          <p:sp>
            <p:nvSpPr>
              <p:cNvPr id="281" name="Cubo 280"/>
              <p:cNvSpPr/>
              <p:nvPr/>
            </p:nvSpPr>
            <p:spPr>
              <a:xfrm rot="19762674" flipV="1">
                <a:off x="3716736" y="2230155"/>
                <a:ext cx="1242748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82" name="Cubo 281"/>
              <p:cNvSpPr/>
              <p:nvPr/>
            </p:nvSpPr>
            <p:spPr>
              <a:xfrm rot="1925495">
                <a:off x="6631240" y="2248543"/>
                <a:ext cx="1436622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83" name="Cubo 282"/>
              <p:cNvSpPr/>
              <p:nvPr/>
            </p:nvSpPr>
            <p:spPr>
              <a:xfrm rot="19708054">
                <a:off x="4135629" y="2063178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84" name="Cubo 283"/>
              <p:cNvSpPr/>
              <p:nvPr/>
            </p:nvSpPr>
            <p:spPr>
              <a:xfrm rot="1651037">
                <a:off x="6987208" y="1779497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85" name="Cubo 284"/>
              <p:cNvSpPr/>
              <p:nvPr/>
            </p:nvSpPr>
            <p:spPr>
              <a:xfrm>
                <a:off x="5072669" y="1844824"/>
                <a:ext cx="1656184" cy="72008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86" name="Triangolo isoscele 285"/>
              <p:cNvSpPr/>
              <p:nvPr/>
            </p:nvSpPr>
            <p:spPr>
              <a:xfrm flipH="1" flipV="1">
                <a:off x="4712629" y="1700808"/>
                <a:ext cx="491681" cy="421936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87" name="Cubo 286"/>
              <p:cNvSpPr/>
              <p:nvPr/>
            </p:nvSpPr>
            <p:spPr>
              <a:xfrm>
                <a:off x="6203094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88" name="Cubo 287"/>
              <p:cNvSpPr/>
              <p:nvPr/>
            </p:nvSpPr>
            <p:spPr>
              <a:xfrm>
                <a:off x="5503806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89" name="Cubo 288"/>
              <p:cNvSpPr/>
              <p:nvPr/>
            </p:nvSpPr>
            <p:spPr>
              <a:xfrm>
                <a:off x="5888001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90" name="Triangolo isoscele 289"/>
              <p:cNvSpPr/>
              <p:nvPr/>
            </p:nvSpPr>
            <p:spPr>
              <a:xfrm rot="3576966">
                <a:off x="6582482" y="1586970"/>
                <a:ext cx="485851" cy="434535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91" name="Cubo 290"/>
              <p:cNvSpPr/>
              <p:nvPr/>
            </p:nvSpPr>
            <p:spPr>
              <a:xfrm rot="1651037">
                <a:off x="7181867" y="1848804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92" name="Cubo 291"/>
              <p:cNvSpPr/>
              <p:nvPr/>
            </p:nvSpPr>
            <p:spPr>
              <a:xfrm rot="1651037">
                <a:off x="7491264" y="2067530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93" name="Cubo 292"/>
              <p:cNvSpPr/>
              <p:nvPr/>
            </p:nvSpPr>
            <p:spPr>
              <a:xfrm rot="19708054">
                <a:off x="4423662" y="1847155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94" name="Cubo 293"/>
              <p:cNvSpPr/>
              <p:nvPr/>
            </p:nvSpPr>
            <p:spPr>
              <a:xfrm rot="19708054">
                <a:off x="4567677" y="1775146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95" name="Ovale 294"/>
              <p:cNvSpPr/>
              <p:nvPr/>
            </p:nvSpPr>
            <p:spPr>
              <a:xfrm rot="19931424">
                <a:off x="4271099" y="1913878"/>
                <a:ext cx="121409" cy="54154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96" name="Ovale 295"/>
              <p:cNvSpPr/>
              <p:nvPr/>
            </p:nvSpPr>
            <p:spPr>
              <a:xfrm>
                <a:off x="5270710" y="1556792"/>
                <a:ext cx="14401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97" name="Ovale 296"/>
              <p:cNvSpPr/>
              <p:nvPr/>
            </p:nvSpPr>
            <p:spPr>
              <a:xfrm>
                <a:off x="5736902" y="1556792"/>
                <a:ext cx="135632" cy="4956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98" name="Ovale 297"/>
              <p:cNvSpPr/>
              <p:nvPr/>
            </p:nvSpPr>
            <p:spPr>
              <a:xfrm>
                <a:off x="6380248" y="1556792"/>
                <a:ext cx="127248" cy="487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299" name="Ovale 298"/>
              <p:cNvSpPr/>
              <p:nvPr/>
            </p:nvSpPr>
            <p:spPr>
              <a:xfrm>
                <a:off x="6047696" y="1556792"/>
                <a:ext cx="118864" cy="4789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00" name="Ovale 299"/>
              <p:cNvSpPr/>
              <p:nvPr/>
            </p:nvSpPr>
            <p:spPr>
              <a:xfrm rot="1887369">
                <a:off x="7359602" y="1986465"/>
                <a:ext cx="138633" cy="5246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  <p:grpSp>
          <p:nvGrpSpPr>
            <p:cNvPr id="301" name="Gruppo 300"/>
            <p:cNvGrpSpPr/>
            <p:nvPr/>
          </p:nvGrpSpPr>
          <p:grpSpPr>
            <a:xfrm rot="10800000">
              <a:off x="7968208" y="4077072"/>
              <a:ext cx="432048" cy="216024"/>
              <a:chOff x="3716736" y="1556792"/>
              <a:chExt cx="4351126" cy="1044797"/>
            </a:xfrm>
          </p:grpSpPr>
          <p:sp>
            <p:nvSpPr>
              <p:cNvPr id="302" name="Cubo 301"/>
              <p:cNvSpPr/>
              <p:nvPr/>
            </p:nvSpPr>
            <p:spPr>
              <a:xfrm rot="19762674" flipV="1">
                <a:off x="3716736" y="2230155"/>
                <a:ext cx="1242748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03" name="Cubo 302"/>
              <p:cNvSpPr/>
              <p:nvPr/>
            </p:nvSpPr>
            <p:spPr>
              <a:xfrm rot="1925495">
                <a:off x="6631240" y="2248543"/>
                <a:ext cx="1436622" cy="45719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04" name="Cubo 303"/>
              <p:cNvSpPr/>
              <p:nvPr/>
            </p:nvSpPr>
            <p:spPr>
              <a:xfrm rot="19708054">
                <a:off x="4135629" y="2063178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05" name="Cubo 304"/>
              <p:cNvSpPr/>
              <p:nvPr/>
            </p:nvSpPr>
            <p:spPr>
              <a:xfrm rot="1651037">
                <a:off x="6987208" y="1779497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06" name="Cubo 305"/>
              <p:cNvSpPr/>
              <p:nvPr/>
            </p:nvSpPr>
            <p:spPr>
              <a:xfrm>
                <a:off x="5072669" y="1844824"/>
                <a:ext cx="1656184" cy="72008"/>
              </a:xfrm>
              <a:prstGeom prst="cub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125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07" name="Triangolo isoscele 306"/>
              <p:cNvSpPr/>
              <p:nvPr/>
            </p:nvSpPr>
            <p:spPr>
              <a:xfrm flipH="1" flipV="1">
                <a:off x="4712629" y="1700808"/>
                <a:ext cx="491681" cy="421936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08" name="Cubo 307"/>
              <p:cNvSpPr/>
              <p:nvPr/>
            </p:nvSpPr>
            <p:spPr>
              <a:xfrm>
                <a:off x="6203094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09" name="Cubo 308"/>
              <p:cNvSpPr/>
              <p:nvPr/>
            </p:nvSpPr>
            <p:spPr>
              <a:xfrm>
                <a:off x="5503806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10" name="Cubo 309"/>
              <p:cNvSpPr/>
              <p:nvPr/>
            </p:nvSpPr>
            <p:spPr>
              <a:xfrm>
                <a:off x="5888001" y="1556792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11" name="Triangolo isoscele 310"/>
              <p:cNvSpPr/>
              <p:nvPr/>
            </p:nvSpPr>
            <p:spPr>
              <a:xfrm rot="3576966">
                <a:off x="6582482" y="1586970"/>
                <a:ext cx="485851" cy="434535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12" name="Cubo 311"/>
              <p:cNvSpPr/>
              <p:nvPr/>
            </p:nvSpPr>
            <p:spPr>
              <a:xfrm rot="1651037">
                <a:off x="7181867" y="1848804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13" name="Cubo 312"/>
              <p:cNvSpPr/>
              <p:nvPr/>
            </p:nvSpPr>
            <p:spPr>
              <a:xfrm rot="1651037">
                <a:off x="7491264" y="2067530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14" name="Cubo 313"/>
              <p:cNvSpPr/>
              <p:nvPr/>
            </p:nvSpPr>
            <p:spPr>
              <a:xfrm rot="19708054">
                <a:off x="4423662" y="1847155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15" name="Cubo 314"/>
              <p:cNvSpPr/>
              <p:nvPr/>
            </p:nvSpPr>
            <p:spPr>
              <a:xfrm rot="19708054">
                <a:off x="4567677" y="1775146"/>
                <a:ext cx="159695" cy="534059"/>
              </a:xfrm>
              <a:prstGeom prst="cube">
                <a:avLst>
                  <a:gd name="adj" fmla="val 5596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16" name="Ovale 315"/>
              <p:cNvSpPr/>
              <p:nvPr/>
            </p:nvSpPr>
            <p:spPr>
              <a:xfrm rot="19931424">
                <a:off x="4271099" y="1913878"/>
                <a:ext cx="121409" cy="54154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17" name="Ovale 316"/>
              <p:cNvSpPr/>
              <p:nvPr/>
            </p:nvSpPr>
            <p:spPr>
              <a:xfrm>
                <a:off x="5270710" y="1556792"/>
                <a:ext cx="14401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18" name="Ovale 317"/>
              <p:cNvSpPr/>
              <p:nvPr/>
            </p:nvSpPr>
            <p:spPr>
              <a:xfrm>
                <a:off x="5736902" y="1556792"/>
                <a:ext cx="135632" cy="4956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19" name="Ovale 318"/>
              <p:cNvSpPr/>
              <p:nvPr/>
            </p:nvSpPr>
            <p:spPr>
              <a:xfrm>
                <a:off x="6380248" y="1556792"/>
                <a:ext cx="127248" cy="487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20" name="Ovale 319"/>
              <p:cNvSpPr/>
              <p:nvPr/>
            </p:nvSpPr>
            <p:spPr>
              <a:xfrm>
                <a:off x="6047696" y="1556792"/>
                <a:ext cx="118864" cy="4789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21" name="Ovale 320"/>
              <p:cNvSpPr/>
              <p:nvPr/>
            </p:nvSpPr>
            <p:spPr>
              <a:xfrm rot="1887369">
                <a:off x="7359602" y="1986465"/>
                <a:ext cx="138633" cy="5246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80000">
                    <a:schemeClr val="bg2">
                      <a:lumMod val="90000"/>
                    </a:schemeClr>
                  </a:gs>
                  <a:gs pos="41000">
                    <a:srgbClr val="FFFF00"/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  <a:ln w="63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</p:grpSp>
      <p:grpSp>
        <p:nvGrpSpPr>
          <p:cNvPr id="322" name="Gruppo 321"/>
          <p:cNvGrpSpPr/>
          <p:nvPr/>
        </p:nvGrpSpPr>
        <p:grpSpPr>
          <a:xfrm>
            <a:off x="6516216" y="3861048"/>
            <a:ext cx="1512169" cy="216024"/>
            <a:chOff x="4727848" y="3238686"/>
            <a:chExt cx="3816424" cy="685800"/>
          </a:xfrm>
        </p:grpSpPr>
        <p:cxnSp>
          <p:nvCxnSpPr>
            <p:cNvPr id="323" name="Connettore 2 322"/>
            <p:cNvCxnSpPr/>
            <p:nvPr/>
          </p:nvCxnSpPr>
          <p:spPr>
            <a:xfrm>
              <a:off x="4727848" y="3581586"/>
              <a:ext cx="3816424" cy="0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4" name="Gruppo 323"/>
            <p:cNvGrpSpPr/>
            <p:nvPr/>
          </p:nvGrpSpPr>
          <p:grpSpPr>
            <a:xfrm>
              <a:off x="5015880" y="3238686"/>
              <a:ext cx="288032" cy="685800"/>
              <a:chOff x="4223792" y="4869160"/>
              <a:chExt cx="720080" cy="685800"/>
            </a:xfrm>
          </p:grpSpPr>
          <p:sp>
            <p:nvSpPr>
              <p:cNvPr id="355" name="Memoria ad accesso diretto 354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56" name="Ovale 355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325" name="Gruppo 324"/>
            <p:cNvGrpSpPr/>
            <p:nvPr/>
          </p:nvGrpSpPr>
          <p:grpSpPr>
            <a:xfrm>
              <a:off x="5303912" y="3238686"/>
              <a:ext cx="288032" cy="685800"/>
              <a:chOff x="4223792" y="4869160"/>
              <a:chExt cx="720080" cy="685800"/>
            </a:xfrm>
          </p:grpSpPr>
          <p:sp>
            <p:nvSpPr>
              <p:cNvPr id="353" name="Memoria ad accesso diretto 352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54" name="Ovale 353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326" name="Gruppo 325"/>
            <p:cNvGrpSpPr/>
            <p:nvPr/>
          </p:nvGrpSpPr>
          <p:grpSpPr>
            <a:xfrm>
              <a:off x="5591944" y="3238686"/>
              <a:ext cx="288032" cy="685800"/>
              <a:chOff x="4223792" y="4869160"/>
              <a:chExt cx="720080" cy="685800"/>
            </a:xfrm>
          </p:grpSpPr>
          <p:sp>
            <p:nvSpPr>
              <p:cNvPr id="351" name="Memoria ad accesso diretto 350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52" name="Ovale 351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327" name="Gruppo 326"/>
            <p:cNvGrpSpPr/>
            <p:nvPr/>
          </p:nvGrpSpPr>
          <p:grpSpPr>
            <a:xfrm>
              <a:off x="5879976" y="3238686"/>
              <a:ext cx="288032" cy="685800"/>
              <a:chOff x="4223792" y="4869160"/>
              <a:chExt cx="720080" cy="685800"/>
            </a:xfrm>
          </p:grpSpPr>
          <p:sp>
            <p:nvSpPr>
              <p:cNvPr id="349" name="Memoria ad accesso diretto 348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50" name="Ovale 349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328" name="Gruppo 327"/>
            <p:cNvGrpSpPr/>
            <p:nvPr/>
          </p:nvGrpSpPr>
          <p:grpSpPr>
            <a:xfrm>
              <a:off x="6163635" y="3238686"/>
              <a:ext cx="288032" cy="685800"/>
              <a:chOff x="4223792" y="4869160"/>
              <a:chExt cx="720080" cy="685800"/>
            </a:xfrm>
          </p:grpSpPr>
          <p:sp>
            <p:nvSpPr>
              <p:cNvPr id="347" name="Memoria ad accesso diretto 346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48" name="Ovale 347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329" name="Gruppo 328"/>
            <p:cNvGrpSpPr/>
            <p:nvPr/>
          </p:nvGrpSpPr>
          <p:grpSpPr>
            <a:xfrm>
              <a:off x="6456040" y="3238686"/>
              <a:ext cx="288032" cy="685800"/>
              <a:chOff x="4223792" y="4869160"/>
              <a:chExt cx="720080" cy="685800"/>
            </a:xfrm>
          </p:grpSpPr>
          <p:sp>
            <p:nvSpPr>
              <p:cNvPr id="345" name="Memoria ad accesso diretto 344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46" name="Ovale 345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330" name="Gruppo 329"/>
            <p:cNvGrpSpPr/>
            <p:nvPr/>
          </p:nvGrpSpPr>
          <p:grpSpPr>
            <a:xfrm>
              <a:off x="6744072" y="3238686"/>
              <a:ext cx="288032" cy="685800"/>
              <a:chOff x="4223792" y="4869160"/>
              <a:chExt cx="720080" cy="685800"/>
            </a:xfrm>
          </p:grpSpPr>
          <p:sp>
            <p:nvSpPr>
              <p:cNvPr id="343" name="Memoria ad accesso diretto 342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44" name="Ovale 343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331" name="Gruppo 330"/>
            <p:cNvGrpSpPr/>
            <p:nvPr/>
          </p:nvGrpSpPr>
          <p:grpSpPr>
            <a:xfrm>
              <a:off x="7032104" y="3238686"/>
              <a:ext cx="288032" cy="685800"/>
              <a:chOff x="4223792" y="4869160"/>
              <a:chExt cx="720080" cy="685800"/>
            </a:xfrm>
          </p:grpSpPr>
          <p:sp>
            <p:nvSpPr>
              <p:cNvPr id="341" name="Memoria ad accesso diretto 340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42" name="Ovale 341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332" name="Gruppo 331"/>
            <p:cNvGrpSpPr/>
            <p:nvPr/>
          </p:nvGrpSpPr>
          <p:grpSpPr>
            <a:xfrm>
              <a:off x="7608168" y="3238686"/>
              <a:ext cx="288032" cy="685800"/>
              <a:chOff x="4223792" y="4869160"/>
              <a:chExt cx="720080" cy="685800"/>
            </a:xfrm>
          </p:grpSpPr>
          <p:sp>
            <p:nvSpPr>
              <p:cNvPr id="339" name="Memoria ad accesso diretto 338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40" name="Ovale 339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333" name="Gruppo 332"/>
            <p:cNvGrpSpPr/>
            <p:nvPr/>
          </p:nvGrpSpPr>
          <p:grpSpPr>
            <a:xfrm>
              <a:off x="7320136" y="3238686"/>
              <a:ext cx="288032" cy="685800"/>
              <a:chOff x="4223792" y="4869160"/>
              <a:chExt cx="720080" cy="685800"/>
            </a:xfrm>
          </p:grpSpPr>
          <p:sp>
            <p:nvSpPr>
              <p:cNvPr id="337" name="Memoria ad accesso diretto 336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38" name="Ovale 337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334" name="Gruppo 333"/>
            <p:cNvGrpSpPr/>
            <p:nvPr/>
          </p:nvGrpSpPr>
          <p:grpSpPr>
            <a:xfrm>
              <a:off x="7896200" y="3238686"/>
              <a:ext cx="288032" cy="685800"/>
              <a:chOff x="4223792" y="4869160"/>
              <a:chExt cx="720080" cy="685800"/>
            </a:xfrm>
          </p:grpSpPr>
          <p:sp>
            <p:nvSpPr>
              <p:cNvPr id="335" name="Memoria ad accesso diretto 334"/>
              <p:cNvSpPr/>
              <p:nvPr/>
            </p:nvSpPr>
            <p:spPr>
              <a:xfrm>
                <a:off x="4223792" y="4869160"/>
                <a:ext cx="720080" cy="685800"/>
              </a:xfrm>
              <a:prstGeom prst="flowChartMagneticDrum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36" name="Ovale 335"/>
              <p:cNvSpPr/>
              <p:nvPr/>
            </p:nvSpPr>
            <p:spPr>
              <a:xfrm>
                <a:off x="4871864" y="4869160"/>
                <a:ext cx="72008" cy="64807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3EEF8"/>
                  </a:gs>
                  <a:gs pos="0">
                    <a:schemeClr val="bg1">
                      <a:lumMod val="75000"/>
                    </a:schemeClr>
                  </a:gs>
                  <a:gs pos="98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00D7D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</p:grpSp>
      <p:grpSp>
        <p:nvGrpSpPr>
          <p:cNvPr id="367" name="Gruppo 366"/>
          <p:cNvGrpSpPr/>
          <p:nvPr/>
        </p:nvGrpSpPr>
        <p:grpSpPr>
          <a:xfrm>
            <a:off x="6246186" y="3861048"/>
            <a:ext cx="216024" cy="162018"/>
            <a:chOff x="5087888" y="1484784"/>
            <a:chExt cx="1332148" cy="216024"/>
          </a:xfrm>
        </p:grpSpPr>
        <p:grpSp>
          <p:nvGrpSpPr>
            <p:cNvPr id="368" name="Gruppo 367"/>
            <p:cNvGrpSpPr/>
            <p:nvPr/>
          </p:nvGrpSpPr>
          <p:grpSpPr>
            <a:xfrm>
              <a:off x="5087888" y="1484784"/>
              <a:ext cx="648072" cy="216024"/>
              <a:chOff x="5087888" y="1484784"/>
              <a:chExt cx="648072" cy="216024"/>
            </a:xfrm>
          </p:grpSpPr>
          <p:sp>
            <p:nvSpPr>
              <p:cNvPr id="375" name="Rettangolo 374"/>
              <p:cNvSpPr/>
              <p:nvPr/>
            </p:nvSpPr>
            <p:spPr>
              <a:xfrm>
                <a:off x="5087888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76" name="Rettangolo 375"/>
              <p:cNvSpPr/>
              <p:nvPr/>
            </p:nvSpPr>
            <p:spPr>
              <a:xfrm>
                <a:off x="5231904" y="1484784"/>
                <a:ext cx="63624" cy="207640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77" name="Rettangolo 376"/>
              <p:cNvSpPr/>
              <p:nvPr/>
            </p:nvSpPr>
            <p:spPr>
              <a:xfrm>
                <a:off x="5375920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78" name="Rettangolo 377"/>
              <p:cNvSpPr/>
              <p:nvPr/>
            </p:nvSpPr>
            <p:spPr>
              <a:xfrm>
                <a:off x="5519936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79" name="Rettangolo 378"/>
              <p:cNvSpPr/>
              <p:nvPr/>
            </p:nvSpPr>
            <p:spPr>
              <a:xfrm>
                <a:off x="5663952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369" name="Gruppo 368"/>
            <p:cNvGrpSpPr/>
            <p:nvPr/>
          </p:nvGrpSpPr>
          <p:grpSpPr>
            <a:xfrm>
              <a:off x="5771964" y="1484784"/>
              <a:ext cx="648072" cy="216024"/>
              <a:chOff x="5087888" y="1484784"/>
              <a:chExt cx="648072" cy="216024"/>
            </a:xfrm>
          </p:grpSpPr>
          <p:sp>
            <p:nvSpPr>
              <p:cNvPr id="370" name="Rettangolo 369"/>
              <p:cNvSpPr/>
              <p:nvPr/>
            </p:nvSpPr>
            <p:spPr>
              <a:xfrm>
                <a:off x="5087888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71" name="Rettangolo 370"/>
              <p:cNvSpPr/>
              <p:nvPr/>
            </p:nvSpPr>
            <p:spPr>
              <a:xfrm>
                <a:off x="5231904" y="1484784"/>
                <a:ext cx="63624" cy="207640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72" name="Rettangolo 371"/>
              <p:cNvSpPr/>
              <p:nvPr/>
            </p:nvSpPr>
            <p:spPr>
              <a:xfrm>
                <a:off x="5375920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73" name="Rettangolo 372"/>
              <p:cNvSpPr/>
              <p:nvPr/>
            </p:nvSpPr>
            <p:spPr>
              <a:xfrm>
                <a:off x="5519936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74" name="Rettangolo 373"/>
              <p:cNvSpPr/>
              <p:nvPr/>
            </p:nvSpPr>
            <p:spPr>
              <a:xfrm>
                <a:off x="5663952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</p:grpSp>
      <p:sp>
        <p:nvSpPr>
          <p:cNvPr id="380" name="Memoria ad accesso diretto 379"/>
          <p:cNvSpPr/>
          <p:nvPr/>
        </p:nvSpPr>
        <p:spPr>
          <a:xfrm>
            <a:off x="8136396" y="3861048"/>
            <a:ext cx="114126" cy="216024"/>
          </a:xfrm>
          <a:prstGeom prst="flowChartMagneticDrum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81" name="Memoria ad accesso diretto 380"/>
          <p:cNvSpPr/>
          <p:nvPr/>
        </p:nvSpPr>
        <p:spPr>
          <a:xfrm>
            <a:off x="8244408" y="3861048"/>
            <a:ext cx="114126" cy="216024"/>
          </a:xfrm>
          <a:prstGeom prst="flowChartMagneticDrum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CasellaDiTesto 11"/>
          <p:cNvSpPr txBox="1"/>
          <p:nvPr/>
        </p:nvSpPr>
        <p:spPr>
          <a:xfrm>
            <a:off x="1007604" y="4077072"/>
            <a:ext cx="7896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1st pass       TL                        </a:t>
            </a:r>
            <a:r>
              <a:rPr lang="it-IT" sz="13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r>
              <a:rPr lang="it-IT" sz="13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compressor</a:t>
            </a:r>
            <a:r>
              <a:rPr lang="it-IT" sz="13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    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2nd pass     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Linac2 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141730" y="207885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Envelopes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3" name="CasellaDiTesto 382"/>
          <p:cNvSpPr txBox="1"/>
          <p:nvPr/>
        </p:nvSpPr>
        <p:spPr>
          <a:xfrm>
            <a:off x="1061610" y="467113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Emittances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Cilindro 72"/>
          <p:cNvSpPr/>
          <p:nvPr/>
        </p:nvSpPr>
        <p:spPr>
          <a:xfrm rot="5400000">
            <a:off x="2362899" y="3855903"/>
            <a:ext cx="156873" cy="167163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grpSp>
        <p:nvGrpSpPr>
          <p:cNvPr id="11" name="Gruppo 10"/>
          <p:cNvGrpSpPr/>
          <p:nvPr/>
        </p:nvGrpSpPr>
        <p:grpSpPr>
          <a:xfrm>
            <a:off x="2519772" y="3861048"/>
            <a:ext cx="216024" cy="162018"/>
            <a:chOff x="5087888" y="1484784"/>
            <a:chExt cx="1332148" cy="216024"/>
          </a:xfrm>
        </p:grpSpPr>
        <p:grpSp>
          <p:nvGrpSpPr>
            <p:cNvPr id="10" name="Gruppo 9"/>
            <p:cNvGrpSpPr/>
            <p:nvPr/>
          </p:nvGrpSpPr>
          <p:grpSpPr>
            <a:xfrm>
              <a:off x="5087888" y="1484784"/>
              <a:ext cx="648072" cy="216024"/>
              <a:chOff x="5087888" y="1484784"/>
              <a:chExt cx="648072" cy="216024"/>
            </a:xfrm>
          </p:grpSpPr>
          <p:sp>
            <p:nvSpPr>
              <p:cNvPr id="9" name="Rettangolo 8"/>
              <p:cNvSpPr/>
              <p:nvPr/>
            </p:nvSpPr>
            <p:spPr>
              <a:xfrm>
                <a:off x="5087888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57" name="Rettangolo 356"/>
              <p:cNvSpPr/>
              <p:nvPr/>
            </p:nvSpPr>
            <p:spPr>
              <a:xfrm>
                <a:off x="5231904" y="1484784"/>
                <a:ext cx="63624" cy="207640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58" name="Rettangolo 357"/>
              <p:cNvSpPr/>
              <p:nvPr/>
            </p:nvSpPr>
            <p:spPr>
              <a:xfrm>
                <a:off x="5375920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59" name="Rettangolo 358"/>
              <p:cNvSpPr/>
              <p:nvPr/>
            </p:nvSpPr>
            <p:spPr>
              <a:xfrm>
                <a:off x="5519936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60" name="Rettangolo 359"/>
              <p:cNvSpPr/>
              <p:nvPr/>
            </p:nvSpPr>
            <p:spPr>
              <a:xfrm>
                <a:off x="5663952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grpSp>
          <p:nvGrpSpPr>
            <p:cNvPr id="361" name="Gruppo 360"/>
            <p:cNvGrpSpPr/>
            <p:nvPr/>
          </p:nvGrpSpPr>
          <p:grpSpPr>
            <a:xfrm>
              <a:off x="5771964" y="1484784"/>
              <a:ext cx="648072" cy="216024"/>
              <a:chOff x="5087888" y="1484784"/>
              <a:chExt cx="648072" cy="216024"/>
            </a:xfrm>
          </p:grpSpPr>
          <p:sp>
            <p:nvSpPr>
              <p:cNvPr id="362" name="Rettangolo 361"/>
              <p:cNvSpPr/>
              <p:nvPr/>
            </p:nvSpPr>
            <p:spPr>
              <a:xfrm>
                <a:off x="5087888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63" name="Rettangolo 362"/>
              <p:cNvSpPr/>
              <p:nvPr/>
            </p:nvSpPr>
            <p:spPr>
              <a:xfrm>
                <a:off x="5231904" y="1484784"/>
                <a:ext cx="63624" cy="207640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64" name="Rettangolo 363"/>
              <p:cNvSpPr/>
              <p:nvPr/>
            </p:nvSpPr>
            <p:spPr>
              <a:xfrm>
                <a:off x="5375920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65" name="Rettangolo 364"/>
              <p:cNvSpPr/>
              <p:nvPr/>
            </p:nvSpPr>
            <p:spPr>
              <a:xfrm>
                <a:off x="5519936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366" name="Rettangolo 365"/>
              <p:cNvSpPr/>
              <p:nvPr/>
            </p:nvSpPr>
            <p:spPr>
              <a:xfrm>
                <a:off x="5663952" y="1484784"/>
                <a:ext cx="72008" cy="21602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</p:grpSp>
      <p:sp>
        <p:nvSpPr>
          <p:cNvPr id="384" name="Cilindro 383"/>
          <p:cNvSpPr/>
          <p:nvPr/>
        </p:nvSpPr>
        <p:spPr>
          <a:xfrm rot="5400000">
            <a:off x="6467355" y="3855903"/>
            <a:ext cx="156873" cy="167163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2" name="CasellaDiTesto 71"/>
          <p:cNvSpPr txBox="1"/>
          <p:nvPr/>
        </p:nvSpPr>
        <p:spPr>
          <a:xfrm>
            <a:off x="3869922" y="1916833"/>
            <a:ext cx="524855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13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ELEGANT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</a:p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Alberto Bacci and Marcello Rossetti Conti</a:t>
            </a:r>
          </a:p>
        </p:txBody>
      </p:sp>
      <p:pic>
        <p:nvPicPr>
          <p:cNvPr id="385" name="Picture 384">
            <a:extLst>
              <a:ext uri="{FF2B5EF4-FFF2-40B4-BE49-F238E27FC236}">
                <a16:creationId xmlns:a16="http://schemas.microsoft.com/office/drawing/2014/main" id="{E45225F8-420A-DC48-9732-AD4DAE4A1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387" name="Footer Placeholder 1">
            <a:extLst>
              <a:ext uri="{FF2B5EF4-FFF2-40B4-BE49-F238E27FC236}">
                <a16:creationId xmlns:a16="http://schemas.microsoft.com/office/drawing/2014/main" id="{02536E7B-3939-5340-87AA-594CE0788576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MAC Meeting - LASA - June 20,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3967396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3E83C6-29DB-414E-B166-D03EC648D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0"/>
            <a:ext cx="6705600" cy="3143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E90D09-F3F9-D949-9315-09B1E1744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76758"/>
            <a:ext cx="8763000" cy="2436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0F606C-1D1D-6D46-9803-0CCA26D71CB3}"/>
              </a:ext>
            </a:extLst>
          </p:cNvPr>
          <p:cNvSpPr txBox="1"/>
          <p:nvPr/>
        </p:nvSpPr>
        <p:spPr>
          <a:xfrm>
            <a:off x="963937" y="76200"/>
            <a:ext cx="6029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>
                <a:solidFill>
                  <a:srgbClr val="0070C0"/>
                </a:solidFill>
              </a:rPr>
              <a:t>RF Focusing effective only in Standing Wave RF Cavities</a:t>
            </a:r>
          </a:p>
          <a:p>
            <a:pPr algn="ctr"/>
            <a:r>
              <a:rPr lang="it-IT" sz="2000" b="1">
                <a:solidFill>
                  <a:srgbClr val="0070C0"/>
                </a:solidFill>
              </a:rPr>
              <a:t>a lesson we learned long time ago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47C8D0-C502-1C40-9CF8-CB792FC15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96" y="3313360"/>
            <a:ext cx="5924904" cy="13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40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/>
        </p:nvGraphicFramePr>
        <p:xfrm>
          <a:off x="683569" y="3260250"/>
          <a:ext cx="3098006" cy="2180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41" name="Graph" r:id="rId3" imgW="4131360" imgH="2907360" progId="Origin50.Graph">
                  <p:embed/>
                </p:oleObj>
              </mc:Choice>
              <mc:Fallback>
                <p:oleObj name="Graph" r:id="rId3" imgW="4131360" imgH="2907360" progId="Origin50.Graph">
                  <p:embed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9" y="3260250"/>
                        <a:ext cx="3098006" cy="2180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7" name="Connettore 2 416"/>
          <p:cNvCxnSpPr/>
          <p:nvPr/>
        </p:nvCxnSpPr>
        <p:spPr>
          <a:xfrm>
            <a:off x="8082390" y="2186862"/>
            <a:ext cx="433869" cy="360"/>
          </a:xfrm>
          <a:prstGeom prst="straightConnector1">
            <a:avLst/>
          </a:prstGeom>
          <a:ln w="476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ggetto 4"/>
          <p:cNvGraphicFramePr>
            <a:graphicFrameLocks noChangeAspect="1"/>
          </p:cNvGraphicFramePr>
          <p:nvPr/>
        </p:nvGraphicFramePr>
        <p:xfrm>
          <a:off x="4409982" y="3212976"/>
          <a:ext cx="3132348" cy="2280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42" name="Graph" r:id="rId5" imgW="4131360" imgH="2907360" progId="Origin50.Graph">
                  <p:embed/>
                </p:oleObj>
              </mc:Choice>
              <mc:Fallback>
                <p:oleObj name="Graph" r:id="rId5" imgW="4131360" imgH="2907360" progId="Origin50.Graph">
                  <p:embed/>
                  <p:pic>
                    <p:nvPicPr>
                      <p:cNvPr id="5" name="Oggetto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9982" y="3212976"/>
                        <a:ext cx="3132348" cy="2280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/>
        </p:nvGraphicFramePr>
        <p:xfrm>
          <a:off x="6786246" y="3266982"/>
          <a:ext cx="1512168" cy="2214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43" name="Graph" r:id="rId7" imgW="4131360" imgH="2907360" progId="Origin50.Graph">
                  <p:embed/>
                </p:oleObj>
              </mc:Choice>
              <mc:Fallback>
                <p:oleObj name="Graph" r:id="rId7" imgW="4131360" imgH="2907360" progId="Origin50.Graph">
                  <p:embed/>
                  <p:pic>
                    <p:nvPicPr>
                      <p:cNvPr id="7" name="Oggetto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86246" y="3266982"/>
                        <a:ext cx="1512168" cy="2214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ttangolo 7"/>
          <p:cNvSpPr/>
          <p:nvPr/>
        </p:nvSpPr>
        <p:spPr>
          <a:xfrm>
            <a:off x="0" y="857251"/>
            <a:ext cx="9078278" cy="1020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953598" y="857251"/>
            <a:ext cx="7886700" cy="369332"/>
          </a:xfrm>
        </p:spPr>
        <p:txBody>
          <a:bodyPr/>
          <a:lstStyle/>
          <a:p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Q=50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endParaRPr lang="it-IT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ggetto 9"/>
          <p:cNvGraphicFramePr>
            <a:graphicFrameLocks noChangeAspect="1"/>
          </p:cNvGraphicFramePr>
          <p:nvPr/>
        </p:nvGraphicFramePr>
        <p:xfrm>
          <a:off x="683569" y="2614951"/>
          <a:ext cx="3098006" cy="108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44" name="Graph" r:id="rId9" imgW="4131360" imgH="2907360" progId="Origin50.Graph">
                  <p:embed/>
                </p:oleObj>
              </mc:Choice>
              <mc:Fallback>
                <p:oleObj name="Graph" r:id="rId9" imgW="4131360" imgH="2907360" progId="Origin50.Graph">
                  <p:embed/>
                  <p:pic>
                    <p:nvPicPr>
                      <p:cNvPr id="10" name="Oggetto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3569" y="2614951"/>
                        <a:ext cx="3098006" cy="1089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0"/>
          <p:cNvGraphicFramePr>
            <a:graphicFrameLocks noChangeAspect="1"/>
          </p:cNvGraphicFramePr>
          <p:nvPr/>
        </p:nvGraphicFramePr>
        <p:xfrm>
          <a:off x="3059832" y="3260250"/>
          <a:ext cx="1549003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45" name="Graph" r:id="rId11" imgW="4131360" imgH="2907360" progId="Origin50.Graph">
                  <p:embed/>
                </p:oleObj>
              </mc:Choice>
              <mc:Fallback>
                <p:oleObj name="Graph" r:id="rId11" imgW="4131360" imgH="2907360" progId="Origin50.Graph">
                  <p:embed/>
                  <p:pic>
                    <p:nvPicPr>
                      <p:cNvPr id="11" name="Oggetto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59832" y="3260250"/>
                        <a:ext cx="1549003" cy="2160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1385647" y="5427222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Longitudinal</a:t>
            </a:r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endParaRPr lang="it-IT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" name="Callout con freccia in su 366"/>
          <p:cNvSpPr/>
          <p:nvPr/>
        </p:nvSpPr>
        <p:spPr>
          <a:xfrm>
            <a:off x="1817694" y="2294874"/>
            <a:ext cx="648072" cy="486054"/>
          </a:xfrm>
          <a:prstGeom prst="upArrowCallout">
            <a:avLst>
              <a:gd name="adj1" fmla="val 15476"/>
              <a:gd name="adj2" fmla="val 25000"/>
              <a:gd name="adj3" fmla="val 32143"/>
              <a:gd name="adj4" fmla="val 5307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8" name="CasellaDiTesto 367"/>
          <p:cNvSpPr txBox="1"/>
          <p:nvPr/>
        </p:nvSpPr>
        <p:spPr>
          <a:xfrm>
            <a:off x="1871701" y="2456892"/>
            <a:ext cx="61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endParaRPr lang="it-IT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CasellaDiTesto 368"/>
          <p:cNvSpPr txBox="1"/>
          <p:nvPr/>
        </p:nvSpPr>
        <p:spPr>
          <a:xfrm>
            <a:off x="2249742" y="4239090"/>
            <a:ext cx="11945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&lt;E&gt;=1.5 </a:t>
            </a:r>
            <a:r>
              <a:rPr lang="it-IT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it-IT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0" name="CasellaDiTesto 369"/>
          <p:cNvSpPr txBox="1"/>
          <p:nvPr/>
        </p:nvSpPr>
        <p:spPr>
          <a:xfrm>
            <a:off x="3059832" y="2888940"/>
            <a:ext cx="9205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3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=16 A</a:t>
            </a:r>
          </a:p>
        </p:txBody>
      </p:sp>
      <p:sp>
        <p:nvSpPr>
          <p:cNvPr id="371" name="CasellaDiTesto 370"/>
          <p:cNvSpPr txBox="1"/>
          <p:nvPr/>
        </p:nvSpPr>
        <p:spPr>
          <a:xfrm>
            <a:off x="3059833" y="3158970"/>
            <a:ext cx="9861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it-IT" sz="13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=360 </a:t>
            </a:r>
            <a:r>
              <a:rPr lang="it-IT" sz="1350" b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72" name="CasellaDiTesto 371"/>
          <p:cNvSpPr txBox="1"/>
          <p:nvPr/>
        </p:nvSpPr>
        <p:spPr>
          <a:xfrm>
            <a:off x="3329862" y="4833156"/>
            <a:ext cx="13099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E/&lt;E&gt;=7 10</a:t>
            </a:r>
            <a:r>
              <a:rPr lang="it-IT" sz="135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73" name="Oggetto 372"/>
          <p:cNvGraphicFramePr>
            <a:graphicFrameLocks noChangeAspect="1"/>
          </p:cNvGraphicFramePr>
          <p:nvPr/>
        </p:nvGraphicFramePr>
        <p:xfrm>
          <a:off x="4355976" y="2564904"/>
          <a:ext cx="3132348" cy="1153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46" name="Graph" r:id="rId13" imgW="4131360" imgH="2907360" progId="Origin50.Graph">
                  <p:embed/>
                </p:oleObj>
              </mc:Choice>
              <mc:Fallback>
                <p:oleObj name="Graph" r:id="rId13" imgW="4131360" imgH="2907360" progId="Origin50.Graph">
                  <p:embed/>
                  <p:pic>
                    <p:nvPicPr>
                      <p:cNvPr id="373" name="Oggetto 37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55976" y="2564904"/>
                        <a:ext cx="3132348" cy="1153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4" name="CasellaDiTesto 373"/>
          <p:cNvSpPr txBox="1"/>
          <p:nvPr/>
        </p:nvSpPr>
        <p:spPr>
          <a:xfrm>
            <a:off x="7272300" y="4617132"/>
            <a:ext cx="10785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it-IT" sz="13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nx,y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=0.2 </a:t>
            </a:r>
            <a:r>
              <a:rPr lang="it-IT" sz="1350" b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75" name="CasellaDiTesto 374"/>
          <p:cNvSpPr txBox="1"/>
          <p:nvPr/>
        </p:nvSpPr>
        <p:spPr>
          <a:xfrm>
            <a:off x="7218295" y="2888940"/>
            <a:ext cx="819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it-IT" sz="13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=6 </a:t>
            </a:r>
            <a:r>
              <a:rPr lang="it-IT" sz="1350" b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grpSp>
        <p:nvGrpSpPr>
          <p:cNvPr id="415" name="Gruppo 414"/>
          <p:cNvGrpSpPr/>
          <p:nvPr/>
        </p:nvGrpSpPr>
        <p:grpSpPr>
          <a:xfrm>
            <a:off x="359532" y="2078850"/>
            <a:ext cx="7992888" cy="216024"/>
            <a:chOff x="479376" y="1628800"/>
            <a:chExt cx="10657184" cy="288032"/>
          </a:xfrm>
        </p:grpSpPr>
        <p:cxnSp>
          <p:nvCxnSpPr>
            <p:cNvPr id="13" name="Connettore 2 12"/>
            <p:cNvCxnSpPr>
              <a:endCxn id="410" idx="3"/>
            </p:cNvCxnSpPr>
            <p:nvPr/>
          </p:nvCxnSpPr>
          <p:spPr>
            <a:xfrm>
              <a:off x="9840416" y="1772816"/>
              <a:ext cx="608448" cy="18211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o 13"/>
            <p:cNvGrpSpPr/>
            <p:nvPr/>
          </p:nvGrpSpPr>
          <p:grpSpPr>
            <a:xfrm>
              <a:off x="479376" y="1628800"/>
              <a:ext cx="2016224" cy="288032"/>
              <a:chOff x="4727848" y="3238686"/>
              <a:chExt cx="3816424" cy="685800"/>
            </a:xfrm>
          </p:grpSpPr>
          <p:cxnSp>
            <p:nvCxnSpPr>
              <p:cNvPr id="15" name="Connettore 2 14"/>
              <p:cNvCxnSpPr/>
              <p:nvPr/>
            </p:nvCxnSpPr>
            <p:spPr>
              <a:xfrm>
                <a:off x="4727848" y="3581586"/>
                <a:ext cx="3816424" cy="0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uppo 15"/>
              <p:cNvGrpSpPr/>
              <p:nvPr/>
            </p:nvGrpSpPr>
            <p:grpSpPr>
              <a:xfrm>
                <a:off x="501588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7" name="Memoria ad accesso diretto 46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8" name="Ovale 47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17" name="Gruppo 16"/>
              <p:cNvGrpSpPr/>
              <p:nvPr/>
            </p:nvGrpSpPr>
            <p:grpSpPr>
              <a:xfrm>
                <a:off x="5303912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5" name="Memoria ad accesso diretto 44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6" name="Ovale 45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18" name="Gruppo 17"/>
              <p:cNvGrpSpPr/>
              <p:nvPr/>
            </p:nvGrpSpPr>
            <p:grpSpPr>
              <a:xfrm>
                <a:off x="5591944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3" name="Memoria ad accesso diretto 42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4" name="Ovale 43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19" name="Gruppo 18"/>
              <p:cNvGrpSpPr/>
              <p:nvPr/>
            </p:nvGrpSpPr>
            <p:grpSpPr>
              <a:xfrm>
                <a:off x="5879976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1" name="Memoria ad accesso diretto 40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2" name="Ovale 41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20" name="Gruppo 19"/>
              <p:cNvGrpSpPr/>
              <p:nvPr/>
            </p:nvGrpSpPr>
            <p:grpSpPr>
              <a:xfrm>
                <a:off x="6163635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9" name="Memoria ad accesso diretto 38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0" name="Ovale 39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21" name="Gruppo 20"/>
              <p:cNvGrpSpPr/>
              <p:nvPr/>
            </p:nvGrpSpPr>
            <p:grpSpPr>
              <a:xfrm>
                <a:off x="645604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7" name="Memoria ad accesso diretto 36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8" name="Ovale 37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22" name="Gruppo 21"/>
              <p:cNvGrpSpPr/>
              <p:nvPr/>
            </p:nvGrpSpPr>
            <p:grpSpPr>
              <a:xfrm>
                <a:off x="6744072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5" name="Memoria ad accesso diretto 34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6" name="Ovale 35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23" name="Gruppo 22"/>
              <p:cNvGrpSpPr/>
              <p:nvPr/>
            </p:nvGrpSpPr>
            <p:grpSpPr>
              <a:xfrm>
                <a:off x="7032104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3" name="Memoria ad accesso diretto 32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4" name="Ovale 33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24" name="Gruppo 23"/>
              <p:cNvGrpSpPr/>
              <p:nvPr/>
            </p:nvGrpSpPr>
            <p:grpSpPr>
              <a:xfrm>
                <a:off x="7608168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1" name="Memoria ad accesso diretto 30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2" name="Ovale 31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25" name="Gruppo 24"/>
              <p:cNvGrpSpPr/>
              <p:nvPr/>
            </p:nvGrpSpPr>
            <p:grpSpPr>
              <a:xfrm>
                <a:off x="7320136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29" name="Memoria ad accesso diretto 28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0" name="Ovale 29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26" name="Gruppo 25"/>
              <p:cNvGrpSpPr/>
              <p:nvPr/>
            </p:nvGrpSpPr>
            <p:grpSpPr>
              <a:xfrm>
                <a:off x="789620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27" name="Memoria ad accesso diretto 26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28" name="Ovale 27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</p:grpSp>
        <p:grpSp>
          <p:nvGrpSpPr>
            <p:cNvPr id="49" name="Gruppo 48"/>
            <p:cNvGrpSpPr/>
            <p:nvPr/>
          </p:nvGrpSpPr>
          <p:grpSpPr>
            <a:xfrm>
              <a:off x="2855640" y="1628800"/>
              <a:ext cx="4680520" cy="288032"/>
              <a:chOff x="3503712" y="4005064"/>
              <a:chExt cx="4896544" cy="288032"/>
            </a:xfrm>
          </p:grpSpPr>
          <p:grpSp>
            <p:nvGrpSpPr>
              <p:cNvPr id="50" name="Gruppo 49"/>
              <p:cNvGrpSpPr/>
              <p:nvPr/>
            </p:nvGrpSpPr>
            <p:grpSpPr>
              <a:xfrm rot="10800000">
                <a:off x="3503712" y="4077072"/>
                <a:ext cx="432048" cy="216024"/>
                <a:chOff x="3716736" y="1556792"/>
                <a:chExt cx="4351126" cy="1044797"/>
              </a:xfrm>
            </p:grpSpPr>
            <p:sp>
              <p:nvSpPr>
                <p:cNvPr id="282" name="Cubo 281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83" name="Cubo 282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84" name="Cubo 283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85" name="Cubo 284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86" name="Cubo 285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87" name="Triangolo isoscele 286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88" name="Cubo 287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89" name="Cubo 288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90" name="Cubo 289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91" name="Triangolo isoscele 290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92" name="Cubo 291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93" name="Cubo 292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94" name="Cubo 293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95" name="Cubo 294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96" name="Ovale 295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97" name="Ovale 296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98" name="Ovale 297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99" name="Ovale 298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00" name="Ovale 299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01" name="Ovale 300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51" name="Gruppo 50"/>
              <p:cNvGrpSpPr/>
              <p:nvPr/>
            </p:nvGrpSpPr>
            <p:grpSpPr>
              <a:xfrm rot="10800000">
                <a:off x="3924000" y="4077072"/>
                <a:ext cx="432048" cy="216024"/>
                <a:chOff x="3716736" y="1556792"/>
                <a:chExt cx="4351126" cy="1044797"/>
              </a:xfrm>
            </p:grpSpPr>
            <p:sp>
              <p:nvSpPr>
                <p:cNvPr id="262" name="Cubo 261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63" name="Cubo 262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64" name="Cubo 263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65" name="Cubo 264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66" name="Cubo 265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67" name="Triangolo isoscele 266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68" name="Cubo 267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69" name="Cubo 268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70" name="Cubo 269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71" name="Triangolo isoscele 270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72" name="Cubo 271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73" name="Cubo 272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74" name="Cubo 273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75" name="Cubo 274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76" name="Ovale 275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77" name="Ovale 276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78" name="Ovale 277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79" name="Ovale 278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80" name="Ovale 279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81" name="Ovale 280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52" name="Gruppo 51"/>
              <p:cNvGrpSpPr/>
              <p:nvPr/>
            </p:nvGrpSpPr>
            <p:grpSpPr>
              <a:xfrm>
                <a:off x="4295800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242" name="Cubo 241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43" name="Cubo 242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44" name="Cubo 243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45" name="Cubo 244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46" name="Cubo 245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47" name="Triangolo isoscele 246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48" name="Cubo 247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49" name="Cubo 248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50" name="Cubo 249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51" name="Triangolo isoscele 250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52" name="Cubo 251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53" name="Cubo 252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54" name="Cubo 253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55" name="Cubo 254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56" name="Ovale 255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57" name="Ovale 256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58" name="Ovale 257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59" name="Ovale 258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60" name="Ovale 259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61" name="Ovale 260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53" name="Gruppo 52"/>
              <p:cNvGrpSpPr/>
              <p:nvPr/>
            </p:nvGrpSpPr>
            <p:grpSpPr>
              <a:xfrm>
                <a:off x="4680000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222" name="Cubo 221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23" name="Cubo 222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24" name="Cubo 223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25" name="Cubo 224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26" name="Cubo 225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27" name="Triangolo isoscele 226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28" name="Cubo 227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29" name="Cubo 228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30" name="Cubo 229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31" name="Triangolo isoscele 230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32" name="Cubo 231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33" name="Cubo 232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34" name="Cubo 233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35" name="Cubo 234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36" name="Ovale 235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37" name="Ovale 236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38" name="Ovale 237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39" name="Ovale 238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40" name="Ovale 239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41" name="Ovale 240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54" name="Gruppo 53"/>
              <p:cNvGrpSpPr/>
              <p:nvPr/>
            </p:nvGrpSpPr>
            <p:grpSpPr>
              <a:xfrm>
                <a:off x="5087888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202" name="Cubo 201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03" name="Cubo 202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04" name="Cubo 203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05" name="Cubo 204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06" name="Cubo 205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07" name="Triangolo isoscele 206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08" name="Cubo 207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09" name="Cubo 208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10" name="Cubo 209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11" name="Triangolo isoscele 210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12" name="Cubo 211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13" name="Cubo 212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14" name="Cubo 213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15" name="Cubo 214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16" name="Ovale 215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17" name="Ovale 216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18" name="Ovale 217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19" name="Ovale 218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20" name="Ovale 219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21" name="Ovale 220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55" name="Gruppo 54"/>
              <p:cNvGrpSpPr/>
              <p:nvPr/>
            </p:nvGrpSpPr>
            <p:grpSpPr>
              <a:xfrm>
                <a:off x="5508176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182" name="Cubo 181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83" name="Cubo 182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84" name="Cubo 183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85" name="Cubo 184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86" name="Cubo 185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87" name="Triangolo isoscele 186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88" name="Cubo 187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89" name="Cubo 188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90" name="Cubo 189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91" name="Triangolo isoscele 190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92" name="Cubo 191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93" name="Cubo 192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94" name="Cubo 193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95" name="Cubo 194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96" name="Ovale 195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97" name="Ovale 196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98" name="Ovale 197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99" name="Ovale 198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00" name="Ovale 199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201" name="Ovale 200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56" name="Gruppo 55"/>
              <p:cNvGrpSpPr/>
              <p:nvPr/>
            </p:nvGrpSpPr>
            <p:grpSpPr>
              <a:xfrm>
                <a:off x="5889600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162" name="Cubo 161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63" name="Cubo 162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64" name="Cubo 163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65" name="Cubo 164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66" name="Cubo 165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67" name="Triangolo isoscele 166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68" name="Cubo 167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69" name="Cubo 168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70" name="Cubo 169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71" name="Triangolo isoscele 170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72" name="Cubo 171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73" name="Cubo 172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74" name="Cubo 173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75" name="Cubo 174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76" name="Ovale 175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77" name="Ovale 176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78" name="Ovale 177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79" name="Ovale 178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80" name="Ovale 179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81" name="Ovale 180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57" name="Gruppo 56"/>
              <p:cNvGrpSpPr/>
              <p:nvPr/>
            </p:nvGrpSpPr>
            <p:grpSpPr>
              <a:xfrm>
                <a:off x="6300264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142" name="Cubo 141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43" name="Cubo 142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44" name="Cubo 143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45" name="Cubo 144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46" name="Cubo 145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47" name="Triangolo isoscele 146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48" name="Cubo 147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49" name="Cubo 148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50" name="Cubo 149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51" name="Triangolo isoscele 150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52" name="Cubo 151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53" name="Cubo 152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54" name="Cubo 153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55" name="Cubo 154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56" name="Ovale 155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57" name="Ovale 156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58" name="Ovale 157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59" name="Ovale 158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60" name="Ovale 159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61" name="Ovale 160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58" name="Gruppo 57"/>
              <p:cNvGrpSpPr/>
              <p:nvPr/>
            </p:nvGrpSpPr>
            <p:grpSpPr>
              <a:xfrm>
                <a:off x="6732000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122" name="Cubo 121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23" name="Cubo 122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24" name="Cubo 123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25" name="Cubo 124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26" name="Cubo 125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27" name="Triangolo isoscele 126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28" name="Cubo 127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29" name="Cubo 128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30" name="Cubo 129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31" name="Triangolo isoscele 130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32" name="Cubo 131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33" name="Cubo 132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34" name="Cubo 133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35" name="Cubo 134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36" name="Ovale 135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37" name="Ovale 136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38" name="Ovale 137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39" name="Ovale 138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40" name="Ovale 139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41" name="Ovale 140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59" name="Gruppo 58"/>
              <p:cNvGrpSpPr/>
              <p:nvPr/>
            </p:nvGrpSpPr>
            <p:grpSpPr>
              <a:xfrm>
                <a:off x="7164360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102" name="Cubo 101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03" name="Cubo 102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04" name="Cubo 103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05" name="Cubo 104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06" name="Cubo 105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07" name="Triangolo isoscele 106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08" name="Cubo 107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09" name="Cubo 108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10" name="Cubo 109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11" name="Triangolo isoscele 110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12" name="Cubo 111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13" name="Cubo 112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14" name="Cubo 113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15" name="Cubo 114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16" name="Ovale 115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17" name="Ovale 116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18" name="Ovale 117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19" name="Ovale 118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20" name="Ovale 119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21" name="Ovale 120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60" name="Gruppo 59"/>
              <p:cNvGrpSpPr/>
              <p:nvPr/>
            </p:nvGrpSpPr>
            <p:grpSpPr>
              <a:xfrm rot="10800000">
                <a:off x="7536160" y="4077072"/>
                <a:ext cx="432048" cy="216024"/>
                <a:chOff x="3716736" y="1556792"/>
                <a:chExt cx="4351126" cy="1044797"/>
              </a:xfrm>
            </p:grpSpPr>
            <p:sp>
              <p:nvSpPr>
                <p:cNvPr id="82" name="Cubo 81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83" name="Cubo 82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84" name="Cubo 83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85" name="Cubo 84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86" name="Cubo 85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87" name="Triangolo isoscele 86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88" name="Cubo 87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89" name="Cubo 88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90" name="Cubo 89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91" name="Triangolo isoscele 90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92" name="Cubo 91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93" name="Cubo 92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94" name="Cubo 93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95" name="Cubo 94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96" name="Ovale 95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97" name="Ovale 96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98" name="Ovale 97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99" name="Ovale 98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00" name="Ovale 99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101" name="Ovale 100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61" name="Gruppo 60"/>
              <p:cNvGrpSpPr/>
              <p:nvPr/>
            </p:nvGrpSpPr>
            <p:grpSpPr>
              <a:xfrm rot="10800000">
                <a:off x="7968208" y="4077072"/>
                <a:ext cx="432048" cy="216024"/>
                <a:chOff x="3716736" y="1556792"/>
                <a:chExt cx="4351126" cy="1044797"/>
              </a:xfrm>
            </p:grpSpPr>
            <p:sp>
              <p:nvSpPr>
                <p:cNvPr id="62" name="Cubo 61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3" name="Cubo 62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4" name="Cubo 63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5" name="Cubo 64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6" name="Cubo 65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7" name="Triangolo isoscele 66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8" name="Cubo 67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9" name="Cubo 68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0" name="Cubo 69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1" name="Triangolo isoscele 70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2" name="Cubo 71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3" name="Cubo 72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4" name="Cubo 73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5" name="Cubo 74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6" name="Ovale 75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7" name="Ovale 76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8" name="Ovale 77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9" name="Ovale 78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80" name="Ovale 79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81" name="Ovale 80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</p:grpSp>
        <p:grpSp>
          <p:nvGrpSpPr>
            <p:cNvPr id="302" name="Gruppo 301"/>
            <p:cNvGrpSpPr/>
            <p:nvPr/>
          </p:nvGrpSpPr>
          <p:grpSpPr>
            <a:xfrm>
              <a:off x="7896200" y="1628800"/>
              <a:ext cx="2016225" cy="288032"/>
              <a:chOff x="4727848" y="3238686"/>
              <a:chExt cx="3816424" cy="685800"/>
            </a:xfrm>
          </p:grpSpPr>
          <p:cxnSp>
            <p:nvCxnSpPr>
              <p:cNvPr id="303" name="Connettore 2 302"/>
              <p:cNvCxnSpPr/>
              <p:nvPr/>
            </p:nvCxnSpPr>
            <p:spPr>
              <a:xfrm>
                <a:off x="4727848" y="3581586"/>
                <a:ext cx="3816424" cy="0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4" name="Gruppo 303"/>
              <p:cNvGrpSpPr/>
              <p:nvPr/>
            </p:nvGrpSpPr>
            <p:grpSpPr>
              <a:xfrm>
                <a:off x="501588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35" name="Memoria ad accesso diretto 334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36" name="Ovale 335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05" name="Gruppo 304"/>
              <p:cNvGrpSpPr/>
              <p:nvPr/>
            </p:nvGrpSpPr>
            <p:grpSpPr>
              <a:xfrm>
                <a:off x="5303912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33" name="Memoria ad accesso diretto 332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34" name="Ovale 333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06" name="Gruppo 305"/>
              <p:cNvGrpSpPr/>
              <p:nvPr/>
            </p:nvGrpSpPr>
            <p:grpSpPr>
              <a:xfrm>
                <a:off x="5591944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31" name="Memoria ad accesso diretto 330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32" name="Ovale 331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07" name="Gruppo 306"/>
              <p:cNvGrpSpPr/>
              <p:nvPr/>
            </p:nvGrpSpPr>
            <p:grpSpPr>
              <a:xfrm>
                <a:off x="5879976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29" name="Memoria ad accesso diretto 328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30" name="Ovale 329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08" name="Gruppo 307"/>
              <p:cNvGrpSpPr/>
              <p:nvPr/>
            </p:nvGrpSpPr>
            <p:grpSpPr>
              <a:xfrm>
                <a:off x="6163635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27" name="Memoria ad accesso diretto 326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28" name="Ovale 327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09" name="Gruppo 308"/>
              <p:cNvGrpSpPr/>
              <p:nvPr/>
            </p:nvGrpSpPr>
            <p:grpSpPr>
              <a:xfrm>
                <a:off x="645604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25" name="Memoria ad accesso diretto 324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26" name="Ovale 325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10" name="Gruppo 309"/>
              <p:cNvGrpSpPr/>
              <p:nvPr/>
            </p:nvGrpSpPr>
            <p:grpSpPr>
              <a:xfrm>
                <a:off x="6744072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23" name="Memoria ad accesso diretto 322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24" name="Ovale 323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11" name="Gruppo 310"/>
              <p:cNvGrpSpPr/>
              <p:nvPr/>
            </p:nvGrpSpPr>
            <p:grpSpPr>
              <a:xfrm>
                <a:off x="7032104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21" name="Memoria ad accesso diretto 320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22" name="Ovale 321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12" name="Gruppo 311"/>
              <p:cNvGrpSpPr/>
              <p:nvPr/>
            </p:nvGrpSpPr>
            <p:grpSpPr>
              <a:xfrm>
                <a:off x="7608168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19" name="Memoria ad accesso diretto 318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20" name="Ovale 319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13" name="Gruppo 312"/>
              <p:cNvGrpSpPr/>
              <p:nvPr/>
            </p:nvGrpSpPr>
            <p:grpSpPr>
              <a:xfrm>
                <a:off x="7320136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17" name="Memoria ad accesso diretto 316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18" name="Ovale 317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14" name="Gruppo 313"/>
              <p:cNvGrpSpPr/>
              <p:nvPr/>
            </p:nvGrpSpPr>
            <p:grpSpPr>
              <a:xfrm>
                <a:off x="789620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315" name="Memoria ad accesso diretto 314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16" name="Ovale 315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</p:grpSp>
        <p:grpSp>
          <p:nvGrpSpPr>
            <p:cNvPr id="337" name="Gruppo 336"/>
            <p:cNvGrpSpPr/>
            <p:nvPr/>
          </p:nvGrpSpPr>
          <p:grpSpPr>
            <a:xfrm>
              <a:off x="7536160" y="1628800"/>
              <a:ext cx="288032" cy="216024"/>
              <a:chOff x="5087888" y="1484784"/>
              <a:chExt cx="1332148" cy="216024"/>
            </a:xfrm>
          </p:grpSpPr>
          <p:grpSp>
            <p:nvGrpSpPr>
              <p:cNvPr id="338" name="Gruppo 337"/>
              <p:cNvGrpSpPr/>
              <p:nvPr/>
            </p:nvGrpSpPr>
            <p:grpSpPr>
              <a:xfrm>
                <a:off x="5087888" y="1484784"/>
                <a:ext cx="648072" cy="216024"/>
                <a:chOff x="5087888" y="1484784"/>
                <a:chExt cx="648072" cy="216024"/>
              </a:xfrm>
            </p:grpSpPr>
            <p:sp>
              <p:nvSpPr>
                <p:cNvPr id="345" name="Rettangolo 344"/>
                <p:cNvSpPr/>
                <p:nvPr/>
              </p:nvSpPr>
              <p:spPr>
                <a:xfrm>
                  <a:off x="5087888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46" name="Rettangolo 345"/>
                <p:cNvSpPr/>
                <p:nvPr/>
              </p:nvSpPr>
              <p:spPr>
                <a:xfrm>
                  <a:off x="5231904" y="1484784"/>
                  <a:ext cx="63624" cy="20764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47" name="Rettangolo 346"/>
                <p:cNvSpPr/>
                <p:nvPr/>
              </p:nvSpPr>
              <p:spPr>
                <a:xfrm>
                  <a:off x="5375920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48" name="Rettangolo 347"/>
                <p:cNvSpPr/>
                <p:nvPr/>
              </p:nvSpPr>
              <p:spPr>
                <a:xfrm>
                  <a:off x="5519936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49" name="Rettangolo 348"/>
                <p:cNvSpPr/>
                <p:nvPr/>
              </p:nvSpPr>
              <p:spPr>
                <a:xfrm>
                  <a:off x="5663952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39" name="Gruppo 338"/>
              <p:cNvGrpSpPr/>
              <p:nvPr/>
            </p:nvGrpSpPr>
            <p:grpSpPr>
              <a:xfrm>
                <a:off x="5771964" y="1484784"/>
                <a:ext cx="648072" cy="216024"/>
                <a:chOff x="5087888" y="1484784"/>
                <a:chExt cx="648072" cy="216024"/>
              </a:xfrm>
            </p:grpSpPr>
            <p:sp>
              <p:nvSpPr>
                <p:cNvPr id="340" name="Rettangolo 339"/>
                <p:cNvSpPr/>
                <p:nvPr/>
              </p:nvSpPr>
              <p:spPr>
                <a:xfrm>
                  <a:off x="5087888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41" name="Rettangolo 340"/>
                <p:cNvSpPr/>
                <p:nvPr/>
              </p:nvSpPr>
              <p:spPr>
                <a:xfrm>
                  <a:off x="5231904" y="1484784"/>
                  <a:ext cx="63624" cy="20764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42" name="Rettangolo 341"/>
                <p:cNvSpPr/>
                <p:nvPr/>
              </p:nvSpPr>
              <p:spPr>
                <a:xfrm>
                  <a:off x="5375920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43" name="Rettangolo 342"/>
                <p:cNvSpPr/>
                <p:nvPr/>
              </p:nvSpPr>
              <p:spPr>
                <a:xfrm>
                  <a:off x="5519936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44" name="Rettangolo 343"/>
                <p:cNvSpPr/>
                <p:nvPr/>
              </p:nvSpPr>
              <p:spPr>
                <a:xfrm>
                  <a:off x="5663952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</p:grpSp>
        <p:sp>
          <p:nvSpPr>
            <p:cNvPr id="350" name="Memoria ad accesso diretto 349"/>
            <p:cNvSpPr/>
            <p:nvPr/>
          </p:nvSpPr>
          <p:spPr>
            <a:xfrm>
              <a:off x="10056440" y="1628800"/>
              <a:ext cx="152168" cy="288032"/>
            </a:xfrm>
            <a:prstGeom prst="flowChartMagneticDrum">
              <a:avLst/>
            </a:prstGeom>
            <a:blipFill>
              <a:blip r:embed="rId1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351" name="Memoria ad accesso diretto 350"/>
            <p:cNvSpPr/>
            <p:nvPr/>
          </p:nvSpPr>
          <p:spPr>
            <a:xfrm>
              <a:off x="10200456" y="1628800"/>
              <a:ext cx="152168" cy="288032"/>
            </a:xfrm>
            <a:prstGeom prst="flowChartMagneticDrum">
              <a:avLst/>
            </a:prstGeom>
            <a:blipFill>
              <a:blip r:embed="rId1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352" name="Cilindro 351"/>
            <p:cNvSpPr/>
            <p:nvPr/>
          </p:nvSpPr>
          <p:spPr>
            <a:xfrm rot="5400000">
              <a:off x="2358444" y="1621940"/>
              <a:ext cx="209164" cy="222884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grpSp>
          <p:nvGrpSpPr>
            <p:cNvPr id="353" name="Gruppo 352"/>
            <p:cNvGrpSpPr/>
            <p:nvPr/>
          </p:nvGrpSpPr>
          <p:grpSpPr>
            <a:xfrm>
              <a:off x="2567608" y="1628800"/>
              <a:ext cx="288032" cy="216024"/>
              <a:chOff x="5087888" y="1484784"/>
              <a:chExt cx="1332148" cy="216024"/>
            </a:xfrm>
          </p:grpSpPr>
          <p:grpSp>
            <p:nvGrpSpPr>
              <p:cNvPr id="354" name="Gruppo 353"/>
              <p:cNvGrpSpPr/>
              <p:nvPr/>
            </p:nvGrpSpPr>
            <p:grpSpPr>
              <a:xfrm>
                <a:off x="5087888" y="1484784"/>
                <a:ext cx="648072" cy="216024"/>
                <a:chOff x="5087888" y="1484784"/>
                <a:chExt cx="648072" cy="216024"/>
              </a:xfrm>
            </p:grpSpPr>
            <p:sp>
              <p:nvSpPr>
                <p:cNvPr id="361" name="Rettangolo 360"/>
                <p:cNvSpPr/>
                <p:nvPr/>
              </p:nvSpPr>
              <p:spPr>
                <a:xfrm>
                  <a:off x="5087888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62" name="Rettangolo 361"/>
                <p:cNvSpPr/>
                <p:nvPr/>
              </p:nvSpPr>
              <p:spPr>
                <a:xfrm>
                  <a:off x="5231904" y="1484784"/>
                  <a:ext cx="63624" cy="20764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63" name="Rettangolo 362"/>
                <p:cNvSpPr/>
                <p:nvPr/>
              </p:nvSpPr>
              <p:spPr>
                <a:xfrm>
                  <a:off x="5375920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64" name="Rettangolo 363"/>
                <p:cNvSpPr/>
                <p:nvPr/>
              </p:nvSpPr>
              <p:spPr>
                <a:xfrm>
                  <a:off x="5519936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65" name="Rettangolo 364"/>
                <p:cNvSpPr/>
                <p:nvPr/>
              </p:nvSpPr>
              <p:spPr>
                <a:xfrm>
                  <a:off x="5663952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55" name="Gruppo 354"/>
              <p:cNvGrpSpPr/>
              <p:nvPr/>
            </p:nvGrpSpPr>
            <p:grpSpPr>
              <a:xfrm>
                <a:off x="5771964" y="1484784"/>
                <a:ext cx="648072" cy="216024"/>
                <a:chOff x="5087888" y="1484784"/>
                <a:chExt cx="648072" cy="216024"/>
              </a:xfrm>
            </p:grpSpPr>
            <p:sp>
              <p:nvSpPr>
                <p:cNvPr id="356" name="Rettangolo 355"/>
                <p:cNvSpPr/>
                <p:nvPr/>
              </p:nvSpPr>
              <p:spPr>
                <a:xfrm>
                  <a:off x="5087888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57" name="Rettangolo 356"/>
                <p:cNvSpPr/>
                <p:nvPr/>
              </p:nvSpPr>
              <p:spPr>
                <a:xfrm>
                  <a:off x="5231904" y="1484784"/>
                  <a:ext cx="63624" cy="20764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58" name="Rettangolo 357"/>
                <p:cNvSpPr/>
                <p:nvPr/>
              </p:nvSpPr>
              <p:spPr>
                <a:xfrm>
                  <a:off x="5375920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59" name="Rettangolo 358"/>
                <p:cNvSpPr/>
                <p:nvPr/>
              </p:nvSpPr>
              <p:spPr>
                <a:xfrm>
                  <a:off x="5519936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60" name="Rettangolo 359"/>
                <p:cNvSpPr/>
                <p:nvPr/>
              </p:nvSpPr>
              <p:spPr>
                <a:xfrm>
                  <a:off x="5663952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</p:grpSp>
        <p:sp>
          <p:nvSpPr>
            <p:cNvPr id="366" name="Cilindro 365"/>
            <p:cNvSpPr/>
            <p:nvPr/>
          </p:nvSpPr>
          <p:spPr>
            <a:xfrm rot="5400000">
              <a:off x="7831052" y="1621940"/>
              <a:ext cx="209164" cy="222884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grpSp>
          <p:nvGrpSpPr>
            <p:cNvPr id="376" name="Gruppo 375"/>
            <p:cNvGrpSpPr/>
            <p:nvPr/>
          </p:nvGrpSpPr>
          <p:grpSpPr>
            <a:xfrm>
              <a:off x="10848528" y="1628800"/>
              <a:ext cx="288032" cy="216024"/>
              <a:chOff x="5087888" y="1484784"/>
              <a:chExt cx="1332148" cy="216024"/>
            </a:xfrm>
          </p:grpSpPr>
          <p:grpSp>
            <p:nvGrpSpPr>
              <p:cNvPr id="377" name="Gruppo 376"/>
              <p:cNvGrpSpPr/>
              <p:nvPr/>
            </p:nvGrpSpPr>
            <p:grpSpPr>
              <a:xfrm>
                <a:off x="5087888" y="1484784"/>
                <a:ext cx="648072" cy="216024"/>
                <a:chOff x="5087888" y="1484784"/>
                <a:chExt cx="648072" cy="216024"/>
              </a:xfrm>
            </p:grpSpPr>
            <p:sp>
              <p:nvSpPr>
                <p:cNvPr id="384" name="Rettangolo 383"/>
                <p:cNvSpPr/>
                <p:nvPr/>
              </p:nvSpPr>
              <p:spPr>
                <a:xfrm>
                  <a:off x="5087888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85" name="Rettangolo 384"/>
                <p:cNvSpPr/>
                <p:nvPr/>
              </p:nvSpPr>
              <p:spPr>
                <a:xfrm>
                  <a:off x="5231904" y="1484784"/>
                  <a:ext cx="63624" cy="20764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86" name="Rettangolo 385"/>
                <p:cNvSpPr/>
                <p:nvPr/>
              </p:nvSpPr>
              <p:spPr>
                <a:xfrm>
                  <a:off x="5375920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87" name="Rettangolo 386"/>
                <p:cNvSpPr/>
                <p:nvPr/>
              </p:nvSpPr>
              <p:spPr>
                <a:xfrm>
                  <a:off x="5519936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88" name="Rettangolo 387"/>
                <p:cNvSpPr/>
                <p:nvPr/>
              </p:nvSpPr>
              <p:spPr>
                <a:xfrm>
                  <a:off x="5663952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78" name="Gruppo 377"/>
              <p:cNvGrpSpPr/>
              <p:nvPr/>
            </p:nvGrpSpPr>
            <p:grpSpPr>
              <a:xfrm>
                <a:off x="5771964" y="1484784"/>
                <a:ext cx="648072" cy="216024"/>
                <a:chOff x="5087888" y="1484784"/>
                <a:chExt cx="648072" cy="216024"/>
              </a:xfrm>
            </p:grpSpPr>
            <p:sp>
              <p:nvSpPr>
                <p:cNvPr id="379" name="Rettangolo 378"/>
                <p:cNvSpPr/>
                <p:nvPr/>
              </p:nvSpPr>
              <p:spPr>
                <a:xfrm>
                  <a:off x="5087888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80" name="Rettangolo 379"/>
                <p:cNvSpPr/>
                <p:nvPr/>
              </p:nvSpPr>
              <p:spPr>
                <a:xfrm>
                  <a:off x="5231904" y="1484784"/>
                  <a:ext cx="63624" cy="20764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81" name="Rettangolo 380"/>
                <p:cNvSpPr/>
                <p:nvPr/>
              </p:nvSpPr>
              <p:spPr>
                <a:xfrm>
                  <a:off x="5375920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82" name="Rettangolo 381"/>
                <p:cNvSpPr/>
                <p:nvPr/>
              </p:nvSpPr>
              <p:spPr>
                <a:xfrm>
                  <a:off x="5519936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383" name="Rettangolo 382"/>
                <p:cNvSpPr/>
                <p:nvPr/>
              </p:nvSpPr>
              <p:spPr>
                <a:xfrm>
                  <a:off x="5663952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</p:grpSp>
        <p:grpSp>
          <p:nvGrpSpPr>
            <p:cNvPr id="413" name="Gruppo 412"/>
            <p:cNvGrpSpPr/>
            <p:nvPr/>
          </p:nvGrpSpPr>
          <p:grpSpPr>
            <a:xfrm>
              <a:off x="10416480" y="1628800"/>
              <a:ext cx="370448" cy="216024"/>
              <a:chOff x="4429408" y="2060848"/>
              <a:chExt cx="2304811" cy="767373"/>
            </a:xfrm>
          </p:grpSpPr>
          <p:grpSp>
            <p:nvGrpSpPr>
              <p:cNvPr id="389" name="Gruppo 388"/>
              <p:cNvGrpSpPr/>
              <p:nvPr/>
            </p:nvGrpSpPr>
            <p:grpSpPr>
              <a:xfrm>
                <a:off x="4511824" y="2060848"/>
                <a:ext cx="2180732" cy="655420"/>
                <a:chOff x="3716736" y="1556792"/>
                <a:chExt cx="4351126" cy="1044797"/>
              </a:xfrm>
            </p:grpSpPr>
            <p:sp>
              <p:nvSpPr>
                <p:cNvPr id="390" name="Cubo 38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1" name="Cubo 39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2" name="Cubo 39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3" name="Cubo 39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4" name="Cubo 39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5" name="Triangolo isoscele 39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6" name="Cubo 39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7" name="Cubo 39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8" name="Cubo 39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9" name="Triangolo isoscele 39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00" name="Cubo 39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01" name="Cubo 40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02" name="Cubo 40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03" name="Cubo 40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04" name="Ovale 40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05" name="Ovale 40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06" name="Ovale 40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07" name="Ovale 40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08" name="Ovale 40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09" name="Ovale 40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sp>
            <p:nvSpPr>
              <p:cNvPr id="410" name="Triangolo isoscele 409"/>
              <p:cNvSpPr/>
              <p:nvPr/>
            </p:nvSpPr>
            <p:spPr>
              <a:xfrm rot="7237299" flipH="1" flipV="1">
                <a:off x="4387116" y="2497341"/>
                <a:ext cx="301164" cy="216579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411" name="Triangolo isoscele 410"/>
              <p:cNvSpPr/>
              <p:nvPr/>
            </p:nvSpPr>
            <p:spPr>
              <a:xfrm rot="7237299" flipH="1" flipV="1">
                <a:off x="6475348" y="2569349"/>
                <a:ext cx="301164" cy="216579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</p:grpSp>
      <p:sp>
        <p:nvSpPr>
          <p:cNvPr id="419" name="Ovale 418"/>
          <p:cNvSpPr/>
          <p:nvPr/>
        </p:nvSpPr>
        <p:spPr>
          <a:xfrm>
            <a:off x="1925706" y="1970838"/>
            <a:ext cx="432048" cy="432048"/>
          </a:xfrm>
          <a:prstGeom prst="ellipse">
            <a:avLst/>
          </a:prstGeom>
          <a:solidFill>
            <a:srgbClr val="66FF3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20" name="Rettangolo 419"/>
          <p:cNvSpPr/>
          <p:nvPr/>
        </p:nvSpPr>
        <p:spPr>
          <a:xfrm>
            <a:off x="4788025" y="5373216"/>
            <a:ext cx="248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endParaRPr lang="it-IT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1" name="Rettangolo 420"/>
          <p:cNvSpPr/>
          <p:nvPr/>
        </p:nvSpPr>
        <p:spPr>
          <a:xfrm>
            <a:off x="1231200" y="3522150"/>
            <a:ext cx="2106234" cy="156617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22" name="Rettangolo 421"/>
          <p:cNvSpPr/>
          <p:nvPr/>
        </p:nvSpPr>
        <p:spPr>
          <a:xfrm>
            <a:off x="4957200" y="3537012"/>
            <a:ext cx="2106234" cy="156617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" name="CasellaDiTesto 1"/>
          <p:cNvSpPr txBox="1"/>
          <p:nvPr/>
        </p:nvSpPr>
        <p:spPr>
          <a:xfrm>
            <a:off x="5868144" y="2348880"/>
            <a:ext cx="29210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dynamic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made by A. Bacci</a:t>
            </a:r>
          </a:p>
        </p:txBody>
      </p:sp>
      <p:pic>
        <p:nvPicPr>
          <p:cNvPr id="418" name="Picture 417">
            <a:extLst>
              <a:ext uri="{FF2B5EF4-FFF2-40B4-BE49-F238E27FC236}">
                <a16:creationId xmlns:a16="http://schemas.microsoft.com/office/drawing/2014/main" id="{88DFE54D-4329-F044-8103-AA553106BF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424" name="Footer Placeholder 1">
            <a:extLst>
              <a:ext uri="{FF2B5EF4-FFF2-40B4-BE49-F238E27FC236}">
                <a16:creationId xmlns:a16="http://schemas.microsoft.com/office/drawing/2014/main" id="{26ED9B74-6C5E-CE4B-AE02-09AB273AED42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MAC Meeting - LASA - June 20,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228583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2"/>
          <a:srcRect l="42193" t="52751" r="40426" b="21858"/>
          <a:stretch/>
        </p:blipFill>
        <p:spPr>
          <a:xfrm>
            <a:off x="413538" y="2564904"/>
            <a:ext cx="3456384" cy="2600845"/>
          </a:xfrm>
          <a:prstGeom prst="rect">
            <a:avLst/>
          </a:prstGeom>
        </p:spPr>
      </p:pic>
      <p:cxnSp>
        <p:nvCxnSpPr>
          <p:cNvPr id="31" name="Connettore diritto 30"/>
          <p:cNvCxnSpPr>
            <a:stCxn id="35" idx="0"/>
          </p:cNvCxnSpPr>
          <p:nvPr/>
        </p:nvCxnSpPr>
        <p:spPr>
          <a:xfrm flipV="1">
            <a:off x="2630943" y="3591018"/>
            <a:ext cx="1130968" cy="2346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5556" y="857251"/>
            <a:ext cx="3844044" cy="738664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layout 5: </a:t>
            </a:r>
            <a:b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compressor</a:t>
            </a:r>
            <a:endParaRPr lang="it-IT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5166066" y="2240868"/>
            <a:ext cx="3186354" cy="783598"/>
            <a:chOff x="3716736" y="1556792"/>
            <a:chExt cx="4351126" cy="1044797"/>
          </a:xfrm>
        </p:grpSpPr>
        <p:sp>
          <p:nvSpPr>
            <p:cNvPr id="5" name="Cubo 4"/>
            <p:cNvSpPr/>
            <p:nvPr/>
          </p:nvSpPr>
          <p:spPr>
            <a:xfrm rot="19762674" flipV="1">
              <a:off x="3716736" y="2230155"/>
              <a:ext cx="1242748" cy="45719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5125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6" name="Cubo 5"/>
            <p:cNvSpPr/>
            <p:nvPr/>
          </p:nvSpPr>
          <p:spPr>
            <a:xfrm rot="1925495">
              <a:off x="6631240" y="2248543"/>
              <a:ext cx="1436622" cy="45719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5125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7" name="Cubo 6"/>
            <p:cNvSpPr/>
            <p:nvPr/>
          </p:nvSpPr>
          <p:spPr>
            <a:xfrm rot="19708054">
              <a:off x="4135629" y="2063178"/>
              <a:ext cx="159695" cy="534059"/>
            </a:xfrm>
            <a:prstGeom prst="cube">
              <a:avLst>
                <a:gd name="adj" fmla="val 5596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8" name="Cubo 7"/>
            <p:cNvSpPr/>
            <p:nvPr/>
          </p:nvSpPr>
          <p:spPr>
            <a:xfrm rot="1651037">
              <a:off x="6987208" y="1779497"/>
              <a:ext cx="159695" cy="534059"/>
            </a:xfrm>
            <a:prstGeom prst="cube">
              <a:avLst>
                <a:gd name="adj" fmla="val 5596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9" name="Cubo 8"/>
            <p:cNvSpPr/>
            <p:nvPr/>
          </p:nvSpPr>
          <p:spPr>
            <a:xfrm>
              <a:off x="5072669" y="1844824"/>
              <a:ext cx="1656184" cy="72008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5125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10" name="Triangolo isoscele 9"/>
            <p:cNvSpPr/>
            <p:nvPr/>
          </p:nvSpPr>
          <p:spPr>
            <a:xfrm flipH="1" flipV="1">
              <a:off x="4712629" y="1700808"/>
              <a:ext cx="491681" cy="421936"/>
            </a:xfrm>
            <a:prstGeom prst="triangle">
              <a:avLst/>
            </a:prstGeom>
            <a:solidFill>
              <a:srgbClr val="0F9D4C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11" name="Cubo 10"/>
            <p:cNvSpPr/>
            <p:nvPr/>
          </p:nvSpPr>
          <p:spPr>
            <a:xfrm>
              <a:off x="6203094" y="1556792"/>
              <a:ext cx="159695" cy="534059"/>
            </a:xfrm>
            <a:prstGeom prst="cube">
              <a:avLst>
                <a:gd name="adj" fmla="val 5596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12" name="Cubo 11"/>
            <p:cNvSpPr/>
            <p:nvPr/>
          </p:nvSpPr>
          <p:spPr>
            <a:xfrm>
              <a:off x="5503806" y="1556792"/>
              <a:ext cx="159695" cy="534059"/>
            </a:xfrm>
            <a:prstGeom prst="cube">
              <a:avLst>
                <a:gd name="adj" fmla="val 5596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13" name="Cubo 12"/>
            <p:cNvSpPr/>
            <p:nvPr/>
          </p:nvSpPr>
          <p:spPr>
            <a:xfrm>
              <a:off x="5888001" y="1556792"/>
              <a:ext cx="159695" cy="534059"/>
            </a:xfrm>
            <a:prstGeom prst="cube">
              <a:avLst>
                <a:gd name="adj" fmla="val 5596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14" name="Triangolo isoscele 13"/>
            <p:cNvSpPr/>
            <p:nvPr/>
          </p:nvSpPr>
          <p:spPr>
            <a:xfrm rot="3576966">
              <a:off x="6582482" y="1586970"/>
              <a:ext cx="485851" cy="434535"/>
            </a:xfrm>
            <a:prstGeom prst="triangle">
              <a:avLst/>
            </a:prstGeom>
            <a:solidFill>
              <a:srgbClr val="0F9D4C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15" name="Cubo 14"/>
            <p:cNvSpPr/>
            <p:nvPr/>
          </p:nvSpPr>
          <p:spPr>
            <a:xfrm rot="1651037">
              <a:off x="7181867" y="1848804"/>
              <a:ext cx="159695" cy="534059"/>
            </a:xfrm>
            <a:prstGeom prst="cube">
              <a:avLst>
                <a:gd name="adj" fmla="val 5596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16" name="Cubo 15"/>
            <p:cNvSpPr/>
            <p:nvPr/>
          </p:nvSpPr>
          <p:spPr>
            <a:xfrm rot="1651037">
              <a:off x="7491264" y="2067530"/>
              <a:ext cx="159695" cy="534059"/>
            </a:xfrm>
            <a:prstGeom prst="cube">
              <a:avLst>
                <a:gd name="adj" fmla="val 5596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17" name="Cubo 16"/>
            <p:cNvSpPr/>
            <p:nvPr/>
          </p:nvSpPr>
          <p:spPr>
            <a:xfrm rot="19708054">
              <a:off x="4423662" y="1847155"/>
              <a:ext cx="159695" cy="534059"/>
            </a:xfrm>
            <a:prstGeom prst="cube">
              <a:avLst>
                <a:gd name="adj" fmla="val 5596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18" name="Cubo 17"/>
            <p:cNvSpPr/>
            <p:nvPr/>
          </p:nvSpPr>
          <p:spPr>
            <a:xfrm rot="19708054">
              <a:off x="4567677" y="1775146"/>
              <a:ext cx="159695" cy="534059"/>
            </a:xfrm>
            <a:prstGeom prst="cube">
              <a:avLst>
                <a:gd name="adj" fmla="val 5596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19" name="Ovale 18"/>
            <p:cNvSpPr/>
            <p:nvPr/>
          </p:nvSpPr>
          <p:spPr>
            <a:xfrm rot="19931424">
              <a:off x="4271099" y="1913878"/>
              <a:ext cx="121409" cy="541549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80000">
                  <a:schemeClr val="bg2">
                    <a:lumMod val="90000"/>
                  </a:schemeClr>
                </a:gs>
                <a:gs pos="41000">
                  <a:srgbClr val="FFFF00"/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20" name="Ovale 19"/>
            <p:cNvSpPr/>
            <p:nvPr/>
          </p:nvSpPr>
          <p:spPr>
            <a:xfrm>
              <a:off x="5270710" y="1556792"/>
              <a:ext cx="144016" cy="504056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80000">
                  <a:schemeClr val="bg2">
                    <a:lumMod val="90000"/>
                  </a:schemeClr>
                </a:gs>
                <a:gs pos="41000">
                  <a:srgbClr val="FFFF00"/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21" name="Ovale 20"/>
            <p:cNvSpPr/>
            <p:nvPr/>
          </p:nvSpPr>
          <p:spPr>
            <a:xfrm>
              <a:off x="5736902" y="1556792"/>
              <a:ext cx="135632" cy="495672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80000">
                  <a:schemeClr val="bg2">
                    <a:lumMod val="90000"/>
                  </a:schemeClr>
                </a:gs>
                <a:gs pos="41000">
                  <a:srgbClr val="FFFF00"/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22" name="Ovale 21"/>
            <p:cNvSpPr/>
            <p:nvPr/>
          </p:nvSpPr>
          <p:spPr>
            <a:xfrm>
              <a:off x="6380248" y="1556792"/>
              <a:ext cx="127248" cy="487288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80000">
                  <a:schemeClr val="bg2">
                    <a:lumMod val="90000"/>
                  </a:schemeClr>
                </a:gs>
                <a:gs pos="41000">
                  <a:srgbClr val="FFFF00"/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23" name="Ovale 22"/>
            <p:cNvSpPr/>
            <p:nvPr/>
          </p:nvSpPr>
          <p:spPr>
            <a:xfrm>
              <a:off x="6047696" y="1556792"/>
              <a:ext cx="118864" cy="478904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80000">
                  <a:schemeClr val="bg2">
                    <a:lumMod val="90000"/>
                  </a:schemeClr>
                </a:gs>
                <a:gs pos="41000">
                  <a:srgbClr val="FFFF00"/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  <p:sp>
          <p:nvSpPr>
            <p:cNvPr id="24" name="Ovale 23"/>
            <p:cNvSpPr/>
            <p:nvPr/>
          </p:nvSpPr>
          <p:spPr>
            <a:xfrm rot="1887369">
              <a:off x="7359602" y="1986465"/>
              <a:ext cx="138633" cy="524603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80000">
                  <a:schemeClr val="bg2">
                    <a:lumMod val="90000"/>
                  </a:schemeClr>
                </a:gs>
                <a:gs pos="41000">
                  <a:srgbClr val="FFFF00"/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350"/>
            </a:p>
          </p:txBody>
        </p:sp>
      </p:grp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3"/>
          <a:srcRect l="37716" t="25266" r="42693" b="51237"/>
          <a:stretch/>
        </p:blipFill>
        <p:spPr>
          <a:xfrm>
            <a:off x="4842030" y="3779304"/>
            <a:ext cx="3672408" cy="2247714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6192180" y="2780928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DBA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629562" y="2078850"/>
            <a:ext cx="4284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Double Bending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Achromats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Elettra-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igura a mano libera 31"/>
          <p:cNvSpPr/>
          <p:nvPr/>
        </p:nvSpPr>
        <p:spPr>
          <a:xfrm>
            <a:off x="3848101" y="3104964"/>
            <a:ext cx="4396308" cy="802289"/>
          </a:xfrm>
          <a:custGeom>
            <a:avLst/>
            <a:gdLst>
              <a:gd name="connsiteX0" fmla="*/ 0 w 5872533"/>
              <a:gd name="connsiteY0" fmla="*/ 1137920 h 1201550"/>
              <a:gd name="connsiteX1" fmla="*/ 1361440 w 5872533"/>
              <a:gd name="connsiteY1" fmla="*/ 1127760 h 1201550"/>
              <a:gd name="connsiteX2" fmla="*/ 5140960 w 5872533"/>
              <a:gd name="connsiteY2" fmla="*/ 396240 h 1201550"/>
              <a:gd name="connsiteX3" fmla="*/ 5872480 w 5872533"/>
              <a:gd name="connsiteY3" fmla="*/ 0 h 1201550"/>
              <a:gd name="connsiteX4" fmla="*/ 5872480 w 5872533"/>
              <a:gd name="connsiteY4" fmla="*/ 0 h 1201550"/>
              <a:gd name="connsiteX5" fmla="*/ 5872480 w 5872533"/>
              <a:gd name="connsiteY5" fmla="*/ 0 h 120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2533" h="1201550">
                <a:moveTo>
                  <a:pt x="0" y="1137920"/>
                </a:moveTo>
                <a:cubicBezTo>
                  <a:pt x="252306" y="1194646"/>
                  <a:pt x="504613" y="1251373"/>
                  <a:pt x="1361440" y="1127760"/>
                </a:cubicBezTo>
                <a:cubicBezTo>
                  <a:pt x="2218267" y="1004147"/>
                  <a:pt x="4389120" y="584200"/>
                  <a:pt x="5140960" y="396240"/>
                </a:cubicBezTo>
                <a:cubicBezTo>
                  <a:pt x="5892800" y="208280"/>
                  <a:pt x="5872480" y="0"/>
                  <a:pt x="5872480" y="0"/>
                </a:cubicBezTo>
                <a:lnTo>
                  <a:pt x="5872480" y="0"/>
                </a:lnTo>
                <a:lnTo>
                  <a:pt x="5872480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arrotondato 32"/>
          <p:cNvSpPr/>
          <p:nvPr/>
        </p:nvSpPr>
        <p:spPr>
          <a:xfrm>
            <a:off x="5220072" y="2078850"/>
            <a:ext cx="3078342" cy="11341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4" name="Figura a mano libera 33"/>
          <p:cNvSpPr/>
          <p:nvPr/>
        </p:nvSpPr>
        <p:spPr>
          <a:xfrm>
            <a:off x="3707904" y="3104964"/>
            <a:ext cx="1516380" cy="244271"/>
          </a:xfrm>
          <a:custGeom>
            <a:avLst/>
            <a:gdLst>
              <a:gd name="connsiteX0" fmla="*/ 0 w 2021840"/>
              <a:gd name="connsiteY0" fmla="*/ 274320 h 325694"/>
              <a:gd name="connsiteX1" fmla="*/ 1259840 w 2021840"/>
              <a:gd name="connsiteY1" fmla="*/ 304800 h 325694"/>
              <a:gd name="connsiteX2" fmla="*/ 2021840 w 2021840"/>
              <a:gd name="connsiteY2" fmla="*/ 0 h 325694"/>
              <a:gd name="connsiteX3" fmla="*/ 2021840 w 2021840"/>
              <a:gd name="connsiteY3" fmla="*/ 0 h 325694"/>
              <a:gd name="connsiteX4" fmla="*/ 2021840 w 2021840"/>
              <a:gd name="connsiteY4" fmla="*/ 0 h 325694"/>
              <a:gd name="connsiteX5" fmla="*/ 2021840 w 2021840"/>
              <a:gd name="connsiteY5" fmla="*/ 0 h 32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840" h="325694">
                <a:moveTo>
                  <a:pt x="0" y="274320"/>
                </a:moveTo>
                <a:cubicBezTo>
                  <a:pt x="461433" y="312420"/>
                  <a:pt x="922867" y="350520"/>
                  <a:pt x="1259840" y="304800"/>
                </a:cubicBezTo>
                <a:cubicBezTo>
                  <a:pt x="1596813" y="259080"/>
                  <a:pt x="2021840" y="0"/>
                  <a:pt x="2021840" y="0"/>
                </a:cubicBezTo>
                <a:lnTo>
                  <a:pt x="2021840" y="0"/>
                </a:lnTo>
                <a:lnTo>
                  <a:pt x="2021840" y="0"/>
                </a:lnTo>
                <a:lnTo>
                  <a:pt x="2021840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5" name="Triangolo isoscele 34"/>
          <p:cNvSpPr/>
          <p:nvPr/>
        </p:nvSpPr>
        <p:spPr>
          <a:xfrm rot="15481094">
            <a:off x="2910034" y="3141216"/>
            <a:ext cx="550717" cy="1133596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" name="Arco 35"/>
          <p:cNvSpPr/>
          <p:nvPr/>
        </p:nvSpPr>
        <p:spPr>
          <a:xfrm>
            <a:off x="2951820" y="3645024"/>
            <a:ext cx="54006" cy="378042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7" name="CasellaDiTesto 36"/>
          <p:cNvSpPr txBox="1"/>
          <p:nvPr/>
        </p:nvSpPr>
        <p:spPr>
          <a:xfrm>
            <a:off x="3167844" y="3537012"/>
            <a:ext cx="4267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30°</a:t>
            </a:r>
          </a:p>
        </p:txBody>
      </p:sp>
      <p:sp>
        <p:nvSpPr>
          <p:cNvPr id="38" name="Rettangolo 37"/>
          <p:cNvSpPr/>
          <p:nvPr/>
        </p:nvSpPr>
        <p:spPr>
          <a:xfrm>
            <a:off x="0" y="857251"/>
            <a:ext cx="9078278" cy="1020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" name="CasellaDiTesto 2"/>
          <p:cNvSpPr txBox="1"/>
          <p:nvPr/>
        </p:nvSpPr>
        <p:spPr>
          <a:xfrm>
            <a:off x="2735796" y="3807042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R=41 m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652120" y="3212976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=35 mm</a:t>
            </a:r>
          </a:p>
        </p:txBody>
      </p:sp>
      <p:sp>
        <p:nvSpPr>
          <p:cNvPr id="39" name="Cubo 38"/>
          <p:cNvSpPr/>
          <p:nvPr/>
        </p:nvSpPr>
        <p:spPr>
          <a:xfrm>
            <a:off x="8406426" y="2618910"/>
            <a:ext cx="162018" cy="378042"/>
          </a:xfrm>
          <a:prstGeom prst="cube">
            <a:avLst>
              <a:gd name="adj" fmla="val 5596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350"/>
          </a:p>
        </p:txBody>
      </p:sp>
      <p:sp>
        <p:nvSpPr>
          <p:cNvPr id="40" name="Triangolo isoscele 39"/>
          <p:cNvSpPr/>
          <p:nvPr/>
        </p:nvSpPr>
        <p:spPr>
          <a:xfrm rot="7221692">
            <a:off x="8399603" y="2265384"/>
            <a:ext cx="364388" cy="318212"/>
          </a:xfrm>
          <a:prstGeom prst="triangle">
            <a:avLst/>
          </a:prstGeom>
          <a:solidFill>
            <a:srgbClr val="0F9D4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350"/>
          </a:p>
        </p:txBody>
      </p:sp>
      <p:sp>
        <p:nvSpPr>
          <p:cNvPr id="41" name="Ovale 40"/>
          <p:cNvSpPr/>
          <p:nvPr/>
        </p:nvSpPr>
        <p:spPr>
          <a:xfrm>
            <a:off x="8406426" y="3104965"/>
            <a:ext cx="108012" cy="378042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80000">
                <a:schemeClr val="bg2">
                  <a:lumMod val="90000"/>
                </a:schemeClr>
              </a:gs>
              <a:gs pos="41000">
                <a:srgbClr val="FFFF00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350"/>
          </a:p>
        </p:txBody>
      </p:sp>
      <p:sp>
        <p:nvSpPr>
          <p:cNvPr id="30" name="CasellaDiTesto 29"/>
          <p:cNvSpPr txBox="1"/>
          <p:nvPr/>
        </p:nvSpPr>
        <p:spPr>
          <a:xfrm>
            <a:off x="8546666" y="2402886"/>
            <a:ext cx="6174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dipole</a:t>
            </a:r>
            <a:endParaRPr lang="it-IT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8460432" y="2888940"/>
            <a:ext cx="521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quad</a:t>
            </a:r>
            <a:endParaRPr lang="it-IT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8352420" y="3429000"/>
            <a:ext cx="8483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endParaRPr lang="it-IT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737574" y="5265205"/>
            <a:ext cx="3627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compressor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</a:p>
          <a:p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Rossetti Conti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622C2C6-86D7-5B4C-A609-7F0C68850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C273A84-9ADC-B745-AC10-EAA22E970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9673"/>
            <a:ext cx="3716970" cy="1236424"/>
          </a:xfrm>
          <a:prstGeom prst="rect">
            <a:avLst/>
          </a:prstGeom>
          <a:ln w="25400">
            <a:noFill/>
          </a:ln>
        </p:spPr>
      </p:pic>
      <p:sp>
        <p:nvSpPr>
          <p:cNvPr id="48" name="Footer Placeholder 1">
            <a:extLst>
              <a:ext uri="{FF2B5EF4-FFF2-40B4-BE49-F238E27FC236}">
                <a16:creationId xmlns:a16="http://schemas.microsoft.com/office/drawing/2014/main" id="{3D86C649-B3D4-784A-9C42-5BB3FF675288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MAC Meeting - LASA - June 20,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35750977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1" name="Oggetto 760"/>
          <p:cNvGraphicFramePr>
            <a:graphicFrameLocks noChangeAspect="1"/>
          </p:cNvGraphicFramePr>
          <p:nvPr/>
        </p:nvGraphicFramePr>
        <p:xfrm>
          <a:off x="4564324" y="2442151"/>
          <a:ext cx="3098006" cy="125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65" name="Graph" r:id="rId3" imgW="4131360" imgH="2907360" progId="Origin50.Graph">
                  <p:embed/>
                </p:oleObj>
              </mc:Choice>
              <mc:Fallback>
                <p:oleObj name="Graph" r:id="rId3" imgW="4131360" imgH="2907360" progId="Origin50.Graph">
                  <p:embed/>
                  <p:pic>
                    <p:nvPicPr>
                      <p:cNvPr id="761" name="Oggetto 76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64324" y="2442151"/>
                        <a:ext cx="3098006" cy="125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1"/>
          <p:cNvSpPr txBox="1">
            <a:spLocks/>
          </p:cNvSpPr>
          <p:nvPr/>
        </p:nvSpPr>
        <p:spPr>
          <a:xfrm>
            <a:off x="953598" y="85725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Q=50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endParaRPr lang="it-IT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857251"/>
            <a:ext cx="9078278" cy="1020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0" name="Callout con freccia in su 359"/>
          <p:cNvSpPr/>
          <p:nvPr/>
        </p:nvSpPr>
        <p:spPr>
          <a:xfrm>
            <a:off x="7164288" y="2294874"/>
            <a:ext cx="648072" cy="486054"/>
          </a:xfrm>
          <a:prstGeom prst="upArrowCallout">
            <a:avLst>
              <a:gd name="adj1" fmla="val 15476"/>
              <a:gd name="adj2" fmla="val 25000"/>
              <a:gd name="adj3" fmla="val 32143"/>
              <a:gd name="adj4" fmla="val 5307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1" name="CasellaDiTesto 360"/>
          <p:cNvSpPr txBox="1"/>
          <p:nvPr/>
        </p:nvSpPr>
        <p:spPr>
          <a:xfrm>
            <a:off x="7218295" y="2456892"/>
            <a:ext cx="61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endParaRPr lang="it-IT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2" name="Gruppo 361"/>
          <p:cNvGrpSpPr/>
          <p:nvPr/>
        </p:nvGrpSpPr>
        <p:grpSpPr>
          <a:xfrm>
            <a:off x="467544" y="2024844"/>
            <a:ext cx="7992888" cy="216024"/>
            <a:chOff x="479376" y="1628800"/>
            <a:chExt cx="10657184" cy="288032"/>
          </a:xfrm>
        </p:grpSpPr>
        <p:cxnSp>
          <p:nvCxnSpPr>
            <p:cNvPr id="373" name="Connettore 2 372"/>
            <p:cNvCxnSpPr>
              <a:endCxn id="376" idx="0"/>
            </p:cNvCxnSpPr>
            <p:nvPr/>
          </p:nvCxnSpPr>
          <p:spPr>
            <a:xfrm>
              <a:off x="9840416" y="1772816"/>
              <a:ext cx="578492" cy="480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3" name="Gruppo 362"/>
            <p:cNvGrpSpPr/>
            <p:nvPr/>
          </p:nvGrpSpPr>
          <p:grpSpPr>
            <a:xfrm>
              <a:off x="479376" y="1628800"/>
              <a:ext cx="2016224" cy="288032"/>
              <a:chOff x="4727848" y="3238686"/>
              <a:chExt cx="3816424" cy="685800"/>
            </a:xfrm>
          </p:grpSpPr>
          <p:cxnSp>
            <p:nvCxnSpPr>
              <p:cNvPr id="720" name="Connettore 2 719"/>
              <p:cNvCxnSpPr/>
              <p:nvPr/>
            </p:nvCxnSpPr>
            <p:spPr>
              <a:xfrm>
                <a:off x="4727848" y="3581586"/>
                <a:ext cx="3816424" cy="0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1" name="Gruppo 720"/>
              <p:cNvGrpSpPr/>
              <p:nvPr/>
            </p:nvGrpSpPr>
            <p:grpSpPr>
              <a:xfrm>
                <a:off x="501588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752" name="Memoria ad accesso diretto 751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753" name="Ovale 752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22" name="Gruppo 721"/>
              <p:cNvGrpSpPr/>
              <p:nvPr/>
            </p:nvGrpSpPr>
            <p:grpSpPr>
              <a:xfrm>
                <a:off x="5303912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750" name="Memoria ad accesso diretto 749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751" name="Ovale 750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23" name="Gruppo 722"/>
              <p:cNvGrpSpPr/>
              <p:nvPr/>
            </p:nvGrpSpPr>
            <p:grpSpPr>
              <a:xfrm>
                <a:off x="5591944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748" name="Memoria ad accesso diretto 747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749" name="Ovale 748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24" name="Gruppo 723"/>
              <p:cNvGrpSpPr/>
              <p:nvPr/>
            </p:nvGrpSpPr>
            <p:grpSpPr>
              <a:xfrm>
                <a:off x="5879976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746" name="Memoria ad accesso diretto 745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747" name="Ovale 746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25" name="Gruppo 724"/>
              <p:cNvGrpSpPr/>
              <p:nvPr/>
            </p:nvGrpSpPr>
            <p:grpSpPr>
              <a:xfrm>
                <a:off x="6163635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744" name="Memoria ad accesso diretto 743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745" name="Ovale 744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26" name="Gruppo 725"/>
              <p:cNvGrpSpPr/>
              <p:nvPr/>
            </p:nvGrpSpPr>
            <p:grpSpPr>
              <a:xfrm>
                <a:off x="645604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742" name="Memoria ad accesso diretto 741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743" name="Ovale 742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27" name="Gruppo 726"/>
              <p:cNvGrpSpPr/>
              <p:nvPr/>
            </p:nvGrpSpPr>
            <p:grpSpPr>
              <a:xfrm>
                <a:off x="6744072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740" name="Memoria ad accesso diretto 739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741" name="Ovale 740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28" name="Gruppo 727"/>
              <p:cNvGrpSpPr/>
              <p:nvPr/>
            </p:nvGrpSpPr>
            <p:grpSpPr>
              <a:xfrm>
                <a:off x="7032104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738" name="Memoria ad accesso diretto 737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739" name="Ovale 738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29" name="Gruppo 728"/>
              <p:cNvGrpSpPr/>
              <p:nvPr/>
            </p:nvGrpSpPr>
            <p:grpSpPr>
              <a:xfrm>
                <a:off x="7608168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736" name="Memoria ad accesso diretto 735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737" name="Ovale 736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30" name="Gruppo 729"/>
              <p:cNvGrpSpPr/>
              <p:nvPr/>
            </p:nvGrpSpPr>
            <p:grpSpPr>
              <a:xfrm>
                <a:off x="7320136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734" name="Memoria ad accesso diretto 733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735" name="Ovale 734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731" name="Gruppo 730"/>
              <p:cNvGrpSpPr/>
              <p:nvPr/>
            </p:nvGrpSpPr>
            <p:grpSpPr>
              <a:xfrm>
                <a:off x="789620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732" name="Memoria ad accesso diretto 731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733" name="Ovale 732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</p:grpSp>
        <p:grpSp>
          <p:nvGrpSpPr>
            <p:cNvPr id="364" name="Gruppo 363"/>
            <p:cNvGrpSpPr/>
            <p:nvPr/>
          </p:nvGrpSpPr>
          <p:grpSpPr>
            <a:xfrm>
              <a:off x="2855640" y="1628800"/>
              <a:ext cx="4680520" cy="288032"/>
              <a:chOff x="3503712" y="4005064"/>
              <a:chExt cx="4896544" cy="288032"/>
            </a:xfrm>
          </p:grpSpPr>
          <p:grpSp>
            <p:nvGrpSpPr>
              <p:cNvPr id="468" name="Gruppo 467"/>
              <p:cNvGrpSpPr/>
              <p:nvPr/>
            </p:nvGrpSpPr>
            <p:grpSpPr>
              <a:xfrm rot="10800000">
                <a:off x="3503712" y="4077072"/>
                <a:ext cx="432048" cy="216024"/>
                <a:chOff x="3716736" y="1556792"/>
                <a:chExt cx="4351126" cy="1044797"/>
              </a:xfrm>
            </p:grpSpPr>
            <p:sp>
              <p:nvSpPr>
                <p:cNvPr id="700" name="Cubo 69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01" name="Cubo 70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02" name="Cubo 70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03" name="Cubo 70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04" name="Cubo 70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05" name="Triangolo isoscele 70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06" name="Cubo 70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07" name="Cubo 70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08" name="Cubo 70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09" name="Triangolo isoscele 70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10" name="Cubo 70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11" name="Cubo 71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12" name="Cubo 71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13" name="Cubo 71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14" name="Ovale 71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15" name="Ovale 71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16" name="Ovale 71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17" name="Ovale 71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18" name="Ovale 71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719" name="Ovale 71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69" name="Gruppo 468"/>
              <p:cNvGrpSpPr/>
              <p:nvPr/>
            </p:nvGrpSpPr>
            <p:grpSpPr>
              <a:xfrm rot="10800000">
                <a:off x="3924000" y="4077072"/>
                <a:ext cx="432048" cy="216024"/>
                <a:chOff x="3716736" y="1556792"/>
                <a:chExt cx="4351126" cy="1044797"/>
              </a:xfrm>
            </p:grpSpPr>
            <p:sp>
              <p:nvSpPr>
                <p:cNvPr id="680" name="Cubo 67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81" name="Cubo 68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82" name="Cubo 68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83" name="Cubo 68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84" name="Cubo 68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85" name="Triangolo isoscele 68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86" name="Cubo 68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87" name="Cubo 68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88" name="Cubo 68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89" name="Triangolo isoscele 68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90" name="Cubo 68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91" name="Cubo 69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92" name="Cubo 69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93" name="Cubo 69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94" name="Ovale 69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95" name="Ovale 69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96" name="Ovale 69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97" name="Ovale 69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98" name="Ovale 69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99" name="Ovale 69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70" name="Gruppo 469"/>
              <p:cNvGrpSpPr/>
              <p:nvPr/>
            </p:nvGrpSpPr>
            <p:grpSpPr>
              <a:xfrm>
                <a:off x="4295800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660" name="Cubo 65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61" name="Cubo 66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62" name="Cubo 66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63" name="Cubo 66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64" name="Cubo 66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65" name="Triangolo isoscele 66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66" name="Cubo 66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67" name="Cubo 66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68" name="Cubo 66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69" name="Triangolo isoscele 66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70" name="Cubo 66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71" name="Cubo 67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72" name="Cubo 67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73" name="Cubo 67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74" name="Ovale 67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75" name="Ovale 67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76" name="Ovale 67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77" name="Ovale 67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78" name="Ovale 67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79" name="Ovale 67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71" name="Gruppo 470"/>
              <p:cNvGrpSpPr/>
              <p:nvPr/>
            </p:nvGrpSpPr>
            <p:grpSpPr>
              <a:xfrm>
                <a:off x="4680000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640" name="Cubo 63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41" name="Cubo 64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42" name="Cubo 64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43" name="Cubo 64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44" name="Cubo 64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45" name="Triangolo isoscele 64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46" name="Cubo 64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47" name="Cubo 64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48" name="Cubo 64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49" name="Triangolo isoscele 64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50" name="Cubo 64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51" name="Cubo 65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52" name="Cubo 65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53" name="Cubo 65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54" name="Ovale 65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55" name="Ovale 65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56" name="Ovale 65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57" name="Ovale 65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58" name="Ovale 65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59" name="Ovale 65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72" name="Gruppo 471"/>
              <p:cNvGrpSpPr/>
              <p:nvPr/>
            </p:nvGrpSpPr>
            <p:grpSpPr>
              <a:xfrm>
                <a:off x="5087888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620" name="Cubo 61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21" name="Cubo 62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22" name="Cubo 62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23" name="Cubo 62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24" name="Cubo 62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25" name="Triangolo isoscele 62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26" name="Cubo 62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27" name="Cubo 62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28" name="Cubo 62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29" name="Triangolo isoscele 62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30" name="Cubo 62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31" name="Cubo 63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32" name="Cubo 63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33" name="Cubo 63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34" name="Ovale 63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35" name="Ovale 63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36" name="Ovale 63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37" name="Ovale 63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38" name="Ovale 63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39" name="Ovale 63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73" name="Gruppo 472"/>
              <p:cNvGrpSpPr/>
              <p:nvPr/>
            </p:nvGrpSpPr>
            <p:grpSpPr>
              <a:xfrm>
                <a:off x="5508176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600" name="Cubo 59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01" name="Cubo 60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02" name="Cubo 60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03" name="Cubo 60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04" name="Cubo 60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05" name="Triangolo isoscele 60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06" name="Cubo 60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07" name="Cubo 60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08" name="Cubo 60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09" name="Triangolo isoscele 60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10" name="Cubo 60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11" name="Cubo 61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12" name="Cubo 61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13" name="Cubo 61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14" name="Ovale 61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15" name="Ovale 61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16" name="Ovale 61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17" name="Ovale 61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18" name="Ovale 61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619" name="Ovale 61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74" name="Gruppo 473"/>
              <p:cNvGrpSpPr/>
              <p:nvPr/>
            </p:nvGrpSpPr>
            <p:grpSpPr>
              <a:xfrm>
                <a:off x="5889600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580" name="Cubo 57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81" name="Cubo 58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82" name="Cubo 58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83" name="Cubo 58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84" name="Cubo 58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85" name="Triangolo isoscele 58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86" name="Cubo 58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87" name="Cubo 58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88" name="Cubo 58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89" name="Triangolo isoscele 58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90" name="Cubo 58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91" name="Cubo 59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92" name="Cubo 59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93" name="Cubo 59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94" name="Ovale 59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95" name="Ovale 59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96" name="Ovale 59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97" name="Ovale 59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98" name="Ovale 59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99" name="Ovale 59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75" name="Gruppo 474"/>
              <p:cNvGrpSpPr/>
              <p:nvPr/>
            </p:nvGrpSpPr>
            <p:grpSpPr>
              <a:xfrm>
                <a:off x="6300264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560" name="Cubo 55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61" name="Cubo 56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62" name="Cubo 56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63" name="Cubo 56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64" name="Cubo 56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65" name="Triangolo isoscele 56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66" name="Cubo 56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67" name="Cubo 56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68" name="Cubo 56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69" name="Triangolo isoscele 56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70" name="Cubo 56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71" name="Cubo 57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72" name="Cubo 57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73" name="Cubo 57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74" name="Ovale 57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75" name="Ovale 57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76" name="Ovale 57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77" name="Ovale 57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78" name="Ovale 57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79" name="Ovale 57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76" name="Gruppo 475"/>
              <p:cNvGrpSpPr/>
              <p:nvPr/>
            </p:nvGrpSpPr>
            <p:grpSpPr>
              <a:xfrm>
                <a:off x="6732000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540" name="Cubo 53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41" name="Cubo 54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42" name="Cubo 54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43" name="Cubo 54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44" name="Cubo 54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45" name="Triangolo isoscele 54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46" name="Cubo 54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47" name="Cubo 54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48" name="Cubo 54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49" name="Triangolo isoscele 54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50" name="Cubo 54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51" name="Cubo 55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52" name="Cubo 55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53" name="Cubo 55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54" name="Ovale 55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55" name="Ovale 55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56" name="Ovale 55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57" name="Ovale 55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58" name="Ovale 55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59" name="Ovale 55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77" name="Gruppo 476"/>
              <p:cNvGrpSpPr/>
              <p:nvPr/>
            </p:nvGrpSpPr>
            <p:grpSpPr>
              <a:xfrm>
                <a:off x="7164360" y="4005064"/>
                <a:ext cx="432048" cy="216024"/>
                <a:chOff x="3716736" y="1556792"/>
                <a:chExt cx="4351126" cy="1044797"/>
              </a:xfrm>
            </p:grpSpPr>
            <p:sp>
              <p:nvSpPr>
                <p:cNvPr id="520" name="Cubo 51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21" name="Cubo 52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22" name="Cubo 52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23" name="Cubo 52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24" name="Cubo 52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25" name="Triangolo isoscele 52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26" name="Cubo 52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27" name="Cubo 52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28" name="Cubo 52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29" name="Triangolo isoscele 52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30" name="Cubo 52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31" name="Cubo 53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32" name="Cubo 53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33" name="Cubo 53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34" name="Ovale 53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35" name="Ovale 53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36" name="Ovale 53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37" name="Ovale 53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38" name="Ovale 53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39" name="Ovale 53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78" name="Gruppo 477"/>
              <p:cNvGrpSpPr/>
              <p:nvPr/>
            </p:nvGrpSpPr>
            <p:grpSpPr>
              <a:xfrm rot="10800000">
                <a:off x="7536160" y="4077072"/>
                <a:ext cx="432048" cy="216024"/>
                <a:chOff x="3716736" y="1556792"/>
                <a:chExt cx="4351126" cy="1044797"/>
              </a:xfrm>
            </p:grpSpPr>
            <p:sp>
              <p:nvSpPr>
                <p:cNvPr id="500" name="Cubo 49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01" name="Cubo 50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02" name="Cubo 50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03" name="Cubo 50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04" name="Cubo 50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05" name="Triangolo isoscele 50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06" name="Cubo 50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07" name="Cubo 50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08" name="Cubo 50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09" name="Triangolo isoscele 50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10" name="Cubo 50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11" name="Cubo 51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12" name="Cubo 51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13" name="Cubo 51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14" name="Ovale 51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15" name="Ovale 51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16" name="Ovale 51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17" name="Ovale 51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18" name="Ovale 51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519" name="Ovale 51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79" name="Gruppo 478"/>
              <p:cNvGrpSpPr/>
              <p:nvPr/>
            </p:nvGrpSpPr>
            <p:grpSpPr>
              <a:xfrm rot="10800000">
                <a:off x="7968208" y="4077072"/>
                <a:ext cx="432048" cy="216024"/>
                <a:chOff x="3716736" y="1556792"/>
                <a:chExt cx="4351126" cy="1044797"/>
              </a:xfrm>
            </p:grpSpPr>
            <p:sp>
              <p:nvSpPr>
                <p:cNvPr id="480" name="Cubo 479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81" name="Cubo 480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82" name="Cubo 481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83" name="Cubo 482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84" name="Cubo 483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85" name="Triangolo isoscele 484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86" name="Cubo 485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87" name="Cubo 486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88" name="Cubo 487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89" name="Triangolo isoscele 488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90" name="Cubo 489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91" name="Cubo 490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92" name="Cubo 491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93" name="Cubo 492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94" name="Ovale 493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95" name="Ovale 494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96" name="Ovale 495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97" name="Ovale 496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98" name="Ovale 497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499" name="Ovale 498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</p:grpSp>
        <p:grpSp>
          <p:nvGrpSpPr>
            <p:cNvPr id="365" name="Gruppo 364"/>
            <p:cNvGrpSpPr/>
            <p:nvPr/>
          </p:nvGrpSpPr>
          <p:grpSpPr>
            <a:xfrm>
              <a:off x="7896200" y="1628800"/>
              <a:ext cx="2016225" cy="288032"/>
              <a:chOff x="4727848" y="3238686"/>
              <a:chExt cx="3816424" cy="685800"/>
            </a:xfrm>
          </p:grpSpPr>
          <p:cxnSp>
            <p:nvCxnSpPr>
              <p:cNvPr id="434" name="Connettore 2 433"/>
              <p:cNvCxnSpPr/>
              <p:nvPr/>
            </p:nvCxnSpPr>
            <p:spPr>
              <a:xfrm>
                <a:off x="4727848" y="3581586"/>
                <a:ext cx="3816424" cy="0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5" name="Gruppo 434"/>
              <p:cNvGrpSpPr/>
              <p:nvPr/>
            </p:nvGrpSpPr>
            <p:grpSpPr>
              <a:xfrm>
                <a:off x="501588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66" name="Memoria ad accesso diretto 465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67" name="Ovale 466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36" name="Gruppo 435"/>
              <p:cNvGrpSpPr/>
              <p:nvPr/>
            </p:nvGrpSpPr>
            <p:grpSpPr>
              <a:xfrm>
                <a:off x="5303912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64" name="Memoria ad accesso diretto 463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65" name="Ovale 464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37" name="Gruppo 436"/>
              <p:cNvGrpSpPr/>
              <p:nvPr/>
            </p:nvGrpSpPr>
            <p:grpSpPr>
              <a:xfrm>
                <a:off x="5591944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62" name="Memoria ad accesso diretto 461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63" name="Ovale 462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38" name="Gruppo 437"/>
              <p:cNvGrpSpPr/>
              <p:nvPr/>
            </p:nvGrpSpPr>
            <p:grpSpPr>
              <a:xfrm>
                <a:off x="5879976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60" name="Memoria ad accesso diretto 459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61" name="Ovale 460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39" name="Gruppo 438"/>
              <p:cNvGrpSpPr/>
              <p:nvPr/>
            </p:nvGrpSpPr>
            <p:grpSpPr>
              <a:xfrm>
                <a:off x="6163635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58" name="Memoria ad accesso diretto 457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59" name="Ovale 458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40" name="Gruppo 439"/>
              <p:cNvGrpSpPr/>
              <p:nvPr/>
            </p:nvGrpSpPr>
            <p:grpSpPr>
              <a:xfrm>
                <a:off x="645604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56" name="Memoria ad accesso diretto 455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57" name="Ovale 456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41" name="Gruppo 440"/>
              <p:cNvGrpSpPr/>
              <p:nvPr/>
            </p:nvGrpSpPr>
            <p:grpSpPr>
              <a:xfrm>
                <a:off x="6744072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54" name="Memoria ad accesso diretto 453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55" name="Ovale 454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42" name="Gruppo 441"/>
              <p:cNvGrpSpPr/>
              <p:nvPr/>
            </p:nvGrpSpPr>
            <p:grpSpPr>
              <a:xfrm>
                <a:off x="7032104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52" name="Memoria ad accesso diretto 451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53" name="Ovale 452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43" name="Gruppo 442"/>
              <p:cNvGrpSpPr/>
              <p:nvPr/>
            </p:nvGrpSpPr>
            <p:grpSpPr>
              <a:xfrm>
                <a:off x="7608168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50" name="Memoria ad accesso diretto 449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51" name="Ovale 450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44" name="Gruppo 443"/>
              <p:cNvGrpSpPr/>
              <p:nvPr/>
            </p:nvGrpSpPr>
            <p:grpSpPr>
              <a:xfrm>
                <a:off x="7320136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48" name="Memoria ad accesso diretto 447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49" name="Ovale 448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45" name="Gruppo 444"/>
              <p:cNvGrpSpPr/>
              <p:nvPr/>
            </p:nvGrpSpPr>
            <p:grpSpPr>
              <a:xfrm>
                <a:off x="7896200" y="3238686"/>
                <a:ext cx="288032" cy="685800"/>
                <a:chOff x="4223792" y="4869160"/>
                <a:chExt cx="720080" cy="685800"/>
              </a:xfrm>
            </p:grpSpPr>
            <p:sp>
              <p:nvSpPr>
                <p:cNvPr id="446" name="Memoria ad accesso diretto 445"/>
                <p:cNvSpPr/>
                <p:nvPr/>
              </p:nvSpPr>
              <p:spPr>
                <a:xfrm>
                  <a:off x="4223792" y="4869160"/>
                  <a:ext cx="720080" cy="685800"/>
                </a:xfrm>
                <a:prstGeom prst="flowChartMagneticDrum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47" name="Ovale 446"/>
                <p:cNvSpPr/>
                <p:nvPr/>
              </p:nvSpPr>
              <p:spPr>
                <a:xfrm>
                  <a:off x="4871864" y="4869160"/>
                  <a:ext cx="72008" cy="64807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E3EEF8"/>
                    </a:gs>
                    <a:gs pos="0">
                      <a:schemeClr val="bg1">
                        <a:lumMod val="75000"/>
                      </a:schemeClr>
                    </a:gs>
                    <a:gs pos="98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rgbClr val="00D7D2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</p:grpSp>
        <p:grpSp>
          <p:nvGrpSpPr>
            <p:cNvPr id="366" name="Gruppo 365"/>
            <p:cNvGrpSpPr/>
            <p:nvPr/>
          </p:nvGrpSpPr>
          <p:grpSpPr>
            <a:xfrm>
              <a:off x="7536160" y="1628800"/>
              <a:ext cx="288032" cy="216024"/>
              <a:chOff x="5087888" y="1484784"/>
              <a:chExt cx="1332148" cy="216024"/>
            </a:xfrm>
          </p:grpSpPr>
          <p:grpSp>
            <p:nvGrpSpPr>
              <p:cNvPr id="422" name="Gruppo 421"/>
              <p:cNvGrpSpPr/>
              <p:nvPr/>
            </p:nvGrpSpPr>
            <p:grpSpPr>
              <a:xfrm>
                <a:off x="5087888" y="1484784"/>
                <a:ext cx="648072" cy="216024"/>
                <a:chOff x="5087888" y="1484784"/>
                <a:chExt cx="648072" cy="216024"/>
              </a:xfrm>
            </p:grpSpPr>
            <p:sp>
              <p:nvSpPr>
                <p:cNvPr id="429" name="Rettangolo 428"/>
                <p:cNvSpPr/>
                <p:nvPr/>
              </p:nvSpPr>
              <p:spPr>
                <a:xfrm>
                  <a:off x="5087888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30" name="Rettangolo 429"/>
                <p:cNvSpPr/>
                <p:nvPr/>
              </p:nvSpPr>
              <p:spPr>
                <a:xfrm>
                  <a:off x="5231904" y="1484784"/>
                  <a:ext cx="63624" cy="20764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31" name="Rettangolo 430"/>
                <p:cNvSpPr/>
                <p:nvPr/>
              </p:nvSpPr>
              <p:spPr>
                <a:xfrm>
                  <a:off x="5375920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32" name="Rettangolo 431"/>
                <p:cNvSpPr/>
                <p:nvPr/>
              </p:nvSpPr>
              <p:spPr>
                <a:xfrm>
                  <a:off x="5519936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33" name="Rettangolo 432"/>
                <p:cNvSpPr/>
                <p:nvPr/>
              </p:nvSpPr>
              <p:spPr>
                <a:xfrm>
                  <a:off x="5663952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23" name="Gruppo 422"/>
              <p:cNvGrpSpPr/>
              <p:nvPr/>
            </p:nvGrpSpPr>
            <p:grpSpPr>
              <a:xfrm>
                <a:off x="5771964" y="1484784"/>
                <a:ext cx="648072" cy="216024"/>
                <a:chOff x="5087888" y="1484784"/>
                <a:chExt cx="648072" cy="216024"/>
              </a:xfrm>
            </p:grpSpPr>
            <p:sp>
              <p:nvSpPr>
                <p:cNvPr id="424" name="Rettangolo 423"/>
                <p:cNvSpPr/>
                <p:nvPr/>
              </p:nvSpPr>
              <p:spPr>
                <a:xfrm>
                  <a:off x="5087888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25" name="Rettangolo 424"/>
                <p:cNvSpPr/>
                <p:nvPr/>
              </p:nvSpPr>
              <p:spPr>
                <a:xfrm>
                  <a:off x="5231904" y="1484784"/>
                  <a:ext cx="63624" cy="20764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26" name="Rettangolo 425"/>
                <p:cNvSpPr/>
                <p:nvPr/>
              </p:nvSpPr>
              <p:spPr>
                <a:xfrm>
                  <a:off x="5375920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27" name="Rettangolo 426"/>
                <p:cNvSpPr/>
                <p:nvPr/>
              </p:nvSpPr>
              <p:spPr>
                <a:xfrm>
                  <a:off x="5519936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28" name="Rettangolo 427"/>
                <p:cNvSpPr/>
                <p:nvPr/>
              </p:nvSpPr>
              <p:spPr>
                <a:xfrm>
                  <a:off x="5663952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</p:grpSp>
        <p:sp>
          <p:nvSpPr>
            <p:cNvPr id="367" name="Memoria ad accesso diretto 366"/>
            <p:cNvSpPr/>
            <p:nvPr/>
          </p:nvSpPr>
          <p:spPr>
            <a:xfrm>
              <a:off x="10056440" y="1628800"/>
              <a:ext cx="152168" cy="288032"/>
            </a:xfrm>
            <a:prstGeom prst="flowChartMagneticDrum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368" name="Memoria ad accesso diretto 367"/>
            <p:cNvSpPr/>
            <p:nvPr/>
          </p:nvSpPr>
          <p:spPr>
            <a:xfrm>
              <a:off x="10200456" y="1628800"/>
              <a:ext cx="152168" cy="288032"/>
            </a:xfrm>
            <a:prstGeom prst="flowChartMagneticDrum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369" name="Cilindro 368"/>
            <p:cNvSpPr/>
            <p:nvPr/>
          </p:nvSpPr>
          <p:spPr>
            <a:xfrm rot="5400000">
              <a:off x="2358444" y="1621940"/>
              <a:ext cx="209164" cy="222884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grpSp>
          <p:nvGrpSpPr>
            <p:cNvPr id="370" name="Gruppo 369"/>
            <p:cNvGrpSpPr/>
            <p:nvPr/>
          </p:nvGrpSpPr>
          <p:grpSpPr>
            <a:xfrm>
              <a:off x="2567608" y="1628800"/>
              <a:ext cx="288032" cy="216024"/>
              <a:chOff x="5087888" y="1484784"/>
              <a:chExt cx="1332148" cy="216024"/>
            </a:xfrm>
          </p:grpSpPr>
          <p:grpSp>
            <p:nvGrpSpPr>
              <p:cNvPr id="410" name="Gruppo 409"/>
              <p:cNvGrpSpPr/>
              <p:nvPr/>
            </p:nvGrpSpPr>
            <p:grpSpPr>
              <a:xfrm>
                <a:off x="5087888" y="1484784"/>
                <a:ext cx="648072" cy="216024"/>
                <a:chOff x="5087888" y="1484784"/>
                <a:chExt cx="648072" cy="216024"/>
              </a:xfrm>
            </p:grpSpPr>
            <p:sp>
              <p:nvSpPr>
                <p:cNvPr id="417" name="Rettangolo 416"/>
                <p:cNvSpPr/>
                <p:nvPr/>
              </p:nvSpPr>
              <p:spPr>
                <a:xfrm>
                  <a:off x="5087888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18" name="Rettangolo 417"/>
                <p:cNvSpPr/>
                <p:nvPr/>
              </p:nvSpPr>
              <p:spPr>
                <a:xfrm>
                  <a:off x="5231904" y="1484784"/>
                  <a:ext cx="63624" cy="20764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19" name="Rettangolo 418"/>
                <p:cNvSpPr/>
                <p:nvPr/>
              </p:nvSpPr>
              <p:spPr>
                <a:xfrm>
                  <a:off x="5375920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20" name="Rettangolo 419"/>
                <p:cNvSpPr/>
                <p:nvPr/>
              </p:nvSpPr>
              <p:spPr>
                <a:xfrm>
                  <a:off x="5519936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21" name="Rettangolo 420"/>
                <p:cNvSpPr/>
                <p:nvPr/>
              </p:nvSpPr>
              <p:spPr>
                <a:xfrm>
                  <a:off x="5663952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411" name="Gruppo 410"/>
              <p:cNvGrpSpPr/>
              <p:nvPr/>
            </p:nvGrpSpPr>
            <p:grpSpPr>
              <a:xfrm>
                <a:off x="5771964" y="1484784"/>
                <a:ext cx="648072" cy="216024"/>
                <a:chOff x="5087888" y="1484784"/>
                <a:chExt cx="648072" cy="216024"/>
              </a:xfrm>
            </p:grpSpPr>
            <p:sp>
              <p:nvSpPr>
                <p:cNvPr id="412" name="Rettangolo 411"/>
                <p:cNvSpPr/>
                <p:nvPr/>
              </p:nvSpPr>
              <p:spPr>
                <a:xfrm>
                  <a:off x="5087888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13" name="Rettangolo 412"/>
                <p:cNvSpPr/>
                <p:nvPr/>
              </p:nvSpPr>
              <p:spPr>
                <a:xfrm>
                  <a:off x="5231904" y="1484784"/>
                  <a:ext cx="63624" cy="20764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14" name="Rettangolo 413"/>
                <p:cNvSpPr/>
                <p:nvPr/>
              </p:nvSpPr>
              <p:spPr>
                <a:xfrm>
                  <a:off x="5375920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15" name="Rettangolo 414"/>
                <p:cNvSpPr/>
                <p:nvPr/>
              </p:nvSpPr>
              <p:spPr>
                <a:xfrm>
                  <a:off x="5519936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16" name="Rettangolo 415"/>
                <p:cNvSpPr/>
                <p:nvPr/>
              </p:nvSpPr>
              <p:spPr>
                <a:xfrm>
                  <a:off x="5663952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</p:grpSp>
        <p:sp>
          <p:nvSpPr>
            <p:cNvPr id="371" name="Cilindro 370"/>
            <p:cNvSpPr/>
            <p:nvPr/>
          </p:nvSpPr>
          <p:spPr>
            <a:xfrm rot="5400000">
              <a:off x="7831052" y="1621940"/>
              <a:ext cx="209164" cy="222884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grpSp>
          <p:nvGrpSpPr>
            <p:cNvPr id="372" name="Gruppo 371"/>
            <p:cNvGrpSpPr/>
            <p:nvPr/>
          </p:nvGrpSpPr>
          <p:grpSpPr>
            <a:xfrm>
              <a:off x="10848528" y="1628800"/>
              <a:ext cx="288032" cy="216024"/>
              <a:chOff x="5087888" y="1484784"/>
              <a:chExt cx="1332148" cy="216024"/>
            </a:xfrm>
          </p:grpSpPr>
          <p:grpSp>
            <p:nvGrpSpPr>
              <p:cNvPr id="398" name="Gruppo 397"/>
              <p:cNvGrpSpPr/>
              <p:nvPr/>
            </p:nvGrpSpPr>
            <p:grpSpPr>
              <a:xfrm>
                <a:off x="5087888" y="1484784"/>
                <a:ext cx="648072" cy="216024"/>
                <a:chOff x="5087888" y="1484784"/>
                <a:chExt cx="648072" cy="216024"/>
              </a:xfrm>
            </p:grpSpPr>
            <p:sp>
              <p:nvSpPr>
                <p:cNvPr id="405" name="Rettangolo 404"/>
                <p:cNvSpPr/>
                <p:nvPr/>
              </p:nvSpPr>
              <p:spPr>
                <a:xfrm>
                  <a:off x="5087888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06" name="Rettangolo 405"/>
                <p:cNvSpPr/>
                <p:nvPr/>
              </p:nvSpPr>
              <p:spPr>
                <a:xfrm>
                  <a:off x="5231904" y="1484784"/>
                  <a:ext cx="63624" cy="20764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07" name="Rettangolo 406"/>
                <p:cNvSpPr/>
                <p:nvPr/>
              </p:nvSpPr>
              <p:spPr>
                <a:xfrm>
                  <a:off x="5375920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08" name="Rettangolo 407"/>
                <p:cNvSpPr/>
                <p:nvPr/>
              </p:nvSpPr>
              <p:spPr>
                <a:xfrm>
                  <a:off x="5519936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09" name="Rettangolo 408"/>
                <p:cNvSpPr/>
                <p:nvPr/>
              </p:nvSpPr>
              <p:spPr>
                <a:xfrm>
                  <a:off x="5663952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  <p:grpSp>
            <p:nvGrpSpPr>
              <p:cNvPr id="399" name="Gruppo 398"/>
              <p:cNvGrpSpPr/>
              <p:nvPr/>
            </p:nvGrpSpPr>
            <p:grpSpPr>
              <a:xfrm>
                <a:off x="5771964" y="1484784"/>
                <a:ext cx="648072" cy="216024"/>
                <a:chOff x="5087888" y="1484784"/>
                <a:chExt cx="648072" cy="216024"/>
              </a:xfrm>
            </p:grpSpPr>
            <p:sp>
              <p:nvSpPr>
                <p:cNvPr id="400" name="Rettangolo 399"/>
                <p:cNvSpPr/>
                <p:nvPr/>
              </p:nvSpPr>
              <p:spPr>
                <a:xfrm>
                  <a:off x="5087888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01" name="Rettangolo 400"/>
                <p:cNvSpPr/>
                <p:nvPr/>
              </p:nvSpPr>
              <p:spPr>
                <a:xfrm>
                  <a:off x="5231904" y="1484784"/>
                  <a:ext cx="63624" cy="20764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02" name="Rettangolo 401"/>
                <p:cNvSpPr/>
                <p:nvPr/>
              </p:nvSpPr>
              <p:spPr>
                <a:xfrm>
                  <a:off x="5375920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03" name="Rettangolo 402"/>
                <p:cNvSpPr/>
                <p:nvPr/>
              </p:nvSpPr>
              <p:spPr>
                <a:xfrm>
                  <a:off x="5519936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sp>
              <p:nvSpPr>
                <p:cNvPr id="404" name="Rettangolo 403"/>
                <p:cNvSpPr/>
                <p:nvPr/>
              </p:nvSpPr>
              <p:spPr>
                <a:xfrm>
                  <a:off x="5663952" y="1484784"/>
                  <a:ext cx="72008" cy="216024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</p:grpSp>
        </p:grpSp>
        <p:grpSp>
          <p:nvGrpSpPr>
            <p:cNvPr id="374" name="Gruppo 373"/>
            <p:cNvGrpSpPr/>
            <p:nvPr/>
          </p:nvGrpSpPr>
          <p:grpSpPr>
            <a:xfrm>
              <a:off x="10416480" y="1628800"/>
              <a:ext cx="370448" cy="216024"/>
              <a:chOff x="4429408" y="2060848"/>
              <a:chExt cx="2304811" cy="767373"/>
            </a:xfrm>
          </p:grpSpPr>
          <p:grpSp>
            <p:nvGrpSpPr>
              <p:cNvPr id="375" name="Gruppo 374"/>
              <p:cNvGrpSpPr/>
              <p:nvPr/>
            </p:nvGrpSpPr>
            <p:grpSpPr>
              <a:xfrm>
                <a:off x="4511824" y="2060848"/>
                <a:ext cx="2180732" cy="655420"/>
                <a:chOff x="3716736" y="1556792"/>
                <a:chExt cx="4351126" cy="1044797"/>
              </a:xfrm>
            </p:grpSpPr>
            <p:sp>
              <p:nvSpPr>
                <p:cNvPr id="378" name="Cubo 377"/>
                <p:cNvSpPr/>
                <p:nvPr/>
              </p:nvSpPr>
              <p:spPr>
                <a:xfrm rot="19762674" flipV="1">
                  <a:off x="3716736" y="2230155"/>
                  <a:ext cx="1242748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79" name="Cubo 378"/>
                <p:cNvSpPr/>
                <p:nvPr/>
              </p:nvSpPr>
              <p:spPr>
                <a:xfrm rot="1925495">
                  <a:off x="6631240" y="2248543"/>
                  <a:ext cx="1436622" cy="45719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80" name="Cubo 379"/>
                <p:cNvSpPr/>
                <p:nvPr/>
              </p:nvSpPr>
              <p:spPr>
                <a:xfrm rot="19708054">
                  <a:off x="4135629" y="2063178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81" name="Cubo 380"/>
                <p:cNvSpPr/>
                <p:nvPr/>
              </p:nvSpPr>
              <p:spPr>
                <a:xfrm rot="1651037">
                  <a:off x="6987208" y="1779497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82" name="Cubo 381"/>
                <p:cNvSpPr/>
                <p:nvPr/>
              </p:nvSpPr>
              <p:spPr>
                <a:xfrm>
                  <a:off x="5072669" y="1844824"/>
                  <a:ext cx="1656184" cy="72008"/>
                </a:xfrm>
                <a:prstGeom prst="cub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125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83" name="Triangolo isoscele 382"/>
                <p:cNvSpPr/>
                <p:nvPr/>
              </p:nvSpPr>
              <p:spPr>
                <a:xfrm flipH="1" flipV="1">
                  <a:off x="4712629" y="1700808"/>
                  <a:ext cx="491681" cy="421936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84" name="Cubo 383"/>
                <p:cNvSpPr/>
                <p:nvPr/>
              </p:nvSpPr>
              <p:spPr>
                <a:xfrm>
                  <a:off x="6203094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85" name="Cubo 384"/>
                <p:cNvSpPr/>
                <p:nvPr/>
              </p:nvSpPr>
              <p:spPr>
                <a:xfrm>
                  <a:off x="5503806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86" name="Cubo 385"/>
                <p:cNvSpPr/>
                <p:nvPr/>
              </p:nvSpPr>
              <p:spPr>
                <a:xfrm>
                  <a:off x="5888001" y="1556792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87" name="Triangolo isoscele 386"/>
                <p:cNvSpPr/>
                <p:nvPr/>
              </p:nvSpPr>
              <p:spPr>
                <a:xfrm rot="3576966">
                  <a:off x="6582482" y="1586970"/>
                  <a:ext cx="485851" cy="434535"/>
                </a:xfrm>
                <a:prstGeom prst="triangle">
                  <a:avLst/>
                </a:prstGeom>
                <a:solidFill>
                  <a:srgbClr val="0F9D4C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88" name="Cubo 387"/>
                <p:cNvSpPr/>
                <p:nvPr/>
              </p:nvSpPr>
              <p:spPr>
                <a:xfrm rot="1651037">
                  <a:off x="7181867" y="1848804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89" name="Cubo 388"/>
                <p:cNvSpPr/>
                <p:nvPr/>
              </p:nvSpPr>
              <p:spPr>
                <a:xfrm rot="1651037">
                  <a:off x="7491264" y="2067530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0" name="Cubo 389"/>
                <p:cNvSpPr/>
                <p:nvPr/>
              </p:nvSpPr>
              <p:spPr>
                <a:xfrm rot="19708054">
                  <a:off x="4423662" y="1847155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1" name="Cubo 390"/>
                <p:cNvSpPr/>
                <p:nvPr/>
              </p:nvSpPr>
              <p:spPr>
                <a:xfrm rot="19708054">
                  <a:off x="4567677" y="1775146"/>
                  <a:ext cx="159695" cy="534059"/>
                </a:xfrm>
                <a:prstGeom prst="cube">
                  <a:avLst>
                    <a:gd name="adj" fmla="val 5596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2" name="Ovale 391"/>
                <p:cNvSpPr/>
                <p:nvPr/>
              </p:nvSpPr>
              <p:spPr>
                <a:xfrm rot="19931424">
                  <a:off x="4271099" y="1913878"/>
                  <a:ext cx="121409" cy="5415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3" name="Ovale 392"/>
                <p:cNvSpPr/>
                <p:nvPr/>
              </p:nvSpPr>
              <p:spPr>
                <a:xfrm>
                  <a:off x="5270710" y="1556792"/>
                  <a:ext cx="144016" cy="504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4" name="Ovale 393"/>
                <p:cNvSpPr/>
                <p:nvPr/>
              </p:nvSpPr>
              <p:spPr>
                <a:xfrm>
                  <a:off x="5736902" y="1556792"/>
                  <a:ext cx="135632" cy="4956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5" name="Ovale 394"/>
                <p:cNvSpPr/>
                <p:nvPr/>
              </p:nvSpPr>
              <p:spPr>
                <a:xfrm>
                  <a:off x="6380248" y="1556792"/>
                  <a:ext cx="127248" cy="4872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6" name="Ovale 395"/>
                <p:cNvSpPr/>
                <p:nvPr/>
              </p:nvSpPr>
              <p:spPr>
                <a:xfrm>
                  <a:off x="6047696" y="1556792"/>
                  <a:ext cx="118864" cy="4789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  <p:sp>
              <p:nvSpPr>
                <p:cNvPr id="397" name="Ovale 396"/>
                <p:cNvSpPr/>
                <p:nvPr/>
              </p:nvSpPr>
              <p:spPr>
                <a:xfrm rot="1887369">
                  <a:off x="7359602" y="1986465"/>
                  <a:ext cx="138633" cy="5246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80000">
                      <a:schemeClr val="bg2">
                        <a:lumMod val="90000"/>
                      </a:schemeClr>
                    </a:gs>
                    <a:gs pos="41000">
                      <a:srgbClr val="FFFF0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  <a:tileRect/>
                </a:gradFill>
                <a:ln w="635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350"/>
                </a:p>
              </p:txBody>
            </p:sp>
          </p:grpSp>
          <p:sp>
            <p:nvSpPr>
              <p:cNvPr id="376" name="Triangolo isoscele 375"/>
              <p:cNvSpPr/>
              <p:nvPr/>
            </p:nvSpPr>
            <p:spPr>
              <a:xfrm rot="7237299" flipH="1" flipV="1">
                <a:off x="4387116" y="2497341"/>
                <a:ext cx="301164" cy="216579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  <p:sp>
            <p:nvSpPr>
              <p:cNvPr id="377" name="Triangolo isoscele 376"/>
              <p:cNvSpPr/>
              <p:nvPr/>
            </p:nvSpPr>
            <p:spPr>
              <a:xfrm rot="7237299" flipH="1" flipV="1">
                <a:off x="6475348" y="2569349"/>
                <a:ext cx="301164" cy="216579"/>
              </a:xfrm>
              <a:prstGeom prst="triangle">
                <a:avLst/>
              </a:prstGeom>
              <a:solidFill>
                <a:srgbClr val="0F9D4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350"/>
              </a:p>
            </p:txBody>
          </p:sp>
        </p:grpSp>
      </p:grpSp>
      <p:cxnSp>
        <p:nvCxnSpPr>
          <p:cNvPr id="755" name="Connettore 2 754"/>
          <p:cNvCxnSpPr/>
          <p:nvPr/>
        </p:nvCxnSpPr>
        <p:spPr>
          <a:xfrm>
            <a:off x="8190402" y="2132856"/>
            <a:ext cx="433869" cy="360"/>
          </a:xfrm>
          <a:prstGeom prst="straightConnector1">
            <a:avLst/>
          </a:prstGeom>
          <a:ln w="476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56" name="Oggetto 755"/>
          <p:cNvGraphicFramePr>
            <a:graphicFrameLocks noChangeAspect="1"/>
          </p:cNvGraphicFramePr>
          <p:nvPr/>
        </p:nvGraphicFramePr>
        <p:xfrm>
          <a:off x="683569" y="3266982"/>
          <a:ext cx="3098006" cy="2180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66" name="Graph" r:id="rId6" imgW="4131360" imgH="2907360" progId="Origin50.Graph">
                  <p:embed/>
                </p:oleObj>
              </mc:Choice>
              <mc:Fallback>
                <p:oleObj name="Graph" r:id="rId6" imgW="4131360" imgH="2907360" progId="Origin50.Graph">
                  <p:embed/>
                  <p:pic>
                    <p:nvPicPr>
                      <p:cNvPr id="756" name="Oggetto 75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3569" y="3266982"/>
                        <a:ext cx="3098006" cy="2180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" name="Oggetto 756"/>
          <p:cNvGraphicFramePr>
            <a:graphicFrameLocks noChangeAspect="1"/>
          </p:cNvGraphicFramePr>
          <p:nvPr/>
        </p:nvGraphicFramePr>
        <p:xfrm>
          <a:off x="683569" y="2456892"/>
          <a:ext cx="3098006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67" name="Graph" r:id="rId8" imgW="4131360" imgH="2907360" progId="Origin50.Graph">
                  <p:embed/>
                </p:oleObj>
              </mc:Choice>
              <mc:Fallback>
                <p:oleObj name="Graph" r:id="rId8" imgW="4131360" imgH="2907360" progId="Origin50.Graph">
                  <p:embed/>
                  <p:pic>
                    <p:nvPicPr>
                      <p:cNvPr id="757" name="Oggetto 75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3569" y="2456892"/>
                        <a:ext cx="3098006" cy="1296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8" name="Oggetto 757"/>
          <p:cNvGraphicFramePr>
            <a:graphicFrameLocks noChangeAspect="1"/>
          </p:cNvGraphicFramePr>
          <p:nvPr/>
        </p:nvGraphicFramePr>
        <p:xfrm>
          <a:off x="3113838" y="3316951"/>
          <a:ext cx="1242138" cy="2169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68" name="Graph" r:id="rId10" imgW="4131360" imgH="2907360" progId="Origin50.Graph">
                  <p:embed/>
                </p:oleObj>
              </mc:Choice>
              <mc:Fallback>
                <p:oleObj name="Graph" r:id="rId10" imgW="4131360" imgH="2907360" progId="Origin50.Graph">
                  <p:embed/>
                  <p:pic>
                    <p:nvPicPr>
                      <p:cNvPr id="758" name="Oggetto 75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13838" y="3316951"/>
                        <a:ext cx="1242138" cy="2169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9" name="Oggetto 758"/>
          <p:cNvGraphicFramePr>
            <a:graphicFrameLocks noChangeAspect="1"/>
          </p:cNvGraphicFramePr>
          <p:nvPr/>
        </p:nvGraphicFramePr>
        <p:xfrm>
          <a:off x="4572001" y="3212976"/>
          <a:ext cx="3098006" cy="2180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69" name="Graph" r:id="rId12" imgW="4131360" imgH="2907360" progId="Origin50.Graph">
                  <p:embed/>
                </p:oleObj>
              </mc:Choice>
              <mc:Fallback>
                <p:oleObj name="Graph" r:id="rId12" imgW="4131360" imgH="2907360" progId="Origin50.Graph">
                  <p:embed/>
                  <p:pic>
                    <p:nvPicPr>
                      <p:cNvPr id="759" name="Oggetto 75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72001" y="3212976"/>
                        <a:ext cx="3098006" cy="2180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2" name="Oggetto 761"/>
          <p:cNvGraphicFramePr>
            <a:graphicFrameLocks noChangeAspect="1"/>
          </p:cNvGraphicFramePr>
          <p:nvPr/>
        </p:nvGraphicFramePr>
        <p:xfrm>
          <a:off x="7056276" y="3212976"/>
          <a:ext cx="918102" cy="2180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70" name="Graph" r:id="rId14" imgW="4131360" imgH="2907360" progId="Origin50.Graph">
                  <p:embed/>
                </p:oleObj>
              </mc:Choice>
              <mc:Fallback>
                <p:oleObj name="Graph" r:id="rId14" imgW="4131360" imgH="2907360" progId="Origin50.Graph">
                  <p:embed/>
                  <p:pic>
                    <p:nvPicPr>
                      <p:cNvPr id="762" name="Oggetto 76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056276" y="3212976"/>
                        <a:ext cx="918102" cy="2180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3" name="CasellaDiTesto 762"/>
          <p:cNvSpPr txBox="1"/>
          <p:nvPr/>
        </p:nvSpPr>
        <p:spPr>
          <a:xfrm>
            <a:off x="3059832" y="2888940"/>
            <a:ext cx="10936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3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=1600 A</a:t>
            </a:r>
          </a:p>
        </p:txBody>
      </p:sp>
      <p:sp>
        <p:nvSpPr>
          <p:cNvPr id="764" name="CasellaDiTesto 763"/>
          <p:cNvSpPr txBox="1"/>
          <p:nvPr/>
        </p:nvSpPr>
        <p:spPr>
          <a:xfrm>
            <a:off x="3059832" y="3158970"/>
            <a:ext cx="8996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it-IT" sz="13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=20 </a:t>
            </a:r>
            <a:r>
              <a:rPr lang="it-IT" sz="1350" b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65" name="CasellaDiTesto 764"/>
          <p:cNvSpPr txBox="1"/>
          <p:nvPr/>
        </p:nvSpPr>
        <p:spPr>
          <a:xfrm>
            <a:off x="2033718" y="4455319"/>
            <a:ext cx="14398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E/&lt;E&gt;=3.6 10</a:t>
            </a:r>
            <a:r>
              <a:rPr lang="it-IT" sz="135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66" name="CasellaDiTesto 765"/>
          <p:cNvSpPr txBox="1"/>
          <p:nvPr/>
        </p:nvSpPr>
        <p:spPr>
          <a:xfrm>
            <a:off x="7218294" y="2888940"/>
            <a:ext cx="8627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it-IT" sz="13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=52</a:t>
            </a:r>
            <a:r>
              <a:rPr lang="it-IT" sz="1350" b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67" name="CasellaDiTesto 766"/>
          <p:cNvSpPr txBox="1"/>
          <p:nvPr/>
        </p:nvSpPr>
        <p:spPr>
          <a:xfrm>
            <a:off x="7272300" y="4617132"/>
            <a:ext cx="10785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it-IT" sz="13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n,x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 </a:t>
            </a:r>
            <a:r>
              <a:rPr lang="it-IT" sz="1350" b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68" name="CasellaDiTesto 767"/>
          <p:cNvSpPr txBox="1"/>
          <p:nvPr/>
        </p:nvSpPr>
        <p:spPr>
          <a:xfrm>
            <a:off x="7272300" y="5265204"/>
            <a:ext cx="10358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it-IT" sz="13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=14.5 </a:t>
            </a:r>
            <a:r>
              <a:rPr lang="it-IT" sz="1350" b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69" name="CasellaDiTesto 768"/>
          <p:cNvSpPr txBox="1"/>
          <p:nvPr/>
        </p:nvSpPr>
        <p:spPr>
          <a:xfrm>
            <a:off x="7272300" y="5535234"/>
            <a:ext cx="10785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it-IT" sz="13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n,y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=0.2 </a:t>
            </a:r>
            <a:r>
              <a:rPr lang="it-IT" sz="1350" b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it-I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70" name="Ovale 769"/>
          <p:cNvSpPr/>
          <p:nvPr/>
        </p:nvSpPr>
        <p:spPr>
          <a:xfrm>
            <a:off x="7272300" y="1916832"/>
            <a:ext cx="432048" cy="432048"/>
          </a:xfrm>
          <a:prstGeom prst="ellipse">
            <a:avLst/>
          </a:prstGeom>
          <a:solidFill>
            <a:srgbClr val="66FF3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71" name="CasellaDiTesto 770"/>
          <p:cNvSpPr txBox="1"/>
          <p:nvPr/>
        </p:nvSpPr>
        <p:spPr>
          <a:xfrm>
            <a:off x="1331641" y="5427222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Longitudinal</a:t>
            </a:r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endParaRPr lang="it-IT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2" name="CasellaDiTesto 771"/>
          <p:cNvSpPr txBox="1"/>
          <p:nvPr/>
        </p:nvSpPr>
        <p:spPr>
          <a:xfrm>
            <a:off x="4950043" y="5427222"/>
            <a:ext cx="2488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endParaRPr lang="it-IT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4" name="Rettangolo 773"/>
          <p:cNvSpPr/>
          <p:nvPr/>
        </p:nvSpPr>
        <p:spPr>
          <a:xfrm>
            <a:off x="1228500" y="3532950"/>
            <a:ext cx="2106234" cy="156617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75" name="Rettangolo 774"/>
          <p:cNvSpPr/>
          <p:nvPr/>
        </p:nvSpPr>
        <p:spPr>
          <a:xfrm>
            <a:off x="5119200" y="3476250"/>
            <a:ext cx="2106234" cy="156617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754" name="Picture 753">
            <a:extLst>
              <a:ext uri="{FF2B5EF4-FFF2-40B4-BE49-F238E27FC236}">
                <a16:creationId xmlns:a16="http://schemas.microsoft.com/office/drawing/2014/main" id="{C217402F-A57C-3D46-9F50-BFDBBB7DA8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760" name="Footer Placeholder 2">
            <a:extLst>
              <a:ext uri="{FF2B5EF4-FFF2-40B4-BE49-F238E27FC236}">
                <a16:creationId xmlns:a16="http://schemas.microsoft.com/office/drawing/2014/main" id="{2E0E7CF3-6F9C-AB4A-97F6-5A6218093C31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829300" cy="307777"/>
          </a:xfrm>
          <a:prstGeom prst="rect">
            <a:avLst/>
          </a:prstGeom>
        </p:spPr>
        <p:txBody>
          <a:bodyPr lIns="90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p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Centro Brasileiro de Pesquisas Fisicas, Rio de Janeiro, May 2nd, 2019</a:t>
            </a:r>
            <a:endParaRPr lang="it-IT" sz="1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400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86C2A-964F-814C-937C-1B2F6C4E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46982F0-FF78-0E44-8862-8883E8D07D82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MAC Meeting - LASA - June 20, 2019</a:t>
            </a:r>
            <a:endParaRPr lang="en" spc="-1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F10F95-E1F4-5042-BBFB-3CBD593EC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685800"/>
            <a:ext cx="7315200" cy="5349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C21E0E-87C2-6F49-B9A0-0249DEEF4F18}"/>
              </a:ext>
            </a:extLst>
          </p:cNvPr>
          <p:cNvSpPr txBox="1"/>
          <p:nvPr/>
        </p:nvSpPr>
        <p:spPr>
          <a:xfrm>
            <a:off x="4689987" y="6178738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Casual" charset="0"/>
                <a:ea typeface="Casual" charset="0"/>
                <a:cs typeface="Casual" charset="0"/>
              </a:rPr>
              <a:t>Submitted to Phys. Rev. AB</a:t>
            </a:r>
          </a:p>
        </p:txBody>
      </p:sp>
    </p:spTree>
    <p:extLst>
      <p:ext uri="{BB962C8B-B14F-4D97-AF65-F5344CB8AC3E}">
        <p14:creationId xmlns:p14="http://schemas.microsoft.com/office/powerpoint/2010/main" val="31977118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857251"/>
            <a:ext cx="9078278" cy="1020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" name="Rettangolo 4"/>
          <p:cNvSpPr/>
          <p:nvPr/>
        </p:nvSpPr>
        <p:spPr>
          <a:xfrm>
            <a:off x="491482" y="1086838"/>
            <a:ext cx="43326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</a:t>
            </a:r>
            <a:r>
              <a:rPr lang="it-IT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</a:t>
            </a:r>
            <a:r>
              <a:rPr lang="it-IT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it-IT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89975" y="2575015"/>
            <a:ext cx="3370546" cy="2219857"/>
            <a:chOff x="1906739" y="1152481"/>
            <a:chExt cx="7385305" cy="5424359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/>
            <a:srcRect l="39754" t="26982" r="38745" b="48774"/>
            <a:stretch/>
          </p:blipFill>
          <p:spPr>
            <a:xfrm>
              <a:off x="1906739" y="1152481"/>
              <a:ext cx="7385305" cy="4475942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2"/>
            <a:srcRect l="43193" t="40495" r="42721" b="54696"/>
            <a:stretch/>
          </p:blipFill>
          <p:spPr>
            <a:xfrm>
              <a:off x="3180226" y="5471690"/>
              <a:ext cx="4838330" cy="887766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2076847" y="5843571"/>
              <a:ext cx="1328386" cy="733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 err="1"/>
                <a:t>MariX</a:t>
              </a:r>
              <a:endParaRPr lang="it-IT" sz="1350" dirty="0"/>
            </a:p>
          </p:txBody>
        </p:sp>
      </p:grpSp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4828901" y="2586594"/>
          <a:ext cx="2734492" cy="283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246">
                  <a:extLst>
                    <a:ext uri="{9D8B030D-6E8A-4147-A177-3AD203B41FA5}">
                      <a16:colId xmlns:a16="http://schemas.microsoft.com/office/drawing/2014/main" val="1362055675"/>
                    </a:ext>
                  </a:extLst>
                </a:gridCol>
                <a:gridCol w="1367246">
                  <a:extLst>
                    <a:ext uri="{9D8B030D-6E8A-4147-A177-3AD203B41FA5}">
                      <a16:colId xmlns:a16="http://schemas.microsoft.com/office/drawing/2014/main" val="2576708051"/>
                    </a:ext>
                  </a:extLst>
                </a:gridCol>
              </a:tblGrid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per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857211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LCLS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96061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SACLA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635225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FERMI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10-50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93849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935487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60045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EuXFEL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303489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LCLS 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MHz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251789"/>
                  </a:ext>
                </a:extLst>
              </a:tr>
              <a:tr h="292385"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MariX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1MHz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237217"/>
                  </a:ext>
                </a:extLst>
              </a:tr>
            </a:tbl>
          </a:graphicData>
        </a:graphic>
      </p:graphicFrame>
      <p:sp>
        <p:nvSpPr>
          <p:cNvPr id="9" name="Rettangolo 8"/>
          <p:cNvSpPr/>
          <p:nvPr/>
        </p:nvSpPr>
        <p:spPr>
          <a:xfrm>
            <a:off x="4838700" y="2884170"/>
            <a:ext cx="2727960" cy="1458432"/>
          </a:xfrm>
          <a:prstGeom prst="rect">
            <a:avLst/>
          </a:prstGeom>
          <a:solidFill>
            <a:srgbClr val="D1A3FF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0" name="Rettangolo 9"/>
          <p:cNvSpPr/>
          <p:nvPr/>
        </p:nvSpPr>
        <p:spPr>
          <a:xfrm>
            <a:off x="4838700" y="4342602"/>
            <a:ext cx="2727960" cy="297577"/>
          </a:xfrm>
          <a:prstGeom prst="rect">
            <a:avLst/>
          </a:prstGeom>
          <a:solidFill>
            <a:srgbClr val="FFC000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" name="Rettangolo 10"/>
          <p:cNvSpPr/>
          <p:nvPr/>
        </p:nvSpPr>
        <p:spPr>
          <a:xfrm>
            <a:off x="4838700" y="4640179"/>
            <a:ext cx="2727960" cy="577882"/>
          </a:xfrm>
          <a:prstGeom prst="rect">
            <a:avLst/>
          </a:prstGeom>
          <a:solidFill>
            <a:srgbClr val="FFFF00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CasellaDiTesto 11"/>
          <p:cNvSpPr txBox="1"/>
          <p:nvPr/>
        </p:nvSpPr>
        <p:spPr>
          <a:xfrm>
            <a:off x="7866366" y="2996952"/>
            <a:ext cx="105509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</a:p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</a:t>
            </a:r>
          </a:p>
          <a:p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linacs</a:t>
            </a:r>
            <a:endParaRPr lang="it-IT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650342" y="4481525"/>
            <a:ext cx="14013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linacs</a:t>
            </a:r>
            <a:endParaRPr lang="it-IT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C48BB9-2A63-D748-813F-C97D09494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BC9C60B7-ABF8-9D48-8659-52747298CA0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MAC Meeting - LASA - June 20, 2019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4160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indoor, table, cake, cutting&#10;&#10;Description automatically generated">
            <a:extLst>
              <a:ext uri="{FF2B5EF4-FFF2-40B4-BE49-F238E27FC236}">
                <a16:creationId xmlns:a16="http://schemas.microsoft.com/office/drawing/2014/main" id="{5893147F-92DC-AF44-B179-B41B49C17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7" y="685800"/>
            <a:ext cx="6781362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2A8AED-805A-9A4C-933C-C6078BC85BBA}"/>
              </a:ext>
            </a:extLst>
          </p:cNvPr>
          <p:cNvSpPr txBox="1"/>
          <p:nvPr/>
        </p:nvSpPr>
        <p:spPr>
          <a:xfrm>
            <a:off x="2743200" y="3200400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/>
              <a:t>12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08C17-1E9B-2D4C-8EBF-56B08A8A1B98}"/>
              </a:ext>
            </a:extLst>
          </p:cNvPr>
          <p:cNvSpPr txBox="1"/>
          <p:nvPr/>
        </p:nvSpPr>
        <p:spPr>
          <a:xfrm rot="16200000">
            <a:off x="2566631" y="2789791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/>
              <a:t>36 m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CC1F576F-8CAF-2643-A389-70993BA72201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19D799-2E9A-A645-ACAE-897B334A7C64}"/>
              </a:ext>
            </a:extLst>
          </p:cNvPr>
          <p:cNvSpPr txBox="1"/>
          <p:nvPr/>
        </p:nvSpPr>
        <p:spPr>
          <a:xfrm>
            <a:off x="2902686" y="196334"/>
            <a:ext cx="2416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Un prato per BriXSino</a:t>
            </a:r>
          </a:p>
        </p:txBody>
      </p:sp>
    </p:spTree>
    <p:extLst>
      <p:ext uri="{BB962C8B-B14F-4D97-AF65-F5344CB8AC3E}">
        <p14:creationId xmlns:p14="http://schemas.microsoft.com/office/powerpoint/2010/main" val="32810329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46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191666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800 kW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3284666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150 kW</a:t>
            </a:r>
          </a:p>
        </p:txBody>
      </p:sp>
    </p:spTree>
    <p:extLst>
      <p:ext uri="{BB962C8B-B14F-4D97-AF65-F5344CB8AC3E}">
        <p14:creationId xmlns:p14="http://schemas.microsoft.com/office/powerpoint/2010/main" val="35431016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5037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Line 1029"/>
          <p:cNvSpPr>
            <a:spLocks noChangeShapeType="1"/>
          </p:cNvSpPr>
          <p:nvPr/>
        </p:nvSpPr>
        <p:spPr bwMode="auto">
          <a:xfrm flipV="1">
            <a:off x="5334000" y="1981200"/>
            <a:ext cx="685800" cy="30480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1" name="Line 1031"/>
          <p:cNvSpPr>
            <a:spLocks noChangeShapeType="1"/>
          </p:cNvSpPr>
          <p:nvPr/>
        </p:nvSpPr>
        <p:spPr bwMode="auto">
          <a:xfrm flipV="1">
            <a:off x="4724400" y="2286000"/>
            <a:ext cx="762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2" name="Text Box 1032"/>
          <p:cNvSpPr txBox="1">
            <a:spLocks noChangeArrowheads="1"/>
          </p:cNvSpPr>
          <p:nvPr/>
        </p:nvSpPr>
        <p:spPr bwMode="auto">
          <a:xfrm>
            <a:off x="5334000" y="2362200"/>
            <a:ext cx="79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 i="1"/>
              <a:t>FLASH</a:t>
            </a:r>
            <a:endParaRPr lang="it-IT"/>
          </a:p>
        </p:txBody>
      </p:sp>
      <p:sp>
        <p:nvSpPr>
          <p:cNvPr id="94213" name="Text Box 1033"/>
          <p:cNvSpPr txBox="1">
            <a:spLocks noChangeArrowheads="1"/>
          </p:cNvSpPr>
          <p:nvPr/>
        </p:nvSpPr>
        <p:spPr bwMode="auto">
          <a:xfrm>
            <a:off x="51816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12.4</a:t>
            </a:r>
            <a:endParaRPr lang="it-IT"/>
          </a:p>
        </p:txBody>
      </p:sp>
      <p:sp>
        <p:nvSpPr>
          <p:cNvPr id="94214" name="Text Box 1034"/>
          <p:cNvSpPr txBox="1">
            <a:spLocks noChangeArrowheads="1"/>
          </p:cNvSpPr>
          <p:nvPr/>
        </p:nvSpPr>
        <p:spPr bwMode="auto">
          <a:xfrm>
            <a:off x="60198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1.24</a:t>
            </a:r>
            <a:endParaRPr lang="it-IT"/>
          </a:p>
        </p:txBody>
      </p:sp>
      <p:sp>
        <p:nvSpPr>
          <p:cNvPr id="94215" name="Text Box 1035"/>
          <p:cNvSpPr txBox="1">
            <a:spLocks noChangeArrowheads="1"/>
          </p:cNvSpPr>
          <p:nvPr/>
        </p:nvSpPr>
        <p:spPr bwMode="auto">
          <a:xfrm>
            <a:off x="6705600" y="685800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0.124</a:t>
            </a:r>
            <a:endParaRPr lang="it-IT"/>
          </a:p>
        </p:txBody>
      </p:sp>
      <p:sp>
        <p:nvSpPr>
          <p:cNvPr id="94216" name="Text Box 1036"/>
          <p:cNvSpPr txBox="1">
            <a:spLocks noChangeArrowheads="1"/>
          </p:cNvSpPr>
          <p:nvPr/>
        </p:nvSpPr>
        <p:spPr bwMode="auto">
          <a:xfrm>
            <a:off x="7620000" y="685800"/>
            <a:ext cx="73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>
                <a:latin typeface="Symbol" charset="0"/>
              </a:rPr>
              <a:t>l</a:t>
            </a:r>
            <a:r>
              <a:rPr lang="it-IT" sz="1400" b="1"/>
              <a:t>  (nm)</a:t>
            </a:r>
            <a:endParaRPr lang="it-IT"/>
          </a:p>
        </p:txBody>
      </p:sp>
      <p:sp>
        <p:nvSpPr>
          <p:cNvPr id="94217" name="Line 1037"/>
          <p:cNvSpPr>
            <a:spLocks noChangeShapeType="1"/>
          </p:cNvSpPr>
          <p:nvPr/>
        </p:nvSpPr>
        <p:spPr bwMode="auto">
          <a:xfrm>
            <a:off x="5486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8" name="Line 1038"/>
          <p:cNvSpPr>
            <a:spLocks noChangeShapeType="1"/>
          </p:cNvSpPr>
          <p:nvPr/>
        </p:nvSpPr>
        <p:spPr bwMode="auto">
          <a:xfrm>
            <a:off x="6248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9" name="Line 1039"/>
          <p:cNvSpPr>
            <a:spLocks noChangeShapeType="1"/>
          </p:cNvSpPr>
          <p:nvPr/>
        </p:nvSpPr>
        <p:spPr bwMode="auto">
          <a:xfrm>
            <a:off x="7010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94220" name="Group 1040"/>
          <p:cNvGrpSpPr>
            <a:grpSpLocks/>
          </p:cNvGrpSpPr>
          <p:nvPr/>
        </p:nvGrpSpPr>
        <p:grpSpPr bwMode="auto">
          <a:xfrm>
            <a:off x="6781800" y="3962400"/>
            <a:ext cx="2255838" cy="685800"/>
            <a:chOff x="4272" y="2496"/>
            <a:chExt cx="1421" cy="432"/>
          </a:xfrm>
        </p:grpSpPr>
        <p:sp>
          <p:nvSpPr>
            <p:cNvPr id="94235" name="Line 1041"/>
            <p:cNvSpPr>
              <a:spLocks noChangeShapeType="1"/>
            </p:cNvSpPr>
            <p:nvPr/>
          </p:nvSpPr>
          <p:spPr bwMode="auto">
            <a:xfrm flipV="1">
              <a:off x="4416" y="2688"/>
              <a:ext cx="100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236" name="Text Box 1042"/>
            <p:cNvSpPr txBox="1">
              <a:spLocks noChangeArrowheads="1"/>
            </p:cNvSpPr>
            <p:nvPr/>
          </p:nvSpPr>
          <p:spPr bwMode="auto">
            <a:xfrm rot="-777393">
              <a:off x="4272" y="2496"/>
              <a:ext cx="14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400" b="1" i="1">
                  <a:solidFill>
                    <a:schemeClr val="accent2"/>
                  </a:solidFill>
                </a:rPr>
                <a:t>Thomson/Compton Sources</a:t>
              </a:r>
              <a:endParaRPr lang="it-IT"/>
            </a:p>
          </p:txBody>
        </p:sp>
      </p:grpSp>
      <p:sp>
        <p:nvSpPr>
          <p:cNvPr id="94221" name="Rectangle 1044"/>
          <p:cNvSpPr>
            <a:spLocks noChangeArrowheads="1"/>
          </p:cNvSpPr>
          <p:nvPr/>
        </p:nvSpPr>
        <p:spPr bwMode="auto">
          <a:xfrm>
            <a:off x="1219200" y="0"/>
            <a:ext cx="6172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Brilliance of Lasers and X-ray sources</a:t>
            </a:r>
            <a:endParaRPr lang="it-IT" sz="4400">
              <a:solidFill>
                <a:schemeClr val="tx2"/>
              </a:solidFill>
            </a:endParaRPr>
          </a:p>
        </p:txBody>
      </p:sp>
      <p:sp>
        <p:nvSpPr>
          <p:cNvPr id="94222" name="Ovale 23"/>
          <p:cNvSpPr>
            <a:spLocks noChangeArrowheads="1"/>
          </p:cNvSpPr>
          <p:nvPr/>
        </p:nvSpPr>
        <p:spPr bwMode="auto">
          <a:xfrm rot="1211031">
            <a:off x="3373438" y="1382713"/>
            <a:ext cx="1090612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3" name="CasellaDiTesto 24"/>
          <p:cNvSpPr txBox="1">
            <a:spLocks noChangeArrowheads="1"/>
          </p:cNvSpPr>
          <p:nvPr/>
        </p:nvSpPr>
        <p:spPr bwMode="auto">
          <a:xfrm>
            <a:off x="3352800" y="1295400"/>
            <a:ext cx="117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0000"/>
                </a:solidFill>
              </a:rPr>
              <a:t>BELLA</a:t>
            </a:r>
          </a:p>
        </p:txBody>
      </p:sp>
      <p:sp>
        <p:nvSpPr>
          <p:cNvPr id="94224" name="CasellaDiTesto 25"/>
          <p:cNvSpPr txBox="1">
            <a:spLocks noChangeArrowheads="1"/>
          </p:cNvSpPr>
          <p:nvPr/>
        </p:nvSpPr>
        <p:spPr bwMode="auto">
          <a:xfrm>
            <a:off x="9880600" y="5346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graphicFrame>
        <p:nvGraphicFramePr>
          <p:cNvPr id="94226" name="Object 2"/>
          <p:cNvGraphicFramePr>
            <a:graphicFrameLocks noChangeAspect="1"/>
          </p:cNvGraphicFramePr>
          <p:nvPr/>
        </p:nvGraphicFramePr>
        <p:xfrm>
          <a:off x="1295400" y="2362200"/>
          <a:ext cx="2703513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13" name="Equation" r:id="rId5" imgW="1409700" imgH="571500" progId="Equation.3">
                  <p:embed/>
                </p:oleObj>
              </mc:Choice>
              <mc:Fallback>
                <p:oleObj name="Equation" r:id="rId5" imgW="1409700" imgH="571500" progId="Equation.3">
                  <p:embed/>
                  <p:pic>
                    <p:nvPicPr>
                      <p:cNvPr id="942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362200"/>
                        <a:ext cx="2703513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7" name="Object 3"/>
          <p:cNvGraphicFramePr>
            <a:graphicFrameLocks noChangeAspect="1"/>
          </p:cNvGraphicFramePr>
          <p:nvPr/>
        </p:nvGraphicFramePr>
        <p:xfrm>
          <a:off x="1295400" y="1219200"/>
          <a:ext cx="20574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14" name="Equation" r:id="rId7" imgW="1028700" imgH="469900" progId="Equation.3">
                  <p:embed/>
                </p:oleObj>
              </mc:Choice>
              <mc:Fallback>
                <p:oleObj name="Equation" r:id="rId7" imgW="1028700" imgH="469900" progId="Equation.3">
                  <p:embed/>
                  <p:pic>
                    <p:nvPicPr>
                      <p:cNvPr id="942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219200"/>
                        <a:ext cx="20574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8" name="Ovale 23"/>
          <p:cNvSpPr>
            <a:spLocks noChangeArrowheads="1"/>
          </p:cNvSpPr>
          <p:nvPr/>
        </p:nvSpPr>
        <p:spPr bwMode="auto">
          <a:xfrm rot="1616765">
            <a:off x="3486150" y="703263"/>
            <a:ext cx="862013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9" name="CasellaDiTesto 24"/>
          <p:cNvSpPr txBox="1">
            <a:spLocks noChangeArrowheads="1"/>
          </p:cNvSpPr>
          <p:nvPr/>
        </p:nvSpPr>
        <p:spPr bwMode="auto">
          <a:xfrm>
            <a:off x="3581400" y="685800"/>
            <a:ext cx="66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800000"/>
                </a:solidFill>
              </a:rPr>
              <a:t>ELI</a:t>
            </a:r>
          </a:p>
        </p:txBody>
      </p:sp>
      <p:graphicFrame>
        <p:nvGraphicFramePr>
          <p:cNvPr id="94230" name="Object 4"/>
          <p:cNvGraphicFramePr>
            <a:graphicFrameLocks noChangeAspect="1"/>
          </p:cNvGraphicFramePr>
          <p:nvPr/>
        </p:nvGraphicFramePr>
        <p:xfrm>
          <a:off x="7086600" y="11430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15" name="Equation" r:id="rId9" imgW="1028700" imgH="469900" progId="Equation.3">
                  <p:embed/>
                </p:oleObj>
              </mc:Choice>
              <mc:Fallback>
                <p:oleObj name="Equation" r:id="rId9" imgW="1028700" imgH="469900" progId="Equation.3">
                  <p:embed/>
                  <p:pic>
                    <p:nvPicPr>
                      <p:cNvPr id="9423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1430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31" name="Object 5"/>
          <p:cNvGraphicFramePr>
            <a:graphicFrameLocks noChangeAspect="1"/>
          </p:cNvGraphicFramePr>
          <p:nvPr/>
        </p:nvGraphicFramePr>
        <p:xfrm>
          <a:off x="7848600" y="4419600"/>
          <a:ext cx="116522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16" name="Equation" r:id="rId11" imgW="762000" imgH="228600" progId="Equation.3">
                  <p:embed/>
                </p:oleObj>
              </mc:Choice>
              <mc:Fallback>
                <p:oleObj name="Equation" r:id="rId11" imgW="762000" imgH="228600" progId="Equation.3">
                  <p:embed/>
                  <p:pic>
                    <p:nvPicPr>
                      <p:cNvPr id="9423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419600"/>
                        <a:ext cx="116522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232" name="Immagine 2" descr="infn-new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4233" name="Object 6"/>
          <p:cNvGraphicFramePr>
            <a:graphicFrameLocks noChangeAspect="1"/>
          </p:cNvGraphicFramePr>
          <p:nvPr/>
        </p:nvGraphicFramePr>
        <p:xfrm>
          <a:off x="7696200" y="32766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17" name="Equation" r:id="rId14" imgW="1028700" imgH="469900" progId="Equation.3">
                  <p:embed/>
                </p:oleObj>
              </mc:Choice>
              <mc:Fallback>
                <p:oleObj name="Equation" r:id="rId14" imgW="1028700" imgH="469900" progId="Equation.3">
                  <p:embed/>
                  <p:pic>
                    <p:nvPicPr>
                      <p:cNvPr id="9423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2766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34" name="CasellaDiTesto 10"/>
          <p:cNvSpPr txBox="1">
            <a:spLocks noChangeArrowheads="1"/>
          </p:cNvSpPr>
          <p:nvPr/>
        </p:nvSpPr>
        <p:spPr bwMode="auto">
          <a:xfrm>
            <a:off x="76200" y="4876800"/>
            <a:ext cx="4267200" cy="8302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 i="1">
                <a:solidFill>
                  <a:schemeClr val="accent2"/>
                </a:solidFill>
              </a:rPr>
              <a:t>Outstanding X/</a:t>
            </a:r>
            <a:r>
              <a:rPr lang="it-IT" b="1" i="1">
                <a:solidFill>
                  <a:schemeClr val="accent2"/>
                </a:solidFill>
                <a:latin typeface="Symbol" charset="0"/>
                <a:cs typeface="Symbol" charset="0"/>
              </a:rPr>
              <a:t>g </a:t>
            </a:r>
            <a:r>
              <a:rPr lang="it-IT" b="1" i="1">
                <a:solidFill>
                  <a:schemeClr val="accent2"/>
                </a:solidFill>
                <a:cs typeface="Symbol" charset="0"/>
              </a:rPr>
              <a:t>photon beams</a:t>
            </a:r>
          </a:p>
          <a:p>
            <a:r>
              <a:rPr lang="it-IT" b="1" i="1">
                <a:solidFill>
                  <a:schemeClr val="accent2"/>
                </a:solidFill>
                <a:cs typeface="Symbol" charset="0"/>
              </a:rPr>
              <a:t>for Exotic Colliders</a:t>
            </a:r>
          </a:p>
        </p:txBody>
      </p:sp>
    </p:spTree>
    <p:extLst>
      <p:ext uri="{BB962C8B-B14F-4D97-AF65-F5344CB8AC3E}">
        <p14:creationId xmlns:p14="http://schemas.microsoft.com/office/powerpoint/2010/main" val="3427186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D8D7F-F15B-9C4A-8943-A957F3E1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71AD9EA-9FF3-DE40-88DC-7D07C09B7C53}"/>
              </a:ext>
            </a:extLst>
          </p:cNvPr>
          <p:cNvGrpSpPr/>
          <p:nvPr/>
        </p:nvGrpSpPr>
        <p:grpSpPr>
          <a:xfrm>
            <a:off x="4860032" y="1880043"/>
            <a:ext cx="4176464" cy="2586686"/>
            <a:chOff x="4860032" y="1880043"/>
            <a:chExt cx="4176464" cy="25866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57F12A-1830-214E-926F-1059DAB3DADA}"/>
                </a:ext>
              </a:extLst>
            </p:cNvPr>
            <p:cNvSpPr txBox="1"/>
            <p:nvPr/>
          </p:nvSpPr>
          <p:spPr>
            <a:xfrm>
              <a:off x="6004818" y="2492896"/>
              <a:ext cx="894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/>
                <a:t>I.C.S.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0896F3-DAF2-0144-BC7E-ADBAA84E398D}"/>
                </a:ext>
              </a:extLst>
            </p:cNvPr>
            <p:cNvSpPr txBox="1"/>
            <p:nvPr/>
          </p:nvSpPr>
          <p:spPr>
            <a:xfrm>
              <a:off x="5774788" y="4005064"/>
              <a:ext cx="1354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/>
                <a:t>THz FEL</a:t>
              </a:r>
            </a:p>
          </p:txBody>
        </p:sp>
        <p:sp>
          <p:nvSpPr>
            <p:cNvPr id="6" name="Left Bracket 5">
              <a:extLst>
                <a:ext uri="{FF2B5EF4-FFF2-40B4-BE49-F238E27FC236}">
                  <a16:creationId xmlns:a16="http://schemas.microsoft.com/office/drawing/2014/main" id="{5987070A-97EF-1242-853D-AA0BCA6C193F}"/>
                </a:ext>
              </a:extLst>
            </p:cNvPr>
            <p:cNvSpPr/>
            <p:nvPr/>
          </p:nvSpPr>
          <p:spPr bwMode="auto">
            <a:xfrm rot="19833991">
              <a:off x="5646065" y="2525160"/>
              <a:ext cx="257447" cy="422887"/>
            </a:xfrm>
            <a:prstGeom prst="leftBracke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7" name="Left Bracket 6">
              <a:extLst>
                <a:ext uri="{FF2B5EF4-FFF2-40B4-BE49-F238E27FC236}">
                  <a16:creationId xmlns:a16="http://schemas.microsoft.com/office/drawing/2014/main" id="{D00C20D6-20A5-C944-BEFD-2ACB3A1087FE}"/>
                </a:ext>
              </a:extLst>
            </p:cNvPr>
            <p:cNvSpPr/>
            <p:nvPr/>
          </p:nvSpPr>
          <p:spPr bwMode="auto">
            <a:xfrm rot="8695248">
              <a:off x="6980429" y="1880043"/>
              <a:ext cx="257447" cy="422887"/>
            </a:xfrm>
            <a:prstGeom prst="leftBracke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8" name="Lightning Bolt 7">
              <a:extLst>
                <a:ext uri="{FF2B5EF4-FFF2-40B4-BE49-F238E27FC236}">
                  <a16:creationId xmlns:a16="http://schemas.microsoft.com/office/drawing/2014/main" id="{FF63B8CD-EB0F-9348-AD8B-43F9D0DED417}"/>
                </a:ext>
              </a:extLst>
            </p:cNvPr>
            <p:cNvSpPr/>
            <p:nvPr/>
          </p:nvSpPr>
          <p:spPr bwMode="auto">
            <a:xfrm rot="6749750">
              <a:off x="7174224" y="1308115"/>
              <a:ext cx="914400" cy="2173972"/>
            </a:xfrm>
            <a:prstGeom prst="lightningBolt">
              <a:avLst/>
            </a:prstGeom>
            <a:solidFill>
              <a:srgbClr val="FF0000">
                <a:alpha val="4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2EE79D-C345-874F-B8CE-B52BE6BB5C0A}"/>
                </a:ext>
              </a:extLst>
            </p:cNvPr>
            <p:cNvSpPr txBox="1"/>
            <p:nvPr/>
          </p:nvSpPr>
          <p:spPr>
            <a:xfrm>
              <a:off x="8172400" y="225836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/>
                <a:t>X</a:t>
              </a:r>
            </a:p>
          </p:txBody>
        </p:sp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9FC53D8C-496C-1547-A01B-FB3C8159F0C2}"/>
                </a:ext>
              </a:extLst>
            </p:cNvPr>
            <p:cNvSpPr/>
            <p:nvPr/>
          </p:nvSpPr>
          <p:spPr bwMode="auto">
            <a:xfrm>
              <a:off x="4860032" y="3477059"/>
              <a:ext cx="216024" cy="504056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2B07EA6F-BF40-B345-9337-FC547CAEE35F}"/>
                </a:ext>
              </a:extLst>
            </p:cNvPr>
            <p:cNvSpPr/>
            <p:nvPr/>
          </p:nvSpPr>
          <p:spPr bwMode="auto">
            <a:xfrm rot="10800000">
              <a:off x="7707441" y="3477059"/>
              <a:ext cx="216024" cy="504056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C91858-AA7A-7745-9B26-89D06FBF9F11}"/>
                </a:ext>
              </a:extLst>
            </p:cNvPr>
            <p:cNvSpPr txBox="1"/>
            <p:nvPr/>
          </p:nvSpPr>
          <p:spPr>
            <a:xfrm>
              <a:off x="5814620" y="3573016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800" b="1" i="1"/>
                <a:t>undulator</a:t>
              </a:r>
            </a:p>
          </p:txBody>
        </p:sp>
        <p:sp>
          <p:nvSpPr>
            <p:cNvPr id="13" name="Lightning Bolt 12">
              <a:extLst>
                <a:ext uri="{FF2B5EF4-FFF2-40B4-BE49-F238E27FC236}">
                  <a16:creationId xmlns:a16="http://schemas.microsoft.com/office/drawing/2014/main" id="{EB616896-2B23-CF42-813A-13D0BD8FAEE6}"/>
                </a:ext>
              </a:extLst>
            </p:cNvPr>
            <p:cNvSpPr/>
            <p:nvPr/>
          </p:nvSpPr>
          <p:spPr bwMode="auto">
            <a:xfrm rot="8438854">
              <a:off x="8036593" y="3394467"/>
              <a:ext cx="914400" cy="511603"/>
            </a:xfrm>
            <a:prstGeom prst="lightningBolt">
              <a:avLst/>
            </a:prstGeom>
            <a:solidFill>
              <a:srgbClr val="00B0F0">
                <a:alpha val="4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F5C490-6E81-B44E-844E-4B9A159208AB}"/>
                </a:ext>
              </a:extLst>
            </p:cNvPr>
            <p:cNvSpPr txBox="1"/>
            <p:nvPr/>
          </p:nvSpPr>
          <p:spPr>
            <a:xfrm>
              <a:off x="8441461" y="3501008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800"/>
                <a:t>THz</a:t>
              </a:r>
            </a:p>
          </p:txBody>
        </p:sp>
      </p:grp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C65E615B-AD76-6242-A089-4F058A0B39AF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01486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2742368-AF64-C648-BC98-1363A71D2FAB}"/>
              </a:ext>
            </a:extLst>
          </p:cNvPr>
          <p:cNvGrpSpPr/>
          <p:nvPr/>
        </p:nvGrpSpPr>
        <p:grpSpPr>
          <a:xfrm>
            <a:off x="1447800" y="457200"/>
            <a:ext cx="6019800" cy="5899150"/>
            <a:chOff x="3735116" y="120650"/>
            <a:chExt cx="6096000" cy="6235700"/>
          </a:xfrm>
        </p:grpSpPr>
        <p:pic>
          <p:nvPicPr>
            <p:cNvPr id="11" name="Picture 1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A400EAB-F771-9745-9714-C64D31BC8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5116" y="120650"/>
              <a:ext cx="6096000" cy="6235700"/>
            </a:xfrm>
            <a:prstGeom prst="rect">
              <a:avLst/>
            </a:prstGeom>
          </p:spPr>
        </p:pic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CD758DF4-CED9-D749-AA49-5029C259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680824" y="2479293"/>
              <a:ext cx="3453166" cy="1518413"/>
            </a:xfrm>
            <a:prstGeom prst="rect">
              <a:avLst/>
            </a:prstGeom>
          </p:spPr>
        </p:pic>
      </p:grp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4DAC1A6-175E-EF4A-BC3F-6AEE72E52606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561695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982568EB-20A6-1244-B009-CB2D60E8D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92691"/>
            <a:ext cx="7734300" cy="6091617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043D087C-D3C6-AD4C-93DD-90597250873D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686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CdS- Milano - July 3rd, 2020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110508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1810</TotalTime>
  <Words>2576</Words>
  <Application>Microsoft Macintosh PowerPoint</Application>
  <PresentationFormat>On-screen Show (4:3)</PresentationFormat>
  <Paragraphs>477</Paragraphs>
  <Slides>61</Slides>
  <Notes>38</Notes>
  <HiddenSlides>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75" baseType="lpstr">
      <vt:lpstr>Archer Office</vt:lpstr>
      <vt:lpstr>Arial</vt:lpstr>
      <vt:lpstr>Bauhaus 93</vt:lpstr>
      <vt:lpstr>Calibri</vt:lpstr>
      <vt:lpstr>Casual</vt:lpstr>
      <vt:lpstr>Cooper Black</vt:lpstr>
      <vt:lpstr>Helvetica</vt:lpstr>
      <vt:lpstr>Symbol</vt:lpstr>
      <vt:lpstr>Times</vt:lpstr>
      <vt:lpstr>Times New Roman</vt:lpstr>
      <vt:lpstr>Office Theme</vt:lpstr>
      <vt:lpstr>Graph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Photocathode Stress test for CW operation (BriXSinO)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beam dynamics</vt:lpstr>
      <vt:lpstr>PowerPoint Presentation</vt:lpstr>
      <vt:lpstr>Beam dynamics 1: before the arc, Q=50 pC</vt:lpstr>
      <vt:lpstr>         Source layout 5:  The arc compressor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Luca Serafini</cp:lastModifiedBy>
  <cp:revision>821</cp:revision>
  <cp:lastPrinted>2017-07-24T16:13:17Z</cp:lastPrinted>
  <dcterms:created xsi:type="dcterms:W3CDTF">2016-09-13T21:42:06Z</dcterms:created>
  <dcterms:modified xsi:type="dcterms:W3CDTF">2020-07-03T06:32:25Z</dcterms:modified>
</cp:coreProperties>
</file>