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8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8" r:id="rId3"/>
    <p:sldId id="268" r:id="rId4"/>
    <p:sldId id="267" r:id="rId5"/>
  </p:sldIdLst>
  <p:sldSz cx="9906000" cy="6858000" type="A4"/>
  <p:notesSz cx="6780213" cy="9910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30213" indent="2063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865188" indent="4286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00163" indent="6508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733550" indent="889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8CB4"/>
    <a:srgbClr val="002A48"/>
    <a:srgbClr val="002F90"/>
    <a:srgbClr val="C8FFFF"/>
    <a:srgbClr val="E6FFFF"/>
    <a:srgbClr val="00A2C4"/>
    <a:srgbClr val="272C6B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306" y="1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3875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13875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0D8C2A-36E7-5E48-9E5A-C174B6BD523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248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0163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6438" y="742950"/>
            <a:ext cx="536733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5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6938"/>
            <a:ext cx="5424487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3875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0163" y="9413875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B92CD0B-C8D7-3449-B755-3152DE473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34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8651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001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7335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171771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6126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0479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4834" algn="l" defTabSz="8687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92CD0B-C8D7-3449-B755-3152DE4739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560" y="1628800"/>
            <a:ext cx="8420880" cy="1470394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681" y="3384344"/>
            <a:ext cx="6934200" cy="1752664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2A48"/>
                </a:solidFill>
              </a:defRPr>
            </a:lvl1pPr>
            <a:lvl2pPr marL="434354" indent="0" algn="ctr">
              <a:buNone/>
              <a:defRPr/>
            </a:lvl2pPr>
            <a:lvl3pPr marL="868708" indent="0" algn="ctr">
              <a:buNone/>
              <a:defRPr/>
            </a:lvl3pPr>
            <a:lvl4pPr marL="1303062" indent="0" algn="ctr">
              <a:buNone/>
              <a:defRPr/>
            </a:lvl4pPr>
            <a:lvl5pPr marL="1737417" indent="0" algn="ctr">
              <a:buNone/>
              <a:defRPr/>
            </a:lvl5pPr>
            <a:lvl6pPr marL="2171771" indent="0" algn="ctr">
              <a:buNone/>
              <a:defRPr/>
            </a:lvl6pPr>
            <a:lvl7pPr marL="2606126" indent="0" algn="ctr">
              <a:buNone/>
              <a:defRPr/>
            </a:lvl7pPr>
            <a:lvl8pPr marL="3040479" indent="0" algn="ctr">
              <a:buNone/>
              <a:defRPr/>
            </a:lvl8pPr>
            <a:lvl9pPr marL="3474834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262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83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001" y="609188"/>
            <a:ext cx="2104440" cy="5486976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560" y="609188"/>
            <a:ext cx="6166680" cy="5486976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93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204" y="0"/>
            <a:ext cx="8949795" cy="55403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908053"/>
            <a:ext cx="8420100" cy="251777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950" y="3578228"/>
            <a:ext cx="8420100" cy="2517775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C54D-78C7-BE42-AB63-3015532850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5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94763" y="383585"/>
            <a:ext cx="695605" cy="571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14" y="383586"/>
            <a:ext cx="8186006" cy="573123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dirty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14" y="1137274"/>
            <a:ext cx="8186006" cy="513668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3pPr>
              <a:buClr>
                <a:srgbClr val="008000"/>
              </a:buClr>
              <a:defRPr/>
            </a:lvl3pPr>
            <a:lvl4pPr>
              <a:buClr>
                <a:srgbClr val="3366FF"/>
              </a:buClr>
              <a:defRPr/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014" y="6400334"/>
            <a:ext cx="1198590" cy="365125"/>
          </a:xfrm>
        </p:spPr>
        <p:txBody>
          <a:bodyPr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LID4096"/>
              <a:t>Milano, 9 ottobre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01416" y="6400334"/>
            <a:ext cx="7557684" cy="365125"/>
          </a:xfrm>
        </p:spPr>
        <p:txBody>
          <a:bodyPr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Sommario Gruppo 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8740588" y="383585"/>
            <a:ext cx="99060" cy="5715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300" dirty="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540014" y="6400333"/>
            <a:ext cx="9050354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 userDrawn="1"/>
        </p:nvCxnSpPr>
        <p:spPr>
          <a:xfrm>
            <a:off x="540014" y="955121"/>
            <a:ext cx="7511421" cy="1588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958893" y="514814"/>
            <a:ext cx="600208" cy="251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06BE2D-4DF2-7940-ADC5-343B1CC5E2CD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977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120" y="3633497"/>
            <a:ext cx="8419320" cy="1362383"/>
          </a:xfrm>
          <a:noFill/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x-none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120" y="2132856"/>
            <a:ext cx="8419320" cy="1500638"/>
          </a:xfrm>
        </p:spPr>
        <p:txBody>
          <a:bodyPr anchor="b"/>
          <a:lstStyle>
            <a:lvl1pPr marL="0" indent="0">
              <a:buNone/>
              <a:defRPr sz="1900" b="1">
                <a:solidFill>
                  <a:srgbClr val="002A48"/>
                </a:solidFill>
              </a:defRPr>
            </a:lvl1pPr>
            <a:lvl2pPr marL="434354" indent="0">
              <a:buNone/>
              <a:defRPr sz="1700"/>
            </a:lvl2pPr>
            <a:lvl3pPr marL="868708" indent="0">
              <a:buNone/>
              <a:defRPr sz="1500"/>
            </a:lvl3pPr>
            <a:lvl4pPr marL="1303062" indent="0">
              <a:buNone/>
              <a:defRPr sz="1300"/>
            </a:lvl4pPr>
            <a:lvl5pPr marL="1737417" indent="0">
              <a:buNone/>
              <a:defRPr sz="1300"/>
            </a:lvl5pPr>
            <a:lvl6pPr marL="2171771" indent="0">
              <a:buNone/>
              <a:defRPr sz="1300"/>
            </a:lvl6pPr>
            <a:lvl7pPr marL="2606126" indent="0">
              <a:buNone/>
              <a:defRPr sz="1300"/>
            </a:lvl7pPr>
            <a:lvl8pPr marL="3040479" indent="0">
              <a:buNone/>
              <a:defRPr sz="1300"/>
            </a:lvl8pPr>
            <a:lvl9pPr marL="3474834" indent="0">
              <a:buNone/>
              <a:defRPr sz="13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267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E0EC-9FA3-0444-B5C0-93C5DDC80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3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564" y="1981648"/>
            <a:ext cx="4135560" cy="411451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880" y="1981648"/>
            <a:ext cx="4135560" cy="411451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6A0C-3622-E548-BC7C-468A4C4B16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9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42564" y="642918"/>
            <a:ext cx="4135560" cy="564360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GB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C293-D6F1-E745-A490-31E206C96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3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42564" y="642918"/>
            <a:ext cx="4135560" cy="564360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5310193" y="785794"/>
            <a:ext cx="4135560" cy="250033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5310193" y="3500441"/>
            <a:ext cx="4135560" cy="250033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11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9C4E-933F-F54D-94E7-C428C5FDB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84" y="275073"/>
            <a:ext cx="89154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80" y="1535201"/>
            <a:ext cx="4375800" cy="639427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54" indent="0">
              <a:buNone/>
              <a:defRPr sz="1900" b="1"/>
            </a:lvl2pPr>
            <a:lvl3pPr marL="868708" indent="0">
              <a:buNone/>
              <a:defRPr sz="1700" b="1"/>
            </a:lvl3pPr>
            <a:lvl4pPr marL="1303062" indent="0">
              <a:buNone/>
              <a:defRPr sz="1500" b="1"/>
            </a:lvl4pPr>
            <a:lvl5pPr marL="1737417" indent="0">
              <a:buNone/>
              <a:defRPr sz="1500" b="1"/>
            </a:lvl5pPr>
            <a:lvl6pPr marL="2171771" indent="0">
              <a:buNone/>
              <a:defRPr sz="1500" b="1"/>
            </a:lvl6pPr>
            <a:lvl7pPr marL="2606126" indent="0">
              <a:buNone/>
              <a:defRPr sz="1500" b="1"/>
            </a:lvl7pPr>
            <a:lvl8pPr marL="3040479" indent="0">
              <a:buNone/>
              <a:defRPr sz="1500" b="1"/>
            </a:lvl8pPr>
            <a:lvl9pPr marL="3474834" indent="0">
              <a:buNone/>
              <a:defRPr sz="15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80" y="2174628"/>
            <a:ext cx="4375800" cy="395177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564" y="1535201"/>
            <a:ext cx="4378920" cy="639427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54" indent="0">
              <a:buNone/>
              <a:defRPr sz="1900" b="1"/>
            </a:lvl2pPr>
            <a:lvl3pPr marL="868708" indent="0">
              <a:buNone/>
              <a:defRPr sz="1700" b="1"/>
            </a:lvl3pPr>
            <a:lvl4pPr marL="1303062" indent="0">
              <a:buNone/>
              <a:defRPr sz="1500" b="1"/>
            </a:lvl4pPr>
            <a:lvl5pPr marL="1737417" indent="0">
              <a:buNone/>
              <a:defRPr sz="1500" b="1"/>
            </a:lvl5pPr>
            <a:lvl6pPr marL="2171771" indent="0">
              <a:buNone/>
              <a:defRPr sz="1500" b="1"/>
            </a:lvl6pPr>
            <a:lvl7pPr marL="2606126" indent="0">
              <a:buNone/>
              <a:defRPr sz="1500" b="1"/>
            </a:lvl7pPr>
            <a:lvl8pPr marL="3040479" indent="0">
              <a:buNone/>
              <a:defRPr sz="1500" b="1"/>
            </a:lvl8pPr>
            <a:lvl9pPr marL="3474834" indent="0">
              <a:buNone/>
              <a:defRPr sz="15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564" y="2174628"/>
            <a:ext cx="4378920" cy="395177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it-IT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9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44D22-2758-E843-9DC2-9847A7C8C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7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EBC4-8C25-424C-8E87-B204D533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8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204" y="4800026"/>
            <a:ext cx="5943600" cy="567420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x-none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204" y="612065"/>
            <a:ext cx="5943600" cy="4115952"/>
          </a:xfrm>
        </p:spPr>
        <p:txBody>
          <a:bodyPr/>
          <a:lstStyle>
            <a:lvl1pPr marL="0" indent="0">
              <a:buNone/>
              <a:defRPr sz="3000"/>
            </a:lvl1pPr>
            <a:lvl2pPr marL="434354" indent="0">
              <a:buNone/>
              <a:defRPr sz="2700"/>
            </a:lvl2pPr>
            <a:lvl3pPr marL="868708" indent="0">
              <a:buNone/>
              <a:defRPr sz="2300"/>
            </a:lvl3pPr>
            <a:lvl4pPr marL="1303062" indent="0">
              <a:buNone/>
              <a:defRPr sz="1900"/>
            </a:lvl4pPr>
            <a:lvl5pPr marL="1737417" indent="0">
              <a:buNone/>
              <a:defRPr sz="1900"/>
            </a:lvl5pPr>
            <a:lvl6pPr marL="2171771" indent="0">
              <a:buNone/>
              <a:defRPr sz="1900"/>
            </a:lvl6pPr>
            <a:lvl7pPr marL="2606126" indent="0">
              <a:buNone/>
              <a:defRPr sz="1900"/>
            </a:lvl7pPr>
            <a:lvl8pPr marL="3040479" indent="0">
              <a:buNone/>
              <a:defRPr sz="1900"/>
            </a:lvl8pPr>
            <a:lvl9pPr marL="3474834" indent="0">
              <a:buNone/>
              <a:defRPr sz="1900"/>
            </a:lvl9pPr>
          </a:lstStyle>
          <a:p>
            <a:pPr lvl="0"/>
            <a:r>
              <a:rPr lang="x-none" noProof="0"/>
              <a:t>Drag picture to placeholder or click icon to add</a:t>
            </a:r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204" y="5367444"/>
            <a:ext cx="59436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34354" indent="0">
              <a:buNone/>
              <a:defRPr sz="1100"/>
            </a:lvl2pPr>
            <a:lvl3pPr marL="868708" indent="0">
              <a:buNone/>
              <a:defRPr sz="1000"/>
            </a:lvl3pPr>
            <a:lvl4pPr marL="1303062" indent="0">
              <a:buNone/>
              <a:defRPr sz="900"/>
            </a:lvl4pPr>
            <a:lvl5pPr marL="1737417" indent="0">
              <a:buNone/>
              <a:defRPr sz="900"/>
            </a:lvl5pPr>
            <a:lvl6pPr marL="2171771" indent="0">
              <a:buNone/>
              <a:defRPr sz="900"/>
            </a:lvl6pPr>
            <a:lvl7pPr marL="2606126" indent="0">
              <a:buNone/>
              <a:defRPr sz="900"/>
            </a:lvl7pPr>
            <a:lvl8pPr marL="3040479" indent="0">
              <a:buNone/>
              <a:defRPr sz="900"/>
            </a:lvl8pPr>
            <a:lvl9pPr marL="3474834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62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2550" y="-34925"/>
            <a:ext cx="8553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06" tIns="45703" rIns="91406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577850"/>
            <a:ext cx="8420100" cy="479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GB"/>
          </a:p>
        </p:txBody>
      </p:sp>
      <p:pic>
        <p:nvPicPr>
          <p:cNvPr id="4" name="Picture 3" descr="LOGO_INFN_CON_NOME_ESTES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5373216"/>
            <a:ext cx="2232248" cy="13055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6696" y="5750664"/>
            <a:ext cx="220209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dirty="0">
                <a:solidFill>
                  <a:srgbClr val="002A48"/>
                </a:solidFill>
                <a:latin typeface="Oswald Regular"/>
                <a:cs typeface="Oswald Regular"/>
              </a:rPr>
              <a:t>Sezione di Milano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</p:sldLayoutIdLst>
  <p:hf hdr="0"/>
  <p:txStyles>
    <p:titleStyle>
      <a:lvl1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/>
          <a:ea typeface="ＭＳ Ｐゴシック" charset="0"/>
          <a:cs typeface="Calibri"/>
        </a:defRPr>
      </a:lvl1pPr>
      <a:lvl2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0963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2A48"/>
          </a:solidFill>
          <a:latin typeface="Calibri" charset="0"/>
          <a:ea typeface="ＭＳ Ｐゴシック" charset="0"/>
          <a:cs typeface="ＭＳ Ｐゴシック" charset="0"/>
        </a:defRPr>
      </a:lvl5pPr>
      <a:lvl6pPr marL="434354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6pPr>
      <a:lvl7pPr marL="868708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7pPr>
      <a:lvl8pPr marL="1303062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8pPr>
      <a:lvl9pPr marL="1737417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9pPr>
    </p:titleStyle>
    <p:bodyStyle>
      <a:lvl1pPr marL="338138" indent="-338138" algn="l" defTabSz="909638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2A48"/>
          </a:solidFill>
          <a:latin typeface="Calibri"/>
          <a:ea typeface="ＭＳ Ｐゴシック" charset="0"/>
          <a:cs typeface="Calibri"/>
        </a:defRPr>
      </a:lvl1pPr>
      <a:lvl2pPr marL="738188" indent="-280988" algn="l" defTabSz="909638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2A48"/>
          </a:solidFill>
          <a:latin typeface="Calibri"/>
          <a:ea typeface="ＭＳ Ｐゴシック" charset="0"/>
          <a:cs typeface="Calibri"/>
        </a:defRPr>
      </a:lvl2pPr>
      <a:lvl3pPr marL="1139825" indent="-225425" algn="l" defTabSz="9096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A48"/>
          </a:solidFill>
          <a:latin typeface="Calibri"/>
          <a:ea typeface="ＭＳ Ｐゴシック" charset="0"/>
          <a:cs typeface="Calibri"/>
        </a:defRPr>
      </a:lvl3pPr>
      <a:lvl4pPr marL="1597025" indent="-225425" algn="l" defTabSz="9096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4pPr>
      <a:lvl5pPr marL="2054225" indent="-225425" algn="l" defTabSz="90963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5pPr>
      <a:lvl6pPr marL="2491504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25858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60213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94566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5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708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62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417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71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126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479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83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20750" y="-34925"/>
            <a:ext cx="8985250" cy="511175"/>
          </a:xfrm>
          <a:prstGeom prst="rect">
            <a:avLst/>
          </a:prstGeom>
          <a:solidFill>
            <a:srgbClr val="002A4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577850"/>
            <a:ext cx="8420100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445250"/>
            <a:ext cx="3081338" cy="412750"/>
          </a:xfrm>
          <a:prstGeom prst="rect">
            <a:avLst/>
          </a:prstGeom>
          <a:solidFill>
            <a:srgbClr val="002A48"/>
          </a:solidFill>
        </p:spPr>
        <p:txBody>
          <a:bodyPr vert="horz" lIns="91414" tIns="45707" rIns="91414" bIns="45707" rtlCol="0" anchor="ctr"/>
          <a:lstStyle>
            <a:lvl1pPr algn="l">
              <a:defRPr sz="1400" b="1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720975" y="6453188"/>
            <a:ext cx="6624638" cy="404812"/>
          </a:xfrm>
          <a:prstGeom prst="rect">
            <a:avLst/>
          </a:prstGeom>
          <a:solidFill>
            <a:srgbClr val="002A48"/>
          </a:solidFill>
        </p:spPr>
        <p:txBody>
          <a:bodyPr vert="horz" lIns="91414" tIns="45707" rIns="91414" bIns="45707" rtlCol="0" anchor="ctr"/>
          <a:lstStyle>
            <a:lvl1pPr algn="ctr">
              <a:defRPr sz="1600" b="1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9345613" y="6448425"/>
            <a:ext cx="560387" cy="409575"/>
          </a:xfrm>
          <a:prstGeom prst="rect">
            <a:avLst/>
          </a:prstGeom>
          <a:solidFill>
            <a:srgbClr val="002A48"/>
          </a:solidFill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16B4319B-6D0C-E442-8D0B-2C52ABE46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" descr="LOGO_INFN_SIGLA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-26988"/>
            <a:ext cx="9858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4" r:id="rId7"/>
    <p:sldLayoutId id="2147484755" r:id="rId8"/>
    <p:sldLayoutId id="2147484756" r:id="rId9"/>
    <p:sldLayoutId id="2147484753" r:id="rId10"/>
    <p:sldLayoutId id="2147484765" r:id="rId11"/>
  </p:sldLayoutIdLst>
  <p:hf hdr="0"/>
  <p:txStyles>
    <p:titleStyle>
      <a:lvl1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/>
          <a:ea typeface="ＭＳ Ｐゴシック" charset="0"/>
          <a:cs typeface="Calibri"/>
        </a:defRPr>
      </a:lvl1pPr>
      <a:lvl2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096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34354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6pPr>
      <a:lvl7pPr marL="868708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7pPr>
      <a:lvl8pPr marL="1303062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8pPr>
      <a:lvl9pPr marL="1737417" algn="ctr" defTabSz="913953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A50021"/>
          </a:solidFill>
          <a:latin typeface="Times New Roman" pitchFamily="18" charset="0"/>
        </a:defRPr>
      </a:lvl9pPr>
    </p:titleStyle>
    <p:bodyStyle>
      <a:lvl1pPr marL="338138" indent="-338138" algn="l" defTabSz="90963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2A48"/>
          </a:solidFill>
          <a:latin typeface="Calibri"/>
          <a:ea typeface="ＭＳ Ｐゴシック" charset="0"/>
          <a:cs typeface="Calibri"/>
        </a:defRPr>
      </a:lvl1pPr>
      <a:lvl2pPr marL="738188" indent="-280988" algn="l" defTabSz="9096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2A48"/>
          </a:solidFill>
          <a:latin typeface="Calibri"/>
          <a:ea typeface="ＭＳ Ｐゴシック" charset="0"/>
          <a:cs typeface="Calibri"/>
        </a:defRPr>
      </a:lvl2pPr>
      <a:lvl3pPr marL="1139825" indent="-225425" algn="l" defTabSz="9096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2A48"/>
          </a:solidFill>
          <a:latin typeface="Calibri"/>
          <a:ea typeface="ＭＳ Ｐゴシック" charset="0"/>
          <a:cs typeface="Calibri"/>
        </a:defRPr>
      </a:lvl3pPr>
      <a:lvl4pPr marL="1597025" indent="-225425" algn="l" defTabSz="9096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4pPr>
      <a:lvl5pPr marL="2054225" indent="-225425" algn="l" defTabSz="9096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A48"/>
          </a:solidFill>
          <a:latin typeface="Calibri"/>
          <a:ea typeface="ＭＳ Ｐゴシック" charset="0"/>
          <a:cs typeface="Calibri"/>
        </a:defRPr>
      </a:lvl5pPr>
      <a:lvl6pPr marL="2491504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25858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60213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94566" indent="-229244" algn="l" defTabSz="91395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5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708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062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417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771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6126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479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834" algn="l" defTabSz="8687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ndreazz\AppData\Local\Temp\home.php" TargetMode="External"/><Relationship Id="rId2" Type="http://schemas.openxmlformats.org/officeDocument/2006/relationships/hyperlink" Target="/assegnazioni/sito/resoconti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file:///C:\Users\andreazz\AppData\Local\Temp\Riassunto%20%20(30-09-2019%2005_37)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344488" y="836613"/>
            <a:ext cx="8818562" cy="2763837"/>
          </a:xfrm>
        </p:spPr>
        <p:txBody>
          <a:bodyPr/>
          <a:lstStyle/>
          <a:p>
            <a:r>
              <a:rPr lang="en-GB" sz="7200" dirty="0" err="1">
                <a:latin typeface="Calibri" charset="0"/>
              </a:rPr>
              <a:t>Introduzione</a:t>
            </a:r>
            <a:r>
              <a:rPr lang="en-GB" sz="7200" dirty="0">
                <a:latin typeface="Calibri" charset="0"/>
              </a:rPr>
              <a:t> Gruppo 1</a:t>
            </a:r>
            <a:br>
              <a:rPr lang="en-GB" sz="7200" dirty="0">
                <a:latin typeface="Calibri" charset="0"/>
              </a:rPr>
            </a:br>
            <a:r>
              <a:rPr lang="en-GB" dirty="0" err="1">
                <a:latin typeface="Calibri" charset="0"/>
              </a:rPr>
              <a:t>Consiglio</a:t>
            </a:r>
            <a:r>
              <a:rPr lang="en-GB" dirty="0">
                <a:latin typeface="Calibri" charset="0"/>
              </a:rPr>
              <a:t> di Sezione</a:t>
            </a:r>
            <a:br>
              <a:rPr lang="en-GB" dirty="0">
                <a:latin typeface="Calibri" charset="0"/>
              </a:rPr>
            </a:br>
            <a:r>
              <a:rPr lang="en-GB" dirty="0">
                <a:latin typeface="Calibri" charset="0"/>
              </a:rPr>
              <a:t>Milano, 2 </a:t>
            </a:r>
            <a:r>
              <a:rPr lang="en-GB" dirty="0" err="1">
                <a:latin typeface="Calibri" charset="0"/>
              </a:rPr>
              <a:t>luglio</a:t>
            </a:r>
            <a:r>
              <a:rPr lang="en-GB" dirty="0">
                <a:latin typeface="Calibri" charset="0"/>
              </a:rPr>
              <a:t> 2020</a:t>
            </a:r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704850" y="3886200"/>
            <a:ext cx="8640763" cy="1752600"/>
          </a:xfrm>
        </p:spPr>
        <p:txBody>
          <a:bodyPr/>
          <a:lstStyle/>
          <a:p>
            <a:r>
              <a:rPr lang="en-GB" b="0" dirty="0">
                <a:latin typeface="Calibri" charset="0"/>
              </a:rPr>
              <a:t>Attilio Andreazza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FCAA-BC8C-4CDC-B961-D88EC809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Notizie</a:t>
            </a:r>
            <a:r>
              <a:rPr lang="en-US" dirty="0"/>
              <a:t> </a:t>
            </a:r>
            <a:r>
              <a:rPr lang="en-US" dirty="0" err="1"/>
              <a:t>locali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6394F-5F27-43A6-B5FB-254364FF1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Francesco Tartarelli </a:t>
            </a:r>
            <a:r>
              <a:rPr lang="en-US" sz="2800" dirty="0" err="1"/>
              <a:t>eletto</a:t>
            </a:r>
            <a:r>
              <a:rPr lang="en-US" sz="2800" dirty="0"/>
              <a:t> nuovo </a:t>
            </a:r>
            <a:r>
              <a:rPr lang="en-US" sz="2800" dirty="0" err="1"/>
              <a:t>coordinatore</a:t>
            </a:r>
            <a:r>
              <a:rPr lang="en-US" sz="2800" dirty="0"/>
              <a:t> a </a:t>
            </a:r>
            <a:r>
              <a:rPr lang="en-US" sz="2800" dirty="0" err="1"/>
              <a:t>partire</a:t>
            </a:r>
            <a:r>
              <a:rPr lang="en-US" sz="2800" dirty="0"/>
              <a:t> dal 1 Agosto 2020</a:t>
            </a:r>
          </a:p>
          <a:p>
            <a:pPr lvl="1"/>
            <a:r>
              <a:rPr lang="en-US" sz="2400" dirty="0" err="1"/>
              <a:t>Prossima</a:t>
            </a:r>
            <a:r>
              <a:rPr lang="en-US" sz="2400" dirty="0"/>
              <a:t> </a:t>
            </a:r>
            <a:r>
              <a:rPr lang="en-US" sz="2400" dirty="0" err="1"/>
              <a:t>riunione</a:t>
            </a:r>
            <a:r>
              <a:rPr lang="en-US" sz="2400" dirty="0"/>
              <a:t> CSN1 </a:t>
            </a:r>
            <a:r>
              <a:rPr lang="en-US" sz="2400" dirty="0" err="1"/>
              <a:t>telematica</a:t>
            </a:r>
            <a:r>
              <a:rPr lang="en-US" sz="2400" dirty="0"/>
              <a:t> 9-10 </a:t>
            </a:r>
            <a:r>
              <a:rPr lang="en-US" sz="2400" dirty="0" err="1"/>
              <a:t>luglio</a:t>
            </a:r>
            <a:endParaRPr lang="en-US" sz="2400" dirty="0"/>
          </a:p>
          <a:p>
            <a:pPr lvl="1"/>
            <a:r>
              <a:rPr lang="en-US" sz="2400" dirty="0" err="1"/>
              <a:t>Riunione</a:t>
            </a:r>
            <a:r>
              <a:rPr lang="en-US" sz="2400" dirty="0"/>
              <a:t> di </a:t>
            </a:r>
            <a:r>
              <a:rPr lang="en-US" sz="2400" dirty="0" err="1"/>
              <a:t>bilancio</a:t>
            </a:r>
            <a:r>
              <a:rPr lang="en-US" sz="2400" dirty="0"/>
              <a:t> a Perugia semi-</a:t>
            </a:r>
            <a:r>
              <a:rPr lang="en-US" sz="2400" dirty="0" err="1"/>
              <a:t>chiusa</a:t>
            </a:r>
            <a:r>
              <a:rPr lang="en-US" sz="2400" dirty="0"/>
              <a:t>:</a:t>
            </a:r>
          </a:p>
          <a:p>
            <a:pPr lvl="2"/>
            <a:r>
              <a:rPr lang="en-US" sz="2000" dirty="0"/>
              <a:t>solo CSN1+oratori del </a:t>
            </a:r>
            <a:r>
              <a:rPr lang="en-US" sz="2000" dirty="0" err="1"/>
              <a:t>giorno</a:t>
            </a:r>
            <a:endParaRPr lang="en-US" sz="2000" dirty="0"/>
          </a:p>
          <a:p>
            <a:r>
              <a:rPr lang="en-US" sz="2800" dirty="0" err="1"/>
              <a:t>Presentazioni</a:t>
            </a:r>
            <a:r>
              <a:rPr lang="en-US" sz="2800" dirty="0"/>
              <a:t> </a:t>
            </a:r>
            <a:r>
              <a:rPr lang="en-US" sz="2800" dirty="0" err="1"/>
              <a:t>delle</a:t>
            </a:r>
            <a:r>
              <a:rPr lang="en-US" sz="2800" dirty="0"/>
              <a:t> </a:t>
            </a:r>
            <a:r>
              <a:rPr lang="en-US" sz="2800" dirty="0" err="1"/>
              <a:t>attività</a:t>
            </a:r>
            <a:r>
              <a:rPr lang="en-US" sz="2800" dirty="0"/>
              <a:t> da </a:t>
            </a:r>
            <a:r>
              <a:rPr lang="en-US" sz="2800" dirty="0" err="1"/>
              <a:t>parte</a:t>
            </a:r>
            <a:r>
              <a:rPr lang="en-US" sz="2800" dirty="0"/>
              <a:t> </a:t>
            </a:r>
            <a:r>
              <a:rPr lang="en-US" sz="2800" dirty="0" err="1"/>
              <a:t>dei</a:t>
            </a:r>
            <a:r>
              <a:rPr lang="en-US" sz="2800" dirty="0"/>
              <a:t> </a:t>
            </a:r>
            <a:r>
              <a:rPr lang="en-US" sz="2800" dirty="0" err="1"/>
              <a:t>gruppi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ATLAS (con </a:t>
            </a:r>
            <a:r>
              <a:rPr lang="en-US" sz="2400" dirty="0" err="1"/>
              <a:t>upgradei</a:t>
            </a:r>
            <a:r>
              <a:rPr lang="en-US" sz="2400" dirty="0"/>
              <a:t> di FASE2)</a:t>
            </a:r>
          </a:p>
          <a:p>
            <a:pPr lvl="1"/>
            <a:r>
              <a:rPr lang="en-US" sz="2400" dirty="0"/>
              <a:t>LHCB + SELDOM</a:t>
            </a:r>
          </a:p>
          <a:p>
            <a:r>
              <a:rPr lang="en-US" sz="2800" dirty="0"/>
              <a:t> Update European Strategy for Particle Physics </a:t>
            </a:r>
            <a:r>
              <a:rPr lang="en-US" sz="2800" dirty="0" err="1"/>
              <a:t>disponibile</a:t>
            </a:r>
            <a:r>
              <a:rPr lang="en-US" sz="2800" dirty="0"/>
              <a:t> dopo </a:t>
            </a:r>
            <a:r>
              <a:rPr lang="en-US" sz="2800" dirty="0" err="1"/>
              <a:t>il</a:t>
            </a:r>
            <a:r>
              <a:rPr lang="en-US" sz="2800" dirty="0"/>
              <a:t> Council di </a:t>
            </a:r>
            <a:r>
              <a:rPr lang="en-US" sz="2800" dirty="0" err="1"/>
              <a:t>Giugno</a:t>
            </a:r>
            <a:endParaRPr lang="en-US" sz="2800" dirty="0"/>
          </a:p>
          <a:p>
            <a:pPr lvl="1"/>
            <a:r>
              <a:rPr lang="en-US" sz="2400" dirty="0"/>
              <a:t>un nuovo statement </a:t>
            </a:r>
            <a:r>
              <a:rPr lang="en-US" sz="2400" dirty="0" err="1"/>
              <a:t>chiaro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b="1" dirty="0"/>
              <a:t>la </a:t>
            </a:r>
            <a:r>
              <a:rPr lang="en-US" sz="2400" b="1" dirty="0" err="1"/>
              <a:t>prossima</a:t>
            </a:r>
            <a:r>
              <a:rPr lang="en-US" sz="2400" b="1" dirty="0"/>
              <a:t> </a:t>
            </a:r>
            <a:r>
              <a:rPr lang="en-US" sz="2400" b="1" dirty="0" err="1"/>
              <a:t>macchina</a:t>
            </a:r>
            <a:r>
              <a:rPr lang="en-US" sz="2400" b="1" dirty="0"/>
              <a:t> </a:t>
            </a:r>
            <a:r>
              <a:rPr lang="en-US" sz="2400" b="1" dirty="0" err="1"/>
              <a:t>globale</a:t>
            </a:r>
            <a:r>
              <a:rPr lang="en-US" sz="2400" b="1" dirty="0"/>
              <a:t> </a:t>
            </a:r>
            <a:r>
              <a:rPr lang="en-US" sz="2400" b="1" dirty="0" err="1"/>
              <a:t>sarà</a:t>
            </a:r>
            <a:r>
              <a:rPr lang="en-US" sz="2400" b="1" dirty="0"/>
              <a:t> una Higgs factory</a:t>
            </a:r>
          </a:p>
          <a:p>
            <a:pPr lvl="1"/>
            <a:r>
              <a:rPr lang="en-US" sz="2400" dirty="0" err="1"/>
              <a:t>dettagli</a:t>
            </a:r>
            <a:r>
              <a:rPr lang="en-US" sz="2400" dirty="0"/>
              <a:t>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err="1"/>
              <a:t>presentazione</a:t>
            </a:r>
            <a:r>
              <a:rPr lang="en-US" sz="2400" dirty="0"/>
              <a:t> di Massimo</a:t>
            </a:r>
            <a:endParaRPr lang="LID4096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62A12-DAC7-4128-9595-8170255F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CDC77-826E-4D8D-8366-BAFF3D5C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E75F3-E581-47A2-9BF3-9E22F717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CE0EC-9FA3-0444-B5C0-93C5DDC803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1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C572C-97BE-4AB0-9A71-D0C2309B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Assegnazioni Milano (2020)</a:t>
            </a:r>
            <a:endParaRPr lang="LID4096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2915186-EB6B-4FC3-B55F-A7CBD1B7B1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930171"/>
              </p:ext>
            </p:extLst>
          </p:nvPr>
        </p:nvGraphicFramePr>
        <p:xfrm>
          <a:off x="238062" y="548680"/>
          <a:ext cx="9429876" cy="4593933"/>
        </p:xfrm>
        <a:graphic>
          <a:graphicData uri="http://schemas.openxmlformats.org/drawingml/2006/table">
            <a:tbl>
              <a:tblPr/>
              <a:tblGrid>
                <a:gridCol w="1527590">
                  <a:extLst>
                    <a:ext uri="{9D8B030D-6E8A-4147-A177-3AD203B41FA5}">
                      <a16:colId xmlns:a16="http://schemas.microsoft.com/office/drawing/2014/main" val="446503969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3706018839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545831969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3348605111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1644287088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896097039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2958666231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409279356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3118823256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3578875488"/>
                    </a:ext>
                  </a:extLst>
                </a:gridCol>
                <a:gridCol w="483571">
                  <a:extLst>
                    <a:ext uri="{9D8B030D-6E8A-4147-A177-3AD203B41FA5}">
                      <a16:colId xmlns:a16="http://schemas.microsoft.com/office/drawing/2014/main" val="171644798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7221828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621177515"/>
                    </a:ext>
                  </a:extLst>
                </a:gridCol>
                <a:gridCol w="694105">
                  <a:extLst>
                    <a:ext uri="{9D8B030D-6E8A-4147-A177-3AD203B41FA5}">
                      <a16:colId xmlns:a16="http://schemas.microsoft.com/office/drawing/2014/main" val="2990497386"/>
                    </a:ext>
                  </a:extLst>
                </a:gridCol>
                <a:gridCol w="564449">
                  <a:extLst>
                    <a:ext uri="{9D8B030D-6E8A-4147-A177-3AD203B41FA5}">
                      <a16:colId xmlns:a16="http://schemas.microsoft.com/office/drawing/2014/main" val="1756869972"/>
                    </a:ext>
                  </a:extLst>
                </a:gridCol>
              </a:tblGrid>
              <a:tr h="509613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Esper. &amp; Suf.</a:t>
                      </a:r>
                      <a:r>
                        <a:rPr lang="en-IE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MISS </a:t>
                      </a:r>
                      <a:r>
                        <a:rPr lang="en-IE" sz="1600" dirty="0"/>
                        <a:t>(**)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CON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ALTRICONS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INV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APP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2"/>
                        </a:rPr>
                        <a:t>SPSERVIZI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TOTALE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IE" sz="7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027859"/>
                  </a:ext>
                </a:extLst>
              </a:tr>
              <a:tr h="210467"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 </a:t>
                      </a:r>
                      <a:endParaRPr lang="LID4096" sz="20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600" dirty="0" err="1"/>
                        <a:t>Sj</a:t>
                      </a:r>
                      <a:r>
                        <a:rPr lang="en-IE" sz="1600" dirty="0"/>
                        <a:t> </a:t>
                      </a:r>
                      <a:endParaRPr lang="LID4096" sz="20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96278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3"/>
                        </a:rPr>
                        <a:t>ATLAS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102</a:t>
                      </a:r>
                      <a:r>
                        <a:rPr lang="en-150" sz="1600" dirty="0"/>
                        <a:t>.5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2</a:t>
                      </a:r>
                      <a:r>
                        <a:rPr lang="en-150" sz="1600" dirty="0"/>
                        <a:t>5</a:t>
                      </a:r>
                      <a:r>
                        <a:rPr lang="it-IT" sz="1600" dirty="0"/>
                        <a:t>.0</a:t>
                      </a:r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</a:t>
                      </a:r>
                      <a:r>
                        <a:rPr lang="it-IT" sz="1600" dirty="0"/>
                        <a:t>13</a:t>
                      </a:r>
                      <a:r>
                        <a:rPr lang="en-150" sz="1600" dirty="0"/>
                        <a:t>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119.0</a:t>
                      </a:r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119.0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359</a:t>
                      </a:r>
                      <a:r>
                        <a:rPr lang="en-150" sz="1600" dirty="0"/>
                        <a:t>.5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119.0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73662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3"/>
                        </a:rPr>
                        <a:t>FASE2_ATLAS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60</a:t>
                      </a:r>
                      <a:r>
                        <a:rPr lang="en-150" sz="1600" dirty="0"/>
                        <a:t>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0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25</a:t>
                      </a:r>
                      <a:r>
                        <a:rPr lang="en-150" sz="1600" dirty="0"/>
                        <a:t>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14.0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0(*)</a:t>
                      </a:r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0</a:t>
                      </a:r>
                      <a:r>
                        <a:rPr lang="it-IT" sz="1600" dirty="0"/>
                        <a:t>(*)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15.0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0(*)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10</a:t>
                      </a:r>
                      <a:r>
                        <a:rPr lang="it-IT" sz="1600" dirty="0"/>
                        <a:t>0.0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14.0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719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3"/>
                        </a:rPr>
                        <a:t>LHC-b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49</a:t>
                      </a:r>
                      <a:r>
                        <a:rPr lang="en-150" sz="1600" dirty="0"/>
                        <a:t>.5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/>
                        <a:t>14.0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0</a:t>
                      </a:r>
                      <a:r>
                        <a:rPr lang="it-IT" sz="1600" dirty="0"/>
                        <a:t> (+)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0(+)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8.5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72.0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37772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3"/>
                        </a:rPr>
                        <a:t>RD_FA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2</a:t>
                      </a:r>
                      <a:r>
                        <a:rPr lang="en-150" sz="1600" dirty="0"/>
                        <a:t>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5.0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</a:t>
                      </a:r>
                      <a:r>
                        <a:rPr lang="en-150" sz="1600" dirty="0"/>
                        <a:t>7.</a:t>
                      </a:r>
                      <a:r>
                        <a:rPr lang="it-IT" sz="1600" dirty="0"/>
                        <a:t>0</a:t>
                      </a:r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4.5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15.0</a:t>
                      </a:r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19</a:t>
                      </a:r>
                      <a:r>
                        <a:rPr lang="en-150" sz="1600" dirty="0"/>
                        <a:t>.</a:t>
                      </a:r>
                      <a:r>
                        <a:rPr lang="it-IT" sz="1600" dirty="0"/>
                        <a:t>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24.5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6607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err="1">
                          <a:hlinkClick r:id="rId3"/>
                        </a:rPr>
                        <a:t>Dotazioni</a:t>
                      </a:r>
                      <a:r>
                        <a:rPr lang="en-IE" sz="1600" dirty="0">
                          <a:hlinkClick r:id="rId3"/>
                        </a:rPr>
                        <a:t>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2</a:t>
                      </a:r>
                      <a:r>
                        <a:rPr lang="it-IT" sz="1600" dirty="0"/>
                        <a:t>9</a:t>
                      </a:r>
                      <a:r>
                        <a:rPr lang="en-150" sz="1600" dirty="0"/>
                        <a:t>.0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16.</a:t>
                      </a:r>
                      <a:r>
                        <a:rPr lang="it-IT" sz="1600" dirty="0"/>
                        <a:t>5</a:t>
                      </a:r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26.</a:t>
                      </a:r>
                      <a:r>
                        <a:rPr lang="it-IT" sz="1600" dirty="0"/>
                        <a:t>5</a:t>
                      </a:r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7</a:t>
                      </a:r>
                      <a:r>
                        <a:rPr lang="it-IT" sz="1600" dirty="0"/>
                        <a:t>6.0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150" sz="16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78578"/>
                  </a:ext>
                </a:extLst>
              </a:tr>
              <a:tr h="548640">
                <a:tc rowSpan="2"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hlinkClick r:id="rId4"/>
                        </a:rPr>
                        <a:t>TOTALE </a:t>
                      </a:r>
                      <a:endParaRPr lang="en-IE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183.0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5.0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13</a:t>
                      </a:r>
                      <a:r>
                        <a:rPr lang="it-IT" sz="1600" dirty="0"/>
                        <a:t>2.5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4.5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0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51.5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29.0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</a:t>
                      </a:r>
                      <a:r>
                        <a:rPr lang="it-IT" sz="1600" dirty="0"/>
                        <a:t>13.0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0.0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142.5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150" sz="1600" dirty="0"/>
                        <a:t>1</a:t>
                      </a:r>
                      <a:r>
                        <a:rPr lang="it-IT" sz="1600" dirty="0"/>
                        <a:t>19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626.5</a:t>
                      </a:r>
                      <a:r>
                        <a:rPr lang="en-150" sz="1600" dirty="0"/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dirty="0"/>
                        <a:t>157</a:t>
                      </a:r>
                      <a:r>
                        <a:rPr lang="en-150" sz="1600" dirty="0"/>
                        <a:t>.5 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8163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188.0</a:t>
                      </a:r>
                      <a:r>
                        <a:rPr lang="en-150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12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150" sz="1600" dirty="0">
                          <a:effectLst/>
                        </a:rPr>
                        <a:t>1</a:t>
                      </a:r>
                      <a:r>
                        <a:rPr lang="it-IT" sz="1600" dirty="0">
                          <a:effectLst/>
                        </a:rPr>
                        <a:t>37</a:t>
                      </a:r>
                      <a:r>
                        <a:rPr lang="en-150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7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150" sz="1600" dirty="0">
                          <a:effectLst/>
                        </a:rPr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7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80.5</a:t>
                      </a:r>
                      <a:r>
                        <a:rPr lang="en-150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7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113</a:t>
                      </a:r>
                      <a:r>
                        <a:rPr lang="en-150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70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261.5</a:t>
                      </a:r>
                      <a:r>
                        <a:rPr lang="en-150" sz="1600" dirty="0">
                          <a:effectLst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7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effectLst/>
                        </a:rPr>
                        <a:t>784.0</a:t>
                      </a:r>
                      <a:endParaRPr lang="en-150" sz="1600" dirty="0">
                        <a:effectLst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150" sz="700" dirty="0">
                        <a:effectLst/>
                      </a:endParaRPr>
                    </a:p>
                  </a:txBody>
                  <a:tcPr marL="0" marR="0" marT="0" marB="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6614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E0F7C-7ADA-4534-8F02-CF09533C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ID4096"/>
              <a:t>Milano, 9 ottobre 2019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FD80-144B-4645-AF1A-0CBA55BE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Sommario Gruppo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A8F88-61FF-4940-8649-B9C2594F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CE0EC-9FA3-0444-B5C0-93C5DDC803E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9D178-2A77-4E87-9B0E-0F6EB40CF59D}"/>
              </a:ext>
            </a:extLst>
          </p:cNvPr>
          <p:cNvSpPr txBox="1"/>
          <p:nvPr/>
        </p:nvSpPr>
        <p:spPr>
          <a:xfrm>
            <a:off x="560512" y="5457998"/>
            <a:ext cx="908113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A48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2A48"/>
                </a:solidFill>
                <a:latin typeface="Calibri"/>
                <a:cs typeface="Calibri"/>
              </a:rPr>
              <a:t>(*) Core HL-LHC</a:t>
            </a:r>
          </a:p>
          <a:p>
            <a:r>
              <a:rPr lang="it-IT" sz="1800" dirty="0">
                <a:solidFill>
                  <a:srgbClr val="002A48"/>
                </a:solidFill>
                <a:latin typeface="Calibri"/>
                <a:cs typeface="Calibri"/>
              </a:rPr>
              <a:t>(**) Quote trasferite su fondo indiviso al RN</a:t>
            </a:r>
          </a:p>
          <a:p>
            <a:r>
              <a:rPr lang="it-IT" sz="1800" dirty="0">
                <a:solidFill>
                  <a:srgbClr val="002A48"/>
                </a:solidFill>
                <a:latin typeface="Calibri"/>
                <a:cs typeface="Calibri"/>
              </a:rPr>
              <a:t>(+) Richiesta tecnica in caso non si riuscissero a recuperare avanzi di gara</a:t>
            </a:r>
            <a:endParaRPr lang="LID4096" sz="1800" dirty="0">
              <a:solidFill>
                <a:srgbClr val="002A48"/>
              </a:solidFill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C8F45A-2EC1-4E78-9510-0F7249CC907E}"/>
              </a:ext>
            </a:extLst>
          </p:cNvPr>
          <p:cNvSpPr txBox="1"/>
          <p:nvPr/>
        </p:nvSpPr>
        <p:spPr>
          <a:xfrm>
            <a:off x="238063" y="4941168"/>
            <a:ext cx="939545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A48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002A48"/>
                </a:solidFill>
                <a:latin typeface="Calibri"/>
                <a:cs typeface="Calibri"/>
              </a:rPr>
              <a:t>Cons. 2019                218.5             96                15                 37                150.5        235.0               754</a:t>
            </a:r>
            <a:endParaRPr lang="LID4096" sz="1800" b="1" dirty="0">
              <a:solidFill>
                <a:srgbClr val="002A48"/>
              </a:solidFill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B58B81-3FB3-4A02-B319-88B90C489D98}"/>
              </a:ext>
            </a:extLst>
          </p:cNvPr>
          <p:cNvSpPr txBox="1"/>
          <p:nvPr/>
        </p:nvSpPr>
        <p:spPr>
          <a:xfrm>
            <a:off x="6269757" y="5559470"/>
            <a:ext cx="3356049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A4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A48"/>
                </a:solidFill>
                <a:latin typeface="Calibri"/>
                <a:cs typeface="Calibri"/>
              </a:rPr>
              <a:t>Totale</a:t>
            </a:r>
          </a:p>
          <a:p>
            <a:r>
              <a:rPr lang="it-IT" sz="1800" dirty="0">
                <a:solidFill>
                  <a:srgbClr val="002A48"/>
                </a:solidFill>
                <a:latin typeface="Calibri"/>
                <a:cs typeface="Calibri"/>
              </a:rPr>
              <a:t>Ricercatori: 46 persone, 33.5 FTE</a:t>
            </a:r>
          </a:p>
          <a:p>
            <a:r>
              <a:rPr lang="it-IT" sz="1800" dirty="0">
                <a:solidFill>
                  <a:srgbClr val="002A48"/>
                </a:solidFill>
                <a:latin typeface="Calibri"/>
                <a:cs typeface="Calibri"/>
              </a:rPr>
              <a:t>Tecnologi:      7 persone,   5.6 FTE</a:t>
            </a:r>
            <a:endParaRPr lang="LID4096" sz="1800" dirty="0">
              <a:solidFill>
                <a:srgbClr val="002A48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482038"/>
      </p:ext>
    </p:extLst>
  </p:cSld>
  <p:clrMapOvr>
    <a:masterClrMapping/>
  </p:clrMapOvr>
</p:sld>
</file>

<file path=ppt/theme/theme1.xml><?xml version="1.0" encoding="utf-8"?>
<a:theme xmlns:a="http://schemas.openxmlformats.org/drawingml/2006/main" name="INF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rgbClr val="002A48"/>
            </a:solidFill>
            <a:latin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TLAS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solidFill>
            <a:srgbClr val="000090"/>
          </a:solidFill>
        </a:ln>
        <a:effectLst/>
      </a:spPr>
      <a:bodyPr rtlCol="0" anchor="ctr"/>
      <a:lstStyle>
        <a:defPPr algn="ctr">
          <a:defRPr sz="2000" dirty="0">
            <a:solidFill>
              <a:srgbClr val="000090"/>
            </a:solidFill>
            <a:latin typeface="Calibri"/>
            <a:cs typeface="Calibri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272C6B"/>
          </a:soli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5">
            <a:lumMod val="20000"/>
            <a:lumOff val="80000"/>
          </a:schemeClr>
        </a:solidFill>
        <a:ln>
          <a:solidFill>
            <a:srgbClr val="002A48"/>
          </a:solidFill>
        </a:ln>
      </a:spPr>
      <a:bodyPr wrap="square" rtlCol="0">
        <a:spAutoFit/>
      </a:bodyPr>
      <a:lstStyle>
        <a:defPPr>
          <a:defRPr sz="2000" dirty="0">
            <a:solidFill>
              <a:srgbClr val="002A48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INFN.pptx</Template>
  <TotalTime>38918</TotalTime>
  <Words>294</Words>
  <Application>Microsoft Office PowerPoint</Application>
  <PresentationFormat>A4 Paper (210x297 mm)</PresentationFormat>
  <Paragraphs>113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Oswald Regular</vt:lpstr>
      <vt:lpstr>Calibri</vt:lpstr>
      <vt:lpstr>Times New Roman</vt:lpstr>
      <vt:lpstr>INFN</vt:lpstr>
      <vt:lpstr>ATLAS</vt:lpstr>
      <vt:lpstr>Introduzione Gruppo 1 Consiglio di Sezione Milano, 2 luglio 2020</vt:lpstr>
      <vt:lpstr>Notizie locali</vt:lpstr>
      <vt:lpstr>Assegnazioni Milano (2020)</vt:lpstr>
    </vt:vector>
  </TitlesOfParts>
  <Manager/>
  <Company>INFN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Attilio Andreazza</dc:creator>
  <cp:keywords/>
  <dc:description/>
  <cp:lastModifiedBy>Attilio Andreazza</cp:lastModifiedBy>
  <cp:revision>634</cp:revision>
  <dcterms:created xsi:type="dcterms:W3CDTF">2003-02-12T10:22:35Z</dcterms:created>
  <dcterms:modified xsi:type="dcterms:W3CDTF">2020-07-02T06:46:00Z</dcterms:modified>
  <cp:category/>
</cp:coreProperties>
</file>