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34" r:id="rId2"/>
    <p:sldId id="370" r:id="rId3"/>
    <p:sldId id="375" r:id="rId4"/>
    <p:sldId id="377" r:id="rId5"/>
    <p:sldId id="371" r:id="rId6"/>
    <p:sldId id="372" r:id="rId7"/>
    <p:sldId id="373" r:id="rId8"/>
    <p:sldId id="374" r:id="rId9"/>
    <p:sldId id="378" r:id="rId10"/>
    <p:sldId id="424" r:id="rId11"/>
    <p:sldId id="407" r:id="rId12"/>
    <p:sldId id="410" r:id="rId13"/>
    <p:sldId id="409" r:id="rId14"/>
    <p:sldId id="411" r:id="rId15"/>
    <p:sldId id="412" r:id="rId16"/>
    <p:sldId id="413" r:id="rId17"/>
    <p:sldId id="414" r:id="rId18"/>
    <p:sldId id="415" r:id="rId19"/>
    <p:sldId id="416" r:id="rId20"/>
    <p:sldId id="417" r:id="rId21"/>
    <p:sldId id="418" r:id="rId22"/>
    <p:sldId id="419" r:id="rId23"/>
    <p:sldId id="420" r:id="rId24"/>
    <p:sldId id="421" r:id="rId25"/>
    <p:sldId id="425" r:id="rId26"/>
    <p:sldId id="423" r:id="rId27"/>
    <p:sldId id="394" r:id="rId28"/>
    <p:sldId id="397" r:id="rId29"/>
    <p:sldId id="398" r:id="rId30"/>
    <p:sldId id="399" r:id="rId31"/>
    <p:sldId id="400" r:id="rId32"/>
    <p:sldId id="401" r:id="rId33"/>
    <p:sldId id="381" r:id="rId34"/>
    <p:sldId id="317" r:id="rId35"/>
    <p:sldId id="382" r:id="rId36"/>
    <p:sldId id="392" r:id="rId37"/>
    <p:sldId id="383" r:id="rId38"/>
    <p:sldId id="384" r:id="rId39"/>
    <p:sldId id="386" r:id="rId40"/>
    <p:sldId id="385" r:id="rId41"/>
    <p:sldId id="387" r:id="rId42"/>
    <p:sldId id="389" r:id="rId43"/>
    <p:sldId id="388" r:id="rId44"/>
    <p:sldId id="391" r:id="rId45"/>
    <p:sldId id="402" r:id="rId46"/>
    <p:sldId id="405" r:id="rId47"/>
    <p:sldId id="403" r:id="rId48"/>
    <p:sldId id="404" r:id="rId49"/>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C00"/>
    <a:srgbClr val="CCECFF"/>
    <a:srgbClr val="0066FF"/>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5" autoAdjust="0"/>
    <p:restoredTop sz="94660"/>
  </p:normalViewPr>
  <p:slideViewPr>
    <p:cSldViewPr>
      <p:cViewPr varScale="1">
        <p:scale>
          <a:sx n="83" d="100"/>
          <a:sy n="83" d="100"/>
        </p:scale>
        <p:origin x="1445"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1698" y="-54"/>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US" altLang="it-IT"/>
          </a:p>
        </p:txBody>
      </p:sp>
      <p:sp>
        <p:nvSpPr>
          <p:cNvPr id="28675"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ltLang="it-IT"/>
          </a:p>
        </p:txBody>
      </p:sp>
      <p:sp>
        <p:nvSpPr>
          <p:cNvPr id="28676"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US" altLang="it-IT"/>
          </a:p>
        </p:txBody>
      </p:sp>
      <p:sp>
        <p:nvSpPr>
          <p:cNvPr id="28677"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Arial" panose="020B0604020202020204" pitchFamily="34" charset="0"/>
              </a:defRPr>
            </a:lvl1pPr>
          </a:lstStyle>
          <a:p>
            <a:fld id="{43F2CEB3-C4AC-444D-A8D0-312BE0A5F6CE}" type="slidenum">
              <a:rPr lang="en-US" altLang="it-IT"/>
              <a:pPr/>
              <a:t>‹N›</a:t>
            </a:fld>
            <a:endParaRPr lang="en-US"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it-IT" altLang="it-IT"/>
          </a:p>
        </p:txBody>
      </p:sp>
      <p:sp>
        <p:nvSpPr>
          <p:cNvPr id="24579"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it-IT" altLang="it-IT"/>
          </a:p>
        </p:txBody>
      </p:sp>
      <p:sp>
        <p:nvSpPr>
          <p:cNvPr id="1946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24581" name="Rectangle 5"/>
          <p:cNvSpPr>
            <a:spLocks noGrp="1" noChangeArrowheads="1"/>
          </p:cNvSpPr>
          <p:nvPr>
            <p:ph type="body" sz="quarter" idx="3"/>
          </p:nvPr>
        </p:nvSpPr>
        <p:spPr bwMode="auto">
          <a:xfrm>
            <a:off x="914400" y="4414838"/>
            <a:ext cx="502920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smtClean="0"/>
              <a:t>Fare clic per modificare gli stili del testo dello schema</a:t>
            </a:r>
          </a:p>
          <a:p>
            <a:pPr lvl="1"/>
            <a:r>
              <a:rPr lang="it-IT" altLang="it-IT" noProof="0" smtClean="0"/>
              <a:t>Secondo livello</a:t>
            </a:r>
          </a:p>
          <a:p>
            <a:pPr lvl="2"/>
            <a:r>
              <a:rPr lang="it-IT" altLang="it-IT" noProof="0" smtClean="0"/>
              <a:t>Terzo livello</a:t>
            </a:r>
          </a:p>
          <a:p>
            <a:pPr lvl="3"/>
            <a:r>
              <a:rPr lang="it-IT" altLang="it-IT" noProof="0" smtClean="0"/>
              <a:t>Quarto livello</a:t>
            </a:r>
          </a:p>
          <a:p>
            <a:pPr lvl="4"/>
            <a:r>
              <a:rPr lang="it-IT" altLang="it-IT" noProof="0" smtClean="0"/>
              <a:t>Quinto livello</a:t>
            </a:r>
          </a:p>
        </p:txBody>
      </p:sp>
      <p:sp>
        <p:nvSpPr>
          <p:cNvPr id="24582"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it-IT" altLang="it-IT"/>
          </a:p>
        </p:txBody>
      </p:sp>
      <p:sp>
        <p:nvSpPr>
          <p:cNvPr id="24583"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Arial" panose="020B0604020202020204" pitchFamily="34" charset="0"/>
              </a:defRPr>
            </a:lvl1pPr>
          </a:lstStyle>
          <a:p>
            <a:fld id="{C02F7403-4CE6-439A-B31D-EAD0ADF1AD8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fld id="{2C5B1ACC-D094-40E1-A1A3-CF96975B9D90}" type="slidenum">
              <a:rPr lang="en-US" altLang="en-US">
                <a:latin typeface="Arial" panose="020B0604020202020204" pitchFamily="34" charset="0"/>
              </a:rPr>
              <a:pPr eaLnBrk="1" hangingPunct="1">
                <a:spcBef>
                  <a:spcPct val="0"/>
                </a:spcBef>
              </a:pPr>
              <a:t>1</a:t>
            </a:fld>
            <a:endParaRPr lang="en-US" altLang="en-US">
              <a:latin typeface="Arial" panose="020B0604020202020204" pitchFamily="34" charset="0"/>
            </a:endParaRPr>
          </a:p>
        </p:txBody>
      </p:sp>
      <p:sp>
        <p:nvSpPr>
          <p:cNvPr id="105475" name="Rectangle 2"/>
          <p:cNvSpPr>
            <a:spLocks noGrp="1" noRot="1" noChangeAspect="1" noChangeArrowheads="1" noTextEdit="1"/>
          </p:cNvSpPr>
          <p:nvPr>
            <p:ph type="sldImg"/>
          </p:nvPr>
        </p:nvSpPr>
        <p:spPr>
          <a:xfrm>
            <a:off x="1104900" y="696913"/>
            <a:ext cx="4648200" cy="3486150"/>
          </a:xfrm>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04900" y="696913"/>
            <a:ext cx="4648200" cy="348615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20108104-2D45-49BD-A8AF-FDA2F7A7BFFF}" type="slidenum">
              <a:rPr lang="en-US" altLang="it-IT" smtClean="0"/>
              <a:pPr>
                <a:defRPr/>
              </a:pPr>
              <a:t>6</a:t>
            </a:fld>
            <a:endParaRPr lang="en-US" altLang="it-IT"/>
          </a:p>
        </p:txBody>
      </p:sp>
    </p:spTree>
    <p:extLst>
      <p:ext uri="{BB962C8B-B14F-4D97-AF65-F5344CB8AC3E}">
        <p14:creationId xmlns:p14="http://schemas.microsoft.com/office/powerpoint/2010/main" val="3019576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624B141A-D04E-DD49-88DC-EFA90428BA41}" type="slidenum">
              <a:rPr lang="fr-FR" smtClean="0"/>
              <a:pPr/>
              <a:t>11</a:t>
            </a:fld>
            <a:endParaRPr lang="fr-FR"/>
          </a:p>
        </p:txBody>
      </p:sp>
    </p:spTree>
    <p:extLst>
      <p:ext uri="{BB962C8B-B14F-4D97-AF65-F5344CB8AC3E}">
        <p14:creationId xmlns:p14="http://schemas.microsoft.com/office/powerpoint/2010/main" val="3812617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624B141A-D04E-DD49-88DC-EFA90428BA41}" type="slidenum">
              <a:rPr lang="fr-FR" smtClean="0"/>
              <a:pPr/>
              <a:t>12</a:t>
            </a:fld>
            <a:endParaRPr lang="fr-FR"/>
          </a:p>
        </p:txBody>
      </p:sp>
    </p:spTree>
    <p:extLst>
      <p:ext uri="{BB962C8B-B14F-4D97-AF65-F5344CB8AC3E}">
        <p14:creationId xmlns:p14="http://schemas.microsoft.com/office/powerpoint/2010/main" val="345606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624B141A-D04E-DD49-88DC-EFA90428BA41}" type="slidenum">
              <a:rPr lang="fr-FR" smtClean="0"/>
              <a:pPr/>
              <a:t>13</a:t>
            </a:fld>
            <a:endParaRPr lang="fr-FR"/>
          </a:p>
        </p:txBody>
      </p:sp>
    </p:spTree>
    <p:extLst>
      <p:ext uri="{BB962C8B-B14F-4D97-AF65-F5344CB8AC3E}">
        <p14:creationId xmlns:p14="http://schemas.microsoft.com/office/powerpoint/2010/main" val="27029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B141A-D04E-DD49-88DC-EFA90428BA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2803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04900" y="696913"/>
            <a:ext cx="4648200" cy="348615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20108104-2D45-49BD-A8AF-FDA2F7A7BFFF}" type="slidenum">
              <a:rPr lang="en-US" altLang="it-IT" smtClean="0"/>
              <a:pPr>
                <a:defRPr/>
              </a:pPr>
              <a:t>33</a:t>
            </a:fld>
            <a:endParaRPr lang="en-US" altLang="it-IT"/>
          </a:p>
        </p:txBody>
      </p:sp>
    </p:spTree>
    <p:extLst>
      <p:ext uri="{BB962C8B-B14F-4D97-AF65-F5344CB8AC3E}">
        <p14:creationId xmlns:p14="http://schemas.microsoft.com/office/powerpoint/2010/main" val="2979708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6" name="Rectangle 6"/>
          <p:cNvSpPr>
            <a:spLocks noGrp="1" noChangeArrowheads="1"/>
          </p:cNvSpPr>
          <p:nvPr>
            <p:ph type="sldNum" sz="quarter" idx="12"/>
          </p:nvPr>
        </p:nvSpPr>
        <p:spPr>
          <a:ln/>
        </p:spPr>
        <p:txBody>
          <a:bodyPr/>
          <a:lstStyle>
            <a:lvl1pPr>
              <a:defRPr/>
            </a:lvl1pPr>
          </a:lstStyle>
          <a:p>
            <a:fld id="{A8751AAD-DF70-4C5A-9FFC-DD0ADE61CAEF}" type="slidenum">
              <a:rPr lang="en-US" altLang="it-IT"/>
              <a:pPr/>
              <a:t>‹N›</a:t>
            </a:fld>
            <a:endParaRPr lang="en-US" altLang="it-IT"/>
          </a:p>
        </p:txBody>
      </p:sp>
    </p:spTree>
    <p:extLst>
      <p:ext uri="{BB962C8B-B14F-4D97-AF65-F5344CB8AC3E}">
        <p14:creationId xmlns:p14="http://schemas.microsoft.com/office/powerpoint/2010/main" val="67926829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6" name="Rectangle 6"/>
          <p:cNvSpPr>
            <a:spLocks noGrp="1" noChangeArrowheads="1"/>
          </p:cNvSpPr>
          <p:nvPr>
            <p:ph type="sldNum" sz="quarter" idx="12"/>
          </p:nvPr>
        </p:nvSpPr>
        <p:spPr>
          <a:ln/>
        </p:spPr>
        <p:txBody>
          <a:bodyPr/>
          <a:lstStyle>
            <a:lvl1pPr>
              <a:defRPr/>
            </a:lvl1pPr>
          </a:lstStyle>
          <a:p>
            <a:fld id="{EB5CA2FE-31DA-4174-B330-2FC48E87BE18}" type="slidenum">
              <a:rPr lang="en-US" altLang="it-IT"/>
              <a:pPr/>
              <a:t>‹N›</a:t>
            </a:fld>
            <a:endParaRPr lang="en-US" altLang="it-IT"/>
          </a:p>
        </p:txBody>
      </p:sp>
    </p:spTree>
    <p:extLst>
      <p:ext uri="{BB962C8B-B14F-4D97-AF65-F5344CB8AC3E}">
        <p14:creationId xmlns:p14="http://schemas.microsoft.com/office/powerpoint/2010/main" val="4095028042"/>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6" name="Rectangle 6"/>
          <p:cNvSpPr>
            <a:spLocks noGrp="1" noChangeArrowheads="1"/>
          </p:cNvSpPr>
          <p:nvPr>
            <p:ph type="sldNum" sz="quarter" idx="12"/>
          </p:nvPr>
        </p:nvSpPr>
        <p:spPr>
          <a:ln/>
        </p:spPr>
        <p:txBody>
          <a:bodyPr/>
          <a:lstStyle>
            <a:lvl1pPr>
              <a:defRPr/>
            </a:lvl1pPr>
          </a:lstStyle>
          <a:p>
            <a:fld id="{C4C4B10D-BDF0-4659-90AE-3A0009211B6D}" type="slidenum">
              <a:rPr lang="en-US" altLang="it-IT"/>
              <a:pPr/>
              <a:t>‹N›</a:t>
            </a:fld>
            <a:endParaRPr lang="en-US" altLang="it-IT"/>
          </a:p>
        </p:txBody>
      </p:sp>
    </p:spTree>
    <p:extLst>
      <p:ext uri="{BB962C8B-B14F-4D97-AF65-F5344CB8AC3E}">
        <p14:creationId xmlns:p14="http://schemas.microsoft.com/office/powerpoint/2010/main" val="212669442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6" name="Rectangle 6"/>
          <p:cNvSpPr>
            <a:spLocks noGrp="1" noChangeArrowheads="1"/>
          </p:cNvSpPr>
          <p:nvPr>
            <p:ph type="sldNum" sz="quarter" idx="12"/>
          </p:nvPr>
        </p:nvSpPr>
        <p:spPr>
          <a:ln/>
        </p:spPr>
        <p:txBody>
          <a:bodyPr/>
          <a:lstStyle>
            <a:lvl1pPr>
              <a:defRPr/>
            </a:lvl1pPr>
          </a:lstStyle>
          <a:p>
            <a:fld id="{D6A39851-7076-4A39-914B-60A9C6CC2914}" type="slidenum">
              <a:rPr lang="en-US" altLang="it-IT"/>
              <a:pPr/>
              <a:t>‹N›</a:t>
            </a:fld>
            <a:endParaRPr lang="en-US" altLang="it-IT"/>
          </a:p>
        </p:txBody>
      </p:sp>
    </p:spTree>
    <p:extLst>
      <p:ext uri="{BB962C8B-B14F-4D97-AF65-F5344CB8AC3E}">
        <p14:creationId xmlns:p14="http://schemas.microsoft.com/office/powerpoint/2010/main" val="377415533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6" name="Rectangle 6"/>
          <p:cNvSpPr>
            <a:spLocks noGrp="1" noChangeArrowheads="1"/>
          </p:cNvSpPr>
          <p:nvPr>
            <p:ph type="sldNum" sz="quarter" idx="12"/>
          </p:nvPr>
        </p:nvSpPr>
        <p:spPr>
          <a:ln/>
        </p:spPr>
        <p:txBody>
          <a:bodyPr/>
          <a:lstStyle>
            <a:lvl1pPr>
              <a:defRPr/>
            </a:lvl1pPr>
          </a:lstStyle>
          <a:p>
            <a:fld id="{42C9E52B-B742-4897-82D0-61DF191A414A}" type="slidenum">
              <a:rPr lang="en-US" altLang="it-IT"/>
              <a:pPr/>
              <a:t>‹N›</a:t>
            </a:fld>
            <a:endParaRPr lang="en-US" altLang="it-IT"/>
          </a:p>
        </p:txBody>
      </p:sp>
    </p:spTree>
    <p:extLst>
      <p:ext uri="{BB962C8B-B14F-4D97-AF65-F5344CB8AC3E}">
        <p14:creationId xmlns:p14="http://schemas.microsoft.com/office/powerpoint/2010/main" val="165543691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6" name="Rectangle 6"/>
          <p:cNvSpPr>
            <a:spLocks noGrp="1" noChangeArrowheads="1"/>
          </p:cNvSpPr>
          <p:nvPr>
            <p:ph type="sldNum" sz="quarter" idx="12"/>
          </p:nvPr>
        </p:nvSpPr>
        <p:spPr>
          <a:ln/>
        </p:spPr>
        <p:txBody>
          <a:bodyPr/>
          <a:lstStyle>
            <a:lvl1pPr>
              <a:defRPr/>
            </a:lvl1pPr>
          </a:lstStyle>
          <a:p>
            <a:fld id="{CA0EA470-88AA-4055-82C3-3E81F6ED85C7}" type="slidenum">
              <a:rPr lang="en-US" altLang="it-IT"/>
              <a:pPr/>
              <a:t>‹N›</a:t>
            </a:fld>
            <a:endParaRPr lang="en-US" altLang="it-IT"/>
          </a:p>
        </p:txBody>
      </p:sp>
    </p:spTree>
    <p:extLst>
      <p:ext uri="{BB962C8B-B14F-4D97-AF65-F5344CB8AC3E}">
        <p14:creationId xmlns:p14="http://schemas.microsoft.com/office/powerpoint/2010/main" val="106120200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7" name="Rectangle 6"/>
          <p:cNvSpPr>
            <a:spLocks noGrp="1" noChangeArrowheads="1"/>
          </p:cNvSpPr>
          <p:nvPr>
            <p:ph type="sldNum" sz="quarter" idx="12"/>
          </p:nvPr>
        </p:nvSpPr>
        <p:spPr>
          <a:ln/>
        </p:spPr>
        <p:txBody>
          <a:bodyPr/>
          <a:lstStyle>
            <a:lvl1pPr>
              <a:defRPr/>
            </a:lvl1pPr>
          </a:lstStyle>
          <a:p>
            <a:fld id="{BE9CC45D-FD59-4E4F-9CC5-D7A3A2BFA94C}" type="slidenum">
              <a:rPr lang="en-US" altLang="it-IT"/>
              <a:pPr/>
              <a:t>‹N›</a:t>
            </a:fld>
            <a:endParaRPr lang="en-US" altLang="it-IT"/>
          </a:p>
        </p:txBody>
      </p:sp>
    </p:spTree>
    <p:extLst>
      <p:ext uri="{BB962C8B-B14F-4D97-AF65-F5344CB8AC3E}">
        <p14:creationId xmlns:p14="http://schemas.microsoft.com/office/powerpoint/2010/main" val="417570357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8"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9" name="Rectangle 6"/>
          <p:cNvSpPr>
            <a:spLocks noGrp="1" noChangeArrowheads="1"/>
          </p:cNvSpPr>
          <p:nvPr>
            <p:ph type="sldNum" sz="quarter" idx="12"/>
          </p:nvPr>
        </p:nvSpPr>
        <p:spPr>
          <a:ln/>
        </p:spPr>
        <p:txBody>
          <a:bodyPr/>
          <a:lstStyle>
            <a:lvl1pPr>
              <a:defRPr/>
            </a:lvl1pPr>
          </a:lstStyle>
          <a:p>
            <a:fld id="{CE1431B5-D5EC-479D-96F5-B7013EB086B2}" type="slidenum">
              <a:rPr lang="en-US" altLang="it-IT"/>
              <a:pPr/>
              <a:t>‹N›</a:t>
            </a:fld>
            <a:endParaRPr lang="en-US" altLang="it-IT"/>
          </a:p>
        </p:txBody>
      </p:sp>
    </p:spTree>
    <p:extLst>
      <p:ext uri="{BB962C8B-B14F-4D97-AF65-F5344CB8AC3E}">
        <p14:creationId xmlns:p14="http://schemas.microsoft.com/office/powerpoint/2010/main" val="249479521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4"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5" name="Rectangle 6"/>
          <p:cNvSpPr>
            <a:spLocks noGrp="1" noChangeArrowheads="1"/>
          </p:cNvSpPr>
          <p:nvPr>
            <p:ph type="sldNum" sz="quarter" idx="12"/>
          </p:nvPr>
        </p:nvSpPr>
        <p:spPr>
          <a:ln/>
        </p:spPr>
        <p:txBody>
          <a:bodyPr/>
          <a:lstStyle>
            <a:lvl1pPr>
              <a:defRPr/>
            </a:lvl1pPr>
          </a:lstStyle>
          <a:p>
            <a:fld id="{3F1AD36A-62FC-43F1-840F-94536B479D82}" type="slidenum">
              <a:rPr lang="en-US" altLang="it-IT"/>
              <a:pPr/>
              <a:t>‹N›</a:t>
            </a:fld>
            <a:endParaRPr lang="en-US" altLang="it-IT"/>
          </a:p>
        </p:txBody>
      </p:sp>
    </p:spTree>
    <p:extLst>
      <p:ext uri="{BB962C8B-B14F-4D97-AF65-F5344CB8AC3E}">
        <p14:creationId xmlns:p14="http://schemas.microsoft.com/office/powerpoint/2010/main" val="216483262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3"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4" name="Rectangle 6"/>
          <p:cNvSpPr>
            <a:spLocks noGrp="1" noChangeArrowheads="1"/>
          </p:cNvSpPr>
          <p:nvPr>
            <p:ph type="sldNum" sz="quarter" idx="12"/>
          </p:nvPr>
        </p:nvSpPr>
        <p:spPr>
          <a:ln/>
        </p:spPr>
        <p:txBody>
          <a:bodyPr/>
          <a:lstStyle>
            <a:lvl1pPr>
              <a:defRPr/>
            </a:lvl1pPr>
          </a:lstStyle>
          <a:p>
            <a:fld id="{76A9EA26-2489-4CF4-8C24-5BCD6F1FBBEC}" type="slidenum">
              <a:rPr lang="en-US" altLang="it-IT"/>
              <a:pPr/>
              <a:t>‹N›</a:t>
            </a:fld>
            <a:endParaRPr lang="en-US" altLang="it-IT"/>
          </a:p>
        </p:txBody>
      </p:sp>
    </p:spTree>
    <p:extLst>
      <p:ext uri="{BB962C8B-B14F-4D97-AF65-F5344CB8AC3E}">
        <p14:creationId xmlns:p14="http://schemas.microsoft.com/office/powerpoint/2010/main" val="252161189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7" name="Rectangle 6"/>
          <p:cNvSpPr>
            <a:spLocks noGrp="1" noChangeArrowheads="1"/>
          </p:cNvSpPr>
          <p:nvPr>
            <p:ph type="sldNum" sz="quarter" idx="12"/>
          </p:nvPr>
        </p:nvSpPr>
        <p:spPr>
          <a:ln/>
        </p:spPr>
        <p:txBody>
          <a:bodyPr/>
          <a:lstStyle>
            <a:lvl1pPr>
              <a:defRPr/>
            </a:lvl1pPr>
          </a:lstStyle>
          <a:p>
            <a:fld id="{360D91EC-9787-4637-A432-F4389FF1F784}" type="slidenum">
              <a:rPr lang="en-US" altLang="it-IT"/>
              <a:pPr/>
              <a:t>‹N›</a:t>
            </a:fld>
            <a:endParaRPr lang="en-US" altLang="it-IT"/>
          </a:p>
        </p:txBody>
      </p:sp>
    </p:spTree>
    <p:extLst>
      <p:ext uri="{BB962C8B-B14F-4D97-AF65-F5344CB8AC3E}">
        <p14:creationId xmlns:p14="http://schemas.microsoft.com/office/powerpoint/2010/main" val="317611388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r>
              <a:rPr lang="it-IT" altLang="it-IT" smtClean="0"/>
              <a:t>Consiglio Sez. di Milano 29-6-2020</a:t>
            </a:r>
            <a:endParaRPr lang="en-US" alt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ltLang="it-IT" smtClean="0"/>
              <a:t>Consiglio Sez. di Milano 29-6-2020</a:t>
            </a:r>
            <a:endParaRPr lang="en-US" altLang="it-IT"/>
          </a:p>
        </p:txBody>
      </p:sp>
      <p:sp>
        <p:nvSpPr>
          <p:cNvPr id="7" name="Rectangle 6"/>
          <p:cNvSpPr>
            <a:spLocks noGrp="1" noChangeArrowheads="1"/>
          </p:cNvSpPr>
          <p:nvPr>
            <p:ph type="sldNum" sz="quarter" idx="12"/>
          </p:nvPr>
        </p:nvSpPr>
        <p:spPr>
          <a:ln/>
        </p:spPr>
        <p:txBody>
          <a:bodyPr/>
          <a:lstStyle>
            <a:lvl1pPr>
              <a:defRPr/>
            </a:lvl1pPr>
          </a:lstStyle>
          <a:p>
            <a:fld id="{2149F3D5-A8C8-40C8-9DD6-C280B08CD14E}" type="slidenum">
              <a:rPr lang="en-US" altLang="it-IT"/>
              <a:pPr/>
              <a:t>‹N›</a:t>
            </a:fld>
            <a:endParaRPr lang="en-US" altLang="it-IT"/>
          </a:p>
        </p:txBody>
      </p:sp>
    </p:spTree>
    <p:extLst>
      <p:ext uri="{BB962C8B-B14F-4D97-AF65-F5344CB8AC3E}">
        <p14:creationId xmlns:p14="http://schemas.microsoft.com/office/powerpoint/2010/main" val="145002007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a:defRPr/>
            </a:pPr>
            <a:r>
              <a:rPr lang="it-IT" altLang="it-IT" smtClean="0"/>
              <a:t>Consiglio Sez. di Milano 29-6-2020</a:t>
            </a:r>
            <a:endParaRPr lang="en-US" alt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a:defRPr/>
            </a:pPr>
            <a:r>
              <a:rPr lang="it-IT" altLang="it-IT" smtClean="0"/>
              <a:t>Consiglio Sez. di Milano 29-6-2020</a:t>
            </a:r>
            <a:endParaRPr lang="en-US" alt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fld id="{662945C5-6416-4EA0-90D3-6F35495B1F17}" type="slidenum">
              <a:rPr lang="en-US" altLang="it-IT"/>
              <a:pPr/>
              <a:t>‹N›</a:t>
            </a:fld>
            <a:endParaRPr lang="en-US" alt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p:random/>
  </p:transition>
  <p:hf hd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https://indico.cern.ch/event/867624/contributions/3656507/attachments/1960556/3258211/MQSXFP1b_MM_Test_at_LASA.ppt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jpeg"/><Relationship Id="rId5" Type="http://schemas.microsoft.com/office/2007/relationships/hdphoto" Target="../media/hdphoto2.wdp"/><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indico.cern.ch/event/924500/contributions/3884837/subcontributions/308163/attachments/2060582/3456338/CERN-ESU-014.pdf" TargetMode="External"/><Relationship Id="rId2" Type="http://schemas.openxmlformats.org/officeDocument/2006/relationships/hyperlink" Target="https://indico.cern.ch/event/924500/contributions/3884837/subcontributions/308163/attachments/2060582/3456333/CERN-ESU-013.pdf"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europeanstrategyupdate.web.cern.ch/european-strategy-group-esg" TargetMode="External"/><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6.xml"/><Relationship Id="rId4" Type="http://schemas.openxmlformats.org/officeDocument/2006/relationships/image" Target="../media/image10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0" y="850902"/>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en-US" sz="2400" b="1">
                <a:solidFill>
                  <a:srgbClr val="333399"/>
                </a:solidFill>
                <a:latin typeface="Comic Sans MS" panose="030F0702030302020204" pitchFamily="66" charset="0"/>
              </a:rPr>
              <a:t>LASA: Laboratorio </a:t>
            </a:r>
            <a:r>
              <a:rPr lang="it-IT" altLang="en-US" sz="2400" b="1">
                <a:solidFill>
                  <a:srgbClr val="FF0000"/>
                </a:solidFill>
                <a:latin typeface="Comic Sans MS" panose="030F0702030302020204" pitchFamily="66" charset="0"/>
              </a:rPr>
              <a:t>Acceleratori</a:t>
            </a:r>
            <a:r>
              <a:rPr lang="it-IT" altLang="en-US" sz="2400" b="1">
                <a:solidFill>
                  <a:srgbClr val="333399"/>
                </a:solidFill>
                <a:latin typeface="Comic Sans MS" panose="030F0702030302020204" pitchFamily="66" charset="0"/>
              </a:rPr>
              <a:t> e </a:t>
            </a:r>
            <a:r>
              <a:rPr lang="it-IT" altLang="en-US" sz="2400" b="1">
                <a:solidFill>
                  <a:srgbClr val="FF0000"/>
                </a:solidFill>
                <a:latin typeface="Comic Sans MS" panose="030F0702030302020204" pitchFamily="66" charset="0"/>
              </a:rPr>
              <a:t>Superconduttività</a:t>
            </a:r>
            <a:r>
              <a:rPr lang="it-IT" altLang="en-US" sz="2400" b="1">
                <a:solidFill>
                  <a:srgbClr val="333399"/>
                </a:solidFill>
                <a:latin typeface="Comic Sans MS" panose="030F0702030302020204" pitchFamily="66" charset="0"/>
              </a:rPr>
              <a:t> Applicata</a:t>
            </a:r>
          </a:p>
        </p:txBody>
      </p:sp>
      <p:pic>
        <p:nvPicPr>
          <p:cNvPr id="40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1666875"/>
            <a:ext cx="63563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5"/>
          <p:cNvSpPr>
            <a:spLocks noChangeArrowheads="1"/>
          </p:cNvSpPr>
          <p:nvPr/>
        </p:nvSpPr>
        <p:spPr bwMode="auto">
          <a:xfrm>
            <a:off x="3538331" y="5586413"/>
            <a:ext cx="1980029" cy="34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lnSpc>
                <a:spcPct val="80000"/>
              </a:lnSpc>
              <a:spcBef>
                <a:spcPct val="25000"/>
              </a:spcBef>
              <a:buFontTx/>
              <a:buNone/>
            </a:pPr>
            <a:r>
              <a:rPr lang="it-IT" altLang="en-US" sz="2000" b="1" dirty="0">
                <a:latin typeface="Comic Sans MS" panose="030F0702030302020204" pitchFamily="66" charset="0"/>
              </a:rPr>
              <a:t>Massimo Sorbi</a:t>
            </a:r>
          </a:p>
        </p:txBody>
      </p:sp>
      <p:pic>
        <p:nvPicPr>
          <p:cNvPr id="4101" name="Picture 15" descr="LogoInfn copy.gif"/>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40" y="7940"/>
            <a:ext cx="11382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Pagine da Manuale_Logo.jpg"/>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407400" y="2"/>
            <a:ext cx="736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CasellaDiTesto 1"/>
          <p:cNvSpPr txBox="1">
            <a:spLocks noChangeArrowheads="1"/>
          </p:cNvSpPr>
          <p:nvPr/>
        </p:nvSpPr>
        <p:spPr bwMode="auto">
          <a:xfrm>
            <a:off x="320675" y="5059365"/>
            <a:ext cx="8058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US" altLang="it-IT" sz="2400" b="1" dirty="0">
                <a:solidFill>
                  <a:srgbClr val="FF0000"/>
                </a:solidFill>
                <a:latin typeface="Arial" panose="020B0604020202020204" pitchFamily="34" charset="0"/>
                <a:cs typeface="Arial" panose="020B0604020202020204" pitchFamily="34" charset="0"/>
              </a:rPr>
              <a:t>Superconducting Magnet Group: an update of activity</a:t>
            </a:r>
          </a:p>
        </p:txBody>
      </p:sp>
      <p:sp>
        <p:nvSpPr>
          <p:cNvPr id="3" name="Segnaposto numero diapositiva 2"/>
          <p:cNvSpPr>
            <a:spLocks noGrp="1"/>
          </p:cNvSpPr>
          <p:nvPr>
            <p:ph type="sldNum" sz="quarter" idx="12"/>
          </p:nvPr>
        </p:nvSpPr>
        <p:spPr/>
        <p:txBody>
          <a:bodyPr/>
          <a:lstStyle/>
          <a:p>
            <a:fld id="{76A9EA26-2489-4CF4-8C24-5BCD6F1FBBEC}" type="slidenum">
              <a:rPr lang="en-US" altLang="it-IT" smtClean="0"/>
              <a:pPr/>
              <a:t>1</a:t>
            </a:fld>
            <a:endParaRPr lang="en-US" altLang="it-IT"/>
          </a:p>
        </p:txBody>
      </p:sp>
      <p:sp>
        <p:nvSpPr>
          <p:cNvPr id="4" name="Segnaposto piè di pagina 3"/>
          <p:cNvSpPr>
            <a:spLocks noGrp="1"/>
          </p:cNvSpPr>
          <p:nvPr>
            <p:ph type="ftr" sz="quarter" idx="11"/>
          </p:nvPr>
        </p:nvSpPr>
        <p:spPr/>
        <p:txBody>
          <a:bodyPr/>
          <a:lstStyle/>
          <a:p>
            <a:pPr>
              <a:defRPr/>
            </a:pPr>
            <a:r>
              <a:rPr lang="it-IT" altLang="it-IT" smtClean="0"/>
              <a:t>Consiglio Sez. di Milano 29-6-2020</a:t>
            </a:r>
            <a:endParaRPr lang="en-US" altLang="it-IT"/>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A18347-84F2-3C45-A29F-87B46B0D3461}"/>
              </a:ext>
            </a:extLst>
          </p:cNvPr>
          <p:cNvSpPr>
            <a:spLocks noGrp="1"/>
          </p:cNvSpPr>
          <p:nvPr>
            <p:ph type="title"/>
          </p:nvPr>
        </p:nvSpPr>
        <p:spPr>
          <a:xfrm>
            <a:off x="6549892" y="134801"/>
            <a:ext cx="2315572" cy="559176"/>
          </a:xfrm>
        </p:spPr>
        <p:txBody>
          <a:bodyPr>
            <a:normAutofit/>
          </a:bodyPr>
          <a:lstStyle/>
          <a:p>
            <a:pPr algn="l"/>
            <a:r>
              <a:rPr lang="en-US" sz="2000" dirty="0">
                <a:solidFill>
                  <a:srgbClr val="FF0000"/>
                </a:solidFill>
              </a:rPr>
              <a:t>HL-SHOC (</a:t>
            </a:r>
            <a:r>
              <a:rPr lang="en-US" sz="2000" dirty="0" smtClean="0">
                <a:solidFill>
                  <a:srgbClr val="FF0000"/>
                </a:solidFill>
              </a:rPr>
              <a:t>CSN-1)</a:t>
            </a:r>
            <a:endParaRPr lang="it-IT" sz="2000" dirty="0"/>
          </a:p>
        </p:txBody>
      </p:sp>
      <p:pic>
        <p:nvPicPr>
          <p:cNvPr id="6" name="Picture 3">
            <a:extLst>
              <a:ext uri="{FF2B5EF4-FFF2-40B4-BE49-F238E27FC236}">
                <a16:creationId xmlns:a16="http://schemas.microsoft.com/office/drawing/2014/main" id="{050F6B69-D024-814F-B225-5C4EFD99A0DB}"/>
              </a:ext>
            </a:extLst>
          </p:cNvPr>
          <p:cNvPicPr>
            <a:picLocks noGrp="1" noChangeAspect="1"/>
          </p:cNvPicPr>
          <p:nvPr>
            <p:ph idx="1"/>
          </p:nvPr>
        </p:nvPicPr>
        <p:blipFill rotWithShape="1">
          <a:blip r:embed="rId2"/>
          <a:srcRect l="5667" r="4717"/>
          <a:stretch/>
        </p:blipFill>
        <p:spPr>
          <a:xfrm>
            <a:off x="556466" y="1897728"/>
            <a:ext cx="4536504" cy="3740944"/>
          </a:xfrm>
          <a:prstGeom prst="rect">
            <a:avLst/>
          </a:prstGeom>
        </p:spPr>
      </p:pic>
      <p:sp>
        <p:nvSpPr>
          <p:cNvPr id="4" name="Segnaposto numero diapositiva 3">
            <a:extLst>
              <a:ext uri="{FF2B5EF4-FFF2-40B4-BE49-F238E27FC236}">
                <a16:creationId xmlns:a16="http://schemas.microsoft.com/office/drawing/2014/main" id="{DF6F09AC-5C59-A04E-9111-B9FC0411D5C3}"/>
              </a:ext>
            </a:extLst>
          </p:cNvPr>
          <p:cNvSpPr>
            <a:spLocks noGrp="1"/>
          </p:cNvSpPr>
          <p:nvPr>
            <p:ph type="sldNum" sz="quarter" idx="12"/>
          </p:nvPr>
        </p:nvSpPr>
        <p:spPr/>
        <p:txBody>
          <a:bodyPr/>
          <a:lstStyle/>
          <a:p>
            <a:fld id="{04C9B3F7-442F-44E1-8CDE-96AB193CDDE0}" type="slidenum">
              <a:rPr lang="it-IT" smtClean="0"/>
              <a:t>10</a:t>
            </a:fld>
            <a:endParaRPr lang="it-IT"/>
          </a:p>
        </p:txBody>
      </p:sp>
      <p:pic>
        <p:nvPicPr>
          <p:cNvPr id="8" name="Picture 7" descr="zoo.jpg">
            <a:extLst>
              <a:ext uri="{FF2B5EF4-FFF2-40B4-BE49-F238E27FC236}">
                <a16:creationId xmlns:a16="http://schemas.microsoft.com/office/drawing/2014/main" id="{07C537A7-7D19-D748-ABF8-385E6BD232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4" t="-1616" r="6905" b="-829"/>
          <a:stretch/>
        </p:blipFill>
        <p:spPr>
          <a:xfrm>
            <a:off x="4839462" y="2078851"/>
            <a:ext cx="4198594" cy="3559487"/>
          </a:xfrm>
          <a:prstGeom prst="rect">
            <a:avLst/>
          </a:prstGeom>
        </p:spPr>
      </p:pic>
      <p:sp>
        <p:nvSpPr>
          <p:cNvPr id="9" name="Rettangolo 8">
            <a:extLst>
              <a:ext uri="{FF2B5EF4-FFF2-40B4-BE49-F238E27FC236}">
                <a16:creationId xmlns:a16="http://schemas.microsoft.com/office/drawing/2014/main" id="{0FD9A8BA-9318-7B4D-BA18-BA0E7C0A7D7A}"/>
              </a:ext>
            </a:extLst>
          </p:cNvPr>
          <p:cNvSpPr/>
          <p:nvPr/>
        </p:nvSpPr>
        <p:spPr>
          <a:xfrm>
            <a:off x="3958844" y="1827234"/>
            <a:ext cx="1134126" cy="45012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a:extLst>
              <a:ext uri="{FF2B5EF4-FFF2-40B4-BE49-F238E27FC236}">
                <a16:creationId xmlns:a16="http://schemas.microsoft.com/office/drawing/2014/main" id="{A4234D08-5507-9240-BF10-EE25AEAB4E4D}"/>
              </a:ext>
            </a:extLst>
          </p:cNvPr>
          <p:cNvCxnSpPr>
            <a:cxnSpLocks/>
          </p:cNvCxnSpPr>
          <p:nvPr/>
        </p:nvCxnSpPr>
        <p:spPr>
          <a:xfrm>
            <a:off x="8406426" y="2078851"/>
            <a:ext cx="6480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A386B5D9-D490-0F4D-97A0-8D94E473EF63}"/>
              </a:ext>
            </a:extLst>
          </p:cNvPr>
          <p:cNvCxnSpPr>
            <a:cxnSpLocks/>
          </p:cNvCxnSpPr>
          <p:nvPr/>
        </p:nvCxnSpPr>
        <p:spPr>
          <a:xfrm>
            <a:off x="7596336" y="4617132"/>
            <a:ext cx="14581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F70036FA-4ECD-DB4A-A0C3-7F2C96BD9C25}"/>
              </a:ext>
            </a:extLst>
          </p:cNvPr>
          <p:cNvCxnSpPr>
            <a:cxnSpLocks/>
          </p:cNvCxnSpPr>
          <p:nvPr/>
        </p:nvCxnSpPr>
        <p:spPr>
          <a:xfrm flipV="1">
            <a:off x="8406426" y="2078851"/>
            <a:ext cx="0" cy="13501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5323845A-BFE1-3E47-975D-204CE029B1BD}"/>
              </a:ext>
            </a:extLst>
          </p:cNvPr>
          <p:cNvCxnSpPr>
            <a:cxnSpLocks/>
          </p:cNvCxnSpPr>
          <p:nvPr/>
        </p:nvCxnSpPr>
        <p:spPr>
          <a:xfrm>
            <a:off x="7596336" y="3429000"/>
            <a:ext cx="8100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B5225ED5-8769-714E-8C2B-D148EBB8CF24}"/>
              </a:ext>
            </a:extLst>
          </p:cNvPr>
          <p:cNvCxnSpPr>
            <a:cxnSpLocks/>
          </p:cNvCxnSpPr>
          <p:nvPr/>
        </p:nvCxnSpPr>
        <p:spPr>
          <a:xfrm flipV="1">
            <a:off x="7596336" y="3429001"/>
            <a:ext cx="0" cy="11881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5602F016-B39F-924F-8B72-4388127E100F}"/>
              </a:ext>
            </a:extLst>
          </p:cNvPr>
          <p:cNvCxnSpPr>
            <a:cxnSpLocks/>
          </p:cNvCxnSpPr>
          <p:nvPr/>
        </p:nvCxnSpPr>
        <p:spPr>
          <a:xfrm flipV="1">
            <a:off x="9054498" y="2078851"/>
            <a:ext cx="0" cy="25382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FEC6337E-A9A3-FB46-95D1-4D526E93059A}"/>
              </a:ext>
            </a:extLst>
          </p:cNvPr>
          <p:cNvSpPr txBox="1"/>
          <p:nvPr/>
        </p:nvSpPr>
        <p:spPr>
          <a:xfrm>
            <a:off x="6952134" y="1404995"/>
            <a:ext cx="2177199" cy="338554"/>
          </a:xfrm>
          <a:prstGeom prst="rect">
            <a:avLst/>
          </a:prstGeom>
          <a:noFill/>
        </p:spPr>
        <p:txBody>
          <a:bodyPr wrap="none" rtlCol="0">
            <a:spAutoFit/>
          </a:bodyPr>
          <a:lstStyle/>
          <a:p>
            <a:r>
              <a:rPr lang="it-IT" sz="1600" b="1" dirty="0">
                <a:solidFill>
                  <a:srgbClr val="FF0000"/>
                </a:solidFill>
                <a:latin typeface="+mn-lt"/>
              </a:rPr>
              <a:t>INFN LASA: 54 HOC </a:t>
            </a:r>
          </a:p>
        </p:txBody>
      </p:sp>
      <p:sp>
        <p:nvSpPr>
          <p:cNvPr id="3" name="Freccia destra 2">
            <a:extLst>
              <a:ext uri="{FF2B5EF4-FFF2-40B4-BE49-F238E27FC236}">
                <a16:creationId xmlns:a16="http://schemas.microsoft.com/office/drawing/2014/main" id="{D730F6BF-FFF6-8040-83A8-969E0B351BC7}"/>
              </a:ext>
            </a:extLst>
          </p:cNvPr>
          <p:cNvSpPr/>
          <p:nvPr/>
        </p:nvSpPr>
        <p:spPr>
          <a:xfrm rot="2871656">
            <a:off x="7823879" y="1803893"/>
            <a:ext cx="583586" cy="290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A07C4D98-EC5B-D646-B7D0-816557D67AA3}"/>
              </a:ext>
            </a:extLst>
          </p:cNvPr>
          <p:cNvSpPr txBox="1"/>
          <p:nvPr/>
        </p:nvSpPr>
        <p:spPr>
          <a:xfrm>
            <a:off x="484006" y="1064126"/>
            <a:ext cx="8265488" cy="1015663"/>
          </a:xfrm>
          <a:prstGeom prst="rect">
            <a:avLst/>
          </a:prstGeom>
          <a:noFill/>
        </p:spPr>
        <p:txBody>
          <a:bodyPr wrap="square" rtlCol="0">
            <a:spAutoFit/>
          </a:bodyPr>
          <a:lstStyle/>
          <a:p>
            <a:pPr marL="214313" indent="-214313">
              <a:buFont typeface="Arial" panose="020B0604020202020204" pitchFamily="34" charset="0"/>
              <a:buChar char="•"/>
            </a:pPr>
            <a:r>
              <a:rPr lang="fr-CH" sz="1500" dirty="0">
                <a:solidFill>
                  <a:srgbClr val="002060"/>
                </a:solidFill>
                <a:latin typeface="+mn-lt"/>
              </a:rPr>
              <a:t>100 </a:t>
            </a:r>
            <a:r>
              <a:rPr lang="fr-CH" sz="1500" dirty="0" err="1">
                <a:solidFill>
                  <a:srgbClr val="002060"/>
                </a:solidFill>
                <a:latin typeface="+mn-lt"/>
              </a:rPr>
              <a:t>magnets</a:t>
            </a:r>
            <a:r>
              <a:rPr lang="fr-CH" sz="1500" dirty="0">
                <a:solidFill>
                  <a:srgbClr val="002060"/>
                </a:solidFill>
                <a:latin typeface="+mn-lt"/>
              </a:rPr>
              <a:t> of 11 </a:t>
            </a:r>
            <a:r>
              <a:rPr lang="fr-CH" sz="1500" dirty="0" err="1">
                <a:solidFill>
                  <a:srgbClr val="002060"/>
                </a:solidFill>
                <a:latin typeface="+mn-lt"/>
              </a:rPr>
              <a:t>different</a:t>
            </a:r>
            <a:r>
              <a:rPr lang="fr-CH" sz="1500" dirty="0">
                <a:solidFill>
                  <a:srgbClr val="002060"/>
                </a:solidFill>
                <a:latin typeface="+mn-lt"/>
              </a:rPr>
              <a:t> types, </a:t>
            </a:r>
            <a:r>
              <a:rPr lang="fr-CH" sz="1500" dirty="0" err="1">
                <a:solidFill>
                  <a:srgbClr val="002060"/>
                </a:solidFill>
                <a:latin typeface="+mn-lt"/>
              </a:rPr>
              <a:t>done</a:t>
            </a:r>
            <a:r>
              <a:rPr lang="fr-CH" sz="1500" dirty="0">
                <a:solidFill>
                  <a:srgbClr val="002060"/>
                </a:solidFill>
                <a:latin typeface="+mn-lt"/>
              </a:rPr>
              <a:t> via 6 collaborations</a:t>
            </a:r>
          </a:p>
          <a:p>
            <a:pPr marL="214313" indent="-214313">
              <a:buFont typeface="Arial" panose="020B0604020202020204" pitchFamily="34" charset="0"/>
              <a:buChar char="•"/>
            </a:pPr>
            <a:r>
              <a:rPr lang="fr-CH" sz="1500" dirty="0">
                <a:solidFill>
                  <a:srgbClr val="002060"/>
                </a:solidFill>
                <a:latin typeface="+mn-lt"/>
              </a:rPr>
              <a:t>To </a:t>
            </a:r>
            <a:r>
              <a:rPr lang="fr-CH" sz="1500" dirty="0" err="1">
                <a:solidFill>
                  <a:srgbClr val="002060"/>
                </a:solidFill>
                <a:latin typeface="+mn-lt"/>
              </a:rPr>
              <a:t>be</a:t>
            </a:r>
            <a:r>
              <a:rPr lang="fr-CH" sz="1500" dirty="0">
                <a:solidFill>
                  <a:srgbClr val="002060"/>
                </a:solidFill>
                <a:latin typeface="+mn-lt"/>
              </a:rPr>
              <a:t> </a:t>
            </a:r>
            <a:r>
              <a:rPr lang="fr-CH" sz="1500" dirty="0" err="1">
                <a:solidFill>
                  <a:srgbClr val="002060"/>
                </a:solidFill>
                <a:latin typeface="+mn-lt"/>
              </a:rPr>
              <a:t>ready</a:t>
            </a:r>
            <a:r>
              <a:rPr lang="fr-CH" sz="1500" dirty="0">
                <a:solidFill>
                  <a:srgbClr val="002060"/>
                </a:solidFill>
                <a:latin typeface="+mn-lt"/>
              </a:rPr>
              <a:t> by 2024</a:t>
            </a:r>
          </a:p>
          <a:p>
            <a:pPr marL="214313" indent="-214313">
              <a:buFont typeface="Arial" panose="020B0604020202020204" pitchFamily="34" charset="0"/>
              <a:buChar char="•"/>
            </a:pPr>
            <a:r>
              <a:rPr lang="it-IT" sz="1500" b="1" dirty="0"/>
              <a:t>LASA </a:t>
            </a:r>
            <a:r>
              <a:rPr lang="it-IT" sz="1500" b="1" dirty="0" err="1">
                <a:solidFill>
                  <a:srgbClr val="002060"/>
                </a:solidFill>
              </a:rPr>
              <a:t>is</a:t>
            </a:r>
            <a:r>
              <a:rPr lang="it-IT" sz="1500" b="1" dirty="0">
                <a:solidFill>
                  <a:srgbClr val="002060"/>
                </a:solidFill>
              </a:rPr>
              <a:t> </a:t>
            </a:r>
            <a:r>
              <a:rPr lang="it-IT" sz="1500" b="1" dirty="0" err="1">
                <a:solidFill>
                  <a:srgbClr val="002060"/>
                </a:solidFill>
              </a:rPr>
              <a:t>focussed</a:t>
            </a:r>
            <a:r>
              <a:rPr lang="it-IT" sz="1500" b="1" dirty="0">
                <a:solidFill>
                  <a:srgbClr val="002060"/>
                </a:solidFill>
              </a:rPr>
              <a:t> on High Order </a:t>
            </a:r>
            <a:r>
              <a:rPr lang="it-IT" sz="1500" b="1" dirty="0" err="1">
                <a:solidFill>
                  <a:srgbClr val="002060"/>
                </a:solidFill>
              </a:rPr>
              <a:t>Correctors</a:t>
            </a:r>
            <a:r>
              <a:rPr lang="it-IT" sz="1500" dirty="0">
                <a:solidFill>
                  <a:srgbClr val="002060"/>
                </a:solidFill>
              </a:rPr>
              <a:t> in the HL-LHC</a:t>
            </a:r>
            <a:endParaRPr lang="en-GB" sz="1500" dirty="0">
              <a:solidFill>
                <a:srgbClr val="002060"/>
              </a:solidFill>
              <a:latin typeface="+mn-lt"/>
            </a:endParaRPr>
          </a:p>
          <a:p>
            <a:endParaRPr lang="it-IT" sz="1500" dirty="0">
              <a:latin typeface="+mn-lt"/>
            </a:endParaRPr>
          </a:p>
        </p:txBody>
      </p:sp>
      <p:sp>
        <p:nvSpPr>
          <p:cNvPr id="19" name="CasellaDiTesto 18"/>
          <p:cNvSpPr txBox="1"/>
          <p:nvPr/>
        </p:nvSpPr>
        <p:spPr>
          <a:xfrm>
            <a:off x="5760133" y="1160748"/>
            <a:ext cx="184731" cy="369332"/>
          </a:xfrm>
          <a:prstGeom prst="rect">
            <a:avLst/>
          </a:prstGeom>
          <a:noFill/>
        </p:spPr>
        <p:txBody>
          <a:bodyPr wrap="none" rtlCol="0">
            <a:spAutoFit/>
          </a:bodyPr>
          <a:lstStyle/>
          <a:p>
            <a:endParaRPr lang="it-IT" dirty="0"/>
          </a:p>
        </p:txBody>
      </p:sp>
      <p:sp>
        <p:nvSpPr>
          <p:cNvPr id="22" name="CasellaDiTesto 21"/>
          <p:cNvSpPr txBox="1"/>
          <p:nvPr/>
        </p:nvSpPr>
        <p:spPr>
          <a:xfrm>
            <a:off x="179512" y="105017"/>
            <a:ext cx="3312368" cy="461665"/>
          </a:xfrm>
          <a:prstGeom prst="rect">
            <a:avLst/>
          </a:prstGeom>
          <a:noFill/>
        </p:spPr>
        <p:txBody>
          <a:bodyPr wrap="square" rtlCol="0">
            <a:spAutoFit/>
          </a:bodyPr>
          <a:lstStyle/>
          <a:p>
            <a:r>
              <a:rPr lang="it-IT" dirty="0">
                <a:solidFill>
                  <a:schemeClr val="accent6"/>
                </a:solidFill>
              </a:rPr>
              <a:t>1. </a:t>
            </a:r>
            <a:r>
              <a:rPr lang="it-IT" dirty="0" err="1">
                <a:solidFill>
                  <a:schemeClr val="accent6"/>
                </a:solidFill>
              </a:rPr>
              <a:t>Hilumi</a:t>
            </a:r>
            <a:r>
              <a:rPr lang="it-IT" dirty="0">
                <a:solidFill>
                  <a:schemeClr val="accent6"/>
                </a:solidFill>
              </a:rPr>
              <a:t> </a:t>
            </a:r>
            <a:r>
              <a:rPr lang="it-IT" dirty="0" smtClean="0">
                <a:solidFill>
                  <a:schemeClr val="accent6"/>
                </a:solidFill>
              </a:rPr>
              <a:t>– LHC </a:t>
            </a:r>
            <a:r>
              <a:rPr lang="it-IT" dirty="0" err="1" smtClean="0">
                <a:solidFill>
                  <a:schemeClr val="accent6"/>
                </a:solidFill>
              </a:rPr>
              <a:t>activity</a:t>
            </a:r>
            <a:r>
              <a:rPr lang="it-IT" dirty="0" smtClean="0">
                <a:solidFill>
                  <a:schemeClr val="accent6"/>
                </a:solidFill>
              </a:rPr>
              <a:t> </a:t>
            </a:r>
            <a:endParaRPr lang="it-IT" dirty="0">
              <a:solidFill>
                <a:schemeClr val="accent6"/>
              </a:solidFill>
            </a:endParaRPr>
          </a:p>
        </p:txBody>
      </p:sp>
      <p:sp>
        <p:nvSpPr>
          <p:cNvPr id="23" name="CasellaDiTesto 22"/>
          <p:cNvSpPr txBox="1"/>
          <p:nvPr/>
        </p:nvSpPr>
        <p:spPr>
          <a:xfrm>
            <a:off x="6650403" y="530335"/>
            <a:ext cx="1891865" cy="400110"/>
          </a:xfrm>
          <a:prstGeom prst="rect">
            <a:avLst/>
          </a:prstGeom>
          <a:noFill/>
        </p:spPr>
        <p:txBody>
          <a:bodyPr wrap="none" rtlCol="0">
            <a:spAutoFit/>
          </a:bodyPr>
          <a:lstStyle/>
          <a:p>
            <a:r>
              <a:rPr lang="it-IT" sz="2000" dirty="0" err="1" smtClean="0"/>
              <a:t>Resp</a:t>
            </a:r>
            <a:r>
              <a:rPr lang="it-IT" sz="2000" dirty="0" smtClean="0"/>
              <a:t>. M. Statera</a:t>
            </a:r>
            <a:endParaRPr lang="it-IT" sz="2000" dirty="0"/>
          </a:p>
        </p:txBody>
      </p:sp>
      <p:sp>
        <p:nvSpPr>
          <p:cNvPr id="10" name="Segnaposto piè di pagina 9"/>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1097614412"/>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1B9104EA-D375-2641-A76D-857E75E54D3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34625" y="3680501"/>
            <a:ext cx="5472608" cy="209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97201" y="57806"/>
            <a:ext cx="7988864" cy="731043"/>
          </a:xfrm>
        </p:spPr>
        <p:txBody>
          <a:bodyPr/>
          <a:lstStyle/>
          <a:p>
            <a:r>
              <a:rPr lang="en-GB" dirty="0" smtClean="0"/>
              <a:t>Scope </a:t>
            </a:r>
            <a:r>
              <a:rPr lang="en-GB" dirty="0"/>
              <a:t>- High Order Correctors</a:t>
            </a:r>
          </a:p>
        </p:txBody>
      </p:sp>
      <p:sp>
        <p:nvSpPr>
          <p:cNvPr id="3" name="Content Placeholder 2"/>
          <p:cNvSpPr>
            <a:spLocks noGrp="1"/>
          </p:cNvSpPr>
          <p:nvPr>
            <p:ph idx="1"/>
          </p:nvPr>
        </p:nvSpPr>
        <p:spPr>
          <a:xfrm>
            <a:off x="297201" y="1277805"/>
            <a:ext cx="8822042" cy="1927372"/>
          </a:xfrm>
        </p:spPr>
        <p:txBody>
          <a:bodyPr>
            <a:noAutofit/>
          </a:bodyPr>
          <a:lstStyle/>
          <a:p>
            <a:pPr marL="0" indent="0" algn="just">
              <a:buNone/>
            </a:pPr>
            <a:r>
              <a:rPr lang="en-GB" sz="1800" dirty="0"/>
              <a:t>The INFN-LASA follows the d</a:t>
            </a:r>
            <a:r>
              <a:rPr lang="en-US" sz="1800" dirty="0" err="1"/>
              <a:t>esign</a:t>
            </a:r>
            <a:r>
              <a:rPr lang="en-US" sz="1800" dirty="0"/>
              <a:t>, construction and test of the 5 </a:t>
            </a:r>
            <a:r>
              <a:rPr lang="en-US" sz="1800" b="1" dirty="0"/>
              <a:t>prototypes</a:t>
            </a:r>
            <a:r>
              <a:rPr lang="en-US" sz="1800" dirty="0"/>
              <a:t> of the High Order (HO) corrector magnets for the HL interaction regions of HL-LHC. </a:t>
            </a:r>
            <a:r>
              <a:rPr lang="en-US" sz="1800" dirty="0" smtClean="0"/>
              <a:t>KE2291</a:t>
            </a:r>
          </a:p>
          <a:p>
            <a:pPr marL="0" indent="0" algn="just">
              <a:buNone/>
            </a:pPr>
            <a:endParaRPr lang="en-US" sz="1800" dirty="0" smtClean="0"/>
          </a:p>
          <a:p>
            <a:pPr marL="0" indent="0" algn="just">
              <a:buNone/>
            </a:pPr>
            <a:endParaRPr lang="en-US" sz="1800" dirty="0"/>
          </a:p>
          <a:p>
            <a:pPr marL="0" indent="0" algn="just">
              <a:buNone/>
            </a:pPr>
            <a:r>
              <a:rPr lang="en-GB" sz="1800" dirty="0"/>
              <a:t>The INFN-LASA will follow the </a:t>
            </a:r>
            <a:r>
              <a:rPr lang="en-GB" sz="1800" b="1" dirty="0"/>
              <a:t>series production </a:t>
            </a:r>
            <a:r>
              <a:rPr lang="en-GB" sz="1800" dirty="0"/>
              <a:t>of the HO corrector magnets for the interaction regions of HL-LHC. KE3085</a:t>
            </a:r>
          </a:p>
          <a:p>
            <a:pPr marL="57150" indent="0" algn="just">
              <a:buNone/>
            </a:pPr>
            <a:r>
              <a:rPr lang="en-GB" sz="1400" dirty="0">
                <a:cs typeface="Times"/>
              </a:rPr>
              <a:t>Deliverables are the </a:t>
            </a:r>
            <a:r>
              <a:rPr lang="en-GB" sz="1400" dirty="0">
                <a:solidFill>
                  <a:schemeClr val="bg2"/>
                </a:solidFill>
                <a:cs typeface="Times"/>
              </a:rPr>
              <a:t>magnets</a:t>
            </a:r>
            <a:r>
              <a:rPr lang="en-GB" sz="1400" dirty="0">
                <a:cs typeface="Times"/>
              </a:rPr>
              <a:t>, i.e. active part (coils) with iron yoke and support structure, plus the </a:t>
            </a:r>
            <a:r>
              <a:rPr lang="en-GB" sz="1400" dirty="0">
                <a:solidFill>
                  <a:schemeClr val="bg2"/>
                </a:solidFill>
                <a:cs typeface="Times"/>
              </a:rPr>
              <a:t>vertical tests</a:t>
            </a:r>
          </a:p>
          <a:p>
            <a:pPr marL="57150" indent="0" algn="just">
              <a:buNone/>
            </a:pPr>
            <a:r>
              <a:rPr lang="en-GB" sz="1400" dirty="0">
                <a:cs typeface="Times"/>
              </a:rPr>
              <a:t>Integration in the cold mass corrector package is done at CERN</a:t>
            </a:r>
            <a:endParaRPr lang="en-GB" sz="1400" dirty="0"/>
          </a:p>
        </p:txBody>
      </p:sp>
      <p:sp>
        <p:nvSpPr>
          <p:cNvPr id="4" name="Footer Placeholder 3"/>
          <p:cNvSpPr>
            <a:spLocks noGrp="1"/>
          </p:cNvSpPr>
          <p:nvPr>
            <p:ph type="ftr" sz="quarter" idx="11"/>
          </p:nvPr>
        </p:nvSpPr>
        <p:spPr/>
        <p:txBody>
          <a:bodyPr/>
          <a:lstStyle/>
          <a:p>
            <a:r>
              <a:rPr lang="it-IT" smtClean="0"/>
              <a:t>Consiglio Sez. di Milano 29-6-2020</a:t>
            </a:r>
            <a:endParaRPr lang="en-GB" dirty="0"/>
          </a:p>
        </p:txBody>
      </p:sp>
      <p:sp>
        <p:nvSpPr>
          <p:cNvPr id="5" name="Segnaposto numero diapositiva 4"/>
          <p:cNvSpPr>
            <a:spLocks noGrp="1"/>
          </p:cNvSpPr>
          <p:nvPr>
            <p:ph type="sldNum" sz="quarter" idx="12"/>
          </p:nvPr>
        </p:nvSpPr>
        <p:spPr/>
        <p:txBody>
          <a:bodyPr/>
          <a:lstStyle/>
          <a:p>
            <a:fld id="{BFDCA1C4-9514-7B4F-976F-D92F7E296653}" type="slidenum">
              <a:rPr lang="fr-FR" smtClean="0"/>
              <a:pPr/>
              <a:t>11</a:t>
            </a:fld>
            <a:endParaRPr lang="fr-FR"/>
          </a:p>
        </p:txBody>
      </p:sp>
      <p:sp>
        <p:nvSpPr>
          <p:cNvPr id="8" name="AutoShape 2" descr="corr.jpg"/>
          <p:cNvSpPr>
            <a:spLocks noChangeAspect="1" noChangeArrowheads="1"/>
          </p:cNvSpPr>
          <p:nvPr/>
        </p:nvSpPr>
        <p:spPr bwMode="auto">
          <a:xfrm>
            <a:off x="1235869" y="817960"/>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10" name="AutoShape 4" descr="corr.jpg"/>
          <p:cNvSpPr>
            <a:spLocks noChangeAspect="1" noChangeArrowheads="1"/>
          </p:cNvSpPr>
          <p:nvPr/>
        </p:nvSpPr>
        <p:spPr bwMode="auto">
          <a:xfrm>
            <a:off x="1350169" y="932261"/>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11" name="AutoShape 6" descr="corr.jpg"/>
          <p:cNvSpPr>
            <a:spLocks noChangeAspect="1" noChangeArrowheads="1"/>
          </p:cNvSpPr>
          <p:nvPr/>
        </p:nvSpPr>
        <p:spPr bwMode="auto">
          <a:xfrm>
            <a:off x="1464469" y="1046561"/>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12" name="AutoShape 8" descr="corr.jpg"/>
          <p:cNvSpPr>
            <a:spLocks noChangeAspect="1" noChangeArrowheads="1"/>
          </p:cNvSpPr>
          <p:nvPr/>
        </p:nvSpPr>
        <p:spPr bwMode="auto">
          <a:xfrm>
            <a:off x="1259681" y="748904"/>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6" name="CasellaDiTesto 5">
            <a:extLst>
              <a:ext uri="{FF2B5EF4-FFF2-40B4-BE49-F238E27FC236}">
                <a16:creationId xmlns:a16="http://schemas.microsoft.com/office/drawing/2014/main" id="{BC114FAA-CF29-C94E-81D3-FCEAD4EF9DF7}"/>
              </a:ext>
            </a:extLst>
          </p:cNvPr>
          <p:cNvSpPr txBox="1"/>
          <p:nvPr/>
        </p:nvSpPr>
        <p:spPr>
          <a:xfrm>
            <a:off x="1100471" y="3700596"/>
            <a:ext cx="1952779" cy="461665"/>
          </a:xfrm>
          <a:prstGeom prst="rect">
            <a:avLst/>
          </a:prstGeom>
          <a:noFill/>
        </p:spPr>
        <p:txBody>
          <a:bodyPr wrap="none" rtlCol="0">
            <a:spAutoFit/>
          </a:bodyPr>
          <a:lstStyle/>
          <a:p>
            <a:r>
              <a:rPr lang="it-IT" dirty="0">
                <a:solidFill>
                  <a:schemeClr val="tx2"/>
                </a:solidFill>
              </a:rPr>
              <a:t>30</a:t>
            </a:r>
            <a:r>
              <a:rPr lang="it-IT" baseline="30000" dirty="0">
                <a:solidFill>
                  <a:schemeClr val="tx2"/>
                </a:solidFill>
              </a:rPr>
              <a:t>th</a:t>
            </a:r>
            <a:r>
              <a:rPr lang="it-IT" dirty="0">
                <a:solidFill>
                  <a:schemeClr val="tx2"/>
                </a:solidFill>
              </a:rPr>
              <a:t> </a:t>
            </a:r>
            <a:r>
              <a:rPr lang="it-IT" dirty="0" err="1">
                <a:solidFill>
                  <a:schemeClr val="tx2"/>
                </a:solidFill>
              </a:rPr>
              <a:t>Nov</a:t>
            </a:r>
            <a:r>
              <a:rPr lang="it-IT" dirty="0">
                <a:solidFill>
                  <a:schemeClr val="tx2"/>
                </a:solidFill>
              </a:rPr>
              <a:t> 2017</a:t>
            </a:r>
          </a:p>
        </p:txBody>
      </p:sp>
      <p:sp>
        <p:nvSpPr>
          <p:cNvPr id="14" name="CasellaDiTesto 13">
            <a:extLst>
              <a:ext uri="{FF2B5EF4-FFF2-40B4-BE49-F238E27FC236}">
                <a16:creationId xmlns:a16="http://schemas.microsoft.com/office/drawing/2014/main" id="{3D4B4DA4-B5A0-2C4C-8675-2D3A50594D6F}"/>
              </a:ext>
            </a:extLst>
          </p:cNvPr>
          <p:cNvSpPr txBox="1"/>
          <p:nvPr/>
        </p:nvSpPr>
        <p:spPr>
          <a:xfrm>
            <a:off x="659100" y="4785494"/>
            <a:ext cx="2567821" cy="830997"/>
          </a:xfrm>
          <a:prstGeom prst="rect">
            <a:avLst/>
          </a:prstGeom>
          <a:noFill/>
        </p:spPr>
        <p:txBody>
          <a:bodyPr wrap="square" rtlCol="0">
            <a:spAutoFit/>
          </a:bodyPr>
          <a:lstStyle/>
          <a:p>
            <a:pPr algn="ctr"/>
            <a:r>
              <a:rPr lang="it-IT" dirty="0">
                <a:solidFill>
                  <a:schemeClr val="tx2"/>
                </a:solidFill>
              </a:rPr>
              <a:t>54 S.C. High Order </a:t>
            </a:r>
            <a:r>
              <a:rPr lang="it-IT" dirty="0" err="1">
                <a:solidFill>
                  <a:schemeClr val="tx2"/>
                </a:solidFill>
              </a:rPr>
              <a:t>Corrector</a:t>
            </a:r>
            <a:r>
              <a:rPr lang="it-IT" dirty="0">
                <a:solidFill>
                  <a:schemeClr val="tx2"/>
                </a:solidFill>
              </a:rPr>
              <a:t> </a:t>
            </a:r>
            <a:r>
              <a:rPr lang="it-IT" dirty="0" err="1">
                <a:solidFill>
                  <a:schemeClr val="tx2"/>
                </a:solidFill>
              </a:rPr>
              <a:t>magnets</a:t>
            </a:r>
            <a:endParaRPr lang="it-IT" dirty="0">
              <a:solidFill>
                <a:schemeClr val="tx2"/>
              </a:solidFill>
            </a:endParaRPr>
          </a:p>
        </p:txBody>
      </p:sp>
      <p:sp>
        <p:nvSpPr>
          <p:cNvPr id="17" name="CasellaDiTesto 16"/>
          <p:cNvSpPr txBox="1"/>
          <p:nvPr/>
        </p:nvSpPr>
        <p:spPr>
          <a:xfrm>
            <a:off x="659100" y="5830921"/>
            <a:ext cx="3180679" cy="400110"/>
          </a:xfrm>
          <a:prstGeom prst="rect">
            <a:avLst/>
          </a:prstGeom>
          <a:noFill/>
        </p:spPr>
        <p:txBody>
          <a:bodyPr wrap="none" rtlCol="0">
            <a:spAutoFit/>
          </a:bodyPr>
          <a:lstStyle/>
          <a:p>
            <a:r>
              <a:rPr lang="it-IT" sz="2000" dirty="0" smtClean="0">
                <a:solidFill>
                  <a:schemeClr val="accent6"/>
                </a:solidFill>
              </a:rPr>
              <a:t>SIGLA: HL_SHOC (CSN-1)</a:t>
            </a:r>
            <a:endParaRPr lang="it-IT" sz="2000" dirty="0">
              <a:solidFill>
                <a:schemeClr val="accent6"/>
              </a:solidFill>
            </a:endParaRPr>
          </a:p>
        </p:txBody>
      </p:sp>
      <p:sp>
        <p:nvSpPr>
          <p:cNvPr id="18" name="CasellaDiTesto 17"/>
          <p:cNvSpPr txBox="1"/>
          <p:nvPr/>
        </p:nvSpPr>
        <p:spPr>
          <a:xfrm>
            <a:off x="333180" y="1840032"/>
            <a:ext cx="4859151" cy="400110"/>
          </a:xfrm>
          <a:prstGeom prst="rect">
            <a:avLst/>
          </a:prstGeom>
          <a:noFill/>
        </p:spPr>
        <p:txBody>
          <a:bodyPr wrap="none" rtlCol="0">
            <a:spAutoFit/>
          </a:bodyPr>
          <a:lstStyle/>
          <a:p>
            <a:r>
              <a:rPr lang="it-IT" sz="2000" dirty="0" smtClean="0">
                <a:solidFill>
                  <a:schemeClr val="accent6"/>
                </a:solidFill>
              </a:rPr>
              <a:t>SIGLA: MAGIX </a:t>
            </a:r>
            <a:r>
              <a:rPr lang="it-IT" sz="2000" dirty="0" smtClean="0">
                <a:solidFill>
                  <a:schemeClr val="accent6"/>
                </a:solidFill>
              </a:rPr>
              <a:t>(CALL CSN-5</a:t>
            </a:r>
            <a:r>
              <a:rPr lang="it-IT" sz="2000" dirty="0" smtClean="0">
                <a:solidFill>
                  <a:schemeClr val="accent6"/>
                </a:solidFill>
              </a:rPr>
              <a:t>, 2015-2019)</a:t>
            </a:r>
            <a:endParaRPr lang="it-IT" sz="2000" dirty="0">
              <a:solidFill>
                <a:schemeClr val="accent6"/>
              </a:solidFill>
            </a:endParaRPr>
          </a:p>
        </p:txBody>
      </p:sp>
    </p:spTree>
    <p:extLst>
      <p:ext uri="{BB962C8B-B14F-4D97-AF65-F5344CB8AC3E}">
        <p14:creationId xmlns:p14="http://schemas.microsoft.com/office/powerpoint/2010/main" val="483610928"/>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9" y="-26700"/>
            <a:ext cx="7772400" cy="1143000"/>
          </a:xfrm>
        </p:spPr>
        <p:txBody>
          <a:bodyPr/>
          <a:lstStyle/>
          <a:p>
            <a:r>
              <a:rPr lang="it-IT" sz="2800" dirty="0"/>
              <a:t>THE LOW BETA </a:t>
            </a:r>
            <a:r>
              <a:rPr lang="it-IT" sz="2800" dirty="0" err="1"/>
              <a:t>SECTION</a:t>
            </a:r>
            <a:r>
              <a:rPr lang="it-IT" sz="2800" dirty="0"/>
              <a:t> </a:t>
            </a:r>
            <a:br>
              <a:rPr lang="it-IT" sz="2800" dirty="0"/>
            </a:br>
            <a:r>
              <a:rPr lang="it-IT" sz="2800" dirty="0"/>
              <a:t>and the High Order </a:t>
            </a:r>
            <a:r>
              <a:rPr lang="it-IT" sz="2800" dirty="0" err="1"/>
              <a:t>Correctors</a:t>
            </a:r>
            <a:endParaRPr lang="it-IT" sz="2800" dirty="0"/>
          </a:p>
        </p:txBody>
      </p:sp>
      <p:sp>
        <p:nvSpPr>
          <p:cNvPr id="5" name="Segnaposto contenuto 4"/>
          <p:cNvSpPr>
            <a:spLocks noGrp="1"/>
          </p:cNvSpPr>
          <p:nvPr>
            <p:ph idx="1"/>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Consiglio Sez. di Milano 29-6-2020</a:t>
            </a:r>
            <a:endParaRPr lang="en-GB" dirty="0"/>
          </a:p>
        </p:txBody>
      </p:sp>
      <p:sp>
        <p:nvSpPr>
          <p:cNvPr id="3" name="Segnaposto numero diapositiva 2"/>
          <p:cNvSpPr>
            <a:spLocks noGrp="1"/>
          </p:cNvSpPr>
          <p:nvPr>
            <p:ph type="sldNum" sz="quarter" idx="12"/>
          </p:nvPr>
        </p:nvSpPr>
        <p:spPr/>
        <p:txBody>
          <a:bodyPr/>
          <a:lstStyle/>
          <a:p>
            <a:fld id="{BFDCA1C4-9514-7B4F-976F-D92F7E296653}" type="slidenum">
              <a:rPr lang="fr-FR" smtClean="0"/>
              <a:pPr/>
              <a:t>12</a:t>
            </a:fld>
            <a:endParaRPr lang="fr-FR"/>
          </a:p>
        </p:txBody>
      </p:sp>
      <p:pic>
        <p:nvPicPr>
          <p:cNvPr id="6"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188" y="1162194"/>
            <a:ext cx="8918032" cy="2400767"/>
          </a:xfrm>
          <a:prstGeom prst="rect">
            <a:avLst/>
          </a:prstGeom>
        </p:spPr>
      </p:pic>
      <p:cxnSp>
        <p:nvCxnSpPr>
          <p:cNvPr id="10" name="Connettore 1 9"/>
          <p:cNvCxnSpPr/>
          <p:nvPr/>
        </p:nvCxnSpPr>
        <p:spPr>
          <a:xfrm flipH="1">
            <a:off x="1205917" y="2276873"/>
            <a:ext cx="1344924" cy="16779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nettore 1 10"/>
          <p:cNvCxnSpPr/>
          <p:nvPr/>
        </p:nvCxnSpPr>
        <p:spPr>
          <a:xfrm>
            <a:off x="3419872" y="2372887"/>
            <a:ext cx="3552395" cy="1592959"/>
          </a:xfrm>
          <a:prstGeom prst="line">
            <a:avLst/>
          </a:prstGeom>
        </p:spPr>
        <p:style>
          <a:lnRef idx="2">
            <a:schemeClr val="accent1"/>
          </a:lnRef>
          <a:fillRef idx="0">
            <a:schemeClr val="accent1"/>
          </a:fillRef>
          <a:effectRef idx="1">
            <a:schemeClr val="accent1"/>
          </a:effectRef>
          <a:fontRef idx="minor">
            <a:schemeClr val="tx1"/>
          </a:fontRef>
        </p:style>
      </p:cxnSp>
      <p:sp>
        <p:nvSpPr>
          <p:cNvPr id="20" name="CasellaDiTesto 19"/>
          <p:cNvSpPr txBox="1"/>
          <p:nvPr/>
        </p:nvSpPr>
        <p:spPr>
          <a:xfrm>
            <a:off x="7469120" y="5517929"/>
            <a:ext cx="1028743" cy="307905"/>
          </a:xfrm>
          <a:prstGeom prst="rect">
            <a:avLst/>
          </a:prstGeom>
          <a:solidFill>
            <a:srgbClr val="FFFFFF"/>
          </a:solidFill>
        </p:spPr>
        <p:txBody>
          <a:bodyPr wrap="none" rtlCol="0">
            <a:spAutoFit/>
          </a:bodyPr>
          <a:lstStyle/>
          <a:p>
            <a:r>
              <a:rPr lang="it-IT" sz="1401" dirty="0">
                <a:solidFill>
                  <a:schemeClr val="bg2"/>
                </a:solidFill>
              </a:rPr>
              <a:t>by P. </a:t>
            </a:r>
            <a:r>
              <a:rPr lang="it-IT" sz="1401" dirty="0" err="1">
                <a:solidFill>
                  <a:schemeClr val="bg2"/>
                </a:solidFill>
              </a:rPr>
              <a:t>Fessia</a:t>
            </a:r>
            <a:endParaRPr lang="it-IT" sz="1401" dirty="0">
              <a:solidFill>
                <a:schemeClr val="bg2"/>
              </a:solidFill>
            </a:endParaRPr>
          </a:p>
        </p:txBody>
      </p:sp>
      <p:grpSp>
        <p:nvGrpSpPr>
          <p:cNvPr id="13" name="Gruppo 12"/>
          <p:cNvGrpSpPr/>
          <p:nvPr/>
        </p:nvGrpSpPr>
        <p:grpSpPr>
          <a:xfrm>
            <a:off x="47577" y="3608855"/>
            <a:ext cx="9096423" cy="2980453"/>
            <a:chOff x="1709682" y="2701099"/>
            <a:chExt cx="6822317" cy="2235338"/>
          </a:xfrm>
        </p:grpSpPr>
        <p:cxnSp>
          <p:nvCxnSpPr>
            <p:cNvPr id="18" name="Connettore 2 17"/>
            <p:cNvCxnSpPr/>
            <p:nvPr/>
          </p:nvCxnSpPr>
          <p:spPr>
            <a:xfrm flipH="1">
              <a:off x="6956370" y="3083033"/>
              <a:ext cx="978397" cy="0"/>
            </a:xfrm>
            <a:prstGeom prst="straightConnector1">
              <a:avLst/>
            </a:prstGeom>
            <a:ln>
              <a:solidFill>
                <a:schemeClr val="tx2"/>
              </a:solidFill>
              <a:prstDash val="dash"/>
              <a:tailEnd type="none"/>
            </a:ln>
          </p:spPr>
          <p:style>
            <a:lnRef idx="2">
              <a:schemeClr val="accent1"/>
            </a:lnRef>
            <a:fillRef idx="0">
              <a:schemeClr val="accent1"/>
            </a:fillRef>
            <a:effectRef idx="1">
              <a:schemeClr val="accent1"/>
            </a:effectRef>
            <a:fontRef idx="minor">
              <a:schemeClr val="tx1"/>
            </a:fontRef>
          </p:style>
        </p:cxnSp>
        <p:grpSp>
          <p:nvGrpSpPr>
            <p:cNvPr id="7" name="Gruppo 6"/>
            <p:cNvGrpSpPr/>
            <p:nvPr/>
          </p:nvGrpSpPr>
          <p:grpSpPr>
            <a:xfrm>
              <a:off x="1709682" y="2701099"/>
              <a:ext cx="6822317" cy="2235338"/>
              <a:chOff x="1216609" y="2637909"/>
              <a:chExt cx="6822317" cy="2235338"/>
            </a:xfrm>
          </p:grpSpPr>
          <p:grpSp>
            <p:nvGrpSpPr>
              <p:cNvPr id="30" name="Gruppo 29"/>
              <p:cNvGrpSpPr/>
              <p:nvPr/>
            </p:nvGrpSpPr>
            <p:grpSpPr>
              <a:xfrm>
                <a:off x="1216609" y="2637909"/>
                <a:ext cx="6822317" cy="2119096"/>
                <a:chOff x="481202" y="4307561"/>
                <a:chExt cx="9096423" cy="2825459"/>
              </a:xfrm>
            </p:grpSpPr>
            <p:grpSp>
              <p:nvGrpSpPr>
                <p:cNvPr id="21" name="Gruppo 20"/>
                <p:cNvGrpSpPr/>
                <p:nvPr/>
              </p:nvGrpSpPr>
              <p:grpSpPr>
                <a:xfrm>
                  <a:off x="481202" y="4914869"/>
                  <a:ext cx="8207250" cy="2218151"/>
                  <a:chOff x="481202" y="4633805"/>
                  <a:chExt cx="8207250" cy="2218151"/>
                </a:xfrm>
              </p:grpSpPr>
              <p:pic>
                <p:nvPicPr>
                  <p:cNvPr id="8" name="Immagin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202" y="4633805"/>
                    <a:ext cx="8207250" cy="1584176"/>
                  </a:xfrm>
                  <a:prstGeom prst="rect">
                    <a:avLst/>
                  </a:prstGeom>
                </p:spPr>
              </p:pic>
              <p:sp>
                <p:nvSpPr>
                  <p:cNvPr id="17" name="CasellaDiTesto 16"/>
                  <p:cNvSpPr txBox="1"/>
                  <p:nvPr/>
                </p:nvSpPr>
                <p:spPr>
                  <a:xfrm>
                    <a:off x="3088342" y="6267182"/>
                    <a:ext cx="541433" cy="584774"/>
                  </a:xfrm>
                  <a:prstGeom prst="rect">
                    <a:avLst/>
                  </a:prstGeom>
                  <a:solidFill>
                    <a:srgbClr val="FFFFFF"/>
                  </a:solidFill>
                </p:spPr>
                <p:txBody>
                  <a:bodyPr wrap="square" rtlCol="0">
                    <a:spAutoFit/>
                  </a:bodyPr>
                  <a:lstStyle/>
                  <a:p>
                    <a:r>
                      <a:rPr lang="it-IT" sz="3200" dirty="0">
                        <a:solidFill>
                          <a:srgbClr val="005F8C"/>
                        </a:solidFill>
                      </a:rPr>
                      <a:t>a</a:t>
                    </a:r>
                    <a:r>
                      <a:rPr lang="it-IT" sz="1801" dirty="0">
                        <a:solidFill>
                          <a:srgbClr val="005F8C"/>
                        </a:solidFill>
                      </a:rPr>
                      <a:t>2</a:t>
                    </a:r>
                  </a:p>
                </p:txBody>
              </p:sp>
            </p:grpSp>
            <p:cxnSp>
              <p:nvCxnSpPr>
                <p:cNvPr id="23" name="Connettore 2 22"/>
                <p:cNvCxnSpPr/>
                <p:nvPr/>
              </p:nvCxnSpPr>
              <p:spPr>
                <a:xfrm flipH="1">
                  <a:off x="917489" y="4816806"/>
                  <a:ext cx="6559297" cy="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a:off x="1111542" y="4307561"/>
                  <a:ext cx="1324402" cy="584774"/>
                </a:xfrm>
                <a:prstGeom prst="rect">
                  <a:avLst/>
                </a:prstGeom>
                <a:noFill/>
                <a:ln>
                  <a:noFill/>
                </a:ln>
              </p:spPr>
              <p:txBody>
                <a:bodyPr wrap="none" rtlCol="0">
                  <a:spAutoFit/>
                </a:bodyPr>
                <a:lstStyle/>
                <a:p>
                  <a:r>
                    <a:rPr lang="it-IT" sz="3200">
                      <a:solidFill>
                        <a:schemeClr val="tx2"/>
                      </a:solidFill>
                    </a:rPr>
                    <a:t>73.6 m</a:t>
                  </a:r>
                  <a:endParaRPr lang="it-IT" sz="3200" dirty="0">
                    <a:solidFill>
                      <a:schemeClr val="tx2"/>
                    </a:solidFill>
                  </a:endParaRPr>
                </a:p>
              </p:txBody>
            </p:sp>
            <p:sp>
              <p:nvSpPr>
                <p:cNvPr id="26" name="Ovale 25"/>
                <p:cNvSpPr/>
                <p:nvPr/>
              </p:nvSpPr>
              <p:spPr>
                <a:xfrm>
                  <a:off x="8735536" y="4456766"/>
                  <a:ext cx="842089" cy="77180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a:solidFill>
                        <a:srgbClr val="005F8C"/>
                      </a:solidFill>
                    </a:rPr>
                    <a:t>IP</a:t>
                  </a:r>
                </a:p>
              </p:txBody>
            </p:sp>
          </p:grpSp>
          <p:sp>
            <p:nvSpPr>
              <p:cNvPr id="25" name="CasellaDiTesto 24"/>
              <p:cNvSpPr txBox="1"/>
              <p:nvPr/>
            </p:nvSpPr>
            <p:spPr>
              <a:xfrm>
                <a:off x="2898565" y="4231670"/>
                <a:ext cx="406076" cy="438581"/>
              </a:xfrm>
              <a:prstGeom prst="rect">
                <a:avLst/>
              </a:prstGeom>
              <a:noFill/>
            </p:spPr>
            <p:txBody>
              <a:bodyPr wrap="square" rtlCol="0">
                <a:spAutoFit/>
              </a:bodyPr>
              <a:lstStyle/>
              <a:p>
                <a:r>
                  <a:rPr lang="it-IT" sz="3200">
                    <a:solidFill>
                      <a:srgbClr val="005F8C"/>
                    </a:solidFill>
                  </a:rPr>
                  <a:t>b</a:t>
                </a:r>
                <a:r>
                  <a:rPr lang="it-IT" sz="1801">
                    <a:solidFill>
                      <a:srgbClr val="005F8C"/>
                    </a:solidFill>
                  </a:rPr>
                  <a:t>6</a:t>
                </a:r>
                <a:endParaRPr lang="it-IT" sz="1801" dirty="0">
                  <a:solidFill>
                    <a:srgbClr val="005F8C"/>
                  </a:solidFill>
                </a:endParaRPr>
              </a:p>
            </p:txBody>
          </p:sp>
          <p:sp>
            <p:nvSpPr>
              <p:cNvPr id="27" name="CasellaDiTesto 26"/>
              <p:cNvSpPr txBox="1"/>
              <p:nvPr/>
            </p:nvSpPr>
            <p:spPr>
              <a:xfrm>
                <a:off x="2739912" y="4432944"/>
                <a:ext cx="406076" cy="438581"/>
              </a:xfrm>
              <a:prstGeom prst="rect">
                <a:avLst/>
              </a:prstGeom>
              <a:noFill/>
            </p:spPr>
            <p:txBody>
              <a:bodyPr wrap="square" rtlCol="0">
                <a:spAutoFit/>
              </a:bodyPr>
              <a:lstStyle/>
              <a:p>
                <a:r>
                  <a:rPr lang="it-IT" sz="3200" dirty="0">
                    <a:solidFill>
                      <a:srgbClr val="005F8C"/>
                    </a:solidFill>
                  </a:rPr>
                  <a:t>a</a:t>
                </a:r>
                <a:r>
                  <a:rPr lang="it-IT" sz="1801" dirty="0">
                    <a:solidFill>
                      <a:srgbClr val="005F8C"/>
                    </a:solidFill>
                  </a:rPr>
                  <a:t>6</a:t>
                </a:r>
              </a:p>
            </p:txBody>
          </p:sp>
          <p:sp>
            <p:nvSpPr>
              <p:cNvPr id="28" name="CasellaDiTesto 27"/>
              <p:cNvSpPr txBox="1"/>
              <p:nvPr/>
            </p:nvSpPr>
            <p:spPr>
              <a:xfrm>
                <a:off x="2563056" y="4237970"/>
                <a:ext cx="406076" cy="438581"/>
              </a:xfrm>
              <a:prstGeom prst="rect">
                <a:avLst/>
              </a:prstGeom>
              <a:noFill/>
            </p:spPr>
            <p:txBody>
              <a:bodyPr wrap="square" rtlCol="0">
                <a:spAutoFit/>
              </a:bodyPr>
              <a:lstStyle/>
              <a:p>
                <a:r>
                  <a:rPr lang="it-IT" sz="3200" dirty="0">
                    <a:solidFill>
                      <a:srgbClr val="005F8C"/>
                    </a:solidFill>
                  </a:rPr>
                  <a:t>b</a:t>
                </a:r>
                <a:r>
                  <a:rPr lang="it-IT" sz="1801" dirty="0">
                    <a:solidFill>
                      <a:srgbClr val="005F8C"/>
                    </a:solidFill>
                  </a:rPr>
                  <a:t>5</a:t>
                </a:r>
              </a:p>
            </p:txBody>
          </p:sp>
          <p:sp>
            <p:nvSpPr>
              <p:cNvPr id="29" name="CasellaDiTesto 28"/>
              <p:cNvSpPr txBox="1"/>
              <p:nvPr/>
            </p:nvSpPr>
            <p:spPr>
              <a:xfrm>
                <a:off x="2444436" y="4422018"/>
                <a:ext cx="406076" cy="438581"/>
              </a:xfrm>
              <a:prstGeom prst="rect">
                <a:avLst/>
              </a:prstGeom>
              <a:noFill/>
            </p:spPr>
            <p:txBody>
              <a:bodyPr wrap="square" rtlCol="0">
                <a:spAutoFit/>
              </a:bodyPr>
              <a:lstStyle/>
              <a:p>
                <a:r>
                  <a:rPr lang="it-IT" sz="3200" dirty="0">
                    <a:solidFill>
                      <a:srgbClr val="005F8C"/>
                    </a:solidFill>
                  </a:rPr>
                  <a:t>a</a:t>
                </a:r>
                <a:r>
                  <a:rPr lang="it-IT" sz="1801" dirty="0">
                    <a:solidFill>
                      <a:srgbClr val="005F8C"/>
                    </a:solidFill>
                  </a:rPr>
                  <a:t>5</a:t>
                </a:r>
              </a:p>
            </p:txBody>
          </p:sp>
          <p:sp>
            <p:nvSpPr>
              <p:cNvPr id="31" name="CasellaDiTesto 30"/>
              <p:cNvSpPr txBox="1"/>
              <p:nvPr/>
            </p:nvSpPr>
            <p:spPr>
              <a:xfrm>
                <a:off x="2256084" y="4231670"/>
                <a:ext cx="406076" cy="438581"/>
              </a:xfrm>
              <a:prstGeom prst="rect">
                <a:avLst/>
              </a:prstGeom>
              <a:noFill/>
            </p:spPr>
            <p:txBody>
              <a:bodyPr wrap="square" rtlCol="0">
                <a:spAutoFit/>
              </a:bodyPr>
              <a:lstStyle/>
              <a:p>
                <a:r>
                  <a:rPr lang="it-IT" sz="3200" dirty="0">
                    <a:solidFill>
                      <a:srgbClr val="005F8C"/>
                    </a:solidFill>
                  </a:rPr>
                  <a:t>b</a:t>
                </a:r>
                <a:r>
                  <a:rPr lang="it-IT" sz="1801" dirty="0">
                    <a:solidFill>
                      <a:srgbClr val="005F8C"/>
                    </a:solidFill>
                  </a:rPr>
                  <a:t>4</a:t>
                </a:r>
              </a:p>
            </p:txBody>
          </p:sp>
          <p:sp>
            <p:nvSpPr>
              <p:cNvPr id="32" name="CasellaDiTesto 31"/>
              <p:cNvSpPr txBox="1"/>
              <p:nvPr/>
            </p:nvSpPr>
            <p:spPr>
              <a:xfrm>
                <a:off x="2104822" y="4434666"/>
                <a:ext cx="406076" cy="438581"/>
              </a:xfrm>
              <a:prstGeom prst="rect">
                <a:avLst/>
              </a:prstGeom>
              <a:noFill/>
            </p:spPr>
            <p:txBody>
              <a:bodyPr wrap="square" rtlCol="0">
                <a:spAutoFit/>
              </a:bodyPr>
              <a:lstStyle/>
              <a:p>
                <a:r>
                  <a:rPr lang="it-IT" sz="3200" dirty="0">
                    <a:solidFill>
                      <a:srgbClr val="005F8C"/>
                    </a:solidFill>
                  </a:rPr>
                  <a:t>a</a:t>
                </a:r>
                <a:r>
                  <a:rPr lang="it-IT" sz="1801" dirty="0">
                    <a:solidFill>
                      <a:srgbClr val="005F8C"/>
                    </a:solidFill>
                  </a:rPr>
                  <a:t>4</a:t>
                </a:r>
              </a:p>
            </p:txBody>
          </p:sp>
          <p:sp>
            <p:nvSpPr>
              <p:cNvPr id="33" name="CasellaDiTesto 32"/>
              <p:cNvSpPr txBox="1"/>
              <p:nvPr/>
            </p:nvSpPr>
            <p:spPr>
              <a:xfrm>
                <a:off x="1932685" y="4223419"/>
                <a:ext cx="406076" cy="438581"/>
              </a:xfrm>
              <a:prstGeom prst="rect">
                <a:avLst/>
              </a:prstGeom>
              <a:noFill/>
            </p:spPr>
            <p:txBody>
              <a:bodyPr wrap="square" rtlCol="0">
                <a:spAutoFit/>
              </a:bodyPr>
              <a:lstStyle/>
              <a:p>
                <a:r>
                  <a:rPr lang="it-IT" sz="3200" dirty="0">
                    <a:solidFill>
                      <a:srgbClr val="005F8C"/>
                    </a:solidFill>
                  </a:rPr>
                  <a:t>b</a:t>
                </a:r>
                <a:r>
                  <a:rPr lang="it-IT" sz="1801" dirty="0">
                    <a:solidFill>
                      <a:srgbClr val="005F8C"/>
                    </a:solidFill>
                  </a:rPr>
                  <a:t>3</a:t>
                </a:r>
              </a:p>
            </p:txBody>
          </p:sp>
          <p:sp>
            <p:nvSpPr>
              <p:cNvPr id="34" name="CasellaDiTesto 33"/>
              <p:cNvSpPr txBox="1"/>
              <p:nvPr/>
            </p:nvSpPr>
            <p:spPr>
              <a:xfrm>
                <a:off x="1763690" y="4434666"/>
                <a:ext cx="406076" cy="438581"/>
              </a:xfrm>
              <a:prstGeom prst="rect">
                <a:avLst/>
              </a:prstGeom>
              <a:noFill/>
            </p:spPr>
            <p:txBody>
              <a:bodyPr wrap="square" rtlCol="0">
                <a:spAutoFit/>
              </a:bodyPr>
              <a:lstStyle/>
              <a:p>
                <a:r>
                  <a:rPr lang="it-IT" sz="3200" dirty="0">
                    <a:solidFill>
                      <a:srgbClr val="005F8C"/>
                    </a:solidFill>
                  </a:rPr>
                  <a:t>a</a:t>
                </a:r>
                <a:r>
                  <a:rPr lang="it-IT" sz="1801" dirty="0">
                    <a:solidFill>
                      <a:srgbClr val="005F8C"/>
                    </a:solidFill>
                  </a:rPr>
                  <a:t>3</a:t>
                </a:r>
              </a:p>
            </p:txBody>
          </p:sp>
        </p:grpSp>
      </p:grpSp>
    </p:spTree>
    <p:extLst>
      <p:ext uri="{BB962C8B-B14F-4D97-AF65-F5344CB8AC3E}">
        <p14:creationId xmlns:p14="http://schemas.microsoft.com/office/powerpoint/2010/main" val="3457991420"/>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6783" y="-148498"/>
            <a:ext cx="7772400" cy="1143000"/>
          </a:xfrm>
        </p:spPr>
        <p:txBody>
          <a:bodyPr>
            <a:normAutofit/>
          </a:bodyPr>
          <a:lstStyle/>
          <a:p>
            <a:r>
              <a:rPr lang="it-IT" dirty="0"/>
              <a:t>HO </a:t>
            </a:r>
            <a:r>
              <a:rPr lang="it-IT" dirty="0" err="1"/>
              <a:t>Corrector</a:t>
            </a:r>
            <a:r>
              <a:rPr lang="it-IT" dirty="0"/>
              <a:t> </a:t>
            </a:r>
            <a:r>
              <a:rPr lang="it-IT" dirty="0" err="1"/>
              <a:t>Magnets</a:t>
            </a:r>
            <a:r>
              <a:rPr lang="it-IT" dirty="0"/>
              <a:t> Zoo</a:t>
            </a:r>
          </a:p>
        </p:txBody>
      </p:sp>
      <p:sp>
        <p:nvSpPr>
          <p:cNvPr id="10" name="Segnaposto contenuto 9"/>
          <p:cNvSpPr>
            <a:spLocks noGrp="1"/>
          </p:cNvSpPr>
          <p:nvPr>
            <p:ph idx="1"/>
          </p:nvPr>
        </p:nvSpPr>
        <p:spPr>
          <a:xfrm>
            <a:off x="210245" y="4795144"/>
            <a:ext cx="3286309" cy="1160364"/>
          </a:xfrm>
        </p:spPr>
        <p:txBody>
          <a:bodyPr>
            <a:normAutofit fontScale="55000" lnSpcReduction="20000"/>
          </a:bodyPr>
          <a:lstStyle/>
          <a:p>
            <a:pPr marL="0" indent="0">
              <a:buNone/>
            </a:pPr>
            <a:r>
              <a:rPr lang="it-IT" dirty="0">
                <a:solidFill>
                  <a:schemeClr val="tx2"/>
                </a:solidFill>
              </a:rPr>
              <a:t>NbTi </a:t>
            </a:r>
            <a:r>
              <a:rPr lang="it-IT" dirty="0" err="1">
                <a:solidFill>
                  <a:schemeClr val="tx2"/>
                </a:solidFill>
              </a:rPr>
              <a:t>SuperFerric</a:t>
            </a:r>
            <a:r>
              <a:rPr lang="it-IT" dirty="0">
                <a:solidFill>
                  <a:schemeClr val="tx2"/>
                </a:solidFill>
              </a:rPr>
              <a:t> design</a:t>
            </a:r>
          </a:p>
          <a:p>
            <a:pPr marL="0" indent="0">
              <a:buNone/>
            </a:pPr>
            <a:r>
              <a:rPr lang="it-IT" dirty="0" err="1">
                <a:solidFill>
                  <a:schemeClr val="tx2"/>
                </a:solidFill>
              </a:rPr>
              <a:t>Geometrical</a:t>
            </a:r>
            <a:r>
              <a:rPr lang="it-IT" dirty="0">
                <a:solidFill>
                  <a:schemeClr val="tx2"/>
                </a:solidFill>
              </a:rPr>
              <a:t> </a:t>
            </a:r>
            <a:r>
              <a:rPr lang="it-IT" dirty="0" err="1">
                <a:solidFill>
                  <a:schemeClr val="tx2"/>
                </a:solidFill>
              </a:rPr>
              <a:t>lengths</a:t>
            </a:r>
            <a:r>
              <a:rPr lang="it-IT" dirty="0">
                <a:solidFill>
                  <a:schemeClr val="tx2"/>
                </a:solidFill>
              </a:rPr>
              <a:t>:  </a:t>
            </a:r>
          </a:p>
          <a:p>
            <a:pPr marL="0" indent="0">
              <a:buNone/>
            </a:pPr>
            <a:r>
              <a:rPr lang="it-IT" dirty="0">
                <a:solidFill>
                  <a:schemeClr val="tx2"/>
                </a:solidFill>
              </a:rPr>
              <a:t>200 mm - 265 mm</a:t>
            </a:r>
          </a:p>
          <a:p>
            <a:pPr marL="0" indent="0">
              <a:buNone/>
            </a:pPr>
            <a:r>
              <a:rPr lang="it-IT" dirty="0">
                <a:solidFill>
                  <a:schemeClr val="tx2"/>
                </a:solidFill>
              </a:rPr>
              <a:t>12P, S4P: 540 mm – 580 mm</a:t>
            </a:r>
          </a:p>
          <a:p>
            <a:endParaRPr lang="it-IT" dirty="0"/>
          </a:p>
        </p:txBody>
      </p:sp>
      <p:sp>
        <p:nvSpPr>
          <p:cNvPr id="5" name="Segnaposto piè di pagina 4"/>
          <p:cNvSpPr>
            <a:spLocks noGrp="1"/>
          </p:cNvSpPr>
          <p:nvPr>
            <p:ph type="ftr" sz="quarter" idx="11"/>
          </p:nvPr>
        </p:nvSpPr>
        <p:spPr>
          <a:xfrm>
            <a:off x="2314731" y="6280298"/>
            <a:ext cx="5626968" cy="270000"/>
          </a:xfrm>
        </p:spPr>
        <p:txBody>
          <a:bodyPr/>
          <a:lstStyle/>
          <a:p>
            <a:r>
              <a:rPr lang="it-IT" dirty="0" smtClean="0"/>
              <a:t>Consiglio Sez. di Milano 29-6-2020</a:t>
            </a:r>
            <a:endParaRPr lang="it-IT" dirty="0"/>
          </a:p>
        </p:txBody>
      </p:sp>
      <p:sp>
        <p:nvSpPr>
          <p:cNvPr id="3" name="Segnaposto numero diapositiva 2"/>
          <p:cNvSpPr>
            <a:spLocks noGrp="1"/>
          </p:cNvSpPr>
          <p:nvPr>
            <p:ph type="sldNum" sz="quarter" idx="12"/>
          </p:nvPr>
        </p:nvSpPr>
        <p:spPr/>
        <p:txBody>
          <a:bodyPr/>
          <a:lstStyle/>
          <a:p>
            <a:fld id="{BFDCA1C4-9514-7B4F-976F-D92F7E296653}" type="slidenum">
              <a:rPr lang="fr-FR" smtClean="0"/>
              <a:pPr/>
              <a:t>13</a:t>
            </a:fld>
            <a:endParaRPr lang="fr-FR"/>
          </a:p>
        </p:txBody>
      </p:sp>
      <p:grpSp>
        <p:nvGrpSpPr>
          <p:cNvPr id="8" name="Gruppo 7">
            <a:extLst>
              <a:ext uri="{FF2B5EF4-FFF2-40B4-BE49-F238E27FC236}">
                <a16:creationId xmlns:a16="http://schemas.microsoft.com/office/drawing/2014/main" id="{6433EFED-595F-3A42-AD13-DF6BEB3EB76A}"/>
              </a:ext>
            </a:extLst>
          </p:cNvPr>
          <p:cNvGrpSpPr/>
          <p:nvPr/>
        </p:nvGrpSpPr>
        <p:grpSpPr>
          <a:xfrm>
            <a:off x="3317446" y="3501172"/>
            <a:ext cx="1805606" cy="2336046"/>
            <a:chOff x="2915401" y="2607232"/>
            <a:chExt cx="1805606" cy="2336046"/>
          </a:xfrm>
        </p:grpSpPr>
        <p:pic>
          <p:nvPicPr>
            <p:cNvPr id="66" name="Immagine 6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5765" y="2963004"/>
              <a:ext cx="1657047" cy="1592999"/>
            </a:xfrm>
            <a:prstGeom prst="rect">
              <a:avLst/>
            </a:prstGeom>
          </p:spPr>
        </p:pic>
        <p:sp>
          <p:nvSpPr>
            <p:cNvPr id="21" name="CasellaDiTesto 20"/>
            <p:cNvSpPr txBox="1"/>
            <p:nvPr/>
          </p:nvSpPr>
          <p:spPr>
            <a:xfrm>
              <a:off x="3557587" y="3435880"/>
              <a:ext cx="357790" cy="553998"/>
            </a:xfrm>
            <a:prstGeom prst="rect">
              <a:avLst/>
            </a:prstGeom>
            <a:noFill/>
          </p:spPr>
          <p:txBody>
            <a:bodyPr wrap="none" rtlCol="0">
              <a:spAutoFit/>
            </a:bodyPr>
            <a:lstStyle/>
            <a:p>
              <a:r>
                <a:rPr lang="it-IT" sz="1500" dirty="0">
                  <a:solidFill>
                    <a:schemeClr val="tx2"/>
                  </a:solidFill>
                </a:rPr>
                <a:t>a</a:t>
              </a:r>
              <a:r>
                <a:rPr lang="it-IT" sz="1200" dirty="0">
                  <a:solidFill>
                    <a:schemeClr val="tx2"/>
                  </a:solidFill>
                </a:rPr>
                <a:t>5</a:t>
              </a:r>
            </a:p>
            <a:p>
              <a:r>
                <a:rPr lang="it-IT" sz="1500" dirty="0">
                  <a:solidFill>
                    <a:schemeClr val="tx2"/>
                  </a:solidFill>
                </a:rPr>
                <a:t>b</a:t>
              </a:r>
              <a:r>
                <a:rPr lang="it-IT" sz="1200" dirty="0">
                  <a:solidFill>
                    <a:schemeClr val="tx2"/>
                  </a:solidFill>
                </a:rPr>
                <a:t>5</a:t>
              </a:r>
            </a:p>
          </p:txBody>
        </p:sp>
        <p:sp>
          <p:nvSpPr>
            <p:cNvPr id="36" name="CasellaDiTesto 35"/>
            <p:cNvSpPr txBox="1"/>
            <p:nvPr/>
          </p:nvSpPr>
          <p:spPr>
            <a:xfrm>
              <a:off x="3000087" y="4481613"/>
              <a:ext cx="1720920" cy="461665"/>
            </a:xfrm>
            <a:prstGeom prst="rect">
              <a:avLst/>
            </a:prstGeom>
            <a:noFill/>
          </p:spPr>
          <p:txBody>
            <a:bodyPr wrap="none" rtlCol="0">
              <a:spAutoFit/>
            </a:bodyPr>
            <a:lstStyle/>
            <a:p>
              <a:r>
                <a:rPr lang="it-IT" b="1" dirty="0" err="1">
                  <a:solidFill>
                    <a:srgbClr val="00B050"/>
                  </a:solidFill>
                </a:rPr>
                <a:t>Tested</a:t>
              </a:r>
              <a:r>
                <a:rPr lang="it-IT" b="1" dirty="0">
                  <a:solidFill>
                    <a:srgbClr val="00B050"/>
                  </a:solidFill>
                </a:rPr>
                <a:t> 2018</a:t>
              </a:r>
            </a:p>
          </p:txBody>
        </p:sp>
        <p:sp>
          <p:nvSpPr>
            <p:cNvPr id="70" name="Rettangolo 69"/>
            <p:cNvSpPr/>
            <p:nvPr/>
          </p:nvSpPr>
          <p:spPr>
            <a:xfrm>
              <a:off x="2915401" y="2607232"/>
              <a:ext cx="1606530" cy="461665"/>
            </a:xfrm>
            <a:prstGeom prst="rect">
              <a:avLst/>
            </a:prstGeom>
          </p:spPr>
          <p:txBody>
            <a:bodyPr wrap="none">
              <a:spAutoFit/>
            </a:bodyPr>
            <a:lstStyle/>
            <a:p>
              <a:r>
                <a:rPr lang="it-IT" dirty="0">
                  <a:solidFill>
                    <a:schemeClr val="tx2"/>
                  </a:solidFill>
                </a:rPr>
                <a:t>MCDXFP1</a:t>
              </a:r>
            </a:p>
          </p:txBody>
        </p:sp>
      </p:grpSp>
      <p:grpSp>
        <p:nvGrpSpPr>
          <p:cNvPr id="9" name="Gruppo 8">
            <a:extLst>
              <a:ext uri="{FF2B5EF4-FFF2-40B4-BE49-F238E27FC236}">
                <a16:creationId xmlns:a16="http://schemas.microsoft.com/office/drawing/2014/main" id="{68C64596-43DE-6C44-B6E6-33051A083436}"/>
              </a:ext>
            </a:extLst>
          </p:cNvPr>
          <p:cNvGrpSpPr/>
          <p:nvPr/>
        </p:nvGrpSpPr>
        <p:grpSpPr>
          <a:xfrm>
            <a:off x="5048222" y="3501172"/>
            <a:ext cx="1773218" cy="2299375"/>
            <a:chOff x="5170250" y="2784115"/>
            <a:chExt cx="1773218" cy="2299375"/>
          </a:xfrm>
        </p:grpSpPr>
        <p:pic>
          <p:nvPicPr>
            <p:cNvPr id="69" name="Immagine 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0250" y="3097655"/>
              <a:ext cx="1649556" cy="1593000"/>
            </a:xfrm>
            <a:prstGeom prst="rect">
              <a:avLst/>
            </a:prstGeom>
          </p:spPr>
        </p:pic>
        <p:sp>
          <p:nvSpPr>
            <p:cNvPr id="22" name="CasellaDiTesto 21"/>
            <p:cNvSpPr txBox="1"/>
            <p:nvPr/>
          </p:nvSpPr>
          <p:spPr>
            <a:xfrm>
              <a:off x="5775963" y="3596527"/>
              <a:ext cx="357790" cy="553998"/>
            </a:xfrm>
            <a:prstGeom prst="rect">
              <a:avLst/>
            </a:prstGeom>
            <a:noFill/>
          </p:spPr>
          <p:txBody>
            <a:bodyPr wrap="none" rtlCol="0">
              <a:spAutoFit/>
            </a:bodyPr>
            <a:lstStyle/>
            <a:p>
              <a:r>
                <a:rPr lang="it-IT" sz="1500" dirty="0">
                  <a:solidFill>
                    <a:schemeClr val="tx2"/>
                  </a:solidFill>
                </a:rPr>
                <a:t>a</a:t>
              </a:r>
              <a:r>
                <a:rPr lang="it-IT" sz="1200" dirty="0">
                  <a:solidFill>
                    <a:schemeClr val="tx2"/>
                  </a:solidFill>
                </a:rPr>
                <a:t>6</a:t>
              </a:r>
            </a:p>
            <a:p>
              <a:r>
                <a:rPr lang="it-IT" sz="1500" dirty="0">
                  <a:solidFill>
                    <a:schemeClr val="tx2"/>
                  </a:solidFill>
                </a:rPr>
                <a:t>b</a:t>
              </a:r>
              <a:r>
                <a:rPr lang="it-IT" sz="1200" dirty="0">
                  <a:solidFill>
                    <a:schemeClr val="tx2"/>
                  </a:solidFill>
                </a:rPr>
                <a:t>6</a:t>
              </a:r>
            </a:p>
          </p:txBody>
        </p:sp>
        <p:sp>
          <p:nvSpPr>
            <p:cNvPr id="41" name="CasellaDiTesto 40"/>
            <p:cNvSpPr txBox="1"/>
            <p:nvPr/>
          </p:nvSpPr>
          <p:spPr>
            <a:xfrm>
              <a:off x="5222548" y="4621825"/>
              <a:ext cx="1720920" cy="461665"/>
            </a:xfrm>
            <a:prstGeom prst="rect">
              <a:avLst/>
            </a:prstGeom>
            <a:noFill/>
          </p:spPr>
          <p:txBody>
            <a:bodyPr wrap="none" rtlCol="0">
              <a:spAutoFit/>
            </a:bodyPr>
            <a:lstStyle/>
            <a:p>
              <a:r>
                <a:rPr lang="it-IT" b="1" dirty="0" err="1">
                  <a:solidFill>
                    <a:srgbClr val="00B050"/>
                  </a:solidFill>
                </a:rPr>
                <a:t>Tested</a:t>
              </a:r>
              <a:r>
                <a:rPr lang="it-IT" b="1" dirty="0">
                  <a:solidFill>
                    <a:srgbClr val="00B050"/>
                  </a:solidFill>
                </a:rPr>
                <a:t> 2018</a:t>
              </a:r>
            </a:p>
          </p:txBody>
        </p:sp>
        <p:sp>
          <p:nvSpPr>
            <p:cNvPr id="75" name="Rettangolo 74"/>
            <p:cNvSpPr/>
            <p:nvPr/>
          </p:nvSpPr>
          <p:spPr>
            <a:xfrm>
              <a:off x="5244743" y="2784115"/>
              <a:ext cx="1571264" cy="461665"/>
            </a:xfrm>
            <a:prstGeom prst="rect">
              <a:avLst/>
            </a:prstGeom>
          </p:spPr>
          <p:txBody>
            <a:bodyPr wrap="none">
              <a:spAutoFit/>
            </a:bodyPr>
            <a:lstStyle/>
            <a:p>
              <a:r>
                <a:rPr lang="it-IT" dirty="0">
                  <a:solidFill>
                    <a:schemeClr val="tx2"/>
                  </a:solidFill>
                </a:rPr>
                <a:t>MCTXFP1</a:t>
              </a:r>
            </a:p>
          </p:txBody>
        </p:sp>
      </p:grpSp>
      <p:grpSp>
        <p:nvGrpSpPr>
          <p:cNvPr id="7" name="Gruppo 6">
            <a:extLst>
              <a:ext uri="{FF2B5EF4-FFF2-40B4-BE49-F238E27FC236}">
                <a16:creationId xmlns:a16="http://schemas.microsoft.com/office/drawing/2014/main" id="{7EABD212-57B5-EF4C-9C26-EFB2FE3CE90C}"/>
              </a:ext>
            </a:extLst>
          </p:cNvPr>
          <p:cNvGrpSpPr/>
          <p:nvPr/>
        </p:nvGrpSpPr>
        <p:grpSpPr>
          <a:xfrm>
            <a:off x="2816810" y="925239"/>
            <a:ext cx="1999840" cy="2343763"/>
            <a:chOff x="3813995" y="855359"/>
            <a:chExt cx="1999840" cy="2343763"/>
          </a:xfrm>
        </p:grpSpPr>
        <p:pic>
          <p:nvPicPr>
            <p:cNvPr id="68" name="Immagine 6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14764" y="1135022"/>
              <a:ext cx="1605275" cy="1592999"/>
            </a:xfrm>
            <a:prstGeom prst="rect">
              <a:avLst/>
            </a:prstGeom>
          </p:spPr>
        </p:pic>
        <p:sp>
          <p:nvSpPr>
            <p:cNvPr id="19" name="CasellaDiTesto 18"/>
            <p:cNvSpPr txBox="1"/>
            <p:nvPr/>
          </p:nvSpPr>
          <p:spPr>
            <a:xfrm>
              <a:off x="4628888" y="1680347"/>
              <a:ext cx="357790" cy="553998"/>
            </a:xfrm>
            <a:prstGeom prst="rect">
              <a:avLst/>
            </a:prstGeom>
            <a:noFill/>
          </p:spPr>
          <p:txBody>
            <a:bodyPr wrap="none" rtlCol="0">
              <a:spAutoFit/>
            </a:bodyPr>
            <a:lstStyle/>
            <a:p>
              <a:r>
                <a:rPr lang="it-IT" sz="1500" dirty="0">
                  <a:solidFill>
                    <a:schemeClr val="tx2"/>
                  </a:solidFill>
                </a:rPr>
                <a:t>a</a:t>
              </a:r>
              <a:r>
                <a:rPr lang="it-IT" sz="1200" dirty="0">
                  <a:solidFill>
                    <a:schemeClr val="tx2"/>
                  </a:solidFill>
                </a:rPr>
                <a:t>3</a:t>
              </a:r>
            </a:p>
            <a:p>
              <a:r>
                <a:rPr lang="it-IT" sz="1500" dirty="0">
                  <a:solidFill>
                    <a:schemeClr val="tx2"/>
                  </a:solidFill>
                </a:rPr>
                <a:t>b</a:t>
              </a:r>
              <a:r>
                <a:rPr lang="it-IT" sz="1200" dirty="0">
                  <a:solidFill>
                    <a:schemeClr val="tx2"/>
                  </a:solidFill>
                </a:rPr>
                <a:t>3</a:t>
              </a:r>
            </a:p>
          </p:txBody>
        </p:sp>
        <p:sp>
          <p:nvSpPr>
            <p:cNvPr id="38" name="CasellaDiTesto 37"/>
            <p:cNvSpPr txBox="1"/>
            <p:nvPr/>
          </p:nvSpPr>
          <p:spPr>
            <a:xfrm>
              <a:off x="4092915" y="2737457"/>
              <a:ext cx="1720920" cy="461665"/>
            </a:xfrm>
            <a:prstGeom prst="rect">
              <a:avLst/>
            </a:prstGeom>
            <a:noFill/>
          </p:spPr>
          <p:txBody>
            <a:bodyPr wrap="none" rtlCol="0">
              <a:spAutoFit/>
            </a:bodyPr>
            <a:lstStyle/>
            <a:p>
              <a:r>
                <a:rPr lang="it-IT" b="1" dirty="0" err="1">
                  <a:solidFill>
                    <a:srgbClr val="00B050"/>
                  </a:solidFill>
                </a:rPr>
                <a:t>Tested</a:t>
              </a:r>
              <a:r>
                <a:rPr lang="it-IT" b="1" dirty="0">
                  <a:solidFill>
                    <a:srgbClr val="00B050"/>
                  </a:solidFill>
                </a:rPr>
                <a:t> 2016</a:t>
              </a:r>
            </a:p>
          </p:txBody>
        </p:sp>
        <p:sp>
          <p:nvSpPr>
            <p:cNvPr id="77" name="Rettangolo 76"/>
            <p:cNvSpPr/>
            <p:nvPr/>
          </p:nvSpPr>
          <p:spPr>
            <a:xfrm>
              <a:off x="4173515" y="855359"/>
              <a:ext cx="1555234" cy="461665"/>
            </a:xfrm>
            <a:prstGeom prst="rect">
              <a:avLst/>
            </a:prstGeom>
          </p:spPr>
          <p:txBody>
            <a:bodyPr wrap="none">
              <a:spAutoFit/>
            </a:bodyPr>
            <a:lstStyle/>
            <a:p>
              <a:r>
                <a:rPr lang="it-IT" dirty="0">
                  <a:solidFill>
                    <a:schemeClr val="tx2"/>
                  </a:solidFill>
                </a:rPr>
                <a:t>MCSXFP1</a:t>
              </a:r>
            </a:p>
          </p:txBody>
        </p:sp>
        <p:sp>
          <p:nvSpPr>
            <p:cNvPr id="79" name="CasellaDiTesto 78"/>
            <p:cNvSpPr txBox="1"/>
            <p:nvPr/>
          </p:nvSpPr>
          <p:spPr>
            <a:xfrm>
              <a:off x="3813995" y="1174087"/>
              <a:ext cx="487634" cy="207749"/>
            </a:xfrm>
            <a:prstGeom prst="rect">
              <a:avLst/>
            </a:prstGeom>
            <a:noFill/>
          </p:spPr>
          <p:txBody>
            <a:bodyPr wrap="none" rtlCol="0">
              <a:spAutoFit/>
            </a:bodyPr>
            <a:lstStyle/>
            <a:p>
              <a:r>
                <a:rPr lang="it-IT" sz="750" b="1">
                  <a:solidFill>
                    <a:srgbClr val="1F497D"/>
                  </a:solidFill>
                  <a:ea typeface="Verdana" panose="020B0604030504040204" pitchFamily="34" charset="0"/>
                  <a:cs typeface="Verdana" panose="020B0604030504040204" pitchFamily="34" charset="0"/>
                </a:rPr>
                <a:t>OD320</a:t>
              </a:r>
              <a:endParaRPr lang="it-IT" sz="750" b="1" dirty="0">
                <a:solidFill>
                  <a:srgbClr val="1F497D"/>
                </a:solidFill>
                <a:ea typeface="Verdana" panose="020B0604030504040204" pitchFamily="34" charset="0"/>
                <a:cs typeface="Verdana" panose="020B0604030504040204" pitchFamily="34" charset="0"/>
              </a:endParaRPr>
            </a:p>
          </p:txBody>
        </p:sp>
        <p:cxnSp>
          <p:nvCxnSpPr>
            <p:cNvPr id="80" name="Connettore 2 79"/>
            <p:cNvCxnSpPr/>
            <p:nvPr/>
          </p:nvCxnSpPr>
          <p:spPr>
            <a:xfrm>
              <a:off x="4076221" y="1348423"/>
              <a:ext cx="149967" cy="107539"/>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 name="Gruppo 5">
            <a:extLst>
              <a:ext uri="{FF2B5EF4-FFF2-40B4-BE49-F238E27FC236}">
                <a16:creationId xmlns:a16="http://schemas.microsoft.com/office/drawing/2014/main" id="{3BAE84B3-A2B6-D746-B4F7-0B68A8E1C14A}"/>
              </a:ext>
            </a:extLst>
          </p:cNvPr>
          <p:cNvGrpSpPr/>
          <p:nvPr/>
        </p:nvGrpSpPr>
        <p:grpSpPr>
          <a:xfrm>
            <a:off x="4822814" y="908720"/>
            <a:ext cx="1779568" cy="2356978"/>
            <a:chOff x="6833827" y="892558"/>
            <a:chExt cx="1779568" cy="2356978"/>
          </a:xfrm>
        </p:grpSpPr>
        <p:pic>
          <p:nvPicPr>
            <p:cNvPr id="67" name="Immagine 6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33827" y="1223578"/>
              <a:ext cx="1576605" cy="1593000"/>
            </a:xfrm>
            <a:prstGeom prst="rect">
              <a:avLst/>
            </a:prstGeom>
          </p:spPr>
        </p:pic>
        <p:sp>
          <p:nvSpPr>
            <p:cNvPr id="20" name="CasellaDiTesto 19"/>
            <p:cNvSpPr txBox="1"/>
            <p:nvPr/>
          </p:nvSpPr>
          <p:spPr>
            <a:xfrm>
              <a:off x="7462199" y="1753005"/>
              <a:ext cx="357790" cy="553998"/>
            </a:xfrm>
            <a:prstGeom prst="rect">
              <a:avLst/>
            </a:prstGeom>
            <a:noFill/>
          </p:spPr>
          <p:txBody>
            <a:bodyPr wrap="none" rtlCol="0">
              <a:spAutoFit/>
            </a:bodyPr>
            <a:lstStyle/>
            <a:p>
              <a:r>
                <a:rPr lang="it-IT" sz="1500" dirty="0">
                  <a:solidFill>
                    <a:schemeClr val="tx2"/>
                  </a:solidFill>
                </a:rPr>
                <a:t>a</a:t>
              </a:r>
              <a:r>
                <a:rPr lang="it-IT" sz="1200" dirty="0">
                  <a:solidFill>
                    <a:schemeClr val="tx2"/>
                  </a:solidFill>
                </a:rPr>
                <a:t>4</a:t>
              </a:r>
            </a:p>
            <a:p>
              <a:r>
                <a:rPr lang="it-IT" sz="1500" dirty="0">
                  <a:solidFill>
                    <a:schemeClr val="tx2"/>
                  </a:solidFill>
                </a:rPr>
                <a:t>b</a:t>
              </a:r>
              <a:r>
                <a:rPr lang="it-IT" sz="1200" dirty="0">
                  <a:solidFill>
                    <a:schemeClr val="tx2"/>
                  </a:solidFill>
                </a:rPr>
                <a:t>4</a:t>
              </a:r>
            </a:p>
          </p:txBody>
        </p:sp>
        <p:sp>
          <p:nvSpPr>
            <p:cNvPr id="76" name="Rettangolo 75"/>
            <p:cNvSpPr/>
            <p:nvPr/>
          </p:nvSpPr>
          <p:spPr>
            <a:xfrm>
              <a:off x="7000534" y="892558"/>
              <a:ext cx="1606530" cy="461665"/>
            </a:xfrm>
            <a:prstGeom prst="rect">
              <a:avLst/>
            </a:prstGeom>
          </p:spPr>
          <p:txBody>
            <a:bodyPr wrap="none">
              <a:spAutoFit/>
            </a:bodyPr>
            <a:lstStyle/>
            <a:p>
              <a:r>
                <a:rPr lang="it-IT" dirty="0">
                  <a:solidFill>
                    <a:schemeClr val="tx2"/>
                  </a:solidFill>
                </a:rPr>
                <a:t>MCOXFP1</a:t>
              </a:r>
            </a:p>
          </p:txBody>
        </p:sp>
        <p:sp>
          <p:nvSpPr>
            <p:cNvPr id="30" name="CasellaDiTesto 29"/>
            <p:cNvSpPr txBox="1"/>
            <p:nvPr/>
          </p:nvSpPr>
          <p:spPr>
            <a:xfrm>
              <a:off x="6892475" y="2787871"/>
              <a:ext cx="1720920" cy="461665"/>
            </a:xfrm>
            <a:prstGeom prst="rect">
              <a:avLst/>
            </a:prstGeom>
            <a:noFill/>
          </p:spPr>
          <p:txBody>
            <a:bodyPr wrap="none" rtlCol="0">
              <a:spAutoFit/>
            </a:bodyPr>
            <a:lstStyle/>
            <a:p>
              <a:r>
                <a:rPr lang="it-IT" b="1" dirty="0" err="1">
                  <a:solidFill>
                    <a:srgbClr val="00B050"/>
                  </a:solidFill>
                </a:rPr>
                <a:t>Tested</a:t>
              </a:r>
              <a:r>
                <a:rPr lang="it-IT" b="1" dirty="0">
                  <a:solidFill>
                    <a:srgbClr val="00B050"/>
                  </a:solidFill>
                </a:rPr>
                <a:t> 2017</a:t>
              </a:r>
            </a:p>
          </p:txBody>
        </p:sp>
      </p:grpSp>
      <p:grpSp>
        <p:nvGrpSpPr>
          <p:cNvPr id="11" name="Gruppo 10"/>
          <p:cNvGrpSpPr/>
          <p:nvPr/>
        </p:nvGrpSpPr>
        <p:grpSpPr>
          <a:xfrm>
            <a:off x="-62758" y="938815"/>
            <a:ext cx="3004985" cy="2674791"/>
            <a:chOff x="138225" y="689861"/>
            <a:chExt cx="3004985" cy="2674791"/>
          </a:xfrm>
        </p:grpSpPr>
        <p:pic>
          <p:nvPicPr>
            <p:cNvPr id="63" name="Immagine 6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2436" y="689861"/>
              <a:ext cx="2260774" cy="2206898"/>
            </a:xfrm>
            <a:prstGeom prst="rect">
              <a:avLst/>
            </a:prstGeom>
            <a:effectLst/>
          </p:spPr>
        </p:pic>
        <p:sp>
          <p:nvSpPr>
            <p:cNvPr id="26" name="Rettangolo 25"/>
            <p:cNvSpPr/>
            <p:nvPr/>
          </p:nvSpPr>
          <p:spPr>
            <a:xfrm>
              <a:off x="1261563" y="2902987"/>
              <a:ext cx="1726755" cy="461665"/>
            </a:xfrm>
            <a:prstGeom prst="rect">
              <a:avLst/>
            </a:prstGeom>
          </p:spPr>
          <p:txBody>
            <a:bodyPr wrap="none">
              <a:spAutoFit/>
            </a:bodyPr>
            <a:lstStyle/>
            <a:p>
              <a:r>
                <a:rPr lang="it-IT" dirty="0">
                  <a:solidFill>
                    <a:schemeClr val="tx2"/>
                  </a:solidFill>
                </a:rPr>
                <a:t>MQSXFP1b</a:t>
              </a:r>
            </a:p>
          </p:txBody>
        </p:sp>
        <p:sp>
          <p:nvSpPr>
            <p:cNvPr id="29" name="CasellaDiTesto 28"/>
            <p:cNvSpPr txBox="1"/>
            <p:nvPr/>
          </p:nvSpPr>
          <p:spPr>
            <a:xfrm>
              <a:off x="361452" y="1063611"/>
              <a:ext cx="487634" cy="207749"/>
            </a:xfrm>
            <a:prstGeom prst="rect">
              <a:avLst/>
            </a:prstGeom>
            <a:noFill/>
          </p:spPr>
          <p:txBody>
            <a:bodyPr wrap="none" rtlCol="0">
              <a:spAutoFit/>
            </a:bodyPr>
            <a:lstStyle/>
            <a:p>
              <a:r>
                <a:rPr lang="it-IT" sz="750" b="1" dirty="0">
                  <a:solidFill>
                    <a:srgbClr val="1F497D"/>
                  </a:solidFill>
                  <a:ea typeface="Verdana" panose="020B0604030504040204" pitchFamily="34" charset="0"/>
                  <a:cs typeface="Verdana" panose="020B0604030504040204" pitchFamily="34" charset="0"/>
                </a:rPr>
                <a:t>OD460</a:t>
              </a:r>
            </a:p>
          </p:txBody>
        </p:sp>
        <p:cxnSp>
          <p:nvCxnSpPr>
            <p:cNvPr id="34" name="Connettore 2 33"/>
            <p:cNvCxnSpPr/>
            <p:nvPr/>
          </p:nvCxnSpPr>
          <p:spPr>
            <a:xfrm>
              <a:off x="827487" y="1199850"/>
              <a:ext cx="149967" cy="107539"/>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7" name="CasellaDiTesto 16"/>
            <p:cNvSpPr txBox="1"/>
            <p:nvPr/>
          </p:nvSpPr>
          <p:spPr>
            <a:xfrm>
              <a:off x="1783622" y="1631727"/>
              <a:ext cx="504565" cy="323165"/>
            </a:xfrm>
            <a:prstGeom prst="rect">
              <a:avLst/>
            </a:prstGeom>
            <a:noFill/>
          </p:spPr>
          <p:txBody>
            <a:bodyPr wrap="square" rtlCol="0">
              <a:spAutoFit/>
            </a:bodyPr>
            <a:lstStyle/>
            <a:p>
              <a:r>
                <a:rPr lang="it-IT" sz="1500" dirty="0">
                  <a:solidFill>
                    <a:schemeClr val="tx2"/>
                  </a:solidFill>
                </a:rPr>
                <a:t>a</a:t>
              </a:r>
              <a:r>
                <a:rPr lang="it-IT" sz="1200" dirty="0">
                  <a:solidFill>
                    <a:schemeClr val="tx2"/>
                  </a:solidFill>
                </a:rPr>
                <a:t>2</a:t>
              </a:r>
            </a:p>
          </p:txBody>
        </p:sp>
        <p:sp>
          <p:nvSpPr>
            <p:cNvPr id="32" name="CasellaDiTesto 31"/>
            <p:cNvSpPr txBox="1"/>
            <p:nvPr/>
          </p:nvSpPr>
          <p:spPr>
            <a:xfrm>
              <a:off x="138225" y="2663666"/>
              <a:ext cx="1720920" cy="461665"/>
            </a:xfrm>
            <a:prstGeom prst="rect">
              <a:avLst/>
            </a:prstGeom>
            <a:noFill/>
          </p:spPr>
          <p:txBody>
            <a:bodyPr wrap="none" rtlCol="0">
              <a:spAutoFit/>
            </a:bodyPr>
            <a:lstStyle/>
            <a:p>
              <a:r>
                <a:rPr lang="it-IT" b="1" dirty="0" err="1">
                  <a:solidFill>
                    <a:srgbClr val="00B050"/>
                  </a:solidFill>
                </a:rPr>
                <a:t>Tested</a:t>
              </a:r>
              <a:r>
                <a:rPr lang="it-IT" b="1" dirty="0">
                  <a:solidFill>
                    <a:srgbClr val="00B050"/>
                  </a:solidFill>
                </a:rPr>
                <a:t> 2019</a:t>
              </a:r>
            </a:p>
          </p:txBody>
        </p:sp>
      </p:grpSp>
      <p:sp>
        <p:nvSpPr>
          <p:cNvPr id="4" name="CasellaDiTesto 3">
            <a:extLst>
              <a:ext uri="{FF2B5EF4-FFF2-40B4-BE49-F238E27FC236}">
                <a16:creationId xmlns:a16="http://schemas.microsoft.com/office/drawing/2014/main" id="{13546F56-82A4-3B4C-9AB0-572B65729B5E}"/>
              </a:ext>
            </a:extLst>
          </p:cNvPr>
          <p:cNvSpPr txBox="1"/>
          <p:nvPr/>
        </p:nvSpPr>
        <p:spPr>
          <a:xfrm>
            <a:off x="6751145" y="4167621"/>
            <a:ext cx="2308825" cy="1077218"/>
          </a:xfrm>
          <a:prstGeom prst="rect">
            <a:avLst/>
          </a:prstGeom>
          <a:noFill/>
          <a:ln w="19050">
            <a:solidFill>
              <a:schemeClr val="tx2"/>
            </a:solidFill>
          </a:ln>
        </p:spPr>
        <p:txBody>
          <a:bodyPr wrap="square" rtlCol="0">
            <a:spAutoFit/>
          </a:bodyPr>
          <a:lstStyle/>
          <a:p>
            <a:pPr algn="ctr"/>
            <a:r>
              <a:rPr lang="it-IT" sz="1600" dirty="0">
                <a:solidFill>
                  <a:schemeClr val="tx2"/>
                </a:solidFill>
              </a:rPr>
              <a:t>Design </a:t>
            </a:r>
          </a:p>
          <a:p>
            <a:pPr algn="ctr"/>
            <a:r>
              <a:rPr lang="it-IT" sz="1600" dirty="0">
                <a:solidFill>
                  <a:schemeClr val="tx2"/>
                </a:solidFill>
              </a:rPr>
              <a:t>Construction &amp; Test</a:t>
            </a:r>
          </a:p>
          <a:p>
            <a:pPr marL="285750" indent="-285750">
              <a:buFont typeface="Arial" panose="020B0604020202020204" pitchFamily="34" charset="0"/>
              <a:buChar char="•"/>
            </a:pPr>
            <a:r>
              <a:rPr lang="it-IT" sz="1600" dirty="0">
                <a:solidFill>
                  <a:schemeClr val="tx2"/>
                </a:solidFill>
              </a:rPr>
              <a:t>5 </a:t>
            </a:r>
            <a:r>
              <a:rPr lang="it-IT" sz="1600" dirty="0" err="1">
                <a:solidFill>
                  <a:schemeClr val="tx2"/>
                </a:solidFill>
              </a:rPr>
              <a:t>prototypes</a:t>
            </a:r>
            <a:endParaRPr lang="it-IT" sz="1600" dirty="0">
              <a:solidFill>
                <a:schemeClr val="tx2"/>
              </a:solidFill>
            </a:endParaRPr>
          </a:p>
          <a:p>
            <a:pPr marL="285750" indent="-285750">
              <a:buFont typeface="Arial" panose="020B0604020202020204" pitchFamily="34" charset="0"/>
              <a:buChar char="•"/>
            </a:pPr>
            <a:r>
              <a:rPr lang="it-IT" sz="1600" dirty="0">
                <a:solidFill>
                  <a:schemeClr val="tx2"/>
                </a:solidFill>
              </a:rPr>
              <a:t>54 </a:t>
            </a:r>
            <a:r>
              <a:rPr lang="it-IT" sz="1600" dirty="0" err="1">
                <a:solidFill>
                  <a:schemeClr val="tx2"/>
                </a:solidFill>
              </a:rPr>
              <a:t>series</a:t>
            </a:r>
            <a:r>
              <a:rPr lang="it-IT" sz="1600" dirty="0">
                <a:solidFill>
                  <a:schemeClr val="tx2"/>
                </a:solidFill>
              </a:rPr>
              <a:t> </a:t>
            </a:r>
            <a:r>
              <a:rPr lang="it-IT" sz="1600" dirty="0" err="1">
                <a:solidFill>
                  <a:schemeClr val="tx2"/>
                </a:solidFill>
              </a:rPr>
              <a:t>magnets</a:t>
            </a:r>
            <a:endParaRPr lang="it-IT" sz="1600" dirty="0">
              <a:solidFill>
                <a:schemeClr val="tx2"/>
              </a:solidFill>
            </a:endParaRPr>
          </a:p>
        </p:txBody>
      </p:sp>
      <p:pic>
        <p:nvPicPr>
          <p:cNvPr id="37" name="Immagine 3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15251" y="1492594"/>
            <a:ext cx="2206756" cy="1510932"/>
          </a:xfrm>
          <a:prstGeom prst="rect">
            <a:avLst/>
          </a:prstGeom>
        </p:spPr>
      </p:pic>
      <p:sp>
        <p:nvSpPr>
          <p:cNvPr id="39" name="Rettangolo 38"/>
          <p:cNvSpPr/>
          <p:nvPr/>
        </p:nvSpPr>
        <p:spPr>
          <a:xfrm>
            <a:off x="6373890" y="1002837"/>
            <a:ext cx="2770110" cy="461665"/>
          </a:xfrm>
          <a:prstGeom prst="rect">
            <a:avLst/>
          </a:prstGeom>
        </p:spPr>
        <p:txBody>
          <a:bodyPr wrap="square">
            <a:spAutoFit/>
          </a:bodyPr>
          <a:lstStyle/>
          <a:p>
            <a:pPr algn="ctr"/>
            <a:r>
              <a:rPr lang="it-IT" dirty="0">
                <a:solidFill>
                  <a:schemeClr val="tx2"/>
                </a:solidFill>
              </a:rPr>
              <a:t>MgB</a:t>
            </a:r>
            <a:r>
              <a:rPr lang="it-IT" baseline="-25000" dirty="0">
                <a:solidFill>
                  <a:schemeClr val="tx2"/>
                </a:solidFill>
              </a:rPr>
              <a:t>2</a:t>
            </a:r>
            <a:r>
              <a:rPr lang="it-IT" dirty="0">
                <a:solidFill>
                  <a:schemeClr val="tx2"/>
                </a:solidFill>
              </a:rPr>
              <a:t> round coil</a:t>
            </a:r>
          </a:p>
        </p:txBody>
      </p:sp>
      <p:sp>
        <p:nvSpPr>
          <p:cNvPr id="40" name="CasellaDiTesto 39"/>
          <p:cNvSpPr txBox="1"/>
          <p:nvPr/>
        </p:nvSpPr>
        <p:spPr>
          <a:xfrm>
            <a:off x="7074387" y="2945464"/>
            <a:ext cx="1720920" cy="461665"/>
          </a:xfrm>
          <a:prstGeom prst="rect">
            <a:avLst/>
          </a:prstGeom>
          <a:noFill/>
        </p:spPr>
        <p:txBody>
          <a:bodyPr wrap="none" rtlCol="0">
            <a:spAutoFit/>
          </a:bodyPr>
          <a:lstStyle/>
          <a:p>
            <a:r>
              <a:rPr lang="it-IT" b="1" dirty="0" err="1">
                <a:solidFill>
                  <a:srgbClr val="00B050"/>
                </a:solidFill>
              </a:rPr>
              <a:t>Tested</a:t>
            </a:r>
            <a:r>
              <a:rPr lang="it-IT" b="1" dirty="0">
                <a:solidFill>
                  <a:srgbClr val="00B050"/>
                </a:solidFill>
              </a:rPr>
              <a:t> 2019</a:t>
            </a:r>
          </a:p>
        </p:txBody>
      </p:sp>
    </p:spTree>
    <p:extLst>
      <p:ext uri="{BB962C8B-B14F-4D97-AF65-F5344CB8AC3E}">
        <p14:creationId xmlns:p14="http://schemas.microsoft.com/office/powerpoint/2010/main" val="2609368731"/>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0973" y="111969"/>
            <a:ext cx="7772400" cy="1143000"/>
          </a:xfrm>
        </p:spPr>
        <p:txBody>
          <a:bodyPr/>
          <a:lstStyle/>
          <a:p>
            <a:r>
              <a:rPr lang="it-IT" dirty="0" err="1"/>
              <a:t>Superferric</a:t>
            </a:r>
            <a:r>
              <a:rPr lang="it-IT" dirty="0"/>
              <a:t> Design</a:t>
            </a:r>
          </a:p>
        </p:txBody>
      </p:sp>
      <p:sp>
        <p:nvSpPr>
          <p:cNvPr id="3" name="Segnaposto contenuto 2"/>
          <p:cNvSpPr>
            <a:spLocks noGrp="1"/>
          </p:cNvSpPr>
          <p:nvPr>
            <p:ph idx="1"/>
          </p:nvPr>
        </p:nvSpPr>
        <p:spPr>
          <a:xfrm>
            <a:off x="539215" y="1746085"/>
            <a:ext cx="5400160" cy="2332384"/>
          </a:xfrm>
        </p:spPr>
        <p:txBody>
          <a:bodyPr>
            <a:normAutofit lnSpcReduction="10000"/>
          </a:bodyPr>
          <a:lstStyle/>
          <a:p>
            <a:pPr marL="0" indent="0">
              <a:buNone/>
            </a:pPr>
            <a:r>
              <a:rPr lang="it-IT" sz="2400" dirty="0" err="1">
                <a:solidFill>
                  <a:srgbClr val="005F8C"/>
                </a:solidFill>
              </a:rPr>
              <a:t>NbTi</a:t>
            </a:r>
            <a:r>
              <a:rPr lang="it-IT" sz="2400" dirty="0">
                <a:solidFill>
                  <a:srgbClr val="005F8C"/>
                </a:solidFill>
              </a:rPr>
              <a:t> </a:t>
            </a:r>
            <a:r>
              <a:rPr lang="it-IT" sz="2400" dirty="0" err="1">
                <a:solidFill>
                  <a:srgbClr val="005F8C"/>
                </a:solidFill>
              </a:rPr>
              <a:t>superconding</a:t>
            </a:r>
            <a:r>
              <a:rPr lang="it-IT" sz="2400" dirty="0">
                <a:solidFill>
                  <a:srgbClr val="005F8C"/>
                </a:solidFill>
              </a:rPr>
              <a:t> coils</a:t>
            </a:r>
          </a:p>
          <a:p>
            <a:pPr marL="285744" indent="-285744"/>
            <a:r>
              <a:rPr lang="it-IT" sz="1800" dirty="0">
                <a:solidFill>
                  <a:srgbClr val="005F8C"/>
                </a:solidFill>
              </a:rPr>
              <a:t>Racetrack</a:t>
            </a:r>
          </a:p>
          <a:p>
            <a:pPr marL="285744" indent="-285744"/>
            <a:r>
              <a:rPr lang="it-IT" sz="1800" dirty="0" err="1">
                <a:solidFill>
                  <a:srgbClr val="005F8C"/>
                </a:solidFill>
              </a:rPr>
              <a:t>Insulation</a:t>
            </a:r>
            <a:r>
              <a:rPr lang="it-IT" sz="1800" dirty="0">
                <a:solidFill>
                  <a:srgbClr val="005F8C"/>
                </a:solidFill>
              </a:rPr>
              <a:t> by S2 </a:t>
            </a:r>
            <a:r>
              <a:rPr lang="it-IT" sz="1800" dirty="0" err="1">
                <a:solidFill>
                  <a:srgbClr val="005F8C"/>
                </a:solidFill>
              </a:rPr>
              <a:t>glass</a:t>
            </a:r>
            <a:r>
              <a:rPr lang="it-IT" sz="1800" dirty="0">
                <a:solidFill>
                  <a:srgbClr val="005F8C"/>
                </a:solidFill>
              </a:rPr>
              <a:t> </a:t>
            </a:r>
            <a:r>
              <a:rPr lang="it-IT" sz="1800" dirty="0" err="1">
                <a:solidFill>
                  <a:srgbClr val="005F8C"/>
                </a:solidFill>
              </a:rPr>
              <a:t>reinforced</a:t>
            </a:r>
            <a:r>
              <a:rPr lang="it-IT" sz="1800" dirty="0">
                <a:solidFill>
                  <a:srgbClr val="005F8C"/>
                </a:solidFill>
              </a:rPr>
              <a:t> </a:t>
            </a:r>
            <a:r>
              <a:rPr lang="it-IT" sz="1800" dirty="0" err="1">
                <a:solidFill>
                  <a:srgbClr val="005F8C"/>
                </a:solidFill>
              </a:rPr>
              <a:t>material</a:t>
            </a:r>
            <a:endParaRPr lang="it-IT" sz="1800" dirty="0">
              <a:solidFill>
                <a:srgbClr val="005F8C"/>
              </a:solidFill>
            </a:endParaRPr>
          </a:p>
          <a:p>
            <a:pPr marL="0" indent="0">
              <a:buNone/>
            </a:pPr>
            <a:r>
              <a:rPr lang="it-IT" sz="2400" dirty="0" err="1">
                <a:solidFill>
                  <a:srgbClr val="005F8C"/>
                </a:solidFill>
              </a:rPr>
              <a:t>Superferric</a:t>
            </a:r>
            <a:r>
              <a:rPr lang="it-IT" sz="2400" dirty="0">
                <a:solidFill>
                  <a:srgbClr val="005F8C"/>
                </a:solidFill>
              </a:rPr>
              <a:t> design </a:t>
            </a:r>
          </a:p>
          <a:p>
            <a:pPr marL="285744" indent="-285744"/>
            <a:r>
              <a:rPr lang="it-IT" sz="1800" dirty="0">
                <a:solidFill>
                  <a:srgbClr val="005F8C"/>
                </a:solidFill>
              </a:rPr>
              <a:t>Compact and modular</a:t>
            </a:r>
          </a:p>
          <a:p>
            <a:pPr marL="285744" indent="-285744"/>
            <a:r>
              <a:rPr lang="it-IT" sz="1800" dirty="0">
                <a:solidFill>
                  <a:srgbClr val="005F8C"/>
                </a:solidFill>
              </a:rPr>
              <a:t>Strong </a:t>
            </a:r>
            <a:r>
              <a:rPr lang="it-IT" sz="1800" dirty="0" err="1">
                <a:solidFill>
                  <a:srgbClr val="005F8C"/>
                </a:solidFill>
              </a:rPr>
              <a:t>contribution</a:t>
            </a:r>
            <a:r>
              <a:rPr lang="it-IT" sz="1800" dirty="0">
                <a:solidFill>
                  <a:srgbClr val="005F8C"/>
                </a:solidFill>
              </a:rPr>
              <a:t> of the </a:t>
            </a:r>
            <a:r>
              <a:rPr lang="it-IT" sz="1800" dirty="0" err="1">
                <a:solidFill>
                  <a:srgbClr val="005F8C"/>
                </a:solidFill>
              </a:rPr>
              <a:t>iron</a:t>
            </a:r>
            <a:r>
              <a:rPr lang="it-IT" sz="1800" dirty="0">
                <a:solidFill>
                  <a:srgbClr val="005F8C"/>
                </a:solidFill>
              </a:rPr>
              <a:t> </a:t>
            </a:r>
            <a:r>
              <a:rPr lang="it-IT" sz="1800" dirty="0" err="1">
                <a:solidFill>
                  <a:srgbClr val="005F8C"/>
                </a:solidFill>
              </a:rPr>
              <a:t>poles</a:t>
            </a:r>
            <a:endParaRPr lang="it-IT" sz="1800" dirty="0">
              <a:solidFill>
                <a:srgbClr val="005F8C"/>
              </a:solidFill>
            </a:endParaRPr>
          </a:p>
          <a:p>
            <a:pPr marL="285744" indent="-285744"/>
            <a:r>
              <a:rPr lang="it-IT" sz="1800" dirty="0">
                <a:solidFill>
                  <a:srgbClr val="005F8C"/>
                </a:solidFill>
              </a:rPr>
              <a:t>Field </a:t>
            </a:r>
            <a:r>
              <a:rPr lang="it-IT" sz="1800" dirty="0" err="1">
                <a:solidFill>
                  <a:srgbClr val="005F8C"/>
                </a:solidFill>
              </a:rPr>
              <a:t>quality</a:t>
            </a:r>
            <a:r>
              <a:rPr lang="it-IT" sz="1800" dirty="0">
                <a:solidFill>
                  <a:srgbClr val="005F8C"/>
                </a:solidFill>
              </a:rPr>
              <a:t> </a:t>
            </a:r>
            <a:r>
              <a:rPr lang="it-IT" sz="1800" dirty="0" err="1">
                <a:solidFill>
                  <a:srgbClr val="005F8C"/>
                </a:solidFill>
              </a:rPr>
              <a:t>influenced</a:t>
            </a:r>
            <a:r>
              <a:rPr lang="it-IT" sz="1800" dirty="0">
                <a:solidFill>
                  <a:srgbClr val="005F8C"/>
                </a:solidFill>
              </a:rPr>
              <a:t> by the </a:t>
            </a:r>
            <a:r>
              <a:rPr lang="it-IT" sz="1800" dirty="0" err="1">
                <a:solidFill>
                  <a:srgbClr val="005F8C"/>
                </a:solidFill>
              </a:rPr>
              <a:t>shape</a:t>
            </a:r>
            <a:r>
              <a:rPr lang="it-IT" sz="1800" dirty="0">
                <a:solidFill>
                  <a:srgbClr val="005F8C"/>
                </a:solidFill>
              </a:rPr>
              <a:t> of the </a:t>
            </a:r>
            <a:r>
              <a:rPr lang="it-IT" sz="1800" dirty="0" err="1">
                <a:solidFill>
                  <a:srgbClr val="005F8C"/>
                </a:solidFill>
              </a:rPr>
              <a:t>poles</a:t>
            </a:r>
            <a:endParaRPr lang="it-IT" sz="1800" dirty="0">
              <a:solidFill>
                <a:srgbClr val="005F8C"/>
              </a:solidFill>
            </a:endParaRPr>
          </a:p>
          <a:p>
            <a:pPr marL="285744" indent="-285744"/>
            <a:endParaRPr lang="it-IT" sz="1800" dirty="0">
              <a:solidFill>
                <a:srgbClr val="005F8C"/>
              </a:solidFill>
            </a:endParaRPr>
          </a:p>
          <a:p>
            <a:endParaRPr lang="it-IT" dirty="0"/>
          </a:p>
        </p:txBody>
      </p:sp>
      <p:sp>
        <p:nvSpPr>
          <p:cNvPr id="4" name="Segnaposto piè di pagina 3"/>
          <p:cNvSpPr>
            <a:spLocks noGrp="1"/>
          </p:cNvSpPr>
          <p:nvPr>
            <p:ph type="ftr" sz="quarter" idx="11"/>
          </p:nvPr>
        </p:nvSpPr>
        <p:spPr/>
        <p:txBody>
          <a:bodyPr/>
          <a:lstStyle/>
          <a:p>
            <a:r>
              <a:rPr lang="it-IT" smtClean="0"/>
              <a:t>Consiglio Sez. di Milano 29-6-2020</a:t>
            </a:r>
            <a:endParaRPr lang="en-GB" dirty="0"/>
          </a:p>
        </p:txBody>
      </p:sp>
      <p:sp>
        <p:nvSpPr>
          <p:cNvPr id="5" name="Segnaposto numero diapositiva 4"/>
          <p:cNvSpPr>
            <a:spLocks noGrp="1"/>
          </p:cNvSpPr>
          <p:nvPr>
            <p:ph type="sldNum" sz="quarter" idx="12"/>
          </p:nvPr>
        </p:nvSpPr>
        <p:spPr/>
        <p:txBody>
          <a:bodyPr/>
          <a:lstStyle/>
          <a:p>
            <a:fld id="{BFDCA1C4-9514-7B4F-976F-D92F7E296653}" type="slidenum">
              <a:rPr lang="fr-FR" smtClean="0"/>
              <a:pPr/>
              <a:t>14</a:t>
            </a:fld>
            <a:endParaRPr lang="fr-FR"/>
          </a:p>
        </p:txBody>
      </p:sp>
      <p:graphicFrame>
        <p:nvGraphicFramePr>
          <p:cNvPr id="8" name="Tabella 7"/>
          <p:cNvGraphicFramePr>
            <a:graphicFrameLocks noGrp="1"/>
          </p:cNvGraphicFramePr>
          <p:nvPr/>
        </p:nvGraphicFramePr>
        <p:xfrm>
          <a:off x="6242516" y="2708925"/>
          <a:ext cx="2804289" cy="2083339"/>
        </p:xfrm>
        <a:graphic>
          <a:graphicData uri="http://schemas.openxmlformats.org/drawingml/2006/table">
            <a:tbl>
              <a:tblPr firstRow="1" bandRow="1">
                <a:tableStyleId>{5C22544A-7EE6-4342-B048-85BDC9FD1C3A}</a:tableStyleId>
              </a:tblPr>
              <a:tblGrid>
                <a:gridCol w="716057">
                  <a:extLst>
                    <a:ext uri="{9D8B030D-6E8A-4147-A177-3AD203B41FA5}">
                      <a16:colId xmlns:a16="http://schemas.microsoft.com/office/drawing/2014/main" val="20000"/>
                    </a:ext>
                  </a:extLst>
                </a:gridCol>
                <a:gridCol w="711077">
                  <a:extLst>
                    <a:ext uri="{9D8B030D-6E8A-4147-A177-3AD203B41FA5}">
                      <a16:colId xmlns:a16="http://schemas.microsoft.com/office/drawing/2014/main" val="20001"/>
                    </a:ext>
                  </a:extLst>
                </a:gridCol>
                <a:gridCol w="676083">
                  <a:extLst>
                    <a:ext uri="{9D8B030D-6E8A-4147-A177-3AD203B41FA5}">
                      <a16:colId xmlns:a16="http://schemas.microsoft.com/office/drawing/2014/main" val="20002"/>
                    </a:ext>
                  </a:extLst>
                </a:gridCol>
                <a:gridCol w="701072">
                  <a:extLst>
                    <a:ext uri="{9D8B030D-6E8A-4147-A177-3AD203B41FA5}">
                      <a16:colId xmlns:a16="http://schemas.microsoft.com/office/drawing/2014/main" val="20003"/>
                    </a:ext>
                  </a:extLst>
                </a:gridCol>
              </a:tblGrid>
              <a:tr h="574567">
                <a:tc>
                  <a:txBody>
                    <a:bodyPr/>
                    <a:lstStyle/>
                    <a:p>
                      <a:r>
                        <a:rPr lang="it-IT" sz="1200" dirty="0" err="1"/>
                        <a:t>magnet</a:t>
                      </a:r>
                      <a:endParaRPr lang="it-IT" sz="1200" dirty="0"/>
                    </a:p>
                  </a:txBody>
                  <a:tcPr marL="68580" marR="68580" marT="34291" marB="34291" anchor="ctr"/>
                </a:tc>
                <a:tc>
                  <a:txBody>
                    <a:bodyPr/>
                    <a:lstStyle/>
                    <a:p>
                      <a:pPr algn="ctr"/>
                      <a:r>
                        <a:rPr lang="it-IT" sz="1200" dirty="0" err="1"/>
                        <a:t>Ic</a:t>
                      </a:r>
                      <a:r>
                        <a:rPr lang="it-IT" sz="1200" dirty="0"/>
                        <a:t> </a:t>
                      </a:r>
                    </a:p>
                    <a:p>
                      <a:pPr algn="ctr"/>
                      <a:r>
                        <a:rPr lang="it-IT" sz="1200" dirty="0"/>
                        <a:t>@ 4.2 K</a:t>
                      </a:r>
                    </a:p>
                  </a:txBody>
                  <a:tcPr marL="68580" marR="68580" marT="34291" marB="34291" anchor="ctr"/>
                </a:tc>
                <a:tc>
                  <a:txBody>
                    <a:bodyPr/>
                    <a:lstStyle/>
                    <a:p>
                      <a:r>
                        <a:rPr lang="it-IT" sz="1200" dirty="0" err="1"/>
                        <a:t>Margin</a:t>
                      </a:r>
                      <a:r>
                        <a:rPr lang="it-IT" sz="1200" dirty="0"/>
                        <a:t> @4.2 K</a:t>
                      </a:r>
                    </a:p>
                  </a:txBody>
                  <a:tcPr marL="68580" marR="68580" marT="34291" marB="34291" anchor="ctr"/>
                </a:tc>
                <a:tc>
                  <a:txBody>
                    <a:bodyPr/>
                    <a:lstStyle/>
                    <a:p>
                      <a:r>
                        <a:rPr lang="it-IT" sz="1200" dirty="0" err="1"/>
                        <a:t>Margin</a:t>
                      </a:r>
                      <a:r>
                        <a:rPr lang="it-IT" sz="1200" dirty="0"/>
                        <a:t> @1.9K</a:t>
                      </a:r>
                    </a:p>
                  </a:txBody>
                  <a:tcPr marL="68580" marR="68580" marT="34291" marB="34291" anchor="ctr"/>
                </a:tc>
                <a:extLst>
                  <a:ext uri="{0D108BD9-81ED-4DB2-BD59-A6C34878D82A}">
                    <a16:rowId xmlns:a16="http://schemas.microsoft.com/office/drawing/2014/main" val="10000"/>
                  </a:ext>
                </a:extLst>
              </a:tr>
              <a:tr h="251461">
                <a:tc>
                  <a:txBody>
                    <a:bodyPr/>
                    <a:lstStyle/>
                    <a:p>
                      <a:r>
                        <a:rPr lang="it-IT" sz="1200" dirty="0"/>
                        <a:t>4P </a:t>
                      </a:r>
                      <a:r>
                        <a:rPr lang="it-IT" sz="1200" dirty="0" err="1"/>
                        <a:t>S</a:t>
                      </a:r>
                      <a:endParaRPr lang="it-IT" sz="1200" dirty="0"/>
                    </a:p>
                  </a:txBody>
                  <a:tcPr marL="68580" marR="68580" marT="34291" marB="34291"/>
                </a:tc>
                <a:tc>
                  <a:txBody>
                    <a:bodyPr/>
                    <a:lstStyle/>
                    <a:p>
                      <a:r>
                        <a:rPr lang="it-IT" sz="1200" b="0" dirty="0"/>
                        <a:t>315.5 A</a:t>
                      </a:r>
                      <a:endParaRPr lang="it-IT" sz="1200" b="1" dirty="0"/>
                    </a:p>
                  </a:txBody>
                  <a:tcPr marL="68580" marR="68580" marT="34291" marB="34291"/>
                </a:tc>
                <a:tc>
                  <a:txBody>
                    <a:bodyPr/>
                    <a:lstStyle/>
                    <a:p>
                      <a:r>
                        <a:rPr lang="it-IT" sz="1200" dirty="0"/>
                        <a:t>42.3 %</a:t>
                      </a:r>
                    </a:p>
                  </a:txBody>
                  <a:tcPr marL="68580" marR="68580" marT="34291" marB="34291"/>
                </a:tc>
                <a:tc>
                  <a:txBody>
                    <a:bodyPr/>
                    <a:lstStyle/>
                    <a:p>
                      <a:r>
                        <a:rPr lang="it-IT" sz="1200" baseline="0" dirty="0"/>
                        <a:t>57.1 %</a:t>
                      </a:r>
                      <a:endParaRPr lang="it-IT" sz="1200" dirty="0"/>
                    </a:p>
                  </a:txBody>
                  <a:tcPr marL="68580" marR="68580" marT="34291" marB="34291"/>
                </a:tc>
                <a:extLst>
                  <a:ext uri="{0D108BD9-81ED-4DB2-BD59-A6C34878D82A}">
                    <a16:rowId xmlns:a16="http://schemas.microsoft.com/office/drawing/2014/main" val="10001"/>
                  </a:ext>
                </a:extLst>
              </a:tr>
              <a:tr h="251461">
                <a:tc>
                  <a:txBody>
                    <a:bodyPr/>
                    <a:lstStyle/>
                    <a:p>
                      <a:r>
                        <a:rPr lang="it-IT" sz="1200" dirty="0"/>
                        <a:t>6P</a:t>
                      </a:r>
                    </a:p>
                  </a:txBody>
                  <a:tcPr marL="68580" marR="68580" marT="34291" marB="34291"/>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t>225.5 A</a:t>
                      </a:r>
                    </a:p>
                  </a:txBody>
                  <a:tcPr marL="68580" marR="68580" marT="34291" marB="34291"/>
                </a:tc>
                <a:tc>
                  <a:txBody>
                    <a:bodyPr/>
                    <a:lstStyle/>
                    <a:p>
                      <a:r>
                        <a:rPr lang="it-IT" sz="1200" dirty="0"/>
                        <a:t>53.4 %</a:t>
                      </a:r>
                    </a:p>
                  </a:txBody>
                  <a:tcPr marL="68580" marR="68580" marT="34291" marB="34291"/>
                </a:tc>
                <a:tc>
                  <a:txBody>
                    <a:bodyPr/>
                    <a:lstStyle/>
                    <a:p>
                      <a:r>
                        <a:rPr lang="it-IT" sz="1200" dirty="0"/>
                        <a:t>&gt;60 %</a:t>
                      </a:r>
                    </a:p>
                  </a:txBody>
                  <a:tcPr marL="68580" marR="68580" marT="34291" marB="34291"/>
                </a:tc>
                <a:extLst>
                  <a:ext uri="{0D108BD9-81ED-4DB2-BD59-A6C34878D82A}">
                    <a16:rowId xmlns:a16="http://schemas.microsoft.com/office/drawing/2014/main" val="10002"/>
                  </a:ext>
                </a:extLst>
              </a:tr>
              <a:tr h="251461">
                <a:tc>
                  <a:txBody>
                    <a:bodyPr/>
                    <a:lstStyle/>
                    <a:p>
                      <a:r>
                        <a:rPr lang="it-IT" sz="1200" dirty="0"/>
                        <a:t>8P</a:t>
                      </a:r>
                    </a:p>
                  </a:txBody>
                  <a:tcPr marL="68580" marR="68580" marT="34291" marB="34291"/>
                </a:tc>
                <a:tc>
                  <a:txBody>
                    <a:bodyPr/>
                    <a:lstStyle/>
                    <a:p>
                      <a:r>
                        <a:rPr lang="it-IT" sz="1200" dirty="0"/>
                        <a:t>230.2 A</a:t>
                      </a:r>
                    </a:p>
                  </a:txBody>
                  <a:tcPr marL="68580" marR="68580" marT="34291" marB="34291"/>
                </a:tc>
                <a:tc>
                  <a:txBody>
                    <a:bodyPr/>
                    <a:lstStyle/>
                    <a:p>
                      <a:r>
                        <a:rPr lang="it-IT" sz="1200" dirty="0"/>
                        <a:t>54.4 %</a:t>
                      </a:r>
                    </a:p>
                  </a:txBody>
                  <a:tcPr marL="68580" marR="68580" marT="34291" marB="34291"/>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t>&gt;60 %</a:t>
                      </a:r>
                    </a:p>
                  </a:txBody>
                  <a:tcPr marL="68580" marR="68580" marT="34291" marB="34291"/>
                </a:tc>
                <a:extLst>
                  <a:ext uri="{0D108BD9-81ED-4DB2-BD59-A6C34878D82A}">
                    <a16:rowId xmlns:a16="http://schemas.microsoft.com/office/drawing/2014/main" val="10003"/>
                  </a:ext>
                </a:extLst>
              </a:tr>
              <a:tr h="251461">
                <a:tc>
                  <a:txBody>
                    <a:bodyPr/>
                    <a:lstStyle/>
                    <a:p>
                      <a:r>
                        <a:rPr lang="it-IT" sz="1200" dirty="0"/>
                        <a:t>10P</a:t>
                      </a:r>
                    </a:p>
                  </a:txBody>
                  <a:tcPr marL="68580" marR="68580" marT="34291" marB="34291"/>
                </a:tc>
                <a:tc>
                  <a:txBody>
                    <a:bodyPr/>
                    <a:lstStyle/>
                    <a:p>
                      <a:r>
                        <a:rPr lang="it-IT" sz="1200" dirty="0"/>
                        <a:t>255.7 A</a:t>
                      </a:r>
                    </a:p>
                  </a:txBody>
                  <a:tcPr marL="68580" marR="68580" marT="34291" marB="34291"/>
                </a:tc>
                <a:tc>
                  <a:txBody>
                    <a:bodyPr/>
                    <a:lstStyle/>
                    <a:p>
                      <a:r>
                        <a:rPr lang="it-IT" sz="1200" dirty="0"/>
                        <a:t>58.9 %</a:t>
                      </a:r>
                    </a:p>
                  </a:txBody>
                  <a:tcPr marL="68580" marR="68580" marT="34291" marB="34291"/>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t>&gt;60 %</a:t>
                      </a:r>
                    </a:p>
                  </a:txBody>
                  <a:tcPr marL="68580" marR="68580" marT="34291" marB="34291"/>
                </a:tc>
                <a:extLst>
                  <a:ext uri="{0D108BD9-81ED-4DB2-BD59-A6C34878D82A}">
                    <a16:rowId xmlns:a16="http://schemas.microsoft.com/office/drawing/2014/main" val="10004"/>
                  </a:ext>
                </a:extLst>
              </a:tr>
              <a:tr h="251461">
                <a:tc>
                  <a:txBody>
                    <a:bodyPr/>
                    <a:lstStyle/>
                    <a:p>
                      <a:r>
                        <a:rPr lang="it-IT" sz="1200" dirty="0"/>
                        <a:t>12P </a:t>
                      </a:r>
                      <a:r>
                        <a:rPr lang="it-IT" sz="1200" dirty="0" err="1"/>
                        <a:t>N</a:t>
                      </a:r>
                      <a:endParaRPr lang="it-IT" sz="1200" dirty="0"/>
                    </a:p>
                  </a:txBody>
                  <a:tcPr marL="68580" marR="68580" marT="34291" marB="34291"/>
                </a:tc>
                <a:tc>
                  <a:txBody>
                    <a:bodyPr/>
                    <a:lstStyle/>
                    <a:p>
                      <a:r>
                        <a:rPr lang="it-IT" sz="1200" dirty="0"/>
                        <a:t>232.6 A</a:t>
                      </a:r>
                    </a:p>
                  </a:txBody>
                  <a:tcPr marL="68580" marR="68580" marT="34291" marB="34291"/>
                </a:tc>
                <a:tc>
                  <a:txBody>
                    <a:bodyPr/>
                    <a:lstStyle/>
                    <a:p>
                      <a:r>
                        <a:rPr lang="it-IT" sz="1200" dirty="0"/>
                        <a:t>54.9</a:t>
                      </a:r>
                      <a:r>
                        <a:rPr lang="it-IT" sz="1200" baseline="0" dirty="0"/>
                        <a:t> %</a:t>
                      </a:r>
                      <a:endParaRPr lang="it-IT" sz="1200" dirty="0"/>
                    </a:p>
                  </a:txBody>
                  <a:tcPr marL="68580" marR="68580" marT="34291" marB="34291"/>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t>&gt;60 %</a:t>
                      </a:r>
                    </a:p>
                  </a:txBody>
                  <a:tcPr marL="68580" marR="68580" marT="34291" marB="34291"/>
                </a:tc>
                <a:extLst>
                  <a:ext uri="{0D108BD9-81ED-4DB2-BD59-A6C34878D82A}">
                    <a16:rowId xmlns:a16="http://schemas.microsoft.com/office/drawing/2014/main" val="10005"/>
                  </a:ext>
                </a:extLst>
              </a:tr>
              <a:tr h="251461">
                <a:tc>
                  <a:txBody>
                    <a:bodyPr/>
                    <a:lstStyle/>
                    <a:p>
                      <a:r>
                        <a:rPr lang="it-IT" sz="1200" dirty="0"/>
                        <a:t>12P</a:t>
                      </a:r>
                      <a:r>
                        <a:rPr lang="it-IT" sz="1200" baseline="0" dirty="0"/>
                        <a:t> </a:t>
                      </a:r>
                      <a:r>
                        <a:rPr lang="it-IT" sz="1200" baseline="0" dirty="0" err="1"/>
                        <a:t>S</a:t>
                      </a:r>
                      <a:endParaRPr lang="it-IT" sz="1200" dirty="0"/>
                    </a:p>
                  </a:txBody>
                  <a:tcPr marL="68580" marR="68580" marT="34291" marB="34291"/>
                </a:tc>
                <a:tc>
                  <a:txBody>
                    <a:bodyPr/>
                    <a:lstStyle/>
                    <a:p>
                      <a:r>
                        <a:rPr lang="it-IT" sz="1200" dirty="0"/>
                        <a:t>230.2 A</a:t>
                      </a:r>
                    </a:p>
                  </a:txBody>
                  <a:tcPr marL="68580" marR="68580" marT="34291" marB="34291"/>
                </a:tc>
                <a:tc>
                  <a:txBody>
                    <a:bodyPr/>
                    <a:lstStyle/>
                    <a:p>
                      <a:r>
                        <a:rPr lang="it-IT" sz="1200" dirty="0"/>
                        <a:t>54.4 %</a:t>
                      </a:r>
                    </a:p>
                  </a:txBody>
                  <a:tcPr marL="68580" marR="68580" marT="34291" marB="34291"/>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it-IT" sz="1200" dirty="0"/>
                        <a:t>&gt;60 %</a:t>
                      </a:r>
                    </a:p>
                  </a:txBody>
                  <a:tcPr marL="68580" marR="68580" marT="34291" marB="34291"/>
                </a:tc>
                <a:extLst>
                  <a:ext uri="{0D108BD9-81ED-4DB2-BD59-A6C34878D82A}">
                    <a16:rowId xmlns:a16="http://schemas.microsoft.com/office/drawing/2014/main" val="10006"/>
                  </a:ext>
                </a:extLst>
              </a:tr>
            </a:tbl>
          </a:graphicData>
        </a:graphic>
      </p:graphicFrame>
      <p:sp>
        <p:nvSpPr>
          <p:cNvPr id="10" name="Rettangolo 9"/>
          <p:cNvSpPr/>
          <p:nvPr/>
        </p:nvSpPr>
        <p:spPr>
          <a:xfrm>
            <a:off x="5568580" y="4757464"/>
            <a:ext cx="4572000" cy="991041"/>
          </a:xfrm>
          <a:prstGeom prst="rect">
            <a:avLst/>
          </a:prstGeom>
        </p:spPr>
        <p:txBody>
          <a:bodyPr>
            <a:spAutoFit/>
          </a:bodyPr>
          <a:lstStyle/>
          <a:p>
            <a:pPr defTabSz="342883">
              <a:spcBef>
                <a:spcPct val="20000"/>
              </a:spcBef>
              <a:buClr>
                <a:srgbClr val="FB963C"/>
              </a:buClr>
            </a:pPr>
            <a:r>
              <a:rPr lang="it-IT" sz="2000" dirty="0" err="1">
                <a:solidFill>
                  <a:srgbClr val="005F8C"/>
                </a:solidFill>
              </a:rPr>
              <a:t>Quench</a:t>
            </a:r>
            <a:r>
              <a:rPr lang="it-IT" sz="2000" dirty="0">
                <a:solidFill>
                  <a:srgbClr val="005F8C"/>
                </a:solidFill>
              </a:rPr>
              <a:t> </a:t>
            </a:r>
            <a:r>
              <a:rPr lang="it-IT" sz="2000" dirty="0" err="1">
                <a:solidFill>
                  <a:srgbClr val="005F8C"/>
                </a:solidFill>
              </a:rPr>
              <a:t>protection</a:t>
            </a:r>
            <a:endParaRPr lang="it-IT" sz="2000" dirty="0">
              <a:solidFill>
                <a:srgbClr val="005F8C"/>
              </a:solidFill>
            </a:endParaRPr>
          </a:p>
          <a:p>
            <a:pPr marL="128578" indent="-285744" defTabSz="342883">
              <a:spcBef>
                <a:spcPct val="20000"/>
              </a:spcBef>
              <a:buClr>
                <a:srgbClr val="FB963C"/>
              </a:buClr>
              <a:buFont typeface="Wingdings" charset="2"/>
              <a:buChar char="§"/>
            </a:pPr>
            <a:r>
              <a:rPr lang="it-IT" sz="1600" dirty="0">
                <a:solidFill>
                  <a:srgbClr val="005F8C"/>
                </a:solidFill>
              </a:rPr>
              <a:t>No </a:t>
            </a:r>
            <a:r>
              <a:rPr lang="it-IT" sz="1600" dirty="0" err="1">
                <a:solidFill>
                  <a:srgbClr val="005F8C"/>
                </a:solidFill>
              </a:rPr>
              <a:t>energy</a:t>
            </a:r>
            <a:r>
              <a:rPr lang="it-IT" sz="1600" dirty="0">
                <a:solidFill>
                  <a:srgbClr val="005F8C"/>
                </a:solidFill>
              </a:rPr>
              <a:t> </a:t>
            </a:r>
            <a:r>
              <a:rPr lang="it-IT" sz="1600" dirty="0" err="1">
                <a:solidFill>
                  <a:srgbClr val="005F8C"/>
                </a:solidFill>
              </a:rPr>
              <a:t>extraction</a:t>
            </a:r>
            <a:r>
              <a:rPr lang="it-IT" sz="1600" dirty="0">
                <a:solidFill>
                  <a:srgbClr val="005F8C"/>
                </a:solidFill>
              </a:rPr>
              <a:t> (</a:t>
            </a:r>
            <a:r>
              <a:rPr lang="it-IT" sz="1600" dirty="0" err="1">
                <a:solidFill>
                  <a:srgbClr val="005F8C"/>
                </a:solidFill>
              </a:rPr>
              <a:t>but</a:t>
            </a:r>
            <a:r>
              <a:rPr lang="it-IT" sz="1600" dirty="0">
                <a:solidFill>
                  <a:srgbClr val="005F8C"/>
                </a:solidFill>
              </a:rPr>
              <a:t> 4P)</a:t>
            </a:r>
          </a:p>
          <a:p>
            <a:pPr marL="128578" indent="-285744" defTabSz="342883">
              <a:spcBef>
                <a:spcPct val="20000"/>
              </a:spcBef>
              <a:buClr>
                <a:srgbClr val="FB963C"/>
              </a:buClr>
              <a:buFont typeface="Wingdings" charset="2"/>
              <a:buChar char="§"/>
            </a:pPr>
            <a:r>
              <a:rPr lang="it-IT" sz="1600" dirty="0">
                <a:solidFill>
                  <a:srgbClr val="005F8C"/>
                </a:solidFill>
              </a:rPr>
              <a:t>60% </a:t>
            </a:r>
            <a:r>
              <a:rPr lang="it-IT" sz="1600" dirty="0" err="1">
                <a:solidFill>
                  <a:srgbClr val="005F8C"/>
                </a:solidFill>
              </a:rPr>
              <a:t>margin</a:t>
            </a:r>
            <a:r>
              <a:rPr lang="it-IT" sz="1600" dirty="0">
                <a:solidFill>
                  <a:srgbClr val="005F8C"/>
                </a:solidFill>
              </a:rPr>
              <a:t> @ 1.9 K</a:t>
            </a:r>
          </a:p>
        </p:txBody>
      </p:sp>
      <p:grpSp>
        <p:nvGrpSpPr>
          <p:cNvPr id="15" name="Gruppo 14"/>
          <p:cNvGrpSpPr/>
          <p:nvPr/>
        </p:nvGrpSpPr>
        <p:grpSpPr>
          <a:xfrm>
            <a:off x="5364090" y="1484783"/>
            <a:ext cx="3574278" cy="1199700"/>
            <a:chOff x="5537504" y="663485"/>
            <a:chExt cx="3574277" cy="1199699"/>
          </a:xfrm>
        </p:grpSpPr>
        <p:sp>
          <p:nvSpPr>
            <p:cNvPr id="6" name="CasellaDiTesto 5"/>
            <p:cNvSpPr txBox="1"/>
            <p:nvPr/>
          </p:nvSpPr>
          <p:spPr>
            <a:xfrm>
              <a:off x="5918107" y="725181"/>
              <a:ext cx="3193674" cy="1077217"/>
            </a:xfrm>
            <a:prstGeom prst="rect">
              <a:avLst/>
            </a:prstGeom>
            <a:noFill/>
            <a:ln w="28575">
              <a:noFill/>
            </a:ln>
          </p:spPr>
          <p:txBody>
            <a:bodyPr wrap="square" rtlCol="0">
              <a:spAutoFit/>
            </a:bodyPr>
            <a:lstStyle/>
            <a:p>
              <a:pPr marL="285744" indent="-285744">
                <a:buFont typeface="Arial" charset="0"/>
                <a:buChar char="•"/>
              </a:pPr>
              <a:r>
                <a:rPr lang="it-IT" sz="1600" dirty="0" err="1">
                  <a:solidFill>
                    <a:schemeClr val="tx2"/>
                  </a:solidFill>
                </a:rPr>
                <a:t>Longitudinal</a:t>
              </a:r>
              <a:r>
                <a:rPr lang="it-IT" sz="1600" dirty="0">
                  <a:solidFill>
                    <a:schemeClr val="tx2"/>
                  </a:solidFill>
                </a:rPr>
                <a:t> </a:t>
              </a:r>
              <a:r>
                <a:rPr lang="it-IT" sz="1600" dirty="0" err="1">
                  <a:solidFill>
                    <a:schemeClr val="tx2"/>
                  </a:solidFill>
                </a:rPr>
                <a:t>dimension</a:t>
              </a:r>
              <a:endParaRPr lang="it-IT" sz="1600" dirty="0">
                <a:solidFill>
                  <a:schemeClr val="tx2"/>
                </a:solidFill>
              </a:endParaRPr>
            </a:p>
            <a:p>
              <a:pPr marL="285744" indent="-285744">
                <a:buFont typeface="Arial" charset="0"/>
                <a:buChar char="•"/>
              </a:pPr>
              <a:r>
                <a:rPr lang="it-IT" sz="1600" dirty="0" err="1">
                  <a:solidFill>
                    <a:schemeClr val="tx2"/>
                  </a:solidFill>
                </a:rPr>
                <a:t>Quench</a:t>
              </a:r>
              <a:r>
                <a:rPr lang="it-IT" sz="1600" dirty="0">
                  <a:solidFill>
                    <a:schemeClr val="tx2"/>
                  </a:solidFill>
                </a:rPr>
                <a:t> </a:t>
              </a:r>
              <a:r>
                <a:rPr lang="it-IT" sz="1600" dirty="0" err="1">
                  <a:solidFill>
                    <a:schemeClr val="tx2"/>
                  </a:solidFill>
                </a:rPr>
                <a:t>protection</a:t>
              </a:r>
              <a:endParaRPr lang="it-IT" sz="1600" dirty="0">
                <a:solidFill>
                  <a:schemeClr val="tx2"/>
                </a:solidFill>
              </a:endParaRPr>
            </a:p>
            <a:p>
              <a:pPr marL="285744" indent="-285744">
                <a:buFont typeface="Arial" charset="0"/>
                <a:buChar char="•"/>
              </a:pPr>
              <a:r>
                <a:rPr lang="it-IT" sz="1600" dirty="0">
                  <a:solidFill>
                    <a:schemeClr val="tx2"/>
                  </a:solidFill>
                </a:rPr>
                <a:t>Small </a:t>
              </a:r>
              <a:r>
                <a:rPr lang="it-IT" sz="1600" dirty="0" err="1">
                  <a:solidFill>
                    <a:schemeClr val="tx2"/>
                  </a:solidFill>
                </a:rPr>
                <a:t>dimension</a:t>
              </a:r>
              <a:r>
                <a:rPr lang="it-IT" sz="1600" dirty="0">
                  <a:solidFill>
                    <a:schemeClr val="tx2"/>
                  </a:solidFill>
                </a:rPr>
                <a:t>: 84kN </a:t>
              </a:r>
              <a:r>
                <a:rPr lang="it-IT" sz="1600" dirty="0" err="1">
                  <a:solidFill>
                    <a:schemeClr val="tx2"/>
                  </a:solidFill>
                </a:rPr>
                <a:t>series</a:t>
              </a:r>
              <a:r>
                <a:rPr lang="it-IT" sz="1600" dirty="0">
                  <a:solidFill>
                    <a:schemeClr val="tx2"/>
                  </a:solidFill>
                </a:rPr>
                <a:t> production (6 </a:t>
              </a:r>
              <a:r>
                <a:rPr lang="it-IT" sz="1600" dirty="0" err="1">
                  <a:solidFill>
                    <a:schemeClr val="tx2"/>
                  </a:solidFill>
                </a:rPr>
                <a:t>magnets</a:t>
              </a:r>
              <a:r>
                <a:rPr lang="it-IT" sz="1600" dirty="0">
                  <a:solidFill>
                    <a:schemeClr val="tx2"/>
                  </a:solidFill>
                </a:rPr>
                <a:t>)</a:t>
              </a:r>
            </a:p>
          </p:txBody>
        </p:sp>
        <p:sp>
          <p:nvSpPr>
            <p:cNvPr id="11" name="CasellaDiTesto 10"/>
            <p:cNvSpPr txBox="1"/>
            <p:nvPr/>
          </p:nvSpPr>
          <p:spPr>
            <a:xfrm rot="16200000">
              <a:off x="5144349" y="1088300"/>
              <a:ext cx="1188184" cy="338554"/>
            </a:xfrm>
            <a:prstGeom prst="rect">
              <a:avLst/>
            </a:prstGeom>
            <a:noFill/>
            <a:ln w="28575">
              <a:noFill/>
            </a:ln>
          </p:spPr>
          <p:txBody>
            <a:bodyPr wrap="square" rtlCol="0">
              <a:spAutoFit/>
            </a:bodyPr>
            <a:lstStyle/>
            <a:p>
              <a:r>
                <a:rPr lang="it-IT" sz="1600" dirty="0" err="1">
                  <a:solidFill>
                    <a:schemeClr val="tx2"/>
                  </a:solidFill>
                </a:rPr>
                <a:t>constraints</a:t>
              </a:r>
              <a:endParaRPr lang="it-IT" sz="1600" dirty="0">
                <a:solidFill>
                  <a:schemeClr val="tx2"/>
                </a:solidFill>
              </a:endParaRPr>
            </a:p>
          </p:txBody>
        </p:sp>
        <p:sp>
          <p:nvSpPr>
            <p:cNvPr id="7" name="Rettangolo 6"/>
            <p:cNvSpPr/>
            <p:nvPr/>
          </p:nvSpPr>
          <p:spPr>
            <a:xfrm>
              <a:off x="5537504" y="675000"/>
              <a:ext cx="3563888" cy="1176670"/>
            </a:xfrm>
            <a:prstGeom prst="rect">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3" name="Connettore 1 12"/>
            <p:cNvCxnSpPr/>
            <p:nvPr/>
          </p:nvCxnSpPr>
          <p:spPr>
            <a:xfrm flipV="1">
              <a:off x="5907717" y="675001"/>
              <a:ext cx="1" cy="118818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pic>
        <p:nvPicPr>
          <p:cNvPr id="16" name="Immagine 15">
            <a:extLst>
              <a:ext uri="{FF2B5EF4-FFF2-40B4-BE49-F238E27FC236}">
                <a16:creationId xmlns:a16="http://schemas.microsoft.com/office/drawing/2014/main" id="{5C944B69-8F8A-D441-9D6F-12F8C80D3B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500" y="4059831"/>
            <a:ext cx="1383523" cy="1350552"/>
          </a:xfrm>
          <a:prstGeom prst="rect">
            <a:avLst/>
          </a:prstGeom>
          <a:effectLst/>
        </p:spPr>
      </p:pic>
      <p:sp>
        <p:nvSpPr>
          <p:cNvPr id="17" name="CasellaDiTesto 16">
            <a:extLst>
              <a:ext uri="{FF2B5EF4-FFF2-40B4-BE49-F238E27FC236}">
                <a16:creationId xmlns:a16="http://schemas.microsoft.com/office/drawing/2014/main" id="{B5697DE4-50CC-6D4D-A215-DAE4452DE636}"/>
              </a:ext>
            </a:extLst>
          </p:cNvPr>
          <p:cNvSpPr txBox="1"/>
          <p:nvPr/>
        </p:nvSpPr>
        <p:spPr>
          <a:xfrm>
            <a:off x="174853" y="4135598"/>
            <a:ext cx="546945" cy="323165"/>
          </a:xfrm>
          <a:prstGeom prst="rect">
            <a:avLst/>
          </a:prstGeom>
          <a:noFill/>
        </p:spPr>
        <p:txBody>
          <a:bodyPr wrap="none" rtlCol="0">
            <a:spAutoFit/>
          </a:bodyPr>
          <a:lstStyle/>
          <a:p>
            <a:r>
              <a:rPr lang="it-IT" sz="1500" dirty="0">
                <a:solidFill>
                  <a:srgbClr val="FF0000"/>
                </a:solidFill>
              </a:rPr>
              <a:t>coils</a:t>
            </a:r>
          </a:p>
        </p:txBody>
      </p:sp>
      <p:cxnSp>
        <p:nvCxnSpPr>
          <p:cNvPr id="18" name="Connettore 2 17">
            <a:extLst>
              <a:ext uri="{FF2B5EF4-FFF2-40B4-BE49-F238E27FC236}">
                <a16:creationId xmlns:a16="http://schemas.microsoft.com/office/drawing/2014/main" id="{9570FAEB-A1AD-8040-A046-03B0A4995A77}"/>
              </a:ext>
            </a:extLst>
          </p:cNvPr>
          <p:cNvCxnSpPr>
            <a:cxnSpLocks/>
          </p:cNvCxnSpPr>
          <p:nvPr/>
        </p:nvCxnSpPr>
        <p:spPr>
          <a:xfrm>
            <a:off x="695858" y="4318137"/>
            <a:ext cx="441923" cy="1936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CasellaDiTesto 18">
            <a:extLst>
              <a:ext uri="{FF2B5EF4-FFF2-40B4-BE49-F238E27FC236}">
                <a16:creationId xmlns:a16="http://schemas.microsoft.com/office/drawing/2014/main" id="{51B40D4F-B288-3947-9EFB-1F0C2A5A991A}"/>
              </a:ext>
            </a:extLst>
          </p:cNvPr>
          <p:cNvSpPr txBox="1"/>
          <p:nvPr/>
        </p:nvSpPr>
        <p:spPr>
          <a:xfrm>
            <a:off x="-283021" y="5165421"/>
            <a:ext cx="1541483" cy="300210"/>
          </a:xfrm>
          <a:prstGeom prst="rect">
            <a:avLst/>
          </a:prstGeom>
          <a:noFill/>
        </p:spPr>
        <p:txBody>
          <a:bodyPr wrap="square" rtlCol="0">
            <a:spAutoFit/>
          </a:bodyPr>
          <a:lstStyle/>
          <a:p>
            <a:pPr algn="ctr"/>
            <a:r>
              <a:rPr lang="it-IT" sz="1351" dirty="0" err="1">
                <a:solidFill>
                  <a:srgbClr val="0432FF"/>
                </a:solidFill>
              </a:rPr>
              <a:t>ARMCO</a:t>
            </a:r>
            <a:r>
              <a:rPr lang="it-IT" sz="1351" dirty="0">
                <a:solidFill>
                  <a:srgbClr val="0432FF"/>
                </a:solidFill>
              </a:rPr>
              <a:t> </a:t>
            </a:r>
            <a:r>
              <a:rPr lang="it-IT" sz="1351" dirty="0" err="1">
                <a:solidFill>
                  <a:srgbClr val="0432FF"/>
                </a:solidFill>
              </a:rPr>
              <a:t>iron</a:t>
            </a:r>
            <a:endParaRPr lang="it-IT" sz="1351" dirty="0">
              <a:solidFill>
                <a:srgbClr val="0432FF"/>
              </a:solidFill>
            </a:endParaRPr>
          </a:p>
        </p:txBody>
      </p:sp>
      <p:cxnSp>
        <p:nvCxnSpPr>
          <p:cNvPr id="20" name="Connettore 2 19">
            <a:extLst>
              <a:ext uri="{FF2B5EF4-FFF2-40B4-BE49-F238E27FC236}">
                <a16:creationId xmlns:a16="http://schemas.microsoft.com/office/drawing/2014/main" id="{0F09A158-46EE-B041-A4DE-8F86385CC088}"/>
              </a:ext>
            </a:extLst>
          </p:cNvPr>
          <p:cNvCxnSpPr>
            <a:cxnSpLocks/>
          </p:cNvCxnSpPr>
          <p:nvPr/>
        </p:nvCxnSpPr>
        <p:spPr>
          <a:xfrm flipV="1">
            <a:off x="673711" y="5041783"/>
            <a:ext cx="220263" cy="154501"/>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A0745E95-535F-1D49-A4A2-A213C6666A52}"/>
              </a:ext>
            </a:extLst>
          </p:cNvPr>
          <p:cNvSpPr txBox="1"/>
          <p:nvPr/>
        </p:nvSpPr>
        <p:spPr>
          <a:xfrm>
            <a:off x="1956200" y="5185124"/>
            <a:ext cx="704039" cy="300210"/>
          </a:xfrm>
          <a:prstGeom prst="rect">
            <a:avLst/>
          </a:prstGeom>
          <a:noFill/>
        </p:spPr>
        <p:txBody>
          <a:bodyPr wrap="none" rtlCol="0">
            <a:spAutoFit/>
          </a:bodyPr>
          <a:lstStyle/>
          <a:p>
            <a:pPr algn="ctr"/>
            <a:r>
              <a:rPr lang="it-IT" sz="1351" dirty="0" err="1">
                <a:solidFill>
                  <a:srgbClr val="00800A"/>
                </a:solidFill>
              </a:rPr>
              <a:t>wedges</a:t>
            </a:r>
            <a:endParaRPr lang="it-IT" sz="1351" dirty="0">
              <a:solidFill>
                <a:srgbClr val="00800A"/>
              </a:solidFill>
            </a:endParaRPr>
          </a:p>
        </p:txBody>
      </p:sp>
      <p:cxnSp>
        <p:nvCxnSpPr>
          <p:cNvPr id="22" name="Connettore 2 21">
            <a:extLst>
              <a:ext uri="{FF2B5EF4-FFF2-40B4-BE49-F238E27FC236}">
                <a16:creationId xmlns:a16="http://schemas.microsoft.com/office/drawing/2014/main" id="{E3F7A0E5-FE5E-6E4A-A1F6-F36F8A054ABB}"/>
              </a:ext>
            </a:extLst>
          </p:cNvPr>
          <p:cNvCxnSpPr>
            <a:cxnSpLocks/>
          </p:cNvCxnSpPr>
          <p:nvPr/>
        </p:nvCxnSpPr>
        <p:spPr>
          <a:xfrm flipH="1" flipV="1">
            <a:off x="1773983" y="5032956"/>
            <a:ext cx="275076" cy="210432"/>
          </a:xfrm>
          <a:prstGeom prst="straightConnector1">
            <a:avLst/>
          </a:prstGeom>
          <a:ln>
            <a:solidFill>
              <a:srgbClr val="00800A"/>
            </a:solidFill>
            <a:tailEnd type="triangle"/>
          </a:ln>
        </p:spPr>
        <p:style>
          <a:lnRef idx="2">
            <a:schemeClr val="accent1"/>
          </a:lnRef>
          <a:fillRef idx="0">
            <a:schemeClr val="accent1"/>
          </a:fillRef>
          <a:effectRef idx="1">
            <a:schemeClr val="accent1"/>
          </a:effectRef>
          <a:fontRef idx="minor">
            <a:schemeClr val="tx1"/>
          </a:fontRef>
        </p:style>
      </p:cxnSp>
      <p:grpSp>
        <p:nvGrpSpPr>
          <p:cNvPr id="28" name="Gruppo 27">
            <a:extLst>
              <a:ext uri="{FF2B5EF4-FFF2-40B4-BE49-F238E27FC236}">
                <a16:creationId xmlns:a16="http://schemas.microsoft.com/office/drawing/2014/main" id="{EDBA44E1-6261-784B-A652-D69AE0B852A1}"/>
              </a:ext>
            </a:extLst>
          </p:cNvPr>
          <p:cNvGrpSpPr/>
          <p:nvPr/>
        </p:nvGrpSpPr>
        <p:grpSpPr>
          <a:xfrm>
            <a:off x="2487166" y="4121657"/>
            <a:ext cx="3787947" cy="1202231"/>
            <a:chOff x="2834511" y="3340629"/>
            <a:chExt cx="3787947" cy="1202230"/>
          </a:xfrm>
        </p:grpSpPr>
        <p:pic>
          <p:nvPicPr>
            <p:cNvPr id="14" name="Immagine 13">
              <a:extLst>
                <a:ext uri="{FF2B5EF4-FFF2-40B4-BE49-F238E27FC236}">
                  <a16:creationId xmlns:a16="http://schemas.microsoft.com/office/drawing/2014/main" id="{2E7AF457-7E25-4341-91FA-074CE37AA9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511" y="3412884"/>
              <a:ext cx="2936682" cy="1129975"/>
            </a:xfrm>
            <a:prstGeom prst="rect">
              <a:avLst/>
            </a:prstGeom>
          </p:spPr>
        </p:pic>
        <p:sp>
          <p:nvSpPr>
            <p:cNvPr id="23" name="CasellaDiTesto 22">
              <a:extLst>
                <a:ext uri="{FF2B5EF4-FFF2-40B4-BE49-F238E27FC236}">
                  <a16:creationId xmlns:a16="http://schemas.microsoft.com/office/drawing/2014/main" id="{AAFB82FC-0B57-DF4E-BA57-DA3315637846}"/>
                </a:ext>
              </a:extLst>
            </p:cNvPr>
            <p:cNvSpPr txBox="1"/>
            <p:nvPr/>
          </p:nvSpPr>
          <p:spPr>
            <a:xfrm>
              <a:off x="4034071" y="3632302"/>
              <a:ext cx="713657" cy="461665"/>
            </a:xfrm>
            <a:prstGeom prst="rect">
              <a:avLst/>
            </a:prstGeom>
            <a:noFill/>
          </p:spPr>
          <p:txBody>
            <a:bodyPr wrap="none" rtlCol="0">
              <a:spAutoFit/>
            </a:bodyPr>
            <a:lstStyle/>
            <a:p>
              <a:r>
                <a:rPr lang="it-IT" dirty="0">
                  <a:solidFill>
                    <a:schemeClr val="tx2"/>
                  </a:solidFill>
                </a:rPr>
                <a:t>pole</a:t>
              </a:r>
            </a:p>
          </p:txBody>
        </p:sp>
        <p:cxnSp>
          <p:nvCxnSpPr>
            <p:cNvPr id="24" name="Connettore 2 23">
              <a:extLst>
                <a:ext uri="{FF2B5EF4-FFF2-40B4-BE49-F238E27FC236}">
                  <a16:creationId xmlns:a16="http://schemas.microsoft.com/office/drawing/2014/main" id="{F65D73F3-3DDF-C64A-BE41-200942D28993}"/>
                </a:ext>
              </a:extLst>
            </p:cNvPr>
            <p:cNvCxnSpPr>
              <a:cxnSpLocks/>
            </p:cNvCxnSpPr>
            <p:nvPr/>
          </p:nvCxnSpPr>
          <p:spPr>
            <a:xfrm>
              <a:off x="3586644" y="4011222"/>
              <a:ext cx="1548729" cy="0"/>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CasellaDiTesto 24">
              <a:extLst>
                <a:ext uri="{FF2B5EF4-FFF2-40B4-BE49-F238E27FC236}">
                  <a16:creationId xmlns:a16="http://schemas.microsoft.com/office/drawing/2014/main" id="{FD55645D-A1EC-6F4D-A2DE-8E06DAF5600F}"/>
                </a:ext>
              </a:extLst>
            </p:cNvPr>
            <p:cNvSpPr txBox="1"/>
            <p:nvPr/>
          </p:nvSpPr>
          <p:spPr>
            <a:xfrm>
              <a:off x="5937153" y="3340629"/>
              <a:ext cx="685305" cy="523220"/>
            </a:xfrm>
            <a:prstGeom prst="rect">
              <a:avLst/>
            </a:prstGeom>
            <a:noFill/>
          </p:spPr>
          <p:txBody>
            <a:bodyPr wrap="square" rtlCol="0">
              <a:spAutoFit/>
            </a:bodyPr>
            <a:lstStyle/>
            <a:p>
              <a:r>
                <a:rPr lang="it-IT" sz="1400" dirty="0" err="1">
                  <a:solidFill>
                    <a:schemeClr val="tx2"/>
                  </a:solidFill>
                </a:rPr>
                <a:t>CuBe</a:t>
              </a:r>
              <a:r>
                <a:rPr lang="it-IT" sz="1400" dirty="0">
                  <a:solidFill>
                    <a:schemeClr val="tx2"/>
                  </a:solidFill>
                </a:rPr>
                <a:t> </a:t>
              </a:r>
              <a:r>
                <a:rPr lang="it-IT" sz="1400" dirty="0" err="1">
                  <a:solidFill>
                    <a:schemeClr val="tx2"/>
                  </a:solidFill>
                </a:rPr>
                <a:t>rods</a:t>
              </a:r>
              <a:endParaRPr lang="it-IT" sz="1400" dirty="0">
                <a:solidFill>
                  <a:schemeClr val="tx2"/>
                </a:solidFill>
              </a:endParaRPr>
            </a:p>
          </p:txBody>
        </p:sp>
        <p:cxnSp>
          <p:nvCxnSpPr>
            <p:cNvPr id="26" name="Connettore 2 25">
              <a:extLst>
                <a:ext uri="{FF2B5EF4-FFF2-40B4-BE49-F238E27FC236}">
                  <a16:creationId xmlns:a16="http://schemas.microsoft.com/office/drawing/2014/main" id="{131B4509-36F3-3141-8BC8-B9D5DCDBFAFD}"/>
                </a:ext>
              </a:extLst>
            </p:cNvPr>
            <p:cNvCxnSpPr>
              <a:cxnSpLocks/>
            </p:cNvCxnSpPr>
            <p:nvPr/>
          </p:nvCxnSpPr>
          <p:spPr>
            <a:xfrm flipH="1">
              <a:off x="5771193" y="3554464"/>
              <a:ext cx="198556" cy="8887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93995535"/>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6481" y="59954"/>
            <a:ext cx="7772400" cy="1143000"/>
          </a:xfrm>
        </p:spPr>
        <p:txBody>
          <a:bodyPr/>
          <a:lstStyle/>
          <a:p>
            <a:r>
              <a:rPr lang="it-IT" dirty="0"/>
              <a:t>COILS </a:t>
            </a:r>
            <a:r>
              <a:rPr lang="it-IT" dirty="0" err="1"/>
              <a:t>STUDIES</a:t>
            </a:r>
            <a:endParaRPr lang="it-IT" dirty="0"/>
          </a:p>
        </p:txBody>
      </p:sp>
      <p:sp>
        <p:nvSpPr>
          <p:cNvPr id="3" name="Segnaposto contenuto 2"/>
          <p:cNvSpPr>
            <a:spLocks noGrp="1"/>
          </p:cNvSpPr>
          <p:nvPr>
            <p:ph idx="1"/>
          </p:nvPr>
        </p:nvSpPr>
        <p:spPr>
          <a:xfrm>
            <a:off x="767748" y="1597412"/>
            <a:ext cx="7776424" cy="3680223"/>
          </a:xfrm>
        </p:spPr>
        <p:txBody>
          <a:bodyPr>
            <a:normAutofit/>
          </a:bodyPr>
          <a:lstStyle/>
          <a:p>
            <a:r>
              <a:rPr lang="it-IT" sz="2200" dirty="0" err="1"/>
              <a:t>Radiation</a:t>
            </a:r>
            <a:r>
              <a:rPr lang="it-IT" sz="2200" dirty="0"/>
              <a:t> </a:t>
            </a:r>
            <a:r>
              <a:rPr lang="it-IT" sz="2200" dirty="0" err="1"/>
              <a:t>requirement</a:t>
            </a:r>
            <a:r>
              <a:rPr lang="it-IT" sz="2200" dirty="0"/>
              <a:t>: 15 </a:t>
            </a:r>
            <a:r>
              <a:rPr lang="it-IT" sz="2200" dirty="0" err="1"/>
              <a:t>MGy</a:t>
            </a:r>
            <a:endParaRPr lang="it-IT" sz="2200" dirty="0"/>
          </a:p>
          <a:p>
            <a:r>
              <a:rPr lang="it-IT" sz="2200" b="1" dirty="0" err="1"/>
              <a:t>Validated</a:t>
            </a:r>
            <a:r>
              <a:rPr lang="it-IT" sz="2200" b="1" dirty="0"/>
              <a:t> </a:t>
            </a:r>
            <a:r>
              <a:rPr lang="it-IT" sz="2200" b="1" dirty="0" err="1"/>
              <a:t>Materials</a:t>
            </a:r>
            <a:r>
              <a:rPr lang="it-IT" sz="2200" b="1" dirty="0"/>
              <a:t> (for coils)</a:t>
            </a:r>
          </a:p>
          <a:p>
            <a:pPr lvl="1"/>
            <a:r>
              <a:rPr lang="it-IT" sz="2200" dirty="0" err="1"/>
              <a:t>Duratron</a:t>
            </a:r>
            <a:endParaRPr lang="it-IT" sz="2200" dirty="0"/>
          </a:p>
          <a:p>
            <a:pPr lvl="1"/>
            <a:r>
              <a:rPr lang="it-IT" sz="2200" dirty="0"/>
              <a:t>BTS2 by </a:t>
            </a:r>
            <a:r>
              <a:rPr lang="it-IT" sz="2200" dirty="0" err="1"/>
              <a:t>Arisawa</a:t>
            </a:r>
            <a:endParaRPr lang="it-IT" sz="2200" dirty="0"/>
          </a:p>
          <a:p>
            <a:pPr lvl="1"/>
            <a:r>
              <a:rPr lang="it-IT" sz="2200" dirty="0" err="1"/>
              <a:t>Hybrid</a:t>
            </a:r>
            <a:r>
              <a:rPr lang="it-IT" sz="2200" dirty="0"/>
              <a:t> BTS2/</a:t>
            </a:r>
            <a:r>
              <a:rPr lang="it-IT" sz="2200" dirty="0" err="1"/>
              <a:t>Duratron</a:t>
            </a:r>
            <a:endParaRPr lang="it-IT" sz="2200" dirty="0"/>
          </a:p>
        </p:txBody>
      </p:sp>
      <p:sp>
        <p:nvSpPr>
          <p:cNvPr id="4" name="Segnaposto piè di pagina 3"/>
          <p:cNvSpPr>
            <a:spLocks noGrp="1"/>
          </p:cNvSpPr>
          <p:nvPr>
            <p:ph type="ftr" sz="quarter" idx="11"/>
          </p:nvPr>
        </p:nvSpPr>
        <p:spPr/>
        <p:txBody>
          <a:bodyPr/>
          <a:lstStyle/>
          <a:p>
            <a:r>
              <a:rPr lang="it-IT" smtClean="0"/>
              <a:t>Consiglio Sez. di Milano 29-6-2020</a:t>
            </a:r>
            <a:endParaRPr lang="en-GB" dirty="0"/>
          </a:p>
        </p:txBody>
      </p:sp>
      <p:sp>
        <p:nvSpPr>
          <p:cNvPr id="5" name="Segnaposto numero diapositiva 4"/>
          <p:cNvSpPr>
            <a:spLocks noGrp="1"/>
          </p:cNvSpPr>
          <p:nvPr>
            <p:ph type="sldNum" sz="quarter" idx="12"/>
          </p:nvPr>
        </p:nvSpPr>
        <p:spPr/>
        <p:txBody>
          <a:bodyPr/>
          <a:lstStyle/>
          <a:p>
            <a:fld id="{BFDCA1C4-9514-7B4F-976F-D92F7E296653}" type="slidenum">
              <a:rPr lang="fr-FR" smtClean="0"/>
              <a:pPr/>
              <a:t>15</a:t>
            </a:fld>
            <a:endParaRPr lang="fr-FR"/>
          </a:p>
        </p:txBody>
      </p:sp>
      <p:grpSp>
        <p:nvGrpSpPr>
          <p:cNvPr id="8" name="Gruppo 7"/>
          <p:cNvGrpSpPr/>
          <p:nvPr/>
        </p:nvGrpSpPr>
        <p:grpSpPr>
          <a:xfrm>
            <a:off x="7171850" y="3396183"/>
            <a:ext cx="1674216" cy="2244188"/>
            <a:chOff x="3254847" y="1163813"/>
            <a:chExt cx="4227263" cy="5666398"/>
          </a:xfrm>
        </p:grpSpPr>
        <p:pic>
          <p:nvPicPr>
            <p:cNvPr id="9" name="Immagin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4847" y="1193861"/>
              <a:ext cx="4227263" cy="5636350"/>
            </a:xfrm>
            <a:prstGeom prst="roundRect">
              <a:avLst/>
            </a:prstGeom>
          </p:spPr>
        </p:pic>
        <p:sp>
          <p:nvSpPr>
            <p:cNvPr id="10" name="CasellaDiTesto 9"/>
            <p:cNvSpPr txBox="1"/>
            <p:nvPr/>
          </p:nvSpPr>
          <p:spPr>
            <a:xfrm>
              <a:off x="4105344" y="1163813"/>
              <a:ext cx="3133540" cy="1398801"/>
            </a:xfrm>
            <a:prstGeom prst="rect">
              <a:avLst/>
            </a:prstGeom>
            <a:noFill/>
          </p:spPr>
          <p:txBody>
            <a:bodyPr wrap="none" rtlCol="0">
              <a:spAutoFit/>
            </a:bodyPr>
            <a:lstStyle/>
            <a:p>
              <a:r>
                <a:rPr lang="it-IT" sz="1500" dirty="0">
                  <a:solidFill>
                    <a:schemeClr val="bg2"/>
                  </a:solidFill>
                </a:rPr>
                <a:t>5 coils BTS2</a:t>
              </a:r>
            </a:p>
            <a:p>
              <a:r>
                <a:rPr lang="it-IT" sz="1500" dirty="0">
                  <a:solidFill>
                    <a:schemeClr val="bg2"/>
                  </a:solidFill>
                </a:rPr>
                <a:t>5 coils </a:t>
              </a:r>
              <a:r>
                <a:rPr lang="it-IT" sz="1500" dirty="0" err="1">
                  <a:solidFill>
                    <a:schemeClr val="bg2"/>
                  </a:solidFill>
                </a:rPr>
                <a:t>hybrid</a:t>
              </a:r>
              <a:endParaRPr lang="it-IT" sz="1500" dirty="0">
                <a:solidFill>
                  <a:schemeClr val="bg2"/>
                </a:solidFill>
              </a:endParaRPr>
            </a:p>
          </p:txBody>
        </p:sp>
      </p:grpSp>
      <p:grpSp>
        <p:nvGrpSpPr>
          <p:cNvPr id="11" name="Gruppo 10"/>
          <p:cNvGrpSpPr/>
          <p:nvPr/>
        </p:nvGrpSpPr>
        <p:grpSpPr>
          <a:xfrm>
            <a:off x="5724133" y="1587582"/>
            <a:ext cx="2124947" cy="1722869"/>
            <a:chOff x="5420608" y="732198"/>
            <a:chExt cx="2124946" cy="1722869"/>
          </a:xfrm>
        </p:grpSpPr>
        <p:pic>
          <p:nvPicPr>
            <p:cNvPr id="6" name="Immagine 5" descr="20170117_1658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0608" y="732198"/>
              <a:ext cx="2124946" cy="1722869"/>
            </a:xfrm>
            <a:prstGeom prst="roundRect">
              <a:avLst/>
            </a:prstGeom>
            <a:ln>
              <a:noFill/>
            </a:ln>
            <a:effectLst/>
          </p:spPr>
        </p:pic>
        <p:sp>
          <p:nvSpPr>
            <p:cNvPr id="12" name="Rettangolo 11"/>
            <p:cNvSpPr/>
            <p:nvPr/>
          </p:nvSpPr>
          <p:spPr>
            <a:xfrm>
              <a:off x="5803156" y="863674"/>
              <a:ext cx="1271501" cy="300210"/>
            </a:xfrm>
            <a:prstGeom prst="rect">
              <a:avLst/>
            </a:prstGeom>
          </p:spPr>
          <p:txBody>
            <a:bodyPr wrap="none">
              <a:spAutoFit/>
            </a:bodyPr>
            <a:lstStyle/>
            <a:p>
              <a:r>
                <a:rPr lang="it-IT" sz="1351" dirty="0">
                  <a:solidFill>
                    <a:schemeClr val="bg2"/>
                  </a:solidFill>
                </a:rPr>
                <a:t>8 coils </a:t>
              </a:r>
              <a:r>
                <a:rPr lang="it-IT" sz="1351" dirty="0" err="1">
                  <a:solidFill>
                    <a:schemeClr val="bg2"/>
                  </a:solidFill>
                </a:rPr>
                <a:t>duratron</a:t>
              </a:r>
              <a:endParaRPr lang="it-IT" sz="1351" dirty="0">
                <a:solidFill>
                  <a:schemeClr val="bg2"/>
                </a:solidFill>
              </a:endParaRPr>
            </a:p>
          </p:txBody>
        </p:sp>
      </p:grpSp>
      <p:pic>
        <p:nvPicPr>
          <p:cNvPr id="7" name="Immagine 6"/>
          <p:cNvPicPr>
            <a:picLocks noChangeAspect="1"/>
          </p:cNvPicPr>
          <p:nvPr/>
        </p:nvPicPr>
        <p:blipFill rotWithShape="1">
          <a:blip r:embed="rId4" cstate="email">
            <a:extLst>
              <a:ext uri="{28A0092B-C50C-407E-A947-70E740481C1C}">
                <a14:useLocalDpi xmlns:a14="http://schemas.microsoft.com/office/drawing/2010/main"/>
              </a:ext>
            </a:extLst>
          </a:blip>
          <a:srcRect r="20437"/>
          <a:stretch/>
        </p:blipFill>
        <p:spPr>
          <a:xfrm>
            <a:off x="4081920" y="3592216"/>
            <a:ext cx="2886699" cy="2048159"/>
          </a:xfrm>
          <a:prstGeom prst="roundRect">
            <a:avLst/>
          </a:prstGeom>
        </p:spPr>
      </p:pic>
      <p:sp>
        <p:nvSpPr>
          <p:cNvPr id="14" name="Rettangolo 13"/>
          <p:cNvSpPr/>
          <p:nvPr/>
        </p:nvSpPr>
        <p:spPr>
          <a:xfrm>
            <a:off x="932022" y="3800685"/>
            <a:ext cx="3328595" cy="1631216"/>
          </a:xfrm>
          <a:prstGeom prst="rect">
            <a:avLst/>
          </a:prstGeom>
        </p:spPr>
        <p:txBody>
          <a:bodyPr wrap="square">
            <a:spAutoFit/>
          </a:bodyPr>
          <a:lstStyle/>
          <a:p>
            <a:r>
              <a:rPr lang="it-IT" sz="2000" dirty="0" err="1">
                <a:solidFill>
                  <a:schemeClr val="tx2"/>
                </a:solidFill>
              </a:rPr>
              <a:t>One</a:t>
            </a:r>
            <a:r>
              <a:rPr lang="it-IT" sz="2000" dirty="0">
                <a:solidFill>
                  <a:schemeClr val="tx2"/>
                </a:solidFill>
              </a:rPr>
              <a:t> </a:t>
            </a:r>
            <a:r>
              <a:rPr lang="it-IT" sz="2000" dirty="0" err="1">
                <a:solidFill>
                  <a:schemeClr val="tx2"/>
                </a:solidFill>
              </a:rPr>
              <a:t>technology</a:t>
            </a:r>
            <a:r>
              <a:rPr lang="it-IT" sz="2000" dirty="0">
                <a:solidFill>
                  <a:schemeClr val="tx2"/>
                </a:solidFill>
              </a:rPr>
              <a:t> for </a:t>
            </a:r>
            <a:r>
              <a:rPr lang="it-IT" sz="2000" dirty="0" err="1">
                <a:solidFill>
                  <a:schemeClr val="tx2"/>
                </a:solidFill>
              </a:rPr>
              <a:t>all</a:t>
            </a:r>
            <a:r>
              <a:rPr lang="it-IT" sz="2000" dirty="0">
                <a:solidFill>
                  <a:schemeClr val="tx2"/>
                </a:solidFill>
              </a:rPr>
              <a:t> HO </a:t>
            </a:r>
            <a:r>
              <a:rPr lang="it-IT" sz="2000" dirty="0" err="1">
                <a:solidFill>
                  <a:schemeClr val="tx2"/>
                </a:solidFill>
              </a:rPr>
              <a:t>correctors</a:t>
            </a:r>
            <a:r>
              <a:rPr lang="it-IT" sz="2000" dirty="0">
                <a:solidFill>
                  <a:schemeClr val="tx2"/>
                </a:solidFill>
              </a:rPr>
              <a:t> coils:</a:t>
            </a:r>
          </a:p>
          <a:p>
            <a:r>
              <a:rPr lang="it-IT" sz="2000" dirty="0">
                <a:solidFill>
                  <a:schemeClr val="tx2"/>
                </a:solidFill>
              </a:rPr>
              <a:t>7 or 8 </a:t>
            </a:r>
            <a:r>
              <a:rPr lang="it-IT" sz="2000" dirty="0" err="1">
                <a:solidFill>
                  <a:schemeClr val="tx2"/>
                </a:solidFill>
              </a:rPr>
              <a:t>parts</a:t>
            </a:r>
            <a:r>
              <a:rPr lang="it-IT" sz="2000" dirty="0">
                <a:solidFill>
                  <a:schemeClr val="tx2"/>
                </a:solidFill>
              </a:rPr>
              <a:t> BTS2</a:t>
            </a:r>
          </a:p>
          <a:p>
            <a:r>
              <a:rPr lang="it-IT" sz="2000" dirty="0">
                <a:solidFill>
                  <a:schemeClr val="tx2"/>
                </a:solidFill>
              </a:rPr>
              <a:t>for </a:t>
            </a:r>
            <a:r>
              <a:rPr lang="it-IT" sz="2000" dirty="0" err="1">
                <a:solidFill>
                  <a:schemeClr val="tx2"/>
                </a:solidFill>
              </a:rPr>
              <a:t>different</a:t>
            </a:r>
            <a:r>
              <a:rPr lang="it-IT" sz="2000" dirty="0">
                <a:solidFill>
                  <a:schemeClr val="tx2"/>
                </a:solidFill>
              </a:rPr>
              <a:t> </a:t>
            </a:r>
            <a:r>
              <a:rPr lang="it-IT" sz="2000" dirty="0" err="1">
                <a:solidFill>
                  <a:schemeClr val="tx2"/>
                </a:solidFill>
              </a:rPr>
              <a:t>dimensions</a:t>
            </a:r>
            <a:r>
              <a:rPr lang="it-IT" sz="2000" dirty="0">
                <a:solidFill>
                  <a:schemeClr val="tx2"/>
                </a:solidFill>
              </a:rPr>
              <a:t>, </a:t>
            </a:r>
            <a:r>
              <a:rPr lang="it-IT" sz="2000" dirty="0" err="1">
                <a:solidFill>
                  <a:schemeClr val="tx2"/>
                </a:solidFill>
              </a:rPr>
              <a:t>form</a:t>
            </a:r>
            <a:r>
              <a:rPr lang="it-IT" sz="2000" dirty="0">
                <a:solidFill>
                  <a:schemeClr val="tx2"/>
                </a:solidFill>
              </a:rPr>
              <a:t> </a:t>
            </a:r>
            <a:r>
              <a:rPr lang="it-IT" sz="2000" dirty="0" err="1">
                <a:solidFill>
                  <a:schemeClr val="tx2"/>
                </a:solidFill>
              </a:rPr>
              <a:t>factors</a:t>
            </a:r>
            <a:r>
              <a:rPr lang="it-IT" sz="2000" dirty="0">
                <a:solidFill>
                  <a:schemeClr val="tx2"/>
                </a:solidFill>
              </a:rPr>
              <a:t>, </a:t>
            </a:r>
            <a:r>
              <a:rPr lang="it-IT" sz="2000" dirty="0" err="1">
                <a:solidFill>
                  <a:schemeClr val="tx2"/>
                </a:solidFill>
              </a:rPr>
              <a:t>forces</a:t>
            </a:r>
            <a:endParaRPr lang="it-IT" sz="2000" dirty="0">
              <a:solidFill>
                <a:schemeClr val="tx2"/>
              </a:solidFill>
            </a:endParaRPr>
          </a:p>
        </p:txBody>
      </p:sp>
      <p:sp>
        <p:nvSpPr>
          <p:cNvPr id="13" name="CasellaDiTesto 12"/>
          <p:cNvSpPr txBox="1"/>
          <p:nvPr/>
        </p:nvSpPr>
        <p:spPr>
          <a:xfrm rot="16200000">
            <a:off x="-1054746" y="3569851"/>
            <a:ext cx="2951449" cy="461665"/>
          </a:xfrm>
          <a:prstGeom prst="rect">
            <a:avLst/>
          </a:prstGeom>
          <a:noFill/>
          <a:ln w="25400">
            <a:solidFill>
              <a:schemeClr val="tx2"/>
            </a:solidFill>
          </a:ln>
        </p:spPr>
        <p:txBody>
          <a:bodyPr wrap="none" rtlCol="0">
            <a:spAutoFit/>
          </a:bodyPr>
          <a:lstStyle/>
          <a:p>
            <a:r>
              <a:rPr lang="it-IT" dirty="0" err="1">
                <a:solidFill>
                  <a:schemeClr val="tx2"/>
                </a:solidFill>
              </a:rPr>
              <a:t>development</a:t>
            </a:r>
            <a:r>
              <a:rPr lang="it-IT" dirty="0">
                <a:solidFill>
                  <a:schemeClr val="tx2"/>
                </a:solidFill>
              </a:rPr>
              <a:t> </a:t>
            </a:r>
            <a:r>
              <a:rPr lang="it-IT" dirty="0" err="1">
                <a:solidFill>
                  <a:schemeClr val="tx2"/>
                </a:solidFill>
              </a:rPr>
              <a:t>at</a:t>
            </a:r>
            <a:r>
              <a:rPr lang="it-IT" dirty="0">
                <a:solidFill>
                  <a:schemeClr val="tx2"/>
                </a:solidFill>
              </a:rPr>
              <a:t> LASA</a:t>
            </a:r>
          </a:p>
        </p:txBody>
      </p:sp>
    </p:spTree>
    <p:extLst>
      <p:ext uri="{BB962C8B-B14F-4D97-AF65-F5344CB8AC3E}">
        <p14:creationId xmlns:p14="http://schemas.microsoft.com/office/powerpoint/2010/main" val="3046188376"/>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77280" y="65089"/>
            <a:ext cx="7772400" cy="1143000"/>
          </a:xfrm>
        </p:spPr>
        <p:txBody>
          <a:bodyPr/>
          <a:lstStyle/>
          <a:p>
            <a:r>
              <a:rPr lang="it-IT" dirty="0" err="1"/>
              <a:t>Prototypes</a:t>
            </a:r>
            <a:r>
              <a:rPr lang="it-IT" dirty="0"/>
              <a:t> </a:t>
            </a:r>
            <a:r>
              <a:rPr lang="it-IT" dirty="0" err="1"/>
              <a:t>Main</a:t>
            </a:r>
            <a:r>
              <a:rPr lang="it-IT" dirty="0"/>
              <a:t> </a:t>
            </a:r>
            <a:r>
              <a:rPr lang="it-IT" dirty="0" err="1"/>
              <a:t>Results</a:t>
            </a:r>
            <a:endParaRPr lang="it-IT" dirty="0"/>
          </a:p>
        </p:txBody>
      </p:sp>
      <p:sp>
        <p:nvSpPr>
          <p:cNvPr id="21" name="Segnaposto contenuto 20"/>
          <p:cNvSpPr>
            <a:spLocks noGrp="1"/>
          </p:cNvSpPr>
          <p:nvPr>
            <p:ph idx="1"/>
          </p:nvPr>
        </p:nvSpPr>
        <p:spPr>
          <a:xfrm>
            <a:off x="2588003" y="1734574"/>
            <a:ext cx="4892940" cy="2664436"/>
          </a:xfrm>
        </p:spPr>
        <p:txBody>
          <a:bodyPr>
            <a:noAutofit/>
          </a:bodyPr>
          <a:lstStyle/>
          <a:p>
            <a:r>
              <a:rPr lang="it-IT" sz="2000" dirty="0"/>
              <a:t>Procedure </a:t>
            </a:r>
            <a:r>
              <a:rPr lang="it-IT" sz="2000" dirty="0" err="1"/>
              <a:t>developed</a:t>
            </a:r>
            <a:r>
              <a:rPr lang="it-IT" sz="2000" dirty="0"/>
              <a:t> </a:t>
            </a:r>
            <a:r>
              <a:rPr lang="it-IT" sz="2000" dirty="0" err="1"/>
              <a:t>at</a:t>
            </a:r>
            <a:r>
              <a:rPr lang="it-IT" sz="2000" dirty="0"/>
              <a:t> LASA</a:t>
            </a:r>
          </a:p>
          <a:p>
            <a:pPr lvl="1"/>
            <a:r>
              <a:rPr lang="it-IT" sz="1800" dirty="0"/>
              <a:t>6P, 8P, 10P </a:t>
            </a:r>
            <a:r>
              <a:rPr lang="it-IT" sz="1800" dirty="0" err="1"/>
              <a:t>assembled</a:t>
            </a:r>
            <a:r>
              <a:rPr lang="it-IT" sz="1800" dirty="0"/>
              <a:t> </a:t>
            </a:r>
            <a:r>
              <a:rPr lang="it-IT" sz="1800" dirty="0" err="1"/>
              <a:t>at</a:t>
            </a:r>
            <a:r>
              <a:rPr lang="it-IT" sz="1800" dirty="0"/>
              <a:t> LASA</a:t>
            </a:r>
          </a:p>
          <a:p>
            <a:pPr lvl="1"/>
            <a:r>
              <a:rPr lang="it-IT" sz="1800" dirty="0"/>
              <a:t>12P and 4P </a:t>
            </a:r>
            <a:r>
              <a:rPr lang="it-IT" sz="1800" dirty="0" err="1"/>
              <a:t>assembled</a:t>
            </a:r>
            <a:r>
              <a:rPr lang="it-IT" sz="1800" dirty="0"/>
              <a:t> in </a:t>
            </a:r>
            <a:r>
              <a:rPr lang="it-IT" sz="1800" dirty="0" err="1"/>
              <a:t>industry</a:t>
            </a:r>
            <a:endParaRPr lang="it-IT" sz="1800" dirty="0"/>
          </a:p>
          <a:p>
            <a:r>
              <a:rPr lang="it-IT" sz="2000" dirty="0" err="1"/>
              <a:t>Documentation</a:t>
            </a:r>
            <a:endParaRPr lang="it-IT" sz="2000" dirty="0"/>
          </a:p>
          <a:p>
            <a:r>
              <a:rPr lang="it-IT" sz="2000" dirty="0" err="1"/>
              <a:t>Quality</a:t>
            </a:r>
            <a:r>
              <a:rPr lang="it-IT" sz="2000" dirty="0"/>
              <a:t> Control</a:t>
            </a:r>
          </a:p>
          <a:p>
            <a:r>
              <a:rPr lang="it-IT" sz="2000" dirty="0" err="1"/>
              <a:t>Factory</a:t>
            </a:r>
            <a:r>
              <a:rPr lang="it-IT" sz="2000" dirty="0"/>
              <a:t> </a:t>
            </a:r>
            <a:r>
              <a:rPr lang="it-IT" sz="2000" dirty="0" err="1"/>
              <a:t>Acceptance</a:t>
            </a:r>
            <a:r>
              <a:rPr lang="it-IT" sz="2000" dirty="0"/>
              <a:t> Test</a:t>
            </a:r>
          </a:p>
          <a:p>
            <a:endParaRPr lang="it-IT" dirty="0"/>
          </a:p>
        </p:txBody>
      </p:sp>
      <p:sp>
        <p:nvSpPr>
          <p:cNvPr id="4" name="Segnaposto piè di pagina 3"/>
          <p:cNvSpPr>
            <a:spLocks noGrp="1"/>
          </p:cNvSpPr>
          <p:nvPr>
            <p:ph type="ftr" sz="quarter" idx="11"/>
          </p:nvPr>
        </p:nvSpPr>
        <p:spPr/>
        <p:txBody>
          <a:bodyPr/>
          <a:lstStyle/>
          <a:p>
            <a:r>
              <a:rPr lang="it-IT" smtClean="0"/>
              <a:t>Consiglio Sez. di Milano 29-6-2020</a:t>
            </a:r>
            <a:endParaRPr lang="en-GB" dirty="0"/>
          </a:p>
        </p:txBody>
      </p:sp>
      <p:sp>
        <p:nvSpPr>
          <p:cNvPr id="6" name="Segnaposto numero diapositiva 5"/>
          <p:cNvSpPr>
            <a:spLocks noGrp="1"/>
          </p:cNvSpPr>
          <p:nvPr>
            <p:ph type="sldNum" sz="quarter" idx="12"/>
          </p:nvPr>
        </p:nvSpPr>
        <p:spPr/>
        <p:txBody>
          <a:bodyPr/>
          <a:lstStyle/>
          <a:p>
            <a:fld id="{BFDCA1C4-9514-7B4F-976F-D92F7E296653}" type="slidenum">
              <a:rPr lang="fr-FR" smtClean="0"/>
              <a:pPr/>
              <a:t>16</a:t>
            </a:fld>
            <a:endParaRPr lang="fr-FR"/>
          </a:p>
        </p:txBody>
      </p:sp>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0020" y="1597337"/>
            <a:ext cx="2142136" cy="1956320"/>
          </a:xfrm>
          <a:prstGeom prst="roundRect">
            <a:avLst/>
          </a:prstGeom>
        </p:spPr>
      </p:pic>
      <p:grpSp>
        <p:nvGrpSpPr>
          <p:cNvPr id="18" name="Gruppo 17"/>
          <p:cNvGrpSpPr/>
          <p:nvPr/>
        </p:nvGrpSpPr>
        <p:grpSpPr>
          <a:xfrm>
            <a:off x="341695" y="1319424"/>
            <a:ext cx="2106824" cy="1868423"/>
            <a:chOff x="68029" y="833475"/>
            <a:chExt cx="2809099" cy="2491230"/>
          </a:xfrm>
        </p:grpSpPr>
        <p:grpSp>
          <p:nvGrpSpPr>
            <p:cNvPr id="17" name="Gruppo 16"/>
            <p:cNvGrpSpPr/>
            <p:nvPr/>
          </p:nvGrpSpPr>
          <p:grpSpPr>
            <a:xfrm>
              <a:off x="305659" y="833475"/>
              <a:ext cx="2571469" cy="2208464"/>
              <a:chOff x="49806" y="3333477"/>
              <a:chExt cx="2571469" cy="2208464"/>
            </a:xfrm>
          </p:grpSpPr>
          <p:pic>
            <p:nvPicPr>
              <p:cNvPr id="7" name="Immagine 6" descr="20161219_14592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806" y="3333477"/>
                <a:ext cx="2571469" cy="2090950"/>
              </a:xfrm>
              <a:prstGeom prst="roundRect">
                <a:avLst/>
              </a:prstGeom>
              <a:noFill/>
              <a:ln>
                <a:noFill/>
              </a:ln>
            </p:spPr>
          </p:pic>
          <p:cxnSp>
            <p:nvCxnSpPr>
              <p:cNvPr id="8" name="Connettore 2 7"/>
              <p:cNvCxnSpPr/>
              <p:nvPr/>
            </p:nvCxnSpPr>
            <p:spPr>
              <a:xfrm flipV="1">
                <a:off x="364018" y="5208428"/>
                <a:ext cx="216464" cy="333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CasellaDiTesto 12"/>
              <p:cNvSpPr txBox="1"/>
              <p:nvPr/>
            </p:nvSpPr>
            <p:spPr>
              <a:xfrm>
                <a:off x="1053646" y="3386312"/>
                <a:ext cx="1233671" cy="400280"/>
              </a:xfrm>
              <a:prstGeom prst="rect">
                <a:avLst/>
              </a:prstGeom>
              <a:noFill/>
            </p:spPr>
            <p:txBody>
              <a:bodyPr wrap="none" rtlCol="0">
                <a:spAutoFit/>
              </a:bodyPr>
              <a:lstStyle/>
              <a:p>
                <a:r>
                  <a:rPr lang="it-IT" sz="1351" dirty="0" err="1">
                    <a:solidFill>
                      <a:schemeClr val="bg2"/>
                    </a:solidFill>
                  </a:rPr>
                  <a:t>lamination</a:t>
                </a:r>
                <a:endParaRPr lang="it-IT" sz="1351" dirty="0">
                  <a:solidFill>
                    <a:schemeClr val="bg2"/>
                  </a:solidFill>
                </a:endParaRPr>
              </a:p>
            </p:txBody>
          </p:sp>
        </p:grpSp>
        <p:sp>
          <p:nvSpPr>
            <p:cNvPr id="14" name="CasellaDiTesto 13"/>
            <p:cNvSpPr txBox="1"/>
            <p:nvPr/>
          </p:nvSpPr>
          <p:spPr>
            <a:xfrm>
              <a:off x="68029" y="2924425"/>
              <a:ext cx="1765870" cy="400280"/>
            </a:xfrm>
            <a:prstGeom prst="rect">
              <a:avLst/>
            </a:prstGeom>
            <a:noFill/>
          </p:spPr>
          <p:txBody>
            <a:bodyPr wrap="none" rtlCol="0">
              <a:spAutoFit/>
            </a:bodyPr>
            <a:lstStyle/>
            <a:p>
              <a:r>
                <a:rPr lang="it-IT" sz="1351" dirty="0" err="1">
                  <a:solidFill>
                    <a:schemeClr val="bg2"/>
                  </a:solidFill>
                </a:rPr>
                <a:t>alignment</a:t>
              </a:r>
              <a:r>
                <a:rPr lang="it-IT" sz="1351" dirty="0">
                  <a:solidFill>
                    <a:schemeClr val="bg2"/>
                  </a:solidFill>
                </a:rPr>
                <a:t> frame</a:t>
              </a:r>
            </a:p>
          </p:txBody>
        </p:sp>
      </p:grpSp>
      <p:pic>
        <p:nvPicPr>
          <p:cNvPr id="28" name="Immagine 2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2429382" y="4317876"/>
            <a:ext cx="2004765" cy="1019579"/>
          </a:xfrm>
          <a:prstGeom prst="roundRect">
            <a:avLst/>
          </a:prstGeom>
          <a:noFill/>
          <a:ln>
            <a:noFill/>
          </a:ln>
        </p:spPr>
      </p:pic>
      <p:pic>
        <p:nvPicPr>
          <p:cNvPr id="29" name="Immagin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1838" y="4170063"/>
            <a:ext cx="1936868" cy="1452651"/>
          </a:xfrm>
          <a:prstGeom prst="roundRect">
            <a:avLst/>
          </a:prstGeom>
          <a:noFill/>
          <a:ln>
            <a:noFill/>
          </a:ln>
        </p:spPr>
      </p:pic>
      <p:grpSp>
        <p:nvGrpSpPr>
          <p:cNvPr id="32" name="Gruppo 31"/>
          <p:cNvGrpSpPr/>
          <p:nvPr/>
        </p:nvGrpSpPr>
        <p:grpSpPr>
          <a:xfrm>
            <a:off x="6448794" y="3641840"/>
            <a:ext cx="2594355" cy="1592647"/>
            <a:chOff x="1990542" y="3261133"/>
            <a:chExt cx="4741279" cy="2910620"/>
          </a:xfrm>
        </p:grpSpPr>
        <p:pic>
          <p:nvPicPr>
            <p:cNvPr id="33" name="Immagine 3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5309" y="3709964"/>
              <a:ext cx="4376512" cy="2461789"/>
            </a:xfrm>
            <a:prstGeom prst="roundRect">
              <a:avLst/>
            </a:prstGeom>
            <a:noFill/>
            <a:ln>
              <a:noFill/>
            </a:ln>
          </p:spPr>
        </p:pic>
        <p:cxnSp>
          <p:nvCxnSpPr>
            <p:cNvPr id="34" name="Connettore 2 33"/>
            <p:cNvCxnSpPr/>
            <p:nvPr/>
          </p:nvCxnSpPr>
          <p:spPr>
            <a:xfrm flipH="1">
              <a:off x="3620271" y="3530812"/>
              <a:ext cx="830869" cy="2891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CasellaDiTesto 34"/>
            <p:cNvSpPr txBox="1"/>
            <p:nvPr/>
          </p:nvSpPr>
          <p:spPr>
            <a:xfrm>
              <a:off x="4123213" y="4863572"/>
              <a:ext cx="1793347" cy="421854"/>
            </a:xfrm>
            <a:prstGeom prst="rect">
              <a:avLst/>
            </a:prstGeom>
            <a:noFill/>
          </p:spPr>
          <p:txBody>
            <a:bodyPr wrap="square" rtlCol="0">
              <a:spAutoFit/>
            </a:bodyPr>
            <a:lstStyle/>
            <a:p>
              <a:pPr algn="ctr"/>
              <a:r>
                <a:rPr lang="it-IT" sz="900" dirty="0">
                  <a:solidFill>
                    <a:schemeClr val="tx2"/>
                  </a:solidFill>
                </a:rPr>
                <a:t>bridge </a:t>
              </a:r>
            </a:p>
          </p:txBody>
        </p:sp>
        <p:cxnSp>
          <p:nvCxnSpPr>
            <p:cNvPr id="36" name="Connettore 2 35"/>
            <p:cNvCxnSpPr/>
            <p:nvPr/>
          </p:nvCxnSpPr>
          <p:spPr>
            <a:xfrm>
              <a:off x="3097878" y="3602609"/>
              <a:ext cx="300638" cy="7403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CasellaDiTesto 36"/>
            <p:cNvSpPr txBox="1"/>
            <p:nvPr/>
          </p:nvSpPr>
          <p:spPr>
            <a:xfrm>
              <a:off x="2321809" y="3261133"/>
              <a:ext cx="1269080" cy="421854"/>
            </a:xfrm>
            <a:prstGeom prst="rect">
              <a:avLst/>
            </a:prstGeom>
            <a:noFill/>
          </p:spPr>
          <p:txBody>
            <a:bodyPr wrap="none" rtlCol="0">
              <a:spAutoFit/>
            </a:bodyPr>
            <a:lstStyle/>
            <a:p>
              <a:pPr algn="ctr"/>
              <a:r>
                <a:rPr lang="it-IT" sz="900" dirty="0" err="1">
                  <a:solidFill>
                    <a:schemeClr val="tx2"/>
                  </a:solidFill>
                </a:rPr>
                <a:t>upper</a:t>
              </a:r>
              <a:r>
                <a:rPr lang="it-IT" sz="900" dirty="0">
                  <a:solidFill>
                    <a:schemeClr val="tx2"/>
                  </a:solidFill>
                </a:rPr>
                <a:t> PCB</a:t>
              </a:r>
            </a:p>
          </p:txBody>
        </p:sp>
        <p:cxnSp>
          <p:nvCxnSpPr>
            <p:cNvPr id="38" name="Connettore 2 37"/>
            <p:cNvCxnSpPr/>
            <p:nvPr/>
          </p:nvCxnSpPr>
          <p:spPr>
            <a:xfrm>
              <a:off x="3051331" y="4634971"/>
              <a:ext cx="979278" cy="5046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CasellaDiTesto 38"/>
            <p:cNvSpPr txBox="1"/>
            <p:nvPr/>
          </p:nvSpPr>
          <p:spPr>
            <a:xfrm>
              <a:off x="1990542" y="4286286"/>
              <a:ext cx="1269080" cy="421854"/>
            </a:xfrm>
            <a:prstGeom prst="rect">
              <a:avLst/>
            </a:prstGeom>
            <a:noFill/>
          </p:spPr>
          <p:txBody>
            <a:bodyPr wrap="none" rtlCol="0">
              <a:spAutoFit/>
            </a:bodyPr>
            <a:lstStyle/>
            <a:p>
              <a:pPr algn="ctr"/>
              <a:r>
                <a:rPr lang="it-IT" sz="900" dirty="0" err="1">
                  <a:solidFill>
                    <a:schemeClr val="accent1"/>
                  </a:solidFill>
                </a:rPr>
                <a:t>lower</a:t>
              </a:r>
              <a:r>
                <a:rPr lang="it-IT" sz="900" dirty="0">
                  <a:solidFill>
                    <a:schemeClr val="accent1"/>
                  </a:solidFill>
                </a:rPr>
                <a:t> PCB</a:t>
              </a:r>
            </a:p>
          </p:txBody>
        </p:sp>
        <p:sp>
          <p:nvSpPr>
            <p:cNvPr id="41" name="CasellaDiTesto 40"/>
            <p:cNvSpPr txBox="1"/>
            <p:nvPr/>
          </p:nvSpPr>
          <p:spPr>
            <a:xfrm>
              <a:off x="4400621" y="3310215"/>
              <a:ext cx="1601609" cy="421854"/>
            </a:xfrm>
            <a:prstGeom prst="rect">
              <a:avLst/>
            </a:prstGeom>
            <a:noFill/>
          </p:spPr>
          <p:txBody>
            <a:bodyPr wrap="square" rtlCol="0">
              <a:spAutoFit/>
            </a:bodyPr>
            <a:lstStyle/>
            <a:p>
              <a:pPr algn="ctr"/>
              <a:r>
                <a:rPr lang="it-IT" sz="900" dirty="0" err="1">
                  <a:solidFill>
                    <a:schemeClr val="tx2"/>
                  </a:solidFill>
                </a:rPr>
                <a:t>PCBs</a:t>
              </a:r>
              <a:r>
                <a:rPr lang="it-IT" sz="900" dirty="0">
                  <a:solidFill>
                    <a:schemeClr val="tx2"/>
                  </a:solidFill>
                </a:rPr>
                <a:t> fixing</a:t>
              </a:r>
            </a:p>
          </p:txBody>
        </p:sp>
      </p:grpSp>
      <p:grpSp>
        <p:nvGrpSpPr>
          <p:cNvPr id="22" name="Gruppo 21"/>
          <p:cNvGrpSpPr/>
          <p:nvPr/>
        </p:nvGrpSpPr>
        <p:grpSpPr>
          <a:xfrm>
            <a:off x="434860" y="3188219"/>
            <a:ext cx="1851215" cy="2260609"/>
            <a:chOff x="414779" y="2418604"/>
            <a:chExt cx="1851215" cy="2260609"/>
          </a:xfrm>
        </p:grpSpPr>
        <p:pic>
          <p:nvPicPr>
            <p:cNvPr id="30" name="Immagine 2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14779" y="2418604"/>
              <a:ext cx="1851215" cy="2240307"/>
            </a:xfrm>
            <a:prstGeom prst="roundRect">
              <a:avLst/>
            </a:prstGeom>
            <a:noFill/>
            <a:ln>
              <a:noFill/>
            </a:ln>
          </p:spPr>
        </p:pic>
        <p:cxnSp>
          <p:nvCxnSpPr>
            <p:cNvPr id="43" name="Connettore 2 42"/>
            <p:cNvCxnSpPr/>
            <p:nvPr/>
          </p:nvCxnSpPr>
          <p:spPr>
            <a:xfrm flipV="1">
              <a:off x="1388482" y="4379004"/>
              <a:ext cx="87175" cy="88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Connettore 2 43"/>
            <p:cNvCxnSpPr/>
            <p:nvPr/>
          </p:nvCxnSpPr>
          <p:spPr>
            <a:xfrm>
              <a:off x="1294238" y="3374950"/>
              <a:ext cx="1" cy="1713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CasellaDiTesto 44"/>
            <p:cNvSpPr txBox="1"/>
            <p:nvPr/>
          </p:nvSpPr>
          <p:spPr>
            <a:xfrm>
              <a:off x="519916" y="4379003"/>
              <a:ext cx="963725" cy="300210"/>
            </a:xfrm>
            <a:prstGeom prst="rect">
              <a:avLst/>
            </a:prstGeom>
            <a:noFill/>
          </p:spPr>
          <p:txBody>
            <a:bodyPr wrap="none" rtlCol="0">
              <a:spAutoFit/>
            </a:bodyPr>
            <a:lstStyle/>
            <a:p>
              <a:r>
                <a:rPr lang="it-IT" sz="1351" dirty="0" err="1">
                  <a:solidFill>
                    <a:schemeClr val="accent1"/>
                  </a:solidFill>
                </a:rPr>
                <a:t>CuBe</a:t>
              </a:r>
              <a:r>
                <a:rPr lang="it-IT" sz="1351" dirty="0">
                  <a:solidFill>
                    <a:schemeClr val="accent1"/>
                  </a:solidFill>
                </a:rPr>
                <a:t> </a:t>
              </a:r>
              <a:r>
                <a:rPr lang="it-IT" sz="1351" dirty="0" err="1">
                  <a:solidFill>
                    <a:schemeClr val="accent1"/>
                  </a:solidFill>
                </a:rPr>
                <a:t>rods</a:t>
              </a:r>
              <a:r>
                <a:rPr lang="it-IT" sz="1351" dirty="0">
                  <a:solidFill>
                    <a:schemeClr val="accent1"/>
                  </a:solidFill>
                </a:rPr>
                <a:t> </a:t>
              </a:r>
            </a:p>
          </p:txBody>
        </p:sp>
        <p:sp>
          <p:nvSpPr>
            <p:cNvPr id="46" name="CasellaDiTesto 45"/>
            <p:cNvSpPr txBox="1"/>
            <p:nvPr/>
          </p:nvSpPr>
          <p:spPr>
            <a:xfrm>
              <a:off x="1115616" y="3097951"/>
              <a:ext cx="444352" cy="300210"/>
            </a:xfrm>
            <a:prstGeom prst="rect">
              <a:avLst/>
            </a:prstGeom>
            <a:noFill/>
          </p:spPr>
          <p:txBody>
            <a:bodyPr wrap="none" rtlCol="0">
              <a:spAutoFit/>
            </a:bodyPr>
            <a:lstStyle/>
            <a:p>
              <a:r>
                <a:rPr lang="it-IT" sz="1351" dirty="0">
                  <a:solidFill>
                    <a:schemeClr val="bg2"/>
                  </a:solidFill>
                </a:rPr>
                <a:t>coil</a:t>
              </a:r>
            </a:p>
          </p:txBody>
        </p:sp>
        <p:cxnSp>
          <p:nvCxnSpPr>
            <p:cNvPr id="47" name="Connettore 2 46"/>
            <p:cNvCxnSpPr/>
            <p:nvPr/>
          </p:nvCxnSpPr>
          <p:spPr>
            <a:xfrm flipH="1" flipV="1">
              <a:off x="578163" y="4310998"/>
              <a:ext cx="68419" cy="1470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5" name="Connettore 2 54"/>
          <p:cNvCxnSpPr/>
          <p:nvPr/>
        </p:nvCxnSpPr>
        <p:spPr>
          <a:xfrm flipH="1" flipV="1">
            <a:off x="3458462" y="5097203"/>
            <a:ext cx="108431" cy="3486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7" name="CasellaDiTesto 56"/>
          <p:cNvSpPr txBox="1"/>
          <p:nvPr/>
        </p:nvSpPr>
        <p:spPr>
          <a:xfrm>
            <a:off x="3064101" y="5368567"/>
            <a:ext cx="987771" cy="461665"/>
          </a:xfrm>
          <a:prstGeom prst="rect">
            <a:avLst/>
          </a:prstGeom>
          <a:noFill/>
        </p:spPr>
        <p:txBody>
          <a:bodyPr wrap="none" rtlCol="0">
            <a:spAutoFit/>
          </a:bodyPr>
          <a:lstStyle/>
          <a:p>
            <a:r>
              <a:rPr lang="it-IT">
                <a:solidFill>
                  <a:schemeClr val="tx2"/>
                </a:solidFill>
              </a:rPr>
              <a:t>wedge</a:t>
            </a:r>
            <a:endParaRPr lang="it-IT" dirty="0">
              <a:solidFill>
                <a:schemeClr val="tx2"/>
              </a:solidFill>
            </a:endParaRPr>
          </a:p>
        </p:txBody>
      </p:sp>
      <p:grpSp>
        <p:nvGrpSpPr>
          <p:cNvPr id="12" name="Gruppo 11">
            <a:extLst>
              <a:ext uri="{FF2B5EF4-FFF2-40B4-BE49-F238E27FC236}">
                <a16:creationId xmlns:a16="http://schemas.microsoft.com/office/drawing/2014/main" id="{D6DC1E7A-1EFC-8140-BAD0-C4A9A3A01956}"/>
              </a:ext>
            </a:extLst>
          </p:cNvPr>
          <p:cNvGrpSpPr/>
          <p:nvPr/>
        </p:nvGrpSpPr>
        <p:grpSpPr>
          <a:xfrm>
            <a:off x="5280263" y="2443807"/>
            <a:ext cx="2157963" cy="1486133"/>
            <a:chOff x="4926410" y="1478812"/>
            <a:chExt cx="2157962" cy="1486135"/>
          </a:xfrm>
        </p:grpSpPr>
        <p:sp>
          <p:nvSpPr>
            <p:cNvPr id="3" name="CasellaDiTesto 2">
              <a:extLst>
                <a:ext uri="{FF2B5EF4-FFF2-40B4-BE49-F238E27FC236}">
                  <a16:creationId xmlns:a16="http://schemas.microsoft.com/office/drawing/2014/main" id="{7E61105B-199B-4642-9401-53F36D198A10}"/>
                </a:ext>
              </a:extLst>
            </p:cNvPr>
            <p:cNvSpPr txBox="1"/>
            <p:nvPr/>
          </p:nvSpPr>
          <p:spPr>
            <a:xfrm rot="20545279">
              <a:off x="4926410" y="2503281"/>
              <a:ext cx="2157962" cy="461666"/>
            </a:xfrm>
            <a:prstGeom prst="rect">
              <a:avLst/>
            </a:prstGeom>
            <a:noFill/>
          </p:spPr>
          <p:txBody>
            <a:bodyPr wrap="none" rtlCol="0">
              <a:spAutoFit/>
            </a:bodyPr>
            <a:lstStyle/>
            <a:p>
              <a:r>
                <a:rPr lang="it-IT" dirty="0">
                  <a:solidFill>
                    <a:srgbClr val="00B050"/>
                  </a:solidFill>
                </a:rPr>
                <a:t>ready for </a:t>
              </a:r>
              <a:r>
                <a:rPr lang="it-IT" dirty="0" err="1">
                  <a:solidFill>
                    <a:srgbClr val="00B050"/>
                  </a:solidFill>
                </a:rPr>
                <a:t>series</a:t>
              </a:r>
              <a:r>
                <a:rPr lang="it-IT" dirty="0">
                  <a:solidFill>
                    <a:srgbClr val="00B050"/>
                  </a:solidFill>
                </a:rPr>
                <a:t> </a:t>
              </a:r>
            </a:p>
          </p:txBody>
        </p:sp>
        <p:sp>
          <p:nvSpPr>
            <p:cNvPr id="11" name="CasellaDiTesto 10">
              <a:extLst>
                <a:ext uri="{FF2B5EF4-FFF2-40B4-BE49-F238E27FC236}">
                  <a16:creationId xmlns:a16="http://schemas.microsoft.com/office/drawing/2014/main" id="{E6101314-973C-5F4F-A8D2-7E73F95A0AB5}"/>
                </a:ext>
              </a:extLst>
            </p:cNvPr>
            <p:cNvSpPr txBox="1"/>
            <p:nvPr/>
          </p:nvSpPr>
          <p:spPr>
            <a:xfrm>
              <a:off x="5497999" y="1478812"/>
              <a:ext cx="1071741" cy="1323441"/>
            </a:xfrm>
            <a:prstGeom prst="rect">
              <a:avLst/>
            </a:prstGeom>
            <a:noFill/>
          </p:spPr>
          <p:txBody>
            <a:bodyPr wrap="square" rtlCol="0">
              <a:spAutoFit/>
            </a:bodyPr>
            <a:lstStyle/>
            <a:p>
              <a:r>
                <a:rPr lang="it-IT" sz="8000" b="1" dirty="0">
                  <a:solidFill>
                    <a:srgbClr val="00B050"/>
                  </a:solidFill>
                </a:rPr>
                <a:t>✓</a:t>
              </a:r>
            </a:p>
          </p:txBody>
        </p:sp>
      </p:grpSp>
    </p:spTree>
    <p:extLst>
      <p:ext uri="{BB962C8B-B14F-4D97-AF65-F5344CB8AC3E}">
        <p14:creationId xmlns:p14="http://schemas.microsoft.com/office/powerpoint/2010/main" val="1831836038"/>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7BDAE92C-D954-42F7-A8A1-0881B4BCD3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55" y="2979808"/>
            <a:ext cx="3744416" cy="2417735"/>
          </a:xfrm>
          <a:prstGeom prst="rect">
            <a:avLst/>
          </a:prstGeom>
        </p:spPr>
      </p:pic>
      <p:sp>
        <p:nvSpPr>
          <p:cNvPr id="2" name="Titolo 1">
            <a:extLst>
              <a:ext uri="{FF2B5EF4-FFF2-40B4-BE49-F238E27FC236}">
                <a16:creationId xmlns:a16="http://schemas.microsoft.com/office/drawing/2014/main" id="{B4D78173-1C31-1C41-8B5F-2D23B3DBA7AE}"/>
              </a:ext>
            </a:extLst>
          </p:cNvPr>
          <p:cNvSpPr>
            <a:spLocks noGrp="1"/>
          </p:cNvSpPr>
          <p:nvPr>
            <p:ph type="title"/>
          </p:nvPr>
        </p:nvSpPr>
        <p:spPr/>
        <p:txBody>
          <a:bodyPr/>
          <a:lstStyle/>
          <a:p>
            <a:r>
              <a:rPr lang="it-IT" dirty="0" err="1"/>
              <a:t>Milestones</a:t>
            </a:r>
            <a:r>
              <a:rPr lang="it-IT" dirty="0"/>
              <a:t> 1</a:t>
            </a:r>
          </a:p>
        </p:txBody>
      </p:sp>
      <p:sp>
        <p:nvSpPr>
          <p:cNvPr id="3" name="Segnaposto contenuto 2">
            <a:extLst>
              <a:ext uri="{FF2B5EF4-FFF2-40B4-BE49-F238E27FC236}">
                <a16:creationId xmlns:a16="http://schemas.microsoft.com/office/drawing/2014/main" id="{E76847D6-B7CB-CA49-AE7E-757B006C36E3}"/>
              </a:ext>
            </a:extLst>
          </p:cNvPr>
          <p:cNvSpPr>
            <a:spLocks noGrp="1"/>
          </p:cNvSpPr>
          <p:nvPr>
            <p:ph idx="1"/>
          </p:nvPr>
        </p:nvSpPr>
        <p:spPr>
          <a:xfrm>
            <a:off x="345383" y="1675983"/>
            <a:ext cx="1728192" cy="997980"/>
          </a:xfrm>
        </p:spPr>
        <p:txBody>
          <a:bodyPr>
            <a:normAutofit fontScale="70000" lnSpcReduction="20000"/>
          </a:bodyPr>
          <a:lstStyle/>
          <a:p>
            <a:pPr marL="0" indent="0" algn="ctr">
              <a:buNone/>
            </a:pPr>
            <a:r>
              <a:rPr lang="it-IT" b="1" dirty="0" smtClean="0"/>
              <a:t>MCSXFP1</a:t>
            </a:r>
            <a:r>
              <a:rPr lang="it-IT" dirty="0" smtClean="0"/>
              <a:t> Assembly </a:t>
            </a:r>
            <a:r>
              <a:rPr lang="it-IT" dirty="0"/>
              <a:t>procedure</a:t>
            </a:r>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p:txBody>
      </p:sp>
      <p:sp>
        <p:nvSpPr>
          <p:cNvPr id="4" name="Segnaposto piè di pagina 3">
            <a:extLst>
              <a:ext uri="{FF2B5EF4-FFF2-40B4-BE49-F238E27FC236}">
                <a16:creationId xmlns:a16="http://schemas.microsoft.com/office/drawing/2014/main" id="{13016C30-4406-2349-BC02-F053397485C9}"/>
              </a:ext>
            </a:extLst>
          </p:cNvPr>
          <p:cNvSpPr>
            <a:spLocks noGrp="1"/>
          </p:cNvSpPr>
          <p:nvPr>
            <p:ph type="ftr" sz="quarter" idx="11"/>
          </p:nvPr>
        </p:nvSpPr>
        <p:spPr/>
        <p:txBody>
          <a:bodyPr/>
          <a:lstStyle/>
          <a:p>
            <a:r>
              <a:rPr lang="it-IT" noProof="0" smtClean="0"/>
              <a:t>Consiglio Sez. di Milano 29-6-2020</a:t>
            </a:r>
            <a:endParaRPr lang="en-GB" noProof="0" dirty="0"/>
          </a:p>
        </p:txBody>
      </p:sp>
      <p:sp>
        <p:nvSpPr>
          <p:cNvPr id="5" name="Segnaposto numero diapositiva 4"/>
          <p:cNvSpPr>
            <a:spLocks noGrp="1"/>
          </p:cNvSpPr>
          <p:nvPr>
            <p:ph type="sldNum" sz="quarter" idx="12"/>
          </p:nvPr>
        </p:nvSpPr>
        <p:spPr/>
        <p:txBody>
          <a:bodyPr/>
          <a:lstStyle/>
          <a:p>
            <a:fld id="{BFDCA1C4-9514-7B4F-976F-D92F7E296653}" type="slidenum">
              <a:rPr lang="fr-FR" smtClean="0"/>
              <a:pPr/>
              <a:t>17</a:t>
            </a:fld>
            <a:endParaRPr lang="fr-FR"/>
          </a:p>
        </p:txBody>
      </p:sp>
      <p:pic>
        <p:nvPicPr>
          <p:cNvPr id="6" name="Picture 7">
            <a:extLst>
              <a:ext uri="{FF2B5EF4-FFF2-40B4-BE49-F238E27FC236}">
                <a16:creationId xmlns:a16="http://schemas.microsoft.com/office/drawing/2014/main" id="{6F286D96-EB27-C746-8871-3AD7A8EB8A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220389" y="1621782"/>
            <a:ext cx="1847559" cy="1383325"/>
          </a:xfrm>
          <a:prstGeom prst="round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CasellaDiTesto 6">
            <a:extLst>
              <a:ext uri="{FF2B5EF4-FFF2-40B4-BE49-F238E27FC236}">
                <a16:creationId xmlns:a16="http://schemas.microsoft.com/office/drawing/2014/main" id="{C0EB2973-C30D-C541-834A-AAF89EBB67EC}"/>
              </a:ext>
            </a:extLst>
          </p:cNvPr>
          <p:cNvSpPr txBox="1"/>
          <p:nvPr/>
        </p:nvSpPr>
        <p:spPr>
          <a:xfrm>
            <a:off x="275830" y="2595707"/>
            <a:ext cx="1528880" cy="415498"/>
          </a:xfrm>
          <a:prstGeom prst="rect">
            <a:avLst/>
          </a:prstGeom>
          <a:noFill/>
          <a:ln w="19050">
            <a:noFill/>
          </a:ln>
        </p:spPr>
        <p:txBody>
          <a:bodyPr wrap="none" rtlCol="0">
            <a:spAutoFit/>
          </a:bodyPr>
          <a:lstStyle/>
          <a:p>
            <a:r>
              <a:rPr lang="it-IT" sz="2100" b="1" dirty="0" err="1">
                <a:solidFill>
                  <a:srgbClr val="00800A"/>
                </a:solidFill>
              </a:rPr>
              <a:t>Tested</a:t>
            </a:r>
            <a:r>
              <a:rPr lang="it-IT" sz="2100" b="1" dirty="0">
                <a:solidFill>
                  <a:srgbClr val="00800A"/>
                </a:solidFill>
              </a:rPr>
              <a:t> 2016</a:t>
            </a:r>
          </a:p>
        </p:txBody>
      </p:sp>
      <p:sp>
        <p:nvSpPr>
          <p:cNvPr id="9" name="Segnaposto contenuto 2">
            <a:extLst>
              <a:ext uri="{FF2B5EF4-FFF2-40B4-BE49-F238E27FC236}">
                <a16:creationId xmlns:a16="http://schemas.microsoft.com/office/drawing/2014/main" id="{E76847D6-B7CB-CA49-AE7E-757B006C36E3}"/>
              </a:ext>
            </a:extLst>
          </p:cNvPr>
          <p:cNvSpPr txBox="1">
            <a:spLocks/>
          </p:cNvSpPr>
          <p:nvPr/>
        </p:nvSpPr>
        <p:spPr>
          <a:xfrm>
            <a:off x="4265432" y="1628804"/>
            <a:ext cx="2791659" cy="952015"/>
          </a:xfrm>
          <a:prstGeom prst="rect">
            <a:avLst/>
          </a:prstGeom>
        </p:spPr>
        <p:txBody>
          <a:bodyPr vert="horz" lIns="0" tIns="0" rIns="0" bIns="0" rtlCol="0">
            <a:normAutofit fontScale="85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b="1" dirty="0"/>
              <a:t>MCOXFP1</a:t>
            </a:r>
            <a:r>
              <a:rPr lang="it-IT" dirty="0"/>
              <a:t> </a:t>
            </a:r>
          </a:p>
          <a:p>
            <a:pPr marL="0" indent="0" algn="ctr">
              <a:buNone/>
            </a:pPr>
            <a:r>
              <a:rPr lang="it-IT" dirty="0" err="1"/>
              <a:t>Electrical</a:t>
            </a:r>
            <a:r>
              <a:rPr lang="it-IT" dirty="0"/>
              <a:t> </a:t>
            </a:r>
            <a:r>
              <a:rPr lang="it-IT" dirty="0" err="1"/>
              <a:t>connections</a:t>
            </a:r>
            <a:r>
              <a:rPr lang="it-IT" dirty="0"/>
              <a:t> on </a:t>
            </a:r>
            <a:r>
              <a:rPr lang="it-IT" dirty="0" err="1"/>
              <a:t>PCBs</a:t>
            </a:r>
            <a:endParaRPr lang="it-IT" dirty="0"/>
          </a:p>
          <a:p>
            <a:pPr marL="0" indent="0">
              <a:buNone/>
            </a:pPr>
            <a:endParaRPr lang="it-IT" dirty="0"/>
          </a:p>
          <a:p>
            <a:endParaRPr lang="it-IT" dirty="0"/>
          </a:p>
          <a:p>
            <a:endParaRPr lang="it-IT" dirty="0"/>
          </a:p>
          <a:p>
            <a:endParaRPr lang="it-IT" dirty="0"/>
          </a:p>
          <a:p>
            <a:endParaRPr lang="it-IT" dirty="0"/>
          </a:p>
        </p:txBody>
      </p:sp>
      <p:pic>
        <p:nvPicPr>
          <p:cNvPr id="10" name="Immagine 9" descr="20170123_141732.jpg">
            <a:extLst>
              <a:ext uri="{FF2B5EF4-FFF2-40B4-BE49-F238E27FC236}">
                <a16:creationId xmlns:a16="http://schemas.microsoft.com/office/drawing/2014/main" id="{3D4F806B-F0D2-4D4D-A7FA-0412642E32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97349" y="1463276"/>
            <a:ext cx="2082721" cy="1437825"/>
          </a:xfrm>
          <a:prstGeom prst="roundRect">
            <a:avLst/>
          </a:prstGeom>
          <a:noFill/>
          <a:ln>
            <a:noFill/>
          </a:ln>
        </p:spPr>
      </p:pic>
      <p:pic>
        <p:nvPicPr>
          <p:cNvPr id="13" name="Picture 2">
            <a:extLst>
              <a:ext uri="{FF2B5EF4-FFF2-40B4-BE49-F238E27FC236}">
                <a16:creationId xmlns:a16="http://schemas.microsoft.com/office/drawing/2014/main" id="{16A90EE9-3353-41C4-96F1-C2C1915568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2" t="4380" r="1857" b="1362"/>
          <a:stretch/>
        </p:blipFill>
        <p:spPr>
          <a:xfrm>
            <a:off x="4368050" y="3014586"/>
            <a:ext cx="4176557" cy="2504325"/>
          </a:xfrm>
          <a:prstGeom prst="rect">
            <a:avLst/>
          </a:prstGeom>
        </p:spPr>
      </p:pic>
      <p:sp>
        <p:nvSpPr>
          <p:cNvPr id="11" name="CasellaDiTesto 10">
            <a:extLst>
              <a:ext uri="{FF2B5EF4-FFF2-40B4-BE49-F238E27FC236}">
                <a16:creationId xmlns:a16="http://schemas.microsoft.com/office/drawing/2014/main" id="{53A914E3-C8B1-5947-AE3E-56BC09729145}"/>
              </a:ext>
            </a:extLst>
          </p:cNvPr>
          <p:cNvSpPr txBox="1"/>
          <p:nvPr/>
        </p:nvSpPr>
        <p:spPr>
          <a:xfrm>
            <a:off x="4828362" y="2564310"/>
            <a:ext cx="1820627" cy="415498"/>
          </a:xfrm>
          <a:prstGeom prst="rect">
            <a:avLst/>
          </a:prstGeom>
          <a:noFill/>
          <a:ln w="19050">
            <a:noFill/>
          </a:ln>
        </p:spPr>
        <p:txBody>
          <a:bodyPr wrap="none" rtlCol="0">
            <a:spAutoFit/>
          </a:bodyPr>
          <a:lstStyle/>
          <a:p>
            <a:r>
              <a:rPr lang="it-IT" sz="2100" b="1" dirty="0" err="1">
                <a:solidFill>
                  <a:srgbClr val="00800A"/>
                </a:solidFill>
              </a:rPr>
              <a:t>Tested</a:t>
            </a:r>
            <a:r>
              <a:rPr lang="it-IT" sz="2100" b="1" dirty="0">
                <a:solidFill>
                  <a:srgbClr val="00800A"/>
                </a:solidFill>
              </a:rPr>
              <a:t> in 2017</a:t>
            </a:r>
          </a:p>
        </p:txBody>
      </p:sp>
    </p:spTree>
    <p:extLst>
      <p:ext uri="{BB962C8B-B14F-4D97-AF65-F5344CB8AC3E}">
        <p14:creationId xmlns:p14="http://schemas.microsoft.com/office/powerpoint/2010/main" val="3917030179"/>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D78173-1C31-1C41-8B5F-2D23B3DBA7AE}"/>
              </a:ext>
            </a:extLst>
          </p:cNvPr>
          <p:cNvSpPr>
            <a:spLocks noGrp="1"/>
          </p:cNvSpPr>
          <p:nvPr>
            <p:ph type="title"/>
          </p:nvPr>
        </p:nvSpPr>
        <p:spPr/>
        <p:txBody>
          <a:bodyPr/>
          <a:lstStyle/>
          <a:p>
            <a:r>
              <a:rPr lang="it-IT" dirty="0" err="1"/>
              <a:t>Milestones</a:t>
            </a:r>
            <a:r>
              <a:rPr lang="it-IT" dirty="0"/>
              <a:t> </a:t>
            </a:r>
            <a:r>
              <a:rPr lang="it-IT" dirty="0" smtClean="0"/>
              <a:t>2</a:t>
            </a:r>
            <a:endParaRPr lang="it-IT" dirty="0"/>
          </a:p>
        </p:txBody>
      </p:sp>
      <p:sp>
        <p:nvSpPr>
          <p:cNvPr id="3" name="Segnaposto contenuto 2">
            <a:extLst>
              <a:ext uri="{FF2B5EF4-FFF2-40B4-BE49-F238E27FC236}">
                <a16:creationId xmlns:a16="http://schemas.microsoft.com/office/drawing/2014/main" id="{E76847D6-B7CB-CA49-AE7E-757B006C36E3}"/>
              </a:ext>
            </a:extLst>
          </p:cNvPr>
          <p:cNvSpPr>
            <a:spLocks noGrp="1"/>
          </p:cNvSpPr>
          <p:nvPr>
            <p:ph idx="1"/>
          </p:nvPr>
        </p:nvSpPr>
        <p:spPr>
          <a:xfrm>
            <a:off x="151700" y="1610029"/>
            <a:ext cx="2441669" cy="879401"/>
          </a:xfrm>
        </p:spPr>
        <p:txBody>
          <a:bodyPr>
            <a:normAutofit fontScale="85000" lnSpcReduction="20000"/>
          </a:bodyPr>
          <a:lstStyle/>
          <a:p>
            <a:pPr marL="0" indent="0" algn="ctr">
              <a:buNone/>
            </a:pPr>
            <a:r>
              <a:rPr lang="it-IT" b="1" dirty="0"/>
              <a:t>MCDXFP1</a:t>
            </a:r>
          </a:p>
          <a:p>
            <a:pPr marL="0" indent="0">
              <a:buNone/>
            </a:pPr>
            <a:r>
              <a:rPr lang="it-IT" dirty="0" smtClean="0"/>
              <a:t>coils </a:t>
            </a:r>
            <a:r>
              <a:rPr lang="it-IT" dirty="0" err="1"/>
              <a:t>technology</a:t>
            </a:r>
            <a:endParaRPr lang="it-IT" dirty="0"/>
          </a:p>
          <a:p>
            <a:pPr marL="0" indent="0">
              <a:buNone/>
            </a:pPr>
            <a:endParaRPr lang="it-IT" dirty="0"/>
          </a:p>
          <a:p>
            <a:endParaRPr lang="it-IT" dirty="0"/>
          </a:p>
          <a:p>
            <a:endParaRPr lang="it-IT" dirty="0"/>
          </a:p>
          <a:p>
            <a:endParaRPr lang="it-IT" dirty="0"/>
          </a:p>
          <a:p>
            <a:endParaRPr lang="it-IT" dirty="0"/>
          </a:p>
        </p:txBody>
      </p:sp>
      <p:sp>
        <p:nvSpPr>
          <p:cNvPr id="4" name="Segnaposto piè di pagina 3">
            <a:extLst>
              <a:ext uri="{FF2B5EF4-FFF2-40B4-BE49-F238E27FC236}">
                <a16:creationId xmlns:a16="http://schemas.microsoft.com/office/drawing/2014/main" id="{13016C30-4406-2349-BC02-F053397485C9}"/>
              </a:ext>
            </a:extLst>
          </p:cNvPr>
          <p:cNvSpPr>
            <a:spLocks noGrp="1"/>
          </p:cNvSpPr>
          <p:nvPr>
            <p:ph type="ftr" sz="quarter" idx="11"/>
          </p:nvPr>
        </p:nvSpPr>
        <p:spPr/>
        <p:txBody>
          <a:bodyPr/>
          <a:lstStyle/>
          <a:p>
            <a:r>
              <a:rPr lang="it-IT" noProof="0" smtClean="0"/>
              <a:t>Consiglio Sez. di Milano 29-6-2020</a:t>
            </a:r>
            <a:endParaRPr lang="en-GB" noProof="0" dirty="0"/>
          </a:p>
        </p:txBody>
      </p:sp>
      <p:sp>
        <p:nvSpPr>
          <p:cNvPr id="5" name="Segnaposto numero diapositiva 4"/>
          <p:cNvSpPr>
            <a:spLocks noGrp="1"/>
          </p:cNvSpPr>
          <p:nvPr>
            <p:ph type="sldNum" sz="quarter" idx="12"/>
          </p:nvPr>
        </p:nvSpPr>
        <p:spPr/>
        <p:txBody>
          <a:bodyPr/>
          <a:lstStyle/>
          <a:p>
            <a:fld id="{BFDCA1C4-9514-7B4F-976F-D92F7E296653}" type="slidenum">
              <a:rPr lang="fr-FR" smtClean="0"/>
              <a:pPr/>
              <a:t>18</a:t>
            </a:fld>
            <a:endParaRPr lang="fr-FR"/>
          </a:p>
        </p:txBody>
      </p:sp>
      <p:pic>
        <p:nvPicPr>
          <p:cNvPr id="11" name="Immagine 10">
            <a:extLst>
              <a:ext uri="{FF2B5EF4-FFF2-40B4-BE49-F238E27FC236}">
                <a16:creationId xmlns:a16="http://schemas.microsoft.com/office/drawing/2014/main" id="{1C4028AB-B596-E848-8BB9-7AA5413237F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448" t="3506" r="5564" b="-3506"/>
          <a:stretch/>
        </p:blipFill>
        <p:spPr>
          <a:xfrm rot="16200000">
            <a:off x="2766753" y="1517071"/>
            <a:ext cx="1164429" cy="1368152"/>
          </a:xfrm>
          <a:prstGeom prst="roundRect">
            <a:avLst/>
          </a:prstGeom>
        </p:spPr>
      </p:pic>
      <p:pic>
        <p:nvPicPr>
          <p:cNvPr id="12" name="Immagine 11">
            <a:extLst>
              <a:ext uri="{FF2B5EF4-FFF2-40B4-BE49-F238E27FC236}">
                <a16:creationId xmlns:a16="http://schemas.microsoft.com/office/drawing/2014/main" id="{CA3DF5F9-F481-4DFD-858D-B0129E620F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783363"/>
            <a:ext cx="4098560" cy="2631589"/>
          </a:xfrm>
          <a:prstGeom prst="rect">
            <a:avLst/>
          </a:prstGeom>
        </p:spPr>
      </p:pic>
      <p:sp>
        <p:nvSpPr>
          <p:cNvPr id="10" name="CasellaDiTesto 9">
            <a:extLst>
              <a:ext uri="{FF2B5EF4-FFF2-40B4-BE49-F238E27FC236}">
                <a16:creationId xmlns:a16="http://schemas.microsoft.com/office/drawing/2014/main" id="{0BEB5E11-4F07-864D-B21F-B75B5B3B4F19}"/>
              </a:ext>
            </a:extLst>
          </p:cNvPr>
          <p:cNvSpPr txBox="1"/>
          <p:nvPr/>
        </p:nvSpPr>
        <p:spPr>
          <a:xfrm>
            <a:off x="323530" y="2517540"/>
            <a:ext cx="1820627" cy="415498"/>
          </a:xfrm>
          <a:prstGeom prst="rect">
            <a:avLst/>
          </a:prstGeom>
          <a:noFill/>
          <a:ln w="19050">
            <a:noFill/>
          </a:ln>
        </p:spPr>
        <p:txBody>
          <a:bodyPr wrap="none" rtlCol="0">
            <a:spAutoFit/>
          </a:bodyPr>
          <a:lstStyle/>
          <a:p>
            <a:r>
              <a:rPr lang="it-IT" sz="2100" b="1" dirty="0" err="1">
                <a:solidFill>
                  <a:srgbClr val="00800A"/>
                </a:solidFill>
              </a:rPr>
              <a:t>Tested</a:t>
            </a:r>
            <a:r>
              <a:rPr lang="it-IT" sz="2100" b="1" dirty="0">
                <a:solidFill>
                  <a:srgbClr val="00800A"/>
                </a:solidFill>
              </a:rPr>
              <a:t> in 2018</a:t>
            </a:r>
          </a:p>
        </p:txBody>
      </p:sp>
      <p:pic>
        <p:nvPicPr>
          <p:cNvPr id="13" name="Immagine 12">
            <a:extLst>
              <a:ext uri="{FF2B5EF4-FFF2-40B4-BE49-F238E27FC236}">
                <a16:creationId xmlns:a16="http://schemas.microsoft.com/office/drawing/2014/main" id="{08468817-3503-49A3-A10E-2A0ABC7B3D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3098262"/>
            <a:ext cx="3960000" cy="2551519"/>
          </a:xfrm>
          <a:prstGeom prst="rect">
            <a:avLst/>
          </a:prstGeom>
        </p:spPr>
      </p:pic>
      <p:pic>
        <p:nvPicPr>
          <p:cNvPr id="14" name="Immagine 13">
            <a:extLst>
              <a:ext uri="{FF2B5EF4-FFF2-40B4-BE49-F238E27FC236}">
                <a16:creationId xmlns:a16="http://schemas.microsoft.com/office/drawing/2014/main" id="{F8DABB10-F303-7A42-AED7-E675F1E7913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0437"/>
          <a:stretch/>
        </p:blipFill>
        <p:spPr>
          <a:xfrm>
            <a:off x="6945688" y="1586168"/>
            <a:ext cx="2101115" cy="1490775"/>
          </a:xfrm>
          <a:prstGeom prst="roundRect">
            <a:avLst/>
          </a:prstGeom>
        </p:spPr>
      </p:pic>
      <p:sp>
        <p:nvSpPr>
          <p:cNvPr id="15" name="Segnaposto contenuto 2">
            <a:extLst>
              <a:ext uri="{FF2B5EF4-FFF2-40B4-BE49-F238E27FC236}">
                <a16:creationId xmlns:a16="http://schemas.microsoft.com/office/drawing/2014/main" id="{23F4F513-BAD3-F04E-BD20-AEC5F26AD2BA}"/>
              </a:ext>
            </a:extLst>
          </p:cNvPr>
          <p:cNvSpPr txBox="1">
            <a:spLocks/>
          </p:cNvSpPr>
          <p:nvPr/>
        </p:nvSpPr>
        <p:spPr>
          <a:xfrm>
            <a:off x="4392737" y="1676574"/>
            <a:ext cx="2451937" cy="1106788"/>
          </a:xfrm>
          <a:prstGeom prst="rect">
            <a:avLst/>
          </a:prstGeom>
        </p:spPr>
        <p:txBody>
          <a:bodyPr vert="horz" lIns="0" tIns="0" rIns="0" bIns="0" rtlCol="0">
            <a:normAutofit fontScale="85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3000" b="1" dirty="0"/>
              <a:t>MCTXFP1</a:t>
            </a:r>
          </a:p>
          <a:p>
            <a:pPr marL="0" indent="0">
              <a:buNone/>
            </a:pPr>
            <a:r>
              <a:rPr lang="it-IT" sz="3000" dirty="0"/>
              <a:t>Construction in </a:t>
            </a:r>
            <a:r>
              <a:rPr lang="it-IT" sz="3000" dirty="0" err="1"/>
              <a:t>industry</a:t>
            </a:r>
            <a:r>
              <a:rPr lang="it-IT" sz="3000" dirty="0"/>
              <a:t> </a:t>
            </a:r>
            <a:r>
              <a:rPr lang="it-IT" sz="3000" dirty="0" err="1"/>
              <a:t>tested</a:t>
            </a:r>
            <a:endParaRPr lang="it-IT" sz="3000" dirty="0"/>
          </a:p>
          <a:p>
            <a:endParaRPr lang="it-IT" dirty="0"/>
          </a:p>
          <a:p>
            <a:endParaRPr lang="it-IT" dirty="0"/>
          </a:p>
        </p:txBody>
      </p:sp>
      <p:sp>
        <p:nvSpPr>
          <p:cNvPr id="9" name="CasellaDiTesto 8">
            <a:extLst>
              <a:ext uri="{FF2B5EF4-FFF2-40B4-BE49-F238E27FC236}">
                <a16:creationId xmlns:a16="http://schemas.microsoft.com/office/drawing/2014/main" id="{DA7EC49D-1A69-D342-AB10-2491EC923955}"/>
              </a:ext>
            </a:extLst>
          </p:cNvPr>
          <p:cNvSpPr txBox="1"/>
          <p:nvPr/>
        </p:nvSpPr>
        <p:spPr>
          <a:xfrm>
            <a:off x="4814645" y="2733062"/>
            <a:ext cx="1528880" cy="415498"/>
          </a:xfrm>
          <a:prstGeom prst="rect">
            <a:avLst/>
          </a:prstGeom>
          <a:noFill/>
          <a:ln w="19050">
            <a:noFill/>
          </a:ln>
        </p:spPr>
        <p:txBody>
          <a:bodyPr wrap="none" rtlCol="0">
            <a:spAutoFit/>
          </a:bodyPr>
          <a:lstStyle/>
          <a:p>
            <a:r>
              <a:rPr lang="it-IT" sz="2100" b="1" dirty="0" err="1">
                <a:solidFill>
                  <a:srgbClr val="00800A"/>
                </a:solidFill>
              </a:rPr>
              <a:t>Tested</a:t>
            </a:r>
            <a:r>
              <a:rPr lang="it-IT" sz="2100" b="1" dirty="0">
                <a:solidFill>
                  <a:srgbClr val="00800A"/>
                </a:solidFill>
              </a:rPr>
              <a:t> 2018</a:t>
            </a:r>
          </a:p>
        </p:txBody>
      </p:sp>
    </p:spTree>
    <p:extLst>
      <p:ext uri="{BB962C8B-B14F-4D97-AF65-F5344CB8AC3E}">
        <p14:creationId xmlns:p14="http://schemas.microsoft.com/office/powerpoint/2010/main" val="476488681"/>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Milestones</a:t>
            </a:r>
            <a:r>
              <a:rPr lang="it-IT" dirty="0"/>
              <a:t> </a:t>
            </a:r>
            <a:r>
              <a:rPr lang="it-IT" dirty="0" smtClean="0"/>
              <a:t>3</a:t>
            </a:r>
            <a:endParaRPr lang="it-IT" dirty="0"/>
          </a:p>
        </p:txBody>
      </p:sp>
      <p:pic>
        <p:nvPicPr>
          <p:cNvPr id="6" name="Segnaposto contenuto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398" t="2340" r="2130" b="2799"/>
          <a:stretch/>
        </p:blipFill>
        <p:spPr>
          <a:xfrm>
            <a:off x="566562" y="3063671"/>
            <a:ext cx="3625953" cy="2397807"/>
          </a:xfrm>
          <a:prstGeom prst="rect">
            <a:avLst/>
          </a:prstGeom>
        </p:spPr>
      </p:pic>
      <p:sp>
        <p:nvSpPr>
          <p:cNvPr id="4" name="Segnaposto piè di pagina 3"/>
          <p:cNvSpPr>
            <a:spLocks noGrp="1"/>
          </p:cNvSpPr>
          <p:nvPr>
            <p:ph type="ftr" sz="quarter" idx="11"/>
          </p:nvPr>
        </p:nvSpPr>
        <p:spPr/>
        <p:txBody>
          <a:bodyPr/>
          <a:lstStyle/>
          <a:p>
            <a:r>
              <a:rPr lang="it-IT" noProof="0" smtClean="0"/>
              <a:t>Consiglio Sez. di Milano 29-6-2020</a:t>
            </a:r>
            <a:endParaRPr lang="en-GB" noProof="0" dirty="0"/>
          </a:p>
        </p:txBody>
      </p:sp>
      <p:sp>
        <p:nvSpPr>
          <p:cNvPr id="5" name="Segnaposto numero diapositiva 4"/>
          <p:cNvSpPr>
            <a:spLocks noGrp="1"/>
          </p:cNvSpPr>
          <p:nvPr>
            <p:ph type="sldNum" sz="quarter" idx="12"/>
          </p:nvPr>
        </p:nvSpPr>
        <p:spPr/>
        <p:txBody>
          <a:bodyPr/>
          <a:lstStyle/>
          <a:p>
            <a:fld id="{BFDCA1C4-9514-7B4F-976F-D92F7E296653}" type="slidenum">
              <a:rPr lang="fr-FR" smtClean="0"/>
              <a:pPr/>
              <a:t>19</a:t>
            </a:fld>
            <a:endParaRPr lang="fr-FR"/>
          </a:p>
        </p:txBody>
      </p:sp>
      <p:sp>
        <p:nvSpPr>
          <p:cNvPr id="7" name="Segnaposto contenuto 5"/>
          <p:cNvSpPr txBox="1">
            <a:spLocks/>
          </p:cNvSpPr>
          <p:nvPr/>
        </p:nvSpPr>
        <p:spPr>
          <a:xfrm>
            <a:off x="144016" y="1559993"/>
            <a:ext cx="2699792" cy="647363"/>
          </a:xfrm>
          <a:prstGeom prst="rect">
            <a:avLst/>
          </a:prstGeom>
        </p:spPr>
        <p:txBody>
          <a:bodyPr vert="horz" lIns="0" tIns="0" rIns="0" bIns="0" rtlCol="0">
            <a:normAutofit fontScale="925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SzPct val="150000"/>
              <a:buNone/>
            </a:pPr>
            <a:r>
              <a:rPr lang="it-IT" sz="2100" b="1" dirty="0"/>
              <a:t>Round Coil </a:t>
            </a:r>
            <a:r>
              <a:rPr lang="it-IT" sz="2100" b="1" dirty="0" err="1"/>
              <a:t>Superconductin</a:t>
            </a:r>
            <a:r>
              <a:rPr lang="it-IT" sz="2100" b="1" dirty="0"/>
              <a:t> </a:t>
            </a:r>
            <a:r>
              <a:rPr lang="it-IT" sz="2100" b="1" dirty="0" err="1"/>
              <a:t>Magnet</a:t>
            </a:r>
            <a:endParaRPr lang="it-IT" sz="2100" b="1" dirty="0"/>
          </a:p>
        </p:txBody>
      </p:sp>
      <p:pic>
        <p:nvPicPr>
          <p:cNvPr id="8" name="Immagine 7">
            <a:extLst>
              <a:ext uri="{FF2B5EF4-FFF2-40B4-BE49-F238E27FC236}">
                <a16:creationId xmlns:a16="http://schemas.microsoft.com/office/drawing/2014/main" id="{C14BE762-4C62-3241-8D89-52DC28F750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6542" y="1625026"/>
            <a:ext cx="1651003" cy="1327701"/>
          </a:xfrm>
          <a:prstGeom prst="roundRect">
            <a:avLst/>
          </a:prstGeom>
        </p:spPr>
      </p:pic>
      <p:sp>
        <p:nvSpPr>
          <p:cNvPr id="9" name="CasellaDiTesto 8"/>
          <p:cNvSpPr txBox="1"/>
          <p:nvPr/>
        </p:nvSpPr>
        <p:spPr>
          <a:xfrm>
            <a:off x="827586" y="2164321"/>
            <a:ext cx="1980029" cy="461665"/>
          </a:xfrm>
          <a:prstGeom prst="rect">
            <a:avLst/>
          </a:prstGeom>
          <a:noFill/>
        </p:spPr>
        <p:txBody>
          <a:bodyPr wrap="none" rtlCol="0">
            <a:spAutoFit/>
          </a:bodyPr>
          <a:lstStyle/>
          <a:p>
            <a:r>
              <a:rPr lang="it-IT" b="1" dirty="0" err="1">
                <a:solidFill>
                  <a:srgbClr val="0093BE"/>
                </a:solidFill>
              </a:rPr>
              <a:t>demonstrator</a:t>
            </a:r>
            <a:endParaRPr lang="it-IT" b="1" dirty="0">
              <a:solidFill>
                <a:srgbClr val="0093BE"/>
              </a:solidFill>
            </a:endParaRPr>
          </a:p>
        </p:txBody>
      </p:sp>
      <p:sp>
        <p:nvSpPr>
          <p:cNvPr id="10" name="CasellaDiTesto 9">
            <a:extLst>
              <a:ext uri="{FF2B5EF4-FFF2-40B4-BE49-F238E27FC236}">
                <a16:creationId xmlns:a16="http://schemas.microsoft.com/office/drawing/2014/main" id="{DA7EC49D-1A69-D342-AB10-2491EC923955}"/>
              </a:ext>
            </a:extLst>
          </p:cNvPr>
          <p:cNvSpPr txBox="1"/>
          <p:nvPr/>
        </p:nvSpPr>
        <p:spPr>
          <a:xfrm>
            <a:off x="581639" y="2640118"/>
            <a:ext cx="1528880" cy="415498"/>
          </a:xfrm>
          <a:prstGeom prst="rect">
            <a:avLst/>
          </a:prstGeom>
          <a:noFill/>
          <a:ln w="19050">
            <a:noFill/>
          </a:ln>
        </p:spPr>
        <p:txBody>
          <a:bodyPr wrap="none" rtlCol="0">
            <a:spAutoFit/>
          </a:bodyPr>
          <a:lstStyle/>
          <a:p>
            <a:r>
              <a:rPr lang="it-IT" sz="2100" b="1" dirty="0" err="1">
                <a:solidFill>
                  <a:srgbClr val="00800A"/>
                </a:solidFill>
              </a:rPr>
              <a:t>Tested</a:t>
            </a:r>
            <a:r>
              <a:rPr lang="it-IT" sz="2100" b="1" dirty="0">
                <a:solidFill>
                  <a:srgbClr val="00800A"/>
                </a:solidFill>
              </a:rPr>
              <a:t> 2019</a:t>
            </a:r>
          </a:p>
        </p:txBody>
      </p:sp>
      <p:pic>
        <p:nvPicPr>
          <p:cNvPr id="13" name="Immagine 12">
            <a:extLst>
              <a:ext uri="{FF2B5EF4-FFF2-40B4-BE49-F238E27FC236}">
                <a16:creationId xmlns:a16="http://schemas.microsoft.com/office/drawing/2014/main" id="{8E5C5399-5018-7341-BA38-B013FFD391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447747" y="1833829"/>
            <a:ext cx="1144405" cy="1525873"/>
          </a:xfrm>
          <a:prstGeom prst="roundRect">
            <a:avLst/>
          </a:prstGeom>
        </p:spPr>
      </p:pic>
      <p:pic>
        <p:nvPicPr>
          <p:cNvPr id="15" name="Immagine 14"/>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7950920" y="1581867"/>
            <a:ext cx="1095883" cy="1529829"/>
          </a:xfrm>
          <a:prstGeom prst="roundRect">
            <a:avLst/>
          </a:prstGeom>
        </p:spPr>
      </p:pic>
      <p:pic>
        <p:nvPicPr>
          <p:cNvPr id="17" name="Immagin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9927" y="3168969"/>
            <a:ext cx="4571292" cy="2341007"/>
          </a:xfrm>
          <a:prstGeom prst="rect">
            <a:avLst/>
          </a:prstGeom>
        </p:spPr>
      </p:pic>
      <p:sp>
        <p:nvSpPr>
          <p:cNvPr id="12" name="CasellaDiTesto 11">
            <a:extLst>
              <a:ext uri="{FF2B5EF4-FFF2-40B4-BE49-F238E27FC236}">
                <a16:creationId xmlns:a16="http://schemas.microsoft.com/office/drawing/2014/main" id="{7F905B87-AD1D-8F44-A96B-B8AE6B03FF1F}"/>
              </a:ext>
            </a:extLst>
          </p:cNvPr>
          <p:cNvSpPr txBox="1"/>
          <p:nvPr/>
        </p:nvSpPr>
        <p:spPr>
          <a:xfrm>
            <a:off x="4640197" y="2748922"/>
            <a:ext cx="1528880" cy="415498"/>
          </a:xfrm>
          <a:prstGeom prst="rect">
            <a:avLst/>
          </a:prstGeom>
          <a:noFill/>
          <a:ln w="19050">
            <a:noFill/>
          </a:ln>
        </p:spPr>
        <p:txBody>
          <a:bodyPr wrap="none" rtlCol="0">
            <a:spAutoFit/>
          </a:bodyPr>
          <a:lstStyle/>
          <a:p>
            <a:r>
              <a:rPr lang="it-IT" sz="2100" b="1" dirty="0" err="1">
                <a:solidFill>
                  <a:srgbClr val="00800A"/>
                </a:solidFill>
              </a:rPr>
              <a:t>Tested</a:t>
            </a:r>
            <a:r>
              <a:rPr lang="it-IT" sz="2100" b="1" dirty="0">
                <a:solidFill>
                  <a:srgbClr val="00800A"/>
                </a:solidFill>
              </a:rPr>
              <a:t> 2019</a:t>
            </a:r>
          </a:p>
        </p:txBody>
      </p:sp>
      <p:sp>
        <p:nvSpPr>
          <p:cNvPr id="11" name="Segnaposto contenuto 2">
            <a:extLst>
              <a:ext uri="{FF2B5EF4-FFF2-40B4-BE49-F238E27FC236}">
                <a16:creationId xmlns:a16="http://schemas.microsoft.com/office/drawing/2014/main" id="{23F4F513-BAD3-F04E-BD20-AEC5F26AD2BA}"/>
              </a:ext>
            </a:extLst>
          </p:cNvPr>
          <p:cNvSpPr txBox="1">
            <a:spLocks/>
          </p:cNvSpPr>
          <p:nvPr/>
        </p:nvSpPr>
        <p:spPr>
          <a:xfrm>
            <a:off x="4874039" y="1532251"/>
            <a:ext cx="3170803" cy="530892"/>
          </a:xfrm>
          <a:prstGeom prst="rect">
            <a:avLst/>
          </a:prstGeom>
        </p:spPr>
        <p:txBody>
          <a:bodyPr vert="horz" lIns="0" tIns="0" rIns="0" bIns="0" rtlCol="0">
            <a:normAutofit fontScale="925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sz="4500" b="1" dirty="0"/>
              <a:t>MQSXFP1b</a:t>
            </a:r>
            <a:endParaRPr lang="it-IT" dirty="0"/>
          </a:p>
        </p:txBody>
      </p:sp>
    </p:spTree>
    <p:extLst>
      <p:ext uri="{BB962C8B-B14F-4D97-AF65-F5344CB8AC3E}">
        <p14:creationId xmlns:p14="http://schemas.microsoft.com/office/powerpoint/2010/main" val="4161222543"/>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76A9EA26-2489-4CF4-8C24-5BCD6F1FBBEC}" type="slidenum">
              <a:rPr lang="en-US" altLang="it-IT" smtClean="0"/>
              <a:pPr/>
              <a:t>2</a:t>
            </a:fld>
            <a:endParaRPr lang="en-US" altLang="it-IT"/>
          </a:p>
        </p:txBody>
      </p:sp>
      <p:sp>
        <p:nvSpPr>
          <p:cNvPr id="4" name="Segnaposto piè di pagina 3"/>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6" name="CasellaDiTesto 5"/>
          <p:cNvSpPr txBox="1"/>
          <p:nvPr/>
        </p:nvSpPr>
        <p:spPr>
          <a:xfrm>
            <a:off x="899592" y="764704"/>
            <a:ext cx="7344816" cy="3416320"/>
          </a:xfrm>
          <a:prstGeom prst="rect">
            <a:avLst/>
          </a:prstGeom>
          <a:noFill/>
        </p:spPr>
        <p:txBody>
          <a:bodyPr wrap="square" rtlCol="0">
            <a:spAutoFit/>
          </a:bodyPr>
          <a:lstStyle/>
          <a:p>
            <a:pPr algn="ctr"/>
            <a:r>
              <a:rPr lang="it-IT" sz="4800" dirty="0"/>
              <a:t>Sommario</a:t>
            </a:r>
          </a:p>
          <a:p>
            <a:pPr algn="ctr"/>
            <a:endParaRPr lang="it-IT" dirty="0"/>
          </a:p>
          <a:p>
            <a:pPr algn="ctr"/>
            <a:endParaRPr lang="it-IT" dirty="0"/>
          </a:p>
          <a:p>
            <a:pPr algn="ctr"/>
            <a:endParaRPr lang="it-IT" dirty="0"/>
          </a:p>
          <a:p>
            <a:pPr marL="342900" indent="-342900">
              <a:buFontTx/>
              <a:buChar char="-"/>
            </a:pPr>
            <a:r>
              <a:rPr lang="it-IT" dirty="0" smtClean="0"/>
              <a:t>Piccola panoramica delle </a:t>
            </a:r>
            <a:r>
              <a:rPr lang="it-IT" dirty="0"/>
              <a:t>infrastrutture del gruppo</a:t>
            </a:r>
          </a:p>
          <a:p>
            <a:pPr marL="342900" indent="-342900">
              <a:buFontTx/>
              <a:buChar char="-"/>
            </a:pPr>
            <a:r>
              <a:rPr lang="it-IT" dirty="0"/>
              <a:t>Attività attuali</a:t>
            </a:r>
          </a:p>
          <a:p>
            <a:pPr marL="342900" indent="-342900">
              <a:buFontTx/>
              <a:buChar char="-"/>
            </a:pPr>
            <a:r>
              <a:rPr lang="it-IT" dirty="0"/>
              <a:t>Persone coinvolte</a:t>
            </a:r>
          </a:p>
          <a:p>
            <a:pPr marL="342900" indent="-342900">
              <a:buFontTx/>
              <a:buChar char="-"/>
            </a:pPr>
            <a:r>
              <a:rPr lang="it-IT" dirty="0"/>
              <a:t>Criticità</a:t>
            </a:r>
          </a:p>
        </p:txBody>
      </p:sp>
    </p:spTree>
    <p:extLst>
      <p:ext uri="{BB962C8B-B14F-4D97-AF65-F5344CB8AC3E}">
        <p14:creationId xmlns:p14="http://schemas.microsoft.com/office/powerpoint/2010/main" val="2423820985"/>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16B31A-45FA-4C3D-80E4-88808EB43526}"/>
              </a:ext>
            </a:extLst>
          </p:cNvPr>
          <p:cNvSpPr>
            <a:spLocks noGrp="1"/>
          </p:cNvSpPr>
          <p:nvPr>
            <p:ph type="title"/>
          </p:nvPr>
        </p:nvSpPr>
        <p:spPr/>
        <p:txBody>
          <a:bodyPr/>
          <a:lstStyle/>
          <a:p>
            <a:r>
              <a:rPr lang="it-IT" dirty="0" err="1"/>
              <a:t>Milestones</a:t>
            </a:r>
            <a:r>
              <a:rPr lang="it-IT" dirty="0"/>
              <a:t> </a:t>
            </a:r>
            <a:r>
              <a:rPr lang="it-IT" dirty="0" smtClean="0"/>
              <a:t>4</a:t>
            </a:r>
            <a:endParaRPr lang="it-IT" dirty="0"/>
          </a:p>
        </p:txBody>
      </p:sp>
      <p:sp>
        <p:nvSpPr>
          <p:cNvPr id="3" name="Segnaposto contenuto 2">
            <a:extLst>
              <a:ext uri="{FF2B5EF4-FFF2-40B4-BE49-F238E27FC236}">
                <a16:creationId xmlns:a16="http://schemas.microsoft.com/office/drawing/2014/main" id="{8A738B1E-7670-4704-A709-80C38A971256}"/>
              </a:ext>
            </a:extLst>
          </p:cNvPr>
          <p:cNvSpPr>
            <a:spLocks noGrp="1"/>
          </p:cNvSpPr>
          <p:nvPr>
            <p:ph idx="1"/>
          </p:nvPr>
        </p:nvSpPr>
        <p:spPr>
          <a:xfrm>
            <a:off x="352107" y="3875794"/>
            <a:ext cx="6172577" cy="1846115"/>
          </a:xfrm>
        </p:spPr>
        <p:txBody>
          <a:bodyPr anchor="ctr">
            <a:noAutofit/>
          </a:bodyPr>
          <a:lstStyle/>
          <a:p>
            <a:pPr marL="0" indent="0" algn="ctr">
              <a:lnSpc>
                <a:spcPts val="1440"/>
              </a:lnSpc>
              <a:spcBef>
                <a:spcPts val="1200"/>
              </a:spcBef>
              <a:buClr>
                <a:srgbClr val="FB963C"/>
              </a:buClr>
              <a:buNone/>
            </a:pPr>
            <a:r>
              <a:rPr lang="en-US" sz="1600" dirty="0">
                <a:solidFill>
                  <a:srgbClr val="007D37"/>
                </a:solidFill>
              </a:rPr>
              <a:t>Good compatibility </a:t>
            </a:r>
            <a:r>
              <a:rPr lang="en-US" sz="1600" dirty="0"/>
              <a:t>with calculated data</a:t>
            </a:r>
          </a:p>
          <a:p>
            <a:pPr marL="0" indent="0" algn="ctr">
              <a:lnSpc>
                <a:spcPts val="1440"/>
              </a:lnSpc>
              <a:spcBef>
                <a:spcPts val="1200"/>
              </a:spcBef>
              <a:buClr>
                <a:srgbClr val="FB963C"/>
              </a:buClr>
              <a:buNone/>
            </a:pPr>
            <a:r>
              <a:rPr lang="en-US" sz="1600" dirty="0"/>
              <a:t>Measured Integrated Field higher than calculated about 1%</a:t>
            </a:r>
          </a:p>
          <a:p>
            <a:pPr>
              <a:lnSpc>
                <a:spcPts val="1440"/>
              </a:lnSpc>
              <a:spcBef>
                <a:spcPts val="1200"/>
              </a:spcBef>
              <a:buClr>
                <a:srgbClr val="FB963C"/>
              </a:buClr>
              <a:buSzPct val="150000"/>
            </a:pPr>
            <a:r>
              <a:rPr lang="en-US" sz="1600" dirty="0"/>
              <a:t>Different linear </a:t>
            </a:r>
            <a:r>
              <a:rPr lang="en-US" sz="1600" dirty="0" err="1"/>
              <a:t>behaviour</a:t>
            </a:r>
            <a:r>
              <a:rPr lang="en-US" sz="1600" dirty="0"/>
              <a:t> at low current (plateau level in TF)</a:t>
            </a:r>
          </a:p>
          <a:p>
            <a:pPr>
              <a:lnSpc>
                <a:spcPts val="1440"/>
              </a:lnSpc>
              <a:spcBef>
                <a:spcPts val="1200"/>
              </a:spcBef>
              <a:buClr>
                <a:srgbClr val="FB963C"/>
              </a:buClr>
              <a:buSzPct val="150000"/>
            </a:pPr>
            <a:r>
              <a:rPr lang="en-US" sz="1600" dirty="0"/>
              <a:t>Curves crossing at 56 A when iron poles starts to saturate</a:t>
            </a:r>
          </a:p>
        </p:txBody>
      </p:sp>
      <p:sp>
        <p:nvSpPr>
          <p:cNvPr id="4" name="Segnaposto piè di pagina 3">
            <a:extLst>
              <a:ext uri="{FF2B5EF4-FFF2-40B4-BE49-F238E27FC236}">
                <a16:creationId xmlns:a16="http://schemas.microsoft.com/office/drawing/2014/main" id="{E3FBD271-2C1C-481B-A245-88EF4418DB1B}"/>
              </a:ext>
            </a:extLst>
          </p:cNvPr>
          <p:cNvSpPr>
            <a:spLocks noGrp="1"/>
          </p:cNvSpPr>
          <p:nvPr>
            <p:ph type="ftr" sz="quarter" idx="11"/>
          </p:nvPr>
        </p:nvSpPr>
        <p:spPr/>
        <p:txBody>
          <a:bodyPr/>
          <a:lstStyle/>
          <a:p>
            <a:r>
              <a:rPr lang="it-IT" noProof="0" smtClean="0"/>
              <a:t>Consiglio Sez. di Milano 29-6-2020</a:t>
            </a:r>
            <a:endParaRPr lang="en-GB" noProof="0" dirty="0"/>
          </a:p>
        </p:txBody>
      </p:sp>
      <p:sp>
        <p:nvSpPr>
          <p:cNvPr id="6" name="Segnaposto numero diapositiva 5"/>
          <p:cNvSpPr>
            <a:spLocks noGrp="1"/>
          </p:cNvSpPr>
          <p:nvPr>
            <p:ph type="sldNum" sz="quarter" idx="12"/>
          </p:nvPr>
        </p:nvSpPr>
        <p:spPr/>
        <p:txBody>
          <a:bodyPr/>
          <a:lstStyle/>
          <a:p>
            <a:fld id="{BFDCA1C4-9514-7B4F-976F-D92F7E296653}" type="slidenum">
              <a:rPr lang="fr-FR" smtClean="0"/>
              <a:pPr/>
              <a:t>20</a:t>
            </a:fld>
            <a:endParaRPr lang="fr-FR"/>
          </a:p>
        </p:txBody>
      </p:sp>
      <p:graphicFrame>
        <p:nvGraphicFramePr>
          <p:cNvPr id="5" name="Table 4">
            <a:extLst>
              <a:ext uri="{FF2B5EF4-FFF2-40B4-BE49-F238E27FC236}">
                <a16:creationId xmlns:a16="http://schemas.microsoft.com/office/drawing/2014/main" id="{8E78E5ED-449F-4A25-B793-618D7C499966}"/>
              </a:ext>
            </a:extLst>
          </p:cNvPr>
          <p:cNvGraphicFramePr>
            <a:graphicFrameLocks noGrp="1"/>
          </p:cNvGraphicFramePr>
          <p:nvPr>
            <p:extLst/>
          </p:nvPr>
        </p:nvGraphicFramePr>
        <p:xfrm>
          <a:off x="3122650" y="1819348"/>
          <a:ext cx="3371724" cy="2213396"/>
        </p:xfrm>
        <a:graphic>
          <a:graphicData uri="http://schemas.openxmlformats.org/drawingml/2006/table">
            <a:tbl>
              <a:tblPr firstRow="1" bandRow="1">
                <a:tableStyleId>{5C22544A-7EE6-4342-B048-85BDC9FD1C3A}</a:tableStyleId>
              </a:tblPr>
              <a:tblGrid>
                <a:gridCol w="1855671">
                  <a:extLst>
                    <a:ext uri="{9D8B030D-6E8A-4147-A177-3AD203B41FA5}">
                      <a16:colId xmlns:a16="http://schemas.microsoft.com/office/drawing/2014/main" val="3967952214"/>
                    </a:ext>
                  </a:extLst>
                </a:gridCol>
                <a:gridCol w="1516053">
                  <a:extLst>
                    <a:ext uri="{9D8B030D-6E8A-4147-A177-3AD203B41FA5}">
                      <a16:colId xmlns:a16="http://schemas.microsoft.com/office/drawing/2014/main" val="91085978"/>
                    </a:ext>
                  </a:extLst>
                </a:gridCol>
              </a:tblGrid>
              <a:tr h="553349">
                <a:tc>
                  <a:txBody>
                    <a:bodyPr/>
                    <a:lstStyle/>
                    <a:p>
                      <a:pPr algn="ctr"/>
                      <a:r>
                        <a:rPr lang="it-IT" sz="1500" dirty="0"/>
                        <a:t>MQSXFP1</a:t>
                      </a:r>
                    </a:p>
                  </a:txBody>
                  <a:tcPr anchor="ctr"/>
                </a:tc>
                <a:tc>
                  <a:txBody>
                    <a:bodyPr/>
                    <a:lstStyle/>
                    <a:p>
                      <a:pPr algn="ctr"/>
                      <a:r>
                        <a:rPr lang="it-IT" sz="1500" dirty="0" err="1"/>
                        <a:t>Calculated</a:t>
                      </a:r>
                      <a:endParaRPr lang="it-IT" sz="1500" dirty="0"/>
                    </a:p>
                    <a:p>
                      <a:pPr algn="ctr"/>
                      <a:r>
                        <a:rPr lang="it-IT" sz="1500" dirty="0"/>
                        <a:t>(</a:t>
                      </a:r>
                      <a:r>
                        <a:rPr lang="it-IT" sz="1500" dirty="0" err="1"/>
                        <a:t>Measured</a:t>
                      </a:r>
                      <a:r>
                        <a:rPr lang="it-IT" sz="1500" dirty="0"/>
                        <a:t>)</a:t>
                      </a:r>
                    </a:p>
                  </a:txBody>
                  <a:tcPr/>
                </a:tc>
                <a:extLst>
                  <a:ext uri="{0D108BD9-81ED-4DB2-BD59-A6C34878D82A}">
                    <a16:rowId xmlns:a16="http://schemas.microsoft.com/office/drawing/2014/main" val="1167814304"/>
                  </a:ext>
                </a:extLst>
              </a:tr>
              <a:tr h="553349">
                <a:tc>
                  <a:txBody>
                    <a:bodyPr/>
                    <a:lstStyle/>
                    <a:p>
                      <a:pPr algn="l"/>
                      <a:r>
                        <a:rPr lang="it-IT" sz="1500" dirty="0">
                          <a:solidFill>
                            <a:schemeClr val="tx1"/>
                          </a:solidFill>
                        </a:rPr>
                        <a:t>Nominal </a:t>
                      </a:r>
                      <a:r>
                        <a:rPr lang="it-IT" sz="1500" dirty="0" err="1">
                          <a:solidFill>
                            <a:schemeClr val="tx1"/>
                          </a:solidFill>
                        </a:rPr>
                        <a:t>current</a:t>
                      </a:r>
                      <a:r>
                        <a:rPr lang="it-IT" sz="1500" dirty="0">
                          <a:solidFill>
                            <a:schemeClr val="tx1"/>
                          </a:solidFill>
                        </a:rPr>
                        <a:t> </a:t>
                      </a:r>
                      <a:r>
                        <a:rPr lang="it-IT" sz="1500" dirty="0" err="1">
                          <a:solidFill>
                            <a:schemeClr val="tx1"/>
                          </a:solidFill>
                        </a:rPr>
                        <a:t>I</a:t>
                      </a:r>
                      <a:r>
                        <a:rPr lang="it-IT" sz="1500" baseline="-25000" dirty="0" err="1">
                          <a:solidFill>
                            <a:schemeClr val="tx1"/>
                          </a:solidFill>
                        </a:rPr>
                        <a:t>nom</a:t>
                      </a:r>
                      <a:endParaRPr lang="it-IT" sz="1500" baseline="-25000" dirty="0">
                        <a:solidFill>
                          <a:schemeClr val="tx1"/>
                        </a:solidFill>
                      </a:endParaRPr>
                    </a:p>
                    <a:p>
                      <a:pPr algn="l"/>
                      <a:r>
                        <a:rPr lang="it-IT" sz="1500" dirty="0">
                          <a:solidFill>
                            <a:schemeClr val="tx1"/>
                          </a:solidFill>
                        </a:rPr>
                        <a:t>Ultimate </a:t>
                      </a:r>
                      <a:r>
                        <a:rPr lang="it-IT" sz="1500" dirty="0" err="1">
                          <a:solidFill>
                            <a:schemeClr val="tx1"/>
                          </a:solidFill>
                        </a:rPr>
                        <a:t>current</a:t>
                      </a:r>
                      <a:r>
                        <a:rPr lang="it-IT" sz="1500" dirty="0">
                          <a:solidFill>
                            <a:schemeClr val="tx1"/>
                          </a:solidFill>
                        </a:rPr>
                        <a:t> </a:t>
                      </a:r>
                      <a:r>
                        <a:rPr lang="it-IT" sz="1500" dirty="0" err="1">
                          <a:solidFill>
                            <a:schemeClr val="tx1"/>
                          </a:solidFill>
                        </a:rPr>
                        <a:t>I</a:t>
                      </a:r>
                      <a:r>
                        <a:rPr lang="it-IT" sz="1500" baseline="-25000" dirty="0" err="1">
                          <a:solidFill>
                            <a:schemeClr val="tx1"/>
                          </a:solidFill>
                        </a:rPr>
                        <a:t>ult</a:t>
                      </a:r>
                      <a:endParaRPr lang="it-IT" sz="1500" dirty="0">
                        <a:solidFill>
                          <a:schemeClr val="tx1"/>
                        </a:solidFill>
                      </a:endParaRPr>
                    </a:p>
                  </a:txBody>
                  <a:tcPr anchor="ctr"/>
                </a:tc>
                <a:tc>
                  <a:txBody>
                    <a:bodyPr/>
                    <a:lstStyle/>
                    <a:p>
                      <a:pPr algn="l"/>
                      <a:r>
                        <a:rPr lang="it-IT" sz="1500" dirty="0">
                          <a:solidFill>
                            <a:schemeClr val="tx1"/>
                          </a:solidFill>
                        </a:rPr>
                        <a:t>174 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500" dirty="0">
                          <a:solidFill>
                            <a:schemeClr val="tx1"/>
                          </a:solidFill>
                        </a:rPr>
                        <a:t>197 A</a:t>
                      </a:r>
                    </a:p>
                  </a:txBody>
                  <a:tcPr anchor="ctr"/>
                </a:tc>
                <a:extLst>
                  <a:ext uri="{0D108BD9-81ED-4DB2-BD59-A6C34878D82A}">
                    <a16:rowId xmlns:a16="http://schemas.microsoft.com/office/drawing/2014/main" val="2547831472"/>
                  </a:ext>
                </a:extLst>
              </a:tr>
              <a:tr h="553349">
                <a:tc>
                  <a:txBody>
                    <a:bodyPr/>
                    <a:lstStyle/>
                    <a:p>
                      <a:pPr algn="l"/>
                      <a:r>
                        <a:rPr lang="it-IT" sz="1500" dirty="0">
                          <a:solidFill>
                            <a:schemeClr val="tx1"/>
                          </a:solidFill>
                        </a:rPr>
                        <a:t>Integrated field</a:t>
                      </a:r>
                    </a:p>
                    <a:p>
                      <a:pPr algn="l"/>
                      <a:r>
                        <a:rPr lang="it-IT" sz="1500" dirty="0">
                          <a:solidFill>
                            <a:schemeClr val="tx1"/>
                          </a:solidFill>
                        </a:rPr>
                        <a:t>@ I</a:t>
                      </a:r>
                      <a:r>
                        <a:rPr lang="it-IT" sz="1500" baseline="-25000" dirty="0">
                          <a:solidFill>
                            <a:schemeClr val="tx1"/>
                          </a:solidFill>
                        </a:rPr>
                        <a:t>nom</a:t>
                      </a:r>
                      <a:r>
                        <a:rPr lang="it-IT" sz="1500" dirty="0">
                          <a:solidFill>
                            <a:schemeClr val="tx1"/>
                          </a:solidFill>
                        </a:rPr>
                        <a:t> @ 50 mm</a:t>
                      </a:r>
                    </a:p>
                  </a:txBody>
                  <a:tcPr anchor="ctr"/>
                </a:tc>
                <a:tc>
                  <a:txBody>
                    <a:bodyPr/>
                    <a:lstStyle/>
                    <a:p>
                      <a:pPr algn="l"/>
                      <a:r>
                        <a:rPr lang="it-IT" sz="1500" dirty="0">
                          <a:solidFill>
                            <a:schemeClr val="tx1"/>
                          </a:solidFill>
                        </a:rPr>
                        <a:t>700 T mm</a:t>
                      </a:r>
                    </a:p>
                    <a:p>
                      <a:pPr algn="l"/>
                      <a:r>
                        <a:rPr lang="it-IT" sz="1500" dirty="0">
                          <a:solidFill>
                            <a:schemeClr val="tx1"/>
                          </a:solidFill>
                        </a:rPr>
                        <a:t>(709 T mm)</a:t>
                      </a:r>
                    </a:p>
                  </a:txBody>
                  <a:tcPr anchor="ctr"/>
                </a:tc>
                <a:extLst>
                  <a:ext uri="{0D108BD9-81ED-4DB2-BD59-A6C34878D82A}">
                    <a16:rowId xmlns:a16="http://schemas.microsoft.com/office/drawing/2014/main" val="2142450042"/>
                  </a:ext>
                </a:extLst>
              </a:tr>
              <a:tr h="553349">
                <a:tc>
                  <a:txBody>
                    <a:bodyPr/>
                    <a:lstStyle/>
                    <a:p>
                      <a:pPr algn="l"/>
                      <a:r>
                        <a:rPr lang="it-IT" sz="1500" dirty="0" err="1">
                          <a:solidFill>
                            <a:schemeClr val="tx1"/>
                          </a:solidFill>
                        </a:rPr>
                        <a:t>Integrated</a:t>
                      </a:r>
                      <a:r>
                        <a:rPr lang="it-IT" sz="1500" dirty="0">
                          <a:solidFill>
                            <a:schemeClr val="tx1"/>
                          </a:solidFill>
                        </a:rPr>
                        <a:t> </a:t>
                      </a:r>
                      <a:r>
                        <a:rPr lang="it-IT" sz="1500" dirty="0" err="1">
                          <a:solidFill>
                            <a:schemeClr val="tx1"/>
                          </a:solidFill>
                        </a:rPr>
                        <a:t>field</a:t>
                      </a:r>
                      <a:endParaRPr lang="it-IT" sz="1500" dirty="0">
                        <a:solidFill>
                          <a:schemeClr val="tx1"/>
                        </a:solidFill>
                      </a:endParaRPr>
                    </a:p>
                    <a:p>
                      <a:pPr algn="l"/>
                      <a:r>
                        <a:rPr lang="it-IT" sz="1500" dirty="0">
                          <a:solidFill>
                            <a:schemeClr val="tx1"/>
                          </a:solidFill>
                        </a:rPr>
                        <a:t>@ </a:t>
                      </a:r>
                      <a:r>
                        <a:rPr lang="it-IT" sz="1500" dirty="0" err="1">
                          <a:solidFill>
                            <a:schemeClr val="tx1"/>
                          </a:solidFill>
                        </a:rPr>
                        <a:t>I</a:t>
                      </a:r>
                      <a:r>
                        <a:rPr lang="it-IT" sz="1500" baseline="-25000" dirty="0" err="1">
                          <a:solidFill>
                            <a:schemeClr val="tx1"/>
                          </a:solidFill>
                        </a:rPr>
                        <a:t>ult</a:t>
                      </a:r>
                      <a:r>
                        <a:rPr lang="it-IT" sz="1500" dirty="0">
                          <a:solidFill>
                            <a:schemeClr val="tx1"/>
                          </a:solidFill>
                        </a:rPr>
                        <a:t> @ 50 mm</a:t>
                      </a:r>
                    </a:p>
                  </a:txBody>
                  <a:tcPr anchor="ctr"/>
                </a:tc>
                <a:tc>
                  <a:txBody>
                    <a:bodyPr/>
                    <a:lstStyle/>
                    <a:p>
                      <a:pPr algn="l"/>
                      <a:r>
                        <a:rPr lang="it-IT" sz="1500" dirty="0">
                          <a:solidFill>
                            <a:schemeClr val="tx1"/>
                          </a:solidFill>
                        </a:rPr>
                        <a:t>756</a:t>
                      </a:r>
                      <a:r>
                        <a:rPr lang="it-IT" sz="1500" baseline="0" dirty="0">
                          <a:solidFill>
                            <a:schemeClr val="tx1"/>
                          </a:solidFill>
                        </a:rPr>
                        <a:t> T mm</a:t>
                      </a:r>
                    </a:p>
                    <a:p>
                      <a:pPr algn="l"/>
                      <a:r>
                        <a:rPr lang="it-IT" sz="1500" baseline="0" dirty="0">
                          <a:solidFill>
                            <a:schemeClr val="tx1"/>
                          </a:solidFill>
                        </a:rPr>
                        <a:t>(760 T mm)</a:t>
                      </a:r>
                      <a:endParaRPr lang="it-IT" sz="1500" dirty="0">
                        <a:solidFill>
                          <a:schemeClr val="tx1"/>
                        </a:solidFill>
                      </a:endParaRPr>
                    </a:p>
                  </a:txBody>
                  <a:tcPr anchor="ctr"/>
                </a:tc>
                <a:extLst>
                  <a:ext uri="{0D108BD9-81ED-4DB2-BD59-A6C34878D82A}">
                    <a16:rowId xmlns:a16="http://schemas.microsoft.com/office/drawing/2014/main" val="2638950737"/>
                  </a:ext>
                </a:extLst>
              </a:tr>
            </a:tbl>
          </a:graphicData>
        </a:graphic>
      </p:graphicFrame>
      <p:pic>
        <p:nvPicPr>
          <p:cNvPr id="7" name="Picture 5">
            <a:extLst>
              <a:ext uri="{FF2B5EF4-FFF2-40B4-BE49-F238E27FC236}">
                <a16:creationId xmlns:a16="http://schemas.microsoft.com/office/drawing/2014/main" id="{6D60A90D-B0C6-4CA1-A370-4AD1B701E0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511" y="1733983"/>
            <a:ext cx="3180047" cy="2384127"/>
          </a:xfrm>
          <a:prstGeom prst="rect">
            <a:avLst/>
          </a:prstGeom>
        </p:spPr>
      </p:pic>
      <p:pic>
        <p:nvPicPr>
          <p:cNvPr id="8" name="Immagine 7">
            <a:extLst>
              <a:ext uri="{FF2B5EF4-FFF2-40B4-BE49-F238E27FC236}">
                <a16:creationId xmlns:a16="http://schemas.microsoft.com/office/drawing/2014/main" id="{E1165C6F-8D8F-4BE5-93C5-CCF778795C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24688" y="874987"/>
            <a:ext cx="2632511" cy="4809955"/>
          </a:xfrm>
          <a:prstGeom prst="roundRect">
            <a:avLst/>
          </a:prstGeom>
        </p:spPr>
      </p:pic>
      <p:sp>
        <p:nvSpPr>
          <p:cNvPr id="9" name="CasellaDiTesto 8">
            <a:extLst>
              <a:ext uri="{FF2B5EF4-FFF2-40B4-BE49-F238E27FC236}">
                <a16:creationId xmlns:a16="http://schemas.microsoft.com/office/drawing/2014/main" id="{B25A4CF8-19FC-47A5-9B40-A1467753EB76}"/>
              </a:ext>
            </a:extLst>
          </p:cNvPr>
          <p:cNvSpPr txBox="1"/>
          <p:nvPr/>
        </p:nvSpPr>
        <p:spPr>
          <a:xfrm>
            <a:off x="3564336" y="5357082"/>
            <a:ext cx="2102242" cy="338554"/>
          </a:xfrm>
          <a:prstGeom prst="rect">
            <a:avLst/>
          </a:prstGeom>
          <a:noFill/>
        </p:spPr>
        <p:txBody>
          <a:bodyPr wrap="none" rtlCol="0">
            <a:spAutoFit/>
          </a:bodyPr>
          <a:lstStyle/>
          <a:p>
            <a:pPr algn="l"/>
            <a:r>
              <a:rPr lang="it-IT" sz="1600" dirty="0">
                <a:solidFill>
                  <a:schemeClr val="tx2"/>
                </a:solidFill>
                <a:hlinkClick r:id="rId4">
                  <a:extLst>
                    <a:ext uri="{A12FA001-AC4F-418D-AE19-62706E023703}">
                      <ahyp:hlinkClr xmlns="" xmlns:ahyp="http://schemas.microsoft.com/office/drawing/2018/hyperlinkcolor" val="tx"/>
                    </a:ext>
                  </a:extLst>
                </a:hlinkClick>
              </a:rPr>
              <a:t>S. Mariotto 11/12/2019</a:t>
            </a:r>
            <a:endParaRPr lang="it-IT" sz="1600" dirty="0">
              <a:solidFill>
                <a:schemeClr val="tx2"/>
              </a:solidFill>
            </a:endParaRPr>
          </a:p>
        </p:txBody>
      </p:sp>
      <p:sp>
        <p:nvSpPr>
          <p:cNvPr id="10" name="CasellaDiTesto 9"/>
          <p:cNvSpPr txBox="1"/>
          <p:nvPr/>
        </p:nvSpPr>
        <p:spPr>
          <a:xfrm>
            <a:off x="1259636" y="1412777"/>
            <a:ext cx="4984057" cy="461665"/>
          </a:xfrm>
          <a:prstGeom prst="rect">
            <a:avLst/>
          </a:prstGeom>
          <a:noFill/>
        </p:spPr>
        <p:txBody>
          <a:bodyPr wrap="none" rtlCol="0">
            <a:spAutoFit/>
          </a:bodyPr>
          <a:lstStyle/>
          <a:p>
            <a:pPr algn="l"/>
            <a:r>
              <a:rPr lang="it-IT" dirty="0" err="1">
                <a:solidFill>
                  <a:schemeClr val="tx2"/>
                </a:solidFill>
              </a:rPr>
              <a:t>Magnetic</a:t>
            </a:r>
            <a:r>
              <a:rPr lang="it-IT" dirty="0">
                <a:solidFill>
                  <a:schemeClr val="tx2"/>
                </a:solidFill>
              </a:rPr>
              <a:t> Field </a:t>
            </a:r>
            <a:r>
              <a:rPr lang="it-IT" dirty="0" err="1">
                <a:solidFill>
                  <a:schemeClr val="tx2"/>
                </a:solidFill>
              </a:rPr>
              <a:t>Measurement</a:t>
            </a:r>
            <a:r>
              <a:rPr lang="it-IT" dirty="0">
                <a:solidFill>
                  <a:schemeClr val="tx2"/>
                </a:solidFill>
              </a:rPr>
              <a:t> </a:t>
            </a:r>
            <a:r>
              <a:rPr lang="it-IT" dirty="0" err="1">
                <a:solidFill>
                  <a:schemeClr val="tx2"/>
                </a:solidFill>
              </a:rPr>
              <a:t>at</a:t>
            </a:r>
            <a:r>
              <a:rPr lang="it-IT" dirty="0">
                <a:solidFill>
                  <a:schemeClr val="tx2"/>
                </a:solidFill>
              </a:rPr>
              <a:t> LASA</a:t>
            </a:r>
          </a:p>
        </p:txBody>
      </p:sp>
      <p:sp>
        <p:nvSpPr>
          <p:cNvPr id="11" name="Rettangolo 10"/>
          <p:cNvSpPr/>
          <p:nvPr/>
        </p:nvSpPr>
        <p:spPr>
          <a:xfrm rot="2554512">
            <a:off x="5823910" y="3051168"/>
            <a:ext cx="814647" cy="307777"/>
          </a:xfrm>
          <a:prstGeom prst="rect">
            <a:avLst/>
          </a:prstGeom>
        </p:spPr>
        <p:txBody>
          <a:bodyPr wrap="none">
            <a:spAutoFit/>
          </a:bodyPr>
          <a:lstStyle/>
          <a:p>
            <a:r>
              <a:rPr lang="en-US" sz="1400" dirty="0"/>
              <a:t>∆=1.2% </a:t>
            </a:r>
            <a:endParaRPr lang="it-IT" sz="1400" dirty="0"/>
          </a:p>
        </p:txBody>
      </p:sp>
      <p:sp>
        <p:nvSpPr>
          <p:cNvPr id="12" name="Rettangolo 11"/>
          <p:cNvSpPr/>
          <p:nvPr/>
        </p:nvSpPr>
        <p:spPr>
          <a:xfrm rot="2253658">
            <a:off x="5810056" y="3596471"/>
            <a:ext cx="814647" cy="307777"/>
          </a:xfrm>
          <a:prstGeom prst="rect">
            <a:avLst/>
          </a:prstGeom>
        </p:spPr>
        <p:txBody>
          <a:bodyPr wrap="none">
            <a:spAutoFit/>
          </a:bodyPr>
          <a:lstStyle/>
          <a:p>
            <a:r>
              <a:rPr lang="en-US" sz="1400" dirty="0"/>
              <a:t>∆=0.5% </a:t>
            </a:r>
            <a:endParaRPr lang="it-IT" sz="1400" dirty="0"/>
          </a:p>
        </p:txBody>
      </p:sp>
    </p:spTree>
    <p:extLst>
      <p:ext uri="{BB962C8B-B14F-4D97-AF65-F5344CB8AC3E}">
        <p14:creationId xmlns:p14="http://schemas.microsoft.com/office/powerpoint/2010/main" val="2495339213"/>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278688" y="2887463"/>
            <a:ext cx="5168259" cy="1134788"/>
          </a:xfrm>
          <a:prstGeom prst="roundRect">
            <a:avLst/>
          </a:prstGeom>
        </p:spPr>
      </p:pic>
      <p:sp>
        <p:nvSpPr>
          <p:cNvPr id="2" name="Titolo 1"/>
          <p:cNvSpPr>
            <a:spLocks noGrp="1"/>
          </p:cNvSpPr>
          <p:nvPr>
            <p:ph type="title"/>
          </p:nvPr>
        </p:nvSpPr>
        <p:spPr/>
        <p:txBody>
          <a:bodyPr/>
          <a:lstStyle/>
          <a:p>
            <a:r>
              <a:rPr lang="it-IT" dirty="0" smtClean="0"/>
              <a:t>Production in </a:t>
            </a:r>
            <a:r>
              <a:rPr lang="it-IT" dirty="0" err="1" smtClean="0"/>
              <a:t>Industry</a:t>
            </a:r>
            <a:r>
              <a:rPr lang="it-IT" dirty="0" smtClean="0"/>
              <a:t> 1</a:t>
            </a:r>
            <a:endParaRPr lang="it-IT" dirty="0"/>
          </a:p>
        </p:txBody>
      </p:sp>
      <p:sp>
        <p:nvSpPr>
          <p:cNvPr id="4" name="Segnaposto piè di pagina 3"/>
          <p:cNvSpPr>
            <a:spLocks noGrp="1"/>
          </p:cNvSpPr>
          <p:nvPr>
            <p:ph type="ftr" sz="quarter" idx="11"/>
          </p:nvPr>
        </p:nvSpPr>
        <p:spPr/>
        <p:txBody>
          <a:bodyPr/>
          <a:lstStyle/>
          <a:p>
            <a:r>
              <a:rPr lang="it-IT" smtClean="0"/>
              <a:t>Consiglio Sez. di Milano 29-6-2020</a:t>
            </a:r>
            <a:endParaRPr lang="en-GB" dirty="0"/>
          </a:p>
        </p:txBody>
      </p:sp>
      <p:sp>
        <p:nvSpPr>
          <p:cNvPr id="12" name="Segnaposto numero diapositiva 11"/>
          <p:cNvSpPr>
            <a:spLocks noGrp="1"/>
          </p:cNvSpPr>
          <p:nvPr>
            <p:ph type="sldNum" sz="quarter" idx="12"/>
          </p:nvPr>
        </p:nvSpPr>
        <p:spPr/>
        <p:txBody>
          <a:bodyPr/>
          <a:lstStyle/>
          <a:p>
            <a:fld id="{BFDCA1C4-9514-7B4F-976F-D92F7E296653}" type="slidenum">
              <a:rPr lang="fr-FR" smtClean="0"/>
              <a:pPr/>
              <a:t>21</a:t>
            </a:fld>
            <a:endParaRPr lang="fr-FR"/>
          </a:p>
        </p:txBody>
      </p:sp>
      <p:pic>
        <p:nvPicPr>
          <p:cNvPr id="7" name="Immagin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1873" y="1542152"/>
            <a:ext cx="2317016" cy="2407161"/>
          </a:xfrm>
          <a:prstGeom prst="roundRect">
            <a:avLst/>
          </a:prstGeom>
        </p:spPr>
      </p:pic>
      <p:pic>
        <p:nvPicPr>
          <p:cNvPr id="8" name="Immagin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8176" y="1492673"/>
            <a:ext cx="2148567" cy="2456637"/>
          </a:xfrm>
          <a:prstGeom prst="roundRect">
            <a:avLst/>
          </a:prstGeom>
        </p:spPr>
      </p:pic>
      <p:sp>
        <p:nvSpPr>
          <p:cNvPr id="10" name="CasellaDiTesto 9"/>
          <p:cNvSpPr txBox="1"/>
          <p:nvPr/>
        </p:nvSpPr>
        <p:spPr>
          <a:xfrm rot="16645866">
            <a:off x="5673680" y="2513889"/>
            <a:ext cx="3811745" cy="323165"/>
          </a:xfrm>
          <a:prstGeom prst="rect">
            <a:avLst/>
          </a:prstGeom>
          <a:noFill/>
        </p:spPr>
        <p:txBody>
          <a:bodyPr wrap="square" rtlCol="0">
            <a:spAutoFit/>
          </a:bodyPr>
          <a:lstStyle/>
          <a:p>
            <a:r>
              <a:rPr lang="it-IT" sz="1500" dirty="0">
                <a:solidFill>
                  <a:schemeClr val="tx2"/>
                </a:solidFill>
              </a:rPr>
              <a:t>first HL-</a:t>
            </a:r>
            <a:r>
              <a:rPr lang="it-IT" sz="1500" dirty="0" err="1">
                <a:solidFill>
                  <a:schemeClr val="tx2"/>
                </a:solidFill>
              </a:rPr>
              <a:t>LHC</a:t>
            </a:r>
            <a:r>
              <a:rPr lang="it-IT" sz="1500" dirty="0">
                <a:solidFill>
                  <a:schemeClr val="tx2"/>
                </a:solidFill>
              </a:rPr>
              <a:t> HO coil </a:t>
            </a:r>
            <a:r>
              <a:rPr lang="it-IT" sz="1500" dirty="0" err="1">
                <a:solidFill>
                  <a:schemeClr val="tx2"/>
                </a:solidFill>
              </a:rPr>
              <a:t>produced</a:t>
            </a:r>
            <a:r>
              <a:rPr lang="it-IT" sz="1500" dirty="0">
                <a:solidFill>
                  <a:schemeClr val="tx2"/>
                </a:solidFill>
              </a:rPr>
              <a:t> in </a:t>
            </a:r>
            <a:r>
              <a:rPr lang="it-IT" sz="1500" b="1" dirty="0" err="1">
                <a:solidFill>
                  <a:schemeClr val="tx2"/>
                </a:solidFill>
              </a:rPr>
              <a:t>industry</a:t>
            </a:r>
            <a:endParaRPr lang="it-IT" sz="1500" b="1" dirty="0">
              <a:solidFill>
                <a:schemeClr val="tx2"/>
              </a:solidFill>
            </a:endParaRPr>
          </a:p>
        </p:txBody>
      </p:sp>
      <p:pic>
        <p:nvPicPr>
          <p:cNvPr id="11" name="Immagin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92385" y="4021880"/>
            <a:ext cx="4536504" cy="1458163"/>
          </a:xfrm>
          <a:prstGeom prst="roundRect">
            <a:avLst/>
          </a:prstGeom>
        </p:spPr>
      </p:pic>
      <p:sp>
        <p:nvSpPr>
          <p:cNvPr id="3" name="CasellaDiTesto 2"/>
          <p:cNvSpPr txBox="1"/>
          <p:nvPr/>
        </p:nvSpPr>
        <p:spPr>
          <a:xfrm>
            <a:off x="2396741" y="2056583"/>
            <a:ext cx="2103252" cy="1077218"/>
          </a:xfrm>
          <a:prstGeom prst="rect">
            <a:avLst/>
          </a:prstGeom>
          <a:noFill/>
        </p:spPr>
        <p:txBody>
          <a:bodyPr wrap="square" rtlCol="0">
            <a:spAutoFit/>
          </a:bodyPr>
          <a:lstStyle/>
          <a:p>
            <a:r>
              <a:rPr lang="it-IT" sz="1600" dirty="0">
                <a:solidFill>
                  <a:schemeClr val="tx2"/>
                </a:solidFill>
              </a:rPr>
              <a:t>Technology transfer to </a:t>
            </a:r>
            <a:r>
              <a:rPr lang="it-IT" sz="1600" dirty="0" err="1">
                <a:solidFill>
                  <a:schemeClr val="tx2"/>
                </a:solidFill>
              </a:rPr>
              <a:t>industry</a:t>
            </a:r>
            <a:endParaRPr lang="it-IT" sz="1600" dirty="0">
              <a:solidFill>
                <a:schemeClr val="tx2"/>
              </a:solidFill>
            </a:endParaRPr>
          </a:p>
          <a:p>
            <a:r>
              <a:rPr lang="it-IT" sz="1600" dirty="0" err="1">
                <a:solidFill>
                  <a:schemeClr val="tx2"/>
                </a:solidFill>
              </a:rPr>
              <a:t>Winding</a:t>
            </a:r>
            <a:r>
              <a:rPr lang="it-IT" sz="1600" dirty="0">
                <a:solidFill>
                  <a:schemeClr val="tx2"/>
                </a:solidFill>
              </a:rPr>
              <a:t> </a:t>
            </a:r>
            <a:r>
              <a:rPr lang="it-IT" sz="1600" dirty="0" err="1">
                <a:solidFill>
                  <a:schemeClr val="tx2"/>
                </a:solidFill>
              </a:rPr>
              <a:t>superconduting</a:t>
            </a:r>
            <a:r>
              <a:rPr lang="it-IT" sz="1600" dirty="0">
                <a:solidFill>
                  <a:schemeClr val="tx2"/>
                </a:solidFill>
              </a:rPr>
              <a:t> coils</a:t>
            </a:r>
          </a:p>
        </p:txBody>
      </p:sp>
    </p:spTree>
    <p:extLst>
      <p:ext uri="{BB962C8B-B14F-4D97-AF65-F5344CB8AC3E}">
        <p14:creationId xmlns:p14="http://schemas.microsoft.com/office/powerpoint/2010/main" val="1623215604"/>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725" y="1475413"/>
            <a:ext cx="3620188" cy="2715141"/>
          </a:xfrm>
          <a:prstGeom prst="roundRect">
            <a:avLst/>
          </a:prstGeom>
        </p:spPr>
      </p:pic>
      <p:sp>
        <p:nvSpPr>
          <p:cNvPr id="6" name="Segnaposto piè di pagina 5"/>
          <p:cNvSpPr>
            <a:spLocks noGrp="1"/>
          </p:cNvSpPr>
          <p:nvPr>
            <p:ph type="ftr" sz="quarter" idx="11"/>
          </p:nvPr>
        </p:nvSpPr>
        <p:spPr/>
        <p:txBody>
          <a:bodyPr/>
          <a:lstStyle/>
          <a:p>
            <a:r>
              <a:rPr lang="it-IT" noProof="0" smtClean="0"/>
              <a:t>Consiglio Sez. di Milano 29-6-2020</a:t>
            </a:r>
            <a:endParaRPr lang="en-GB" noProof="0" dirty="0"/>
          </a:p>
        </p:txBody>
      </p:sp>
      <p:sp>
        <p:nvSpPr>
          <p:cNvPr id="4" name="Segnaposto numero diapositiva 3"/>
          <p:cNvSpPr>
            <a:spLocks noGrp="1"/>
          </p:cNvSpPr>
          <p:nvPr>
            <p:ph type="sldNum" sz="quarter" idx="12"/>
          </p:nvPr>
        </p:nvSpPr>
        <p:spPr/>
        <p:txBody>
          <a:bodyPr/>
          <a:lstStyle/>
          <a:p>
            <a:fld id="{BFDCA1C4-9514-7B4F-976F-D92F7E296653}" type="slidenum">
              <a:rPr lang="fr-FR" smtClean="0"/>
              <a:pPr/>
              <a:t>22</a:t>
            </a:fld>
            <a:endParaRPr lang="fr-FR"/>
          </a:p>
        </p:txBody>
      </p:sp>
      <p:pic>
        <p:nvPicPr>
          <p:cNvPr id="8" name="Immagin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2339" y="937614"/>
            <a:ext cx="2705940" cy="4655047"/>
          </a:xfrm>
          <a:prstGeom prst="roundRect">
            <a:avLst/>
          </a:prstGeom>
        </p:spPr>
      </p:pic>
      <p:pic>
        <p:nvPicPr>
          <p:cNvPr id="13" name="Immagin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80587" y="2783920"/>
            <a:ext cx="3127907" cy="2694663"/>
          </a:xfrm>
          <a:prstGeom prst="roundRect">
            <a:avLst/>
          </a:prstGeom>
          <a:ln>
            <a:solidFill>
              <a:schemeClr val="bg1"/>
            </a:solidFill>
          </a:ln>
        </p:spPr>
      </p:pic>
      <p:sp>
        <p:nvSpPr>
          <p:cNvPr id="14" name="CasellaDiTesto 13"/>
          <p:cNvSpPr txBox="1"/>
          <p:nvPr/>
        </p:nvSpPr>
        <p:spPr>
          <a:xfrm>
            <a:off x="139833" y="4589325"/>
            <a:ext cx="901209" cy="461665"/>
          </a:xfrm>
          <a:prstGeom prst="rect">
            <a:avLst/>
          </a:prstGeom>
          <a:noFill/>
        </p:spPr>
        <p:txBody>
          <a:bodyPr wrap="none" rtlCol="0">
            <a:spAutoFit/>
          </a:bodyPr>
          <a:lstStyle/>
          <a:p>
            <a:r>
              <a:rPr lang="it-IT" dirty="0">
                <a:solidFill>
                  <a:schemeClr val="tx2"/>
                </a:solidFill>
              </a:rPr>
              <a:t>frame</a:t>
            </a:r>
          </a:p>
        </p:txBody>
      </p:sp>
      <p:sp>
        <p:nvSpPr>
          <p:cNvPr id="16" name="Rettangolo arrotondato 15"/>
          <p:cNvSpPr/>
          <p:nvPr/>
        </p:nvSpPr>
        <p:spPr>
          <a:xfrm>
            <a:off x="8244408" y="4405551"/>
            <a:ext cx="911512" cy="347649"/>
          </a:xfrm>
          <a:prstGeom prst="roundRect">
            <a:avLst/>
          </a:prstGeom>
          <a:solidFill>
            <a:schemeClr val="bg1">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000" dirty="0">
                <a:solidFill>
                  <a:schemeClr val="tx2"/>
                </a:solidFill>
              </a:rPr>
              <a:t>frame</a:t>
            </a:r>
          </a:p>
        </p:txBody>
      </p:sp>
      <p:cxnSp>
        <p:nvCxnSpPr>
          <p:cNvPr id="18" name="Connettore 2 17"/>
          <p:cNvCxnSpPr/>
          <p:nvPr/>
        </p:nvCxnSpPr>
        <p:spPr>
          <a:xfrm flipH="1" flipV="1">
            <a:off x="8460432" y="3933057"/>
            <a:ext cx="144016" cy="44063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0" name="CasellaDiTesto 19"/>
          <p:cNvSpPr txBox="1"/>
          <p:nvPr/>
        </p:nvSpPr>
        <p:spPr>
          <a:xfrm>
            <a:off x="395538" y="1475412"/>
            <a:ext cx="987771" cy="461665"/>
          </a:xfrm>
          <a:prstGeom prst="rect">
            <a:avLst/>
          </a:prstGeom>
          <a:noFill/>
        </p:spPr>
        <p:txBody>
          <a:bodyPr wrap="none" rtlCol="0">
            <a:spAutoFit/>
          </a:bodyPr>
          <a:lstStyle/>
          <a:p>
            <a:r>
              <a:rPr lang="it-IT">
                <a:solidFill>
                  <a:schemeClr val="tx2"/>
                </a:solidFill>
              </a:rPr>
              <a:t>wedge</a:t>
            </a:r>
            <a:endParaRPr lang="it-IT" dirty="0">
              <a:solidFill>
                <a:schemeClr val="tx2"/>
              </a:solidFill>
            </a:endParaRPr>
          </a:p>
        </p:txBody>
      </p:sp>
      <p:cxnSp>
        <p:nvCxnSpPr>
          <p:cNvPr id="21" name="Connettore 2 20"/>
          <p:cNvCxnSpPr/>
          <p:nvPr/>
        </p:nvCxnSpPr>
        <p:spPr>
          <a:xfrm>
            <a:off x="1187627" y="1772820"/>
            <a:ext cx="341083" cy="11890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3" name="Connettore 2 22"/>
          <p:cNvCxnSpPr/>
          <p:nvPr/>
        </p:nvCxnSpPr>
        <p:spPr>
          <a:xfrm flipV="1">
            <a:off x="478603" y="4077074"/>
            <a:ext cx="293607" cy="52821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2" name="Rettangolo arrotondato 31"/>
          <p:cNvSpPr/>
          <p:nvPr/>
        </p:nvSpPr>
        <p:spPr>
          <a:xfrm>
            <a:off x="567913" y="3423934"/>
            <a:ext cx="852820" cy="556329"/>
          </a:xfrm>
          <a:prstGeom prst="roundRect">
            <a:avLst/>
          </a:prstGeom>
          <a:solidFill>
            <a:schemeClr val="bg1">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000" dirty="0" err="1">
                <a:solidFill>
                  <a:schemeClr val="tx2"/>
                </a:solidFill>
              </a:rPr>
              <a:t>CuBe</a:t>
            </a:r>
            <a:r>
              <a:rPr lang="it-IT" sz="2000" dirty="0">
                <a:solidFill>
                  <a:schemeClr val="tx2"/>
                </a:solidFill>
              </a:rPr>
              <a:t> </a:t>
            </a:r>
            <a:r>
              <a:rPr lang="it-IT" sz="2000" dirty="0" err="1">
                <a:solidFill>
                  <a:schemeClr val="tx2"/>
                </a:solidFill>
              </a:rPr>
              <a:t>rod</a:t>
            </a:r>
            <a:endParaRPr lang="it-IT" sz="2000" dirty="0">
              <a:solidFill>
                <a:schemeClr val="tx2"/>
              </a:solidFill>
            </a:endParaRPr>
          </a:p>
        </p:txBody>
      </p:sp>
      <p:cxnSp>
        <p:nvCxnSpPr>
          <p:cNvPr id="29" name="Connettore 2 28"/>
          <p:cNvCxnSpPr/>
          <p:nvPr/>
        </p:nvCxnSpPr>
        <p:spPr>
          <a:xfrm flipV="1">
            <a:off x="1312718" y="3258096"/>
            <a:ext cx="220253" cy="21281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12" name="Immagin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8707" y="3522381"/>
            <a:ext cx="2420200" cy="1815151"/>
          </a:xfrm>
          <a:prstGeom prst="roundRect">
            <a:avLst/>
          </a:prstGeom>
          <a:ln>
            <a:solidFill>
              <a:schemeClr val="bg1"/>
            </a:solidFill>
          </a:ln>
        </p:spPr>
      </p:pic>
      <p:sp>
        <p:nvSpPr>
          <p:cNvPr id="34" name="Rettangolo arrotondato 33"/>
          <p:cNvSpPr/>
          <p:nvPr/>
        </p:nvSpPr>
        <p:spPr>
          <a:xfrm>
            <a:off x="4755714" y="5209239"/>
            <a:ext cx="852820" cy="556329"/>
          </a:xfrm>
          <a:prstGeom prst="roundRect">
            <a:avLst/>
          </a:prstGeom>
          <a:solidFill>
            <a:schemeClr val="bg1">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000" dirty="0" err="1">
                <a:solidFill>
                  <a:schemeClr val="tx2"/>
                </a:solidFill>
              </a:rPr>
              <a:t>CuBe</a:t>
            </a:r>
            <a:r>
              <a:rPr lang="it-IT" sz="2000" dirty="0">
                <a:solidFill>
                  <a:schemeClr val="tx2"/>
                </a:solidFill>
              </a:rPr>
              <a:t> </a:t>
            </a:r>
            <a:r>
              <a:rPr lang="it-IT" sz="2000" dirty="0" err="1">
                <a:solidFill>
                  <a:schemeClr val="tx2"/>
                </a:solidFill>
              </a:rPr>
              <a:t>rod</a:t>
            </a:r>
            <a:endParaRPr lang="it-IT" sz="2000" dirty="0">
              <a:solidFill>
                <a:schemeClr val="tx2"/>
              </a:solidFill>
            </a:endParaRPr>
          </a:p>
        </p:txBody>
      </p:sp>
      <p:cxnSp>
        <p:nvCxnSpPr>
          <p:cNvPr id="35" name="Connettore 2 34"/>
          <p:cNvCxnSpPr/>
          <p:nvPr/>
        </p:nvCxnSpPr>
        <p:spPr>
          <a:xfrm flipV="1">
            <a:off x="5182127" y="4876082"/>
            <a:ext cx="135765" cy="34547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8" name="Connettore 2 37"/>
          <p:cNvCxnSpPr/>
          <p:nvPr/>
        </p:nvCxnSpPr>
        <p:spPr>
          <a:xfrm flipV="1">
            <a:off x="1358169" y="3244250"/>
            <a:ext cx="220253" cy="21281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9" name="Rettangolo arrotondato 38"/>
          <p:cNvSpPr/>
          <p:nvPr/>
        </p:nvSpPr>
        <p:spPr>
          <a:xfrm>
            <a:off x="3676831" y="3070425"/>
            <a:ext cx="802432" cy="347649"/>
          </a:xfrm>
          <a:prstGeom prst="roundRect">
            <a:avLst/>
          </a:prstGeom>
          <a:solidFill>
            <a:schemeClr val="bg1">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a:solidFill>
                  <a:schemeClr val="tx2"/>
                </a:solidFill>
              </a:rPr>
              <a:t>pcb</a:t>
            </a:r>
            <a:endParaRPr lang="it-IT" dirty="0">
              <a:solidFill>
                <a:schemeClr val="tx2"/>
              </a:solidFill>
            </a:endParaRPr>
          </a:p>
        </p:txBody>
      </p:sp>
      <p:cxnSp>
        <p:nvCxnSpPr>
          <p:cNvPr id="40" name="Connettore 2 39"/>
          <p:cNvCxnSpPr>
            <a:stCxn id="39" idx="2"/>
          </p:cNvCxnSpPr>
          <p:nvPr/>
        </p:nvCxnSpPr>
        <p:spPr>
          <a:xfrm>
            <a:off x="4078047" y="3418074"/>
            <a:ext cx="311812" cy="62399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5" name="Connettore 2 24"/>
          <p:cNvCxnSpPr/>
          <p:nvPr/>
        </p:nvCxnSpPr>
        <p:spPr>
          <a:xfrm>
            <a:off x="963546" y="4820158"/>
            <a:ext cx="688843" cy="11184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43" name="Connettore 2 42"/>
          <p:cNvCxnSpPr>
            <a:stCxn id="46" idx="0"/>
          </p:cNvCxnSpPr>
          <p:nvPr/>
        </p:nvCxnSpPr>
        <p:spPr>
          <a:xfrm flipV="1">
            <a:off x="3195090" y="4978049"/>
            <a:ext cx="136630" cy="35584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46" name="CasellaDiTesto 45"/>
          <p:cNvSpPr txBox="1"/>
          <p:nvPr/>
        </p:nvSpPr>
        <p:spPr>
          <a:xfrm>
            <a:off x="2346142" y="5333898"/>
            <a:ext cx="1712328" cy="400110"/>
          </a:xfrm>
          <a:prstGeom prst="rect">
            <a:avLst/>
          </a:prstGeom>
          <a:noFill/>
        </p:spPr>
        <p:txBody>
          <a:bodyPr wrap="none" rtlCol="0">
            <a:spAutoFit/>
          </a:bodyPr>
          <a:lstStyle/>
          <a:p>
            <a:r>
              <a:rPr lang="it-IT" sz="2000" dirty="0" err="1">
                <a:solidFill>
                  <a:schemeClr val="tx2"/>
                </a:solidFill>
              </a:rPr>
              <a:t>alignemnt</a:t>
            </a:r>
            <a:r>
              <a:rPr lang="it-IT" sz="2000" dirty="0">
                <a:solidFill>
                  <a:schemeClr val="tx2"/>
                </a:solidFill>
              </a:rPr>
              <a:t> </a:t>
            </a:r>
            <a:r>
              <a:rPr lang="it-IT" sz="2000" dirty="0" err="1">
                <a:solidFill>
                  <a:schemeClr val="tx2"/>
                </a:solidFill>
              </a:rPr>
              <a:t>rods</a:t>
            </a:r>
            <a:endParaRPr lang="it-IT" sz="2000" dirty="0">
              <a:solidFill>
                <a:schemeClr val="tx2"/>
              </a:solidFill>
            </a:endParaRPr>
          </a:p>
        </p:txBody>
      </p:sp>
      <p:sp>
        <p:nvSpPr>
          <p:cNvPr id="49" name="Rettangolo arrotondato 48"/>
          <p:cNvSpPr/>
          <p:nvPr/>
        </p:nvSpPr>
        <p:spPr>
          <a:xfrm>
            <a:off x="6998556" y="4961476"/>
            <a:ext cx="1826825" cy="556329"/>
          </a:xfrm>
          <a:prstGeom prst="roundRect">
            <a:avLst/>
          </a:prstGeom>
          <a:solidFill>
            <a:schemeClr val="bg1">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000" dirty="0">
                <a:solidFill>
                  <a:schemeClr val="tx2"/>
                </a:solidFill>
              </a:rPr>
              <a:t>bridge to connection box</a:t>
            </a:r>
          </a:p>
        </p:txBody>
      </p:sp>
      <p:cxnSp>
        <p:nvCxnSpPr>
          <p:cNvPr id="50" name="Connettore 2 49"/>
          <p:cNvCxnSpPr/>
          <p:nvPr/>
        </p:nvCxnSpPr>
        <p:spPr>
          <a:xfrm flipH="1" flipV="1">
            <a:off x="6541072" y="5118755"/>
            <a:ext cx="457483" cy="9048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 name="Segnaposto contenuto 2"/>
          <p:cNvSpPr>
            <a:spLocks noGrp="1"/>
          </p:cNvSpPr>
          <p:nvPr>
            <p:ph idx="1"/>
          </p:nvPr>
        </p:nvSpPr>
        <p:spPr>
          <a:xfrm>
            <a:off x="2627137" y="1556779"/>
            <a:ext cx="4706637" cy="1202631"/>
          </a:xfrm>
        </p:spPr>
        <p:txBody>
          <a:bodyPr>
            <a:normAutofit/>
          </a:bodyPr>
          <a:lstStyle/>
          <a:p>
            <a:pPr marL="0" indent="0" algn="ctr">
              <a:buNone/>
            </a:pPr>
            <a:r>
              <a:rPr lang="it-IT" sz="2400" dirty="0" smtClean="0"/>
              <a:t>Assembly</a:t>
            </a:r>
          </a:p>
          <a:p>
            <a:pPr marL="0" indent="0" algn="ctr">
              <a:buNone/>
            </a:pPr>
            <a:r>
              <a:rPr lang="it-IT" sz="2400" dirty="0" err="1" smtClean="0"/>
              <a:t>Saes</a:t>
            </a:r>
            <a:r>
              <a:rPr lang="it-IT" sz="2400" dirty="0" smtClean="0"/>
              <a:t> </a:t>
            </a:r>
            <a:r>
              <a:rPr lang="it-IT" sz="2400" dirty="0"/>
              <a:t>Rial </a:t>
            </a:r>
            <a:r>
              <a:rPr lang="it-IT" sz="2400" dirty="0" err="1" smtClean="0"/>
              <a:t>Vacuum</a:t>
            </a:r>
            <a:endParaRPr lang="it-IT" sz="2400" dirty="0"/>
          </a:p>
        </p:txBody>
      </p:sp>
      <p:sp>
        <p:nvSpPr>
          <p:cNvPr id="2" name="Titolo 1"/>
          <p:cNvSpPr>
            <a:spLocks noGrp="1"/>
          </p:cNvSpPr>
          <p:nvPr>
            <p:ph type="title"/>
          </p:nvPr>
        </p:nvSpPr>
        <p:spPr>
          <a:xfrm>
            <a:off x="685800" y="-62072"/>
            <a:ext cx="7772400" cy="1143000"/>
          </a:xfrm>
        </p:spPr>
        <p:txBody>
          <a:bodyPr/>
          <a:lstStyle/>
          <a:p>
            <a:r>
              <a:rPr lang="it-IT" dirty="0"/>
              <a:t>Production in </a:t>
            </a:r>
            <a:r>
              <a:rPr lang="it-IT" dirty="0" err="1" smtClean="0"/>
              <a:t>Industry</a:t>
            </a:r>
            <a:r>
              <a:rPr lang="it-IT" dirty="0" smtClean="0"/>
              <a:t> 2</a:t>
            </a:r>
            <a:endParaRPr lang="it-IT" dirty="0"/>
          </a:p>
        </p:txBody>
      </p:sp>
    </p:spTree>
    <p:extLst>
      <p:ext uri="{BB962C8B-B14F-4D97-AF65-F5344CB8AC3E}">
        <p14:creationId xmlns:p14="http://schemas.microsoft.com/office/powerpoint/2010/main" val="1360213721"/>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F8F06D-5E44-483C-BA7F-DA61F6243EE1}"/>
              </a:ext>
            </a:extLst>
          </p:cNvPr>
          <p:cNvSpPr>
            <a:spLocks noGrp="1"/>
          </p:cNvSpPr>
          <p:nvPr>
            <p:ph type="title"/>
          </p:nvPr>
        </p:nvSpPr>
        <p:spPr/>
        <p:txBody>
          <a:bodyPr/>
          <a:lstStyle/>
          <a:p>
            <a:r>
              <a:rPr lang="it-IT" sz="3600" dirty="0" smtClean="0"/>
              <a:t>Series Production – Coils</a:t>
            </a:r>
            <a:endParaRPr lang="it-IT" sz="3600" dirty="0"/>
          </a:p>
        </p:txBody>
      </p:sp>
      <p:sp>
        <p:nvSpPr>
          <p:cNvPr id="3" name="Segnaposto contenuto 2">
            <a:extLst>
              <a:ext uri="{FF2B5EF4-FFF2-40B4-BE49-F238E27FC236}">
                <a16:creationId xmlns:a16="http://schemas.microsoft.com/office/drawing/2014/main" id="{7CA8B67D-E98F-46B6-A455-F0D984B8E1CC}"/>
              </a:ext>
            </a:extLst>
          </p:cNvPr>
          <p:cNvSpPr>
            <a:spLocks noGrp="1"/>
          </p:cNvSpPr>
          <p:nvPr>
            <p:ph idx="1"/>
          </p:nvPr>
        </p:nvSpPr>
        <p:spPr>
          <a:xfrm>
            <a:off x="130509" y="2496684"/>
            <a:ext cx="5017556" cy="2354101"/>
          </a:xfrm>
        </p:spPr>
        <p:txBody>
          <a:bodyPr>
            <a:normAutofit fontScale="92500" lnSpcReduction="20000"/>
          </a:bodyPr>
          <a:lstStyle/>
          <a:p>
            <a:r>
              <a:rPr lang="it-IT" sz="2600" dirty="0"/>
              <a:t>Series production </a:t>
            </a:r>
            <a:r>
              <a:rPr lang="it-IT" sz="2600" dirty="0" err="1"/>
              <a:t>started</a:t>
            </a:r>
            <a:endParaRPr lang="it-IT" sz="2600" dirty="0"/>
          </a:p>
          <a:p>
            <a:r>
              <a:rPr lang="it-IT" sz="2600" dirty="0"/>
              <a:t>54 </a:t>
            </a:r>
            <a:r>
              <a:rPr lang="it-IT" sz="2600" dirty="0" err="1"/>
              <a:t>Magnets</a:t>
            </a:r>
            <a:r>
              <a:rPr lang="it-IT" sz="2600" dirty="0"/>
              <a:t> – 5 families</a:t>
            </a:r>
          </a:p>
          <a:p>
            <a:r>
              <a:rPr lang="it-IT" sz="2600" dirty="0"/>
              <a:t>Total </a:t>
            </a:r>
            <a:r>
              <a:rPr lang="it-IT" sz="2600" dirty="0" err="1"/>
              <a:t>length</a:t>
            </a:r>
            <a:r>
              <a:rPr lang="it-IT" sz="2600" dirty="0"/>
              <a:t> </a:t>
            </a:r>
            <a:r>
              <a:rPr lang="it-IT" sz="2600" dirty="0" err="1"/>
              <a:t>about</a:t>
            </a:r>
            <a:r>
              <a:rPr lang="it-IT" sz="2600" dirty="0"/>
              <a:t> 17 m </a:t>
            </a:r>
          </a:p>
          <a:p>
            <a:r>
              <a:rPr lang="it-IT" sz="2600" dirty="0" err="1"/>
              <a:t>Integrated</a:t>
            </a:r>
            <a:r>
              <a:rPr lang="it-IT" sz="2600" dirty="0"/>
              <a:t> in 6 </a:t>
            </a:r>
            <a:r>
              <a:rPr lang="it-IT" sz="2600" dirty="0" err="1"/>
              <a:t>cryomodules</a:t>
            </a:r>
            <a:endParaRPr lang="it-IT" sz="2600" dirty="0"/>
          </a:p>
          <a:p>
            <a:r>
              <a:rPr lang="it-IT" sz="2600" dirty="0"/>
              <a:t>456 coils +</a:t>
            </a:r>
            <a:r>
              <a:rPr lang="it-IT" sz="2600" dirty="0" err="1"/>
              <a:t>spares</a:t>
            </a:r>
            <a:endParaRPr lang="it-IT" sz="2600" dirty="0"/>
          </a:p>
          <a:p>
            <a:r>
              <a:rPr lang="it-IT" sz="2600" dirty="0"/>
              <a:t>First </a:t>
            </a:r>
            <a:r>
              <a:rPr lang="it-IT" sz="2600" dirty="0" err="1"/>
              <a:t>half</a:t>
            </a:r>
            <a:r>
              <a:rPr lang="it-IT" sz="2600" dirty="0"/>
              <a:t> batch: 9 </a:t>
            </a:r>
            <a:r>
              <a:rPr lang="it-IT" sz="2600" dirty="0" err="1"/>
              <a:t>magnets</a:t>
            </a:r>
            <a:r>
              <a:rPr lang="it-IT" sz="2600" dirty="0"/>
              <a:t> (76 coils)</a:t>
            </a:r>
          </a:p>
          <a:p>
            <a:endParaRPr lang="it-IT" sz="2600" dirty="0"/>
          </a:p>
          <a:p>
            <a:endParaRPr lang="it-IT" sz="2600" dirty="0"/>
          </a:p>
          <a:p>
            <a:endParaRPr lang="it-IT" sz="2600" dirty="0"/>
          </a:p>
          <a:p>
            <a:endParaRPr lang="it-IT" sz="2600" dirty="0">
              <a:solidFill>
                <a:schemeClr val="tx2"/>
              </a:solidFill>
            </a:endParaRPr>
          </a:p>
          <a:p>
            <a:pPr lvl="1"/>
            <a:endParaRPr lang="it-IT" sz="2200" dirty="0"/>
          </a:p>
          <a:p>
            <a:endParaRPr lang="it-IT" sz="2600" dirty="0"/>
          </a:p>
          <a:p>
            <a:endParaRPr lang="it-IT" dirty="0"/>
          </a:p>
          <a:p>
            <a:endParaRPr lang="it-IT" dirty="0"/>
          </a:p>
        </p:txBody>
      </p:sp>
      <p:sp>
        <p:nvSpPr>
          <p:cNvPr id="4" name="Segnaposto piè di pagina 3">
            <a:extLst>
              <a:ext uri="{FF2B5EF4-FFF2-40B4-BE49-F238E27FC236}">
                <a16:creationId xmlns:a16="http://schemas.microsoft.com/office/drawing/2014/main" id="{8EDB30C5-6109-4112-B3AA-3868ED35F7E0}"/>
              </a:ext>
            </a:extLst>
          </p:cNvPr>
          <p:cNvSpPr>
            <a:spLocks noGrp="1"/>
          </p:cNvSpPr>
          <p:nvPr>
            <p:ph type="ftr" sz="quarter" idx="11"/>
          </p:nvPr>
        </p:nvSpPr>
        <p:spPr/>
        <p:txBody>
          <a:bodyPr/>
          <a:lstStyle/>
          <a:p>
            <a:r>
              <a:rPr lang="it-IT" noProof="0" smtClean="0"/>
              <a:t>Consiglio Sez. di Milano 29-6-2020</a:t>
            </a:r>
            <a:endParaRPr lang="en-GB" noProof="0" dirty="0"/>
          </a:p>
        </p:txBody>
      </p:sp>
      <p:sp>
        <p:nvSpPr>
          <p:cNvPr id="5" name="Segnaposto numero diapositiva 4"/>
          <p:cNvSpPr>
            <a:spLocks noGrp="1"/>
          </p:cNvSpPr>
          <p:nvPr>
            <p:ph type="sldNum" sz="quarter" idx="12"/>
          </p:nvPr>
        </p:nvSpPr>
        <p:spPr/>
        <p:txBody>
          <a:bodyPr/>
          <a:lstStyle/>
          <a:p>
            <a:fld id="{BFDCA1C4-9514-7B4F-976F-D92F7E296653}" type="slidenum">
              <a:rPr lang="fr-FR" smtClean="0"/>
              <a:pPr/>
              <a:t>23</a:t>
            </a:fld>
            <a:endParaRPr lang="fr-FR"/>
          </a:p>
        </p:txBody>
      </p:sp>
      <p:grpSp>
        <p:nvGrpSpPr>
          <p:cNvPr id="11" name="Gruppo 10"/>
          <p:cNvGrpSpPr/>
          <p:nvPr/>
        </p:nvGrpSpPr>
        <p:grpSpPr>
          <a:xfrm>
            <a:off x="4715828" y="1586754"/>
            <a:ext cx="4515654" cy="4177661"/>
            <a:chOff x="4679939" y="741518"/>
            <a:chExt cx="4515655" cy="4177660"/>
          </a:xfrm>
        </p:grpSpPr>
        <p:pic>
          <p:nvPicPr>
            <p:cNvPr id="10" name="Immagin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4020" y="1428362"/>
              <a:ext cx="4114484" cy="3240360"/>
            </a:xfrm>
            <a:prstGeom prst="rect">
              <a:avLst/>
            </a:prstGeom>
          </p:spPr>
        </p:pic>
        <p:grpSp>
          <p:nvGrpSpPr>
            <p:cNvPr id="8" name="Gruppo 7"/>
            <p:cNvGrpSpPr/>
            <p:nvPr/>
          </p:nvGrpSpPr>
          <p:grpSpPr>
            <a:xfrm>
              <a:off x="4679939" y="741518"/>
              <a:ext cx="4515655" cy="4177660"/>
              <a:chOff x="4679939" y="741518"/>
              <a:chExt cx="4515655" cy="4177660"/>
            </a:xfrm>
          </p:grpSpPr>
          <p:sp>
            <p:nvSpPr>
              <p:cNvPr id="24" name="CasellaDiTesto 23"/>
              <p:cNvSpPr txBox="1"/>
              <p:nvPr/>
            </p:nvSpPr>
            <p:spPr>
              <a:xfrm>
                <a:off x="7954715" y="1545583"/>
                <a:ext cx="729687" cy="461665"/>
              </a:xfrm>
              <a:prstGeom prst="rect">
                <a:avLst/>
              </a:prstGeom>
              <a:noFill/>
            </p:spPr>
            <p:txBody>
              <a:bodyPr wrap="none" rtlCol="0">
                <a:spAutoFit/>
              </a:bodyPr>
              <a:lstStyle/>
              <a:p>
                <a:pPr algn="l"/>
                <a:r>
                  <a:rPr lang="it-IT" dirty="0" err="1">
                    <a:solidFill>
                      <a:srgbClr val="599AD5"/>
                    </a:solidFill>
                  </a:rPr>
                  <a:t>total</a:t>
                </a:r>
                <a:endParaRPr lang="it-IT" dirty="0">
                  <a:solidFill>
                    <a:srgbClr val="599AD5"/>
                  </a:solidFill>
                </a:endParaRPr>
              </a:p>
            </p:txBody>
          </p:sp>
          <p:sp>
            <p:nvSpPr>
              <p:cNvPr id="25" name="CasellaDiTesto 24"/>
              <p:cNvSpPr txBox="1"/>
              <p:nvPr/>
            </p:nvSpPr>
            <p:spPr>
              <a:xfrm>
                <a:off x="6261762" y="3757121"/>
                <a:ext cx="401072" cy="338554"/>
              </a:xfrm>
              <a:prstGeom prst="rect">
                <a:avLst/>
              </a:prstGeom>
              <a:noFill/>
            </p:spPr>
            <p:txBody>
              <a:bodyPr wrap="none" rtlCol="0">
                <a:spAutoFit/>
              </a:bodyPr>
              <a:lstStyle/>
              <a:p>
                <a:pPr algn="l"/>
                <a:r>
                  <a:rPr lang="it-IT" sz="1600" dirty="0">
                    <a:solidFill>
                      <a:srgbClr val="FFC600"/>
                    </a:solidFill>
                  </a:rPr>
                  <a:t>8P</a:t>
                </a:r>
              </a:p>
            </p:txBody>
          </p:sp>
          <p:sp>
            <p:nvSpPr>
              <p:cNvPr id="26" name="CasellaDiTesto 25"/>
              <p:cNvSpPr txBox="1"/>
              <p:nvPr/>
            </p:nvSpPr>
            <p:spPr>
              <a:xfrm>
                <a:off x="5764761" y="3858582"/>
                <a:ext cx="401072" cy="338554"/>
              </a:xfrm>
              <a:prstGeom prst="rect">
                <a:avLst/>
              </a:prstGeom>
              <a:noFill/>
            </p:spPr>
            <p:txBody>
              <a:bodyPr wrap="none" rtlCol="0">
                <a:spAutoFit/>
              </a:bodyPr>
              <a:lstStyle/>
              <a:p>
                <a:pPr algn="l"/>
                <a:r>
                  <a:rPr lang="it-IT" sz="1600" dirty="0">
                    <a:solidFill>
                      <a:schemeClr val="accent5">
                        <a:lumMod val="60000"/>
                        <a:lumOff val="40000"/>
                      </a:schemeClr>
                    </a:solidFill>
                  </a:rPr>
                  <a:t>6P</a:t>
                </a:r>
              </a:p>
            </p:txBody>
          </p:sp>
          <p:sp>
            <p:nvSpPr>
              <p:cNvPr id="27" name="CasellaDiTesto 26"/>
              <p:cNvSpPr txBox="1"/>
              <p:nvPr/>
            </p:nvSpPr>
            <p:spPr>
              <a:xfrm>
                <a:off x="8225457" y="4005552"/>
                <a:ext cx="970137" cy="461665"/>
              </a:xfrm>
              <a:prstGeom prst="rect">
                <a:avLst/>
              </a:prstGeom>
              <a:noFill/>
            </p:spPr>
            <p:txBody>
              <a:bodyPr wrap="none" rtlCol="0">
                <a:spAutoFit/>
              </a:bodyPr>
              <a:lstStyle/>
              <a:p>
                <a:pPr algn="l"/>
                <a:r>
                  <a:rPr lang="it-IT" dirty="0" err="1">
                    <a:solidFill>
                      <a:schemeClr val="accent6">
                        <a:lumMod val="75000"/>
                      </a:schemeClr>
                    </a:solidFill>
                  </a:rPr>
                  <a:t>scrape</a:t>
                </a:r>
                <a:endParaRPr lang="it-IT" dirty="0">
                  <a:solidFill>
                    <a:schemeClr val="accent6">
                      <a:lumMod val="75000"/>
                    </a:schemeClr>
                  </a:solidFill>
                </a:endParaRPr>
              </a:p>
            </p:txBody>
          </p:sp>
          <p:sp>
            <p:nvSpPr>
              <p:cNvPr id="28" name="CasellaDiTesto 27"/>
              <p:cNvSpPr txBox="1"/>
              <p:nvPr/>
            </p:nvSpPr>
            <p:spPr>
              <a:xfrm>
                <a:off x="8173702" y="3522481"/>
                <a:ext cx="503664" cy="338554"/>
              </a:xfrm>
              <a:prstGeom prst="rect">
                <a:avLst/>
              </a:prstGeom>
              <a:noFill/>
            </p:spPr>
            <p:txBody>
              <a:bodyPr wrap="none" rtlCol="0">
                <a:spAutoFit/>
              </a:bodyPr>
              <a:lstStyle/>
              <a:p>
                <a:pPr algn="l"/>
                <a:r>
                  <a:rPr lang="it-IT" sz="1600" dirty="0">
                    <a:solidFill>
                      <a:srgbClr val="416FC3"/>
                    </a:solidFill>
                  </a:rPr>
                  <a:t>10P</a:t>
                </a:r>
              </a:p>
            </p:txBody>
          </p:sp>
          <p:sp>
            <p:nvSpPr>
              <p:cNvPr id="29" name="CasellaDiTesto 28"/>
              <p:cNvSpPr txBox="1"/>
              <p:nvPr/>
            </p:nvSpPr>
            <p:spPr>
              <a:xfrm>
                <a:off x="7614432" y="3825230"/>
                <a:ext cx="720069" cy="338554"/>
              </a:xfrm>
              <a:prstGeom prst="rect">
                <a:avLst/>
              </a:prstGeom>
              <a:noFill/>
            </p:spPr>
            <p:txBody>
              <a:bodyPr wrap="none" rtlCol="0">
                <a:spAutoFit/>
              </a:bodyPr>
              <a:lstStyle/>
              <a:p>
                <a:pPr algn="l"/>
                <a:r>
                  <a:rPr lang="it-IT" sz="1600" dirty="0">
                    <a:solidFill>
                      <a:srgbClr val="6CAA41"/>
                    </a:solidFill>
                  </a:rPr>
                  <a:t>12P-N</a:t>
                </a:r>
              </a:p>
            </p:txBody>
          </p:sp>
          <p:cxnSp>
            <p:nvCxnSpPr>
              <p:cNvPr id="21" name="Connettore diritto 20"/>
              <p:cNvCxnSpPr/>
              <p:nvPr/>
            </p:nvCxnSpPr>
            <p:spPr>
              <a:xfrm>
                <a:off x="8225457" y="4486451"/>
                <a:ext cx="0" cy="131823"/>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 name="Connettore diritto 15"/>
              <p:cNvCxnSpPr/>
              <p:nvPr/>
            </p:nvCxnSpPr>
            <p:spPr>
              <a:xfrm>
                <a:off x="5534591" y="4486451"/>
                <a:ext cx="0" cy="281465"/>
              </a:xfrm>
              <a:prstGeom prst="line">
                <a:avLst/>
              </a:prstGeom>
              <a:ln>
                <a:solidFill>
                  <a:schemeClr val="tx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6" name="CasellaDiTesto 35"/>
              <p:cNvSpPr txBox="1"/>
              <p:nvPr/>
            </p:nvSpPr>
            <p:spPr>
              <a:xfrm>
                <a:off x="7291646" y="4160045"/>
                <a:ext cx="686406" cy="338554"/>
              </a:xfrm>
              <a:prstGeom prst="rect">
                <a:avLst/>
              </a:prstGeom>
              <a:noFill/>
            </p:spPr>
            <p:txBody>
              <a:bodyPr wrap="none" rtlCol="0">
                <a:spAutoFit/>
              </a:bodyPr>
              <a:lstStyle/>
              <a:p>
                <a:pPr algn="l"/>
                <a:r>
                  <a:rPr lang="it-IT" sz="1600" dirty="0">
                    <a:solidFill>
                      <a:srgbClr val="386C9A"/>
                    </a:solidFill>
                  </a:rPr>
                  <a:t>12P-S</a:t>
                </a:r>
              </a:p>
            </p:txBody>
          </p:sp>
          <p:sp>
            <p:nvSpPr>
              <p:cNvPr id="37" name="CasellaDiTesto 36"/>
              <p:cNvSpPr txBox="1"/>
              <p:nvPr/>
            </p:nvSpPr>
            <p:spPr>
              <a:xfrm>
                <a:off x="4815244" y="4448363"/>
                <a:ext cx="800219" cy="461665"/>
              </a:xfrm>
              <a:prstGeom prst="rect">
                <a:avLst/>
              </a:prstGeom>
              <a:noFill/>
            </p:spPr>
            <p:txBody>
              <a:bodyPr wrap="none" rtlCol="0">
                <a:spAutoFit/>
              </a:bodyPr>
              <a:lstStyle/>
              <a:p>
                <a:pPr algn="l"/>
                <a:r>
                  <a:rPr lang="it-IT" dirty="0"/>
                  <a:t>2019</a:t>
                </a:r>
              </a:p>
            </p:txBody>
          </p:sp>
          <p:sp>
            <p:nvSpPr>
              <p:cNvPr id="38" name="CasellaDiTesto 37"/>
              <p:cNvSpPr txBox="1"/>
              <p:nvPr/>
            </p:nvSpPr>
            <p:spPr>
              <a:xfrm>
                <a:off x="5597843" y="4457513"/>
                <a:ext cx="800219" cy="461665"/>
              </a:xfrm>
              <a:prstGeom prst="rect">
                <a:avLst/>
              </a:prstGeom>
              <a:noFill/>
            </p:spPr>
            <p:txBody>
              <a:bodyPr wrap="none" rtlCol="0">
                <a:spAutoFit/>
              </a:bodyPr>
              <a:lstStyle/>
              <a:p>
                <a:pPr algn="l"/>
                <a:r>
                  <a:rPr lang="it-IT" dirty="0"/>
                  <a:t>2020</a:t>
                </a:r>
              </a:p>
            </p:txBody>
          </p:sp>
          <p:sp>
            <p:nvSpPr>
              <p:cNvPr id="40" name="CasellaDiTesto 39"/>
              <p:cNvSpPr txBox="1"/>
              <p:nvPr/>
            </p:nvSpPr>
            <p:spPr>
              <a:xfrm>
                <a:off x="8410993" y="4255057"/>
                <a:ext cx="401072" cy="338554"/>
              </a:xfrm>
              <a:prstGeom prst="rect">
                <a:avLst/>
              </a:prstGeom>
              <a:noFill/>
            </p:spPr>
            <p:txBody>
              <a:bodyPr wrap="none" rtlCol="0">
                <a:spAutoFit/>
              </a:bodyPr>
              <a:lstStyle/>
              <a:p>
                <a:pPr algn="l"/>
                <a:r>
                  <a:rPr lang="it-IT" sz="1600" dirty="0">
                    <a:solidFill>
                      <a:srgbClr val="A04C13"/>
                    </a:solidFill>
                  </a:rPr>
                  <a:t>4P</a:t>
                </a:r>
              </a:p>
            </p:txBody>
          </p:sp>
          <p:sp>
            <p:nvSpPr>
              <p:cNvPr id="41" name="CasellaDiTesto 40"/>
              <p:cNvSpPr txBox="1"/>
              <p:nvPr/>
            </p:nvSpPr>
            <p:spPr>
              <a:xfrm>
                <a:off x="8687092" y="1839830"/>
                <a:ext cx="453970" cy="307777"/>
              </a:xfrm>
              <a:prstGeom prst="rect">
                <a:avLst/>
              </a:prstGeom>
              <a:noFill/>
            </p:spPr>
            <p:txBody>
              <a:bodyPr wrap="none" rtlCol="0">
                <a:spAutoFit/>
              </a:bodyPr>
              <a:lstStyle/>
              <a:p>
                <a:pPr algn="l"/>
                <a:r>
                  <a:rPr lang="it-IT" sz="1400" dirty="0"/>
                  <a:t>120</a:t>
                </a:r>
              </a:p>
            </p:txBody>
          </p:sp>
          <p:sp>
            <p:nvSpPr>
              <p:cNvPr id="42" name="CasellaDiTesto 41"/>
              <p:cNvSpPr txBox="1"/>
              <p:nvPr/>
            </p:nvSpPr>
            <p:spPr>
              <a:xfrm>
                <a:off x="8747975" y="2669972"/>
                <a:ext cx="364202" cy="307777"/>
              </a:xfrm>
              <a:prstGeom prst="rect">
                <a:avLst/>
              </a:prstGeom>
              <a:noFill/>
            </p:spPr>
            <p:txBody>
              <a:bodyPr wrap="none" rtlCol="0">
                <a:spAutoFit/>
              </a:bodyPr>
              <a:lstStyle/>
              <a:p>
                <a:pPr algn="l"/>
                <a:r>
                  <a:rPr lang="it-IT" sz="1400" dirty="0"/>
                  <a:t>80</a:t>
                </a:r>
              </a:p>
            </p:txBody>
          </p:sp>
          <p:sp>
            <p:nvSpPr>
              <p:cNvPr id="43" name="CasellaDiTesto 42"/>
              <p:cNvSpPr txBox="1"/>
              <p:nvPr/>
            </p:nvSpPr>
            <p:spPr>
              <a:xfrm>
                <a:off x="8734971" y="3495574"/>
                <a:ext cx="364202" cy="307777"/>
              </a:xfrm>
              <a:prstGeom prst="rect">
                <a:avLst/>
              </a:prstGeom>
              <a:noFill/>
            </p:spPr>
            <p:txBody>
              <a:bodyPr wrap="none" rtlCol="0">
                <a:spAutoFit/>
              </a:bodyPr>
              <a:lstStyle/>
              <a:p>
                <a:pPr algn="l"/>
                <a:r>
                  <a:rPr lang="it-IT" sz="1400" dirty="0"/>
                  <a:t>40</a:t>
                </a:r>
              </a:p>
            </p:txBody>
          </p:sp>
          <p:sp>
            <p:nvSpPr>
              <p:cNvPr id="45" name="CasellaDiTesto 44"/>
              <p:cNvSpPr txBox="1"/>
              <p:nvPr/>
            </p:nvSpPr>
            <p:spPr>
              <a:xfrm>
                <a:off x="4679939" y="741518"/>
                <a:ext cx="2837453" cy="1200329"/>
              </a:xfrm>
              <a:prstGeom prst="rect">
                <a:avLst/>
              </a:prstGeom>
              <a:solidFill>
                <a:schemeClr val="bg1"/>
              </a:solidFill>
            </p:spPr>
            <p:txBody>
              <a:bodyPr wrap="square" rtlCol="0">
                <a:spAutoFit/>
              </a:bodyPr>
              <a:lstStyle/>
              <a:p>
                <a:pPr algn="l"/>
                <a:r>
                  <a:rPr lang="it-IT" dirty="0" err="1" smtClean="0">
                    <a:solidFill>
                      <a:schemeClr val="tx2"/>
                    </a:solidFill>
                  </a:rPr>
                  <a:t>June</a:t>
                </a:r>
                <a:r>
                  <a:rPr lang="it-IT" dirty="0" smtClean="0">
                    <a:solidFill>
                      <a:schemeClr val="tx2"/>
                    </a:solidFill>
                  </a:rPr>
                  <a:t> 2020</a:t>
                </a:r>
              </a:p>
              <a:p>
                <a:pPr algn="l"/>
                <a:r>
                  <a:rPr lang="it-IT" dirty="0" smtClean="0">
                    <a:solidFill>
                      <a:schemeClr val="tx2"/>
                    </a:solidFill>
                  </a:rPr>
                  <a:t>129 </a:t>
                </a:r>
                <a:r>
                  <a:rPr lang="it-IT" dirty="0">
                    <a:solidFill>
                      <a:schemeClr val="tx2"/>
                    </a:solidFill>
                  </a:rPr>
                  <a:t>coils </a:t>
                </a:r>
                <a:r>
                  <a:rPr lang="it-IT" dirty="0" err="1">
                    <a:solidFill>
                      <a:schemeClr val="tx2"/>
                    </a:solidFill>
                  </a:rPr>
                  <a:t>produced</a:t>
                </a:r>
                <a:endParaRPr lang="it-IT" dirty="0">
                  <a:solidFill>
                    <a:schemeClr val="tx2"/>
                  </a:solidFill>
                </a:endParaRPr>
              </a:p>
              <a:p>
                <a:pPr algn="l"/>
                <a:r>
                  <a:rPr lang="it-IT" dirty="0">
                    <a:solidFill>
                      <a:schemeClr val="tx2"/>
                    </a:solidFill>
                  </a:rPr>
                  <a:t>19 </a:t>
                </a:r>
                <a:r>
                  <a:rPr lang="it-IT" dirty="0" err="1">
                    <a:solidFill>
                      <a:schemeClr val="tx2"/>
                    </a:solidFill>
                  </a:rPr>
                  <a:t>NCs</a:t>
                </a:r>
                <a:endParaRPr lang="it-IT" dirty="0">
                  <a:solidFill>
                    <a:schemeClr val="tx2"/>
                  </a:solidFill>
                </a:endParaRPr>
              </a:p>
            </p:txBody>
          </p:sp>
          <p:sp>
            <p:nvSpPr>
              <p:cNvPr id="31" name="CasellaDiTesto 30"/>
              <p:cNvSpPr txBox="1"/>
              <p:nvPr/>
            </p:nvSpPr>
            <p:spPr>
              <a:xfrm>
                <a:off x="7954714" y="4556413"/>
                <a:ext cx="466794" cy="276999"/>
              </a:xfrm>
              <a:prstGeom prst="rect">
                <a:avLst/>
              </a:prstGeom>
              <a:noFill/>
            </p:spPr>
            <p:txBody>
              <a:bodyPr wrap="none" rtlCol="0">
                <a:spAutoFit/>
              </a:bodyPr>
              <a:lstStyle/>
              <a:p>
                <a:pPr algn="l"/>
                <a:r>
                  <a:rPr lang="it-IT" sz="1200" dirty="0" err="1"/>
                  <a:t>June</a:t>
                </a:r>
                <a:endParaRPr lang="it-IT" sz="1200" dirty="0"/>
              </a:p>
            </p:txBody>
          </p:sp>
        </p:grpSp>
      </p:grpSp>
    </p:spTree>
    <p:extLst>
      <p:ext uri="{BB962C8B-B14F-4D97-AF65-F5344CB8AC3E}">
        <p14:creationId xmlns:p14="http://schemas.microsoft.com/office/powerpoint/2010/main" val="4245485200"/>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Series Production </a:t>
            </a:r>
            <a:r>
              <a:rPr lang="it-IT" dirty="0"/>
              <a:t>- </a:t>
            </a:r>
            <a:r>
              <a:rPr lang="it-IT" dirty="0" err="1" smtClean="0"/>
              <a:t>Magnets</a:t>
            </a:r>
            <a:endParaRPr lang="it-IT" dirty="0"/>
          </a:p>
        </p:txBody>
      </p:sp>
      <p:sp>
        <p:nvSpPr>
          <p:cNvPr id="4" name="Segnaposto piè di pagina 3"/>
          <p:cNvSpPr>
            <a:spLocks noGrp="1"/>
          </p:cNvSpPr>
          <p:nvPr>
            <p:ph type="ftr" sz="quarter" idx="11"/>
          </p:nvPr>
        </p:nvSpPr>
        <p:spPr/>
        <p:txBody>
          <a:bodyPr/>
          <a:lstStyle/>
          <a:p>
            <a:r>
              <a:rPr lang="it-IT" noProof="0" smtClean="0"/>
              <a:t>Consiglio Sez. di Milano 29-6-2020</a:t>
            </a:r>
            <a:endParaRPr lang="en-GB" noProof="0" dirty="0"/>
          </a:p>
        </p:txBody>
      </p:sp>
      <p:sp>
        <p:nvSpPr>
          <p:cNvPr id="5" name="Segnaposto numero diapositiva 4"/>
          <p:cNvSpPr>
            <a:spLocks noGrp="1"/>
          </p:cNvSpPr>
          <p:nvPr>
            <p:ph type="sldNum" sz="quarter" idx="12"/>
          </p:nvPr>
        </p:nvSpPr>
        <p:spPr/>
        <p:txBody>
          <a:bodyPr/>
          <a:lstStyle/>
          <a:p>
            <a:fld id="{BFDCA1C4-9514-7B4F-976F-D92F7E296653}" type="slidenum">
              <a:rPr lang="fr-FR" smtClean="0"/>
              <a:pPr/>
              <a:t>24</a:t>
            </a:fld>
            <a:endParaRPr lang="fr-FR"/>
          </a:p>
        </p:txBody>
      </p:sp>
      <p:sp>
        <p:nvSpPr>
          <p:cNvPr id="7" name="Segnaposto contenuto 6"/>
          <p:cNvSpPr>
            <a:spLocks noGrp="1"/>
          </p:cNvSpPr>
          <p:nvPr>
            <p:ph idx="1"/>
          </p:nvPr>
        </p:nvSpPr>
        <p:spPr>
          <a:xfrm>
            <a:off x="395538" y="1682831"/>
            <a:ext cx="6096295" cy="1278327"/>
          </a:xfrm>
        </p:spPr>
        <p:txBody>
          <a:bodyPr>
            <a:normAutofit fontScale="55000" lnSpcReduction="20000"/>
          </a:bodyPr>
          <a:lstStyle/>
          <a:p>
            <a:r>
              <a:rPr lang="fr-CH" dirty="0">
                <a:cs typeface="Times" panose="02020603050405020304" pitchFamily="18" charset="0"/>
              </a:rPr>
              <a:t>4/9 </a:t>
            </a:r>
            <a:r>
              <a:rPr lang="fr-CH" dirty="0" err="1">
                <a:cs typeface="Times" panose="02020603050405020304" pitchFamily="18" charset="0"/>
              </a:rPr>
              <a:t>cores</a:t>
            </a:r>
            <a:r>
              <a:rPr lang="fr-CH" dirty="0">
                <a:cs typeface="Times" panose="02020603050405020304" pitchFamily="18" charset="0"/>
              </a:rPr>
              <a:t> </a:t>
            </a:r>
            <a:r>
              <a:rPr lang="fr-CH" dirty="0" err="1">
                <a:cs typeface="Times" panose="02020603050405020304" pitchFamily="18" charset="0"/>
              </a:rPr>
              <a:t>installed</a:t>
            </a:r>
            <a:endParaRPr lang="fr-CH" dirty="0">
              <a:cs typeface="Times" panose="02020603050405020304" pitchFamily="18" charset="0"/>
            </a:endParaRPr>
          </a:p>
          <a:p>
            <a:r>
              <a:rPr lang="fr-CH" dirty="0">
                <a:cs typeface="Times" panose="02020603050405020304" pitchFamily="18" charset="0"/>
              </a:rPr>
              <a:t>2/9 set of </a:t>
            </a:r>
            <a:r>
              <a:rPr lang="fr-CH" dirty="0" err="1">
                <a:cs typeface="Times" panose="02020603050405020304" pitchFamily="18" charset="0"/>
              </a:rPr>
              <a:t>coils</a:t>
            </a:r>
            <a:r>
              <a:rPr lang="fr-CH" dirty="0">
                <a:cs typeface="Times" panose="02020603050405020304" pitchFamily="18" charset="0"/>
              </a:rPr>
              <a:t> </a:t>
            </a:r>
            <a:r>
              <a:rPr lang="fr-CH" dirty="0" err="1">
                <a:cs typeface="Times" panose="02020603050405020304" pitchFamily="18" charset="0"/>
              </a:rPr>
              <a:t>installed</a:t>
            </a:r>
            <a:endParaRPr lang="fr-CH" dirty="0">
              <a:cs typeface="Times" panose="02020603050405020304" pitchFamily="18" charset="0"/>
            </a:endParaRPr>
          </a:p>
          <a:p>
            <a:r>
              <a:rPr lang="fr-CH" dirty="0" err="1">
                <a:cs typeface="Times" panose="02020603050405020304" pitchFamily="18" charset="0"/>
              </a:rPr>
              <a:t>Next</a:t>
            </a:r>
            <a:r>
              <a:rPr lang="fr-CH" dirty="0">
                <a:cs typeface="Times" panose="02020603050405020304" pitchFamily="18" charset="0"/>
              </a:rPr>
              <a:t> </a:t>
            </a:r>
            <a:r>
              <a:rPr lang="fr-CH" dirty="0" err="1">
                <a:cs typeface="Times" panose="02020603050405020304" pitchFamily="18" charset="0"/>
              </a:rPr>
              <a:t>week</a:t>
            </a:r>
            <a:r>
              <a:rPr lang="fr-CH" dirty="0">
                <a:cs typeface="Times" panose="02020603050405020304" pitchFamily="18" charset="0"/>
              </a:rPr>
              <a:t> first </a:t>
            </a:r>
            <a:r>
              <a:rPr lang="fr-CH" dirty="0" err="1">
                <a:cs typeface="Times" panose="02020603050405020304" pitchFamily="18" charset="0"/>
              </a:rPr>
              <a:t>magnet</a:t>
            </a:r>
            <a:r>
              <a:rPr lang="fr-CH" dirty="0">
                <a:cs typeface="Times" panose="02020603050405020304" pitchFamily="18" charset="0"/>
              </a:rPr>
              <a:t> </a:t>
            </a:r>
            <a:r>
              <a:rPr lang="fr-CH" dirty="0" err="1">
                <a:cs typeface="Times" panose="02020603050405020304" pitchFamily="18" charset="0"/>
              </a:rPr>
              <a:t>is</a:t>
            </a:r>
            <a:r>
              <a:rPr lang="fr-CH" dirty="0">
                <a:cs typeface="Times" panose="02020603050405020304" pitchFamily="18" charset="0"/>
              </a:rPr>
              <a:t> </a:t>
            </a:r>
            <a:r>
              <a:rPr lang="fr-CH" dirty="0" err="1" smtClean="0">
                <a:cs typeface="Times" panose="02020603050405020304" pitchFamily="18" charset="0"/>
              </a:rPr>
              <a:t>closed</a:t>
            </a:r>
            <a:r>
              <a:rPr lang="fr-CH" dirty="0" smtClean="0">
                <a:cs typeface="Times" panose="02020603050405020304" pitchFamily="18" charset="0"/>
              </a:rPr>
              <a:t> </a:t>
            </a:r>
            <a:r>
              <a:rPr lang="it-IT" dirty="0" smtClean="0">
                <a:solidFill>
                  <a:srgbClr val="5A5A5A"/>
                </a:solidFill>
              </a:rPr>
              <a:t>MCDXF001</a:t>
            </a:r>
          </a:p>
          <a:p>
            <a:r>
              <a:rPr lang="it-IT" dirty="0" smtClean="0">
                <a:solidFill>
                  <a:srgbClr val="5A5A5A"/>
                </a:solidFill>
                <a:cs typeface="Times" panose="02020603050405020304" pitchFamily="18" charset="0"/>
              </a:rPr>
              <a:t>Batch 1a: 8 </a:t>
            </a:r>
            <a:r>
              <a:rPr lang="it-IT" dirty="0" err="1" smtClean="0">
                <a:solidFill>
                  <a:srgbClr val="5A5A5A"/>
                </a:solidFill>
                <a:cs typeface="Times" panose="02020603050405020304" pitchFamily="18" charset="0"/>
              </a:rPr>
              <a:t>magnets</a:t>
            </a:r>
            <a:r>
              <a:rPr lang="it-IT" dirty="0" smtClean="0">
                <a:solidFill>
                  <a:srgbClr val="5A5A5A"/>
                </a:solidFill>
                <a:cs typeface="Times" panose="02020603050405020304" pitchFamily="18" charset="0"/>
              </a:rPr>
              <a:t>  </a:t>
            </a:r>
            <a:r>
              <a:rPr lang="it-IT" dirty="0" err="1" smtClean="0">
                <a:solidFill>
                  <a:srgbClr val="5A5A5A"/>
                </a:solidFill>
                <a:cs typeface="Times" panose="02020603050405020304" pitchFamily="18" charset="0"/>
              </a:rPr>
              <a:t>within</a:t>
            </a:r>
            <a:r>
              <a:rPr lang="it-IT" dirty="0" smtClean="0">
                <a:solidFill>
                  <a:srgbClr val="5A5A5A"/>
                </a:solidFill>
                <a:cs typeface="Times" panose="02020603050405020304" pitchFamily="18" charset="0"/>
              </a:rPr>
              <a:t> </a:t>
            </a:r>
            <a:r>
              <a:rPr lang="it-IT" dirty="0" err="1" smtClean="0">
                <a:solidFill>
                  <a:srgbClr val="5A5A5A"/>
                </a:solidFill>
                <a:cs typeface="Times" panose="02020603050405020304" pitchFamily="18" charset="0"/>
              </a:rPr>
              <a:t>Aug</a:t>
            </a:r>
            <a:r>
              <a:rPr lang="it-IT" dirty="0" smtClean="0">
                <a:solidFill>
                  <a:srgbClr val="5A5A5A"/>
                </a:solidFill>
                <a:cs typeface="Times" panose="02020603050405020304" pitchFamily="18" charset="0"/>
              </a:rPr>
              <a:t> 2020, 4P in </a:t>
            </a:r>
            <a:r>
              <a:rPr lang="it-IT" dirty="0" err="1" smtClean="0">
                <a:solidFill>
                  <a:srgbClr val="5A5A5A"/>
                </a:solidFill>
                <a:cs typeface="Times" panose="02020603050405020304" pitchFamily="18" charset="0"/>
              </a:rPr>
              <a:t>Sep</a:t>
            </a:r>
            <a:r>
              <a:rPr lang="it-IT" dirty="0" smtClean="0">
                <a:solidFill>
                  <a:srgbClr val="5A5A5A"/>
                </a:solidFill>
                <a:cs typeface="Times" panose="02020603050405020304" pitchFamily="18" charset="0"/>
              </a:rPr>
              <a:t> 2020</a:t>
            </a:r>
            <a:r>
              <a:rPr lang="fr-CH" dirty="0" smtClean="0">
                <a:cs typeface="Times" panose="02020603050405020304" pitchFamily="18" charset="0"/>
              </a:rPr>
              <a:t> </a:t>
            </a:r>
            <a:endParaRPr lang="fr-CH" dirty="0">
              <a:cs typeface="Times" panose="02020603050405020304" pitchFamily="18" charset="0"/>
            </a:endParaRPr>
          </a:p>
        </p:txBody>
      </p:sp>
      <p:sp>
        <p:nvSpPr>
          <p:cNvPr id="8" name="AutoShape 2" descr="blob:file:///e7ed492c-6383-4423-ab90-b8d0b69db732"/>
          <p:cNvSpPr>
            <a:spLocks noChangeAspect="1" noChangeArrowheads="1"/>
          </p:cNvSpPr>
          <p:nvPr/>
        </p:nvSpPr>
        <p:spPr bwMode="auto">
          <a:xfrm>
            <a:off x="155575" y="7127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4" descr="blob:file:///e7ed492c-6383-4423-ab90-b8d0b69db732"/>
          <p:cNvSpPr>
            <a:spLocks noChangeAspect="1" noChangeArrowheads="1"/>
          </p:cNvSpPr>
          <p:nvPr/>
        </p:nvSpPr>
        <p:spPr bwMode="auto">
          <a:xfrm>
            <a:off x="307975" y="8651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 name="Immagin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0" y="-5048250"/>
            <a:ext cx="630000" cy="840000"/>
          </a:xfrm>
          <a:prstGeom prst="rect">
            <a:avLst/>
          </a:prstGeom>
        </p:spPr>
      </p:pic>
      <p:sp>
        <p:nvSpPr>
          <p:cNvPr id="11" name="AutoShape 6" descr="blob:file:///e7ed492c-6383-4423-ab90-b8d0b69db732"/>
          <p:cNvSpPr>
            <a:spLocks noChangeAspect="1" noChangeArrowheads="1"/>
          </p:cNvSpPr>
          <p:nvPr/>
        </p:nvSpPr>
        <p:spPr bwMode="auto">
          <a:xfrm>
            <a:off x="460375" y="10175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 name="Immagin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5048250"/>
            <a:ext cx="1350000" cy="1800000"/>
          </a:xfrm>
          <a:prstGeom prst="rect">
            <a:avLst/>
          </a:prstGeom>
        </p:spPr>
      </p:pic>
      <p:pic>
        <p:nvPicPr>
          <p:cNvPr id="13" name="Immagine 12"/>
          <p:cNvPicPr>
            <a:picLocks noChangeAspect="1"/>
          </p:cNvPicPr>
          <p:nvPr/>
        </p:nvPicPr>
        <p:blipFill rotWithShape="1">
          <a:blip r:embed="rId4" cstate="screen">
            <a:extLst>
              <a:ext uri="{28A0092B-C50C-407E-A947-70E740481C1C}">
                <a14:useLocalDpi xmlns:a14="http://schemas.microsoft.com/office/drawing/2010/main"/>
              </a:ext>
            </a:extLst>
          </a:blip>
          <a:srcRect b="-1030"/>
          <a:stretch/>
        </p:blipFill>
        <p:spPr>
          <a:xfrm>
            <a:off x="6300195" y="1628789"/>
            <a:ext cx="2576885" cy="3471271"/>
          </a:xfrm>
          <a:prstGeom prst="roundRect">
            <a:avLst/>
          </a:prstGeom>
        </p:spPr>
      </p:pic>
      <p:sp>
        <p:nvSpPr>
          <p:cNvPr id="14" name="Rettangolo 13"/>
          <p:cNvSpPr/>
          <p:nvPr/>
        </p:nvSpPr>
        <p:spPr>
          <a:xfrm>
            <a:off x="6458041" y="1614454"/>
            <a:ext cx="1742785" cy="461665"/>
          </a:xfrm>
          <a:prstGeom prst="rect">
            <a:avLst/>
          </a:prstGeom>
        </p:spPr>
        <p:txBody>
          <a:bodyPr wrap="none">
            <a:spAutoFit/>
          </a:bodyPr>
          <a:lstStyle/>
          <a:p>
            <a:r>
              <a:rPr lang="it-IT" dirty="0">
                <a:solidFill>
                  <a:srgbClr val="FF0000"/>
                </a:solidFill>
              </a:rPr>
              <a:t>MCDXF001</a:t>
            </a:r>
          </a:p>
        </p:txBody>
      </p:sp>
      <p:graphicFrame>
        <p:nvGraphicFramePr>
          <p:cNvPr id="15" name="Tabella 14"/>
          <p:cNvGraphicFramePr>
            <a:graphicFrameLocks noGrp="1"/>
          </p:cNvGraphicFramePr>
          <p:nvPr>
            <p:extLst/>
          </p:nvPr>
        </p:nvGraphicFramePr>
        <p:xfrm>
          <a:off x="1115618" y="2731280"/>
          <a:ext cx="4207659" cy="2641936"/>
        </p:xfrm>
        <a:graphic>
          <a:graphicData uri="http://schemas.openxmlformats.org/drawingml/2006/table">
            <a:tbl>
              <a:tblPr firstRow="1" bandRow="1">
                <a:tableStyleId>{5C22544A-7EE6-4342-B048-85BDC9FD1C3A}</a:tableStyleId>
              </a:tblPr>
              <a:tblGrid>
                <a:gridCol w="1167680">
                  <a:extLst>
                    <a:ext uri="{9D8B030D-6E8A-4147-A177-3AD203B41FA5}">
                      <a16:colId xmlns:a16="http://schemas.microsoft.com/office/drawing/2014/main" val="984204709"/>
                    </a:ext>
                  </a:extLst>
                </a:gridCol>
                <a:gridCol w="659177">
                  <a:extLst>
                    <a:ext uri="{9D8B030D-6E8A-4147-A177-3AD203B41FA5}">
                      <a16:colId xmlns:a16="http://schemas.microsoft.com/office/drawing/2014/main" val="1828566437"/>
                    </a:ext>
                  </a:extLst>
                </a:gridCol>
                <a:gridCol w="822085">
                  <a:extLst>
                    <a:ext uri="{9D8B030D-6E8A-4147-A177-3AD203B41FA5}">
                      <a16:colId xmlns:a16="http://schemas.microsoft.com/office/drawing/2014/main" val="3079727993"/>
                    </a:ext>
                  </a:extLst>
                </a:gridCol>
                <a:gridCol w="822085">
                  <a:extLst>
                    <a:ext uri="{9D8B030D-6E8A-4147-A177-3AD203B41FA5}">
                      <a16:colId xmlns:a16="http://schemas.microsoft.com/office/drawing/2014/main" val="3711134823"/>
                    </a:ext>
                  </a:extLst>
                </a:gridCol>
                <a:gridCol w="736632">
                  <a:extLst>
                    <a:ext uri="{9D8B030D-6E8A-4147-A177-3AD203B41FA5}">
                      <a16:colId xmlns:a16="http://schemas.microsoft.com/office/drawing/2014/main" val="661192261"/>
                    </a:ext>
                  </a:extLst>
                </a:gridCol>
              </a:tblGrid>
              <a:tr h="355936">
                <a:tc>
                  <a:txBody>
                    <a:bodyPr/>
                    <a:lstStyle/>
                    <a:p>
                      <a:pPr algn="ctr"/>
                      <a:r>
                        <a:rPr lang="it-IT" sz="1600" dirty="0" smtClean="0"/>
                        <a:t>Batch 1a</a:t>
                      </a:r>
                      <a:endParaRPr lang="it-IT" sz="1600" dirty="0"/>
                    </a:p>
                  </a:txBody>
                  <a:tcPr/>
                </a:tc>
                <a:tc>
                  <a:txBody>
                    <a:bodyPr/>
                    <a:lstStyle/>
                    <a:p>
                      <a:pPr algn="ctr"/>
                      <a:r>
                        <a:rPr lang="it-IT" sz="1600" dirty="0" smtClean="0"/>
                        <a:t>core</a:t>
                      </a:r>
                      <a:endParaRPr lang="it-IT" sz="1600" dirty="0"/>
                    </a:p>
                  </a:txBody>
                  <a:tcPr/>
                </a:tc>
                <a:tc>
                  <a:txBody>
                    <a:bodyPr/>
                    <a:lstStyle/>
                    <a:p>
                      <a:pPr algn="ctr"/>
                      <a:r>
                        <a:rPr lang="it-IT" sz="1600" dirty="0" smtClean="0"/>
                        <a:t>coils</a:t>
                      </a:r>
                      <a:endParaRPr lang="it-IT" sz="1600" dirty="0"/>
                    </a:p>
                  </a:txBody>
                  <a:tcPr/>
                </a:tc>
                <a:tc>
                  <a:txBody>
                    <a:bodyPr/>
                    <a:lstStyle/>
                    <a:p>
                      <a:pPr algn="ctr"/>
                      <a:r>
                        <a:rPr lang="it-IT" sz="1600" dirty="0" smtClean="0"/>
                        <a:t>PCB</a:t>
                      </a:r>
                      <a:endParaRPr lang="it-IT" sz="1600" dirty="0"/>
                    </a:p>
                  </a:txBody>
                  <a:tcPr/>
                </a:tc>
                <a:tc>
                  <a:txBody>
                    <a:bodyPr/>
                    <a:lstStyle/>
                    <a:p>
                      <a:pPr algn="ctr"/>
                      <a:r>
                        <a:rPr lang="it-IT" sz="1600" dirty="0" smtClean="0"/>
                        <a:t>FAT</a:t>
                      </a:r>
                      <a:endParaRPr lang="it-IT" sz="1600" dirty="0"/>
                    </a:p>
                  </a:txBody>
                  <a:tcPr/>
                </a:tc>
                <a:extLst>
                  <a:ext uri="{0D108BD9-81ED-4DB2-BD59-A6C34878D82A}">
                    <a16:rowId xmlns:a16="http://schemas.microsoft.com/office/drawing/2014/main" val="1946419729"/>
                  </a:ext>
                </a:extLst>
              </a:tr>
              <a:tr h="213360">
                <a:tc rowSpan="2">
                  <a:txBody>
                    <a:bodyPr/>
                    <a:lstStyle/>
                    <a:p>
                      <a:r>
                        <a:rPr lang="it-IT" sz="1600" dirty="0" smtClean="0"/>
                        <a:t>M06</a:t>
                      </a:r>
                      <a:endParaRPr lang="it-IT" sz="1600" dirty="0"/>
                    </a:p>
                  </a:txBody>
                  <a:tcPr anchor="ctr"/>
                </a:tc>
                <a:tc>
                  <a:txBody>
                    <a:bodyPr/>
                    <a:lstStyle/>
                    <a:p>
                      <a:pPr algn="ctr"/>
                      <a:r>
                        <a:rPr lang="it-IT" sz="800" dirty="0" smtClean="0"/>
                        <a:t>OK</a:t>
                      </a:r>
                      <a:endParaRPr lang="it-IT" sz="800" dirty="0"/>
                    </a:p>
                  </a:txBody>
                  <a:tcPr anchor="ctr">
                    <a:solidFill>
                      <a:srgbClr val="007D37"/>
                    </a:solidFill>
                  </a:tcPr>
                </a:tc>
                <a:tc>
                  <a:txBody>
                    <a:bodyPr/>
                    <a:lstStyle/>
                    <a:p>
                      <a:pPr algn="ctr"/>
                      <a:r>
                        <a:rPr lang="it-IT" sz="800" dirty="0" err="1" smtClean="0"/>
                        <a:t>ongoing</a:t>
                      </a:r>
                      <a:endParaRPr lang="it-IT" sz="800" dirty="0"/>
                    </a:p>
                  </a:txBody>
                  <a:tcPr anchor="ctr">
                    <a:solidFill>
                      <a:schemeClr val="accent6"/>
                    </a:solidFill>
                  </a:tcPr>
                </a:tc>
                <a:tc>
                  <a:txBody>
                    <a:bodyPr/>
                    <a:lstStyle/>
                    <a:p>
                      <a:pPr algn="ctr"/>
                      <a:endParaRPr lang="it-IT" sz="800" dirty="0"/>
                    </a:p>
                  </a:txBody>
                  <a:tcPr anchor="ctr"/>
                </a:tc>
                <a:tc>
                  <a:txBody>
                    <a:bodyPr/>
                    <a:lstStyle/>
                    <a:p>
                      <a:pPr algn="ctr"/>
                      <a:endParaRPr lang="it-IT" sz="800" dirty="0"/>
                    </a:p>
                  </a:txBody>
                  <a:tcPr anchor="ctr"/>
                </a:tc>
                <a:extLst>
                  <a:ext uri="{0D108BD9-81ED-4DB2-BD59-A6C34878D82A}">
                    <a16:rowId xmlns:a16="http://schemas.microsoft.com/office/drawing/2014/main" val="2293815379"/>
                  </a:ext>
                </a:extLst>
              </a:tr>
              <a:tr h="213360">
                <a:tc vMerge="1">
                  <a:txBody>
                    <a:bodyPr/>
                    <a:lstStyle/>
                    <a:p>
                      <a:endParaRPr lang="it-IT" dirty="0"/>
                    </a:p>
                  </a:txBody>
                  <a:tcPr/>
                </a:tc>
                <a:tc>
                  <a:txBody>
                    <a:bodyPr/>
                    <a:lstStyle/>
                    <a:p>
                      <a:pPr algn="ctr"/>
                      <a:r>
                        <a:rPr lang="it-IT" sz="800" dirty="0" smtClean="0"/>
                        <a:t>OK</a:t>
                      </a:r>
                      <a:endParaRPr lang="it-IT" sz="800" dirty="0"/>
                    </a:p>
                  </a:txBody>
                  <a:tcPr anchor="ctr">
                    <a:solidFill>
                      <a:srgbClr val="007D37"/>
                    </a:solidFill>
                  </a:tcPr>
                </a:tc>
                <a:tc>
                  <a:txBody>
                    <a:bodyPr/>
                    <a:lstStyle/>
                    <a:p>
                      <a:pPr algn="ctr"/>
                      <a:r>
                        <a:rPr lang="it-IT" sz="800" dirty="0" err="1" smtClean="0"/>
                        <a:t>ongoing</a:t>
                      </a:r>
                      <a:endParaRPr lang="it-IT" sz="800" dirty="0"/>
                    </a:p>
                  </a:txBody>
                  <a:tcPr anchor="ctr">
                    <a:solidFill>
                      <a:schemeClr val="accent6"/>
                    </a:solidFill>
                  </a:tcPr>
                </a:tc>
                <a:tc>
                  <a:txBody>
                    <a:bodyPr/>
                    <a:lstStyle/>
                    <a:p>
                      <a:pPr algn="ctr"/>
                      <a:endParaRPr lang="it-IT" sz="800" dirty="0"/>
                    </a:p>
                  </a:txBody>
                  <a:tcPr anchor="ctr"/>
                </a:tc>
                <a:tc>
                  <a:txBody>
                    <a:bodyPr/>
                    <a:lstStyle/>
                    <a:p>
                      <a:pPr algn="ctr"/>
                      <a:endParaRPr lang="it-IT" sz="800" dirty="0"/>
                    </a:p>
                  </a:txBody>
                  <a:tcPr anchor="ctr"/>
                </a:tc>
                <a:extLst>
                  <a:ext uri="{0D108BD9-81ED-4DB2-BD59-A6C34878D82A}">
                    <a16:rowId xmlns:a16="http://schemas.microsoft.com/office/drawing/2014/main" val="2610426272"/>
                  </a:ext>
                </a:extLst>
              </a:tr>
              <a:tr h="213360">
                <a:tc rowSpan="2">
                  <a:txBody>
                    <a:bodyPr/>
                    <a:lstStyle/>
                    <a:p>
                      <a:r>
                        <a:rPr lang="it-IT" sz="1600" dirty="0" smtClean="0"/>
                        <a:t>M08</a:t>
                      </a:r>
                      <a:endParaRPr lang="it-IT" sz="1600" dirty="0"/>
                    </a:p>
                  </a:txBody>
                  <a:tcPr anchor="ctr"/>
                </a:tc>
                <a:tc>
                  <a:txBody>
                    <a:bodyPr/>
                    <a:lstStyle/>
                    <a:p>
                      <a:pPr algn="ctr"/>
                      <a:r>
                        <a:rPr lang="it-IT" sz="800" dirty="0" err="1" smtClean="0"/>
                        <a:t>ongoing</a:t>
                      </a:r>
                      <a:endParaRPr lang="it-IT" sz="800" dirty="0"/>
                    </a:p>
                  </a:txBody>
                  <a:tcPr anchor="ctr">
                    <a:solidFill>
                      <a:schemeClr val="accent6"/>
                    </a:solidFill>
                  </a:tcPr>
                </a:tc>
                <a:tc>
                  <a:txBody>
                    <a:bodyPr/>
                    <a:lstStyle/>
                    <a:p>
                      <a:pPr algn="ctr"/>
                      <a:endParaRPr lang="it-IT" sz="800" dirty="0"/>
                    </a:p>
                  </a:txBody>
                  <a:tcPr anchor="ctr"/>
                </a:tc>
                <a:tc>
                  <a:txBody>
                    <a:bodyPr/>
                    <a:lstStyle/>
                    <a:p>
                      <a:pPr algn="ctr"/>
                      <a:endParaRPr lang="it-IT" sz="800" dirty="0"/>
                    </a:p>
                  </a:txBody>
                  <a:tcPr anchor="ctr"/>
                </a:tc>
                <a:tc>
                  <a:txBody>
                    <a:bodyPr/>
                    <a:lstStyle/>
                    <a:p>
                      <a:pPr algn="ctr"/>
                      <a:endParaRPr lang="it-IT" sz="800" dirty="0"/>
                    </a:p>
                  </a:txBody>
                  <a:tcPr anchor="ctr"/>
                </a:tc>
                <a:extLst>
                  <a:ext uri="{0D108BD9-81ED-4DB2-BD59-A6C34878D82A}">
                    <a16:rowId xmlns:a16="http://schemas.microsoft.com/office/drawing/2014/main" val="785911623"/>
                  </a:ext>
                </a:extLst>
              </a:tr>
              <a:tr h="213360">
                <a:tc vMerge="1">
                  <a:txBody>
                    <a:bodyPr/>
                    <a:lstStyle/>
                    <a:p>
                      <a:endParaRPr lang="it-IT" dirty="0"/>
                    </a:p>
                  </a:txBody>
                  <a:tcPr/>
                </a:tc>
                <a:tc>
                  <a:txBody>
                    <a:bodyPr/>
                    <a:lstStyle/>
                    <a:p>
                      <a:pPr algn="ctr"/>
                      <a:r>
                        <a:rPr lang="it-IT" sz="800" dirty="0" err="1" smtClean="0"/>
                        <a:t>ongoing</a:t>
                      </a:r>
                      <a:endParaRPr lang="it-IT" sz="800" dirty="0"/>
                    </a:p>
                  </a:txBody>
                  <a:tcPr anchor="ctr">
                    <a:solidFill>
                      <a:schemeClr val="accent6"/>
                    </a:solidFill>
                  </a:tcPr>
                </a:tc>
                <a:tc>
                  <a:txBody>
                    <a:bodyPr/>
                    <a:lstStyle/>
                    <a:p>
                      <a:pPr algn="ctr"/>
                      <a:endParaRPr lang="it-IT" sz="800" dirty="0"/>
                    </a:p>
                  </a:txBody>
                  <a:tcPr anchor="ctr"/>
                </a:tc>
                <a:tc>
                  <a:txBody>
                    <a:bodyPr/>
                    <a:lstStyle/>
                    <a:p>
                      <a:pPr algn="ctr"/>
                      <a:endParaRPr lang="it-IT" sz="800" dirty="0"/>
                    </a:p>
                  </a:txBody>
                  <a:tcPr anchor="ctr"/>
                </a:tc>
                <a:tc>
                  <a:txBody>
                    <a:bodyPr/>
                    <a:lstStyle/>
                    <a:p>
                      <a:pPr algn="ctr"/>
                      <a:endParaRPr lang="it-IT" sz="800" dirty="0"/>
                    </a:p>
                  </a:txBody>
                  <a:tcPr anchor="ctr"/>
                </a:tc>
                <a:extLst>
                  <a:ext uri="{0D108BD9-81ED-4DB2-BD59-A6C34878D82A}">
                    <a16:rowId xmlns:a16="http://schemas.microsoft.com/office/drawing/2014/main" val="964219518"/>
                  </a:ext>
                </a:extLst>
              </a:tr>
              <a:tr h="213360">
                <a:tc rowSpan="2">
                  <a:txBody>
                    <a:bodyPr/>
                    <a:lstStyle/>
                    <a:p>
                      <a:r>
                        <a:rPr lang="it-IT" sz="1600" dirty="0" smtClean="0"/>
                        <a:t>M10</a:t>
                      </a:r>
                      <a:endParaRPr lang="it-IT" sz="1600" dirty="0"/>
                    </a:p>
                  </a:txBody>
                  <a:tcPr anchor="ctr"/>
                </a:tc>
                <a:tc>
                  <a:txBody>
                    <a:bodyPr/>
                    <a:lstStyle/>
                    <a:p>
                      <a:pPr algn="ctr"/>
                      <a:r>
                        <a:rPr lang="it-IT" sz="800" dirty="0" smtClean="0"/>
                        <a:t>OK</a:t>
                      </a:r>
                      <a:endParaRPr lang="it-IT" sz="800" dirty="0"/>
                    </a:p>
                  </a:txBody>
                  <a:tcPr anchor="ctr">
                    <a:solidFill>
                      <a:srgbClr val="007D37"/>
                    </a:solidFill>
                  </a:tcPr>
                </a:tc>
                <a:tc>
                  <a:txBody>
                    <a:bodyPr/>
                    <a:lstStyle/>
                    <a:p>
                      <a:pPr algn="ctr"/>
                      <a:r>
                        <a:rPr lang="it-IT" sz="800" dirty="0" smtClean="0"/>
                        <a:t>OK</a:t>
                      </a:r>
                      <a:endParaRPr lang="it-IT" sz="800" dirty="0"/>
                    </a:p>
                  </a:txBody>
                  <a:tcPr anchor="ctr">
                    <a:solidFill>
                      <a:srgbClr val="007D37"/>
                    </a:solidFill>
                  </a:tcPr>
                </a:tc>
                <a:tc>
                  <a:txBody>
                    <a:bodyPr/>
                    <a:lstStyle/>
                    <a:p>
                      <a:pPr algn="ctr"/>
                      <a:endParaRPr lang="it-IT" sz="800" dirty="0"/>
                    </a:p>
                  </a:txBody>
                  <a:tcPr anchor="ctr"/>
                </a:tc>
                <a:tc>
                  <a:txBody>
                    <a:bodyPr/>
                    <a:lstStyle/>
                    <a:p>
                      <a:pPr algn="ctr"/>
                      <a:endParaRPr lang="it-IT" sz="800" dirty="0"/>
                    </a:p>
                  </a:txBody>
                  <a:tcPr anchor="ctr"/>
                </a:tc>
                <a:extLst>
                  <a:ext uri="{0D108BD9-81ED-4DB2-BD59-A6C34878D82A}">
                    <a16:rowId xmlns:a16="http://schemas.microsoft.com/office/drawing/2014/main" val="2300634536"/>
                  </a:ext>
                </a:extLst>
              </a:tr>
              <a:tr h="213360">
                <a:tc vMerge="1">
                  <a:txBody>
                    <a:bodyPr/>
                    <a:lstStyle/>
                    <a:p>
                      <a:endParaRPr lang="it-IT" dirty="0"/>
                    </a:p>
                  </a:txBody>
                  <a:tcPr/>
                </a:tc>
                <a:tc>
                  <a:txBody>
                    <a:bodyPr/>
                    <a:lstStyle/>
                    <a:p>
                      <a:pPr algn="ctr"/>
                      <a:r>
                        <a:rPr lang="it-IT" sz="800" dirty="0" smtClean="0"/>
                        <a:t>OK</a:t>
                      </a:r>
                      <a:endParaRPr lang="it-IT" sz="800" dirty="0"/>
                    </a:p>
                  </a:txBody>
                  <a:tcPr anchor="ctr">
                    <a:solidFill>
                      <a:srgbClr val="007D37"/>
                    </a:solidFill>
                  </a:tcPr>
                </a:tc>
                <a:tc>
                  <a:txBody>
                    <a:bodyPr/>
                    <a:lstStyle/>
                    <a:p>
                      <a:pPr algn="ctr"/>
                      <a:r>
                        <a:rPr lang="it-IT" sz="800" dirty="0" smtClean="0"/>
                        <a:t>OK</a:t>
                      </a:r>
                      <a:endParaRPr lang="it-IT" sz="800" dirty="0"/>
                    </a:p>
                  </a:txBody>
                  <a:tcPr anchor="ctr">
                    <a:solidFill>
                      <a:srgbClr val="007D37"/>
                    </a:solidFill>
                  </a:tcPr>
                </a:tc>
                <a:tc>
                  <a:txBody>
                    <a:bodyPr/>
                    <a:lstStyle/>
                    <a:p>
                      <a:pPr algn="ctr"/>
                      <a:endParaRPr lang="it-IT" sz="800" dirty="0"/>
                    </a:p>
                  </a:txBody>
                  <a:tcPr anchor="ctr"/>
                </a:tc>
                <a:tc>
                  <a:txBody>
                    <a:bodyPr/>
                    <a:lstStyle/>
                    <a:p>
                      <a:pPr algn="ctr"/>
                      <a:endParaRPr lang="it-IT" sz="800" dirty="0"/>
                    </a:p>
                  </a:txBody>
                  <a:tcPr anchor="ctr"/>
                </a:tc>
                <a:extLst>
                  <a:ext uri="{0D108BD9-81ED-4DB2-BD59-A6C34878D82A}">
                    <a16:rowId xmlns:a16="http://schemas.microsoft.com/office/drawing/2014/main" val="1583980828"/>
                  </a:ext>
                </a:extLst>
              </a:tr>
              <a:tr h="3352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600" dirty="0" smtClean="0"/>
                        <a:t>M12-N</a:t>
                      </a:r>
                    </a:p>
                  </a:txBody>
                  <a:tcPr anchor="ctr"/>
                </a:tc>
                <a:tc>
                  <a:txBody>
                    <a:bodyPr/>
                    <a:lstStyle/>
                    <a:p>
                      <a:pPr algn="ctr"/>
                      <a:endParaRPr lang="it-IT" sz="800" dirty="0"/>
                    </a:p>
                  </a:txBody>
                  <a:tcPr anchor="ctr"/>
                </a:tc>
                <a:tc>
                  <a:txBody>
                    <a:bodyPr/>
                    <a:lstStyle/>
                    <a:p>
                      <a:pPr algn="ctr"/>
                      <a:endParaRPr lang="it-IT" sz="800" dirty="0"/>
                    </a:p>
                  </a:txBody>
                  <a:tcPr anchor="ctr"/>
                </a:tc>
                <a:tc>
                  <a:txBody>
                    <a:bodyPr/>
                    <a:lstStyle/>
                    <a:p>
                      <a:pPr algn="ctr"/>
                      <a:endParaRPr lang="it-IT" sz="800" dirty="0"/>
                    </a:p>
                  </a:txBody>
                  <a:tcPr anchor="ctr"/>
                </a:tc>
                <a:tc>
                  <a:txBody>
                    <a:bodyPr/>
                    <a:lstStyle/>
                    <a:p>
                      <a:pPr algn="ctr"/>
                      <a:endParaRPr lang="it-IT" sz="800" dirty="0"/>
                    </a:p>
                  </a:txBody>
                  <a:tcPr anchor="ctr"/>
                </a:tc>
                <a:extLst>
                  <a:ext uri="{0D108BD9-81ED-4DB2-BD59-A6C34878D82A}">
                    <a16:rowId xmlns:a16="http://schemas.microsoft.com/office/drawing/2014/main" val="1913014865"/>
                  </a:ext>
                </a:extLst>
              </a:tr>
              <a:tr h="3352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600" dirty="0" smtClean="0"/>
                        <a:t>M12-S</a:t>
                      </a:r>
                    </a:p>
                  </a:txBody>
                  <a:tcPr anchor="ctr"/>
                </a:tc>
                <a:tc>
                  <a:txBody>
                    <a:bodyPr/>
                    <a:lstStyle/>
                    <a:p>
                      <a:pPr algn="ctr"/>
                      <a:endParaRPr lang="it-IT" sz="800" dirty="0"/>
                    </a:p>
                  </a:txBody>
                  <a:tcPr anchor="ctr"/>
                </a:tc>
                <a:tc>
                  <a:txBody>
                    <a:bodyPr/>
                    <a:lstStyle/>
                    <a:p>
                      <a:pPr algn="ctr"/>
                      <a:endParaRPr lang="it-IT" sz="800" dirty="0"/>
                    </a:p>
                  </a:txBody>
                  <a:tcPr anchor="ctr"/>
                </a:tc>
                <a:tc>
                  <a:txBody>
                    <a:bodyPr/>
                    <a:lstStyle/>
                    <a:p>
                      <a:pPr algn="ctr"/>
                      <a:endParaRPr lang="it-IT" sz="800" dirty="0"/>
                    </a:p>
                  </a:txBody>
                  <a:tcPr anchor="ctr"/>
                </a:tc>
                <a:tc>
                  <a:txBody>
                    <a:bodyPr/>
                    <a:lstStyle/>
                    <a:p>
                      <a:pPr algn="ctr"/>
                      <a:endParaRPr lang="it-IT" sz="800" dirty="0"/>
                    </a:p>
                  </a:txBody>
                  <a:tcPr anchor="ctr"/>
                </a:tc>
                <a:extLst>
                  <a:ext uri="{0D108BD9-81ED-4DB2-BD59-A6C34878D82A}">
                    <a16:rowId xmlns:a16="http://schemas.microsoft.com/office/drawing/2014/main" val="1267159779"/>
                  </a:ext>
                </a:extLst>
              </a:tr>
              <a:tr h="335280">
                <a:tc>
                  <a:txBody>
                    <a:bodyPr/>
                    <a:lstStyle/>
                    <a:p>
                      <a:r>
                        <a:rPr lang="it-IT" sz="1600" dirty="0" smtClean="0"/>
                        <a:t>M04</a:t>
                      </a:r>
                      <a:endParaRPr lang="it-IT" sz="1600" dirty="0"/>
                    </a:p>
                  </a:txBody>
                  <a:tcPr anchor="ctr"/>
                </a:tc>
                <a:tc>
                  <a:txBody>
                    <a:bodyPr/>
                    <a:lstStyle/>
                    <a:p>
                      <a:pPr algn="ctr"/>
                      <a:endParaRPr lang="it-IT" sz="800" dirty="0"/>
                    </a:p>
                  </a:txBody>
                  <a:tcPr anchor="ctr"/>
                </a:tc>
                <a:tc>
                  <a:txBody>
                    <a:bodyPr/>
                    <a:lstStyle/>
                    <a:p>
                      <a:pPr algn="ctr"/>
                      <a:endParaRPr lang="it-IT" sz="800" dirty="0"/>
                    </a:p>
                  </a:txBody>
                  <a:tcPr anchor="ctr"/>
                </a:tc>
                <a:tc>
                  <a:txBody>
                    <a:bodyPr/>
                    <a:lstStyle/>
                    <a:p>
                      <a:pPr algn="ctr"/>
                      <a:endParaRPr lang="it-IT" sz="800" dirty="0"/>
                    </a:p>
                  </a:txBody>
                  <a:tcPr anchor="ctr"/>
                </a:tc>
                <a:tc>
                  <a:txBody>
                    <a:bodyPr/>
                    <a:lstStyle/>
                    <a:p>
                      <a:pPr algn="ctr"/>
                      <a:endParaRPr lang="it-IT" sz="800" dirty="0"/>
                    </a:p>
                  </a:txBody>
                  <a:tcPr anchor="ctr"/>
                </a:tc>
                <a:extLst>
                  <a:ext uri="{0D108BD9-81ED-4DB2-BD59-A6C34878D82A}">
                    <a16:rowId xmlns:a16="http://schemas.microsoft.com/office/drawing/2014/main" val="2119371092"/>
                  </a:ext>
                </a:extLst>
              </a:tr>
            </a:tbl>
          </a:graphicData>
        </a:graphic>
      </p:graphicFrame>
      <p:sp>
        <p:nvSpPr>
          <p:cNvPr id="6" name="CasellaDiTesto 5"/>
          <p:cNvSpPr txBox="1"/>
          <p:nvPr/>
        </p:nvSpPr>
        <p:spPr>
          <a:xfrm>
            <a:off x="4572000" y="5026344"/>
            <a:ext cx="4320480" cy="1200329"/>
          </a:xfrm>
          <a:prstGeom prst="rect">
            <a:avLst/>
          </a:prstGeom>
          <a:noFill/>
          <a:ln w="28575">
            <a:noFill/>
          </a:ln>
        </p:spPr>
        <p:txBody>
          <a:bodyPr wrap="square" rtlCol="0">
            <a:spAutoFit/>
          </a:bodyPr>
          <a:lstStyle/>
          <a:p>
            <a:pPr algn="ctr"/>
            <a:r>
              <a:rPr lang="it-IT" dirty="0">
                <a:solidFill>
                  <a:schemeClr val="tx2"/>
                </a:solidFill>
              </a:rPr>
              <a:t>Batch 1a</a:t>
            </a:r>
          </a:p>
          <a:p>
            <a:pPr algn="l"/>
            <a:r>
              <a:rPr lang="it-IT" dirty="0">
                <a:solidFill>
                  <a:schemeClr val="tx2"/>
                </a:solidFill>
              </a:rPr>
              <a:t>Coils and standard </a:t>
            </a:r>
            <a:r>
              <a:rPr lang="it-IT" dirty="0" err="1">
                <a:solidFill>
                  <a:schemeClr val="tx2"/>
                </a:solidFill>
              </a:rPr>
              <a:t>mechanics</a:t>
            </a:r>
            <a:r>
              <a:rPr lang="it-IT" dirty="0">
                <a:solidFill>
                  <a:schemeClr val="tx2"/>
                </a:solidFill>
              </a:rPr>
              <a:t> </a:t>
            </a:r>
            <a:r>
              <a:rPr lang="it-IT" dirty="0" err="1">
                <a:solidFill>
                  <a:schemeClr val="tx2"/>
                </a:solidFill>
              </a:rPr>
              <a:t>produced</a:t>
            </a:r>
            <a:endParaRPr lang="it-IT" dirty="0">
              <a:solidFill>
                <a:schemeClr val="tx2"/>
              </a:solidFill>
            </a:endParaRPr>
          </a:p>
        </p:txBody>
      </p:sp>
      <p:sp>
        <p:nvSpPr>
          <p:cNvPr id="3" name="CasellaDiTesto 2"/>
          <p:cNvSpPr txBox="1"/>
          <p:nvPr/>
        </p:nvSpPr>
        <p:spPr>
          <a:xfrm>
            <a:off x="6479744" y="4481336"/>
            <a:ext cx="2358520" cy="1200329"/>
          </a:xfrm>
          <a:prstGeom prst="rect">
            <a:avLst/>
          </a:prstGeom>
          <a:noFill/>
        </p:spPr>
        <p:txBody>
          <a:bodyPr wrap="square" rtlCol="0">
            <a:spAutoFit/>
          </a:bodyPr>
          <a:lstStyle/>
          <a:p>
            <a:pPr algn="ctr"/>
            <a:r>
              <a:rPr lang="it-IT" dirty="0">
                <a:solidFill>
                  <a:schemeClr val="accent3"/>
                </a:solidFill>
              </a:rPr>
              <a:t>First </a:t>
            </a:r>
            <a:r>
              <a:rPr lang="it-IT" dirty="0" err="1">
                <a:solidFill>
                  <a:schemeClr val="accent3"/>
                </a:solidFill>
              </a:rPr>
              <a:t>series</a:t>
            </a:r>
            <a:r>
              <a:rPr lang="it-IT" dirty="0">
                <a:solidFill>
                  <a:schemeClr val="accent3"/>
                </a:solidFill>
              </a:rPr>
              <a:t> </a:t>
            </a:r>
            <a:r>
              <a:rPr lang="it-IT" dirty="0" err="1">
                <a:solidFill>
                  <a:schemeClr val="accent3"/>
                </a:solidFill>
              </a:rPr>
              <a:t>magnet</a:t>
            </a:r>
            <a:r>
              <a:rPr lang="it-IT" dirty="0">
                <a:solidFill>
                  <a:schemeClr val="accent3"/>
                </a:solidFill>
              </a:rPr>
              <a:t> in </a:t>
            </a:r>
            <a:r>
              <a:rPr lang="it-IT" dirty="0" err="1">
                <a:solidFill>
                  <a:schemeClr val="accent3"/>
                </a:solidFill>
              </a:rPr>
              <a:t>costruction</a:t>
            </a:r>
            <a:endParaRPr lang="it-IT" dirty="0">
              <a:solidFill>
                <a:schemeClr val="accent3"/>
              </a:solidFill>
            </a:endParaRPr>
          </a:p>
        </p:txBody>
      </p:sp>
    </p:spTree>
    <p:extLst>
      <p:ext uri="{BB962C8B-B14F-4D97-AF65-F5344CB8AC3E}">
        <p14:creationId xmlns:p14="http://schemas.microsoft.com/office/powerpoint/2010/main" val="3473070573"/>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942F7F7-C0F4-3445-A00D-52868C2F45AB}"/>
              </a:ext>
            </a:extLst>
          </p:cNvPr>
          <p:cNvPicPr>
            <a:picLocks noChangeAspect="1"/>
          </p:cNvPicPr>
          <p:nvPr/>
        </p:nvPicPr>
        <p:blipFill rotWithShape="1">
          <a:blip r:embed="rId2"/>
          <a:srcRect l="9665" t="3818" r="23486" b="5268"/>
          <a:stretch/>
        </p:blipFill>
        <p:spPr>
          <a:xfrm>
            <a:off x="3921929" y="1254906"/>
            <a:ext cx="4905345" cy="4712376"/>
          </a:xfrm>
          <a:prstGeom prst="rect">
            <a:avLst/>
          </a:prstGeom>
        </p:spPr>
      </p:pic>
      <p:sp>
        <p:nvSpPr>
          <p:cNvPr id="2" name="Titolo 1">
            <a:extLst>
              <a:ext uri="{FF2B5EF4-FFF2-40B4-BE49-F238E27FC236}">
                <a16:creationId xmlns:a16="http://schemas.microsoft.com/office/drawing/2014/main" id="{B04ED9A4-B7C0-7D43-8A04-BD97F97B4E5E}"/>
              </a:ext>
            </a:extLst>
          </p:cNvPr>
          <p:cNvSpPr>
            <a:spLocks noGrp="1"/>
          </p:cNvSpPr>
          <p:nvPr>
            <p:ph type="title"/>
          </p:nvPr>
        </p:nvSpPr>
        <p:spPr>
          <a:xfrm>
            <a:off x="885079" y="0"/>
            <a:ext cx="7772400" cy="1143000"/>
          </a:xfrm>
        </p:spPr>
        <p:txBody>
          <a:bodyPr/>
          <a:lstStyle/>
          <a:p>
            <a:r>
              <a:rPr lang="it-IT" sz="2800" dirty="0" smtClean="0"/>
              <a:t>HL-LHC HO </a:t>
            </a:r>
            <a:r>
              <a:rPr lang="it-IT" sz="2800" dirty="0" err="1" smtClean="0"/>
              <a:t>Correctors</a:t>
            </a:r>
            <a:r>
              <a:rPr lang="it-IT" sz="2800" dirty="0" smtClean="0"/>
              <a:t> Test </a:t>
            </a:r>
            <a:r>
              <a:rPr lang="it-IT" sz="2800" dirty="0" err="1" smtClean="0"/>
              <a:t>configurations</a:t>
            </a:r>
            <a:endParaRPr lang="it-IT" sz="2800" dirty="0"/>
          </a:p>
        </p:txBody>
      </p:sp>
      <p:sp>
        <p:nvSpPr>
          <p:cNvPr id="3" name="Segnaposto contenuto 2">
            <a:extLst>
              <a:ext uri="{FF2B5EF4-FFF2-40B4-BE49-F238E27FC236}">
                <a16:creationId xmlns:a16="http://schemas.microsoft.com/office/drawing/2014/main" id="{6F29A230-04D0-3A47-89F5-F71156CCF87D}"/>
              </a:ext>
            </a:extLst>
          </p:cNvPr>
          <p:cNvSpPr>
            <a:spLocks noGrp="1"/>
          </p:cNvSpPr>
          <p:nvPr>
            <p:ph idx="1"/>
          </p:nvPr>
        </p:nvSpPr>
        <p:spPr>
          <a:xfrm>
            <a:off x="569015" y="1353666"/>
            <a:ext cx="3148682" cy="4451598"/>
          </a:xfrm>
        </p:spPr>
        <p:txBody>
          <a:bodyPr>
            <a:normAutofit fontScale="85000" lnSpcReduction="20000"/>
          </a:bodyPr>
          <a:lstStyle/>
          <a:p>
            <a:pPr marL="0" indent="0">
              <a:buNone/>
            </a:pPr>
            <a:r>
              <a:rPr lang="it-IT" sz="2250" b="1">
                <a:solidFill>
                  <a:srgbClr val="002060"/>
                </a:solidFill>
              </a:rPr>
              <a:t>Prototypes</a:t>
            </a:r>
          </a:p>
          <a:p>
            <a:r>
              <a:rPr lang="it-IT" sz="1950">
                <a:solidFill>
                  <a:srgbClr val="002060"/>
                </a:solidFill>
              </a:rPr>
              <a:t>Single magnet test</a:t>
            </a:r>
          </a:p>
          <a:p>
            <a:endParaRPr lang="it-IT" sz="1800">
              <a:solidFill>
                <a:srgbClr val="002060"/>
              </a:solidFill>
            </a:endParaRPr>
          </a:p>
          <a:p>
            <a:pPr marL="0" indent="0">
              <a:buNone/>
            </a:pPr>
            <a:r>
              <a:rPr lang="it-IT" sz="2250" b="1">
                <a:solidFill>
                  <a:srgbClr val="002060"/>
                </a:solidFill>
              </a:rPr>
              <a:t>Series production </a:t>
            </a:r>
          </a:p>
          <a:p>
            <a:r>
              <a:rPr lang="it-IT" sz="1800">
                <a:solidFill>
                  <a:srgbClr val="002060"/>
                </a:solidFill>
              </a:rPr>
              <a:t>54 magnet out of 100 for HL-LHC</a:t>
            </a:r>
          </a:p>
          <a:p>
            <a:pPr marL="0" indent="0">
              <a:buNone/>
            </a:pPr>
            <a:r>
              <a:rPr lang="it-IT" sz="1800" b="1">
                <a:solidFill>
                  <a:srgbClr val="002060"/>
                </a:solidFill>
              </a:rPr>
              <a:t>    to be tested in 3 batches 2020-2022 </a:t>
            </a:r>
          </a:p>
          <a:p>
            <a:r>
              <a:rPr lang="it-IT" sz="1800">
                <a:solidFill>
                  <a:srgbClr val="002060"/>
                </a:solidFill>
              </a:rPr>
              <a:t>Each batch consists of:</a:t>
            </a:r>
          </a:p>
          <a:p>
            <a:pPr lvl="1"/>
            <a:r>
              <a:rPr lang="it-IT" sz="1575">
                <a:solidFill>
                  <a:srgbClr val="002060"/>
                </a:solidFill>
              </a:rPr>
              <a:t>18 magnets</a:t>
            </a:r>
          </a:p>
          <a:p>
            <a:pPr lvl="1"/>
            <a:r>
              <a:rPr lang="it-IT" smtClean="0">
                <a:solidFill>
                  <a:srgbClr val="002060"/>
                </a:solidFill>
              </a:rPr>
              <a:t>5 cooldowns</a:t>
            </a:r>
          </a:p>
          <a:p>
            <a:pPr lvl="2"/>
            <a:r>
              <a:rPr lang="it-IT" sz="1575">
                <a:solidFill>
                  <a:srgbClr val="002060"/>
                </a:solidFill>
              </a:rPr>
              <a:t>(2 x </a:t>
            </a:r>
            <a:r>
              <a:rPr lang="it-IT" sz="1575" b="1">
                <a:solidFill>
                  <a:srgbClr val="FF0000"/>
                </a:solidFill>
              </a:rPr>
              <a:t>A</a:t>
            </a:r>
            <a:r>
              <a:rPr lang="it-IT" sz="1575" b="1">
                <a:solidFill>
                  <a:srgbClr val="002060"/>
                </a:solidFill>
              </a:rPr>
              <a:t>)</a:t>
            </a:r>
            <a:r>
              <a:rPr lang="it-IT" sz="1575">
                <a:solidFill>
                  <a:srgbClr val="002060"/>
                </a:solidFill>
              </a:rPr>
              <a:t> + (2 x </a:t>
            </a:r>
            <a:r>
              <a:rPr lang="it-IT" sz="1575" b="1">
                <a:solidFill>
                  <a:srgbClr val="FF0000"/>
                </a:solidFill>
              </a:rPr>
              <a:t>B</a:t>
            </a:r>
            <a:r>
              <a:rPr lang="it-IT" sz="1575" b="1">
                <a:solidFill>
                  <a:srgbClr val="002060"/>
                </a:solidFill>
              </a:rPr>
              <a:t>)</a:t>
            </a:r>
            <a:r>
              <a:rPr lang="it-IT" sz="1575" b="1">
                <a:solidFill>
                  <a:srgbClr val="FF0000"/>
                </a:solidFill>
              </a:rPr>
              <a:t> </a:t>
            </a:r>
            <a:r>
              <a:rPr lang="it-IT" sz="1575" b="1">
                <a:solidFill>
                  <a:srgbClr val="002060"/>
                </a:solidFill>
              </a:rPr>
              <a:t>+</a:t>
            </a:r>
            <a:r>
              <a:rPr lang="it-IT" sz="1575" b="1">
                <a:solidFill>
                  <a:srgbClr val="FF0000"/>
                </a:solidFill>
              </a:rPr>
              <a:t> </a:t>
            </a:r>
            <a:r>
              <a:rPr lang="it-IT" sz="1575" b="1">
                <a:solidFill>
                  <a:srgbClr val="002060"/>
                </a:solidFill>
              </a:rPr>
              <a:t>(1 x </a:t>
            </a:r>
            <a:r>
              <a:rPr lang="it-IT" sz="1575" b="1">
                <a:solidFill>
                  <a:srgbClr val="FF0000"/>
                </a:solidFill>
              </a:rPr>
              <a:t>C</a:t>
            </a:r>
            <a:r>
              <a:rPr lang="it-IT" sz="1575" b="1">
                <a:solidFill>
                  <a:srgbClr val="002060"/>
                </a:solidFill>
              </a:rPr>
              <a:t>)</a:t>
            </a:r>
          </a:p>
          <a:p>
            <a:pPr lvl="1"/>
            <a:endParaRPr lang="it-IT" sz="1500">
              <a:solidFill>
                <a:srgbClr val="002060"/>
              </a:solidFill>
            </a:endParaRPr>
          </a:p>
          <a:p>
            <a:pPr marL="0" indent="0">
              <a:buNone/>
            </a:pPr>
            <a:r>
              <a:rPr lang="it-IT" sz="1800">
                <a:solidFill>
                  <a:srgbClr val="002060"/>
                </a:solidFill>
              </a:rPr>
              <a:t>Each HO corrector characterized by</a:t>
            </a:r>
          </a:p>
          <a:p>
            <a:r>
              <a:rPr lang="it-IT" sz="1800">
                <a:solidFill>
                  <a:srgbClr val="002060"/>
                </a:solidFill>
              </a:rPr>
              <a:t>1 common CL + bus bar</a:t>
            </a:r>
          </a:p>
          <a:p>
            <a:r>
              <a:rPr lang="it-IT" sz="1800">
                <a:solidFill>
                  <a:srgbClr val="002060"/>
                </a:solidFill>
              </a:rPr>
              <a:t>1 dedicated CL + bus bar</a:t>
            </a:r>
          </a:p>
          <a:p>
            <a:r>
              <a:rPr lang="it-IT" sz="1800">
                <a:solidFill>
                  <a:srgbClr val="002060"/>
                </a:solidFill>
              </a:rPr>
              <a:t>3 voltage taps</a:t>
            </a:r>
            <a:endParaRPr lang="en-US" sz="1800">
              <a:solidFill>
                <a:srgbClr val="002060"/>
              </a:solidFill>
            </a:endParaRPr>
          </a:p>
          <a:p>
            <a:r>
              <a:rPr lang="en-US" sz="1800">
                <a:solidFill>
                  <a:srgbClr val="002060"/>
                </a:solidFill>
              </a:rPr>
              <a:t>Cross check magnet connection before powering by AC signal</a:t>
            </a:r>
            <a:endParaRPr lang="it-IT" sz="1800" dirty="0">
              <a:solidFill>
                <a:srgbClr val="002060"/>
              </a:solidFill>
            </a:endParaRPr>
          </a:p>
        </p:txBody>
      </p:sp>
      <p:sp>
        <p:nvSpPr>
          <p:cNvPr id="4" name="Segnaposto numero diapositiva 3">
            <a:extLst>
              <a:ext uri="{FF2B5EF4-FFF2-40B4-BE49-F238E27FC236}">
                <a16:creationId xmlns:a16="http://schemas.microsoft.com/office/drawing/2014/main" id="{D46BAFC5-E5CD-2D4F-9141-9C3A03205237}"/>
              </a:ext>
            </a:extLst>
          </p:cNvPr>
          <p:cNvSpPr>
            <a:spLocks noGrp="1"/>
          </p:cNvSpPr>
          <p:nvPr>
            <p:ph type="sldNum" sz="quarter" idx="12"/>
          </p:nvPr>
        </p:nvSpPr>
        <p:spPr/>
        <p:txBody>
          <a:bodyPr/>
          <a:lstStyle/>
          <a:p>
            <a:fld id="{04C9B3F7-442F-44E1-8CDE-96AB193CDDE0}" type="slidenum">
              <a:rPr lang="it-IT" smtClean="0"/>
              <a:t>25</a:t>
            </a:fld>
            <a:endParaRPr lang="it-IT"/>
          </a:p>
        </p:txBody>
      </p:sp>
      <p:cxnSp>
        <p:nvCxnSpPr>
          <p:cNvPr id="8" name="Connettore 2 7">
            <a:extLst>
              <a:ext uri="{FF2B5EF4-FFF2-40B4-BE49-F238E27FC236}">
                <a16:creationId xmlns:a16="http://schemas.microsoft.com/office/drawing/2014/main" id="{660FB504-B50A-284F-8043-C542ACD260A6}"/>
              </a:ext>
            </a:extLst>
          </p:cNvPr>
          <p:cNvCxnSpPr>
            <a:cxnSpLocks/>
          </p:cNvCxnSpPr>
          <p:nvPr/>
        </p:nvCxnSpPr>
        <p:spPr>
          <a:xfrm flipH="1">
            <a:off x="5636062" y="2061722"/>
            <a:ext cx="1" cy="740609"/>
          </a:xfrm>
          <a:prstGeom prst="straightConnector1">
            <a:avLst/>
          </a:prstGeom>
          <a:ln w="38100">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465252FA-2414-EF47-8A5F-3676BB5DAEDA}"/>
              </a:ext>
            </a:extLst>
          </p:cNvPr>
          <p:cNvSpPr txBox="1"/>
          <p:nvPr/>
        </p:nvSpPr>
        <p:spPr>
          <a:xfrm rot="16200000">
            <a:off x="5161156" y="2191867"/>
            <a:ext cx="616440" cy="323165"/>
          </a:xfrm>
          <a:prstGeom prst="rect">
            <a:avLst/>
          </a:prstGeom>
          <a:noFill/>
          <a:ln>
            <a:noFill/>
          </a:ln>
        </p:spPr>
        <p:txBody>
          <a:bodyPr wrap="square" rtlCol="0">
            <a:spAutoFit/>
          </a:bodyPr>
          <a:lstStyle/>
          <a:p>
            <a:r>
              <a:rPr lang="it-IT" sz="1500">
                <a:solidFill>
                  <a:srgbClr val="002060"/>
                </a:solidFill>
              </a:rPr>
              <a:t>600</a:t>
            </a:r>
          </a:p>
        </p:txBody>
      </p:sp>
      <p:sp>
        <p:nvSpPr>
          <p:cNvPr id="11" name="CasellaDiTesto 10">
            <a:extLst>
              <a:ext uri="{FF2B5EF4-FFF2-40B4-BE49-F238E27FC236}">
                <a16:creationId xmlns:a16="http://schemas.microsoft.com/office/drawing/2014/main" id="{1309D86F-001B-CF48-9B88-5FF3345879BB}"/>
              </a:ext>
            </a:extLst>
          </p:cNvPr>
          <p:cNvSpPr txBox="1"/>
          <p:nvPr/>
        </p:nvSpPr>
        <p:spPr>
          <a:xfrm>
            <a:off x="4246840" y="5643246"/>
            <a:ext cx="351378" cy="369332"/>
          </a:xfrm>
          <a:prstGeom prst="rect">
            <a:avLst/>
          </a:prstGeom>
          <a:noFill/>
        </p:spPr>
        <p:txBody>
          <a:bodyPr wrap="none" rtlCol="0">
            <a:spAutoFit/>
          </a:bodyPr>
          <a:lstStyle/>
          <a:p>
            <a:r>
              <a:rPr lang="it-IT" b="1" dirty="0">
                <a:solidFill>
                  <a:srgbClr val="FF0000"/>
                </a:solidFill>
              </a:rPr>
              <a:t>A</a:t>
            </a:r>
          </a:p>
        </p:txBody>
      </p:sp>
      <p:cxnSp>
        <p:nvCxnSpPr>
          <p:cNvPr id="12" name="Connettore 2 11">
            <a:extLst>
              <a:ext uri="{FF2B5EF4-FFF2-40B4-BE49-F238E27FC236}">
                <a16:creationId xmlns:a16="http://schemas.microsoft.com/office/drawing/2014/main" id="{94F51D46-BBAC-F24C-A9B2-833E48C7D061}"/>
              </a:ext>
            </a:extLst>
          </p:cNvPr>
          <p:cNvCxnSpPr>
            <a:cxnSpLocks/>
          </p:cNvCxnSpPr>
          <p:nvPr/>
        </p:nvCxnSpPr>
        <p:spPr>
          <a:xfrm>
            <a:off x="3767161" y="2834123"/>
            <a:ext cx="0" cy="3079044"/>
          </a:xfrm>
          <a:prstGeom prst="straightConnector1">
            <a:avLst/>
          </a:prstGeom>
          <a:ln w="38100">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390EBF7F-E048-CD46-99C4-BBF7CEBE1BD2}"/>
              </a:ext>
            </a:extLst>
          </p:cNvPr>
          <p:cNvSpPr txBox="1"/>
          <p:nvPr/>
        </p:nvSpPr>
        <p:spPr>
          <a:xfrm rot="16200000">
            <a:off x="3080861" y="3987069"/>
            <a:ext cx="978461" cy="323165"/>
          </a:xfrm>
          <a:prstGeom prst="rect">
            <a:avLst/>
          </a:prstGeom>
          <a:noFill/>
          <a:ln>
            <a:noFill/>
          </a:ln>
        </p:spPr>
        <p:txBody>
          <a:bodyPr wrap="square" rtlCol="0">
            <a:spAutoFit/>
          </a:bodyPr>
          <a:lstStyle/>
          <a:p>
            <a:r>
              <a:rPr lang="it-IT" sz="1500">
                <a:solidFill>
                  <a:srgbClr val="002060"/>
                </a:solidFill>
              </a:rPr>
              <a:t>2350</a:t>
            </a:r>
          </a:p>
        </p:txBody>
      </p:sp>
      <p:sp>
        <p:nvSpPr>
          <p:cNvPr id="14" name="Rettangolo 13">
            <a:extLst>
              <a:ext uri="{FF2B5EF4-FFF2-40B4-BE49-F238E27FC236}">
                <a16:creationId xmlns:a16="http://schemas.microsoft.com/office/drawing/2014/main" id="{390C5EC6-2194-5E42-84B2-23A39ECA6D96}"/>
              </a:ext>
            </a:extLst>
          </p:cNvPr>
          <p:cNvSpPr/>
          <p:nvPr/>
        </p:nvSpPr>
        <p:spPr>
          <a:xfrm>
            <a:off x="5349496" y="3712244"/>
            <a:ext cx="286565" cy="230832"/>
          </a:xfrm>
          <a:prstGeom prst="rect">
            <a:avLst/>
          </a:prstGeom>
          <a:solidFill>
            <a:schemeClr val="bg1"/>
          </a:solidFill>
        </p:spPr>
        <p:txBody>
          <a:bodyPr wrap="square" rtlCol="0" anchor="ctr">
            <a:spAutoFit/>
          </a:bodyPr>
          <a:lstStyle/>
          <a:p>
            <a:pPr algn="ctr"/>
            <a:endParaRPr lang="it-IT" sz="900" err="1">
              <a:solidFill>
                <a:schemeClr val="tx2"/>
              </a:solidFill>
            </a:endParaRPr>
          </a:p>
        </p:txBody>
      </p:sp>
      <p:cxnSp>
        <p:nvCxnSpPr>
          <p:cNvPr id="15" name="Connettore 1 14">
            <a:extLst>
              <a:ext uri="{FF2B5EF4-FFF2-40B4-BE49-F238E27FC236}">
                <a16:creationId xmlns:a16="http://schemas.microsoft.com/office/drawing/2014/main" id="{466B1E5B-9029-E740-B482-E3006EE9ED94}"/>
              </a:ext>
            </a:extLst>
          </p:cNvPr>
          <p:cNvCxnSpPr>
            <a:cxnSpLocks/>
          </p:cNvCxnSpPr>
          <p:nvPr/>
        </p:nvCxnSpPr>
        <p:spPr>
          <a:xfrm>
            <a:off x="3921929" y="2834123"/>
            <a:ext cx="4425528" cy="0"/>
          </a:xfrm>
          <a:prstGeom prst="line">
            <a:avLst/>
          </a:prstGeom>
          <a:ln w="47625">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16" name="CasellaDiTesto 15">
            <a:extLst>
              <a:ext uri="{FF2B5EF4-FFF2-40B4-BE49-F238E27FC236}">
                <a16:creationId xmlns:a16="http://schemas.microsoft.com/office/drawing/2014/main" id="{41BEBA60-18CB-B646-8240-B614E561BDA9}"/>
              </a:ext>
            </a:extLst>
          </p:cNvPr>
          <p:cNvSpPr txBox="1"/>
          <p:nvPr/>
        </p:nvSpPr>
        <p:spPr>
          <a:xfrm>
            <a:off x="8295937" y="2521008"/>
            <a:ext cx="848063" cy="646331"/>
          </a:xfrm>
          <a:prstGeom prst="rect">
            <a:avLst/>
          </a:prstGeom>
          <a:noFill/>
        </p:spPr>
        <p:txBody>
          <a:bodyPr wrap="square" rtlCol="0">
            <a:spAutoFit/>
          </a:bodyPr>
          <a:lstStyle/>
          <a:p>
            <a:r>
              <a:rPr lang="it-IT" err="1">
                <a:solidFill>
                  <a:srgbClr val="00B050"/>
                </a:solidFill>
              </a:rPr>
              <a:t>LHe</a:t>
            </a:r>
            <a:r>
              <a:rPr lang="it-IT">
                <a:solidFill>
                  <a:srgbClr val="00B050"/>
                </a:solidFill>
              </a:rPr>
              <a:t> </a:t>
            </a:r>
            <a:r>
              <a:rPr lang="it-IT" err="1">
                <a:solidFill>
                  <a:srgbClr val="00B050"/>
                </a:solidFill>
              </a:rPr>
              <a:t>max</a:t>
            </a:r>
            <a:endParaRPr lang="it-IT">
              <a:solidFill>
                <a:srgbClr val="00B050"/>
              </a:solidFill>
            </a:endParaRPr>
          </a:p>
        </p:txBody>
      </p:sp>
      <p:cxnSp>
        <p:nvCxnSpPr>
          <p:cNvPr id="21" name="Connettore 2 20">
            <a:extLst>
              <a:ext uri="{FF2B5EF4-FFF2-40B4-BE49-F238E27FC236}">
                <a16:creationId xmlns:a16="http://schemas.microsoft.com/office/drawing/2014/main" id="{224BCA62-44DF-4142-B929-E028DD54EE4D}"/>
              </a:ext>
            </a:extLst>
          </p:cNvPr>
          <p:cNvCxnSpPr>
            <a:cxnSpLocks/>
          </p:cNvCxnSpPr>
          <p:nvPr/>
        </p:nvCxnSpPr>
        <p:spPr>
          <a:xfrm flipH="1" flipV="1">
            <a:off x="8113650" y="1682028"/>
            <a:ext cx="346783" cy="132054"/>
          </a:xfrm>
          <a:prstGeom prst="straightConnector1">
            <a:avLst/>
          </a:prstGeom>
          <a:ln w="254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2" name="CasellaDiTesto 21">
            <a:extLst>
              <a:ext uri="{FF2B5EF4-FFF2-40B4-BE49-F238E27FC236}">
                <a16:creationId xmlns:a16="http://schemas.microsoft.com/office/drawing/2014/main" id="{6654251C-BA6D-184A-BF89-B839C6F22722}"/>
              </a:ext>
            </a:extLst>
          </p:cNvPr>
          <p:cNvSpPr txBox="1"/>
          <p:nvPr/>
        </p:nvSpPr>
        <p:spPr>
          <a:xfrm>
            <a:off x="8243454" y="1680849"/>
            <a:ext cx="936055" cy="404085"/>
          </a:xfrm>
          <a:prstGeom prst="rect">
            <a:avLst/>
          </a:prstGeom>
          <a:noFill/>
        </p:spPr>
        <p:txBody>
          <a:bodyPr wrap="square" rtlCol="0">
            <a:spAutoFit/>
          </a:bodyPr>
          <a:lstStyle/>
          <a:p>
            <a:pPr algn="ctr"/>
            <a:r>
              <a:rPr lang="it-IT" sz="1013" err="1">
                <a:solidFill>
                  <a:srgbClr val="002060"/>
                </a:solidFill>
              </a:rPr>
              <a:t>signal</a:t>
            </a:r>
            <a:r>
              <a:rPr lang="it-IT" sz="1013">
                <a:solidFill>
                  <a:srgbClr val="002060"/>
                </a:solidFill>
              </a:rPr>
              <a:t> </a:t>
            </a:r>
            <a:r>
              <a:rPr lang="it-IT" sz="1013" err="1">
                <a:solidFill>
                  <a:srgbClr val="002060"/>
                </a:solidFill>
              </a:rPr>
              <a:t>connections</a:t>
            </a:r>
            <a:endParaRPr lang="it-IT" sz="1013">
              <a:solidFill>
                <a:srgbClr val="002060"/>
              </a:solidFill>
            </a:endParaRPr>
          </a:p>
        </p:txBody>
      </p:sp>
      <p:cxnSp>
        <p:nvCxnSpPr>
          <p:cNvPr id="24" name="Connettore 2 23">
            <a:extLst>
              <a:ext uri="{FF2B5EF4-FFF2-40B4-BE49-F238E27FC236}">
                <a16:creationId xmlns:a16="http://schemas.microsoft.com/office/drawing/2014/main" id="{367352BC-45B9-C24C-B412-36070A90713F}"/>
              </a:ext>
            </a:extLst>
          </p:cNvPr>
          <p:cNvCxnSpPr>
            <a:cxnSpLocks/>
          </p:cNvCxnSpPr>
          <p:nvPr/>
        </p:nvCxnSpPr>
        <p:spPr>
          <a:xfrm flipH="1" flipV="1">
            <a:off x="7790252" y="3033563"/>
            <a:ext cx="557206" cy="69539"/>
          </a:xfrm>
          <a:prstGeom prst="straightConnector1">
            <a:avLst/>
          </a:prstGeom>
          <a:ln w="254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5" name="CasellaDiTesto 24">
            <a:extLst>
              <a:ext uri="{FF2B5EF4-FFF2-40B4-BE49-F238E27FC236}">
                <a16:creationId xmlns:a16="http://schemas.microsoft.com/office/drawing/2014/main" id="{DEC2AD4E-7711-F848-A833-14809A1FCB55}"/>
              </a:ext>
            </a:extLst>
          </p:cNvPr>
          <p:cNvSpPr txBox="1"/>
          <p:nvPr/>
        </p:nvSpPr>
        <p:spPr>
          <a:xfrm>
            <a:off x="8189453" y="2990571"/>
            <a:ext cx="936055" cy="248209"/>
          </a:xfrm>
          <a:prstGeom prst="rect">
            <a:avLst/>
          </a:prstGeom>
          <a:noFill/>
        </p:spPr>
        <p:txBody>
          <a:bodyPr wrap="square" rtlCol="0">
            <a:spAutoFit/>
          </a:bodyPr>
          <a:lstStyle/>
          <a:p>
            <a:pPr algn="ctr"/>
            <a:r>
              <a:rPr lang="it-IT" sz="1013">
                <a:solidFill>
                  <a:srgbClr val="002060"/>
                </a:solidFill>
              </a:rPr>
              <a:t>bus </a:t>
            </a:r>
            <a:r>
              <a:rPr lang="it-IT" sz="1013" err="1">
                <a:solidFill>
                  <a:srgbClr val="002060"/>
                </a:solidFill>
              </a:rPr>
              <a:t>bars</a:t>
            </a:r>
            <a:endParaRPr lang="it-IT" sz="1013">
              <a:solidFill>
                <a:srgbClr val="002060"/>
              </a:solidFill>
            </a:endParaRPr>
          </a:p>
        </p:txBody>
      </p:sp>
      <p:cxnSp>
        <p:nvCxnSpPr>
          <p:cNvPr id="27" name="Connettore 2 26">
            <a:extLst>
              <a:ext uri="{FF2B5EF4-FFF2-40B4-BE49-F238E27FC236}">
                <a16:creationId xmlns:a16="http://schemas.microsoft.com/office/drawing/2014/main" id="{6C66A45D-2E80-3140-9A9C-63A3B5FBCF33}"/>
              </a:ext>
            </a:extLst>
          </p:cNvPr>
          <p:cNvCxnSpPr>
            <a:cxnSpLocks/>
          </p:cNvCxnSpPr>
          <p:nvPr/>
        </p:nvCxnSpPr>
        <p:spPr>
          <a:xfrm flipH="1" flipV="1">
            <a:off x="7866366" y="2303802"/>
            <a:ext cx="385931" cy="96296"/>
          </a:xfrm>
          <a:prstGeom prst="straightConnector1">
            <a:avLst/>
          </a:prstGeom>
          <a:ln w="254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8" name="CasellaDiTesto 27">
            <a:extLst>
              <a:ext uri="{FF2B5EF4-FFF2-40B4-BE49-F238E27FC236}">
                <a16:creationId xmlns:a16="http://schemas.microsoft.com/office/drawing/2014/main" id="{7F71AC7B-C2DB-394F-ACEC-256C0D24470E}"/>
              </a:ext>
            </a:extLst>
          </p:cNvPr>
          <p:cNvSpPr txBox="1"/>
          <p:nvPr/>
        </p:nvSpPr>
        <p:spPr>
          <a:xfrm>
            <a:off x="8189452" y="2270685"/>
            <a:ext cx="936055" cy="248209"/>
          </a:xfrm>
          <a:prstGeom prst="rect">
            <a:avLst/>
          </a:prstGeom>
          <a:noFill/>
        </p:spPr>
        <p:txBody>
          <a:bodyPr wrap="square" rtlCol="0">
            <a:spAutoFit/>
          </a:bodyPr>
          <a:lstStyle/>
          <a:p>
            <a:pPr algn="ctr"/>
            <a:r>
              <a:rPr lang="it-IT" sz="1013" err="1">
                <a:solidFill>
                  <a:srgbClr val="002060"/>
                </a:solidFill>
              </a:rPr>
              <a:t>current</a:t>
            </a:r>
            <a:r>
              <a:rPr lang="it-IT" sz="1013">
                <a:solidFill>
                  <a:srgbClr val="002060"/>
                </a:solidFill>
              </a:rPr>
              <a:t> </a:t>
            </a:r>
            <a:r>
              <a:rPr lang="it-IT" sz="1013" err="1">
                <a:solidFill>
                  <a:srgbClr val="002060"/>
                </a:solidFill>
              </a:rPr>
              <a:t>leads</a:t>
            </a:r>
            <a:endParaRPr lang="it-IT" sz="1013">
              <a:solidFill>
                <a:srgbClr val="002060"/>
              </a:solidFill>
            </a:endParaRPr>
          </a:p>
        </p:txBody>
      </p:sp>
      <p:sp>
        <p:nvSpPr>
          <p:cNvPr id="23" name="CasellaDiTesto 22">
            <a:extLst>
              <a:ext uri="{FF2B5EF4-FFF2-40B4-BE49-F238E27FC236}">
                <a16:creationId xmlns:a16="http://schemas.microsoft.com/office/drawing/2014/main" id="{AC313675-E22B-4343-B9C1-CC5067B09138}"/>
              </a:ext>
            </a:extLst>
          </p:cNvPr>
          <p:cNvSpPr txBox="1"/>
          <p:nvPr/>
        </p:nvSpPr>
        <p:spPr>
          <a:xfrm>
            <a:off x="5981887" y="5643246"/>
            <a:ext cx="351378" cy="369332"/>
          </a:xfrm>
          <a:prstGeom prst="rect">
            <a:avLst/>
          </a:prstGeom>
          <a:noFill/>
        </p:spPr>
        <p:txBody>
          <a:bodyPr wrap="none" rtlCol="0">
            <a:spAutoFit/>
          </a:bodyPr>
          <a:lstStyle/>
          <a:p>
            <a:r>
              <a:rPr lang="it-IT" b="1" dirty="0">
                <a:solidFill>
                  <a:srgbClr val="FF0000"/>
                </a:solidFill>
              </a:rPr>
              <a:t>B</a:t>
            </a:r>
          </a:p>
        </p:txBody>
      </p:sp>
      <p:sp>
        <p:nvSpPr>
          <p:cNvPr id="26" name="CasellaDiTesto 25">
            <a:extLst>
              <a:ext uri="{FF2B5EF4-FFF2-40B4-BE49-F238E27FC236}">
                <a16:creationId xmlns:a16="http://schemas.microsoft.com/office/drawing/2014/main" id="{6B213A9E-4FA9-EC48-AFF8-EC1A701DFFB8}"/>
              </a:ext>
            </a:extLst>
          </p:cNvPr>
          <p:cNvSpPr txBox="1"/>
          <p:nvPr/>
        </p:nvSpPr>
        <p:spPr>
          <a:xfrm>
            <a:off x="7722771" y="5646174"/>
            <a:ext cx="351378" cy="369332"/>
          </a:xfrm>
          <a:prstGeom prst="rect">
            <a:avLst/>
          </a:prstGeom>
          <a:noFill/>
        </p:spPr>
        <p:txBody>
          <a:bodyPr wrap="none" rtlCol="0">
            <a:spAutoFit/>
          </a:bodyPr>
          <a:lstStyle/>
          <a:p>
            <a:r>
              <a:rPr lang="it-IT" b="1" dirty="0">
                <a:solidFill>
                  <a:srgbClr val="FF0000"/>
                </a:solidFill>
              </a:rPr>
              <a:t>C</a:t>
            </a:r>
          </a:p>
        </p:txBody>
      </p:sp>
      <p:sp>
        <p:nvSpPr>
          <p:cNvPr id="7" name="Segnaposto piè di pagina 6"/>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3696190949"/>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Delivery and Test Plan</a:t>
            </a:r>
            <a:endParaRPr lang="it-IT" dirty="0"/>
          </a:p>
        </p:txBody>
      </p:sp>
      <p:sp>
        <p:nvSpPr>
          <p:cNvPr id="4" name="Segnaposto piè di pagina 3"/>
          <p:cNvSpPr>
            <a:spLocks noGrp="1"/>
          </p:cNvSpPr>
          <p:nvPr>
            <p:ph type="ftr" sz="quarter" idx="11"/>
          </p:nvPr>
        </p:nvSpPr>
        <p:spPr/>
        <p:txBody>
          <a:bodyPr/>
          <a:lstStyle/>
          <a:p>
            <a:r>
              <a:rPr lang="it-IT" noProof="0" smtClean="0"/>
              <a:t>Consiglio Sez. di Milano 29-6-2020</a:t>
            </a:r>
            <a:endParaRPr lang="en-GB" noProof="0" dirty="0"/>
          </a:p>
        </p:txBody>
      </p:sp>
      <p:sp>
        <p:nvSpPr>
          <p:cNvPr id="5" name="Segnaposto numero diapositiva 4"/>
          <p:cNvSpPr>
            <a:spLocks noGrp="1"/>
          </p:cNvSpPr>
          <p:nvPr>
            <p:ph type="sldNum" sz="quarter" idx="12"/>
          </p:nvPr>
        </p:nvSpPr>
        <p:spPr/>
        <p:txBody>
          <a:bodyPr/>
          <a:lstStyle/>
          <a:p>
            <a:fld id="{BFDCA1C4-9514-7B4F-976F-D92F7E296653}" type="slidenum">
              <a:rPr lang="fr-FR" smtClean="0"/>
              <a:pPr/>
              <a:t>26</a:t>
            </a:fld>
            <a:endParaRPr lang="fr-FR"/>
          </a:p>
        </p:txBody>
      </p:sp>
      <p:pic>
        <p:nvPicPr>
          <p:cNvPr id="6" name="Immagin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772816"/>
            <a:ext cx="9174132" cy="2808312"/>
          </a:xfrm>
          <a:prstGeom prst="rect">
            <a:avLst/>
          </a:prstGeom>
        </p:spPr>
      </p:pic>
      <p:sp>
        <p:nvSpPr>
          <p:cNvPr id="8" name="CasellaDiTesto 7"/>
          <p:cNvSpPr txBox="1"/>
          <p:nvPr/>
        </p:nvSpPr>
        <p:spPr>
          <a:xfrm>
            <a:off x="5004051" y="1988776"/>
            <a:ext cx="1556836" cy="369332"/>
          </a:xfrm>
          <a:prstGeom prst="rect">
            <a:avLst/>
          </a:prstGeom>
          <a:noFill/>
        </p:spPr>
        <p:txBody>
          <a:bodyPr wrap="none" rtlCol="0">
            <a:spAutoFit/>
          </a:bodyPr>
          <a:lstStyle/>
          <a:p>
            <a:pPr algn="l"/>
            <a:r>
              <a:rPr lang="it-IT" sz="1800" dirty="0">
                <a:solidFill>
                  <a:schemeClr val="tx2"/>
                </a:solidFill>
              </a:rPr>
              <a:t>1a (9 </a:t>
            </a:r>
            <a:r>
              <a:rPr lang="it-IT" sz="1800" dirty="0" err="1">
                <a:solidFill>
                  <a:schemeClr val="tx2"/>
                </a:solidFill>
              </a:rPr>
              <a:t>magnets</a:t>
            </a:r>
            <a:r>
              <a:rPr lang="it-IT" sz="1800" dirty="0">
                <a:solidFill>
                  <a:schemeClr val="tx2"/>
                </a:solidFill>
              </a:rPr>
              <a:t>)</a:t>
            </a:r>
          </a:p>
        </p:txBody>
      </p:sp>
      <p:sp>
        <p:nvSpPr>
          <p:cNvPr id="9" name="CasellaDiTesto 8"/>
          <p:cNvSpPr txBox="1"/>
          <p:nvPr/>
        </p:nvSpPr>
        <p:spPr>
          <a:xfrm>
            <a:off x="5682380" y="2628413"/>
            <a:ext cx="1569660" cy="369332"/>
          </a:xfrm>
          <a:prstGeom prst="rect">
            <a:avLst/>
          </a:prstGeom>
          <a:noFill/>
        </p:spPr>
        <p:txBody>
          <a:bodyPr wrap="none" rtlCol="0">
            <a:spAutoFit/>
          </a:bodyPr>
          <a:lstStyle/>
          <a:p>
            <a:r>
              <a:rPr lang="it-IT" sz="1800" dirty="0">
                <a:solidFill>
                  <a:schemeClr val="tx2"/>
                </a:solidFill>
              </a:rPr>
              <a:t>1b (9 </a:t>
            </a:r>
            <a:r>
              <a:rPr lang="it-IT" sz="1800" dirty="0" err="1">
                <a:solidFill>
                  <a:schemeClr val="tx2"/>
                </a:solidFill>
              </a:rPr>
              <a:t>magnets</a:t>
            </a:r>
            <a:r>
              <a:rPr lang="it-IT" sz="1800" dirty="0">
                <a:solidFill>
                  <a:schemeClr val="tx2"/>
                </a:solidFill>
              </a:rPr>
              <a:t>)</a:t>
            </a:r>
          </a:p>
        </p:txBody>
      </p:sp>
      <p:sp>
        <p:nvSpPr>
          <p:cNvPr id="10" name="CasellaDiTesto 9"/>
          <p:cNvSpPr txBox="1"/>
          <p:nvPr/>
        </p:nvSpPr>
        <p:spPr>
          <a:xfrm>
            <a:off x="6795629" y="3200080"/>
            <a:ext cx="1569660" cy="369332"/>
          </a:xfrm>
          <a:prstGeom prst="rect">
            <a:avLst/>
          </a:prstGeom>
          <a:noFill/>
        </p:spPr>
        <p:txBody>
          <a:bodyPr wrap="none" rtlCol="0">
            <a:spAutoFit/>
          </a:bodyPr>
          <a:lstStyle/>
          <a:p>
            <a:r>
              <a:rPr lang="it-IT" sz="1800" dirty="0">
                <a:solidFill>
                  <a:schemeClr val="tx2"/>
                </a:solidFill>
              </a:rPr>
              <a:t>2 (18 </a:t>
            </a:r>
            <a:r>
              <a:rPr lang="it-IT" sz="1800" dirty="0" err="1">
                <a:solidFill>
                  <a:schemeClr val="tx2"/>
                </a:solidFill>
              </a:rPr>
              <a:t>magnets</a:t>
            </a:r>
            <a:r>
              <a:rPr lang="it-IT" sz="1800" dirty="0">
                <a:solidFill>
                  <a:schemeClr val="tx2"/>
                </a:solidFill>
              </a:rPr>
              <a:t>)</a:t>
            </a:r>
          </a:p>
        </p:txBody>
      </p:sp>
      <p:sp>
        <p:nvSpPr>
          <p:cNvPr id="11" name="CasellaDiTesto 10"/>
          <p:cNvSpPr txBox="1"/>
          <p:nvPr/>
        </p:nvSpPr>
        <p:spPr>
          <a:xfrm>
            <a:off x="7524331" y="3771745"/>
            <a:ext cx="1569660" cy="369332"/>
          </a:xfrm>
          <a:prstGeom prst="rect">
            <a:avLst/>
          </a:prstGeom>
          <a:noFill/>
        </p:spPr>
        <p:txBody>
          <a:bodyPr wrap="none" rtlCol="0">
            <a:spAutoFit/>
          </a:bodyPr>
          <a:lstStyle/>
          <a:p>
            <a:r>
              <a:rPr lang="it-IT" sz="1800" dirty="0">
                <a:solidFill>
                  <a:schemeClr val="tx2"/>
                </a:solidFill>
              </a:rPr>
              <a:t>3 (18 </a:t>
            </a:r>
            <a:r>
              <a:rPr lang="it-IT" sz="1800" dirty="0" err="1">
                <a:solidFill>
                  <a:schemeClr val="tx2"/>
                </a:solidFill>
              </a:rPr>
              <a:t>magnets</a:t>
            </a:r>
            <a:r>
              <a:rPr lang="it-IT" sz="1800" dirty="0">
                <a:solidFill>
                  <a:schemeClr val="tx2"/>
                </a:solidFill>
              </a:rPr>
              <a:t>)</a:t>
            </a:r>
          </a:p>
        </p:txBody>
      </p:sp>
      <p:cxnSp>
        <p:nvCxnSpPr>
          <p:cNvPr id="14" name="Connettore diritto 13"/>
          <p:cNvCxnSpPr/>
          <p:nvPr/>
        </p:nvCxnSpPr>
        <p:spPr>
          <a:xfrm flipV="1">
            <a:off x="5526000" y="1532254"/>
            <a:ext cx="0" cy="45652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Connettore diritto 14"/>
          <p:cNvCxnSpPr/>
          <p:nvPr/>
        </p:nvCxnSpPr>
        <p:spPr>
          <a:xfrm flipV="1">
            <a:off x="8125200" y="1532251"/>
            <a:ext cx="0" cy="45652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asellaDiTesto 15"/>
          <p:cNvSpPr txBox="1"/>
          <p:nvPr/>
        </p:nvSpPr>
        <p:spPr>
          <a:xfrm>
            <a:off x="4784495" y="1466864"/>
            <a:ext cx="646331" cy="369332"/>
          </a:xfrm>
          <a:prstGeom prst="rect">
            <a:avLst/>
          </a:prstGeom>
          <a:noFill/>
        </p:spPr>
        <p:txBody>
          <a:bodyPr wrap="none" rtlCol="0">
            <a:spAutoFit/>
          </a:bodyPr>
          <a:lstStyle/>
          <a:p>
            <a:pPr algn="l"/>
            <a:r>
              <a:rPr lang="it-IT" sz="1800" dirty="0">
                <a:solidFill>
                  <a:schemeClr val="tx2"/>
                </a:solidFill>
              </a:rPr>
              <a:t>2020</a:t>
            </a:r>
          </a:p>
        </p:txBody>
      </p:sp>
      <p:sp>
        <p:nvSpPr>
          <p:cNvPr id="17" name="CasellaDiTesto 16"/>
          <p:cNvSpPr txBox="1"/>
          <p:nvPr/>
        </p:nvSpPr>
        <p:spPr>
          <a:xfrm>
            <a:off x="6484258" y="1448751"/>
            <a:ext cx="646331" cy="369332"/>
          </a:xfrm>
          <a:prstGeom prst="rect">
            <a:avLst/>
          </a:prstGeom>
          <a:noFill/>
        </p:spPr>
        <p:txBody>
          <a:bodyPr wrap="none" rtlCol="0">
            <a:spAutoFit/>
          </a:bodyPr>
          <a:lstStyle/>
          <a:p>
            <a:pPr algn="l"/>
            <a:r>
              <a:rPr lang="it-IT" sz="1800" dirty="0">
                <a:solidFill>
                  <a:schemeClr val="tx2"/>
                </a:solidFill>
              </a:rPr>
              <a:t>2021</a:t>
            </a:r>
          </a:p>
        </p:txBody>
      </p:sp>
      <p:sp>
        <p:nvSpPr>
          <p:cNvPr id="18" name="CasellaDiTesto 17"/>
          <p:cNvSpPr txBox="1"/>
          <p:nvPr/>
        </p:nvSpPr>
        <p:spPr>
          <a:xfrm>
            <a:off x="8399694" y="1423433"/>
            <a:ext cx="646331" cy="369332"/>
          </a:xfrm>
          <a:prstGeom prst="rect">
            <a:avLst/>
          </a:prstGeom>
          <a:noFill/>
        </p:spPr>
        <p:txBody>
          <a:bodyPr wrap="none" rtlCol="0">
            <a:spAutoFit/>
          </a:bodyPr>
          <a:lstStyle/>
          <a:p>
            <a:pPr algn="l"/>
            <a:r>
              <a:rPr lang="it-IT" sz="1800" dirty="0">
                <a:solidFill>
                  <a:schemeClr val="tx2"/>
                </a:solidFill>
              </a:rPr>
              <a:t>2022</a:t>
            </a:r>
          </a:p>
        </p:txBody>
      </p:sp>
      <p:sp>
        <p:nvSpPr>
          <p:cNvPr id="3" name="CasellaDiTesto 2"/>
          <p:cNvSpPr txBox="1"/>
          <p:nvPr/>
        </p:nvSpPr>
        <p:spPr>
          <a:xfrm>
            <a:off x="3814637" y="4685522"/>
            <a:ext cx="3153427" cy="646331"/>
          </a:xfrm>
          <a:prstGeom prst="rect">
            <a:avLst/>
          </a:prstGeom>
          <a:noFill/>
        </p:spPr>
        <p:txBody>
          <a:bodyPr wrap="none" rtlCol="0">
            <a:spAutoFit/>
          </a:bodyPr>
          <a:lstStyle/>
          <a:p>
            <a:pPr marL="285737" indent="-285737">
              <a:buFont typeface="Arial" panose="020B0604020202020204" pitchFamily="34" charset="0"/>
              <a:buChar char="•"/>
            </a:pPr>
            <a:r>
              <a:rPr lang="it-IT" sz="1800" dirty="0">
                <a:solidFill>
                  <a:schemeClr val="tx2"/>
                </a:solidFill>
              </a:rPr>
              <a:t>Up to 4 </a:t>
            </a:r>
            <a:r>
              <a:rPr lang="it-IT" sz="1800" dirty="0" err="1">
                <a:solidFill>
                  <a:schemeClr val="tx2"/>
                </a:solidFill>
              </a:rPr>
              <a:t>magnets</a:t>
            </a:r>
            <a:r>
              <a:rPr lang="it-IT" sz="1800" dirty="0">
                <a:solidFill>
                  <a:schemeClr val="tx2"/>
                </a:solidFill>
              </a:rPr>
              <a:t> per </a:t>
            </a:r>
            <a:r>
              <a:rPr lang="it-IT" sz="1800" dirty="0" err="1">
                <a:solidFill>
                  <a:schemeClr val="tx2"/>
                </a:solidFill>
              </a:rPr>
              <a:t>cooling</a:t>
            </a:r>
            <a:r>
              <a:rPr lang="it-IT" sz="1800" dirty="0">
                <a:solidFill>
                  <a:schemeClr val="tx2"/>
                </a:solidFill>
              </a:rPr>
              <a:t> </a:t>
            </a:r>
          </a:p>
          <a:p>
            <a:pPr marL="285737" indent="-285737">
              <a:buFont typeface="Arial" panose="020B0604020202020204" pitchFamily="34" charset="0"/>
              <a:buChar char="•"/>
            </a:pPr>
            <a:r>
              <a:rPr lang="it-IT" sz="1800" dirty="0">
                <a:solidFill>
                  <a:schemeClr val="tx2"/>
                </a:solidFill>
              </a:rPr>
              <a:t>Single </a:t>
            </a:r>
            <a:r>
              <a:rPr lang="it-IT" sz="1800" dirty="0" err="1">
                <a:solidFill>
                  <a:schemeClr val="tx2"/>
                </a:solidFill>
              </a:rPr>
              <a:t>powering</a:t>
            </a:r>
            <a:r>
              <a:rPr lang="it-IT" sz="1800" dirty="0">
                <a:solidFill>
                  <a:schemeClr val="tx2"/>
                </a:solidFill>
              </a:rPr>
              <a:t> </a:t>
            </a:r>
          </a:p>
        </p:txBody>
      </p:sp>
      <p:cxnSp>
        <p:nvCxnSpPr>
          <p:cNvPr id="12" name="Connettore 2 11"/>
          <p:cNvCxnSpPr/>
          <p:nvPr/>
        </p:nvCxnSpPr>
        <p:spPr>
          <a:xfrm flipV="1">
            <a:off x="8392515" y="4653137"/>
            <a:ext cx="139487" cy="295163"/>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2" name="CasellaDiTesto 21"/>
          <p:cNvSpPr txBox="1"/>
          <p:nvPr/>
        </p:nvSpPr>
        <p:spPr>
          <a:xfrm>
            <a:off x="7181882" y="4976727"/>
            <a:ext cx="1537600" cy="369332"/>
          </a:xfrm>
          <a:prstGeom prst="rect">
            <a:avLst/>
          </a:prstGeom>
          <a:noFill/>
        </p:spPr>
        <p:txBody>
          <a:bodyPr wrap="none" rtlCol="0">
            <a:spAutoFit/>
          </a:bodyPr>
          <a:lstStyle/>
          <a:p>
            <a:r>
              <a:rPr lang="it-IT" sz="1800" dirty="0" err="1">
                <a:solidFill>
                  <a:schemeClr val="tx2"/>
                </a:solidFill>
              </a:rPr>
              <a:t>February</a:t>
            </a:r>
            <a:r>
              <a:rPr lang="it-IT" sz="1800" dirty="0">
                <a:solidFill>
                  <a:schemeClr val="tx2"/>
                </a:solidFill>
              </a:rPr>
              <a:t> 2022</a:t>
            </a:r>
          </a:p>
        </p:txBody>
      </p:sp>
      <p:sp>
        <p:nvSpPr>
          <p:cNvPr id="23" name="CasellaDiTesto 22"/>
          <p:cNvSpPr txBox="1"/>
          <p:nvPr/>
        </p:nvSpPr>
        <p:spPr>
          <a:xfrm>
            <a:off x="251521" y="4614230"/>
            <a:ext cx="3844322" cy="830997"/>
          </a:xfrm>
          <a:prstGeom prst="rect">
            <a:avLst/>
          </a:prstGeom>
          <a:noFill/>
          <a:ln w="19050">
            <a:solidFill>
              <a:schemeClr val="tx2"/>
            </a:solidFill>
          </a:ln>
          <a:effectLst>
            <a:outerShdw blurRad="50800" dist="38100" dir="5400000" algn="t" rotWithShape="0">
              <a:prstClr val="black">
                <a:alpha val="40000"/>
              </a:prstClr>
            </a:outerShdw>
          </a:effectLst>
        </p:spPr>
        <p:txBody>
          <a:bodyPr wrap="none" rtlCol="0">
            <a:spAutoFit/>
          </a:bodyPr>
          <a:lstStyle/>
          <a:p>
            <a:r>
              <a:rPr lang="it-IT" sz="1600" dirty="0" err="1">
                <a:solidFill>
                  <a:schemeClr val="tx2"/>
                </a:solidFill>
              </a:rPr>
              <a:t>Cryogenics</a:t>
            </a:r>
            <a:r>
              <a:rPr lang="it-IT" sz="1600" dirty="0">
                <a:solidFill>
                  <a:schemeClr val="tx2"/>
                </a:solidFill>
              </a:rPr>
              <a:t>		Manpower</a:t>
            </a:r>
          </a:p>
          <a:p>
            <a:r>
              <a:rPr lang="it-IT" sz="1600" dirty="0" err="1">
                <a:solidFill>
                  <a:schemeClr val="tx2"/>
                </a:solidFill>
              </a:rPr>
              <a:t>Power</a:t>
            </a:r>
            <a:r>
              <a:rPr lang="it-IT" sz="1600" dirty="0">
                <a:solidFill>
                  <a:schemeClr val="tx2"/>
                </a:solidFill>
              </a:rPr>
              <a:t> </a:t>
            </a:r>
            <a:r>
              <a:rPr lang="it-IT" sz="1600" dirty="0" err="1">
                <a:solidFill>
                  <a:schemeClr val="tx2"/>
                </a:solidFill>
              </a:rPr>
              <a:t>supply</a:t>
            </a:r>
            <a:r>
              <a:rPr lang="it-IT" sz="1600" dirty="0">
                <a:solidFill>
                  <a:schemeClr val="tx2"/>
                </a:solidFill>
              </a:rPr>
              <a:t>		</a:t>
            </a:r>
            <a:r>
              <a:rPr lang="it-IT" sz="1600" dirty="0" err="1">
                <a:solidFill>
                  <a:schemeClr val="tx2"/>
                </a:solidFill>
              </a:rPr>
              <a:t>Logistic</a:t>
            </a:r>
            <a:endParaRPr lang="it-IT" sz="1600" dirty="0">
              <a:solidFill>
                <a:schemeClr val="tx2"/>
              </a:solidFill>
            </a:endParaRPr>
          </a:p>
          <a:p>
            <a:r>
              <a:rPr lang="it-IT" sz="1600" dirty="0">
                <a:solidFill>
                  <a:schemeClr val="tx2"/>
                </a:solidFill>
              </a:rPr>
              <a:t>DAQ</a:t>
            </a:r>
          </a:p>
        </p:txBody>
      </p:sp>
    </p:spTree>
    <p:extLst>
      <p:ext uri="{BB962C8B-B14F-4D97-AF65-F5344CB8AC3E}">
        <p14:creationId xmlns:p14="http://schemas.microsoft.com/office/powerpoint/2010/main" val="3160331001"/>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9954" y="52603"/>
            <a:ext cx="9563907" cy="771956"/>
          </a:xfrm>
        </p:spPr>
        <p:txBody>
          <a:bodyPr/>
          <a:lstStyle/>
          <a:p>
            <a:r>
              <a:rPr lang="it-IT" sz="2400" dirty="0" smtClean="0">
                <a:solidFill>
                  <a:schemeClr val="accent6"/>
                </a:solidFill>
              </a:rPr>
              <a:t>2. New test station for large High Temperature </a:t>
            </a:r>
            <a:r>
              <a:rPr lang="it-IT" sz="2400" dirty="0" err="1" smtClean="0">
                <a:solidFill>
                  <a:schemeClr val="accent6"/>
                </a:solidFill>
              </a:rPr>
              <a:t>Superconducting</a:t>
            </a:r>
            <a:r>
              <a:rPr lang="it-IT" sz="2400" dirty="0" smtClean="0">
                <a:solidFill>
                  <a:schemeClr val="accent6"/>
                </a:solidFill>
              </a:rPr>
              <a:t> </a:t>
            </a:r>
            <a:r>
              <a:rPr lang="it-IT" sz="2400" dirty="0" err="1" smtClean="0">
                <a:solidFill>
                  <a:schemeClr val="accent6"/>
                </a:solidFill>
              </a:rPr>
              <a:t>Magnets</a:t>
            </a:r>
            <a:endParaRPr lang="it-IT" sz="2400" dirty="0">
              <a:solidFill>
                <a:schemeClr val="accent6"/>
              </a:solidFill>
            </a:endParaRPr>
          </a:p>
        </p:txBody>
      </p:sp>
      <p:sp>
        <p:nvSpPr>
          <p:cNvPr id="5" name="Segnaposto numero diapositiva 4"/>
          <p:cNvSpPr>
            <a:spLocks noGrp="1"/>
          </p:cNvSpPr>
          <p:nvPr>
            <p:ph type="sldNum" sz="quarter" idx="12"/>
          </p:nvPr>
        </p:nvSpPr>
        <p:spPr/>
        <p:txBody>
          <a:bodyPr/>
          <a:lstStyle/>
          <a:p>
            <a:pPr defTabSz="457189"/>
            <a:fld id="{BFDCA1C4-9514-7B4F-976F-D92F7E296653}" type="slidenum">
              <a:rPr lang="fr-FR">
                <a:solidFill>
                  <a:srgbClr val="64BCD9"/>
                </a:solidFill>
                <a:latin typeface="Arial"/>
              </a:rPr>
              <a:pPr defTabSz="457189"/>
              <a:t>27</a:t>
            </a:fld>
            <a:endParaRPr lang="fr-FR">
              <a:solidFill>
                <a:srgbClr val="64BCD9"/>
              </a:solidFill>
              <a:latin typeface="Arial"/>
            </a:endParaRPr>
          </a:p>
        </p:txBody>
      </p:sp>
      <p:cxnSp>
        <p:nvCxnSpPr>
          <p:cNvPr id="24" name="Connettore 2 23"/>
          <p:cNvCxnSpPr>
            <a:cxnSpLocks/>
          </p:cNvCxnSpPr>
          <p:nvPr/>
        </p:nvCxnSpPr>
        <p:spPr>
          <a:xfrm>
            <a:off x="332872" y="1483572"/>
            <a:ext cx="0" cy="4056960"/>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CasellaDiTesto 26"/>
          <p:cNvSpPr txBox="1"/>
          <p:nvPr/>
        </p:nvSpPr>
        <p:spPr>
          <a:xfrm>
            <a:off x="1249040" y="5131647"/>
            <a:ext cx="1018704" cy="276999"/>
          </a:xfrm>
          <a:prstGeom prst="rect">
            <a:avLst/>
          </a:prstGeom>
          <a:noFill/>
        </p:spPr>
        <p:txBody>
          <a:bodyPr wrap="square" rtlCol="0">
            <a:spAutoFit/>
          </a:bodyPr>
          <a:lstStyle/>
          <a:p>
            <a:pPr defTabSz="3132108"/>
            <a:r>
              <a:rPr lang="it-IT" sz="1200" b="1" dirty="0" err="1">
                <a:solidFill>
                  <a:srgbClr val="4F81BD">
                    <a:lumMod val="75000"/>
                  </a:srgbClr>
                </a:solidFill>
                <a:latin typeface="Symbol" charset="2"/>
                <a:ea typeface="Symbol" charset="2"/>
                <a:cs typeface="Symbol" charset="2"/>
              </a:rPr>
              <a:t>f</a:t>
            </a:r>
            <a:r>
              <a:rPr lang="it-IT" sz="1200" b="1" dirty="0">
                <a:solidFill>
                  <a:srgbClr val="4F81BD">
                    <a:lumMod val="75000"/>
                  </a:srgbClr>
                </a:solidFill>
                <a:latin typeface="Arial"/>
                <a:ea typeface="Arial" charset="0"/>
                <a:cs typeface="Arial" charset="0"/>
              </a:rPr>
              <a:t> 0.695 m</a:t>
            </a:r>
          </a:p>
        </p:txBody>
      </p:sp>
      <p:cxnSp>
        <p:nvCxnSpPr>
          <p:cNvPr id="30" name="Connettore 2 29"/>
          <p:cNvCxnSpPr>
            <a:cxnSpLocks/>
          </p:cNvCxnSpPr>
          <p:nvPr/>
        </p:nvCxnSpPr>
        <p:spPr>
          <a:xfrm>
            <a:off x="1431920" y="1239667"/>
            <a:ext cx="0" cy="2028480"/>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CasellaDiTesto 37"/>
          <p:cNvSpPr txBox="1"/>
          <p:nvPr/>
        </p:nvSpPr>
        <p:spPr>
          <a:xfrm rot="16200000">
            <a:off x="-373381" y="3090368"/>
            <a:ext cx="986086" cy="338554"/>
          </a:xfrm>
          <a:prstGeom prst="rect">
            <a:avLst/>
          </a:prstGeom>
          <a:noFill/>
        </p:spPr>
        <p:txBody>
          <a:bodyPr wrap="square" rtlCol="0">
            <a:spAutoFit/>
          </a:bodyPr>
          <a:lstStyle/>
          <a:p>
            <a:pPr defTabSz="3132108"/>
            <a:r>
              <a:rPr lang="it-IT" sz="1600" b="1" dirty="0">
                <a:solidFill>
                  <a:srgbClr val="4F81BD">
                    <a:lumMod val="75000"/>
                  </a:srgbClr>
                </a:solidFill>
                <a:latin typeface="Arial"/>
                <a:ea typeface="Symbol" charset="2"/>
                <a:cs typeface="Symbol" charset="2"/>
              </a:rPr>
              <a:t>7.2 </a:t>
            </a:r>
            <a:r>
              <a:rPr lang="it-IT" sz="1600" b="1" dirty="0">
                <a:solidFill>
                  <a:srgbClr val="4F81BD">
                    <a:lumMod val="75000"/>
                  </a:srgbClr>
                </a:solidFill>
                <a:latin typeface="Arial"/>
                <a:ea typeface="Arial" charset="0"/>
                <a:cs typeface="Arial" charset="0"/>
              </a:rPr>
              <a:t>m</a:t>
            </a:r>
          </a:p>
        </p:txBody>
      </p:sp>
      <p:sp>
        <p:nvSpPr>
          <p:cNvPr id="39" name="CasellaDiTesto 38"/>
          <p:cNvSpPr txBox="1"/>
          <p:nvPr/>
        </p:nvSpPr>
        <p:spPr>
          <a:xfrm rot="16200000">
            <a:off x="809157" y="2018237"/>
            <a:ext cx="913060" cy="338554"/>
          </a:xfrm>
          <a:prstGeom prst="rect">
            <a:avLst/>
          </a:prstGeom>
          <a:noFill/>
        </p:spPr>
        <p:txBody>
          <a:bodyPr wrap="square" rtlCol="0">
            <a:spAutoFit/>
          </a:bodyPr>
          <a:lstStyle/>
          <a:p>
            <a:pPr defTabSz="3132108"/>
            <a:r>
              <a:rPr lang="it-IT" sz="1600" b="1" dirty="0">
                <a:solidFill>
                  <a:srgbClr val="4F81BD">
                    <a:lumMod val="75000"/>
                  </a:srgbClr>
                </a:solidFill>
                <a:latin typeface="Arial"/>
                <a:ea typeface="Symbol" charset="2"/>
                <a:cs typeface="Symbol" charset="2"/>
              </a:rPr>
              <a:t>3.4 </a:t>
            </a:r>
            <a:r>
              <a:rPr lang="it-IT" sz="1600" b="1" dirty="0">
                <a:solidFill>
                  <a:srgbClr val="4F81BD">
                    <a:lumMod val="75000"/>
                  </a:srgbClr>
                </a:solidFill>
                <a:latin typeface="Arial"/>
                <a:ea typeface="Arial" charset="0"/>
                <a:cs typeface="Arial" charset="0"/>
              </a:rPr>
              <a:t>m</a:t>
            </a:r>
          </a:p>
        </p:txBody>
      </p:sp>
      <p:sp>
        <p:nvSpPr>
          <p:cNvPr id="40" name="CasellaDiTesto 39"/>
          <p:cNvSpPr txBox="1"/>
          <p:nvPr/>
        </p:nvSpPr>
        <p:spPr>
          <a:xfrm>
            <a:off x="1237444" y="4188673"/>
            <a:ext cx="1237017" cy="923330"/>
          </a:xfrm>
          <a:prstGeom prst="rect">
            <a:avLst/>
          </a:prstGeom>
          <a:noFill/>
        </p:spPr>
        <p:txBody>
          <a:bodyPr wrap="square" rtlCol="0">
            <a:spAutoFit/>
          </a:bodyPr>
          <a:lstStyle/>
          <a:p>
            <a:pPr defTabSz="3132108"/>
            <a:r>
              <a:rPr lang="it-IT" sz="1350" b="1" dirty="0">
                <a:solidFill>
                  <a:srgbClr val="4F81BD">
                    <a:lumMod val="75000"/>
                  </a:srgbClr>
                </a:solidFill>
                <a:latin typeface="Arial"/>
                <a:ea typeface="Symbol" charset="2"/>
                <a:cs typeface="Symbol" charset="2"/>
              </a:rPr>
              <a:t>1.4 m</a:t>
            </a:r>
            <a:r>
              <a:rPr lang="it-IT" sz="1350" b="1" baseline="30000" dirty="0">
                <a:solidFill>
                  <a:srgbClr val="4F81BD">
                    <a:lumMod val="75000"/>
                  </a:srgbClr>
                </a:solidFill>
                <a:latin typeface="Arial"/>
                <a:ea typeface="Symbol" charset="2"/>
                <a:cs typeface="Symbol" charset="2"/>
              </a:rPr>
              <a:t>3</a:t>
            </a:r>
            <a:r>
              <a:rPr lang="it-IT" sz="1350" b="1" dirty="0">
                <a:solidFill>
                  <a:srgbClr val="4F81BD">
                    <a:lumMod val="75000"/>
                  </a:srgbClr>
                </a:solidFill>
                <a:latin typeface="Arial"/>
                <a:ea typeface="Symbol" charset="2"/>
                <a:cs typeface="Symbol" charset="2"/>
              </a:rPr>
              <a:t> </a:t>
            </a:r>
            <a:r>
              <a:rPr lang="it-IT" sz="1350" b="1" dirty="0" err="1">
                <a:solidFill>
                  <a:srgbClr val="4F81BD">
                    <a:lumMod val="75000"/>
                  </a:srgbClr>
                </a:solidFill>
                <a:latin typeface="Arial"/>
                <a:ea typeface="Symbol" charset="2"/>
                <a:cs typeface="Symbol" charset="2"/>
              </a:rPr>
              <a:t>ethylene-vinil</a:t>
            </a:r>
            <a:r>
              <a:rPr lang="it-IT" sz="1350" b="1" dirty="0">
                <a:solidFill>
                  <a:srgbClr val="4F81BD">
                    <a:lumMod val="75000"/>
                  </a:srgbClr>
                </a:solidFill>
                <a:latin typeface="Arial"/>
                <a:ea typeface="Symbol" charset="2"/>
                <a:cs typeface="Symbol" charset="2"/>
              </a:rPr>
              <a:t> acetate disks</a:t>
            </a:r>
          </a:p>
        </p:txBody>
      </p:sp>
      <p:cxnSp>
        <p:nvCxnSpPr>
          <p:cNvPr id="42" name="Connettore 2 41"/>
          <p:cNvCxnSpPr>
            <a:cxnSpLocks/>
          </p:cNvCxnSpPr>
          <p:nvPr/>
        </p:nvCxnSpPr>
        <p:spPr>
          <a:xfrm flipH="1" flipV="1">
            <a:off x="1056847" y="3914239"/>
            <a:ext cx="357455" cy="352668"/>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32" name="CasellaDiTesto 31">
            <a:extLst>
              <a:ext uri="{FF2B5EF4-FFF2-40B4-BE49-F238E27FC236}">
                <a16:creationId xmlns:a16="http://schemas.microsoft.com/office/drawing/2014/main" id="{76602381-3A11-6146-B564-0ABD4E400798}"/>
              </a:ext>
            </a:extLst>
          </p:cNvPr>
          <p:cNvSpPr txBox="1"/>
          <p:nvPr/>
        </p:nvSpPr>
        <p:spPr>
          <a:xfrm>
            <a:off x="1352934" y="3512052"/>
            <a:ext cx="800598" cy="507831"/>
          </a:xfrm>
          <a:prstGeom prst="rect">
            <a:avLst/>
          </a:prstGeom>
          <a:noFill/>
        </p:spPr>
        <p:txBody>
          <a:bodyPr wrap="square" rtlCol="0">
            <a:spAutoFit/>
          </a:bodyPr>
          <a:lstStyle/>
          <a:p>
            <a:pPr defTabSz="3132108"/>
            <a:r>
              <a:rPr lang="it-IT" sz="1350" b="1" dirty="0" err="1">
                <a:solidFill>
                  <a:srgbClr val="4F81BD">
                    <a:lumMod val="75000"/>
                  </a:srgbClr>
                </a:solidFill>
                <a:latin typeface="Arial"/>
                <a:ea typeface="Symbol" charset="2"/>
                <a:cs typeface="Symbol" charset="2"/>
              </a:rPr>
              <a:t>HTS</a:t>
            </a:r>
            <a:r>
              <a:rPr lang="it-IT" sz="1350" b="1" dirty="0">
                <a:solidFill>
                  <a:srgbClr val="4F81BD">
                    <a:lumMod val="75000"/>
                  </a:srgbClr>
                </a:solidFill>
                <a:latin typeface="Arial"/>
                <a:ea typeface="Symbol" charset="2"/>
                <a:cs typeface="Symbol" charset="2"/>
              </a:rPr>
              <a:t> </a:t>
            </a:r>
            <a:r>
              <a:rPr lang="it-IT" sz="1350" b="1" dirty="0" err="1">
                <a:solidFill>
                  <a:srgbClr val="4F81BD">
                    <a:lumMod val="75000"/>
                  </a:srgbClr>
                </a:solidFill>
                <a:latin typeface="Arial"/>
                <a:ea typeface="Symbol" charset="2"/>
                <a:cs typeface="Symbol" charset="2"/>
              </a:rPr>
              <a:t>magnet</a:t>
            </a:r>
            <a:endParaRPr lang="it-IT" sz="1350" b="1" dirty="0">
              <a:solidFill>
                <a:srgbClr val="4F81BD">
                  <a:lumMod val="75000"/>
                </a:srgbClr>
              </a:solidFill>
              <a:latin typeface="Arial"/>
              <a:ea typeface="Symbol" charset="2"/>
              <a:cs typeface="Symbol" charset="2"/>
            </a:endParaRPr>
          </a:p>
        </p:txBody>
      </p:sp>
      <p:cxnSp>
        <p:nvCxnSpPr>
          <p:cNvPr id="33" name="Connettore 2 32">
            <a:extLst>
              <a:ext uri="{FF2B5EF4-FFF2-40B4-BE49-F238E27FC236}">
                <a16:creationId xmlns:a16="http://schemas.microsoft.com/office/drawing/2014/main" id="{4380EB74-B136-1A47-A1F0-2C09C2DC604A}"/>
              </a:ext>
            </a:extLst>
          </p:cNvPr>
          <p:cNvCxnSpPr>
            <a:cxnSpLocks/>
          </p:cNvCxnSpPr>
          <p:nvPr/>
        </p:nvCxnSpPr>
        <p:spPr>
          <a:xfrm flipH="1" flipV="1">
            <a:off x="1049983" y="2982700"/>
            <a:ext cx="371215" cy="499602"/>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pic>
        <p:nvPicPr>
          <p:cNvPr id="17" name="Immagine 16">
            <a:extLst>
              <a:ext uri="{FF2B5EF4-FFF2-40B4-BE49-F238E27FC236}">
                <a16:creationId xmlns:a16="http://schemas.microsoft.com/office/drawing/2014/main" id="{0BE4EAA8-3C4B-3F4A-88E7-3D359D212CDD}"/>
              </a:ext>
            </a:extLst>
          </p:cNvPr>
          <p:cNvPicPr>
            <a:picLocks noChangeAspect="1"/>
          </p:cNvPicPr>
          <p:nvPr/>
        </p:nvPicPr>
        <p:blipFill>
          <a:blip r:embed="rId3"/>
          <a:stretch>
            <a:fillRect/>
          </a:stretch>
        </p:blipFill>
        <p:spPr>
          <a:xfrm>
            <a:off x="3619389" y="2431028"/>
            <a:ext cx="2292108" cy="1647453"/>
          </a:xfrm>
          <a:prstGeom prst="rect">
            <a:avLst/>
          </a:prstGeom>
        </p:spPr>
      </p:pic>
      <p:sp>
        <p:nvSpPr>
          <p:cNvPr id="29" name="Rettangolo 28">
            <a:extLst>
              <a:ext uri="{FF2B5EF4-FFF2-40B4-BE49-F238E27FC236}">
                <a16:creationId xmlns:a16="http://schemas.microsoft.com/office/drawing/2014/main" id="{5F766D0E-EFA4-9C48-8380-A5D6CCC3938A}"/>
              </a:ext>
            </a:extLst>
          </p:cNvPr>
          <p:cNvSpPr/>
          <p:nvPr/>
        </p:nvSpPr>
        <p:spPr>
          <a:xfrm>
            <a:off x="1602022" y="1230699"/>
            <a:ext cx="4572000" cy="1200329"/>
          </a:xfrm>
          <a:prstGeom prst="rect">
            <a:avLst/>
          </a:prstGeom>
        </p:spPr>
        <p:txBody>
          <a:bodyPr>
            <a:spAutoFit/>
          </a:bodyPr>
          <a:lstStyle/>
          <a:p>
            <a:pPr defTabSz="457189"/>
            <a:r>
              <a:rPr lang="it-IT" sz="1800" b="1" dirty="0">
                <a:solidFill>
                  <a:srgbClr val="5A5A5A"/>
                </a:solidFill>
                <a:latin typeface="Arial" charset="0"/>
                <a:ea typeface="Arial" charset="0"/>
                <a:cs typeface="Arial" charset="0"/>
              </a:rPr>
              <a:t>10 </a:t>
            </a:r>
            <a:r>
              <a:rPr lang="it-IT" sz="1800" b="1" dirty="0" err="1">
                <a:solidFill>
                  <a:srgbClr val="5A5A5A"/>
                </a:solidFill>
                <a:latin typeface="Arial" charset="0"/>
                <a:ea typeface="Arial" charset="0"/>
                <a:cs typeface="Arial" charset="0"/>
              </a:rPr>
              <a:t>kA</a:t>
            </a:r>
            <a:r>
              <a:rPr lang="it-IT" sz="1800" b="1" dirty="0">
                <a:solidFill>
                  <a:srgbClr val="5A5A5A"/>
                </a:solidFill>
                <a:latin typeface="Arial" charset="0"/>
                <a:ea typeface="Arial" charset="0"/>
                <a:cs typeface="Arial" charset="0"/>
              </a:rPr>
              <a:t> test station</a:t>
            </a:r>
          </a:p>
          <a:p>
            <a:pPr defTabSz="457189"/>
            <a:r>
              <a:rPr lang="it-IT" sz="1800" dirty="0">
                <a:solidFill>
                  <a:srgbClr val="5A5A5A"/>
                </a:solidFill>
                <a:latin typeface="Arial" charset="0"/>
                <a:ea typeface="Arial" charset="0"/>
                <a:cs typeface="Arial" charset="0"/>
              </a:rPr>
              <a:t> Three 6V 10 </a:t>
            </a:r>
            <a:r>
              <a:rPr lang="it-IT" sz="1800" dirty="0" err="1">
                <a:solidFill>
                  <a:srgbClr val="5A5A5A"/>
                </a:solidFill>
                <a:latin typeface="Arial" charset="0"/>
                <a:ea typeface="Arial" charset="0"/>
                <a:cs typeface="Arial" charset="0"/>
              </a:rPr>
              <a:t>kA</a:t>
            </a:r>
            <a:r>
              <a:rPr lang="it-IT" sz="1800" dirty="0">
                <a:solidFill>
                  <a:srgbClr val="5A5A5A"/>
                </a:solidFill>
                <a:latin typeface="Arial" charset="0"/>
                <a:ea typeface="Arial" charset="0"/>
                <a:cs typeface="Arial" charset="0"/>
              </a:rPr>
              <a:t> </a:t>
            </a:r>
            <a:r>
              <a:rPr lang="it-IT" sz="1800" dirty="0" err="1">
                <a:solidFill>
                  <a:srgbClr val="5A5A5A"/>
                </a:solidFill>
                <a:latin typeface="Arial" charset="0"/>
                <a:ea typeface="Arial" charset="0"/>
                <a:cs typeface="Arial" charset="0"/>
              </a:rPr>
              <a:t>power</a:t>
            </a:r>
            <a:r>
              <a:rPr lang="it-IT" sz="1800" dirty="0">
                <a:solidFill>
                  <a:srgbClr val="5A5A5A"/>
                </a:solidFill>
                <a:latin typeface="Arial" charset="0"/>
                <a:ea typeface="Arial" charset="0"/>
                <a:cs typeface="Arial" charset="0"/>
              </a:rPr>
              <a:t> </a:t>
            </a:r>
            <a:r>
              <a:rPr lang="it-IT" sz="1800" dirty="0" err="1">
                <a:solidFill>
                  <a:srgbClr val="5A5A5A"/>
                </a:solidFill>
                <a:latin typeface="Arial" charset="0"/>
                <a:ea typeface="Arial" charset="0"/>
                <a:cs typeface="Arial" charset="0"/>
              </a:rPr>
              <a:t>supplies</a:t>
            </a:r>
            <a:endParaRPr lang="it-IT" sz="1800" dirty="0">
              <a:solidFill>
                <a:srgbClr val="5A5A5A"/>
              </a:solidFill>
              <a:latin typeface="Arial" charset="0"/>
              <a:ea typeface="Arial" charset="0"/>
              <a:cs typeface="Arial" charset="0"/>
            </a:endParaRPr>
          </a:p>
          <a:p>
            <a:pPr defTabSz="457189"/>
            <a:r>
              <a:rPr lang="it-IT" sz="1800" dirty="0">
                <a:solidFill>
                  <a:srgbClr val="5A5A5A"/>
                </a:solidFill>
                <a:latin typeface="Arial" charset="0"/>
                <a:ea typeface="Arial" charset="0"/>
                <a:cs typeface="Arial" charset="0"/>
              </a:rPr>
              <a:t>10 </a:t>
            </a:r>
            <a:r>
              <a:rPr lang="it-IT" sz="1800" dirty="0" err="1">
                <a:solidFill>
                  <a:srgbClr val="5A5A5A"/>
                </a:solidFill>
                <a:latin typeface="Arial" charset="0"/>
                <a:ea typeface="Arial" charset="0"/>
                <a:cs typeface="Arial" charset="0"/>
              </a:rPr>
              <a:t>kA</a:t>
            </a:r>
            <a:r>
              <a:rPr lang="it-IT" sz="1800" dirty="0">
                <a:solidFill>
                  <a:srgbClr val="5A5A5A"/>
                </a:solidFill>
                <a:latin typeface="Arial" charset="0"/>
                <a:ea typeface="Arial" charset="0"/>
                <a:cs typeface="Arial" charset="0"/>
              </a:rPr>
              <a:t> </a:t>
            </a:r>
            <a:r>
              <a:rPr lang="it-IT" sz="1800" dirty="0" err="1">
                <a:solidFill>
                  <a:srgbClr val="5A5A5A"/>
                </a:solidFill>
                <a:latin typeface="Arial" charset="0"/>
                <a:ea typeface="Arial" charset="0"/>
                <a:cs typeface="Arial" charset="0"/>
              </a:rPr>
              <a:t>current</a:t>
            </a:r>
            <a:r>
              <a:rPr lang="it-IT" sz="1800" dirty="0">
                <a:solidFill>
                  <a:srgbClr val="5A5A5A"/>
                </a:solidFill>
                <a:latin typeface="Arial" charset="0"/>
                <a:ea typeface="Arial" charset="0"/>
                <a:cs typeface="Arial" charset="0"/>
              </a:rPr>
              <a:t> </a:t>
            </a:r>
            <a:r>
              <a:rPr lang="it-IT" sz="1800" dirty="0" err="1">
                <a:solidFill>
                  <a:srgbClr val="5A5A5A"/>
                </a:solidFill>
                <a:latin typeface="Arial" charset="0"/>
                <a:ea typeface="Arial" charset="0"/>
                <a:cs typeface="Arial" charset="0"/>
              </a:rPr>
              <a:t>leads</a:t>
            </a:r>
            <a:endParaRPr lang="it-IT" sz="1800" dirty="0">
              <a:solidFill>
                <a:srgbClr val="5A5A5A"/>
              </a:solidFill>
              <a:latin typeface="Arial" charset="0"/>
              <a:ea typeface="Arial" charset="0"/>
              <a:cs typeface="Arial" charset="0"/>
            </a:endParaRPr>
          </a:p>
          <a:p>
            <a:pPr defTabSz="457189"/>
            <a:r>
              <a:rPr lang="it-IT" sz="1800" dirty="0">
                <a:solidFill>
                  <a:srgbClr val="5A5A5A"/>
                </a:solidFill>
                <a:latin typeface="Arial" charset="0"/>
                <a:ea typeface="Arial" charset="0"/>
                <a:cs typeface="Arial" charset="0"/>
              </a:rPr>
              <a:t>7.2 m </a:t>
            </a:r>
            <a:r>
              <a:rPr lang="it-IT" sz="1800" dirty="0" err="1">
                <a:solidFill>
                  <a:srgbClr val="5A5A5A"/>
                </a:solidFill>
                <a:latin typeface="Arial" charset="0"/>
                <a:ea typeface="Arial" charset="0"/>
                <a:cs typeface="Arial" charset="0"/>
              </a:rPr>
              <a:t>cryostat</a:t>
            </a:r>
            <a:endParaRPr lang="it-IT" sz="1800" dirty="0">
              <a:solidFill>
                <a:srgbClr val="5A5A5A"/>
              </a:solidFill>
              <a:latin typeface="Arial" charset="0"/>
              <a:ea typeface="Arial" charset="0"/>
              <a:cs typeface="Arial" charset="0"/>
            </a:endParaRPr>
          </a:p>
        </p:txBody>
      </p:sp>
      <p:pic>
        <p:nvPicPr>
          <p:cNvPr id="6" name="Immagine 5"/>
          <p:cNvPicPr>
            <a:picLocks noChangeAspect="1"/>
          </p:cNvPicPr>
          <p:nvPr/>
        </p:nvPicPr>
        <p:blipFill rotWithShape="1">
          <a:blip r:embed="rId4">
            <a:extLst>
              <a:ext uri="{BEBA8EAE-BF5A-486C-A8C5-ECC9F3942E4B}">
                <a14:imgProps xmlns:a14="http://schemas.microsoft.com/office/drawing/2010/main">
                  <a14:imgLayer r:embed="rId5">
                    <a14:imgEffect>
                      <a14:backgroundRemoval t="2326" b="96959" l="43454" r="56072"/>
                    </a14:imgEffect>
                  </a14:imgLayer>
                </a14:imgProps>
              </a:ext>
              <a:ext uri="{28A0092B-C50C-407E-A947-70E740481C1C}">
                <a14:useLocalDpi xmlns:a14="http://schemas.microsoft.com/office/drawing/2010/main" val="0"/>
              </a:ext>
            </a:extLst>
          </a:blip>
          <a:srcRect l="41644" t="-1788" r="31843" b="1788"/>
          <a:stretch/>
        </p:blipFill>
        <p:spPr>
          <a:xfrm>
            <a:off x="266330" y="548680"/>
            <a:ext cx="1664320" cy="5143500"/>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5391" y="1033306"/>
            <a:ext cx="3299506" cy="3499856"/>
          </a:xfrm>
          <a:prstGeom prst="rect">
            <a:avLst/>
          </a:prstGeom>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8783" y="4594159"/>
            <a:ext cx="1870925" cy="1463747"/>
          </a:xfrm>
          <a:prstGeom prst="rect">
            <a:avLst/>
          </a:prstGeom>
        </p:spPr>
      </p:pic>
      <p:sp>
        <p:nvSpPr>
          <p:cNvPr id="11" name="CasellaDiTesto 10"/>
          <p:cNvSpPr txBox="1"/>
          <p:nvPr/>
        </p:nvSpPr>
        <p:spPr>
          <a:xfrm>
            <a:off x="6174022" y="585242"/>
            <a:ext cx="2982227" cy="400110"/>
          </a:xfrm>
          <a:prstGeom prst="rect">
            <a:avLst/>
          </a:prstGeom>
          <a:noFill/>
        </p:spPr>
        <p:txBody>
          <a:bodyPr wrap="none" rtlCol="0">
            <a:spAutoFit/>
          </a:bodyPr>
          <a:lstStyle/>
          <a:p>
            <a:r>
              <a:rPr lang="it-IT" sz="2000" dirty="0" err="1" smtClean="0"/>
              <a:t>Resp</a:t>
            </a:r>
            <a:r>
              <a:rPr lang="it-IT" sz="2000" dirty="0" smtClean="0"/>
              <a:t>. F. Broggi, M. Statera</a:t>
            </a:r>
            <a:endParaRPr lang="it-IT" sz="2000" dirty="0"/>
          </a:p>
        </p:txBody>
      </p:sp>
      <p:sp>
        <p:nvSpPr>
          <p:cNvPr id="3" name="Segnaposto contenuto 2"/>
          <p:cNvSpPr>
            <a:spLocks noGrp="1"/>
          </p:cNvSpPr>
          <p:nvPr>
            <p:ph idx="1"/>
          </p:nvPr>
        </p:nvSpPr>
        <p:spPr>
          <a:xfrm>
            <a:off x="2173840" y="3851246"/>
            <a:ext cx="5300680" cy="2784907"/>
          </a:xfrm>
        </p:spPr>
        <p:txBody>
          <a:bodyPr>
            <a:normAutofit/>
          </a:bodyPr>
          <a:lstStyle/>
          <a:p>
            <a:endParaRPr lang="it-IT" sz="1500" dirty="0">
              <a:solidFill>
                <a:schemeClr val="tx2"/>
              </a:solidFill>
              <a:latin typeface="Arial" charset="0"/>
              <a:ea typeface="Arial" charset="0"/>
              <a:cs typeface="Arial" charset="0"/>
            </a:endParaRPr>
          </a:p>
          <a:p>
            <a:pPr marL="0" indent="0">
              <a:buNone/>
            </a:pPr>
            <a:r>
              <a:rPr lang="it-IT" sz="1500" b="1" dirty="0" err="1">
                <a:latin typeface="Arial" charset="0"/>
                <a:ea typeface="Arial" charset="0"/>
                <a:cs typeface="Arial" charset="0"/>
              </a:rPr>
              <a:t>DISCORAP</a:t>
            </a:r>
            <a:r>
              <a:rPr lang="it-IT" sz="1500" b="1" dirty="0">
                <a:latin typeface="Arial" charset="0"/>
                <a:ea typeface="Arial" charset="0"/>
                <a:cs typeface="Arial" charset="0"/>
              </a:rPr>
              <a:t> </a:t>
            </a:r>
            <a:r>
              <a:rPr lang="it-IT" sz="1500" b="1" dirty="0" err="1">
                <a:latin typeface="Arial" charset="0"/>
                <a:ea typeface="Arial" charset="0"/>
                <a:cs typeface="Arial" charset="0"/>
              </a:rPr>
              <a:t>cryostat</a:t>
            </a:r>
            <a:r>
              <a:rPr lang="it-IT" sz="1500" b="1" dirty="0">
                <a:latin typeface="Arial" charset="0"/>
                <a:ea typeface="Arial" charset="0"/>
                <a:cs typeface="Arial" charset="0"/>
              </a:rPr>
              <a:t> for </a:t>
            </a:r>
            <a:r>
              <a:rPr lang="it-IT" sz="1500" b="1" dirty="0" err="1">
                <a:latin typeface="Arial" charset="0"/>
                <a:ea typeface="Arial" charset="0"/>
                <a:cs typeface="Arial" charset="0"/>
              </a:rPr>
              <a:t>HTS</a:t>
            </a:r>
            <a:r>
              <a:rPr lang="it-IT" sz="1500" b="1" dirty="0">
                <a:latin typeface="Arial" charset="0"/>
                <a:ea typeface="Arial" charset="0"/>
                <a:cs typeface="Arial" charset="0"/>
              </a:rPr>
              <a:t> </a:t>
            </a:r>
            <a:r>
              <a:rPr lang="it-IT" sz="1500" b="1" dirty="0" err="1">
                <a:latin typeface="Arial" charset="0"/>
                <a:ea typeface="Arial" charset="0"/>
                <a:cs typeface="Arial" charset="0"/>
              </a:rPr>
              <a:t>magnets</a:t>
            </a:r>
            <a:r>
              <a:rPr lang="it-IT" sz="1500" b="1" dirty="0">
                <a:latin typeface="Arial" charset="0"/>
                <a:ea typeface="Arial" charset="0"/>
                <a:cs typeface="Arial" charset="0"/>
              </a:rPr>
              <a:t> test</a:t>
            </a:r>
          </a:p>
          <a:p>
            <a:r>
              <a:rPr lang="it-IT" sz="1500" b="1" dirty="0" err="1">
                <a:solidFill>
                  <a:schemeClr val="tx1">
                    <a:lumMod val="65000"/>
                    <a:lumOff val="35000"/>
                  </a:schemeClr>
                </a:solidFill>
                <a:latin typeface="Arial" charset="0"/>
                <a:ea typeface="Arial" charset="0"/>
                <a:cs typeface="Arial" charset="0"/>
              </a:rPr>
              <a:t>Mechanical</a:t>
            </a:r>
            <a:r>
              <a:rPr lang="it-IT" sz="1500" b="1" dirty="0">
                <a:solidFill>
                  <a:schemeClr val="tx1">
                    <a:lumMod val="65000"/>
                    <a:lumOff val="35000"/>
                  </a:schemeClr>
                </a:solidFill>
                <a:latin typeface="Arial" charset="0"/>
                <a:ea typeface="Arial" charset="0"/>
                <a:cs typeface="Arial" charset="0"/>
              </a:rPr>
              <a:t> </a:t>
            </a:r>
            <a:r>
              <a:rPr lang="it-IT" sz="1500" b="1" dirty="0" err="1">
                <a:solidFill>
                  <a:schemeClr val="tx1">
                    <a:lumMod val="65000"/>
                    <a:lumOff val="35000"/>
                  </a:schemeClr>
                </a:solidFill>
                <a:latin typeface="Arial" charset="0"/>
                <a:ea typeface="Arial" charset="0"/>
                <a:cs typeface="Arial" charset="0"/>
              </a:rPr>
              <a:t>interface</a:t>
            </a:r>
            <a:r>
              <a:rPr lang="it-IT" sz="1500" b="1" dirty="0">
                <a:solidFill>
                  <a:schemeClr val="tx1">
                    <a:lumMod val="65000"/>
                    <a:lumOff val="35000"/>
                  </a:schemeClr>
                </a:solidFill>
                <a:latin typeface="Arial" charset="0"/>
                <a:ea typeface="Arial" charset="0"/>
                <a:cs typeface="Arial" charset="0"/>
              </a:rPr>
              <a:t> </a:t>
            </a:r>
            <a:r>
              <a:rPr lang="it-IT" sz="1500" b="1" dirty="0" err="1">
                <a:solidFill>
                  <a:schemeClr val="accent6"/>
                </a:solidFill>
                <a:latin typeface="Arial" charset="0"/>
                <a:ea typeface="Arial" charset="0"/>
                <a:cs typeface="Arial" charset="0"/>
              </a:rPr>
              <a:t>redesign</a:t>
            </a:r>
            <a:r>
              <a:rPr lang="it-IT" sz="1500" b="1" dirty="0">
                <a:solidFill>
                  <a:schemeClr val="accent6"/>
                </a:solidFill>
                <a:latin typeface="Arial" charset="0"/>
                <a:ea typeface="Arial" charset="0"/>
                <a:cs typeface="Arial" charset="0"/>
              </a:rPr>
              <a:t> </a:t>
            </a:r>
            <a:r>
              <a:rPr lang="it-IT" sz="1500" b="1" dirty="0" err="1">
                <a:solidFill>
                  <a:schemeClr val="accent6"/>
                </a:solidFill>
                <a:latin typeface="Arial" charset="0"/>
                <a:ea typeface="Arial" charset="0"/>
                <a:cs typeface="Arial" charset="0"/>
              </a:rPr>
              <a:t>ongoing</a:t>
            </a:r>
            <a:endParaRPr lang="it-IT" sz="1500" b="1" dirty="0">
              <a:solidFill>
                <a:schemeClr val="accent6"/>
              </a:solidFill>
              <a:latin typeface="Arial" charset="0"/>
              <a:ea typeface="Arial" charset="0"/>
              <a:cs typeface="Arial" charset="0"/>
            </a:endParaRPr>
          </a:p>
          <a:p>
            <a:r>
              <a:rPr lang="it-IT" sz="1500" b="1" dirty="0">
                <a:solidFill>
                  <a:schemeClr val="tx1">
                    <a:lumMod val="65000"/>
                    <a:lumOff val="35000"/>
                  </a:schemeClr>
                </a:solidFill>
                <a:latin typeface="Arial" charset="0"/>
                <a:ea typeface="Arial" charset="0"/>
                <a:cs typeface="Arial" charset="0"/>
              </a:rPr>
              <a:t>Zero </a:t>
            </a:r>
            <a:r>
              <a:rPr lang="it-IT" sz="1500" b="1" dirty="0" err="1">
                <a:solidFill>
                  <a:schemeClr val="tx1">
                    <a:lumMod val="65000"/>
                    <a:lumOff val="35000"/>
                  </a:schemeClr>
                </a:solidFill>
                <a:latin typeface="Arial" charset="0"/>
                <a:ea typeface="Arial" charset="0"/>
                <a:cs typeface="Arial" charset="0"/>
              </a:rPr>
              <a:t>uplift</a:t>
            </a:r>
            <a:r>
              <a:rPr lang="it-IT" sz="1500" b="1" dirty="0">
                <a:solidFill>
                  <a:schemeClr val="tx1">
                    <a:lumMod val="65000"/>
                    <a:lumOff val="35000"/>
                  </a:schemeClr>
                </a:solidFill>
                <a:latin typeface="Arial" charset="0"/>
                <a:ea typeface="Arial" charset="0"/>
                <a:cs typeface="Arial" charset="0"/>
              </a:rPr>
              <a:t> filler </a:t>
            </a:r>
            <a:r>
              <a:rPr lang="it-IT" sz="1500" b="1" dirty="0" err="1">
                <a:solidFill>
                  <a:srgbClr val="00B050"/>
                </a:solidFill>
                <a:latin typeface="Arial" charset="0"/>
                <a:ea typeface="Arial" charset="0"/>
                <a:cs typeface="Arial" charset="0"/>
              </a:rPr>
              <a:t>delivered</a:t>
            </a:r>
            <a:endParaRPr lang="it-IT" sz="1500" b="1" dirty="0">
              <a:solidFill>
                <a:srgbClr val="00B050"/>
              </a:solidFill>
              <a:latin typeface="Arial" charset="0"/>
              <a:ea typeface="Arial" charset="0"/>
              <a:cs typeface="Arial" charset="0"/>
            </a:endParaRPr>
          </a:p>
          <a:p>
            <a:r>
              <a:rPr lang="it-IT" sz="1500" b="1" dirty="0">
                <a:solidFill>
                  <a:schemeClr val="tx1">
                    <a:lumMod val="65000"/>
                    <a:lumOff val="35000"/>
                  </a:schemeClr>
                </a:solidFill>
                <a:latin typeface="Arial" charset="0"/>
                <a:ea typeface="Arial" charset="0"/>
                <a:cs typeface="Arial" charset="0"/>
              </a:rPr>
              <a:t>Fast </a:t>
            </a:r>
            <a:r>
              <a:rPr lang="it-IT" sz="1500" b="1" dirty="0" err="1">
                <a:solidFill>
                  <a:schemeClr val="tx1">
                    <a:lumMod val="65000"/>
                    <a:lumOff val="35000"/>
                  </a:schemeClr>
                </a:solidFill>
                <a:latin typeface="Arial" charset="0"/>
                <a:ea typeface="Arial" charset="0"/>
                <a:cs typeface="Arial" charset="0"/>
              </a:rPr>
              <a:t>switch</a:t>
            </a:r>
            <a:r>
              <a:rPr lang="it-IT" sz="1500" b="1" dirty="0">
                <a:solidFill>
                  <a:schemeClr val="tx1">
                    <a:lumMod val="65000"/>
                    <a:lumOff val="35000"/>
                  </a:schemeClr>
                </a:solidFill>
                <a:latin typeface="Arial" charset="0"/>
                <a:ea typeface="Arial" charset="0"/>
                <a:cs typeface="Arial" charset="0"/>
              </a:rPr>
              <a:t> </a:t>
            </a:r>
            <a:r>
              <a:rPr lang="it-IT" sz="1500" b="1" dirty="0" err="1">
                <a:solidFill>
                  <a:srgbClr val="00B050"/>
                </a:solidFill>
                <a:latin typeface="Arial" charset="0"/>
                <a:ea typeface="Arial" charset="0"/>
                <a:cs typeface="Arial" charset="0"/>
              </a:rPr>
              <a:t>commissioned</a:t>
            </a:r>
            <a:endParaRPr lang="it-IT" sz="1500" b="1" dirty="0">
              <a:solidFill>
                <a:srgbClr val="00B050"/>
              </a:solidFill>
              <a:latin typeface="Arial" charset="0"/>
              <a:ea typeface="Arial" charset="0"/>
              <a:cs typeface="Arial" charset="0"/>
            </a:endParaRPr>
          </a:p>
          <a:p>
            <a:r>
              <a:rPr lang="it-IT" sz="1500" b="1" dirty="0" err="1">
                <a:solidFill>
                  <a:schemeClr val="tx1">
                    <a:lumMod val="65000"/>
                    <a:lumOff val="35000"/>
                  </a:schemeClr>
                </a:solidFill>
                <a:latin typeface="Arial" charset="0"/>
                <a:ea typeface="Arial" charset="0"/>
                <a:cs typeface="Arial" charset="0"/>
              </a:rPr>
              <a:t>Electrical</a:t>
            </a:r>
            <a:r>
              <a:rPr lang="it-IT" sz="1500" b="1" dirty="0">
                <a:solidFill>
                  <a:schemeClr val="tx1">
                    <a:lumMod val="65000"/>
                    <a:lumOff val="35000"/>
                  </a:schemeClr>
                </a:solidFill>
                <a:latin typeface="Arial" charset="0"/>
                <a:ea typeface="Arial" charset="0"/>
                <a:cs typeface="Arial" charset="0"/>
              </a:rPr>
              <a:t> </a:t>
            </a:r>
            <a:r>
              <a:rPr lang="it-IT" sz="1500" b="1" dirty="0" err="1">
                <a:solidFill>
                  <a:schemeClr val="tx1">
                    <a:lumMod val="65000"/>
                    <a:lumOff val="35000"/>
                  </a:schemeClr>
                </a:solidFill>
                <a:latin typeface="Arial" charset="0"/>
                <a:ea typeface="Arial" charset="0"/>
                <a:cs typeface="Arial" charset="0"/>
              </a:rPr>
              <a:t>connections</a:t>
            </a:r>
            <a:r>
              <a:rPr lang="it-IT" sz="1500" b="1" dirty="0">
                <a:solidFill>
                  <a:schemeClr val="tx1">
                    <a:lumMod val="65000"/>
                    <a:lumOff val="35000"/>
                  </a:schemeClr>
                </a:solidFill>
                <a:latin typeface="Arial" charset="0"/>
                <a:ea typeface="Arial" charset="0"/>
                <a:cs typeface="Arial" charset="0"/>
              </a:rPr>
              <a:t> </a:t>
            </a:r>
            <a:r>
              <a:rPr lang="it-IT" sz="1500" b="1" dirty="0" err="1">
                <a:solidFill>
                  <a:schemeClr val="accent6"/>
                </a:solidFill>
                <a:latin typeface="Arial" charset="0"/>
                <a:ea typeface="Arial" charset="0"/>
                <a:cs typeface="Arial" charset="0"/>
              </a:rPr>
              <a:t>integration</a:t>
            </a:r>
            <a:r>
              <a:rPr lang="it-IT" sz="1500" b="1" dirty="0">
                <a:solidFill>
                  <a:schemeClr val="accent6"/>
                </a:solidFill>
                <a:latin typeface="Arial" charset="0"/>
                <a:ea typeface="Arial" charset="0"/>
                <a:cs typeface="Arial" charset="0"/>
              </a:rPr>
              <a:t> </a:t>
            </a:r>
            <a:r>
              <a:rPr lang="it-IT" sz="1500" b="1" dirty="0" err="1">
                <a:solidFill>
                  <a:schemeClr val="accent6"/>
                </a:solidFill>
                <a:latin typeface="Arial" charset="0"/>
                <a:ea typeface="Arial" charset="0"/>
                <a:cs typeface="Arial" charset="0"/>
              </a:rPr>
              <a:t>ongoing</a:t>
            </a:r>
            <a:endParaRPr lang="it-IT" sz="1500" b="1" dirty="0">
              <a:solidFill>
                <a:schemeClr val="tx1">
                  <a:lumMod val="65000"/>
                  <a:lumOff val="35000"/>
                </a:schemeClr>
              </a:solidFill>
              <a:latin typeface="Arial" charset="0"/>
              <a:ea typeface="Arial" charset="0"/>
              <a:cs typeface="Arial" charset="0"/>
            </a:endParaRPr>
          </a:p>
          <a:p>
            <a:r>
              <a:rPr lang="it-IT" sz="1500" b="1" dirty="0">
                <a:solidFill>
                  <a:schemeClr val="tx1">
                    <a:lumMod val="65000"/>
                    <a:lumOff val="35000"/>
                  </a:schemeClr>
                </a:solidFill>
                <a:latin typeface="Arial" charset="0"/>
                <a:ea typeface="Arial" charset="0"/>
                <a:cs typeface="Arial" charset="0"/>
              </a:rPr>
              <a:t>Temperature control </a:t>
            </a:r>
            <a:r>
              <a:rPr lang="it-IT" sz="1500" b="1" dirty="0">
                <a:solidFill>
                  <a:schemeClr val="accent6"/>
                </a:solidFill>
                <a:latin typeface="Arial" charset="0"/>
                <a:ea typeface="Arial" charset="0"/>
                <a:cs typeface="Arial" charset="0"/>
              </a:rPr>
              <a:t>design </a:t>
            </a:r>
            <a:r>
              <a:rPr lang="it-IT" sz="1500" b="1" dirty="0" err="1">
                <a:solidFill>
                  <a:schemeClr val="accent6"/>
                </a:solidFill>
                <a:latin typeface="Arial" charset="0"/>
                <a:ea typeface="Arial" charset="0"/>
                <a:cs typeface="Arial" charset="0"/>
              </a:rPr>
              <a:t>ongoing</a:t>
            </a:r>
            <a:endParaRPr lang="it-IT" sz="1500" b="1" dirty="0">
              <a:solidFill>
                <a:schemeClr val="accent6"/>
              </a:solidFill>
              <a:latin typeface="Arial" charset="0"/>
              <a:ea typeface="Arial" charset="0"/>
              <a:cs typeface="Arial" charset="0"/>
            </a:endParaRPr>
          </a:p>
          <a:p>
            <a:r>
              <a:rPr lang="it-IT" sz="1500" b="1" dirty="0" err="1">
                <a:latin typeface="Arial" charset="0"/>
                <a:cs typeface="Arial" charset="0"/>
              </a:rPr>
              <a:t>Cryocooler</a:t>
            </a:r>
            <a:r>
              <a:rPr lang="it-IT" sz="1500" b="1" dirty="0">
                <a:latin typeface="Arial" charset="0"/>
                <a:cs typeface="Arial" charset="0"/>
              </a:rPr>
              <a:t> </a:t>
            </a:r>
            <a:r>
              <a:rPr lang="it-IT" sz="1500" b="1" dirty="0" err="1">
                <a:latin typeface="Arial" charset="0"/>
                <a:cs typeface="Arial" charset="0"/>
              </a:rPr>
              <a:t>procurement</a:t>
            </a:r>
            <a:r>
              <a:rPr lang="it-IT" sz="1500" b="1" dirty="0">
                <a:latin typeface="Arial" charset="0"/>
                <a:cs typeface="Arial" charset="0"/>
              </a:rPr>
              <a:t> </a:t>
            </a:r>
            <a:r>
              <a:rPr lang="it-IT" sz="1500" b="1" dirty="0" err="1">
                <a:solidFill>
                  <a:schemeClr val="accent6"/>
                </a:solidFill>
                <a:latin typeface="Arial" charset="0"/>
                <a:cs typeface="Arial" charset="0"/>
              </a:rPr>
              <a:t>ongoing</a:t>
            </a:r>
            <a:endParaRPr lang="it-IT" sz="1500" b="1" dirty="0">
              <a:solidFill>
                <a:schemeClr val="accent6"/>
              </a:solidFill>
              <a:latin typeface="Arial" charset="0"/>
              <a:cs typeface="Arial" charset="0"/>
            </a:endParaRPr>
          </a:p>
          <a:p>
            <a:r>
              <a:rPr lang="it-IT" sz="1500" b="1" dirty="0" err="1">
                <a:latin typeface="Arial" charset="0"/>
                <a:cs typeface="Arial" charset="0"/>
              </a:rPr>
              <a:t>Magnetic</a:t>
            </a:r>
            <a:r>
              <a:rPr lang="it-IT" sz="1500" b="1" dirty="0">
                <a:latin typeface="Arial" charset="0"/>
                <a:cs typeface="Arial" charset="0"/>
              </a:rPr>
              <a:t> </a:t>
            </a:r>
            <a:r>
              <a:rPr lang="it-IT" sz="1500" b="1" dirty="0" err="1">
                <a:latin typeface="Arial" charset="0"/>
                <a:cs typeface="Arial" charset="0"/>
              </a:rPr>
              <a:t>field</a:t>
            </a:r>
            <a:r>
              <a:rPr lang="it-IT" sz="1500" b="1" dirty="0">
                <a:latin typeface="Arial" charset="0"/>
                <a:cs typeface="Arial" charset="0"/>
              </a:rPr>
              <a:t> </a:t>
            </a:r>
            <a:r>
              <a:rPr lang="it-IT" sz="1500" b="1" dirty="0" err="1">
                <a:latin typeface="Arial" charset="0"/>
                <a:cs typeface="Arial" charset="0"/>
              </a:rPr>
              <a:t>measurement</a:t>
            </a:r>
            <a:r>
              <a:rPr lang="it-IT" sz="1500" b="1" dirty="0">
                <a:latin typeface="Arial" charset="0"/>
                <a:cs typeface="Arial" charset="0"/>
              </a:rPr>
              <a:t> </a:t>
            </a:r>
            <a:r>
              <a:rPr lang="it-IT" sz="1500" b="1" dirty="0" err="1">
                <a:latin typeface="Arial" charset="0"/>
                <a:cs typeface="Arial" charset="0"/>
              </a:rPr>
              <a:t>integration</a:t>
            </a:r>
            <a:r>
              <a:rPr lang="it-IT" sz="1500" b="1" dirty="0">
                <a:latin typeface="Arial" charset="0"/>
                <a:cs typeface="Arial" charset="0"/>
              </a:rPr>
              <a:t> </a:t>
            </a:r>
            <a:r>
              <a:rPr lang="it-IT" sz="1500" b="1" dirty="0" err="1">
                <a:solidFill>
                  <a:schemeClr val="accent6"/>
                </a:solidFill>
                <a:latin typeface="Arial" charset="0"/>
                <a:cs typeface="Arial" charset="0"/>
              </a:rPr>
              <a:t>designed</a:t>
            </a:r>
            <a:endParaRPr lang="it-IT" sz="1500" b="1" dirty="0">
              <a:solidFill>
                <a:schemeClr val="accent6"/>
              </a:solidFill>
              <a:latin typeface="Arial" charset="0"/>
              <a:cs typeface="Arial" charset="0"/>
            </a:endParaRPr>
          </a:p>
          <a:p>
            <a:pPr marL="0" indent="0">
              <a:buNone/>
            </a:pPr>
            <a:endParaRPr lang="it-IT" sz="1500" dirty="0">
              <a:solidFill>
                <a:schemeClr val="accent6"/>
              </a:solidFill>
            </a:endParaRPr>
          </a:p>
        </p:txBody>
      </p:sp>
      <p:sp>
        <p:nvSpPr>
          <p:cNvPr id="12" name="Segnaposto piè di pagina 11"/>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3571993195"/>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42F441-6CF6-6A4F-B6AE-6DBA356537D7}"/>
              </a:ext>
            </a:extLst>
          </p:cNvPr>
          <p:cNvSpPr>
            <a:spLocks noGrp="1"/>
          </p:cNvSpPr>
          <p:nvPr>
            <p:ph type="title"/>
          </p:nvPr>
        </p:nvSpPr>
        <p:spPr/>
        <p:txBody>
          <a:bodyPr/>
          <a:lstStyle/>
          <a:p>
            <a:r>
              <a:rPr lang="it-IT" dirty="0" err="1"/>
              <a:t>Working</a:t>
            </a:r>
            <a:r>
              <a:rPr lang="it-IT" dirty="0"/>
              <a:t> </a:t>
            </a:r>
            <a:r>
              <a:rPr lang="it-IT" dirty="0" err="1"/>
              <a:t>Principle</a:t>
            </a:r>
            <a:endParaRPr lang="it-IT" dirty="0"/>
          </a:p>
        </p:txBody>
      </p:sp>
      <p:sp>
        <p:nvSpPr>
          <p:cNvPr id="3" name="Segnaposto contenuto 2">
            <a:extLst>
              <a:ext uri="{FF2B5EF4-FFF2-40B4-BE49-F238E27FC236}">
                <a16:creationId xmlns:a16="http://schemas.microsoft.com/office/drawing/2014/main" id="{2CC94B1B-513A-D442-8C3C-76F6D6D7EB38}"/>
              </a:ext>
            </a:extLst>
          </p:cNvPr>
          <p:cNvSpPr>
            <a:spLocks noGrp="1"/>
          </p:cNvSpPr>
          <p:nvPr>
            <p:ph idx="1"/>
          </p:nvPr>
        </p:nvSpPr>
        <p:spPr>
          <a:xfrm>
            <a:off x="445551" y="1867373"/>
            <a:ext cx="5620336" cy="1585341"/>
          </a:xfrm>
        </p:spPr>
        <p:txBody>
          <a:bodyPr>
            <a:normAutofit/>
          </a:bodyPr>
          <a:lstStyle/>
          <a:p>
            <a:r>
              <a:rPr lang="it-IT" sz="2400" dirty="0" err="1"/>
              <a:t>Low</a:t>
            </a:r>
            <a:r>
              <a:rPr lang="it-IT" sz="2400" dirty="0"/>
              <a:t> </a:t>
            </a:r>
            <a:r>
              <a:rPr lang="it-IT" sz="2400" dirty="0" err="1"/>
              <a:t>helium</a:t>
            </a:r>
            <a:r>
              <a:rPr lang="it-IT" sz="2400" dirty="0"/>
              <a:t> </a:t>
            </a:r>
            <a:r>
              <a:rPr lang="it-IT" sz="2400" dirty="0" err="1"/>
              <a:t>consuption</a:t>
            </a:r>
            <a:endParaRPr lang="it-IT" sz="2400" dirty="0"/>
          </a:p>
          <a:p>
            <a:r>
              <a:rPr lang="it-IT" sz="2400" dirty="0" err="1"/>
              <a:t>Good</a:t>
            </a:r>
            <a:r>
              <a:rPr lang="it-IT" sz="2400" dirty="0"/>
              <a:t> temperature control</a:t>
            </a:r>
          </a:p>
          <a:p>
            <a:r>
              <a:rPr lang="en-US" sz="2400" dirty="0"/>
              <a:t>Low temperature gradient (</a:t>
            </a:r>
            <a:r>
              <a:rPr lang="en-US" sz="2400" dirty="0" err="1"/>
              <a:t>Ghe</a:t>
            </a:r>
            <a:r>
              <a:rPr lang="en-US" sz="2400" dirty="0"/>
              <a:t>)</a:t>
            </a:r>
            <a:endParaRPr lang="it-IT" sz="2400" dirty="0"/>
          </a:p>
        </p:txBody>
      </p:sp>
      <p:sp>
        <p:nvSpPr>
          <p:cNvPr id="4" name="Segnaposto piè di pagina 3">
            <a:extLst>
              <a:ext uri="{FF2B5EF4-FFF2-40B4-BE49-F238E27FC236}">
                <a16:creationId xmlns:a16="http://schemas.microsoft.com/office/drawing/2014/main" id="{B79D3B9B-2E3A-C247-8902-9072F35C38FA}"/>
              </a:ext>
            </a:extLst>
          </p:cNvPr>
          <p:cNvSpPr>
            <a:spLocks noGrp="1"/>
          </p:cNvSpPr>
          <p:nvPr>
            <p:ph type="ftr" sz="quarter" idx="11"/>
          </p:nvPr>
        </p:nvSpPr>
        <p:spPr>
          <a:xfrm>
            <a:off x="3124200" y="6248400"/>
            <a:ext cx="3245016" cy="457200"/>
          </a:xfrm>
        </p:spPr>
        <p:txBody>
          <a:bodyPr/>
          <a:lstStyle/>
          <a:p>
            <a:pPr defTabSz="457189"/>
            <a:r>
              <a:rPr lang="it-IT" smtClean="0">
                <a:solidFill>
                  <a:srgbClr val="64BCD9"/>
                </a:solidFill>
                <a:latin typeface="Arial"/>
              </a:rPr>
              <a:t>Consiglio Sez. di Milano 29-6-2020</a:t>
            </a:r>
            <a:endParaRPr lang="en-GB" dirty="0">
              <a:solidFill>
                <a:srgbClr val="64BCD9"/>
              </a:solidFill>
              <a:latin typeface="Arial"/>
            </a:endParaRPr>
          </a:p>
        </p:txBody>
      </p:sp>
      <p:sp>
        <p:nvSpPr>
          <p:cNvPr id="5" name="Segnaposto numero diapositiva 4">
            <a:extLst>
              <a:ext uri="{FF2B5EF4-FFF2-40B4-BE49-F238E27FC236}">
                <a16:creationId xmlns:a16="http://schemas.microsoft.com/office/drawing/2014/main" id="{5364D19D-2CB9-6645-B907-F18CEC953A6B}"/>
              </a:ext>
            </a:extLst>
          </p:cNvPr>
          <p:cNvSpPr>
            <a:spLocks noGrp="1"/>
          </p:cNvSpPr>
          <p:nvPr>
            <p:ph type="sldNum" sz="quarter" idx="12"/>
          </p:nvPr>
        </p:nvSpPr>
        <p:spPr/>
        <p:txBody>
          <a:bodyPr/>
          <a:lstStyle/>
          <a:p>
            <a:pPr defTabSz="457189"/>
            <a:fld id="{BFDCA1C4-9514-7B4F-976F-D92F7E296653}" type="slidenum">
              <a:rPr lang="fr-FR">
                <a:solidFill>
                  <a:srgbClr val="64BCD9"/>
                </a:solidFill>
                <a:latin typeface="Arial"/>
              </a:rPr>
              <a:pPr defTabSz="457189"/>
              <a:t>28</a:t>
            </a:fld>
            <a:endParaRPr lang="fr-FR">
              <a:solidFill>
                <a:srgbClr val="64BCD9"/>
              </a:solidFill>
              <a:latin typeface="Arial"/>
            </a:endParaRPr>
          </a:p>
        </p:txBody>
      </p:sp>
      <p:pic>
        <p:nvPicPr>
          <p:cNvPr id="40" name="Immagine 39">
            <a:extLst>
              <a:ext uri="{FF2B5EF4-FFF2-40B4-BE49-F238E27FC236}">
                <a16:creationId xmlns:a16="http://schemas.microsoft.com/office/drawing/2014/main" id="{D800345D-87E7-F542-B96B-8A60990771B5}"/>
              </a:ext>
            </a:extLst>
          </p:cNvPr>
          <p:cNvPicPr>
            <a:picLocks noChangeAspect="1"/>
          </p:cNvPicPr>
          <p:nvPr/>
        </p:nvPicPr>
        <p:blipFill>
          <a:blip r:embed="rId2"/>
          <a:stretch>
            <a:fillRect/>
          </a:stretch>
        </p:blipFill>
        <p:spPr>
          <a:xfrm>
            <a:off x="4960412" y="1533340"/>
            <a:ext cx="3369468" cy="3270729"/>
          </a:xfrm>
          <a:prstGeom prst="rect">
            <a:avLst/>
          </a:prstGeom>
        </p:spPr>
      </p:pic>
      <p:sp>
        <p:nvSpPr>
          <p:cNvPr id="42" name="CasellaDiTesto 41">
            <a:extLst>
              <a:ext uri="{FF2B5EF4-FFF2-40B4-BE49-F238E27FC236}">
                <a16:creationId xmlns:a16="http://schemas.microsoft.com/office/drawing/2014/main" id="{A66750D6-C9B9-D040-838D-8B7698EBB10C}"/>
              </a:ext>
            </a:extLst>
          </p:cNvPr>
          <p:cNvSpPr txBox="1"/>
          <p:nvPr/>
        </p:nvSpPr>
        <p:spPr>
          <a:xfrm>
            <a:off x="185916" y="4258326"/>
            <a:ext cx="5112568" cy="1200329"/>
          </a:xfrm>
          <a:prstGeom prst="rect">
            <a:avLst/>
          </a:prstGeom>
          <a:noFill/>
        </p:spPr>
        <p:txBody>
          <a:bodyPr wrap="square" rtlCol="0">
            <a:spAutoFit/>
          </a:bodyPr>
          <a:lstStyle/>
          <a:p>
            <a:pPr defTabSz="457189"/>
            <a:r>
              <a:rPr lang="it-IT" dirty="0">
                <a:solidFill>
                  <a:srgbClr val="005F8C"/>
                </a:solidFill>
                <a:latin typeface="Arial" charset="0"/>
                <a:ea typeface="Arial" charset="0"/>
                <a:cs typeface="Arial" charset="0"/>
              </a:rPr>
              <a:t>Note</a:t>
            </a:r>
          </a:p>
          <a:p>
            <a:pPr defTabSz="457189"/>
            <a:r>
              <a:rPr lang="it-IT" dirty="0">
                <a:solidFill>
                  <a:srgbClr val="005F8C"/>
                </a:solidFill>
                <a:latin typeface="Arial" charset="0"/>
                <a:ea typeface="Arial" charset="0"/>
                <a:cs typeface="Arial" charset="0"/>
              </a:rPr>
              <a:t>The </a:t>
            </a:r>
            <a:r>
              <a:rPr lang="it-IT" dirty="0" err="1">
                <a:solidFill>
                  <a:srgbClr val="005F8C"/>
                </a:solidFill>
                <a:latin typeface="Arial" charset="0"/>
                <a:ea typeface="Arial" charset="0"/>
                <a:cs typeface="Arial" charset="0"/>
              </a:rPr>
              <a:t>cryostat</a:t>
            </a:r>
            <a:r>
              <a:rPr lang="it-IT" dirty="0">
                <a:solidFill>
                  <a:srgbClr val="005F8C"/>
                </a:solidFill>
                <a:latin typeface="Arial" charset="0"/>
                <a:ea typeface="Arial" charset="0"/>
                <a:cs typeface="Arial" charset="0"/>
              </a:rPr>
              <a:t> </a:t>
            </a:r>
            <a:r>
              <a:rPr lang="it-IT" dirty="0" err="1">
                <a:solidFill>
                  <a:srgbClr val="005F8C"/>
                </a:solidFill>
                <a:latin typeface="Arial" charset="0"/>
                <a:ea typeface="Arial" charset="0"/>
                <a:cs typeface="Arial" charset="0"/>
              </a:rPr>
              <a:t>is</a:t>
            </a:r>
            <a:r>
              <a:rPr lang="it-IT" dirty="0">
                <a:solidFill>
                  <a:srgbClr val="005F8C"/>
                </a:solidFill>
                <a:latin typeface="Arial" charset="0"/>
                <a:ea typeface="Arial" charset="0"/>
                <a:cs typeface="Arial" charset="0"/>
              </a:rPr>
              <a:t> </a:t>
            </a:r>
            <a:r>
              <a:rPr lang="it-IT" dirty="0" err="1">
                <a:solidFill>
                  <a:srgbClr val="005F8C"/>
                </a:solidFill>
                <a:latin typeface="Arial" charset="0"/>
                <a:ea typeface="Arial" charset="0"/>
                <a:cs typeface="Arial" charset="0"/>
              </a:rPr>
              <a:t>not</a:t>
            </a:r>
            <a:r>
              <a:rPr lang="it-IT" dirty="0">
                <a:solidFill>
                  <a:srgbClr val="005F8C"/>
                </a:solidFill>
                <a:latin typeface="Arial" charset="0"/>
                <a:ea typeface="Arial" charset="0"/>
                <a:cs typeface="Arial" charset="0"/>
              </a:rPr>
              <a:t> in vacuum</a:t>
            </a:r>
          </a:p>
          <a:p>
            <a:pPr defTabSz="457189"/>
            <a:r>
              <a:rPr lang="it-IT" dirty="0">
                <a:solidFill>
                  <a:srgbClr val="005F8C"/>
                </a:solidFill>
                <a:latin typeface="Arial" charset="0"/>
                <a:ea typeface="Arial" charset="0"/>
                <a:cs typeface="Arial" charset="0"/>
              </a:rPr>
              <a:t>The </a:t>
            </a:r>
            <a:r>
              <a:rPr lang="it-IT" dirty="0" err="1">
                <a:solidFill>
                  <a:srgbClr val="005F8C"/>
                </a:solidFill>
                <a:latin typeface="Arial" charset="0"/>
                <a:ea typeface="Arial" charset="0"/>
                <a:cs typeface="Arial" charset="0"/>
              </a:rPr>
              <a:t>vessels</a:t>
            </a:r>
            <a:r>
              <a:rPr lang="it-IT" dirty="0">
                <a:solidFill>
                  <a:srgbClr val="005F8C"/>
                </a:solidFill>
                <a:latin typeface="Arial" charset="0"/>
                <a:ea typeface="Arial" charset="0"/>
                <a:cs typeface="Arial" charset="0"/>
              </a:rPr>
              <a:t> </a:t>
            </a:r>
            <a:r>
              <a:rPr lang="it-IT" dirty="0" err="1">
                <a:solidFill>
                  <a:srgbClr val="005F8C"/>
                </a:solidFill>
                <a:latin typeface="Arial" charset="0"/>
                <a:ea typeface="Arial" charset="0"/>
                <a:cs typeface="Arial" charset="0"/>
              </a:rPr>
              <a:t>have</a:t>
            </a:r>
            <a:r>
              <a:rPr lang="it-IT" dirty="0">
                <a:solidFill>
                  <a:srgbClr val="005F8C"/>
                </a:solidFill>
                <a:latin typeface="Arial" charset="0"/>
                <a:ea typeface="Arial" charset="0"/>
                <a:cs typeface="Arial" charset="0"/>
              </a:rPr>
              <a:t> to </a:t>
            </a:r>
            <a:r>
              <a:rPr lang="it-IT" dirty="0" err="1">
                <a:solidFill>
                  <a:srgbClr val="005F8C"/>
                </a:solidFill>
                <a:latin typeface="Arial" charset="0"/>
                <a:ea typeface="Arial" charset="0"/>
                <a:cs typeface="Arial" charset="0"/>
              </a:rPr>
              <a:t>allow</a:t>
            </a:r>
            <a:r>
              <a:rPr lang="it-IT" dirty="0">
                <a:solidFill>
                  <a:srgbClr val="005F8C"/>
                </a:solidFill>
                <a:latin typeface="Arial" charset="0"/>
                <a:ea typeface="Arial" charset="0"/>
                <a:cs typeface="Arial" charset="0"/>
              </a:rPr>
              <a:t> the gas to flow in/out for </a:t>
            </a:r>
            <a:r>
              <a:rPr lang="it-IT" dirty="0" err="1">
                <a:solidFill>
                  <a:srgbClr val="005F8C"/>
                </a:solidFill>
                <a:latin typeface="Arial" charset="0"/>
                <a:ea typeface="Arial" charset="0"/>
                <a:cs typeface="Arial" charset="0"/>
              </a:rPr>
              <a:t>cleaning</a:t>
            </a:r>
            <a:endParaRPr lang="it-IT" dirty="0">
              <a:solidFill>
                <a:srgbClr val="005F8C"/>
              </a:solidFill>
              <a:latin typeface="Arial" charset="0"/>
              <a:ea typeface="Arial" charset="0"/>
              <a:cs typeface="Arial" charset="0"/>
            </a:endParaRPr>
          </a:p>
        </p:txBody>
      </p:sp>
      <p:sp>
        <p:nvSpPr>
          <p:cNvPr id="43" name="CasellaDiTesto 42">
            <a:extLst>
              <a:ext uri="{FF2B5EF4-FFF2-40B4-BE49-F238E27FC236}">
                <a16:creationId xmlns:a16="http://schemas.microsoft.com/office/drawing/2014/main" id="{9DC68F1E-E835-5A4F-9006-FAEFF9C96B47}"/>
              </a:ext>
            </a:extLst>
          </p:cNvPr>
          <p:cNvSpPr txBox="1"/>
          <p:nvPr/>
        </p:nvSpPr>
        <p:spPr>
          <a:xfrm>
            <a:off x="392800" y="3368808"/>
            <a:ext cx="4013471" cy="830997"/>
          </a:xfrm>
          <a:prstGeom prst="rect">
            <a:avLst/>
          </a:prstGeom>
          <a:noFill/>
          <a:ln>
            <a:solidFill>
              <a:schemeClr val="tx2"/>
            </a:solidFill>
          </a:ln>
        </p:spPr>
        <p:txBody>
          <a:bodyPr wrap="none" rtlCol="0">
            <a:spAutoFit/>
          </a:bodyPr>
          <a:lstStyle/>
          <a:p>
            <a:pPr defTabSz="457189"/>
            <a:r>
              <a:rPr lang="it-IT" sz="2400" dirty="0">
                <a:solidFill>
                  <a:srgbClr val="005F8C"/>
                </a:solidFill>
                <a:latin typeface="Arial" charset="0"/>
                <a:ea typeface="Arial" charset="0"/>
                <a:cs typeface="Arial" charset="0"/>
              </a:rPr>
              <a:t>Shell design by </a:t>
            </a:r>
            <a:r>
              <a:rPr lang="it-IT" sz="2400" dirty="0" err="1">
                <a:solidFill>
                  <a:srgbClr val="005F8C"/>
                </a:solidFill>
                <a:latin typeface="Arial" charset="0"/>
                <a:ea typeface="Arial" charset="0"/>
                <a:cs typeface="Arial" charset="0"/>
              </a:rPr>
              <a:t>R</a:t>
            </a:r>
            <a:r>
              <a:rPr lang="it-IT" sz="2400" dirty="0">
                <a:solidFill>
                  <a:srgbClr val="005F8C"/>
                </a:solidFill>
                <a:latin typeface="Arial" charset="0"/>
                <a:ea typeface="Arial" charset="0"/>
                <a:cs typeface="Arial" charset="0"/>
              </a:rPr>
              <a:t>. Pengo </a:t>
            </a:r>
          </a:p>
          <a:p>
            <a:pPr defTabSz="457189"/>
            <a:r>
              <a:rPr lang="it-IT" sz="2400" dirty="0" err="1">
                <a:solidFill>
                  <a:srgbClr val="005F8C"/>
                </a:solidFill>
                <a:latin typeface="Arial" charset="0"/>
                <a:ea typeface="Arial" charset="0"/>
                <a:cs typeface="Arial" charset="0"/>
              </a:rPr>
              <a:t>We</a:t>
            </a:r>
            <a:r>
              <a:rPr lang="it-IT" sz="2400" dirty="0">
                <a:solidFill>
                  <a:srgbClr val="005F8C"/>
                </a:solidFill>
                <a:latin typeface="Arial" charset="0"/>
                <a:ea typeface="Arial" charset="0"/>
                <a:cs typeface="Arial" charset="0"/>
              </a:rPr>
              <a:t> introduce the </a:t>
            </a:r>
            <a:r>
              <a:rPr lang="it-IT" sz="2400" dirty="0" err="1">
                <a:solidFill>
                  <a:srgbClr val="005F8C"/>
                </a:solidFill>
                <a:latin typeface="Arial" charset="0"/>
                <a:ea typeface="Arial" charset="0"/>
                <a:cs typeface="Arial" charset="0"/>
              </a:rPr>
              <a:t>cryocooler</a:t>
            </a:r>
            <a:endParaRPr lang="it-IT" sz="2400" dirty="0">
              <a:solidFill>
                <a:srgbClr val="005F8C"/>
              </a:solidFill>
              <a:latin typeface="Arial" charset="0"/>
              <a:ea typeface="Arial" charset="0"/>
              <a:cs typeface="Arial" charset="0"/>
            </a:endParaRPr>
          </a:p>
        </p:txBody>
      </p:sp>
      <p:sp>
        <p:nvSpPr>
          <p:cNvPr id="44" name="CasellaDiTesto 43">
            <a:extLst>
              <a:ext uri="{FF2B5EF4-FFF2-40B4-BE49-F238E27FC236}">
                <a16:creationId xmlns:a16="http://schemas.microsoft.com/office/drawing/2014/main" id="{333A57DA-201F-4040-B691-2DBD4F831E5F}"/>
              </a:ext>
            </a:extLst>
          </p:cNvPr>
          <p:cNvSpPr txBox="1"/>
          <p:nvPr/>
        </p:nvSpPr>
        <p:spPr>
          <a:xfrm>
            <a:off x="3772024" y="4141284"/>
            <a:ext cx="1210588" cy="400110"/>
          </a:xfrm>
          <a:prstGeom prst="rect">
            <a:avLst/>
          </a:prstGeom>
          <a:noFill/>
        </p:spPr>
        <p:txBody>
          <a:bodyPr wrap="none" rtlCol="0">
            <a:spAutoFit/>
          </a:bodyPr>
          <a:lstStyle/>
          <a:p>
            <a:pPr defTabSz="457189"/>
            <a:r>
              <a:rPr lang="it-IT" sz="2000" b="1" dirty="0">
                <a:solidFill>
                  <a:srgbClr val="FB963C">
                    <a:lumMod val="75000"/>
                  </a:srgbClr>
                </a:solidFill>
                <a:latin typeface="Arial" charset="0"/>
                <a:ea typeface="Arial" charset="0"/>
                <a:cs typeface="Arial" charset="0"/>
              </a:rPr>
              <a:t>GAS He </a:t>
            </a:r>
          </a:p>
        </p:txBody>
      </p:sp>
      <p:cxnSp>
        <p:nvCxnSpPr>
          <p:cNvPr id="45" name="Connettore 2 44">
            <a:extLst>
              <a:ext uri="{FF2B5EF4-FFF2-40B4-BE49-F238E27FC236}">
                <a16:creationId xmlns:a16="http://schemas.microsoft.com/office/drawing/2014/main" id="{CC3BB915-C304-E94F-89BE-8EC09F7D995C}"/>
              </a:ext>
            </a:extLst>
          </p:cNvPr>
          <p:cNvCxnSpPr>
            <a:cxnSpLocks/>
          </p:cNvCxnSpPr>
          <p:nvPr/>
        </p:nvCxnSpPr>
        <p:spPr>
          <a:xfrm flipV="1">
            <a:off x="4960414" y="3806161"/>
            <a:ext cx="1055459" cy="472560"/>
          </a:xfrm>
          <a:prstGeom prst="straightConnector1">
            <a:avLst/>
          </a:prstGeom>
          <a:ln w="349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6" name="Connettore 2 45">
            <a:extLst>
              <a:ext uri="{FF2B5EF4-FFF2-40B4-BE49-F238E27FC236}">
                <a16:creationId xmlns:a16="http://schemas.microsoft.com/office/drawing/2014/main" id="{FAF47633-351C-AB42-9F5B-EE73F1D7A3CE}"/>
              </a:ext>
            </a:extLst>
          </p:cNvPr>
          <p:cNvCxnSpPr>
            <a:cxnSpLocks/>
          </p:cNvCxnSpPr>
          <p:nvPr/>
        </p:nvCxnSpPr>
        <p:spPr>
          <a:xfrm>
            <a:off x="4960415" y="4387566"/>
            <a:ext cx="1408801" cy="79050"/>
          </a:xfrm>
          <a:prstGeom prst="straightConnector1">
            <a:avLst/>
          </a:prstGeom>
          <a:ln w="349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7" name="CasellaDiTesto 46">
            <a:extLst>
              <a:ext uri="{FF2B5EF4-FFF2-40B4-BE49-F238E27FC236}">
                <a16:creationId xmlns:a16="http://schemas.microsoft.com/office/drawing/2014/main" id="{BFEE1DA6-F148-1140-A518-45FD2B1C9230}"/>
              </a:ext>
            </a:extLst>
          </p:cNvPr>
          <p:cNvSpPr txBox="1"/>
          <p:nvPr/>
        </p:nvSpPr>
        <p:spPr>
          <a:xfrm>
            <a:off x="7797054" y="2308712"/>
            <a:ext cx="1239442" cy="400110"/>
          </a:xfrm>
          <a:prstGeom prst="rect">
            <a:avLst/>
          </a:prstGeom>
          <a:noFill/>
        </p:spPr>
        <p:txBody>
          <a:bodyPr wrap="none" rtlCol="0">
            <a:spAutoFit/>
          </a:bodyPr>
          <a:lstStyle/>
          <a:p>
            <a:pPr defTabSz="457189"/>
            <a:r>
              <a:rPr lang="it-IT" sz="2000" b="1" dirty="0">
                <a:solidFill>
                  <a:srgbClr val="00B050"/>
                </a:solidFill>
                <a:latin typeface="Arial" charset="0"/>
                <a:ea typeface="Arial" charset="0"/>
                <a:cs typeface="Arial" charset="0"/>
              </a:rPr>
              <a:t>30-100 K</a:t>
            </a:r>
          </a:p>
        </p:txBody>
      </p:sp>
      <p:sp>
        <p:nvSpPr>
          <p:cNvPr id="48" name="CasellaDiTesto 47">
            <a:extLst>
              <a:ext uri="{FF2B5EF4-FFF2-40B4-BE49-F238E27FC236}">
                <a16:creationId xmlns:a16="http://schemas.microsoft.com/office/drawing/2014/main" id="{C1D09EA9-9502-3E40-88A2-485D4E6BEE45}"/>
              </a:ext>
            </a:extLst>
          </p:cNvPr>
          <p:cNvSpPr txBox="1"/>
          <p:nvPr/>
        </p:nvSpPr>
        <p:spPr>
          <a:xfrm>
            <a:off x="7239532" y="1672863"/>
            <a:ext cx="803425" cy="523220"/>
          </a:xfrm>
          <a:prstGeom prst="rect">
            <a:avLst/>
          </a:prstGeom>
          <a:noFill/>
        </p:spPr>
        <p:txBody>
          <a:bodyPr wrap="none" rtlCol="0">
            <a:spAutoFit/>
          </a:bodyPr>
          <a:lstStyle/>
          <a:p>
            <a:pPr defTabSz="457189"/>
            <a:r>
              <a:rPr lang="it-IT" sz="2800" b="1" dirty="0">
                <a:solidFill>
                  <a:srgbClr val="64BCD9"/>
                </a:solidFill>
                <a:latin typeface="Arial" charset="0"/>
                <a:ea typeface="Arial" charset="0"/>
                <a:cs typeface="Arial" charset="0"/>
              </a:rPr>
              <a:t>AIR</a:t>
            </a:r>
          </a:p>
        </p:txBody>
      </p:sp>
      <p:sp>
        <p:nvSpPr>
          <p:cNvPr id="49" name="CasellaDiTesto 48">
            <a:extLst>
              <a:ext uri="{FF2B5EF4-FFF2-40B4-BE49-F238E27FC236}">
                <a16:creationId xmlns:a16="http://schemas.microsoft.com/office/drawing/2014/main" id="{F5179027-BD5B-6942-B0C7-2C9C952FD4BE}"/>
              </a:ext>
            </a:extLst>
          </p:cNvPr>
          <p:cNvSpPr txBox="1"/>
          <p:nvPr/>
        </p:nvSpPr>
        <p:spPr>
          <a:xfrm>
            <a:off x="7963323" y="4167581"/>
            <a:ext cx="1223605" cy="400110"/>
          </a:xfrm>
          <a:prstGeom prst="rect">
            <a:avLst/>
          </a:prstGeom>
          <a:noFill/>
        </p:spPr>
        <p:txBody>
          <a:bodyPr wrap="none" rtlCol="0">
            <a:spAutoFit/>
          </a:bodyPr>
          <a:lstStyle/>
          <a:p>
            <a:pPr defTabSz="457189"/>
            <a:r>
              <a:rPr lang="it-IT" sz="2000" b="1" dirty="0" err="1">
                <a:solidFill>
                  <a:srgbClr val="FF0000"/>
                </a:solidFill>
                <a:latin typeface="Arial" charset="0"/>
                <a:ea typeface="Arial" charset="0"/>
                <a:cs typeface="Arial" charset="0"/>
              </a:rPr>
              <a:t>HEATER</a:t>
            </a:r>
            <a:endParaRPr lang="it-IT" sz="2000" b="1" dirty="0">
              <a:solidFill>
                <a:srgbClr val="FF0000"/>
              </a:solidFill>
              <a:latin typeface="Arial" charset="0"/>
              <a:ea typeface="Arial" charset="0"/>
              <a:cs typeface="Arial" charset="0"/>
            </a:endParaRPr>
          </a:p>
        </p:txBody>
      </p:sp>
      <p:sp>
        <p:nvSpPr>
          <p:cNvPr id="52" name="CasellaDiTesto 51">
            <a:extLst>
              <a:ext uri="{FF2B5EF4-FFF2-40B4-BE49-F238E27FC236}">
                <a16:creationId xmlns:a16="http://schemas.microsoft.com/office/drawing/2014/main" id="{AADF11F1-C3CC-6540-8A00-9DFBFF3CE0F4}"/>
              </a:ext>
            </a:extLst>
          </p:cNvPr>
          <p:cNvSpPr txBox="1"/>
          <p:nvPr/>
        </p:nvSpPr>
        <p:spPr>
          <a:xfrm>
            <a:off x="6878016" y="5004125"/>
            <a:ext cx="2005937" cy="584775"/>
          </a:xfrm>
          <a:prstGeom prst="rect">
            <a:avLst/>
          </a:prstGeom>
          <a:noFill/>
        </p:spPr>
        <p:txBody>
          <a:bodyPr wrap="square" rtlCol="0">
            <a:spAutoFit/>
          </a:bodyPr>
          <a:lstStyle/>
          <a:p>
            <a:pPr defTabSz="457189"/>
            <a:r>
              <a:rPr lang="it-IT" sz="1600" b="1" dirty="0">
                <a:solidFill>
                  <a:srgbClr val="5A5A5A"/>
                </a:solidFill>
                <a:latin typeface="Arial" charset="0"/>
                <a:ea typeface="Arial" charset="0"/>
                <a:cs typeface="Arial" charset="0"/>
              </a:rPr>
              <a:t>Vacuum </a:t>
            </a:r>
            <a:r>
              <a:rPr lang="it-IT" sz="1600" b="1" dirty="0" err="1">
                <a:solidFill>
                  <a:srgbClr val="5A5A5A"/>
                </a:solidFill>
                <a:latin typeface="Arial" charset="0"/>
                <a:ea typeface="Arial" charset="0"/>
                <a:cs typeface="Arial" charset="0"/>
              </a:rPr>
              <a:t>insulation</a:t>
            </a:r>
            <a:endParaRPr lang="it-IT" sz="1600" b="1" dirty="0">
              <a:solidFill>
                <a:srgbClr val="5A5A5A"/>
              </a:solidFill>
              <a:latin typeface="Arial" charset="0"/>
              <a:ea typeface="Arial" charset="0"/>
              <a:cs typeface="Arial" charset="0"/>
            </a:endParaRPr>
          </a:p>
          <a:p>
            <a:pPr defTabSz="457189"/>
            <a:r>
              <a:rPr lang="it-IT" sz="1600" b="1" dirty="0">
                <a:solidFill>
                  <a:srgbClr val="5A5A5A"/>
                </a:solidFill>
                <a:latin typeface="Arial" charset="0"/>
                <a:ea typeface="Arial" charset="0"/>
                <a:cs typeface="Arial" charset="0"/>
              </a:rPr>
              <a:t>+ LN2</a:t>
            </a:r>
          </a:p>
        </p:txBody>
      </p:sp>
      <p:cxnSp>
        <p:nvCxnSpPr>
          <p:cNvPr id="53" name="Connettore 2 52">
            <a:extLst>
              <a:ext uri="{FF2B5EF4-FFF2-40B4-BE49-F238E27FC236}">
                <a16:creationId xmlns:a16="http://schemas.microsoft.com/office/drawing/2014/main" id="{E3C323A9-D495-2044-B933-8008A0738E92}"/>
              </a:ext>
            </a:extLst>
          </p:cNvPr>
          <p:cNvCxnSpPr>
            <a:cxnSpLocks/>
          </p:cNvCxnSpPr>
          <p:nvPr/>
        </p:nvCxnSpPr>
        <p:spPr>
          <a:xfrm flipV="1">
            <a:off x="7499386" y="4593961"/>
            <a:ext cx="225071" cy="410165"/>
          </a:xfrm>
          <a:prstGeom prst="straightConnector1">
            <a:avLst/>
          </a:prstGeom>
          <a:ln w="3492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56" name="Connettore 2 55">
            <a:extLst>
              <a:ext uri="{FF2B5EF4-FFF2-40B4-BE49-F238E27FC236}">
                <a16:creationId xmlns:a16="http://schemas.microsoft.com/office/drawing/2014/main" id="{D7A7C6E9-1CFA-6849-B190-DA5235FE3B3E}"/>
              </a:ext>
            </a:extLst>
          </p:cNvPr>
          <p:cNvCxnSpPr>
            <a:cxnSpLocks/>
            <a:stCxn id="47" idx="1"/>
          </p:cNvCxnSpPr>
          <p:nvPr/>
        </p:nvCxnSpPr>
        <p:spPr>
          <a:xfrm flipH="1">
            <a:off x="6954810" y="2508767"/>
            <a:ext cx="842244" cy="19840"/>
          </a:xfrm>
          <a:prstGeom prst="straightConnector1">
            <a:avLst/>
          </a:prstGeom>
          <a:ln w="34925">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60" name="CasellaDiTesto 59">
            <a:extLst>
              <a:ext uri="{FF2B5EF4-FFF2-40B4-BE49-F238E27FC236}">
                <a16:creationId xmlns:a16="http://schemas.microsoft.com/office/drawing/2014/main" id="{77FD4BEE-20F3-5A44-940E-1B0F75D89C26}"/>
              </a:ext>
            </a:extLst>
          </p:cNvPr>
          <p:cNvSpPr txBox="1"/>
          <p:nvPr/>
        </p:nvSpPr>
        <p:spPr>
          <a:xfrm>
            <a:off x="4593886" y="1727576"/>
            <a:ext cx="1639038" cy="338554"/>
          </a:xfrm>
          <a:prstGeom prst="rect">
            <a:avLst/>
          </a:prstGeom>
          <a:noFill/>
        </p:spPr>
        <p:txBody>
          <a:bodyPr wrap="square" rtlCol="0">
            <a:spAutoFit/>
          </a:bodyPr>
          <a:lstStyle/>
          <a:p>
            <a:pPr defTabSz="457189"/>
            <a:r>
              <a:rPr lang="it-IT" sz="1600" b="1" dirty="0">
                <a:solidFill>
                  <a:srgbClr val="5A5A5A"/>
                </a:solidFill>
                <a:latin typeface="Arial" charset="0"/>
                <a:ea typeface="Arial" charset="0"/>
                <a:cs typeface="Arial" charset="0"/>
              </a:rPr>
              <a:t>Vacuum</a:t>
            </a:r>
          </a:p>
        </p:txBody>
      </p:sp>
      <p:cxnSp>
        <p:nvCxnSpPr>
          <p:cNvPr id="61" name="Connettore 2 60">
            <a:extLst>
              <a:ext uri="{FF2B5EF4-FFF2-40B4-BE49-F238E27FC236}">
                <a16:creationId xmlns:a16="http://schemas.microsoft.com/office/drawing/2014/main" id="{0516481A-0AEB-5F48-A8E9-B7453B196FBE}"/>
              </a:ext>
            </a:extLst>
          </p:cNvPr>
          <p:cNvCxnSpPr>
            <a:cxnSpLocks/>
          </p:cNvCxnSpPr>
          <p:nvPr/>
        </p:nvCxnSpPr>
        <p:spPr>
          <a:xfrm>
            <a:off x="5470511" y="1942474"/>
            <a:ext cx="898705" cy="447995"/>
          </a:xfrm>
          <a:prstGeom prst="straightConnector1">
            <a:avLst/>
          </a:prstGeom>
          <a:ln w="34925">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64" name="Rettangolo 63">
            <a:extLst>
              <a:ext uri="{FF2B5EF4-FFF2-40B4-BE49-F238E27FC236}">
                <a16:creationId xmlns:a16="http://schemas.microsoft.com/office/drawing/2014/main" id="{7453AC62-8AC3-E64F-9AC8-BE22A8B1FA66}"/>
              </a:ext>
            </a:extLst>
          </p:cNvPr>
          <p:cNvSpPr/>
          <p:nvPr/>
        </p:nvSpPr>
        <p:spPr>
          <a:xfrm>
            <a:off x="6254832" y="3964393"/>
            <a:ext cx="914033" cy="338554"/>
          </a:xfrm>
          <a:prstGeom prst="rect">
            <a:avLst/>
          </a:prstGeom>
        </p:spPr>
        <p:txBody>
          <a:bodyPr wrap="none">
            <a:spAutoFit/>
          </a:bodyPr>
          <a:lstStyle/>
          <a:p>
            <a:pPr defTabSz="457189"/>
            <a:r>
              <a:rPr lang="it-IT" sz="1600" b="1" dirty="0">
                <a:solidFill>
                  <a:srgbClr val="005F8C"/>
                </a:solidFill>
                <a:latin typeface="Arial" charset="0"/>
                <a:ea typeface="Arial" charset="0"/>
                <a:cs typeface="Arial" charset="0"/>
              </a:rPr>
              <a:t>10-50 K</a:t>
            </a:r>
          </a:p>
        </p:txBody>
      </p:sp>
      <p:cxnSp>
        <p:nvCxnSpPr>
          <p:cNvPr id="66" name="Connettore 1 65">
            <a:extLst>
              <a:ext uri="{FF2B5EF4-FFF2-40B4-BE49-F238E27FC236}">
                <a16:creationId xmlns:a16="http://schemas.microsoft.com/office/drawing/2014/main" id="{258C0D03-A512-6845-A3B9-88A1BA71DF00}"/>
              </a:ext>
            </a:extLst>
          </p:cNvPr>
          <p:cNvCxnSpPr>
            <a:cxnSpLocks/>
          </p:cNvCxnSpPr>
          <p:nvPr/>
        </p:nvCxnSpPr>
        <p:spPr>
          <a:xfrm>
            <a:off x="5582394" y="4689225"/>
            <a:ext cx="704401"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Connettore 1 69">
            <a:extLst>
              <a:ext uri="{FF2B5EF4-FFF2-40B4-BE49-F238E27FC236}">
                <a16:creationId xmlns:a16="http://schemas.microsoft.com/office/drawing/2014/main" id="{89A8B8A1-D39F-6440-9E7A-A32528DA47B9}"/>
              </a:ext>
            </a:extLst>
          </p:cNvPr>
          <p:cNvCxnSpPr>
            <a:cxnSpLocks/>
          </p:cNvCxnSpPr>
          <p:nvPr/>
        </p:nvCxnSpPr>
        <p:spPr>
          <a:xfrm>
            <a:off x="5708824" y="4797152"/>
            <a:ext cx="451541"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2" name="Connettore 1 71">
            <a:extLst>
              <a:ext uri="{FF2B5EF4-FFF2-40B4-BE49-F238E27FC236}">
                <a16:creationId xmlns:a16="http://schemas.microsoft.com/office/drawing/2014/main" id="{389C3DAF-52F0-8E4C-B374-D6B2AE1EB7E7}"/>
              </a:ext>
            </a:extLst>
          </p:cNvPr>
          <p:cNvCxnSpPr>
            <a:cxnSpLocks/>
          </p:cNvCxnSpPr>
          <p:nvPr/>
        </p:nvCxnSpPr>
        <p:spPr>
          <a:xfrm>
            <a:off x="5831852" y="4875967"/>
            <a:ext cx="234037"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76" name="CasellaDiTesto 75">
            <a:extLst>
              <a:ext uri="{FF2B5EF4-FFF2-40B4-BE49-F238E27FC236}">
                <a16:creationId xmlns:a16="http://schemas.microsoft.com/office/drawing/2014/main" id="{98BCFA6F-EED2-5D40-ADA7-1C4B22F82162}"/>
              </a:ext>
            </a:extLst>
          </p:cNvPr>
          <p:cNvSpPr txBox="1"/>
          <p:nvPr/>
        </p:nvSpPr>
        <p:spPr>
          <a:xfrm>
            <a:off x="5413406" y="4917732"/>
            <a:ext cx="1159292" cy="646331"/>
          </a:xfrm>
          <a:prstGeom prst="rect">
            <a:avLst/>
          </a:prstGeom>
          <a:noFill/>
        </p:spPr>
        <p:txBody>
          <a:bodyPr wrap="none" rtlCol="0">
            <a:spAutoFit/>
          </a:bodyPr>
          <a:lstStyle/>
          <a:p>
            <a:pPr defTabSz="457189"/>
            <a:r>
              <a:rPr lang="it-IT" dirty="0">
                <a:solidFill>
                  <a:srgbClr val="005F8C"/>
                </a:solidFill>
                <a:latin typeface="Arial"/>
              </a:rPr>
              <a:t>Liquid He</a:t>
            </a:r>
          </a:p>
          <a:p>
            <a:pPr defTabSz="457189"/>
            <a:r>
              <a:rPr lang="it-IT" dirty="0">
                <a:solidFill>
                  <a:srgbClr val="005F8C"/>
                </a:solidFill>
                <a:latin typeface="Arial"/>
              </a:rPr>
              <a:t>(optional)</a:t>
            </a:r>
          </a:p>
        </p:txBody>
      </p:sp>
      <p:cxnSp>
        <p:nvCxnSpPr>
          <p:cNvPr id="77" name="Connettore 2 76">
            <a:extLst>
              <a:ext uri="{FF2B5EF4-FFF2-40B4-BE49-F238E27FC236}">
                <a16:creationId xmlns:a16="http://schemas.microsoft.com/office/drawing/2014/main" id="{E46CB942-5D83-6940-A95E-78B53F1D4429}"/>
              </a:ext>
            </a:extLst>
          </p:cNvPr>
          <p:cNvCxnSpPr>
            <a:cxnSpLocks/>
          </p:cNvCxnSpPr>
          <p:nvPr/>
        </p:nvCxnSpPr>
        <p:spPr>
          <a:xfrm flipH="1" flipV="1">
            <a:off x="7253903" y="4262270"/>
            <a:ext cx="627080" cy="105368"/>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5" name="Rettangolo 84">
            <a:extLst>
              <a:ext uri="{FF2B5EF4-FFF2-40B4-BE49-F238E27FC236}">
                <a16:creationId xmlns:a16="http://schemas.microsoft.com/office/drawing/2014/main" id="{68800B3F-0237-584E-B872-B0FDC413CBBE}"/>
              </a:ext>
            </a:extLst>
          </p:cNvPr>
          <p:cNvSpPr/>
          <p:nvPr/>
        </p:nvSpPr>
        <p:spPr>
          <a:xfrm>
            <a:off x="5934594" y="4247380"/>
            <a:ext cx="1304939" cy="4571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it-IT" dirty="0">
              <a:solidFill>
                <a:srgbClr val="005F8C"/>
              </a:solidFill>
              <a:latin typeface="Arial"/>
            </a:endParaRPr>
          </a:p>
        </p:txBody>
      </p:sp>
      <p:sp>
        <p:nvSpPr>
          <p:cNvPr id="88" name="Rettangolo 87">
            <a:extLst>
              <a:ext uri="{FF2B5EF4-FFF2-40B4-BE49-F238E27FC236}">
                <a16:creationId xmlns:a16="http://schemas.microsoft.com/office/drawing/2014/main" id="{DE133EC1-7FD1-4D4B-843F-6FFD21732439}"/>
              </a:ext>
            </a:extLst>
          </p:cNvPr>
          <p:cNvSpPr/>
          <p:nvPr/>
        </p:nvSpPr>
        <p:spPr>
          <a:xfrm>
            <a:off x="6417977" y="2940268"/>
            <a:ext cx="386271" cy="165911"/>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it-IT" dirty="0">
              <a:solidFill>
                <a:srgbClr val="005F8C"/>
              </a:solidFill>
              <a:latin typeface="Arial"/>
            </a:endParaRPr>
          </a:p>
        </p:txBody>
      </p:sp>
    </p:spTree>
    <p:extLst>
      <p:ext uri="{BB962C8B-B14F-4D97-AF65-F5344CB8AC3E}">
        <p14:creationId xmlns:p14="http://schemas.microsoft.com/office/powerpoint/2010/main" val="2430838569"/>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152941-C8EE-F24E-9F43-C44047EEC280}"/>
              </a:ext>
            </a:extLst>
          </p:cNvPr>
          <p:cNvSpPr>
            <a:spLocks noGrp="1"/>
          </p:cNvSpPr>
          <p:nvPr>
            <p:ph type="title"/>
          </p:nvPr>
        </p:nvSpPr>
        <p:spPr/>
        <p:txBody>
          <a:bodyPr/>
          <a:lstStyle/>
          <a:p>
            <a:r>
              <a:rPr lang="it-IT" dirty="0"/>
              <a:t>Thermal Balance </a:t>
            </a:r>
            <a:r>
              <a:rPr lang="it-IT" dirty="0" err="1"/>
              <a:t>Scheme</a:t>
            </a:r>
            <a:endParaRPr lang="it-IT" dirty="0"/>
          </a:p>
        </p:txBody>
      </p:sp>
      <p:sp>
        <p:nvSpPr>
          <p:cNvPr id="3" name="Segnaposto contenuto 2">
            <a:extLst>
              <a:ext uri="{FF2B5EF4-FFF2-40B4-BE49-F238E27FC236}">
                <a16:creationId xmlns:a16="http://schemas.microsoft.com/office/drawing/2014/main" id="{B1D2C3AC-57B5-6040-AC2D-7FC423FEC195}"/>
              </a:ext>
            </a:extLst>
          </p:cNvPr>
          <p:cNvSpPr>
            <a:spLocks noGrp="1"/>
          </p:cNvSpPr>
          <p:nvPr>
            <p:ph idx="1"/>
          </p:nvPr>
        </p:nvSpPr>
        <p:spPr>
          <a:xfrm>
            <a:off x="325533" y="1814824"/>
            <a:ext cx="4392049" cy="2305421"/>
          </a:xfrm>
        </p:spPr>
        <p:txBody>
          <a:bodyPr>
            <a:normAutofit fontScale="70000" lnSpcReduction="20000"/>
          </a:bodyPr>
          <a:lstStyle/>
          <a:p>
            <a:r>
              <a:rPr lang="it-IT" dirty="0" err="1"/>
              <a:t>Current</a:t>
            </a:r>
            <a:r>
              <a:rPr lang="it-IT" dirty="0"/>
              <a:t> </a:t>
            </a:r>
            <a:r>
              <a:rPr lang="it-IT" dirty="0" err="1"/>
              <a:t>leads</a:t>
            </a:r>
            <a:endParaRPr lang="it-IT" dirty="0"/>
          </a:p>
          <a:p>
            <a:pPr lvl="1"/>
            <a:r>
              <a:rPr lang="it-IT" dirty="0"/>
              <a:t>Gas He from a 450 l </a:t>
            </a:r>
            <a:r>
              <a:rPr lang="it-IT" dirty="0" err="1"/>
              <a:t>Dewar</a:t>
            </a:r>
            <a:endParaRPr lang="it-IT" dirty="0"/>
          </a:p>
          <a:p>
            <a:pPr lvl="1"/>
            <a:r>
              <a:rPr lang="it-IT" dirty="0" err="1"/>
              <a:t>Updated</a:t>
            </a:r>
            <a:r>
              <a:rPr lang="it-IT" dirty="0"/>
              <a:t> CL design (no </a:t>
            </a:r>
            <a:r>
              <a:rPr lang="it-IT" dirty="0" err="1"/>
              <a:t>UHV</a:t>
            </a:r>
            <a:r>
              <a:rPr lang="it-IT" dirty="0"/>
              <a:t> </a:t>
            </a:r>
            <a:r>
              <a:rPr lang="it-IT" dirty="0" err="1"/>
              <a:t>welding</a:t>
            </a:r>
            <a:r>
              <a:rPr lang="it-IT" dirty="0"/>
              <a:t> on Cu)</a:t>
            </a:r>
          </a:p>
          <a:p>
            <a:pPr lvl="1"/>
            <a:r>
              <a:rPr lang="it-IT" dirty="0"/>
              <a:t>1-2 </a:t>
            </a:r>
            <a:r>
              <a:rPr lang="it-IT" dirty="0" err="1"/>
              <a:t>W</a:t>
            </a:r>
            <a:r>
              <a:rPr lang="it-IT" dirty="0"/>
              <a:t> @ I=0 and 7 </a:t>
            </a:r>
            <a:r>
              <a:rPr lang="it-IT" dirty="0" err="1"/>
              <a:t>W</a:t>
            </a:r>
            <a:r>
              <a:rPr lang="it-IT" dirty="0"/>
              <a:t> @ 10 </a:t>
            </a:r>
            <a:r>
              <a:rPr lang="it-IT" dirty="0" err="1"/>
              <a:t>kA</a:t>
            </a:r>
            <a:endParaRPr lang="it-IT" dirty="0"/>
          </a:p>
          <a:p>
            <a:r>
              <a:rPr lang="it-IT" dirty="0" err="1"/>
              <a:t>Mechanical</a:t>
            </a:r>
            <a:r>
              <a:rPr lang="it-IT" dirty="0"/>
              <a:t> </a:t>
            </a:r>
            <a:r>
              <a:rPr lang="it-IT" dirty="0" err="1"/>
              <a:t>support</a:t>
            </a:r>
            <a:endParaRPr lang="it-IT" dirty="0"/>
          </a:p>
          <a:p>
            <a:r>
              <a:rPr lang="it-IT" dirty="0"/>
              <a:t>Integration </a:t>
            </a:r>
            <a:r>
              <a:rPr lang="it-IT" dirty="0" err="1"/>
              <a:t>ongoing</a:t>
            </a:r>
            <a:endParaRPr lang="it-IT" dirty="0"/>
          </a:p>
          <a:p>
            <a:endParaRPr lang="it-IT" dirty="0"/>
          </a:p>
        </p:txBody>
      </p:sp>
      <p:sp>
        <p:nvSpPr>
          <p:cNvPr id="4" name="Segnaposto piè di pagina 3">
            <a:extLst>
              <a:ext uri="{FF2B5EF4-FFF2-40B4-BE49-F238E27FC236}">
                <a16:creationId xmlns:a16="http://schemas.microsoft.com/office/drawing/2014/main" id="{87C3277D-3283-704A-B5E4-2351158C6E56}"/>
              </a:ext>
            </a:extLst>
          </p:cNvPr>
          <p:cNvSpPr>
            <a:spLocks noGrp="1"/>
          </p:cNvSpPr>
          <p:nvPr>
            <p:ph type="ftr" sz="quarter" idx="11"/>
          </p:nvPr>
        </p:nvSpPr>
        <p:spPr>
          <a:xfrm>
            <a:off x="3124200" y="6248400"/>
            <a:ext cx="3175992" cy="457200"/>
          </a:xfrm>
        </p:spPr>
        <p:txBody>
          <a:bodyPr/>
          <a:lstStyle/>
          <a:p>
            <a:pPr defTabSz="457189"/>
            <a:r>
              <a:rPr lang="it-IT" dirty="0" smtClean="0">
                <a:solidFill>
                  <a:srgbClr val="64BCD9"/>
                </a:solidFill>
                <a:latin typeface="Arial"/>
              </a:rPr>
              <a:t>Consiglio Sez. di Milano 29-6-2020</a:t>
            </a:r>
            <a:endParaRPr lang="en-GB" dirty="0">
              <a:solidFill>
                <a:srgbClr val="64BCD9"/>
              </a:solidFill>
              <a:latin typeface="Arial"/>
            </a:endParaRPr>
          </a:p>
        </p:txBody>
      </p:sp>
      <p:sp>
        <p:nvSpPr>
          <p:cNvPr id="5" name="Segnaposto numero diapositiva 4">
            <a:extLst>
              <a:ext uri="{FF2B5EF4-FFF2-40B4-BE49-F238E27FC236}">
                <a16:creationId xmlns:a16="http://schemas.microsoft.com/office/drawing/2014/main" id="{90756A91-727E-7847-B224-89094C3E6480}"/>
              </a:ext>
            </a:extLst>
          </p:cNvPr>
          <p:cNvSpPr>
            <a:spLocks noGrp="1"/>
          </p:cNvSpPr>
          <p:nvPr>
            <p:ph type="sldNum" sz="quarter" idx="12"/>
          </p:nvPr>
        </p:nvSpPr>
        <p:spPr/>
        <p:txBody>
          <a:bodyPr/>
          <a:lstStyle/>
          <a:p>
            <a:pPr defTabSz="457189"/>
            <a:fld id="{BFDCA1C4-9514-7B4F-976F-D92F7E296653}" type="slidenum">
              <a:rPr lang="fr-FR">
                <a:solidFill>
                  <a:srgbClr val="64BCD9"/>
                </a:solidFill>
                <a:latin typeface="Arial"/>
              </a:rPr>
              <a:pPr defTabSz="457189"/>
              <a:t>29</a:t>
            </a:fld>
            <a:endParaRPr lang="fr-FR">
              <a:solidFill>
                <a:srgbClr val="64BCD9"/>
              </a:solidFill>
              <a:latin typeface="Arial"/>
            </a:endParaRPr>
          </a:p>
        </p:txBody>
      </p:sp>
      <p:pic>
        <p:nvPicPr>
          <p:cNvPr id="11" name="Immagine 10">
            <a:extLst>
              <a:ext uri="{FF2B5EF4-FFF2-40B4-BE49-F238E27FC236}">
                <a16:creationId xmlns:a16="http://schemas.microsoft.com/office/drawing/2014/main" id="{B1AD9187-3A18-6843-9DB8-1494DC3E4B51}"/>
              </a:ext>
            </a:extLst>
          </p:cNvPr>
          <p:cNvPicPr>
            <a:picLocks noChangeAspect="1"/>
          </p:cNvPicPr>
          <p:nvPr/>
        </p:nvPicPr>
        <p:blipFill>
          <a:blip r:embed="rId2"/>
          <a:stretch>
            <a:fillRect/>
          </a:stretch>
        </p:blipFill>
        <p:spPr>
          <a:xfrm>
            <a:off x="5220072" y="1771654"/>
            <a:ext cx="3617004" cy="3661991"/>
          </a:xfrm>
          <a:prstGeom prst="rect">
            <a:avLst/>
          </a:prstGeom>
        </p:spPr>
      </p:pic>
      <p:sp>
        <p:nvSpPr>
          <p:cNvPr id="12" name="CasellaDiTesto 11">
            <a:extLst>
              <a:ext uri="{FF2B5EF4-FFF2-40B4-BE49-F238E27FC236}">
                <a16:creationId xmlns:a16="http://schemas.microsoft.com/office/drawing/2014/main" id="{90B2CED4-6D1D-C444-9804-5EDF09EAB111}"/>
              </a:ext>
            </a:extLst>
          </p:cNvPr>
          <p:cNvSpPr txBox="1"/>
          <p:nvPr/>
        </p:nvSpPr>
        <p:spPr>
          <a:xfrm rot="16200000">
            <a:off x="6307188" y="2058551"/>
            <a:ext cx="787395" cy="369332"/>
          </a:xfrm>
          <a:prstGeom prst="rect">
            <a:avLst/>
          </a:prstGeom>
          <a:noFill/>
        </p:spPr>
        <p:txBody>
          <a:bodyPr wrap="none" rtlCol="0">
            <a:spAutoFit/>
          </a:bodyPr>
          <a:lstStyle/>
          <a:p>
            <a:pPr defTabSz="457189"/>
            <a:r>
              <a:rPr lang="it-IT" b="1" dirty="0">
                <a:solidFill>
                  <a:srgbClr val="00B050"/>
                </a:solidFill>
                <a:latin typeface="Arial" charset="0"/>
                <a:ea typeface="Arial" charset="0"/>
                <a:cs typeface="Arial" charset="0"/>
              </a:rPr>
              <a:t>G He </a:t>
            </a:r>
          </a:p>
        </p:txBody>
      </p:sp>
      <p:sp>
        <p:nvSpPr>
          <p:cNvPr id="13" name="CasellaDiTesto 12">
            <a:extLst>
              <a:ext uri="{FF2B5EF4-FFF2-40B4-BE49-F238E27FC236}">
                <a16:creationId xmlns:a16="http://schemas.microsoft.com/office/drawing/2014/main" id="{4342D2DB-E8B7-5F4B-9C19-B1B74866799A}"/>
              </a:ext>
            </a:extLst>
          </p:cNvPr>
          <p:cNvSpPr txBox="1"/>
          <p:nvPr/>
        </p:nvSpPr>
        <p:spPr>
          <a:xfrm>
            <a:off x="4426422" y="1990584"/>
            <a:ext cx="1587305" cy="646331"/>
          </a:xfrm>
          <a:prstGeom prst="rect">
            <a:avLst/>
          </a:prstGeom>
          <a:noFill/>
        </p:spPr>
        <p:txBody>
          <a:bodyPr wrap="square" rtlCol="0">
            <a:spAutoFit/>
          </a:bodyPr>
          <a:lstStyle/>
          <a:p>
            <a:pPr algn="ctr" defTabSz="457189"/>
            <a:r>
              <a:rPr lang="it-IT" b="1" dirty="0" err="1">
                <a:solidFill>
                  <a:srgbClr val="005F8C"/>
                </a:solidFill>
                <a:latin typeface="Arial" charset="0"/>
                <a:ea typeface="Arial" charset="0"/>
                <a:cs typeface="Arial" charset="0"/>
              </a:rPr>
              <a:t>CURRENT</a:t>
            </a:r>
            <a:r>
              <a:rPr lang="it-IT" b="1" dirty="0">
                <a:solidFill>
                  <a:srgbClr val="005F8C"/>
                </a:solidFill>
                <a:latin typeface="Arial" charset="0"/>
                <a:ea typeface="Arial" charset="0"/>
                <a:cs typeface="Arial" charset="0"/>
              </a:rPr>
              <a:t> </a:t>
            </a:r>
            <a:r>
              <a:rPr lang="it-IT" b="1" dirty="0" err="1">
                <a:solidFill>
                  <a:srgbClr val="005F8C"/>
                </a:solidFill>
                <a:latin typeface="Arial" charset="0"/>
                <a:ea typeface="Arial" charset="0"/>
                <a:cs typeface="Arial" charset="0"/>
              </a:rPr>
              <a:t>LEADS</a:t>
            </a:r>
            <a:endParaRPr lang="it-IT" b="1" dirty="0">
              <a:solidFill>
                <a:srgbClr val="005F8C"/>
              </a:solidFill>
              <a:latin typeface="Arial" charset="0"/>
              <a:ea typeface="Arial" charset="0"/>
              <a:cs typeface="Arial" charset="0"/>
            </a:endParaRPr>
          </a:p>
        </p:txBody>
      </p:sp>
      <p:sp>
        <p:nvSpPr>
          <p:cNvPr id="14" name="CasellaDiTesto 13">
            <a:extLst>
              <a:ext uri="{FF2B5EF4-FFF2-40B4-BE49-F238E27FC236}">
                <a16:creationId xmlns:a16="http://schemas.microsoft.com/office/drawing/2014/main" id="{96EBEA49-8F6C-B645-8F13-4C2D85D618F5}"/>
              </a:ext>
            </a:extLst>
          </p:cNvPr>
          <p:cNvSpPr txBox="1"/>
          <p:nvPr/>
        </p:nvSpPr>
        <p:spPr>
          <a:xfrm>
            <a:off x="1293053" y="4181221"/>
            <a:ext cx="3533563" cy="1077218"/>
          </a:xfrm>
          <a:prstGeom prst="rect">
            <a:avLst/>
          </a:prstGeom>
          <a:noFill/>
          <a:ln w="25400">
            <a:solidFill>
              <a:schemeClr val="tx2"/>
            </a:solidFill>
          </a:ln>
        </p:spPr>
        <p:txBody>
          <a:bodyPr wrap="square" rtlCol="0">
            <a:spAutoFit/>
          </a:bodyPr>
          <a:lstStyle/>
          <a:p>
            <a:pPr defTabSz="457189"/>
            <a:r>
              <a:rPr lang="it-IT" sz="1600" b="1" dirty="0" err="1">
                <a:solidFill>
                  <a:srgbClr val="005F8C"/>
                </a:solidFill>
                <a:latin typeface="Arial" charset="0"/>
                <a:ea typeface="Arial" charset="0"/>
                <a:cs typeface="Arial" charset="0"/>
              </a:rPr>
              <a:t>CRYOCOOLER</a:t>
            </a:r>
            <a:endParaRPr lang="it-IT" sz="1600" b="1" dirty="0">
              <a:solidFill>
                <a:srgbClr val="005F8C"/>
              </a:solidFill>
              <a:latin typeface="Arial" charset="0"/>
              <a:ea typeface="Arial" charset="0"/>
              <a:cs typeface="Arial" charset="0"/>
            </a:endParaRPr>
          </a:p>
          <a:p>
            <a:pPr marL="285743" indent="-285743" defTabSz="457189">
              <a:buFont typeface="Arial" charset="0"/>
              <a:buChar char="•"/>
            </a:pPr>
            <a:r>
              <a:rPr lang="it-IT" sz="1600" dirty="0">
                <a:solidFill>
                  <a:srgbClr val="005F8C"/>
                </a:solidFill>
                <a:latin typeface="Arial" charset="0"/>
                <a:ea typeface="Arial" charset="0"/>
                <a:cs typeface="Arial" charset="0"/>
              </a:rPr>
              <a:t>FIRST STAGE 20W @ 30K and 120 </a:t>
            </a:r>
            <a:r>
              <a:rPr lang="it-IT" sz="1600" dirty="0" err="1">
                <a:solidFill>
                  <a:srgbClr val="005F8C"/>
                </a:solidFill>
                <a:latin typeface="Arial" charset="0"/>
                <a:ea typeface="Arial" charset="0"/>
                <a:cs typeface="Arial" charset="0"/>
              </a:rPr>
              <a:t>W</a:t>
            </a:r>
            <a:r>
              <a:rPr lang="it-IT" sz="1600" dirty="0">
                <a:solidFill>
                  <a:srgbClr val="005F8C"/>
                </a:solidFill>
                <a:latin typeface="Arial" charset="0"/>
                <a:ea typeface="Arial" charset="0"/>
                <a:cs typeface="Arial" charset="0"/>
              </a:rPr>
              <a:t> @100 K </a:t>
            </a:r>
          </a:p>
          <a:p>
            <a:pPr marL="285743" indent="-285743" defTabSz="457189">
              <a:buFont typeface="Arial" charset="0"/>
              <a:buChar char="•"/>
            </a:pPr>
            <a:r>
              <a:rPr lang="it-IT" sz="1600" dirty="0">
                <a:solidFill>
                  <a:srgbClr val="005F8C"/>
                </a:solidFill>
                <a:latin typeface="Arial" charset="0"/>
                <a:ea typeface="Arial" charset="0"/>
                <a:cs typeface="Arial" charset="0"/>
              </a:rPr>
              <a:t>SECOND STAGE 9W @ 10 K</a:t>
            </a:r>
          </a:p>
        </p:txBody>
      </p:sp>
    </p:spTree>
    <p:extLst>
      <p:ext uri="{BB962C8B-B14F-4D97-AF65-F5344CB8AC3E}">
        <p14:creationId xmlns:p14="http://schemas.microsoft.com/office/powerpoint/2010/main" val="2290467111"/>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5656DDB9-5C12-4EDE-AE20-F5F79781E6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4" r="15082"/>
          <a:stretch/>
        </p:blipFill>
        <p:spPr bwMode="auto">
          <a:xfrm>
            <a:off x="5562874" y="1276420"/>
            <a:ext cx="3513494" cy="22065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E114C8D2-CC5D-4795-B98C-5F712CD3C1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6" r="1" b="495"/>
          <a:stretch/>
        </p:blipFill>
        <p:spPr bwMode="auto">
          <a:xfrm>
            <a:off x="753771" y="4034228"/>
            <a:ext cx="4085691" cy="281936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1F9000EF-2BA8-4018-8536-D7CA077090DE}"/>
              </a:ext>
            </a:extLst>
          </p:cNvPr>
          <p:cNvSpPr>
            <a:spLocks noGrp="1"/>
          </p:cNvSpPr>
          <p:nvPr>
            <p:ph type="title"/>
          </p:nvPr>
        </p:nvSpPr>
        <p:spPr>
          <a:xfrm>
            <a:off x="591498" y="194630"/>
            <a:ext cx="8609079" cy="559176"/>
          </a:xfrm>
        </p:spPr>
        <p:txBody>
          <a:bodyPr/>
          <a:lstStyle/>
          <a:p>
            <a:r>
              <a:rPr lang="it-IT" dirty="0" smtClean="0">
                <a:solidFill>
                  <a:srgbClr val="735B3E"/>
                </a:solidFill>
              </a:rPr>
              <a:t>The story in a slide</a:t>
            </a:r>
            <a:endParaRPr lang="en-US" dirty="0">
              <a:solidFill>
                <a:srgbClr val="735B3E"/>
              </a:solidFill>
            </a:endParaRPr>
          </a:p>
        </p:txBody>
      </p:sp>
      <p:sp>
        <p:nvSpPr>
          <p:cNvPr id="8" name="Segnaposto contenuto 7"/>
          <p:cNvSpPr>
            <a:spLocks noGrp="1"/>
          </p:cNvSpPr>
          <p:nvPr>
            <p:ph idx="1"/>
          </p:nvPr>
        </p:nvSpPr>
        <p:spPr>
          <a:xfrm>
            <a:off x="286621" y="1060029"/>
            <a:ext cx="4942834" cy="2512989"/>
          </a:xfrm>
        </p:spPr>
        <p:txBody>
          <a:bodyPr>
            <a:noAutofit/>
          </a:bodyPr>
          <a:lstStyle/>
          <a:p>
            <a:r>
              <a:rPr lang="en-US" sz="2000" dirty="0">
                <a:solidFill>
                  <a:srgbClr val="002060"/>
                </a:solidFill>
              </a:rPr>
              <a:t>LASA is hosted by Milano </a:t>
            </a:r>
            <a:r>
              <a:rPr lang="en-US" sz="2000" dirty="0" err="1">
                <a:solidFill>
                  <a:srgbClr val="002060"/>
                </a:solidFill>
              </a:rPr>
              <a:t>Universita</a:t>
            </a:r>
            <a:r>
              <a:rPr lang="en-US" sz="2000" dirty="0">
                <a:solidFill>
                  <a:srgbClr val="002060"/>
                </a:solidFill>
              </a:rPr>
              <a:t>’ </a:t>
            </a:r>
            <a:r>
              <a:rPr lang="en-US" sz="2000" dirty="0" err="1">
                <a:solidFill>
                  <a:srgbClr val="002060"/>
                </a:solidFill>
              </a:rPr>
              <a:t>degli</a:t>
            </a:r>
            <a:r>
              <a:rPr lang="en-US" sz="2000" dirty="0">
                <a:solidFill>
                  <a:srgbClr val="002060"/>
                </a:solidFill>
              </a:rPr>
              <a:t> </a:t>
            </a:r>
            <a:r>
              <a:rPr lang="en-US" sz="2000" dirty="0" err="1">
                <a:solidFill>
                  <a:srgbClr val="002060"/>
                </a:solidFill>
              </a:rPr>
              <a:t>Studi</a:t>
            </a:r>
            <a:endParaRPr lang="en-US" sz="2000" dirty="0">
              <a:solidFill>
                <a:srgbClr val="002060"/>
              </a:solidFill>
            </a:endParaRPr>
          </a:p>
          <a:p>
            <a:r>
              <a:rPr lang="en-US" sz="2000" dirty="0">
                <a:solidFill>
                  <a:srgbClr val="002060"/>
                </a:solidFill>
              </a:rPr>
              <a:t>Built in the ‘80 to realize a K800 superconducting Cyclotron, the first in Europe</a:t>
            </a:r>
          </a:p>
          <a:p>
            <a:r>
              <a:rPr lang="en-US" sz="2000" dirty="0">
                <a:solidFill>
                  <a:srgbClr val="002060"/>
                </a:solidFill>
              </a:rPr>
              <a:t>Designed, built and tested in Milano, it is in operation since then at LNS</a:t>
            </a:r>
          </a:p>
          <a:p>
            <a:endParaRPr lang="en-US" sz="1800" dirty="0">
              <a:solidFill>
                <a:srgbClr val="002060"/>
              </a:solidFill>
            </a:endParaRPr>
          </a:p>
        </p:txBody>
      </p:sp>
      <p:sp>
        <p:nvSpPr>
          <p:cNvPr id="2" name="TextBox 1"/>
          <p:cNvSpPr txBox="1"/>
          <p:nvPr/>
        </p:nvSpPr>
        <p:spPr>
          <a:xfrm>
            <a:off x="5004048" y="3898609"/>
            <a:ext cx="4247964" cy="2769989"/>
          </a:xfrm>
          <a:prstGeom prst="rect">
            <a:avLst/>
          </a:prstGeom>
          <a:noFill/>
        </p:spPr>
        <p:txBody>
          <a:bodyPr wrap="square" rtlCol="0">
            <a:spAutoFit/>
          </a:bodyPr>
          <a:lstStyle/>
          <a:p>
            <a:r>
              <a:rPr lang="en-US" sz="1800" b="1" dirty="0">
                <a:solidFill>
                  <a:srgbClr val="002060"/>
                </a:solidFill>
                <a:latin typeface="+mn-lt"/>
              </a:rPr>
              <a:t>Since 1986</a:t>
            </a:r>
            <a:r>
              <a:rPr lang="en-US" sz="1800" dirty="0">
                <a:solidFill>
                  <a:srgbClr val="002060"/>
                </a:solidFill>
                <a:latin typeface="+mn-lt"/>
              </a:rPr>
              <a:t>: interest on Superconducting (SC) magnet, SC RF and FEL</a:t>
            </a:r>
          </a:p>
          <a:p>
            <a:pPr marL="257175" indent="-257175">
              <a:buFont typeface="Arial"/>
              <a:buChar char="•"/>
            </a:pPr>
            <a:r>
              <a:rPr lang="it-IT" sz="1500" dirty="0">
                <a:solidFill>
                  <a:srgbClr val="002060"/>
                </a:solidFill>
                <a:latin typeface="+mn-lt"/>
              </a:rPr>
              <a:t>ELFA Project: FEL </a:t>
            </a:r>
            <a:r>
              <a:rPr lang="it-IT" sz="1500" dirty="0" err="1">
                <a:solidFill>
                  <a:srgbClr val="002060"/>
                </a:solidFill>
                <a:latin typeface="+mn-lt"/>
              </a:rPr>
              <a:t>driven</a:t>
            </a:r>
            <a:r>
              <a:rPr lang="it-IT" sz="1500" dirty="0">
                <a:solidFill>
                  <a:srgbClr val="002060"/>
                </a:solidFill>
                <a:latin typeface="+mn-lt"/>
              </a:rPr>
              <a:t> by SC RF</a:t>
            </a:r>
          </a:p>
          <a:p>
            <a:pPr marL="257175" indent="-257175">
              <a:buFont typeface="Arial"/>
              <a:buChar char="•"/>
            </a:pPr>
            <a:r>
              <a:rPr lang="en-US" sz="1500" dirty="0">
                <a:solidFill>
                  <a:srgbClr val="002060"/>
                </a:solidFill>
                <a:latin typeface="+mn-lt"/>
              </a:rPr>
              <a:t>LISA/ARES Project from FEL to B-factory </a:t>
            </a:r>
          </a:p>
          <a:p>
            <a:pPr marL="257175" indent="-257175">
              <a:buFont typeface="Arial"/>
              <a:buChar char="•"/>
            </a:pPr>
            <a:r>
              <a:rPr lang="en-US" sz="1500" dirty="0">
                <a:solidFill>
                  <a:srgbClr val="002060"/>
                </a:solidFill>
                <a:latin typeface="+mn-lt"/>
              </a:rPr>
              <a:t>Technology transfer for production of 1/3 LEP-II SC Cavities</a:t>
            </a:r>
          </a:p>
          <a:p>
            <a:pPr marL="257175" indent="-257175">
              <a:buFont typeface="Arial"/>
              <a:buChar char="•"/>
            </a:pPr>
            <a:r>
              <a:rPr lang="en-US" sz="1500" dirty="0">
                <a:solidFill>
                  <a:srgbClr val="002060"/>
                </a:solidFill>
                <a:latin typeface="+mn-lt"/>
              </a:rPr>
              <a:t>Zeus detector</a:t>
            </a:r>
          </a:p>
          <a:p>
            <a:pPr marL="257175" indent="-257175">
              <a:buFont typeface="Arial"/>
              <a:buChar char="•"/>
            </a:pPr>
            <a:r>
              <a:rPr lang="en-US" sz="1500" dirty="0">
                <a:solidFill>
                  <a:srgbClr val="002060"/>
                </a:solidFill>
                <a:latin typeface="+mn-lt"/>
              </a:rPr>
              <a:t>First 15 m LHC dipole</a:t>
            </a:r>
          </a:p>
          <a:p>
            <a:pPr marL="257175" indent="-257175">
              <a:buFont typeface="Arial"/>
              <a:buChar char="•"/>
            </a:pPr>
            <a:r>
              <a:rPr lang="en-US" sz="1500" dirty="0">
                <a:solidFill>
                  <a:srgbClr val="002060"/>
                </a:solidFill>
                <a:latin typeface="+mn-lt"/>
              </a:rPr>
              <a:t>ATLAS magnet system (Barrel Toroid)</a:t>
            </a:r>
          </a:p>
          <a:p>
            <a:pPr marL="257175" indent="-257175">
              <a:buFont typeface="Arial"/>
              <a:buChar char="•"/>
            </a:pPr>
            <a:r>
              <a:rPr lang="en-US" sz="1500" dirty="0">
                <a:solidFill>
                  <a:srgbClr val="002060"/>
                </a:solidFill>
                <a:latin typeface="+mn-lt"/>
              </a:rPr>
              <a:t>SIS300 dipole prototype…</a:t>
            </a:r>
          </a:p>
          <a:p>
            <a:pPr marL="214313" indent="-214313">
              <a:buFont typeface="Arial"/>
              <a:buChar char="•"/>
            </a:pPr>
            <a:endParaRPr lang="en-US" sz="1800" dirty="0">
              <a:latin typeface="+mn-lt"/>
            </a:endParaRPr>
          </a:p>
        </p:txBody>
      </p:sp>
      <p:sp>
        <p:nvSpPr>
          <p:cNvPr id="4" name="Segnaposto piè di pagina 3"/>
          <p:cNvSpPr>
            <a:spLocks noGrp="1"/>
          </p:cNvSpPr>
          <p:nvPr>
            <p:ph type="ftr" sz="quarter" idx="11"/>
          </p:nvPr>
        </p:nvSpPr>
        <p:spPr>
          <a:xfrm>
            <a:off x="5364088" y="6477000"/>
            <a:ext cx="2895600" cy="457200"/>
          </a:xfrm>
        </p:spPr>
        <p:txBody>
          <a:bodyPr/>
          <a:lstStyle/>
          <a:p>
            <a:pPr>
              <a:defRPr/>
            </a:pPr>
            <a:r>
              <a:rPr lang="it-IT" altLang="it-IT" dirty="0" smtClean="0"/>
              <a:t>Consiglio Sez. di Milano 29-6-2020</a:t>
            </a:r>
            <a:endParaRPr lang="en-US" altLang="it-IT" dirty="0"/>
          </a:p>
        </p:txBody>
      </p:sp>
      <p:sp>
        <p:nvSpPr>
          <p:cNvPr id="6" name="Segnaposto numero diapositiva 5"/>
          <p:cNvSpPr>
            <a:spLocks noGrp="1"/>
          </p:cNvSpPr>
          <p:nvPr>
            <p:ph type="sldNum" sz="quarter" idx="12"/>
          </p:nvPr>
        </p:nvSpPr>
        <p:spPr/>
        <p:txBody>
          <a:bodyPr/>
          <a:lstStyle/>
          <a:p>
            <a:fld id="{42C9E52B-B742-4897-82D0-61DF191A414A}" type="slidenum">
              <a:rPr lang="en-US" altLang="it-IT" smtClean="0"/>
              <a:pPr/>
              <a:t>3</a:t>
            </a:fld>
            <a:endParaRPr lang="en-US" altLang="it-IT"/>
          </a:p>
        </p:txBody>
      </p:sp>
    </p:spTree>
    <p:extLst>
      <p:ext uri="{BB962C8B-B14F-4D97-AF65-F5344CB8AC3E}">
        <p14:creationId xmlns:p14="http://schemas.microsoft.com/office/powerpoint/2010/main" val="284131582"/>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4ED852-CC04-C440-A991-CE2093F10760}"/>
              </a:ext>
            </a:extLst>
          </p:cNvPr>
          <p:cNvSpPr>
            <a:spLocks noGrp="1"/>
          </p:cNvSpPr>
          <p:nvPr>
            <p:ph type="title"/>
          </p:nvPr>
        </p:nvSpPr>
        <p:spPr/>
        <p:txBody>
          <a:bodyPr/>
          <a:lstStyle/>
          <a:p>
            <a:r>
              <a:rPr lang="it-IT" dirty="0" err="1"/>
              <a:t>Magnet</a:t>
            </a:r>
            <a:r>
              <a:rPr lang="it-IT" dirty="0"/>
              <a:t> Temperature</a:t>
            </a:r>
          </a:p>
        </p:txBody>
      </p:sp>
      <p:sp>
        <p:nvSpPr>
          <p:cNvPr id="3" name="Segnaposto contenuto 2">
            <a:extLst>
              <a:ext uri="{FF2B5EF4-FFF2-40B4-BE49-F238E27FC236}">
                <a16:creationId xmlns:a16="http://schemas.microsoft.com/office/drawing/2014/main" id="{01F0D89B-D2CF-B544-B135-E9B16AA01C8E}"/>
              </a:ext>
            </a:extLst>
          </p:cNvPr>
          <p:cNvSpPr>
            <a:spLocks noGrp="1"/>
          </p:cNvSpPr>
          <p:nvPr>
            <p:ph idx="1"/>
          </p:nvPr>
        </p:nvSpPr>
        <p:spPr>
          <a:xfrm>
            <a:off x="1300541" y="2039515"/>
            <a:ext cx="2735016" cy="1567827"/>
          </a:xfrm>
        </p:spPr>
        <p:txBody>
          <a:bodyPr>
            <a:normAutofit fontScale="70000" lnSpcReduction="20000"/>
          </a:bodyPr>
          <a:lstStyle/>
          <a:p>
            <a:r>
              <a:rPr lang="en-US" dirty="0"/>
              <a:t>Simplified</a:t>
            </a:r>
            <a:r>
              <a:rPr lang="it-IT" dirty="0"/>
              <a:t> model</a:t>
            </a:r>
          </a:p>
          <a:p>
            <a:r>
              <a:rPr lang="en-US" dirty="0"/>
              <a:t>Additional </a:t>
            </a:r>
            <a:r>
              <a:rPr lang="it-IT" dirty="0"/>
              <a:t>L</a:t>
            </a:r>
            <a:r>
              <a:rPr lang="en-US" dirty="0"/>
              <a:t>-</a:t>
            </a:r>
            <a:r>
              <a:rPr lang="it-IT" dirty="0"/>
              <a:t>He</a:t>
            </a:r>
            <a:r>
              <a:rPr lang="en-US" dirty="0"/>
              <a:t> </a:t>
            </a:r>
            <a:r>
              <a:rPr lang="en-US" dirty="0" err="1"/>
              <a:t>consuption</a:t>
            </a:r>
            <a:r>
              <a:rPr lang="it-IT" dirty="0"/>
              <a:t> 1-10 l/h</a:t>
            </a:r>
          </a:p>
          <a:p>
            <a:r>
              <a:rPr lang="en-US" dirty="0"/>
              <a:t>T</a:t>
            </a:r>
            <a:r>
              <a:rPr lang="it-IT" dirty="0" err="1"/>
              <a:t>emperature</a:t>
            </a:r>
            <a:r>
              <a:rPr lang="it-IT" dirty="0"/>
              <a:t> </a:t>
            </a:r>
            <a:r>
              <a:rPr lang="it-IT" dirty="0" err="1"/>
              <a:t>homogeneity</a:t>
            </a:r>
            <a:r>
              <a:rPr lang="it-IT" dirty="0"/>
              <a:t> 1K</a:t>
            </a:r>
          </a:p>
        </p:txBody>
      </p:sp>
      <p:sp>
        <p:nvSpPr>
          <p:cNvPr id="4" name="Segnaposto piè di pagina 3">
            <a:extLst>
              <a:ext uri="{FF2B5EF4-FFF2-40B4-BE49-F238E27FC236}">
                <a16:creationId xmlns:a16="http://schemas.microsoft.com/office/drawing/2014/main" id="{16ECB890-E025-BF46-BC10-96384210920C}"/>
              </a:ext>
            </a:extLst>
          </p:cNvPr>
          <p:cNvSpPr>
            <a:spLocks noGrp="1"/>
          </p:cNvSpPr>
          <p:nvPr>
            <p:ph type="ftr" sz="quarter" idx="11"/>
          </p:nvPr>
        </p:nvSpPr>
        <p:spPr>
          <a:xfrm>
            <a:off x="3124200" y="6248400"/>
            <a:ext cx="3320008" cy="457200"/>
          </a:xfrm>
        </p:spPr>
        <p:txBody>
          <a:bodyPr/>
          <a:lstStyle/>
          <a:p>
            <a:pPr defTabSz="457189"/>
            <a:r>
              <a:rPr lang="it-IT" dirty="0" smtClean="0">
                <a:solidFill>
                  <a:srgbClr val="64BCD9"/>
                </a:solidFill>
                <a:latin typeface="Arial"/>
              </a:rPr>
              <a:t>Consiglio Sez. di Milano 29-6-2020</a:t>
            </a:r>
            <a:endParaRPr lang="en-GB" dirty="0">
              <a:solidFill>
                <a:srgbClr val="64BCD9"/>
              </a:solidFill>
              <a:latin typeface="Arial"/>
            </a:endParaRPr>
          </a:p>
        </p:txBody>
      </p:sp>
      <p:sp>
        <p:nvSpPr>
          <p:cNvPr id="5" name="Segnaposto numero diapositiva 4">
            <a:extLst>
              <a:ext uri="{FF2B5EF4-FFF2-40B4-BE49-F238E27FC236}">
                <a16:creationId xmlns:a16="http://schemas.microsoft.com/office/drawing/2014/main" id="{7A9FCCCB-6467-D843-A0CF-243092A8AF2B}"/>
              </a:ext>
            </a:extLst>
          </p:cNvPr>
          <p:cNvSpPr>
            <a:spLocks noGrp="1"/>
          </p:cNvSpPr>
          <p:nvPr>
            <p:ph type="sldNum" sz="quarter" idx="12"/>
          </p:nvPr>
        </p:nvSpPr>
        <p:spPr/>
        <p:txBody>
          <a:bodyPr/>
          <a:lstStyle/>
          <a:p>
            <a:pPr defTabSz="457189"/>
            <a:fld id="{BFDCA1C4-9514-7B4F-976F-D92F7E296653}" type="slidenum">
              <a:rPr lang="fr-FR">
                <a:solidFill>
                  <a:srgbClr val="64BCD9"/>
                </a:solidFill>
                <a:latin typeface="Arial"/>
              </a:rPr>
              <a:pPr defTabSz="457189"/>
              <a:t>30</a:t>
            </a:fld>
            <a:endParaRPr lang="fr-FR">
              <a:solidFill>
                <a:srgbClr val="64BCD9"/>
              </a:solidFill>
              <a:latin typeface="Arial"/>
            </a:endParaRPr>
          </a:p>
        </p:txBody>
      </p:sp>
      <p:pic>
        <p:nvPicPr>
          <p:cNvPr id="7" name="Immagine 6">
            <a:extLst>
              <a:ext uri="{FF2B5EF4-FFF2-40B4-BE49-F238E27FC236}">
                <a16:creationId xmlns:a16="http://schemas.microsoft.com/office/drawing/2014/main" id="{848BAC83-07A8-1746-8F69-956333FE75A1}"/>
              </a:ext>
            </a:extLst>
          </p:cNvPr>
          <p:cNvPicPr>
            <a:picLocks noChangeAspect="1"/>
          </p:cNvPicPr>
          <p:nvPr/>
        </p:nvPicPr>
        <p:blipFill rotWithShape="1">
          <a:blip r:embed="rId2"/>
          <a:srcRect l="26366" t="5916" r="28386"/>
          <a:stretch/>
        </p:blipFill>
        <p:spPr>
          <a:xfrm>
            <a:off x="3878505" y="1548955"/>
            <a:ext cx="1800200" cy="4519824"/>
          </a:xfrm>
          <a:prstGeom prst="rect">
            <a:avLst/>
          </a:prstGeom>
        </p:spPr>
      </p:pic>
      <p:pic>
        <p:nvPicPr>
          <p:cNvPr id="9" name="Immagine 8">
            <a:extLst>
              <a:ext uri="{FF2B5EF4-FFF2-40B4-BE49-F238E27FC236}">
                <a16:creationId xmlns:a16="http://schemas.microsoft.com/office/drawing/2014/main" id="{E53C2782-4C8C-414B-B791-0657FB4064F1}"/>
              </a:ext>
            </a:extLst>
          </p:cNvPr>
          <p:cNvPicPr>
            <a:picLocks noChangeAspect="1"/>
          </p:cNvPicPr>
          <p:nvPr/>
        </p:nvPicPr>
        <p:blipFill rotWithShape="1">
          <a:blip r:embed="rId3"/>
          <a:srcRect l="29817" t="47127" r="42544" b="7092"/>
          <a:stretch/>
        </p:blipFill>
        <p:spPr>
          <a:xfrm>
            <a:off x="6070950" y="1797030"/>
            <a:ext cx="1944216" cy="3888432"/>
          </a:xfrm>
          <a:prstGeom prst="rect">
            <a:avLst/>
          </a:prstGeom>
        </p:spPr>
      </p:pic>
      <p:pic>
        <p:nvPicPr>
          <p:cNvPr id="11" name="Immagine 10">
            <a:extLst>
              <a:ext uri="{FF2B5EF4-FFF2-40B4-BE49-F238E27FC236}">
                <a16:creationId xmlns:a16="http://schemas.microsoft.com/office/drawing/2014/main" id="{63003798-5DE2-324F-A9B0-3C9A12BB2972}"/>
              </a:ext>
            </a:extLst>
          </p:cNvPr>
          <p:cNvPicPr>
            <a:picLocks noChangeAspect="1"/>
          </p:cNvPicPr>
          <p:nvPr/>
        </p:nvPicPr>
        <p:blipFill rotWithShape="1">
          <a:blip r:embed="rId3"/>
          <a:srcRect l="87190"/>
          <a:stretch/>
        </p:blipFill>
        <p:spPr>
          <a:xfrm>
            <a:off x="9437555" y="1032765"/>
            <a:ext cx="493171" cy="4648459"/>
          </a:xfrm>
          <a:prstGeom prst="rect">
            <a:avLst/>
          </a:prstGeom>
        </p:spPr>
      </p:pic>
      <p:grpSp>
        <p:nvGrpSpPr>
          <p:cNvPr id="16" name="Gruppo 15">
            <a:extLst>
              <a:ext uri="{FF2B5EF4-FFF2-40B4-BE49-F238E27FC236}">
                <a16:creationId xmlns:a16="http://schemas.microsoft.com/office/drawing/2014/main" id="{42EA0975-E77B-EA47-A423-B975E6FC62D7}"/>
              </a:ext>
            </a:extLst>
          </p:cNvPr>
          <p:cNvGrpSpPr/>
          <p:nvPr/>
        </p:nvGrpSpPr>
        <p:grpSpPr>
          <a:xfrm>
            <a:off x="5332582" y="1532253"/>
            <a:ext cx="901844" cy="4440123"/>
            <a:chOff x="5554356" y="512000"/>
            <a:chExt cx="1310459" cy="4606503"/>
          </a:xfrm>
        </p:grpSpPr>
        <p:pic>
          <p:nvPicPr>
            <p:cNvPr id="13" name="Immagine 12">
              <a:extLst>
                <a:ext uri="{FF2B5EF4-FFF2-40B4-BE49-F238E27FC236}">
                  <a16:creationId xmlns:a16="http://schemas.microsoft.com/office/drawing/2014/main" id="{80C50DA1-414E-DA4B-B401-E2F0C1C46CB7}"/>
                </a:ext>
              </a:extLst>
            </p:cNvPr>
            <p:cNvPicPr>
              <a:picLocks noChangeAspect="1"/>
            </p:cNvPicPr>
            <p:nvPr/>
          </p:nvPicPr>
          <p:blipFill rotWithShape="1">
            <a:blip r:embed="rId2"/>
            <a:srcRect l="86763"/>
            <a:stretch/>
          </p:blipFill>
          <p:spPr>
            <a:xfrm>
              <a:off x="5554356" y="512000"/>
              <a:ext cx="502944" cy="4587974"/>
            </a:xfrm>
            <a:prstGeom prst="rect">
              <a:avLst/>
            </a:prstGeom>
          </p:spPr>
        </p:pic>
        <p:sp>
          <p:nvSpPr>
            <p:cNvPr id="14" name="CasellaDiTesto 13">
              <a:extLst>
                <a:ext uri="{FF2B5EF4-FFF2-40B4-BE49-F238E27FC236}">
                  <a16:creationId xmlns:a16="http://schemas.microsoft.com/office/drawing/2014/main" id="{EADFDD7E-DF6D-A248-8B37-EE8BD693C4D7}"/>
                </a:ext>
              </a:extLst>
            </p:cNvPr>
            <p:cNvSpPr txBox="1"/>
            <p:nvPr/>
          </p:nvSpPr>
          <p:spPr>
            <a:xfrm>
              <a:off x="5818492" y="628973"/>
              <a:ext cx="1046323" cy="351240"/>
            </a:xfrm>
            <a:prstGeom prst="rect">
              <a:avLst/>
            </a:prstGeom>
            <a:noFill/>
          </p:spPr>
          <p:txBody>
            <a:bodyPr wrap="none" rtlCol="0">
              <a:spAutoFit/>
            </a:bodyPr>
            <a:lstStyle/>
            <a:p>
              <a:pPr defTabSz="457189"/>
              <a:r>
                <a:rPr lang="it-IT" sz="1600" dirty="0">
                  <a:solidFill>
                    <a:srgbClr val="005F8C"/>
                  </a:solidFill>
                  <a:latin typeface="Arial"/>
                </a:rPr>
                <a:t>300 K</a:t>
              </a:r>
            </a:p>
          </p:txBody>
        </p:sp>
        <p:sp>
          <p:nvSpPr>
            <p:cNvPr id="15" name="CasellaDiTesto 14">
              <a:extLst>
                <a:ext uri="{FF2B5EF4-FFF2-40B4-BE49-F238E27FC236}">
                  <a16:creationId xmlns:a16="http://schemas.microsoft.com/office/drawing/2014/main" id="{E2BE8380-5F15-3445-BC69-F84556FCE1E2}"/>
                </a:ext>
              </a:extLst>
            </p:cNvPr>
            <p:cNvSpPr txBox="1"/>
            <p:nvPr/>
          </p:nvSpPr>
          <p:spPr>
            <a:xfrm>
              <a:off x="5787941" y="4767263"/>
              <a:ext cx="715563" cy="351240"/>
            </a:xfrm>
            <a:prstGeom prst="rect">
              <a:avLst/>
            </a:prstGeom>
            <a:noFill/>
          </p:spPr>
          <p:txBody>
            <a:bodyPr wrap="none" rtlCol="0">
              <a:spAutoFit/>
            </a:bodyPr>
            <a:lstStyle/>
            <a:p>
              <a:pPr defTabSz="457189"/>
              <a:r>
                <a:rPr lang="it-IT" sz="1600" dirty="0">
                  <a:solidFill>
                    <a:srgbClr val="005F8C"/>
                  </a:solidFill>
                  <a:latin typeface="Arial"/>
                </a:rPr>
                <a:t>4 K</a:t>
              </a:r>
            </a:p>
          </p:txBody>
        </p:sp>
      </p:grpSp>
      <p:pic>
        <p:nvPicPr>
          <p:cNvPr id="17" name="Immagine 16">
            <a:extLst>
              <a:ext uri="{FF2B5EF4-FFF2-40B4-BE49-F238E27FC236}">
                <a16:creationId xmlns:a16="http://schemas.microsoft.com/office/drawing/2014/main" id="{43AA90AE-5576-A345-A61A-192A932B8F90}"/>
              </a:ext>
            </a:extLst>
          </p:cNvPr>
          <p:cNvPicPr>
            <a:picLocks noChangeAspect="1"/>
          </p:cNvPicPr>
          <p:nvPr/>
        </p:nvPicPr>
        <p:blipFill>
          <a:blip r:embed="rId4"/>
          <a:stretch>
            <a:fillRect/>
          </a:stretch>
        </p:blipFill>
        <p:spPr>
          <a:xfrm>
            <a:off x="457139" y="975545"/>
            <a:ext cx="839917" cy="4648968"/>
          </a:xfrm>
          <a:prstGeom prst="rect">
            <a:avLst/>
          </a:prstGeom>
        </p:spPr>
      </p:pic>
      <p:cxnSp>
        <p:nvCxnSpPr>
          <p:cNvPr id="18" name="Connettore 2 17">
            <a:extLst>
              <a:ext uri="{FF2B5EF4-FFF2-40B4-BE49-F238E27FC236}">
                <a16:creationId xmlns:a16="http://schemas.microsoft.com/office/drawing/2014/main" id="{4C92E050-C28C-4A48-A8C4-3A1B77253ECC}"/>
              </a:ext>
            </a:extLst>
          </p:cNvPr>
          <p:cNvCxnSpPr/>
          <p:nvPr/>
        </p:nvCxnSpPr>
        <p:spPr>
          <a:xfrm>
            <a:off x="-603448" y="1484784"/>
            <a:ext cx="0" cy="2028480"/>
          </a:xfrm>
          <a:prstGeom prst="straightConnector1">
            <a:avLst/>
          </a:prstGeom>
          <a:ln>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CasellaDiTesto 18">
            <a:extLst>
              <a:ext uri="{FF2B5EF4-FFF2-40B4-BE49-F238E27FC236}">
                <a16:creationId xmlns:a16="http://schemas.microsoft.com/office/drawing/2014/main" id="{C8FF009D-F27C-FE47-83F3-6EB1C5DA435B}"/>
              </a:ext>
            </a:extLst>
          </p:cNvPr>
          <p:cNvSpPr txBox="1"/>
          <p:nvPr/>
        </p:nvSpPr>
        <p:spPr>
          <a:xfrm rot="16200000">
            <a:off x="-1270461" y="2186450"/>
            <a:ext cx="913060" cy="338554"/>
          </a:xfrm>
          <a:prstGeom prst="rect">
            <a:avLst/>
          </a:prstGeom>
          <a:noFill/>
        </p:spPr>
        <p:txBody>
          <a:bodyPr wrap="square" rtlCol="0">
            <a:spAutoFit/>
          </a:bodyPr>
          <a:lstStyle/>
          <a:p>
            <a:pPr defTabSz="3132108"/>
            <a:r>
              <a:rPr lang="it-IT" sz="1600" b="1" dirty="0">
                <a:solidFill>
                  <a:srgbClr val="4F81BD">
                    <a:lumMod val="75000"/>
                  </a:srgbClr>
                </a:solidFill>
                <a:latin typeface="Arial"/>
                <a:ea typeface="Symbol" charset="2"/>
                <a:cs typeface="Symbol" charset="2"/>
              </a:rPr>
              <a:t>3.4 </a:t>
            </a:r>
            <a:r>
              <a:rPr lang="it-IT" sz="1600" b="1" dirty="0">
                <a:solidFill>
                  <a:srgbClr val="4F81BD">
                    <a:lumMod val="75000"/>
                  </a:srgbClr>
                </a:solidFill>
                <a:latin typeface="Arial"/>
                <a:ea typeface="Arial" charset="0"/>
                <a:cs typeface="Arial" charset="0"/>
              </a:rPr>
              <a:t>m</a:t>
            </a:r>
          </a:p>
        </p:txBody>
      </p:sp>
      <p:sp>
        <p:nvSpPr>
          <p:cNvPr id="20" name="CasellaDiTesto 19">
            <a:extLst>
              <a:ext uri="{FF2B5EF4-FFF2-40B4-BE49-F238E27FC236}">
                <a16:creationId xmlns:a16="http://schemas.microsoft.com/office/drawing/2014/main" id="{E8075FF1-9652-8748-8BDF-6A67ABDD20FA}"/>
              </a:ext>
            </a:extLst>
          </p:cNvPr>
          <p:cNvSpPr txBox="1"/>
          <p:nvPr/>
        </p:nvSpPr>
        <p:spPr>
          <a:xfrm>
            <a:off x="7862778" y="1119231"/>
            <a:ext cx="606256" cy="338554"/>
          </a:xfrm>
          <a:prstGeom prst="rect">
            <a:avLst/>
          </a:prstGeom>
          <a:noFill/>
        </p:spPr>
        <p:txBody>
          <a:bodyPr wrap="none" rtlCol="0">
            <a:spAutoFit/>
          </a:bodyPr>
          <a:lstStyle/>
          <a:p>
            <a:pPr defTabSz="457189"/>
            <a:r>
              <a:rPr lang="it-IT" sz="1600" dirty="0">
                <a:solidFill>
                  <a:srgbClr val="005F8C"/>
                </a:solidFill>
                <a:latin typeface="Arial"/>
              </a:rPr>
              <a:t>40 K</a:t>
            </a:r>
          </a:p>
        </p:txBody>
      </p:sp>
      <p:sp>
        <p:nvSpPr>
          <p:cNvPr id="21" name="CasellaDiTesto 20">
            <a:extLst>
              <a:ext uri="{FF2B5EF4-FFF2-40B4-BE49-F238E27FC236}">
                <a16:creationId xmlns:a16="http://schemas.microsoft.com/office/drawing/2014/main" id="{131C92DB-55CA-1840-A0C4-B4427A5C5AD4}"/>
              </a:ext>
            </a:extLst>
          </p:cNvPr>
          <p:cNvSpPr txBox="1"/>
          <p:nvPr/>
        </p:nvSpPr>
        <p:spPr>
          <a:xfrm>
            <a:off x="7991425" y="5342667"/>
            <a:ext cx="606256" cy="338554"/>
          </a:xfrm>
          <a:prstGeom prst="rect">
            <a:avLst/>
          </a:prstGeom>
          <a:noFill/>
        </p:spPr>
        <p:txBody>
          <a:bodyPr wrap="none" rtlCol="0">
            <a:spAutoFit/>
          </a:bodyPr>
          <a:lstStyle/>
          <a:p>
            <a:pPr defTabSz="457189"/>
            <a:r>
              <a:rPr lang="it-IT" sz="1600" dirty="0">
                <a:solidFill>
                  <a:srgbClr val="005F8C"/>
                </a:solidFill>
                <a:latin typeface="Arial"/>
              </a:rPr>
              <a:t>20 K</a:t>
            </a:r>
          </a:p>
        </p:txBody>
      </p:sp>
      <p:sp>
        <p:nvSpPr>
          <p:cNvPr id="22" name="CasellaDiTesto 21">
            <a:extLst>
              <a:ext uri="{FF2B5EF4-FFF2-40B4-BE49-F238E27FC236}">
                <a16:creationId xmlns:a16="http://schemas.microsoft.com/office/drawing/2014/main" id="{48024556-814F-4242-8034-AFE2F672F2CA}"/>
              </a:ext>
            </a:extLst>
          </p:cNvPr>
          <p:cNvSpPr txBox="1"/>
          <p:nvPr/>
        </p:nvSpPr>
        <p:spPr>
          <a:xfrm>
            <a:off x="3365772" y="4816109"/>
            <a:ext cx="607859" cy="369332"/>
          </a:xfrm>
          <a:prstGeom prst="rect">
            <a:avLst/>
          </a:prstGeom>
          <a:noFill/>
        </p:spPr>
        <p:txBody>
          <a:bodyPr wrap="none" rtlCol="0">
            <a:spAutoFit/>
          </a:bodyPr>
          <a:lstStyle/>
          <a:p>
            <a:pPr defTabSz="457189"/>
            <a:r>
              <a:rPr lang="it-IT" dirty="0" err="1">
                <a:solidFill>
                  <a:srgbClr val="005F8C"/>
                </a:solidFill>
                <a:latin typeface="Arial"/>
              </a:rPr>
              <a:t>LHe</a:t>
            </a:r>
            <a:endParaRPr lang="it-IT" dirty="0">
              <a:solidFill>
                <a:srgbClr val="005F8C"/>
              </a:solidFill>
              <a:latin typeface="Arial"/>
            </a:endParaRPr>
          </a:p>
        </p:txBody>
      </p:sp>
      <p:cxnSp>
        <p:nvCxnSpPr>
          <p:cNvPr id="24" name="Connettore 2 23">
            <a:extLst>
              <a:ext uri="{FF2B5EF4-FFF2-40B4-BE49-F238E27FC236}">
                <a16:creationId xmlns:a16="http://schemas.microsoft.com/office/drawing/2014/main" id="{8806E018-5D83-C142-943E-E3276C5875FD}"/>
              </a:ext>
            </a:extLst>
          </p:cNvPr>
          <p:cNvCxnSpPr/>
          <p:nvPr/>
        </p:nvCxnSpPr>
        <p:spPr>
          <a:xfrm>
            <a:off x="3973632" y="5017836"/>
            <a:ext cx="208042"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5" name="CasellaDiTesto 24">
            <a:extLst>
              <a:ext uri="{FF2B5EF4-FFF2-40B4-BE49-F238E27FC236}">
                <a16:creationId xmlns:a16="http://schemas.microsoft.com/office/drawing/2014/main" id="{B14F9135-28CF-9A4B-8FC5-52AA382EB068}"/>
              </a:ext>
            </a:extLst>
          </p:cNvPr>
          <p:cNvSpPr txBox="1"/>
          <p:nvPr/>
        </p:nvSpPr>
        <p:spPr>
          <a:xfrm>
            <a:off x="4883646" y="2410400"/>
            <a:ext cx="659155" cy="369332"/>
          </a:xfrm>
          <a:prstGeom prst="rect">
            <a:avLst/>
          </a:prstGeom>
          <a:noFill/>
        </p:spPr>
        <p:txBody>
          <a:bodyPr wrap="none" rtlCol="0">
            <a:spAutoFit/>
          </a:bodyPr>
          <a:lstStyle/>
          <a:p>
            <a:pPr defTabSz="457189"/>
            <a:r>
              <a:rPr lang="it-IT" dirty="0">
                <a:solidFill>
                  <a:srgbClr val="005F8C"/>
                </a:solidFill>
                <a:latin typeface="Arial"/>
              </a:rPr>
              <a:t>77 K</a:t>
            </a:r>
          </a:p>
        </p:txBody>
      </p:sp>
      <p:cxnSp>
        <p:nvCxnSpPr>
          <p:cNvPr id="26" name="Connettore 2 25">
            <a:extLst>
              <a:ext uri="{FF2B5EF4-FFF2-40B4-BE49-F238E27FC236}">
                <a16:creationId xmlns:a16="http://schemas.microsoft.com/office/drawing/2014/main" id="{9EBEABFB-91B2-4146-A340-75F86D71922F}"/>
              </a:ext>
            </a:extLst>
          </p:cNvPr>
          <p:cNvCxnSpPr>
            <a:cxnSpLocks/>
          </p:cNvCxnSpPr>
          <p:nvPr/>
        </p:nvCxnSpPr>
        <p:spPr>
          <a:xfrm flipH="1">
            <a:off x="4940336" y="2749689"/>
            <a:ext cx="233427" cy="12513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7" name="CasellaDiTesto 26">
            <a:extLst>
              <a:ext uri="{FF2B5EF4-FFF2-40B4-BE49-F238E27FC236}">
                <a16:creationId xmlns:a16="http://schemas.microsoft.com/office/drawing/2014/main" id="{2BD17BA7-D6BD-BB4A-8400-608A1F3EC9EC}"/>
              </a:ext>
            </a:extLst>
          </p:cNvPr>
          <p:cNvSpPr txBox="1"/>
          <p:nvPr/>
        </p:nvSpPr>
        <p:spPr>
          <a:xfrm>
            <a:off x="2719445" y="3881578"/>
            <a:ext cx="1425585" cy="830997"/>
          </a:xfrm>
          <a:prstGeom prst="rect">
            <a:avLst/>
          </a:prstGeom>
          <a:noFill/>
        </p:spPr>
        <p:txBody>
          <a:bodyPr wrap="square" rtlCol="0">
            <a:spAutoFit/>
          </a:bodyPr>
          <a:lstStyle/>
          <a:p>
            <a:pPr defTabSz="457189"/>
            <a:r>
              <a:rPr lang="it-IT" dirty="0" err="1">
                <a:solidFill>
                  <a:srgbClr val="005F8C"/>
                </a:solidFill>
                <a:latin typeface="Arial"/>
              </a:rPr>
              <a:t>Magnet</a:t>
            </a:r>
            <a:r>
              <a:rPr lang="it-IT" dirty="0">
                <a:solidFill>
                  <a:srgbClr val="005F8C"/>
                </a:solidFill>
                <a:latin typeface="Arial"/>
              </a:rPr>
              <a:t> screen</a:t>
            </a:r>
          </a:p>
        </p:txBody>
      </p:sp>
      <p:cxnSp>
        <p:nvCxnSpPr>
          <p:cNvPr id="28" name="Connettore 2 27">
            <a:extLst>
              <a:ext uri="{FF2B5EF4-FFF2-40B4-BE49-F238E27FC236}">
                <a16:creationId xmlns:a16="http://schemas.microsoft.com/office/drawing/2014/main" id="{8196DC17-5A59-E243-B71E-3A711939A8A8}"/>
              </a:ext>
            </a:extLst>
          </p:cNvPr>
          <p:cNvCxnSpPr>
            <a:cxnSpLocks/>
          </p:cNvCxnSpPr>
          <p:nvPr/>
        </p:nvCxnSpPr>
        <p:spPr>
          <a:xfrm>
            <a:off x="3962514" y="4133545"/>
            <a:ext cx="547526" cy="199792"/>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31" name="Freccia destra 30">
            <a:extLst>
              <a:ext uri="{FF2B5EF4-FFF2-40B4-BE49-F238E27FC236}">
                <a16:creationId xmlns:a16="http://schemas.microsoft.com/office/drawing/2014/main" id="{CF21CE73-9B39-B74E-A4A8-60E22C7ADDB6}"/>
              </a:ext>
            </a:extLst>
          </p:cNvPr>
          <p:cNvSpPr/>
          <p:nvPr/>
        </p:nvSpPr>
        <p:spPr>
          <a:xfrm rot="20930501">
            <a:off x="4776238" y="3785278"/>
            <a:ext cx="1702448" cy="761451"/>
          </a:xfrm>
          <a:prstGeom prst="rightArrow">
            <a:avLst/>
          </a:prstGeom>
          <a:noFill/>
          <a:ln w="349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it-IT" dirty="0">
              <a:solidFill>
                <a:srgbClr val="005F8C"/>
              </a:solidFill>
              <a:latin typeface="Arial"/>
            </a:endParaRPr>
          </a:p>
        </p:txBody>
      </p:sp>
    </p:spTree>
    <p:extLst>
      <p:ext uri="{BB962C8B-B14F-4D97-AF65-F5344CB8AC3E}">
        <p14:creationId xmlns:p14="http://schemas.microsoft.com/office/powerpoint/2010/main" val="2729264219"/>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p:cNvSpPr/>
          <p:nvPr/>
        </p:nvSpPr>
        <p:spPr>
          <a:xfrm>
            <a:off x="4283968" y="4231466"/>
            <a:ext cx="4608512" cy="2509902"/>
          </a:xfrm>
          <a:prstGeom prst="rect">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p:cNvSpPr/>
          <p:nvPr/>
        </p:nvSpPr>
        <p:spPr>
          <a:xfrm>
            <a:off x="288981" y="46834"/>
            <a:ext cx="5507155" cy="646331"/>
          </a:xfrm>
          <a:prstGeom prst="rect">
            <a:avLst/>
          </a:prstGeom>
        </p:spPr>
        <p:txBody>
          <a:bodyPr wrap="square">
            <a:spAutoFit/>
          </a:bodyPr>
          <a:lstStyle/>
          <a:p>
            <a:pPr>
              <a:lnSpc>
                <a:spcPct val="150000"/>
              </a:lnSpc>
            </a:pPr>
            <a:r>
              <a:rPr lang="en-US" dirty="0" smtClean="0">
                <a:solidFill>
                  <a:schemeClr val="accent6"/>
                </a:solidFill>
              </a:rPr>
              <a:t>3. HTS R&amp;D activities (</a:t>
            </a:r>
            <a:r>
              <a:rPr lang="en-US" sz="2000" b="1" dirty="0" smtClean="0">
                <a:solidFill>
                  <a:schemeClr val="tx2">
                    <a:lumMod val="75000"/>
                  </a:schemeClr>
                </a:solidFill>
              </a:rPr>
              <a:t>INFN CSN5)</a:t>
            </a:r>
            <a:endParaRPr lang="en-US" sz="2000" b="1" dirty="0">
              <a:solidFill>
                <a:schemeClr val="tx2">
                  <a:lumMod val="75000"/>
                </a:schemeClr>
              </a:solidFill>
            </a:endParaRPr>
          </a:p>
        </p:txBody>
      </p:sp>
      <p:sp>
        <p:nvSpPr>
          <p:cNvPr id="5" name="TextBox 3"/>
          <p:cNvSpPr txBox="1"/>
          <p:nvPr/>
        </p:nvSpPr>
        <p:spPr>
          <a:xfrm>
            <a:off x="411937" y="2070609"/>
            <a:ext cx="184563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3200" dirty="0" smtClean="0">
                <a:solidFill>
                  <a:srgbClr val="FF0000"/>
                </a:solidFill>
              </a:rPr>
              <a:t>BISCOTTO</a:t>
            </a:r>
            <a:endParaRPr lang="en-US" sz="3200" dirty="0">
              <a:solidFill>
                <a:srgbClr val="FF0000"/>
              </a:solidFill>
            </a:endParaRPr>
          </a:p>
        </p:txBody>
      </p:sp>
      <p:sp>
        <p:nvSpPr>
          <p:cNvPr id="6" name="TextBox 4"/>
          <p:cNvSpPr txBox="1"/>
          <p:nvPr/>
        </p:nvSpPr>
        <p:spPr>
          <a:xfrm>
            <a:off x="323527" y="3501008"/>
            <a:ext cx="5620000"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800" b="1" dirty="0" smtClean="0">
                <a:solidFill>
                  <a:srgbClr val="FF0000"/>
                </a:solidFill>
              </a:rPr>
              <a:t>BiS</a:t>
            </a:r>
            <a:r>
              <a:rPr lang="it-IT" sz="2800" dirty="0" smtClean="0"/>
              <a:t>CCO </a:t>
            </a:r>
            <a:r>
              <a:rPr lang="it-IT" sz="2800" b="1" dirty="0" smtClean="0">
                <a:solidFill>
                  <a:srgbClr val="FF0000"/>
                </a:solidFill>
              </a:rPr>
              <a:t>C</a:t>
            </a:r>
            <a:r>
              <a:rPr lang="it-IT" sz="2800" dirty="0" smtClean="0">
                <a:solidFill>
                  <a:srgbClr val="FF0000"/>
                </a:solidFill>
              </a:rPr>
              <a:t>o</a:t>
            </a:r>
            <a:r>
              <a:rPr lang="it-IT" sz="2800" dirty="0" smtClean="0"/>
              <a:t>sine </a:t>
            </a:r>
            <a:r>
              <a:rPr lang="it-IT" sz="2800" b="1" dirty="0" smtClean="0">
                <a:solidFill>
                  <a:srgbClr val="FF0000"/>
                </a:solidFill>
              </a:rPr>
              <a:t>T</a:t>
            </a:r>
            <a:r>
              <a:rPr lang="it-IT" sz="2800" dirty="0" smtClean="0"/>
              <a:t>heta </a:t>
            </a:r>
            <a:r>
              <a:rPr lang="it-IT" sz="2800" b="1" dirty="0" smtClean="0">
                <a:solidFill>
                  <a:srgbClr val="FF0000"/>
                </a:solidFill>
              </a:rPr>
              <a:t>T</a:t>
            </a:r>
            <a:r>
              <a:rPr lang="it-IT" sz="2800" dirty="0" smtClean="0"/>
              <a:t>ilted S</a:t>
            </a:r>
            <a:r>
              <a:rPr lang="it-IT" sz="2800" b="1" dirty="0" smtClean="0">
                <a:solidFill>
                  <a:srgbClr val="FF0000"/>
                </a:solidFill>
              </a:rPr>
              <a:t>o</a:t>
            </a:r>
            <a:r>
              <a:rPr lang="it-IT" sz="2800" dirty="0" smtClean="0"/>
              <a:t>lenoids</a:t>
            </a:r>
            <a:endParaRPr lang="en-US" sz="2800" dirty="0"/>
          </a:p>
        </p:txBody>
      </p:sp>
      <p:sp>
        <p:nvSpPr>
          <p:cNvPr id="7" name="TextBox 17"/>
          <p:cNvSpPr txBox="1"/>
          <p:nvPr/>
        </p:nvSpPr>
        <p:spPr>
          <a:xfrm>
            <a:off x="5724128" y="1484784"/>
            <a:ext cx="2405402" cy="156966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400" dirty="0" smtClean="0"/>
              <a:t>INFN Genova</a:t>
            </a:r>
          </a:p>
          <a:p>
            <a:r>
              <a:rPr lang="it-IT" sz="2400" dirty="0" smtClean="0"/>
              <a:t>INFN Milano</a:t>
            </a:r>
          </a:p>
          <a:p>
            <a:r>
              <a:rPr lang="it-IT" sz="2400" dirty="0" smtClean="0"/>
              <a:t>CNR-SPIN Genova</a:t>
            </a:r>
          </a:p>
          <a:p>
            <a:r>
              <a:rPr lang="it-IT" sz="2400" dirty="0" err="1" smtClean="0"/>
              <a:t>Univ</a:t>
            </a:r>
            <a:r>
              <a:rPr lang="it-IT" sz="2400" dirty="0" smtClean="0"/>
              <a:t>. Bologna</a:t>
            </a:r>
            <a:endParaRPr lang="en-US" sz="2400" dirty="0"/>
          </a:p>
        </p:txBody>
      </p:sp>
      <p:pic>
        <p:nvPicPr>
          <p:cNvPr id="8"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82652">
            <a:off x="3381608" y="1047431"/>
            <a:ext cx="1697392" cy="2392352"/>
          </a:xfrm>
          <a:prstGeom prst="rect">
            <a:avLst/>
          </a:prstGeom>
        </p:spPr>
      </p:pic>
      <p:sp>
        <p:nvSpPr>
          <p:cNvPr id="9" name="TextBox 1"/>
          <p:cNvSpPr txBox="1"/>
          <p:nvPr/>
        </p:nvSpPr>
        <p:spPr>
          <a:xfrm>
            <a:off x="4236226" y="4168661"/>
            <a:ext cx="4752528" cy="12080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900"/>
              </a:lnSpc>
            </a:pPr>
            <a:r>
              <a:rPr lang="it-IT" sz="1900" dirty="0" smtClean="0"/>
              <a:t>Development of CCT in  </a:t>
            </a:r>
            <a:r>
              <a:rPr lang="it-IT" sz="1900" dirty="0" err="1" smtClean="0"/>
              <a:t>BiSCCO</a:t>
            </a:r>
            <a:r>
              <a:rPr lang="it-IT" sz="1900" dirty="0" smtClean="0"/>
              <a:t> and  MgB</a:t>
            </a:r>
            <a:r>
              <a:rPr lang="it-IT" sz="1900" baseline="-25000" dirty="0" smtClean="0"/>
              <a:t>2</a:t>
            </a:r>
          </a:p>
          <a:p>
            <a:pPr algn="just">
              <a:lnSpc>
                <a:spcPts val="2900"/>
              </a:lnSpc>
            </a:pPr>
            <a:r>
              <a:rPr lang="it-IT" sz="1900" dirty="0" err="1" smtClean="0"/>
              <a:t>Past</a:t>
            </a:r>
            <a:r>
              <a:rPr lang="it-IT" sz="1900" dirty="0" smtClean="0"/>
              <a:t> </a:t>
            </a:r>
            <a:r>
              <a:rPr lang="it-IT" sz="1900" dirty="0" err="1" smtClean="0"/>
              <a:t>experience</a:t>
            </a:r>
            <a:r>
              <a:rPr lang="it-IT" sz="1900" dirty="0" smtClean="0"/>
              <a:t> with the </a:t>
            </a:r>
            <a:r>
              <a:rPr lang="it-IT" sz="1900" dirty="0" err="1" smtClean="0"/>
              <a:t>construction</a:t>
            </a:r>
            <a:r>
              <a:rPr lang="it-IT" sz="1900" dirty="0" smtClean="0"/>
              <a:t> and test of </a:t>
            </a:r>
            <a:r>
              <a:rPr lang="it-IT" sz="1900" dirty="0" err="1" smtClean="0"/>
              <a:t>NbTi</a:t>
            </a:r>
            <a:r>
              <a:rPr lang="it-IT" sz="1900" dirty="0" smtClean="0"/>
              <a:t> </a:t>
            </a:r>
            <a:r>
              <a:rPr lang="it-IT" sz="1900" dirty="0" err="1" smtClean="0"/>
              <a:t>quadrupoles</a:t>
            </a:r>
            <a:r>
              <a:rPr lang="it-IT" sz="1900" dirty="0" smtClean="0"/>
              <a:t> (50 Tm) for B-</a:t>
            </a:r>
            <a:r>
              <a:rPr lang="it-IT" sz="1900" dirty="0" err="1" smtClean="0"/>
              <a:t>factory</a:t>
            </a:r>
            <a:r>
              <a:rPr lang="it-IT" sz="1900" dirty="0" smtClean="0"/>
              <a:t> </a:t>
            </a:r>
            <a:r>
              <a:rPr lang="it-IT" sz="2000" dirty="0" smtClean="0"/>
              <a:t>IR</a:t>
            </a:r>
          </a:p>
        </p:txBody>
      </p:sp>
      <p:grpSp>
        <p:nvGrpSpPr>
          <p:cNvPr id="10" name="Group 17"/>
          <p:cNvGrpSpPr/>
          <p:nvPr/>
        </p:nvGrpSpPr>
        <p:grpSpPr>
          <a:xfrm>
            <a:off x="683568" y="4111847"/>
            <a:ext cx="3399433" cy="2315444"/>
            <a:chOff x="2063572" y="1710502"/>
            <a:chExt cx="5127625" cy="3181126"/>
          </a:xfrm>
        </p:grpSpPr>
        <p:grpSp>
          <p:nvGrpSpPr>
            <p:cNvPr id="11" name="Group 10"/>
            <p:cNvGrpSpPr/>
            <p:nvPr/>
          </p:nvGrpSpPr>
          <p:grpSpPr>
            <a:xfrm>
              <a:off x="2063572" y="1710502"/>
              <a:ext cx="5127625" cy="3181126"/>
              <a:chOff x="2002270" y="1616026"/>
              <a:chExt cx="5127625" cy="3181126"/>
            </a:xfrm>
          </p:grpSpPr>
          <p:grpSp>
            <p:nvGrpSpPr>
              <p:cNvPr id="13" name="Group 3"/>
              <p:cNvGrpSpPr/>
              <p:nvPr/>
            </p:nvGrpSpPr>
            <p:grpSpPr>
              <a:xfrm>
                <a:off x="2002270" y="1616026"/>
                <a:ext cx="5127625" cy="3181126"/>
                <a:chOff x="2002270" y="1616026"/>
                <a:chExt cx="5127625" cy="3181126"/>
              </a:xfrm>
            </p:grpSpPr>
            <p:sp>
              <p:nvSpPr>
                <p:cNvPr id="15" name="Rectangle 2"/>
                <p:cNvSpPr/>
                <p:nvPr/>
              </p:nvSpPr>
              <p:spPr>
                <a:xfrm>
                  <a:off x="2002270" y="1780367"/>
                  <a:ext cx="5127625" cy="30167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270" y="1616026"/>
                  <a:ext cx="5127625"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4" name="Straight Connector 5"/>
              <p:cNvCxnSpPr/>
              <p:nvPr/>
            </p:nvCxnSpPr>
            <p:spPr>
              <a:xfrm flipH="1">
                <a:off x="4817269" y="2780928"/>
                <a:ext cx="24761" cy="15039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16"/>
            <p:cNvSpPr txBox="1"/>
            <p:nvPr/>
          </p:nvSpPr>
          <p:spPr>
            <a:xfrm>
              <a:off x="2195736" y="4457949"/>
              <a:ext cx="224202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smtClean="0">
                  <a:solidFill>
                    <a:schemeClr val="bg1"/>
                  </a:solidFill>
                </a:rPr>
                <a:t>Tilted Solenoid Dipole</a:t>
              </a:r>
              <a:endParaRPr lang="en-US" dirty="0">
                <a:solidFill>
                  <a:schemeClr val="bg1"/>
                </a:solidFill>
              </a:endParaRPr>
            </a:p>
          </p:txBody>
        </p:sp>
      </p:grpSp>
      <p:pic>
        <p:nvPicPr>
          <p:cNvPr id="17" name="Picture 2"/>
          <p:cNvPicPr>
            <a:picLocks noChangeAspect="1" noChangeArrowheads="1"/>
          </p:cNvPicPr>
          <p:nvPr/>
        </p:nvPicPr>
        <p:blipFill>
          <a:blip r:embed="rId4" cstate="print"/>
          <a:srcRect/>
          <a:stretch>
            <a:fillRect/>
          </a:stretch>
        </p:blipFill>
        <p:spPr bwMode="auto">
          <a:xfrm>
            <a:off x="4423666" y="5486417"/>
            <a:ext cx="4329115" cy="1043058"/>
          </a:xfrm>
          <a:prstGeom prst="rect">
            <a:avLst/>
          </a:prstGeom>
          <a:noFill/>
          <a:ln w="9525">
            <a:noFill/>
            <a:miter lim="800000"/>
            <a:headEnd/>
            <a:tailEnd/>
          </a:ln>
        </p:spPr>
      </p:pic>
      <p:sp>
        <p:nvSpPr>
          <p:cNvPr id="21" name="Segnaposto numero diapositiva 20"/>
          <p:cNvSpPr>
            <a:spLocks noGrp="1"/>
          </p:cNvSpPr>
          <p:nvPr>
            <p:ph type="sldNum" sz="quarter" idx="12"/>
          </p:nvPr>
        </p:nvSpPr>
        <p:spPr/>
        <p:txBody>
          <a:bodyPr/>
          <a:lstStyle/>
          <a:p>
            <a:fld id="{40AD6D19-B97F-40C0-BB59-CBBFF5D079F3}" type="slidenum">
              <a:rPr lang="en-US" smtClean="0"/>
              <a:t>31</a:t>
            </a:fld>
            <a:endParaRPr lang="en-US"/>
          </a:p>
        </p:txBody>
      </p:sp>
      <p:sp>
        <p:nvSpPr>
          <p:cNvPr id="18" name="CasellaDiTesto 17"/>
          <p:cNvSpPr txBox="1"/>
          <p:nvPr/>
        </p:nvSpPr>
        <p:spPr>
          <a:xfrm>
            <a:off x="476207" y="686688"/>
            <a:ext cx="1891865" cy="400110"/>
          </a:xfrm>
          <a:prstGeom prst="rect">
            <a:avLst/>
          </a:prstGeom>
          <a:noFill/>
        </p:spPr>
        <p:txBody>
          <a:bodyPr wrap="none" rtlCol="0">
            <a:spAutoFit/>
          </a:bodyPr>
          <a:lstStyle/>
          <a:p>
            <a:r>
              <a:rPr lang="it-IT" sz="2000" dirty="0" err="1" smtClean="0"/>
              <a:t>Resp</a:t>
            </a:r>
            <a:r>
              <a:rPr lang="it-IT" sz="2000" dirty="0" smtClean="0"/>
              <a:t>. M. Statera</a:t>
            </a:r>
            <a:endParaRPr lang="it-IT" sz="2000" dirty="0"/>
          </a:p>
        </p:txBody>
      </p:sp>
      <p:sp>
        <p:nvSpPr>
          <p:cNvPr id="3" name="Segnaposto piè di pagina 2"/>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699249732"/>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97008"/>
            <a:ext cx="5122571" cy="340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671306"/>
            <a:ext cx="5268441" cy="192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528345"/>
            <a:ext cx="3059882" cy="212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3"/>
          <p:cNvSpPr txBox="1"/>
          <p:nvPr/>
        </p:nvSpPr>
        <p:spPr>
          <a:xfrm>
            <a:off x="3335595" y="397008"/>
            <a:ext cx="184563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3200" dirty="0" smtClean="0">
                <a:solidFill>
                  <a:srgbClr val="FF0000"/>
                </a:solidFill>
              </a:rPr>
              <a:t>BISCOTTO</a:t>
            </a:r>
            <a:endParaRPr lang="en-US" sz="3200" dirty="0">
              <a:solidFill>
                <a:srgbClr val="FF0000"/>
              </a:solidFill>
            </a:endParaRPr>
          </a:p>
        </p:txBody>
      </p:sp>
      <p:sp>
        <p:nvSpPr>
          <p:cNvPr id="2" name="CasellaDiTesto 1"/>
          <p:cNvSpPr txBox="1"/>
          <p:nvPr/>
        </p:nvSpPr>
        <p:spPr>
          <a:xfrm>
            <a:off x="6085772" y="-7741"/>
            <a:ext cx="2986270" cy="2308324"/>
          </a:xfrm>
          <a:prstGeom prst="rect">
            <a:avLst/>
          </a:prstGeom>
          <a:noFill/>
        </p:spPr>
        <p:txBody>
          <a:bodyPr wrap="square" rtlCol="0">
            <a:spAutoFit/>
          </a:bodyPr>
          <a:lstStyle/>
          <a:p>
            <a:r>
              <a:rPr lang="en-US" dirty="0" smtClean="0"/>
              <a:t>INFN design under coordination of </a:t>
            </a:r>
            <a:r>
              <a:rPr lang="en-US" dirty="0" err="1" smtClean="0"/>
              <a:t>R.Musenich</a:t>
            </a:r>
            <a:endParaRPr lang="en-US" dirty="0" smtClean="0"/>
          </a:p>
          <a:p>
            <a:endParaRPr lang="en-US" dirty="0"/>
          </a:p>
          <a:p>
            <a:r>
              <a:rPr lang="en-US" dirty="0" err="1" smtClean="0"/>
              <a:t>BiSCCO</a:t>
            </a:r>
            <a:r>
              <a:rPr lang="en-US" dirty="0" smtClean="0"/>
              <a:t> wire developed by CNR SPIN</a:t>
            </a:r>
          </a:p>
          <a:p>
            <a:r>
              <a:rPr lang="en-US" dirty="0" smtClean="0"/>
              <a:t>(</a:t>
            </a:r>
            <a:r>
              <a:rPr lang="en-US" dirty="0" err="1" smtClean="0"/>
              <a:t>A.Malagoli</a:t>
            </a:r>
            <a:r>
              <a:rPr lang="en-US" dirty="0" smtClean="0"/>
              <a:t> and </a:t>
            </a:r>
            <a:r>
              <a:rPr lang="en-US" dirty="0" err="1" smtClean="0"/>
              <a:t>A.Leveratto</a:t>
            </a:r>
            <a:r>
              <a:rPr lang="en-US" dirty="0" smtClean="0"/>
              <a:t>)</a:t>
            </a:r>
          </a:p>
          <a:p>
            <a:endParaRPr lang="en-US" dirty="0"/>
          </a:p>
          <a:p>
            <a:r>
              <a:rPr lang="en-US" dirty="0" smtClean="0"/>
              <a:t>PhD </a:t>
            </a:r>
            <a:r>
              <a:rPr lang="en-US" dirty="0" err="1"/>
              <a:t>A</a:t>
            </a:r>
            <a:r>
              <a:rPr lang="en-US" dirty="0" err="1" smtClean="0"/>
              <a:t>.Traverso</a:t>
            </a:r>
            <a:endParaRPr lang="en-US" dirty="0"/>
          </a:p>
        </p:txBody>
      </p:sp>
      <p:sp>
        <p:nvSpPr>
          <p:cNvPr id="3" name="CasellaDiTesto 2"/>
          <p:cNvSpPr txBox="1"/>
          <p:nvPr/>
        </p:nvSpPr>
        <p:spPr>
          <a:xfrm>
            <a:off x="630294" y="3628857"/>
            <a:ext cx="2705301" cy="646331"/>
          </a:xfrm>
          <a:prstGeom prst="rect">
            <a:avLst/>
          </a:prstGeom>
          <a:noFill/>
        </p:spPr>
        <p:txBody>
          <a:bodyPr wrap="square" rtlCol="0">
            <a:spAutoFit/>
          </a:bodyPr>
          <a:lstStyle/>
          <a:p>
            <a:r>
              <a:rPr lang="en-US" dirty="0" smtClean="0"/>
              <a:t>Winding tests and 2-layer demonstrator  ongoing</a:t>
            </a:r>
            <a:endParaRPr lang="en-US" dirty="0"/>
          </a:p>
        </p:txBody>
      </p:sp>
      <p:sp>
        <p:nvSpPr>
          <p:cNvPr id="4" name="Segnaposto numero diapositiva 3"/>
          <p:cNvSpPr>
            <a:spLocks noGrp="1"/>
          </p:cNvSpPr>
          <p:nvPr>
            <p:ph type="sldNum" sz="quarter" idx="12"/>
          </p:nvPr>
        </p:nvSpPr>
        <p:spPr/>
        <p:txBody>
          <a:bodyPr/>
          <a:lstStyle/>
          <a:p>
            <a:fld id="{40AD6D19-B97F-40C0-BB59-CBBFF5D079F3}" type="slidenum">
              <a:rPr lang="en-US" smtClean="0"/>
              <a:t>32</a:t>
            </a:fld>
            <a:endParaRPr lang="en-US"/>
          </a:p>
        </p:txBody>
      </p:sp>
      <p:sp>
        <p:nvSpPr>
          <p:cNvPr id="6" name="Segnaposto piè di pagina 5"/>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3725189650"/>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74766" y="1002132"/>
            <a:ext cx="6654159" cy="1796282"/>
          </a:xfrm>
        </p:spPr>
        <p:txBody>
          <a:bodyPr>
            <a:normAutofit/>
          </a:bodyPr>
          <a:lstStyle/>
          <a:p>
            <a:r>
              <a:rPr lang="it-IT" altLang="it-IT" sz="1800" dirty="0">
                <a:solidFill>
                  <a:srgbClr val="002060"/>
                </a:solidFill>
              </a:rPr>
              <a:t>INFN (LASA &amp; Genova) </a:t>
            </a:r>
            <a:r>
              <a:rPr lang="it-IT" altLang="it-IT" sz="1800" b="1" dirty="0" err="1">
                <a:solidFill>
                  <a:srgbClr val="002060"/>
                </a:solidFill>
              </a:rPr>
              <a:t>has</a:t>
            </a:r>
            <a:r>
              <a:rPr lang="it-IT" altLang="it-IT" sz="1800" b="1" dirty="0">
                <a:solidFill>
                  <a:srgbClr val="002060"/>
                </a:solidFill>
              </a:rPr>
              <a:t> </a:t>
            </a:r>
            <a:r>
              <a:rPr lang="it-IT" altLang="it-IT" sz="1800" b="1" dirty="0" err="1">
                <a:solidFill>
                  <a:srgbClr val="002060"/>
                </a:solidFill>
              </a:rPr>
              <a:t>been</a:t>
            </a:r>
            <a:r>
              <a:rPr lang="it-IT" altLang="it-IT" sz="1800" b="1" dirty="0">
                <a:solidFill>
                  <a:srgbClr val="002060"/>
                </a:solidFill>
              </a:rPr>
              <a:t> </a:t>
            </a:r>
            <a:r>
              <a:rPr lang="it-IT" altLang="it-IT" sz="1800" b="1" dirty="0" err="1">
                <a:solidFill>
                  <a:srgbClr val="002060"/>
                </a:solidFill>
              </a:rPr>
              <a:t>encharged</a:t>
            </a:r>
            <a:r>
              <a:rPr lang="it-IT" altLang="it-IT" sz="1800" b="1" dirty="0">
                <a:solidFill>
                  <a:srgbClr val="002060"/>
                </a:solidFill>
              </a:rPr>
              <a:t> to design the 16 T Nb</a:t>
            </a:r>
            <a:r>
              <a:rPr lang="it-IT" altLang="it-IT" sz="1800" b="1" baseline="-25000" dirty="0">
                <a:solidFill>
                  <a:srgbClr val="002060"/>
                </a:solidFill>
              </a:rPr>
              <a:t>3</a:t>
            </a:r>
            <a:r>
              <a:rPr lang="it-IT" altLang="it-IT" sz="1800" b="1" dirty="0">
                <a:solidFill>
                  <a:srgbClr val="002060"/>
                </a:solidFill>
              </a:rPr>
              <a:t>Sn </a:t>
            </a:r>
            <a:r>
              <a:rPr lang="it-IT" altLang="it-IT" sz="1800" b="1" dirty="0" err="1">
                <a:solidFill>
                  <a:srgbClr val="002060"/>
                </a:solidFill>
              </a:rPr>
              <a:t>superconducting</a:t>
            </a:r>
            <a:r>
              <a:rPr lang="it-IT" altLang="it-IT" sz="1800" b="1" dirty="0">
                <a:solidFill>
                  <a:srgbClr val="002060"/>
                </a:solidFill>
              </a:rPr>
              <a:t> </a:t>
            </a:r>
            <a:r>
              <a:rPr lang="it-IT" altLang="it-IT" sz="1800" b="1" dirty="0" err="1">
                <a:solidFill>
                  <a:srgbClr val="002060"/>
                </a:solidFill>
              </a:rPr>
              <a:t>dipole</a:t>
            </a:r>
            <a:r>
              <a:rPr lang="it-IT" altLang="it-IT" sz="1800" b="1" dirty="0">
                <a:solidFill>
                  <a:srgbClr val="002060"/>
                </a:solidFill>
              </a:rPr>
              <a:t> </a:t>
            </a:r>
          </a:p>
          <a:p>
            <a:r>
              <a:rPr lang="it-IT" sz="1800" dirty="0">
                <a:solidFill>
                  <a:srgbClr val="002060"/>
                </a:solidFill>
              </a:rPr>
              <a:t>Design </a:t>
            </a:r>
            <a:r>
              <a:rPr lang="it-IT" sz="1800" dirty="0" err="1">
                <a:solidFill>
                  <a:srgbClr val="002060"/>
                </a:solidFill>
              </a:rPr>
              <a:t>completed</a:t>
            </a:r>
            <a:r>
              <a:rPr lang="it-IT" sz="1800" dirty="0">
                <a:solidFill>
                  <a:srgbClr val="002060"/>
                </a:solidFill>
              </a:rPr>
              <a:t> (2015-2019)</a:t>
            </a:r>
          </a:p>
          <a:p>
            <a:r>
              <a:rPr lang="it-IT" sz="1800" dirty="0" smtClean="0">
                <a:solidFill>
                  <a:srgbClr val="002060"/>
                </a:solidFill>
              </a:rPr>
              <a:t>INFN </a:t>
            </a:r>
            <a:r>
              <a:rPr lang="it-IT" sz="1800" dirty="0">
                <a:solidFill>
                  <a:srgbClr val="002060"/>
                </a:solidFill>
              </a:rPr>
              <a:t>design </a:t>
            </a:r>
            <a:r>
              <a:rPr lang="it-IT" sz="1800" dirty="0" err="1">
                <a:solidFill>
                  <a:srgbClr val="002060"/>
                </a:solidFill>
              </a:rPr>
              <a:t>has</a:t>
            </a:r>
            <a:r>
              <a:rPr lang="it-IT" sz="1800" dirty="0">
                <a:solidFill>
                  <a:srgbClr val="002060"/>
                </a:solidFill>
              </a:rPr>
              <a:t> </a:t>
            </a:r>
            <a:r>
              <a:rPr lang="it-IT" sz="1800" dirty="0" err="1">
                <a:solidFill>
                  <a:srgbClr val="002060"/>
                </a:solidFill>
              </a:rPr>
              <a:t>been</a:t>
            </a:r>
            <a:r>
              <a:rPr lang="it-IT" sz="1800" dirty="0">
                <a:solidFill>
                  <a:srgbClr val="002060"/>
                </a:solidFill>
              </a:rPr>
              <a:t> </a:t>
            </a:r>
            <a:r>
              <a:rPr lang="it-IT" sz="1800" dirty="0" err="1">
                <a:solidFill>
                  <a:srgbClr val="002060"/>
                </a:solidFill>
              </a:rPr>
              <a:t>condidered</a:t>
            </a:r>
            <a:r>
              <a:rPr lang="it-IT" sz="1800" dirty="0">
                <a:solidFill>
                  <a:srgbClr val="002060"/>
                </a:solidFill>
              </a:rPr>
              <a:t> the </a:t>
            </a:r>
            <a:r>
              <a:rPr lang="it-IT" sz="1800" b="1" dirty="0">
                <a:solidFill>
                  <a:srgbClr val="002060"/>
                </a:solidFill>
              </a:rPr>
              <a:t>baseline option </a:t>
            </a:r>
            <a:r>
              <a:rPr lang="it-IT" sz="1800" dirty="0">
                <a:solidFill>
                  <a:srgbClr val="002060"/>
                </a:solidFill>
              </a:rPr>
              <a:t>in the FCC</a:t>
            </a:r>
            <a:r>
              <a:rPr lang="it-IT" sz="1800" b="1" dirty="0">
                <a:solidFill>
                  <a:srgbClr val="002060"/>
                </a:solidFill>
              </a:rPr>
              <a:t> CDR</a:t>
            </a:r>
            <a:endParaRPr lang="it-IT" sz="1800" dirty="0">
              <a:solidFill>
                <a:srgbClr val="002060"/>
              </a:solidFill>
            </a:endParaRPr>
          </a:p>
          <a:p>
            <a:endParaRPr lang="it-IT" altLang="it-IT" sz="1800" dirty="0">
              <a:solidFill>
                <a:srgbClr val="002060"/>
              </a:solidFill>
            </a:endParaRPr>
          </a:p>
        </p:txBody>
      </p:sp>
      <p:sp>
        <p:nvSpPr>
          <p:cNvPr id="4" name="Segnaposto numero diapositiva 3"/>
          <p:cNvSpPr>
            <a:spLocks noGrp="1"/>
          </p:cNvSpPr>
          <p:nvPr>
            <p:ph type="sldNum" sz="quarter" idx="12"/>
          </p:nvPr>
        </p:nvSpPr>
        <p:spPr/>
        <p:txBody>
          <a:bodyPr/>
          <a:lstStyle/>
          <a:p>
            <a:pPr defTabSz="685800" eaLnBrk="0" hangingPunct="0">
              <a:defRPr/>
            </a:pPr>
            <a:fld id="{04C9B3F7-442F-44E1-8CDE-96AB193CDDE0}" type="slidenum">
              <a:rPr lang="it-IT" sz="788">
                <a:solidFill>
                  <a:srgbClr val="000000">
                    <a:tint val="75000"/>
                  </a:srgbClr>
                </a:solidFill>
                <a:latin typeface="Calibri" panose="020F0502020204030204"/>
                <a:ea typeface="+mn-ea"/>
              </a:rPr>
              <a:pPr defTabSz="685800" eaLnBrk="0" hangingPunct="0">
                <a:defRPr/>
              </a:pPr>
              <a:t>33</a:t>
            </a:fld>
            <a:endParaRPr lang="it-IT" sz="788" dirty="0">
              <a:solidFill>
                <a:srgbClr val="000000">
                  <a:tint val="75000"/>
                </a:srgbClr>
              </a:solidFill>
              <a:latin typeface="Calibri" panose="020F0502020204030204"/>
              <a:ea typeface="+mn-ea"/>
            </a:endParaRPr>
          </a:p>
        </p:txBody>
      </p:sp>
      <p:pic>
        <p:nvPicPr>
          <p:cNvPr id="20" name="Immagin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2271" y="1168549"/>
            <a:ext cx="1967900" cy="820328"/>
          </a:xfrm>
          <a:prstGeom prst="rect">
            <a:avLst/>
          </a:prstGeom>
        </p:spPr>
      </p:pic>
      <p:sp>
        <p:nvSpPr>
          <p:cNvPr id="19" name="CasellaDiTesto 18"/>
          <p:cNvSpPr txBox="1"/>
          <p:nvPr/>
        </p:nvSpPr>
        <p:spPr>
          <a:xfrm>
            <a:off x="77691" y="292325"/>
            <a:ext cx="8892480" cy="461665"/>
          </a:xfrm>
          <a:prstGeom prst="rect">
            <a:avLst/>
          </a:prstGeom>
          <a:noFill/>
          <a:ln>
            <a:solidFill>
              <a:schemeClr val="accent1"/>
            </a:solidFill>
          </a:ln>
        </p:spPr>
        <p:txBody>
          <a:bodyPr wrap="square" rtlCol="0">
            <a:spAutoFit/>
          </a:bodyPr>
          <a:lstStyle/>
          <a:p>
            <a:r>
              <a:rPr lang="it-IT" dirty="0" smtClean="0">
                <a:solidFill>
                  <a:schemeClr val="accent6"/>
                </a:solidFill>
              </a:rPr>
              <a:t>3. </a:t>
            </a:r>
            <a:r>
              <a:rPr lang="it-IT" dirty="0">
                <a:solidFill>
                  <a:schemeClr val="accent6"/>
                </a:solidFill>
              </a:rPr>
              <a:t>High </a:t>
            </a:r>
            <a:r>
              <a:rPr lang="it-IT" dirty="0" err="1">
                <a:solidFill>
                  <a:schemeClr val="accent6"/>
                </a:solidFill>
              </a:rPr>
              <a:t>field</a:t>
            </a:r>
            <a:r>
              <a:rPr lang="it-IT" dirty="0">
                <a:solidFill>
                  <a:schemeClr val="accent6"/>
                </a:solidFill>
              </a:rPr>
              <a:t> </a:t>
            </a:r>
            <a:r>
              <a:rPr lang="it-IT" dirty="0" err="1">
                <a:solidFill>
                  <a:schemeClr val="accent6"/>
                </a:solidFill>
              </a:rPr>
              <a:t>dipole</a:t>
            </a:r>
            <a:r>
              <a:rPr lang="it-IT" dirty="0">
                <a:solidFill>
                  <a:schemeClr val="accent6"/>
                </a:solidFill>
              </a:rPr>
              <a:t> </a:t>
            </a:r>
            <a:r>
              <a:rPr lang="it-IT" dirty="0" err="1">
                <a:solidFill>
                  <a:schemeClr val="accent6"/>
                </a:solidFill>
              </a:rPr>
              <a:t>magnets</a:t>
            </a:r>
            <a:r>
              <a:rPr lang="it-IT" dirty="0">
                <a:solidFill>
                  <a:schemeClr val="accent6"/>
                </a:solidFill>
              </a:rPr>
              <a:t> </a:t>
            </a:r>
            <a:r>
              <a:rPr lang="it-IT" dirty="0" err="1">
                <a:solidFill>
                  <a:schemeClr val="accent6"/>
                </a:solidFill>
              </a:rPr>
              <a:t>beyond</a:t>
            </a:r>
            <a:r>
              <a:rPr lang="it-IT" dirty="0">
                <a:solidFill>
                  <a:schemeClr val="accent6"/>
                </a:solidFill>
              </a:rPr>
              <a:t> LHC era: </a:t>
            </a:r>
            <a:r>
              <a:rPr lang="it-IT" dirty="0">
                <a:solidFill>
                  <a:srgbClr val="FF0000"/>
                </a:solidFill>
              </a:rPr>
              <a:t>F</a:t>
            </a:r>
            <a:r>
              <a:rPr lang="it-IT" dirty="0">
                <a:solidFill>
                  <a:schemeClr val="accent6"/>
                </a:solidFill>
              </a:rPr>
              <a:t>uture </a:t>
            </a:r>
            <a:r>
              <a:rPr lang="it-IT" dirty="0" err="1">
                <a:solidFill>
                  <a:srgbClr val="FF0000"/>
                </a:solidFill>
              </a:rPr>
              <a:t>C</a:t>
            </a:r>
            <a:r>
              <a:rPr lang="it-IT" dirty="0" err="1">
                <a:solidFill>
                  <a:schemeClr val="accent6"/>
                </a:solidFill>
              </a:rPr>
              <a:t>ircular</a:t>
            </a:r>
            <a:r>
              <a:rPr lang="it-IT" dirty="0">
                <a:solidFill>
                  <a:schemeClr val="accent6"/>
                </a:solidFill>
              </a:rPr>
              <a:t> </a:t>
            </a:r>
            <a:r>
              <a:rPr lang="it-IT" dirty="0">
                <a:solidFill>
                  <a:srgbClr val="FF0000"/>
                </a:solidFill>
              </a:rPr>
              <a:t>C</a:t>
            </a:r>
            <a:r>
              <a:rPr lang="it-IT" dirty="0">
                <a:solidFill>
                  <a:schemeClr val="accent6"/>
                </a:solidFill>
              </a:rPr>
              <a:t>ollider</a:t>
            </a:r>
          </a:p>
        </p:txBody>
      </p:sp>
      <p:pic>
        <p:nvPicPr>
          <p:cNvPr id="21" name="Picture 11" descr="Block"/>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9610" y="3643659"/>
            <a:ext cx="1846421" cy="961073"/>
          </a:xfrm>
          <a:prstGeom prst="rect">
            <a:avLst/>
          </a:prstGeom>
          <a:noFill/>
          <a:ln>
            <a:noFill/>
          </a:ln>
        </p:spPr>
      </p:pic>
      <p:grpSp>
        <p:nvGrpSpPr>
          <p:cNvPr id="22" name="Group 12"/>
          <p:cNvGrpSpPr>
            <a:grpSpLocks noChangeAspect="1"/>
          </p:cNvGrpSpPr>
          <p:nvPr/>
        </p:nvGrpSpPr>
        <p:grpSpPr bwMode="auto">
          <a:xfrm>
            <a:off x="1434365" y="2561422"/>
            <a:ext cx="1916907" cy="987743"/>
            <a:chOff x="0" y="0"/>
            <a:chExt cx="58150" cy="30522"/>
          </a:xfrm>
        </p:grpSpPr>
        <p:pic>
          <p:nvPicPr>
            <p:cNvPr id="23" name="Immagine 17"/>
            <p:cNvPicPr>
              <a:picLocks noChangeAspect="1"/>
            </p:cNvPicPr>
            <p:nvPr/>
          </p:nvPicPr>
          <p:blipFill>
            <a:blip r:embed="rId5" cstate="print">
              <a:extLst>
                <a:ext uri="{28A0092B-C50C-407E-A947-70E740481C1C}">
                  <a14:useLocalDpi xmlns:a14="http://schemas.microsoft.com/office/drawing/2010/main" val="0"/>
                </a:ext>
              </a:extLst>
            </a:blip>
            <a:srcRect l="21735"/>
            <a:stretch>
              <a:fillRect/>
            </a:stretch>
          </p:blipFill>
          <p:spPr bwMode="auto">
            <a:xfrm>
              <a:off x="0" y="0"/>
              <a:ext cx="32447" cy="305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p:cNvPicPr>
              <a:picLocks noChangeAspect="1"/>
            </p:cNvPicPr>
            <p:nvPr/>
          </p:nvPicPr>
          <p:blipFill>
            <a:blip r:embed="rId6" cstate="print">
              <a:extLst>
                <a:ext uri="{28A0092B-C50C-407E-A947-70E740481C1C}">
                  <a14:useLocalDpi xmlns:a14="http://schemas.microsoft.com/office/drawing/2010/main" val="0"/>
                </a:ext>
              </a:extLst>
            </a:blip>
            <a:srcRect t="121" r="12381"/>
            <a:stretch>
              <a:fillRect/>
            </a:stretch>
          </p:blipFill>
          <p:spPr bwMode="auto">
            <a:xfrm>
              <a:off x="34099" y="1458"/>
              <a:ext cx="24051" cy="2617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15" descr="Commo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4365" y="4769026"/>
            <a:ext cx="1916907" cy="942023"/>
          </a:xfrm>
          <a:prstGeom prst="rect">
            <a:avLst/>
          </a:prstGeom>
          <a:noFill/>
          <a:ln>
            <a:noFill/>
          </a:ln>
        </p:spPr>
      </p:pic>
      <p:sp>
        <p:nvSpPr>
          <p:cNvPr id="26" name="TextBox 16"/>
          <p:cNvSpPr txBox="1"/>
          <p:nvPr/>
        </p:nvSpPr>
        <p:spPr>
          <a:xfrm>
            <a:off x="114443" y="2754501"/>
            <a:ext cx="1355169" cy="508088"/>
          </a:xfrm>
          <a:prstGeom prst="rect">
            <a:avLst/>
          </a:prstGeom>
          <a:noFill/>
        </p:spPr>
        <p:txBody>
          <a:bodyPr wrap="square" rtlCol="0">
            <a:spAutoFit/>
          </a:bodyPr>
          <a:lstStyle/>
          <a:p>
            <a:r>
              <a:rPr lang="fr-CH" sz="1351" dirty="0" err="1" smtClean="0"/>
              <a:t>Cosinetheta</a:t>
            </a:r>
            <a:endParaRPr lang="fr-CH" sz="1351" dirty="0" smtClean="0"/>
          </a:p>
          <a:p>
            <a:r>
              <a:rPr lang="fr-CH" sz="1351" dirty="0" smtClean="0">
                <a:solidFill>
                  <a:srgbClr val="FF0000"/>
                </a:solidFill>
              </a:rPr>
              <a:t>(INFN)</a:t>
            </a:r>
            <a:endParaRPr lang="fr-CH" sz="1351" dirty="0">
              <a:solidFill>
                <a:srgbClr val="FF0000"/>
              </a:solidFill>
            </a:endParaRPr>
          </a:p>
        </p:txBody>
      </p:sp>
      <p:sp>
        <p:nvSpPr>
          <p:cNvPr id="27" name="TextBox 17"/>
          <p:cNvSpPr txBox="1"/>
          <p:nvPr/>
        </p:nvSpPr>
        <p:spPr>
          <a:xfrm>
            <a:off x="114440" y="3809659"/>
            <a:ext cx="1355168" cy="508088"/>
          </a:xfrm>
          <a:prstGeom prst="rect">
            <a:avLst/>
          </a:prstGeom>
          <a:noFill/>
        </p:spPr>
        <p:txBody>
          <a:bodyPr wrap="square" rtlCol="0">
            <a:spAutoFit/>
          </a:bodyPr>
          <a:lstStyle/>
          <a:p>
            <a:r>
              <a:rPr lang="fr-CH" sz="1351" dirty="0" smtClean="0"/>
              <a:t>Block-</a:t>
            </a:r>
            <a:r>
              <a:rPr lang="fr-CH" sz="1351" dirty="0" err="1" smtClean="0"/>
              <a:t>coils</a:t>
            </a:r>
            <a:endParaRPr lang="fr-CH" sz="1351" dirty="0" smtClean="0"/>
          </a:p>
          <a:p>
            <a:r>
              <a:rPr lang="fr-CH" sz="1351" dirty="0" smtClean="0"/>
              <a:t>(CEA-</a:t>
            </a:r>
            <a:r>
              <a:rPr lang="fr-CH" sz="1351" dirty="0" err="1" smtClean="0"/>
              <a:t>france</a:t>
            </a:r>
            <a:r>
              <a:rPr lang="fr-CH" sz="1351" dirty="0" smtClean="0"/>
              <a:t>)</a:t>
            </a:r>
            <a:endParaRPr lang="fr-CH" sz="1351" dirty="0"/>
          </a:p>
        </p:txBody>
      </p:sp>
      <p:sp>
        <p:nvSpPr>
          <p:cNvPr id="28" name="TextBox 18"/>
          <p:cNvSpPr txBox="1"/>
          <p:nvPr/>
        </p:nvSpPr>
        <p:spPr>
          <a:xfrm>
            <a:off x="107996" y="4882245"/>
            <a:ext cx="1355168" cy="508088"/>
          </a:xfrm>
          <a:prstGeom prst="rect">
            <a:avLst/>
          </a:prstGeom>
          <a:noFill/>
        </p:spPr>
        <p:txBody>
          <a:bodyPr wrap="square" rtlCol="0">
            <a:spAutoFit/>
          </a:bodyPr>
          <a:lstStyle/>
          <a:p>
            <a:r>
              <a:rPr lang="fr-CH" sz="1351" dirty="0" smtClean="0"/>
              <a:t>Common-</a:t>
            </a:r>
            <a:r>
              <a:rPr lang="fr-CH" sz="1351" dirty="0" err="1" smtClean="0"/>
              <a:t>coils</a:t>
            </a:r>
            <a:endParaRPr lang="fr-CH" sz="1351" dirty="0" smtClean="0"/>
          </a:p>
          <a:p>
            <a:r>
              <a:rPr lang="fr-CH" sz="1351" dirty="0" smtClean="0"/>
              <a:t>(CIEMAT-</a:t>
            </a:r>
            <a:r>
              <a:rPr lang="fr-CH" sz="1351" dirty="0" err="1" smtClean="0"/>
              <a:t>spain</a:t>
            </a:r>
            <a:r>
              <a:rPr lang="fr-CH" sz="1351" dirty="0" smtClean="0"/>
              <a:t>)</a:t>
            </a:r>
            <a:endParaRPr lang="fr-CH" sz="1351" dirty="0"/>
          </a:p>
        </p:txBody>
      </p:sp>
      <p:sp>
        <p:nvSpPr>
          <p:cNvPr id="29" name="TextBox 19"/>
          <p:cNvSpPr txBox="1"/>
          <p:nvPr/>
        </p:nvSpPr>
        <p:spPr>
          <a:xfrm>
            <a:off x="1657489" y="5711046"/>
            <a:ext cx="1593056" cy="300210"/>
          </a:xfrm>
          <a:prstGeom prst="rect">
            <a:avLst/>
          </a:prstGeom>
          <a:noFill/>
        </p:spPr>
        <p:txBody>
          <a:bodyPr wrap="square" rtlCol="0">
            <a:spAutoFit/>
          </a:bodyPr>
          <a:lstStyle/>
          <a:p>
            <a:r>
              <a:rPr lang="fr-CH" sz="1351" dirty="0"/>
              <a:t>2015             2017</a:t>
            </a:r>
            <a:endParaRPr lang="en-GB" sz="1351" dirty="0"/>
          </a:p>
        </p:txBody>
      </p:sp>
      <p:sp>
        <p:nvSpPr>
          <p:cNvPr id="30" name="TextBox 21"/>
          <p:cNvSpPr txBox="1"/>
          <p:nvPr/>
        </p:nvSpPr>
        <p:spPr>
          <a:xfrm>
            <a:off x="1550335" y="2304991"/>
            <a:ext cx="1898977" cy="300210"/>
          </a:xfrm>
          <a:prstGeom prst="rect">
            <a:avLst/>
          </a:prstGeom>
          <a:noFill/>
        </p:spPr>
        <p:txBody>
          <a:bodyPr wrap="square" rtlCol="0">
            <a:spAutoFit/>
          </a:bodyPr>
          <a:lstStyle/>
          <a:p>
            <a:r>
              <a:rPr lang="fr-CH" sz="1351" dirty="0"/>
              <a:t> </a:t>
            </a:r>
            <a:r>
              <a:rPr lang="fr-CH" sz="1200" dirty="0"/>
              <a:t>800</a:t>
            </a:r>
            <a:r>
              <a:rPr lang="fr-CH" sz="1351" dirty="0"/>
              <a:t> mm        600 mm</a:t>
            </a:r>
            <a:endParaRPr lang="en-GB" sz="1351" dirty="0"/>
          </a:p>
        </p:txBody>
      </p:sp>
      <p:cxnSp>
        <p:nvCxnSpPr>
          <p:cNvPr id="31" name="Straight Arrow Connector 22"/>
          <p:cNvCxnSpPr/>
          <p:nvPr/>
        </p:nvCxnSpPr>
        <p:spPr>
          <a:xfrm>
            <a:off x="1469610" y="2561421"/>
            <a:ext cx="958453" cy="0"/>
          </a:xfrm>
          <a:prstGeom prst="straightConnector1">
            <a:avLst/>
          </a:prstGeom>
          <a:ln>
            <a:solidFill>
              <a:schemeClr val="accent6"/>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23"/>
          <p:cNvCxnSpPr/>
          <p:nvPr/>
        </p:nvCxnSpPr>
        <p:spPr>
          <a:xfrm flipV="1">
            <a:off x="2626894" y="2561423"/>
            <a:ext cx="724376" cy="4477"/>
          </a:xfrm>
          <a:prstGeom prst="straightConnector1">
            <a:avLst/>
          </a:prstGeom>
          <a:ln>
            <a:solidFill>
              <a:schemeClr val="accent6"/>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33" name="Picture 24"/>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763" y="5711047"/>
            <a:ext cx="1055371" cy="952976"/>
          </a:xfrm>
          <a:prstGeom prst="rect">
            <a:avLst/>
          </a:prstGeom>
          <a:noFill/>
          <a:ln>
            <a:noFill/>
          </a:ln>
        </p:spPr>
      </p:pic>
      <p:sp>
        <p:nvSpPr>
          <p:cNvPr id="34" name="TextBox 25"/>
          <p:cNvSpPr txBox="1"/>
          <p:nvPr/>
        </p:nvSpPr>
        <p:spPr>
          <a:xfrm>
            <a:off x="1325885" y="6112998"/>
            <a:ext cx="2133865" cy="438710"/>
          </a:xfrm>
          <a:prstGeom prst="rect">
            <a:avLst/>
          </a:prstGeom>
          <a:noFill/>
        </p:spPr>
        <p:txBody>
          <a:bodyPr wrap="square" rtlCol="0">
            <a:spAutoFit/>
          </a:bodyPr>
          <a:lstStyle/>
          <a:p>
            <a:r>
              <a:rPr lang="fr-CH" sz="1351" dirty="0"/>
              <a:t>CCT </a:t>
            </a:r>
            <a:endParaRPr lang="fr-CH" sz="1351" dirty="0" smtClean="0"/>
          </a:p>
          <a:p>
            <a:r>
              <a:rPr lang="fr-CH" sz="900" dirty="0" smtClean="0"/>
              <a:t>(</a:t>
            </a:r>
            <a:r>
              <a:rPr lang="fr-CH" sz="900" dirty="0"/>
              <a:t>PSI </a:t>
            </a:r>
            <a:r>
              <a:rPr lang="fr-CH" sz="900" dirty="0" err="1"/>
              <a:t>with</a:t>
            </a:r>
            <a:r>
              <a:rPr lang="fr-CH" sz="900" dirty="0"/>
              <a:t> LBNL and CERN)</a:t>
            </a:r>
          </a:p>
        </p:txBody>
      </p:sp>
      <p:sp>
        <p:nvSpPr>
          <p:cNvPr id="35" name="TextBox 20"/>
          <p:cNvSpPr txBox="1"/>
          <p:nvPr/>
        </p:nvSpPr>
        <p:spPr>
          <a:xfrm>
            <a:off x="4108884" y="2463868"/>
            <a:ext cx="5640081" cy="4165243"/>
          </a:xfrm>
          <a:prstGeom prst="rect">
            <a:avLst/>
          </a:prstGeom>
          <a:noFill/>
        </p:spPr>
        <p:txBody>
          <a:bodyPr wrap="square" rtlCol="0">
            <a:spAutoFit/>
          </a:bodyPr>
          <a:lstStyle/>
          <a:p>
            <a:pPr>
              <a:spcAft>
                <a:spcPts val="225"/>
              </a:spcAft>
            </a:pPr>
            <a:r>
              <a:rPr lang="en-US" sz="1400" dirty="0">
                <a:solidFill>
                  <a:schemeClr val="accent6">
                    <a:lumMod val="50000"/>
                  </a:schemeClr>
                </a:solidFill>
              </a:rPr>
              <a:t>Magnet length			</a:t>
            </a:r>
            <a:r>
              <a:rPr lang="en-US" sz="1400" b="1" dirty="0">
                <a:solidFill>
                  <a:schemeClr val="accent6">
                    <a:lumMod val="50000"/>
                  </a:schemeClr>
                </a:solidFill>
              </a:rPr>
              <a:t>14.3 m</a:t>
            </a:r>
          </a:p>
          <a:p>
            <a:pPr>
              <a:spcAft>
                <a:spcPts val="225"/>
              </a:spcAft>
            </a:pPr>
            <a:r>
              <a:rPr lang="en-US" sz="1400" dirty="0">
                <a:solidFill>
                  <a:schemeClr val="accent6">
                    <a:lumMod val="50000"/>
                  </a:schemeClr>
                </a:solidFill>
              </a:rPr>
              <a:t>Free physical aperture 			50 mm</a:t>
            </a:r>
          </a:p>
          <a:p>
            <a:pPr>
              <a:spcAft>
                <a:spcPts val="225"/>
              </a:spcAft>
            </a:pPr>
            <a:r>
              <a:rPr lang="en-US" sz="1400" dirty="0">
                <a:solidFill>
                  <a:schemeClr val="accent6">
                    <a:lumMod val="50000"/>
                  </a:schemeClr>
                </a:solidFill>
              </a:rPr>
              <a:t>Field amplitude 			</a:t>
            </a:r>
            <a:r>
              <a:rPr lang="en-US" sz="1400" b="1" dirty="0">
                <a:solidFill>
                  <a:schemeClr val="accent6">
                    <a:lumMod val="50000"/>
                  </a:schemeClr>
                </a:solidFill>
              </a:rPr>
              <a:t>16 T</a:t>
            </a:r>
          </a:p>
          <a:p>
            <a:pPr>
              <a:spcAft>
                <a:spcPts val="225"/>
              </a:spcAft>
            </a:pPr>
            <a:r>
              <a:rPr lang="en-US" sz="1400" dirty="0">
                <a:solidFill>
                  <a:schemeClr val="accent6">
                    <a:lumMod val="50000"/>
                  </a:schemeClr>
                </a:solidFill>
              </a:rPr>
              <a:t>Margin on the load-line @ 1.9K		14 %</a:t>
            </a:r>
          </a:p>
          <a:p>
            <a:pPr>
              <a:spcAft>
                <a:spcPts val="225"/>
              </a:spcAft>
            </a:pPr>
            <a:r>
              <a:rPr lang="en-US" sz="1400" dirty="0">
                <a:solidFill>
                  <a:schemeClr val="accent6">
                    <a:lumMod val="50000"/>
                  </a:schemeClr>
                </a:solidFill>
              </a:rPr>
              <a:t>Total time margin			40 </a:t>
            </a:r>
            <a:r>
              <a:rPr lang="en-US" sz="1400" dirty="0" err="1">
                <a:solidFill>
                  <a:schemeClr val="accent6">
                    <a:lumMod val="50000"/>
                  </a:schemeClr>
                </a:solidFill>
              </a:rPr>
              <a:t>ms</a:t>
            </a:r>
            <a:r>
              <a:rPr lang="en-US" sz="1400" dirty="0">
                <a:solidFill>
                  <a:schemeClr val="accent6">
                    <a:lumMod val="50000"/>
                  </a:schemeClr>
                </a:solidFill>
              </a:rPr>
              <a:t>	</a:t>
            </a:r>
          </a:p>
          <a:p>
            <a:pPr>
              <a:spcAft>
                <a:spcPts val="225"/>
              </a:spcAft>
            </a:pPr>
            <a:r>
              <a:rPr lang="en-US" sz="1400" dirty="0">
                <a:solidFill>
                  <a:schemeClr val="accent6">
                    <a:lumMod val="50000"/>
                  </a:schemeClr>
                </a:solidFill>
              </a:rPr>
              <a:t>Critical current density @ 1.9 K, 16T	2300 A/mm</a:t>
            </a:r>
            <a:r>
              <a:rPr lang="en-US" sz="1400" baseline="30000" dirty="0">
                <a:solidFill>
                  <a:schemeClr val="accent6">
                    <a:lumMod val="50000"/>
                  </a:schemeClr>
                </a:solidFill>
              </a:rPr>
              <a:t>2</a:t>
            </a:r>
            <a:r>
              <a:rPr lang="en-US" sz="1400" dirty="0">
                <a:solidFill>
                  <a:schemeClr val="accent6">
                    <a:lumMod val="50000"/>
                  </a:schemeClr>
                </a:solidFill>
              </a:rPr>
              <a:t> </a:t>
            </a:r>
          </a:p>
          <a:p>
            <a:pPr>
              <a:spcAft>
                <a:spcPts val="225"/>
              </a:spcAft>
            </a:pPr>
            <a:r>
              <a:rPr lang="en-US" sz="1400" dirty="0">
                <a:solidFill>
                  <a:schemeClr val="accent6">
                    <a:lumMod val="50000"/>
                  </a:schemeClr>
                </a:solidFill>
              </a:rPr>
              <a:t>Conductor fit (</a:t>
            </a:r>
            <a:r>
              <a:rPr lang="en-US" sz="1400" dirty="0" err="1">
                <a:solidFill>
                  <a:schemeClr val="accent6">
                    <a:lumMod val="50000"/>
                  </a:schemeClr>
                </a:solidFill>
              </a:rPr>
              <a:t>Jc</a:t>
            </a:r>
            <a:r>
              <a:rPr lang="en-US" sz="1400" dirty="0">
                <a:solidFill>
                  <a:schemeClr val="accent6">
                    <a:lumMod val="50000"/>
                  </a:schemeClr>
                </a:solidFill>
              </a:rPr>
              <a:t>/B)			</a:t>
            </a:r>
            <a:r>
              <a:rPr lang="en-US" sz="1400" dirty="0" err="1">
                <a:solidFill>
                  <a:schemeClr val="accent6">
                    <a:lumMod val="50000"/>
                  </a:schemeClr>
                </a:solidFill>
              </a:rPr>
              <a:t>EuroCirCol</a:t>
            </a:r>
            <a:r>
              <a:rPr lang="en-US" sz="1400" dirty="0">
                <a:solidFill>
                  <a:schemeClr val="accent6">
                    <a:lumMod val="50000"/>
                  </a:schemeClr>
                </a:solidFill>
              </a:rPr>
              <a:t> fit</a:t>
            </a:r>
          </a:p>
          <a:p>
            <a:pPr>
              <a:spcAft>
                <a:spcPts val="225"/>
              </a:spcAft>
            </a:pPr>
            <a:r>
              <a:rPr lang="en-US" sz="1400" dirty="0">
                <a:solidFill>
                  <a:schemeClr val="accent6">
                    <a:lumMod val="50000"/>
                  </a:schemeClr>
                </a:solidFill>
              </a:rPr>
              <a:t>Degradation due to cabling		3%</a:t>
            </a:r>
          </a:p>
          <a:p>
            <a:pPr>
              <a:spcAft>
                <a:spcPts val="225"/>
              </a:spcAft>
            </a:pPr>
            <a:r>
              <a:rPr lang="en-US" sz="1400" dirty="0">
                <a:solidFill>
                  <a:schemeClr val="accent6">
                    <a:lumMod val="50000"/>
                  </a:schemeClr>
                </a:solidFill>
              </a:rPr>
              <a:t>Minimum Cu/</a:t>
            </a:r>
            <a:r>
              <a:rPr lang="en-US" sz="1400" dirty="0" err="1">
                <a:solidFill>
                  <a:schemeClr val="accent6">
                    <a:lumMod val="50000"/>
                  </a:schemeClr>
                </a:solidFill>
              </a:rPr>
              <a:t>nonCu</a:t>
            </a:r>
            <a:r>
              <a:rPr lang="en-US" sz="1400" dirty="0">
                <a:solidFill>
                  <a:schemeClr val="accent6">
                    <a:lumMod val="50000"/>
                  </a:schemeClr>
                </a:solidFill>
              </a:rPr>
              <a:t>			0.8	</a:t>
            </a:r>
          </a:p>
          <a:p>
            <a:pPr>
              <a:spcAft>
                <a:spcPts val="225"/>
              </a:spcAft>
            </a:pPr>
            <a:r>
              <a:rPr lang="en-US" sz="1400" dirty="0">
                <a:solidFill>
                  <a:schemeClr val="accent6">
                    <a:lumMod val="50000"/>
                  </a:schemeClr>
                </a:solidFill>
              </a:rPr>
              <a:t>Maximum strand diameter		1.2 mm	</a:t>
            </a:r>
          </a:p>
          <a:p>
            <a:pPr>
              <a:spcAft>
                <a:spcPts val="225"/>
              </a:spcAft>
            </a:pPr>
            <a:r>
              <a:rPr lang="en-US" sz="1400" dirty="0">
                <a:solidFill>
                  <a:schemeClr val="accent6">
                    <a:lumMod val="50000"/>
                  </a:schemeClr>
                </a:solidFill>
              </a:rPr>
              <a:t>Maximum stress on conductor at warm	150 MPa</a:t>
            </a:r>
          </a:p>
          <a:p>
            <a:pPr>
              <a:spcAft>
                <a:spcPts val="225"/>
              </a:spcAft>
            </a:pPr>
            <a:r>
              <a:rPr lang="en-US" sz="1400" dirty="0">
                <a:solidFill>
                  <a:schemeClr val="accent6">
                    <a:lumMod val="50000"/>
                  </a:schemeClr>
                </a:solidFill>
              </a:rPr>
              <a:t>Maximum stress on conductor at cold	200 MPa</a:t>
            </a:r>
          </a:p>
          <a:p>
            <a:pPr>
              <a:spcAft>
                <a:spcPts val="225"/>
              </a:spcAft>
            </a:pPr>
            <a:r>
              <a:rPr lang="en-US" sz="1400" dirty="0">
                <a:solidFill>
                  <a:schemeClr val="accent6">
                    <a:lumMod val="50000"/>
                  </a:schemeClr>
                </a:solidFill>
              </a:rPr>
              <a:t>Maximum hot spot temp. (@ 105% </a:t>
            </a:r>
            <a:r>
              <a:rPr lang="en-US" sz="1400" dirty="0" err="1">
                <a:solidFill>
                  <a:schemeClr val="accent6">
                    <a:lumMod val="50000"/>
                  </a:schemeClr>
                </a:solidFill>
              </a:rPr>
              <a:t>I</a:t>
            </a:r>
            <a:r>
              <a:rPr lang="en-US" sz="1400" baseline="-25000" dirty="0" err="1">
                <a:solidFill>
                  <a:schemeClr val="accent6">
                    <a:lumMod val="50000"/>
                  </a:schemeClr>
                </a:solidFill>
              </a:rPr>
              <a:t>nom</a:t>
            </a:r>
            <a:r>
              <a:rPr lang="en-US" sz="1400" dirty="0">
                <a:solidFill>
                  <a:schemeClr val="accent6">
                    <a:lumMod val="50000"/>
                  </a:schemeClr>
                </a:solidFill>
              </a:rPr>
              <a:t>)	350 K</a:t>
            </a:r>
          </a:p>
          <a:p>
            <a:pPr>
              <a:spcAft>
                <a:spcPts val="225"/>
              </a:spcAft>
            </a:pPr>
            <a:r>
              <a:rPr lang="en-US" sz="1400" dirty="0">
                <a:solidFill>
                  <a:schemeClr val="accent6">
                    <a:lumMod val="50000"/>
                  </a:schemeClr>
                </a:solidFill>
              </a:rPr>
              <a:t>Maximum number of strands in a cable	40 - 60</a:t>
            </a:r>
          </a:p>
          <a:p>
            <a:pPr>
              <a:spcAft>
                <a:spcPts val="225"/>
              </a:spcAft>
            </a:pPr>
            <a:r>
              <a:rPr lang="en-US" sz="1400" dirty="0">
                <a:solidFill>
                  <a:schemeClr val="accent6">
                    <a:lumMod val="50000"/>
                  </a:schemeClr>
                </a:solidFill>
              </a:rPr>
              <a:t>Maximum voltage to ground (magnet)	1.2 kV</a:t>
            </a:r>
          </a:p>
          <a:p>
            <a:pPr>
              <a:spcAft>
                <a:spcPts val="225"/>
              </a:spcAft>
            </a:pPr>
            <a:r>
              <a:rPr lang="en-US" sz="1400" dirty="0">
                <a:solidFill>
                  <a:schemeClr val="accent6">
                    <a:lumMod val="50000"/>
                  </a:schemeClr>
                </a:solidFill>
              </a:rPr>
              <a:t>Maximum TOTAL voltage to ground	2.5 kV</a:t>
            </a:r>
          </a:p>
          <a:p>
            <a:pPr>
              <a:spcAft>
                <a:spcPts val="225"/>
              </a:spcAft>
            </a:pPr>
            <a:r>
              <a:rPr lang="en-US" sz="1400" dirty="0">
                <a:solidFill>
                  <a:schemeClr val="accent6">
                    <a:lumMod val="50000"/>
                  </a:schemeClr>
                </a:solidFill>
              </a:rPr>
              <a:t>Conductor cost (performance based)	5 Euro/</a:t>
            </a:r>
            <a:r>
              <a:rPr lang="en-US" sz="1400" dirty="0" err="1">
                <a:solidFill>
                  <a:schemeClr val="accent6">
                    <a:lumMod val="50000"/>
                  </a:schemeClr>
                </a:solidFill>
              </a:rPr>
              <a:t>kAm</a:t>
            </a:r>
            <a:r>
              <a:rPr lang="en-US" sz="1400" dirty="0">
                <a:solidFill>
                  <a:schemeClr val="accent6">
                    <a:lumMod val="50000"/>
                  </a:schemeClr>
                </a:solidFill>
              </a:rPr>
              <a:t> </a:t>
            </a:r>
          </a:p>
        </p:txBody>
      </p:sp>
      <p:sp>
        <p:nvSpPr>
          <p:cNvPr id="11" name="Segnaposto piè di pagina 10"/>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36" name="CasellaDiTesto 35"/>
          <p:cNvSpPr txBox="1"/>
          <p:nvPr/>
        </p:nvSpPr>
        <p:spPr>
          <a:xfrm>
            <a:off x="6979575" y="678006"/>
            <a:ext cx="1736373" cy="400110"/>
          </a:xfrm>
          <a:prstGeom prst="rect">
            <a:avLst/>
          </a:prstGeom>
          <a:noFill/>
        </p:spPr>
        <p:txBody>
          <a:bodyPr wrap="none" rtlCol="0">
            <a:spAutoFit/>
          </a:bodyPr>
          <a:lstStyle/>
          <a:p>
            <a:r>
              <a:rPr lang="it-IT" sz="2000" dirty="0" err="1" smtClean="0"/>
              <a:t>Resp</a:t>
            </a:r>
            <a:r>
              <a:rPr lang="it-IT" sz="2000" dirty="0" smtClean="0"/>
              <a:t>. M. Sorbi</a:t>
            </a:r>
            <a:endParaRPr lang="it-IT" sz="2000" dirty="0"/>
          </a:p>
        </p:txBody>
      </p:sp>
    </p:spTree>
    <p:extLst>
      <p:ext uri="{BB962C8B-B14F-4D97-AF65-F5344CB8AC3E}">
        <p14:creationId xmlns:p14="http://schemas.microsoft.com/office/powerpoint/2010/main" val="3753338624"/>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numero diapositiva 4"/>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fld id="{D2D396F8-93D8-4D94-89A6-BF77ABCF2A30}" type="slidenum">
              <a:rPr lang="en-US" altLang="it-IT" sz="1400"/>
              <a:pPr eaLnBrk="1" hangingPunct="1">
                <a:spcBef>
                  <a:spcPct val="0"/>
                </a:spcBef>
                <a:buFontTx/>
                <a:buNone/>
              </a:pPr>
              <a:t>34</a:t>
            </a:fld>
            <a:endParaRPr lang="en-US" altLang="it-IT" sz="1400"/>
          </a:p>
        </p:txBody>
      </p:sp>
      <p:sp>
        <p:nvSpPr>
          <p:cNvPr id="8196" name="Rectangle 4"/>
          <p:cNvSpPr>
            <a:spLocks noGrp="1" noChangeArrowheads="1"/>
          </p:cNvSpPr>
          <p:nvPr>
            <p:ph type="title"/>
          </p:nvPr>
        </p:nvSpPr>
        <p:spPr>
          <a:xfrm>
            <a:off x="684215" y="188913"/>
            <a:ext cx="7343775" cy="576262"/>
          </a:xfrm>
        </p:spPr>
        <p:txBody>
          <a:bodyPr/>
          <a:lstStyle/>
          <a:p>
            <a:pPr eaLnBrk="1" hangingPunct="1">
              <a:defRPr/>
            </a:pPr>
            <a:r>
              <a:rPr lang="it-IT" altLang="it-IT" sz="2800" dirty="0"/>
              <a:t>Critical </a:t>
            </a:r>
            <a:r>
              <a:rPr lang="it-IT" altLang="it-IT" sz="2800" dirty="0" err="1"/>
              <a:t>current</a:t>
            </a:r>
            <a:r>
              <a:rPr lang="it-IT" altLang="it-IT" sz="2800" dirty="0"/>
              <a:t> </a:t>
            </a:r>
            <a:r>
              <a:rPr lang="it-IT" altLang="it-IT" sz="2800" dirty="0" err="1"/>
              <a:t>density</a:t>
            </a:r>
            <a:r>
              <a:rPr lang="it-IT" altLang="it-IT" sz="2800" dirty="0"/>
              <a:t> </a:t>
            </a:r>
            <a:r>
              <a:rPr lang="it-IT" altLang="it-IT" sz="2800" dirty="0" err="1"/>
              <a:t>at</a:t>
            </a:r>
            <a:r>
              <a:rPr lang="it-IT" altLang="it-IT" sz="2800" dirty="0"/>
              <a:t> 4.2 K</a:t>
            </a:r>
            <a:endParaRPr lang="en-US" altLang="it-IT" sz="2800" dirty="0"/>
          </a:p>
        </p:txBody>
      </p:sp>
      <p:grpSp>
        <p:nvGrpSpPr>
          <p:cNvPr id="10244" name="Group 16"/>
          <p:cNvGrpSpPr>
            <a:grpSpLocks/>
          </p:cNvGrpSpPr>
          <p:nvPr/>
        </p:nvGrpSpPr>
        <p:grpSpPr bwMode="auto">
          <a:xfrm>
            <a:off x="681617" y="869950"/>
            <a:ext cx="7562270" cy="5238750"/>
            <a:chOff x="175" y="597"/>
            <a:chExt cx="3185" cy="3300"/>
          </a:xfrm>
        </p:grpSpPr>
        <p:pic>
          <p:nvPicPr>
            <p:cNvPr id="8199" name="Picture 17"/>
            <p:cNvPicPr>
              <a:picLocks noChangeAspect="1" noChangeArrowheads="1"/>
            </p:cNvPicPr>
            <p:nvPr/>
          </p:nvPicPr>
          <p:blipFill>
            <a:blip r:embed="rId2"/>
            <a:srcRect l="10770" b="2960"/>
            <a:stretch>
              <a:fillRect/>
            </a:stretch>
          </p:blipFill>
          <p:spPr bwMode="auto">
            <a:xfrm>
              <a:off x="576" y="597"/>
              <a:ext cx="2784" cy="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200" name="Text Box 18"/>
            <p:cNvSpPr txBox="1">
              <a:spLocks noChangeArrowheads="1"/>
            </p:cNvSpPr>
            <p:nvPr/>
          </p:nvSpPr>
          <p:spPr bwMode="auto">
            <a:xfrm rot="16200000">
              <a:off x="-525" y="1751"/>
              <a:ext cx="1530"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1400">
                  <a:cs typeface="Arial" charset="0"/>
                </a:rPr>
                <a:t>Critical current density A.mm</a:t>
              </a:r>
              <a:r>
                <a:rPr lang="en-GB" sz="1400" baseline="30000">
                  <a:cs typeface="Arial" charset="0"/>
                </a:rPr>
                <a:t>-2</a:t>
              </a:r>
              <a:endParaRPr lang="en-GB" sz="1400">
                <a:cs typeface="Arial" charset="0"/>
              </a:endParaRPr>
            </a:p>
          </p:txBody>
        </p:sp>
        <p:sp>
          <p:nvSpPr>
            <p:cNvPr id="8201" name="Text Box 19"/>
            <p:cNvSpPr txBox="1">
              <a:spLocks noChangeArrowheads="1"/>
            </p:cNvSpPr>
            <p:nvPr/>
          </p:nvSpPr>
          <p:spPr bwMode="auto">
            <a:xfrm>
              <a:off x="411" y="3236"/>
              <a:ext cx="15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1400">
                  <a:cs typeface="Arial" charset="0"/>
                </a:rPr>
                <a:t>10</a:t>
              </a:r>
            </a:p>
          </p:txBody>
        </p:sp>
        <p:sp>
          <p:nvSpPr>
            <p:cNvPr id="8202" name="Text Box 20"/>
            <p:cNvSpPr txBox="1">
              <a:spLocks noChangeArrowheads="1"/>
            </p:cNvSpPr>
            <p:nvPr/>
          </p:nvSpPr>
          <p:spPr bwMode="auto">
            <a:xfrm>
              <a:off x="374" y="2503"/>
              <a:ext cx="1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1400">
                  <a:cs typeface="Arial" charset="0"/>
                </a:rPr>
                <a:t>10</a:t>
              </a:r>
              <a:r>
                <a:rPr lang="en-GB" sz="1400" baseline="30000">
                  <a:cs typeface="Arial" charset="0"/>
                </a:rPr>
                <a:t>2</a:t>
              </a:r>
              <a:endParaRPr lang="en-GB" sz="1400">
                <a:cs typeface="Arial" charset="0"/>
              </a:endParaRPr>
            </a:p>
          </p:txBody>
        </p:sp>
        <p:sp>
          <p:nvSpPr>
            <p:cNvPr id="8203" name="Text Box 21"/>
            <p:cNvSpPr txBox="1">
              <a:spLocks noChangeArrowheads="1"/>
            </p:cNvSpPr>
            <p:nvPr/>
          </p:nvSpPr>
          <p:spPr bwMode="auto">
            <a:xfrm>
              <a:off x="374" y="1735"/>
              <a:ext cx="1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1400">
                  <a:cs typeface="Arial" charset="0"/>
                </a:rPr>
                <a:t>10</a:t>
              </a:r>
              <a:r>
                <a:rPr lang="en-GB" sz="1400" baseline="30000">
                  <a:cs typeface="Arial" charset="0"/>
                </a:rPr>
                <a:t>3</a:t>
              </a:r>
              <a:endParaRPr lang="en-GB" sz="1400">
                <a:cs typeface="Arial" charset="0"/>
              </a:endParaRPr>
            </a:p>
          </p:txBody>
        </p:sp>
        <p:sp>
          <p:nvSpPr>
            <p:cNvPr id="8204" name="Text Box 22"/>
            <p:cNvSpPr txBox="1">
              <a:spLocks noChangeArrowheads="1"/>
            </p:cNvSpPr>
            <p:nvPr/>
          </p:nvSpPr>
          <p:spPr bwMode="auto">
            <a:xfrm>
              <a:off x="374" y="1015"/>
              <a:ext cx="17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1400">
                  <a:cs typeface="Arial" charset="0"/>
                </a:rPr>
                <a:t>10</a:t>
              </a:r>
              <a:r>
                <a:rPr lang="en-GB" sz="1400" baseline="30000">
                  <a:cs typeface="Arial" charset="0"/>
                </a:rPr>
                <a:t>4</a:t>
              </a:r>
              <a:endParaRPr lang="en-GB" sz="1400">
                <a:cs typeface="Arial" charset="0"/>
              </a:endParaRPr>
            </a:p>
          </p:txBody>
        </p:sp>
        <p:sp>
          <p:nvSpPr>
            <p:cNvPr id="8205" name="Text Box 23"/>
            <p:cNvSpPr txBox="1">
              <a:spLocks noChangeArrowheads="1"/>
            </p:cNvSpPr>
            <p:nvPr/>
          </p:nvSpPr>
          <p:spPr bwMode="auto">
            <a:xfrm>
              <a:off x="1382" y="3703"/>
              <a:ext cx="74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1400">
                  <a:cs typeface="Arial" charset="0"/>
                </a:rPr>
                <a:t>Magnetic field (Tesla)</a:t>
              </a:r>
            </a:p>
          </p:txBody>
        </p:sp>
        <p:sp>
          <p:nvSpPr>
            <p:cNvPr id="8206" name="Text Box 24"/>
            <p:cNvSpPr txBox="1">
              <a:spLocks noChangeArrowheads="1"/>
            </p:cNvSpPr>
            <p:nvPr/>
          </p:nvSpPr>
          <p:spPr bwMode="auto">
            <a:xfrm>
              <a:off x="2160" y="1392"/>
              <a:ext cx="66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1400" dirty="0">
                  <a:cs typeface="Arial" charset="0"/>
                </a:rPr>
                <a:t>Nb</a:t>
              </a:r>
              <a:r>
                <a:rPr lang="en-GB" sz="1400" baseline="-25000" dirty="0">
                  <a:cs typeface="Arial" charset="0"/>
                </a:rPr>
                <a:t>3</a:t>
              </a:r>
              <a:r>
                <a:rPr lang="en-GB" sz="1400" dirty="0">
                  <a:cs typeface="Arial" charset="0"/>
                </a:rPr>
                <a:t>Sn</a:t>
              </a:r>
            </a:p>
          </p:txBody>
        </p:sp>
        <p:sp>
          <p:nvSpPr>
            <p:cNvPr id="8207" name="Text Box 25"/>
            <p:cNvSpPr txBox="1">
              <a:spLocks noChangeArrowheads="1"/>
            </p:cNvSpPr>
            <p:nvPr/>
          </p:nvSpPr>
          <p:spPr bwMode="auto">
            <a:xfrm>
              <a:off x="1862" y="2215"/>
              <a:ext cx="234" cy="1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1400">
                  <a:cs typeface="Arial" charset="0"/>
                </a:rPr>
                <a:t>NbTi</a:t>
              </a:r>
            </a:p>
          </p:txBody>
        </p:sp>
        <p:sp>
          <p:nvSpPr>
            <p:cNvPr id="8208" name="Text Box 26"/>
            <p:cNvSpPr txBox="1">
              <a:spLocks noChangeArrowheads="1"/>
            </p:cNvSpPr>
            <p:nvPr/>
          </p:nvSpPr>
          <p:spPr bwMode="auto">
            <a:xfrm>
              <a:off x="960" y="2880"/>
              <a:ext cx="875" cy="3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1400">
                  <a:cs typeface="Arial" charset="0"/>
                </a:rPr>
                <a:t>Conventional iron yoke electromagnets</a:t>
              </a:r>
            </a:p>
          </p:txBody>
        </p:sp>
      </p:grpSp>
      <p:sp>
        <p:nvSpPr>
          <p:cNvPr id="10245" name="Ovale 1"/>
          <p:cNvSpPr>
            <a:spLocks noChangeArrowheads="1"/>
          </p:cNvSpPr>
          <p:nvPr/>
        </p:nvSpPr>
        <p:spPr bwMode="auto">
          <a:xfrm>
            <a:off x="3871913" y="3052765"/>
            <a:ext cx="195262" cy="231775"/>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p>
        </p:txBody>
      </p:sp>
      <p:sp>
        <p:nvSpPr>
          <p:cNvPr id="10246" name="Ovale 15"/>
          <p:cNvSpPr>
            <a:spLocks noChangeArrowheads="1"/>
          </p:cNvSpPr>
          <p:nvPr/>
        </p:nvSpPr>
        <p:spPr bwMode="auto">
          <a:xfrm>
            <a:off x="5984877" y="3167065"/>
            <a:ext cx="195263" cy="231775"/>
          </a:xfrm>
          <a:prstGeom prst="ellipse">
            <a:avLst/>
          </a:prstGeom>
          <a:solidFill>
            <a:srgbClr val="FF0000"/>
          </a:solidFill>
          <a:ln w="9525" algn="ctr">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2400"/>
          </a:p>
        </p:txBody>
      </p:sp>
      <p:sp>
        <p:nvSpPr>
          <p:cNvPr id="10247" name="CasellaDiTesto 2"/>
          <p:cNvSpPr txBox="1">
            <a:spLocks noChangeArrowheads="1"/>
          </p:cNvSpPr>
          <p:nvPr/>
        </p:nvSpPr>
        <p:spPr bwMode="auto">
          <a:xfrm>
            <a:off x="2987677" y="3235325"/>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1600"/>
              <a:t>LHC dipole</a:t>
            </a:r>
          </a:p>
        </p:txBody>
      </p:sp>
      <p:sp>
        <p:nvSpPr>
          <p:cNvPr id="10248" name="CasellaDiTesto 17"/>
          <p:cNvSpPr txBox="1">
            <a:spLocks noChangeArrowheads="1"/>
          </p:cNvSpPr>
          <p:nvPr/>
        </p:nvSpPr>
        <p:spPr bwMode="auto">
          <a:xfrm>
            <a:off x="5495927" y="3398840"/>
            <a:ext cx="136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1600"/>
              <a:t>FCC dipole</a:t>
            </a:r>
          </a:p>
        </p:txBody>
      </p:sp>
      <p:sp>
        <p:nvSpPr>
          <p:cNvPr id="3" name="Segnaposto piè di pagina 2"/>
          <p:cNvSpPr>
            <a:spLocks noGrp="1"/>
          </p:cNvSpPr>
          <p:nvPr>
            <p:ph type="ftr" sz="quarter" idx="11"/>
          </p:nvPr>
        </p:nvSpPr>
        <p:spPr/>
        <p:txBody>
          <a:bodyPr/>
          <a:lstStyle/>
          <a:p>
            <a:pPr>
              <a:defRPr/>
            </a:pPr>
            <a:r>
              <a:rPr lang="it-IT" altLang="it-IT" smtClean="0"/>
              <a:t>Consiglio Sez. di Milano 29-6-2020</a:t>
            </a:r>
            <a:endParaRPr lang="en-US" altLang="it-IT"/>
          </a:p>
        </p:txBody>
      </p:sp>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4" name="Segnaposto numero diapositiva 3"/>
          <p:cNvSpPr>
            <a:spLocks noGrp="1"/>
          </p:cNvSpPr>
          <p:nvPr>
            <p:ph type="sldNum" sz="quarter" idx="12"/>
          </p:nvPr>
        </p:nvSpPr>
        <p:spPr/>
        <p:txBody>
          <a:bodyPr/>
          <a:lstStyle/>
          <a:p>
            <a:fld id="{3F1AD36A-62FC-43F1-840F-94536B479D82}" type="slidenum">
              <a:rPr lang="en-US" altLang="it-IT" smtClean="0"/>
              <a:pPr/>
              <a:t>35</a:t>
            </a:fld>
            <a:endParaRPr lang="en-US" altLang="it-IT"/>
          </a:p>
        </p:txBody>
      </p:sp>
      <p:sp>
        <p:nvSpPr>
          <p:cNvPr id="5" name="Segnaposto numero diapositiva 3"/>
          <p:cNvSpPr txBox="1">
            <a:spLocks/>
          </p:cNvSpPr>
          <p:nvPr/>
        </p:nvSpPr>
        <p:spPr bwMode="auto">
          <a:xfrm>
            <a:off x="9448800" y="6498257"/>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Times New Roman" panose="02020603050405020304" pitchFamily="18"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a:lstStyle>
          <a:p>
            <a:pPr eaLnBrk="0" hangingPunct="0">
              <a:defRPr/>
            </a:pPr>
            <a:fld id="{04C9B3F7-442F-44E1-8CDE-96AB193CDDE0}" type="slidenum">
              <a:rPr lang="it-IT" sz="1051" smtClean="0">
                <a:solidFill>
                  <a:srgbClr val="000000">
                    <a:tint val="75000"/>
                  </a:srgbClr>
                </a:solidFill>
                <a:latin typeface="Calibri" panose="020F0502020204030204"/>
                <a:ea typeface="+mn-ea"/>
              </a:rPr>
              <a:pPr eaLnBrk="0" hangingPunct="0">
                <a:defRPr/>
              </a:pPr>
              <a:t>35</a:t>
            </a:fld>
            <a:endParaRPr lang="it-IT" sz="1051" dirty="0">
              <a:solidFill>
                <a:srgbClr val="000000">
                  <a:tint val="75000"/>
                </a:srgbClr>
              </a:solidFill>
              <a:latin typeface="Calibri" panose="020F0502020204030204"/>
              <a:ea typeface="+mn-ea"/>
            </a:endParaRPr>
          </a:p>
        </p:txBody>
      </p:sp>
      <p:grpSp>
        <p:nvGrpSpPr>
          <p:cNvPr id="7" name="Gruppo 9"/>
          <p:cNvGrpSpPr>
            <a:grpSpLocks noChangeAspect="1"/>
          </p:cNvGrpSpPr>
          <p:nvPr/>
        </p:nvGrpSpPr>
        <p:grpSpPr bwMode="auto">
          <a:xfrm>
            <a:off x="5148064" y="56390"/>
            <a:ext cx="3814814" cy="2879412"/>
            <a:chOff x="4474560" y="3531889"/>
            <a:chExt cx="2977959" cy="2248072"/>
          </a:xfrm>
        </p:grpSpPr>
        <p:pic>
          <p:nvPicPr>
            <p:cNvPr id="8" name="Immagine 20"/>
            <p:cNvPicPr>
              <a:picLocks noChangeAspect="1"/>
            </p:cNvPicPr>
            <p:nvPr/>
          </p:nvPicPr>
          <p:blipFill>
            <a:blip r:embed="rId2" cstate="print">
              <a:extLst>
                <a:ext uri="{28A0092B-C50C-407E-A947-70E740481C1C}">
                  <a14:useLocalDpi xmlns:a14="http://schemas.microsoft.com/office/drawing/2010/main" val="0"/>
                </a:ext>
              </a:extLst>
            </a:blip>
            <a:srcRect l="11667" t="15926" r="37500" b="23334"/>
            <a:stretch>
              <a:fillRect/>
            </a:stretch>
          </p:blipFill>
          <p:spPr bwMode="auto">
            <a:xfrm>
              <a:off x="4474560" y="3531889"/>
              <a:ext cx="2920459" cy="196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a:spLocks noChangeArrowheads="1"/>
            </p:cNvSpPr>
            <p:nvPr/>
          </p:nvSpPr>
          <p:spPr bwMode="auto">
            <a:xfrm>
              <a:off x="4978765" y="5410629"/>
              <a:ext cx="2473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ea typeface="MS PGothic" pitchFamily="34" charset="-128"/>
                </a:defRPr>
              </a:lvl1pPr>
              <a:lvl2pPr marL="742950" indent="-285750" eaLnBrk="0" hangingPunct="0">
                <a:spcBef>
                  <a:spcPct val="20000"/>
                </a:spcBef>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har char="•"/>
                <a:defRPr sz="2400">
                  <a:solidFill>
                    <a:schemeClr val="tx1"/>
                  </a:solidFill>
                  <a:latin typeface="Times New Roman" pitchFamily="18"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Nb</a:t>
              </a:r>
              <a:r>
                <a:rPr kumimoji="0" lang="it-IT" altLang="it-IT" sz="1800" b="0" i="0" u="none" strike="noStrike" kern="1200" cap="none" spc="0" normalizeH="0" baseline="-2500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3</a:t>
              </a:r>
              <a:r>
                <a:rPr kumimoji="0" lang="it-IT" altLang="it-IT" sz="1800" b="0" i="0" u="none" strike="noStrike" kern="1200" cap="none" spc="0" normalizeH="0" baseline="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Sn coil cross </a:t>
              </a:r>
              <a:r>
                <a:rPr kumimoji="0" lang="it-IT" altLang="it-IT" sz="1800" b="0" i="0" u="none" strike="noStrike" kern="1200" cap="none" spc="0" normalizeH="0" baseline="0" noProof="0" dirty="0" err="1">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section</a:t>
              </a:r>
              <a:endParaRPr kumimoji="0" lang="it-IT" altLang="it-IT" sz="1800" b="0" i="0" u="none" strike="noStrike" kern="1200" cap="none" spc="0" normalizeH="0" baseline="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endParaRPr>
            </a:p>
          </p:txBody>
        </p:sp>
      </p:grpSp>
      <p:pic>
        <p:nvPicPr>
          <p:cNvPr id="10" name="Segnaposto contenuto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454237" y="3493480"/>
            <a:ext cx="2724472" cy="2855362"/>
          </a:xfrm>
          <a:prstGeom prst="rect">
            <a:avLst/>
          </a:prstGeom>
        </p:spPr>
      </p:pic>
      <p:sp>
        <p:nvSpPr>
          <p:cNvPr id="11" name="CasellaDiTesto 8"/>
          <p:cNvSpPr txBox="1">
            <a:spLocks noChangeArrowheads="1"/>
          </p:cNvSpPr>
          <p:nvPr/>
        </p:nvSpPr>
        <p:spPr bwMode="auto">
          <a:xfrm>
            <a:off x="1300280" y="6239102"/>
            <a:ext cx="1415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ea typeface="MS PGothic" pitchFamily="34" charset="-128"/>
              </a:defRPr>
            </a:lvl1pPr>
            <a:lvl2pPr marL="742950" indent="-285750" eaLnBrk="0" hangingPunct="0">
              <a:spcBef>
                <a:spcPct val="20000"/>
              </a:spcBef>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har char="•"/>
              <a:defRPr sz="2400">
                <a:solidFill>
                  <a:schemeClr val="tx1"/>
                </a:solidFill>
                <a:latin typeface="Times New Roman" pitchFamily="18"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Field </a:t>
            </a:r>
            <a:r>
              <a:rPr kumimoji="0" lang="it-IT" altLang="it-IT" sz="1800" b="0" i="0" u="none" strike="noStrike" kern="1200" cap="none" spc="0" normalizeH="0" baseline="0" noProof="0" dirty="0" err="1">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quality</a:t>
            </a:r>
            <a:r>
              <a:rPr kumimoji="0" lang="it-IT" altLang="it-IT" sz="1800" b="0" i="0" u="none" strike="noStrike" kern="1200" cap="none" spc="0" normalizeH="0" baseline="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 </a:t>
            </a:r>
          </a:p>
        </p:txBody>
      </p:sp>
      <p:sp>
        <p:nvSpPr>
          <p:cNvPr id="12" name="CasellaDiTesto 8"/>
          <p:cNvSpPr txBox="1">
            <a:spLocks noChangeArrowheads="1"/>
          </p:cNvSpPr>
          <p:nvPr/>
        </p:nvSpPr>
        <p:spPr bwMode="auto">
          <a:xfrm>
            <a:off x="5354795" y="5637912"/>
            <a:ext cx="2396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ea typeface="MS PGothic" pitchFamily="34" charset="-128"/>
              </a:defRPr>
            </a:lvl1pPr>
            <a:lvl2pPr marL="742950" indent="-285750" eaLnBrk="0" hangingPunct="0">
              <a:spcBef>
                <a:spcPct val="20000"/>
              </a:spcBef>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har char="•"/>
              <a:defRPr sz="2400">
                <a:solidFill>
                  <a:schemeClr val="tx1"/>
                </a:solidFill>
                <a:latin typeface="Times New Roman" pitchFamily="18"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err="1">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Cold</a:t>
            </a:r>
            <a:r>
              <a:rPr kumimoji="0" lang="it-IT" altLang="it-IT" sz="1800" b="0" i="0" u="none" strike="noStrike" kern="1200" cap="none" spc="0" normalizeH="0" baseline="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 mass cross </a:t>
            </a:r>
            <a:r>
              <a:rPr kumimoji="0" lang="it-IT" altLang="it-IT" sz="1800" b="0" i="0" u="none" strike="noStrike" kern="1200" cap="none" spc="0" normalizeH="0" baseline="0" noProof="0" dirty="0" err="1">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section</a:t>
            </a:r>
            <a:endParaRPr kumimoji="0" lang="it-IT" altLang="it-IT" sz="1800" b="0" i="0" u="none" strike="noStrike" kern="1200" cap="none" spc="0" normalizeH="0" baseline="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endParaRPr>
          </a:p>
        </p:txBody>
      </p:sp>
      <p:sp>
        <p:nvSpPr>
          <p:cNvPr id="13" name="CasellaDiTesto 8"/>
          <p:cNvSpPr txBox="1">
            <a:spLocks noChangeArrowheads="1"/>
          </p:cNvSpPr>
          <p:nvPr/>
        </p:nvSpPr>
        <p:spPr bwMode="auto">
          <a:xfrm>
            <a:off x="4213880" y="5897297"/>
            <a:ext cx="4737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ea typeface="MS PGothic" pitchFamily="34" charset="-128"/>
              </a:defRPr>
            </a:lvl1pPr>
            <a:lvl2pPr marL="742950" indent="-285750" eaLnBrk="0" hangingPunct="0">
              <a:spcBef>
                <a:spcPct val="20000"/>
              </a:spcBef>
              <a:buChar char="–"/>
              <a:defRPr sz="2800">
                <a:solidFill>
                  <a:schemeClr val="tx1"/>
                </a:solidFill>
                <a:latin typeface="Times New Roman" pitchFamily="18" charset="0"/>
                <a:ea typeface="MS PGothic" pitchFamily="34" charset="-128"/>
              </a:defRPr>
            </a:lvl2pPr>
            <a:lvl3pPr marL="1143000" indent="-228600" eaLnBrk="0" hangingPunct="0">
              <a:spcBef>
                <a:spcPct val="20000"/>
              </a:spcBef>
              <a:buChar char="•"/>
              <a:defRPr sz="2400">
                <a:solidFill>
                  <a:schemeClr val="tx1"/>
                </a:solidFill>
                <a:latin typeface="Times New Roman" pitchFamily="18" charset="0"/>
                <a:ea typeface="MS PGothic" pitchFamily="34" charset="-128"/>
              </a:defRPr>
            </a:lvl3pPr>
            <a:lvl4pPr marL="1600200" indent="-228600" eaLnBrk="0" hangingPunct="0">
              <a:spcBef>
                <a:spcPct val="20000"/>
              </a:spcBef>
              <a:buChar char="–"/>
              <a:defRPr sz="2000">
                <a:solidFill>
                  <a:schemeClr val="tx1"/>
                </a:solidFill>
                <a:latin typeface="Times New Roman" pitchFamily="18" charset="0"/>
                <a:ea typeface="MS PGothic" pitchFamily="34" charset="-128"/>
              </a:defRPr>
            </a:lvl4pPr>
            <a:lvl5pPr marL="2057400" indent="-228600" eaLnBrk="0" hangingPunct="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altLang="it-IT" sz="1800" dirty="0" err="1" smtClean="0">
                <a:solidFill>
                  <a:srgbClr val="CCDDEA">
                    <a:lumMod val="25000"/>
                  </a:srgbClr>
                </a:solidFill>
              </a:rPr>
              <a:t>Magnetic</a:t>
            </a:r>
            <a:r>
              <a:rPr lang="it-IT" altLang="it-IT" sz="1800" dirty="0" smtClean="0">
                <a:solidFill>
                  <a:srgbClr val="CCDDEA">
                    <a:lumMod val="25000"/>
                  </a:srgbClr>
                </a:solidFill>
              </a:rPr>
              <a:t> and </a:t>
            </a:r>
            <a:r>
              <a:rPr kumimoji="0" lang="it-IT" altLang="it-IT" sz="1800" b="0" i="0" u="none" strike="noStrike" kern="1200" cap="none" spc="0" normalizeH="0" baseline="0" noProof="0" dirty="0" err="1" smtClean="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Mechanical</a:t>
            </a:r>
            <a:r>
              <a:rPr kumimoji="0" lang="it-IT" altLang="it-IT" sz="1800" b="0" i="0" u="none" strike="noStrike" kern="1200" cap="none" spc="0" normalizeH="0" baseline="0" noProof="0" dirty="0" smtClean="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 </a:t>
            </a:r>
            <a:r>
              <a:rPr kumimoji="0" lang="it-IT" altLang="it-IT" sz="1800" b="0" i="0" u="none" strike="noStrike" kern="1200" cap="none" spc="0" normalizeH="0" baseline="0" noProof="0" dirty="0" err="1">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study</a:t>
            </a:r>
            <a:r>
              <a:rPr kumimoji="0" lang="it-IT" altLang="it-IT" sz="1800" b="0" i="0" u="none" strike="noStrike" kern="1200" cap="none" spc="0" normalizeH="0" baseline="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 </a:t>
            </a:r>
            <a:r>
              <a:rPr kumimoji="0" lang="it-IT" altLang="it-IT" sz="1800" b="0" i="0" u="none" strike="noStrike" kern="1200" cap="none" spc="0" normalizeH="0" baseline="0" noProof="0" dirty="0" smtClean="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(LASA/Genova</a:t>
            </a:r>
            <a:r>
              <a:rPr kumimoji="0" lang="it-IT" altLang="it-IT" sz="1800" b="0" i="0" u="none" strike="noStrike" kern="1200" cap="none" spc="0" normalizeH="0" baseline="0" noProof="0" dirty="0">
                <a:ln>
                  <a:noFill/>
                </a:ln>
                <a:solidFill>
                  <a:srgbClr val="CCDDEA">
                    <a:lumMod val="25000"/>
                  </a:srgbClr>
                </a:solidFill>
                <a:effectLst/>
                <a:uLnTx/>
                <a:uFillTx/>
                <a:latin typeface="Times New Roman" pitchFamily="18" charset="0"/>
                <a:ea typeface="MS PGothic" pitchFamily="34" charset="-128"/>
                <a:cs typeface="Arial" panose="020B0604020202020204" pitchFamily="34" charset="0"/>
              </a:rPr>
              <a:t>)</a:t>
            </a:r>
          </a:p>
        </p:txBody>
      </p:sp>
      <p:sp>
        <p:nvSpPr>
          <p:cNvPr id="14" name="CasellaDiTesto 13"/>
          <p:cNvSpPr txBox="1"/>
          <p:nvPr/>
        </p:nvSpPr>
        <p:spPr>
          <a:xfrm rot="16200000">
            <a:off x="-218081" y="4471351"/>
            <a:ext cx="1229624"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Units (10</a:t>
            </a:r>
            <a:r>
              <a:rPr kumimoji="0" lang="en-US" sz="1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0976" y="2971389"/>
            <a:ext cx="5348688" cy="268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73" y="56390"/>
            <a:ext cx="4483043"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579857"/>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5004048" y="6093296"/>
            <a:ext cx="2895600" cy="457200"/>
          </a:xfrm>
        </p:spPr>
        <p:txBody>
          <a:bodyPr/>
          <a:lstStyle/>
          <a:p>
            <a:pPr>
              <a:defRPr/>
            </a:pPr>
            <a:r>
              <a:rPr lang="it-IT" altLang="it-IT" dirty="0" smtClean="0"/>
              <a:t>Consiglio Sez. di Milano 29-6-2020</a:t>
            </a:r>
            <a:endParaRPr lang="en-US" altLang="it-IT" dirty="0"/>
          </a:p>
        </p:txBody>
      </p:sp>
      <p:sp>
        <p:nvSpPr>
          <p:cNvPr id="4" name="Segnaposto numero diapositiva 3"/>
          <p:cNvSpPr>
            <a:spLocks noGrp="1"/>
          </p:cNvSpPr>
          <p:nvPr>
            <p:ph type="sldNum" sz="quarter" idx="12"/>
          </p:nvPr>
        </p:nvSpPr>
        <p:spPr/>
        <p:txBody>
          <a:bodyPr/>
          <a:lstStyle/>
          <a:p>
            <a:fld id="{3F1AD36A-62FC-43F1-840F-94536B479D82}" type="slidenum">
              <a:rPr lang="en-US" altLang="it-IT" smtClean="0"/>
              <a:pPr/>
              <a:t>36</a:t>
            </a:fld>
            <a:endParaRPr lang="en-US" altLang="it-IT"/>
          </a:p>
        </p:txBody>
      </p:sp>
      <p:pic>
        <p:nvPicPr>
          <p:cNvPr id="6" name="Immagine 5"/>
          <p:cNvPicPr>
            <a:picLocks noChangeAspect="1"/>
          </p:cNvPicPr>
          <p:nvPr/>
        </p:nvPicPr>
        <p:blipFill>
          <a:blip r:embed="rId2"/>
          <a:stretch>
            <a:fillRect/>
          </a:stretch>
        </p:blipFill>
        <p:spPr>
          <a:xfrm>
            <a:off x="4644008" y="620688"/>
            <a:ext cx="4394970" cy="4829040"/>
          </a:xfrm>
          <a:prstGeom prst="rect">
            <a:avLst/>
          </a:prstGeom>
        </p:spPr>
      </p:pic>
      <p:pic>
        <p:nvPicPr>
          <p:cNvPr id="2" name="Immagine 1"/>
          <p:cNvPicPr>
            <a:picLocks noChangeAspect="1"/>
          </p:cNvPicPr>
          <p:nvPr/>
        </p:nvPicPr>
        <p:blipFill>
          <a:blip r:embed="rId3"/>
          <a:stretch>
            <a:fillRect/>
          </a:stretch>
        </p:blipFill>
        <p:spPr>
          <a:xfrm>
            <a:off x="251520" y="581974"/>
            <a:ext cx="4068330" cy="4906468"/>
          </a:xfrm>
          <a:prstGeom prst="rect">
            <a:avLst/>
          </a:prstGeom>
        </p:spPr>
      </p:pic>
    </p:spTree>
    <p:extLst>
      <p:ext uri="{BB962C8B-B14F-4D97-AF65-F5344CB8AC3E}">
        <p14:creationId xmlns:p14="http://schemas.microsoft.com/office/powerpoint/2010/main" val="3491357332"/>
      </p:ext>
    </p:extLst>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31032" y="349036"/>
            <a:ext cx="8712968" cy="6042680"/>
          </a:xfrm>
          <a:prstGeom prst="rect">
            <a:avLst/>
          </a:prstGeom>
          <a:noFill/>
        </p:spPr>
        <p:txBody>
          <a:bodyPr wrap="square" rtlCol="0">
            <a:spAutoFit/>
          </a:bodyPr>
          <a:lstStyle/>
          <a:p>
            <a:r>
              <a:rPr lang="en-US" sz="2000" b="1" dirty="0" smtClean="0">
                <a:solidFill>
                  <a:schemeClr val="tx2">
                    <a:lumMod val="75000"/>
                  </a:schemeClr>
                </a:solidFill>
              </a:rPr>
              <a:t>From </a:t>
            </a:r>
            <a:r>
              <a:rPr lang="en-US" sz="2000" b="1" dirty="0" err="1" smtClean="0">
                <a:solidFill>
                  <a:schemeClr val="tx2">
                    <a:lumMod val="75000"/>
                  </a:schemeClr>
                </a:solidFill>
              </a:rPr>
              <a:t>EuroCirCol</a:t>
            </a:r>
            <a:r>
              <a:rPr lang="en-US" sz="2000" b="1" dirty="0" smtClean="0">
                <a:solidFill>
                  <a:schemeClr val="tx2">
                    <a:lumMod val="75000"/>
                  </a:schemeClr>
                </a:solidFill>
              </a:rPr>
              <a:t>  to </a:t>
            </a:r>
            <a:r>
              <a:rPr lang="en-US" sz="2000" b="1" dirty="0" smtClean="0">
                <a:solidFill>
                  <a:srgbClr val="FF0000"/>
                </a:solidFill>
              </a:rPr>
              <a:t>short model </a:t>
            </a:r>
            <a:r>
              <a:rPr lang="en-US" sz="2000" b="1" dirty="0" smtClean="0">
                <a:solidFill>
                  <a:schemeClr val="tx2">
                    <a:lumMod val="75000"/>
                  </a:schemeClr>
                </a:solidFill>
              </a:rPr>
              <a:t>construction  (</a:t>
            </a:r>
            <a:r>
              <a:rPr lang="en-US" sz="2000" b="1" dirty="0" err="1" smtClean="0">
                <a:solidFill>
                  <a:schemeClr val="tx2">
                    <a:lumMod val="75000"/>
                  </a:schemeClr>
                </a:solidFill>
              </a:rPr>
              <a:t>FalconD</a:t>
            </a:r>
            <a:r>
              <a:rPr lang="en-US" sz="2000" b="1" dirty="0" smtClean="0">
                <a:solidFill>
                  <a:schemeClr val="tx2">
                    <a:lumMod val="75000"/>
                  </a:schemeClr>
                </a:solidFill>
              </a:rPr>
              <a:t> project)</a:t>
            </a:r>
          </a:p>
          <a:p>
            <a:r>
              <a:rPr lang="en-US" sz="2000" dirty="0" smtClean="0">
                <a:solidFill>
                  <a:schemeClr val="tx2">
                    <a:lumMod val="75000"/>
                  </a:schemeClr>
                </a:solidFill>
              </a:rPr>
              <a:t>(Agreement of co-financing with CERN)</a:t>
            </a:r>
          </a:p>
          <a:p>
            <a:endParaRPr lang="en-US" sz="2000" b="1" dirty="0" smtClean="0">
              <a:solidFill>
                <a:schemeClr val="accent1">
                  <a:lumMod val="75000"/>
                </a:schemeClr>
              </a:solidFill>
            </a:endParaRPr>
          </a:p>
          <a:p>
            <a:pPr marL="342900" indent="-342900">
              <a:lnSpc>
                <a:spcPts val="2800"/>
              </a:lnSpc>
              <a:buFont typeface="Arial" panose="020B0604020202020204" pitchFamily="34" charset="0"/>
              <a:buChar char="•"/>
            </a:pPr>
            <a:r>
              <a:rPr lang="en-US" sz="2000" dirty="0" smtClean="0">
                <a:solidFill>
                  <a:schemeClr val="accent1">
                    <a:lumMod val="75000"/>
                  </a:schemeClr>
                </a:solidFill>
              </a:rPr>
              <a:t>Development in four years of a </a:t>
            </a:r>
            <a:r>
              <a:rPr lang="en-US" sz="2000" b="1" dirty="0" smtClean="0">
                <a:solidFill>
                  <a:schemeClr val="accent1">
                    <a:lumMod val="75000"/>
                  </a:schemeClr>
                </a:solidFill>
              </a:rPr>
              <a:t>significant model </a:t>
            </a:r>
            <a:r>
              <a:rPr lang="en-US" sz="2000" dirty="0" smtClean="0">
                <a:solidFill>
                  <a:schemeClr val="accent1">
                    <a:lumMod val="75000"/>
                  </a:schemeClr>
                </a:solidFill>
              </a:rPr>
              <a:t>in collaboration </a:t>
            </a:r>
            <a:r>
              <a:rPr lang="en-US" sz="2000" b="1" dirty="0" smtClean="0">
                <a:solidFill>
                  <a:schemeClr val="accent1">
                    <a:lumMod val="75000"/>
                  </a:schemeClr>
                </a:solidFill>
              </a:rPr>
              <a:t>with industry </a:t>
            </a:r>
            <a:r>
              <a:rPr lang="en-US" sz="2000" dirty="0" smtClean="0">
                <a:solidFill>
                  <a:schemeClr val="accent1">
                    <a:lumMod val="75000"/>
                  </a:schemeClr>
                </a:solidFill>
              </a:rPr>
              <a:t>(contract with ASG signed 1/6/2020</a:t>
            </a:r>
            <a:r>
              <a:rPr lang="en-US" sz="2000" b="1" dirty="0">
                <a:solidFill>
                  <a:schemeClr val="accent1">
                    <a:lumMod val="75000"/>
                  </a:schemeClr>
                </a:solidFill>
              </a:rPr>
              <a:t>)</a:t>
            </a:r>
            <a:r>
              <a:rPr lang="en-US" sz="2000" b="1" dirty="0" smtClean="0">
                <a:solidFill>
                  <a:schemeClr val="accent1">
                    <a:lumMod val="75000"/>
                  </a:schemeClr>
                </a:solidFill>
              </a:rPr>
              <a:t>,  simplifying as possible the structure, with the </a:t>
            </a:r>
            <a:r>
              <a:rPr lang="en-US" sz="2000" b="1" u="sng" dirty="0" smtClean="0">
                <a:solidFill>
                  <a:schemeClr val="accent1">
                    <a:lumMod val="75000"/>
                  </a:schemeClr>
                </a:solidFill>
              </a:rPr>
              <a:t>assembling at LASA</a:t>
            </a:r>
            <a:endParaRPr lang="en-US" sz="2000" b="1" dirty="0" smtClean="0">
              <a:solidFill>
                <a:schemeClr val="accent1">
                  <a:lumMod val="75000"/>
                </a:schemeClr>
              </a:solidFill>
            </a:endParaRPr>
          </a:p>
          <a:p>
            <a:pPr marL="342900" indent="-342900">
              <a:lnSpc>
                <a:spcPts val="2800"/>
              </a:lnSpc>
              <a:buFont typeface="Arial" panose="020B0604020202020204" pitchFamily="34" charset="0"/>
              <a:buChar char="•"/>
            </a:pPr>
            <a:r>
              <a:rPr lang="en-US" sz="2000" dirty="0" smtClean="0">
                <a:solidFill>
                  <a:schemeClr val="accent1">
                    <a:lumMod val="75000"/>
                  </a:schemeClr>
                </a:solidFill>
              </a:rPr>
              <a:t>Basic choices: </a:t>
            </a:r>
            <a:r>
              <a:rPr lang="en-US" sz="2000" b="1" dirty="0" smtClean="0">
                <a:solidFill>
                  <a:schemeClr val="accent1">
                    <a:lumMod val="75000"/>
                  </a:schemeClr>
                </a:solidFill>
              </a:rPr>
              <a:t>single aperture</a:t>
            </a:r>
            <a:r>
              <a:rPr lang="en-US" sz="2000" dirty="0" smtClean="0">
                <a:solidFill>
                  <a:schemeClr val="accent1">
                    <a:lumMod val="75000"/>
                  </a:schemeClr>
                </a:solidFill>
              </a:rPr>
              <a:t>, comparable coil cross section with </a:t>
            </a:r>
            <a:r>
              <a:rPr lang="en-US" sz="2000" dirty="0" err="1" smtClean="0">
                <a:solidFill>
                  <a:schemeClr val="accent1">
                    <a:lumMod val="75000"/>
                  </a:schemeClr>
                </a:solidFill>
              </a:rPr>
              <a:t>EuroCirCol</a:t>
            </a:r>
            <a:r>
              <a:rPr lang="en-US" sz="2000" dirty="0" smtClean="0">
                <a:solidFill>
                  <a:schemeClr val="accent1">
                    <a:lumMod val="75000"/>
                  </a:schemeClr>
                </a:solidFill>
              </a:rPr>
              <a:t> design , length 1.5 m max</a:t>
            </a:r>
          </a:p>
          <a:p>
            <a:pPr marL="342900" indent="-342900">
              <a:lnSpc>
                <a:spcPts val="2800"/>
              </a:lnSpc>
              <a:buFont typeface="Arial" panose="020B0604020202020204" pitchFamily="34" charset="0"/>
              <a:buChar char="•"/>
            </a:pPr>
            <a:r>
              <a:rPr lang="en-US" sz="2000" dirty="0" smtClean="0">
                <a:solidFill>
                  <a:schemeClr val="accent1">
                    <a:lumMod val="75000"/>
                  </a:schemeClr>
                </a:solidFill>
              </a:rPr>
              <a:t>Magnetic field:</a:t>
            </a:r>
          </a:p>
          <a:p>
            <a:pPr marL="800100" lvl="1" indent="-342900" algn="just">
              <a:lnSpc>
                <a:spcPts val="2800"/>
              </a:lnSpc>
              <a:buFont typeface="Arial" panose="020B0604020202020204" pitchFamily="34" charset="0"/>
              <a:buChar char="•"/>
            </a:pPr>
            <a:r>
              <a:rPr lang="en-US" sz="2000" dirty="0" smtClean="0">
                <a:solidFill>
                  <a:schemeClr val="accent1">
                    <a:lumMod val="75000"/>
                  </a:schemeClr>
                </a:solidFill>
              </a:rPr>
              <a:t>The minimum target is the first step beyond 11T (as this value is the consolidated state-of-art for accelerator dipoles): </a:t>
            </a:r>
            <a:r>
              <a:rPr lang="en-US" sz="2000" b="1" dirty="0" smtClean="0">
                <a:solidFill>
                  <a:schemeClr val="accent1">
                    <a:lumMod val="75000"/>
                  </a:schemeClr>
                </a:solidFill>
              </a:rPr>
              <a:t>12 T</a:t>
            </a:r>
            <a:r>
              <a:rPr lang="en-US" sz="2000" dirty="0" smtClean="0">
                <a:solidFill>
                  <a:schemeClr val="accent1">
                    <a:lumMod val="75000"/>
                  </a:schemeClr>
                </a:solidFill>
              </a:rPr>
              <a:t> at 1.9K. This is also a reasonable target considering the limited experience of the team in Nb</a:t>
            </a:r>
            <a:r>
              <a:rPr lang="en-US" sz="2000" baseline="-25000" dirty="0" smtClean="0">
                <a:solidFill>
                  <a:schemeClr val="accent1">
                    <a:lumMod val="75000"/>
                  </a:schemeClr>
                </a:solidFill>
              </a:rPr>
              <a:t>3</a:t>
            </a:r>
            <a:r>
              <a:rPr lang="en-US" sz="2000" dirty="0" smtClean="0">
                <a:solidFill>
                  <a:schemeClr val="accent1">
                    <a:lumMod val="75000"/>
                  </a:schemeClr>
                </a:solidFill>
              </a:rPr>
              <a:t>Sn technology and the involvement of the industry.</a:t>
            </a:r>
          </a:p>
          <a:p>
            <a:pPr marL="800100" lvl="1" indent="-342900">
              <a:lnSpc>
                <a:spcPts val="2800"/>
              </a:lnSpc>
              <a:buFont typeface="Arial" panose="020B0604020202020204" pitchFamily="34" charset="0"/>
              <a:buChar char="•"/>
            </a:pPr>
            <a:r>
              <a:rPr lang="en-US" sz="2000" dirty="0" smtClean="0">
                <a:solidFill>
                  <a:schemeClr val="accent1">
                    <a:lumMod val="75000"/>
                  </a:schemeClr>
                </a:solidFill>
              </a:rPr>
              <a:t>The </a:t>
            </a:r>
            <a:r>
              <a:rPr lang="en-US" sz="2000" i="1" dirty="0" smtClean="0">
                <a:solidFill>
                  <a:schemeClr val="accent1">
                    <a:lumMod val="75000"/>
                  </a:schemeClr>
                </a:solidFill>
              </a:rPr>
              <a:t>ultimate</a:t>
            </a:r>
            <a:r>
              <a:rPr lang="en-US" sz="2000" dirty="0" smtClean="0">
                <a:solidFill>
                  <a:schemeClr val="accent1">
                    <a:lumMod val="75000"/>
                  </a:schemeClr>
                </a:solidFill>
              </a:rPr>
              <a:t> field of about 14 T (short sample 15.8T)</a:t>
            </a:r>
          </a:p>
          <a:p>
            <a:pPr marL="800100" lvl="1" indent="-342900">
              <a:lnSpc>
                <a:spcPts val="2800"/>
              </a:lnSpc>
              <a:buFont typeface="Arial" panose="020B0604020202020204" pitchFamily="34" charset="0"/>
              <a:buChar char="•"/>
            </a:pPr>
            <a:r>
              <a:rPr lang="en-US" sz="2000" dirty="0" smtClean="0">
                <a:solidFill>
                  <a:schemeClr val="accent1">
                    <a:lumMod val="75000"/>
                  </a:schemeClr>
                </a:solidFill>
              </a:rPr>
              <a:t>Under these condition a </a:t>
            </a:r>
            <a:r>
              <a:rPr lang="en-US" sz="2000" b="1" dirty="0" smtClean="0">
                <a:solidFill>
                  <a:schemeClr val="accent1">
                    <a:lumMod val="75000"/>
                  </a:schemeClr>
                </a:solidFill>
              </a:rPr>
              <a:t>two layers </a:t>
            </a:r>
            <a:r>
              <a:rPr lang="en-US" sz="2000" dirty="0" smtClean="0">
                <a:solidFill>
                  <a:schemeClr val="accent1">
                    <a:lumMod val="75000"/>
                  </a:schemeClr>
                </a:solidFill>
              </a:rPr>
              <a:t>dipole is feasible</a:t>
            </a:r>
          </a:p>
          <a:p>
            <a:pPr marL="342900" indent="-342900">
              <a:lnSpc>
                <a:spcPts val="2800"/>
              </a:lnSpc>
              <a:buFont typeface="Arial" panose="020B0604020202020204" pitchFamily="34" charset="0"/>
              <a:buChar char="•"/>
            </a:pPr>
            <a:r>
              <a:rPr lang="en-US" sz="2000" dirty="0" smtClean="0">
                <a:solidFill>
                  <a:schemeClr val="accent1">
                    <a:lumMod val="75000"/>
                  </a:schemeClr>
                </a:solidFill>
              </a:rPr>
              <a:t>Start with </a:t>
            </a:r>
            <a:r>
              <a:rPr lang="en-US" sz="2000" b="1" dirty="0" smtClean="0">
                <a:solidFill>
                  <a:schemeClr val="accent1">
                    <a:lumMod val="75000"/>
                  </a:schemeClr>
                </a:solidFill>
              </a:rPr>
              <a:t>existing wire </a:t>
            </a:r>
            <a:r>
              <a:rPr lang="en-US" sz="2000" dirty="0" smtClean="0">
                <a:solidFill>
                  <a:schemeClr val="accent1">
                    <a:lumMod val="75000"/>
                  </a:schemeClr>
                </a:solidFill>
              </a:rPr>
              <a:t>(HL-LHC) </a:t>
            </a:r>
          </a:p>
          <a:p>
            <a:pPr marL="342900" indent="-342900">
              <a:lnSpc>
                <a:spcPts val="2800"/>
              </a:lnSpc>
              <a:buFont typeface="Arial" panose="020B0604020202020204" pitchFamily="34" charset="0"/>
              <a:buChar char="•"/>
            </a:pPr>
            <a:r>
              <a:rPr lang="en-US" sz="2000" dirty="0" smtClean="0">
                <a:solidFill>
                  <a:schemeClr val="accent1">
                    <a:lumMod val="75000"/>
                  </a:schemeClr>
                </a:solidFill>
              </a:rPr>
              <a:t>Plan the construction of a </a:t>
            </a:r>
            <a:r>
              <a:rPr lang="en-US" sz="2000" b="1" dirty="0" smtClean="0">
                <a:solidFill>
                  <a:schemeClr val="accent1">
                    <a:lumMod val="75000"/>
                  </a:schemeClr>
                </a:solidFill>
              </a:rPr>
              <a:t>significant number of coils </a:t>
            </a:r>
          </a:p>
        </p:txBody>
      </p:sp>
      <p:pic>
        <p:nvPicPr>
          <p:cNvPr id="3" name="Picture 2"/>
          <p:cNvPicPr>
            <a:picLocks noChangeAspect="1" noChangeArrowheads="1"/>
          </p:cNvPicPr>
          <p:nvPr/>
        </p:nvPicPr>
        <p:blipFill>
          <a:blip r:embed="rId2" cstate="print"/>
          <a:srcRect/>
          <a:stretch>
            <a:fillRect/>
          </a:stretch>
        </p:blipFill>
        <p:spPr bwMode="auto">
          <a:xfrm>
            <a:off x="7236296" y="4822274"/>
            <a:ext cx="1657427" cy="1534285"/>
          </a:xfrm>
          <a:prstGeom prst="rect">
            <a:avLst/>
          </a:prstGeom>
          <a:noFill/>
          <a:ln w="9525">
            <a:noFill/>
            <a:miter lim="800000"/>
            <a:headEnd/>
            <a:tailEnd/>
          </a:ln>
        </p:spPr>
      </p:pic>
      <p:sp>
        <p:nvSpPr>
          <p:cNvPr id="4" name="Rectangle 2"/>
          <p:cNvSpPr/>
          <p:nvPr/>
        </p:nvSpPr>
        <p:spPr>
          <a:xfrm>
            <a:off x="6228184" y="6334780"/>
            <a:ext cx="3024336" cy="523220"/>
          </a:xfrm>
          <a:prstGeom prst="rect">
            <a:avLst/>
          </a:prstGeom>
        </p:spPr>
        <p:txBody>
          <a:bodyPr wrap="square">
            <a:spAutoFit/>
          </a:bodyPr>
          <a:lstStyle/>
          <a:p>
            <a:pPr algn="ctr"/>
            <a:r>
              <a:rPr lang="en-US" sz="1400" b="1" dirty="0" smtClean="0"/>
              <a:t>F</a:t>
            </a:r>
            <a:r>
              <a:rPr lang="en-US" sz="1400" dirty="0" smtClean="0"/>
              <a:t>uture </a:t>
            </a:r>
            <a:r>
              <a:rPr lang="en-US" sz="1400" b="1" u="sng" dirty="0" smtClean="0"/>
              <a:t>A</a:t>
            </a:r>
            <a:r>
              <a:rPr lang="en-US" sz="1400" dirty="0" smtClean="0"/>
              <a:t>ccelerator post-</a:t>
            </a:r>
            <a:r>
              <a:rPr lang="en-US" sz="1400" b="1" u="sng" dirty="0" smtClean="0"/>
              <a:t>L</a:t>
            </a:r>
            <a:r>
              <a:rPr lang="en-US" sz="1400" dirty="0" smtClean="0"/>
              <a:t>HC</a:t>
            </a:r>
          </a:p>
          <a:p>
            <a:pPr algn="ctr"/>
            <a:r>
              <a:rPr lang="en-US" sz="1400" dirty="0" smtClean="0"/>
              <a:t> </a:t>
            </a:r>
            <a:r>
              <a:rPr lang="en-US" sz="1400" b="1" u="sng" dirty="0" smtClean="0"/>
              <a:t>C</a:t>
            </a:r>
            <a:r>
              <a:rPr lang="en-US" sz="1400" dirty="0" smtClean="0"/>
              <a:t>os-theta </a:t>
            </a:r>
            <a:r>
              <a:rPr lang="en-US" sz="1400" b="1" u="sng" dirty="0" err="1" smtClean="0"/>
              <a:t>O</a:t>
            </a:r>
            <a:r>
              <a:rPr lang="en-US" sz="1400" dirty="0" err="1" smtClean="0"/>
              <a:t>ptimised</a:t>
            </a:r>
            <a:r>
              <a:rPr lang="en-US" sz="1400" dirty="0" smtClean="0"/>
              <a:t> </a:t>
            </a:r>
            <a:r>
              <a:rPr lang="en-US" sz="1400" b="1" u="sng" dirty="0" smtClean="0"/>
              <a:t>N</a:t>
            </a:r>
            <a:r>
              <a:rPr lang="en-US" sz="1400" dirty="0" smtClean="0"/>
              <a:t>b</a:t>
            </a:r>
            <a:r>
              <a:rPr lang="en-US" sz="1400" baseline="-25000" dirty="0" smtClean="0"/>
              <a:t>3</a:t>
            </a:r>
            <a:r>
              <a:rPr lang="en-US" sz="1400" dirty="0" smtClean="0"/>
              <a:t>Sn </a:t>
            </a:r>
            <a:r>
              <a:rPr lang="en-US" sz="1400" b="1" dirty="0" smtClean="0"/>
              <a:t>D</a:t>
            </a:r>
            <a:r>
              <a:rPr lang="en-US" sz="1400" dirty="0" smtClean="0"/>
              <a:t>ipole</a:t>
            </a:r>
            <a:endParaRPr lang="en-US" sz="1400" dirty="0"/>
          </a:p>
        </p:txBody>
      </p:sp>
      <p:sp>
        <p:nvSpPr>
          <p:cNvPr id="5" name="Segnaposto numero diapositiva 4"/>
          <p:cNvSpPr>
            <a:spLocks noGrp="1"/>
          </p:cNvSpPr>
          <p:nvPr>
            <p:ph type="sldNum" sz="quarter" idx="12"/>
          </p:nvPr>
        </p:nvSpPr>
        <p:spPr/>
        <p:txBody>
          <a:bodyPr/>
          <a:lstStyle/>
          <a:p>
            <a:fld id="{40AD6D19-B97F-40C0-BB59-CBBFF5D079F3}" type="slidenum">
              <a:rPr lang="en-US" smtClean="0"/>
              <a:t>37</a:t>
            </a:fld>
            <a:endParaRPr lang="en-US"/>
          </a:p>
        </p:txBody>
      </p:sp>
      <p:sp>
        <p:nvSpPr>
          <p:cNvPr id="6" name="Segnaposto piè di pagina 5"/>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2424651314"/>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C34A-50C5-4175-A604-021BAD54548E}"/>
              </a:ext>
            </a:extLst>
          </p:cNvPr>
          <p:cNvSpPr>
            <a:spLocks noGrp="1"/>
          </p:cNvSpPr>
          <p:nvPr>
            <p:ph type="title"/>
          </p:nvPr>
        </p:nvSpPr>
        <p:spPr>
          <a:xfrm>
            <a:off x="685800" y="549082"/>
            <a:ext cx="7886700" cy="658811"/>
          </a:xfrm>
        </p:spPr>
        <p:txBody>
          <a:bodyPr/>
          <a:lstStyle/>
          <a:p>
            <a:r>
              <a:rPr lang="it-IT" sz="2800" dirty="0"/>
              <a:t>Reference </a:t>
            </a:r>
            <a:r>
              <a:rPr lang="it-IT" sz="2800" dirty="0" err="1" smtClean="0"/>
              <a:t>configuration</a:t>
            </a:r>
            <a:r>
              <a:rPr lang="it-IT" sz="2800" dirty="0" smtClean="0"/>
              <a:t>: </a:t>
            </a:r>
            <a:r>
              <a:rPr lang="it-IT" sz="2800" dirty="0" err="1" smtClean="0"/>
              <a:t>cold</a:t>
            </a:r>
            <a:r>
              <a:rPr lang="it-IT" sz="2800" dirty="0" smtClean="0"/>
              <a:t> mass </a:t>
            </a:r>
            <a:r>
              <a:rPr lang="it-IT" sz="2800" dirty="0" err="1" smtClean="0"/>
              <a:t>geometry</a:t>
            </a:r>
            <a:endParaRPr lang="en-US" sz="2800" dirty="0"/>
          </a:p>
        </p:txBody>
      </p:sp>
      <p:grpSp>
        <p:nvGrpSpPr>
          <p:cNvPr id="21" name="Gruppo 20"/>
          <p:cNvGrpSpPr/>
          <p:nvPr/>
        </p:nvGrpSpPr>
        <p:grpSpPr>
          <a:xfrm>
            <a:off x="582485" y="1861364"/>
            <a:ext cx="4012297" cy="3855482"/>
            <a:chOff x="1384853" y="1418981"/>
            <a:chExt cx="5349730" cy="5140643"/>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908" y="1418981"/>
              <a:ext cx="4638675" cy="4648200"/>
            </a:xfrm>
            <a:prstGeom prst="rect">
              <a:avLst/>
            </a:prstGeom>
          </p:spPr>
        </p:pic>
        <p:cxnSp>
          <p:nvCxnSpPr>
            <p:cNvPr id="8" name="Connettore 2 7"/>
            <p:cNvCxnSpPr/>
            <p:nvPr/>
          </p:nvCxnSpPr>
          <p:spPr>
            <a:xfrm>
              <a:off x="2095908" y="6067181"/>
              <a:ext cx="1613943"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 name="Connettore 2 8"/>
            <p:cNvCxnSpPr/>
            <p:nvPr/>
          </p:nvCxnSpPr>
          <p:spPr>
            <a:xfrm flipH="1" flipV="1">
              <a:off x="2095908" y="4423954"/>
              <a:ext cx="1" cy="164322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2" name="Connettore 2 11"/>
            <p:cNvCxnSpPr/>
            <p:nvPr/>
          </p:nvCxnSpPr>
          <p:spPr>
            <a:xfrm flipV="1">
              <a:off x="1943510" y="1497874"/>
              <a:ext cx="24627" cy="456930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6" name="CasellaDiTesto 15"/>
            <p:cNvSpPr txBox="1"/>
            <p:nvPr/>
          </p:nvSpPr>
          <p:spPr>
            <a:xfrm>
              <a:off x="4859383" y="5172892"/>
              <a:ext cx="1408933" cy="49244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800" dirty="0"/>
                <a:t>Ø 20 mm</a:t>
              </a:r>
            </a:p>
          </p:txBody>
        </p:sp>
        <p:sp>
          <p:nvSpPr>
            <p:cNvPr id="17" name="CasellaDiTesto 16"/>
            <p:cNvSpPr txBox="1"/>
            <p:nvPr/>
          </p:nvSpPr>
          <p:spPr>
            <a:xfrm>
              <a:off x="2819653" y="1979856"/>
              <a:ext cx="1408933" cy="49244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800" dirty="0"/>
                <a:t>Ø 70 mm</a:t>
              </a:r>
            </a:p>
          </p:txBody>
        </p:sp>
        <p:sp>
          <p:nvSpPr>
            <p:cNvPr id="18" name="CasellaDiTesto 17"/>
            <p:cNvSpPr txBox="1"/>
            <p:nvPr/>
          </p:nvSpPr>
          <p:spPr>
            <a:xfrm>
              <a:off x="2178973" y="6067181"/>
              <a:ext cx="1990288" cy="492443"/>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it-IT" sz="1800" dirty="0" err="1"/>
                <a:t>X</a:t>
              </a:r>
              <a:r>
                <a:rPr lang="it-IT" sz="1800" baseline="-25000" dirty="0" err="1"/>
                <a:t>iron</a:t>
              </a:r>
              <a:r>
                <a:rPr lang="it-IT" sz="1800" dirty="0"/>
                <a:t> = 97 mm</a:t>
              </a:r>
            </a:p>
          </p:txBody>
        </p:sp>
        <p:sp>
          <p:nvSpPr>
            <p:cNvPr id="19" name="CasellaDiTesto 18"/>
            <p:cNvSpPr txBox="1"/>
            <p:nvPr/>
          </p:nvSpPr>
          <p:spPr>
            <a:xfrm>
              <a:off x="2178973" y="4573661"/>
              <a:ext cx="1921893" cy="492443"/>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it-IT" sz="1800" dirty="0" err="1"/>
                <a:t>y</a:t>
              </a:r>
              <a:r>
                <a:rPr lang="it-IT" sz="1800" baseline="-25000" dirty="0" err="1"/>
                <a:t>iron</a:t>
              </a:r>
              <a:r>
                <a:rPr lang="it-IT" sz="1800" dirty="0"/>
                <a:t> = 97 mm</a:t>
              </a:r>
            </a:p>
          </p:txBody>
        </p:sp>
        <p:sp>
          <p:nvSpPr>
            <p:cNvPr id="20" name="CasellaDiTesto 19"/>
            <p:cNvSpPr txBox="1"/>
            <p:nvPr/>
          </p:nvSpPr>
          <p:spPr>
            <a:xfrm rot="16200000">
              <a:off x="567535" y="3402168"/>
              <a:ext cx="2127079" cy="492443"/>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it-IT" sz="1800" dirty="0" err="1"/>
                <a:t>R</a:t>
              </a:r>
              <a:r>
                <a:rPr lang="it-IT" sz="1800" baseline="-25000" dirty="0" err="1"/>
                <a:t>iron</a:t>
              </a:r>
              <a:r>
                <a:rPr lang="it-IT" sz="1800" dirty="0"/>
                <a:t> = 275 mm</a:t>
              </a:r>
            </a:p>
          </p:txBody>
        </p:sp>
      </p:grpSp>
      <p:grpSp>
        <p:nvGrpSpPr>
          <p:cNvPr id="44" name="Gruppo 43"/>
          <p:cNvGrpSpPr/>
          <p:nvPr/>
        </p:nvGrpSpPr>
        <p:grpSpPr>
          <a:xfrm>
            <a:off x="5447098" y="1628800"/>
            <a:ext cx="3087052" cy="2658450"/>
            <a:chOff x="7758911" y="1338818"/>
            <a:chExt cx="3594889" cy="2979674"/>
          </a:xfrm>
        </p:grpSpPr>
        <p:pic>
          <p:nvPicPr>
            <p:cNvPr id="22" name="Immagine 21"/>
            <p:cNvPicPr>
              <a:picLocks noChangeAspect="1"/>
            </p:cNvPicPr>
            <p:nvPr/>
          </p:nvPicPr>
          <p:blipFill rotWithShape="1">
            <a:blip r:embed="rId3">
              <a:extLst>
                <a:ext uri="{28A0092B-C50C-407E-A947-70E740481C1C}">
                  <a14:useLocalDpi xmlns:a14="http://schemas.microsoft.com/office/drawing/2010/main" val="0"/>
                </a:ext>
              </a:extLst>
            </a:blip>
            <a:srcRect l="18241" t="11595"/>
            <a:stretch/>
          </p:blipFill>
          <p:spPr>
            <a:xfrm>
              <a:off x="8015861" y="1338818"/>
              <a:ext cx="3337939" cy="2979674"/>
            </a:xfrm>
            <a:prstGeom prst="rect">
              <a:avLst/>
            </a:prstGeom>
          </p:spPr>
        </p:pic>
        <p:cxnSp>
          <p:nvCxnSpPr>
            <p:cNvPr id="24" name="Connettore 2 23"/>
            <p:cNvCxnSpPr/>
            <p:nvPr/>
          </p:nvCxnSpPr>
          <p:spPr>
            <a:xfrm flipH="1">
              <a:off x="8015861" y="3004457"/>
              <a:ext cx="50112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6" name="Connettore 2 25"/>
            <p:cNvCxnSpPr/>
            <p:nvPr/>
          </p:nvCxnSpPr>
          <p:spPr>
            <a:xfrm flipH="1">
              <a:off x="8015861" y="2137954"/>
              <a:ext cx="1088950" cy="232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9" name="CasellaDiTesto 28"/>
            <p:cNvSpPr txBox="1"/>
            <p:nvPr/>
          </p:nvSpPr>
          <p:spPr>
            <a:xfrm>
              <a:off x="7758911" y="3050088"/>
              <a:ext cx="1340537" cy="492443"/>
            </a:xfrm>
            <a:prstGeom prst="rect">
              <a:avLst/>
            </a:prstGeom>
            <a:noFill/>
          </p:spPr>
          <p:txBody>
            <a:bodyPr wrap="none" rtlCol="0">
              <a:spAutoFit/>
            </a:bodyPr>
            <a:lstStyle/>
            <a:p>
              <a:r>
                <a:rPr lang="it-IT" sz="1800" dirty="0"/>
                <a:t>9.65 mm</a:t>
              </a:r>
            </a:p>
          </p:txBody>
        </p:sp>
        <p:sp>
          <p:nvSpPr>
            <p:cNvPr id="30" name="CasellaDiTesto 29"/>
            <p:cNvSpPr txBox="1"/>
            <p:nvPr/>
          </p:nvSpPr>
          <p:spPr>
            <a:xfrm>
              <a:off x="8052826" y="1748637"/>
              <a:ext cx="1340537" cy="492443"/>
            </a:xfrm>
            <a:prstGeom prst="rect">
              <a:avLst/>
            </a:prstGeom>
            <a:noFill/>
          </p:spPr>
          <p:txBody>
            <a:bodyPr wrap="none" rtlCol="0">
              <a:spAutoFit/>
            </a:bodyPr>
            <a:lstStyle/>
            <a:p>
              <a:r>
                <a:rPr lang="it-IT" sz="1800" dirty="0"/>
                <a:t>22.1 mm</a:t>
              </a:r>
            </a:p>
          </p:txBody>
        </p:sp>
        <p:sp>
          <p:nvSpPr>
            <p:cNvPr id="32" name="CasellaDiTesto 31"/>
            <p:cNvSpPr txBox="1"/>
            <p:nvPr/>
          </p:nvSpPr>
          <p:spPr>
            <a:xfrm>
              <a:off x="9553223" y="3661445"/>
              <a:ext cx="323165" cy="307776"/>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it-IT" sz="900" dirty="0"/>
                <a:t>1</a:t>
              </a:r>
            </a:p>
          </p:txBody>
        </p:sp>
        <p:sp>
          <p:nvSpPr>
            <p:cNvPr id="33" name="CasellaDiTesto 32"/>
            <p:cNvSpPr txBox="1"/>
            <p:nvPr/>
          </p:nvSpPr>
          <p:spPr>
            <a:xfrm>
              <a:off x="9684829" y="1933302"/>
              <a:ext cx="323165" cy="307776"/>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it-IT" sz="900" dirty="0"/>
                <a:t>5</a:t>
              </a:r>
            </a:p>
          </p:txBody>
        </p:sp>
        <p:sp>
          <p:nvSpPr>
            <p:cNvPr id="34" name="CasellaDiTesto 33"/>
            <p:cNvSpPr txBox="1"/>
            <p:nvPr/>
          </p:nvSpPr>
          <p:spPr>
            <a:xfrm>
              <a:off x="8642326" y="2451318"/>
              <a:ext cx="323165" cy="307776"/>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it-IT" sz="900" dirty="0"/>
                <a:t>3</a:t>
              </a:r>
            </a:p>
          </p:txBody>
        </p:sp>
        <p:sp>
          <p:nvSpPr>
            <p:cNvPr id="35" name="CasellaDiTesto 34"/>
            <p:cNvSpPr txBox="1"/>
            <p:nvPr/>
          </p:nvSpPr>
          <p:spPr>
            <a:xfrm>
              <a:off x="9251218" y="2828655"/>
              <a:ext cx="323165" cy="307776"/>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it-IT" sz="900" dirty="0"/>
                <a:t>2</a:t>
              </a:r>
            </a:p>
          </p:txBody>
        </p:sp>
        <p:sp>
          <p:nvSpPr>
            <p:cNvPr id="36" name="CasellaDiTesto 35"/>
            <p:cNvSpPr txBox="1"/>
            <p:nvPr/>
          </p:nvSpPr>
          <p:spPr>
            <a:xfrm>
              <a:off x="10531809" y="3291227"/>
              <a:ext cx="323165" cy="307776"/>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it-IT" sz="900" dirty="0"/>
                <a:t>4</a:t>
              </a:r>
            </a:p>
          </p:txBody>
        </p:sp>
      </p:grpSp>
      <p:sp>
        <p:nvSpPr>
          <p:cNvPr id="42" name="CasellaDiTesto 41"/>
          <p:cNvSpPr txBox="1"/>
          <p:nvPr/>
        </p:nvSpPr>
        <p:spPr>
          <a:xfrm>
            <a:off x="6679155" y="4549839"/>
            <a:ext cx="1854995" cy="83099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200" dirty="0"/>
              <a:t>Minimum </a:t>
            </a:r>
            <a:r>
              <a:rPr lang="it-IT" sz="1200" dirty="0" err="1"/>
              <a:t>wedge</a:t>
            </a:r>
            <a:r>
              <a:rPr lang="it-IT" sz="1200" dirty="0"/>
              <a:t> </a:t>
            </a:r>
            <a:r>
              <a:rPr lang="it-IT" sz="1200" dirty="0" err="1"/>
              <a:t>thickness</a:t>
            </a:r>
            <a:endParaRPr lang="it-IT" sz="1200" dirty="0"/>
          </a:p>
          <a:p>
            <a:r>
              <a:rPr lang="it-IT" sz="1200" dirty="0" err="1"/>
              <a:t>d</a:t>
            </a:r>
            <a:r>
              <a:rPr lang="it-IT" sz="1200" baseline="-25000" dirty="0" err="1"/>
              <a:t>block</a:t>
            </a:r>
            <a:r>
              <a:rPr lang="it-IT" sz="1200" baseline="-25000" dirty="0"/>
              <a:t> 1-2</a:t>
            </a:r>
            <a:r>
              <a:rPr lang="it-IT" sz="1200" dirty="0"/>
              <a:t> = 1.03 mm</a:t>
            </a:r>
          </a:p>
          <a:p>
            <a:r>
              <a:rPr lang="it-IT" sz="1200" dirty="0" err="1"/>
              <a:t>d</a:t>
            </a:r>
            <a:r>
              <a:rPr lang="it-IT" sz="1200" baseline="-25000" dirty="0" err="1"/>
              <a:t>block</a:t>
            </a:r>
            <a:r>
              <a:rPr lang="it-IT" sz="1200" baseline="-25000" dirty="0"/>
              <a:t> 2-3</a:t>
            </a:r>
            <a:r>
              <a:rPr lang="it-IT" sz="1200" dirty="0"/>
              <a:t> = 1.67 mm</a:t>
            </a:r>
          </a:p>
          <a:p>
            <a:r>
              <a:rPr lang="it-IT" sz="1200" dirty="0" err="1"/>
              <a:t>d</a:t>
            </a:r>
            <a:r>
              <a:rPr lang="it-IT" sz="1200" baseline="-25000" dirty="0" err="1"/>
              <a:t>block</a:t>
            </a:r>
            <a:r>
              <a:rPr lang="it-IT" sz="1200" baseline="-25000" dirty="0"/>
              <a:t> 5-4</a:t>
            </a:r>
            <a:r>
              <a:rPr lang="it-IT" sz="1200" dirty="0"/>
              <a:t> = 1.10 mm</a:t>
            </a:r>
          </a:p>
        </p:txBody>
      </p:sp>
      <p:sp>
        <p:nvSpPr>
          <p:cNvPr id="43" name="CasellaDiTesto 42"/>
          <p:cNvSpPr txBox="1"/>
          <p:nvPr/>
        </p:nvSpPr>
        <p:spPr>
          <a:xfrm>
            <a:off x="5447098" y="4724266"/>
            <a:ext cx="1091966"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200" dirty="0" err="1"/>
              <a:t>Mandrel</a:t>
            </a:r>
            <a:r>
              <a:rPr lang="it-IT" sz="1200" dirty="0"/>
              <a:t> </a:t>
            </a:r>
            <a:r>
              <a:rPr lang="it-IT" sz="1200" dirty="0" err="1"/>
              <a:t>radii</a:t>
            </a:r>
            <a:endParaRPr lang="it-IT" sz="1200" dirty="0"/>
          </a:p>
          <a:p>
            <a:r>
              <a:rPr lang="it-IT" sz="1200" dirty="0" err="1"/>
              <a:t>R</a:t>
            </a:r>
            <a:r>
              <a:rPr lang="it-IT" sz="1200" baseline="-25000" dirty="0" err="1"/>
              <a:t>in</a:t>
            </a:r>
            <a:r>
              <a:rPr lang="it-IT" sz="1200" dirty="0"/>
              <a:t>= 25 mm</a:t>
            </a:r>
          </a:p>
          <a:p>
            <a:r>
              <a:rPr lang="it-IT" sz="1200" dirty="0" err="1"/>
              <a:t>R</a:t>
            </a:r>
            <a:r>
              <a:rPr lang="it-IT" sz="1200" baseline="-25000" dirty="0" err="1"/>
              <a:t>out</a:t>
            </a:r>
            <a:r>
              <a:rPr lang="it-IT" sz="1200" dirty="0"/>
              <a:t>= 46.8 mm</a:t>
            </a:r>
          </a:p>
        </p:txBody>
      </p:sp>
      <p:sp>
        <p:nvSpPr>
          <p:cNvPr id="4" name="CasellaDiTesto 3"/>
          <p:cNvSpPr txBox="1"/>
          <p:nvPr/>
        </p:nvSpPr>
        <p:spPr>
          <a:xfrm>
            <a:off x="6518643" y="5710554"/>
            <a:ext cx="1719638" cy="307777"/>
          </a:xfrm>
          <a:prstGeom prst="rect">
            <a:avLst/>
          </a:prstGeom>
          <a:noFill/>
        </p:spPr>
        <p:txBody>
          <a:bodyPr wrap="none" rtlCol="0">
            <a:spAutoFit/>
          </a:bodyPr>
          <a:lstStyle/>
          <a:p>
            <a:r>
              <a:rPr lang="it-IT" sz="1400" dirty="0" err="1" smtClean="0"/>
              <a:t>Courtesy</a:t>
            </a:r>
            <a:r>
              <a:rPr lang="it-IT" sz="1400" dirty="0" smtClean="0"/>
              <a:t>: R. Valente </a:t>
            </a:r>
            <a:endParaRPr lang="it-IT" sz="1400" dirty="0"/>
          </a:p>
        </p:txBody>
      </p:sp>
      <p:sp>
        <p:nvSpPr>
          <p:cNvPr id="6" name="Segnaposto piè di pagina 5"/>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7" name="Segnaposto numero diapositiva 6"/>
          <p:cNvSpPr>
            <a:spLocks noGrp="1"/>
          </p:cNvSpPr>
          <p:nvPr>
            <p:ph type="sldNum" sz="quarter" idx="12"/>
          </p:nvPr>
        </p:nvSpPr>
        <p:spPr/>
        <p:txBody>
          <a:bodyPr/>
          <a:lstStyle/>
          <a:p>
            <a:fld id="{3F1AD36A-62FC-43F1-840F-94536B479D82}" type="slidenum">
              <a:rPr lang="en-US" altLang="it-IT" smtClean="0"/>
              <a:pPr/>
              <a:t>38</a:t>
            </a:fld>
            <a:endParaRPr lang="en-US" altLang="it-IT"/>
          </a:p>
        </p:txBody>
      </p:sp>
    </p:spTree>
    <p:extLst>
      <p:ext uri="{BB962C8B-B14F-4D97-AF65-F5344CB8AC3E}">
        <p14:creationId xmlns:p14="http://schemas.microsoft.com/office/powerpoint/2010/main" val="3315972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5801" y="669895"/>
            <a:ext cx="7886700" cy="634025"/>
          </a:xfrm>
        </p:spPr>
        <p:txBody>
          <a:bodyPr/>
          <a:lstStyle/>
          <a:p>
            <a:r>
              <a:rPr lang="it-IT" dirty="0" err="1" smtClean="0"/>
              <a:t>Winding</a:t>
            </a:r>
            <a:r>
              <a:rPr lang="it-IT" dirty="0" smtClean="0"/>
              <a:t> connection side</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8267" y="2125266"/>
            <a:ext cx="3217085" cy="3263504"/>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767424"/>
            <a:ext cx="3393551" cy="3447704"/>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199" y="1406239"/>
            <a:ext cx="4757396" cy="2350779"/>
          </a:xfrm>
          <a:prstGeom prst="rect">
            <a:avLst/>
          </a:prstGeom>
        </p:spPr>
      </p:pic>
      <p:sp>
        <p:nvSpPr>
          <p:cNvPr id="7" name="CasellaDiTesto 6"/>
          <p:cNvSpPr txBox="1"/>
          <p:nvPr/>
        </p:nvSpPr>
        <p:spPr>
          <a:xfrm>
            <a:off x="628650" y="3480019"/>
            <a:ext cx="94352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800" b="1" dirty="0" err="1"/>
              <a:t>Layer</a:t>
            </a:r>
            <a:r>
              <a:rPr lang="it-IT" sz="1800" b="1" dirty="0"/>
              <a:t> 1</a:t>
            </a:r>
          </a:p>
        </p:txBody>
      </p:sp>
      <p:sp>
        <p:nvSpPr>
          <p:cNvPr id="8" name="CasellaDiTesto 7"/>
          <p:cNvSpPr txBox="1"/>
          <p:nvPr/>
        </p:nvSpPr>
        <p:spPr>
          <a:xfrm>
            <a:off x="5673881" y="2664143"/>
            <a:ext cx="94352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800" b="1" dirty="0" err="1"/>
              <a:t>Layer</a:t>
            </a:r>
            <a:r>
              <a:rPr lang="it-IT" sz="1800" b="1" dirty="0"/>
              <a:t> 2</a:t>
            </a:r>
          </a:p>
        </p:txBody>
      </p:sp>
      <p:cxnSp>
        <p:nvCxnSpPr>
          <p:cNvPr id="10" name="Connettore 2 9"/>
          <p:cNvCxnSpPr/>
          <p:nvPr/>
        </p:nvCxnSpPr>
        <p:spPr>
          <a:xfrm flipH="1">
            <a:off x="1458228" y="4928410"/>
            <a:ext cx="273230" cy="460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nettore 2 10"/>
          <p:cNvCxnSpPr/>
          <p:nvPr/>
        </p:nvCxnSpPr>
        <p:spPr>
          <a:xfrm flipH="1">
            <a:off x="1277868" y="4468047"/>
            <a:ext cx="478966" cy="9207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CasellaDiTesto 12"/>
          <p:cNvSpPr txBox="1"/>
          <p:nvPr/>
        </p:nvSpPr>
        <p:spPr>
          <a:xfrm>
            <a:off x="7206331" y="5111771"/>
            <a:ext cx="175560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800" b="1" dirty="0"/>
              <a:t>Connection side</a:t>
            </a:r>
          </a:p>
        </p:txBody>
      </p:sp>
      <p:sp>
        <p:nvSpPr>
          <p:cNvPr id="14" name="CasellaDiTesto 13"/>
          <p:cNvSpPr txBox="1"/>
          <p:nvPr/>
        </p:nvSpPr>
        <p:spPr>
          <a:xfrm>
            <a:off x="525801" y="5409859"/>
            <a:ext cx="1319592"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it-IT" sz="1800" dirty="0" err="1"/>
              <a:t>wedge</a:t>
            </a:r>
            <a:r>
              <a:rPr lang="it-IT" sz="1800" dirty="0"/>
              <a:t> </a:t>
            </a:r>
            <a:r>
              <a:rPr lang="it-IT" sz="1800" dirty="0" err="1"/>
              <a:t>jump</a:t>
            </a:r>
            <a:endParaRPr lang="it-IT" sz="1800" dirty="0"/>
          </a:p>
        </p:txBody>
      </p:sp>
      <p:cxnSp>
        <p:nvCxnSpPr>
          <p:cNvPr id="17" name="Connettore 2 16"/>
          <p:cNvCxnSpPr>
            <a:endCxn id="33" idx="0"/>
          </p:cNvCxnSpPr>
          <p:nvPr/>
        </p:nvCxnSpPr>
        <p:spPr>
          <a:xfrm flipH="1">
            <a:off x="4131412" y="3051812"/>
            <a:ext cx="108083" cy="7121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nettore 2 21"/>
          <p:cNvCxnSpPr>
            <a:endCxn id="35" idx="0"/>
          </p:cNvCxnSpPr>
          <p:nvPr/>
        </p:nvCxnSpPr>
        <p:spPr>
          <a:xfrm>
            <a:off x="5417005" y="2230403"/>
            <a:ext cx="21726" cy="15266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nettore 2 28"/>
          <p:cNvCxnSpPr>
            <a:endCxn id="31" idx="0"/>
          </p:cNvCxnSpPr>
          <p:nvPr/>
        </p:nvCxnSpPr>
        <p:spPr>
          <a:xfrm>
            <a:off x="3044290" y="2705554"/>
            <a:ext cx="28787" cy="1060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CasellaDiTesto 30"/>
          <p:cNvSpPr txBox="1"/>
          <p:nvPr/>
        </p:nvSpPr>
        <p:spPr>
          <a:xfrm>
            <a:off x="2649162" y="3765781"/>
            <a:ext cx="1152880"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it-IT" sz="1800" dirty="0" err="1"/>
              <a:t>block</a:t>
            </a:r>
            <a:r>
              <a:rPr lang="it-IT" sz="1800" dirty="0"/>
              <a:t> split</a:t>
            </a:r>
          </a:p>
        </p:txBody>
      </p:sp>
      <p:sp>
        <p:nvSpPr>
          <p:cNvPr id="33" name="CasellaDiTesto 32"/>
          <p:cNvSpPr txBox="1"/>
          <p:nvPr/>
        </p:nvSpPr>
        <p:spPr>
          <a:xfrm>
            <a:off x="3627834" y="3763957"/>
            <a:ext cx="1319592"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it-IT" sz="1800" dirty="0" err="1"/>
              <a:t>wedge</a:t>
            </a:r>
            <a:r>
              <a:rPr lang="it-IT" sz="1800" dirty="0"/>
              <a:t> </a:t>
            </a:r>
            <a:r>
              <a:rPr lang="it-IT" sz="1800" dirty="0" err="1"/>
              <a:t>jump</a:t>
            </a:r>
            <a:endParaRPr lang="it-IT" sz="1800" dirty="0"/>
          </a:p>
        </p:txBody>
      </p:sp>
      <p:sp>
        <p:nvSpPr>
          <p:cNvPr id="35" name="CasellaDiTesto 34"/>
          <p:cNvSpPr txBox="1"/>
          <p:nvPr/>
        </p:nvSpPr>
        <p:spPr>
          <a:xfrm>
            <a:off x="4807693" y="3757018"/>
            <a:ext cx="1713931"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it-IT" sz="1800" dirty="0" err="1"/>
              <a:t>layer</a:t>
            </a:r>
            <a:r>
              <a:rPr lang="it-IT" sz="1800" dirty="0"/>
              <a:t> </a:t>
            </a:r>
            <a:r>
              <a:rPr lang="it-IT" sz="1800" dirty="0" err="1"/>
              <a:t>jump</a:t>
            </a:r>
            <a:r>
              <a:rPr lang="it-IT" sz="1800" dirty="0"/>
              <a:t> (30°)</a:t>
            </a:r>
          </a:p>
        </p:txBody>
      </p:sp>
      <p:sp>
        <p:nvSpPr>
          <p:cNvPr id="9" name="Segnaposto numero diapositiva 8"/>
          <p:cNvSpPr>
            <a:spLocks noGrp="1"/>
          </p:cNvSpPr>
          <p:nvPr>
            <p:ph type="sldNum" sz="quarter" idx="12"/>
          </p:nvPr>
        </p:nvSpPr>
        <p:spPr/>
        <p:txBody>
          <a:bodyPr/>
          <a:lstStyle/>
          <a:p>
            <a:fld id="{6E159170-8E96-4339-9656-8641271C7B4D}" type="slidenum">
              <a:rPr lang="it-IT" smtClean="0"/>
              <a:t>39</a:t>
            </a:fld>
            <a:endParaRPr lang="it-IT"/>
          </a:p>
        </p:txBody>
      </p:sp>
      <p:sp>
        <p:nvSpPr>
          <p:cNvPr id="20" name="CasellaDiTesto 19"/>
          <p:cNvSpPr txBox="1"/>
          <p:nvPr/>
        </p:nvSpPr>
        <p:spPr>
          <a:xfrm>
            <a:off x="6830562" y="5929535"/>
            <a:ext cx="1719638" cy="307777"/>
          </a:xfrm>
          <a:prstGeom prst="rect">
            <a:avLst/>
          </a:prstGeom>
          <a:noFill/>
        </p:spPr>
        <p:txBody>
          <a:bodyPr wrap="none" rtlCol="0">
            <a:spAutoFit/>
          </a:bodyPr>
          <a:lstStyle/>
          <a:p>
            <a:r>
              <a:rPr lang="it-IT" sz="1400" dirty="0" err="1" smtClean="0"/>
              <a:t>Courtesy</a:t>
            </a:r>
            <a:r>
              <a:rPr lang="it-IT" sz="1400" dirty="0" smtClean="0"/>
              <a:t>: R. Valente </a:t>
            </a:r>
            <a:endParaRPr lang="it-IT" sz="1400" dirty="0"/>
          </a:p>
        </p:txBody>
      </p:sp>
      <p:sp>
        <p:nvSpPr>
          <p:cNvPr id="12" name="Segnaposto piè di pagina 11"/>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3733622845"/>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76A9EA26-2489-4CF4-8C24-5BCD6F1FBBEC}" type="slidenum">
              <a:rPr lang="en-US" altLang="it-IT" smtClean="0"/>
              <a:pPr/>
              <a:t>4</a:t>
            </a:fld>
            <a:endParaRPr lang="en-US" altLang="it-IT"/>
          </a:p>
        </p:txBody>
      </p:sp>
      <p:sp>
        <p:nvSpPr>
          <p:cNvPr id="4" name="Segnaposto piè di pagina 3"/>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6" name="CasellaDiTesto 5"/>
          <p:cNvSpPr txBox="1"/>
          <p:nvPr/>
        </p:nvSpPr>
        <p:spPr>
          <a:xfrm>
            <a:off x="899592" y="764704"/>
            <a:ext cx="7344816" cy="3416320"/>
          </a:xfrm>
          <a:prstGeom prst="rect">
            <a:avLst/>
          </a:prstGeom>
          <a:noFill/>
        </p:spPr>
        <p:txBody>
          <a:bodyPr wrap="square" rtlCol="0">
            <a:spAutoFit/>
          </a:bodyPr>
          <a:lstStyle/>
          <a:p>
            <a:pPr algn="ctr"/>
            <a:r>
              <a:rPr lang="it-IT" sz="4800" dirty="0"/>
              <a:t>Sommario</a:t>
            </a:r>
          </a:p>
          <a:p>
            <a:pPr algn="ctr"/>
            <a:endParaRPr lang="it-IT" dirty="0"/>
          </a:p>
          <a:p>
            <a:pPr algn="ctr"/>
            <a:endParaRPr lang="it-IT" dirty="0"/>
          </a:p>
          <a:p>
            <a:pPr algn="ctr"/>
            <a:endParaRPr lang="it-IT" dirty="0"/>
          </a:p>
          <a:p>
            <a:pPr marL="342900" indent="-342900">
              <a:buFontTx/>
              <a:buChar char="-"/>
            </a:pPr>
            <a:r>
              <a:rPr lang="it-IT" dirty="0">
                <a:solidFill>
                  <a:srgbClr val="FF0000"/>
                </a:solidFill>
              </a:rPr>
              <a:t>Piccola panoramica </a:t>
            </a:r>
            <a:r>
              <a:rPr lang="it-IT" dirty="0" smtClean="0">
                <a:solidFill>
                  <a:srgbClr val="FF0000"/>
                </a:solidFill>
              </a:rPr>
              <a:t>delle </a:t>
            </a:r>
            <a:r>
              <a:rPr lang="it-IT" dirty="0">
                <a:solidFill>
                  <a:srgbClr val="FF0000"/>
                </a:solidFill>
              </a:rPr>
              <a:t>infrastrutture del gruppo</a:t>
            </a:r>
          </a:p>
          <a:p>
            <a:pPr marL="342900" indent="-342900">
              <a:buFontTx/>
              <a:buChar char="-"/>
            </a:pPr>
            <a:r>
              <a:rPr lang="it-IT" dirty="0"/>
              <a:t>Attività attuali</a:t>
            </a:r>
          </a:p>
          <a:p>
            <a:pPr marL="342900" indent="-342900">
              <a:buFontTx/>
              <a:buChar char="-"/>
            </a:pPr>
            <a:r>
              <a:rPr lang="it-IT" dirty="0"/>
              <a:t>Persone coinvolte</a:t>
            </a:r>
          </a:p>
          <a:p>
            <a:pPr marL="342900" indent="-342900">
              <a:buFontTx/>
              <a:buChar char="-"/>
            </a:pPr>
            <a:r>
              <a:rPr lang="it-IT" dirty="0"/>
              <a:t>Criticità</a:t>
            </a:r>
          </a:p>
        </p:txBody>
      </p:sp>
    </p:spTree>
    <p:extLst>
      <p:ext uri="{BB962C8B-B14F-4D97-AF65-F5344CB8AC3E}">
        <p14:creationId xmlns:p14="http://schemas.microsoft.com/office/powerpoint/2010/main" val="860819732"/>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345" y="3262573"/>
            <a:ext cx="2065655" cy="2246399"/>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 y="1097761"/>
            <a:ext cx="2232057" cy="2511841"/>
          </a:xfrm>
          <a:prstGeom prst="rect">
            <a:avLst/>
          </a:prstGeom>
        </p:spPr>
      </p:pic>
      <p:graphicFrame>
        <p:nvGraphicFramePr>
          <p:cNvPr id="19" name="Tabella 18"/>
          <p:cNvGraphicFramePr>
            <a:graphicFrameLocks noGrp="1"/>
          </p:cNvGraphicFramePr>
          <p:nvPr>
            <p:extLst/>
          </p:nvPr>
        </p:nvGraphicFramePr>
        <p:xfrm>
          <a:off x="3297892" y="3332662"/>
          <a:ext cx="2278919" cy="1905000"/>
        </p:xfrm>
        <a:graphic>
          <a:graphicData uri="http://schemas.openxmlformats.org/drawingml/2006/table">
            <a:tbl>
              <a:tblPr firstRow="1" bandRow="1">
                <a:tableStyleId>{5C22544A-7EE6-4342-B048-85BDC9FD1C3A}</a:tableStyleId>
              </a:tblPr>
              <a:tblGrid>
                <a:gridCol w="1054853">
                  <a:extLst>
                    <a:ext uri="{9D8B030D-6E8A-4147-A177-3AD203B41FA5}">
                      <a16:colId xmlns:a16="http://schemas.microsoft.com/office/drawing/2014/main" val="38339938"/>
                    </a:ext>
                  </a:extLst>
                </a:gridCol>
                <a:gridCol w="639769">
                  <a:extLst>
                    <a:ext uri="{9D8B030D-6E8A-4147-A177-3AD203B41FA5}">
                      <a16:colId xmlns:a16="http://schemas.microsoft.com/office/drawing/2014/main" val="2248764877"/>
                    </a:ext>
                  </a:extLst>
                </a:gridCol>
                <a:gridCol w="584297">
                  <a:extLst>
                    <a:ext uri="{9D8B030D-6E8A-4147-A177-3AD203B41FA5}">
                      <a16:colId xmlns:a16="http://schemas.microsoft.com/office/drawing/2014/main" val="1109734105"/>
                    </a:ext>
                  </a:extLst>
                </a:gridCol>
              </a:tblGrid>
              <a:tr h="480060">
                <a:tc>
                  <a:txBody>
                    <a:bodyPr/>
                    <a:lstStyle/>
                    <a:p>
                      <a:pPr algn="ctr"/>
                      <a:r>
                        <a:rPr lang="it-IT" sz="1400" dirty="0" err="1" smtClean="0"/>
                        <a:t>Length</a:t>
                      </a:r>
                      <a:r>
                        <a:rPr lang="it-IT" sz="1400" baseline="0" dirty="0" smtClean="0"/>
                        <a:t> [m]</a:t>
                      </a:r>
                      <a:endParaRPr lang="it-IT" sz="1400" baseline="-25000" dirty="0"/>
                    </a:p>
                  </a:txBody>
                  <a:tcPr marL="68580" marR="68580" marT="34290" marB="34290" anchor="ctr"/>
                </a:tc>
                <a:tc>
                  <a:txBody>
                    <a:bodyPr/>
                    <a:lstStyle/>
                    <a:p>
                      <a:pPr algn="ctr"/>
                      <a:r>
                        <a:rPr lang="it-IT" sz="1400" dirty="0" err="1" smtClean="0"/>
                        <a:t>Opt</a:t>
                      </a:r>
                      <a:r>
                        <a:rPr lang="it-IT" sz="1400" dirty="0" smtClean="0"/>
                        <a:t>. 1</a:t>
                      </a:r>
                      <a:endParaRPr lang="it-IT" sz="1400" dirty="0"/>
                    </a:p>
                  </a:txBody>
                  <a:tcPr marL="68580" marR="68580" marT="34290" marB="34290" anchor="ctr"/>
                </a:tc>
                <a:tc>
                  <a:txBody>
                    <a:bodyPr/>
                    <a:lstStyle/>
                    <a:p>
                      <a:pPr algn="ctr"/>
                      <a:r>
                        <a:rPr lang="it-IT" sz="1400" dirty="0" err="1" smtClean="0"/>
                        <a:t>Opt</a:t>
                      </a:r>
                      <a:r>
                        <a:rPr lang="it-IT" sz="1400" dirty="0" smtClean="0"/>
                        <a:t>.</a:t>
                      </a:r>
                      <a:r>
                        <a:rPr lang="it-IT" sz="1400" baseline="0" dirty="0" smtClean="0"/>
                        <a:t> 2</a:t>
                      </a:r>
                      <a:endParaRPr lang="it-IT" sz="1400" dirty="0"/>
                    </a:p>
                  </a:txBody>
                  <a:tcPr marL="68580" marR="68580" marT="34290" marB="34290" anchor="ctr"/>
                </a:tc>
                <a:extLst>
                  <a:ext uri="{0D108BD9-81ED-4DB2-BD59-A6C34878D82A}">
                    <a16:rowId xmlns:a16="http://schemas.microsoft.com/office/drawing/2014/main" val="492968917"/>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aseline="0" dirty="0" err="1" smtClean="0"/>
                        <a:t>overall</a:t>
                      </a:r>
                      <a:endParaRPr lang="it-IT" sz="1400" baseline="0" dirty="0" smtClean="0"/>
                    </a:p>
                  </a:txBody>
                  <a:tcPr marL="68580" marR="68580" marT="34290" marB="34290" anchor="ctr"/>
                </a:tc>
                <a:tc>
                  <a:txBody>
                    <a:bodyPr/>
                    <a:lstStyle/>
                    <a:p>
                      <a:pPr algn="ctr"/>
                      <a:r>
                        <a:rPr lang="it-IT" sz="1400" dirty="0" smtClean="0"/>
                        <a:t>1.67</a:t>
                      </a:r>
                      <a:endParaRPr lang="it-IT" sz="1400" dirty="0"/>
                    </a:p>
                  </a:txBody>
                  <a:tcPr marL="68580" marR="68580" marT="34290" marB="34290" anchor="ctr"/>
                </a:tc>
                <a:tc>
                  <a:txBody>
                    <a:bodyPr/>
                    <a:lstStyle/>
                    <a:p>
                      <a:pPr algn="ctr"/>
                      <a:r>
                        <a:rPr lang="it-IT" sz="1400" dirty="0" smtClean="0"/>
                        <a:t>1.67</a:t>
                      </a:r>
                      <a:endParaRPr lang="it-IT" sz="1400" dirty="0"/>
                    </a:p>
                  </a:txBody>
                  <a:tcPr marL="68580" marR="68580" marT="34290" marB="34290" anchor="ctr"/>
                </a:tc>
                <a:extLst>
                  <a:ext uri="{0D108BD9-81ED-4DB2-BD59-A6C34878D82A}">
                    <a16:rowId xmlns:a16="http://schemas.microsoft.com/office/drawing/2014/main" val="446262193"/>
                  </a:ext>
                </a:extLst>
              </a:tr>
              <a:tr h="278130">
                <a:tc>
                  <a:txBody>
                    <a:bodyPr/>
                    <a:lstStyle/>
                    <a:p>
                      <a:pPr algn="ctr"/>
                      <a:r>
                        <a:rPr lang="it-IT" sz="1400" dirty="0" err="1" smtClean="0"/>
                        <a:t>yoke</a:t>
                      </a:r>
                      <a:endParaRPr lang="it-IT" sz="1400" dirty="0"/>
                    </a:p>
                  </a:txBody>
                  <a:tcPr marL="68580" marR="68580" marT="34290" marB="34290" anchor="ctr"/>
                </a:tc>
                <a:tc>
                  <a:txBody>
                    <a:bodyPr/>
                    <a:lstStyle/>
                    <a:p>
                      <a:pPr algn="ctr"/>
                      <a:r>
                        <a:rPr lang="it-IT" sz="1400" dirty="0" smtClean="0"/>
                        <a:t>1.40</a:t>
                      </a:r>
                      <a:endParaRPr lang="it-IT" sz="1400" dirty="0"/>
                    </a:p>
                  </a:txBody>
                  <a:tcPr marL="68580" marR="68580" marT="34290" marB="34290" anchor="ctr"/>
                </a:tc>
                <a:tc>
                  <a:txBody>
                    <a:bodyPr/>
                    <a:lstStyle/>
                    <a:p>
                      <a:pPr algn="ctr"/>
                      <a:r>
                        <a:rPr lang="it-IT" sz="1400" dirty="0" smtClean="0"/>
                        <a:t>1.40</a:t>
                      </a:r>
                      <a:endParaRPr lang="it-IT" sz="1400" dirty="0"/>
                    </a:p>
                  </a:txBody>
                  <a:tcPr marL="68580" marR="68580" marT="34290" marB="34290" anchor="ctr"/>
                </a:tc>
                <a:extLst>
                  <a:ext uri="{0D108BD9-81ED-4DB2-BD59-A6C34878D82A}">
                    <a16:rowId xmlns:a16="http://schemas.microsoft.com/office/drawing/2014/main" val="2724115895"/>
                  </a:ext>
                </a:extLst>
              </a:tr>
              <a:tr h="278130">
                <a:tc>
                  <a:txBody>
                    <a:bodyPr/>
                    <a:lstStyle/>
                    <a:p>
                      <a:pPr algn="ctr"/>
                      <a:r>
                        <a:rPr lang="it-IT" sz="1400" dirty="0" smtClean="0"/>
                        <a:t>Coil </a:t>
                      </a:r>
                      <a:r>
                        <a:rPr lang="it-IT" sz="1400" dirty="0" err="1" smtClean="0"/>
                        <a:t>ends</a:t>
                      </a:r>
                      <a:endParaRPr lang="it-IT" sz="1400" dirty="0"/>
                    </a:p>
                  </a:txBody>
                  <a:tcPr marL="68580" marR="68580" marT="34290" marB="34290" anchor="ctr"/>
                </a:tc>
                <a:tc>
                  <a:txBody>
                    <a:bodyPr/>
                    <a:lstStyle/>
                    <a:p>
                      <a:pPr algn="ctr"/>
                      <a:r>
                        <a:rPr lang="it-IT" sz="1400" dirty="0" smtClean="0"/>
                        <a:t>0.135</a:t>
                      </a:r>
                      <a:endParaRPr lang="it-IT" sz="1400" dirty="0"/>
                    </a:p>
                  </a:txBody>
                  <a:tcPr marL="68580" marR="68580" marT="34290" marB="34290" anchor="ctr"/>
                </a:tc>
                <a:tc>
                  <a:txBody>
                    <a:bodyPr/>
                    <a:lstStyle/>
                    <a:p>
                      <a:pPr algn="ctr"/>
                      <a:r>
                        <a:rPr lang="it-IT" sz="1400" dirty="0" smtClean="0"/>
                        <a:t>0.135</a:t>
                      </a:r>
                      <a:endParaRPr lang="it-IT" sz="1400" dirty="0"/>
                    </a:p>
                  </a:txBody>
                  <a:tcPr marL="68580" marR="68580" marT="34290" marB="34290" anchor="ctr"/>
                </a:tc>
                <a:extLst>
                  <a:ext uri="{0D108BD9-81ED-4DB2-BD59-A6C34878D82A}">
                    <a16:rowId xmlns:a16="http://schemas.microsoft.com/office/drawing/2014/main" val="3018221863"/>
                  </a:ext>
                </a:extLst>
              </a:tr>
              <a:tr h="278130">
                <a:tc>
                  <a:txBody>
                    <a:bodyPr/>
                    <a:lstStyle/>
                    <a:p>
                      <a:pPr algn="ctr"/>
                      <a:r>
                        <a:rPr lang="it-IT" sz="1400" dirty="0" err="1" smtClean="0"/>
                        <a:t>Magnetic</a:t>
                      </a:r>
                      <a:endParaRPr lang="it-IT" sz="1400" dirty="0"/>
                    </a:p>
                  </a:txBody>
                  <a:tcPr marL="68580" marR="68580" marT="34290" marB="34290" anchor="ctr"/>
                </a:tc>
                <a:tc>
                  <a:txBody>
                    <a:bodyPr/>
                    <a:lstStyle/>
                    <a:p>
                      <a:pPr algn="ctr"/>
                      <a:r>
                        <a:rPr lang="it-IT" sz="1400" dirty="0" smtClean="0"/>
                        <a:t>1.36</a:t>
                      </a:r>
                      <a:endParaRPr lang="it-IT" sz="1400" dirty="0"/>
                    </a:p>
                  </a:txBody>
                  <a:tcPr marL="68580" marR="68580" marT="34290" marB="34290" anchor="ctr"/>
                </a:tc>
                <a:tc>
                  <a:txBody>
                    <a:bodyPr/>
                    <a:lstStyle/>
                    <a:p>
                      <a:pPr algn="ctr"/>
                      <a:r>
                        <a:rPr lang="it-IT" sz="1400" dirty="0" smtClean="0"/>
                        <a:t>1.54</a:t>
                      </a:r>
                      <a:endParaRPr lang="it-IT" sz="1400" dirty="0"/>
                    </a:p>
                  </a:txBody>
                  <a:tcPr marL="68580" marR="68580" marT="34290" marB="34290" anchor="ctr"/>
                </a:tc>
                <a:extLst>
                  <a:ext uri="{0D108BD9-81ED-4DB2-BD59-A6C34878D82A}">
                    <a16:rowId xmlns:a16="http://schemas.microsoft.com/office/drawing/2014/main" val="1078230135"/>
                  </a:ext>
                </a:extLst>
              </a:tr>
              <a:tr h="278130">
                <a:tc>
                  <a:txBody>
                    <a:bodyPr/>
                    <a:lstStyle/>
                    <a:p>
                      <a:pPr algn="ctr"/>
                      <a:r>
                        <a:rPr lang="it-IT" sz="1400" dirty="0" err="1" smtClean="0"/>
                        <a:t>Conductor</a:t>
                      </a:r>
                      <a:endParaRPr lang="it-IT" sz="1400" dirty="0"/>
                    </a:p>
                  </a:txBody>
                  <a:tcPr marL="68580" marR="68580" marT="34290" marB="34290" anchor="ctr"/>
                </a:tc>
                <a:tc>
                  <a:txBody>
                    <a:bodyPr/>
                    <a:lstStyle/>
                    <a:p>
                      <a:pPr algn="ctr"/>
                      <a:r>
                        <a:rPr lang="it-IT" sz="1400" dirty="0" smtClean="0"/>
                        <a:t>238.5</a:t>
                      </a:r>
                      <a:endParaRPr lang="it-IT" sz="1400" dirty="0"/>
                    </a:p>
                  </a:txBody>
                  <a:tcPr marL="68580" marR="68580" marT="34290" marB="34290" anchor="ctr"/>
                </a:tc>
                <a:tc>
                  <a:txBody>
                    <a:bodyPr/>
                    <a:lstStyle/>
                    <a:p>
                      <a:pPr algn="ctr"/>
                      <a:r>
                        <a:rPr lang="it-IT" sz="1400" dirty="0" smtClean="0"/>
                        <a:t>239</a:t>
                      </a:r>
                      <a:endParaRPr lang="it-IT" sz="1400" dirty="0"/>
                    </a:p>
                  </a:txBody>
                  <a:tcPr marL="68580" marR="68580" marT="34290" marB="34290" anchor="ctr"/>
                </a:tc>
                <a:extLst>
                  <a:ext uri="{0D108BD9-81ED-4DB2-BD59-A6C34878D82A}">
                    <a16:rowId xmlns:a16="http://schemas.microsoft.com/office/drawing/2014/main" val="24504136"/>
                  </a:ext>
                </a:extLst>
              </a:tr>
            </a:tbl>
          </a:graphicData>
        </a:graphic>
      </p:graphicFrame>
      <p:graphicFrame>
        <p:nvGraphicFramePr>
          <p:cNvPr id="14" name="Tabella 13"/>
          <p:cNvGraphicFramePr>
            <a:graphicFrameLocks noGrp="1"/>
          </p:cNvGraphicFramePr>
          <p:nvPr>
            <p:extLst/>
          </p:nvPr>
        </p:nvGraphicFramePr>
        <p:xfrm>
          <a:off x="3128376" y="1930742"/>
          <a:ext cx="2448433" cy="1341120"/>
        </p:xfrm>
        <a:graphic>
          <a:graphicData uri="http://schemas.openxmlformats.org/drawingml/2006/table">
            <a:tbl>
              <a:tblPr firstRow="1" bandRow="1">
                <a:tableStyleId>{21E4AEA4-8DFA-4A89-87EB-49C32662AFE0}</a:tableStyleId>
              </a:tblPr>
              <a:tblGrid>
                <a:gridCol w="1258395">
                  <a:extLst>
                    <a:ext uri="{9D8B030D-6E8A-4147-A177-3AD203B41FA5}">
                      <a16:colId xmlns:a16="http://schemas.microsoft.com/office/drawing/2014/main" val="38339938"/>
                    </a:ext>
                  </a:extLst>
                </a:gridCol>
                <a:gridCol w="613934">
                  <a:extLst>
                    <a:ext uri="{9D8B030D-6E8A-4147-A177-3AD203B41FA5}">
                      <a16:colId xmlns:a16="http://schemas.microsoft.com/office/drawing/2014/main" val="2248764877"/>
                    </a:ext>
                  </a:extLst>
                </a:gridCol>
                <a:gridCol w="576104">
                  <a:extLst>
                    <a:ext uri="{9D8B030D-6E8A-4147-A177-3AD203B41FA5}">
                      <a16:colId xmlns:a16="http://schemas.microsoft.com/office/drawing/2014/main" val="2431719585"/>
                    </a:ext>
                  </a:extLst>
                </a:gridCol>
              </a:tblGrid>
              <a:tr h="480060">
                <a:tc>
                  <a:txBody>
                    <a:bodyPr/>
                    <a:lstStyle/>
                    <a:p>
                      <a:pPr algn="ctr"/>
                      <a:r>
                        <a:rPr lang="it-IT" sz="1400" dirty="0" err="1" smtClean="0"/>
                        <a:t>Peak</a:t>
                      </a:r>
                      <a:r>
                        <a:rPr lang="it-IT" sz="1400" dirty="0" smtClean="0"/>
                        <a:t> </a:t>
                      </a:r>
                      <a:r>
                        <a:rPr lang="it-IT" sz="1400" dirty="0" err="1" smtClean="0"/>
                        <a:t>field</a:t>
                      </a:r>
                      <a:r>
                        <a:rPr lang="it-IT" sz="1400" dirty="0" smtClean="0"/>
                        <a:t> [T]</a:t>
                      </a:r>
                      <a:endParaRPr lang="it-IT" sz="1400" baseline="-25000" dirty="0"/>
                    </a:p>
                  </a:txBody>
                  <a:tcPr marL="68580" marR="68580" marT="34290" marB="34290" anchor="ctr"/>
                </a:tc>
                <a:tc>
                  <a:txBody>
                    <a:bodyPr/>
                    <a:lstStyle/>
                    <a:p>
                      <a:pPr algn="ctr"/>
                      <a:r>
                        <a:rPr lang="it-IT" sz="1400" dirty="0" err="1" smtClean="0"/>
                        <a:t>Opt</a:t>
                      </a:r>
                      <a:r>
                        <a:rPr lang="it-IT" sz="1400" dirty="0" smtClean="0"/>
                        <a:t>.</a:t>
                      </a:r>
                      <a:r>
                        <a:rPr lang="it-IT" sz="1400" baseline="0" dirty="0" smtClean="0"/>
                        <a:t> 1</a:t>
                      </a:r>
                      <a:endParaRPr lang="it-IT" sz="1400" dirty="0"/>
                    </a:p>
                  </a:txBody>
                  <a:tcPr marL="68580" marR="68580" marT="34290" marB="34290" anchor="ctr"/>
                </a:tc>
                <a:tc>
                  <a:txBody>
                    <a:bodyPr/>
                    <a:lstStyle/>
                    <a:p>
                      <a:pPr algn="ctr"/>
                      <a:r>
                        <a:rPr lang="it-IT" sz="1400" dirty="0" err="1" smtClean="0"/>
                        <a:t>Opt</a:t>
                      </a:r>
                      <a:r>
                        <a:rPr lang="it-IT" sz="1400" dirty="0" smtClean="0"/>
                        <a:t>. 2</a:t>
                      </a:r>
                      <a:endParaRPr lang="it-IT" sz="1400" dirty="0"/>
                    </a:p>
                  </a:txBody>
                  <a:tcPr marL="68580" marR="68580" marT="34290" marB="34290" anchor="ctr"/>
                </a:tc>
                <a:extLst>
                  <a:ext uri="{0D108BD9-81ED-4DB2-BD59-A6C34878D82A}">
                    <a16:rowId xmlns:a16="http://schemas.microsoft.com/office/drawing/2014/main" val="492968917"/>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aseline="0" dirty="0" err="1" smtClean="0"/>
                        <a:t>Straight</a:t>
                      </a:r>
                      <a:r>
                        <a:rPr lang="it-IT" sz="1400" baseline="0" dirty="0" smtClean="0"/>
                        <a:t> </a:t>
                      </a:r>
                      <a:r>
                        <a:rPr lang="it-IT" sz="1400" baseline="0" dirty="0" err="1" smtClean="0"/>
                        <a:t>section</a:t>
                      </a:r>
                      <a:endParaRPr lang="it-IT" sz="1400" baseline="0" dirty="0" smtClean="0"/>
                    </a:p>
                  </a:txBody>
                  <a:tcPr marL="68580" marR="68580" marT="34290" marB="34290" anchor="ctr"/>
                </a:tc>
                <a:tc>
                  <a:txBody>
                    <a:bodyPr/>
                    <a:lstStyle/>
                    <a:p>
                      <a:pPr algn="ctr"/>
                      <a:r>
                        <a:rPr lang="it-IT" sz="1400" dirty="0" smtClean="0"/>
                        <a:t>12.57</a:t>
                      </a:r>
                      <a:endParaRPr lang="it-IT" sz="1400" dirty="0"/>
                    </a:p>
                  </a:txBody>
                  <a:tcPr marL="68580" marR="68580" marT="34290" marB="34290" anchor="ctr"/>
                </a:tc>
                <a:tc>
                  <a:txBody>
                    <a:bodyPr/>
                    <a:lstStyle/>
                    <a:p>
                      <a:pPr algn="ctr"/>
                      <a:r>
                        <a:rPr lang="it-IT" sz="1400" dirty="0" smtClean="0"/>
                        <a:t>12.57</a:t>
                      </a:r>
                      <a:endParaRPr lang="it-IT" sz="1400" dirty="0"/>
                    </a:p>
                  </a:txBody>
                  <a:tcPr marL="68580" marR="68580" marT="34290" marB="34290" anchor="ctr"/>
                </a:tc>
                <a:extLst>
                  <a:ext uri="{0D108BD9-81ED-4DB2-BD59-A6C34878D82A}">
                    <a16:rowId xmlns:a16="http://schemas.microsoft.com/office/drawing/2014/main" val="446262193"/>
                  </a:ext>
                </a:extLst>
              </a:tr>
              <a:tr h="278130">
                <a:tc>
                  <a:txBody>
                    <a:bodyPr/>
                    <a:lstStyle/>
                    <a:p>
                      <a:pPr algn="ctr"/>
                      <a:r>
                        <a:rPr lang="it-IT" sz="1400" dirty="0" smtClean="0"/>
                        <a:t>Coil </a:t>
                      </a:r>
                      <a:r>
                        <a:rPr lang="it-IT" sz="1400" dirty="0" err="1" smtClean="0"/>
                        <a:t>ends</a:t>
                      </a:r>
                      <a:endParaRPr lang="it-IT" sz="1400" dirty="0"/>
                    </a:p>
                  </a:txBody>
                  <a:tcPr marL="68580" marR="68580" marT="34290" marB="34290" anchor="ctr"/>
                </a:tc>
                <a:tc>
                  <a:txBody>
                    <a:bodyPr/>
                    <a:lstStyle/>
                    <a:p>
                      <a:pPr algn="ctr"/>
                      <a:r>
                        <a:rPr lang="it-IT" sz="1400" dirty="0" smtClean="0"/>
                        <a:t>12.34</a:t>
                      </a:r>
                      <a:endParaRPr lang="it-IT" sz="1400" dirty="0"/>
                    </a:p>
                  </a:txBody>
                  <a:tcPr marL="68580" marR="68580" marT="34290" marB="34290" anchor="ctr"/>
                </a:tc>
                <a:tc>
                  <a:txBody>
                    <a:bodyPr/>
                    <a:lstStyle/>
                    <a:p>
                      <a:pPr algn="ctr"/>
                      <a:r>
                        <a:rPr lang="it-IT" sz="1400" dirty="0" smtClean="0"/>
                        <a:t>12.75</a:t>
                      </a:r>
                      <a:endParaRPr lang="it-IT" sz="1400" dirty="0"/>
                    </a:p>
                  </a:txBody>
                  <a:tcPr marL="68580" marR="68580" marT="34290" marB="34290" anchor="ctr"/>
                </a:tc>
                <a:extLst>
                  <a:ext uri="{0D108BD9-81ED-4DB2-BD59-A6C34878D82A}">
                    <a16:rowId xmlns:a16="http://schemas.microsoft.com/office/drawing/2014/main" val="3018221863"/>
                  </a:ext>
                </a:extLst>
              </a:tr>
              <a:tr h="278130">
                <a:tc>
                  <a:txBody>
                    <a:bodyPr/>
                    <a:lstStyle/>
                    <a:p>
                      <a:pPr algn="ctr"/>
                      <a:r>
                        <a:rPr lang="el-GR" sz="1400" dirty="0" smtClean="0"/>
                        <a:t>Δ</a:t>
                      </a:r>
                      <a:r>
                        <a:rPr lang="it-IT" sz="1400" dirty="0" err="1" smtClean="0"/>
                        <a:t>B</a:t>
                      </a:r>
                      <a:r>
                        <a:rPr lang="it-IT" sz="1400" baseline="-25000" dirty="0" err="1" smtClean="0"/>
                        <a:t>peak</a:t>
                      </a:r>
                      <a:endParaRPr lang="it-IT" sz="1400" baseline="-25000" dirty="0"/>
                    </a:p>
                  </a:txBody>
                  <a:tcPr marL="68580" marR="68580" marT="34290" marB="34290" anchor="ctr"/>
                </a:tc>
                <a:tc>
                  <a:txBody>
                    <a:bodyPr/>
                    <a:lstStyle/>
                    <a:p>
                      <a:pPr algn="ctr"/>
                      <a:r>
                        <a:rPr lang="it-IT" sz="1400" dirty="0" smtClean="0"/>
                        <a:t>0.23</a:t>
                      </a:r>
                      <a:endParaRPr lang="it-IT" sz="1400" dirty="0"/>
                    </a:p>
                  </a:txBody>
                  <a:tcPr marL="68580" marR="68580" marT="34290" marB="34290" anchor="ctr"/>
                </a:tc>
                <a:tc>
                  <a:txBody>
                    <a:bodyPr/>
                    <a:lstStyle/>
                    <a:p>
                      <a:pPr algn="ctr"/>
                      <a:r>
                        <a:rPr lang="it-IT" sz="1400" dirty="0" smtClean="0"/>
                        <a:t>-0.18</a:t>
                      </a:r>
                      <a:endParaRPr lang="it-IT" sz="1400" dirty="0"/>
                    </a:p>
                  </a:txBody>
                  <a:tcPr marL="68580" marR="68580" marT="34290" marB="34290" anchor="ctr"/>
                </a:tc>
                <a:extLst>
                  <a:ext uri="{0D108BD9-81ED-4DB2-BD59-A6C34878D82A}">
                    <a16:rowId xmlns:a16="http://schemas.microsoft.com/office/drawing/2014/main" val="250965753"/>
                  </a:ext>
                </a:extLst>
              </a:tr>
            </a:tbl>
          </a:graphicData>
        </a:graphic>
      </p:graphicFrame>
      <p:grpSp>
        <p:nvGrpSpPr>
          <p:cNvPr id="13" name="Gruppo 12"/>
          <p:cNvGrpSpPr/>
          <p:nvPr/>
        </p:nvGrpSpPr>
        <p:grpSpPr>
          <a:xfrm>
            <a:off x="189744" y="3731984"/>
            <a:ext cx="2938632" cy="1709792"/>
            <a:chOff x="4298898" y="382229"/>
            <a:chExt cx="4536277" cy="2489040"/>
          </a:xfrm>
        </p:grpSpPr>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898" y="751562"/>
              <a:ext cx="4536277" cy="2119707"/>
            </a:xfrm>
            <a:prstGeom prst="rect">
              <a:avLst/>
            </a:prstGeom>
          </p:spPr>
        </p:pic>
        <p:cxnSp>
          <p:nvCxnSpPr>
            <p:cNvPr id="5" name="Connettore 2 4"/>
            <p:cNvCxnSpPr/>
            <p:nvPr/>
          </p:nvCxnSpPr>
          <p:spPr>
            <a:xfrm>
              <a:off x="4872625" y="751562"/>
              <a:ext cx="343213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 name="CasellaDiTesto 8"/>
            <p:cNvSpPr txBox="1"/>
            <p:nvPr/>
          </p:nvSpPr>
          <p:spPr>
            <a:xfrm>
              <a:off x="6231861" y="382229"/>
              <a:ext cx="1096702" cy="537657"/>
            </a:xfrm>
            <a:prstGeom prst="rect">
              <a:avLst/>
            </a:prstGeom>
            <a:noFill/>
          </p:spPr>
          <p:txBody>
            <a:bodyPr wrap="none" rtlCol="0">
              <a:spAutoFit/>
            </a:bodyPr>
            <a:lstStyle/>
            <a:p>
              <a:r>
                <a:rPr lang="it-IT" sz="1800" dirty="0"/>
                <a:t>1.4 m</a:t>
              </a:r>
            </a:p>
          </p:txBody>
        </p:sp>
        <p:cxnSp>
          <p:nvCxnSpPr>
            <p:cNvPr id="12" name="Connettore 2 11"/>
            <p:cNvCxnSpPr/>
            <p:nvPr/>
          </p:nvCxnSpPr>
          <p:spPr>
            <a:xfrm>
              <a:off x="4484318" y="2079321"/>
              <a:ext cx="4158641" cy="2505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 name="CasellaDiTesto 14"/>
            <p:cNvSpPr txBox="1"/>
            <p:nvPr/>
          </p:nvSpPr>
          <p:spPr>
            <a:xfrm>
              <a:off x="6173350" y="1723004"/>
              <a:ext cx="1274866" cy="537657"/>
            </a:xfrm>
            <a:prstGeom prst="rect">
              <a:avLst/>
            </a:prstGeom>
            <a:noFill/>
          </p:spPr>
          <p:txBody>
            <a:bodyPr wrap="none" rtlCol="0">
              <a:spAutoFit/>
            </a:bodyPr>
            <a:lstStyle/>
            <a:p>
              <a:r>
                <a:rPr lang="it-IT" sz="1800" dirty="0"/>
                <a:t>1.67 m</a:t>
              </a:r>
            </a:p>
          </p:txBody>
        </p:sp>
      </p:grpSp>
      <p:sp>
        <p:nvSpPr>
          <p:cNvPr id="4" name="CasellaDiTesto 3"/>
          <p:cNvSpPr txBox="1"/>
          <p:nvPr/>
        </p:nvSpPr>
        <p:spPr>
          <a:xfrm>
            <a:off x="3167151" y="5357404"/>
            <a:ext cx="3509294" cy="41549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2100" dirty="0" err="1"/>
              <a:t>conductor</a:t>
            </a:r>
            <a:r>
              <a:rPr lang="it-IT" sz="2100" dirty="0"/>
              <a:t> </a:t>
            </a:r>
            <a:r>
              <a:rPr lang="it-IT" sz="2100" dirty="0" err="1"/>
              <a:t>length</a:t>
            </a:r>
            <a:r>
              <a:rPr lang="it-IT" sz="2100" dirty="0"/>
              <a:t>/pole ≈ 120 m</a:t>
            </a:r>
          </a:p>
        </p:txBody>
      </p:sp>
      <p:grpSp>
        <p:nvGrpSpPr>
          <p:cNvPr id="8" name="Gruppo 7"/>
          <p:cNvGrpSpPr/>
          <p:nvPr/>
        </p:nvGrpSpPr>
        <p:grpSpPr>
          <a:xfrm>
            <a:off x="5812470" y="1307920"/>
            <a:ext cx="3259685" cy="2205839"/>
            <a:chOff x="1161625" y="892259"/>
            <a:chExt cx="10058400" cy="5777007"/>
          </a:xfrm>
        </p:grpSpPr>
        <p:pic>
          <p:nvPicPr>
            <p:cNvPr id="21" name="Immagin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625" y="892259"/>
              <a:ext cx="10058400" cy="5777007"/>
            </a:xfrm>
            <a:prstGeom prst="rect">
              <a:avLst/>
            </a:prstGeom>
          </p:spPr>
        </p:pic>
        <p:cxnSp>
          <p:nvCxnSpPr>
            <p:cNvPr id="22" name="Connettore 2 21"/>
            <p:cNvCxnSpPr/>
            <p:nvPr/>
          </p:nvCxnSpPr>
          <p:spPr>
            <a:xfrm>
              <a:off x="4432041" y="1101012"/>
              <a:ext cx="1222310" cy="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3" name="Connettore 2 22"/>
            <p:cNvCxnSpPr/>
            <p:nvPr/>
          </p:nvCxnSpPr>
          <p:spPr>
            <a:xfrm>
              <a:off x="5890727" y="4537788"/>
              <a:ext cx="3691812" cy="43543"/>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24" name="CasellaDiTesto 23"/>
            <p:cNvSpPr txBox="1"/>
            <p:nvPr/>
          </p:nvSpPr>
          <p:spPr>
            <a:xfrm>
              <a:off x="7380514" y="4581333"/>
              <a:ext cx="1628350" cy="544087"/>
            </a:xfrm>
            <a:prstGeom prst="rect">
              <a:avLst/>
            </a:prstGeom>
            <a:noFill/>
          </p:spPr>
          <p:txBody>
            <a:bodyPr wrap="none" rtlCol="0">
              <a:spAutoFit/>
            </a:bodyPr>
            <a:lstStyle/>
            <a:p>
              <a:r>
                <a:rPr lang="it-IT" sz="750" dirty="0"/>
                <a:t>50.8 mm</a:t>
              </a:r>
            </a:p>
          </p:txBody>
        </p:sp>
        <p:sp>
          <p:nvSpPr>
            <p:cNvPr id="25" name="CasellaDiTesto 24"/>
            <p:cNvSpPr txBox="1"/>
            <p:nvPr/>
          </p:nvSpPr>
          <p:spPr>
            <a:xfrm>
              <a:off x="4324301" y="1101011"/>
              <a:ext cx="1628350" cy="544087"/>
            </a:xfrm>
            <a:prstGeom prst="rect">
              <a:avLst/>
            </a:prstGeom>
            <a:noFill/>
          </p:spPr>
          <p:txBody>
            <a:bodyPr wrap="none" rtlCol="0">
              <a:spAutoFit/>
            </a:bodyPr>
            <a:lstStyle/>
            <a:p>
              <a:r>
                <a:rPr lang="it-IT" sz="750" dirty="0"/>
                <a:t>18.5 mm</a:t>
              </a:r>
            </a:p>
          </p:txBody>
        </p:sp>
        <p:sp>
          <p:nvSpPr>
            <p:cNvPr id="26" name="Ettagono 25"/>
            <p:cNvSpPr/>
            <p:nvPr/>
          </p:nvSpPr>
          <p:spPr>
            <a:xfrm>
              <a:off x="8828348" y="3492757"/>
              <a:ext cx="419877" cy="342123"/>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750" dirty="0"/>
                <a:t>1</a:t>
              </a:r>
            </a:p>
          </p:txBody>
        </p:sp>
        <p:sp>
          <p:nvSpPr>
            <p:cNvPr id="27" name="Ettagono 26"/>
            <p:cNvSpPr/>
            <p:nvPr/>
          </p:nvSpPr>
          <p:spPr>
            <a:xfrm>
              <a:off x="8291277" y="1745364"/>
              <a:ext cx="562913" cy="421908"/>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750" dirty="0"/>
                <a:t>4</a:t>
              </a:r>
            </a:p>
          </p:txBody>
        </p:sp>
        <p:sp>
          <p:nvSpPr>
            <p:cNvPr id="28" name="Ettagono 27"/>
            <p:cNvSpPr/>
            <p:nvPr/>
          </p:nvSpPr>
          <p:spPr>
            <a:xfrm>
              <a:off x="5383260" y="1795082"/>
              <a:ext cx="542184" cy="412084"/>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750" dirty="0"/>
                <a:t>4</a:t>
              </a:r>
            </a:p>
          </p:txBody>
        </p:sp>
        <p:sp>
          <p:nvSpPr>
            <p:cNvPr id="29" name="Ettagono 28"/>
            <p:cNvSpPr/>
            <p:nvPr/>
          </p:nvSpPr>
          <p:spPr>
            <a:xfrm>
              <a:off x="2080726" y="1785257"/>
              <a:ext cx="419877" cy="342123"/>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750" dirty="0"/>
                <a:t>5</a:t>
              </a:r>
            </a:p>
          </p:txBody>
        </p:sp>
        <p:sp>
          <p:nvSpPr>
            <p:cNvPr id="30" name="Ettagono 29"/>
            <p:cNvSpPr/>
            <p:nvPr/>
          </p:nvSpPr>
          <p:spPr>
            <a:xfrm>
              <a:off x="1161625" y="3492758"/>
              <a:ext cx="419877" cy="342123"/>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750" dirty="0"/>
                <a:t>3</a:t>
              </a:r>
            </a:p>
          </p:txBody>
        </p:sp>
        <p:sp>
          <p:nvSpPr>
            <p:cNvPr id="31" name="Ettagono 30"/>
            <p:cNvSpPr/>
            <p:nvPr/>
          </p:nvSpPr>
          <p:spPr>
            <a:xfrm>
              <a:off x="4005149" y="3492758"/>
              <a:ext cx="419877" cy="342123"/>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it-IT" sz="750" dirty="0"/>
                <a:t>2</a:t>
              </a:r>
            </a:p>
          </p:txBody>
        </p:sp>
        <p:sp>
          <p:nvSpPr>
            <p:cNvPr id="32" name="CasellaDiTesto 31"/>
            <p:cNvSpPr txBox="1"/>
            <p:nvPr/>
          </p:nvSpPr>
          <p:spPr>
            <a:xfrm>
              <a:off x="5161944" y="4983902"/>
              <a:ext cx="1984489" cy="54408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750" dirty="0"/>
                <a:t>Y-Z </a:t>
              </a:r>
              <a:r>
                <a:rPr lang="it-IT" sz="750" dirty="0" err="1"/>
                <a:t>section</a:t>
              </a:r>
              <a:endParaRPr lang="it-IT" sz="750" dirty="0"/>
            </a:p>
          </p:txBody>
        </p:sp>
      </p:grpSp>
      <p:sp>
        <p:nvSpPr>
          <p:cNvPr id="6" name="CasellaDiTesto 5"/>
          <p:cNvSpPr txBox="1"/>
          <p:nvPr/>
        </p:nvSpPr>
        <p:spPr>
          <a:xfrm>
            <a:off x="5948544" y="3231276"/>
            <a:ext cx="1871025" cy="738664"/>
          </a:xfrm>
          <a:prstGeom prst="rect">
            <a:avLst/>
          </a:prstGeom>
          <a:noFill/>
        </p:spPr>
        <p:txBody>
          <a:bodyPr wrap="none" rtlCol="0">
            <a:spAutoFit/>
          </a:bodyPr>
          <a:lstStyle/>
          <a:p>
            <a:r>
              <a:rPr lang="it-IT" sz="2100" dirty="0"/>
              <a:t>Opposite </a:t>
            </a:r>
          </a:p>
          <a:p>
            <a:r>
              <a:rPr lang="it-IT" sz="2100" dirty="0"/>
              <a:t>connection side</a:t>
            </a:r>
          </a:p>
        </p:txBody>
      </p:sp>
      <p:sp>
        <p:nvSpPr>
          <p:cNvPr id="7" name="CasellaDiTesto 6"/>
          <p:cNvSpPr txBox="1"/>
          <p:nvPr/>
        </p:nvSpPr>
        <p:spPr>
          <a:xfrm>
            <a:off x="3347864" y="402326"/>
            <a:ext cx="2305439" cy="715581"/>
          </a:xfrm>
          <a:prstGeom prst="rect">
            <a:avLst/>
          </a:prstGeom>
          <a:noFill/>
        </p:spPr>
        <p:txBody>
          <a:bodyPr wrap="none" rtlCol="0">
            <a:spAutoFit/>
          </a:bodyPr>
          <a:lstStyle/>
          <a:p>
            <a:r>
              <a:rPr lang="it-IT" sz="4050" dirty="0"/>
              <a:t>3D design</a:t>
            </a:r>
          </a:p>
        </p:txBody>
      </p:sp>
      <p:grpSp>
        <p:nvGrpSpPr>
          <p:cNvPr id="39" name="Gruppo 38"/>
          <p:cNvGrpSpPr/>
          <p:nvPr/>
        </p:nvGrpSpPr>
        <p:grpSpPr>
          <a:xfrm>
            <a:off x="6059612" y="2815511"/>
            <a:ext cx="229823" cy="225008"/>
            <a:chOff x="7931389" y="4841966"/>
            <a:chExt cx="306430" cy="300011"/>
          </a:xfrm>
        </p:grpSpPr>
        <p:cxnSp>
          <p:nvCxnSpPr>
            <p:cNvPr id="11" name="Connettore 2 10"/>
            <p:cNvCxnSpPr/>
            <p:nvPr/>
          </p:nvCxnSpPr>
          <p:spPr>
            <a:xfrm flipV="1">
              <a:off x="7931389" y="4841966"/>
              <a:ext cx="0" cy="300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7936021" y="5137037"/>
              <a:ext cx="301798" cy="4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6" name="Segnaposto numero diapositiva 15"/>
          <p:cNvSpPr>
            <a:spLocks noGrp="1"/>
          </p:cNvSpPr>
          <p:nvPr>
            <p:ph type="sldNum" sz="quarter" idx="12"/>
          </p:nvPr>
        </p:nvSpPr>
        <p:spPr/>
        <p:txBody>
          <a:bodyPr/>
          <a:lstStyle/>
          <a:p>
            <a:fld id="{6E159170-8E96-4339-9656-8641271C7B4D}" type="slidenum">
              <a:rPr lang="it-IT" smtClean="0"/>
              <a:t>40</a:t>
            </a:fld>
            <a:endParaRPr lang="it-IT"/>
          </a:p>
        </p:txBody>
      </p:sp>
      <p:sp>
        <p:nvSpPr>
          <p:cNvPr id="34" name="CasellaDiTesto 33"/>
          <p:cNvSpPr txBox="1"/>
          <p:nvPr/>
        </p:nvSpPr>
        <p:spPr>
          <a:xfrm>
            <a:off x="6830562" y="5929535"/>
            <a:ext cx="1719638" cy="307777"/>
          </a:xfrm>
          <a:prstGeom prst="rect">
            <a:avLst/>
          </a:prstGeom>
          <a:noFill/>
        </p:spPr>
        <p:txBody>
          <a:bodyPr wrap="none" rtlCol="0">
            <a:spAutoFit/>
          </a:bodyPr>
          <a:lstStyle/>
          <a:p>
            <a:r>
              <a:rPr lang="it-IT" sz="1400" dirty="0" err="1" smtClean="0"/>
              <a:t>Courtesy</a:t>
            </a:r>
            <a:r>
              <a:rPr lang="it-IT" sz="1400" dirty="0" smtClean="0"/>
              <a:t>: R. Valente </a:t>
            </a:r>
            <a:endParaRPr lang="it-IT" sz="1400" dirty="0"/>
          </a:p>
        </p:txBody>
      </p:sp>
      <p:sp>
        <p:nvSpPr>
          <p:cNvPr id="18" name="Segnaposto piè di pagina 17"/>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2913543399"/>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3" name="Segnaposto numero diapositiva 2"/>
          <p:cNvSpPr>
            <a:spLocks noGrp="1"/>
          </p:cNvSpPr>
          <p:nvPr>
            <p:ph type="sldNum" sz="quarter" idx="12"/>
          </p:nvPr>
        </p:nvSpPr>
        <p:spPr/>
        <p:txBody>
          <a:bodyPr/>
          <a:lstStyle/>
          <a:p>
            <a:fld id="{76A9EA26-2489-4CF4-8C24-5BCD6F1FBBEC}" type="slidenum">
              <a:rPr lang="en-US" altLang="it-IT" smtClean="0"/>
              <a:pPr/>
              <a:t>41</a:t>
            </a:fld>
            <a:endParaRPr lang="en-US" altLang="it-IT"/>
          </a:p>
        </p:txBody>
      </p:sp>
      <p:pic>
        <p:nvPicPr>
          <p:cNvPr id="4" name="Immagine 3"/>
          <p:cNvPicPr>
            <a:picLocks noChangeAspect="1"/>
          </p:cNvPicPr>
          <p:nvPr/>
        </p:nvPicPr>
        <p:blipFill>
          <a:blip r:embed="rId2"/>
          <a:stretch>
            <a:fillRect/>
          </a:stretch>
        </p:blipFill>
        <p:spPr>
          <a:xfrm>
            <a:off x="7215062" y="2232155"/>
            <a:ext cx="1928938" cy="4202329"/>
          </a:xfrm>
          <a:prstGeom prst="rect">
            <a:avLst/>
          </a:prstGeom>
        </p:spPr>
      </p:pic>
      <p:sp>
        <p:nvSpPr>
          <p:cNvPr id="5" name="CasellaDiTesto 4"/>
          <p:cNvSpPr txBox="1"/>
          <p:nvPr/>
        </p:nvSpPr>
        <p:spPr>
          <a:xfrm>
            <a:off x="395536" y="441723"/>
            <a:ext cx="6819526" cy="3231654"/>
          </a:xfrm>
          <a:prstGeom prst="rect">
            <a:avLst/>
          </a:prstGeom>
          <a:noFill/>
        </p:spPr>
        <p:txBody>
          <a:bodyPr wrap="square" rtlCol="0">
            <a:spAutoFit/>
          </a:bodyPr>
          <a:lstStyle/>
          <a:p>
            <a:r>
              <a:rPr lang="it-IT" sz="3200" dirty="0" smtClean="0"/>
              <a:t>The </a:t>
            </a:r>
            <a:r>
              <a:rPr lang="it-IT" sz="3200" dirty="0" err="1" smtClean="0"/>
              <a:t>program</a:t>
            </a:r>
            <a:r>
              <a:rPr lang="it-IT" sz="3200" dirty="0" smtClean="0"/>
              <a:t> (2020-2022):</a:t>
            </a:r>
          </a:p>
          <a:p>
            <a:endParaRPr lang="it-IT" sz="3200" dirty="0" smtClean="0"/>
          </a:p>
          <a:p>
            <a:pPr marL="342900" indent="-342900">
              <a:buFontTx/>
              <a:buChar char="-"/>
            </a:pPr>
            <a:r>
              <a:rPr lang="it-IT" sz="2000" dirty="0" smtClean="0"/>
              <a:t>Complete TDR </a:t>
            </a:r>
            <a:r>
              <a:rPr lang="it-IT" sz="2000" dirty="0" err="1" smtClean="0"/>
              <a:t>beginning</a:t>
            </a:r>
            <a:r>
              <a:rPr lang="it-IT" sz="2000" dirty="0" smtClean="0"/>
              <a:t> 2021</a:t>
            </a:r>
          </a:p>
          <a:p>
            <a:pPr marL="342900" indent="-342900">
              <a:buFontTx/>
              <a:buChar char="-"/>
            </a:pPr>
            <a:r>
              <a:rPr lang="it-IT" sz="2000" dirty="0" err="1" smtClean="0"/>
              <a:t>Purchase</a:t>
            </a:r>
            <a:r>
              <a:rPr lang="it-IT" sz="2000" dirty="0" smtClean="0"/>
              <a:t> INFN-LASA </a:t>
            </a:r>
            <a:r>
              <a:rPr lang="it-IT" sz="2000" dirty="0" err="1" smtClean="0"/>
              <a:t>furnace</a:t>
            </a:r>
            <a:r>
              <a:rPr lang="it-IT" sz="2000" dirty="0" smtClean="0"/>
              <a:t> for Nb</a:t>
            </a:r>
            <a:r>
              <a:rPr lang="it-IT" sz="2000" baseline="-25000" dirty="0" smtClean="0"/>
              <a:t>3</a:t>
            </a:r>
            <a:r>
              <a:rPr lang="it-IT" sz="2000" dirty="0" smtClean="0"/>
              <a:t>Sn </a:t>
            </a:r>
            <a:r>
              <a:rPr lang="it-IT" sz="2000" dirty="0" err="1" smtClean="0"/>
              <a:t>heat</a:t>
            </a:r>
            <a:r>
              <a:rPr lang="it-IT" sz="2000" dirty="0" smtClean="0"/>
              <a:t> treatment to be </a:t>
            </a:r>
            <a:r>
              <a:rPr lang="it-IT" sz="2000" dirty="0" err="1" smtClean="0"/>
              <a:t>installed</a:t>
            </a:r>
            <a:r>
              <a:rPr lang="it-IT" sz="2000" dirty="0" smtClean="0"/>
              <a:t> in ASG (Genova)</a:t>
            </a:r>
          </a:p>
          <a:p>
            <a:pPr marL="342900" indent="-342900">
              <a:buFontTx/>
              <a:buChar char="-"/>
            </a:pPr>
            <a:r>
              <a:rPr lang="it-IT" sz="2000" dirty="0" smtClean="0"/>
              <a:t>Coil </a:t>
            </a:r>
            <a:r>
              <a:rPr lang="it-IT" sz="2000" dirty="0" err="1" smtClean="0"/>
              <a:t>winding</a:t>
            </a:r>
            <a:r>
              <a:rPr lang="it-IT" sz="2000" dirty="0" smtClean="0"/>
              <a:t>, </a:t>
            </a:r>
            <a:r>
              <a:rPr lang="it-IT" sz="2000" dirty="0" err="1" smtClean="0"/>
              <a:t>heat</a:t>
            </a:r>
            <a:r>
              <a:rPr lang="it-IT" sz="2000" dirty="0" smtClean="0"/>
              <a:t> treatment and </a:t>
            </a:r>
            <a:r>
              <a:rPr lang="it-IT" sz="2000" dirty="0" err="1" smtClean="0"/>
              <a:t>impregnation</a:t>
            </a:r>
            <a:r>
              <a:rPr lang="it-IT" sz="2000" dirty="0" smtClean="0"/>
              <a:t> in ASG</a:t>
            </a:r>
          </a:p>
          <a:p>
            <a:pPr marL="342900" indent="-342900">
              <a:buFontTx/>
              <a:buChar char="-"/>
            </a:pPr>
            <a:r>
              <a:rPr lang="it-IT" sz="2000" dirty="0" err="1" smtClean="0">
                <a:solidFill>
                  <a:srgbClr val="FF0000"/>
                </a:solidFill>
              </a:rPr>
              <a:t>Assembling</a:t>
            </a:r>
            <a:r>
              <a:rPr lang="it-IT" sz="2000" dirty="0" smtClean="0">
                <a:solidFill>
                  <a:srgbClr val="FF0000"/>
                </a:solidFill>
              </a:rPr>
              <a:t> of </a:t>
            </a:r>
            <a:r>
              <a:rPr lang="it-IT" sz="2000" dirty="0" err="1" smtClean="0">
                <a:solidFill>
                  <a:srgbClr val="FF0000"/>
                </a:solidFill>
              </a:rPr>
              <a:t>cold</a:t>
            </a:r>
            <a:r>
              <a:rPr lang="it-IT" sz="2000" dirty="0" smtClean="0">
                <a:solidFill>
                  <a:srgbClr val="FF0000"/>
                </a:solidFill>
              </a:rPr>
              <a:t> mass </a:t>
            </a:r>
            <a:r>
              <a:rPr lang="it-IT" sz="2000" dirty="0" err="1" smtClean="0">
                <a:solidFill>
                  <a:srgbClr val="FF0000"/>
                </a:solidFill>
              </a:rPr>
              <a:t>at</a:t>
            </a:r>
            <a:r>
              <a:rPr lang="it-IT" sz="2000" dirty="0" smtClean="0">
                <a:solidFill>
                  <a:srgbClr val="FF0000"/>
                </a:solidFill>
              </a:rPr>
              <a:t> LASA</a:t>
            </a:r>
          </a:p>
          <a:p>
            <a:pPr marL="342900" indent="-342900">
              <a:buFontTx/>
              <a:buChar char="-"/>
            </a:pPr>
            <a:r>
              <a:rPr lang="it-IT" sz="2000" dirty="0" err="1" smtClean="0">
                <a:solidFill>
                  <a:srgbClr val="FF0000"/>
                </a:solidFill>
              </a:rPr>
              <a:t>Functional</a:t>
            </a:r>
            <a:r>
              <a:rPr lang="it-IT" sz="2000" dirty="0" smtClean="0">
                <a:solidFill>
                  <a:srgbClr val="FF0000"/>
                </a:solidFill>
              </a:rPr>
              <a:t> test </a:t>
            </a:r>
            <a:r>
              <a:rPr lang="it-IT" sz="2000" dirty="0" err="1" smtClean="0">
                <a:solidFill>
                  <a:srgbClr val="FF0000"/>
                </a:solidFill>
              </a:rPr>
              <a:t>at</a:t>
            </a:r>
            <a:r>
              <a:rPr lang="it-IT" sz="2000" dirty="0" smtClean="0">
                <a:solidFill>
                  <a:srgbClr val="FF0000"/>
                </a:solidFill>
              </a:rPr>
              <a:t> 4.2 K and operative </a:t>
            </a:r>
            <a:r>
              <a:rPr lang="it-IT" sz="2000" dirty="0" err="1" smtClean="0">
                <a:solidFill>
                  <a:srgbClr val="FF0000"/>
                </a:solidFill>
              </a:rPr>
              <a:t>current</a:t>
            </a:r>
            <a:r>
              <a:rPr lang="it-IT" sz="2000" dirty="0" smtClean="0">
                <a:solidFill>
                  <a:srgbClr val="FF0000"/>
                </a:solidFill>
              </a:rPr>
              <a:t> 20 </a:t>
            </a:r>
            <a:r>
              <a:rPr lang="it-IT" sz="2000" dirty="0" err="1" smtClean="0">
                <a:solidFill>
                  <a:srgbClr val="FF0000"/>
                </a:solidFill>
              </a:rPr>
              <a:t>kA</a:t>
            </a:r>
            <a:endParaRPr lang="it-IT" sz="2000" dirty="0" smtClean="0">
              <a:solidFill>
                <a:srgbClr val="FF0000"/>
              </a:solidFill>
            </a:endParaRPr>
          </a:p>
          <a:p>
            <a:pPr marL="342900" indent="-342900">
              <a:buFontTx/>
              <a:buChar char="-"/>
            </a:pPr>
            <a:r>
              <a:rPr lang="it-IT" sz="2000" dirty="0" err="1" smtClean="0"/>
              <a:t>Final</a:t>
            </a:r>
            <a:r>
              <a:rPr lang="it-IT" sz="2000" dirty="0" smtClean="0"/>
              <a:t> test </a:t>
            </a:r>
            <a:r>
              <a:rPr lang="it-IT" sz="2000" dirty="0" err="1" smtClean="0"/>
              <a:t>at</a:t>
            </a:r>
            <a:r>
              <a:rPr lang="it-IT" sz="2000" dirty="0" smtClean="0"/>
              <a:t> CERN</a:t>
            </a:r>
            <a:endParaRPr lang="it-IT" sz="2000" dirty="0"/>
          </a:p>
        </p:txBody>
      </p:sp>
      <p:sp>
        <p:nvSpPr>
          <p:cNvPr id="6" name="CasellaDiTesto 5"/>
          <p:cNvSpPr txBox="1"/>
          <p:nvPr/>
        </p:nvSpPr>
        <p:spPr>
          <a:xfrm>
            <a:off x="1331640" y="4077072"/>
            <a:ext cx="5040560" cy="1938992"/>
          </a:xfrm>
          <a:prstGeom prst="rect">
            <a:avLst/>
          </a:prstGeom>
          <a:noFill/>
        </p:spPr>
        <p:txBody>
          <a:bodyPr wrap="square" rtlCol="0">
            <a:spAutoFit/>
          </a:bodyPr>
          <a:lstStyle/>
          <a:p>
            <a:r>
              <a:rPr lang="it-IT" u="sng" dirty="0" err="1" smtClean="0"/>
              <a:t>Challenging</a:t>
            </a:r>
            <a:r>
              <a:rPr lang="it-IT" u="sng" dirty="0" smtClean="0"/>
              <a:t> for the </a:t>
            </a:r>
            <a:r>
              <a:rPr lang="it-IT" u="sng" dirty="0" err="1" smtClean="0"/>
              <a:t>group</a:t>
            </a:r>
            <a:r>
              <a:rPr lang="it-IT" u="sng" dirty="0" smtClean="0"/>
              <a:t>: </a:t>
            </a:r>
          </a:p>
          <a:p>
            <a:pPr marL="342900" indent="-342900">
              <a:buFontTx/>
              <a:buChar char="-"/>
            </a:pPr>
            <a:r>
              <a:rPr lang="it-IT" i="1" dirty="0"/>
              <a:t>N</a:t>
            </a:r>
            <a:r>
              <a:rPr lang="it-IT" i="1" dirty="0" smtClean="0"/>
              <a:t>ew </a:t>
            </a:r>
            <a:r>
              <a:rPr lang="it-IT" i="1" dirty="0" err="1" smtClean="0"/>
              <a:t>technology</a:t>
            </a:r>
            <a:r>
              <a:rPr lang="it-IT" i="1" dirty="0" smtClean="0"/>
              <a:t> for </a:t>
            </a:r>
            <a:r>
              <a:rPr lang="it-IT" i="1" dirty="0" err="1" smtClean="0"/>
              <a:t>assembly</a:t>
            </a:r>
            <a:endParaRPr lang="it-IT" i="1" dirty="0" smtClean="0"/>
          </a:p>
          <a:p>
            <a:pPr marL="342900" indent="-342900">
              <a:buFontTx/>
              <a:buChar char="-"/>
            </a:pPr>
            <a:r>
              <a:rPr lang="it-IT" i="1" dirty="0" smtClean="0"/>
              <a:t>New </a:t>
            </a:r>
            <a:r>
              <a:rPr lang="it-IT" i="1" dirty="0" err="1" smtClean="0"/>
              <a:t>criostat</a:t>
            </a:r>
            <a:r>
              <a:rPr lang="it-IT" i="1" dirty="0" smtClean="0"/>
              <a:t> 4.5 m</a:t>
            </a:r>
          </a:p>
          <a:p>
            <a:pPr marL="342900" indent="-342900">
              <a:buFontTx/>
              <a:buChar char="-"/>
            </a:pPr>
            <a:r>
              <a:rPr lang="it-IT" i="1" dirty="0" smtClean="0"/>
              <a:t>Upgrade test station from 10 </a:t>
            </a:r>
            <a:r>
              <a:rPr lang="it-IT" i="1" dirty="0" err="1" smtClean="0"/>
              <a:t>kA</a:t>
            </a:r>
            <a:r>
              <a:rPr lang="it-IT" i="1" dirty="0" smtClean="0"/>
              <a:t> to 20 </a:t>
            </a:r>
            <a:r>
              <a:rPr lang="it-IT" i="1" dirty="0" err="1" smtClean="0"/>
              <a:t>kA</a:t>
            </a:r>
            <a:endParaRPr lang="it-IT" i="1" dirty="0"/>
          </a:p>
        </p:txBody>
      </p:sp>
    </p:spTree>
    <p:extLst>
      <p:ext uri="{BB962C8B-B14F-4D97-AF65-F5344CB8AC3E}">
        <p14:creationId xmlns:p14="http://schemas.microsoft.com/office/powerpoint/2010/main" val="438511856"/>
      </p:ext>
    </p:extLst>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340A3F5-5DB0-4EAD-960E-C27449A39FB6}" type="slidenum">
              <a:rPr lang="en-GB" smtClean="0"/>
              <a:t>42</a:t>
            </a:fld>
            <a:endParaRPr lang="en-GB"/>
          </a:p>
        </p:txBody>
      </p:sp>
      <p:sp>
        <p:nvSpPr>
          <p:cNvPr id="4" name="Rectangle 3"/>
          <p:cNvSpPr/>
          <p:nvPr/>
        </p:nvSpPr>
        <p:spPr>
          <a:xfrm>
            <a:off x="205024" y="620688"/>
            <a:ext cx="8915211" cy="5763116"/>
          </a:xfrm>
          <a:prstGeom prst="rect">
            <a:avLst/>
          </a:prstGeom>
        </p:spPr>
        <p:txBody>
          <a:bodyPr wrap="square">
            <a:spAutoFit/>
          </a:bodyPr>
          <a:lstStyle/>
          <a:p>
            <a:r>
              <a:rPr lang="en-GB" sz="1100" dirty="0">
                <a:solidFill>
                  <a:srgbClr val="000000"/>
                </a:solidFill>
                <a:ea typeface="Calibri" panose="020F0502020204030204" pitchFamily="34" charset="0"/>
              </a:rPr>
              <a:t>Dear Colleagues</a:t>
            </a:r>
            <a:r>
              <a:rPr lang="en-GB" sz="1100" dirty="0" smtClean="0">
                <a:solidFill>
                  <a:srgbClr val="000000"/>
                </a:solidFill>
                <a:ea typeface="Calibri" panose="020F0502020204030204" pitchFamily="34" charset="0"/>
              </a:rPr>
              <a:t>,</a:t>
            </a:r>
            <a:endParaRPr lang="en-GB" sz="1100" dirty="0" smtClean="0">
              <a:ea typeface="Calibri" panose="020F0502020204030204" pitchFamily="34" charset="0"/>
            </a:endParaRPr>
          </a:p>
          <a:p>
            <a:r>
              <a:rPr lang="en-GB" sz="1100" dirty="0" smtClean="0">
                <a:solidFill>
                  <a:srgbClr val="000000"/>
                </a:solidFill>
                <a:ea typeface="Calibri" panose="020F0502020204030204" pitchFamily="34" charset="0"/>
              </a:rPr>
              <a:t> </a:t>
            </a:r>
            <a:endParaRPr lang="en-GB" sz="1100" dirty="0" smtClean="0">
              <a:ea typeface="Calibri" panose="020F0502020204030204" pitchFamily="34" charset="0"/>
            </a:endParaRPr>
          </a:p>
          <a:p>
            <a:pPr algn="just">
              <a:lnSpc>
                <a:spcPts val="1069"/>
              </a:lnSpc>
            </a:pPr>
            <a:r>
              <a:rPr lang="en-GB" sz="1100" dirty="0" smtClean="0">
                <a:solidFill>
                  <a:srgbClr val="000000"/>
                </a:solidFill>
                <a:ea typeface="Calibri" panose="020F0502020204030204" pitchFamily="34" charset="0"/>
              </a:rPr>
              <a:t>Today</a:t>
            </a:r>
            <a:r>
              <a:rPr lang="en-GB" sz="1100" dirty="0">
                <a:solidFill>
                  <a:srgbClr val="000000"/>
                </a:solidFill>
                <a:ea typeface="Calibri" panose="020F0502020204030204" pitchFamily="34" charset="0"/>
              </a:rPr>
              <a:t>, the CERN Council decided to update the European Strategy for Particle Physics</a:t>
            </a:r>
            <a:r>
              <a:rPr lang="en-US" sz="1100" dirty="0">
                <a:solidFill>
                  <a:srgbClr val="000000"/>
                </a:solidFill>
                <a:ea typeface="Calibri" panose="020F0502020204030204" pitchFamily="34" charset="0"/>
              </a:rPr>
              <a:t> with the enthusiastic support of all Member States. The Strategy </a:t>
            </a:r>
            <a:r>
              <a:rPr lang="en-GB" sz="1100" dirty="0">
                <a:solidFill>
                  <a:srgbClr val="000000"/>
                </a:solidFill>
                <a:ea typeface="Calibri" panose="020F0502020204030204" pitchFamily="34" charset="0"/>
              </a:rPr>
              <a:t>sets out the scientific vision for the near and long-term future of our field.</a:t>
            </a:r>
            <a:r>
              <a:rPr lang="en-GB" sz="1100" dirty="0">
                <a:ea typeface="Calibri" panose="020F0502020204030204" pitchFamily="34" charset="0"/>
              </a:rPr>
              <a:t> </a:t>
            </a:r>
            <a:r>
              <a:rPr lang="en-GB" sz="1100" dirty="0">
                <a:solidFill>
                  <a:srgbClr val="000000"/>
                </a:solidFill>
                <a:ea typeface="Calibri" panose="020F0502020204030204" pitchFamily="34" charset="0"/>
              </a:rPr>
              <a:t>Concluding an inclusive process that has taken place over almost two years, the Strategy update represents a major accomplishment for the European high-energy physics community, and provides a basis for Europe to maintain its prominent role in particle physics and the innovative technologies developed by the field. </a:t>
            </a:r>
            <a:endParaRPr lang="en-GB" sz="1100" dirty="0">
              <a:ea typeface="Calibri" panose="020F0502020204030204" pitchFamily="34" charset="0"/>
            </a:endParaRPr>
          </a:p>
          <a:p>
            <a:pPr algn="just">
              <a:lnSpc>
                <a:spcPts val="1069"/>
              </a:lnSpc>
            </a:pPr>
            <a:r>
              <a:rPr lang="en-GB" sz="1100" dirty="0">
                <a:solidFill>
                  <a:srgbClr val="000000"/>
                </a:solidFill>
                <a:ea typeface="Calibri" panose="020F0502020204030204" pitchFamily="34" charset="0"/>
              </a:rPr>
              <a:t>The Strategy recommendations and the deliberation document can be found here: </a:t>
            </a:r>
            <a:endParaRPr lang="en-GB" sz="1100" dirty="0">
              <a:ea typeface="Calibri" panose="020F0502020204030204" pitchFamily="34" charset="0"/>
            </a:endParaRPr>
          </a:p>
          <a:p>
            <a:pPr algn="just">
              <a:lnSpc>
                <a:spcPts val="1069"/>
              </a:lnSpc>
            </a:pPr>
            <a:r>
              <a:rPr lang="fr-CH" sz="1100" dirty="0" err="1">
                <a:solidFill>
                  <a:srgbClr val="000000"/>
                </a:solidFill>
                <a:ea typeface="Calibri" panose="020F0502020204030204" pitchFamily="34" charset="0"/>
              </a:rPr>
              <a:t>Strategy</a:t>
            </a:r>
            <a:r>
              <a:rPr lang="fr-CH" sz="1100" dirty="0">
                <a:solidFill>
                  <a:srgbClr val="000000"/>
                </a:solidFill>
                <a:ea typeface="Calibri" panose="020F0502020204030204" pitchFamily="34" charset="0"/>
              </a:rPr>
              <a:t> </a:t>
            </a:r>
            <a:r>
              <a:rPr lang="fr-CH" sz="1100" dirty="0" err="1">
                <a:solidFill>
                  <a:srgbClr val="000000"/>
                </a:solidFill>
                <a:ea typeface="Calibri" panose="020F0502020204030204" pitchFamily="34" charset="0"/>
              </a:rPr>
              <a:t>recommendations</a:t>
            </a:r>
            <a:r>
              <a:rPr lang="fr-CH" sz="1100" dirty="0">
                <a:solidFill>
                  <a:srgbClr val="000000"/>
                </a:solidFill>
                <a:ea typeface="Calibri" panose="020F0502020204030204" pitchFamily="34" charset="0"/>
              </a:rPr>
              <a:t> :</a:t>
            </a:r>
            <a:endParaRPr lang="en-GB" sz="1100" dirty="0">
              <a:ea typeface="Calibri" panose="020F0502020204030204" pitchFamily="34" charset="0"/>
            </a:endParaRPr>
          </a:p>
          <a:p>
            <a:pPr algn="just">
              <a:lnSpc>
                <a:spcPts val="1069"/>
              </a:lnSpc>
            </a:pPr>
            <a:r>
              <a:rPr lang="fr-CH" sz="1100" b="1" u="sng" dirty="0">
                <a:ea typeface="Calibri" panose="020F0502020204030204" pitchFamily="34" charset="0"/>
                <a:hlinkClick r:id="rId2"/>
              </a:rPr>
              <a:t>https://indico.cern.ch/event/924500/contributions/3884837/subcontributions/308163/attachments/2060582/3456333/CERN-ESU-013.pdf</a:t>
            </a:r>
            <a:endParaRPr lang="en-GB" sz="1100" b="1" dirty="0">
              <a:ea typeface="Calibri" panose="020F0502020204030204" pitchFamily="34" charset="0"/>
            </a:endParaRPr>
          </a:p>
          <a:p>
            <a:r>
              <a:rPr lang="fr-CH" sz="1100" dirty="0" err="1">
                <a:solidFill>
                  <a:srgbClr val="000000"/>
                </a:solidFill>
                <a:ea typeface="Calibri" panose="020F0502020204030204" pitchFamily="34" charset="0"/>
              </a:rPr>
              <a:t>Deliberation</a:t>
            </a:r>
            <a:r>
              <a:rPr lang="fr-CH" sz="1100" dirty="0">
                <a:solidFill>
                  <a:srgbClr val="000000"/>
                </a:solidFill>
                <a:ea typeface="Calibri" panose="020F0502020204030204" pitchFamily="34" charset="0"/>
              </a:rPr>
              <a:t> document :</a:t>
            </a:r>
            <a:endParaRPr lang="en-GB" sz="1100" dirty="0">
              <a:ea typeface="Calibri" panose="020F0502020204030204" pitchFamily="34" charset="0"/>
            </a:endParaRPr>
          </a:p>
          <a:p>
            <a:pPr>
              <a:lnSpc>
                <a:spcPts val="1069"/>
              </a:lnSpc>
            </a:pPr>
            <a:r>
              <a:rPr lang="en-GB" sz="1100" b="1" u="sng" dirty="0">
                <a:solidFill>
                  <a:srgbClr val="0563C1"/>
                </a:solidFill>
                <a:ea typeface="Calibri" panose="020F0502020204030204" pitchFamily="34" charset="0"/>
                <a:hlinkClick r:id="rId3"/>
              </a:rPr>
              <a:t>https://indico.cern.ch/event/924500/contributions/3884837/subcontributions/308163/attachments/2060582/3456338/CERN-ESU-014.pdf</a:t>
            </a:r>
            <a:endParaRPr lang="en-GB" sz="1100" b="1" dirty="0">
              <a:ea typeface="Calibri" panose="020F0502020204030204" pitchFamily="34" charset="0"/>
            </a:endParaRPr>
          </a:p>
          <a:p>
            <a:pPr>
              <a:lnSpc>
                <a:spcPts val="1069"/>
              </a:lnSpc>
            </a:pPr>
            <a:r>
              <a:rPr lang="en-GB" sz="1100" dirty="0">
                <a:solidFill>
                  <a:srgbClr val="000000"/>
                </a:solidFill>
                <a:ea typeface="Calibri" panose="020F0502020204030204" pitchFamily="34" charset="0"/>
              </a:rPr>
              <a:t> </a:t>
            </a:r>
            <a:endParaRPr lang="en-GB" sz="1100" dirty="0">
              <a:ea typeface="Calibri" panose="020F0502020204030204" pitchFamily="34" charset="0"/>
            </a:endParaRPr>
          </a:p>
          <a:p>
            <a:pPr algn="just"/>
            <a:r>
              <a:rPr lang="en-GB" sz="1100" dirty="0">
                <a:solidFill>
                  <a:srgbClr val="000000"/>
                </a:solidFill>
                <a:ea typeface="Calibri" panose="020F0502020204030204" pitchFamily="34" charset="0"/>
              </a:rPr>
              <a:t>The update of the Strategy rounded off a rich week of discussions and decisions. The </a:t>
            </a:r>
            <a:r>
              <a:rPr lang="en-US" sz="1100" dirty="0">
                <a:ea typeface="Calibri" panose="020F0502020204030204" pitchFamily="34" charset="0"/>
              </a:rPr>
              <a:t>Council and its subordinate committees were impressed by, and warmly congratulated CERN and its personnel on, the successful handling of the Covid-19 pandemic and the gradual and safe re-start plan. They also expressed appreciation for the work done in the framework of the “CERN against Covid-19 task force”. The Scientific Policy Committee applauded the wealth of beautiful physics results produced by the LHC experiments that were presented at the LHCP conference at end of May. The draft </a:t>
            </a:r>
            <a:r>
              <a:rPr lang="en-GB" sz="1100" dirty="0">
                <a:solidFill>
                  <a:srgbClr val="000000"/>
                </a:solidFill>
                <a:ea typeface="Calibri" panose="020F0502020204030204" pitchFamily="34" charset="0"/>
              </a:rPr>
              <a:t>Medium-Term Plan for the period 2021-2025 was very</a:t>
            </a:r>
            <a:r>
              <a:rPr lang="en-US" sz="1100" dirty="0">
                <a:ea typeface="Calibri" panose="020F0502020204030204" pitchFamily="34" charset="0"/>
              </a:rPr>
              <a:t> well received; the final plan will be presented to the Council for approval in September. </a:t>
            </a:r>
            <a:endParaRPr lang="en-GB" sz="1100" dirty="0">
              <a:ea typeface="Calibri" panose="020F0502020204030204" pitchFamily="34" charset="0"/>
            </a:endParaRPr>
          </a:p>
          <a:p>
            <a:pPr algn="just"/>
            <a:r>
              <a:rPr lang="en-US" sz="1100" dirty="0">
                <a:ea typeface="Calibri" panose="020F0502020204030204" pitchFamily="34" charset="0"/>
              </a:rPr>
              <a:t> </a:t>
            </a:r>
            <a:endParaRPr lang="en-GB" sz="1100" dirty="0">
              <a:ea typeface="Calibri" panose="020F0502020204030204" pitchFamily="34" charset="0"/>
            </a:endParaRPr>
          </a:p>
          <a:p>
            <a:pPr algn="just"/>
            <a:r>
              <a:rPr lang="en-US" sz="1100" dirty="0">
                <a:ea typeface="Calibri" panose="020F0502020204030204" pitchFamily="34" charset="0"/>
              </a:rPr>
              <a:t>The Council approved the Management’s proposal for the items to be included in the five-yearly review of the financial and social conditions of the members of the personnel. The proposal was based on </a:t>
            </a:r>
            <a:r>
              <a:rPr lang="en-US" sz="1100" i="1" dirty="0">
                <a:ea typeface="Calibri" panose="020F0502020204030204" pitchFamily="34" charset="0"/>
              </a:rPr>
              <a:t>concertation</a:t>
            </a:r>
            <a:r>
              <a:rPr lang="en-US" sz="1100" dirty="0">
                <a:ea typeface="Calibri" panose="020F0502020204030204" pitchFamily="34" charset="0"/>
              </a:rPr>
              <a:t> with the Staff Association and represents an important step in the review process.  </a:t>
            </a:r>
            <a:endParaRPr lang="en-GB" sz="1100" dirty="0">
              <a:ea typeface="Calibri" panose="020F0502020204030204" pitchFamily="34" charset="0"/>
            </a:endParaRPr>
          </a:p>
          <a:p>
            <a:pPr algn="just"/>
            <a:r>
              <a:rPr lang="en-US" sz="1100" dirty="0">
                <a:ea typeface="Calibri" panose="020F0502020204030204" pitchFamily="34" charset="0"/>
              </a:rPr>
              <a:t> </a:t>
            </a:r>
            <a:endParaRPr lang="en-GB" sz="1100" dirty="0">
              <a:ea typeface="Calibri" panose="020F0502020204030204" pitchFamily="34" charset="0"/>
            </a:endParaRPr>
          </a:p>
          <a:p>
            <a:pPr algn="just"/>
            <a:r>
              <a:rPr lang="en-US" sz="1100" dirty="0">
                <a:ea typeface="Calibri" panose="020F0502020204030204" pitchFamily="34" charset="0"/>
              </a:rPr>
              <a:t>CERN’s first-ever public environment report was presented to the Council, which agreed to its release into the public domain, and we look forward to sharing it with all of you soon. </a:t>
            </a:r>
            <a:endParaRPr lang="en-GB" sz="1100" dirty="0">
              <a:ea typeface="Calibri" panose="020F0502020204030204" pitchFamily="34" charset="0"/>
            </a:endParaRPr>
          </a:p>
          <a:p>
            <a:pPr algn="just"/>
            <a:r>
              <a:rPr lang="en-US" sz="1100" dirty="0">
                <a:ea typeface="Calibri" panose="020F0502020204030204" pitchFamily="34" charset="0"/>
              </a:rPr>
              <a:t> </a:t>
            </a:r>
            <a:endParaRPr lang="en-GB" sz="1100" dirty="0">
              <a:ea typeface="Calibri" panose="020F0502020204030204" pitchFamily="34" charset="0"/>
            </a:endParaRPr>
          </a:p>
          <a:p>
            <a:pPr algn="just"/>
            <a:r>
              <a:rPr lang="en-US" sz="1100" dirty="0">
                <a:ea typeface="Calibri" panose="020F0502020204030204" pitchFamily="34" charset="0"/>
              </a:rPr>
              <a:t>As of today, our Member and Associate Member States have paid 88% of their 2020 contributions, which demonstrates their continued strong support for the Organization even during these difficult times for the whole world. We are grateful for their commitment, which enables us to fulfil our mission. Many thanks to all of you for your hard work and dedication, which lies at the heart of their confidence in us.</a:t>
            </a:r>
            <a:endParaRPr lang="en-GB" sz="1100" dirty="0">
              <a:ea typeface="Calibri" panose="020F0502020204030204" pitchFamily="34" charset="0"/>
            </a:endParaRPr>
          </a:p>
          <a:p>
            <a:pPr algn="just"/>
            <a:r>
              <a:rPr lang="en-US" sz="1100" dirty="0">
                <a:ea typeface="Calibri" panose="020F0502020204030204" pitchFamily="34" charset="0"/>
              </a:rPr>
              <a:t> </a:t>
            </a:r>
            <a:endParaRPr lang="en-GB" sz="1100" dirty="0">
              <a:ea typeface="Calibri" panose="020F0502020204030204" pitchFamily="34" charset="0"/>
            </a:endParaRPr>
          </a:p>
          <a:p>
            <a:pPr algn="just"/>
            <a:r>
              <a:rPr lang="en-US" sz="1100" dirty="0">
                <a:ea typeface="Calibri" panose="020F0502020204030204" pitchFamily="34" charset="0"/>
              </a:rPr>
              <a:t>As we approach the end of the first half of the year, which has presented extraordinary challenges for the life of the Laboratory, we are pleased to invite you to an online meeting at 15.30 on 29 June, where we will provide a more in-depth update on the outcome of this Council session and on the ongoing gradual resumption of on-site activities. We look forward to this opportunity for us all to come together, virtually, to look ahead to an exciting future for CERN. </a:t>
            </a:r>
            <a:endParaRPr lang="en-GB" sz="1100" dirty="0">
              <a:ea typeface="Calibri" panose="020F0502020204030204" pitchFamily="34" charset="0"/>
            </a:endParaRPr>
          </a:p>
          <a:p>
            <a:r>
              <a:rPr lang="en-US" sz="1100" dirty="0">
                <a:ea typeface="Calibri" panose="020F0502020204030204" pitchFamily="34" charset="0"/>
              </a:rPr>
              <a:t> </a:t>
            </a:r>
            <a:endParaRPr lang="en-GB" sz="1100" dirty="0">
              <a:ea typeface="Calibri" panose="020F0502020204030204" pitchFamily="34" charset="0"/>
            </a:endParaRPr>
          </a:p>
          <a:p>
            <a:r>
              <a:rPr lang="en-US" sz="1100" dirty="0">
                <a:ea typeface="Calibri" panose="020F0502020204030204" pitchFamily="34" charset="0"/>
              </a:rPr>
              <a:t>With our warmest regards,</a:t>
            </a:r>
            <a:endParaRPr lang="en-GB" sz="1100" dirty="0">
              <a:ea typeface="Calibri" panose="020F0502020204030204" pitchFamily="34" charset="0"/>
            </a:endParaRPr>
          </a:p>
          <a:p>
            <a:r>
              <a:rPr lang="en-US" sz="1100" dirty="0">
                <a:ea typeface="Calibri" panose="020F0502020204030204" pitchFamily="34" charset="0"/>
              </a:rPr>
              <a:t> </a:t>
            </a:r>
            <a:endParaRPr lang="en-GB" sz="1100" dirty="0">
              <a:ea typeface="Calibri" panose="020F0502020204030204" pitchFamily="34" charset="0"/>
            </a:endParaRPr>
          </a:p>
          <a:p>
            <a:r>
              <a:rPr lang="en-GB" sz="1100" dirty="0">
                <a:solidFill>
                  <a:srgbClr val="000000"/>
                </a:solidFill>
                <a:ea typeface="Calibri" panose="020F0502020204030204" pitchFamily="34" charset="0"/>
              </a:rPr>
              <a:t>Fabiola Gianotti, </a:t>
            </a:r>
            <a:r>
              <a:rPr lang="en-GB" sz="1100" dirty="0" err="1">
                <a:solidFill>
                  <a:srgbClr val="000000"/>
                </a:solidFill>
                <a:ea typeface="Calibri" panose="020F0502020204030204" pitchFamily="34" charset="0"/>
              </a:rPr>
              <a:t>Frédérick</a:t>
            </a:r>
            <a:r>
              <a:rPr lang="en-GB" sz="1100" dirty="0">
                <a:solidFill>
                  <a:srgbClr val="000000"/>
                </a:solidFill>
                <a:ea typeface="Calibri" panose="020F0502020204030204" pitchFamily="34" charset="0"/>
              </a:rPr>
              <a:t> Bordry, </a:t>
            </a:r>
            <a:r>
              <a:rPr lang="en-GB" sz="1100" dirty="0" err="1">
                <a:solidFill>
                  <a:srgbClr val="000000"/>
                </a:solidFill>
                <a:ea typeface="Calibri" panose="020F0502020204030204" pitchFamily="34" charset="0"/>
              </a:rPr>
              <a:t>Eckhard</a:t>
            </a:r>
            <a:r>
              <a:rPr lang="en-GB" sz="1100" dirty="0">
                <a:solidFill>
                  <a:srgbClr val="000000"/>
                </a:solidFill>
                <a:ea typeface="Calibri" panose="020F0502020204030204" pitchFamily="34" charset="0"/>
              </a:rPr>
              <a:t> </a:t>
            </a:r>
            <a:r>
              <a:rPr lang="en-GB" sz="1100" dirty="0" err="1">
                <a:solidFill>
                  <a:srgbClr val="000000"/>
                </a:solidFill>
                <a:ea typeface="Calibri" panose="020F0502020204030204" pitchFamily="34" charset="0"/>
              </a:rPr>
              <a:t>Elsen</a:t>
            </a:r>
            <a:r>
              <a:rPr lang="en-GB" sz="1100" dirty="0">
                <a:solidFill>
                  <a:srgbClr val="000000"/>
                </a:solidFill>
                <a:ea typeface="Calibri" panose="020F0502020204030204" pitchFamily="34" charset="0"/>
              </a:rPr>
              <a:t>, Martin </a:t>
            </a:r>
            <a:r>
              <a:rPr lang="en-GB" sz="1100" dirty="0" err="1">
                <a:solidFill>
                  <a:srgbClr val="000000"/>
                </a:solidFill>
                <a:ea typeface="Calibri" panose="020F0502020204030204" pitchFamily="34" charset="0"/>
              </a:rPr>
              <a:t>Steinacher</a:t>
            </a:r>
            <a:r>
              <a:rPr lang="en-GB" sz="1100" dirty="0">
                <a:solidFill>
                  <a:srgbClr val="000000"/>
                </a:solidFill>
                <a:ea typeface="Calibri" panose="020F0502020204030204" pitchFamily="34" charset="0"/>
              </a:rPr>
              <a:t>, Charlotte </a:t>
            </a:r>
            <a:r>
              <a:rPr lang="en-GB" sz="1100" dirty="0" err="1">
                <a:solidFill>
                  <a:srgbClr val="000000"/>
                </a:solidFill>
                <a:ea typeface="Calibri" panose="020F0502020204030204" pitchFamily="34" charset="0"/>
              </a:rPr>
              <a:t>Warakaulle</a:t>
            </a:r>
            <a:endParaRPr lang="en-GB" sz="1100" dirty="0">
              <a:ea typeface="Calibri" panose="020F0502020204030204" pitchFamily="34" charset="0"/>
            </a:endParaRPr>
          </a:p>
        </p:txBody>
      </p:sp>
      <p:sp>
        <p:nvSpPr>
          <p:cNvPr id="5" name="TextBox 4"/>
          <p:cNvSpPr txBox="1"/>
          <p:nvPr/>
        </p:nvSpPr>
        <p:spPr>
          <a:xfrm>
            <a:off x="0" y="188640"/>
            <a:ext cx="9144000" cy="553998"/>
          </a:xfrm>
          <a:prstGeom prst="rect">
            <a:avLst/>
          </a:prstGeom>
          <a:noFill/>
        </p:spPr>
        <p:txBody>
          <a:bodyPr wrap="square" rtlCol="0">
            <a:spAutoFit/>
          </a:bodyPr>
          <a:lstStyle/>
          <a:p>
            <a:pPr algn="ctr"/>
            <a:r>
              <a:rPr lang="fr-CH" sz="3000" b="1" dirty="0" err="1"/>
              <a:t>Annuncio</a:t>
            </a:r>
            <a:r>
              <a:rPr lang="fr-CH" sz="3000" b="1" dirty="0"/>
              <a:t> </a:t>
            </a:r>
            <a:r>
              <a:rPr lang="fr-CH" sz="3000" b="1" dirty="0" err="1"/>
              <a:t>ufficiale</a:t>
            </a:r>
            <a:r>
              <a:rPr lang="fr-CH" sz="3000" b="1" dirty="0"/>
              <a:t> </a:t>
            </a:r>
            <a:r>
              <a:rPr lang="fr-CH" sz="3000" b="1" dirty="0" err="1"/>
              <a:t>del</a:t>
            </a:r>
            <a:r>
              <a:rPr lang="fr-CH" sz="3000" b="1" dirty="0"/>
              <a:t> CERN DG</a:t>
            </a:r>
            <a:endParaRPr lang="en-GB" sz="3000" b="1" dirty="0"/>
          </a:p>
        </p:txBody>
      </p:sp>
      <p:sp>
        <p:nvSpPr>
          <p:cNvPr id="2" name="Segnaposto piè di pagina 1"/>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250062605"/>
      </p:ext>
    </p:extLst>
  </p:cSld>
  <p:clrMapOvr>
    <a:masterClrMapping/>
  </p:clrMapOvr>
  <p:transition>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340A3F5-5DB0-4EAD-960E-C27449A39FB6}" type="slidenum">
              <a:rPr lang="en-GB" smtClean="0"/>
              <a:t>43</a:t>
            </a:fld>
            <a:endParaRPr lang="en-GB" dirty="0"/>
          </a:p>
        </p:txBody>
      </p:sp>
      <p:pic>
        <p:nvPicPr>
          <p:cNvPr id="2" name="Picture 1"/>
          <p:cNvPicPr>
            <a:picLocks noChangeAspect="1"/>
          </p:cNvPicPr>
          <p:nvPr/>
        </p:nvPicPr>
        <p:blipFill rotWithShape="1">
          <a:blip r:embed="rId2"/>
          <a:srcRect l="5470" t="11395" r="4740" b="10069"/>
          <a:stretch/>
        </p:blipFill>
        <p:spPr>
          <a:xfrm>
            <a:off x="1100630" y="1929956"/>
            <a:ext cx="7178077" cy="3526387"/>
          </a:xfrm>
          <a:prstGeom prst="rect">
            <a:avLst/>
          </a:prstGeom>
        </p:spPr>
      </p:pic>
      <p:sp>
        <p:nvSpPr>
          <p:cNvPr id="6" name="TextBox 5"/>
          <p:cNvSpPr txBox="1"/>
          <p:nvPr/>
        </p:nvSpPr>
        <p:spPr>
          <a:xfrm>
            <a:off x="188849" y="-57305"/>
            <a:ext cx="9144000" cy="553998"/>
          </a:xfrm>
          <a:prstGeom prst="rect">
            <a:avLst/>
          </a:prstGeom>
          <a:noFill/>
        </p:spPr>
        <p:txBody>
          <a:bodyPr wrap="square" rtlCol="0">
            <a:spAutoFit/>
          </a:bodyPr>
          <a:lstStyle/>
          <a:p>
            <a:pPr algn="ctr"/>
            <a:r>
              <a:rPr lang="fr-CH" sz="3000" b="1" dirty="0" err="1"/>
              <a:t>European</a:t>
            </a:r>
            <a:r>
              <a:rPr lang="fr-CH" sz="3000" b="1" dirty="0"/>
              <a:t> </a:t>
            </a:r>
            <a:r>
              <a:rPr lang="fr-CH" sz="3000" b="1" dirty="0" err="1"/>
              <a:t>Strategy</a:t>
            </a:r>
            <a:r>
              <a:rPr lang="fr-CH" sz="3000" b="1" dirty="0"/>
              <a:t> for </a:t>
            </a:r>
            <a:r>
              <a:rPr lang="fr-CH" sz="3000" b="1" dirty="0" err="1"/>
              <a:t>Particle</a:t>
            </a:r>
            <a:r>
              <a:rPr lang="fr-CH" sz="3000" b="1" dirty="0"/>
              <a:t> Physics</a:t>
            </a:r>
            <a:endParaRPr lang="en-GB" sz="3000" b="1" dirty="0"/>
          </a:p>
        </p:txBody>
      </p:sp>
      <p:sp>
        <p:nvSpPr>
          <p:cNvPr id="7" name="TextBox 6"/>
          <p:cNvSpPr txBox="1"/>
          <p:nvPr/>
        </p:nvSpPr>
        <p:spPr>
          <a:xfrm>
            <a:off x="340757" y="5420858"/>
            <a:ext cx="8803243" cy="923330"/>
          </a:xfrm>
          <a:prstGeom prst="rect">
            <a:avLst/>
          </a:prstGeom>
          <a:noFill/>
        </p:spPr>
        <p:txBody>
          <a:bodyPr wrap="square" rtlCol="0">
            <a:spAutoFit/>
          </a:bodyPr>
          <a:lstStyle/>
          <a:p>
            <a:r>
              <a:rPr lang="fr-CH" sz="1800" b="1" dirty="0">
                <a:solidFill>
                  <a:schemeClr val="accent6">
                    <a:lumMod val="50000"/>
                  </a:schemeClr>
                </a:solidFill>
              </a:rPr>
              <a:t>The </a:t>
            </a:r>
            <a:r>
              <a:rPr lang="fr-CH" sz="1800" b="1" dirty="0" err="1">
                <a:solidFill>
                  <a:schemeClr val="accent6">
                    <a:lumMod val="50000"/>
                  </a:schemeClr>
                </a:solidFill>
              </a:rPr>
              <a:t>European</a:t>
            </a:r>
            <a:r>
              <a:rPr lang="fr-CH" sz="1800" b="1" dirty="0">
                <a:solidFill>
                  <a:schemeClr val="accent6">
                    <a:lumMod val="50000"/>
                  </a:schemeClr>
                </a:solidFill>
              </a:rPr>
              <a:t> Vision </a:t>
            </a:r>
            <a:r>
              <a:rPr lang="fr-CH" sz="1800" b="1" dirty="0" err="1">
                <a:solidFill>
                  <a:schemeClr val="accent6">
                    <a:lumMod val="50000"/>
                  </a:schemeClr>
                </a:solidFill>
              </a:rPr>
              <a:t>is</a:t>
            </a:r>
            <a:r>
              <a:rPr lang="fr-CH" sz="1800" b="1" dirty="0">
                <a:solidFill>
                  <a:schemeClr val="accent6">
                    <a:lumMod val="50000"/>
                  </a:schemeClr>
                </a:solidFill>
              </a:rPr>
              <a:t> to </a:t>
            </a:r>
            <a:r>
              <a:rPr lang="fr-CH" sz="1800" b="1" dirty="0" err="1">
                <a:solidFill>
                  <a:schemeClr val="accent6">
                    <a:lumMod val="50000"/>
                  </a:schemeClr>
                </a:solidFill>
              </a:rPr>
              <a:t>prepare</a:t>
            </a:r>
            <a:r>
              <a:rPr lang="fr-CH" sz="1800" b="1" dirty="0">
                <a:solidFill>
                  <a:schemeClr val="accent6">
                    <a:lumMod val="50000"/>
                  </a:schemeClr>
                </a:solidFill>
              </a:rPr>
              <a:t> a </a:t>
            </a:r>
            <a:r>
              <a:rPr lang="fr-CH" sz="1800" b="1" dirty="0" err="1">
                <a:solidFill>
                  <a:schemeClr val="accent6">
                    <a:lumMod val="50000"/>
                  </a:schemeClr>
                </a:solidFill>
              </a:rPr>
              <a:t>Higgs</a:t>
            </a:r>
            <a:r>
              <a:rPr lang="fr-CH" sz="1800" b="1" dirty="0">
                <a:solidFill>
                  <a:schemeClr val="accent6">
                    <a:lumMod val="50000"/>
                  </a:schemeClr>
                </a:solidFill>
              </a:rPr>
              <a:t> </a:t>
            </a:r>
            <a:r>
              <a:rPr lang="fr-CH" sz="1800" b="1" dirty="0" err="1">
                <a:solidFill>
                  <a:schemeClr val="accent6">
                    <a:lumMod val="50000"/>
                  </a:schemeClr>
                </a:solidFill>
              </a:rPr>
              <a:t>factory</a:t>
            </a:r>
            <a:r>
              <a:rPr lang="fr-CH" sz="1800" b="1" dirty="0">
                <a:solidFill>
                  <a:schemeClr val="accent6">
                    <a:lumMod val="50000"/>
                  </a:schemeClr>
                </a:solidFill>
              </a:rPr>
              <a:t>, </a:t>
            </a:r>
            <a:r>
              <a:rPr lang="fr-CH" sz="1800" b="1" u="sng" dirty="0" err="1">
                <a:solidFill>
                  <a:schemeClr val="accent6">
                    <a:lumMod val="50000"/>
                  </a:schemeClr>
                </a:solidFill>
              </a:rPr>
              <a:t>followed</a:t>
            </a:r>
            <a:r>
              <a:rPr lang="fr-CH" sz="1800" b="1" u="sng" dirty="0">
                <a:solidFill>
                  <a:schemeClr val="accent6">
                    <a:lumMod val="50000"/>
                  </a:schemeClr>
                </a:solidFill>
              </a:rPr>
              <a:t> by a future hadron </a:t>
            </a:r>
            <a:r>
              <a:rPr lang="fr-CH" sz="1800" b="1" u="sng" dirty="0" err="1">
                <a:solidFill>
                  <a:schemeClr val="accent6">
                    <a:lumMod val="50000"/>
                  </a:schemeClr>
                </a:solidFill>
              </a:rPr>
              <a:t>collider</a:t>
            </a:r>
            <a:r>
              <a:rPr lang="fr-CH" sz="1800" b="1" u="sng" dirty="0">
                <a:solidFill>
                  <a:schemeClr val="accent6">
                    <a:lumMod val="50000"/>
                  </a:schemeClr>
                </a:solidFill>
              </a:rPr>
              <a:t> </a:t>
            </a:r>
            <a:r>
              <a:rPr lang="fr-CH" sz="1800" b="1" u="sng" dirty="0" err="1">
                <a:solidFill>
                  <a:schemeClr val="accent6">
                    <a:lumMod val="50000"/>
                  </a:schemeClr>
                </a:solidFill>
              </a:rPr>
              <a:t>with</a:t>
            </a:r>
            <a:r>
              <a:rPr lang="fr-CH" sz="1800" b="1" u="sng" dirty="0">
                <a:solidFill>
                  <a:schemeClr val="accent6">
                    <a:lumMod val="50000"/>
                  </a:schemeClr>
                </a:solidFill>
              </a:rPr>
              <a:t> </a:t>
            </a:r>
            <a:r>
              <a:rPr lang="fr-CH" sz="1800" b="1" u="sng" dirty="0" err="1">
                <a:solidFill>
                  <a:schemeClr val="accent6">
                    <a:lumMod val="50000"/>
                  </a:schemeClr>
                </a:solidFill>
              </a:rPr>
              <a:t>sensitivity</a:t>
            </a:r>
            <a:r>
              <a:rPr lang="fr-CH" sz="1800" b="1" u="sng" dirty="0">
                <a:solidFill>
                  <a:schemeClr val="accent6">
                    <a:lumMod val="50000"/>
                  </a:schemeClr>
                </a:solidFill>
              </a:rPr>
              <a:t> to </a:t>
            </a:r>
            <a:r>
              <a:rPr lang="fr-CH" sz="1800" b="1" u="sng" dirty="0" err="1">
                <a:solidFill>
                  <a:schemeClr val="accent6">
                    <a:lumMod val="50000"/>
                  </a:schemeClr>
                </a:solidFill>
              </a:rPr>
              <a:t>energy</a:t>
            </a:r>
            <a:r>
              <a:rPr lang="fr-CH" sz="1800" b="1" u="sng" dirty="0">
                <a:solidFill>
                  <a:schemeClr val="accent6">
                    <a:lumMod val="50000"/>
                  </a:schemeClr>
                </a:solidFill>
              </a:rPr>
              <a:t> </a:t>
            </a:r>
            <a:r>
              <a:rPr lang="fr-CH" sz="1800" b="1" u="sng" dirty="0" err="1">
                <a:solidFill>
                  <a:schemeClr val="accent6">
                    <a:lumMod val="50000"/>
                  </a:schemeClr>
                </a:solidFill>
              </a:rPr>
              <a:t>scales</a:t>
            </a:r>
            <a:r>
              <a:rPr lang="fr-CH" sz="1800" b="1" u="sng" dirty="0">
                <a:solidFill>
                  <a:schemeClr val="accent6">
                    <a:lumMod val="50000"/>
                  </a:schemeClr>
                </a:solidFill>
              </a:rPr>
              <a:t> an </a:t>
            </a:r>
            <a:r>
              <a:rPr lang="fr-CH" sz="1800" b="1" u="sng" dirty="0" err="1">
                <a:solidFill>
                  <a:schemeClr val="accent6">
                    <a:lumMod val="50000"/>
                  </a:schemeClr>
                </a:solidFill>
              </a:rPr>
              <a:t>order</a:t>
            </a:r>
            <a:r>
              <a:rPr lang="fr-CH" sz="1800" b="1" u="sng" dirty="0">
                <a:solidFill>
                  <a:schemeClr val="accent6">
                    <a:lumMod val="50000"/>
                  </a:schemeClr>
                </a:solidFill>
              </a:rPr>
              <a:t> of magnitude </a:t>
            </a:r>
            <a:r>
              <a:rPr lang="fr-CH" sz="1800" b="1" u="sng" dirty="0" err="1">
                <a:solidFill>
                  <a:schemeClr val="accent6">
                    <a:lumMod val="50000"/>
                  </a:schemeClr>
                </a:solidFill>
              </a:rPr>
              <a:t>higher</a:t>
            </a:r>
            <a:r>
              <a:rPr lang="fr-CH" sz="1800" b="1" u="sng" dirty="0">
                <a:solidFill>
                  <a:schemeClr val="accent6">
                    <a:lumMod val="50000"/>
                  </a:schemeClr>
                </a:solidFill>
              </a:rPr>
              <a:t> </a:t>
            </a:r>
            <a:r>
              <a:rPr lang="fr-CH" sz="1800" b="1" u="sng" dirty="0" err="1">
                <a:solidFill>
                  <a:schemeClr val="accent6">
                    <a:lumMod val="50000"/>
                  </a:schemeClr>
                </a:solidFill>
              </a:rPr>
              <a:t>than</a:t>
            </a:r>
            <a:r>
              <a:rPr lang="fr-CH" sz="1800" b="1" u="sng" dirty="0">
                <a:solidFill>
                  <a:schemeClr val="accent6">
                    <a:lumMod val="50000"/>
                  </a:schemeClr>
                </a:solidFill>
              </a:rPr>
              <a:t> </a:t>
            </a:r>
            <a:r>
              <a:rPr lang="fr-CH" sz="1800" b="1" u="sng" dirty="0" err="1">
                <a:solidFill>
                  <a:schemeClr val="accent6">
                    <a:lumMod val="50000"/>
                  </a:schemeClr>
                </a:solidFill>
              </a:rPr>
              <a:t>those</a:t>
            </a:r>
            <a:r>
              <a:rPr lang="fr-CH" sz="1800" b="1" u="sng" dirty="0">
                <a:solidFill>
                  <a:schemeClr val="accent6">
                    <a:lumMod val="50000"/>
                  </a:schemeClr>
                </a:solidFill>
              </a:rPr>
              <a:t> of the LHC</a:t>
            </a:r>
            <a:r>
              <a:rPr lang="fr-CH" sz="1800" b="1" dirty="0">
                <a:solidFill>
                  <a:schemeClr val="accent6">
                    <a:lumMod val="50000"/>
                  </a:schemeClr>
                </a:solidFill>
              </a:rPr>
              <a:t>, </a:t>
            </a:r>
            <a:r>
              <a:rPr lang="fr-CH" sz="1800" b="1" u="sng" dirty="0" err="1">
                <a:solidFill>
                  <a:schemeClr val="accent6">
                    <a:lumMod val="50000"/>
                  </a:schemeClr>
                </a:solidFill>
              </a:rPr>
              <a:t>while</a:t>
            </a:r>
            <a:r>
              <a:rPr lang="fr-CH" sz="1800" b="1" u="sng" dirty="0">
                <a:solidFill>
                  <a:schemeClr val="accent6">
                    <a:lumMod val="50000"/>
                  </a:schemeClr>
                </a:solidFill>
              </a:rPr>
              <a:t> </a:t>
            </a:r>
            <a:r>
              <a:rPr lang="fr-CH" sz="1800" b="1" u="sng" dirty="0" err="1">
                <a:solidFill>
                  <a:schemeClr val="accent6">
                    <a:lumMod val="50000"/>
                  </a:schemeClr>
                </a:solidFill>
              </a:rPr>
              <a:t>addressing</a:t>
            </a:r>
            <a:r>
              <a:rPr lang="fr-CH" sz="1800" b="1" u="sng" dirty="0">
                <a:solidFill>
                  <a:schemeClr val="accent6">
                    <a:lumMod val="50000"/>
                  </a:schemeClr>
                </a:solidFill>
              </a:rPr>
              <a:t> the </a:t>
            </a:r>
            <a:r>
              <a:rPr lang="fr-CH" sz="1800" b="1" u="sng" dirty="0" err="1">
                <a:solidFill>
                  <a:schemeClr val="accent6">
                    <a:lumMod val="50000"/>
                  </a:schemeClr>
                </a:solidFill>
              </a:rPr>
              <a:t>associated</a:t>
            </a:r>
            <a:r>
              <a:rPr lang="fr-CH" sz="1800" b="1" u="sng" dirty="0">
                <a:solidFill>
                  <a:schemeClr val="accent6">
                    <a:lumMod val="50000"/>
                  </a:schemeClr>
                </a:solidFill>
              </a:rPr>
              <a:t> </a:t>
            </a:r>
            <a:r>
              <a:rPr lang="fr-CH" sz="1800" b="1" u="sng" dirty="0" err="1">
                <a:solidFill>
                  <a:schemeClr val="accent6">
                    <a:lumMod val="50000"/>
                  </a:schemeClr>
                </a:solidFill>
              </a:rPr>
              <a:t>technical</a:t>
            </a:r>
            <a:r>
              <a:rPr lang="fr-CH" sz="1800" b="1" u="sng" dirty="0">
                <a:solidFill>
                  <a:schemeClr val="accent6">
                    <a:lumMod val="50000"/>
                  </a:schemeClr>
                </a:solidFill>
              </a:rPr>
              <a:t> and </a:t>
            </a:r>
            <a:r>
              <a:rPr lang="fr-CH" sz="1800" b="1" u="sng" dirty="0" err="1">
                <a:solidFill>
                  <a:schemeClr val="accent6">
                    <a:lumMod val="50000"/>
                  </a:schemeClr>
                </a:solidFill>
              </a:rPr>
              <a:t>environmnental</a:t>
            </a:r>
            <a:r>
              <a:rPr lang="fr-CH" sz="1800" b="1" u="sng" dirty="0">
                <a:solidFill>
                  <a:schemeClr val="accent6">
                    <a:lumMod val="50000"/>
                  </a:schemeClr>
                </a:solidFill>
              </a:rPr>
              <a:t> challenges.</a:t>
            </a:r>
            <a:endParaRPr lang="en-GB" sz="1800" b="1" u="sng" dirty="0">
              <a:solidFill>
                <a:schemeClr val="accent6">
                  <a:lumMod val="50000"/>
                </a:schemeClr>
              </a:solidFill>
            </a:endParaRPr>
          </a:p>
        </p:txBody>
      </p:sp>
      <p:sp>
        <p:nvSpPr>
          <p:cNvPr id="4" name="Segnaposto piè di pagina 3"/>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9" name="Rectangle 1"/>
          <p:cNvSpPr/>
          <p:nvPr/>
        </p:nvSpPr>
        <p:spPr>
          <a:xfrm>
            <a:off x="1105031" y="1418848"/>
            <a:ext cx="8229600"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accent6">
                    <a:lumMod val="50000"/>
                  </a:schemeClr>
                </a:solidFill>
                <a:hlinkClick r:id="rId3"/>
              </a:rPr>
              <a:t>https://europeanstrategyupdate.web.cern.ch/european-strategy-group-esg</a:t>
            </a:r>
            <a:endParaRPr lang="en-GB" dirty="0">
              <a:solidFill>
                <a:schemeClr val="accent6">
                  <a:lumMod val="50000"/>
                </a:schemeClr>
              </a:solidFill>
            </a:endParaRPr>
          </a:p>
        </p:txBody>
      </p:sp>
      <p:sp>
        <p:nvSpPr>
          <p:cNvPr id="10" name="Rectangle 3"/>
          <p:cNvSpPr/>
          <p:nvPr/>
        </p:nvSpPr>
        <p:spPr>
          <a:xfrm>
            <a:off x="277882" y="336161"/>
            <a:ext cx="8928992"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accent6">
                    <a:lumMod val="50000"/>
                  </a:schemeClr>
                </a:solidFill>
                <a:latin typeface="PT Serif"/>
              </a:rPr>
              <a:t>The European Strategy Group (ESG) is </a:t>
            </a:r>
            <a:r>
              <a:rPr lang="en-GB" dirty="0" smtClean="0">
                <a:solidFill>
                  <a:schemeClr val="accent6">
                    <a:lumMod val="50000"/>
                  </a:schemeClr>
                </a:solidFill>
                <a:latin typeface="PT Serif"/>
              </a:rPr>
              <a:t>set </a:t>
            </a:r>
            <a:r>
              <a:rPr lang="en-GB" dirty="0">
                <a:solidFill>
                  <a:schemeClr val="accent6">
                    <a:lumMod val="50000"/>
                  </a:schemeClr>
                </a:solidFill>
                <a:latin typeface="PT Serif"/>
              </a:rPr>
              <a:t>up by the CERN Council approximately every </a:t>
            </a:r>
            <a:r>
              <a:rPr lang="en-GB" dirty="0" smtClean="0">
                <a:solidFill>
                  <a:schemeClr val="accent6">
                    <a:lumMod val="50000"/>
                  </a:schemeClr>
                </a:solidFill>
                <a:latin typeface="PT Serif"/>
              </a:rPr>
              <a:t>5 </a:t>
            </a:r>
            <a:r>
              <a:rPr lang="en-GB" dirty="0">
                <a:solidFill>
                  <a:schemeClr val="accent6">
                    <a:lumMod val="50000"/>
                  </a:schemeClr>
                </a:solidFill>
                <a:latin typeface="PT Serif"/>
              </a:rPr>
              <a:t>years, with </a:t>
            </a:r>
            <a:r>
              <a:rPr lang="en-GB" dirty="0" smtClean="0">
                <a:solidFill>
                  <a:schemeClr val="accent6">
                    <a:lumMod val="50000"/>
                  </a:schemeClr>
                </a:solidFill>
                <a:latin typeface="PT Serif"/>
              </a:rPr>
              <a:t>to </a:t>
            </a:r>
            <a:r>
              <a:rPr lang="en-GB" dirty="0">
                <a:solidFill>
                  <a:schemeClr val="accent6">
                    <a:lumMod val="50000"/>
                  </a:schemeClr>
                </a:solidFill>
                <a:latin typeface="PT Serif"/>
              </a:rPr>
              <a:t>establish a proposal for the </a:t>
            </a:r>
            <a:r>
              <a:rPr lang="en-GB" dirty="0" smtClean="0">
                <a:solidFill>
                  <a:schemeClr val="accent6">
                    <a:lumMod val="50000"/>
                  </a:schemeClr>
                </a:solidFill>
                <a:latin typeface="PT Serif"/>
              </a:rPr>
              <a:t>update </a:t>
            </a:r>
            <a:r>
              <a:rPr lang="en-GB" dirty="0">
                <a:solidFill>
                  <a:schemeClr val="accent6">
                    <a:lumMod val="50000"/>
                  </a:schemeClr>
                </a:solidFill>
                <a:latin typeface="PT Serif"/>
              </a:rPr>
              <a:t>of the medium-and long-term European Strategy for Particle </a:t>
            </a:r>
            <a:r>
              <a:rPr lang="en-GB" dirty="0" smtClean="0">
                <a:solidFill>
                  <a:schemeClr val="accent6">
                    <a:lumMod val="50000"/>
                  </a:schemeClr>
                </a:solidFill>
                <a:latin typeface="PT Serif"/>
              </a:rPr>
              <a:t>Physics, submitted to </a:t>
            </a:r>
            <a:r>
              <a:rPr lang="en-GB" dirty="0">
                <a:solidFill>
                  <a:schemeClr val="accent6">
                    <a:lumMod val="50000"/>
                  </a:schemeClr>
                </a:solidFill>
                <a:latin typeface="PT Serif"/>
              </a:rPr>
              <a:t>the CERN Council for approval. The ESG </a:t>
            </a:r>
            <a:r>
              <a:rPr lang="en-GB" dirty="0" smtClean="0">
                <a:solidFill>
                  <a:schemeClr val="accent6">
                    <a:lumMod val="50000"/>
                  </a:schemeClr>
                </a:solidFill>
                <a:latin typeface="PT Serif"/>
              </a:rPr>
              <a:t>takes </a:t>
            </a:r>
            <a:r>
              <a:rPr lang="en-GB" dirty="0">
                <a:solidFill>
                  <a:schemeClr val="accent6">
                    <a:lumMod val="50000"/>
                  </a:schemeClr>
                </a:solidFill>
                <a:latin typeface="PT Serif"/>
              </a:rPr>
              <a:t>into </a:t>
            </a:r>
            <a:r>
              <a:rPr lang="en-GB" dirty="0" smtClean="0">
                <a:solidFill>
                  <a:schemeClr val="accent6">
                    <a:lumMod val="50000"/>
                  </a:schemeClr>
                </a:solidFill>
                <a:latin typeface="PT Serif"/>
              </a:rPr>
              <a:t>account the input </a:t>
            </a:r>
            <a:r>
              <a:rPr lang="en-GB" dirty="0">
                <a:solidFill>
                  <a:schemeClr val="accent6">
                    <a:lumMod val="50000"/>
                  </a:schemeClr>
                </a:solidFill>
                <a:latin typeface="PT Serif"/>
              </a:rPr>
              <a:t>submitted by </a:t>
            </a:r>
            <a:r>
              <a:rPr lang="en-GB" dirty="0" smtClean="0">
                <a:solidFill>
                  <a:schemeClr val="accent6">
                    <a:lumMod val="50000"/>
                  </a:schemeClr>
                </a:solidFill>
                <a:latin typeface="PT Serif"/>
              </a:rPr>
              <a:t>the Physics </a:t>
            </a:r>
            <a:r>
              <a:rPr lang="en-GB" dirty="0">
                <a:solidFill>
                  <a:schemeClr val="accent6">
                    <a:lumMod val="50000"/>
                  </a:schemeClr>
                </a:solidFill>
                <a:latin typeface="PT Serif"/>
              </a:rPr>
              <a:t>Preparatory </a:t>
            </a:r>
            <a:r>
              <a:rPr lang="en-GB" dirty="0" smtClean="0">
                <a:solidFill>
                  <a:schemeClr val="accent6">
                    <a:lumMod val="50000"/>
                  </a:schemeClr>
                </a:solidFill>
                <a:latin typeface="PT Serif"/>
              </a:rPr>
              <a:t>Group</a:t>
            </a:r>
            <a:r>
              <a:rPr lang="en-GB" dirty="0">
                <a:solidFill>
                  <a:schemeClr val="accent6">
                    <a:lumMod val="50000"/>
                  </a:schemeClr>
                </a:solidFill>
                <a:latin typeface="PT Serif"/>
              </a:rPr>
              <a:t> </a:t>
            </a:r>
            <a:endParaRPr lang="en-GB" dirty="0">
              <a:solidFill>
                <a:schemeClr val="accent6">
                  <a:lumMod val="50000"/>
                </a:schemeClr>
              </a:solidFill>
            </a:endParaRPr>
          </a:p>
        </p:txBody>
      </p:sp>
    </p:spTree>
    <p:extLst>
      <p:ext uri="{BB962C8B-B14F-4D97-AF65-F5344CB8AC3E}">
        <p14:creationId xmlns:p14="http://schemas.microsoft.com/office/powerpoint/2010/main" val="70744111"/>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340A3F5-5DB0-4EAD-960E-C27449A39FB6}" type="slidenum">
              <a:rPr lang="en-GB" smtClean="0"/>
              <a:t>44</a:t>
            </a:fld>
            <a:endParaRPr lang="en-GB"/>
          </a:p>
        </p:txBody>
      </p:sp>
      <p:sp>
        <p:nvSpPr>
          <p:cNvPr id="11" name="TextBox 10"/>
          <p:cNvSpPr txBox="1"/>
          <p:nvPr/>
        </p:nvSpPr>
        <p:spPr>
          <a:xfrm>
            <a:off x="0" y="604469"/>
            <a:ext cx="9144000" cy="553998"/>
          </a:xfrm>
          <a:prstGeom prst="rect">
            <a:avLst/>
          </a:prstGeom>
          <a:noFill/>
        </p:spPr>
        <p:txBody>
          <a:bodyPr wrap="square" rtlCol="0">
            <a:spAutoFit/>
          </a:bodyPr>
          <a:lstStyle/>
          <a:p>
            <a:pPr algn="ctr"/>
            <a:r>
              <a:rPr lang="fr-CH" sz="3000" b="1" dirty="0" err="1" smtClean="0"/>
              <a:t>Attuale</a:t>
            </a:r>
            <a:r>
              <a:rPr lang="fr-CH" sz="3000" b="1" dirty="0" smtClean="0"/>
              <a:t> </a:t>
            </a:r>
            <a:r>
              <a:rPr lang="fr-CH" sz="3000" b="1" dirty="0" err="1" smtClean="0"/>
              <a:t>risultato</a:t>
            </a:r>
            <a:r>
              <a:rPr lang="fr-CH" sz="3000" b="1" dirty="0" smtClean="0"/>
              <a:t> </a:t>
            </a:r>
            <a:r>
              <a:rPr lang="fr-CH" sz="3000" b="1" dirty="0" err="1" smtClean="0"/>
              <a:t>ottenuto</a:t>
            </a:r>
            <a:r>
              <a:rPr lang="fr-CH" sz="3000" b="1" dirty="0" smtClean="0"/>
              <a:t>: US-</a:t>
            </a:r>
            <a:r>
              <a:rPr lang="fr-CH" sz="3000" b="1" dirty="0" err="1" smtClean="0"/>
              <a:t>Fermilab</a:t>
            </a:r>
            <a:endParaRPr lang="en-GB" sz="3000" b="1" dirty="0"/>
          </a:p>
        </p:txBody>
      </p:sp>
      <p:pic>
        <p:nvPicPr>
          <p:cNvPr id="4" name="Picture 3"/>
          <p:cNvPicPr>
            <a:picLocks noChangeAspect="1"/>
          </p:cNvPicPr>
          <p:nvPr/>
        </p:nvPicPr>
        <p:blipFill>
          <a:blip r:embed="rId2"/>
          <a:stretch>
            <a:fillRect/>
          </a:stretch>
        </p:blipFill>
        <p:spPr>
          <a:xfrm>
            <a:off x="126422" y="1666724"/>
            <a:ext cx="5320291" cy="3994523"/>
          </a:xfrm>
          <a:prstGeom prst="rect">
            <a:avLst/>
          </a:prstGeom>
        </p:spPr>
      </p:pic>
      <p:sp>
        <p:nvSpPr>
          <p:cNvPr id="5" name="Rectangle 4"/>
          <p:cNvSpPr/>
          <p:nvPr/>
        </p:nvSpPr>
        <p:spPr>
          <a:xfrm>
            <a:off x="5312764" y="4636493"/>
            <a:ext cx="3552794" cy="1946687"/>
          </a:xfrm>
          <a:prstGeom prst="rect">
            <a:avLst/>
          </a:prstGeom>
        </p:spPr>
        <p:txBody>
          <a:bodyPr wrap="square">
            <a:spAutoFit/>
          </a:bodyPr>
          <a:lstStyle/>
          <a:p>
            <a:pPr marL="214308" indent="-214308">
              <a:spcAft>
                <a:spcPts val="450"/>
              </a:spcAft>
              <a:buFont typeface="Arial" panose="020B0604020202020204" pitchFamily="34" charset="0"/>
              <a:buChar char="•"/>
            </a:pPr>
            <a:r>
              <a:rPr lang="en-GB" sz="1800" dirty="0"/>
              <a:t>15 T dipole demonstrator</a:t>
            </a:r>
          </a:p>
          <a:p>
            <a:pPr marL="214308" indent="-214308">
              <a:spcAft>
                <a:spcPts val="450"/>
              </a:spcAft>
              <a:buFont typeface="Arial" panose="020B0604020202020204" pitchFamily="34" charset="0"/>
              <a:buChar char="•"/>
            </a:pPr>
            <a:r>
              <a:rPr lang="en-US" sz="1800" dirty="0"/>
              <a:t>Staged approach: In first step pre-stressed for 14 T </a:t>
            </a:r>
          </a:p>
          <a:p>
            <a:pPr marL="214308" indent="-214308">
              <a:spcAft>
                <a:spcPts val="450"/>
              </a:spcAft>
              <a:buFont typeface="Arial" panose="020B0604020202020204" pitchFamily="34" charset="0"/>
              <a:buChar char="•"/>
            </a:pPr>
            <a:r>
              <a:rPr lang="en-US" sz="1800" dirty="0"/>
              <a:t>Second test foreseen in fall 2019 with additional pre-stress for 15 T</a:t>
            </a:r>
          </a:p>
          <a:p>
            <a:endParaRPr lang="en-GB" sz="1800" dirty="0"/>
          </a:p>
        </p:txBody>
      </p:sp>
      <p:pic>
        <p:nvPicPr>
          <p:cNvPr id="6" name="Picture 5"/>
          <p:cNvPicPr>
            <a:picLocks noChangeAspect="1"/>
          </p:cNvPicPr>
          <p:nvPr/>
        </p:nvPicPr>
        <p:blipFill>
          <a:blip r:embed="rId3"/>
          <a:stretch>
            <a:fillRect/>
          </a:stretch>
        </p:blipFill>
        <p:spPr>
          <a:xfrm>
            <a:off x="5191108" y="1666727"/>
            <a:ext cx="3593325" cy="2091128"/>
          </a:xfrm>
          <a:prstGeom prst="rect">
            <a:avLst/>
          </a:prstGeom>
        </p:spPr>
      </p:pic>
      <p:pic>
        <p:nvPicPr>
          <p:cNvPr id="7" name="Picture 6"/>
          <p:cNvPicPr>
            <a:picLocks noChangeAspect="1"/>
          </p:cNvPicPr>
          <p:nvPr/>
        </p:nvPicPr>
        <p:blipFill rotWithShape="1">
          <a:blip r:embed="rId4"/>
          <a:srcRect l="13885"/>
          <a:stretch/>
        </p:blipFill>
        <p:spPr>
          <a:xfrm>
            <a:off x="7448553" y="2357659"/>
            <a:ext cx="1186220" cy="1002890"/>
          </a:xfrm>
          <a:prstGeom prst="rect">
            <a:avLst/>
          </a:prstGeom>
        </p:spPr>
      </p:pic>
      <p:sp>
        <p:nvSpPr>
          <p:cNvPr id="8" name="Rectangle 7"/>
          <p:cNvSpPr/>
          <p:nvPr/>
        </p:nvSpPr>
        <p:spPr>
          <a:xfrm>
            <a:off x="6368611" y="3663724"/>
            <a:ext cx="1905000" cy="923330"/>
          </a:xfrm>
          <a:prstGeom prst="rect">
            <a:avLst/>
          </a:prstGeom>
        </p:spPr>
        <p:txBody>
          <a:bodyPr wrap="square">
            <a:spAutoFit/>
          </a:bodyPr>
          <a:lstStyle/>
          <a:p>
            <a:r>
              <a:rPr lang="en-US" sz="1800" dirty="0"/>
              <a:t>60-mm aperture</a:t>
            </a:r>
          </a:p>
          <a:p>
            <a:r>
              <a:rPr lang="en-US" sz="1800" dirty="0"/>
              <a:t>4-layer graded coil</a:t>
            </a:r>
          </a:p>
        </p:txBody>
      </p:sp>
      <p:sp>
        <p:nvSpPr>
          <p:cNvPr id="9" name="TextBox 8"/>
          <p:cNvSpPr txBox="1"/>
          <p:nvPr/>
        </p:nvSpPr>
        <p:spPr>
          <a:xfrm>
            <a:off x="5722441" y="1728652"/>
            <a:ext cx="1292341" cy="323165"/>
          </a:xfrm>
          <a:prstGeom prst="rect">
            <a:avLst/>
          </a:prstGeom>
          <a:noFill/>
        </p:spPr>
        <p:txBody>
          <a:bodyPr wrap="none" rtlCol="0">
            <a:spAutoFit/>
          </a:bodyPr>
          <a:lstStyle/>
          <a:p>
            <a:r>
              <a:rPr lang="en-US" sz="750" dirty="0"/>
              <a:t>84% on the </a:t>
            </a:r>
            <a:r>
              <a:rPr lang="en-US" sz="750" dirty="0" err="1"/>
              <a:t>laodline</a:t>
            </a:r>
            <a:r>
              <a:rPr lang="en-US" sz="750" dirty="0"/>
              <a:t> at 1.9 K</a:t>
            </a:r>
            <a:endParaRPr lang="en-GB" sz="750" dirty="0"/>
          </a:p>
          <a:p>
            <a:r>
              <a:rPr lang="en-US" sz="750" dirty="0"/>
              <a:t>92% on the </a:t>
            </a:r>
            <a:r>
              <a:rPr lang="en-US" sz="750" dirty="0" err="1"/>
              <a:t>loadline</a:t>
            </a:r>
            <a:r>
              <a:rPr lang="en-US" sz="750" dirty="0"/>
              <a:t> at 4.2 K</a:t>
            </a:r>
          </a:p>
        </p:txBody>
      </p:sp>
      <p:sp>
        <p:nvSpPr>
          <p:cNvPr id="2" name="Segnaposto piè di pagina 1"/>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2637905989"/>
      </p:ext>
    </p:extLst>
  </p:cSld>
  <p:clrMapOvr>
    <a:masterClrMapping/>
  </p:clrMapOvr>
  <p:transition>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188640"/>
            <a:ext cx="8609079" cy="901747"/>
          </a:xfrm>
        </p:spPr>
        <p:txBody>
          <a:bodyPr>
            <a:noAutofit/>
          </a:bodyPr>
          <a:lstStyle/>
          <a:p>
            <a:pPr algn="l"/>
            <a:r>
              <a:rPr lang="it-IT" sz="2400" dirty="0" smtClean="0">
                <a:solidFill>
                  <a:schemeClr val="accent6"/>
                </a:solidFill>
              </a:rPr>
              <a:t>5. </a:t>
            </a:r>
            <a:r>
              <a:rPr lang="it-IT" sz="2400" dirty="0" err="1" smtClean="0">
                <a:solidFill>
                  <a:schemeClr val="accent6"/>
                </a:solidFill>
              </a:rPr>
              <a:t>Partecipation</a:t>
            </a:r>
            <a:r>
              <a:rPr lang="it-IT" sz="2400" dirty="0" smtClean="0">
                <a:solidFill>
                  <a:schemeClr val="accent6"/>
                </a:solidFill>
              </a:rPr>
              <a:t> in IFAST (già Aries-2) for </a:t>
            </a:r>
            <a:r>
              <a:rPr lang="it-IT" sz="2400" u="sng" dirty="0" err="1" smtClean="0">
                <a:solidFill>
                  <a:schemeClr val="accent6"/>
                </a:solidFill>
              </a:rPr>
              <a:t>Novel</a:t>
            </a:r>
            <a:r>
              <a:rPr lang="it-IT" sz="2400" u="sng" dirty="0" smtClean="0">
                <a:solidFill>
                  <a:schemeClr val="accent6"/>
                </a:solidFill>
              </a:rPr>
              <a:t> </a:t>
            </a:r>
            <a:r>
              <a:rPr lang="it-IT" sz="2400" u="sng" dirty="0">
                <a:solidFill>
                  <a:schemeClr val="accent6"/>
                </a:solidFill>
              </a:rPr>
              <a:t>sc </a:t>
            </a:r>
            <a:r>
              <a:rPr lang="it-IT" sz="2400" u="sng" dirty="0" err="1">
                <a:solidFill>
                  <a:schemeClr val="accent6"/>
                </a:solidFill>
              </a:rPr>
              <a:t>magnet</a:t>
            </a:r>
            <a:r>
              <a:rPr lang="it-IT" sz="2400" u="sng" dirty="0">
                <a:solidFill>
                  <a:schemeClr val="accent6"/>
                </a:solidFill>
              </a:rPr>
              <a:t> for </a:t>
            </a:r>
            <a:r>
              <a:rPr lang="it-IT" sz="2400" u="sng" dirty="0" err="1">
                <a:solidFill>
                  <a:schemeClr val="accent6"/>
                </a:solidFill>
              </a:rPr>
              <a:t>Hadron-Therapy</a:t>
            </a:r>
            <a:endParaRPr lang="it-IT" sz="2400" dirty="0">
              <a:solidFill>
                <a:schemeClr val="accent6"/>
              </a:solidFill>
            </a:endParaRPr>
          </a:p>
        </p:txBody>
      </p:sp>
      <p:sp>
        <p:nvSpPr>
          <p:cNvPr id="3" name="Segnaposto contenuto 2"/>
          <p:cNvSpPr>
            <a:spLocks noGrp="1"/>
          </p:cNvSpPr>
          <p:nvPr>
            <p:ph idx="1"/>
          </p:nvPr>
        </p:nvSpPr>
        <p:spPr>
          <a:xfrm>
            <a:off x="124988" y="1412776"/>
            <a:ext cx="8591595" cy="4647352"/>
          </a:xfrm>
        </p:spPr>
        <p:txBody>
          <a:bodyPr/>
          <a:lstStyle/>
          <a:p>
            <a:pPr algn="just"/>
            <a:r>
              <a:rPr lang="en-US" sz="2000" dirty="0" smtClean="0"/>
              <a:t>The Innovation Fostering in Accelerator Science and Technology (I-FAST) project is a CERN coordinated H2020 project in the submission stage (but pre-approved…)</a:t>
            </a:r>
          </a:p>
          <a:p>
            <a:pPr algn="just"/>
            <a:r>
              <a:rPr lang="en-US" sz="2000" dirty="0" smtClean="0"/>
              <a:t>In our </a:t>
            </a:r>
            <a:r>
              <a:rPr lang="en-US" sz="2000" b="1" dirty="0" smtClean="0"/>
              <a:t>technical program </a:t>
            </a:r>
            <a:r>
              <a:rPr lang="en-US" sz="2000" dirty="0" smtClean="0"/>
              <a:t>we will develop innovative SC magnets</a:t>
            </a:r>
          </a:p>
          <a:p>
            <a:pPr algn="just"/>
            <a:r>
              <a:rPr lang="en-US" sz="2000" u="sng" dirty="0" smtClean="0"/>
              <a:t>Description:</a:t>
            </a:r>
            <a:r>
              <a:rPr lang="en-US" sz="2000" dirty="0" smtClean="0"/>
              <a:t> </a:t>
            </a:r>
            <a:r>
              <a:rPr lang="en-US" sz="2000" dirty="0"/>
              <a:t>Construction of a model/prototype of a superconducting HTS  </a:t>
            </a:r>
            <a:r>
              <a:rPr lang="en-US" sz="2000" dirty="0" smtClean="0"/>
              <a:t>magnet </a:t>
            </a:r>
            <a:r>
              <a:rPr lang="en-US" sz="2000" dirty="0"/>
              <a:t>for application in innovative accelerator hadron-therapy (both for new </a:t>
            </a:r>
            <a:r>
              <a:rPr lang="en-US" sz="2000" b="1" dirty="0" err="1"/>
              <a:t>sc</a:t>
            </a:r>
            <a:r>
              <a:rPr lang="en-US" sz="2000" b="1" dirty="0"/>
              <a:t> synchrotrons </a:t>
            </a:r>
            <a:r>
              <a:rPr lang="en-US" sz="2000" dirty="0"/>
              <a:t>and </a:t>
            </a:r>
            <a:r>
              <a:rPr lang="en-US" sz="2000" b="1" dirty="0" err="1"/>
              <a:t>sc</a:t>
            </a:r>
            <a:r>
              <a:rPr lang="en-US" sz="2000" b="1" dirty="0"/>
              <a:t> gantries</a:t>
            </a:r>
            <a:r>
              <a:rPr lang="en-US" sz="2000" dirty="0"/>
              <a:t>)</a:t>
            </a:r>
            <a:endParaRPr lang="en-US" sz="2000" u="sng" dirty="0"/>
          </a:p>
          <a:p>
            <a:pPr algn="just"/>
            <a:r>
              <a:rPr lang="en-US" sz="2000" dirty="0"/>
              <a:t>Expected </a:t>
            </a:r>
            <a:r>
              <a:rPr lang="en-US" sz="2000" u="sng" dirty="0"/>
              <a:t>deliverable(s)</a:t>
            </a:r>
            <a:r>
              <a:rPr lang="en-US" sz="2000" dirty="0"/>
              <a:t>: Design of a </a:t>
            </a:r>
            <a:r>
              <a:rPr lang="en-US" sz="2000" dirty="0" err="1"/>
              <a:t>sc</a:t>
            </a:r>
            <a:r>
              <a:rPr lang="en-US" sz="2000" dirty="0"/>
              <a:t> </a:t>
            </a:r>
            <a:r>
              <a:rPr lang="en-US" sz="2000" dirty="0" smtClean="0"/>
              <a:t>magnet, </a:t>
            </a:r>
            <a:r>
              <a:rPr lang="en-US" sz="2000" dirty="0"/>
              <a:t>and development of </a:t>
            </a:r>
            <a:r>
              <a:rPr lang="en-US" sz="2000" dirty="0" smtClean="0"/>
              <a:t>innovative component </a:t>
            </a:r>
            <a:r>
              <a:rPr lang="en-US" sz="2000" dirty="0"/>
              <a:t>(double function magnet)  involving </a:t>
            </a:r>
            <a:r>
              <a:rPr lang="en-US" sz="2000" b="1" dirty="0"/>
              <a:t>HTS technology </a:t>
            </a:r>
            <a:r>
              <a:rPr lang="en-US" sz="2000" dirty="0"/>
              <a:t>and a </a:t>
            </a:r>
            <a:r>
              <a:rPr lang="en-US" sz="2000" b="1" dirty="0"/>
              <a:t>novel magnetic lay-out </a:t>
            </a:r>
            <a:r>
              <a:rPr lang="en-US" sz="2000" dirty="0"/>
              <a:t>(Canted Cosine Theta generating dipole and quadrupole field or other innovative lay-out as toroidal </a:t>
            </a:r>
            <a:r>
              <a:rPr lang="en-US" sz="2000" dirty="0" smtClean="0"/>
              <a:t>)</a:t>
            </a:r>
          </a:p>
        </p:txBody>
      </p:sp>
      <p:sp>
        <p:nvSpPr>
          <p:cNvPr id="4" name="Segnaposto numero diapositiva 3"/>
          <p:cNvSpPr>
            <a:spLocks noGrp="1"/>
          </p:cNvSpPr>
          <p:nvPr>
            <p:ph type="sldNum" sz="quarter" idx="12"/>
          </p:nvPr>
        </p:nvSpPr>
        <p:spPr/>
        <p:txBody>
          <a:bodyPr/>
          <a:lstStyle/>
          <a:p>
            <a:fld id="{04C9B3F7-442F-44E1-8CDE-96AB193CDDE0}" type="slidenum">
              <a:rPr lang="it-IT" smtClean="0"/>
              <a:t>45</a:t>
            </a:fld>
            <a:endParaRPr lang="it-IT"/>
          </a:p>
        </p:txBody>
      </p:sp>
      <p:sp>
        <p:nvSpPr>
          <p:cNvPr id="6" name="CasellaDiTesto 5"/>
          <p:cNvSpPr txBox="1"/>
          <p:nvPr/>
        </p:nvSpPr>
        <p:spPr>
          <a:xfrm>
            <a:off x="6876256" y="878549"/>
            <a:ext cx="1680268" cy="400110"/>
          </a:xfrm>
          <a:prstGeom prst="rect">
            <a:avLst/>
          </a:prstGeom>
          <a:noFill/>
        </p:spPr>
        <p:txBody>
          <a:bodyPr wrap="none" rtlCol="0">
            <a:spAutoFit/>
          </a:bodyPr>
          <a:lstStyle/>
          <a:p>
            <a:r>
              <a:rPr lang="it-IT" sz="2000" dirty="0" err="1" smtClean="0"/>
              <a:t>Resp</a:t>
            </a:r>
            <a:r>
              <a:rPr lang="it-IT" sz="2000" dirty="0" smtClean="0"/>
              <a:t>. L. Rossi</a:t>
            </a:r>
            <a:endParaRPr lang="it-IT" sz="2000" dirty="0"/>
          </a:p>
        </p:txBody>
      </p:sp>
      <p:sp>
        <p:nvSpPr>
          <p:cNvPr id="7" name="Segnaposto piè di pagina 6"/>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4055556570"/>
      </p:ext>
    </p:ext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5" name="Segnaposto numero diapositiva 4"/>
          <p:cNvSpPr>
            <a:spLocks noGrp="1"/>
          </p:cNvSpPr>
          <p:nvPr>
            <p:ph type="sldNum" sz="quarter" idx="12"/>
          </p:nvPr>
        </p:nvSpPr>
        <p:spPr>
          <a:xfrm>
            <a:off x="6588224" y="6223279"/>
            <a:ext cx="1905000" cy="457200"/>
          </a:xfrm>
        </p:spPr>
        <p:txBody>
          <a:bodyPr/>
          <a:lstStyle/>
          <a:p>
            <a:fld id="{42C9E52B-B742-4897-82D0-61DF191A414A}" type="slidenum">
              <a:rPr lang="en-US" altLang="it-IT" smtClean="0"/>
              <a:pPr/>
              <a:t>46</a:t>
            </a:fld>
            <a:endParaRPr lang="en-US" altLang="it-IT"/>
          </a:p>
        </p:txBody>
      </p:sp>
      <p:sp>
        <p:nvSpPr>
          <p:cNvPr id="7" name="Segnaposto contenuto 2"/>
          <p:cNvSpPr>
            <a:spLocks noGrp="1"/>
          </p:cNvSpPr>
          <p:nvPr>
            <p:ph idx="1"/>
          </p:nvPr>
        </p:nvSpPr>
        <p:spPr>
          <a:xfrm>
            <a:off x="276202" y="764704"/>
            <a:ext cx="8591595" cy="4647352"/>
          </a:xfrm>
        </p:spPr>
        <p:txBody>
          <a:bodyPr/>
          <a:lstStyle/>
          <a:p>
            <a:pPr algn="just"/>
            <a:r>
              <a:rPr lang="it-IT" sz="2000" dirty="0" smtClean="0"/>
              <a:t>The </a:t>
            </a:r>
            <a:r>
              <a:rPr lang="it-IT" sz="2000" dirty="0" err="1" smtClean="0"/>
              <a:t>develoment</a:t>
            </a:r>
            <a:r>
              <a:rPr lang="it-IT" sz="2000" dirty="0" smtClean="0"/>
              <a:t> </a:t>
            </a:r>
            <a:r>
              <a:rPr lang="it-IT" sz="2000" dirty="0" err="1" smtClean="0"/>
              <a:t>is</a:t>
            </a:r>
            <a:r>
              <a:rPr lang="it-IT" sz="2000" dirty="0" smtClean="0"/>
              <a:t> </a:t>
            </a:r>
            <a:r>
              <a:rPr lang="it-IT" sz="2000" dirty="0" err="1" smtClean="0"/>
              <a:t>expected</a:t>
            </a:r>
            <a:r>
              <a:rPr lang="it-IT" sz="2000" dirty="0" smtClean="0"/>
              <a:t> to in </a:t>
            </a:r>
            <a:r>
              <a:rPr lang="it-IT" sz="2000" dirty="0" err="1" smtClean="0"/>
              <a:t>collaboration</a:t>
            </a:r>
            <a:r>
              <a:rPr lang="it-IT" sz="2000" dirty="0" smtClean="0"/>
              <a:t> with </a:t>
            </a:r>
            <a:r>
              <a:rPr lang="it-IT" sz="2000" dirty="0" err="1" smtClean="0"/>
              <a:t>industry</a:t>
            </a:r>
            <a:r>
              <a:rPr lang="it-IT" sz="2000" dirty="0" smtClean="0"/>
              <a:t> (partner in the H2020 </a:t>
            </a:r>
            <a:r>
              <a:rPr lang="it-IT" sz="2000" dirty="0" err="1" smtClean="0"/>
              <a:t>application</a:t>
            </a:r>
            <a:r>
              <a:rPr lang="it-IT" sz="2000" dirty="0" smtClean="0"/>
              <a:t>)</a:t>
            </a:r>
          </a:p>
          <a:p>
            <a:pPr algn="just"/>
            <a:r>
              <a:rPr lang="it-IT" sz="2000" dirty="0" smtClean="0"/>
              <a:t>Some </a:t>
            </a:r>
            <a:r>
              <a:rPr lang="it-IT" sz="2000" dirty="0" err="1" smtClean="0"/>
              <a:t>models</a:t>
            </a:r>
            <a:r>
              <a:rPr lang="it-IT" sz="2000" dirty="0" smtClean="0"/>
              <a:t> are </a:t>
            </a:r>
            <a:r>
              <a:rPr lang="it-IT" sz="2000" dirty="0" err="1" smtClean="0"/>
              <a:t>expected</a:t>
            </a:r>
            <a:r>
              <a:rPr lang="it-IT" sz="2000" dirty="0" smtClean="0"/>
              <a:t> to be </a:t>
            </a:r>
            <a:r>
              <a:rPr lang="it-IT" sz="2000" dirty="0" err="1" smtClean="0"/>
              <a:t>developed</a:t>
            </a:r>
            <a:r>
              <a:rPr lang="it-IT" sz="2000" dirty="0" smtClean="0"/>
              <a:t> «in </a:t>
            </a:r>
            <a:r>
              <a:rPr lang="it-IT" sz="2000" dirty="0" err="1" smtClean="0"/>
              <a:t>house</a:t>
            </a:r>
            <a:r>
              <a:rPr lang="it-IT" sz="2000" dirty="0" smtClean="0"/>
              <a:t>» </a:t>
            </a:r>
            <a:r>
              <a:rPr lang="it-IT" sz="2000" dirty="0" err="1" smtClean="0"/>
              <a:t>at</a:t>
            </a:r>
            <a:r>
              <a:rPr lang="it-IT" sz="2000" dirty="0" smtClean="0"/>
              <a:t> LASA</a:t>
            </a:r>
          </a:p>
          <a:p>
            <a:pPr algn="just"/>
            <a:r>
              <a:rPr lang="it-IT" sz="2000" dirty="0" smtClean="0"/>
              <a:t>Installation </a:t>
            </a:r>
            <a:r>
              <a:rPr lang="it-IT" sz="2000" dirty="0" err="1" smtClean="0"/>
              <a:t>at</a:t>
            </a:r>
            <a:r>
              <a:rPr lang="it-IT" sz="2000" dirty="0" smtClean="0"/>
              <a:t> LASA of special </a:t>
            </a:r>
            <a:r>
              <a:rPr lang="it-IT" sz="2000" dirty="0" err="1" smtClean="0"/>
              <a:t>winding</a:t>
            </a:r>
            <a:r>
              <a:rPr lang="it-IT" sz="2000" dirty="0" smtClean="0"/>
              <a:t> </a:t>
            </a:r>
            <a:r>
              <a:rPr lang="it-IT" sz="2000" dirty="0" err="1" smtClean="0"/>
              <a:t>machines</a:t>
            </a:r>
            <a:r>
              <a:rPr lang="it-IT" sz="2000" dirty="0" smtClean="0"/>
              <a:t> and </a:t>
            </a:r>
            <a:r>
              <a:rPr lang="it-IT" sz="2000" dirty="0" err="1" smtClean="0"/>
              <a:t>impregnation</a:t>
            </a:r>
            <a:r>
              <a:rPr lang="it-IT" sz="2000" dirty="0" smtClean="0"/>
              <a:t> </a:t>
            </a:r>
            <a:r>
              <a:rPr lang="it-IT" sz="2000" dirty="0" err="1" smtClean="0"/>
              <a:t>tools</a:t>
            </a:r>
            <a:endParaRPr lang="it-IT" sz="2000" dirty="0" smtClean="0"/>
          </a:p>
          <a:p>
            <a:pPr algn="just"/>
            <a:r>
              <a:rPr lang="it-IT" sz="2000" dirty="0" err="1"/>
              <a:t>S</a:t>
            </a:r>
            <a:r>
              <a:rPr lang="it-IT" sz="2000" dirty="0" err="1" smtClean="0"/>
              <a:t>ynergic</a:t>
            </a:r>
            <a:r>
              <a:rPr lang="it-IT" sz="2000" dirty="0" smtClean="0"/>
              <a:t> </a:t>
            </a:r>
            <a:r>
              <a:rPr lang="it-IT" sz="2000" dirty="0" err="1" smtClean="0"/>
              <a:t>activity</a:t>
            </a:r>
            <a:r>
              <a:rPr lang="it-IT" sz="2000" dirty="0" smtClean="0"/>
              <a:t> </a:t>
            </a:r>
            <a:r>
              <a:rPr lang="it-IT" sz="2000" dirty="0" err="1" smtClean="0"/>
              <a:t>respect</a:t>
            </a:r>
            <a:r>
              <a:rPr lang="it-IT" sz="2000" dirty="0" smtClean="0"/>
              <a:t> high </a:t>
            </a:r>
            <a:r>
              <a:rPr lang="it-IT" sz="2000" dirty="0" err="1" smtClean="0"/>
              <a:t>field</a:t>
            </a:r>
            <a:r>
              <a:rPr lang="it-IT" sz="2000" dirty="0" smtClean="0"/>
              <a:t> </a:t>
            </a:r>
            <a:r>
              <a:rPr lang="it-IT" sz="2000" dirty="0" err="1" smtClean="0"/>
              <a:t>dipole</a:t>
            </a:r>
            <a:r>
              <a:rPr lang="it-IT" sz="2000" dirty="0" smtClean="0"/>
              <a:t> </a:t>
            </a:r>
            <a:r>
              <a:rPr lang="it-IT" sz="2000" dirty="0" err="1" smtClean="0"/>
              <a:t>development</a:t>
            </a:r>
            <a:r>
              <a:rPr lang="it-IT" sz="2000" dirty="0" smtClean="0"/>
              <a:t> </a:t>
            </a:r>
          </a:p>
          <a:p>
            <a:pPr algn="just"/>
            <a:r>
              <a:rPr lang="it-IT" sz="2000" dirty="0" err="1"/>
              <a:t>Starting</a:t>
            </a:r>
            <a:r>
              <a:rPr lang="it-IT" sz="2000" dirty="0"/>
              <a:t> date: </a:t>
            </a:r>
            <a:r>
              <a:rPr lang="it-IT" sz="2000" dirty="0" err="1"/>
              <a:t>Sept</a:t>
            </a:r>
            <a:r>
              <a:rPr lang="it-IT" sz="2000" dirty="0"/>
              <a:t>. 2020</a:t>
            </a:r>
          </a:p>
          <a:p>
            <a:pPr algn="just"/>
            <a:endParaRPr lang="it-IT" sz="2000" dirty="0"/>
          </a:p>
        </p:txBody>
      </p:sp>
    </p:spTree>
    <p:extLst>
      <p:ext uri="{BB962C8B-B14F-4D97-AF65-F5344CB8AC3E}">
        <p14:creationId xmlns:p14="http://schemas.microsoft.com/office/powerpoint/2010/main" val="3332788035"/>
      </p:ext>
    </p:extLst>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76A9EA26-2489-4CF4-8C24-5BCD6F1FBBEC}" type="slidenum">
              <a:rPr lang="en-US" altLang="it-IT" smtClean="0"/>
              <a:pPr/>
              <a:t>47</a:t>
            </a:fld>
            <a:endParaRPr lang="en-US" altLang="it-IT"/>
          </a:p>
        </p:txBody>
      </p:sp>
      <p:sp>
        <p:nvSpPr>
          <p:cNvPr id="4" name="Segnaposto piè di pagina 3"/>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6" name="CasellaDiTesto 5"/>
          <p:cNvSpPr txBox="1"/>
          <p:nvPr/>
        </p:nvSpPr>
        <p:spPr>
          <a:xfrm>
            <a:off x="899592" y="764704"/>
            <a:ext cx="7344816" cy="3416320"/>
          </a:xfrm>
          <a:prstGeom prst="rect">
            <a:avLst/>
          </a:prstGeom>
          <a:noFill/>
        </p:spPr>
        <p:txBody>
          <a:bodyPr wrap="square" rtlCol="0">
            <a:spAutoFit/>
          </a:bodyPr>
          <a:lstStyle/>
          <a:p>
            <a:pPr algn="ctr"/>
            <a:r>
              <a:rPr lang="it-IT" sz="4800" dirty="0"/>
              <a:t>Sommario</a:t>
            </a:r>
          </a:p>
          <a:p>
            <a:pPr algn="ctr"/>
            <a:endParaRPr lang="it-IT" dirty="0"/>
          </a:p>
          <a:p>
            <a:pPr algn="ctr"/>
            <a:endParaRPr lang="it-IT" dirty="0"/>
          </a:p>
          <a:p>
            <a:pPr algn="ctr"/>
            <a:endParaRPr lang="it-IT" dirty="0"/>
          </a:p>
          <a:p>
            <a:pPr marL="342900" indent="-342900">
              <a:buFontTx/>
              <a:buChar char="-"/>
            </a:pPr>
            <a:r>
              <a:rPr lang="it-IT"/>
              <a:t>Piccola panoramica delle infrastrutture del gruppo</a:t>
            </a:r>
          </a:p>
          <a:p>
            <a:pPr marL="342900" indent="-342900">
              <a:buFontTx/>
              <a:buChar char="-"/>
            </a:pPr>
            <a:r>
              <a:rPr lang="it-IT" smtClean="0"/>
              <a:t>Attività </a:t>
            </a:r>
            <a:r>
              <a:rPr lang="it-IT" dirty="0"/>
              <a:t>attuali</a:t>
            </a:r>
          </a:p>
          <a:p>
            <a:pPr marL="342900" indent="-342900">
              <a:buFontTx/>
              <a:buChar char="-"/>
            </a:pPr>
            <a:r>
              <a:rPr lang="it-IT" dirty="0">
                <a:solidFill>
                  <a:srgbClr val="FF0000"/>
                </a:solidFill>
              </a:rPr>
              <a:t>Persone coinvolte</a:t>
            </a:r>
          </a:p>
          <a:p>
            <a:pPr marL="342900" indent="-342900">
              <a:buFontTx/>
              <a:buChar char="-"/>
            </a:pPr>
            <a:r>
              <a:rPr lang="it-IT" dirty="0">
                <a:solidFill>
                  <a:srgbClr val="FF0000"/>
                </a:solidFill>
              </a:rPr>
              <a:t>Criticità</a:t>
            </a:r>
          </a:p>
        </p:txBody>
      </p:sp>
    </p:spTree>
    <p:extLst>
      <p:ext uri="{BB962C8B-B14F-4D97-AF65-F5344CB8AC3E}">
        <p14:creationId xmlns:p14="http://schemas.microsoft.com/office/powerpoint/2010/main" val="314990090"/>
      </p:ext>
    </p:extLst>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3" name="Segnaposto numero diapositiva 2"/>
          <p:cNvSpPr>
            <a:spLocks noGrp="1"/>
          </p:cNvSpPr>
          <p:nvPr>
            <p:ph type="sldNum" sz="quarter" idx="12"/>
          </p:nvPr>
        </p:nvSpPr>
        <p:spPr/>
        <p:txBody>
          <a:bodyPr/>
          <a:lstStyle/>
          <a:p>
            <a:fld id="{76A9EA26-2489-4CF4-8C24-5BCD6F1FBBEC}" type="slidenum">
              <a:rPr lang="en-US" altLang="it-IT" smtClean="0"/>
              <a:pPr/>
              <a:t>48</a:t>
            </a:fld>
            <a:endParaRPr lang="en-US" altLang="it-IT"/>
          </a:p>
        </p:txBody>
      </p:sp>
      <p:sp>
        <p:nvSpPr>
          <p:cNvPr id="4" name="CasellaDiTesto 3"/>
          <p:cNvSpPr txBox="1"/>
          <p:nvPr/>
        </p:nvSpPr>
        <p:spPr>
          <a:xfrm>
            <a:off x="359532" y="332656"/>
            <a:ext cx="4500500" cy="2400657"/>
          </a:xfrm>
          <a:prstGeom prst="rect">
            <a:avLst/>
          </a:prstGeom>
          <a:noFill/>
        </p:spPr>
        <p:txBody>
          <a:bodyPr wrap="square" rtlCol="0">
            <a:spAutoFit/>
          </a:bodyPr>
          <a:lstStyle/>
          <a:p>
            <a:r>
              <a:rPr lang="it-IT" dirty="0" err="1"/>
              <a:t>R</a:t>
            </a:r>
            <a:r>
              <a:rPr lang="it-IT" dirty="0" err="1" smtClean="0"/>
              <a:t>esearcher</a:t>
            </a:r>
            <a:r>
              <a:rPr lang="it-IT" dirty="0" smtClean="0"/>
              <a:t>:</a:t>
            </a:r>
          </a:p>
          <a:p>
            <a:pPr marL="342900" indent="-342900">
              <a:buFont typeface="Arial" panose="020B0604020202020204" pitchFamily="34" charset="0"/>
              <a:buChar char="•"/>
            </a:pPr>
            <a:r>
              <a:rPr lang="it-IT" sz="1800" dirty="0" smtClean="0"/>
              <a:t>Francesco Broggi (</a:t>
            </a:r>
            <a:r>
              <a:rPr lang="it-IT" sz="1800" dirty="0" err="1" smtClean="0"/>
              <a:t>Ric.-INFN</a:t>
            </a:r>
            <a:r>
              <a:rPr lang="it-IT" sz="1800" dirty="0" smtClean="0"/>
              <a:t>)</a:t>
            </a:r>
          </a:p>
          <a:p>
            <a:pPr marL="342900" indent="-342900">
              <a:buFont typeface="Arial" panose="020B0604020202020204" pitchFamily="34" charset="0"/>
              <a:buChar char="•"/>
            </a:pPr>
            <a:r>
              <a:rPr lang="it-IT" sz="1800" dirty="0" smtClean="0"/>
              <a:t>Lucio Rossi (PA-UNIMI) from </a:t>
            </a:r>
            <a:r>
              <a:rPr lang="it-IT" sz="1800" dirty="0" err="1" smtClean="0"/>
              <a:t>Sept</a:t>
            </a:r>
            <a:r>
              <a:rPr lang="it-IT" sz="1800" dirty="0" smtClean="0"/>
              <a:t>. 2020</a:t>
            </a:r>
          </a:p>
          <a:p>
            <a:pPr marL="342900" indent="-342900">
              <a:buFont typeface="Arial" panose="020B0604020202020204" pitchFamily="34" charset="0"/>
              <a:buChar char="•"/>
            </a:pPr>
            <a:r>
              <a:rPr lang="it-IT" sz="1800" dirty="0" smtClean="0"/>
              <a:t>Massimo Sorbi (PA-UNIMI)</a:t>
            </a:r>
          </a:p>
          <a:p>
            <a:pPr marL="342900" indent="-342900">
              <a:buFont typeface="Arial" panose="020B0604020202020204" pitchFamily="34" charset="0"/>
              <a:buChar char="•"/>
            </a:pPr>
            <a:r>
              <a:rPr lang="it-IT" sz="1800" dirty="0" smtClean="0"/>
              <a:t>Marco Statera (Tecnologo-INFN)</a:t>
            </a:r>
            <a:endParaRPr lang="it-IT" sz="1800" dirty="0"/>
          </a:p>
          <a:p>
            <a:r>
              <a:rPr lang="it-IT" sz="1800" i="1" dirty="0" err="1" smtClean="0"/>
              <a:t>Not</a:t>
            </a:r>
            <a:r>
              <a:rPr lang="it-IT" sz="1800" i="1" dirty="0" smtClean="0"/>
              <a:t> </a:t>
            </a:r>
            <a:r>
              <a:rPr lang="it-IT" sz="1800" i="1" dirty="0" err="1" smtClean="0"/>
              <a:t>permanent</a:t>
            </a:r>
            <a:r>
              <a:rPr lang="it-IT" sz="1800" i="1" dirty="0" smtClean="0"/>
              <a:t>:</a:t>
            </a:r>
          </a:p>
          <a:p>
            <a:pPr marL="285750" indent="-285750">
              <a:buFont typeface="Arial" panose="020B0604020202020204" pitchFamily="34" charset="0"/>
              <a:buChar char="•"/>
            </a:pPr>
            <a:r>
              <a:rPr lang="it-IT" sz="1800" dirty="0" smtClean="0"/>
              <a:t>Ernesto De </a:t>
            </a:r>
            <a:r>
              <a:rPr lang="it-IT" sz="1800" dirty="0" err="1" smtClean="0"/>
              <a:t>Matteis</a:t>
            </a:r>
            <a:r>
              <a:rPr lang="it-IT" sz="1800" dirty="0" smtClean="0"/>
              <a:t>  (A.R. Senior-INFN)</a:t>
            </a:r>
          </a:p>
          <a:p>
            <a:pPr marL="285750" indent="-285750">
              <a:buFont typeface="Arial" panose="020B0604020202020204" pitchFamily="34" charset="0"/>
              <a:buChar char="•"/>
            </a:pPr>
            <a:r>
              <a:rPr lang="it-IT" sz="1800" dirty="0" smtClean="0"/>
              <a:t>Marco Prioli (Tecnologo-INFN)</a:t>
            </a:r>
          </a:p>
        </p:txBody>
      </p:sp>
      <p:sp>
        <p:nvSpPr>
          <p:cNvPr id="6" name="Rettangolo 5"/>
          <p:cNvSpPr/>
          <p:nvPr/>
        </p:nvSpPr>
        <p:spPr>
          <a:xfrm>
            <a:off x="4860032" y="332656"/>
            <a:ext cx="4572000" cy="2492990"/>
          </a:xfrm>
          <a:prstGeom prst="rect">
            <a:avLst/>
          </a:prstGeom>
        </p:spPr>
        <p:txBody>
          <a:bodyPr>
            <a:spAutoFit/>
          </a:bodyPr>
          <a:lstStyle/>
          <a:p>
            <a:pPr lvl="0"/>
            <a:r>
              <a:rPr lang="it-IT" dirty="0" err="1" smtClean="0">
                <a:solidFill>
                  <a:srgbClr val="000000"/>
                </a:solidFill>
              </a:rPr>
              <a:t>PhD</a:t>
            </a:r>
            <a:r>
              <a:rPr lang="it-IT" dirty="0" smtClean="0">
                <a:solidFill>
                  <a:srgbClr val="000000"/>
                </a:solidFill>
              </a:rPr>
              <a:t> Students:</a:t>
            </a:r>
            <a:endParaRPr lang="it-IT" dirty="0">
              <a:solidFill>
                <a:srgbClr val="000000"/>
              </a:solidFill>
            </a:endParaRPr>
          </a:p>
          <a:p>
            <a:pPr marL="342900" lvl="0" indent="-342900">
              <a:buFont typeface="Arial" panose="020B0604020202020204" pitchFamily="34" charset="0"/>
              <a:buChar char="•"/>
            </a:pPr>
            <a:r>
              <a:rPr lang="it-IT" sz="1800" dirty="0" smtClean="0">
                <a:solidFill>
                  <a:srgbClr val="000000"/>
                </a:solidFill>
              </a:rPr>
              <a:t>Samuele Mariotto (III </a:t>
            </a:r>
            <a:r>
              <a:rPr lang="it-IT" sz="1800" dirty="0" err="1" smtClean="0">
                <a:solidFill>
                  <a:srgbClr val="000000"/>
                </a:solidFill>
              </a:rPr>
              <a:t>year</a:t>
            </a:r>
            <a:r>
              <a:rPr lang="it-IT" sz="1800" dirty="0" smtClean="0">
                <a:solidFill>
                  <a:srgbClr val="000000"/>
                </a:solidFill>
              </a:rPr>
              <a:t>)</a:t>
            </a:r>
            <a:endParaRPr lang="it-IT" sz="1800" dirty="0">
              <a:solidFill>
                <a:srgbClr val="000000"/>
              </a:solidFill>
            </a:endParaRPr>
          </a:p>
          <a:p>
            <a:pPr marL="342900" lvl="0" indent="-342900">
              <a:buFont typeface="Arial" panose="020B0604020202020204" pitchFamily="34" charset="0"/>
              <a:buChar char="•"/>
            </a:pPr>
            <a:r>
              <a:rPr lang="it-IT" sz="1800" dirty="0" smtClean="0">
                <a:solidFill>
                  <a:srgbClr val="000000"/>
                </a:solidFill>
              </a:rPr>
              <a:t>Riccardo Valente (II </a:t>
            </a:r>
            <a:r>
              <a:rPr lang="it-IT" sz="1800" dirty="0" err="1" smtClean="0">
                <a:solidFill>
                  <a:srgbClr val="000000"/>
                </a:solidFill>
              </a:rPr>
              <a:t>year</a:t>
            </a:r>
            <a:r>
              <a:rPr lang="it-IT" sz="1800" dirty="0" smtClean="0">
                <a:solidFill>
                  <a:srgbClr val="000000"/>
                </a:solidFill>
              </a:rPr>
              <a:t>)</a:t>
            </a:r>
            <a:endParaRPr lang="it-IT" sz="1800" dirty="0">
              <a:solidFill>
                <a:srgbClr val="000000"/>
              </a:solidFill>
            </a:endParaRPr>
          </a:p>
          <a:p>
            <a:pPr lvl="0"/>
            <a:endParaRPr lang="it-IT" sz="1800" dirty="0" smtClean="0">
              <a:solidFill>
                <a:srgbClr val="000000"/>
              </a:solidFill>
            </a:endParaRPr>
          </a:p>
          <a:p>
            <a:pPr lvl="0"/>
            <a:r>
              <a:rPr lang="it-IT" dirty="0" smtClean="0">
                <a:solidFill>
                  <a:srgbClr val="000000"/>
                </a:solidFill>
              </a:rPr>
              <a:t>Master </a:t>
            </a:r>
            <a:r>
              <a:rPr lang="it-IT" dirty="0" err="1" smtClean="0">
                <a:solidFill>
                  <a:srgbClr val="000000"/>
                </a:solidFill>
              </a:rPr>
              <a:t>thesis</a:t>
            </a:r>
            <a:r>
              <a:rPr lang="it-IT" dirty="0" smtClean="0">
                <a:solidFill>
                  <a:srgbClr val="000000"/>
                </a:solidFill>
              </a:rPr>
              <a:t> </a:t>
            </a:r>
            <a:r>
              <a:rPr lang="it-IT" dirty="0" err="1" smtClean="0">
                <a:solidFill>
                  <a:srgbClr val="000000"/>
                </a:solidFill>
              </a:rPr>
              <a:t>Student</a:t>
            </a:r>
            <a:r>
              <a:rPr lang="it-IT" dirty="0" smtClean="0">
                <a:solidFill>
                  <a:srgbClr val="000000"/>
                </a:solidFill>
              </a:rPr>
              <a:t>:</a:t>
            </a:r>
            <a:endParaRPr lang="it-IT" dirty="0">
              <a:solidFill>
                <a:srgbClr val="000000"/>
              </a:solidFill>
            </a:endParaRPr>
          </a:p>
          <a:p>
            <a:pPr marL="285750" lvl="0" indent="-285750">
              <a:buFont typeface="Arial" panose="020B0604020202020204" pitchFamily="34" charset="0"/>
              <a:buChar char="•"/>
            </a:pPr>
            <a:r>
              <a:rPr lang="it-IT" sz="1800" dirty="0" smtClean="0">
                <a:solidFill>
                  <a:srgbClr val="000000"/>
                </a:solidFill>
              </a:rPr>
              <a:t>Andrea Mombelli</a:t>
            </a:r>
          </a:p>
          <a:p>
            <a:pPr marL="285750" lvl="0" indent="-285750">
              <a:buFont typeface="Arial" panose="020B0604020202020204" pitchFamily="34" charset="0"/>
              <a:buChar char="•"/>
            </a:pPr>
            <a:endParaRPr lang="it-IT" sz="1800" dirty="0">
              <a:solidFill>
                <a:srgbClr val="000000"/>
              </a:solidFill>
            </a:endParaRPr>
          </a:p>
          <a:p>
            <a:pPr marL="285750" lvl="0" indent="-285750">
              <a:buFont typeface="Arial" panose="020B0604020202020204" pitchFamily="34" charset="0"/>
              <a:buChar char="•"/>
            </a:pPr>
            <a:endParaRPr lang="it-IT" sz="1800" dirty="0" smtClean="0">
              <a:solidFill>
                <a:srgbClr val="000000"/>
              </a:solidFill>
            </a:endParaRPr>
          </a:p>
        </p:txBody>
      </p:sp>
      <p:sp>
        <p:nvSpPr>
          <p:cNvPr id="8" name="CasellaDiTesto 7"/>
          <p:cNvSpPr txBox="1"/>
          <p:nvPr/>
        </p:nvSpPr>
        <p:spPr>
          <a:xfrm>
            <a:off x="539552" y="2749616"/>
            <a:ext cx="3538754" cy="3877985"/>
          </a:xfrm>
          <a:prstGeom prst="rect">
            <a:avLst/>
          </a:prstGeom>
          <a:noFill/>
        </p:spPr>
        <p:txBody>
          <a:bodyPr wrap="square" rtlCol="0">
            <a:spAutoFit/>
          </a:bodyPr>
          <a:lstStyle/>
          <a:p>
            <a:pPr marL="285750" indent="-285750">
              <a:buFont typeface="Arial" panose="020B0604020202020204" pitchFamily="34" charset="0"/>
              <a:buChar char="•"/>
            </a:pPr>
            <a:endParaRPr lang="it-IT" sz="1800" dirty="0"/>
          </a:p>
          <a:p>
            <a:r>
              <a:rPr lang="it-IT" dirty="0" err="1" smtClean="0"/>
              <a:t>Technicians</a:t>
            </a:r>
            <a:r>
              <a:rPr lang="it-IT" dirty="0" smtClean="0"/>
              <a:t>:</a:t>
            </a:r>
          </a:p>
          <a:p>
            <a:pPr marL="342900" indent="-342900">
              <a:buFont typeface="Arial" panose="020B0604020202020204" pitchFamily="34" charset="0"/>
              <a:buChar char="•"/>
            </a:pPr>
            <a:r>
              <a:rPr lang="it-IT" sz="1800" dirty="0" smtClean="0"/>
              <a:t>Augusto Leone</a:t>
            </a:r>
          </a:p>
          <a:p>
            <a:pPr marL="342900" indent="-342900">
              <a:buFont typeface="Arial" panose="020B0604020202020204" pitchFamily="34" charset="0"/>
              <a:buChar char="•"/>
            </a:pPr>
            <a:r>
              <a:rPr lang="it-IT" sz="1800" dirty="0" smtClean="0"/>
              <a:t>Antonio Paccalini</a:t>
            </a:r>
          </a:p>
          <a:p>
            <a:pPr marL="342900" indent="-342900">
              <a:buFont typeface="Arial" panose="020B0604020202020204" pitchFamily="34" charset="0"/>
              <a:buChar char="•"/>
            </a:pPr>
            <a:r>
              <a:rPr lang="it-IT" sz="1800" dirty="0" smtClean="0"/>
              <a:t>Danilo Pedrini</a:t>
            </a:r>
          </a:p>
          <a:p>
            <a:pPr marL="342900" indent="-342900">
              <a:buFont typeface="Arial" panose="020B0604020202020204" pitchFamily="34" charset="0"/>
              <a:buChar char="•"/>
            </a:pPr>
            <a:r>
              <a:rPr lang="it-IT" sz="1800" dirty="0" smtClean="0"/>
              <a:t>Maurizio Todero</a:t>
            </a:r>
          </a:p>
          <a:p>
            <a:pPr marL="342900" indent="-342900">
              <a:buFont typeface="Arial" panose="020B0604020202020204" pitchFamily="34" charset="0"/>
              <a:buChar char="•"/>
            </a:pPr>
            <a:r>
              <a:rPr lang="it-IT" sz="1800" dirty="0" smtClean="0"/>
              <a:t>Carlo Uva</a:t>
            </a:r>
          </a:p>
          <a:p>
            <a:r>
              <a:rPr lang="it-IT" sz="1800" i="1" dirty="0" err="1" smtClean="0"/>
              <a:t>Not</a:t>
            </a:r>
            <a:r>
              <a:rPr lang="it-IT" sz="1800" i="1" dirty="0" smtClean="0"/>
              <a:t> </a:t>
            </a:r>
            <a:r>
              <a:rPr lang="it-IT" sz="1800" i="1" dirty="0" err="1" smtClean="0"/>
              <a:t>permanent</a:t>
            </a:r>
            <a:r>
              <a:rPr lang="it-IT" sz="1800" i="1" dirty="0" smtClean="0"/>
              <a:t>:</a:t>
            </a:r>
          </a:p>
          <a:p>
            <a:pPr marL="285750" indent="-285750">
              <a:buFont typeface="Arial" panose="020B0604020202020204" pitchFamily="34" charset="0"/>
              <a:buChar char="•"/>
            </a:pPr>
            <a:r>
              <a:rPr lang="it-IT" sz="1800" dirty="0" smtClean="0"/>
              <a:t>Alessandro Pasini</a:t>
            </a:r>
          </a:p>
          <a:p>
            <a:pPr marL="285750" indent="-285750">
              <a:buFont typeface="Arial" panose="020B0604020202020204" pitchFamily="34" charset="0"/>
              <a:buChar char="•"/>
            </a:pPr>
            <a:endParaRPr lang="it-IT" sz="1800" dirty="0"/>
          </a:p>
          <a:p>
            <a:r>
              <a:rPr lang="it-IT" sz="1600" i="1" dirty="0" err="1" smtClean="0"/>
              <a:t>Recently</a:t>
            </a:r>
            <a:r>
              <a:rPr lang="it-IT" sz="1600" i="1" dirty="0" smtClean="0"/>
              <a:t> </a:t>
            </a:r>
            <a:r>
              <a:rPr lang="it-IT" sz="1600" i="1" dirty="0" err="1" smtClean="0"/>
              <a:t>retired</a:t>
            </a:r>
            <a:r>
              <a:rPr lang="it-IT" sz="1600" i="1" dirty="0" smtClean="0"/>
              <a:t>: </a:t>
            </a:r>
            <a:r>
              <a:rPr lang="it-IT" sz="1600" dirty="0" smtClean="0"/>
              <a:t>Mauro Quadrio</a:t>
            </a:r>
          </a:p>
          <a:p>
            <a:endParaRPr lang="it-IT" sz="1800" dirty="0" smtClean="0"/>
          </a:p>
          <a:p>
            <a:pPr marL="342900" indent="-342900">
              <a:buFont typeface="Arial" panose="020B0604020202020204" pitchFamily="34" charset="0"/>
              <a:buChar char="•"/>
            </a:pPr>
            <a:endParaRPr lang="it-IT" dirty="0"/>
          </a:p>
        </p:txBody>
      </p:sp>
      <p:sp>
        <p:nvSpPr>
          <p:cNvPr id="9" name="CasellaDiTesto 8"/>
          <p:cNvSpPr txBox="1"/>
          <p:nvPr/>
        </p:nvSpPr>
        <p:spPr>
          <a:xfrm>
            <a:off x="3707904" y="3429000"/>
            <a:ext cx="4608512" cy="1938992"/>
          </a:xfrm>
          <a:prstGeom prst="rect">
            <a:avLst/>
          </a:prstGeom>
          <a:noFill/>
        </p:spPr>
        <p:txBody>
          <a:bodyPr wrap="square" rtlCol="0">
            <a:spAutoFit/>
          </a:bodyPr>
          <a:lstStyle/>
          <a:p>
            <a:r>
              <a:rPr lang="it-IT" u="sng" dirty="0" err="1" smtClean="0"/>
              <a:t>Very</a:t>
            </a:r>
            <a:r>
              <a:rPr lang="it-IT" u="sng" dirty="0" smtClean="0"/>
              <a:t> </a:t>
            </a:r>
            <a:r>
              <a:rPr lang="it-IT" u="sng" dirty="0" err="1" smtClean="0"/>
              <a:t>good</a:t>
            </a:r>
            <a:r>
              <a:rPr lang="it-IT" u="sng" dirty="0" smtClean="0"/>
              <a:t> </a:t>
            </a:r>
            <a:r>
              <a:rPr lang="it-IT" u="sng" dirty="0" err="1" smtClean="0"/>
              <a:t>group</a:t>
            </a:r>
            <a:r>
              <a:rPr lang="it-IT" dirty="0" smtClean="0"/>
              <a:t>, </a:t>
            </a:r>
            <a:r>
              <a:rPr lang="it-IT" u="sng" dirty="0" err="1" smtClean="0"/>
              <a:t>motivated</a:t>
            </a:r>
            <a:r>
              <a:rPr lang="it-IT" dirty="0"/>
              <a:t> </a:t>
            </a:r>
            <a:r>
              <a:rPr lang="it-IT" dirty="0" err="1" smtClean="0"/>
              <a:t>but</a:t>
            </a:r>
            <a:r>
              <a:rPr lang="it-IT" dirty="0" smtClean="0"/>
              <a:t>…</a:t>
            </a:r>
          </a:p>
          <a:p>
            <a:endParaRPr lang="it-IT" dirty="0"/>
          </a:p>
          <a:p>
            <a:r>
              <a:rPr lang="it-IT" dirty="0" smtClean="0">
                <a:solidFill>
                  <a:srgbClr val="FF0000"/>
                </a:solidFill>
              </a:rPr>
              <a:t>Criticità:</a:t>
            </a:r>
            <a:endParaRPr lang="it-IT" dirty="0" smtClean="0"/>
          </a:p>
          <a:p>
            <a:r>
              <a:rPr lang="it-IT" dirty="0" err="1"/>
              <a:t>N</a:t>
            </a:r>
            <a:r>
              <a:rPr lang="it-IT" dirty="0" err="1" smtClean="0"/>
              <a:t>ecessity</a:t>
            </a:r>
            <a:r>
              <a:rPr lang="it-IT" dirty="0" smtClean="0"/>
              <a:t> to be </a:t>
            </a:r>
            <a:r>
              <a:rPr lang="it-IT" u="sng" dirty="0" err="1" smtClean="0"/>
              <a:t>consolidated</a:t>
            </a:r>
            <a:r>
              <a:rPr lang="it-IT" u="sng" dirty="0"/>
              <a:t> </a:t>
            </a:r>
            <a:r>
              <a:rPr lang="it-IT" u="sng" dirty="0" smtClean="0"/>
              <a:t>and </a:t>
            </a:r>
            <a:r>
              <a:rPr lang="it-IT" u="sng" dirty="0" err="1" smtClean="0"/>
              <a:t>reinforced</a:t>
            </a:r>
            <a:endParaRPr lang="it-IT" u="sng" dirty="0"/>
          </a:p>
        </p:txBody>
      </p:sp>
    </p:spTree>
    <p:extLst>
      <p:ext uri="{BB962C8B-B14F-4D97-AF65-F5344CB8AC3E}">
        <p14:creationId xmlns:p14="http://schemas.microsoft.com/office/powerpoint/2010/main" val="3674344795"/>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4553" y="337691"/>
            <a:ext cx="7772400" cy="1143000"/>
          </a:xfrm>
        </p:spPr>
        <p:txBody>
          <a:bodyPr>
            <a:normAutofit/>
          </a:bodyPr>
          <a:lstStyle/>
          <a:p>
            <a:r>
              <a:rPr lang="en-US" dirty="0"/>
              <a:t>High Magnetic Field Laboratory</a:t>
            </a:r>
          </a:p>
        </p:txBody>
      </p:sp>
      <p:sp>
        <p:nvSpPr>
          <p:cNvPr id="11" name="Rectangle 2"/>
          <p:cNvSpPr txBox="1">
            <a:spLocks noChangeArrowheads="1"/>
          </p:cNvSpPr>
          <p:nvPr/>
        </p:nvSpPr>
        <p:spPr>
          <a:xfrm>
            <a:off x="2332416" y="2050164"/>
            <a:ext cx="5829300" cy="411956"/>
          </a:xfrm>
          <a:prstGeom prst="rect">
            <a:avLst/>
          </a:prstGeom>
        </p:spPr>
        <p:txBody>
          <a:bodyPr vert="horz" lIns="68580" tIns="34290" rIns="68580" bIns="34290" rtlCol="0" anchor="ctr">
            <a:normAutofit/>
          </a:bodyPr>
          <a:lstStyle>
            <a:lvl1pPr algn="l" defTabSz="914377" rtl="0" eaLnBrk="1" latinLnBrk="0" hangingPunct="1">
              <a:lnSpc>
                <a:spcPct val="90000"/>
              </a:lnSpc>
              <a:spcBef>
                <a:spcPct val="0"/>
              </a:spcBef>
              <a:buNone/>
              <a:defRPr sz="3600" b="1" kern="1200">
                <a:solidFill>
                  <a:schemeClr val="accent1">
                    <a:lumMod val="50000"/>
                  </a:schemeClr>
                </a:solidFill>
                <a:latin typeface="+mn-lt"/>
                <a:ea typeface="+mj-ea"/>
                <a:cs typeface="+mj-cs"/>
              </a:defRPr>
            </a:lvl1pPr>
          </a:lstStyle>
          <a:p>
            <a:pPr fontAlgn="auto">
              <a:spcAft>
                <a:spcPts val="0"/>
              </a:spcAft>
              <a:defRPr/>
            </a:pPr>
            <a:endParaRPr lang="it-IT" sz="2400" dirty="0">
              <a:solidFill>
                <a:schemeClr val="accent6">
                  <a:lumMod val="60000"/>
                  <a:lumOff val="40000"/>
                </a:schemeClr>
              </a:solidFill>
              <a:latin typeface="Verdana" pitchFamily="34" charset="0"/>
            </a:endParaRPr>
          </a:p>
        </p:txBody>
      </p:sp>
      <p:pic>
        <p:nvPicPr>
          <p:cNvPr id="12"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5000" contrast="-57000"/>
                    </a14:imgEffect>
                  </a14:imgLayer>
                </a14:imgProps>
              </a:ext>
              <a:ext uri="{28A0092B-C50C-407E-A947-70E740481C1C}">
                <a14:useLocalDpi xmlns:a14="http://schemas.microsoft.com/office/drawing/2010/main" val="0"/>
              </a:ext>
            </a:extLst>
          </a:blip>
          <a:srcRect b="2783"/>
          <a:stretch/>
        </p:blipFill>
        <p:spPr bwMode="auto">
          <a:xfrm>
            <a:off x="5672680" y="2173281"/>
            <a:ext cx="2758090" cy="3600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9"/>
          <p:cNvSpPr txBox="1">
            <a:spLocks noChangeArrowheads="1"/>
          </p:cNvSpPr>
          <p:nvPr/>
        </p:nvSpPr>
        <p:spPr bwMode="auto">
          <a:xfrm>
            <a:off x="629562" y="1466798"/>
            <a:ext cx="8208912" cy="1338828"/>
          </a:xfrm>
          <a:prstGeom prst="rect">
            <a:avLst/>
          </a:prstGeom>
          <a:noFill/>
          <a:ln w="9525">
            <a:noFill/>
            <a:miter lim="800000"/>
            <a:headEnd/>
            <a:tailEnd/>
          </a:ln>
        </p:spPr>
        <p:txBody>
          <a:bodyPr wrap="square">
            <a:spAutoFit/>
          </a:bodyPr>
          <a:lstStyle/>
          <a:p>
            <a:pPr eaLnBrk="1" hangingPunct="1">
              <a:defRPr/>
            </a:pPr>
            <a:r>
              <a:rPr lang="en-US" sz="2100" dirty="0">
                <a:solidFill>
                  <a:srgbClr val="002060"/>
                </a:solidFill>
                <a:latin typeface="+mn-lt"/>
              </a:rPr>
              <a:t>The</a:t>
            </a:r>
            <a:r>
              <a:rPr lang="en-US" sz="2100" b="1" dirty="0">
                <a:solidFill>
                  <a:srgbClr val="002060"/>
                </a:solidFill>
                <a:latin typeface="+mn-lt"/>
              </a:rPr>
              <a:t> High Magnetic Field Laboratory</a:t>
            </a:r>
            <a:r>
              <a:rPr lang="en-US" sz="2100" dirty="0">
                <a:solidFill>
                  <a:srgbClr val="002060"/>
                </a:solidFill>
                <a:latin typeface="+mn-lt"/>
              </a:rPr>
              <a:t> has the capability to provide magnetic field for research purposes, and to develop and test magnet prototypes</a:t>
            </a:r>
          </a:p>
          <a:p>
            <a:pPr eaLnBrk="1" hangingPunct="1">
              <a:defRPr/>
            </a:pPr>
            <a:endParaRPr lang="it-IT" sz="1800" dirty="0">
              <a:solidFill>
                <a:srgbClr val="002060"/>
              </a:solidFill>
              <a:latin typeface="+mn-lt"/>
            </a:endParaRPr>
          </a:p>
        </p:txBody>
      </p:sp>
      <p:sp>
        <p:nvSpPr>
          <p:cNvPr id="14" name="Text Box 9"/>
          <p:cNvSpPr txBox="1">
            <a:spLocks noChangeArrowheads="1"/>
          </p:cNvSpPr>
          <p:nvPr/>
        </p:nvSpPr>
        <p:spPr bwMode="auto">
          <a:xfrm>
            <a:off x="629564" y="2462122"/>
            <a:ext cx="4488327" cy="3697935"/>
          </a:xfrm>
          <a:prstGeom prst="rect">
            <a:avLst/>
          </a:prstGeom>
          <a:noFill/>
          <a:ln w="9525">
            <a:noFill/>
            <a:miter lim="800000"/>
            <a:headEnd/>
            <a:tailEnd/>
          </a:ln>
        </p:spPr>
        <p:txBody>
          <a:bodyPr wrap="square">
            <a:spAutoFit/>
          </a:bodyPr>
          <a:lstStyle/>
          <a:p>
            <a:pPr>
              <a:lnSpc>
                <a:spcPct val="80000"/>
              </a:lnSpc>
              <a:spcBef>
                <a:spcPts val="450"/>
              </a:spcBef>
              <a:defRPr/>
            </a:pPr>
            <a:r>
              <a:rPr lang="en-US" sz="1800" b="1" u="sng" dirty="0">
                <a:solidFill>
                  <a:srgbClr val="002060"/>
                </a:solidFill>
                <a:latin typeface="+mn-lt"/>
              </a:rPr>
              <a:t>Research Magnets</a:t>
            </a:r>
          </a:p>
          <a:p>
            <a:pPr marL="214313" indent="-214313">
              <a:lnSpc>
                <a:spcPct val="80000"/>
              </a:lnSpc>
              <a:spcBef>
                <a:spcPts val="450"/>
              </a:spcBef>
              <a:buFont typeface="Arial" panose="020B0604020202020204" pitchFamily="34" charset="0"/>
              <a:buChar char="•"/>
              <a:defRPr/>
            </a:pPr>
            <a:r>
              <a:rPr lang="en-US" sz="1800" dirty="0">
                <a:solidFill>
                  <a:srgbClr val="002060"/>
                </a:solidFill>
                <a:latin typeface="+mn-lt"/>
              </a:rPr>
              <a:t>SOLEMI 1: solenoid </a:t>
            </a:r>
            <a:r>
              <a:rPr lang="en-US" sz="1800" dirty="0" err="1">
                <a:solidFill>
                  <a:srgbClr val="002060"/>
                </a:solidFill>
                <a:latin typeface="+mn-lt"/>
              </a:rPr>
              <a:t>NbTi</a:t>
            </a:r>
            <a:r>
              <a:rPr lang="en-US" sz="1800" dirty="0">
                <a:solidFill>
                  <a:srgbClr val="002060"/>
                </a:solidFill>
                <a:latin typeface="+mn-lt"/>
              </a:rPr>
              <a:t/>
            </a:r>
            <a:br>
              <a:rPr lang="en-US" sz="1800" dirty="0">
                <a:solidFill>
                  <a:srgbClr val="002060"/>
                </a:solidFill>
                <a:latin typeface="+mn-lt"/>
              </a:rPr>
            </a:br>
            <a:r>
              <a:rPr lang="en-US" sz="1800" b="1" dirty="0">
                <a:solidFill>
                  <a:srgbClr val="002060"/>
                </a:solidFill>
                <a:latin typeface="+mn-lt"/>
              </a:rPr>
              <a:t>8 T, 535 mm</a:t>
            </a:r>
            <a:r>
              <a:rPr lang="en-US" sz="1800" dirty="0">
                <a:solidFill>
                  <a:srgbClr val="002060"/>
                </a:solidFill>
                <a:latin typeface="+mn-lt"/>
              </a:rPr>
              <a:t> </a:t>
            </a:r>
            <a:r>
              <a:rPr lang="en-US" sz="1800" i="1" dirty="0">
                <a:solidFill>
                  <a:srgbClr val="002060"/>
                </a:solidFill>
                <a:latin typeface="+mn-lt"/>
              </a:rPr>
              <a:t>room temperature</a:t>
            </a:r>
            <a:r>
              <a:rPr lang="en-US" sz="1800" dirty="0">
                <a:solidFill>
                  <a:srgbClr val="002060"/>
                </a:solidFill>
                <a:latin typeface="+mn-lt"/>
              </a:rPr>
              <a:t> bore</a:t>
            </a:r>
          </a:p>
          <a:p>
            <a:pPr marL="214313" indent="-214313">
              <a:lnSpc>
                <a:spcPct val="80000"/>
              </a:lnSpc>
              <a:spcBef>
                <a:spcPts val="450"/>
              </a:spcBef>
              <a:buFont typeface="Arial" panose="020B0604020202020204" pitchFamily="34" charset="0"/>
              <a:buChar char="•"/>
              <a:defRPr/>
            </a:pPr>
            <a:endParaRPr lang="en-US" sz="750" dirty="0">
              <a:solidFill>
                <a:srgbClr val="002060"/>
              </a:solidFill>
              <a:latin typeface="+mn-lt"/>
            </a:endParaRPr>
          </a:p>
          <a:p>
            <a:pPr marL="214313" indent="-214313">
              <a:lnSpc>
                <a:spcPct val="80000"/>
              </a:lnSpc>
              <a:spcBef>
                <a:spcPts val="450"/>
              </a:spcBef>
              <a:buFont typeface="Arial" panose="020B0604020202020204" pitchFamily="34" charset="0"/>
              <a:buChar char="•"/>
              <a:defRPr/>
            </a:pPr>
            <a:r>
              <a:rPr lang="en-US" sz="1800" dirty="0">
                <a:solidFill>
                  <a:srgbClr val="002060"/>
                </a:solidFill>
                <a:latin typeface="+mn-lt"/>
              </a:rPr>
              <a:t>SOLEMI 2+3: solenoid Nb</a:t>
            </a:r>
            <a:r>
              <a:rPr lang="en-US" sz="1800" baseline="-25000" dirty="0">
                <a:solidFill>
                  <a:srgbClr val="002060"/>
                </a:solidFill>
                <a:latin typeface="+mn-lt"/>
              </a:rPr>
              <a:t>3</a:t>
            </a:r>
            <a:r>
              <a:rPr lang="en-US" sz="1800" dirty="0">
                <a:solidFill>
                  <a:srgbClr val="002060"/>
                </a:solidFill>
                <a:latin typeface="+mn-lt"/>
              </a:rPr>
              <a:t>Sn</a:t>
            </a:r>
            <a:br>
              <a:rPr lang="en-US" sz="1800" dirty="0">
                <a:solidFill>
                  <a:srgbClr val="002060"/>
                </a:solidFill>
                <a:latin typeface="+mn-lt"/>
              </a:rPr>
            </a:br>
            <a:r>
              <a:rPr lang="en-US" sz="1800" b="1" dirty="0">
                <a:solidFill>
                  <a:srgbClr val="002060"/>
                </a:solidFill>
                <a:latin typeface="+mn-lt"/>
              </a:rPr>
              <a:t>15 T, 100 mm</a:t>
            </a:r>
            <a:r>
              <a:rPr lang="en-US" sz="1800" dirty="0">
                <a:solidFill>
                  <a:srgbClr val="002060"/>
                </a:solidFill>
                <a:latin typeface="+mn-lt"/>
              </a:rPr>
              <a:t>  cold bore @ 4.2/2.2 K</a:t>
            </a:r>
            <a:br>
              <a:rPr lang="en-US" sz="1800" dirty="0">
                <a:solidFill>
                  <a:srgbClr val="002060"/>
                </a:solidFill>
                <a:latin typeface="+mn-lt"/>
              </a:rPr>
            </a:br>
            <a:r>
              <a:rPr lang="en-US" sz="1800" dirty="0">
                <a:solidFill>
                  <a:srgbClr val="002060"/>
                </a:solidFill>
                <a:latin typeface="+mn-lt"/>
              </a:rPr>
              <a:t>         </a:t>
            </a:r>
            <a:r>
              <a:rPr lang="en-US" sz="1800" b="1" dirty="0">
                <a:solidFill>
                  <a:srgbClr val="002060"/>
                </a:solidFill>
                <a:latin typeface="+mn-lt"/>
              </a:rPr>
              <a:t>75 mm</a:t>
            </a:r>
            <a:r>
              <a:rPr lang="en-US" sz="1800" dirty="0">
                <a:solidFill>
                  <a:srgbClr val="002060"/>
                </a:solidFill>
                <a:latin typeface="+mn-lt"/>
              </a:rPr>
              <a:t>  cold bore in gas flow 2-300 K</a:t>
            </a:r>
          </a:p>
          <a:p>
            <a:pPr marL="214313" indent="-214313">
              <a:lnSpc>
                <a:spcPct val="80000"/>
              </a:lnSpc>
              <a:spcBef>
                <a:spcPts val="450"/>
              </a:spcBef>
              <a:buFont typeface="Arial" panose="020B0604020202020204" pitchFamily="34" charset="0"/>
              <a:buChar char="•"/>
              <a:defRPr/>
            </a:pPr>
            <a:endParaRPr lang="en-US" sz="750" dirty="0">
              <a:solidFill>
                <a:srgbClr val="002060"/>
              </a:solidFill>
              <a:latin typeface="+mn-lt"/>
            </a:endParaRPr>
          </a:p>
          <a:p>
            <a:pPr marL="214313" indent="-214313">
              <a:lnSpc>
                <a:spcPct val="80000"/>
              </a:lnSpc>
              <a:spcBef>
                <a:spcPts val="450"/>
              </a:spcBef>
              <a:buFont typeface="Arial" panose="020B0604020202020204" pitchFamily="34" charset="0"/>
              <a:buChar char="•"/>
              <a:defRPr/>
            </a:pPr>
            <a:r>
              <a:rPr lang="en-US" sz="1800" dirty="0">
                <a:solidFill>
                  <a:srgbClr val="002060"/>
                </a:solidFill>
                <a:latin typeface="+mn-lt"/>
              </a:rPr>
              <a:t>Solenoid </a:t>
            </a:r>
            <a:r>
              <a:rPr lang="en-US" sz="1800" dirty="0" err="1">
                <a:solidFill>
                  <a:srgbClr val="002060"/>
                </a:solidFill>
                <a:latin typeface="+mn-lt"/>
              </a:rPr>
              <a:t>NbTi</a:t>
            </a:r>
            <a:r>
              <a:rPr lang="en-US" sz="1800" dirty="0">
                <a:solidFill>
                  <a:srgbClr val="002060"/>
                </a:solidFill>
                <a:latin typeface="+mn-lt"/>
              </a:rPr>
              <a:t> + Nb</a:t>
            </a:r>
            <a:r>
              <a:rPr lang="en-US" sz="1800" baseline="-25000" dirty="0">
                <a:solidFill>
                  <a:srgbClr val="002060"/>
                </a:solidFill>
                <a:latin typeface="+mn-lt"/>
              </a:rPr>
              <a:t>3</a:t>
            </a:r>
            <a:r>
              <a:rPr lang="en-US" sz="1800" dirty="0">
                <a:solidFill>
                  <a:srgbClr val="002060"/>
                </a:solidFill>
                <a:latin typeface="+mn-lt"/>
              </a:rPr>
              <a:t>Sn</a:t>
            </a:r>
            <a:br>
              <a:rPr lang="en-US" sz="1800" dirty="0">
                <a:solidFill>
                  <a:srgbClr val="002060"/>
                </a:solidFill>
                <a:latin typeface="+mn-lt"/>
              </a:rPr>
            </a:br>
            <a:r>
              <a:rPr lang="en-US" sz="1800" b="1" dirty="0">
                <a:solidFill>
                  <a:srgbClr val="002060"/>
                </a:solidFill>
                <a:latin typeface="+mn-lt"/>
              </a:rPr>
              <a:t>13.5 T,</a:t>
            </a:r>
            <a:r>
              <a:rPr lang="en-US" sz="1800" dirty="0">
                <a:solidFill>
                  <a:srgbClr val="002060"/>
                </a:solidFill>
                <a:latin typeface="+mn-lt"/>
              </a:rPr>
              <a:t> </a:t>
            </a:r>
            <a:r>
              <a:rPr lang="en-US" sz="1800" b="1" dirty="0">
                <a:solidFill>
                  <a:srgbClr val="002060"/>
                </a:solidFill>
                <a:latin typeface="+mn-lt"/>
              </a:rPr>
              <a:t>50 mm  </a:t>
            </a:r>
            <a:r>
              <a:rPr lang="en-US" sz="1800" dirty="0">
                <a:solidFill>
                  <a:srgbClr val="002060"/>
                </a:solidFill>
                <a:latin typeface="+mn-lt"/>
              </a:rPr>
              <a:t>cold bore @ 4.2/2.2 K</a:t>
            </a:r>
          </a:p>
          <a:p>
            <a:pPr marL="214313" indent="-214313">
              <a:lnSpc>
                <a:spcPct val="80000"/>
              </a:lnSpc>
              <a:spcBef>
                <a:spcPts val="450"/>
              </a:spcBef>
              <a:buFont typeface="Arial" panose="020B0604020202020204" pitchFamily="34" charset="0"/>
              <a:buChar char="•"/>
              <a:defRPr/>
            </a:pPr>
            <a:endParaRPr lang="en-US" sz="750" dirty="0">
              <a:solidFill>
                <a:srgbClr val="002060"/>
              </a:solidFill>
              <a:latin typeface="+mn-lt"/>
            </a:endParaRPr>
          </a:p>
          <a:p>
            <a:pPr marL="214313" indent="-214313">
              <a:lnSpc>
                <a:spcPct val="80000"/>
              </a:lnSpc>
              <a:spcBef>
                <a:spcPts val="450"/>
              </a:spcBef>
              <a:buFont typeface="Arial" panose="020B0604020202020204" pitchFamily="34" charset="0"/>
              <a:buChar char="•"/>
              <a:defRPr/>
            </a:pPr>
            <a:r>
              <a:rPr lang="en-US" sz="1800" dirty="0">
                <a:solidFill>
                  <a:srgbClr val="002060"/>
                </a:solidFill>
                <a:latin typeface="+mn-lt"/>
              </a:rPr>
              <a:t>Cryocooler-operated magnet</a:t>
            </a:r>
            <a:br>
              <a:rPr lang="en-US" sz="1800" dirty="0">
                <a:solidFill>
                  <a:srgbClr val="002060"/>
                </a:solidFill>
                <a:latin typeface="+mn-lt"/>
              </a:rPr>
            </a:br>
            <a:r>
              <a:rPr lang="en-US" sz="1800" b="1" dirty="0">
                <a:solidFill>
                  <a:srgbClr val="002060"/>
                </a:solidFill>
                <a:latin typeface="+mn-lt"/>
              </a:rPr>
              <a:t>8 T, 75 mm  </a:t>
            </a:r>
            <a:r>
              <a:rPr lang="en-US" sz="1800" dirty="0">
                <a:solidFill>
                  <a:srgbClr val="002060"/>
                </a:solidFill>
                <a:latin typeface="+mn-lt"/>
              </a:rPr>
              <a:t>cold bore cryogen-free</a:t>
            </a:r>
          </a:p>
          <a:p>
            <a:pPr marL="214313" indent="-214313">
              <a:lnSpc>
                <a:spcPct val="80000"/>
              </a:lnSpc>
              <a:spcBef>
                <a:spcPts val="450"/>
              </a:spcBef>
              <a:buFont typeface="Arial" panose="020B0604020202020204" pitchFamily="34" charset="0"/>
              <a:buChar char="•"/>
              <a:defRPr/>
            </a:pPr>
            <a:endParaRPr lang="en-US" sz="750" dirty="0">
              <a:solidFill>
                <a:srgbClr val="002060"/>
              </a:solidFill>
              <a:latin typeface="+mn-lt"/>
            </a:endParaRPr>
          </a:p>
          <a:p>
            <a:pPr marL="214313" indent="-214313">
              <a:lnSpc>
                <a:spcPct val="80000"/>
              </a:lnSpc>
              <a:spcBef>
                <a:spcPts val="450"/>
              </a:spcBef>
              <a:buFont typeface="Arial" panose="020B0604020202020204" pitchFamily="34" charset="0"/>
              <a:buChar char="•"/>
              <a:defRPr/>
            </a:pPr>
            <a:r>
              <a:rPr lang="en-US" sz="1800" dirty="0">
                <a:solidFill>
                  <a:srgbClr val="002060"/>
                </a:solidFill>
                <a:latin typeface="+mn-lt"/>
              </a:rPr>
              <a:t>Resistive Dipole</a:t>
            </a:r>
            <a:br>
              <a:rPr lang="en-US" sz="1800" dirty="0">
                <a:solidFill>
                  <a:srgbClr val="002060"/>
                </a:solidFill>
                <a:latin typeface="+mn-lt"/>
              </a:rPr>
            </a:br>
            <a:r>
              <a:rPr lang="en-US" sz="1800" dirty="0">
                <a:solidFill>
                  <a:srgbClr val="002060"/>
                </a:solidFill>
                <a:latin typeface="+mn-lt"/>
              </a:rPr>
              <a:t>1</a:t>
            </a:r>
            <a:r>
              <a:rPr lang="en-US" sz="1800" b="1" dirty="0">
                <a:solidFill>
                  <a:srgbClr val="002060"/>
                </a:solidFill>
                <a:latin typeface="+mn-lt"/>
              </a:rPr>
              <a:t> T, 120 mm </a:t>
            </a:r>
            <a:r>
              <a:rPr lang="en-US" sz="1800" dirty="0">
                <a:solidFill>
                  <a:srgbClr val="002060"/>
                </a:solidFill>
                <a:latin typeface="+mn-lt"/>
              </a:rPr>
              <a:t> room temperature gap</a:t>
            </a:r>
          </a:p>
        </p:txBody>
      </p:sp>
      <p:sp>
        <p:nvSpPr>
          <p:cNvPr id="15" name="CasellaDiTesto 1"/>
          <p:cNvSpPr txBox="1">
            <a:spLocks noChangeArrowheads="1"/>
          </p:cNvSpPr>
          <p:nvPr/>
        </p:nvSpPr>
        <p:spPr bwMode="auto">
          <a:xfrm>
            <a:off x="5814138" y="5358352"/>
            <a:ext cx="164500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it-IT" altLang="it-IT" sz="2100" b="1" dirty="0">
                <a:solidFill>
                  <a:srgbClr val="FFFFFF"/>
                </a:solidFill>
                <a:latin typeface="Verdana" panose="020B0604030504040204" pitchFamily="34" charset="0"/>
                <a:ea typeface="Verdana" panose="020B0604030504040204" pitchFamily="34" charset="0"/>
                <a:cs typeface="Verdana" panose="020B0604030504040204" pitchFamily="34" charset="0"/>
              </a:rPr>
              <a:t>SOLEMI 1</a:t>
            </a:r>
          </a:p>
        </p:txBody>
      </p:sp>
      <p:sp>
        <p:nvSpPr>
          <p:cNvPr id="4" name="Segnaposto numero diapositiva 3">
            <a:extLst>
              <a:ext uri="{FF2B5EF4-FFF2-40B4-BE49-F238E27FC236}">
                <a16:creationId xmlns:a16="http://schemas.microsoft.com/office/drawing/2014/main" id="{744F0127-9EC8-C141-A860-61F22780DC41}"/>
              </a:ext>
            </a:extLst>
          </p:cNvPr>
          <p:cNvSpPr>
            <a:spLocks noGrp="1"/>
          </p:cNvSpPr>
          <p:nvPr>
            <p:ph type="sldNum" sz="quarter" idx="12"/>
          </p:nvPr>
        </p:nvSpPr>
        <p:spPr/>
        <p:txBody>
          <a:bodyPr/>
          <a:lstStyle/>
          <a:p>
            <a:fld id="{04C9B3F7-442F-44E1-8CDE-96AB193CDDE0}" type="slidenum">
              <a:rPr lang="it-IT" smtClean="0"/>
              <a:t>5</a:t>
            </a:fld>
            <a:endParaRPr lang="it-IT"/>
          </a:p>
        </p:txBody>
      </p:sp>
      <p:sp>
        <p:nvSpPr>
          <p:cNvPr id="5" name="Segnaposto piè di pagina 4"/>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1683767755"/>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Y:\sorbi\per Mac\MgB2_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522042"/>
            <a:ext cx="2808312" cy="2106234"/>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664553" y="422148"/>
            <a:ext cx="7772400" cy="1143000"/>
          </a:xfrm>
        </p:spPr>
        <p:txBody>
          <a:bodyPr>
            <a:normAutofit fontScale="90000"/>
          </a:bodyPr>
          <a:lstStyle/>
          <a:p>
            <a:pPr>
              <a:defRPr/>
            </a:pPr>
            <a:r>
              <a:rPr lang="it-IT" dirty="0" smtClean="0"/>
              <a:t>Test Station for </a:t>
            </a:r>
            <a:r>
              <a:rPr lang="it-IT" dirty="0" err="1" smtClean="0"/>
              <a:t>Superconducting</a:t>
            </a:r>
            <a:r>
              <a:rPr lang="it-IT" dirty="0" smtClean="0"/>
              <a:t> Cable </a:t>
            </a:r>
            <a:r>
              <a:rPr lang="it-IT" dirty="0" err="1"/>
              <a:t>C</a:t>
            </a:r>
            <a:r>
              <a:rPr lang="it-IT" dirty="0" err="1" smtClean="0"/>
              <a:t>haracterization</a:t>
            </a:r>
            <a:endParaRPr lang="it-IT" dirty="0"/>
          </a:p>
        </p:txBody>
      </p:sp>
      <p:sp>
        <p:nvSpPr>
          <p:cNvPr id="2" name="Segnaposto contenuto 1"/>
          <p:cNvSpPr>
            <a:spLocks noGrp="1"/>
          </p:cNvSpPr>
          <p:nvPr>
            <p:ph idx="1"/>
          </p:nvPr>
        </p:nvSpPr>
        <p:spPr>
          <a:xfrm>
            <a:off x="552406" y="1578712"/>
            <a:ext cx="4289624" cy="4334564"/>
          </a:xfrm>
        </p:spPr>
        <p:txBody>
          <a:bodyPr>
            <a:normAutofit/>
          </a:bodyPr>
          <a:lstStyle/>
          <a:p>
            <a:r>
              <a:rPr lang="en-US" sz="1800" b="1" dirty="0">
                <a:solidFill>
                  <a:srgbClr val="002060"/>
                </a:solidFill>
              </a:rPr>
              <a:t>Critical current measurement of S.C. wires </a:t>
            </a:r>
          </a:p>
          <a:p>
            <a:pPr lvl="1"/>
            <a:r>
              <a:rPr lang="en-US" sz="1500" dirty="0">
                <a:solidFill>
                  <a:srgbClr val="002060"/>
                </a:solidFill>
              </a:rPr>
              <a:t>Facilities to test superconducting  wires </a:t>
            </a:r>
          </a:p>
          <a:p>
            <a:pPr lvl="1"/>
            <a:r>
              <a:rPr lang="en-US" sz="1500" dirty="0">
                <a:solidFill>
                  <a:srgbClr val="002060"/>
                </a:solidFill>
              </a:rPr>
              <a:t>Back-ground magnetic field up 15 T</a:t>
            </a:r>
          </a:p>
          <a:p>
            <a:pPr lvl="1"/>
            <a:r>
              <a:rPr lang="en-US" sz="1500" dirty="0">
                <a:solidFill>
                  <a:srgbClr val="002060"/>
                </a:solidFill>
              </a:rPr>
              <a:t>Temperature variable from 1.9 K to 50 K</a:t>
            </a:r>
          </a:p>
          <a:p>
            <a:pPr lvl="1"/>
            <a:r>
              <a:rPr lang="en-US" sz="1500" dirty="0" err="1">
                <a:solidFill>
                  <a:srgbClr val="002060"/>
                </a:solidFill>
              </a:rPr>
              <a:t>Iper</a:t>
            </a:r>
            <a:r>
              <a:rPr lang="en-US" sz="1500" dirty="0">
                <a:solidFill>
                  <a:srgbClr val="002060"/>
                </a:solidFill>
              </a:rPr>
              <a:t>-stabilized power supply 3000 A, 6 V  (battery bank to cancel ripple noise)</a:t>
            </a:r>
          </a:p>
          <a:p>
            <a:pPr lvl="1"/>
            <a:r>
              <a:rPr lang="en-US" sz="1500" dirty="0">
                <a:solidFill>
                  <a:srgbClr val="002060"/>
                </a:solidFill>
              </a:rPr>
              <a:t>Several supports for many types of conductor.</a:t>
            </a:r>
          </a:p>
          <a:p>
            <a:endParaRPr lang="en-US" sz="1800" dirty="0">
              <a:solidFill>
                <a:srgbClr val="002060"/>
              </a:solidFill>
            </a:endParaRPr>
          </a:p>
          <a:p>
            <a:endParaRPr lang="en-US" sz="1800" dirty="0">
              <a:solidFill>
                <a:srgbClr val="002060"/>
              </a:solidFill>
            </a:endParaRPr>
          </a:p>
        </p:txBody>
      </p:sp>
      <p:sp>
        <p:nvSpPr>
          <p:cNvPr id="4" name="Segnaposto numero diapositiva 3">
            <a:extLst>
              <a:ext uri="{FF2B5EF4-FFF2-40B4-BE49-F238E27FC236}">
                <a16:creationId xmlns:a16="http://schemas.microsoft.com/office/drawing/2014/main" id="{1E4B8DB5-DD5F-EF42-BAE0-CB98CED75F1C}"/>
              </a:ext>
            </a:extLst>
          </p:cNvPr>
          <p:cNvSpPr>
            <a:spLocks noGrp="1"/>
          </p:cNvSpPr>
          <p:nvPr>
            <p:ph type="sldNum" sz="quarter" idx="12"/>
          </p:nvPr>
        </p:nvSpPr>
        <p:spPr/>
        <p:txBody>
          <a:bodyPr/>
          <a:lstStyle/>
          <a:p>
            <a:fld id="{04C9B3F7-442F-44E1-8CDE-96AB193CDDE0}" type="slidenum">
              <a:rPr lang="it-IT" smtClean="0"/>
              <a:t>6</a:t>
            </a:fld>
            <a:endParaRPr lang="it-IT"/>
          </a:p>
        </p:txBody>
      </p:sp>
      <p:pic>
        <p:nvPicPr>
          <p:cNvPr id="1026" name="Picture 2" descr="Y:\sorbi\per Mac\Immagine 0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4522042"/>
            <a:ext cx="2301030" cy="1726358"/>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pic>
        <p:nvPicPr>
          <p:cNvPr id="1027" name="Picture 3" descr="Y:\sorbi\per Mac\MgB2_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1121" y="1901935"/>
            <a:ext cx="3294366" cy="2470775"/>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4"/>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2224352749"/>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99159" y="214204"/>
            <a:ext cx="7772400" cy="1143000"/>
          </a:xfrm>
        </p:spPr>
        <p:txBody>
          <a:bodyPr>
            <a:normAutofit/>
          </a:bodyPr>
          <a:lstStyle/>
          <a:p>
            <a:pPr>
              <a:defRPr/>
            </a:pPr>
            <a:r>
              <a:rPr lang="it-IT" dirty="0" smtClean="0"/>
              <a:t>Test Station for long </a:t>
            </a:r>
            <a:r>
              <a:rPr lang="it-IT" dirty="0" err="1" smtClean="0"/>
              <a:t>magnets</a:t>
            </a:r>
            <a:endParaRPr lang="it-IT" dirty="0"/>
          </a:p>
        </p:txBody>
      </p:sp>
      <p:sp>
        <p:nvSpPr>
          <p:cNvPr id="2" name="Segnaposto contenuto 1"/>
          <p:cNvSpPr>
            <a:spLocks noGrp="1"/>
          </p:cNvSpPr>
          <p:nvPr>
            <p:ph idx="1"/>
          </p:nvPr>
        </p:nvSpPr>
        <p:spPr>
          <a:xfrm>
            <a:off x="552406" y="1578712"/>
            <a:ext cx="5369744" cy="4874624"/>
          </a:xfrm>
        </p:spPr>
        <p:txBody>
          <a:bodyPr>
            <a:normAutofit/>
          </a:bodyPr>
          <a:lstStyle/>
          <a:p>
            <a:r>
              <a:rPr lang="en-US" sz="1800" b="1" dirty="0">
                <a:solidFill>
                  <a:srgbClr val="002060"/>
                </a:solidFill>
              </a:rPr>
              <a:t>LHe Cryostats</a:t>
            </a:r>
          </a:p>
          <a:p>
            <a:pPr lvl="1"/>
            <a:r>
              <a:rPr lang="en-US" altLang="it-IT" sz="1500" dirty="0">
                <a:solidFill>
                  <a:srgbClr val="002060"/>
                </a:solidFill>
                <a:latin typeface="Symbol" panose="05050102010706020507" pitchFamily="18" charset="2"/>
              </a:rPr>
              <a:t>f</a:t>
            </a:r>
            <a:r>
              <a:rPr lang="en-US" altLang="it-IT" sz="1500" dirty="0">
                <a:solidFill>
                  <a:srgbClr val="002060"/>
                </a:solidFill>
              </a:rPr>
              <a:t> 690 mm, </a:t>
            </a:r>
            <a:r>
              <a:rPr lang="en-US" altLang="it-IT" sz="1500" b="1" dirty="0">
                <a:solidFill>
                  <a:srgbClr val="002060"/>
                </a:solidFill>
              </a:rPr>
              <a:t>6500 mm depth </a:t>
            </a:r>
            <a:r>
              <a:rPr lang="en-US" sz="1500" dirty="0">
                <a:solidFill>
                  <a:srgbClr val="002060"/>
                </a:solidFill>
              </a:rPr>
              <a:t>a rather unique feature</a:t>
            </a:r>
          </a:p>
          <a:p>
            <a:pPr lvl="1"/>
            <a:r>
              <a:rPr lang="en-US" altLang="it-IT" sz="1500" dirty="0">
                <a:solidFill>
                  <a:srgbClr val="002060"/>
                </a:solidFill>
                <a:latin typeface="Symbol" panose="05050102010706020507" pitchFamily="18" charset="2"/>
              </a:rPr>
              <a:t>f</a:t>
            </a:r>
            <a:r>
              <a:rPr lang="en-US" altLang="it-IT" sz="1500" dirty="0">
                <a:solidFill>
                  <a:srgbClr val="002060"/>
                </a:solidFill>
              </a:rPr>
              <a:t> 515 mm, </a:t>
            </a:r>
            <a:r>
              <a:rPr lang="en-US" altLang="it-IT" sz="1500" b="1" dirty="0">
                <a:solidFill>
                  <a:srgbClr val="002060"/>
                </a:solidFill>
              </a:rPr>
              <a:t>3300 mm depth </a:t>
            </a:r>
            <a:r>
              <a:rPr lang="en-US" sz="1500" dirty="0">
                <a:solidFill>
                  <a:srgbClr val="002060"/>
                </a:solidFill>
              </a:rPr>
              <a:t>for medium-size magnets/samples</a:t>
            </a:r>
          </a:p>
          <a:p>
            <a:pPr lvl="1"/>
            <a:r>
              <a:rPr lang="en-US" altLang="it-IT" sz="1500" dirty="0">
                <a:solidFill>
                  <a:srgbClr val="002060"/>
                </a:solidFill>
                <a:latin typeface="Symbol" panose="05050102010706020507" pitchFamily="18" charset="2"/>
              </a:rPr>
              <a:t>f</a:t>
            </a:r>
            <a:r>
              <a:rPr lang="en-US" altLang="it-IT" sz="1500" dirty="0">
                <a:solidFill>
                  <a:srgbClr val="002060"/>
                </a:solidFill>
              </a:rPr>
              <a:t> 480 mm, </a:t>
            </a:r>
            <a:r>
              <a:rPr lang="en-US" altLang="it-IT" sz="1500" b="1" dirty="0">
                <a:solidFill>
                  <a:srgbClr val="002060"/>
                </a:solidFill>
              </a:rPr>
              <a:t>1200 mm depth</a:t>
            </a:r>
          </a:p>
          <a:p>
            <a:pPr lvl="1"/>
            <a:r>
              <a:rPr lang="en-US" sz="1500" dirty="0">
                <a:solidFill>
                  <a:srgbClr val="002060"/>
                </a:solidFill>
              </a:rPr>
              <a:t>other smaller cryostat</a:t>
            </a:r>
          </a:p>
          <a:p>
            <a:r>
              <a:rPr lang="en-US" sz="1800" b="1" dirty="0">
                <a:solidFill>
                  <a:srgbClr val="002060"/>
                </a:solidFill>
              </a:rPr>
              <a:t>Power Supplies</a:t>
            </a:r>
          </a:p>
          <a:p>
            <a:pPr lvl="1"/>
            <a:r>
              <a:rPr lang="en-US" sz="1500" dirty="0">
                <a:solidFill>
                  <a:srgbClr val="002060"/>
                </a:solidFill>
              </a:rPr>
              <a:t>3 x Power supply up to 10 kA,      6 V  </a:t>
            </a:r>
            <a:br>
              <a:rPr lang="en-US" sz="1500" dirty="0">
                <a:solidFill>
                  <a:srgbClr val="002060"/>
                </a:solidFill>
              </a:rPr>
            </a:br>
            <a:r>
              <a:rPr lang="en-US" sz="1500" dirty="0">
                <a:solidFill>
                  <a:srgbClr val="002060"/>
                </a:solidFill>
              </a:rPr>
              <a:t>	(series and parallel operation possible)</a:t>
            </a:r>
          </a:p>
          <a:p>
            <a:pPr lvl="1"/>
            <a:r>
              <a:rPr lang="en-US" sz="1500" dirty="0">
                <a:solidFill>
                  <a:srgbClr val="002060"/>
                </a:solidFill>
              </a:rPr>
              <a:t>2 x Power supply up to 1.2 kA,   36 V  </a:t>
            </a:r>
          </a:p>
          <a:p>
            <a:pPr lvl="1"/>
            <a:r>
              <a:rPr lang="en-US" sz="1500" dirty="0">
                <a:solidFill>
                  <a:srgbClr val="002060"/>
                </a:solidFill>
              </a:rPr>
              <a:t>1 x Power supply up to 500  A, 125 V</a:t>
            </a:r>
          </a:p>
          <a:p>
            <a:pPr lvl="1"/>
            <a:r>
              <a:rPr lang="en-US" sz="1500" dirty="0">
                <a:solidFill>
                  <a:srgbClr val="002060"/>
                </a:solidFill>
              </a:rPr>
              <a:t>1 x Power supply up to    2 kA,      4 V  </a:t>
            </a:r>
            <a:br>
              <a:rPr lang="en-US" sz="1500" dirty="0">
                <a:solidFill>
                  <a:srgbClr val="002060"/>
                </a:solidFill>
              </a:rPr>
            </a:br>
            <a:r>
              <a:rPr lang="en-US" sz="1500" dirty="0">
                <a:solidFill>
                  <a:srgbClr val="002060"/>
                </a:solidFill>
              </a:rPr>
              <a:t>	(low noise, battery based)</a:t>
            </a:r>
          </a:p>
          <a:p>
            <a:r>
              <a:rPr lang="en-US" sz="1800" b="1" dirty="0">
                <a:solidFill>
                  <a:srgbClr val="002060"/>
                </a:solidFill>
              </a:rPr>
              <a:t>Magnet Protection System </a:t>
            </a:r>
            <a:r>
              <a:rPr lang="en-US" sz="1800" dirty="0">
                <a:solidFill>
                  <a:srgbClr val="002060"/>
                </a:solidFill>
              </a:rPr>
              <a:t>including discharge resistor, switch, Quench Detection Electronics</a:t>
            </a:r>
          </a:p>
          <a:p>
            <a:r>
              <a:rPr lang="en-US" sz="1800" b="1" dirty="0">
                <a:solidFill>
                  <a:srgbClr val="002060"/>
                </a:solidFill>
              </a:rPr>
              <a:t>Fast acquisition system </a:t>
            </a:r>
            <a:r>
              <a:rPr lang="en-US" sz="1800" dirty="0">
                <a:solidFill>
                  <a:srgbClr val="002060"/>
                </a:solidFill>
              </a:rPr>
              <a:t>to perform all test necessary to characterize  </a:t>
            </a:r>
            <a:r>
              <a:rPr lang="en-US" sz="1800" dirty="0" err="1">
                <a:solidFill>
                  <a:srgbClr val="002060"/>
                </a:solidFill>
              </a:rPr>
              <a:t>supercond</a:t>
            </a:r>
            <a:r>
              <a:rPr lang="en-US" sz="1800" dirty="0">
                <a:solidFill>
                  <a:srgbClr val="002060"/>
                </a:solidFill>
              </a:rPr>
              <a:t>. magnets</a:t>
            </a:r>
          </a:p>
          <a:p>
            <a:endParaRPr lang="en-US" sz="1800" dirty="0">
              <a:solidFill>
                <a:srgbClr val="002060"/>
              </a:solidFill>
            </a:endParaRPr>
          </a:p>
          <a:p>
            <a:endParaRPr lang="en-US" sz="1800" dirty="0">
              <a:solidFill>
                <a:srgbClr val="002060"/>
              </a:solidFill>
            </a:endParaRPr>
          </a:p>
        </p:txBody>
      </p:sp>
      <p:pic>
        <p:nvPicPr>
          <p:cNvPr id="880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0102" y="1646802"/>
            <a:ext cx="3326818" cy="3740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a:extLst>
              <a:ext uri="{FF2B5EF4-FFF2-40B4-BE49-F238E27FC236}">
                <a16:creationId xmlns:a16="http://schemas.microsoft.com/office/drawing/2014/main" id="{1E4B8DB5-DD5F-EF42-BAE0-CB98CED75F1C}"/>
              </a:ext>
            </a:extLst>
          </p:cNvPr>
          <p:cNvSpPr>
            <a:spLocks noGrp="1"/>
          </p:cNvSpPr>
          <p:nvPr>
            <p:ph type="sldNum" sz="quarter" idx="12"/>
          </p:nvPr>
        </p:nvSpPr>
        <p:spPr/>
        <p:txBody>
          <a:bodyPr/>
          <a:lstStyle/>
          <a:p>
            <a:fld id="{04C9B3F7-442F-44E1-8CDE-96AB193CDDE0}" type="slidenum">
              <a:rPr lang="it-IT" smtClean="0"/>
              <a:t>7</a:t>
            </a:fld>
            <a:endParaRPr lang="it-IT"/>
          </a:p>
        </p:txBody>
      </p:sp>
      <p:sp>
        <p:nvSpPr>
          <p:cNvPr id="5" name="Segnaposto piè di pagina 4"/>
          <p:cNvSpPr>
            <a:spLocks noGrp="1"/>
          </p:cNvSpPr>
          <p:nvPr>
            <p:ph type="ftr" sz="quarter" idx="11"/>
          </p:nvPr>
        </p:nvSpPr>
        <p:spPr/>
        <p:txBody>
          <a:bodyPr/>
          <a:lstStyle/>
          <a:p>
            <a:pPr>
              <a:defRPr/>
            </a:pPr>
            <a:r>
              <a:rPr lang="it-IT" altLang="it-IT" smtClean="0"/>
              <a:t>Consiglio Sez. di Milano 29-6-2020</a:t>
            </a:r>
            <a:endParaRPr lang="en-US" altLang="it-IT"/>
          </a:p>
        </p:txBody>
      </p:sp>
    </p:spTree>
    <p:extLst>
      <p:ext uri="{BB962C8B-B14F-4D97-AF65-F5344CB8AC3E}">
        <p14:creationId xmlns:p14="http://schemas.microsoft.com/office/powerpoint/2010/main" val="1713049554"/>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id="{BD6D7A59-DF23-334A-BDE0-1CE7B35FAD67}"/>
              </a:ext>
            </a:extLst>
          </p:cNvPr>
          <p:cNvGrpSpPr/>
          <p:nvPr/>
        </p:nvGrpSpPr>
        <p:grpSpPr>
          <a:xfrm>
            <a:off x="2551729" y="3429000"/>
            <a:ext cx="3047410" cy="2086212"/>
            <a:chOff x="5012555" y="1417638"/>
            <a:chExt cx="6379723" cy="3814535"/>
          </a:xfrm>
        </p:grpSpPr>
        <p:pic>
          <p:nvPicPr>
            <p:cNvPr id="21" name="Picture 2" descr="IGBT-test4">
              <a:extLst>
                <a:ext uri="{FF2B5EF4-FFF2-40B4-BE49-F238E27FC236}">
                  <a16:creationId xmlns:a16="http://schemas.microsoft.com/office/drawing/2014/main" id="{1A05EB9E-6128-3F4D-BD6F-94A7AE7D645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521"/>
            <a:stretch/>
          </p:blipFill>
          <p:spPr bwMode="auto">
            <a:xfrm>
              <a:off x="5012555" y="1417638"/>
              <a:ext cx="6379723" cy="381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ttangolo 21">
              <a:extLst>
                <a:ext uri="{FF2B5EF4-FFF2-40B4-BE49-F238E27FC236}">
                  <a16:creationId xmlns:a16="http://schemas.microsoft.com/office/drawing/2014/main" id="{4395FF84-98D3-D94C-934D-EFADCCE6B6FE}"/>
                </a:ext>
              </a:extLst>
            </p:cNvPr>
            <p:cNvSpPr/>
            <p:nvPr/>
          </p:nvSpPr>
          <p:spPr>
            <a:xfrm>
              <a:off x="9313816" y="1854927"/>
              <a:ext cx="846183" cy="1632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cxnSp>
          <p:nvCxnSpPr>
            <p:cNvPr id="23" name="Connettore 1 22">
              <a:extLst>
                <a:ext uri="{FF2B5EF4-FFF2-40B4-BE49-F238E27FC236}">
                  <a16:creationId xmlns:a16="http://schemas.microsoft.com/office/drawing/2014/main" id="{9593EEFC-213C-3846-988A-E0BC383A8EAF}"/>
                </a:ext>
              </a:extLst>
            </p:cNvPr>
            <p:cNvCxnSpPr/>
            <p:nvPr/>
          </p:nvCxnSpPr>
          <p:spPr>
            <a:xfrm>
              <a:off x="9485604" y="1798457"/>
              <a:ext cx="447501" cy="0"/>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23">
              <a:extLst>
                <a:ext uri="{FF2B5EF4-FFF2-40B4-BE49-F238E27FC236}">
                  <a16:creationId xmlns:a16="http://schemas.microsoft.com/office/drawing/2014/main" id="{54700A42-63C8-3942-A09C-FAD3AC57A40C}"/>
                </a:ext>
              </a:extLst>
            </p:cNvPr>
            <p:cNvCxnSpPr/>
            <p:nvPr/>
          </p:nvCxnSpPr>
          <p:spPr>
            <a:xfrm>
              <a:off x="9485604" y="3537211"/>
              <a:ext cx="447501" cy="0"/>
            </a:xfrm>
            <a:prstGeom prst="line">
              <a:avLst/>
            </a:prstGeom>
            <a:ln w="5397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olo 1">
            <a:extLst>
              <a:ext uri="{FF2B5EF4-FFF2-40B4-BE49-F238E27FC236}">
                <a16:creationId xmlns:a16="http://schemas.microsoft.com/office/drawing/2014/main" id="{17C95F91-B0E1-8548-BF7B-83B13990EE33}"/>
              </a:ext>
            </a:extLst>
          </p:cNvPr>
          <p:cNvSpPr>
            <a:spLocks noGrp="1"/>
          </p:cNvSpPr>
          <p:nvPr>
            <p:ph type="title"/>
          </p:nvPr>
        </p:nvSpPr>
        <p:spPr>
          <a:xfrm>
            <a:off x="688396" y="0"/>
            <a:ext cx="7772400" cy="1143000"/>
          </a:xfrm>
        </p:spPr>
        <p:txBody>
          <a:bodyPr/>
          <a:lstStyle/>
          <a:p>
            <a:r>
              <a:rPr lang="it-IT" sz="3600" dirty="0" smtClean="0"/>
              <a:t>High </a:t>
            </a:r>
            <a:r>
              <a:rPr lang="it-IT" sz="3600" dirty="0" err="1"/>
              <a:t>Current</a:t>
            </a:r>
            <a:r>
              <a:rPr lang="it-IT" sz="3600" dirty="0"/>
              <a:t> Test Station</a:t>
            </a:r>
          </a:p>
        </p:txBody>
      </p:sp>
      <p:sp>
        <p:nvSpPr>
          <p:cNvPr id="3" name="Segnaposto contenuto 2">
            <a:extLst>
              <a:ext uri="{FF2B5EF4-FFF2-40B4-BE49-F238E27FC236}">
                <a16:creationId xmlns:a16="http://schemas.microsoft.com/office/drawing/2014/main" id="{BA6F4A78-15EE-1D48-A934-425307DC1BDE}"/>
              </a:ext>
            </a:extLst>
          </p:cNvPr>
          <p:cNvSpPr>
            <a:spLocks noGrp="1"/>
          </p:cNvSpPr>
          <p:nvPr>
            <p:ph idx="1"/>
          </p:nvPr>
        </p:nvSpPr>
        <p:spPr>
          <a:xfrm>
            <a:off x="2140689" y="1373871"/>
            <a:ext cx="5063719" cy="1489257"/>
          </a:xfrm>
        </p:spPr>
        <p:txBody>
          <a:bodyPr>
            <a:normAutofit/>
          </a:bodyPr>
          <a:lstStyle/>
          <a:p>
            <a:pPr marL="0" indent="0">
              <a:buNone/>
            </a:pPr>
            <a:r>
              <a:rPr lang="it-IT" sz="1600" b="1" dirty="0">
                <a:solidFill>
                  <a:srgbClr val="002060"/>
                </a:solidFill>
                <a:latin typeface="Arial" charset="0"/>
                <a:ea typeface="Arial" charset="0"/>
                <a:cs typeface="Arial" charset="0"/>
              </a:rPr>
              <a:t>10 </a:t>
            </a:r>
            <a:r>
              <a:rPr lang="it-IT" sz="1600" b="1" dirty="0" err="1">
                <a:solidFill>
                  <a:srgbClr val="002060"/>
                </a:solidFill>
                <a:latin typeface="Arial" charset="0"/>
                <a:ea typeface="Arial" charset="0"/>
                <a:cs typeface="Arial" charset="0"/>
              </a:rPr>
              <a:t>kA</a:t>
            </a:r>
            <a:r>
              <a:rPr lang="it-IT" sz="1600" b="1" dirty="0">
                <a:solidFill>
                  <a:srgbClr val="002060"/>
                </a:solidFill>
                <a:latin typeface="Arial" charset="0"/>
                <a:ea typeface="Arial" charset="0"/>
                <a:cs typeface="Arial" charset="0"/>
              </a:rPr>
              <a:t> test station</a:t>
            </a:r>
          </a:p>
          <a:p>
            <a:pPr marL="0" indent="0">
              <a:buNone/>
            </a:pPr>
            <a:r>
              <a:rPr lang="it-IT" sz="1600" dirty="0">
                <a:solidFill>
                  <a:srgbClr val="002060"/>
                </a:solidFill>
                <a:latin typeface="Arial" charset="0"/>
                <a:ea typeface="Arial" charset="0"/>
                <a:cs typeface="Arial" charset="0"/>
              </a:rPr>
              <a:t> Three 6V 10 </a:t>
            </a:r>
            <a:r>
              <a:rPr lang="it-IT" sz="1600" dirty="0" err="1">
                <a:solidFill>
                  <a:srgbClr val="002060"/>
                </a:solidFill>
                <a:latin typeface="Arial" charset="0"/>
                <a:ea typeface="Arial" charset="0"/>
                <a:cs typeface="Arial" charset="0"/>
              </a:rPr>
              <a:t>kA</a:t>
            </a:r>
            <a:r>
              <a:rPr lang="it-IT" sz="1600" dirty="0">
                <a:solidFill>
                  <a:srgbClr val="002060"/>
                </a:solidFill>
                <a:latin typeface="Arial" charset="0"/>
                <a:ea typeface="Arial" charset="0"/>
                <a:cs typeface="Arial" charset="0"/>
              </a:rPr>
              <a:t> </a:t>
            </a:r>
            <a:r>
              <a:rPr lang="it-IT" sz="1600" dirty="0" err="1">
                <a:solidFill>
                  <a:srgbClr val="002060"/>
                </a:solidFill>
                <a:latin typeface="Arial" charset="0"/>
                <a:ea typeface="Arial" charset="0"/>
                <a:cs typeface="Arial" charset="0"/>
              </a:rPr>
              <a:t>power</a:t>
            </a:r>
            <a:r>
              <a:rPr lang="it-IT" sz="1600" dirty="0">
                <a:solidFill>
                  <a:srgbClr val="002060"/>
                </a:solidFill>
                <a:latin typeface="Arial" charset="0"/>
                <a:ea typeface="Arial" charset="0"/>
                <a:cs typeface="Arial" charset="0"/>
              </a:rPr>
              <a:t> </a:t>
            </a:r>
            <a:r>
              <a:rPr lang="it-IT" sz="1600" dirty="0" err="1">
                <a:solidFill>
                  <a:srgbClr val="002060"/>
                </a:solidFill>
                <a:latin typeface="Arial" charset="0"/>
                <a:ea typeface="Arial" charset="0"/>
                <a:cs typeface="Arial" charset="0"/>
              </a:rPr>
              <a:t>supplies</a:t>
            </a:r>
            <a:endParaRPr lang="it-IT" sz="1600" dirty="0">
              <a:solidFill>
                <a:srgbClr val="002060"/>
              </a:solidFill>
              <a:latin typeface="Arial" charset="0"/>
              <a:ea typeface="Arial" charset="0"/>
              <a:cs typeface="Arial" charset="0"/>
            </a:endParaRPr>
          </a:p>
          <a:p>
            <a:pPr marL="0" indent="0">
              <a:buNone/>
            </a:pPr>
            <a:r>
              <a:rPr lang="it-IT" sz="1600" dirty="0">
                <a:solidFill>
                  <a:srgbClr val="002060"/>
                </a:solidFill>
                <a:latin typeface="Arial" charset="0"/>
                <a:ea typeface="Arial" charset="0"/>
                <a:cs typeface="Arial" charset="0"/>
              </a:rPr>
              <a:t>10 </a:t>
            </a:r>
            <a:r>
              <a:rPr lang="it-IT" sz="1600" dirty="0" err="1">
                <a:solidFill>
                  <a:srgbClr val="002060"/>
                </a:solidFill>
                <a:latin typeface="Arial" charset="0"/>
                <a:ea typeface="Arial" charset="0"/>
                <a:cs typeface="Arial" charset="0"/>
              </a:rPr>
              <a:t>kA</a:t>
            </a:r>
            <a:r>
              <a:rPr lang="it-IT" sz="1600" dirty="0">
                <a:solidFill>
                  <a:srgbClr val="002060"/>
                </a:solidFill>
                <a:latin typeface="Arial" charset="0"/>
                <a:ea typeface="Arial" charset="0"/>
                <a:cs typeface="Arial" charset="0"/>
              </a:rPr>
              <a:t> </a:t>
            </a:r>
            <a:r>
              <a:rPr lang="it-IT" sz="1600" dirty="0" err="1">
                <a:solidFill>
                  <a:srgbClr val="002060"/>
                </a:solidFill>
                <a:latin typeface="Arial" charset="0"/>
                <a:ea typeface="Arial" charset="0"/>
                <a:cs typeface="Arial" charset="0"/>
              </a:rPr>
              <a:t>current</a:t>
            </a:r>
            <a:r>
              <a:rPr lang="it-IT" sz="1600" dirty="0">
                <a:solidFill>
                  <a:srgbClr val="002060"/>
                </a:solidFill>
                <a:latin typeface="Arial" charset="0"/>
                <a:ea typeface="Arial" charset="0"/>
                <a:cs typeface="Arial" charset="0"/>
              </a:rPr>
              <a:t> </a:t>
            </a:r>
            <a:r>
              <a:rPr lang="it-IT" sz="1600" dirty="0" err="1">
                <a:solidFill>
                  <a:srgbClr val="002060"/>
                </a:solidFill>
                <a:latin typeface="Arial" charset="0"/>
                <a:ea typeface="Arial" charset="0"/>
                <a:cs typeface="Arial" charset="0"/>
              </a:rPr>
              <a:t>leads</a:t>
            </a:r>
            <a:endParaRPr lang="it-IT" sz="1600" dirty="0">
              <a:solidFill>
                <a:srgbClr val="002060"/>
              </a:solidFill>
              <a:latin typeface="Arial" charset="0"/>
              <a:ea typeface="Arial" charset="0"/>
              <a:cs typeface="Arial" charset="0"/>
            </a:endParaRPr>
          </a:p>
          <a:p>
            <a:pPr marL="0" indent="0">
              <a:buNone/>
            </a:pPr>
            <a:r>
              <a:rPr lang="it-IT" sz="1600" dirty="0">
                <a:solidFill>
                  <a:srgbClr val="002060"/>
                </a:solidFill>
                <a:latin typeface="Arial" charset="0"/>
                <a:ea typeface="Arial" charset="0"/>
                <a:cs typeface="Arial" charset="0"/>
              </a:rPr>
              <a:t>7.2 m </a:t>
            </a:r>
            <a:r>
              <a:rPr lang="it-IT" sz="1600" dirty="0" err="1">
                <a:solidFill>
                  <a:srgbClr val="002060"/>
                </a:solidFill>
                <a:latin typeface="Arial" charset="0"/>
                <a:ea typeface="Arial" charset="0"/>
                <a:cs typeface="Arial" charset="0"/>
              </a:rPr>
              <a:t>cryostat</a:t>
            </a:r>
            <a:endParaRPr lang="it-IT" sz="1600" dirty="0">
              <a:solidFill>
                <a:srgbClr val="002060"/>
              </a:solidFill>
              <a:latin typeface="Arial" charset="0"/>
              <a:ea typeface="Arial" charset="0"/>
              <a:cs typeface="Arial" charset="0"/>
            </a:endParaRPr>
          </a:p>
          <a:p>
            <a:pPr marL="0" indent="0">
              <a:buNone/>
            </a:pPr>
            <a:endParaRPr lang="it-IT" dirty="0">
              <a:solidFill>
                <a:srgbClr val="002060"/>
              </a:solidFill>
              <a:latin typeface="Arial" charset="0"/>
              <a:ea typeface="Arial" charset="0"/>
              <a:cs typeface="Arial" charset="0"/>
            </a:endParaRPr>
          </a:p>
        </p:txBody>
      </p:sp>
      <p:sp>
        <p:nvSpPr>
          <p:cNvPr id="4" name="Segnaposto numero diapositiva 3">
            <a:extLst>
              <a:ext uri="{FF2B5EF4-FFF2-40B4-BE49-F238E27FC236}">
                <a16:creationId xmlns:a16="http://schemas.microsoft.com/office/drawing/2014/main" id="{ECE2DDDB-A183-1944-B298-AA4D88AE287A}"/>
              </a:ext>
            </a:extLst>
          </p:cNvPr>
          <p:cNvSpPr>
            <a:spLocks noGrp="1"/>
          </p:cNvSpPr>
          <p:nvPr>
            <p:ph type="sldNum" sz="quarter" idx="12"/>
          </p:nvPr>
        </p:nvSpPr>
        <p:spPr/>
        <p:txBody>
          <a:bodyPr/>
          <a:lstStyle/>
          <a:p>
            <a:fld id="{04C9B3F7-442F-44E1-8CDE-96AB193CDDE0}" type="slidenum">
              <a:rPr lang="it-IT" smtClean="0"/>
              <a:t>8</a:t>
            </a:fld>
            <a:endParaRPr lang="it-IT"/>
          </a:p>
        </p:txBody>
      </p:sp>
      <p:grpSp>
        <p:nvGrpSpPr>
          <p:cNvPr id="6" name="Gruppo 5">
            <a:extLst>
              <a:ext uri="{FF2B5EF4-FFF2-40B4-BE49-F238E27FC236}">
                <a16:creationId xmlns:a16="http://schemas.microsoft.com/office/drawing/2014/main" id="{D4B9EE97-A9C9-A845-8880-962568644414}"/>
              </a:ext>
            </a:extLst>
          </p:cNvPr>
          <p:cNvGrpSpPr/>
          <p:nvPr/>
        </p:nvGrpSpPr>
        <p:grpSpPr>
          <a:xfrm>
            <a:off x="149155" y="1143001"/>
            <a:ext cx="2615800" cy="5192598"/>
            <a:chOff x="71720" y="-346711"/>
            <a:chExt cx="2681351" cy="5778675"/>
          </a:xfrm>
        </p:grpSpPr>
        <p:pic>
          <p:nvPicPr>
            <p:cNvPr id="7" name="Immagine 6">
              <a:extLst>
                <a:ext uri="{FF2B5EF4-FFF2-40B4-BE49-F238E27FC236}">
                  <a16:creationId xmlns:a16="http://schemas.microsoft.com/office/drawing/2014/main" id="{2B3135BA-117B-DC49-BB02-A50E2523C315}"/>
                </a:ext>
              </a:extLst>
            </p:cNvPr>
            <p:cNvPicPr>
              <a:picLocks noChangeAspect="1"/>
            </p:cNvPicPr>
            <p:nvPr/>
          </p:nvPicPr>
          <p:blipFill>
            <a:blip r:embed="rId3"/>
            <a:stretch>
              <a:fillRect/>
            </a:stretch>
          </p:blipFill>
          <p:spPr>
            <a:xfrm>
              <a:off x="651320" y="-346711"/>
              <a:ext cx="1022630" cy="5660291"/>
            </a:xfrm>
            <a:prstGeom prst="rect">
              <a:avLst/>
            </a:prstGeom>
          </p:spPr>
        </p:pic>
        <p:cxnSp>
          <p:nvCxnSpPr>
            <p:cNvPr id="8" name="Connettore 2 7">
              <a:extLst>
                <a:ext uri="{FF2B5EF4-FFF2-40B4-BE49-F238E27FC236}">
                  <a16:creationId xmlns:a16="http://schemas.microsoft.com/office/drawing/2014/main" id="{05CF2457-D871-F04C-A9AF-D4F6118AC5C4}"/>
                </a:ext>
              </a:extLst>
            </p:cNvPr>
            <p:cNvCxnSpPr>
              <a:cxnSpLocks/>
            </p:cNvCxnSpPr>
            <p:nvPr/>
          </p:nvCxnSpPr>
          <p:spPr>
            <a:xfrm>
              <a:off x="426901" y="355936"/>
              <a:ext cx="0" cy="4957644"/>
            </a:xfrm>
            <a:prstGeom prst="straightConnector1">
              <a:avLst/>
            </a:prstGeom>
            <a:ln>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FE5E9D77-659C-364B-B47E-B00893885E99}"/>
                </a:ext>
              </a:extLst>
            </p:cNvPr>
            <p:cNvSpPr txBox="1"/>
            <p:nvPr/>
          </p:nvSpPr>
          <p:spPr>
            <a:xfrm>
              <a:off x="1403193" y="5175079"/>
              <a:ext cx="1018704" cy="256885"/>
            </a:xfrm>
            <a:prstGeom prst="rect">
              <a:avLst/>
            </a:prstGeom>
            <a:noFill/>
          </p:spPr>
          <p:txBody>
            <a:bodyPr wrap="square" rtlCol="0">
              <a:spAutoFit/>
            </a:bodyPr>
            <a:lstStyle/>
            <a:p>
              <a:pPr defTabSz="2349140"/>
              <a:r>
                <a:rPr lang="it-IT" sz="900" b="1" dirty="0" err="1">
                  <a:solidFill>
                    <a:srgbClr val="4F81BD">
                      <a:lumMod val="75000"/>
                    </a:srgbClr>
                  </a:solidFill>
                  <a:latin typeface="Symbol" charset="2"/>
                  <a:ea typeface="Symbol" charset="2"/>
                  <a:cs typeface="Symbol" charset="2"/>
                </a:rPr>
                <a:t>f</a:t>
              </a:r>
              <a:r>
                <a:rPr lang="it-IT" sz="900" b="1" dirty="0">
                  <a:solidFill>
                    <a:srgbClr val="4F81BD">
                      <a:lumMod val="75000"/>
                    </a:srgbClr>
                  </a:solidFill>
                  <a:ea typeface="Arial" charset="0"/>
                  <a:cs typeface="Arial" charset="0"/>
                </a:rPr>
                <a:t> 0.695 m</a:t>
              </a:r>
            </a:p>
          </p:txBody>
        </p:sp>
        <p:cxnSp>
          <p:nvCxnSpPr>
            <p:cNvPr id="10" name="Connettore 2 9">
              <a:extLst>
                <a:ext uri="{FF2B5EF4-FFF2-40B4-BE49-F238E27FC236}">
                  <a16:creationId xmlns:a16="http://schemas.microsoft.com/office/drawing/2014/main" id="{15B34761-31FB-FA46-A173-28F51462DC3B}"/>
                </a:ext>
              </a:extLst>
            </p:cNvPr>
            <p:cNvCxnSpPr>
              <a:cxnSpLocks/>
            </p:cNvCxnSpPr>
            <p:nvPr/>
          </p:nvCxnSpPr>
          <p:spPr>
            <a:xfrm>
              <a:off x="782855" y="390201"/>
              <a:ext cx="0" cy="2278281"/>
            </a:xfrm>
            <a:prstGeom prst="straightConnector1">
              <a:avLst/>
            </a:prstGeom>
            <a:ln>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90A836B0-208B-1A46-B5ED-B2DBE8CE8180}"/>
                </a:ext>
              </a:extLst>
            </p:cNvPr>
            <p:cNvCxnSpPr>
              <a:cxnSpLocks/>
            </p:cNvCxnSpPr>
            <p:nvPr/>
          </p:nvCxnSpPr>
          <p:spPr>
            <a:xfrm flipV="1">
              <a:off x="950768" y="5313579"/>
              <a:ext cx="512385" cy="1"/>
            </a:xfrm>
            <a:prstGeom prst="straightConnector1">
              <a:avLst/>
            </a:prstGeom>
            <a:ln>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a16="http://schemas.microsoft.com/office/drawing/2014/main" id="{5933E272-87A0-0B45-A3F7-1375ADC27643}"/>
                </a:ext>
              </a:extLst>
            </p:cNvPr>
            <p:cNvSpPr txBox="1"/>
            <p:nvPr/>
          </p:nvSpPr>
          <p:spPr>
            <a:xfrm rot="16200000">
              <a:off x="-279353" y="1990038"/>
              <a:ext cx="986087" cy="283941"/>
            </a:xfrm>
            <a:prstGeom prst="rect">
              <a:avLst/>
            </a:prstGeom>
            <a:noFill/>
          </p:spPr>
          <p:txBody>
            <a:bodyPr wrap="square" rtlCol="0">
              <a:spAutoFit/>
            </a:bodyPr>
            <a:lstStyle/>
            <a:p>
              <a:pPr defTabSz="2349140"/>
              <a:r>
                <a:rPr lang="it-IT" sz="1200" b="1" dirty="0">
                  <a:solidFill>
                    <a:srgbClr val="4F81BD">
                      <a:lumMod val="75000"/>
                    </a:srgbClr>
                  </a:solidFill>
                  <a:ea typeface="Symbol" charset="2"/>
                  <a:cs typeface="Symbol" charset="2"/>
                </a:rPr>
                <a:t>7.2 </a:t>
              </a:r>
              <a:r>
                <a:rPr lang="it-IT" sz="1200" b="1" dirty="0">
                  <a:solidFill>
                    <a:srgbClr val="4F81BD">
                      <a:lumMod val="75000"/>
                    </a:srgbClr>
                  </a:solidFill>
                  <a:ea typeface="Arial" charset="0"/>
                  <a:cs typeface="Arial" charset="0"/>
                </a:rPr>
                <a:t>m</a:t>
              </a:r>
            </a:p>
          </p:txBody>
        </p:sp>
        <p:sp>
          <p:nvSpPr>
            <p:cNvPr id="13" name="CasellaDiTesto 12">
              <a:extLst>
                <a:ext uri="{FF2B5EF4-FFF2-40B4-BE49-F238E27FC236}">
                  <a16:creationId xmlns:a16="http://schemas.microsoft.com/office/drawing/2014/main" id="{693E7173-4C76-E841-98DC-090BAA5BA503}"/>
                </a:ext>
              </a:extLst>
            </p:cNvPr>
            <p:cNvSpPr txBox="1"/>
            <p:nvPr/>
          </p:nvSpPr>
          <p:spPr>
            <a:xfrm rot="16200000">
              <a:off x="124286" y="1157700"/>
              <a:ext cx="913060" cy="283940"/>
            </a:xfrm>
            <a:prstGeom prst="rect">
              <a:avLst/>
            </a:prstGeom>
            <a:noFill/>
          </p:spPr>
          <p:txBody>
            <a:bodyPr wrap="square" rtlCol="0">
              <a:spAutoFit/>
            </a:bodyPr>
            <a:lstStyle/>
            <a:p>
              <a:pPr defTabSz="2349140"/>
              <a:r>
                <a:rPr lang="it-IT" sz="1200" b="1" dirty="0">
                  <a:solidFill>
                    <a:srgbClr val="4F81BD">
                      <a:lumMod val="75000"/>
                    </a:srgbClr>
                  </a:solidFill>
                  <a:ea typeface="Symbol" charset="2"/>
                  <a:cs typeface="Symbol" charset="2"/>
                </a:rPr>
                <a:t>3.4 </a:t>
              </a:r>
              <a:r>
                <a:rPr lang="it-IT" sz="1200" b="1" dirty="0">
                  <a:solidFill>
                    <a:srgbClr val="4F81BD">
                      <a:lumMod val="75000"/>
                    </a:srgbClr>
                  </a:solidFill>
                  <a:ea typeface="Arial" charset="0"/>
                  <a:cs typeface="Arial" charset="0"/>
                </a:rPr>
                <a:t>m</a:t>
              </a:r>
            </a:p>
          </p:txBody>
        </p:sp>
        <p:sp>
          <p:nvSpPr>
            <p:cNvPr id="14" name="CasellaDiTesto 13">
              <a:extLst>
                <a:ext uri="{FF2B5EF4-FFF2-40B4-BE49-F238E27FC236}">
                  <a16:creationId xmlns:a16="http://schemas.microsoft.com/office/drawing/2014/main" id="{3E60DAF3-AA60-8A4E-8111-9D948166B27F}"/>
                </a:ext>
              </a:extLst>
            </p:cNvPr>
            <p:cNvSpPr txBox="1"/>
            <p:nvPr/>
          </p:nvSpPr>
          <p:spPr>
            <a:xfrm>
              <a:off x="1516054" y="3374854"/>
              <a:ext cx="1237017" cy="449693"/>
            </a:xfrm>
            <a:prstGeom prst="rect">
              <a:avLst/>
            </a:prstGeom>
            <a:noFill/>
          </p:spPr>
          <p:txBody>
            <a:bodyPr wrap="square" rtlCol="0">
              <a:spAutoFit/>
            </a:bodyPr>
            <a:lstStyle/>
            <a:p>
              <a:pPr defTabSz="2349140"/>
              <a:r>
                <a:rPr lang="it-IT" sz="1013" b="1" dirty="0">
                  <a:solidFill>
                    <a:srgbClr val="4F81BD">
                      <a:lumMod val="75000"/>
                    </a:srgbClr>
                  </a:solidFill>
                  <a:ea typeface="Symbol" charset="2"/>
                  <a:cs typeface="Symbol" charset="2"/>
                </a:rPr>
                <a:t>1.4 m</a:t>
              </a:r>
              <a:r>
                <a:rPr lang="it-IT" sz="1013" b="1" baseline="30000" dirty="0">
                  <a:solidFill>
                    <a:srgbClr val="4F81BD">
                      <a:lumMod val="75000"/>
                    </a:srgbClr>
                  </a:solidFill>
                  <a:ea typeface="Symbol" charset="2"/>
                  <a:cs typeface="Symbol" charset="2"/>
                </a:rPr>
                <a:t>3</a:t>
              </a:r>
              <a:r>
                <a:rPr lang="it-IT" sz="1013" b="1" dirty="0">
                  <a:solidFill>
                    <a:srgbClr val="4F81BD">
                      <a:lumMod val="75000"/>
                    </a:srgbClr>
                  </a:solidFill>
                  <a:ea typeface="Symbol" charset="2"/>
                  <a:cs typeface="Symbol" charset="2"/>
                </a:rPr>
                <a:t> </a:t>
              </a:r>
              <a:r>
                <a:rPr lang="it-IT" sz="1013" b="1" dirty="0" err="1">
                  <a:solidFill>
                    <a:srgbClr val="4F81BD">
                      <a:lumMod val="75000"/>
                    </a:srgbClr>
                  </a:solidFill>
                  <a:ea typeface="Symbol" charset="2"/>
                  <a:cs typeface="Symbol" charset="2"/>
                </a:rPr>
                <a:t>ethylene-vinil</a:t>
              </a:r>
              <a:r>
                <a:rPr lang="it-IT" sz="1013" b="1" dirty="0">
                  <a:solidFill>
                    <a:srgbClr val="4F81BD">
                      <a:lumMod val="75000"/>
                    </a:srgbClr>
                  </a:solidFill>
                  <a:ea typeface="Symbol" charset="2"/>
                  <a:cs typeface="Symbol" charset="2"/>
                </a:rPr>
                <a:t> acetate disks</a:t>
              </a:r>
            </a:p>
          </p:txBody>
        </p:sp>
        <p:cxnSp>
          <p:nvCxnSpPr>
            <p:cNvPr id="15" name="Connettore 2 14">
              <a:extLst>
                <a:ext uri="{FF2B5EF4-FFF2-40B4-BE49-F238E27FC236}">
                  <a16:creationId xmlns:a16="http://schemas.microsoft.com/office/drawing/2014/main" id="{EE98FA81-1812-7B40-BDBA-50B1650D0DAE}"/>
                </a:ext>
              </a:extLst>
            </p:cNvPr>
            <p:cNvCxnSpPr>
              <a:cxnSpLocks/>
            </p:cNvCxnSpPr>
            <p:nvPr/>
          </p:nvCxnSpPr>
          <p:spPr>
            <a:xfrm flipH="1" flipV="1">
              <a:off x="1150936" y="3100419"/>
              <a:ext cx="357455" cy="352668"/>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16" name="CasellaDiTesto 15">
              <a:extLst>
                <a:ext uri="{FF2B5EF4-FFF2-40B4-BE49-F238E27FC236}">
                  <a16:creationId xmlns:a16="http://schemas.microsoft.com/office/drawing/2014/main" id="{9AA9B207-407B-9D4C-A5DA-7193A309AAA9}"/>
                </a:ext>
              </a:extLst>
            </p:cNvPr>
            <p:cNvSpPr txBox="1"/>
            <p:nvPr/>
          </p:nvSpPr>
          <p:spPr>
            <a:xfrm>
              <a:off x="1447025" y="2698230"/>
              <a:ext cx="800598" cy="449693"/>
            </a:xfrm>
            <a:prstGeom prst="rect">
              <a:avLst/>
            </a:prstGeom>
            <a:noFill/>
          </p:spPr>
          <p:txBody>
            <a:bodyPr wrap="square" rtlCol="0">
              <a:spAutoFit/>
            </a:bodyPr>
            <a:lstStyle/>
            <a:p>
              <a:pPr defTabSz="2349140"/>
              <a:r>
                <a:rPr lang="it-IT" sz="1013" b="1" dirty="0" err="1">
                  <a:solidFill>
                    <a:srgbClr val="4F81BD">
                      <a:lumMod val="75000"/>
                    </a:srgbClr>
                  </a:solidFill>
                  <a:ea typeface="Symbol" charset="2"/>
                  <a:cs typeface="Symbol" charset="2"/>
                </a:rPr>
                <a:t>HTS</a:t>
              </a:r>
              <a:r>
                <a:rPr lang="it-IT" sz="1013" b="1" dirty="0">
                  <a:solidFill>
                    <a:srgbClr val="4F81BD">
                      <a:lumMod val="75000"/>
                    </a:srgbClr>
                  </a:solidFill>
                  <a:ea typeface="Symbol" charset="2"/>
                  <a:cs typeface="Symbol" charset="2"/>
                </a:rPr>
                <a:t> </a:t>
              </a:r>
              <a:r>
                <a:rPr lang="it-IT" sz="1013" b="1" dirty="0" err="1">
                  <a:solidFill>
                    <a:srgbClr val="4F81BD">
                      <a:lumMod val="75000"/>
                    </a:srgbClr>
                  </a:solidFill>
                  <a:ea typeface="Symbol" charset="2"/>
                  <a:cs typeface="Symbol" charset="2"/>
                </a:rPr>
                <a:t>magnet</a:t>
              </a:r>
              <a:endParaRPr lang="it-IT" sz="1013" b="1" dirty="0">
                <a:solidFill>
                  <a:srgbClr val="4F81BD">
                    <a:lumMod val="75000"/>
                  </a:srgbClr>
                </a:solidFill>
                <a:ea typeface="Symbol" charset="2"/>
                <a:cs typeface="Symbol" charset="2"/>
              </a:endParaRPr>
            </a:p>
          </p:txBody>
        </p:sp>
        <p:cxnSp>
          <p:nvCxnSpPr>
            <p:cNvPr id="17" name="Connettore 2 16">
              <a:extLst>
                <a:ext uri="{FF2B5EF4-FFF2-40B4-BE49-F238E27FC236}">
                  <a16:creationId xmlns:a16="http://schemas.microsoft.com/office/drawing/2014/main" id="{63AD7018-D4B3-0B47-939C-41B785927047}"/>
                </a:ext>
              </a:extLst>
            </p:cNvPr>
            <p:cNvCxnSpPr>
              <a:cxnSpLocks/>
            </p:cNvCxnSpPr>
            <p:nvPr/>
          </p:nvCxnSpPr>
          <p:spPr>
            <a:xfrm flipH="1" flipV="1">
              <a:off x="1144072" y="2168880"/>
              <a:ext cx="371215" cy="499602"/>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grpSp>
      <p:pic>
        <p:nvPicPr>
          <p:cNvPr id="18" name="Immagine 17">
            <a:extLst>
              <a:ext uri="{FF2B5EF4-FFF2-40B4-BE49-F238E27FC236}">
                <a16:creationId xmlns:a16="http://schemas.microsoft.com/office/drawing/2014/main" id="{5F3E4F06-477C-084A-8315-AB0CCDFCE611}"/>
              </a:ext>
            </a:extLst>
          </p:cNvPr>
          <p:cNvPicPr>
            <a:picLocks noChangeAspect="1"/>
          </p:cNvPicPr>
          <p:nvPr/>
        </p:nvPicPr>
        <p:blipFill rotWithShape="1">
          <a:blip r:embed="rId4">
            <a:extLst>
              <a:ext uri="{28A0092B-C50C-407E-A947-70E740481C1C}">
                <a14:useLocalDpi xmlns:a14="http://schemas.microsoft.com/office/drawing/2010/main" val="0"/>
              </a:ext>
            </a:extLst>
          </a:blip>
          <a:srcRect l="2209" t="1523" r="2780" b="944"/>
          <a:stretch/>
        </p:blipFill>
        <p:spPr>
          <a:xfrm>
            <a:off x="6060050" y="2237324"/>
            <a:ext cx="2985721" cy="4443863"/>
          </a:xfrm>
          <a:prstGeom prst="rect">
            <a:avLst/>
          </a:prstGeom>
        </p:spPr>
      </p:pic>
      <p:sp>
        <p:nvSpPr>
          <p:cNvPr id="19" name="Rettangolo 18">
            <a:extLst>
              <a:ext uri="{FF2B5EF4-FFF2-40B4-BE49-F238E27FC236}">
                <a16:creationId xmlns:a16="http://schemas.microsoft.com/office/drawing/2014/main" id="{9C0A34F7-27BB-5943-84A7-9E0F61F088CA}"/>
              </a:ext>
            </a:extLst>
          </p:cNvPr>
          <p:cNvSpPr/>
          <p:nvPr/>
        </p:nvSpPr>
        <p:spPr>
          <a:xfrm>
            <a:off x="6354336" y="1112982"/>
            <a:ext cx="2609610" cy="1077218"/>
          </a:xfrm>
          <a:prstGeom prst="rect">
            <a:avLst/>
          </a:prstGeom>
          <a:ln>
            <a:solidFill>
              <a:srgbClr val="002060"/>
            </a:solidFill>
          </a:ln>
        </p:spPr>
        <p:txBody>
          <a:bodyPr wrap="square">
            <a:spAutoFit/>
          </a:bodyPr>
          <a:lstStyle/>
          <a:p>
            <a:pPr algn="ctr"/>
            <a:r>
              <a:rPr lang="it-IT" sz="1600" b="1" dirty="0" err="1">
                <a:solidFill>
                  <a:srgbClr val="002060"/>
                </a:solidFill>
                <a:latin typeface="Arial" charset="0"/>
                <a:ea typeface="Arial" charset="0"/>
                <a:cs typeface="Arial" charset="0"/>
              </a:rPr>
              <a:t>IGBT</a:t>
            </a:r>
            <a:r>
              <a:rPr lang="it-IT" sz="1600" b="1" dirty="0">
                <a:solidFill>
                  <a:srgbClr val="002060"/>
                </a:solidFill>
                <a:latin typeface="Arial" charset="0"/>
                <a:ea typeface="Arial" charset="0"/>
                <a:cs typeface="Arial" charset="0"/>
              </a:rPr>
              <a:t> fast </a:t>
            </a:r>
            <a:r>
              <a:rPr lang="it-IT" sz="1600" b="1" dirty="0" err="1">
                <a:solidFill>
                  <a:srgbClr val="002060"/>
                </a:solidFill>
                <a:latin typeface="Arial" charset="0"/>
                <a:ea typeface="Arial" charset="0"/>
                <a:cs typeface="Arial" charset="0"/>
              </a:rPr>
              <a:t>switch</a:t>
            </a:r>
            <a:endParaRPr lang="it-IT" sz="1600" b="1" dirty="0">
              <a:solidFill>
                <a:srgbClr val="002060"/>
              </a:solidFill>
              <a:latin typeface="Arial" charset="0"/>
              <a:ea typeface="Arial" charset="0"/>
              <a:cs typeface="Arial" charset="0"/>
            </a:endParaRPr>
          </a:p>
          <a:p>
            <a:pPr marL="160735" indent="-160735">
              <a:buFont typeface="Arial" charset="0"/>
              <a:buChar char="•"/>
            </a:pPr>
            <a:r>
              <a:rPr lang="it-IT" sz="1600" dirty="0">
                <a:solidFill>
                  <a:srgbClr val="002060"/>
                </a:solidFill>
                <a:latin typeface="Arial" charset="0"/>
                <a:ea typeface="Arial" charset="0"/>
                <a:cs typeface="Arial" charset="0"/>
              </a:rPr>
              <a:t>1.2 </a:t>
            </a:r>
            <a:r>
              <a:rPr lang="it-IT" sz="1600" dirty="0" err="1">
                <a:solidFill>
                  <a:srgbClr val="002060"/>
                </a:solidFill>
                <a:latin typeface="Arial" charset="0"/>
                <a:ea typeface="Arial" charset="0"/>
                <a:cs typeface="Arial" charset="0"/>
              </a:rPr>
              <a:t>ms</a:t>
            </a:r>
            <a:r>
              <a:rPr lang="it-IT" sz="1600" dirty="0">
                <a:solidFill>
                  <a:srgbClr val="002060"/>
                </a:solidFill>
                <a:latin typeface="Arial" charset="0"/>
                <a:ea typeface="Arial" charset="0"/>
                <a:cs typeface="Arial" charset="0"/>
              </a:rPr>
              <a:t> to open</a:t>
            </a:r>
          </a:p>
          <a:p>
            <a:pPr marL="160735" indent="-160735">
              <a:buFont typeface="Arial" charset="0"/>
              <a:buChar char="•"/>
            </a:pPr>
            <a:r>
              <a:rPr lang="it-IT" sz="1600" dirty="0">
                <a:solidFill>
                  <a:srgbClr val="002060"/>
                </a:solidFill>
                <a:latin typeface="Arial" charset="0"/>
                <a:ea typeface="Arial" charset="0"/>
                <a:cs typeface="Arial" charset="0"/>
              </a:rPr>
              <a:t>220 </a:t>
            </a:r>
            <a:r>
              <a:rPr lang="it-IT" sz="1600" dirty="0" err="1">
                <a:solidFill>
                  <a:srgbClr val="002060"/>
                </a:solidFill>
                <a:latin typeface="Symbol" charset="2"/>
                <a:ea typeface="Symbol" charset="2"/>
                <a:cs typeface="Symbol" charset="2"/>
              </a:rPr>
              <a:t>m</a:t>
            </a:r>
            <a:r>
              <a:rPr lang="it-IT" sz="1600" dirty="0" err="1">
                <a:solidFill>
                  <a:srgbClr val="002060"/>
                </a:solidFill>
                <a:latin typeface="Arial" charset="0"/>
                <a:ea typeface="Arial" charset="0"/>
                <a:cs typeface="Arial" charset="0"/>
              </a:rPr>
              <a:t>s</a:t>
            </a:r>
            <a:r>
              <a:rPr lang="it-IT" sz="1600" dirty="0">
                <a:solidFill>
                  <a:srgbClr val="002060"/>
                </a:solidFill>
                <a:latin typeface="Arial" charset="0"/>
                <a:ea typeface="Arial" charset="0"/>
                <a:cs typeface="Arial" charset="0"/>
              </a:rPr>
              <a:t> opening time</a:t>
            </a:r>
          </a:p>
          <a:p>
            <a:pPr marL="160735" indent="-160735">
              <a:buFont typeface="Arial" charset="0"/>
              <a:buChar char="•"/>
            </a:pPr>
            <a:r>
              <a:rPr lang="it-IT" sz="1600" dirty="0">
                <a:solidFill>
                  <a:srgbClr val="002060"/>
                </a:solidFill>
                <a:latin typeface="Arial" charset="0"/>
                <a:ea typeface="Arial" charset="0"/>
                <a:cs typeface="Arial" charset="0"/>
              </a:rPr>
              <a:t>water </a:t>
            </a:r>
            <a:r>
              <a:rPr lang="it-IT" sz="1600" dirty="0" err="1">
                <a:solidFill>
                  <a:srgbClr val="002060"/>
                </a:solidFill>
                <a:latin typeface="Arial" charset="0"/>
                <a:ea typeface="Arial" charset="0"/>
                <a:cs typeface="Arial" charset="0"/>
              </a:rPr>
              <a:t>cooling</a:t>
            </a:r>
            <a:r>
              <a:rPr lang="it-IT" sz="1600" dirty="0">
                <a:solidFill>
                  <a:srgbClr val="002060"/>
                </a:solidFill>
                <a:latin typeface="Arial" charset="0"/>
                <a:ea typeface="Arial" charset="0"/>
                <a:cs typeface="Arial" charset="0"/>
              </a:rPr>
              <a:t> 17 kW</a:t>
            </a:r>
          </a:p>
        </p:txBody>
      </p:sp>
      <p:sp>
        <p:nvSpPr>
          <p:cNvPr id="25" name="Segnaposto piè di pagina 24"/>
          <p:cNvSpPr>
            <a:spLocks noGrp="1"/>
          </p:cNvSpPr>
          <p:nvPr>
            <p:ph type="ftr" sz="quarter" idx="11"/>
          </p:nvPr>
        </p:nvSpPr>
        <p:spPr/>
        <p:txBody>
          <a:bodyPr/>
          <a:lstStyle/>
          <a:p>
            <a:pPr>
              <a:defRPr/>
            </a:pPr>
            <a:r>
              <a:rPr lang="it-IT" altLang="it-IT" dirty="0" smtClean="0"/>
              <a:t>Consiglio Sez. di Milano 29-6-2020</a:t>
            </a:r>
            <a:endParaRPr lang="en-US" altLang="it-IT" dirty="0"/>
          </a:p>
        </p:txBody>
      </p:sp>
    </p:spTree>
    <p:extLst>
      <p:ext uri="{BB962C8B-B14F-4D97-AF65-F5344CB8AC3E}">
        <p14:creationId xmlns:p14="http://schemas.microsoft.com/office/powerpoint/2010/main" val="2500595101"/>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76A9EA26-2489-4CF4-8C24-5BCD6F1FBBEC}" type="slidenum">
              <a:rPr lang="en-US" altLang="it-IT" smtClean="0"/>
              <a:pPr/>
              <a:t>9</a:t>
            </a:fld>
            <a:endParaRPr lang="en-US" altLang="it-IT"/>
          </a:p>
        </p:txBody>
      </p:sp>
      <p:sp>
        <p:nvSpPr>
          <p:cNvPr id="4" name="Segnaposto piè di pagina 3"/>
          <p:cNvSpPr>
            <a:spLocks noGrp="1"/>
          </p:cNvSpPr>
          <p:nvPr>
            <p:ph type="ftr" sz="quarter" idx="11"/>
          </p:nvPr>
        </p:nvSpPr>
        <p:spPr/>
        <p:txBody>
          <a:bodyPr/>
          <a:lstStyle/>
          <a:p>
            <a:pPr>
              <a:defRPr/>
            </a:pPr>
            <a:r>
              <a:rPr lang="it-IT" altLang="it-IT" smtClean="0"/>
              <a:t>Consiglio Sez. di Milano 29-6-2020</a:t>
            </a:r>
            <a:endParaRPr lang="en-US" altLang="it-IT"/>
          </a:p>
        </p:txBody>
      </p:sp>
      <p:sp>
        <p:nvSpPr>
          <p:cNvPr id="6" name="CasellaDiTesto 5"/>
          <p:cNvSpPr txBox="1"/>
          <p:nvPr/>
        </p:nvSpPr>
        <p:spPr>
          <a:xfrm>
            <a:off x="899592" y="764704"/>
            <a:ext cx="7344816" cy="3416320"/>
          </a:xfrm>
          <a:prstGeom prst="rect">
            <a:avLst/>
          </a:prstGeom>
          <a:noFill/>
        </p:spPr>
        <p:txBody>
          <a:bodyPr wrap="square" rtlCol="0">
            <a:spAutoFit/>
          </a:bodyPr>
          <a:lstStyle/>
          <a:p>
            <a:pPr algn="ctr"/>
            <a:r>
              <a:rPr lang="it-IT" sz="4800" dirty="0"/>
              <a:t>Sommario</a:t>
            </a:r>
          </a:p>
          <a:p>
            <a:pPr algn="ctr"/>
            <a:endParaRPr lang="it-IT" dirty="0"/>
          </a:p>
          <a:p>
            <a:pPr algn="ctr"/>
            <a:endParaRPr lang="it-IT" dirty="0"/>
          </a:p>
          <a:p>
            <a:pPr algn="ctr"/>
            <a:endParaRPr lang="it-IT" dirty="0"/>
          </a:p>
          <a:p>
            <a:pPr marL="342900" indent="-342900">
              <a:buFontTx/>
              <a:buChar char="-"/>
            </a:pPr>
            <a:r>
              <a:rPr lang="it-IT" dirty="0"/>
              <a:t>Piccola panoramica delle infrastrutture </a:t>
            </a:r>
            <a:r>
              <a:rPr lang="it-IT" dirty="0" smtClean="0"/>
              <a:t>del </a:t>
            </a:r>
            <a:r>
              <a:rPr lang="it-IT" dirty="0"/>
              <a:t>gruppo</a:t>
            </a:r>
          </a:p>
          <a:p>
            <a:pPr marL="342900" indent="-342900">
              <a:buFontTx/>
              <a:buChar char="-"/>
            </a:pPr>
            <a:r>
              <a:rPr lang="it-IT" dirty="0">
                <a:solidFill>
                  <a:srgbClr val="FF0000"/>
                </a:solidFill>
              </a:rPr>
              <a:t>Attività attuali</a:t>
            </a:r>
          </a:p>
          <a:p>
            <a:pPr marL="342900" indent="-342900">
              <a:buFontTx/>
              <a:buChar char="-"/>
            </a:pPr>
            <a:r>
              <a:rPr lang="it-IT" dirty="0"/>
              <a:t>Persone coinvolte</a:t>
            </a:r>
          </a:p>
          <a:p>
            <a:pPr marL="342900" indent="-342900">
              <a:buFontTx/>
              <a:buChar char="-"/>
            </a:pPr>
            <a:r>
              <a:rPr lang="it-IT" dirty="0"/>
              <a:t>Criticità</a:t>
            </a:r>
          </a:p>
        </p:txBody>
      </p:sp>
    </p:spTree>
    <p:extLst>
      <p:ext uri="{BB962C8B-B14F-4D97-AF65-F5344CB8AC3E}">
        <p14:creationId xmlns:p14="http://schemas.microsoft.com/office/powerpoint/2010/main" val="1658993030"/>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14699</TotalTime>
  <Words>2915</Words>
  <Application>Microsoft Office PowerPoint</Application>
  <PresentationFormat>Presentazione su schermo (4:3)</PresentationFormat>
  <Paragraphs>815</Paragraphs>
  <Slides>48</Slides>
  <Notes>7</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48</vt:i4>
      </vt:variant>
    </vt:vector>
  </HeadingPairs>
  <TitlesOfParts>
    <vt:vector size="60" baseType="lpstr">
      <vt:lpstr>ＭＳ Ｐゴシック</vt:lpstr>
      <vt:lpstr>ＭＳ Ｐゴシック</vt:lpstr>
      <vt:lpstr>Arial</vt:lpstr>
      <vt:lpstr>Calibri</vt:lpstr>
      <vt:lpstr>Comic Sans MS</vt:lpstr>
      <vt:lpstr>PT Serif</vt:lpstr>
      <vt:lpstr>Symbol</vt:lpstr>
      <vt:lpstr>Times</vt:lpstr>
      <vt:lpstr>Times New Roman</vt:lpstr>
      <vt:lpstr>Verdana</vt:lpstr>
      <vt:lpstr>Wingdings</vt:lpstr>
      <vt:lpstr>Default Design</vt:lpstr>
      <vt:lpstr>Presentazione standard di PowerPoint</vt:lpstr>
      <vt:lpstr>Presentazione standard di PowerPoint</vt:lpstr>
      <vt:lpstr>The story in a slide</vt:lpstr>
      <vt:lpstr>Presentazione standard di PowerPoint</vt:lpstr>
      <vt:lpstr>High Magnetic Field Laboratory</vt:lpstr>
      <vt:lpstr>Test Station for Superconducting Cable Characterization</vt:lpstr>
      <vt:lpstr>Test Station for long magnets</vt:lpstr>
      <vt:lpstr>High Current Test Station</vt:lpstr>
      <vt:lpstr>Presentazione standard di PowerPoint</vt:lpstr>
      <vt:lpstr>HL-SHOC (CSN-1)</vt:lpstr>
      <vt:lpstr>Scope - High Order Correctors</vt:lpstr>
      <vt:lpstr>THE LOW BETA SECTION  and the High Order Correctors</vt:lpstr>
      <vt:lpstr>HO Corrector Magnets Zoo</vt:lpstr>
      <vt:lpstr>Superferric Design</vt:lpstr>
      <vt:lpstr>COILS STUDIES</vt:lpstr>
      <vt:lpstr>Prototypes Main Results</vt:lpstr>
      <vt:lpstr>Milestones 1</vt:lpstr>
      <vt:lpstr>Milestones 2</vt:lpstr>
      <vt:lpstr>Milestones 3</vt:lpstr>
      <vt:lpstr>Milestones 4</vt:lpstr>
      <vt:lpstr>Production in Industry 1</vt:lpstr>
      <vt:lpstr>Production in Industry 2</vt:lpstr>
      <vt:lpstr>Series Production – Coils</vt:lpstr>
      <vt:lpstr>Series Production - Magnets</vt:lpstr>
      <vt:lpstr>HL-LHC HO Correctors Test configurations</vt:lpstr>
      <vt:lpstr>Delivery and Test Plan</vt:lpstr>
      <vt:lpstr>2. New test station for large High Temperature Superconducting Magnets</vt:lpstr>
      <vt:lpstr>Working Principle</vt:lpstr>
      <vt:lpstr>Thermal Balance Scheme</vt:lpstr>
      <vt:lpstr>Magnet Temperature</vt:lpstr>
      <vt:lpstr>Presentazione standard di PowerPoint</vt:lpstr>
      <vt:lpstr>Presentazione standard di PowerPoint</vt:lpstr>
      <vt:lpstr>Presentazione standard di PowerPoint</vt:lpstr>
      <vt:lpstr>Critical current density at 4.2 K</vt:lpstr>
      <vt:lpstr>Presentazione standard di PowerPoint</vt:lpstr>
      <vt:lpstr>Presentazione standard di PowerPoint</vt:lpstr>
      <vt:lpstr>Presentazione standard di PowerPoint</vt:lpstr>
      <vt:lpstr>Reference configuration: cold mass geometry</vt:lpstr>
      <vt:lpstr>Winding connection side</vt:lpstr>
      <vt:lpstr>Presentazione standard di PowerPoint</vt:lpstr>
      <vt:lpstr>Presentazione standard di PowerPoint</vt:lpstr>
      <vt:lpstr>Presentazione standard di PowerPoint</vt:lpstr>
      <vt:lpstr>Presentazione standard di PowerPoint</vt:lpstr>
      <vt:lpstr>Presentazione standard di PowerPoint</vt:lpstr>
      <vt:lpstr>5. Partecipation in IFAST (già Aries-2) for Novel sc magnet for Hadron-Therapy</vt:lpstr>
      <vt:lpstr>Presentazione standard di PowerPoint</vt:lpstr>
      <vt:lpstr>Presentazione standard di PowerPoint</vt:lpstr>
      <vt:lpstr>Presentazione standard di PowerPoint</vt:lpstr>
    </vt:vector>
  </TitlesOfParts>
  <Company>INFN - LASA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shielding from cosmic ionizing radiation</dc:title>
  <dc:creator>sorbi</dc:creator>
  <cp:lastModifiedBy>Massimo Sorbi</cp:lastModifiedBy>
  <cp:revision>374</cp:revision>
  <dcterms:created xsi:type="dcterms:W3CDTF">2003-06-09T08:46:33Z</dcterms:created>
  <dcterms:modified xsi:type="dcterms:W3CDTF">2020-06-29T07:07:17Z</dcterms:modified>
</cp:coreProperties>
</file>