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73" r:id="rId4"/>
    <p:sldId id="282" r:id="rId5"/>
    <p:sldId id="288" r:id="rId6"/>
    <p:sldId id="266" r:id="rId7"/>
    <p:sldId id="292" r:id="rId8"/>
    <p:sldId id="269" r:id="rId9"/>
    <p:sldId id="285" r:id="rId10"/>
    <p:sldId id="274" r:id="rId11"/>
    <p:sldId id="272" r:id="rId12"/>
    <p:sldId id="270" r:id="rId13"/>
    <p:sldId id="291" r:id="rId14"/>
    <p:sldId id="289" r:id="rId15"/>
    <p:sldId id="258" r:id="rId16"/>
    <p:sldId id="277" r:id="rId17"/>
    <p:sldId id="278" r:id="rId18"/>
    <p:sldId id="262" r:id="rId19"/>
    <p:sldId id="263" r:id="rId20"/>
    <p:sldId id="275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3"/>
    <p:restoredTop sz="94148"/>
  </p:normalViewPr>
  <p:slideViewPr>
    <p:cSldViewPr snapToGrid="0" snapToObjects="1">
      <p:cViewPr varScale="1">
        <p:scale>
          <a:sx n="105" d="100"/>
          <a:sy n="105" d="100"/>
        </p:scale>
        <p:origin x="9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Bookman Old Style Regular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Bookman Old Style Regular"/>
              </a:defRPr>
            </a:lvl1pPr>
          </a:lstStyle>
          <a:p>
            <a:fld id="{4107BB5C-D37D-9A48-9160-1815B0632817}" type="datetimeFigureOut">
              <a:rPr lang="en-GB" smtClean="0"/>
              <a:pPr/>
              <a:t>03/07/2020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Bookman Old Style Regular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Bookman Old Style Regular"/>
              </a:defRPr>
            </a:lvl1pPr>
          </a:lstStyle>
          <a:p>
            <a:fld id="{13FD9DB6-4706-C448-BDED-7116B82472DD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Bookman Old Style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Bookman Old Style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Bookman Old Style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Bookman Old Style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Bookman Old Style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C011-E2FF-394D-B9ED-005920654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D96FC-8178-624F-BE58-A7F4BB83A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ED056-08D1-0447-8F4B-237707643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83FD-ADBA-C945-8DE0-1A31632ED51F}" type="datetime1">
              <a:rPr lang="it-IT" smtClean="0"/>
              <a:t>03/07/20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6600B-5F81-664A-9EE4-79D7FB20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30842-0572-5A4A-9173-794E1953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2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2BEE-8044-3346-844C-C741DEE8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655FA-CFB9-D14A-A54C-863656C38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36905-521B-534C-A952-05DB2FE7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C2D4-3648-2C46-9E68-5ABE475C73C1}" type="datetime1">
              <a:rPr lang="it-IT" smtClean="0"/>
              <a:t>03/07/20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0FA5D-F5F7-284F-AD66-7E0A14F69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68DA6-0AB7-E44F-BA3A-B39D2551D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67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7F43E9-EFEF-B644-86E7-FF6E3DC3B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1DC34-BF78-9F4A-AAB5-9A2AD9F5B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EF72D-EFF2-2D41-88F3-776A95C5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9081-86E1-5345-BC88-64F12ACFCD81}" type="datetime1">
              <a:rPr lang="it-IT" smtClean="0"/>
              <a:t>03/07/20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DA969-E86F-1549-8B87-E79FC036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C8B98-9AEA-EF46-92EA-B1DA7E44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92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FCF49-00AF-C442-84E0-B1746815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2331-6A05-904B-A213-87436DBE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474C4-6BB6-CE4F-9A9F-594BA837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8A1-8455-CE45-8B91-7F89FC369A05}" type="datetime1">
              <a:rPr lang="it-IT" smtClean="0"/>
              <a:t>03/07/20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777CC-9678-B34B-8CA1-A5055236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FDC9F-8B48-2B43-8A91-1C2F6B49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1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7DE63-1018-F34E-9B42-86CDB6A3E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649E3-515F-6648-9785-685C7AF41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EA7A7-F5E2-9641-B802-A9BAAF2E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CCA3C-47A1-1D44-8690-FF16C466FDAD}" type="datetime1">
              <a:rPr lang="it-IT" smtClean="0"/>
              <a:t>03/07/20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D9FAD-0279-2E4A-A8BA-F353FCDA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4925-6B56-7A4B-B1E1-EA241924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80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A3DF-85B8-154B-8DA1-FCCE3AD3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34D02-5949-EB41-8227-5D622032C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9E3E6-D690-C944-A4FD-8A12E20F7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62299-A54A-3A4E-88C5-84F8A59E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5E9E-CB01-0845-A946-541533AD22C9}" type="datetime1">
              <a:rPr lang="it-IT" smtClean="0"/>
              <a:t>03/07/20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BB54-AEB3-C848-86D7-CA3CA4A6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AB972-CC93-9F4E-B808-BF78F2662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89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8229-7D97-6445-805F-1FE1F6BC3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77C97-9583-174A-B798-596A18C72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F8953-A970-094D-A2D1-806E352CB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80BBB-99FE-5C42-88F7-B76ED6AE4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EB07E-B842-8346-BF65-34C2FF908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43102F-1FBE-A547-B9C7-37EA45D8D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6D08-E97F-944C-BBCA-D7079E30C2A4}" type="datetime1">
              <a:rPr lang="it-IT" smtClean="0"/>
              <a:t>03/07/20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58BD04-050D-9C4B-BF02-C1F2EE34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922A2-E722-0E40-9804-38824E2A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3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12F7-07F4-144F-8A0E-75785AFC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C731F3-6B20-8949-8854-19547FEF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042-F57C-794A-A6B3-7B43DD676D8A}" type="datetime1">
              <a:rPr lang="it-IT" smtClean="0"/>
              <a:t>03/07/20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05A5C8-9E6A-6B4A-B6A4-0A1705F9B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BFB8E-0758-F44F-AAED-11078E31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50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30F85-241E-CF41-9B10-4468F6A5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5BE8-ED14-3748-9DDB-53104756F918}" type="datetime1">
              <a:rPr lang="it-IT" smtClean="0"/>
              <a:t>03/07/20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CE2D02-3925-D54D-875F-DB28176E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1A6FE-FC96-7E44-8296-A7B2E034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98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BB5B-CE34-B847-90E3-B4C6D8447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496EE-CA33-B047-9A34-55205F360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65A67A-8AA7-744C-9F52-AA4AA5F4D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68A9-32EE-3E4A-8936-7FB0385B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83C4-31AE-7040-8BB0-96D7B3C8B8C5}" type="datetime1">
              <a:rPr lang="it-IT" smtClean="0"/>
              <a:t>03/07/20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AA97-EEDC-F14E-8FBD-35B24F8B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F25C3-02DD-2E47-80A3-739A7440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09B1-229B-8241-942E-D7D36A0B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C51F8-2454-A140-BD65-D684B217E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33268-6812-A145-BC50-97E3140C3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48565-4622-794A-BCCC-2F0D13DDA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AF67-F2F6-1C45-9084-4C3B7F267E63}" type="datetime1">
              <a:rPr lang="it-IT" smtClean="0"/>
              <a:t>03/07/20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D0117-A472-7F4B-9947-9D916441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E2854-BBF8-A74B-862F-E2D0BDCC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2A279-DD35-0144-8348-5B7A9498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23457-802B-1648-BDEA-50ECD38C4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28E8E-9C3D-0842-B994-7E298B12B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Bookman Old Style Regular"/>
              </a:defRPr>
            </a:lvl1pPr>
          </a:lstStyle>
          <a:p>
            <a:fld id="{7C48B80B-C362-8341-BF02-7F3B9E1E239A}" type="datetime1">
              <a:rPr lang="it-IT" smtClean="0"/>
              <a:pPr/>
              <a:t>03/07/20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37CD4-26A1-124C-8819-76AC07EAB9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Bookman Old Style Regular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B4CED-A004-824D-8178-86A6CB6AA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Bookman Old Style Regular"/>
              </a:defRPr>
            </a:lvl1pPr>
          </a:lstStyle>
          <a:p>
            <a:fld id="{1D837B50-88ED-804B-BB90-9575574F578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70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Bookman Old Style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Bookman Old Style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Bookman Old Style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ookman Old Style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ookman Old Style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event/15095/program" TargetMode="External"/><Relationship Id="rId2" Type="http://schemas.openxmlformats.org/officeDocument/2006/relationships/hyperlink" Target="https://agenda.infn.it/event/21318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facebook.com/SoftwareandGeant4School/?ref=aymt_homepage_panel" TargetMode="External"/><Relationship Id="rId4" Type="http://schemas.openxmlformats.org/officeDocument/2006/relationships/hyperlink" Target="https://agenda.infn.it/event/20606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omunicazione@presid.infn.it" TargetMode="External"/><Relationship Id="rId2" Type="http://schemas.openxmlformats.org/officeDocument/2006/relationships/hyperlink" Target="http://home.infn.it/en/media-outreac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roquestmeetings.webex.com/proquestmeetings/onstage/g.php?MTID=e2b1f3ee8c9f1d5f316e290e80223285b" TargetMode="External"/><Relationship Id="rId2" Type="http://schemas.openxmlformats.org/officeDocument/2006/relationships/hyperlink" Target="https://proquestmeetings.webex.com/proquestmeetings/onstage/g.php?MTID=e5001fe73c7258ea0d8edf83b97a5a46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professional.com/site/infn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elemachus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s://en.wikipedia.org/wiki/Athen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Odyssey" TargetMode="External"/><Relationship Id="rId5" Type="http://schemas.openxmlformats.org/officeDocument/2006/relationships/hyperlink" Target="https://en.wikipedia.org/wiki/Homer" TargetMode="External"/><Relationship Id="rId4" Type="http://schemas.openxmlformats.org/officeDocument/2006/relationships/hyperlink" Target="https://en.wikipedia.org/wiki/Mentor_(Odyssey)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c.infn.it/personale/formazion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.infn.it/personale/formazione/pf2020/PIANO_FORMATIVO_NAZIONALE_2020.pdf" TargetMode="External"/><Relationship Id="rId2" Type="http://schemas.openxmlformats.org/officeDocument/2006/relationships/hyperlink" Target="https://www.ac.infn.it/personale/formazion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ac.infn.it/personale/formazione/piani-formativi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EE212-0265-E840-A86E-66009BA01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930"/>
            <a:ext cx="12192000" cy="79967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4800" i="1" dirty="0">
                <a:latin typeface="Bookman Old Style" panose="02050604050505020204" pitchFamily="18" charset="0"/>
              </a:rPr>
              <a:t>Fellini Training activities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C518F1-EC56-6049-9A55-2946C50E0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3" y="2209698"/>
            <a:ext cx="2807368" cy="152985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48DD2D2-7599-8E44-B8A5-76E06E8C3BE3}"/>
              </a:ext>
            </a:extLst>
          </p:cNvPr>
          <p:cNvSpPr txBox="1">
            <a:spLocks/>
          </p:cNvSpPr>
          <p:nvPr/>
        </p:nvSpPr>
        <p:spPr>
          <a:xfrm>
            <a:off x="4235115" y="6085560"/>
            <a:ext cx="7835927" cy="63591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Bookman Old Style" panose="02050604050505020204" pitchFamily="18" charset="0"/>
              </a:rPr>
              <a:t>Maria Rosaria </a:t>
            </a:r>
            <a:r>
              <a:rPr lang="en-GB" sz="2000" dirty="0" err="1">
                <a:latin typeface="Bookman Old Style" panose="02050604050505020204" pitchFamily="18" charset="0"/>
              </a:rPr>
              <a:t>Masullo</a:t>
            </a:r>
            <a:r>
              <a:rPr lang="en-GB" sz="2000" dirty="0">
                <a:latin typeface="Bookman Old Style" panose="02050604050505020204" pitchFamily="18" charset="0"/>
              </a:rPr>
              <a:t> (</a:t>
            </a:r>
            <a:r>
              <a:rPr lang="en-GB" sz="2000">
                <a:latin typeface="Bookman Old Style" panose="02050604050505020204" pitchFamily="18" charset="0"/>
              </a:rPr>
              <a:t>Na unit) </a:t>
            </a:r>
            <a:r>
              <a:rPr lang="en-GB" sz="2000" dirty="0">
                <a:latin typeface="Bookman Old Style" panose="02050604050505020204" pitchFamily="18" charset="0"/>
              </a:rPr>
              <a:t>Coordination Board</a:t>
            </a:r>
          </a:p>
          <a:p>
            <a:r>
              <a:rPr lang="en-GB" sz="2000" dirty="0" err="1">
                <a:latin typeface="Bookman Old Style" panose="02050604050505020204" pitchFamily="18" charset="0"/>
              </a:rPr>
              <a:t>masullo@na.infn.it</a:t>
            </a:r>
            <a:endParaRPr lang="en-GB" sz="2000" dirty="0">
              <a:latin typeface="Bookman Old Style" panose="0205060405050502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9BF184-1F85-5A41-91D5-15E081CDB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717" y="942098"/>
            <a:ext cx="6661483" cy="499611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AFEF664-DDD0-234C-9189-93449015602B}"/>
              </a:ext>
            </a:extLst>
          </p:cNvPr>
          <p:cNvSpPr txBox="1">
            <a:spLocks/>
          </p:cNvSpPr>
          <p:nvPr/>
        </p:nvSpPr>
        <p:spPr>
          <a:xfrm>
            <a:off x="160423" y="4902285"/>
            <a:ext cx="3160294" cy="14529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>
                <a:latin typeface="Bookman Old Style" panose="02050604050505020204" pitchFamily="18" charset="0"/>
              </a:rPr>
              <a:t>July 3</a:t>
            </a:r>
            <a:r>
              <a:rPr lang="en-GB" sz="2000" b="1" baseline="30000" dirty="0">
                <a:latin typeface="Bookman Old Style" panose="02050604050505020204" pitchFamily="18" charset="0"/>
              </a:rPr>
              <a:t>rd</a:t>
            </a:r>
            <a:r>
              <a:rPr lang="en-GB" sz="2000" b="1" dirty="0">
                <a:latin typeface="Bookman Old Style" panose="02050604050505020204" pitchFamily="18" charset="0"/>
              </a:rPr>
              <a:t> 2020</a:t>
            </a:r>
          </a:p>
          <a:p>
            <a:endParaRPr lang="en-GB" sz="2000" b="1" dirty="0">
              <a:latin typeface="Bookman Old Style" panose="02050604050505020204" pitchFamily="18" charset="0"/>
            </a:endParaRPr>
          </a:p>
          <a:p>
            <a:r>
              <a:rPr lang="en-GB" sz="2000" b="1" dirty="0">
                <a:latin typeface="Bookman Old Style" panose="02050604050505020204" pitchFamily="18" charset="0"/>
              </a:rPr>
              <a:t>1st Meeting with the second call FELLINI Fellows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EC1D49-0D3B-7D41-9F51-D5A5071F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</a:t>
            </a:fld>
            <a:endParaRPr lang="en-GB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C7E5452-260D-8248-898F-4B29D822FE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662" y="2209698"/>
            <a:ext cx="2063952" cy="13467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2CF626-F3ED-7945-972F-DBC31BA5667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74" y="1007442"/>
            <a:ext cx="1607483" cy="78524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84437E3-B27F-5A4A-BD1E-1910D87A6907}"/>
              </a:ext>
            </a:extLst>
          </p:cNvPr>
          <p:cNvSpPr txBox="1"/>
          <p:nvPr/>
        </p:nvSpPr>
        <p:spPr>
          <a:xfrm>
            <a:off x="458811" y="3864182"/>
            <a:ext cx="20662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i="1" dirty="0"/>
              <a:t>H2020 MSCA COFUND</a:t>
            </a:r>
          </a:p>
          <a:p>
            <a:pPr algn="ctr"/>
            <a:r>
              <a:rPr lang="en-US" sz="1600" b="1" i="1" dirty="0"/>
              <a:t>G.A. 754496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227641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2" y="1704094"/>
            <a:ext cx="11247040" cy="4167317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Introduction to Project management</a:t>
            </a:r>
          </a:p>
          <a:p>
            <a:pPr lvl="1"/>
            <a:r>
              <a:rPr lang="en-GB" dirty="0"/>
              <a:t>organization, communication, documentation and management</a:t>
            </a:r>
          </a:p>
          <a:p>
            <a:r>
              <a:rPr lang="en-GB" dirty="0"/>
              <a:t>Project Quality Management</a:t>
            </a:r>
          </a:p>
          <a:p>
            <a:pPr lvl="1"/>
            <a:r>
              <a:rPr lang="en-GB" dirty="0"/>
              <a:t>verification and validation processes</a:t>
            </a:r>
          </a:p>
          <a:p>
            <a:r>
              <a:rPr lang="en-GB" dirty="0"/>
              <a:t>Project Risk Management</a:t>
            </a:r>
          </a:p>
          <a:p>
            <a:pPr lvl="1"/>
            <a:r>
              <a:rPr lang="en-GB" dirty="0"/>
              <a:t>risks and uncertainties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8104" y="5373630"/>
            <a:ext cx="2723896" cy="148437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45DE185-F6C3-6A46-969B-1028E4E0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231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An </a:t>
            </a:r>
            <a:r>
              <a:rPr lang="it-IT" sz="3600" dirty="0" err="1">
                <a:latin typeface="Bookman Old Style" panose="02050604050505020204" pitchFamily="18" charset="0"/>
              </a:rPr>
              <a:t>example</a:t>
            </a:r>
            <a:r>
              <a:rPr lang="it-IT" sz="3600" dirty="0">
                <a:latin typeface="Bookman Old Style" panose="02050604050505020204" pitchFamily="18" charset="0"/>
              </a:rPr>
              <a:t> of Training </a:t>
            </a:r>
            <a:r>
              <a:rPr lang="it-IT" sz="3600" dirty="0" err="1">
                <a:latin typeface="Bookman Old Style" panose="02050604050505020204" pitchFamily="18" charset="0"/>
              </a:rPr>
              <a:t>course</a:t>
            </a:r>
            <a:r>
              <a:rPr lang="it-IT" sz="3600" dirty="0">
                <a:latin typeface="Bookman Old Style" panose="02050604050505020204" pitchFamily="18" charset="0"/>
              </a:rPr>
              <a:t> on Project Management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F19AD3-47A2-834E-8B2E-837D618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39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896449"/>
            <a:ext cx="11327250" cy="49685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900" i="1" dirty="0"/>
              <a:t>Examples of INFN schools</a:t>
            </a:r>
          </a:p>
          <a:p>
            <a:endParaRPr lang="en-GB" dirty="0"/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</a:rPr>
              <a:t>XXXII INTERNATIONAL SEMINAR of NUCLEAR and SUBNUCLEAR PHYSICS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b="1" dirty="0">
                <a:solidFill>
                  <a:srgbClr val="000000"/>
                </a:solidFill>
              </a:rPr>
              <a:t>"Francesco Romano" </a:t>
            </a:r>
          </a:p>
          <a:p>
            <a:r>
              <a:rPr lang="en-GB" dirty="0">
                <a:hlinkClick r:id="rId2"/>
              </a:rPr>
              <a:t>https://agenda.infn.it/event/21318/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Course on Innovative detector (theory and experiment)</a:t>
            </a:r>
          </a:p>
          <a:p>
            <a:r>
              <a:rPr lang="en-GB" dirty="0">
                <a:hlinkClick r:id="rId3"/>
              </a:rPr>
              <a:t>https://agenda.infn.it/event/15095/program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it-IT" b="1" dirty="0"/>
              <a:t>XVII Seminar on Software for </a:t>
            </a:r>
            <a:r>
              <a:rPr lang="it-IT" b="1" dirty="0" err="1"/>
              <a:t>Nuclear</a:t>
            </a:r>
            <a:r>
              <a:rPr lang="it-IT" b="1" dirty="0"/>
              <a:t>, </a:t>
            </a:r>
            <a:r>
              <a:rPr lang="it-IT" b="1" dirty="0" err="1"/>
              <a:t>Subnuclear</a:t>
            </a:r>
            <a:r>
              <a:rPr lang="it-IT" b="1" dirty="0"/>
              <a:t> and </a:t>
            </a:r>
            <a:r>
              <a:rPr lang="it-IT" b="1" dirty="0" err="1"/>
              <a:t>Applied</a:t>
            </a:r>
            <a:r>
              <a:rPr lang="it-IT" b="1" dirty="0"/>
              <a:t> </a:t>
            </a:r>
            <a:r>
              <a:rPr lang="it-IT" b="1" dirty="0" err="1"/>
              <a:t>Physics</a:t>
            </a:r>
            <a:r>
              <a:rPr lang="it-IT" b="1" dirty="0"/>
              <a:t> and </a:t>
            </a:r>
            <a:r>
              <a:rPr lang="it-IT" b="1" dirty="0" err="1"/>
              <a:t>official</a:t>
            </a:r>
            <a:r>
              <a:rPr lang="it-IT" b="1" dirty="0"/>
              <a:t> Geant4 School</a:t>
            </a:r>
          </a:p>
          <a:p>
            <a:r>
              <a:rPr lang="en-GB" dirty="0">
                <a:hlinkClick r:id="rId4"/>
              </a:rPr>
              <a:t>https://agenda.infn.it/event/20606/</a:t>
            </a:r>
            <a:endParaRPr lang="en-GB" dirty="0"/>
          </a:p>
          <a:p>
            <a:r>
              <a:rPr lang="it-IT" dirty="0">
                <a:hlinkClick r:id="rId5"/>
              </a:rPr>
              <a:t>https://www.facebook.com/SoftwareandGeant4School/?ref=aymt_homepage_panel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7558" y="5520466"/>
            <a:ext cx="2454442" cy="133753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45DE185-F6C3-6A46-969B-1028E4E0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23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INFN </a:t>
            </a:r>
            <a:r>
              <a:rPr lang="it-IT" sz="3600" dirty="0" err="1">
                <a:latin typeface="Bookman Old Style" panose="02050604050505020204" pitchFamily="18" charset="0"/>
              </a:rPr>
              <a:t>Physics</a:t>
            </a:r>
            <a:r>
              <a:rPr lang="it-IT" sz="3600" dirty="0">
                <a:latin typeface="Bookman Old Style" panose="02050604050505020204" pitchFamily="18" charset="0"/>
              </a:rPr>
              <a:t> Schools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E419C7-54A8-8545-890C-4DE2FC85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8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8B9-055B-0B49-A9BF-D37B7F90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296"/>
            <a:ext cx="12192000" cy="88231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sz="3600" dirty="0">
                <a:latin typeface="Bookman Old Style" panose="02050604050505020204" pitchFamily="18" charset="0"/>
              </a:rPr>
              <a:t>Which kind of useful expertise you can find inside INFN 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1A656-5C29-7942-A9C5-31F19088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41" y="1195137"/>
            <a:ext cx="11032959" cy="5662863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A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en-GB" dirty="0"/>
              <a:t>Committee</a:t>
            </a:r>
            <a:r>
              <a:rPr lang="it-IT" dirty="0"/>
              <a:t> on the «Third </a:t>
            </a:r>
            <a:r>
              <a:rPr lang="it-IT" dirty="0" err="1"/>
              <a:t>Mission</a:t>
            </a:r>
            <a:r>
              <a:rPr lang="it-IT" dirty="0"/>
              <a:t>» (</a:t>
            </a:r>
            <a:r>
              <a:rPr lang="it-IT" dirty="0" err="1">
                <a:solidFill>
                  <a:srgbClr val="FF0000"/>
                </a:solidFill>
              </a:rPr>
              <a:t>outreach</a:t>
            </a:r>
            <a:r>
              <a:rPr lang="it-IT" dirty="0"/>
              <a:t>, </a:t>
            </a:r>
            <a:r>
              <a:rPr lang="it-IT" dirty="0" err="1"/>
              <a:t>dissemination</a:t>
            </a:r>
            <a:r>
              <a:rPr lang="it-IT" dirty="0"/>
              <a:t>): CC3M ( </a:t>
            </a:r>
            <a:r>
              <a:rPr lang="it-IT" i="1" dirty="0"/>
              <a:t>in </a:t>
            </a:r>
            <a:r>
              <a:rPr lang="it-IT" i="1" dirty="0" err="1"/>
              <a:t>each</a:t>
            </a:r>
            <a:r>
              <a:rPr lang="it-IT" i="1" dirty="0"/>
              <a:t> INFN </a:t>
            </a:r>
            <a:r>
              <a:rPr lang="it-IT" i="1" dirty="0" err="1"/>
              <a:t>division</a:t>
            </a:r>
            <a:r>
              <a:rPr lang="it-IT" i="1" dirty="0"/>
              <a:t> </a:t>
            </a:r>
            <a:r>
              <a:rPr lang="it-IT" i="1" dirty="0" err="1"/>
              <a:t>there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a </a:t>
            </a:r>
            <a:r>
              <a:rPr lang="it-IT" i="1" dirty="0" err="1"/>
              <a:t>local</a:t>
            </a:r>
            <a:r>
              <a:rPr lang="it-IT" i="1" dirty="0"/>
              <a:t> </a:t>
            </a:r>
            <a:r>
              <a:rPr lang="it-IT" i="1" dirty="0" err="1"/>
              <a:t>contact</a:t>
            </a:r>
            <a:r>
              <a:rPr lang="it-IT" i="1" dirty="0"/>
              <a:t> </a:t>
            </a:r>
            <a:r>
              <a:rPr lang="it-IT" i="1" dirty="0" err="1"/>
              <a:t>person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The </a:t>
            </a:r>
            <a:r>
              <a:rPr lang="it-IT" dirty="0" err="1"/>
              <a:t>primary</a:t>
            </a:r>
            <a:r>
              <a:rPr lang="it-IT" dirty="0"/>
              <a:t> </a:t>
            </a:r>
            <a:r>
              <a:rPr lang="it-IT" dirty="0" err="1"/>
              <a:t>objective</a:t>
            </a:r>
            <a:r>
              <a:rPr lang="it-IT" dirty="0"/>
              <a:t> of the </a:t>
            </a:r>
            <a:r>
              <a:rPr lang="it-IT" dirty="0" err="1"/>
              <a:t>Committee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coordinate </a:t>
            </a:r>
            <a:r>
              <a:rPr lang="it-IT" dirty="0" err="1"/>
              <a:t>local</a:t>
            </a:r>
            <a:r>
              <a:rPr lang="it-IT" dirty="0"/>
              <a:t>  </a:t>
            </a:r>
            <a:r>
              <a:rPr lang="it-IT" dirty="0" err="1"/>
              <a:t>initiatives</a:t>
            </a:r>
            <a:r>
              <a:rPr lang="it-IT" dirty="0"/>
              <a:t> for the </a:t>
            </a:r>
            <a:r>
              <a:rPr lang="it-IT" dirty="0" err="1"/>
              <a:t>dissemination</a:t>
            </a:r>
            <a:r>
              <a:rPr lang="it-IT" dirty="0"/>
              <a:t> of </a:t>
            </a:r>
            <a:r>
              <a:rPr lang="it-IT" dirty="0" err="1"/>
              <a:t>scientific</a:t>
            </a:r>
            <a:r>
              <a:rPr lang="it-IT" dirty="0"/>
              <a:t> culture with an impact on a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r>
              <a:rPr lang="it-IT" dirty="0">
                <a:solidFill>
                  <a:prstClr val="black"/>
                </a:solidFill>
              </a:rPr>
              <a:t>A National </a:t>
            </a:r>
            <a:r>
              <a:rPr lang="it-IT" dirty="0" err="1">
                <a:solidFill>
                  <a:srgbClr val="FF0000"/>
                </a:solidFill>
              </a:rPr>
              <a:t>External</a:t>
            </a:r>
            <a:r>
              <a:rPr lang="it-IT" dirty="0">
                <a:solidFill>
                  <a:srgbClr val="FF0000"/>
                </a:solidFill>
              </a:rPr>
              <a:t> Funds </a:t>
            </a:r>
            <a:r>
              <a:rPr lang="it-IT" dirty="0" err="1">
                <a:solidFill>
                  <a:prstClr val="black"/>
                </a:solidFill>
              </a:rPr>
              <a:t>unit</a:t>
            </a:r>
            <a:r>
              <a:rPr lang="it-IT" dirty="0">
                <a:solidFill>
                  <a:prstClr val="black"/>
                </a:solidFill>
              </a:rPr>
              <a:t> for </a:t>
            </a:r>
            <a:r>
              <a:rPr lang="it-IT" dirty="0" err="1">
                <a:solidFill>
                  <a:prstClr val="black"/>
                </a:solidFill>
              </a:rPr>
              <a:t>supporting</a:t>
            </a:r>
            <a:r>
              <a:rPr lang="it-IT" dirty="0">
                <a:solidFill>
                  <a:prstClr val="black"/>
                </a:solidFill>
              </a:rPr>
              <a:t> the INFN </a:t>
            </a:r>
            <a:r>
              <a:rPr lang="it-IT" dirty="0" err="1">
                <a:solidFill>
                  <a:prstClr val="black"/>
                </a:solidFill>
              </a:rPr>
              <a:t>researchers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/>
              <a:t>(</a:t>
            </a:r>
            <a:r>
              <a:rPr lang="it-IT" i="1" dirty="0"/>
              <a:t>in some INFN </a:t>
            </a:r>
            <a:r>
              <a:rPr lang="it-IT" i="1" dirty="0" err="1"/>
              <a:t>division</a:t>
            </a:r>
            <a:r>
              <a:rPr lang="it-IT" i="1" dirty="0"/>
              <a:t> </a:t>
            </a:r>
            <a:r>
              <a:rPr lang="it-IT" i="1" dirty="0" err="1"/>
              <a:t>there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a </a:t>
            </a:r>
            <a:r>
              <a:rPr lang="it-IT" i="1" dirty="0" err="1"/>
              <a:t>local</a:t>
            </a:r>
            <a:r>
              <a:rPr lang="it-IT" i="1" dirty="0"/>
              <a:t> </a:t>
            </a:r>
            <a:r>
              <a:rPr lang="it-IT" i="1" dirty="0" err="1"/>
              <a:t>contact</a:t>
            </a:r>
            <a:r>
              <a:rPr lang="it-IT" i="1" dirty="0"/>
              <a:t> </a:t>
            </a:r>
            <a:r>
              <a:rPr lang="it-IT" i="1" dirty="0" err="1"/>
              <a:t>person</a:t>
            </a:r>
            <a:r>
              <a:rPr lang="it-IT" i="1" dirty="0"/>
              <a:t>….work </a:t>
            </a:r>
            <a:r>
              <a:rPr lang="it-IT" i="1" dirty="0" err="1"/>
              <a:t>inprogress</a:t>
            </a:r>
            <a:r>
              <a:rPr lang="it-IT" dirty="0"/>
              <a:t>) </a:t>
            </a:r>
            <a:r>
              <a:rPr lang="it-IT" dirty="0">
                <a:solidFill>
                  <a:prstClr val="black"/>
                </a:solidFill>
              </a:rPr>
              <a:t>:</a:t>
            </a:r>
          </a:p>
          <a:p>
            <a:pPr lvl="1"/>
            <a:r>
              <a:rPr lang="it-IT" dirty="0" err="1">
                <a:solidFill>
                  <a:prstClr val="black"/>
                </a:solidFill>
              </a:rPr>
              <a:t>https</a:t>
            </a:r>
            <a:r>
              <a:rPr lang="it-IT" dirty="0">
                <a:solidFill>
                  <a:prstClr val="black"/>
                </a:solidFill>
              </a:rPr>
              <a:t>://</a:t>
            </a:r>
            <a:r>
              <a:rPr lang="it-IT" dirty="0" err="1">
                <a:solidFill>
                  <a:prstClr val="black"/>
                </a:solidFill>
              </a:rPr>
              <a:t>fondiesterni.infn.it</a:t>
            </a:r>
            <a:r>
              <a:rPr lang="it-IT" dirty="0">
                <a:solidFill>
                  <a:prstClr val="black"/>
                </a:solidFill>
              </a:rPr>
              <a:t>/</a:t>
            </a:r>
            <a:r>
              <a:rPr lang="it-IT" dirty="0" err="1">
                <a:solidFill>
                  <a:prstClr val="black"/>
                </a:solidFill>
              </a:rPr>
              <a:t>index.php</a:t>
            </a:r>
            <a:r>
              <a:rPr lang="it-IT" dirty="0">
                <a:solidFill>
                  <a:prstClr val="black"/>
                </a:solidFill>
              </a:rPr>
              <a:t>/</a:t>
            </a:r>
            <a:r>
              <a:rPr lang="it-IT" dirty="0" err="1">
                <a:solidFill>
                  <a:prstClr val="black"/>
                </a:solidFill>
              </a:rPr>
              <a:t>it</a:t>
            </a:r>
            <a:r>
              <a:rPr lang="it-IT" dirty="0">
                <a:solidFill>
                  <a:prstClr val="black"/>
                </a:solidFill>
              </a:rPr>
              <a:t>/ </a:t>
            </a:r>
          </a:p>
          <a:p>
            <a:pPr lvl="1"/>
            <a:r>
              <a:rPr lang="it-IT" dirty="0" err="1">
                <a:solidFill>
                  <a:prstClr val="black"/>
                </a:solidFill>
              </a:rPr>
              <a:t>fondiesterni@lists.infn.it</a:t>
            </a:r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 A National </a:t>
            </a:r>
            <a:r>
              <a:rPr lang="it-IT" dirty="0" err="1">
                <a:solidFill>
                  <a:prstClr val="black"/>
                </a:solidFill>
              </a:rPr>
              <a:t>Committe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for </a:t>
            </a:r>
            <a:r>
              <a:rPr lang="it-IT" dirty="0" err="1">
                <a:solidFill>
                  <a:srgbClr val="FF0000"/>
                </a:solidFill>
              </a:rPr>
              <a:t>Technological</a:t>
            </a:r>
            <a:r>
              <a:rPr lang="it-IT" dirty="0">
                <a:solidFill>
                  <a:srgbClr val="FF0000"/>
                </a:solidFill>
              </a:rPr>
              <a:t> Transfer </a:t>
            </a:r>
            <a:r>
              <a:rPr lang="it-IT" dirty="0">
                <a:solidFill>
                  <a:prstClr val="black"/>
                </a:solidFill>
              </a:rPr>
              <a:t>(CNTT) and a Central Office in Frascati </a:t>
            </a:r>
            <a:r>
              <a:rPr lang="it-IT" dirty="0"/>
              <a:t>( </a:t>
            </a:r>
            <a:r>
              <a:rPr lang="it-IT" i="1" dirty="0"/>
              <a:t>in </a:t>
            </a:r>
            <a:r>
              <a:rPr lang="it-IT" i="1" dirty="0" err="1"/>
              <a:t>each</a:t>
            </a:r>
            <a:r>
              <a:rPr lang="it-IT" i="1" dirty="0"/>
              <a:t> INFN </a:t>
            </a:r>
            <a:r>
              <a:rPr lang="it-IT" i="1" dirty="0" err="1"/>
              <a:t>division</a:t>
            </a:r>
            <a:r>
              <a:rPr lang="it-IT" i="1" dirty="0"/>
              <a:t> </a:t>
            </a:r>
            <a:r>
              <a:rPr lang="it-IT" i="1" dirty="0" err="1"/>
              <a:t>there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a </a:t>
            </a:r>
            <a:r>
              <a:rPr lang="it-IT" i="1" dirty="0" err="1"/>
              <a:t>local</a:t>
            </a:r>
            <a:r>
              <a:rPr lang="it-IT" i="1" dirty="0"/>
              <a:t> </a:t>
            </a:r>
            <a:r>
              <a:rPr lang="it-IT" i="1" dirty="0" err="1"/>
              <a:t>contact</a:t>
            </a:r>
            <a:r>
              <a:rPr lang="it-IT" i="1" dirty="0"/>
              <a:t> </a:t>
            </a:r>
            <a:r>
              <a:rPr lang="it-IT" i="1" dirty="0" err="1"/>
              <a:t>person</a:t>
            </a:r>
            <a:r>
              <a:rPr lang="it-IT" dirty="0"/>
              <a:t>)</a:t>
            </a:r>
            <a:endParaRPr lang="it-IT" dirty="0">
              <a:solidFill>
                <a:prstClr val="black"/>
              </a:solidFill>
            </a:endParaRPr>
          </a:p>
          <a:p>
            <a:pPr lvl="1"/>
            <a:r>
              <a:rPr lang="it-IT" dirty="0" err="1">
                <a:solidFill>
                  <a:prstClr val="black"/>
                </a:solidFill>
              </a:rPr>
              <a:t>https</a:t>
            </a:r>
            <a:r>
              <a:rPr lang="it-IT" dirty="0">
                <a:solidFill>
                  <a:prstClr val="black"/>
                </a:solidFill>
              </a:rPr>
              <a:t>://</a:t>
            </a:r>
            <a:r>
              <a:rPr lang="it-IT" dirty="0" err="1">
                <a:solidFill>
                  <a:prstClr val="black"/>
                </a:solidFill>
              </a:rPr>
              <a:t>web.infn.it</a:t>
            </a:r>
            <a:r>
              <a:rPr lang="it-IT" dirty="0">
                <a:solidFill>
                  <a:prstClr val="black"/>
                </a:solidFill>
              </a:rPr>
              <a:t>/</a:t>
            </a:r>
            <a:r>
              <a:rPr lang="it-IT" dirty="0" err="1">
                <a:solidFill>
                  <a:prstClr val="black"/>
                </a:solidFill>
              </a:rPr>
              <a:t>TechTransfer</a:t>
            </a:r>
            <a:r>
              <a:rPr lang="it-IT" dirty="0">
                <a:solidFill>
                  <a:prstClr val="black"/>
                </a:solidFill>
              </a:rPr>
              <a:t>/</a:t>
            </a:r>
            <a:r>
              <a:rPr lang="it-IT" dirty="0" err="1">
                <a:solidFill>
                  <a:prstClr val="black"/>
                </a:solidFill>
              </a:rPr>
              <a:t>index.php</a:t>
            </a:r>
            <a:r>
              <a:rPr lang="it-IT" dirty="0">
                <a:solidFill>
                  <a:prstClr val="black"/>
                </a:solidFill>
              </a:rPr>
              <a:t>/en/ </a:t>
            </a:r>
          </a:p>
          <a:p>
            <a:pPr lvl="1"/>
            <a:r>
              <a:rPr lang="it-IT" dirty="0">
                <a:solidFill>
                  <a:prstClr val="black"/>
                </a:solidFill>
              </a:rPr>
              <a:t>Technology </a:t>
            </a:r>
            <a:r>
              <a:rPr lang="it-IT" dirty="0" err="1">
                <a:solidFill>
                  <a:prstClr val="black"/>
                </a:solidFill>
              </a:rPr>
              <a:t>licensing</a:t>
            </a:r>
            <a:r>
              <a:rPr lang="it-IT" dirty="0">
                <a:solidFill>
                  <a:prstClr val="black"/>
                </a:solidFill>
              </a:rPr>
              <a:t>, </a:t>
            </a:r>
            <a:r>
              <a:rPr lang="it-IT" dirty="0" err="1">
                <a:solidFill>
                  <a:prstClr val="black"/>
                </a:solidFill>
              </a:rPr>
              <a:t>fostering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innovation</a:t>
            </a:r>
            <a:endParaRPr lang="it-IT" dirty="0">
              <a:solidFill>
                <a:prstClr val="black"/>
              </a:solidFill>
            </a:endParaRPr>
          </a:p>
          <a:p>
            <a:pPr lvl="0"/>
            <a:r>
              <a:rPr lang="it-IT" dirty="0">
                <a:solidFill>
                  <a:prstClr val="black"/>
                </a:solidFill>
              </a:rPr>
              <a:t>A </a:t>
            </a:r>
            <a:r>
              <a:rPr lang="it-IT" dirty="0" err="1">
                <a:solidFill>
                  <a:prstClr val="black"/>
                </a:solidFill>
              </a:rPr>
              <a:t>central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Communication</a:t>
            </a:r>
            <a:r>
              <a:rPr lang="it-IT" dirty="0">
                <a:solidFill>
                  <a:srgbClr val="FF0000"/>
                </a:solidFill>
              </a:rPr>
              <a:t> Office </a:t>
            </a:r>
            <a:r>
              <a:rPr lang="it-IT" dirty="0" err="1">
                <a:solidFill>
                  <a:prstClr val="black"/>
                </a:solidFill>
              </a:rPr>
              <a:t>that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takes</a:t>
            </a:r>
            <a:r>
              <a:rPr lang="it-IT" dirty="0">
                <a:solidFill>
                  <a:prstClr val="black"/>
                </a:solidFill>
              </a:rPr>
              <a:t> care of INFN </a:t>
            </a:r>
            <a:r>
              <a:rPr lang="it-IT" dirty="0" err="1">
                <a:solidFill>
                  <a:prstClr val="black"/>
                </a:solidFill>
              </a:rPr>
              <a:t>communication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towards</a:t>
            </a:r>
            <a:r>
              <a:rPr lang="it-IT" dirty="0">
                <a:solidFill>
                  <a:prstClr val="black"/>
                </a:solidFill>
              </a:rPr>
              <a:t> the </a:t>
            </a:r>
            <a:r>
              <a:rPr lang="it-IT" dirty="0" err="1">
                <a:solidFill>
                  <a:prstClr val="black"/>
                </a:solidFill>
              </a:rPr>
              <a:t>external</a:t>
            </a:r>
            <a:r>
              <a:rPr lang="it-IT" dirty="0">
                <a:solidFill>
                  <a:prstClr val="black"/>
                </a:solidFill>
              </a:rPr>
              <a:t> world and </a:t>
            </a:r>
            <a:r>
              <a:rPr lang="it-IT" dirty="0" err="1">
                <a:solidFill>
                  <a:prstClr val="black"/>
                </a:solidFill>
              </a:rPr>
              <a:t>also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national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outreach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events</a:t>
            </a:r>
            <a:endParaRPr lang="it-IT" dirty="0">
              <a:solidFill>
                <a:prstClr val="black"/>
              </a:solidFill>
            </a:endParaRPr>
          </a:p>
          <a:p>
            <a:pPr lvl="1"/>
            <a:r>
              <a:rPr lang="it-IT" dirty="0">
                <a:solidFill>
                  <a:prstClr val="black"/>
                </a:solidFill>
                <a:hlinkClick r:id="rId2"/>
              </a:rPr>
              <a:t>http://home.infn.it/en/media-outreach</a:t>
            </a:r>
            <a:endParaRPr lang="it-IT" dirty="0">
              <a:solidFill>
                <a:prstClr val="black"/>
              </a:solidFill>
            </a:endParaRPr>
          </a:p>
          <a:p>
            <a:pPr lvl="1"/>
            <a:r>
              <a:rPr lang="it-IT" dirty="0">
                <a:hlinkClick r:id="rId3"/>
              </a:rPr>
              <a:t>Comunicazione@presid.infn.it</a:t>
            </a:r>
            <a:endParaRPr lang="it-IT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it-IT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it-IT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DA7A3-4F76-C74B-B7C6-E8870BA45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5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709578-82AE-8145-A4C4-285B9BD2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latin typeface="Bookman Old Style" panose="02050604050505020204" pitchFamily="18" charset="0"/>
              </a:rPr>
              <a:t>Webinar on * Research Professional</a:t>
            </a:r>
            <a:br>
              <a:rPr lang="en-GB" sz="3200" dirty="0">
                <a:latin typeface="Bookman Old Style" panose="02050604050505020204" pitchFamily="18" charset="0"/>
              </a:rPr>
            </a:br>
            <a:r>
              <a:rPr lang="en-GB" sz="3200" dirty="0">
                <a:latin typeface="Bookman Old Style" panose="02050604050505020204" pitchFamily="18" charset="0"/>
              </a:rPr>
              <a:t>an extensive database of funding opportunities and research policy news platform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11E21D-16F1-614F-9FEC-CC79D8CBE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25562"/>
            <a:ext cx="10585704" cy="523373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br>
              <a:rPr lang="en-GB" sz="4400" dirty="0"/>
            </a:br>
            <a:endParaRPr lang="en-GB" sz="4400" dirty="0"/>
          </a:p>
          <a:p>
            <a:r>
              <a:rPr lang="en-GB" sz="3600" dirty="0"/>
              <a:t>*Research Professional is an extensive database of funding opportunities and research policy news platform. Following an INFN request, *Research Professional will run two online training sessions with focus on how to use the service effectively to find relevant funding opportunities. </a:t>
            </a:r>
          </a:p>
          <a:p>
            <a:endParaRPr lang="en-GB" sz="3600" dirty="0">
              <a:hlinkClick r:id="rId2"/>
            </a:endParaRPr>
          </a:p>
          <a:p>
            <a:r>
              <a:rPr lang="en-GB" sz="3600" dirty="0">
                <a:hlinkClick r:id="rId2"/>
              </a:rPr>
              <a:t>*Research Professional Online Tutorial 1  -  Wed 01/07/2020 11:00 - 12:30 (Rome time)</a:t>
            </a:r>
            <a:endParaRPr lang="en-GB" sz="3600" dirty="0"/>
          </a:p>
          <a:p>
            <a:r>
              <a:rPr lang="en-GB" sz="3600" dirty="0"/>
              <a:t> </a:t>
            </a:r>
          </a:p>
          <a:p>
            <a:r>
              <a:rPr lang="en-GB" sz="3600" dirty="0">
                <a:hlinkClick r:id="rId3"/>
              </a:rPr>
              <a:t>*Research Professional Online Tutorial 2  -  Wed 29/07/2020 15:00 - 16:30 (Rome time)</a:t>
            </a:r>
            <a:endParaRPr lang="en-GB" sz="3600" dirty="0"/>
          </a:p>
          <a:p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If you do not have a *Research Professional account yet, you can register with the service and create your account clicking the link below and inserting your institutional login details and following the instructions.</a:t>
            </a:r>
          </a:p>
          <a:p>
            <a:r>
              <a:rPr lang="en-GB" sz="3600" dirty="0">
                <a:hlinkClick r:id="rId4"/>
              </a:rPr>
              <a:t>https://www.researchprofessional.com/site/infn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  To access to the program you will need an INFN-AAI identity, that all INFN employees have.</a:t>
            </a:r>
            <a:br>
              <a:rPr lang="en-GB" sz="3600" dirty="0"/>
            </a:br>
            <a:br>
              <a:rPr lang="en-GB" sz="3600" dirty="0"/>
            </a:br>
            <a:endParaRPr lang="it-IT" sz="36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99D924-EE97-3542-8CF3-98C72FF2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805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11E21D-16F1-614F-9FEC-CC79D8CBE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" y="1325563"/>
            <a:ext cx="10488168" cy="50307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br>
              <a:rPr lang="en-GB" sz="4400" dirty="0"/>
            </a:br>
            <a:endParaRPr lang="en-GB" sz="4400" dirty="0"/>
          </a:p>
          <a:p>
            <a:pPr marL="0" indent="0">
              <a:buNone/>
            </a:pPr>
            <a:r>
              <a:rPr lang="en-GB" sz="4400" b="1" dirty="0"/>
              <a:t>During the session attendees will learn how to:</a:t>
            </a:r>
            <a:br>
              <a:rPr lang="en-GB" sz="4400" dirty="0"/>
            </a:br>
            <a:endParaRPr lang="en-GB" sz="4400" dirty="0"/>
          </a:p>
          <a:p>
            <a:r>
              <a:rPr lang="en-GB" sz="4400" dirty="0"/>
              <a:t>Personalise your profile to receive the most relevant opportunities and news in your field;</a:t>
            </a:r>
          </a:p>
          <a:p>
            <a:r>
              <a:rPr lang="en-GB" sz="4400" dirty="0"/>
              <a:t>Access insider expertise and proven know-how on research funding bodies using </a:t>
            </a:r>
            <a:r>
              <a:rPr lang="en-GB" sz="4400" b="1" dirty="0"/>
              <a:t>Funding Insight</a:t>
            </a:r>
            <a:r>
              <a:rPr lang="en-GB" sz="4400" dirty="0"/>
              <a:t>;</a:t>
            </a:r>
          </a:p>
          <a:p>
            <a:r>
              <a:rPr lang="en-GB" sz="4400" dirty="0"/>
              <a:t>Interact with content found throughout the website and save your favourites for future review;</a:t>
            </a:r>
          </a:p>
          <a:p>
            <a:r>
              <a:rPr lang="en-GB" sz="4400" dirty="0"/>
              <a:t>Share funding and news content within the platform and externally, using the </a:t>
            </a:r>
            <a:r>
              <a:rPr lang="en-GB" sz="4400" b="1" dirty="0"/>
              <a:t>Email</a:t>
            </a:r>
            <a:r>
              <a:rPr lang="en-GB" sz="4400" dirty="0"/>
              <a:t> and </a:t>
            </a:r>
            <a:r>
              <a:rPr lang="en-GB" sz="4400" b="1" dirty="0"/>
              <a:t>Download</a:t>
            </a:r>
            <a:r>
              <a:rPr lang="en-GB" sz="4400" dirty="0"/>
              <a:t> features;</a:t>
            </a:r>
          </a:p>
          <a:p>
            <a:r>
              <a:rPr lang="en-GB" sz="4400" dirty="0"/>
              <a:t>View shared funding resources curated by your subscription administrators.</a:t>
            </a:r>
          </a:p>
          <a:p>
            <a:r>
              <a:rPr lang="en-GB" sz="4200" dirty="0"/>
              <a:t>And will get overview of the global funding landscape within a nuclear physics and related disciplinary domains.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99D924-EE97-3542-8CF3-98C72FF2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14</a:t>
            </a:fld>
            <a:endParaRPr lang="en-GB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C4899278-5DBB-734F-9354-C5DF7586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latin typeface="Bookman Old Style" panose="02050604050505020204" pitchFamily="18" charset="0"/>
              </a:rPr>
              <a:t>Webinar on * Research Professional</a:t>
            </a:r>
            <a:br>
              <a:rPr lang="en-GB" sz="3200" dirty="0">
                <a:latin typeface="Bookman Old Style" panose="02050604050505020204" pitchFamily="18" charset="0"/>
              </a:rPr>
            </a:br>
            <a:r>
              <a:rPr lang="en-GB" sz="3200" dirty="0">
                <a:latin typeface="Bookman Old Style" panose="02050604050505020204" pitchFamily="18" charset="0"/>
              </a:rPr>
              <a:t>an extensive database of funding opportunities and research policy news platform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57840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E3627-D3B3-F84C-8874-ABB0BA93B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68" y="935958"/>
            <a:ext cx="11724343" cy="57175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err="1"/>
              <a:t>Fellows</a:t>
            </a:r>
            <a:r>
              <a:rPr lang="it-IT" dirty="0"/>
              <a:t> can </a:t>
            </a:r>
            <a:r>
              <a:rPr lang="it-IT" dirty="0" err="1"/>
              <a:t>opt</a:t>
            </a:r>
            <a:r>
              <a:rPr lang="it-IT" dirty="0"/>
              <a:t> for the </a:t>
            </a:r>
            <a:r>
              <a:rPr lang="it-IT" dirty="0" err="1"/>
              <a:t>opportunity</a:t>
            </a:r>
            <a:r>
              <a:rPr lang="it-IT" dirty="0"/>
              <a:t> to </a:t>
            </a:r>
            <a:r>
              <a:rPr lang="it-IT" dirty="0" err="1"/>
              <a:t>develop</a:t>
            </a:r>
            <a:r>
              <a:rPr lang="it-IT" dirty="0"/>
              <a:t> a part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in the industrial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a </a:t>
            </a:r>
            <a:r>
              <a:rPr lang="it-IT" dirty="0" err="1"/>
              <a:t>secondment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spend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companies, </a:t>
            </a:r>
            <a:r>
              <a:rPr lang="it-IT" dirty="0" err="1"/>
              <a:t>working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targeted</a:t>
            </a:r>
            <a:r>
              <a:rPr lang="it-IT" dirty="0"/>
              <a:t> </a:t>
            </a:r>
            <a:r>
              <a:rPr lang="it-IT" dirty="0" err="1"/>
              <a:t>projects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allow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to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academic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the </a:t>
            </a:r>
            <a:r>
              <a:rPr lang="it-IT" dirty="0" err="1"/>
              <a:t>acquired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company. The company </a:t>
            </a:r>
            <a:r>
              <a:rPr lang="it-IT" dirty="0" err="1"/>
              <a:t>could</a:t>
            </a:r>
            <a:r>
              <a:rPr lang="it-IT" dirty="0"/>
              <a:t> help </a:t>
            </a:r>
            <a:r>
              <a:rPr lang="it-IT" dirty="0" err="1"/>
              <a:t>them</a:t>
            </a:r>
            <a:r>
              <a:rPr lang="it-IT" dirty="0"/>
              <a:t> to </a:t>
            </a:r>
            <a:r>
              <a:rPr lang="it-IT" dirty="0" err="1"/>
              <a:t>find</a:t>
            </a:r>
            <a:r>
              <a:rPr lang="it-IT" dirty="0"/>
              <a:t> industrial and </a:t>
            </a:r>
            <a:r>
              <a:rPr lang="it-IT" dirty="0" err="1"/>
              <a:t>interdisciplinary</a:t>
            </a:r>
            <a:r>
              <a:rPr lang="it-IT" dirty="0"/>
              <a:t> </a:t>
            </a:r>
            <a:r>
              <a:rPr lang="it-IT" dirty="0" err="1"/>
              <a:t>applications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work output.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Companies can provide training on*:</a:t>
            </a:r>
          </a:p>
          <a:p>
            <a:pPr algn="r"/>
            <a:r>
              <a:rPr lang="it-IT" dirty="0" err="1"/>
              <a:t>project</a:t>
            </a:r>
            <a:r>
              <a:rPr lang="it-IT" dirty="0"/>
              <a:t> management, </a:t>
            </a:r>
            <a:r>
              <a:rPr lang="it-IT" dirty="0" err="1"/>
              <a:t>technological</a:t>
            </a:r>
            <a:r>
              <a:rPr lang="it-IT" dirty="0"/>
              <a:t> </a:t>
            </a:r>
            <a:r>
              <a:rPr lang="it-IT" dirty="0" err="1"/>
              <a:t>processes</a:t>
            </a:r>
            <a:r>
              <a:rPr lang="it-IT" dirty="0"/>
              <a:t>, </a:t>
            </a:r>
            <a:r>
              <a:rPr lang="it-IT" dirty="0" err="1"/>
              <a:t>quality</a:t>
            </a:r>
            <a:r>
              <a:rPr lang="it-IT" dirty="0"/>
              <a:t> </a:t>
            </a:r>
            <a:r>
              <a:rPr lang="it-IT" dirty="0" err="1"/>
              <a:t>assurance</a:t>
            </a:r>
            <a:r>
              <a:rPr lang="it-IT" dirty="0"/>
              <a:t> </a:t>
            </a:r>
            <a:r>
              <a:rPr lang="it-IT" dirty="0" err="1"/>
              <a:t>methodology</a:t>
            </a:r>
            <a:r>
              <a:rPr lang="it-IT" dirty="0"/>
              <a:t>, </a:t>
            </a:r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development</a:t>
            </a:r>
            <a:endParaRPr lang="it-IT" dirty="0"/>
          </a:p>
          <a:p>
            <a:pPr algn="r"/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lifecycle</a:t>
            </a:r>
            <a:r>
              <a:rPr lang="it-IT" dirty="0"/>
              <a:t> management, </a:t>
            </a:r>
            <a:r>
              <a:rPr lang="it-IT" dirty="0" err="1"/>
              <a:t>complex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coordination</a:t>
            </a:r>
            <a:endParaRPr lang="it-IT" dirty="0"/>
          </a:p>
          <a:p>
            <a:pPr algn="r"/>
            <a:r>
              <a:rPr lang="it-IT" dirty="0" err="1"/>
              <a:t>financial</a:t>
            </a:r>
            <a:r>
              <a:rPr lang="it-IT" dirty="0"/>
              <a:t> planning of R&amp;D </a:t>
            </a:r>
            <a:r>
              <a:rPr lang="it-IT" dirty="0" err="1"/>
              <a:t>activities</a:t>
            </a:r>
            <a:endParaRPr lang="it-IT" dirty="0"/>
          </a:p>
          <a:p>
            <a:pPr algn="r"/>
            <a:r>
              <a:rPr lang="it-IT" dirty="0"/>
              <a:t>industrial </a:t>
            </a:r>
            <a:r>
              <a:rPr lang="it-IT" dirty="0" err="1"/>
              <a:t>development</a:t>
            </a:r>
            <a:r>
              <a:rPr lang="it-IT" dirty="0"/>
              <a:t> of R&amp;D </a:t>
            </a:r>
            <a:r>
              <a:rPr lang="it-IT" dirty="0" err="1"/>
              <a:t>results</a:t>
            </a:r>
            <a:r>
              <a:rPr lang="it-IT" dirty="0"/>
              <a:t> in the </a:t>
            </a:r>
            <a:r>
              <a:rPr lang="it-IT" dirty="0" err="1"/>
              <a:t>microelectronic</a:t>
            </a:r>
            <a:r>
              <a:rPr lang="it-IT" dirty="0"/>
              <a:t> </a:t>
            </a:r>
            <a:r>
              <a:rPr lang="it-IT" dirty="0" err="1"/>
              <a:t>field</a:t>
            </a:r>
            <a:endParaRPr lang="it-IT" dirty="0"/>
          </a:p>
          <a:p>
            <a:pPr algn="r"/>
            <a:endParaRPr lang="it-IT" dirty="0"/>
          </a:p>
          <a:p>
            <a:pPr marL="0" indent="0" algn="r">
              <a:buNone/>
            </a:pPr>
            <a:endParaRPr lang="it-IT" dirty="0"/>
          </a:p>
          <a:p>
            <a:pPr marL="0" indent="0">
              <a:buNone/>
            </a:pPr>
            <a:r>
              <a:rPr lang="en-GB" dirty="0"/>
              <a:t>*</a:t>
            </a:r>
            <a:r>
              <a:rPr lang="en-GB" sz="2200" dirty="0"/>
              <a:t>Seven private companies </a:t>
            </a:r>
            <a:r>
              <a:rPr lang="it-IT" sz="2200" dirty="0" err="1"/>
              <a:t>have</a:t>
            </a:r>
            <a:r>
              <a:rPr lang="it-IT" sz="2200" dirty="0"/>
              <a:t> </a:t>
            </a:r>
            <a:r>
              <a:rPr lang="it-IT" sz="2200" dirty="0" err="1"/>
              <a:t>agreed</a:t>
            </a:r>
            <a:r>
              <a:rPr lang="it-IT" sz="2200" dirty="0"/>
              <a:t> to </a:t>
            </a:r>
            <a:r>
              <a:rPr lang="it-IT" sz="2200" dirty="0" err="1"/>
              <a:t>provide</a:t>
            </a:r>
            <a:r>
              <a:rPr lang="it-IT" sz="2200" dirty="0"/>
              <a:t> </a:t>
            </a:r>
            <a:r>
              <a:rPr lang="it-IT" sz="2200" dirty="0" err="1"/>
              <a:t>their</a:t>
            </a:r>
            <a:r>
              <a:rPr lang="it-IT" sz="2200" dirty="0"/>
              <a:t> </a:t>
            </a:r>
            <a:r>
              <a:rPr lang="it-IT" sz="2200" dirty="0" err="1"/>
              <a:t>official</a:t>
            </a:r>
            <a:r>
              <a:rPr lang="it-IT" sz="2200" dirty="0"/>
              <a:t> </a:t>
            </a:r>
            <a:r>
              <a:rPr lang="it-IT" sz="2200" dirty="0" err="1"/>
              <a:t>support</a:t>
            </a:r>
            <a:r>
              <a:rPr lang="it-IT" sz="2200" dirty="0"/>
              <a:t> to the FELLINI </a:t>
            </a:r>
            <a:r>
              <a:rPr lang="it-IT" sz="2200" dirty="0" err="1"/>
              <a:t>fellowship</a:t>
            </a:r>
            <a:r>
              <a:rPr lang="it-IT" sz="2200" dirty="0"/>
              <a:t> </a:t>
            </a:r>
            <a:r>
              <a:rPr lang="it-IT" sz="2200" dirty="0" err="1"/>
              <a:t>programme</a:t>
            </a:r>
            <a:endParaRPr lang="it-IT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917833-649F-6B4B-A65A-C17FA9F9C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961" y="13602"/>
            <a:ext cx="2065144" cy="112538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75093F-03B6-5A44-B9A3-FA1A80EE3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15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40AD8D-E401-DA46-8CEC-36FFE768D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33" y="216631"/>
            <a:ext cx="9495937" cy="71932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Training </a:t>
            </a:r>
            <a:r>
              <a:rPr lang="it-IT" sz="3600" dirty="0" err="1">
                <a:latin typeface="Bookman Old Style" panose="02050604050505020204" pitchFamily="18" charset="0"/>
              </a:rPr>
              <a:t>at</a:t>
            </a:r>
            <a:r>
              <a:rPr lang="it-IT" sz="3600" dirty="0">
                <a:latin typeface="Bookman Old Style" panose="02050604050505020204" pitchFamily="18" charset="0"/>
              </a:rPr>
              <a:t> companies</a:t>
            </a:r>
          </a:p>
        </p:txBody>
      </p:sp>
    </p:spTree>
    <p:extLst>
      <p:ext uri="{BB962C8B-B14F-4D97-AF65-F5344CB8AC3E}">
        <p14:creationId xmlns:p14="http://schemas.microsoft.com/office/powerpoint/2010/main" val="79276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1823-22A9-7C48-86F7-2C8E8B720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978" y="154965"/>
            <a:ext cx="9495937" cy="71932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A </a:t>
            </a:r>
            <a:r>
              <a:rPr lang="it-IT" sz="3600" dirty="0" err="1">
                <a:latin typeface="Bookman Old Style" panose="02050604050505020204" pitchFamily="18" charset="0"/>
              </a:rPr>
              <a:t>Mentoring</a:t>
            </a:r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err="1">
                <a:latin typeface="Bookman Old Style" panose="02050604050505020204" pitchFamily="18" charset="0"/>
              </a:rPr>
              <a:t>Programme</a:t>
            </a:r>
            <a:r>
              <a:rPr lang="it-IT" sz="3600" dirty="0">
                <a:latin typeface="Bookman Old Style" panose="02050604050505020204" pitchFamily="18" charset="0"/>
              </a:rPr>
              <a:t> (MP)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F31B46-212E-BA49-A67F-207CF2309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" y="0"/>
            <a:ext cx="1888744" cy="102925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054BE-AFB8-F249-B8C3-FDBBF3AD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16</a:t>
            </a:fld>
            <a:endParaRPr lang="en-GB"/>
          </a:p>
        </p:txBody>
      </p:sp>
      <p:pic>
        <p:nvPicPr>
          <p:cNvPr id="6" name="Picture 2" descr="Telemachus and Mentor1.JPG">
            <a:extLst>
              <a:ext uri="{FF2B5EF4-FFF2-40B4-BE49-F238E27FC236}">
                <a16:creationId xmlns:a16="http://schemas.microsoft.com/office/drawing/2014/main" id="{3E5CB940-EF48-FA48-AE54-68AF1C4CD2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" y="1163721"/>
            <a:ext cx="1991494" cy="238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F7535F-0EB1-6E40-BA3D-59E1899153B2}"/>
              </a:ext>
            </a:extLst>
          </p:cNvPr>
          <p:cNvSpPr/>
          <p:nvPr/>
        </p:nvSpPr>
        <p:spPr>
          <a:xfrm>
            <a:off x="2887580" y="1163721"/>
            <a:ext cx="86777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Bookman Old Style" panose="02050604050505020204" pitchFamily="18" charset="0"/>
              </a:rPr>
              <a:t>The word </a:t>
            </a:r>
            <a:r>
              <a:rPr lang="it-IT" dirty="0" err="1">
                <a:latin typeface="Bookman Old Style" panose="02050604050505020204" pitchFamily="18" charset="0"/>
              </a:rPr>
              <a:t>itself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was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inspired</a:t>
            </a:r>
            <a:r>
              <a:rPr lang="it-IT" dirty="0">
                <a:latin typeface="Bookman Old Style" panose="02050604050505020204" pitchFamily="18" charset="0"/>
              </a:rPr>
              <a:t> by the </a:t>
            </a:r>
            <a:r>
              <a:rPr lang="it-IT" dirty="0" err="1">
                <a:latin typeface="Bookman Old Style" panose="02050604050505020204" pitchFamily="18" charset="0"/>
              </a:rPr>
              <a:t>character</a:t>
            </a:r>
            <a:r>
              <a:rPr lang="it-IT" dirty="0">
                <a:latin typeface="Bookman Old Style" panose="02050604050505020204" pitchFamily="18" charset="0"/>
              </a:rPr>
              <a:t> of </a:t>
            </a:r>
            <a:r>
              <a:rPr lang="it-IT" dirty="0">
                <a:latin typeface="Bookman Old Style" panose="02050604050505020204" pitchFamily="18" charset="0"/>
                <a:hlinkClick r:id="rId4" tooltip="Mentor (Odyssey)"/>
              </a:rPr>
              <a:t>Mentor</a:t>
            </a:r>
            <a:r>
              <a:rPr lang="it-IT" dirty="0">
                <a:latin typeface="Bookman Old Style" panose="02050604050505020204" pitchFamily="18" charset="0"/>
              </a:rPr>
              <a:t> in </a:t>
            </a:r>
            <a:r>
              <a:rPr lang="it-IT" dirty="0" err="1">
                <a:latin typeface="Bookman Old Style" panose="02050604050505020204" pitchFamily="18" charset="0"/>
                <a:hlinkClick r:id="rId5" tooltip="Homer"/>
              </a:rPr>
              <a:t>Homer</a:t>
            </a:r>
            <a:r>
              <a:rPr lang="it-IT" dirty="0" err="1">
                <a:latin typeface="Bookman Old Style" panose="02050604050505020204" pitchFamily="18" charset="0"/>
              </a:rPr>
              <a:t>'s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dirty="0">
                <a:latin typeface="Bookman Old Style" panose="02050604050505020204" pitchFamily="18" charset="0"/>
                <a:hlinkClick r:id="rId6" tooltip="Odyssey"/>
              </a:rPr>
              <a:t>Odyssey</a:t>
            </a:r>
            <a:r>
              <a:rPr lang="it-IT" dirty="0">
                <a:latin typeface="Bookman Old Style" panose="02050604050505020204" pitchFamily="18" charset="0"/>
              </a:rPr>
              <a:t>. In </a:t>
            </a:r>
            <a:r>
              <a:rPr lang="it-IT" dirty="0" err="1">
                <a:latin typeface="Bookman Old Style" panose="02050604050505020204" pitchFamily="18" charset="0"/>
              </a:rPr>
              <a:t>ancient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Greek</a:t>
            </a:r>
            <a:r>
              <a:rPr lang="it-IT" dirty="0">
                <a:latin typeface="Bookman Old Style" panose="02050604050505020204" pitchFamily="18" charset="0"/>
              </a:rPr>
              <a:t>  (</a:t>
            </a:r>
            <a:r>
              <a:rPr lang="el-GR" dirty="0" err="1">
                <a:latin typeface="Bookman Old Style" panose="02050604050505020204" pitchFamily="18" charset="0"/>
              </a:rPr>
              <a:t>Μέντωρ</a:t>
            </a:r>
            <a:r>
              <a:rPr lang="el-GR" dirty="0">
                <a:latin typeface="Bookman Old Style" panose="02050604050505020204" pitchFamily="18" charset="0"/>
              </a:rPr>
              <a:t>) </a:t>
            </a:r>
            <a:r>
              <a:rPr lang="it-IT" dirty="0">
                <a:latin typeface="Bookman Old Style" panose="02050604050505020204" pitchFamily="18" charset="0"/>
              </a:rPr>
              <a:t>he </a:t>
            </a:r>
            <a:r>
              <a:rPr lang="it-IT" dirty="0" err="1">
                <a:latin typeface="Bookman Old Style" panose="02050604050505020204" pitchFamily="18" charset="0"/>
              </a:rPr>
              <a:t>is</a:t>
            </a:r>
            <a:r>
              <a:rPr lang="it-IT" dirty="0">
                <a:latin typeface="Bookman Old Style" panose="02050604050505020204" pitchFamily="18" charset="0"/>
              </a:rPr>
              <a:t> a </a:t>
            </a:r>
            <a:r>
              <a:rPr lang="it-IT" dirty="0" err="1">
                <a:latin typeface="Bookman Old Style" panose="02050604050505020204" pitchFamily="18" charset="0"/>
              </a:rPr>
              <a:t>character</a:t>
            </a:r>
            <a:r>
              <a:rPr lang="it-IT" dirty="0">
                <a:latin typeface="Bookman Old Style" panose="02050604050505020204" pitchFamily="18" charset="0"/>
              </a:rPr>
              <a:t> of </a:t>
            </a:r>
            <a:r>
              <a:rPr lang="it-IT" dirty="0" err="1">
                <a:latin typeface="Bookman Old Style" panose="02050604050505020204" pitchFamily="18" charset="0"/>
              </a:rPr>
              <a:t>Greek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mythology</a:t>
            </a:r>
            <a:r>
              <a:rPr lang="it-IT" dirty="0">
                <a:latin typeface="Bookman Old Style" panose="02050604050505020204" pitchFamily="18" charset="0"/>
              </a:rPr>
              <a:t>, son of </a:t>
            </a:r>
            <a:r>
              <a:rPr lang="it-IT" dirty="0" err="1">
                <a:latin typeface="Bookman Old Style" panose="02050604050505020204" pitchFamily="18" charset="0"/>
              </a:rPr>
              <a:t>Alcimo</a:t>
            </a:r>
            <a:r>
              <a:rPr lang="it-IT" dirty="0">
                <a:latin typeface="Bookman Old Style" panose="02050604050505020204" pitchFamily="18" charset="0"/>
              </a:rPr>
              <a:t>. </a:t>
            </a:r>
            <a:r>
              <a:rPr lang="it-IT" dirty="0" err="1">
                <a:latin typeface="Bookman Old Style" panose="02050604050505020204" pitchFamily="18" charset="0"/>
              </a:rPr>
              <a:t>Though</a:t>
            </a:r>
            <a:r>
              <a:rPr lang="it-IT" dirty="0">
                <a:latin typeface="Bookman Old Style" panose="02050604050505020204" pitchFamily="18" charset="0"/>
              </a:rPr>
              <a:t> the </a:t>
            </a:r>
            <a:r>
              <a:rPr lang="it-IT" dirty="0" err="1">
                <a:latin typeface="Bookman Old Style" panose="02050604050505020204" pitchFamily="18" charset="0"/>
              </a:rPr>
              <a:t>actual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Mentor</a:t>
            </a:r>
            <a:r>
              <a:rPr lang="it-IT" dirty="0">
                <a:latin typeface="Bookman Old Style" panose="02050604050505020204" pitchFamily="18" charset="0"/>
              </a:rPr>
              <a:t> in the story </a:t>
            </a:r>
            <a:r>
              <a:rPr lang="it-IT" dirty="0" err="1">
                <a:latin typeface="Bookman Old Style" panose="02050604050505020204" pitchFamily="18" charset="0"/>
              </a:rPr>
              <a:t>is</a:t>
            </a:r>
            <a:r>
              <a:rPr lang="it-IT" dirty="0">
                <a:latin typeface="Bookman Old Style" panose="02050604050505020204" pitchFamily="18" charset="0"/>
              </a:rPr>
              <a:t> a </a:t>
            </a:r>
            <a:r>
              <a:rPr lang="it-IT" dirty="0" err="1">
                <a:latin typeface="Bookman Old Style" panose="02050604050505020204" pitchFamily="18" charset="0"/>
              </a:rPr>
              <a:t>somewhat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ineffective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old</a:t>
            </a:r>
            <a:r>
              <a:rPr lang="it-IT" dirty="0">
                <a:latin typeface="Bookman Old Style" panose="02050604050505020204" pitchFamily="18" charset="0"/>
              </a:rPr>
              <a:t> man, the </a:t>
            </a:r>
            <a:r>
              <a:rPr lang="it-IT" dirty="0" err="1">
                <a:latin typeface="Bookman Old Style" panose="02050604050505020204" pitchFamily="18" charset="0"/>
              </a:rPr>
              <a:t>goddess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>
                <a:latin typeface="Bookman Old Style" panose="02050604050505020204" pitchFamily="18" charset="0"/>
                <a:hlinkClick r:id="rId7" tooltip="Athena"/>
              </a:rPr>
              <a:t>Athena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takes</a:t>
            </a:r>
            <a:r>
              <a:rPr lang="it-IT" dirty="0">
                <a:latin typeface="Bookman Old Style" panose="02050604050505020204" pitchFamily="18" charset="0"/>
              </a:rPr>
              <a:t> on </a:t>
            </a:r>
            <a:r>
              <a:rPr lang="it-IT" dirty="0" err="1">
                <a:latin typeface="Bookman Old Style" panose="02050604050505020204" pitchFamily="18" charset="0"/>
              </a:rPr>
              <a:t>his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appearance</a:t>
            </a:r>
            <a:r>
              <a:rPr lang="it-IT" dirty="0">
                <a:latin typeface="Bookman Old Style" panose="02050604050505020204" pitchFamily="18" charset="0"/>
              </a:rPr>
              <a:t> in </a:t>
            </a:r>
            <a:r>
              <a:rPr lang="it-IT" dirty="0" err="1">
                <a:latin typeface="Bookman Old Style" panose="02050604050505020204" pitchFamily="18" charset="0"/>
              </a:rPr>
              <a:t>order</a:t>
            </a:r>
            <a:r>
              <a:rPr lang="it-IT" dirty="0">
                <a:latin typeface="Bookman Old Style" panose="02050604050505020204" pitchFamily="18" charset="0"/>
              </a:rPr>
              <a:t> to guide </a:t>
            </a:r>
            <a:r>
              <a:rPr lang="it-IT" dirty="0" err="1">
                <a:latin typeface="Bookman Old Style" panose="02050604050505020204" pitchFamily="18" charset="0"/>
              </a:rPr>
              <a:t>young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>
                <a:latin typeface="Bookman Old Style" panose="02050604050505020204" pitchFamily="18" charset="0"/>
                <a:hlinkClick r:id="rId8" tooltip="Telemachus"/>
              </a:rPr>
              <a:t>Telemachus</a:t>
            </a:r>
            <a:r>
              <a:rPr lang="it-IT" dirty="0">
                <a:latin typeface="Bookman Old Style" panose="02050604050505020204" pitchFamily="18" charset="0"/>
              </a:rPr>
              <a:t> in </a:t>
            </a:r>
            <a:r>
              <a:rPr lang="it-IT" dirty="0" err="1">
                <a:latin typeface="Bookman Old Style" panose="02050604050505020204" pitchFamily="18" charset="0"/>
              </a:rPr>
              <a:t>his</a:t>
            </a:r>
            <a:r>
              <a:rPr lang="it-IT" dirty="0">
                <a:latin typeface="Bookman Old Style" panose="02050604050505020204" pitchFamily="18" charset="0"/>
              </a:rPr>
              <a:t> time of </a:t>
            </a:r>
            <a:r>
              <a:rPr lang="it-IT" dirty="0" err="1">
                <a:latin typeface="Bookman Old Style" panose="02050604050505020204" pitchFamily="18" charset="0"/>
              </a:rPr>
              <a:t>difficulty</a:t>
            </a:r>
            <a:r>
              <a:rPr lang="it-IT" dirty="0">
                <a:latin typeface="Bookman Old Style" panose="02050604050505020204" pitchFamily="18" charset="0"/>
              </a:rPr>
              <a:t>.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22190E-1A66-D24F-82B2-A0D5CA41A317}"/>
              </a:ext>
            </a:extLst>
          </p:cNvPr>
          <p:cNvSpPr/>
          <p:nvPr/>
        </p:nvSpPr>
        <p:spPr>
          <a:xfrm>
            <a:off x="2514600" y="333058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Bookman Old Style" panose="02050604050505020204" pitchFamily="18" charset="0"/>
              </a:rPr>
              <a:t>Mentoring is multidimensional and involves more than the academic part of a person the way tutoring does—it concerns a persons’ life. A tutor assists someone with learning a new process or concept, whereas a mentor goes far beyond the role of a tutor.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6986A-8E5A-C149-8360-9FF2788708D3}"/>
              </a:ext>
            </a:extLst>
          </p:cNvPr>
          <p:cNvSpPr txBox="1"/>
          <p:nvPr/>
        </p:nvSpPr>
        <p:spPr>
          <a:xfrm>
            <a:off x="3497179" y="2930478"/>
            <a:ext cx="6673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Mentor is different from a supervisor/tutor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8739A8-3AA3-FA42-AAC0-EC681700A685}"/>
              </a:ext>
            </a:extLst>
          </p:cNvPr>
          <p:cNvSpPr/>
          <p:nvPr/>
        </p:nvSpPr>
        <p:spPr>
          <a:xfrm>
            <a:off x="5469368" y="482667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Bookman Old Style" panose="02050604050505020204" pitchFamily="18" charset="0"/>
              </a:rPr>
              <a:t>A </a:t>
            </a:r>
            <a:r>
              <a:rPr lang="it-IT" b="1" dirty="0" err="1">
                <a:latin typeface="Bookman Old Style" panose="02050604050505020204" pitchFamily="18" charset="0"/>
              </a:rPr>
              <a:t>mentor</a:t>
            </a:r>
            <a:r>
              <a:rPr lang="it-IT" b="1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intentionally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focuses</a:t>
            </a:r>
            <a:r>
              <a:rPr lang="it-IT" dirty="0">
                <a:latin typeface="Bookman Old Style" panose="02050604050505020204" pitchFamily="18" charset="0"/>
              </a:rPr>
              <a:t> on building </a:t>
            </a:r>
            <a:r>
              <a:rPr lang="it-IT" dirty="0" err="1">
                <a:latin typeface="Bookman Old Style" panose="02050604050505020204" pitchFamily="18" charset="0"/>
              </a:rPr>
              <a:t>quality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relationships</a:t>
            </a:r>
            <a:r>
              <a:rPr lang="it-IT" dirty="0">
                <a:latin typeface="Bookman Old Style" panose="02050604050505020204" pitchFamily="18" charset="0"/>
              </a:rPr>
              <a:t>, </a:t>
            </a:r>
            <a:r>
              <a:rPr lang="it-IT" dirty="0" err="1">
                <a:latin typeface="Bookman Old Style" panose="02050604050505020204" pitchFamily="18" charset="0"/>
              </a:rPr>
              <a:t>sharing</a:t>
            </a:r>
            <a:r>
              <a:rPr lang="it-IT" dirty="0">
                <a:latin typeface="Bookman Old Style" panose="02050604050505020204" pitchFamily="18" charset="0"/>
              </a:rPr>
              <a:t> life </a:t>
            </a:r>
            <a:r>
              <a:rPr lang="it-IT" dirty="0" err="1">
                <a:latin typeface="Bookman Old Style" panose="02050604050505020204" pitchFamily="18" charset="0"/>
              </a:rPr>
              <a:t>experiences</a:t>
            </a:r>
            <a:r>
              <a:rPr lang="it-IT" dirty="0">
                <a:latin typeface="Bookman Old Style" panose="02050604050505020204" pitchFamily="18" charset="0"/>
              </a:rPr>
              <a:t> and positive </a:t>
            </a:r>
            <a:r>
              <a:rPr lang="it-IT" dirty="0" err="1">
                <a:latin typeface="Bookman Old Style" panose="02050604050505020204" pitchFamily="18" charset="0"/>
              </a:rPr>
              <a:t>views</a:t>
            </a:r>
            <a:r>
              <a:rPr lang="it-IT" dirty="0">
                <a:latin typeface="Bookman Old Style" panose="02050604050505020204" pitchFamily="18" charset="0"/>
              </a:rPr>
              <a:t> on </a:t>
            </a:r>
            <a:r>
              <a:rPr lang="it-IT" dirty="0" err="1">
                <a:latin typeface="Bookman Old Style" panose="02050604050505020204" pitchFamily="18" charset="0"/>
              </a:rPr>
              <a:t>making</a:t>
            </a:r>
            <a:r>
              <a:rPr lang="it-IT" dirty="0">
                <a:latin typeface="Bookman Old Style" panose="02050604050505020204" pitchFamily="18" charset="0"/>
              </a:rPr>
              <a:t> the </a:t>
            </a:r>
            <a:r>
              <a:rPr lang="it-IT" dirty="0" err="1">
                <a:latin typeface="Bookman Old Style" panose="02050604050505020204" pitchFamily="18" charset="0"/>
              </a:rPr>
              <a:t>most</a:t>
            </a:r>
            <a:r>
              <a:rPr lang="it-IT" dirty="0">
                <a:latin typeface="Bookman Old Style" panose="02050604050505020204" pitchFamily="18" charset="0"/>
              </a:rPr>
              <a:t> out of a </a:t>
            </a:r>
            <a:r>
              <a:rPr lang="it-IT" dirty="0" err="1">
                <a:latin typeface="Bookman Old Style" panose="02050604050505020204" pitchFamily="18" charset="0"/>
              </a:rPr>
              <a:t>person’s</a:t>
            </a:r>
            <a:r>
              <a:rPr lang="it-IT" dirty="0">
                <a:latin typeface="Bookman Old Style" panose="02050604050505020204" pitchFamily="18" charset="0"/>
              </a:rPr>
              <a:t> future.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Bookman Old Style" panose="02050604050505020204" pitchFamily="18" charset="0"/>
              </a:rPr>
              <a:t>A tutor </a:t>
            </a:r>
            <a:r>
              <a:rPr lang="it-IT" dirty="0" err="1">
                <a:latin typeface="Bookman Old Style" panose="02050604050505020204" pitchFamily="18" charset="0"/>
              </a:rPr>
              <a:t>focuses</a:t>
            </a:r>
            <a:r>
              <a:rPr lang="it-IT" dirty="0">
                <a:latin typeface="Bookman Old Style" panose="02050604050505020204" pitchFamily="18" charset="0"/>
              </a:rPr>
              <a:t> on short </a:t>
            </a:r>
            <a:r>
              <a:rPr lang="it-IT" dirty="0" err="1">
                <a:latin typeface="Bookman Old Style" panose="02050604050505020204" pitchFamily="18" charset="0"/>
              </a:rPr>
              <a:t>term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outcomes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whereas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mentoring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improves</a:t>
            </a:r>
            <a:r>
              <a:rPr lang="it-IT" dirty="0">
                <a:latin typeface="Bookman Old Style" panose="02050604050505020204" pitchFamily="18" charset="0"/>
              </a:rPr>
              <a:t> the </a:t>
            </a:r>
            <a:r>
              <a:rPr lang="it-IT" dirty="0" err="1">
                <a:latin typeface="Bookman Old Style" panose="02050604050505020204" pitchFamily="18" charset="0"/>
              </a:rPr>
              <a:t>young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person’s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capabilities</a:t>
            </a:r>
            <a:r>
              <a:rPr lang="it-IT" dirty="0">
                <a:latin typeface="Bookman Old Style" panose="02050604050505020204" pitchFamily="18" charset="0"/>
              </a:rPr>
              <a:t> for life long </a:t>
            </a:r>
            <a:r>
              <a:rPr lang="it-IT" dirty="0" err="1">
                <a:latin typeface="Bookman Old Style" panose="02050604050505020204" pitchFamily="18" charset="0"/>
              </a:rPr>
              <a:t>learning</a:t>
            </a:r>
            <a:r>
              <a:rPr lang="it-IT" dirty="0">
                <a:latin typeface="Bookman Old Style" panose="02050604050505020204" pitchFamily="18" charset="0"/>
              </a:rPr>
              <a:t>.</a:t>
            </a:r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97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1823-22A9-7C48-86F7-2C8E8B720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978" y="154965"/>
            <a:ext cx="9495937" cy="71932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A </a:t>
            </a:r>
            <a:r>
              <a:rPr lang="it-IT" sz="3600" dirty="0" err="1">
                <a:latin typeface="Bookman Old Style" panose="02050604050505020204" pitchFamily="18" charset="0"/>
              </a:rPr>
              <a:t>Mentoring</a:t>
            </a:r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err="1">
                <a:latin typeface="Bookman Old Style" panose="02050604050505020204" pitchFamily="18" charset="0"/>
              </a:rPr>
              <a:t>Programme</a:t>
            </a:r>
            <a:r>
              <a:rPr lang="it-IT" sz="3600" dirty="0">
                <a:latin typeface="Bookman Old Style" panose="02050604050505020204" pitchFamily="18" charset="0"/>
              </a:rPr>
              <a:t> (MP)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3B36E-6A7A-864B-9EE7-68CCF914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136" y="1165784"/>
            <a:ext cx="10914889" cy="5555691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sz="5900" dirty="0"/>
              <a:t>The </a:t>
            </a:r>
            <a:r>
              <a:rPr lang="it-IT" sz="5900" dirty="0" err="1"/>
              <a:t>main</a:t>
            </a:r>
            <a:r>
              <a:rPr lang="it-IT" sz="5900" dirty="0"/>
              <a:t> goal of MP </a:t>
            </a:r>
            <a:r>
              <a:rPr lang="it-IT" sz="5900" dirty="0" err="1"/>
              <a:t>is</a:t>
            </a:r>
            <a:r>
              <a:rPr lang="it-IT" sz="5900" dirty="0"/>
              <a:t> to transfer to </a:t>
            </a:r>
            <a:r>
              <a:rPr lang="it-IT" sz="5900" dirty="0" err="1"/>
              <a:t>young</a:t>
            </a:r>
            <a:r>
              <a:rPr lang="it-IT" sz="5900" dirty="0"/>
              <a:t> </a:t>
            </a:r>
            <a:r>
              <a:rPr lang="it-IT" sz="5900" dirty="0" err="1"/>
              <a:t>researchers</a:t>
            </a:r>
            <a:r>
              <a:rPr lang="it-IT" sz="5900" dirty="0"/>
              <a:t> </a:t>
            </a:r>
            <a:r>
              <a:rPr lang="it-IT" sz="5900" dirty="0" err="1"/>
              <a:t>all</a:t>
            </a:r>
            <a:r>
              <a:rPr lang="it-IT" sz="5900" dirty="0"/>
              <a:t> the expertise </a:t>
            </a:r>
            <a:r>
              <a:rPr lang="it-IT" sz="5900" dirty="0" err="1"/>
              <a:t>needed</a:t>
            </a:r>
            <a:r>
              <a:rPr lang="it-IT" sz="5900" dirty="0"/>
              <a:t>:</a:t>
            </a:r>
          </a:p>
          <a:p>
            <a:pPr marL="1027113" indent="-581025"/>
            <a:r>
              <a:rPr lang="it-IT" sz="5900" dirty="0"/>
              <a:t>to </a:t>
            </a:r>
            <a:r>
              <a:rPr lang="it-IT" sz="5900" dirty="0" err="1"/>
              <a:t>achieve</a:t>
            </a:r>
            <a:r>
              <a:rPr lang="it-IT" sz="5900" dirty="0"/>
              <a:t> leadership positions in </a:t>
            </a:r>
            <a:r>
              <a:rPr lang="it-IT" sz="5900" dirty="0" err="1"/>
              <a:t>research</a:t>
            </a:r>
            <a:r>
              <a:rPr lang="it-IT" sz="5900" dirty="0"/>
              <a:t> management, </a:t>
            </a:r>
            <a:r>
              <a:rPr lang="it-IT" sz="5900" dirty="0" err="1"/>
              <a:t>both</a:t>
            </a:r>
            <a:r>
              <a:rPr lang="it-IT" sz="5900" dirty="0"/>
              <a:t> in </a:t>
            </a:r>
            <a:r>
              <a:rPr lang="it-IT" sz="5900" dirty="0" err="1"/>
              <a:t>academia</a:t>
            </a:r>
            <a:r>
              <a:rPr lang="it-IT" sz="5900" dirty="0"/>
              <a:t> and in </a:t>
            </a:r>
            <a:r>
              <a:rPr lang="it-IT" sz="5900" dirty="0" err="1"/>
              <a:t>other</a:t>
            </a:r>
            <a:r>
              <a:rPr lang="it-IT" sz="5900" dirty="0"/>
              <a:t> public or private </a:t>
            </a:r>
            <a:r>
              <a:rPr lang="it-IT" sz="5900" dirty="0" err="1"/>
              <a:t>research</a:t>
            </a:r>
            <a:r>
              <a:rPr lang="it-IT" sz="5900" dirty="0"/>
              <a:t> centres </a:t>
            </a:r>
          </a:p>
          <a:p>
            <a:pPr marL="1027113" lvl="1" indent="-581025"/>
            <a:r>
              <a:rPr lang="it-IT" sz="5500" dirty="0"/>
              <a:t>to </a:t>
            </a:r>
            <a:r>
              <a:rPr lang="it-IT" sz="5500" dirty="0" err="1"/>
              <a:t>develop</a:t>
            </a:r>
            <a:r>
              <a:rPr lang="it-IT" sz="5500" dirty="0"/>
              <a:t> personal </a:t>
            </a:r>
            <a:r>
              <a:rPr lang="it-IT" sz="5500" dirty="0" err="1"/>
              <a:t>skill</a:t>
            </a:r>
            <a:r>
              <a:rPr lang="it-IT" sz="5500" dirty="0"/>
              <a:t> and </a:t>
            </a:r>
            <a:r>
              <a:rPr lang="it-IT" sz="5500" dirty="0" err="1"/>
              <a:t>potential</a:t>
            </a:r>
            <a:r>
              <a:rPr lang="it-IT" sz="5500" dirty="0"/>
              <a:t>.</a:t>
            </a:r>
          </a:p>
          <a:p>
            <a:pPr marL="1027113" indent="-581025"/>
            <a:r>
              <a:rPr lang="it-IT" sz="5900" dirty="0"/>
              <a:t>in </a:t>
            </a:r>
            <a:r>
              <a:rPr lang="it-IT" sz="5900" dirty="0" err="1"/>
              <a:t>addition</a:t>
            </a:r>
            <a:r>
              <a:rPr lang="it-IT" sz="5900" dirty="0"/>
              <a:t>, in an </a:t>
            </a:r>
            <a:r>
              <a:rPr lang="it-IT" sz="5900" dirty="0" err="1"/>
              <a:t>attempt</a:t>
            </a:r>
            <a:r>
              <a:rPr lang="it-IT" sz="5900" dirty="0"/>
              <a:t> to </a:t>
            </a:r>
            <a:r>
              <a:rPr lang="it-IT" sz="5900" dirty="0" err="1"/>
              <a:t>make</a:t>
            </a:r>
            <a:r>
              <a:rPr lang="it-IT" sz="5900" dirty="0"/>
              <a:t> a </a:t>
            </a:r>
            <a:r>
              <a:rPr lang="it-IT" sz="5900" dirty="0" err="1"/>
              <a:t>real</a:t>
            </a:r>
            <a:r>
              <a:rPr lang="it-IT" sz="5900" dirty="0"/>
              <a:t> impact on the </a:t>
            </a:r>
            <a:r>
              <a:rPr lang="it-IT" sz="5900" dirty="0" err="1"/>
              <a:t>careers</a:t>
            </a:r>
            <a:r>
              <a:rPr lang="it-IT" sz="5900" dirty="0"/>
              <a:t> of  </a:t>
            </a:r>
            <a:r>
              <a:rPr lang="it-IT" sz="5900" dirty="0" err="1"/>
              <a:t>researchers</a:t>
            </a:r>
            <a:r>
              <a:rPr lang="it-IT" sz="5900" dirty="0"/>
              <a:t>, some training </a:t>
            </a:r>
            <a:r>
              <a:rPr lang="it-IT" sz="5900" dirty="0" err="1"/>
              <a:t>courses</a:t>
            </a:r>
            <a:r>
              <a:rPr lang="it-IT" sz="5900" dirty="0"/>
              <a:t> </a:t>
            </a:r>
            <a:r>
              <a:rPr lang="it-IT" sz="5900" dirty="0" err="1"/>
              <a:t>will</a:t>
            </a:r>
            <a:r>
              <a:rPr lang="it-IT" sz="5900" dirty="0"/>
              <a:t> be </a:t>
            </a:r>
            <a:r>
              <a:rPr lang="it-IT" sz="5900" dirty="0" err="1"/>
              <a:t>devoted</a:t>
            </a:r>
            <a:r>
              <a:rPr lang="it-IT" sz="5900" dirty="0"/>
              <a:t> to gender </a:t>
            </a:r>
            <a:r>
              <a:rPr lang="it-IT" sz="5900" dirty="0" err="1"/>
              <a:t>diversity</a:t>
            </a:r>
            <a:r>
              <a:rPr lang="it-IT" sz="5900" dirty="0"/>
              <a:t> management.</a:t>
            </a:r>
          </a:p>
          <a:p>
            <a:pPr>
              <a:buFont typeface="Wingdings" pitchFamily="2" charset="2"/>
              <a:buChar char="v"/>
            </a:pPr>
            <a:endParaRPr lang="it-IT" sz="5900" dirty="0"/>
          </a:p>
          <a:p>
            <a:pPr>
              <a:buFont typeface="Wingdings" pitchFamily="2" charset="2"/>
              <a:buChar char="v"/>
            </a:pPr>
            <a:r>
              <a:rPr lang="it-IT" sz="5900" dirty="0"/>
              <a:t>The </a:t>
            </a:r>
            <a:r>
              <a:rPr lang="it-IT" sz="5900" dirty="0" err="1"/>
              <a:t>mentors</a:t>
            </a:r>
            <a:r>
              <a:rPr lang="it-IT" sz="5900" dirty="0"/>
              <a:t> </a:t>
            </a:r>
            <a:r>
              <a:rPr lang="it-IT" sz="5900" dirty="0" err="1"/>
              <a:t>will</a:t>
            </a:r>
            <a:r>
              <a:rPr lang="it-IT" sz="5900" dirty="0"/>
              <a:t> </a:t>
            </a:r>
            <a:r>
              <a:rPr lang="it-IT" sz="5900" dirty="0" err="1"/>
              <a:t>belong</a:t>
            </a:r>
            <a:r>
              <a:rPr lang="it-IT" sz="5900" dirty="0"/>
              <a:t> to </a:t>
            </a:r>
            <a:r>
              <a:rPr lang="it-IT" sz="5900" dirty="0" err="1"/>
              <a:t>Italian</a:t>
            </a:r>
            <a:r>
              <a:rPr lang="it-IT" sz="5900" dirty="0"/>
              <a:t> and International </a:t>
            </a:r>
            <a:r>
              <a:rPr lang="it-IT" sz="5900" dirty="0" err="1"/>
              <a:t>research</a:t>
            </a:r>
            <a:r>
              <a:rPr lang="it-IT" sz="5900" dirty="0"/>
              <a:t> community (</a:t>
            </a:r>
            <a:r>
              <a:rPr lang="it-IT" sz="5900" dirty="0" err="1"/>
              <a:t>University</a:t>
            </a:r>
            <a:r>
              <a:rPr lang="it-IT" sz="5900" dirty="0"/>
              <a:t> and </a:t>
            </a:r>
            <a:r>
              <a:rPr lang="it-IT" sz="5900" dirty="0" err="1"/>
              <a:t>research</a:t>
            </a:r>
            <a:r>
              <a:rPr lang="it-IT" sz="5900" dirty="0"/>
              <a:t> centres) </a:t>
            </a:r>
            <a:r>
              <a:rPr lang="it-IT" sz="5900" dirty="0" err="1"/>
              <a:t>involved</a:t>
            </a:r>
            <a:r>
              <a:rPr lang="it-IT" sz="5900" dirty="0"/>
              <a:t> in </a:t>
            </a:r>
            <a:r>
              <a:rPr lang="it-IT" sz="5900" dirty="0" err="1"/>
              <a:t>research</a:t>
            </a:r>
            <a:r>
              <a:rPr lang="it-IT" sz="5900" dirty="0"/>
              <a:t> </a:t>
            </a:r>
            <a:r>
              <a:rPr lang="it-IT" sz="5900" dirty="0" err="1"/>
              <a:t>field</a:t>
            </a:r>
            <a:r>
              <a:rPr lang="it-IT" sz="5900" dirty="0"/>
              <a:t> </a:t>
            </a:r>
            <a:r>
              <a:rPr lang="it-IT" sz="5900" dirty="0" err="1"/>
              <a:t>different</a:t>
            </a:r>
            <a:r>
              <a:rPr lang="it-IT" sz="5900" dirty="0"/>
              <a:t> from the </a:t>
            </a:r>
            <a:r>
              <a:rPr lang="it-IT" sz="5900" dirty="0" err="1"/>
              <a:t>mentee</a:t>
            </a:r>
            <a:r>
              <a:rPr lang="it-IT" sz="5900" dirty="0"/>
              <a:t> </a:t>
            </a:r>
            <a:r>
              <a:rPr lang="it-IT" sz="5900" dirty="0" err="1"/>
              <a:t>one</a:t>
            </a:r>
            <a:r>
              <a:rPr lang="it-IT" sz="5900" dirty="0"/>
              <a:t> (</a:t>
            </a:r>
            <a:r>
              <a:rPr lang="it-IT" sz="5900" i="1" dirty="0" err="1"/>
              <a:t>transdisciplinary</a:t>
            </a:r>
            <a:r>
              <a:rPr lang="it-IT" sz="5900" i="1" dirty="0"/>
              <a:t> </a:t>
            </a:r>
            <a:r>
              <a:rPr lang="it-IT" sz="5900" i="1" dirty="0" err="1"/>
              <a:t>mentoring</a:t>
            </a:r>
            <a:r>
              <a:rPr lang="it-IT" sz="5900" dirty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it-IT" sz="5900" u="sng" dirty="0" err="1"/>
              <a:t>Our</a:t>
            </a:r>
            <a:r>
              <a:rPr lang="it-IT" sz="5900" u="sng" dirty="0"/>
              <a:t> idea </a:t>
            </a:r>
            <a:r>
              <a:rPr lang="it-IT" sz="5900" u="sng" dirty="0" err="1"/>
              <a:t>is</a:t>
            </a:r>
            <a:r>
              <a:rPr lang="it-IT" sz="5900" u="sng" dirty="0"/>
              <a:t> to look for </a:t>
            </a:r>
            <a:r>
              <a:rPr lang="it-IT" sz="5900" u="sng" dirty="0" err="1"/>
              <a:t>mentors</a:t>
            </a:r>
            <a:r>
              <a:rPr lang="it-IT" sz="5900" u="sng" dirty="0"/>
              <a:t> </a:t>
            </a:r>
            <a:r>
              <a:rPr lang="it-IT" sz="5900" u="sng" dirty="0" err="1"/>
              <a:t>among</a:t>
            </a:r>
            <a:r>
              <a:rPr lang="it-IT" sz="5900" u="sng" dirty="0"/>
              <a:t> </a:t>
            </a:r>
            <a:r>
              <a:rPr lang="it-IT" sz="5900" u="sng" dirty="0" err="1"/>
              <a:t>supervisors</a:t>
            </a:r>
            <a:r>
              <a:rPr lang="it-IT" sz="5900" u="sng" dirty="0"/>
              <a:t>, </a:t>
            </a:r>
            <a:r>
              <a:rPr lang="it-IT" sz="6000" u="sng" dirty="0" err="1"/>
              <a:t>among</a:t>
            </a:r>
            <a:r>
              <a:rPr lang="it-IT" sz="6000" u="sng" dirty="0"/>
              <a:t> </a:t>
            </a:r>
            <a:r>
              <a:rPr lang="it-IT" sz="6000" u="sng" dirty="0" err="1"/>
              <a:t>those</a:t>
            </a:r>
            <a:r>
              <a:rPr lang="it-IT" sz="6000" u="sng" dirty="0"/>
              <a:t> </a:t>
            </a:r>
            <a:r>
              <a:rPr lang="it-IT" sz="6000" u="sng" dirty="0" err="1"/>
              <a:t>who</a:t>
            </a:r>
            <a:r>
              <a:rPr lang="it-IT" sz="6000" u="sng" dirty="0"/>
              <a:t> </a:t>
            </a:r>
            <a:r>
              <a:rPr lang="it-IT" sz="6000" u="sng" dirty="0" err="1"/>
              <a:t>want</a:t>
            </a:r>
            <a:r>
              <a:rPr lang="it-IT" sz="6000" u="sng" dirty="0"/>
              <a:t> to </a:t>
            </a:r>
            <a:r>
              <a:rPr lang="it-IT" sz="6000" u="sng" dirty="0" err="1"/>
              <a:t>volunteer</a:t>
            </a:r>
            <a:r>
              <a:rPr lang="it-IT" sz="5900" u="sng" dirty="0"/>
              <a:t> </a:t>
            </a:r>
          </a:p>
          <a:p>
            <a:pPr marL="0" indent="0">
              <a:buNone/>
            </a:pPr>
            <a:endParaRPr lang="it-IT" sz="5900" dirty="0"/>
          </a:p>
          <a:p>
            <a:pPr>
              <a:buFont typeface="Wingdings" pitchFamily="2" charset="2"/>
              <a:buChar char="v"/>
            </a:pPr>
            <a:r>
              <a:rPr lang="it-IT" sz="5900" dirty="0"/>
              <a:t>The </a:t>
            </a:r>
            <a:r>
              <a:rPr lang="it-IT" sz="5900" dirty="0" err="1"/>
              <a:t>role</a:t>
            </a:r>
            <a:r>
              <a:rPr lang="it-IT" sz="5900" dirty="0"/>
              <a:t> of the </a:t>
            </a:r>
            <a:r>
              <a:rPr lang="it-IT" sz="5900" dirty="0" err="1"/>
              <a:t>mentor</a:t>
            </a:r>
            <a:r>
              <a:rPr lang="it-IT" sz="5900" dirty="0"/>
              <a:t> </a:t>
            </a:r>
            <a:r>
              <a:rPr lang="it-IT" sz="5900" dirty="0" err="1"/>
              <a:t>is</a:t>
            </a:r>
            <a:r>
              <a:rPr lang="it-IT" sz="5900" dirty="0"/>
              <a:t>: </a:t>
            </a:r>
          </a:p>
          <a:p>
            <a:pPr lvl="1">
              <a:buFont typeface="Wingdings" pitchFamily="2" charset="2"/>
              <a:buChar char="ü"/>
            </a:pPr>
            <a:r>
              <a:rPr lang="it-IT" sz="5500" dirty="0"/>
              <a:t>to </a:t>
            </a:r>
            <a:r>
              <a:rPr lang="it-IT" sz="5500" dirty="0" err="1"/>
              <a:t>provide</a:t>
            </a:r>
            <a:r>
              <a:rPr lang="it-IT" sz="5500" dirty="0"/>
              <a:t> </a:t>
            </a:r>
            <a:r>
              <a:rPr lang="it-IT" sz="5500" dirty="0" err="1"/>
              <a:t>advice</a:t>
            </a:r>
            <a:r>
              <a:rPr lang="it-IT" sz="5500" dirty="0"/>
              <a:t> on career </a:t>
            </a:r>
            <a:r>
              <a:rPr lang="it-IT" sz="5500" dirty="0" err="1"/>
              <a:t>paths</a:t>
            </a:r>
            <a:r>
              <a:rPr lang="it-IT" sz="5500" dirty="0"/>
              <a:t>, </a:t>
            </a:r>
          </a:p>
          <a:p>
            <a:pPr lvl="1">
              <a:buFont typeface="Wingdings" pitchFamily="2" charset="2"/>
              <a:buChar char="ü"/>
            </a:pPr>
            <a:r>
              <a:rPr lang="it-IT" sz="5500" dirty="0"/>
              <a:t>to help navigate </a:t>
            </a:r>
            <a:r>
              <a:rPr lang="it-IT" sz="5500" dirty="0" err="1"/>
              <a:t>organizational</a:t>
            </a:r>
            <a:r>
              <a:rPr lang="it-IT" sz="5500" dirty="0"/>
              <a:t> </a:t>
            </a:r>
            <a:r>
              <a:rPr lang="it-IT" sz="5500" dirty="0" err="1"/>
              <a:t>politics</a:t>
            </a:r>
            <a:r>
              <a:rPr lang="it-IT" sz="5500" dirty="0"/>
              <a:t>, </a:t>
            </a:r>
          </a:p>
          <a:p>
            <a:pPr lvl="1">
              <a:buFont typeface="Wingdings" pitchFamily="2" charset="2"/>
              <a:buChar char="ü"/>
            </a:pPr>
            <a:r>
              <a:rPr lang="it-IT" sz="5500" dirty="0"/>
              <a:t>to be a </a:t>
            </a:r>
            <a:r>
              <a:rPr lang="it-IT" sz="5500" dirty="0" err="1"/>
              <a:t>sounding</a:t>
            </a:r>
            <a:r>
              <a:rPr lang="it-IT" sz="5500" dirty="0"/>
              <a:t> </a:t>
            </a:r>
            <a:r>
              <a:rPr lang="it-IT" sz="5500" dirty="0" err="1"/>
              <a:t>board</a:t>
            </a:r>
            <a:r>
              <a:rPr lang="it-IT" sz="5500" dirty="0"/>
              <a:t> </a:t>
            </a:r>
            <a:r>
              <a:rPr lang="it-IT" sz="5500" dirty="0" err="1"/>
              <a:t>about</a:t>
            </a:r>
            <a:r>
              <a:rPr lang="it-IT" sz="5500" dirty="0"/>
              <a:t> office </a:t>
            </a:r>
            <a:r>
              <a:rPr lang="it-IT" sz="5500" dirty="0" err="1"/>
              <a:t>politics</a:t>
            </a:r>
            <a:r>
              <a:rPr lang="it-IT" sz="5500" dirty="0"/>
              <a:t>, </a:t>
            </a:r>
          </a:p>
          <a:p>
            <a:pPr lvl="1">
              <a:buFont typeface="Wingdings" pitchFamily="2" charset="2"/>
              <a:buChar char="ü"/>
            </a:pPr>
            <a:r>
              <a:rPr lang="it-IT" sz="5500" dirty="0"/>
              <a:t>to </a:t>
            </a:r>
            <a:r>
              <a:rPr lang="it-IT" sz="5500" dirty="0" err="1"/>
              <a:t>prevent</a:t>
            </a:r>
            <a:r>
              <a:rPr lang="it-IT" sz="5500" dirty="0"/>
              <a:t> </a:t>
            </a:r>
            <a:r>
              <a:rPr lang="it-IT" sz="5500" dirty="0" err="1"/>
              <a:t>isolation</a:t>
            </a:r>
            <a:r>
              <a:rPr lang="it-IT" sz="5500" dirty="0"/>
              <a:t> </a:t>
            </a:r>
            <a:r>
              <a:rPr lang="it-IT" sz="5500" dirty="0" err="1"/>
              <a:t>at</a:t>
            </a:r>
            <a:r>
              <a:rPr lang="it-IT" sz="5500" dirty="0"/>
              <a:t> work, </a:t>
            </a:r>
          </a:p>
          <a:p>
            <a:pPr lvl="1">
              <a:buFont typeface="Wingdings" pitchFamily="2" charset="2"/>
              <a:buChar char="ü"/>
            </a:pPr>
            <a:r>
              <a:rPr lang="it-IT" sz="5500" dirty="0"/>
              <a:t>to help create a culture </a:t>
            </a:r>
            <a:r>
              <a:rPr lang="it-IT" sz="5500" dirty="0" err="1"/>
              <a:t>that</a:t>
            </a:r>
            <a:r>
              <a:rPr lang="it-IT" sz="5500" dirty="0"/>
              <a:t> </a:t>
            </a:r>
            <a:r>
              <a:rPr lang="it-IT" sz="5500" dirty="0" err="1"/>
              <a:t>better</a:t>
            </a:r>
            <a:r>
              <a:rPr lang="it-IT" sz="5500" dirty="0"/>
              <a:t> </a:t>
            </a:r>
            <a:r>
              <a:rPr lang="it-IT" sz="5500" dirty="0" err="1"/>
              <a:t>supports</a:t>
            </a:r>
            <a:r>
              <a:rPr lang="it-IT" sz="5500" dirty="0"/>
              <a:t> gender </a:t>
            </a:r>
            <a:r>
              <a:rPr lang="it-IT" sz="5500" dirty="0" err="1"/>
              <a:t>diversity</a:t>
            </a:r>
            <a:r>
              <a:rPr lang="it-IT" sz="5500" dirty="0"/>
              <a:t> </a:t>
            </a:r>
            <a:r>
              <a:rPr lang="it-IT" sz="5500" dirty="0" err="1"/>
              <a:t>managment</a:t>
            </a:r>
            <a:endParaRPr lang="it-IT" sz="5500" dirty="0"/>
          </a:p>
          <a:p>
            <a:pPr lvl="1">
              <a:buFont typeface="Wingdings" pitchFamily="2" charset="2"/>
              <a:buChar char="ü"/>
            </a:pPr>
            <a:r>
              <a:rPr lang="it-IT" sz="5500"/>
              <a:t>to take </a:t>
            </a:r>
            <a:r>
              <a:rPr lang="it-IT" sz="5500" dirty="0" err="1"/>
              <a:t>into</a:t>
            </a:r>
            <a:r>
              <a:rPr lang="it-IT" sz="5500" dirty="0"/>
              <a:t> account </a:t>
            </a:r>
            <a:r>
              <a:rPr lang="it-IT" sz="5500" dirty="0" err="1"/>
              <a:t>fellow</a:t>
            </a:r>
            <a:r>
              <a:rPr lang="it-IT" sz="5500" dirty="0"/>
              <a:t> CDP</a:t>
            </a:r>
          </a:p>
          <a:p>
            <a:pPr marL="457200" lvl="1" indent="0">
              <a:buNone/>
            </a:pPr>
            <a:endParaRPr lang="it-IT" sz="5500" dirty="0"/>
          </a:p>
          <a:p>
            <a:pPr marL="457200" lvl="1" indent="0">
              <a:buNone/>
            </a:pPr>
            <a:endParaRPr lang="it-IT" sz="5500" dirty="0"/>
          </a:p>
          <a:p>
            <a:pPr marL="457200" lvl="1" indent="0">
              <a:buNone/>
            </a:pPr>
            <a:endParaRPr lang="it-IT" sz="59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F31B46-212E-BA49-A67F-207CF2309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" y="0"/>
            <a:ext cx="1888744" cy="102925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054BE-AFB8-F249-B8C3-FDBBF3AD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997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1823-22A9-7C48-86F7-2C8E8B720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978" y="154965"/>
            <a:ext cx="9495937" cy="71932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A </a:t>
            </a:r>
            <a:r>
              <a:rPr lang="it-IT" sz="3600" dirty="0" err="1">
                <a:latin typeface="Bookman Old Style" panose="02050604050505020204" pitchFamily="18" charset="0"/>
              </a:rPr>
              <a:t>Mentoring</a:t>
            </a:r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err="1">
                <a:latin typeface="Bookman Old Style" panose="02050604050505020204" pitchFamily="18" charset="0"/>
              </a:rPr>
              <a:t>Programme</a:t>
            </a:r>
            <a:r>
              <a:rPr lang="it-IT" sz="3600" dirty="0">
                <a:latin typeface="Bookman Old Style" panose="02050604050505020204" pitchFamily="18" charset="0"/>
              </a:rPr>
              <a:t> (MP)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3B36E-6A7A-864B-9EE7-68CCF914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24" y="2080223"/>
            <a:ext cx="11505691" cy="4276127"/>
          </a:xfrm>
        </p:spPr>
        <p:txBody>
          <a:bodyPr>
            <a:noAutofit/>
          </a:bodyPr>
          <a:lstStyle/>
          <a:p>
            <a:r>
              <a:rPr lang="en-GB" sz="2400" dirty="0"/>
              <a:t>The MP will last 10/12 months and will be organised in the second year of the fellowship. It will be a </a:t>
            </a:r>
            <a:r>
              <a:rPr lang="en-GB" sz="2400" i="1" dirty="0"/>
              <a:t>transdisciplinary </a:t>
            </a:r>
            <a:r>
              <a:rPr lang="en-GB" sz="2400" dirty="0"/>
              <a:t>mentoring program aimed to achieve the own professional development goals of the mentee and to develop their career skills. </a:t>
            </a:r>
          </a:p>
          <a:p>
            <a:r>
              <a:rPr lang="en-GB" sz="2400" dirty="0"/>
              <a:t>The programme will be supported by other activities (such as training seminars, contact with SME, etc.) that will contribute to sustain the programme. </a:t>
            </a:r>
          </a:p>
          <a:p>
            <a:r>
              <a:rPr lang="en-GB" sz="2400" dirty="0"/>
              <a:t>The programme is based on 5/6 meetings (face-to-face or via internet connection) that have to last 2hours each.</a:t>
            </a:r>
          </a:p>
          <a:p>
            <a:endParaRPr lang="en-GB" sz="2400" dirty="0"/>
          </a:p>
          <a:p>
            <a:r>
              <a:rPr lang="en-GB" sz="2400" i="1" dirty="0"/>
              <a:t>A model of relationship </a:t>
            </a:r>
            <a:r>
              <a:rPr lang="en-GB" sz="2400" i="1" dirty="0" err="1"/>
              <a:t>centered</a:t>
            </a:r>
            <a:r>
              <a:rPr lang="en-GB" sz="2400" i="1" dirty="0"/>
              <a:t> on mentees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F31B46-212E-BA49-A67F-207CF2309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" y="0"/>
            <a:ext cx="1888744" cy="102925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054BE-AFB8-F249-B8C3-FDBBF3AD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95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BE595-E6CB-FB41-BA21-CDA30861C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166405"/>
            <a:ext cx="11550315" cy="47210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objective</a:t>
            </a:r>
            <a:r>
              <a:rPr lang="it-IT" dirty="0"/>
              <a:t> of MP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support</a:t>
            </a:r>
            <a:r>
              <a:rPr lang="it-IT" dirty="0"/>
              <a:t> </a:t>
            </a:r>
            <a:r>
              <a:rPr lang="it-IT" dirty="0" err="1"/>
              <a:t>young</a:t>
            </a:r>
            <a:r>
              <a:rPr lang="it-IT" dirty="0"/>
              <a:t> </a:t>
            </a:r>
            <a:r>
              <a:rPr lang="it-IT" dirty="0" err="1"/>
              <a:t>researchers</a:t>
            </a:r>
            <a:r>
              <a:rPr lang="it-IT" dirty="0"/>
              <a:t> in the </a:t>
            </a:r>
            <a:r>
              <a:rPr lang="it-IT" dirty="0" err="1"/>
              <a:t>acquisition</a:t>
            </a:r>
            <a:r>
              <a:rPr lang="it-IT" dirty="0"/>
              <a:t> of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skills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Leadership </a:t>
            </a:r>
            <a:r>
              <a:rPr lang="it-IT" dirty="0" err="1"/>
              <a:t>development</a:t>
            </a:r>
            <a:r>
              <a:rPr lang="it-IT" dirty="0"/>
              <a:t> in </a:t>
            </a:r>
            <a:r>
              <a:rPr lang="it-IT" dirty="0" err="1"/>
              <a:t>research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Diversity</a:t>
            </a:r>
            <a:r>
              <a:rPr lang="it-IT" dirty="0"/>
              <a:t> management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National </a:t>
            </a:r>
            <a:r>
              <a:rPr lang="it-IT" dirty="0" err="1"/>
              <a:t>evaluation</a:t>
            </a:r>
            <a:r>
              <a:rPr lang="it-IT" dirty="0"/>
              <a:t> </a:t>
            </a:r>
            <a:r>
              <a:rPr lang="it-IT" dirty="0" err="1"/>
              <a:t>criteria</a:t>
            </a:r>
            <a:r>
              <a:rPr lang="it-IT" dirty="0"/>
              <a:t> of </a:t>
            </a:r>
            <a:r>
              <a:rPr lang="it-IT" dirty="0" err="1"/>
              <a:t>research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evaluation</a:t>
            </a:r>
            <a:r>
              <a:rPr lang="it-IT" dirty="0"/>
              <a:t> </a:t>
            </a:r>
            <a:r>
              <a:rPr lang="it-IT" dirty="0" err="1"/>
              <a:t>criteria</a:t>
            </a:r>
            <a:r>
              <a:rPr lang="it-IT" dirty="0"/>
              <a:t> of </a:t>
            </a:r>
            <a:r>
              <a:rPr lang="it-IT" dirty="0" err="1"/>
              <a:t>research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Ability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leader for </a:t>
            </a:r>
            <a:r>
              <a:rPr lang="it-IT" dirty="0" err="1"/>
              <a:t>funding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 in </a:t>
            </a:r>
            <a:r>
              <a:rPr lang="it-IT" dirty="0" err="1"/>
              <a:t>research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Liaising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university</a:t>
            </a:r>
            <a:r>
              <a:rPr lang="it-IT" dirty="0"/>
              <a:t> and private </a:t>
            </a:r>
            <a:r>
              <a:rPr lang="it-IT" dirty="0" err="1"/>
              <a:t>industry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Balancing</a:t>
            </a:r>
            <a:r>
              <a:rPr lang="it-IT" dirty="0"/>
              <a:t> work/life and </a:t>
            </a:r>
            <a:r>
              <a:rPr lang="it-IT" dirty="0" err="1"/>
              <a:t>leisure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Inclusive </a:t>
            </a:r>
            <a:r>
              <a:rPr lang="it-IT" dirty="0" err="1"/>
              <a:t>communication</a:t>
            </a: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of </a:t>
            </a:r>
            <a:r>
              <a:rPr lang="it-IT" dirty="0" err="1"/>
              <a:t>diversity</a:t>
            </a:r>
            <a:r>
              <a:rPr lang="it-IT" dirty="0"/>
              <a:t> and </a:t>
            </a:r>
            <a:r>
              <a:rPr lang="it-IT" dirty="0" err="1"/>
              <a:t>inclusion</a:t>
            </a:r>
            <a:endParaRPr lang="it-IT" dirty="0"/>
          </a:p>
          <a:p>
            <a:endParaRPr lang="it-IT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77F0E1-BBAB-F94C-86BD-200EB0DE9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" y="0"/>
            <a:ext cx="1888744" cy="102925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5D7416-1F7B-BE49-968C-F6544566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19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58CFF16-EB2E-E24A-99A9-0470B4B2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978" y="154965"/>
            <a:ext cx="9495937" cy="71932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A </a:t>
            </a:r>
            <a:r>
              <a:rPr lang="it-IT" sz="3600" dirty="0" err="1">
                <a:latin typeface="Bookman Old Style" panose="02050604050505020204" pitchFamily="18" charset="0"/>
              </a:rPr>
              <a:t>Mentoring</a:t>
            </a:r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err="1">
                <a:latin typeface="Bookman Old Style" panose="02050604050505020204" pitchFamily="18" charset="0"/>
              </a:rPr>
              <a:t>Programme</a:t>
            </a:r>
            <a:r>
              <a:rPr lang="it-IT" sz="3600" dirty="0">
                <a:latin typeface="Bookman Old Style" panose="02050604050505020204" pitchFamily="18" charset="0"/>
              </a:rPr>
              <a:t> (MP)</a:t>
            </a:r>
          </a:p>
        </p:txBody>
      </p:sp>
    </p:spTree>
    <p:extLst>
      <p:ext uri="{BB962C8B-B14F-4D97-AF65-F5344CB8AC3E}">
        <p14:creationId xmlns:p14="http://schemas.microsoft.com/office/powerpoint/2010/main" val="396023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1FED8-AC04-3E49-A258-F85B001C9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6161"/>
            <a:ext cx="12086939" cy="44218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4400" dirty="0"/>
          </a:p>
          <a:p>
            <a:pPr marL="0" indent="0">
              <a:buNone/>
            </a:pPr>
            <a:r>
              <a:rPr lang="it-IT" sz="6400" dirty="0"/>
              <a:t>In </a:t>
            </a:r>
            <a:r>
              <a:rPr lang="it-IT" sz="6400" dirty="0" err="1"/>
              <a:t>this</a:t>
            </a:r>
            <a:r>
              <a:rPr lang="it-IT" sz="6400" dirty="0"/>
              <a:t> </a:t>
            </a:r>
            <a:r>
              <a:rPr lang="it-IT" sz="6400" dirty="0" err="1"/>
              <a:t>context</a:t>
            </a:r>
            <a:r>
              <a:rPr lang="it-IT" sz="6400" dirty="0"/>
              <a:t> the </a:t>
            </a:r>
            <a:r>
              <a:rPr lang="it-IT" sz="6400" b="1" dirty="0"/>
              <a:t>Personal Career Development Plan (CDP) </a:t>
            </a:r>
            <a:r>
              <a:rPr lang="it-IT" sz="6400" dirty="0" err="1"/>
              <a:t>is</a:t>
            </a:r>
            <a:r>
              <a:rPr lang="it-IT" sz="6400" dirty="0"/>
              <a:t> an </a:t>
            </a:r>
            <a:r>
              <a:rPr lang="it-IT" sz="6400" dirty="0" err="1"/>
              <a:t>important</a:t>
            </a:r>
            <a:r>
              <a:rPr lang="it-IT" sz="6400" dirty="0"/>
              <a:t> </a:t>
            </a:r>
            <a:r>
              <a:rPr lang="it-IT" sz="6400" dirty="0" err="1"/>
              <a:t>tool</a:t>
            </a:r>
            <a:r>
              <a:rPr lang="it-IT" sz="6400" dirty="0"/>
              <a:t> </a:t>
            </a:r>
          </a:p>
          <a:p>
            <a:pPr marL="0" indent="0">
              <a:buNone/>
            </a:pPr>
            <a:r>
              <a:rPr lang="it-IT" sz="6400" dirty="0" err="1"/>
              <a:t>Fellows</a:t>
            </a:r>
            <a:r>
              <a:rPr lang="it-IT" sz="6400" dirty="0"/>
              <a:t> are </a:t>
            </a:r>
            <a:r>
              <a:rPr lang="it-IT" sz="6400" dirty="0" err="1"/>
              <a:t>required</a:t>
            </a:r>
            <a:r>
              <a:rPr lang="it-IT" sz="6400" dirty="0"/>
              <a:t> to </a:t>
            </a:r>
            <a:r>
              <a:rPr lang="it-IT" sz="6400" dirty="0" err="1"/>
              <a:t>define</a:t>
            </a:r>
            <a:r>
              <a:rPr lang="it-IT" sz="6400" dirty="0"/>
              <a:t> </a:t>
            </a:r>
            <a:r>
              <a:rPr lang="it-IT" sz="6400" dirty="0" err="1"/>
              <a:t>their</a:t>
            </a:r>
            <a:r>
              <a:rPr lang="it-IT" sz="6400" dirty="0"/>
              <a:t> CDP  </a:t>
            </a:r>
            <a:r>
              <a:rPr lang="it-IT" sz="6400" dirty="0" err="1"/>
              <a:t>at</a:t>
            </a:r>
            <a:r>
              <a:rPr lang="it-IT" sz="6400" dirty="0"/>
              <a:t> </a:t>
            </a:r>
            <a:r>
              <a:rPr lang="it-IT" sz="6400" dirty="0" err="1"/>
              <a:t>beginning</a:t>
            </a:r>
            <a:r>
              <a:rPr lang="it-IT" sz="6400" dirty="0"/>
              <a:t> of </a:t>
            </a:r>
            <a:r>
              <a:rPr lang="it-IT" sz="6400" dirty="0" err="1"/>
              <a:t>their</a:t>
            </a:r>
            <a:r>
              <a:rPr lang="it-IT" sz="6400" dirty="0"/>
              <a:t> </a:t>
            </a:r>
            <a:r>
              <a:rPr lang="it-IT" sz="6400" dirty="0" err="1"/>
              <a:t>programme</a:t>
            </a:r>
            <a:r>
              <a:rPr lang="it-IT" sz="6400" dirty="0"/>
              <a:t>, </a:t>
            </a:r>
            <a:r>
              <a:rPr lang="it-IT" sz="6400" u="sng" dirty="0"/>
              <a:t>with input </a:t>
            </a:r>
            <a:r>
              <a:rPr lang="it-IT" sz="6400" u="sng" dirty="0" err="1"/>
              <a:t>also</a:t>
            </a:r>
            <a:r>
              <a:rPr lang="it-IT" sz="6400" u="sng" dirty="0"/>
              <a:t> from </a:t>
            </a:r>
            <a:r>
              <a:rPr lang="it-IT" sz="6400" u="sng" dirty="0" err="1"/>
              <a:t>supervisors</a:t>
            </a:r>
            <a:r>
              <a:rPr lang="it-IT" sz="6400" u="sng" dirty="0"/>
              <a:t> </a:t>
            </a:r>
            <a:r>
              <a:rPr lang="it-IT" sz="6400" dirty="0"/>
              <a:t>and the CB, </a:t>
            </a:r>
            <a:r>
              <a:rPr lang="it-IT" sz="6400" dirty="0" err="1"/>
              <a:t>according</a:t>
            </a:r>
            <a:r>
              <a:rPr lang="it-IT" sz="6400" dirty="0"/>
              <a:t> to </a:t>
            </a:r>
            <a:r>
              <a:rPr lang="it-IT" sz="6400" dirty="0" err="1"/>
              <a:t>their</a:t>
            </a:r>
            <a:r>
              <a:rPr lang="it-IT" sz="6400" dirty="0"/>
              <a:t> </a:t>
            </a:r>
            <a:r>
              <a:rPr lang="it-IT" sz="6400" dirty="0" err="1"/>
              <a:t>needs</a:t>
            </a:r>
            <a:r>
              <a:rPr lang="it-IT" sz="6400" dirty="0"/>
              <a:t>. </a:t>
            </a:r>
            <a:r>
              <a:rPr lang="it-IT" sz="6400" dirty="0" err="1"/>
              <a:t>CDPs</a:t>
            </a:r>
            <a:r>
              <a:rPr lang="it-IT" sz="6400" dirty="0"/>
              <a:t> </a:t>
            </a:r>
            <a:r>
              <a:rPr lang="it-IT" sz="6400" dirty="0" err="1"/>
              <a:t>will</a:t>
            </a:r>
            <a:r>
              <a:rPr lang="it-IT" sz="6400" dirty="0"/>
              <a:t> be </a:t>
            </a:r>
            <a:r>
              <a:rPr lang="it-IT" sz="6400" dirty="0" err="1"/>
              <a:t>formally</a:t>
            </a:r>
            <a:r>
              <a:rPr lang="it-IT" sz="6400" dirty="0"/>
              <a:t> </a:t>
            </a:r>
            <a:r>
              <a:rPr lang="it-IT" sz="6400" dirty="0" err="1"/>
              <a:t>updated</a:t>
            </a:r>
            <a:r>
              <a:rPr lang="it-IT" sz="6400" dirty="0"/>
              <a:t> </a:t>
            </a:r>
            <a:r>
              <a:rPr lang="it-IT" sz="6400" dirty="0" err="1"/>
              <a:t>annually</a:t>
            </a:r>
            <a:r>
              <a:rPr lang="it-IT" sz="6400" dirty="0"/>
              <a:t> (</a:t>
            </a:r>
            <a:r>
              <a:rPr lang="it-IT" sz="6400" dirty="0" err="1">
                <a:solidFill>
                  <a:srgbClr val="FF0000"/>
                </a:solidFill>
              </a:rPr>
              <a:t>see</a:t>
            </a:r>
            <a:r>
              <a:rPr lang="it-IT" sz="6400" dirty="0">
                <a:solidFill>
                  <a:srgbClr val="FF0000"/>
                </a:solidFill>
              </a:rPr>
              <a:t> Antonio Masiero </a:t>
            </a:r>
            <a:r>
              <a:rPr lang="it-IT" sz="6400" dirty="0" err="1">
                <a:solidFill>
                  <a:srgbClr val="FF0000"/>
                </a:solidFill>
              </a:rPr>
              <a:t>presentation</a:t>
            </a:r>
            <a:r>
              <a:rPr lang="it-IT" sz="6400" dirty="0"/>
              <a:t>)</a:t>
            </a:r>
          </a:p>
          <a:p>
            <a:pPr marL="0" indent="0">
              <a:buNone/>
            </a:pPr>
            <a:r>
              <a:rPr lang="it-IT" sz="6400" dirty="0"/>
              <a:t>The CDP </a:t>
            </a:r>
            <a:r>
              <a:rPr lang="it-IT" sz="6400" dirty="0" err="1"/>
              <a:t>is</a:t>
            </a:r>
            <a:r>
              <a:rPr lang="it-IT" sz="6400" dirty="0"/>
              <a:t> a </a:t>
            </a:r>
            <a:r>
              <a:rPr lang="it-IT" sz="6400" dirty="0" err="1"/>
              <a:t>tool</a:t>
            </a:r>
            <a:r>
              <a:rPr lang="it-IT" sz="6400" dirty="0"/>
              <a:t> for </a:t>
            </a:r>
            <a:r>
              <a:rPr lang="it-IT" sz="6400" dirty="0" err="1"/>
              <a:t>researchers</a:t>
            </a:r>
            <a:r>
              <a:rPr lang="it-IT" sz="6400" dirty="0"/>
              <a:t> to </a:t>
            </a:r>
            <a:r>
              <a:rPr lang="it-IT" sz="6400" dirty="0" err="1"/>
              <a:t>plan</a:t>
            </a:r>
            <a:r>
              <a:rPr lang="it-IT" sz="6400" dirty="0"/>
              <a:t>, monitor and </a:t>
            </a:r>
            <a:r>
              <a:rPr lang="it-IT" sz="6400" dirty="0" err="1"/>
              <a:t>evaluate</a:t>
            </a:r>
            <a:r>
              <a:rPr lang="it-IT" sz="6400" dirty="0"/>
              <a:t> </a:t>
            </a:r>
            <a:r>
              <a:rPr lang="it-IT" sz="6400" dirty="0" err="1"/>
              <a:t>their</a:t>
            </a:r>
            <a:r>
              <a:rPr lang="it-IT" sz="6400" dirty="0"/>
              <a:t> progress in the </a:t>
            </a:r>
            <a:r>
              <a:rPr lang="it-IT" sz="6400" dirty="0" err="1"/>
              <a:t>acquisition</a:t>
            </a:r>
            <a:r>
              <a:rPr lang="it-IT" sz="6400" dirty="0"/>
              <a:t> of </a:t>
            </a:r>
            <a:r>
              <a:rPr lang="it-IT" sz="6400" dirty="0" err="1"/>
              <a:t>skills</a:t>
            </a:r>
            <a:r>
              <a:rPr lang="it-IT" sz="6400" dirty="0"/>
              <a:t>, </a:t>
            </a:r>
            <a:r>
              <a:rPr lang="it-IT" sz="6400" dirty="0" err="1"/>
              <a:t>experiences</a:t>
            </a:r>
            <a:r>
              <a:rPr lang="it-IT" sz="6400" dirty="0"/>
              <a:t> and </a:t>
            </a:r>
            <a:r>
              <a:rPr lang="it-IT" sz="6400" dirty="0" err="1"/>
              <a:t>advancement</a:t>
            </a:r>
            <a:r>
              <a:rPr lang="it-IT" sz="6400" dirty="0"/>
              <a:t> in </a:t>
            </a:r>
            <a:r>
              <a:rPr lang="it-IT" sz="6400" dirty="0" err="1"/>
              <a:t>their</a:t>
            </a:r>
            <a:r>
              <a:rPr lang="it-IT" sz="6400" dirty="0"/>
              <a:t> career. </a:t>
            </a:r>
          </a:p>
          <a:p>
            <a:pPr marL="0" indent="0">
              <a:buNone/>
            </a:pPr>
            <a:endParaRPr lang="it-IT" sz="6400" dirty="0"/>
          </a:p>
          <a:p>
            <a:pPr marL="0" indent="0">
              <a:buNone/>
            </a:pPr>
            <a:r>
              <a:rPr lang="it-IT" sz="6400" u="sng" dirty="0"/>
              <a:t>The CDP </a:t>
            </a:r>
            <a:r>
              <a:rPr lang="it-IT" sz="6400" u="sng" dirty="0" err="1"/>
              <a:t>will</a:t>
            </a:r>
            <a:r>
              <a:rPr lang="it-IT" sz="6400" u="sng" dirty="0"/>
              <a:t> </a:t>
            </a:r>
            <a:r>
              <a:rPr lang="it-IT" sz="6400" u="sng" dirty="0" err="1"/>
              <a:t>comprise</a:t>
            </a:r>
            <a:r>
              <a:rPr lang="it-IT" sz="6400" u="sng" dirty="0"/>
              <a:t> </a:t>
            </a:r>
            <a:r>
              <a:rPr lang="it-IT" sz="6400" u="sng" dirty="0" err="1"/>
              <a:t>fellows</a:t>
            </a:r>
            <a:r>
              <a:rPr lang="it-IT" sz="6400" u="sng" dirty="0"/>
              <a:t>’ </a:t>
            </a:r>
            <a:r>
              <a:rPr lang="it-IT" sz="6400" u="sng" dirty="0" err="1"/>
              <a:t>scientific</a:t>
            </a:r>
            <a:r>
              <a:rPr lang="it-IT" sz="6400" u="sng" dirty="0"/>
              <a:t> </a:t>
            </a:r>
            <a:r>
              <a:rPr lang="it-IT" sz="6400" u="sng" dirty="0" err="1"/>
              <a:t>objectives</a:t>
            </a:r>
            <a:r>
              <a:rPr lang="it-IT" sz="6400" u="sng" dirty="0"/>
              <a:t> and </a:t>
            </a:r>
            <a:r>
              <a:rPr lang="it-IT" sz="6400" b="1" u="sng" dirty="0"/>
              <a:t>training </a:t>
            </a:r>
            <a:r>
              <a:rPr lang="it-IT" sz="6400" b="1" u="sng" dirty="0" err="1"/>
              <a:t>needs</a:t>
            </a:r>
            <a:r>
              <a:rPr lang="it-IT" sz="6400" b="1" u="sng" dirty="0"/>
              <a:t>, </a:t>
            </a:r>
            <a:r>
              <a:rPr lang="it-IT" sz="6400" b="1" u="sng" dirty="0" err="1"/>
              <a:t>including</a:t>
            </a:r>
            <a:r>
              <a:rPr lang="it-IT" sz="6400" b="1" u="sng" dirty="0"/>
              <a:t> </a:t>
            </a:r>
            <a:r>
              <a:rPr lang="it-IT" sz="6400" b="1" u="sng" dirty="0" err="1"/>
              <a:t>complementary</a:t>
            </a:r>
            <a:r>
              <a:rPr lang="it-IT" sz="6400" b="1" u="sng" dirty="0"/>
              <a:t> </a:t>
            </a:r>
            <a:r>
              <a:rPr lang="it-IT" sz="6400" b="1" u="sng" dirty="0" err="1"/>
              <a:t>skills</a:t>
            </a:r>
            <a:r>
              <a:rPr lang="it-IT" sz="6400" u="sng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it-IT" sz="6400" dirty="0" err="1"/>
              <a:t>primarily</a:t>
            </a:r>
            <a:r>
              <a:rPr lang="it-IT" sz="6400" dirty="0"/>
              <a:t> on </a:t>
            </a:r>
            <a:r>
              <a:rPr lang="it-IT" sz="6400" dirty="0" err="1"/>
              <a:t>scientific</a:t>
            </a:r>
            <a:r>
              <a:rPr lang="it-IT" sz="6400" dirty="0"/>
              <a:t> and </a:t>
            </a:r>
            <a:r>
              <a:rPr lang="it-IT" sz="6400" dirty="0" err="1"/>
              <a:t>technological</a:t>
            </a:r>
            <a:r>
              <a:rPr lang="it-IT" sz="6400" dirty="0"/>
              <a:t> </a:t>
            </a:r>
            <a:r>
              <a:rPr lang="it-IT" sz="6400" dirty="0" err="1"/>
              <a:t>knowledge</a:t>
            </a:r>
            <a:r>
              <a:rPr lang="it-IT" sz="6400" dirty="0"/>
              <a:t> </a:t>
            </a:r>
            <a:r>
              <a:rPr lang="it-IT" sz="6400" dirty="0" err="1"/>
              <a:t>through</a:t>
            </a:r>
            <a:r>
              <a:rPr lang="it-IT" sz="6400" dirty="0"/>
              <a:t> </a:t>
            </a:r>
            <a:r>
              <a:rPr lang="it-IT" sz="6400" dirty="0" err="1"/>
              <a:t>research</a:t>
            </a:r>
            <a:r>
              <a:rPr lang="it-IT" sz="6400" dirty="0"/>
              <a:t> on </a:t>
            </a:r>
            <a:r>
              <a:rPr lang="it-IT" sz="6400" dirty="0" err="1"/>
              <a:t>individual</a:t>
            </a:r>
            <a:r>
              <a:rPr lang="it-IT" sz="6400" dirty="0"/>
              <a:t>, </a:t>
            </a:r>
            <a:r>
              <a:rPr lang="it-IT" sz="6400" dirty="0" err="1"/>
              <a:t>personalised</a:t>
            </a:r>
            <a:r>
              <a:rPr lang="it-IT" sz="6400" dirty="0"/>
              <a:t> </a:t>
            </a:r>
            <a:r>
              <a:rPr lang="it-IT" sz="6400" dirty="0" err="1"/>
              <a:t>projects</a:t>
            </a:r>
            <a:r>
              <a:rPr lang="it-IT" sz="6400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it-IT" sz="6400" dirty="0"/>
              <a:t>management and </a:t>
            </a:r>
            <a:r>
              <a:rPr lang="it-IT" sz="6400" dirty="0" err="1"/>
              <a:t>financing</a:t>
            </a:r>
            <a:r>
              <a:rPr lang="it-IT" sz="6400" dirty="0"/>
              <a:t> of </a:t>
            </a:r>
            <a:r>
              <a:rPr lang="it-IT" sz="6400" dirty="0" err="1"/>
              <a:t>research</a:t>
            </a:r>
            <a:r>
              <a:rPr lang="it-IT" sz="6400" dirty="0"/>
              <a:t> </a:t>
            </a:r>
            <a:r>
              <a:rPr lang="it-IT" sz="6400" dirty="0" err="1"/>
              <a:t>projects</a:t>
            </a:r>
            <a:r>
              <a:rPr lang="it-IT" sz="6400" dirty="0"/>
              <a:t> and </a:t>
            </a:r>
            <a:r>
              <a:rPr lang="it-IT" sz="6400" dirty="0" err="1"/>
              <a:t>programmes</a:t>
            </a:r>
            <a:r>
              <a:rPr lang="it-IT" sz="6400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it-IT" sz="6400" dirty="0" err="1"/>
              <a:t>intellectual</a:t>
            </a:r>
            <a:r>
              <a:rPr lang="it-IT" sz="6400" dirty="0"/>
              <a:t> </a:t>
            </a:r>
            <a:r>
              <a:rPr lang="it-IT" sz="6400" dirty="0" err="1"/>
              <a:t>property</a:t>
            </a:r>
            <a:r>
              <a:rPr lang="it-IT" sz="6400" dirty="0"/>
              <a:t> </a:t>
            </a:r>
            <a:r>
              <a:rPr lang="it-IT" sz="6400" dirty="0" err="1"/>
              <a:t>rights</a:t>
            </a:r>
            <a:r>
              <a:rPr lang="it-IT" sz="6400" dirty="0"/>
              <a:t>; </a:t>
            </a:r>
          </a:p>
          <a:p>
            <a:pPr>
              <a:buFont typeface="Wingdings" pitchFamily="2" charset="2"/>
              <a:buChar char="ü"/>
            </a:pPr>
            <a:r>
              <a:rPr lang="it-IT" sz="6400" dirty="0" err="1"/>
              <a:t>entrepreneurship</a:t>
            </a:r>
            <a:r>
              <a:rPr lang="it-IT" sz="6400" dirty="0"/>
              <a:t>, </a:t>
            </a:r>
            <a:r>
              <a:rPr lang="it-IT" sz="6400" dirty="0" err="1"/>
              <a:t>how</a:t>
            </a:r>
            <a:r>
              <a:rPr lang="it-IT" sz="6400" dirty="0"/>
              <a:t> to create spin-off companies;</a:t>
            </a:r>
          </a:p>
          <a:p>
            <a:pPr>
              <a:buFont typeface="Wingdings" pitchFamily="2" charset="2"/>
              <a:buChar char="ü"/>
            </a:pPr>
            <a:r>
              <a:rPr lang="it-IT" sz="6400" dirty="0"/>
              <a:t>science </a:t>
            </a:r>
            <a:r>
              <a:rPr lang="it-IT" sz="6400" dirty="0" err="1"/>
              <a:t>communication</a:t>
            </a:r>
            <a:r>
              <a:rPr lang="it-IT" sz="6400" dirty="0"/>
              <a:t>, </a:t>
            </a:r>
            <a:r>
              <a:rPr lang="it-IT" sz="6400" dirty="0" err="1"/>
              <a:t>dissemination</a:t>
            </a:r>
            <a:r>
              <a:rPr lang="it-IT" sz="6400" dirty="0"/>
              <a:t> </a:t>
            </a:r>
            <a:r>
              <a:rPr lang="it-IT" sz="6400" dirty="0" err="1"/>
              <a:t>skills</a:t>
            </a:r>
            <a:r>
              <a:rPr lang="it-IT" sz="64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it-IT" sz="6400" dirty="0"/>
              <a:t>soft </a:t>
            </a:r>
            <a:r>
              <a:rPr lang="it-IT" sz="6400" dirty="0" err="1"/>
              <a:t>skills</a:t>
            </a:r>
            <a:endParaRPr lang="it-IT" sz="6400" dirty="0"/>
          </a:p>
          <a:p>
            <a:pPr>
              <a:buFont typeface="Wingdings" pitchFamily="2" charset="2"/>
              <a:buChar char="ü"/>
            </a:pPr>
            <a:r>
              <a:rPr lang="it-IT" sz="6400" dirty="0"/>
              <a:t>public </a:t>
            </a:r>
            <a:r>
              <a:rPr lang="it-IT" sz="6400" dirty="0" err="1"/>
              <a:t>engagment</a:t>
            </a:r>
            <a:endParaRPr lang="it-IT" sz="6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BF21A7-2DE6-774D-A6FB-ED0DDC672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" y="0"/>
            <a:ext cx="1888744" cy="102925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680336E-DFB8-D448-90BD-F125B6E36F91}"/>
              </a:ext>
            </a:extLst>
          </p:cNvPr>
          <p:cNvSpPr txBox="1">
            <a:spLocks/>
          </p:cNvSpPr>
          <p:nvPr/>
        </p:nvSpPr>
        <p:spPr>
          <a:xfrm>
            <a:off x="497304" y="144378"/>
            <a:ext cx="11223705" cy="884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	         </a:t>
            </a:r>
            <a:r>
              <a:rPr lang="it-IT" sz="4000" dirty="0">
                <a:latin typeface="Bookman Old Style" panose="02050604050505020204" pitchFamily="18" charset="0"/>
              </a:rPr>
              <a:t>Personal Career Development </a:t>
            </a:r>
            <a:r>
              <a:rPr lang="it-IT" sz="4000" dirty="0" err="1">
                <a:latin typeface="Bookman Old Style" panose="02050604050505020204" pitchFamily="18" charset="0"/>
              </a:rPr>
              <a:t>Plans</a:t>
            </a:r>
            <a:r>
              <a:rPr lang="it-IT" sz="4000" dirty="0">
                <a:latin typeface="Bookman Old Style" panose="02050604050505020204" pitchFamily="18" charset="0"/>
              </a:rPr>
              <a:t> (CDP)</a:t>
            </a:r>
            <a:endParaRPr lang="en-GB" sz="4000" dirty="0">
              <a:latin typeface="Bookman Old Style" panose="020506040505050202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D06FF0-3D7D-8944-BE9A-A1F20F91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2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D3927-DC5F-684F-9F7B-83D16CE5C205}"/>
              </a:ext>
            </a:extLst>
          </p:cNvPr>
          <p:cNvSpPr txBox="1"/>
          <p:nvPr/>
        </p:nvSpPr>
        <p:spPr>
          <a:xfrm>
            <a:off x="-1" y="1085074"/>
            <a:ext cx="1219200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sz="2400" dirty="0">
                <a:latin typeface="Bookman Old Style" panose="02050604050505020204" pitchFamily="18" charset="0"/>
              </a:rPr>
              <a:t>Fellini </a:t>
            </a:r>
            <a:r>
              <a:rPr lang="it-IT" sz="2400" dirty="0" err="1">
                <a:latin typeface="Bookman Old Style" panose="02050604050505020204" pitchFamily="18" charset="0"/>
              </a:rPr>
              <a:t>is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not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only</a:t>
            </a:r>
            <a:r>
              <a:rPr lang="it-IT" sz="2400" dirty="0">
                <a:latin typeface="Bookman Old Style" panose="02050604050505020204" pitchFamily="18" charset="0"/>
              </a:rPr>
              <a:t> a </a:t>
            </a:r>
            <a:r>
              <a:rPr lang="it-IT" sz="2400" dirty="0" err="1">
                <a:latin typeface="Bookman Old Style" panose="02050604050505020204" pitchFamily="18" charset="0"/>
              </a:rPr>
              <a:t>research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programme</a:t>
            </a:r>
            <a:r>
              <a:rPr lang="it-IT" sz="2400" dirty="0">
                <a:latin typeface="Bookman Old Style" panose="02050604050505020204" pitchFamily="18" charset="0"/>
              </a:rPr>
              <a:t>, </a:t>
            </a:r>
            <a:r>
              <a:rPr lang="it-IT" sz="2400" dirty="0" err="1">
                <a:latin typeface="Bookman Old Style" panose="02050604050505020204" pitchFamily="18" charset="0"/>
              </a:rPr>
              <a:t>but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also</a:t>
            </a:r>
            <a:r>
              <a:rPr lang="it-IT" sz="2400" dirty="0">
                <a:latin typeface="Bookman Old Style" panose="02050604050505020204" pitchFamily="18" charset="0"/>
              </a:rPr>
              <a:t> « </a:t>
            </a:r>
            <a:r>
              <a:rPr lang="it-IT" sz="2400" dirty="0" err="1">
                <a:latin typeface="Bookman Old Style" panose="02050604050505020204" pitchFamily="18" charset="0"/>
              </a:rPr>
              <a:t>provide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all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Fellows</a:t>
            </a:r>
            <a:r>
              <a:rPr lang="it-IT" sz="2400" dirty="0">
                <a:latin typeface="Bookman Old Style" panose="02050604050505020204" pitchFamily="18" charset="0"/>
              </a:rPr>
              <a:t> with an </a:t>
            </a:r>
          </a:p>
          <a:p>
            <a:pPr algn="r"/>
            <a:r>
              <a:rPr lang="it-IT" sz="2400" dirty="0" err="1">
                <a:latin typeface="Bookman Old Style" panose="02050604050505020204" pitchFamily="18" charset="0"/>
              </a:rPr>
              <a:t>ideal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basis</a:t>
            </a:r>
            <a:r>
              <a:rPr lang="it-IT" sz="2400" dirty="0">
                <a:latin typeface="Bookman Old Style" panose="02050604050505020204" pitchFamily="18" charset="0"/>
              </a:rPr>
              <a:t> for </a:t>
            </a:r>
            <a:r>
              <a:rPr lang="it-IT" sz="2400" dirty="0" err="1">
                <a:latin typeface="Bookman Old Style" panose="02050604050505020204" pitchFamily="18" charset="0"/>
              </a:rPr>
              <a:t>their</a:t>
            </a:r>
            <a:r>
              <a:rPr lang="it-IT" sz="2400" dirty="0">
                <a:latin typeface="Bookman Old Style" panose="02050604050505020204" pitchFamily="18" charset="0"/>
              </a:rPr>
              <a:t> future </a:t>
            </a:r>
            <a:r>
              <a:rPr lang="it-IT" sz="2400" dirty="0" err="1">
                <a:latin typeface="Bookman Old Style" panose="02050604050505020204" pitchFamily="18" charset="0"/>
              </a:rPr>
              <a:t>careers</a:t>
            </a:r>
            <a:r>
              <a:rPr lang="it-IT" sz="2400" dirty="0">
                <a:latin typeface="Bookman Old Style" panose="02050604050505020204" pitchFamily="18" charset="0"/>
              </a:rPr>
              <a:t>, </a:t>
            </a:r>
            <a:r>
              <a:rPr lang="it-IT" sz="2400" dirty="0" err="1">
                <a:latin typeface="Bookman Old Style" panose="02050604050505020204" pitchFamily="18" charset="0"/>
              </a:rPr>
              <a:t>preparing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latin typeface="Bookman Old Style" panose="02050604050505020204" pitchFamily="18" charset="0"/>
              </a:rPr>
              <a:t>them</a:t>
            </a:r>
            <a:r>
              <a:rPr lang="it-IT" sz="2400" dirty="0">
                <a:latin typeface="Bookman Old Style" panose="02050604050505020204" pitchFamily="18" charset="0"/>
              </a:rPr>
              <a:t> for a wide </a:t>
            </a:r>
            <a:r>
              <a:rPr lang="it-IT" sz="2400" dirty="0" err="1">
                <a:latin typeface="Bookman Old Style" panose="02050604050505020204" pitchFamily="18" charset="0"/>
              </a:rPr>
              <a:t>range</a:t>
            </a:r>
            <a:r>
              <a:rPr lang="it-IT" sz="2400" dirty="0">
                <a:latin typeface="Bookman Old Style" panose="02050604050505020204" pitchFamily="18" charset="0"/>
              </a:rPr>
              <a:t> </a:t>
            </a:r>
          </a:p>
          <a:p>
            <a:pPr algn="r"/>
            <a:r>
              <a:rPr lang="it-IT" sz="2400" dirty="0">
                <a:latin typeface="Bookman Old Style" panose="02050604050505020204" pitchFamily="18" charset="0"/>
              </a:rPr>
              <a:t>of career </a:t>
            </a:r>
            <a:r>
              <a:rPr lang="it-IT" sz="2400" dirty="0" err="1">
                <a:latin typeface="Bookman Old Style" panose="02050604050505020204" pitchFamily="18" charset="0"/>
              </a:rPr>
              <a:t>options</a:t>
            </a:r>
            <a:r>
              <a:rPr lang="it-IT" sz="2400" dirty="0">
                <a:latin typeface="Bookman Old Style" panose="02050604050505020204" pitchFamily="18" charset="0"/>
              </a:rPr>
              <a:t> »</a:t>
            </a:r>
          </a:p>
        </p:txBody>
      </p:sp>
    </p:spTree>
    <p:extLst>
      <p:ext uri="{BB962C8B-B14F-4D97-AF65-F5344CB8AC3E}">
        <p14:creationId xmlns:p14="http://schemas.microsoft.com/office/powerpoint/2010/main" val="551006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05368-E4FF-CC4E-BFE3-29DA2F3E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20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59F37A-5417-F141-8D36-E1F16D894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19" y="796237"/>
            <a:ext cx="6541477" cy="49061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8D48CB-CBCB-6748-91C1-8BF915199A05}"/>
              </a:ext>
            </a:extLst>
          </p:cNvPr>
          <p:cNvSpPr txBox="1"/>
          <p:nvPr/>
        </p:nvSpPr>
        <p:spPr>
          <a:xfrm rot="1583173">
            <a:off x="7940842" y="3247747"/>
            <a:ext cx="3015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Bookman Old Style" panose="02050604050505020204" pitchFamily="18" charset="0"/>
              </a:rPr>
              <a:t>QUESTIONS 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27AE11-5C47-E147-8A0C-4D27982F5E4A}"/>
              </a:ext>
            </a:extLst>
          </p:cNvPr>
          <p:cNvSpPr txBox="1"/>
          <p:nvPr/>
        </p:nvSpPr>
        <p:spPr>
          <a:xfrm>
            <a:off x="6944751" y="5440733"/>
            <a:ext cx="500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Bookman Old Style" panose="02050604050505020204" pitchFamily="18" charset="0"/>
              </a:rPr>
              <a:t>Thanks for the attention</a:t>
            </a:r>
          </a:p>
        </p:txBody>
      </p:sp>
    </p:spTree>
    <p:extLst>
      <p:ext uri="{BB962C8B-B14F-4D97-AF65-F5344CB8AC3E}">
        <p14:creationId xmlns:p14="http://schemas.microsoft.com/office/powerpoint/2010/main" val="424528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563" y="1520762"/>
            <a:ext cx="11667932" cy="5337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Desirable competences to be developed for being a researcher in Europe: </a:t>
            </a:r>
          </a:p>
          <a:p>
            <a:r>
              <a:rPr lang="en-GB" dirty="0"/>
              <a:t>Communicate with the wider community, and with society generally, about your areas of expertise</a:t>
            </a:r>
          </a:p>
          <a:p>
            <a:r>
              <a:rPr lang="en-GB" dirty="0"/>
              <a:t>Coach  PhD researchers, helping them to be more effective and successful in their R&amp;D trajectory</a:t>
            </a:r>
          </a:p>
          <a:p>
            <a:r>
              <a:rPr lang="it-IT" dirty="0" err="1"/>
              <a:t>Understand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work in the </a:t>
            </a:r>
            <a:r>
              <a:rPr lang="it-IT" dirty="0" err="1"/>
              <a:t>context</a:t>
            </a:r>
            <a:r>
              <a:rPr lang="it-IT" dirty="0"/>
              <a:t> of </a:t>
            </a:r>
            <a:r>
              <a:rPr lang="it-IT" dirty="0" err="1"/>
              <a:t>products</a:t>
            </a:r>
            <a:r>
              <a:rPr lang="it-IT" dirty="0"/>
              <a:t> and </a:t>
            </a:r>
            <a:r>
              <a:rPr lang="it-IT" dirty="0" err="1"/>
              <a:t>services</a:t>
            </a:r>
            <a:r>
              <a:rPr lang="it-IT" dirty="0"/>
              <a:t> from </a:t>
            </a:r>
            <a:r>
              <a:rPr lang="it-IT" dirty="0" err="1"/>
              <a:t>industry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related</a:t>
            </a:r>
            <a:r>
              <a:rPr lang="it-IT" dirty="0"/>
              <a:t> </a:t>
            </a:r>
            <a:r>
              <a:rPr lang="it-IT" dirty="0" err="1"/>
              <a:t>employment</a:t>
            </a:r>
            <a:r>
              <a:rPr lang="it-IT" dirty="0"/>
              <a:t> </a:t>
            </a:r>
            <a:r>
              <a:rPr lang="it-IT" dirty="0" err="1"/>
              <a:t>sectors</a:t>
            </a:r>
            <a:endParaRPr lang="it-I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63" y="77327"/>
            <a:ext cx="2210549" cy="120462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94F723-856C-F14E-B558-E52B9BA6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3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DAF1EB9-77F2-DC47-8796-1DA98D775F9A}"/>
              </a:ext>
            </a:extLst>
          </p:cNvPr>
          <p:cNvSpPr txBox="1">
            <a:spLocks/>
          </p:cNvSpPr>
          <p:nvPr/>
        </p:nvSpPr>
        <p:spPr>
          <a:xfrm>
            <a:off x="1789764" y="414604"/>
            <a:ext cx="9564036" cy="614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 </a:t>
            </a:r>
            <a:r>
              <a:rPr lang="it-IT" dirty="0">
                <a:latin typeface="Bookman Old Style" panose="02050604050505020204" pitchFamily="18" charset="0"/>
              </a:rPr>
              <a:t>The training inside FELLINI</a:t>
            </a:r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55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1FED8-AC04-3E49-A258-F85B001C9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10" y="1542065"/>
            <a:ext cx="10949651" cy="518204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Train </a:t>
            </a:r>
            <a:r>
              <a:rPr lang="it-IT" dirty="0" err="1"/>
              <a:t>young</a:t>
            </a:r>
            <a:r>
              <a:rPr lang="it-IT" dirty="0"/>
              <a:t> </a:t>
            </a:r>
            <a:r>
              <a:rPr lang="it-IT" dirty="0" err="1"/>
              <a:t>researchers</a:t>
            </a:r>
            <a:r>
              <a:rPr lang="it-IT" dirty="0"/>
              <a:t> in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field</a:t>
            </a:r>
            <a:r>
              <a:rPr lang="it-IT" dirty="0"/>
              <a:t> of </a:t>
            </a:r>
            <a:r>
              <a:rPr lang="it-IT" dirty="0" err="1"/>
              <a:t>research</a:t>
            </a: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 </a:t>
            </a:r>
            <a:r>
              <a:rPr lang="en-GB" dirty="0"/>
              <a:t>Provide opportunities for increasing managerial experience:</a:t>
            </a:r>
          </a:p>
          <a:p>
            <a:pPr lvl="1"/>
            <a:r>
              <a:rPr lang="en-GB" dirty="0"/>
              <a:t>Improve the young researcher employment perspective</a:t>
            </a:r>
          </a:p>
          <a:p>
            <a:pPr lvl="1"/>
            <a:endParaRPr lang="it-IT" dirty="0"/>
          </a:p>
          <a:p>
            <a:pPr lvl="1"/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dirty="0"/>
              <a:t>Enhance the multi-</a:t>
            </a:r>
            <a:r>
              <a:rPr lang="en-GB" dirty="0" err="1"/>
              <a:t>disciplinarity</a:t>
            </a:r>
            <a:r>
              <a:rPr lang="en-GB" dirty="0"/>
              <a:t> of training, increasing the level and quality of interaction with other excellent research centres and with private companies:</a:t>
            </a:r>
          </a:p>
          <a:p>
            <a:pPr lvl="1"/>
            <a:r>
              <a:rPr lang="it-IT" dirty="0" err="1"/>
              <a:t>Strengthen</a:t>
            </a:r>
            <a:r>
              <a:rPr lang="it-IT" dirty="0"/>
              <a:t> the creative and innovative </a:t>
            </a:r>
            <a:r>
              <a:rPr lang="it-IT" dirty="0" err="1"/>
              <a:t>potential</a:t>
            </a:r>
            <a:r>
              <a:rPr lang="it-IT" dirty="0"/>
              <a:t> of </a:t>
            </a:r>
            <a:r>
              <a:rPr lang="it-IT" dirty="0" err="1"/>
              <a:t>researchers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intersectoral</a:t>
            </a:r>
            <a:r>
              <a:rPr lang="it-IT" dirty="0"/>
              <a:t> </a:t>
            </a:r>
            <a:r>
              <a:rPr lang="it-IT" dirty="0" err="1"/>
              <a:t>mobility</a:t>
            </a:r>
            <a:endParaRPr lang="it-IT" dirty="0"/>
          </a:p>
          <a:p>
            <a:pPr lvl="1"/>
            <a:r>
              <a:rPr lang="it-IT" dirty="0"/>
              <a:t>Training on </a:t>
            </a:r>
            <a:r>
              <a:rPr lang="it-IT" dirty="0" err="1"/>
              <a:t>Intellectual</a:t>
            </a:r>
            <a:r>
              <a:rPr lang="it-IT" dirty="0"/>
              <a:t> </a:t>
            </a:r>
            <a:r>
              <a:rPr lang="it-IT" dirty="0" err="1"/>
              <a:t>Property</a:t>
            </a:r>
            <a:r>
              <a:rPr lang="it-IT" dirty="0"/>
              <a:t> and Technology Transfer</a:t>
            </a:r>
          </a:p>
          <a:p>
            <a:pPr lvl="1"/>
            <a:r>
              <a:rPr lang="it-IT" dirty="0" err="1"/>
              <a:t>Interdisciplinary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training</a:t>
            </a:r>
          </a:p>
          <a:p>
            <a:pPr marL="457200" lvl="1" indent="0">
              <a:buNone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en-GB" dirty="0"/>
              <a:t>Improve soft skills of the fellows</a:t>
            </a:r>
          </a:p>
          <a:p>
            <a:pPr lvl="1"/>
            <a:r>
              <a:rPr lang="it-IT" dirty="0" err="1"/>
              <a:t>Provide</a:t>
            </a:r>
            <a:r>
              <a:rPr lang="it-IT" dirty="0"/>
              <a:t> the </a:t>
            </a:r>
            <a:r>
              <a:rPr lang="it-IT" dirty="0" err="1"/>
              <a:t>researchers</a:t>
            </a:r>
            <a:r>
              <a:rPr lang="it-IT" dirty="0"/>
              <a:t> with </a:t>
            </a:r>
            <a:r>
              <a:rPr lang="it-IT" dirty="0" err="1"/>
              <a:t>organizational</a:t>
            </a:r>
            <a:r>
              <a:rPr lang="it-IT" dirty="0"/>
              <a:t> and soft </a:t>
            </a:r>
            <a:r>
              <a:rPr lang="it-IT" dirty="0" err="1"/>
              <a:t>skills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for team-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work</a:t>
            </a:r>
          </a:p>
          <a:p>
            <a:pPr lvl="1"/>
            <a:r>
              <a:rPr lang="it-IT" dirty="0"/>
              <a:t>Work-life balance, time management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BF21A7-2DE6-774D-A6FB-ED0DDC672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" y="0"/>
            <a:ext cx="1888744" cy="102925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ABAF6C-13BB-AB42-A9F5-EA5AD2884ABF}"/>
              </a:ext>
            </a:extLst>
          </p:cNvPr>
          <p:cNvSpPr txBox="1">
            <a:spLocks/>
          </p:cNvSpPr>
          <p:nvPr/>
        </p:nvSpPr>
        <p:spPr>
          <a:xfrm>
            <a:off x="1898248" y="0"/>
            <a:ext cx="10293752" cy="1356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 </a:t>
            </a:r>
            <a:r>
              <a:rPr lang="it-IT" sz="6000" dirty="0">
                <a:latin typeface="Bookman Old Style" panose="02050604050505020204" pitchFamily="18" charset="0"/>
              </a:rPr>
              <a:t>The training inside FELLINI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Fellows participation to the existing INFN training programme and/or  to ad hoc format</a:t>
            </a:r>
            <a:endParaRPr lang="en-GB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5FDB7B-9FEA-D443-974C-A2FD726F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3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87" y="882316"/>
            <a:ext cx="11455067" cy="5750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Available 300 €/month for training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According to fellow needs (see CDP) and to enhance their professional development, the </a:t>
            </a:r>
            <a:r>
              <a:rPr lang="en-US" b="1" dirty="0"/>
              <a:t>fellow training funds </a:t>
            </a:r>
            <a:r>
              <a:rPr lang="en-US" dirty="0"/>
              <a:t>can be used for the participation to:</a:t>
            </a:r>
            <a:endParaRPr lang="it-IT" dirty="0"/>
          </a:p>
          <a:p>
            <a:pPr lvl="1"/>
            <a:r>
              <a:rPr lang="en-US" dirty="0"/>
              <a:t>schools, ad hoc courses directly related to the execution of the scientific project;</a:t>
            </a:r>
            <a:endParaRPr lang="it-IT" dirty="0"/>
          </a:p>
          <a:p>
            <a:pPr lvl="1"/>
            <a:r>
              <a:rPr lang="en-US" dirty="0"/>
              <a:t>workshops or conferences regarding topics not strictly connected to the research project, but useful to develop complementary skills.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/>
              <a:t>In addition </a:t>
            </a:r>
            <a:r>
              <a:rPr lang="en-US" dirty="0"/>
              <a:t>to these opportunities, the fellows will have access to the INFN National Training Plan training </a:t>
            </a:r>
            <a:r>
              <a:rPr lang="en-US" dirty="0" err="1"/>
              <a:t>programme</a:t>
            </a:r>
            <a:r>
              <a:rPr lang="en-US" dirty="0"/>
              <a:t>. In these cases all the expenses will be covered directly by the national training funds.</a:t>
            </a:r>
          </a:p>
          <a:p>
            <a:pPr lvl="0"/>
            <a:endParaRPr lang="en-US" dirty="0"/>
          </a:p>
          <a:p>
            <a:pPr lvl="0"/>
            <a:endParaRPr lang="it-I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8104" y="0"/>
            <a:ext cx="2723896" cy="148437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45DE185-F6C3-6A46-969B-1028E4E0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23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Training funds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F19AD3-47A2-834E-8B2E-837D618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8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" y="109728"/>
            <a:ext cx="11411713" cy="66117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 </a:t>
            </a:r>
            <a:r>
              <a:rPr lang="it-IT" b="1" dirty="0"/>
              <a:t>INFN </a:t>
            </a:r>
            <a:r>
              <a:rPr lang="it-IT" b="1" dirty="0" err="1"/>
              <a:t>national</a:t>
            </a:r>
            <a:r>
              <a:rPr lang="it-IT" b="1" dirty="0"/>
              <a:t> training </a:t>
            </a:r>
            <a:r>
              <a:rPr lang="it-IT" b="1" dirty="0" err="1"/>
              <a:t>programme</a:t>
            </a:r>
            <a:r>
              <a:rPr lang="it-IT" b="1" dirty="0"/>
              <a:t> </a:t>
            </a:r>
            <a:r>
              <a:rPr lang="it-IT" dirty="0">
                <a:hlinkClick r:id="rId2"/>
              </a:rPr>
              <a:t>https://www.ac.infn.it/personale/formazione/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programme</a:t>
            </a:r>
            <a:r>
              <a:rPr lang="it-IT" dirty="0"/>
              <a:t> </a:t>
            </a:r>
            <a:r>
              <a:rPr lang="it-IT" dirty="0" err="1"/>
              <a:t>includes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technical</a:t>
            </a:r>
            <a:r>
              <a:rPr lang="it-IT" dirty="0"/>
              <a:t> and </a:t>
            </a:r>
            <a:r>
              <a:rPr lang="it-IT" dirty="0" err="1"/>
              <a:t>scientific</a:t>
            </a:r>
            <a:r>
              <a:rPr lang="it-IT" dirty="0"/>
              <a:t>  </a:t>
            </a:r>
            <a:r>
              <a:rPr lang="it-IT" dirty="0" err="1"/>
              <a:t>courses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 from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to the </a:t>
            </a:r>
            <a:r>
              <a:rPr lang="it-IT" dirty="0" err="1"/>
              <a:t>other</a:t>
            </a:r>
            <a:r>
              <a:rPr lang="it-IT" dirty="0"/>
              <a:t> on the base of </a:t>
            </a:r>
            <a:r>
              <a:rPr lang="it-IT" dirty="0" err="1"/>
              <a:t>employees</a:t>
            </a:r>
            <a:r>
              <a:rPr lang="it-IT" dirty="0"/>
              <a:t> and </a:t>
            </a:r>
            <a:r>
              <a:rPr lang="it-IT" dirty="0" err="1"/>
              <a:t>administration</a:t>
            </a:r>
            <a:r>
              <a:rPr lang="it-IT" dirty="0"/>
              <a:t> </a:t>
            </a:r>
            <a:r>
              <a:rPr lang="it-IT" dirty="0" err="1"/>
              <a:t>requirements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Some </a:t>
            </a:r>
            <a:r>
              <a:rPr lang="it-IT" dirty="0" err="1"/>
              <a:t>examples</a:t>
            </a:r>
            <a:r>
              <a:rPr lang="it-IT" dirty="0"/>
              <a:t>:</a:t>
            </a:r>
          </a:p>
          <a:p>
            <a:r>
              <a:rPr lang="it-IT" dirty="0"/>
              <a:t>National training for </a:t>
            </a:r>
            <a:r>
              <a:rPr lang="it-IT" dirty="0" err="1"/>
              <a:t>Horizon</a:t>
            </a:r>
            <a:r>
              <a:rPr lang="it-IT" dirty="0"/>
              <a:t> EUROPE </a:t>
            </a:r>
          </a:p>
          <a:p>
            <a:r>
              <a:rPr lang="it-IT" dirty="0" err="1"/>
              <a:t>Physics</a:t>
            </a:r>
            <a:r>
              <a:rPr lang="it-IT" dirty="0"/>
              <a:t> and </a:t>
            </a:r>
            <a:r>
              <a:rPr lang="it-IT" dirty="0" err="1"/>
              <a:t>Communication</a:t>
            </a:r>
            <a:r>
              <a:rPr lang="it-IT" dirty="0"/>
              <a:t>: </a:t>
            </a:r>
            <a:r>
              <a:rPr lang="it-IT" dirty="0" err="1"/>
              <a:t>Dissemination</a:t>
            </a:r>
            <a:r>
              <a:rPr lang="it-IT" dirty="0"/>
              <a:t> and </a:t>
            </a:r>
            <a:r>
              <a:rPr lang="it-IT" dirty="0" err="1"/>
              <a:t>Communication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project</a:t>
            </a:r>
            <a:endParaRPr lang="it-IT" dirty="0"/>
          </a:p>
          <a:p>
            <a:r>
              <a:rPr lang="it-IT" dirty="0" err="1"/>
              <a:t>Physics</a:t>
            </a:r>
            <a:r>
              <a:rPr lang="it-IT" dirty="0"/>
              <a:t> and </a:t>
            </a:r>
            <a:r>
              <a:rPr lang="it-IT" dirty="0" err="1"/>
              <a:t>Communication</a:t>
            </a:r>
            <a:r>
              <a:rPr lang="it-IT" dirty="0"/>
              <a:t>: the </a:t>
            </a:r>
            <a:r>
              <a:rPr lang="it-IT" dirty="0" err="1"/>
              <a:t>scientist</a:t>
            </a:r>
            <a:r>
              <a:rPr lang="it-IT" dirty="0"/>
              <a:t> on the stage. The format and the </a:t>
            </a:r>
            <a:r>
              <a:rPr lang="it-IT" dirty="0" err="1"/>
              <a:t>activities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Normally</a:t>
            </a:r>
            <a:r>
              <a:rPr lang="it-IT" dirty="0"/>
              <a:t> the training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Italian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can </a:t>
            </a:r>
            <a:r>
              <a:rPr lang="it-IT" dirty="0" err="1"/>
              <a:t>ask</a:t>
            </a:r>
            <a:r>
              <a:rPr lang="it-IT" dirty="0"/>
              <a:t> for English or </a:t>
            </a:r>
            <a:r>
              <a:rPr lang="it-IT" dirty="0" err="1"/>
              <a:t>organize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courses</a:t>
            </a:r>
            <a:r>
              <a:rPr lang="it-IT" dirty="0"/>
              <a:t> for English </a:t>
            </a:r>
            <a:r>
              <a:rPr lang="it-IT" dirty="0" err="1"/>
              <a:t>speaking</a:t>
            </a:r>
            <a:r>
              <a:rPr lang="it-IT" dirty="0"/>
              <a:t> </a:t>
            </a:r>
            <a:r>
              <a:rPr lang="it-IT" dirty="0" err="1"/>
              <a:t>people</a:t>
            </a:r>
            <a:endParaRPr lang="it-IT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6842" y="5905042"/>
            <a:ext cx="1656347" cy="90261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75D2F6-CB8A-CC45-AF90-9B8DE623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4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" y="109728"/>
            <a:ext cx="11411713" cy="6611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 </a:t>
            </a:r>
            <a:r>
              <a:rPr lang="it-IT" b="1" dirty="0"/>
              <a:t>INFN </a:t>
            </a:r>
            <a:r>
              <a:rPr lang="it-IT" b="1" dirty="0" err="1"/>
              <a:t>national</a:t>
            </a:r>
            <a:r>
              <a:rPr lang="it-IT" b="1" dirty="0"/>
              <a:t> training </a:t>
            </a:r>
            <a:r>
              <a:rPr lang="it-IT" b="1" dirty="0" err="1"/>
              <a:t>programme</a:t>
            </a:r>
            <a:endParaRPr lang="it-IT" b="1" dirty="0"/>
          </a:p>
          <a:p>
            <a:pPr marL="0" indent="0">
              <a:buNone/>
            </a:pPr>
            <a:r>
              <a:rPr lang="it-IT" b="1" dirty="0"/>
              <a:t>LINKS  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https://www.ac.infn.it/personale/formazione/</a:t>
            </a:r>
            <a:endParaRPr lang="it-IT" dirty="0"/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https://www.ac.infn.it/personale/formazione/pf2020/PIANO_FORMATIVO_NAZIONALE_2020.pdf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To </a:t>
            </a:r>
            <a:r>
              <a:rPr lang="it-IT" dirty="0" err="1"/>
              <a:t>see</a:t>
            </a:r>
            <a:r>
              <a:rPr lang="it-IT" dirty="0"/>
              <a:t> the list of </a:t>
            </a:r>
            <a:r>
              <a:rPr lang="it-IT" dirty="0" err="1"/>
              <a:t>courses</a:t>
            </a:r>
            <a:endParaRPr lang="it-IT" dirty="0"/>
          </a:p>
          <a:p>
            <a:pPr marL="0" indent="0">
              <a:buNone/>
            </a:pPr>
            <a:r>
              <a:rPr lang="it-IT" dirty="0">
                <a:hlinkClick r:id="rId4"/>
              </a:rPr>
              <a:t>https://www.ac.infn.it/personale/formazione/piani-formativi.html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Go to DATABASE CORSI</a:t>
            </a:r>
          </a:p>
          <a:p>
            <a:pPr marL="0" indent="0">
              <a:buNone/>
            </a:pPr>
            <a:r>
              <a:rPr lang="it-IT" dirty="0"/>
              <a:t>Link on «Lista corsi». </a:t>
            </a:r>
            <a:r>
              <a:rPr lang="it-IT" dirty="0" err="1"/>
              <a:t>You</a:t>
            </a:r>
            <a:r>
              <a:rPr lang="it-IT" dirty="0"/>
              <a:t> can </a:t>
            </a:r>
            <a:r>
              <a:rPr lang="it-IT" dirty="0" err="1"/>
              <a:t>enter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AAI id</a:t>
            </a:r>
          </a:p>
          <a:p>
            <a:pPr marL="0" indent="0">
              <a:buNone/>
            </a:pPr>
            <a:endParaRPr lang="it-IT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6842" y="5905042"/>
            <a:ext cx="1656347" cy="90261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75D2F6-CB8A-CC45-AF90-9B8DE623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3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7" y="1704094"/>
            <a:ext cx="11278515" cy="46522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 err="1"/>
              <a:t>Module</a:t>
            </a:r>
            <a:r>
              <a:rPr lang="it-IT" dirty="0"/>
              <a:t> 1: </a:t>
            </a:r>
            <a:r>
              <a:rPr lang="it-IT" dirty="0" err="1"/>
              <a:t>Orientation</a:t>
            </a:r>
            <a:r>
              <a:rPr lang="it-IT" dirty="0"/>
              <a:t>- Design – Project Studio</a:t>
            </a:r>
          </a:p>
          <a:p>
            <a:pPr marL="0" indent="0">
              <a:buNone/>
            </a:pPr>
            <a:r>
              <a:rPr lang="it-IT" dirty="0"/>
              <a:t>1) </a:t>
            </a:r>
            <a:r>
              <a:rPr lang="it-IT" dirty="0" err="1"/>
              <a:t>Orientation</a:t>
            </a:r>
            <a:r>
              <a:rPr lang="it-IT" dirty="0"/>
              <a:t>: </a:t>
            </a:r>
            <a:r>
              <a:rPr lang="it-IT" dirty="0" err="1"/>
              <a:t>categories</a:t>
            </a:r>
            <a:r>
              <a:rPr lang="it-IT" dirty="0"/>
              <a:t> of </a:t>
            </a:r>
            <a:r>
              <a:rPr lang="it-IT" dirty="0" err="1"/>
              <a:t>calls</a:t>
            </a:r>
            <a:r>
              <a:rPr lang="it-IT" dirty="0"/>
              <a:t> and </a:t>
            </a:r>
            <a:r>
              <a:rPr lang="it-IT" dirty="0" err="1"/>
              <a:t>opportunities</a:t>
            </a:r>
            <a:r>
              <a:rPr lang="it-IT" dirty="0"/>
              <a:t> (with </a:t>
            </a:r>
            <a:r>
              <a:rPr lang="it-IT" dirty="0" err="1"/>
              <a:t>deeper</a:t>
            </a:r>
            <a:r>
              <a:rPr lang="it-IT" dirty="0"/>
              <a:t> information on ERC)</a:t>
            </a:r>
          </a:p>
          <a:p>
            <a:pPr marL="0" indent="0">
              <a:buNone/>
            </a:pPr>
            <a:r>
              <a:rPr lang="it-IT" dirty="0"/>
              <a:t>2) Design: </a:t>
            </a:r>
            <a:r>
              <a:rPr lang="it-IT" dirty="0" err="1"/>
              <a:t>putting</a:t>
            </a:r>
            <a:r>
              <a:rPr lang="it-IT" dirty="0"/>
              <a:t> </a:t>
            </a:r>
            <a:r>
              <a:rPr lang="it-IT" dirty="0" err="1"/>
              <a:t>ideas</a:t>
            </a:r>
            <a:r>
              <a:rPr lang="it-IT" dirty="0"/>
              <a:t> on </a:t>
            </a:r>
            <a:r>
              <a:rPr lang="it-IT" dirty="0" err="1"/>
              <a:t>paper</a:t>
            </a:r>
            <a:r>
              <a:rPr lang="it-IT" dirty="0"/>
              <a:t> (</a:t>
            </a:r>
            <a:r>
              <a:rPr lang="it-IT" dirty="0" err="1"/>
              <a:t>tips</a:t>
            </a:r>
            <a:r>
              <a:rPr lang="it-IT" dirty="0"/>
              <a:t> to create a </a:t>
            </a:r>
            <a:r>
              <a:rPr lang="it-IT" dirty="0" err="1"/>
              <a:t>successful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3) Project studio: </a:t>
            </a:r>
            <a:r>
              <a:rPr lang="it-IT" dirty="0" err="1"/>
              <a:t>how</a:t>
            </a:r>
            <a:r>
              <a:rPr lang="it-IT" dirty="0"/>
              <a:t> to deal with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tools</a:t>
            </a:r>
            <a:r>
              <a:rPr lang="it-IT" dirty="0"/>
              <a:t> and </a:t>
            </a:r>
            <a:r>
              <a:rPr lang="it-IT" dirty="0" err="1"/>
              <a:t>instruments</a:t>
            </a:r>
            <a:r>
              <a:rPr lang="it-IT" dirty="0"/>
              <a:t> (</a:t>
            </a:r>
            <a:r>
              <a:rPr lang="it-IT" dirty="0" err="1"/>
              <a:t>tips</a:t>
            </a:r>
            <a:r>
              <a:rPr lang="it-IT" dirty="0"/>
              <a:t> to </a:t>
            </a:r>
            <a:r>
              <a:rPr lang="it-IT" dirty="0" err="1"/>
              <a:t>manage</a:t>
            </a:r>
            <a:r>
              <a:rPr lang="it-IT" dirty="0"/>
              <a:t> the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writing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and </a:t>
            </a:r>
            <a:r>
              <a:rPr lang="it-IT" dirty="0" err="1"/>
              <a:t>execution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Module</a:t>
            </a:r>
            <a:r>
              <a:rPr lang="it-IT" dirty="0"/>
              <a:t> 2: Self-</a:t>
            </a:r>
            <a:r>
              <a:rPr lang="it-IT" dirty="0" err="1"/>
              <a:t>Branding</a:t>
            </a:r>
            <a:r>
              <a:rPr lang="it-IT" dirty="0"/>
              <a:t> - Speech - Stories</a:t>
            </a:r>
          </a:p>
          <a:p>
            <a:pPr marL="0" indent="0">
              <a:buNone/>
            </a:pPr>
            <a:r>
              <a:rPr lang="it-IT" dirty="0"/>
              <a:t>4) Self-</a:t>
            </a:r>
            <a:r>
              <a:rPr lang="it-IT" dirty="0" err="1"/>
              <a:t>Branding</a:t>
            </a:r>
            <a:r>
              <a:rPr lang="it-IT" dirty="0"/>
              <a:t>: </a:t>
            </a:r>
            <a:r>
              <a:rPr lang="it-IT" dirty="0" err="1"/>
              <a:t>writing</a:t>
            </a:r>
            <a:r>
              <a:rPr lang="it-IT" dirty="0"/>
              <a:t> and </a:t>
            </a:r>
            <a:r>
              <a:rPr lang="it-IT" dirty="0" err="1"/>
              <a:t>customizing</a:t>
            </a:r>
            <a:r>
              <a:rPr lang="it-IT" dirty="0"/>
              <a:t> an </a:t>
            </a:r>
            <a:r>
              <a:rPr lang="it-IT" dirty="0" err="1"/>
              <a:t>appealing</a:t>
            </a:r>
            <a:r>
              <a:rPr lang="it-IT" dirty="0"/>
              <a:t> CV (</a:t>
            </a:r>
            <a:r>
              <a:rPr lang="it-IT" dirty="0" err="1"/>
              <a:t>tips</a:t>
            </a:r>
            <a:r>
              <a:rPr lang="it-IT" dirty="0"/>
              <a:t> to </a:t>
            </a:r>
            <a:r>
              <a:rPr lang="it-IT" dirty="0" err="1"/>
              <a:t>adapt</a:t>
            </a:r>
            <a:r>
              <a:rPr lang="it-IT" dirty="0"/>
              <a:t> the CV to </a:t>
            </a:r>
            <a:r>
              <a:rPr lang="it-IT" dirty="0" err="1"/>
              <a:t>different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scenarios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5) Speech: How to “</a:t>
            </a:r>
            <a:r>
              <a:rPr lang="it-IT" dirty="0" err="1"/>
              <a:t>defend</a:t>
            </a:r>
            <a:r>
              <a:rPr lang="it-IT" dirty="0"/>
              <a:t>”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, </a:t>
            </a:r>
            <a:r>
              <a:rPr lang="it-IT" dirty="0" err="1"/>
              <a:t>activity</a:t>
            </a:r>
            <a:r>
              <a:rPr lang="it-IT" dirty="0"/>
              <a:t> and idea (</a:t>
            </a:r>
            <a:r>
              <a:rPr lang="it-IT" dirty="0" err="1"/>
              <a:t>tips</a:t>
            </a:r>
            <a:r>
              <a:rPr lang="it-IT" dirty="0"/>
              <a:t> to </a:t>
            </a:r>
            <a:r>
              <a:rPr lang="it-IT" dirty="0" err="1"/>
              <a:t>prepare</a:t>
            </a:r>
            <a:r>
              <a:rPr lang="it-IT" dirty="0"/>
              <a:t> a </a:t>
            </a:r>
            <a:r>
              <a:rPr lang="it-IT" dirty="0" err="1"/>
              <a:t>convincing</a:t>
            </a:r>
            <a:r>
              <a:rPr lang="it-IT" dirty="0"/>
              <a:t> </a:t>
            </a:r>
            <a:r>
              <a:rPr lang="it-IT" dirty="0" err="1"/>
              <a:t>speech</a:t>
            </a:r>
            <a:r>
              <a:rPr lang="it-IT" dirty="0"/>
              <a:t> for</a:t>
            </a:r>
          </a:p>
          <a:p>
            <a:pPr marL="0" indent="0">
              <a:buNone/>
            </a:pP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scenarios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6) Stories: </a:t>
            </a:r>
            <a:r>
              <a:rPr lang="it-IT" dirty="0" err="1"/>
              <a:t>presentation</a:t>
            </a:r>
            <a:r>
              <a:rPr lang="it-IT" dirty="0"/>
              <a:t> of INFN ERC </a:t>
            </a:r>
            <a:r>
              <a:rPr lang="it-IT" dirty="0" err="1"/>
              <a:t>winners</a:t>
            </a:r>
            <a:r>
              <a:rPr lang="it-IT" dirty="0"/>
              <a:t> (</a:t>
            </a:r>
            <a:r>
              <a:rPr lang="it-IT" dirty="0" err="1"/>
              <a:t>tips</a:t>
            </a:r>
            <a:r>
              <a:rPr lang="it-IT" dirty="0"/>
              <a:t> </a:t>
            </a:r>
            <a:r>
              <a:rPr lang="it-IT" dirty="0" err="1"/>
              <a:t>succeed</a:t>
            </a:r>
            <a:r>
              <a:rPr lang="it-IT" dirty="0"/>
              <a:t>, from </a:t>
            </a:r>
            <a:r>
              <a:rPr lang="it-IT" dirty="0" err="1"/>
              <a:t>starting</a:t>
            </a:r>
            <a:r>
              <a:rPr lang="it-IT" dirty="0"/>
              <a:t> idea to the </a:t>
            </a:r>
            <a:r>
              <a:rPr lang="it-IT" dirty="0" err="1"/>
              <a:t>daily</a:t>
            </a:r>
            <a:r>
              <a:rPr lang="it-IT" dirty="0"/>
              <a:t> </a:t>
            </a:r>
            <a:r>
              <a:rPr lang="it-IT" dirty="0" err="1"/>
              <a:t>project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implementation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5DE185-F6C3-6A46-969B-1028E4E0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675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2800" dirty="0">
                <a:latin typeface="Bookman Old Style" panose="02050604050505020204" pitchFamily="18" charset="0"/>
              </a:rPr>
              <a:t>An </a:t>
            </a:r>
            <a:r>
              <a:rPr lang="it-IT" sz="2800" dirty="0" err="1">
                <a:latin typeface="Bookman Old Style" panose="02050604050505020204" pitchFamily="18" charset="0"/>
              </a:rPr>
              <a:t>example</a:t>
            </a:r>
            <a:r>
              <a:rPr lang="it-IT" sz="2800" dirty="0">
                <a:latin typeface="Bookman Old Style" panose="02050604050505020204" pitchFamily="18" charset="0"/>
              </a:rPr>
              <a:t>: «Training on </a:t>
            </a:r>
            <a:r>
              <a:rPr lang="it-IT" sz="2800" dirty="0" err="1">
                <a:latin typeface="Bookman Old Style" panose="02050604050505020204" pitchFamily="18" charset="0"/>
              </a:rPr>
              <a:t>European</a:t>
            </a:r>
            <a:r>
              <a:rPr lang="it-IT" sz="2800" dirty="0">
                <a:latin typeface="Bookman Old Style" panose="02050604050505020204" pitchFamily="18" charset="0"/>
              </a:rPr>
              <a:t> </a:t>
            </a:r>
            <a:r>
              <a:rPr lang="it-IT" sz="2800" dirty="0" err="1">
                <a:latin typeface="Bookman Old Style" panose="02050604050505020204" pitchFamily="18" charset="0"/>
              </a:rPr>
              <a:t>Research</a:t>
            </a:r>
            <a:r>
              <a:rPr lang="it-IT" sz="2800" dirty="0">
                <a:latin typeface="Bookman Old Style" panose="02050604050505020204" pitchFamily="18" charset="0"/>
              </a:rPr>
              <a:t> Project Design – </a:t>
            </a:r>
            <a:br>
              <a:rPr lang="it-IT" sz="2800" dirty="0">
                <a:latin typeface="Bookman Old Style" panose="02050604050505020204" pitchFamily="18" charset="0"/>
              </a:rPr>
            </a:br>
            <a:r>
              <a:rPr lang="it-IT" sz="2800" dirty="0">
                <a:latin typeface="Bookman Old Style" panose="02050604050505020204" pitchFamily="18" charset="0"/>
              </a:rPr>
              <a:t>A focus on ERC » (</a:t>
            </a:r>
            <a:r>
              <a:rPr lang="it-IT" sz="2800" dirty="0" err="1">
                <a:latin typeface="Bookman Old Style" panose="02050604050505020204" pitchFamily="18" charset="0"/>
              </a:rPr>
              <a:t>approved</a:t>
            </a:r>
            <a:r>
              <a:rPr lang="it-IT" sz="2800" dirty="0">
                <a:latin typeface="Bookman Old Style" panose="02050604050505020204" pitchFamily="18" charset="0"/>
              </a:rPr>
              <a:t> for the </a:t>
            </a:r>
            <a:r>
              <a:rPr lang="it-IT" sz="2800" dirty="0" err="1">
                <a:latin typeface="Bookman Old Style" panose="02050604050505020204" pitchFamily="18" charset="0"/>
              </a:rPr>
              <a:t>Autumn</a:t>
            </a:r>
            <a:r>
              <a:rPr lang="it-IT" sz="2800" dirty="0">
                <a:latin typeface="Bookman Old Style" panose="02050604050505020204" pitchFamily="18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F19AD3-47A2-834E-8B2E-837D618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84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0F63-DB2B-2C49-B06D-E9423C64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2" y="1948498"/>
            <a:ext cx="11247040" cy="4167317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US" dirty="0"/>
              <a:t>The main aim of this training program is to provide an initial support to the early career researchers in public engagement activities, as outreach, research communication and school interactions. </a:t>
            </a:r>
          </a:p>
          <a:p>
            <a:endParaRPr lang="en-US" dirty="0"/>
          </a:p>
          <a:p>
            <a:r>
              <a:rPr lang="en-US" dirty="0"/>
              <a:t>The webinar</a:t>
            </a:r>
            <a:r>
              <a:rPr lang="en-GB" dirty="0"/>
              <a:t> </a:t>
            </a:r>
            <a:r>
              <a:rPr lang="en-US" dirty="0"/>
              <a:t>course will include a theoretical and a practical part.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327E4-5C7F-E14B-9032-50D5DCE2F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8104" y="5373630"/>
            <a:ext cx="2723896" cy="148437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45DE185-F6C3-6A46-969B-1028E4E0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4099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it-IT" sz="3600" dirty="0">
                <a:latin typeface="Bookman Old Style" panose="02050604050505020204" pitchFamily="18" charset="0"/>
              </a:rPr>
            </a:br>
            <a:r>
              <a:rPr lang="it-IT" sz="3600" dirty="0">
                <a:latin typeface="Bookman Old Style" panose="02050604050505020204" pitchFamily="18" charset="0"/>
              </a:rPr>
              <a:t>An </a:t>
            </a:r>
            <a:r>
              <a:rPr lang="it-IT" sz="3600" dirty="0" err="1">
                <a:latin typeface="Bookman Old Style" panose="02050604050505020204" pitchFamily="18" charset="0"/>
              </a:rPr>
              <a:t>example</a:t>
            </a:r>
            <a:r>
              <a:rPr lang="it-IT" sz="3600" dirty="0">
                <a:latin typeface="Bookman Old Style" panose="02050604050505020204" pitchFamily="18" charset="0"/>
              </a:rPr>
              <a:t> of Training </a:t>
            </a:r>
            <a:r>
              <a:rPr lang="it-IT" sz="3600" dirty="0" err="1">
                <a:latin typeface="Bookman Old Style" panose="02050604050505020204" pitchFamily="18" charset="0"/>
              </a:rPr>
              <a:t>course</a:t>
            </a:r>
            <a:r>
              <a:rPr lang="it-IT" sz="3600" dirty="0">
                <a:latin typeface="Bookman Old Style" panose="02050604050505020204" pitchFamily="18" charset="0"/>
              </a:rPr>
              <a:t>:</a:t>
            </a:r>
            <a:br>
              <a:rPr lang="it-IT" sz="3600" dirty="0">
                <a:latin typeface="Bookman Old Style" panose="02050604050505020204" pitchFamily="18" charset="0"/>
              </a:rPr>
            </a:br>
            <a:r>
              <a:rPr lang="it-IT" sz="3600" b="1" dirty="0">
                <a:latin typeface="Bookman Old Style" panose="02050604050505020204" pitchFamily="18" charset="0"/>
              </a:rPr>
              <a:t>A first training on Public Engagement</a:t>
            </a:r>
            <a:br>
              <a:rPr lang="it-IT" sz="3600" b="1" dirty="0">
                <a:latin typeface="Bookman Old Style" panose="02050604050505020204" pitchFamily="18" charset="0"/>
              </a:rPr>
            </a:br>
            <a:r>
              <a:rPr lang="it-IT" sz="3600" dirty="0">
                <a:latin typeface="Bookman Old Style" panose="02050604050505020204" pitchFamily="18" charset="0"/>
              </a:rPr>
              <a:t>(</a:t>
            </a:r>
            <a:r>
              <a:rPr lang="it-IT" sz="3600" dirty="0" err="1">
                <a:latin typeface="Bookman Old Style" panose="02050604050505020204" pitchFamily="18" charset="0"/>
              </a:rPr>
              <a:t>approved</a:t>
            </a:r>
            <a:r>
              <a:rPr lang="it-IT" sz="3600" dirty="0">
                <a:latin typeface="Bookman Old Style" panose="02050604050505020204" pitchFamily="18" charset="0"/>
              </a:rPr>
              <a:t> for </a:t>
            </a:r>
            <a:r>
              <a:rPr lang="it-IT" sz="3600" dirty="0" err="1">
                <a:latin typeface="Bookman Old Style" panose="02050604050505020204" pitchFamily="18" charset="0"/>
              </a:rPr>
              <a:t>September</a:t>
            </a:r>
            <a:r>
              <a:rPr lang="it-IT" sz="3600" dirty="0">
                <a:latin typeface="Bookman Old Style" panose="02050604050505020204" pitchFamily="18" charset="0"/>
              </a:rPr>
              <a:t> 10-11)</a:t>
            </a:r>
            <a:endParaRPr lang="it-IT" sz="3600" b="1" dirty="0">
              <a:latin typeface="Bookman Old Style" panose="020506040505050202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F19AD3-47A2-834E-8B2E-837D618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B50-88ED-804B-BB90-9575574F57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2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2226</Words>
  <Application>Microsoft Macintosh PowerPoint</Application>
  <PresentationFormat>Widescreen</PresentationFormat>
  <Paragraphs>219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Arial</vt:lpstr>
      <vt:lpstr>Bookman Old Style</vt:lpstr>
      <vt:lpstr>Bookman Old Style Regular</vt:lpstr>
      <vt:lpstr>Calibri</vt:lpstr>
      <vt:lpstr>Calibri Light</vt:lpstr>
      <vt:lpstr>Wingdings</vt:lpstr>
      <vt:lpstr>Office Theme</vt:lpstr>
      <vt:lpstr>Fellini Training activities</vt:lpstr>
      <vt:lpstr>Presentazione standard di PowerPoint</vt:lpstr>
      <vt:lpstr>Presentazione standard di PowerPoint</vt:lpstr>
      <vt:lpstr>Presentazione standard di PowerPoint</vt:lpstr>
      <vt:lpstr>Training funds</vt:lpstr>
      <vt:lpstr>Presentazione standard di PowerPoint</vt:lpstr>
      <vt:lpstr>Presentazione standard di PowerPoint</vt:lpstr>
      <vt:lpstr>An example: «Training on European Research Project Design –  A focus on ERC » (approved for the Autumn)</vt:lpstr>
      <vt:lpstr> An example of Training course: A first training on Public Engagement (approved for September 10-11)</vt:lpstr>
      <vt:lpstr>An example of Training course on Project Management</vt:lpstr>
      <vt:lpstr>INFN Physics Schools</vt:lpstr>
      <vt:lpstr>Which kind of useful expertise you can find inside INFN ……….</vt:lpstr>
      <vt:lpstr>Webinar on * Research Professional an extensive database of funding opportunities and research policy news platform</vt:lpstr>
      <vt:lpstr>Webinar on * Research Professional an extensive database of funding opportunities and research policy news platform</vt:lpstr>
      <vt:lpstr>Training at companies</vt:lpstr>
      <vt:lpstr>A Mentoring Programme (MP)</vt:lpstr>
      <vt:lpstr>A Mentoring Programme (MP)</vt:lpstr>
      <vt:lpstr>A Mentoring Programme (MP)</vt:lpstr>
      <vt:lpstr>A Mentoring Programme (MP)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</dc:title>
  <dc:creator>Microsoft Office User</dc:creator>
  <cp:lastModifiedBy>Maria Rosaria Masullo</cp:lastModifiedBy>
  <cp:revision>115</cp:revision>
  <dcterms:created xsi:type="dcterms:W3CDTF">2020-02-13T23:16:39Z</dcterms:created>
  <dcterms:modified xsi:type="dcterms:W3CDTF">2020-07-03T09:12:04Z</dcterms:modified>
</cp:coreProperties>
</file>