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65" r:id="rId2"/>
    <p:sldId id="286" r:id="rId3"/>
    <p:sldId id="287" r:id="rId4"/>
    <p:sldId id="284" r:id="rId5"/>
    <p:sldId id="296" r:id="rId6"/>
    <p:sldId id="257" r:id="rId7"/>
    <p:sldId id="260" r:id="rId8"/>
    <p:sldId id="258" r:id="rId9"/>
    <p:sldId id="262" r:id="rId10"/>
    <p:sldId id="281" r:id="rId11"/>
    <p:sldId id="290" r:id="rId12"/>
    <p:sldId id="292" r:id="rId13"/>
    <p:sldId id="291" r:id="rId14"/>
    <p:sldId id="297" r:id="rId15"/>
    <p:sldId id="280" r:id="rId16"/>
    <p:sldId id="277" r:id="rId17"/>
    <p:sldId id="282" r:id="rId18"/>
    <p:sldId id="283" r:id="rId19"/>
    <p:sldId id="278" r:id="rId20"/>
    <p:sldId id="279" r:id="rId21"/>
    <p:sldId id="293" r:id="rId22"/>
    <p:sldId id="289" r:id="rId23"/>
    <p:sldId id="294" r:id="rId24"/>
    <p:sldId id="273" r:id="rId25"/>
    <p:sldId id="29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o' Maganza" initials="NM" lastIdx="9" clrIdx="0">
    <p:extLst/>
  </p:cmAuthor>
  <p:cmAuthor id="2" name="Luisa Iacono" initials="LI"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86649" autoAdjust="0"/>
  </p:normalViewPr>
  <p:slideViewPr>
    <p:cSldViewPr>
      <p:cViewPr varScale="1">
        <p:scale>
          <a:sx n="69" d="100"/>
          <a:sy n="69" d="100"/>
        </p:scale>
        <p:origin x="122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BEF28B-0330-4F4D-97F9-8A80AA8DB059}" type="datetimeFigureOut">
              <a:rPr lang="it-IT" smtClean="0"/>
              <a:t>03/07/2020</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29C33A-8268-45B9-B297-6B53B652FC18}" type="slidenum">
              <a:rPr lang="it-IT" smtClean="0"/>
              <a:t>‹N›</a:t>
            </a:fld>
            <a:endParaRPr lang="it-IT"/>
          </a:p>
        </p:txBody>
      </p:sp>
    </p:spTree>
    <p:extLst>
      <p:ext uri="{BB962C8B-B14F-4D97-AF65-F5344CB8AC3E}">
        <p14:creationId xmlns:p14="http://schemas.microsoft.com/office/powerpoint/2010/main" val="35193583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206AC-C0F5-4C44-A03B-11E88C8A025A}" type="datetimeFigureOut">
              <a:rPr lang="it-IT" smtClean="0"/>
              <a:t>03/07/2020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D6FEC-958E-4B48-AA30-D3E27C02FB5F}" type="slidenum">
              <a:rPr lang="it-IT" smtClean="0"/>
              <a:t>‹N›</a:t>
            </a:fld>
            <a:endParaRPr lang="it-IT"/>
          </a:p>
        </p:txBody>
      </p:sp>
    </p:spTree>
    <p:extLst>
      <p:ext uri="{BB962C8B-B14F-4D97-AF65-F5344CB8AC3E}">
        <p14:creationId xmlns:p14="http://schemas.microsoft.com/office/powerpoint/2010/main" val="22658209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Ho aggiunto le scuole</a:t>
            </a:r>
            <a:endParaRPr lang="en-GB" dirty="0"/>
          </a:p>
        </p:txBody>
      </p:sp>
    </p:spTree>
    <p:extLst>
      <p:ext uri="{BB962C8B-B14F-4D97-AF65-F5344CB8AC3E}">
        <p14:creationId xmlns:p14="http://schemas.microsoft.com/office/powerpoint/2010/main" val="245666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Ho aggiunto le scuole</a:t>
            </a:r>
            <a:endParaRPr lang="en-GB" dirty="0"/>
          </a:p>
        </p:txBody>
      </p:sp>
    </p:spTree>
    <p:extLst>
      <p:ext uri="{BB962C8B-B14F-4D97-AF65-F5344CB8AC3E}">
        <p14:creationId xmlns:p14="http://schemas.microsoft.com/office/powerpoint/2010/main" val="28802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881A7DB-7368-4F9D-B5B6-44FF8BF84200}" type="datetime1">
              <a:rPr lang="it-IT" smtClean="0"/>
              <a:t>03/07/2020</a:t>
            </a:fld>
            <a:endParaRPr lang="it-IT"/>
          </a:p>
        </p:txBody>
      </p:sp>
      <p:sp>
        <p:nvSpPr>
          <p:cNvPr id="5" name="Footer Placeholder 4"/>
          <p:cNvSpPr>
            <a:spLocks noGrp="1"/>
          </p:cNvSpPr>
          <p:nvPr>
            <p:ph type="ftr" sz="quarter" idx="11"/>
          </p:nvPr>
        </p:nvSpPr>
        <p:spPr/>
        <p:txBody>
          <a:bodyPr/>
          <a:lstStyle/>
          <a:p>
            <a:r>
              <a:rPr lang="en-GB" smtClean="0"/>
              <a:t>L. Bandiera - Fellini meeting with fellows of 2nd Call - 03rd July 2020</a:t>
            </a:r>
            <a:endParaRPr lang="it-IT"/>
          </a:p>
        </p:txBody>
      </p:sp>
      <p:sp>
        <p:nvSpPr>
          <p:cNvPr id="6" name="Slide Number Placeholder 5"/>
          <p:cNvSpPr>
            <a:spLocks noGrp="1"/>
          </p:cNvSpPr>
          <p:nvPr>
            <p:ph type="sldNum" sz="quarter" idx="12"/>
          </p:nvPr>
        </p:nvSpPr>
        <p:spPr/>
        <p:txBody>
          <a:bodyPr/>
          <a:lstStyle/>
          <a:p>
            <a:fld id="{742D77B7-4138-4B5A-81C1-9C77E7B696DF}"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76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FB689D9-A448-4818-920C-3D3150B9854B}" type="datetime1">
              <a:rPr lang="it-IT" smtClean="0"/>
              <a:t>03/07/2020</a:t>
            </a:fld>
            <a:endParaRPr lang="it-IT"/>
          </a:p>
        </p:txBody>
      </p:sp>
      <p:sp>
        <p:nvSpPr>
          <p:cNvPr id="5" name="Footer Placeholder 4"/>
          <p:cNvSpPr>
            <a:spLocks noGrp="1"/>
          </p:cNvSpPr>
          <p:nvPr>
            <p:ph type="ftr" sz="quarter" idx="11"/>
          </p:nvPr>
        </p:nvSpPr>
        <p:spPr/>
        <p:txBody>
          <a:bodyPr/>
          <a:lstStyle/>
          <a:p>
            <a:r>
              <a:rPr lang="en-GB" smtClean="0"/>
              <a:t>L. Bandiera - Fellini meeting with fellows of 2nd Call - 03rd July 2020</a:t>
            </a:r>
            <a:endParaRPr lang="it-IT"/>
          </a:p>
        </p:txBody>
      </p:sp>
      <p:sp>
        <p:nvSpPr>
          <p:cNvPr id="6" name="Slide Number Placeholder 5"/>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10998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F91A024-3994-40D3-A107-06A194DD5BAC}" type="datetime1">
              <a:rPr lang="it-IT" smtClean="0"/>
              <a:t>03/07/2020</a:t>
            </a:fld>
            <a:endParaRPr lang="it-IT"/>
          </a:p>
        </p:txBody>
      </p:sp>
      <p:sp>
        <p:nvSpPr>
          <p:cNvPr id="5" name="Footer Placeholder 4"/>
          <p:cNvSpPr>
            <a:spLocks noGrp="1"/>
          </p:cNvSpPr>
          <p:nvPr>
            <p:ph type="ftr" sz="quarter" idx="11"/>
          </p:nvPr>
        </p:nvSpPr>
        <p:spPr/>
        <p:txBody>
          <a:bodyPr/>
          <a:lstStyle/>
          <a:p>
            <a:r>
              <a:rPr lang="en-GB" smtClean="0"/>
              <a:t>L. Bandiera - Fellini meeting with fellows of 2nd Call - 03rd July 2020</a:t>
            </a:r>
            <a:endParaRPr lang="it-IT"/>
          </a:p>
        </p:txBody>
      </p:sp>
      <p:sp>
        <p:nvSpPr>
          <p:cNvPr id="6" name="Slide Number Placeholder 5"/>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36320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69A4F84-7397-4A9B-870D-CBD9852176C4}" type="datetime1">
              <a:rPr lang="it-IT" smtClean="0"/>
              <a:t>03/07/2020</a:t>
            </a:fld>
            <a:endParaRPr lang="it-IT"/>
          </a:p>
        </p:txBody>
      </p:sp>
      <p:sp>
        <p:nvSpPr>
          <p:cNvPr id="5" name="Footer Placeholder 4"/>
          <p:cNvSpPr>
            <a:spLocks noGrp="1"/>
          </p:cNvSpPr>
          <p:nvPr>
            <p:ph type="ftr" sz="quarter" idx="11"/>
          </p:nvPr>
        </p:nvSpPr>
        <p:spPr/>
        <p:txBody>
          <a:bodyPr/>
          <a:lstStyle/>
          <a:p>
            <a:r>
              <a:rPr lang="en-GB" smtClean="0"/>
              <a:t>L. Bandiera - Fellini meeting with fellows of 2nd Call - 03rd July 2020</a:t>
            </a:r>
            <a:endParaRPr lang="it-IT"/>
          </a:p>
        </p:txBody>
      </p:sp>
      <p:sp>
        <p:nvSpPr>
          <p:cNvPr id="6" name="Slide Number Placeholder 5"/>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184583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9435ED6-13FB-4410-8110-3B38CFCAC17B}" type="datetime1">
              <a:rPr lang="it-IT" smtClean="0"/>
              <a:t>03/07/2020</a:t>
            </a:fld>
            <a:endParaRPr lang="it-IT"/>
          </a:p>
        </p:txBody>
      </p:sp>
      <p:sp>
        <p:nvSpPr>
          <p:cNvPr id="5" name="Footer Placeholder 4"/>
          <p:cNvSpPr>
            <a:spLocks noGrp="1"/>
          </p:cNvSpPr>
          <p:nvPr>
            <p:ph type="ftr" sz="quarter" idx="11"/>
          </p:nvPr>
        </p:nvSpPr>
        <p:spPr/>
        <p:txBody>
          <a:bodyPr/>
          <a:lstStyle/>
          <a:p>
            <a:r>
              <a:rPr lang="en-GB" smtClean="0"/>
              <a:t>L. Bandiera - Fellini meeting with fellows of 2nd Call - 03rd July 2020</a:t>
            </a:r>
            <a:endParaRPr lang="it-IT"/>
          </a:p>
        </p:txBody>
      </p:sp>
      <p:sp>
        <p:nvSpPr>
          <p:cNvPr id="6" name="Slide Number Placeholder 5"/>
          <p:cNvSpPr>
            <a:spLocks noGrp="1"/>
          </p:cNvSpPr>
          <p:nvPr>
            <p:ph type="sldNum" sz="quarter" idx="12"/>
          </p:nvPr>
        </p:nvSpPr>
        <p:spPr/>
        <p:txBody>
          <a:bodyPr/>
          <a:lstStyle/>
          <a:p>
            <a:fld id="{742D77B7-4138-4B5A-81C1-9C77E7B696DF}"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6ABC05D-9632-4F0A-9836-D6D2D0E3F0D2}" type="datetime1">
              <a:rPr lang="it-IT" smtClean="0"/>
              <a:t>03/07/2020</a:t>
            </a:fld>
            <a:endParaRPr lang="it-IT"/>
          </a:p>
        </p:txBody>
      </p:sp>
      <p:sp>
        <p:nvSpPr>
          <p:cNvPr id="6" name="Footer Placeholder 5"/>
          <p:cNvSpPr>
            <a:spLocks noGrp="1"/>
          </p:cNvSpPr>
          <p:nvPr>
            <p:ph type="ftr" sz="quarter" idx="11"/>
          </p:nvPr>
        </p:nvSpPr>
        <p:spPr/>
        <p:txBody>
          <a:bodyPr/>
          <a:lstStyle/>
          <a:p>
            <a:r>
              <a:rPr lang="en-GB" smtClean="0"/>
              <a:t>L. Bandiera - Fellini meeting with fellows of 2nd Call - 03rd July 2020</a:t>
            </a:r>
            <a:endParaRPr lang="it-IT"/>
          </a:p>
        </p:txBody>
      </p:sp>
      <p:sp>
        <p:nvSpPr>
          <p:cNvPr id="7" name="Slide Number Placeholder 6"/>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360488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2960" y="2582334"/>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8964EE8-A934-42DC-A084-1BC9B1DB7BDE}" type="datetime1">
              <a:rPr lang="it-IT" smtClean="0"/>
              <a:t>03/07/2020</a:t>
            </a:fld>
            <a:endParaRPr lang="it-IT"/>
          </a:p>
        </p:txBody>
      </p:sp>
      <p:sp>
        <p:nvSpPr>
          <p:cNvPr id="8" name="Footer Placeholder 7"/>
          <p:cNvSpPr>
            <a:spLocks noGrp="1"/>
          </p:cNvSpPr>
          <p:nvPr>
            <p:ph type="ftr" sz="quarter" idx="11"/>
          </p:nvPr>
        </p:nvSpPr>
        <p:spPr/>
        <p:txBody>
          <a:bodyPr/>
          <a:lstStyle/>
          <a:p>
            <a:r>
              <a:rPr lang="en-GB" smtClean="0"/>
              <a:t>L. Bandiera - Fellini meeting with fellows of 2nd Call - 03rd July 2020</a:t>
            </a:r>
            <a:endParaRPr lang="it-IT"/>
          </a:p>
        </p:txBody>
      </p:sp>
      <p:sp>
        <p:nvSpPr>
          <p:cNvPr id="9" name="Slide Number Placeholder 8"/>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365338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A094378-6529-4B78-A18F-9B1A4474F345}" type="datetime1">
              <a:rPr lang="it-IT" smtClean="0"/>
              <a:t>03/07/2020</a:t>
            </a:fld>
            <a:endParaRPr lang="it-IT"/>
          </a:p>
        </p:txBody>
      </p:sp>
      <p:sp>
        <p:nvSpPr>
          <p:cNvPr id="4" name="Footer Placeholder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lide Number Placeholder 4"/>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237869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832E0B-69D2-40BA-86A9-9EEB93172E34}" type="datetime1">
              <a:rPr lang="it-IT" smtClean="0"/>
              <a:t>03/07/2020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smtClean="0"/>
              <a:t>L. Bandiera - Fellini meeting with fellows of 2nd Call - 03rd July 2020</a:t>
            </a:r>
            <a:endParaRPr lang="it-IT"/>
          </a:p>
        </p:txBody>
      </p:sp>
      <p:sp>
        <p:nvSpPr>
          <p:cNvPr id="9" name="Slide Number Placeholder 8"/>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42057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8556DE-8B92-4838-81A4-264DECB6EF71}" type="datetime1">
              <a:rPr lang="it-IT" smtClean="0"/>
              <a:t>03/07/2020</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GB" smtClean="0"/>
              <a:t>L. Bandiera - Fellini meeting with fellows of 2nd Call - 03rd July 2020</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2D77B7-4138-4B5A-81C1-9C77E7B696DF}" type="slidenum">
              <a:rPr lang="it-IT" smtClean="0"/>
              <a:t>‹N›</a:t>
            </a:fld>
            <a:endParaRPr lang="it-IT"/>
          </a:p>
        </p:txBody>
      </p:sp>
    </p:spTree>
    <p:extLst>
      <p:ext uri="{BB962C8B-B14F-4D97-AF65-F5344CB8AC3E}">
        <p14:creationId xmlns:p14="http://schemas.microsoft.com/office/powerpoint/2010/main" val="336904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8A8A820-D068-45B3-A1C9-BC7B91E65F58}" type="datetime1">
              <a:rPr lang="it-IT" smtClean="0"/>
              <a:t>03/07/2020</a:t>
            </a:fld>
            <a:endParaRPr lang="it-IT"/>
          </a:p>
        </p:txBody>
      </p:sp>
      <p:sp>
        <p:nvSpPr>
          <p:cNvPr id="6" name="Footer Placeholder 5"/>
          <p:cNvSpPr>
            <a:spLocks noGrp="1"/>
          </p:cNvSpPr>
          <p:nvPr>
            <p:ph type="ftr" sz="quarter" idx="11"/>
          </p:nvPr>
        </p:nvSpPr>
        <p:spPr/>
        <p:txBody>
          <a:bodyPr/>
          <a:lstStyle/>
          <a:p>
            <a:r>
              <a:rPr lang="en-GB" smtClean="0"/>
              <a:t>L. Bandiera - Fellini meeting with fellows of 2nd Call - 03rd July 2020</a:t>
            </a:r>
            <a:endParaRPr lang="it-IT"/>
          </a:p>
        </p:txBody>
      </p:sp>
      <p:sp>
        <p:nvSpPr>
          <p:cNvPr id="7" name="Slide Number Placeholder 6"/>
          <p:cNvSpPr>
            <a:spLocks noGrp="1"/>
          </p:cNvSpPr>
          <p:nvPr>
            <p:ph type="sldNum" sz="quarter" idx="12"/>
          </p:nvPr>
        </p:nvSpPr>
        <p:spPr/>
        <p:txBody>
          <a:bodyPr/>
          <a:lstStyle/>
          <a:p>
            <a:fld id="{742D77B7-4138-4B5A-81C1-9C77E7B696DF}" type="slidenum">
              <a:rPr lang="it-IT" smtClean="0"/>
              <a:t>‹N›</a:t>
            </a:fld>
            <a:endParaRPr lang="it-IT"/>
          </a:p>
        </p:txBody>
      </p:sp>
    </p:spTree>
    <p:extLst>
      <p:ext uri="{BB962C8B-B14F-4D97-AF65-F5344CB8AC3E}">
        <p14:creationId xmlns:p14="http://schemas.microsoft.com/office/powerpoint/2010/main" val="171213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C3BB048-7427-440D-A748-C6C159EE3FFB}" type="datetime1">
              <a:rPr lang="it-IT" smtClean="0"/>
              <a:t>03/07/2020</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smtClean="0"/>
              <a:t>L. Bandiera - Fellini meeting with fellows of 2nd Call - 03rd July 2020</a:t>
            </a:r>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42D77B7-4138-4B5A-81C1-9C77E7B696DF}" type="slidenum">
              <a:rPr lang="it-IT" smtClean="0"/>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338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mailto:fellini-office@lists.infn.it"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c.europa.eu/research/participants/docs/h2020-funding-guide/grants/grant-management/acknowledge-funding_en.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hyperlink" Target="https://ec.europa.eu/research/participants/docs/h2020-funding-guide/cross-cutting-issues/open-access-dissemination_e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research/participants/docs/h2020-funding-guide/cross-cutting-issues/open-access-dissemination_en.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eb.infn.it/CC3M/index.php/it/attivita-e-ricer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eb.infn.it/fellin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fellini-office@lists.infn.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5800" y="404664"/>
            <a:ext cx="7772400" cy="2622153"/>
          </a:xfrm>
        </p:spPr>
        <p:txBody>
          <a:bodyPr>
            <a:noAutofit/>
          </a:bodyPr>
          <a:lstStyle/>
          <a:p>
            <a:pPr algn="ctr"/>
            <a:r>
              <a:rPr lang="en-GB" b="1" dirty="0"/>
              <a:t>Fellini funds and rules</a:t>
            </a:r>
            <a:endParaRPr lang="en-US" sz="400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76" y="4509117"/>
            <a:ext cx="2358860" cy="1539159"/>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591" y="4405735"/>
            <a:ext cx="2244003" cy="1097287"/>
          </a:xfrm>
          <a:prstGeom prst="rect">
            <a:avLst/>
          </a:prstGeom>
        </p:spPr>
      </p:pic>
      <p:sp>
        <p:nvSpPr>
          <p:cNvPr id="3" name="CasellaDiTesto 2"/>
          <p:cNvSpPr txBox="1"/>
          <p:nvPr/>
        </p:nvSpPr>
        <p:spPr>
          <a:xfrm>
            <a:off x="5303835" y="3370620"/>
            <a:ext cx="3839321" cy="2677656"/>
          </a:xfrm>
          <a:prstGeom prst="rect">
            <a:avLst/>
          </a:prstGeom>
          <a:noFill/>
        </p:spPr>
        <p:txBody>
          <a:bodyPr wrap="none" rtlCol="0">
            <a:spAutoFit/>
          </a:bodyPr>
          <a:lstStyle/>
          <a:p>
            <a:r>
              <a:rPr lang="it-IT" sz="2800" b="1" dirty="0" smtClean="0"/>
              <a:t>Laura Bandiera –INFN FE</a:t>
            </a:r>
          </a:p>
          <a:p>
            <a:r>
              <a:rPr lang="it-IT" sz="2800" i="1" dirty="0" smtClean="0"/>
              <a:t>Project Manager</a:t>
            </a:r>
          </a:p>
          <a:p>
            <a:endParaRPr lang="it-IT" sz="2800" dirty="0" smtClean="0"/>
          </a:p>
          <a:p>
            <a:r>
              <a:rPr lang="it-IT" sz="2800" dirty="0" err="1" smtClean="0"/>
              <a:t>Contacts</a:t>
            </a:r>
            <a:r>
              <a:rPr lang="it-IT" sz="2800" dirty="0" smtClean="0"/>
              <a:t>:</a:t>
            </a:r>
          </a:p>
          <a:p>
            <a:r>
              <a:rPr lang="it-IT" sz="2800" smtClean="0">
                <a:hlinkClick r:id="rId4"/>
              </a:rPr>
              <a:t>bandiera@fe.infn.it</a:t>
            </a:r>
            <a:endParaRPr lang="it-IT" sz="2800" dirty="0" smtClean="0">
              <a:hlinkClick r:id="rId4"/>
            </a:endParaRPr>
          </a:p>
          <a:p>
            <a:r>
              <a:rPr lang="it-IT" sz="2800" dirty="0" smtClean="0">
                <a:hlinkClick r:id="rId4"/>
              </a:rPr>
              <a:t>fellini-office@lists.infn.it</a:t>
            </a:r>
            <a:endParaRPr lang="it-IT" sz="2800" dirty="0"/>
          </a:p>
        </p:txBody>
      </p:sp>
      <p:sp>
        <p:nvSpPr>
          <p:cNvPr id="10" name="CasellaDiTesto 9"/>
          <p:cNvSpPr txBox="1"/>
          <p:nvPr/>
        </p:nvSpPr>
        <p:spPr>
          <a:xfrm>
            <a:off x="3059832" y="5373216"/>
            <a:ext cx="2066207" cy="584775"/>
          </a:xfrm>
          <a:prstGeom prst="rect">
            <a:avLst/>
          </a:prstGeom>
          <a:noFill/>
        </p:spPr>
        <p:txBody>
          <a:bodyPr wrap="none" rtlCol="0">
            <a:spAutoFit/>
          </a:bodyPr>
          <a:lstStyle/>
          <a:p>
            <a:pPr algn="ctr"/>
            <a:r>
              <a:rPr lang="en-US" sz="1600" b="1" i="1" dirty="0" smtClean="0"/>
              <a:t>H2020 MSCA COFUND</a:t>
            </a:r>
          </a:p>
          <a:p>
            <a:pPr algn="ctr"/>
            <a:r>
              <a:rPr lang="en-US" sz="1600" b="1" i="1" dirty="0" smtClean="0"/>
              <a:t>G.A</a:t>
            </a:r>
            <a:r>
              <a:rPr lang="en-US" sz="1600" b="1" i="1" dirty="0"/>
              <a:t>. 754496</a:t>
            </a:r>
            <a:endParaRPr lang="en-GB" sz="1600" i="1" dirty="0"/>
          </a:p>
        </p:txBody>
      </p:sp>
    </p:spTree>
    <p:extLst>
      <p:ext uri="{BB962C8B-B14F-4D97-AF65-F5344CB8AC3E}">
        <p14:creationId xmlns:p14="http://schemas.microsoft.com/office/powerpoint/2010/main" val="3444995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Secondment</a:t>
            </a:r>
            <a:endParaRPr lang="en-GB" b="1" dirty="0"/>
          </a:p>
        </p:txBody>
      </p:sp>
      <p:sp>
        <p:nvSpPr>
          <p:cNvPr id="3" name="Segnaposto contenuto 2"/>
          <p:cNvSpPr>
            <a:spLocks noGrp="1"/>
          </p:cNvSpPr>
          <p:nvPr>
            <p:ph idx="1"/>
          </p:nvPr>
        </p:nvSpPr>
        <p:spPr/>
        <p:txBody>
          <a:bodyPr>
            <a:noAutofit/>
          </a:bodyPr>
          <a:lstStyle/>
          <a:p>
            <a:pPr algn="just">
              <a:buFont typeface="Arial" panose="020B0604020202020204" pitchFamily="34" charset="0"/>
              <a:buChar char="•"/>
            </a:pPr>
            <a:r>
              <a:rPr lang="en-GB" sz="2800" dirty="0"/>
              <a:t>The Fellini project includes a period of secondment, that can start from the </a:t>
            </a:r>
            <a:r>
              <a:rPr lang="en-GB" sz="2800" dirty="0" smtClean="0"/>
              <a:t>second year </a:t>
            </a:r>
            <a:r>
              <a:rPr lang="en-GB" sz="2800" dirty="0"/>
              <a:t>of the fellowship, </a:t>
            </a:r>
            <a:r>
              <a:rPr lang="en-GB" sz="2800" b="1" dirty="0"/>
              <a:t>with a duration between six and twelve months</a:t>
            </a:r>
            <a:r>
              <a:rPr lang="en-GB" sz="2800" b="1" dirty="0" smtClean="0">
                <a:solidFill>
                  <a:schemeClr val="tx1"/>
                </a:solidFill>
              </a:rPr>
              <a:t>*. </a:t>
            </a:r>
          </a:p>
          <a:p>
            <a:pPr algn="just">
              <a:buFont typeface="Arial" panose="020B0604020202020204" pitchFamily="34" charset="0"/>
              <a:buChar char="•"/>
            </a:pPr>
            <a:r>
              <a:rPr lang="en-US" sz="2800" dirty="0" smtClean="0"/>
              <a:t>The </a:t>
            </a:r>
            <a:r>
              <a:rPr lang="en-US" sz="2800" dirty="0" err="1" smtClean="0"/>
              <a:t>secondment</a:t>
            </a:r>
            <a:r>
              <a:rPr lang="en-US" sz="2800" dirty="0" smtClean="0"/>
              <a:t> can also be split in 2 periods (minimum duration of six months) to be spent in the same external research institute or private company, or in 2 different ones</a:t>
            </a:r>
            <a:r>
              <a:rPr lang="en-GB" sz="2800" dirty="0" smtClean="0"/>
              <a:t>.</a:t>
            </a:r>
            <a:endParaRPr lang="en-US" sz="2800"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10</a:t>
            </a:fld>
            <a:endParaRPr lang="it-IT"/>
          </a:p>
        </p:txBody>
      </p:sp>
      <p:pic>
        <p:nvPicPr>
          <p:cNvPr id="6" name="Immagin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5292080" y="-152336"/>
            <a:ext cx="1764055" cy="176405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299" y="151219"/>
            <a:ext cx="1460500" cy="1460500"/>
          </a:xfrm>
          <a:prstGeom prst="rect">
            <a:avLst/>
          </a:prstGeom>
        </p:spPr>
      </p:pic>
      <p:sp>
        <p:nvSpPr>
          <p:cNvPr id="8" name="Rettangolo 7"/>
          <p:cNvSpPr/>
          <p:nvPr/>
        </p:nvSpPr>
        <p:spPr>
          <a:xfrm>
            <a:off x="1091164" y="5869094"/>
            <a:ext cx="6602385" cy="430887"/>
          </a:xfrm>
          <a:prstGeom prst="rect">
            <a:avLst/>
          </a:prstGeom>
        </p:spPr>
        <p:txBody>
          <a:bodyPr wrap="square">
            <a:spAutoFit/>
          </a:bodyPr>
          <a:lstStyle/>
          <a:p>
            <a:pPr algn="ctr"/>
            <a:r>
              <a:rPr lang="it-IT" sz="2200" b="1" i="1" u="sng" dirty="0" smtClean="0">
                <a:solidFill>
                  <a:srgbClr val="FF0000"/>
                </a:solidFill>
              </a:rPr>
              <a:t>*</a:t>
            </a:r>
            <a:r>
              <a:rPr lang="it-IT" sz="2200" b="1" i="1" u="sng" dirty="0" err="1" smtClean="0">
                <a:solidFill>
                  <a:srgbClr val="FF0000"/>
                </a:solidFill>
              </a:rPr>
              <a:t>Originally</a:t>
            </a:r>
            <a:r>
              <a:rPr lang="it-IT" sz="2200" b="1" i="1" u="sng" dirty="0" smtClean="0">
                <a:solidFill>
                  <a:srgbClr val="FF0000"/>
                </a:solidFill>
              </a:rPr>
              <a:t> the </a:t>
            </a:r>
            <a:r>
              <a:rPr lang="it-IT" sz="2200" b="1" i="1" u="sng" dirty="0" err="1" smtClean="0">
                <a:solidFill>
                  <a:srgbClr val="FF0000"/>
                </a:solidFill>
              </a:rPr>
              <a:t>secondment</a:t>
            </a:r>
            <a:r>
              <a:rPr lang="it-IT" sz="2200" b="1" i="1" u="sng" dirty="0" smtClean="0">
                <a:solidFill>
                  <a:srgbClr val="FF0000"/>
                </a:solidFill>
              </a:rPr>
              <a:t> </a:t>
            </a:r>
            <a:r>
              <a:rPr lang="it-IT" sz="2200" b="1" i="1" u="sng" dirty="0" err="1" smtClean="0">
                <a:solidFill>
                  <a:srgbClr val="FF0000"/>
                </a:solidFill>
              </a:rPr>
              <a:t>duration</a:t>
            </a:r>
            <a:r>
              <a:rPr lang="it-IT" sz="2200" b="1" i="1" u="sng" dirty="0" smtClean="0">
                <a:solidFill>
                  <a:srgbClr val="FF0000"/>
                </a:solidFill>
              </a:rPr>
              <a:t> </a:t>
            </a:r>
            <a:r>
              <a:rPr lang="it-IT" sz="2200" b="1" i="1" u="sng" dirty="0" err="1" smtClean="0">
                <a:solidFill>
                  <a:srgbClr val="FF0000"/>
                </a:solidFill>
              </a:rPr>
              <a:t>was</a:t>
            </a:r>
            <a:r>
              <a:rPr lang="it-IT" sz="2200" b="1" i="1" u="sng" dirty="0" smtClean="0">
                <a:solidFill>
                  <a:srgbClr val="FF0000"/>
                </a:solidFill>
              </a:rPr>
              <a:t> 1 </a:t>
            </a:r>
            <a:r>
              <a:rPr lang="it-IT" sz="2200" b="1" i="1" u="sng" dirty="0" err="1" smtClean="0">
                <a:solidFill>
                  <a:srgbClr val="FF0000"/>
                </a:solidFill>
              </a:rPr>
              <a:t>year</a:t>
            </a:r>
            <a:r>
              <a:rPr lang="it-IT" sz="2200" b="1" i="1" u="sng" dirty="0" smtClean="0">
                <a:solidFill>
                  <a:srgbClr val="FF0000"/>
                </a:solidFill>
              </a:rPr>
              <a:t>. </a:t>
            </a:r>
            <a:endParaRPr lang="en-GB" sz="2200" b="1" i="1" u="sng" dirty="0">
              <a:solidFill>
                <a:srgbClr val="FF0000"/>
              </a:solidFill>
            </a:endParaRPr>
          </a:p>
        </p:txBody>
      </p:sp>
    </p:spTree>
    <p:extLst>
      <p:ext uri="{BB962C8B-B14F-4D97-AF65-F5344CB8AC3E}">
        <p14:creationId xmlns:p14="http://schemas.microsoft.com/office/powerpoint/2010/main" val="3065530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Secondment</a:t>
            </a:r>
            <a:endParaRPr lang="en-GB" b="1" dirty="0"/>
          </a:p>
        </p:txBody>
      </p:sp>
      <p:sp>
        <p:nvSpPr>
          <p:cNvPr id="3" name="Segnaposto contenuto 2"/>
          <p:cNvSpPr>
            <a:spLocks noGrp="1"/>
          </p:cNvSpPr>
          <p:nvPr>
            <p:ph idx="1"/>
          </p:nvPr>
        </p:nvSpPr>
        <p:spPr/>
        <p:txBody>
          <a:bodyPr>
            <a:normAutofit/>
          </a:bodyPr>
          <a:lstStyle/>
          <a:p>
            <a:pPr algn="just"/>
            <a:r>
              <a:rPr lang="en-GB" sz="2400" dirty="0"/>
              <a:t>The secondment </a:t>
            </a:r>
            <a:r>
              <a:rPr lang="en-US" sz="2400" dirty="0"/>
              <a:t>has to meet the requirements of international, cross-sectoral or interdisciplinary mobility </a:t>
            </a:r>
            <a:r>
              <a:rPr lang="en-GB" sz="2400" dirty="0"/>
              <a:t>and can be spent:</a:t>
            </a:r>
          </a:p>
          <a:p>
            <a:pPr algn="just">
              <a:buFont typeface="Arial" panose="020B0604020202020204" pitchFamily="34" charset="0"/>
              <a:buChar char="•"/>
            </a:pPr>
            <a:r>
              <a:rPr lang="en-GB" sz="2400" dirty="0">
                <a:solidFill>
                  <a:srgbClr val="FF0000"/>
                </a:solidFill>
              </a:rPr>
              <a:t>in another institute or laboratory outside of Italy. </a:t>
            </a:r>
            <a:r>
              <a:rPr lang="en-GB" sz="2400" dirty="0"/>
              <a:t>A possible </a:t>
            </a:r>
            <a:r>
              <a:rPr lang="en-GB" sz="2400" b="1" dirty="0">
                <a:solidFill>
                  <a:schemeClr val="tx1"/>
                </a:solidFill>
              </a:rPr>
              <a:t>exception to this rule </a:t>
            </a:r>
            <a:r>
              <a:rPr lang="en-GB" sz="2400" dirty="0">
                <a:solidFill>
                  <a:schemeClr val="tx1"/>
                </a:solidFill>
              </a:rPr>
              <a:t>is the case where the research activity is </a:t>
            </a:r>
            <a:r>
              <a:rPr lang="en-GB" sz="2400" b="1" dirty="0">
                <a:solidFill>
                  <a:schemeClr val="tx1"/>
                </a:solidFill>
              </a:rPr>
              <a:t>interdisciplinary</a:t>
            </a:r>
            <a:r>
              <a:rPr lang="en-GB" sz="2400" dirty="0">
                <a:solidFill>
                  <a:schemeClr val="tx1"/>
                </a:solidFill>
              </a:rPr>
              <a:t>;</a:t>
            </a:r>
          </a:p>
          <a:p>
            <a:pPr algn="just">
              <a:buFont typeface="Arial" panose="020B0604020202020204" pitchFamily="34" charset="0"/>
              <a:buChar char="•"/>
            </a:pPr>
            <a:r>
              <a:rPr lang="en-GB" sz="2400" dirty="0">
                <a:solidFill>
                  <a:srgbClr val="FF0000"/>
                </a:solidFill>
              </a:rPr>
              <a:t>in a high-tech </a:t>
            </a:r>
            <a:r>
              <a:rPr lang="en-GB" sz="2400" dirty="0" smtClean="0">
                <a:solidFill>
                  <a:srgbClr val="FF0000"/>
                </a:solidFill>
              </a:rPr>
              <a:t>private company</a:t>
            </a:r>
            <a:r>
              <a:rPr lang="en-GB" sz="2400" dirty="0">
                <a:solidFill>
                  <a:schemeClr val="tx1"/>
                </a:solidFill>
              </a:rPr>
              <a:t>, </a:t>
            </a:r>
            <a:r>
              <a:rPr lang="en-GB" sz="2400" dirty="0" smtClean="0">
                <a:solidFill>
                  <a:schemeClr val="tx1"/>
                </a:solidFill>
              </a:rPr>
              <a:t>also in Italy;</a:t>
            </a:r>
            <a:endParaRPr lang="en-GB" sz="2400" dirty="0">
              <a:solidFill>
                <a:schemeClr val="tx1"/>
              </a:solidFill>
            </a:endParaRPr>
          </a:p>
          <a:p>
            <a:pPr algn="just">
              <a:buFont typeface="Arial" panose="020B0604020202020204" pitchFamily="34" charset="0"/>
              <a:buChar char="•"/>
            </a:pPr>
            <a:r>
              <a:rPr lang="en-GB" sz="2400" dirty="0"/>
              <a:t>for researchers in the medical physics field, the possibility to spend a year </a:t>
            </a:r>
            <a:r>
              <a:rPr lang="en-GB" sz="2400" dirty="0">
                <a:solidFill>
                  <a:srgbClr val="FF0000"/>
                </a:solidFill>
              </a:rPr>
              <a:t>in hospitals or hadron-therapy </a:t>
            </a:r>
            <a:r>
              <a:rPr lang="en-GB" sz="2400" dirty="0" smtClean="0">
                <a:solidFill>
                  <a:srgbClr val="FF0000"/>
                </a:solidFill>
              </a:rPr>
              <a:t>centres </a:t>
            </a:r>
            <a:r>
              <a:rPr lang="en-GB" sz="2400" dirty="0"/>
              <a:t>is also </a:t>
            </a:r>
            <a:r>
              <a:rPr lang="en-GB" sz="2400" dirty="0" smtClean="0"/>
              <a:t>possible</a:t>
            </a:r>
            <a:r>
              <a:rPr lang="en-GB" sz="2400" dirty="0" smtClean="0">
                <a:solidFill>
                  <a:schemeClr val="tx1"/>
                </a:solidFill>
              </a:rPr>
              <a:t>, in Italy or abroad.</a:t>
            </a:r>
          </a:p>
          <a:p>
            <a:pPr lvl="0" algn="just"/>
            <a:endParaRPr lang="it-IT" sz="2400"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11</a:t>
            </a:fld>
            <a:endParaRPr lang="it-IT"/>
          </a:p>
        </p:txBody>
      </p:sp>
      <p:pic>
        <p:nvPicPr>
          <p:cNvPr id="6" name="Immagin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5292080" y="-152336"/>
            <a:ext cx="1764055" cy="176405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299" y="151219"/>
            <a:ext cx="1460500" cy="1460500"/>
          </a:xfrm>
          <a:prstGeom prst="rect">
            <a:avLst/>
          </a:prstGeom>
        </p:spPr>
      </p:pic>
    </p:spTree>
    <p:extLst>
      <p:ext uri="{BB962C8B-B14F-4D97-AF65-F5344CB8AC3E}">
        <p14:creationId xmlns:p14="http://schemas.microsoft.com/office/powerpoint/2010/main" val="2040812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What</a:t>
            </a:r>
            <a:r>
              <a:rPr lang="it-IT" b="1" dirty="0" smtClean="0"/>
              <a:t> to do </a:t>
            </a:r>
            <a:r>
              <a:rPr lang="it-IT" b="1" dirty="0" err="1" smtClean="0"/>
              <a:t>before</a:t>
            </a:r>
            <a:r>
              <a:rPr lang="it-IT" b="1" dirty="0" smtClean="0"/>
              <a:t> the </a:t>
            </a:r>
            <a:r>
              <a:rPr lang="it-IT" b="1" dirty="0" err="1" smtClean="0"/>
              <a:t>Secondment</a:t>
            </a:r>
            <a:endParaRPr lang="en-GB" b="1" dirty="0"/>
          </a:p>
        </p:txBody>
      </p:sp>
      <p:sp>
        <p:nvSpPr>
          <p:cNvPr id="3" name="Segnaposto contenuto 2"/>
          <p:cNvSpPr>
            <a:spLocks noGrp="1"/>
          </p:cNvSpPr>
          <p:nvPr>
            <p:ph idx="1"/>
          </p:nvPr>
        </p:nvSpPr>
        <p:spPr/>
        <p:txBody>
          <a:bodyPr>
            <a:normAutofit/>
          </a:bodyPr>
          <a:lstStyle/>
          <a:p>
            <a:pPr algn="just">
              <a:buFont typeface="Arial" panose="020B0604020202020204" pitchFamily="34" charset="0"/>
              <a:buChar char="•"/>
            </a:pPr>
            <a:r>
              <a:rPr lang="en-GB" sz="2200" dirty="0" smtClean="0"/>
              <a:t>You will </a:t>
            </a:r>
            <a:r>
              <a:rPr lang="en-GB" sz="2200" dirty="0"/>
              <a:t>submit to the Fellini CB the proposal of </a:t>
            </a:r>
            <a:r>
              <a:rPr lang="en-GB" sz="2200" dirty="0" smtClean="0"/>
              <a:t>secondment, agreed with supervisor, </a:t>
            </a:r>
            <a:r>
              <a:rPr lang="en-GB" sz="2200" dirty="0"/>
              <a:t>describing the scientific motivation of the proposed choice</a:t>
            </a:r>
            <a:r>
              <a:rPr lang="en-GB" sz="2200" dirty="0" smtClean="0"/>
              <a:t>.</a:t>
            </a:r>
          </a:p>
          <a:p>
            <a:pPr algn="just">
              <a:buFont typeface="Arial" panose="020B0604020202020204" pitchFamily="34" charset="0"/>
              <a:buChar char="•"/>
            </a:pPr>
            <a:r>
              <a:rPr lang="en-GB" sz="2200" dirty="0" smtClean="0"/>
              <a:t>In </a:t>
            </a:r>
            <a:r>
              <a:rPr lang="en-GB" sz="2200" dirty="0"/>
              <a:t>case of a secondment within a </a:t>
            </a:r>
            <a:r>
              <a:rPr lang="en-GB" sz="2200" dirty="0" smtClean="0"/>
              <a:t>private company </a:t>
            </a:r>
            <a:r>
              <a:rPr lang="en-GB" sz="2200" dirty="0"/>
              <a:t>it is strongly recommended that the proposal is also discussed and agreed upon with some representatives of the company before the submission</a:t>
            </a:r>
            <a:r>
              <a:rPr lang="en-GB" sz="2200" dirty="0" smtClean="0"/>
              <a:t>.</a:t>
            </a:r>
            <a:endParaRPr lang="en-GB" sz="2200" dirty="0"/>
          </a:p>
          <a:p>
            <a:pPr algn="just">
              <a:buFont typeface="Arial" panose="020B0604020202020204" pitchFamily="34" charset="0"/>
              <a:buChar char="•"/>
            </a:pPr>
            <a:r>
              <a:rPr lang="en-GB" sz="2200" b="1" dirty="0"/>
              <a:t>Once the proposal of secondment has been approved by the Fellini CB, the official activation procedure can start. This procedure </a:t>
            </a:r>
            <a:r>
              <a:rPr lang="en-GB" sz="2200" b="1" dirty="0" smtClean="0"/>
              <a:t>typically takes at least </a:t>
            </a:r>
            <a:r>
              <a:rPr lang="en-GB" sz="2200" b="1" dirty="0"/>
              <a:t>three months. </a:t>
            </a:r>
            <a:endParaRPr lang="en-GB" sz="2200" dirty="0"/>
          </a:p>
          <a:p>
            <a:pPr algn="just">
              <a:buFont typeface="Arial" panose="020B0604020202020204" pitchFamily="34" charset="0"/>
              <a:buChar char="•"/>
            </a:pPr>
            <a:endParaRPr lang="en-GB" sz="2200" dirty="0"/>
          </a:p>
          <a:p>
            <a:pPr algn="just">
              <a:buFont typeface="Arial" panose="020B0604020202020204" pitchFamily="34" charset="0"/>
              <a:buChar char="•"/>
            </a:pPr>
            <a:endParaRPr lang="en-GB" sz="2200"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12</a:t>
            </a:fld>
            <a:endParaRPr lang="it-IT"/>
          </a:p>
        </p:txBody>
      </p:sp>
      <p:pic>
        <p:nvPicPr>
          <p:cNvPr id="6" name="Immagine 5"/>
          <p:cNvPicPr>
            <a:picLocks noChangeAspect="1"/>
          </p:cNvPicPr>
          <p:nvPr/>
        </p:nvPicPr>
        <p:blipFill>
          <a:blip r:embed="rId2"/>
          <a:stretch>
            <a:fillRect/>
          </a:stretch>
        </p:blipFill>
        <p:spPr>
          <a:xfrm>
            <a:off x="6732240" y="178081"/>
            <a:ext cx="1634520" cy="1378712"/>
          </a:xfrm>
          <a:prstGeom prst="rect">
            <a:avLst/>
          </a:prstGeom>
        </p:spPr>
      </p:pic>
    </p:spTree>
    <p:extLst>
      <p:ext uri="{BB962C8B-B14F-4D97-AF65-F5344CB8AC3E}">
        <p14:creationId xmlns:p14="http://schemas.microsoft.com/office/powerpoint/2010/main" val="3639611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86604"/>
            <a:ext cx="5558782" cy="1450757"/>
          </a:xfrm>
        </p:spPr>
        <p:txBody>
          <a:bodyPr/>
          <a:lstStyle/>
          <a:p>
            <a:r>
              <a:rPr lang="it-IT" b="1" dirty="0" err="1" smtClean="0"/>
              <a:t>During</a:t>
            </a:r>
            <a:r>
              <a:rPr lang="it-IT" b="1" dirty="0" smtClean="0"/>
              <a:t> the </a:t>
            </a:r>
            <a:r>
              <a:rPr lang="it-IT" b="1" dirty="0" err="1" smtClean="0"/>
              <a:t>Secondment</a:t>
            </a:r>
            <a:endParaRPr lang="en-GB" b="1" dirty="0"/>
          </a:p>
        </p:txBody>
      </p:sp>
      <p:sp>
        <p:nvSpPr>
          <p:cNvPr id="3" name="Segnaposto contenuto 2"/>
          <p:cNvSpPr>
            <a:spLocks noGrp="1"/>
          </p:cNvSpPr>
          <p:nvPr>
            <p:ph idx="1"/>
          </p:nvPr>
        </p:nvSpPr>
        <p:spPr>
          <a:xfrm>
            <a:off x="611560" y="1765995"/>
            <a:ext cx="8280920" cy="4739695"/>
          </a:xfrm>
        </p:spPr>
        <p:txBody>
          <a:bodyPr>
            <a:normAutofit/>
          </a:bodyPr>
          <a:lstStyle/>
          <a:p>
            <a:pPr lvl="0" algn="just">
              <a:buFont typeface="Arial" panose="020B0604020202020204" pitchFamily="34" charset="0"/>
              <a:buChar char="•"/>
            </a:pPr>
            <a:r>
              <a:rPr lang="en-US" sz="2400" dirty="0" smtClean="0"/>
              <a:t>You will </a:t>
            </a:r>
            <a:r>
              <a:rPr lang="en-US" sz="2400" dirty="0"/>
              <a:t>be fully involved in R&amp;D teams of the </a:t>
            </a:r>
            <a:r>
              <a:rPr lang="en-US" sz="2400" dirty="0" smtClean="0"/>
              <a:t>Institution/company </a:t>
            </a:r>
            <a:r>
              <a:rPr lang="en-US" sz="2400" dirty="0"/>
              <a:t>and </a:t>
            </a:r>
            <a:r>
              <a:rPr lang="en-US" sz="2400" dirty="0" smtClean="0"/>
              <a:t>you </a:t>
            </a:r>
            <a:r>
              <a:rPr lang="en-US" sz="2400" dirty="0"/>
              <a:t>will have a local tutor (Senior Researcher/Manager), with a long-standing </a:t>
            </a:r>
            <a:r>
              <a:rPr lang="en-US" sz="2400" dirty="0" smtClean="0"/>
              <a:t>experience;</a:t>
            </a:r>
            <a:endParaRPr lang="en-GB" sz="2400" dirty="0"/>
          </a:p>
          <a:p>
            <a:pPr lvl="0" algn="just">
              <a:buFont typeface="Arial" panose="020B0604020202020204" pitchFamily="34" charset="0"/>
              <a:buChar char="•"/>
            </a:pPr>
            <a:r>
              <a:rPr lang="en-US" sz="2400" dirty="0" smtClean="0"/>
              <a:t>INFN </a:t>
            </a:r>
            <a:r>
              <a:rPr lang="en-US" sz="2400" dirty="0"/>
              <a:t>supervisors and fellows will frequently meet to review the work done and evaluate the next steps, following the evolution of the research </a:t>
            </a:r>
            <a:r>
              <a:rPr lang="en-US" sz="2400" dirty="0" smtClean="0"/>
              <a:t>work;</a:t>
            </a:r>
            <a:endParaRPr lang="en-GB" sz="2400" dirty="0"/>
          </a:p>
          <a:p>
            <a:pPr lvl="0" algn="just">
              <a:buFont typeface="Arial" panose="020B0604020202020204" pitchFamily="34" charset="0"/>
              <a:buChar char="•"/>
            </a:pPr>
            <a:r>
              <a:rPr lang="en-US" sz="2400" dirty="0"/>
              <a:t>I</a:t>
            </a:r>
            <a:r>
              <a:rPr lang="en-US" sz="2400" dirty="0" smtClean="0"/>
              <a:t>t </a:t>
            </a:r>
            <a:r>
              <a:rPr lang="en-US" sz="2400" dirty="0"/>
              <a:t>is expected that </a:t>
            </a:r>
            <a:r>
              <a:rPr lang="en-US" sz="2400" dirty="0" smtClean="0"/>
              <a:t>you will </a:t>
            </a:r>
            <a:r>
              <a:rPr lang="en-US" sz="2400" dirty="0"/>
              <a:t>disseminate what </a:t>
            </a:r>
            <a:r>
              <a:rPr lang="en-US" sz="2400" dirty="0" smtClean="0"/>
              <a:t>you have learned </a:t>
            </a:r>
            <a:r>
              <a:rPr lang="en-US" sz="2400" dirty="0"/>
              <a:t>to the other Fellows of the FELLINI project, through meetings, and to the INFN researchers, via </a:t>
            </a:r>
            <a:r>
              <a:rPr lang="en-US" sz="2400" dirty="0" smtClean="0"/>
              <a:t>seminars.</a:t>
            </a:r>
            <a:endParaRPr lang="en-GB" sz="2400" dirty="0"/>
          </a:p>
          <a:p>
            <a:pPr lvl="0" algn="just">
              <a:buFont typeface="Arial" panose="020B0604020202020204" pitchFamily="34" charset="0"/>
              <a:buChar char="•"/>
            </a:pPr>
            <a:endParaRPr lang="en-GB" sz="2400"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13</a:t>
            </a:fld>
            <a:endParaRPr lang="it-IT"/>
          </a:p>
        </p:txBody>
      </p:sp>
      <p:pic>
        <p:nvPicPr>
          <p:cNvPr id="6" name="Immagin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5292080" y="-152336"/>
            <a:ext cx="1764055" cy="176405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299" y="151219"/>
            <a:ext cx="1460500" cy="1460500"/>
          </a:xfrm>
          <a:prstGeom prst="rect">
            <a:avLst/>
          </a:prstGeom>
        </p:spPr>
      </p:pic>
    </p:spTree>
    <p:extLst>
      <p:ext uri="{BB962C8B-B14F-4D97-AF65-F5344CB8AC3E}">
        <p14:creationId xmlns:p14="http://schemas.microsoft.com/office/powerpoint/2010/main" val="446848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86604"/>
            <a:ext cx="5558782" cy="1450757"/>
          </a:xfrm>
        </p:spPr>
        <p:txBody>
          <a:bodyPr/>
          <a:lstStyle/>
          <a:p>
            <a:r>
              <a:rPr lang="it-IT" b="1" dirty="0" err="1" smtClean="0"/>
              <a:t>During</a:t>
            </a:r>
            <a:r>
              <a:rPr lang="it-IT" b="1" dirty="0" smtClean="0"/>
              <a:t> the </a:t>
            </a:r>
            <a:r>
              <a:rPr lang="it-IT" b="1" dirty="0" err="1" smtClean="0"/>
              <a:t>Secondment</a:t>
            </a:r>
            <a:endParaRPr lang="en-GB" b="1" dirty="0"/>
          </a:p>
        </p:txBody>
      </p:sp>
      <p:sp>
        <p:nvSpPr>
          <p:cNvPr id="3" name="Segnaposto contenuto 2"/>
          <p:cNvSpPr>
            <a:spLocks noGrp="1"/>
          </p:cNvSpPr>
          <p:nvPr>
            <p:ph idx="1"/>
          </p:nvPr>
        </p:nvSpPr>
        <p:spPr>
          <a:xfrm>
            <a:off x="611560" y="1737361"/>
            <a:ext cx="8280920" cy="4739695"/>
          </a:xfrm>
        </p:spPr>
        <p:txBody>
          <a:bodyPr>
            <a:normAutofit/>
          </a:bodyPr>
          <a:lstStyle/>
          <a:p>
            <a:pPr lvl="0" algn="just">
              <a:buFont typeface="Arial" panose="020B0604020202020204" pitchFamily="34" charset="0"/>
              <a:buChar char="•"/>
            </a:pPr>
            <a:r>
              <a:rPr lang="en-US" dirty="0"/>
              <a:t>Research and training yearly budget will be available also during the </a:t>
            </a:r>
            <a:r>
              <a:rPr lang="en-US" dirty="0" err="1"/>
              <a:t>secondment</a:t>
            </a:r>
            <a:r>
              <a:rPr lang="en-US" dirty="0"/>
              <a:t> and the research funds can also be used for the travel costs related to the </a:t>
            </a:r>
            <a:r>
              <a:rPr lang="en-US" dirty="0" err="1"/>
              <a:t>secondment</a:t>
            </a:r>
            <a:r>
              <a:rPr lang="en-US" dirty="0"/>
              <a:t>.</a:t>
            </a:r>
            <a:endParaRPr lang="en-GB" dirty="0"/>
          </a:p>
          <a:p>
            <a:pPr lvl="0" algn="just">
              <a:buFont typeface="Arial" panose="020B0604020202020204" pitchFamily="34" charset="0"/>
              <a:buChar char="•"/>
            </a:pPr>
            <a:r>
              <a:rPr lang="en-US" dirty="0"/>
              <a:t>Expenses for research training, travel and conferences, will be paid by INFN also during the Fellows’ </a:t>
            </a:r>
            <a:r>
              <a:rPr lang="en-US" dirty="0" err="1"/>
              <a:t>secondment</a:t>
            </a:r>
            <a:r>
              <a:rPr lang="en-US" dirty="0"/>
              <a:t> period. </a:t>
            </a:r>
          </a:p>
          <a:p>
            <a:pPr lvl="0" algn="just">
              <a:buFont typeface="Arial" panose="020B0604020202020204" pitchFamily="34" charset="0"/>
              <a:buChar char="•"/>
            </a:pPr>
            <a:r>
              <a:rPr lang="en-GB" dirty="0"/>
              <a:t>During the leave you will continue receiving the same salary from </a:t>
            </a:r>
            <a:r>
              <a:rPr lang="en-GB" dirty="0" smtClean="0"/>
              <a:t>INFN.</a:t>
            </a:r>
          </a:p>
          <a:p>
            <a:pPr lvl="0" algn="just">
              <a:buFont typeface="Arial" panose="020B0604020202020204" pitchFamily="34" charset="0"/>
              <a:buChar char="•"/>
            </a:pPr>
            <a:r>
              <a:rPr lang="it-IT" dirty="0" smtClean="0"/>
              <a:t>A </a:t>
            </a:r>
            <a:r>
              <a:rPr lang="en-GB" dirty="0" smtClean="0"/>
              <a:t>subsistence (e.g., additional salary, reimbursement of expenses..) can be provided </a:t>
            </a:r>
            <a:r>
              <a:rPr lang="en-GB" dirty="0"/>
              <a:t>by the </a:t>
            </a:r>
            <a:r>
              <a:rPr lang="en-GB" dirty="0" smtClean="0"/>
              <a:t>hosting institution/company.</a:t>
            </a:r>
          </a:p>
          <a:p>
            <a:pPr lvl="0" algn="just">
              <a:buFont typeface="Arial" panose="020B0604020202020204" pitchFamily="34" charset="0"/>
              <a:buChar char="•"/>
            </a:pPr>
            <a:r>
              <a:rPr lang="en-US" dirty="0" smtClean="0"/>
              <a:t>A further </a:t>
            </a:r>
            <a:r>
              <a:rPr lang="en-US" dirty="0"/>
              <a:t>mobility allowance of a maximum of 4.980 euro (total gross value) can be provided. Depending on fiscal benefits, the net value could vary between about 2.500 and 3.500 euro. This further mobility allowance could be reduced: a) according to the eventual amount of subsistence provided by the institute/company or b) if the chosen </a:t>
            </a:r>
            <a:r>
              <a:rPr lang="en-US" dirty="0" err="1"/>
              <a:t>secondment</a:t>
            </a:r>
            <a:r>
              <a:rPr lang="en-US" dirty="0"/>
              <a:t> location does not require a home transfer;</a:t>
            </a:r>
            <a:endParaRPr lang="en-GB" dirty="0"/>
          </a:p>
          <a:p>
            <a:pPr lvl="0" algn="just">
              <a:buFont typeface="Arial" panose="020B0604020202020204" pitchFamily="34" charset="0"/>
              <a:buChar char="•"/>
            </a:pPr>
            <a:endParaRPr lang="en-GB"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14</a:t>
            </a:fld>
            <a:endParaRPr lang="it-IT"/>
          </a:p>
        </p:txBody>
      </p:sp>
      <p:pic>
        <p:nvPicPr>
          <p:cNvPr id="6" name="Immagin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5292080" y="-152336"/>
            <a:ext cx="1764055" cy="1764055"/>
          </a:xfrm>
          <a:prstGeom prst="rect">
            <a:avLst/>
          </a:prstGeom>
        </p:spPr>
      </p:pic>
      <p:pic>
        <p:nvPicPr>
          <p:cNvPr id="8" name="Immagine 7"/>
          <p:cNvPicPr>
            <a:picLocks noChangeAspect="1"/>
          </p:cNvPicPr>
          <p:nvPr/>
        </p:nvPicPr>
        <p:blipFill>
          <a:blip r:embed="rId4"/>
          <a:stretch>
            <a:fillRect/>
          </a:stretch>
        </p:blipFill>
        <p:spPr>
          <a:xfrm>
            <a:off x="7056135" y="233007"/>
            <a:ext cx="1634520" cy="1378712"/>
          </a:xfrm>
          <a:prstGeom prst="rect">
            <a:avLst/>
          </a:prstGeom>
        </p:spPr>
      </p:pic>
    </p:spTree>
    <p:extLst>
      <p:ext uri="{BB962C8B-B14F-4D97-AF65-F5344CB8AC3E}">
        <p14:creationId xmlns:p14="http://schemas.microsoft.com/office/powerpoint/2010/main" val="2386023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smtClean="0"/>
              <a:t>Dissemination</a:t>
            </a:r>
            <a:r>
              <a:rPr lang="it-IT" b="1" dirty="0" smtClean="0"/>
              <a:t> and </a:t>
            </a:r>
            <a:r>
              <a:rPr lang="it-IT" b="1" dirty="0" err="1" smtClean="0"/>
              <a:t>Outreach</a:t>
            </a:r>
            <a:endParaRPr lang="it-IT" b="1" dirty="0"/>
          </a:p>
        </p:txBody>
      </p:sp>
      <p:sp>
        <p:nvSpPr>
          <p:cNvPr id="3" name="Segnaposto contenuto 2"/>
          <p:cNvSpPr>
            <a:spLocks noGrp="1"/>
          </p:cNvSpPr>
          <p:nvPr>
            <p:ph idx="1"/>
          </p:nvPr>
        </p:nvSpPr>
        <p:spPr>
          <a:xfrm>
            <a:off x="822959" y="1845734"/>
            <a:ext cx="7543801" cy="4319570"/>
          </a:xfrm>
        </p:spPr>
        <p:txBody>
          <a:bodyPr>
            <a:noAutofit/>
          </a:bodyPr>
          <a:lstStyle/>
          <a:p>
            <a:pPr algn="just">
              <a:lnSpc>
                <a:spcPct val="150000"/>
              </a:lnSpc>
              <a:buFont typeface="Arial" panose="020B0604020202020204" pitchFamily="34" charset="0"/>
              <a:buChar char="•"/>
            </a:pPr>
            <a:r>
              <a:rPr lang="en-GB" sz="1800" b="1" dirty="0"/>
              <a:t>Dissemination </a:t>
            </a:r>
            <a:r>
              <a:rPr lang="en-GB" sz="1800" dirty="0"/>
              <a:t>ensures that the results of the research developed in </a:t>
            </a:r>
            <a:r>
              <a:rPr lang="en-GB" sz="1800" dirty="0" smtClean="0"/>
              <a:t>each single FELLINI project </a:t>
            </a:r>
            <a:r>
              <a:rPr lang="en-GB" sz="1800" dirty="0"/>
              <a:t>are disseminated and exploited through communication and transfer into other research </a:t>
            </a:r>
            <a:r>
              <a:rPr lang="en-GB" sz="1800" dirty="0" smtClean="0"/>
              <a:t>environments. </a:t>
            </a:r>
            <a:r>
              <a:rPr lang="en-GB" sz="1800" dirty="0"/>
              <a:t>Scientific publications and conference presentations </a:t>
            </a:r>
            <a:r>
              <a:rPr lang="en-GB" sz="1800" dirty="0" smtClean="0"/>
              <a:t>are the </a:t>
            </a:r>
            <a:r>
              <a:rPr lang="en-GB" sz="1800" dirty="0"/>
              <a:t>major means of foreground dissemination.</a:t>
            </a:r>
          </a:p>
          <a:p>
            <a:pPr algn="just">
              <a:lnSpc>
                <a:spcPct val="150000"/>
              </a:lnSpc>
              <a:buFont typeface="Arial" panose="020B0604020202020204" pitchFamily="34" charset="0"/>
              <a:buChar char="•"/>
            </a:pPr>
            <a:r>
              <a:rPr lang="en-GB" sz="1800" b="1" dirty="0" smtClean="0"/>
              <a:t>Outreach</a:t>
            </a:r>
            <a:r>
              <a:rPr lang="en-GB" sz="1800" dirty="0" smtClean="0"/>
              <a:t> </a:t>
            </a:r>
            <a:r>
              <a:rPr lang="en-GB" sz="1800" dirty="0"/>
              <a:t>ensures that the results of the research and their broader impacts are communicated to a larger audience involving the general public and the society.</a:t>
            </a:r>
            <a:endParaRPr lang="it-IT" sz="1800" dirty="0"/>
          </a:p>
          <a:p>
            <a:pPr>
              <a:lnSpc>
                <a:spcPct val="120000"/>
              </a:lnSpc>
            </a:pPr>
            <a:endParaRPr lang="it-IT" sz="1800" b="1" dirty="0" smtClean="0"/>
          </a:p>
          <a:p>
            <a:pPr>
              <a:lnSpc>
                <a:spcPct val="120000"/>
              </a:lnSpc>
            </a:pPr>
            <a:r>
              <a:rPr lang="it-IT" sz="1800" b="1" dirty="0" err="1" smtClean="0"/>
              <a:t>Both</a:t>
            </a:r>
            <a:r>
              <a:rPr lang="it-IT" sz="1800" b="1" dirty="0" smtClean="0"/>
              <a:t> </a:t>
            </a:r>
            <a:r>
              <a:rPr lang="it-IT" sz="1800" b="1" dirty="0" err="1" smtClean="0"/>
              <a:t>aspects</a:t>
            </a:r>
            <a:r>
              <a:rPr lang="it-IT" sz="1800" b="1" dirty="0" smtClean="0"/>
              <a:t> are </a:t>
            </a:r>
            <a:r>
              <a:rPr lang="it-IT" sz="1800" b="1" dirty="0" err="1" smtClean="0"/>
              <a:t>fundamental</a:t>
            </a:r>
            <a:r>
              <a:rPr lang="it-IT" sz="1800" b="1" dirty="0" smtClean="0"/>
              <a:t> for the success of the FELLINI </a:t>
            </a:r>
            <a:r>
              <a:rPr lang="it-IT" sz="1800" b="1" dirty="0" err="1" smtClean="0"/>
              <a:t>Programme</a:t>
            </a:r>
            <a:r>
              <a:rPr lang="it-IT" sz="1800" b="1" dirty="0" smtClean="0"/>
              <a:t> and for </a:t>
            </a:r>
            <a:r>
              <a:rPr lang="it-IT" sz="1800" b="1" dirty="0" err="1" smtClean="0"/>
              <a:t>your</a:t>
            </a:r>
            <a:r>
              <a:rPr lang="it-IT" sz="1800" b="1" dirty="0" smtClean="0"/>
              <a:t> career </a:t>
            </a:r>
            <a:r>
              <a:rPr lang="it-IT" sz="1800" b="1" dirty="0" err="1" smtClean="0"/>
              <a:t>development</a:t>
            </a:r>
            <a:r>
              <a:rPr lang="it-IT" sz="1800" b="1" dirty="0" smtClean="0"/>
              <a:t>.</a:t>
            </a:r>
            <a:endParaRPr lang="it-IT" sz="1800" b="1" dirty="0"/>
          </a:p>
        </p:txBody>
      </p:sp>
      <p:sp>
        <p:nvSpPr>
          <p:cNvPr id="4" name="Segnaposto piè di pagina 3"/>
          <p:cNvSpPr>
            <a:spLocks noGrp="1"/>
          </p:cNvSpPr>
          <p:nvPr>
            <p:ph type="ftr" sz="quarter" idx="11"/>
          </p:nvPr>
        </p:nvSpPr>
        <p:spPr>
          <a:xfrm>
            <a:off x="2483768" y="6356350"/>
            <a:ext cx="4176464" cy="365125"/>
          </a:xfrm>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15</a:t>
            </a:fld>
            <a:endParaRPr lang="it-IT"/>
          </a:p>
        </p:txBody>
      </p:sp>
    </p:spTree>
    <p:extLst>
      <p:ext uri="{BB962C8B-B14F-4D97-AF65-F5344CB8AC3E}">
        <p14:creationId xmlns:p14="http://schemas.microsoft.com/office/powerpoint/2010/main" val="1019544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985542"/>
            <a:ext cx="7543800" cy="638572"/>
          </a:xfrm>
        </p:spPr>
        <p:txBody>
          <a:bodyPr>
            <a:normAutofit fontScale="90000"/>
          </a:bodyPr>
          <a:lstStyle/>
          <a:p>
            <a:pPr algn="ctr"/>
            <a:r>
              <a:rPr lang="it-IT" b="1" dirty="0" err="1" smtClean="0"/>
              <a:t>Dissemination</a:t>
            </a:r>
            <a:r>
              <a:rPr lang="it-IT" b="1" dirty="0" smtClean="0"/>
              <a:t>: </a:t>
            </a:r>
            <a:br>
              <a:rPr lang="it-IT" b="1" dirty="0" smtClean="0"/>
            </a:br>
            <a:r>
              <a:rPr lang="it-IT" b="1" dirty="0" smtClean="0"/>
              <a:t>EU </a:t>
            </a:r>
            <a:r>
              <a:rPr lang="it-IT" b="1" dirty="0" err="1" smtClean="0"/>
              <a:t>funding</a:t>
            </a:r>
            <a:r>
              <a:rPr lang="it-IT" b="1" dirty="0" smtClean="0"/>
              <a:t> </a:t>
            </a:r>
            <a:r>
              <a:rPr lang="it-IT" b="1" dirty="0" err="1" smtClean="0"/>
              <a:t>Aknowledgment</a:t>
            </a:r>
            <a:endParaRPr lang="it-IT" b="1" dirty="0"/>
          </a:p>
        </p:txBody>
      </p:sp>
      <p:sp>
        <p:nvSpPr>
          <p:cNvPr id="3" name="Segnaposto contenuto 2"/>
          <p:cNvSpPr>
            <a:spLocks noGrp="1"/>
          </p:cNvSpPr>
          <p:nvPr>
            <p:ph idx="1"/>
          </p:nvPr>
        </p:nvSpPr>
        <p:spPr>
          <a:xfrm>
            <a:off x="539552" y="1772816"/>
            <a:ext cx="7869811" cy="4376142"/>
          </a:xfrm>
        </p:spPr>
        <p:txBody>
          <a:bodyPr>
            <a:noAutofit/>
          </a:bodyPr>
          <a:lstStyle/>
          <a:p>
            <a:pPr algn="just">
              <a:buFont typeface="Arial" panose="020B0604020202020204" pitchFamily="34" charset="0"/>
              <a:buChar char="•"/>
            </a:pPr>
            <a:r>
              <a:rPr lang="en-US" dirty="0" smtClean="0"/>
              <a:t>For all the </a:t>
            </a:r>
            <a:r>
              <a:rPr lang="en-US" b="1" dirty="0" smtClean="0"/>
              <a:t>presentations/posters/scientific articles </a:t>
            </a:r>
            <a:r>
              <a:rPr lang="en-US" dirty="0" smtClean="0"/>
              <a:t>related to </a:t>
            </a:r>
            <a:r>
              <a:rPr lang="en-US" dirty="0"/>
              <a:t>the Project, the Commission requires to give appropriate information on EU </a:t>
            </a:r>
            <a:r>
              <a:rPr lang="en-US" dirty="0" smtClean="0"/>
              <a:t>funding and to the </a:t>
            </a:r>
            <a:r>
              <a:rPr lang="en-US" b="1" dirty="0" smtClean="0"/>
              <a:t>G.A. 754496.</a:t>
            </a:r>
          </a:p>
          <a:p>
            <a:pPr algn="just">
              <a:buFont typeface="Arial" panose="020B0604020202020204" pitchFamily="34" charset="0"/>
              <a:buChar char="•"/>
            </a:pPr>
            <a:r>
              <a:rPr lang="en-GB" b="1" u="sng" dirty="0" smtClean="0"/>
              <a:t>Articles/Proceedings/Preprints</a:t>
            </a:r>
            <a:r>
              <a:rPr lang="en-GB" dirty="0" smtClean="0"/>
              <a:t>: The </a:t>
            </a:r>
            <a:r>
              <a:rPr lang="en-GB" dirty="0"/>
              <a:t>following </a:t>
            </a:r>
            <a:r>
              <a:rPr lang="en-GB" dirty="0" smtClean="0"/>
              <a:t>text must </a:t>
            </a:r>
            <a:r>
              <a:rPr lang="en-GB" dirty="0"/>
              <a:t>be included in all </a:t>
            </a:r>
            <a:r>
              <a:rPr lang="en-GB" dirty="0" smtClean="0"/>
              <a:t>scientific papers:</a:t>
            </a:r>
            <a:r>
              <a:rPr lang="en-US" dirty="0" smtClean="0"/>
              <a:t> </a:t>
            </a:r>
            <a:r>
              <a:rPr lang="en-US" i="1" dirty="0" smtClean="0"/>
              <a:t>“</a:t>
            </a:r>
            <a:r>
              <a:rPr lang="en-US" b="1" i="1" dirty="0" smtClean="0">
                <a:solidFill>
                  <a:srgbClr val="FF0000"/>
                </a:solidFill>
              </a:rPr>
              <a:t>This project has received funding from the European Union’s Horizon 2020 research and innovation </a:t>
            </a:r>
            <a:r>
              <a:rPr lang="en-US" b="1" i="1" dirty="0" err="1" smtClean="0">
                <a:solidFill>
                  <a:srgbClr val="FF0000"/>
                </a:solidFill>
              </a:rPr>
              <a:t>programme</a:t>
            </a:r>
            <a:r>
              <a:rPr lang="en-US" b="1" i="1" dirty="0" smtClean="0">
                <a:solidFill>
                  <a:srgbClr val="FF0000"/>
                </a:solidFill>
              </a:rPr>
              <a:t> under the Marie </a:t>
            </a:r>
            <a:r>
              <a:rPr lang="en-US" b="1" i="1" dirty="0" err="1" smtClean="0">
                <a:solidFill>
                  <a:srgbClr val="FF0000"/>
                </a:solidFill>
              </a:rPr>
              <a:t>Skłodowska</a:t>
            </a:r>
            <a:r>
              <a:rPr lang="en-US" b="1" i="1" dirty="0" smtClean="0">
                <a:solidFill>
                  <a:srgbClr val="FF0000"/>
                </a:solidFill>
              </a:rPr>
              <a:t>-Curie grant agreement No 754496</a:t>
            </a:r>
            <a:r>
              <a:rPr lang="en-US" i="1" dirty="0" smtClean="0"/>
              <a:t>”.</a:t>
            </a:r>
          </a:p>
          <a:p>
            <a:pPr algn="just">
              <a:buFont typeface="Arial" panose="020B0604020202020204" pitchFamily="34" charset="0"/>
              <a:buChar char="•"/>
            </a:pPr>
            <a:r>
              <a:rPr lang="en-US" sz="2000" b="1" i="1" dirty="0" smtClean="0">
                <a:solidFill>
                  <a:schemeClr val="tx1"/>
                </a:solidFill>
              </a:rPr>
              <a:t>N.B. </a:t>
            </a:r>
            <a:r>
              <a:rPr lang="en-US" sz="2000" b="1" dirty="0" smtClean="0">
                <a:solidFill>
                  <a:schemeClr val="tx1"/>
                </a:solidFill>
              </a:rPr>
              <a:t>The above sentence must be used always if possible. </a:t>
            </a:r>
            <a:r>
              <a:rPr lang="en-US" sz="2000" dirty="0" smtClean="0">
                <a:solidFill>
                  <a:schemeClr val="tx1"/>
                </a:solidFill>
              </a:rPr>
              <a:t>In some cases (e.g., for a publication of the whole scientific collaboration of which the FELLINI project is just a part) the sentence can be modified as follow: </a:t>
            </a:r>
            <a:r>
              <a:rPr lang="en-US" sz="2000" i="1" dirty="0" smtClean="0">
                <a:solidFill>
                  <a:schemeClr val="tx1"/>
                </a:solidFill>
              </a:rPr>
              <a:t>[Fellow Name] has received funding…</a:t>
            </a:r>
            <a:r>
              <a:rPr lang="en-US" sz="2000" dirty="0" smtClean="0">
                <a:solidFill>
                  <a:schemeClr val="tx1"/>
                </a:solidFill>
              </a:rPr>
              <a:t>.). </a:t>
            </a:r>
            <a:endParaRPr lang="en-US" sz="2000" u="sng" dirty="0" smtClean="0">
              <a:solidFill>
                <a:schemeClr val="tx1"/>
              </a:solidFill>
            </a:endParaRPr>
          </a:p>
        </p:txBody>
      </p:sp>
      <p:sp>
        <p:nvSpPr>
          <p:cNvPr id="4" name="Segnaposto piè di pagina 3"/>
          <p:cNvSpPr>
            <a:spLocks noGrp="1"/>
          </p:cNvSpPr>
          <p:nvPr>
            <p:ph type="ftr" sz="quarter" idx="11"/>
          </p:nvPr>
        </p:nvSpPr>
        <p:spPr>
          <a:xfrm>
            <a:off x="2330760" y="6381329"/>
            <a:ext cx="4400128" cy="288032"/>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16</a:t>
            </a:fld>
            <a:endParaRPr lang="it-IT"/>
          </a:p>
        </p:txBody>
      </p:sp>
      <p:sp>
        <p:nvSpPr>
          <p:cNvPr id="6" name="CasellaDiTesto 5"/>
          <p:cNvSpPr txBox="1"/>
          <p:nvPr/>
        </p:nvSpPr>
        <p:spPr>
          <a:xfrm>
            <a:off x="780989" y="5779626"/>
            <a:ext cx="7486473" cy="369332"/>
          </a:xfrm>
          <a:prstGeom prst="rect">
            <a:avLst/>
          </a:prstGeom>
          <a:noFill/>
        </p:spPr>
        <p:txBody>
          <a:bodyPr wrap="none" rtlCol="0">
            <a:spAutoFit/>
          </a:bodyPr>
          <a:lstStyle/>
          <a:p>
            <a:r>
              <a:rPr lang="it-IT" b="1" dirty="0" smtClean="0"/>
              <a:t>N.B. </a:t>
            </a:r>
            <a:r>
              <a:rPr lang="it-IT" b="1" dirty="0" err="1" smtClean="0"/>
              <a:t>Remember</a:t>
            </a:r>
            <a:r>
              <a:rPr lang="it-IT" b="1" dirty="0" smtClean="0"/>
              <a:t> </a:t>
            </a:r>
            <a:r>
              <a:rPr lang="it-IT" b="1" dirty="0" err="1" smtClean="0"/>
              <a:t>that</a:t>
            </a:r>
            <a:r>
              <a:rPr lang="it-IT" b="1" dirty="0" smtClean="0"/>
              <a:t> the </a:t>
            </a:r>
            <a:r>
              <a:rPr lang="it-IT" b="1" dirty="0" err="1" smtClean="0"/>
              <a:t>fellow</a:t>
            </a:r>
            <a:r>
              <a:rPr lang="it-IT" b="1" dirty="0" smtClean="0"/>
              <a:t> </a:t>
            </a:r>
            <a:r>
              <a:rPr lang="it-IT" b="1" dirty="0" err="1" smtClean="0"/>
              <a:t>worktime</a:t>
            </a:r>
            <a:r>
              <a:rPr lang="it-IT" b="1" dirty="0" smtClean="0"/>
              <a:t> </a:t>
            </a:r>
            <a:r>
              <a:rPr lang="it-IT" b="1" dirty="0" err="1" smtClean="0"/>
              <a:t>should</a:t>
            </a:r>
            <a:r>
              <a:rPr lang="it-IT" b="1" dirty="0" smtClean="0"/>
              <a:t> be 100% on FELLINI </a:t>
            </a:r>
            <a:r>
              <a:rPr lang="it-IT" b="1" dirty="0" err="1" smtClean="0"/>
              <a:t>project</a:t>
            </a:r>
            <a:r>
              <a:rPr lang="it-IT" b="1" dirty="0" smtClean="0"/>
              <a:t>!</a:t>
            </a:r>
            <a:endParaRPr lang="en-GB" b="1" dirty="0"/>
          </a:p>
        </p:txBody>
      </p:sp>
      <p:sp>
        <p:nvSpPr>
          <p:cNvPr id="7"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Unicode MS"/>
              </a:rPr>
              <a:t>Remember that the fellow worktime has to be 100% on FELLINI project!</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1812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6652" y="882128"/>
            <a:ext cx="8263880" cy="638572"/>
          </a:xfrm>
        </p:spPr>
        <p:txBody>
          <a:bodyPr>
            <a:normAutofit fontScale="90000"/>
          </a:bodyPr>
          <a:lstStyle/>
          <a:p>
            <a:pPr algn="ctr"/>
            <a:r>
              <a:rPr lang="it-IT" b="1" dirty="0" err="1"/>
              <a:t>Dissemination</a:t>
            </a:r>
            <a:r>
              <a:rPr lang="it-IT" b="1" dirty="0"/>
              <a:t>: </a:t>
            </a:r>
            <a:br>
              <a:rPr lang="it-IT" b="1" dirty="0"/>
            </a:br>
            <a:r>
              <a:rPr lang="it-IT" b="1" dirty="0"/>
              <a:t>EU </a:t>
            </a:r>
            <a:r>
              <a:rPr lang="it-IT" b="1" dirty="0" err="1"/>
              <a:t>funding</a:t>
            </a:r>
            <a:r>
              <a:rPr lang="it-IT" b="1" dirty="0"/>
              <a:t> </a:t>
            </a:r>
            <a:r>
              <a:rPr lang="it-IT" b="1" dirty="0" err="1"/>
              <a:t>Aknowledgment</a:t>
            </a:r>
            <a:endParaRPr lang="it-IT" dirty="0"/>
          </a:p>
        </p:txBody>
      </p:sp>
      <p:sp>
        <p:nvSpPr>
          <p:cNvPr id="3" name="Segnaposto contenuto 2"/>
          <p:cNvSpPr>
            <a:spLocks noGrp="1"/>
          </p:cNvSpPr>
          <p:nvPr>
            <p:ph idx="1"/>
          </p:nvPr>
        </p:nvSpPr>
        <p:spPr>
          <a:xfrm>
            <a:off x="611560" y="1817110"/>
            <a:ext cx="7993750" cy="4065315"/>
          </a:xfrm>
        </p:spPr>
        <p:txBody>
          <a:bodyPr>
            <a:noAutofit/>
          </a:bodyPr>
          <a:lstStyle/>
          <a:p>
            <a:pPr algn="just">
              <a:buFont typeface="Arial" panose="020B0604020202020204" pitchFamily="34" charset="0"/>
              <a:buChar char="•"/>
            </a:pPr>
            <a:r>
              <a:rPr lang="en-US" sz="2400" u="sng" dirty="0" smtClean="0"/>
              <a:t>Presentations/Posters</a:t>
            </a:r>
            <a:r>
              <a:rPr lang="en-US" sz="2400" dirty="0" smtClean="0"/>
              <a:t>: </a:t>
            </a:r>
            <a:r>
              <a:rPr lang="en-US" sz="2400" b="1" dirty="0" smtClean="0"/>
              <a:t>The EU emblem       must be always shown and the reference to the G.A </a:t>
            </a:r>
            <a:r>
              <a:rPr lang="en-US" sz="2400" b="1" u="sng" dirty="0" smtClean="0"/>
              <a:t>754496.</a:t>
            </a:r>
            <a:r>
              <a:rPr lang="en-US" sz="2400" dirty="0" smtClean="0"/>
              <a:t> Consider </a:t>
            </a:r>
            <a:r>
              <a:rPr lang="en-US" sz="2400" dirty="0"/>
              <a:t>that the </a:t>
            </a:r>
            <a:r>
              <a:rPr lang="en-US" sz="2400" b="1" dirty="0"/>
              <a:t>EU </a:t>
            </a:r>
            <a:r>
              <a:rPr lang="en-US" sz="2400" b="1" dirty="0" smtClean="0"/>
              <a:t>emblem must </a:t>
            </a:r>
            <a:r>
              <a:rPr lang="en-US" sz="2400" b="1" dirty="0"/>
              <a:t>have </a:t>
            </a:r>
            <a:r>
              <a:rPr lang="en-US" sz="2400" b="1" dirty="0" smtClean="0"/>
              <a:t>an appropriate </a:t>
            </a:r>
            <a:r>
              <a:rPr lang="en-US" sz="2400" b="1" dirty="0"/>
              <a:t>prominence </a:t>
            </a:r>
            <a:r>
              <a:rPr lang="en-US" sz="2400" dirty="0"/>
              <a:t>when </a:t>
            </a:r>
            <a:r>
              <a:rPr lang="en-US" sz="2400" dirty="0" smtClean="0"/>
              <a:t>displayed </a:t>
            </a:r>
            <a:r>
              <a:rPr lang="en-US" sz="2400" dirty="0"/>
              <a:t>with another one (e.g. the Project logo</a:t>
            </a:r>
            <a:r>
              <a:rPr lang="en-US" sz="2400" dirty="0" smtClean="0"/>
              <a:t>). </a:t>
            </a:r>
          </a:p>
          <a:p>
            <a:pPr algn="just">
              <a:buFont typeface="Arial" panose="020B0604020202020204" pitchFamily="34" charset="0"/>
              <a:buChar char="•"/>
            </a:pPr>
            <a:r>
              <a:rPr lang="en-US" sz="2400" b="1" u="sng" dirty="0" smtClean="0">
                <a:solidFill>
                  <a:srgbClr val="FF0000"/>
                </a:solidFill>
              </a:rPr>
              <a:t>As an example see the next slide in which EU emblem, FELLINI logo and reference to G.A. are displayed!!!!</a:t>
            </a:r>
          </a:p>
          <a:p>
            <a:pPr algn="just">
              <a:buFont typeface="Arial" panose="020B0604020202020204" pitchFamily="34" charset="0"/>
              <a:buChar char="•"/>
            </a:pPr>
            <a:endParaRPr lang="en-US" sz="1800" b="1" u="sng" dirty="0" smtClean="0">
              <a:solidFill>
                <a:srgbClr val="FF0000"/>
              </a:solidFill>
            </a:endParaRPr>
          </a:p>
          <a:p>
            <a:pPr algn="just">
              <a:buFont typeface="Arial" panose="020B0604020202020204" pitchFamily="34" charset="0"/>
              <a:buChar char="•"/>
            </a:pPr>
            <a:r>
              <a:rPr lang="en-US" sz="2400" dirty="0" smtClean="0"/>
              <a:t>For details regarding the EU rules of </a:t>
            </a:r>
            <a:r>
              <a:rPr lang="en-US" sz="2400" dirty="0" err="1" smtClean="0"/>
              <a:t>ackowledge</a:t>
            </a:r>
            <a:r>
              <a:rPr lang="en-US" sz="2400" dirty="0" smtClean="0"/>
              <a:t> funding see: </a:t>
            </a:r>
            <a:r>
              <a:rPr lang="en-GB" sz="2400" dirty="0" smtClean="0">
                <a:hlinkClick r:id="rId2"/>
              </a:rPr>
              <a:t>https</a:t>
            </a:r>
            <a:r>
              <a:rPr lang="en-GB" sz="2400" dirty="0">
                <a:hlinkClick r:id="rId2"/>
              </a:rPr>
              <a:t>://ec.europa.eu/research/participants/docs/h2020-funding-guide/grants/grant-management/acknowledge-funding_en.htm</a:t>
            </a:r>
            <a:r>
              <a:rPr lang="en-US" sz="2400" dirty="0" smtClean="0"/>
              <a:t> </a:t>
            </a:r>
            <a:endParaRPr lang="en-US" sz="2400" dirty="0"/>
          </a:p>
          <a:p>
            <a:pPr algn="just">
              <a:buFont typeface="Arial" panose="020B0604020202020204" pitchFamily="34" charset="0"/>
              <a:buChar char="•"/>
            </a:pPr>
            <a:endParaRPr lang="en-US" sz="2400" dirty="0" smtClean="0">
              <a:effectLst/>
            </a:endParaRPr>
          </a:p>
        </p:txBody>
      </p:sp>
      <p:sp>
        <p:nvSpPr>
          <p:cNvPr id="4" name="Segnaposto piè di pagina 3"/>
          <p:cNvSpPr>
            <a:spLocks noGrp="1"/>
          </p:cNvSpPr>
          <p:nvPr>
            <p:ph type="ftr" sz="quarter" idx="11"/>
          </p:nvPr>
        </p:nvSpPr>
        <p:spPr>
          <a:xfrm>
            <a:off x="2330760" y="6381329"/>
            <a:ext cx="4400128" cy="288032"/>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17</a:t>
            </a:fld>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829368"/>
            <a:ext cx="447066" cy="291711"/>
          </a:xfrm>
          <a:prstGeom prst="rect">
            <a:avLst/>
          </a:prstGeom>
        </p:spPr>
      </p:pic>
    </p:spTree>
    <p:extLst>
      <p:ext uri="{BB962C8B-B14F-4D97-AF65-F5344CB8AC3E}">
        <p14:creationId xmlns:p14="http://schemas.microsoft.com/office/powerpoint/2010/main" val="127272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5800" y="404664"/>
            <a:ext cx="7772400" cy="2622153"/>
          </a:xfrm>
        </p:spPr>
        <p:txBody>
          <a:bodyPr>
            <a:noAutofit/>
          </a:bodyPr>
          <a:lstStyle/>
          <a:p>
            <a:pPr algn="ctr"/>
            <a:r>
              <a:rPr lang="en-US" sz="4000" dirty="0" smtClean="0"/>
              <a:t>Example of FELLINI fellow presentation</a:t>
            </a:r>
            <a:endParaRPr lang="en-US" sz="400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76" y="4509117"/>
            <a:ext cx="2358860" cy="1539159"/>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591" y="4405735"/>
            <a:ext cx="2244003" cy="1097287"/>
          </a:xfrm>
          <a:prstGeom prst="rect">
            <a:avLst/>
          </a:prstGeom>
        </p:spPr>
      </p:pic>
      <p:sp>
        <p:nvSpPr>
          <p:cNvPr id="3" name="CasellaDiTesto 2"/>
          <p:cNvSpPr txBox="1"/>
          <p:nvPr/>
        </p:nvSpPr>
        <p:spPr>
          <a:xfrm>
            <a:off x="5292080" y="3249801"/>
            <a:ext cx="2007088" cy="954107"/>
          </a:xfrm>
          <a:prstGeom prst="rect">
            <a:avLst/>
          </a:prstGeom>
          <a:noFill/>
        </p:spPr>
        <p:txBody>
          <a:bodyPr wrap="none" rtlCol="0">
            <a:spAutoFit/>
          </a:bodyPr>
          <a:lstStyle/>
          <a:p>
            <a:r>
              <a:rPr lang="it-IT" sz="2800" dirty="0" smtClean="0"/>
              <a:t>Enrico Fermi</a:t>
            </a:r>
          </a:p>
          <a:p>
            <a:endParaRPr lang="it-IT" sz="2800" dirty="0"/>
          </a:p>
        </p:txBody>
      </p:sp>
      <p:sp>
        <p:nvSpPr>
          <p:cNvPr id="10" name="CasellaDiTesto 9"/>
          <p:cNvSpPr txBox="1"/>
          <p:nvPr/>
        </p:nvSpPr>
        <p:spPr>
          <a:xfrm>
            <a:off x="3059832" y="5373216"/>
            <a:ext cx="2066207" cy="584775"/>
          </a:xfrm>
          <a:prstGeom prst="rect">
            <a:avLst/>
          </a:prstGeom>
          <a:noFill/>
        </p:spPr>
        <p:txBody>
          <a:bodyPr wrap="none" rtlCol="0">
            <a:spAutoFit/>
          </a:bodyPr>
          <a:lstStyle/>
          <a:p>
            <a:pPr algn="ctr"/>
            <a:r>
              <a:rPr lang="en-US" sz="1600" b="1" i="1" dirty="0" smtClean="0"/>
              <a:t>H2020 MSCA COFUND</a:t>
            </a:r>
          </a:p>
          <a:p>
            <a:pPr algn="ctr"/>
            <a:r>
              <a:rPr lang="en-US" sz="1600" b="1" i="1" dirty="0" smtClean="0"/>
              <a:t>G.A</a:t>
            </a:r>
            <a:r>
              <a:rPr lang="en-US" sz="1600" b="1" i="1" dirty="0"/>
              <a:t>. 754496</a:t>
            </a:r>
            <a:endParaRPr lang="en-GB" sz="1600" i="1" dirty="0"/>
          </a:p>
        </p:txBody>
      </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4437112"/>
            <a:ext cx="1872208" cy="1038491"/>
          </a:xfrm>
          <a:prstGeom prst="rect">
            <a:avLst/>
          </a:prstGeom>
        </p:spPr>
      </p:pic>
    </p:spTree>
    <p:extLst>
      <p:ext uri="{BB962C8B-B14F-4D97-AF65-F5344CB8AC3E}">
        <p14:creationId xmlns:p14="http://schemas.microsoft.com/office/powerpoint/2010/main" val="2839717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1124744"/>
            <a:ext cx="7543800" cy="638572"/>
          </a:xfrm>
        </p:spPr>
        <p:txBody>
          <a:bodyPr>
            <a:normAutofit fontScale="90000"/>
          </a:bodyPr>
          <a:lstStyle/>
          <a:p>
            <a:pPr algn="ctr"/>
            <a:r>
              <a:rPr lang="it-IT" b="1" dirty="0" err="1"/>
              <a:t>Dissemination</a:t>
            </a:r>
            <a:r>
              <a:rPr lang="it-IT" b="1" dirty="0"/>
              <a:t>: </a:t>
            </a:r>
            <a:br>
              <a:rPr lang="it-IT" b="1" dirty="0"/>
            </a:br>
            <a:r>
              <a:rPr lang="it-IT" b="1" dirty="0" smtClean="0"/>
              <a:t>Open Access </a:t>
            </a:r>
            <a:r>
              <a:rPr lang="it-IT" b="1" dirty="0" err="1" smtClean="0"/>
              <a:t>rules</a:t>
            </a:r>
            <a:endParaRPr lang="it-IT" dirty="0"/>
          </a:p>
        </p:txBody>
      </p:sp>
      <p:sp>
        <p:nvSpPr>
          <p:cNvPr id="3" name="Segnaposto contenuto 2"/>
          <p:cNvSpPr>
            <a:spLocks noGrp="1"/>
          </p:cNvSpPr>
          <p:nvPr>
            <p:ph idx="1"/>
          </p:nvPr>
        </p:nvSpPr>
        <p:spPr>
          <a:xfrm>
            <a:off x="400294" y="1981854"/>
            <a:ext cx="8041211" cy="4065315"/>
          </a:xfrm>
        </p:spPr>
        <p:txBody>
          <a:bodyPr>
            <a:noAutofit/>
          </a:bodyPr>
          <a:lstStyle/>
          <a:p>
            <a:pPr marL="0" indent="0" algn="just">
              <a:buNone/>
            </a:pPr>
            <a:r>
              <a:rPr lang="en-GB" b="1" dirty="0" smtClean="0"/>
              <a:t>Open access </a:t>
            </a:r>
            <a:r>
              <a:rPr lang="en-GB" b="1" dirty="0"/>
              <a:t>to all peer-reviewed scientific publications relating to </a:t>
            </a:r>
            <a:r>
              <a:rPr lang="en-GB" b="1" dirty="0" smtClean="0"/>
              <a:t>FELLINI results must be ensured. </a:t>
            </a:r>
            <a:r>
              <a:rPr lang="en-GB" dirty="0" smtClean="0"/>
              <a:t>One can freely choose the </a:t>
            </a:r>
            <a:r>
              <a:rPr lang="en-GB" dirty="0"/>
              <a:t>most appropriate </a:t>
            </a:r>
            <a:r>
              <a:rPr lang="en-GB" dirty="0" smtClean="0"/>
              <a:t>path to open </a:t>
            </a:r>
            <a:r>
              <a:rPr lang="en-GB" dirty="0"/>
              <a:t>access </a:t>
            </a:r>
            <a:r>
              <a:rPr lang="en-GB" dirty="0" smtClean="0"/>
              <a:t>by following </a:t>
            </a:r>
            <a:r>
              <a:rPr lang="en-GB" b="1" dirty="0" smtClean="0"/>
              <a:t>two possibilities</a:t>
            </a:r>
            <a:r>
              <a:rPr lang="en-GB" dirty="0" smtClean="0"/>
              <a:t>:</a:t>
            </a:r>
            <a:endParaRPr lang="en-GB" dirty="0"/>
          </a:p>
          <a:p>
            <a:pPr algn="just">
              <a:buFont typeface="Arial" panose="020B0604020202020204" pitchFamily="34" charset="0"/>
              <a:buChar char="•"/>
            </a:pPr>
            <a:r>
              <a:rPr lang="en-GB" b="1" u="sng" dirty="0" smtClean="0">
                <a:solidFill>
                  <a:srgbClr val="00B050"/>
                </a:solidFill>
              </a:rPr>
              <a:t>1. Self-archiving</a:t>
            </a:r>
            <a:r>
              <a:rPr lang="en-GB" dirty="0" smtClean="0"/>
              <a:t> (</a:t>
            </a:r>
            <a:r>
              <a:rPr lang="en-GB" b="1" dirty="0" smtClean="0">
                <a:solidFill>
                  <a:srgbClr val="00B050"/>
                </a:solidFill>
              </a:rPr>
              <a:t>'green</a:t>
            </a:r>
            <a:r>
              <a:rPr lang="en-GB" b="1" dirty="0">
                <a:solidFill>
                  <a:srgbClr val="00B050"/>
                </a:solidFill>
              </a:rPr>
              <a:t>' open access</a:t>
            </a:r>
            <a:r>
              <a:rPr lang="en-GB" dirty="0" smtClean="0"/>
              <a:t>) means that a published article or the final peer-reviewed </a:t>
            </a:r>
            <a:r>
              <a:rPr lang="en-GB" u="sng" dirty="0" smtClean="0"/>
              <a:t>manuscript is archived (deposited) in an online repository before (such as </a:t>
            </a:r>
            <a:r>
              <a:rPr lang="en-GB" u="sng" dirty="0" err="1" smtClean="0"/>
              <a:t>ArXiv</a:t>
            </a:r>
            <a:r>
              <a:rPr lang="en-GB" u="sng" dirty="0" smtClean="0"/>
              <a:t> etc..), alongside or after its publication</a:t>
            </a:r>
            <a:r>
              <a:rPr lang="en-GB" dirty="0" smtClean="0"/>
              <a:t>. Repository software usually allows authors to delay access to the article ('embargo period'). If this route is chosen beneficiaries must ensure open access to the publication within a maximum of six months.</a:t>
            </a:r>
            <a:endParaRPr lang="en-US" dirty="0" smtClean="0"/>
          </a:p>
          <a:p>
            <a:pPr algn="just">
              <a:buFont typeface="Arial" panose="020B0604020202020204" pitchFamily="34" charset="0"/>
              <a:buChar char="•"/>
            </a:pPr>
            <a:r>
              <a:rPr lang="en-US" dirty="0" smtClean="0"/>
              <a:t>Reference: </a:t>
            </a:r>
            <a:r>
              <a:rPr lang="en-GB" dirty="0">
                <a:hlinkClick r:id="rId2"/>
              </a:rPr>
              <a:t>https://ec.europa.eu/research/participants/docs/h2020-funding-guide/cross-cutting-issues/open-access-dissemination_en.htm</a:t>
            </a:r>
            <a:endParaRPr lang="en-US" dirty="0" smtClean="0">
              <a:effectLst/>
            </a:endParaRPr>
          </a:p>
        </p:txBody>
      </p:sp>
      <p:sp>
        <p:nvSpPr>
          <p:cNvPr id="4" name="Segnaposto piè di pagina 3"/>
          <p:cNvSpPr>
            <a:spLocks noGrp="1"/>
          </p:cNvSpPr>
          <p:nvPr>
            <p:ph type="ftr" sz="quarter" idx="11"/>
          </p:nvPr>
        </p:nvSpPr>
        <p:spPr>
          <a:xfrm>
            <a:off x="2330760" y="6381329"/>
            <a:ext cx="4400128" cy="288032"/>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19</a:t>
            </a:fld>
            <a:endParaRPr lang="it-IT"/>
          </a:p>
        </p:txBody>
      </p:sp>
    </p:spTree>
    <p:extLst>
      <p:ext uri="{BB962C8B-B14F-4D97-AF65-F5344CB8AC3E}">
        <p14:creationId xmlns:p14="http://schemas.microsoft.com/office/powerpoint/2010/main" val="332644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563" y="1124744"/>
            <a:ext cx="7543800" cy="638572"/>
          </a:xfrm>
        </p:spPr>
        <p:txBody>
          <a:bodyPr>
            <a:normAutofit fontScale="90000"/>
          </a:bodyPr>
          <a:lstStyle/>
          <a:p>
            <a:r>
              <a:rPr lang="it-IT" b="1" dirty="0" smtClean="0"/>
              <a:t>Fellini </a:t>
            </a:r>
            <a:r>
              <a:rPr lang="it-IT" b="1" dirty="0" err="1" smtClean="0"/>
              <a:t>people</a:t>
            </a:r>
            <a:endParaRPr lang="it-IT" b="1" dirty="0"/>
          </a:p>
        </p:txBody>
      </p:sp>
      <p:sp>
        <p:nvSpPr>
          <p:cNvPr id="3" name="Segnaposto contenuto 2"/>
          <p:cNvSpPr>
            <a:spLocks noGrp="1"/>
          </p:cNvSpPr>
          <p:nvPr>
            <p:ph idx="1"/>
          </p:nvPr>
        </p:nvSpPr>
        <p:spPr>
          <a:xfrm>
            <a:off x="683568" y="1845586"/>
            <a:ext cx="8167736" cy="4065315"/>
          </a:xfrm>
        </p:spPr>
        <p:txBody>
          <a:bodyPr>
            <a:noAutofit/>
          </a:bodyPr>
          <a:lstStyle/>
          <a:p>
            <a:pPr marL="0" indent="0" algn="just">
              <a:buNone/>
            </a:pPr>
            <a:r>
              <a:rPr lang="en-US" sz="2400" b="1" dirty="0" smtClean="0">
                <a:effectLst/>
              </a:rPr>
              <a:t>Coordination Board</a:t>
            </a:r>
            <a:r>
              <a:rPr lang="en-US" sz="2400" dirty="0" smtClean="0">
                <a:effectLst/>
              </a:rPr>
              <a:t>:</a:t>
            </a:r>
          </a:p>
          <a:p>
            <a:pPr lvl="1" algn="just">
              <a:buFont typeface="Arial" panose="020B0604020202020204" pitchFamily="34" charset="0"/>
              <a:buChar char="•"/>
            </a:pPr>
            <a:r>
              <a:rPr lang="en-US" sz="2200" dirty="0" smtClean="0"/>
              <a:t>Prof. Antonio </a:t>
            </a:r>
            <a:r>
              <a:rPr lang="en-US" sz="2200" dirty="0" err="1" smtClean="0"/>
              <a:t>Masiero</a:t>
            </a:r>
            <a:r>
              <a:rPr lang="en-US" sz="2200" dirty="0" smtClean="0"/>
              <a:t> (Project Coordinator) – </a:t>
            </a:r>
            <a:r>
              <a:rPr lang="en-US" sz="2200" dirty="0" err="1" smtClean="0"/>
              <a:t>UniPD</a:t>
            </a:r>
            <a:r>
              <a:rPr lang="en-US" sz="2200" dirty="0" smtClean="0"/>
              <a:t> &amp; INFN PD</a:t>
            </a:r>
          </a:p>
          <a:p>
            <a:pPr lvl="1" algn="just">
              <a:buFont typeface="Arial" panose="020B0604020202020204" pitchFamily="34" charset="0"/>
              <a:buChar char="•"/>
            </a:pPr>
            <a:r>
              <a:rPr lang="en-US" sz="2200" dirty="0" smtClean="0"/>
              <a:t>Dr. Laura </a:t>
            </a:r>
            <a:r>
              <a:rPr lang="en-US" sz="2200" dirty="0" err="1" smtClean="0"/>
              <a:t>Bandiera</a:t>
            </a:r>
            <a:r>
              <a:rPr lang="en-US" sz="2200" dirty="0" smtClean="0"/>
              <a:t> (Project Manager) – INFN FE</a:t>
            </a:r>
          </a:p>
          <a:p>
            <a:pPr lvl="1" algn="just">
              <a:buFont typeface="Arial" panose="020B0604020202020204" pitchFamily="34" charset="0"/>
              <a:buChar char="•"/>
            </a:pPr>
            <a:r>
              <a:rPr lang="en-US" sz="2200" dirty="0" smtClean="0"/>
              <a:t>Dr. </a:t>
            </a:r>
            <a:r>
              <a:rPr lang="en-US" sz="2200" dirty="0" err="1" smtClean="0"/>
              <a:t>Alessia</a:t>
            </a:r>
            <a:r>
              <a:rPr lang="en-US" sz="2200" dirty="0" smtClean="0"/>
              <a:t> </a:t>
            </a:r>
            <a:r>
              <a:rPr lang="en-US" sz="2200" dirty="0" err="1" smtClean="0"/>
              <a:t>D’Orazio</a:t>
            </a:r>
            <a:r>
              <a:rPr lang="en-US" sz="2200" dirty="0" smtClean="0"/>
              <a:t> – INFN BO</a:t>
            </a:r>
          </a:p>
          <a:p>
            <a:pPr lvl="1" algn="just">
              <a:buFont typeface="Arial" panose="020B0604020202020204" pitchFamily="34" charset="0"/>
              <a:buChar char="•"/>
            </a:pPr>
            <a:r>
              <a:rPr lang="en-US" sz="2200" dirty="0" smtClean="0"/>
              <a:t>Dr. Paolo </a:t>
            </a:r>
            <a:r>
              <a:rPr lang="en-US" sz="2200" dirty="0" err="1" smtClean="0"/>
              <a:t>Giacomelli</a:t>
            </a:r>
            <a:r>
              <a:rPr lang="en-US" sz="2200" dirty="0" smtClean="0"/>
              <a:t> – INFN BO</a:t>
            </a:r>
          </a:p>
          <a:p>
            <a:pPr lvl="1" algn="just">
              <a:buFont typeface="Arial" panose="020B0604020202020204" pitchFamily="34" charset="0"/>
              <a:buChar char="•"/>
            </a:pPr>
            <a:r>
              <a:rPr lang="en-US" sz="2200" dirty="0"/>
              <a:t>Ms. Luisa </a:t>
            </a:r>
            <a:r>
              <a:rPr lang="en-US" sz="2200" dirty="0" err="1"/>
              <a:t>Iacono</a:t>
            </a:r>
            <a:r>
              <a:rPr lang="en-US" sz="2200" dirty="0"/>
              <a:t> (Financial Officer) – INFN </a:t>
            </a:r>
            <a:r>
              <a:rPr lang="en-US" sz="2200" dirty="0" smtClean="0"/>
              <a:t>PD</a:t>
            </a:r>
          </a:p>
          <a:p>
            <a:pPr lvl="1" algn="just">
              <a:buFont typeface="Arial" panose="020B0604020202020204" pitchFamily="34" charset="0"/>
              <a:buChar char="•"/>
            </a:pPr>
            <a:r>
              <a:rPr lang="en-US" sz="2200" dirty="0" smtClean="0"/>
              <a:t>Dr. Maria Rosaria </a:t>
            </a:r>
            <a:r>
              <a:rPr lang="en-US" sz="2200" dirty="0" err="1" smtClean="0"/>
              <a:t>Masullo</a:t>
            </a:r>
            <a:r>
              <a:rPr lang="en-US" sz="2200" dirty="0" smtClean="0"/>
              <a:t> – INFN NA</a:t>
            </a:r>
          </a:p>
          <a:p>
            <a:pPr lvl="1" algn="just">
              <a:buFont typeface="Arial" panose="020B0604020202020204" pitchFamily="34" charset="0"/>
              <a:buChar char="•"/>
            </a:pPr>
            <a:r>
              <a:rPr lang="en-US" sz="2200" dirty="0" smtClean="0"/>
              <a:t>Dr. Chiara </a:t>
            </a:r>
            <a:r>
              <a:rPr lang="en-US" sz="2200" dirty="0" err="1" smtClean="0"/>
              <a:t>Meroni</a:t>
            </a:r>
            <a:r>
              <a:rPr lang="en-US" sz="2200" dirty="0" smtClean="0"/>
              <a:t> – INFN MI</a:t>
            </a:r>
          </a:p>
          <a:p>
            <a:pPr lvl="1" algn="just">
              <a:buFont typeface="Arial" panose="020B0604020202020204" pitchFamily="34" charset="0"/>
              <a:buChar char="•"/>
            </a:pPr>
            <a:r>
              <a:rPr lang="en-US" sz="2200" dirty="0" smtClean="0"/>
              <a:t>Dr. Pier </a:t>
            </a:r>
            <a:r>
              <a:rPr lang="en-US" sz="2200" dirty="0" err="1" smtClean="0"/>
              <a:t>Stanislao</a:t>
            </a:r>
            <a:r>
              <a:rPr lang="en-US" sz="2200" dirty="0" smtClean="0"/>
              <a:t> </a:t>
            </a:r>
            <a:r>
              <a:rPr lang="en-US" sz="2200" dirty="0" err="1" smtClean="0"/>
              <a:t>Paolucci</a:t>
            </a:r>
            <a:r>
              <a:rPr lang="en-US" sz="2200" dirty="0" smtClean="0"/>
              <a:t> – INFN Roma</a:t>
            </a:r>
          </a:p>
          <a:p>
            <a:pPr lvl="1" algn="just">
              <a:buFont typeface="Arial" panose="020B0604020202020204" pitchFamily="34" charset="0"/>
              <a:buChar char="•"/>
            </a:pPr>
            <a:r>
              <a:rPr lang="en-US" sz="2200" dirty="0" smtClean="0"/>
              <a:t>Dr. Michele </a:t>
            </a:r>
            <a:r>
              <a:rPr lang="en-US" sz="2200" dirty="0" err="1" smtClean="0"/>
              <a:t>Punturo</a:t>
            </a:r>
            <a:r>
              <a:rPr lang="en-US" sz="2200" dirty="0" smtClean="0"/>
              <a:t> – INFN PG</a:t>
            </a:r>
          </a:p>
          <a:p>
            <a:pPr lvl="1" algn="just">
              <a:buFont typeface="Arial" panose="020B0604020202020204" pitchFamily="34" charset="0"/>
              <a:buChar char="•"/>
            </a:pPr>
            <a:endParaRPr lang="en-US" sz="2200" dirty="0" smtClean="0">
              <a:effectLst/>
            </a:endParaRPr>
          </a:p>
        </p:txBody>
      </p:sp>
      <p:sp>
        <p:nvSpPr>
          <p:cNvPr id="4" name="Segnaposto piè di pagina 3"/>
          <p:cNvSpPr>
            <a:spLocks noGrp="1"/>
          </p:cNvSpPr>
          <p:nvPr>
            <p:ph type="ftr" sz="quarter" idx="11"/>
          </p:nvPr>
        </p:nvSpPr>
        <p:spPr>
          <a:xfrm>
            <a:off x="2330760" y="6381329"/>
            <a:ext cx="4400128" cy="288032"/>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2</a:t>
            </a:fld>
            <a:endParaRPr lang="it-IT"/>
          </a:p>
        </p:txBody>
      </p:sp>
    </p:spTree>
    <p:extLst>
      <p:ext uri="{BB962C8B-B14F-4D97-AF65-F5344CB8AC3E}">
        <p14:creationId xmlns:p14="http://schemas.microsoft.com/office/powerpoint/2010/main" val="3403763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1124744"/>
            <a:ext cx="7543800" cy="638572"/>
          </a:xfrm>
        </p:spPr>
        <p:txBody>
          <a:bodyPr>
            <a:normAutofit fontScale="90000"/>
          </a:bodyPr>
          <a:lstStyle/>
          <a:p>
            <a:pPr algn="ctr"/>
            <a:r>
              <a:rPr lang="it-IT" b="1" dirty="0" err="1"/>
              <a:t>Dissemination</a:t>
            </a:r>
            <a:r>
              <a:rPr lang="it-IT" b="1" dirty="0"/>
              <a:t>: </a:t>
            </a:r>
            <a:br>
              <a:rPr lang="it-IT" b="1" dirty="0"/>
            </a:br>
            <a:r>
              <a:rPr lang="it-IT" b="1" dirty="0"/>
              <a:t>Open Access </a:t>
            </a:r>
            <a:r>
              <a:rPr lang="it-IT" b="1" dirty="0" err="1"/>
              <a:t>rules</a:t>
            </a:r>
            <a:endParaRPr lang="it-IT" dirty="0"/>
          </a:p>
        </p:txBody>
      </p:sp>
      <p:sp>
        <p:nvSpPr>
          <p:cNvPr id="3" name="Segnaposto contenuto 2"/>
          <p:cNvSpPr>
            <a:spLocks noGrp="1"/>
          </p:cNvSpPr>
          <p:nvPr>
            <p:ph idx="1"/>
          </p:nvPr>
        </p:nvSpPr>
        <p:spPr>
          <a:xfrm>
            <a:off x="400294" y="1981854"/>
            <a:ext cx="8041211" cy="4065315"/>
          </a:xfrm>
        </p:spPr>
        <p:txBody>
          <a:bodyPr>
            <a:noAutofit/>
          </a:bodyPr>
          <a:lstStyle/>
          <a:p>
            <a:pPr marL="0" indent="0" algn="just">
              <a:buNone/>
            </a:pPr>
            <a:r>
              <a:rPr lang="en-GB" b="1" dirty="0"/>
              <a:t>Open access to all peer-reviewed scientific publications relating to FELLINI results must be ensured. </a:t>
            </a:r>
            <a:r>
              <a:rPr lang="en-GB" dirty="0"/>
              <a:t>One can freely choose the most appropriate path to open access by following </a:t>
            </a:r>
            <a:r>
              <a:rPr lang="en-GB" b="1" dirty="0"/>
              <a:t>two possibilities</a:t>
            </a:r>
            <a:r>
              <a:rPr lang="en-GB" dirty="0"/>
              <a:t>:</a:t>
            </a:r>
          </a:p>
          <a:p>
            <a:pPr algn="just">
              <a:buFont typeface="Arial" panose="020B0604020202020204" pitchFamily="34" charset="0"/>
              <a:buChar char="•"/>
            </a:pPr>
            <a:r>
              <a:rPr lang="en-GB" b="1" u="sng" dirty="0" smtClean="0">
                <a:solidFill>
                  <a:srgbClr val="FFC000"/>
                </a:solidFill>
              </a:rPr>
              <a:t>2. Open </a:t>
            </a:r>
            <a:r>
              <a:rPr lang="en-GB" b="1" u="sng" dirty="0">
                <a:solidFill>
                  <a:srgbClr val="FFC000"/>
                </a:solidFill>
              </a:rPr>
              <a:t>access publishing </a:t>
            </a:r>
            <a:r>
              <a:rPr lang="en-GB" dirty="0"/>
              <a:t>(</a:t>
            </a:r>
            <a:r>
              <a:rPr lang="en-GB" b="1" dirty="0">
                <a:solidFill>
                  <a:srgbClr val="FFC000"/>
                </a:solidFill>
              </a:rPr>
              <a:t>'gold' open access</a:t>
            </a:r>
            <a:r>
              <a:rPr lang="en-GB" dirty="0"/>
              <a:t>) means that an article is </a:t>
            </a:r>
            <a:r>
              <a:rPr lang="en-GB" u="sng" dirty="0"/>
              <a:t>immediately provided in open access mode (on the publisher/journal website)</a:t>
            </a:r>
            <a:r>
              <a:rPr lang="en-GB" dirty="0"/>
              <a:t>. Publishers </a:t>
            </a:r>
            <a:r>
              <a:rPr lang="en-GB" u="sng" dirty="0"/>
              <a:t>sometimes</a:t>
            </a:r>
            <a:r>
              <a:rPr lang="en-GB" dirty="0"/>
              <a:t> charge so called </a:t>
            </a:r>
            <a:r>
              <a:rPr lang="en-GB" u="sng" dirty="0"/>
              <a:t>Article Processing </a:t>
            </a:r>
            <a:r>
              <a:rPr lang="en-GB" u="sng" dirty="0" smtClean="0"/>
              <a:t>Charges</a:t>
            </a:r>
            <a:r>
              <a:rPr lang="en-GB" dirty="0" smtClean="0"/>
              <a:t>(or </a:t>
            </a:r>
            <a:r>
              <a:rPr lang="en-GB" dirty="0"/>
              <a:t>APCs) to make articles open. </a:t>
            </a:r>
            <a:r>
              <a:rPr lang="en-GB" u="sng" dirty="0" smtClean="0"/>
              <a:t>For such a cost one can use the money from FELLINI research budget.</a:t>
            </a:r>
            <a:r>
              <a:rPr lang="en-GB" dirty="0" smtClean="0"/>
              <a:t> Since typically the cost of APCs could be few </a:t>
            </a:r>
            <a:r>
              <a:rPr lang="en-GB" dirty="0" err="1" smtClean="0"/>
              <a:t>keuro</a:t>
            </a:r>
            <a:r>
              <a:rPr lang="en-GB" dirty="0" smtClean="0"/>
              <a:t>, we recommend this way only </a:t>
            </a:r>
            <a:r>
              <a:rPr lang="en-GB" dirty="0" smtClean="0"/>
              <a:t>for the main </a:t>
            </a:r>
            <a:r>
              <a:rPr lang="en-GB" dirty="0" smtClean="0"/>
              <a:t>articles related to your FELLINI project (e.g. first/single author papers). </a:t>
            </a:r>
            <a:r>
              <a:rPr lang="en-GB" dirty="0"/>
              <a:t>In the case of gold open access publishing, open access must be granted at the latest on the date of publication and you also have to deposit a copy in a repository.</a:t>
            </a:r>
            <a:endParaRPr lang="en-US" dirty="0"/>
          </a:p>
          <a:p>
            <a:pPr algn="just">
              <a:buFont typeface="Arial" panose="020B0604020202020204" pitchFamily="34" charset="0"/>
              <a:buChar char="•"/>
            </a:pPr>
            <a:r>
              <a:rPr lang="en-US" dirty="0" smtClean="0"/>
              <a:t>Reference: </a:t>
            </a:r>
            <a:r>
              <a:rPr lang="en-GB" dirty="0">
                <a:hlinkClick r:id="rId2"/>
              </a:rPr>
              <a:t>https://ec.europa.eu/research/participants/docs/h2020-funding-guide/cross-cutting-issues/open-access-dissemination_en.htm</a:t>
            </a:r>
            <a:endParaRPr lang="en-US" dirty="0" smtClean="0">
              <a:effectLst/>
            </a:endParaRPr>
          </a:p>
        </p:txBody>
      </p:sp>
      <p:sp>
        <p:nvSpPr>
          <p:cNvPr id="4" name="Segnaposto piè di pagina 3"/>
          <p:cNvSpPr>
            <a:spLocks noGrp="1"/>
          </p:cNvSpPr>
          <p:nvPr>
            <p:ph type="ftr" sz="quarter" idx="11"/>
          </p:nvPr>
        </p:nvSpPr>
        <p:spPr>
          <a:xfrm>
            <a:off x="2330760" y="6381329"/>
            <a:ext cx="4400128" cy="288032"/>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20</a:t>
            </a:fld>
            <a:endParaRPr lang="it-IT"/>
          </a:p>
        </p:txBody>
      </p:sp>
    </p:spTree>
    <p:extLst>
      <p:ext uri="{BB962C8B-B14F-4D97-AF65-F5344CB8AC3E}">
        <p14:creationId xmlns:p14="http://schemas.microsoft.com/office/powerpoint/2010/main" val="4091000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Outreach</a:t>
            </a:r>
            <a:r>
              <a:rPr lang="it-IT" b="1" dirty="0" smtClean="0"/>
              <a:t> and CC3M @INFN</a:t>
            </a:r>
            <a:endParaRPr lang="en-GB" b="1"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21</a:t>
            </a:fld>
            <a:endParaRPr lang="it-IT"/>
          </a:p>
        </p:txBody>
      </p:sp>
      <p:pic>
        <p:nvPicPr>
          <p:cNvPr id="1026" name="Picture 2" descr="https://www.asimmetrie.it/images/headers/header_fiss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4605" y="1933593"/>
            <a:ext cx="3577387" cy="6115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t &amp; Science across It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992" y="1915328"/>
            <a:ext cx="4872607" cy="82347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23490" y="5885649"/>
            <a:ext cx="5598368" cy="369332"/>
          </a:xfrm>
          <a:prstGeom prst="rect">
            <a:avLst/>
          </a:prstGeom>
        </p:spPr>
        <p:txBody>
          <a:bodyPr wrap="square">
            <a:spAutoFit/>
          </a:bodyPr>
          <a:lstStyle/>
          <a:p>
            <a:r>
              <a:rPr lang="en-GB" dirty="0">
                <a:hlinkClick r:id="rId4"/>
              </a:rPr>
              <a:t>https://web.infn.it/CC3M/index.php/it/attivita-e-ricerca</a:t>
            </a:r>
            <a:endParaRPr lang="en-GB" dirty="0"/>
          </a:p>
        </p:txBody>
      </p:sp>
      <p:pic>
        <p:nvPicPr>
          <p:cNvPr id="1030" name="Picture 6" descr="https://web.infn.it/CC3M/images/Activities/AggiornaMent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81" y="3174335"/>
            <a:ext cx="2592288" cy="18146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eb.infn.it/CC3M/images/Activities/RadioLa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963" y="2889102"/>
            <a:ext cx="2138636" cy="14970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eb.infn.it/CC3M/images/Activities/ScienzaPerTutti.png"/>
          <p:cNvPicPr>
            <a:picLocks noChangeAspect="1" noChangeArrowheads="1"/>
          </p:cNvPicPr>
          <p:nvPr/>
        </p:nvPicPr>
        <p:blipFill rotWithShape="1">
          <a:blip r:embed="rId7">
            <a:extLst>
              <a:ext uri="{28A0092B-C50C-407E-A947-70E740481C1C}">
                <a14:useLocalDpi xmlns:a14="http://schemas.microsoft.com/office/drawing/2010/main" val="0"/>
              </a:ext>
            </a:extLst>
          </a:blip>
          <a:srcRect t="27291" b="25450"/>
          <a:stretch/>
        </p:blipFill>
        <p:spPr bwMode="auto">
          <a:xfrm>
            <a:off x="5344720" y="2916765"/>
            <a:ext cx="3619879" cy="11975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eb.infn.it/CC3M/images/Activities/Sperimentando.png"/>
          <p:cNvPicPr>
            <a:picLocks noChangeAspect="1" noChangeArrowheads="1"/>
          </p:cNvPicPr>
          <p:nvPr/>
        </p:nvPicPr>
        <p:blipFill rotWithShape="1">
          <a:blip r:embed="rId8">
            <a:extLst>
              <a:ext uri="{28A0092B-C50C-407E-A947-70E740481C1C}">
                <a14:useLocalDpi xmlns:a14="http://schemas.microsoft.com/office/drawing/2010/main" val="0"/>
              </a:ext>
            </a:extLst>
          </a:blip>
          <a:srcRect t="26124" b="20627"/>
          <a:stretch/>
        </p:blipFill>
        <p:spPr bwMode="auto">
          <a:xfrm>
            <a:off x="5796133" y="4114284"/>
            <a:ext cx="3090947"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07504" y="5325259"/>
            <a:ext cx="6563656" cy="369332"/>
          </a:xfrm>
          <a:prstGeom prst="rect">
            <a:avLst/>
          </a:prstGeom>
          <a:noFill/>
        </p:spPr>
        <p:txBody>
          <a:bodyPr wrap="none" rtlCol="0">
            <a:spAutoFit/>
          </a:bodyPr>
          <a:lstStyle/>
          <a:p>
            <a:r>
              <a:rPr lang="it-IT" dirty="0" smtClean="0"/>
              <a:t>And </a:t>
            </a:r>
            <a:r>
              <a:rPr lang="it-IT" dirty="0" err="1" smtClean="0"/>
              <a:t>much</a:t>
            </a:r>
            <a:r>
              <a:rPr lang="it-IT" dirty="0" smtClean="0"/>
              <a:t> more… ERN, </a:t>
            </a:r>
            <a:r>
              <a:rPr lang="it-IT" dirty="0" err="1" smtClean="0"/>
              <a:t>MasterClass</a:t>
            </a:r>
            <a:r>
              <a:rPr lang="it-IT" dirty="0" smtClean="0"/>
              <a:t>, Open </a:t>
            </a:r>
            <a:r>
              <a:rPr lang="it-IT" dirty="0" err="1" smtClean="0"/>
              <a:t>Labs</a:t>
            </a:r>
            <a:r>
              <a:rPr lang="it-IT" dirty="0" smtClean="0"/>
              <a:t>, </a:t>
            </a:r>
            <a:r>
              <a:rPr lang="it-IT" dirty="0" err="1" smtClean="0"/>
              <a:t>Pint</a:t>
            </a:r>
            <a:r>
              <a:rPr lang="it-IT" dirty="0" smtClean="0"/>
              <a:t> of Science, etc..</a:t>
            </a:r>
            <a:endParaRPr lang="en-GB" dirty="0"/>
          </a:p>
        </p:txBody>
      </p:sp>
    </p:spTree>
    <p:extLst>
      <p:ext uri="{BB962C8B-B14F-4D97-AF65-F5344CB8AC3E}">
        <p14:creationId xmlns:p14="http://schemas.microsoft.com/office/powerpoint/2010/main" val="276004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Outreach</a:t>
            </a:r>
            <a:r>
              <a:rPr lang="it-IT" b="1" dirty="0" smtClean="0"/>
              <a:t> </a:t>
            </a:r>
            <a:r>
              <a:rPr lang="it-IT" b="1" dirty="0" err="1" smtClean="0"/>
              <a:t>activities</a:t>
            </a:r>
            <a:endParaRPr lang="en-GB" b="1" dirty="0"/>
          </a:p>
        </p:txBody>
      </p:sp>
      <p:sp>
        <p:nvSpPr>
          <p:cNvPr id="9" name="Segnaposto testo 8"/>
          <p:cNvSpPr>
            <a:spLocks noGrp="1"/>
          </p:cNvSpPr>
          <p:nvPr>
            <p:ph type="body" idx="1"/>
          </p:nvPr>
        </p:nvSpPr>
        <p:spPr/>
        <p:txBody>
          <a:bodyPr/>
          <a:lstStyle/>
          <a:p>
            <a:r>
              <a:rPr lang="it-IT" b="1" dirty="0" smtClean="0">
                <a:solidFill>
                  <a:srgbClr val="FF0000"/>
                </a:solidFill>
              </a:rPr>
              <a:t>FELLINI OUTREACH</a:t>
            </a:r>
            <a:endParaRPr lang="en-GB" b="1" dirty="0">
              <a:solidFill>
                <a:srgbClr val="FF0000"/>
              </a:solidFill>
            </a:endParaRPr>
          </a:p>
        </p:txBody>
      </p:sp>
      <p:sp>
        <p:nvSpPr>
          <p:cNvPr id="10" name="Segnaposto contenuto 9"/>
          <p:cNvSpPr>
            <a:spLocks noGrp="1"/>
          </p:cNvSpPr>
          <p:nvPr>
            <p:ph sz="half" idx="2"/>
          </p:nvPr>
        </p:nvSpPr>
        <p:spPr/>
        <p:txBody>
          <a:bodyPr>
            <a:noAutofit/>
          </a:bodyPr>
          <a:lstStyle/>
          <a:p>
            <a:pPr algn="just">
              <a:buFont typeface="Arial" panose="020B0604020202020204" pitchFamily="34" charset="0"/>
              <a:buChar char="•"/>
            </a:pPr>
            <a:r>
              <a:rPr lang="it-IT" sz="2200" dirty="0" err="1"/>
              <a:t>Participation</a:t>
            </a:r>
            <a:r>
              <a:rPr lang="it-IT" sz="2200" dirty="0"/>
              <a:t> </a:t>
            </a:r>
            <a:r>
              <a:rPr lang="it-IT" sz="2200" dirty="0" err="1"/>
              <a:t>as</a:t>
            </a:r>
            <a:r>
              <a:rPr lang="it-IT" sz="2200" dirty="0"/>
              <a:t> Marie Curie </a:t>
            </a:r>
            <a:r>
              <a:rPr lang="it-IT" sz="2200" dirty="0" err="1"/>
              <a:t>Fellows</a:t>
            </a:r>
            <a:r>
              <a:rPr lang="it-IT" sz="2200" dirty="0"/>
              <a:t> to the </a:t>
            </a:r>
            <a:r>
              <a:rPr lang="it-IT" sz="2200" dirty="0" err="1"/>
              <a:t>European</a:t>
            </a:r>
            <a:r>
              <a:rPr lang="it-IT" sz="2200" dirty="0"/>
              <a:t> </a:t>
            </a:r>
            <a:r>
              <a:rPr lang="it-IT" sz="2200" dirty="0" err="1"/>
              <a:t>Researchers</a:t>
            </a:r>
            <a:r>
              <a:rPr lang="it-IT" sz="2200" dirty="0"/>
              <a:t>' </a:t>
            </a:r>
            <a:r>
              <a:rPr lang="it-IT" sz="2200" dirty="0" smtClean="0"/>
              <a:t>Night;</a:t>
            </a:r>
            <a:endParaRPr lang="it-IT" sz="2200" dirty="0"/>
          </a:p>
          <a:p>
            <a:pPr algn="just">
              <a:buFont typeface="Arial" panose="020B0604020202020204" pitchFamily="34" charset="0"/>
              <a:buChar char="•"/>
            </a:pPr>
            <a:r>
              <a:rPr lang="it-IT" sz="2200" dirty="0" err="1" smtClean="0"/>
              <a:t>Selected</a:t>
            </a:r>
            <a:r>
              <a:rPr lang="it-IT" sz="2200" dirty="0" smtClean="0"/>
              <a:t> </a:t>
            </a:r>
            <a:r>
              <a:rPr lang="it-IT" sz="2200" dirty="0" err="1" smtClean="0"/>
              <a:t>projects</a:t>
            </a:r>
            <a:r>
              <a:rPr lang="it-IT" sz="2200" dirty="0" smtClean="0"/>
              <a:t> for short </a:t>
            </a:r>
            <a:r>
              <a:rPr lang="it-IT" sz="2200" dirty="0" err="1" smtClean="0"/>
              <a:t>interviews</a:t>
            </a:r>
            <a:r>
              <a:rPr lang="it-IT" sz="2200" dirty="0" smtClean="0"/>
              <a:t> to be </a:t>
            </a:r>
            <a:r>
              <a:rPr lang="it-IT" sz="2200" dirty="0" err="1" smtClean="0"/>
              <a:t>published</a:t>
            </a:r>
            <a:r>
              <a:rPr lang="it-IT" sz="2200" dirty="0" smtClean="0"/>
              <a:t> on </a:t>
            </a:r>
            <a:r>
              <a:rPr lang="it-IT" sz="2200" dirty="0" err="1" smtClean="0"/>
              <a:t>Youtube</a:t>
            </a:r>
            <a:r>
              <a:rPr lang="it-IT" sz="2200" dirty="0"/>
              <a:t>.</a:t>
            </a:r>
            <a:endParaRPr lang="it-IT" sz="2200" dirty="0" smtClean="0"/>
          </a:p>
          <a:p>
            <a:pPr marL="0" indent="0" algn="just">
              <a:buNone/>
            </a:pPr>
            <a:endParaRPr lang="it-IT" sz="2200" dirty="0" smtClean="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22</a:t>
            </a:fld>
            <a:endParaRPr lang="it-IT"/>
          </a:p>
        </p:txBody>
      </p:sp>
    </p:spTree>
    <p:extLst>
      <p:ext uri="{BB962C8B-B14F-4D97-AF65-F5344CB8AC3E}">
        <p14:creationId xmlns:p14="http://schemas.microsoft.com/office/powerpoint/2010/main" val="1659376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Outreach</a:t>
            </a:r>
            <a:r>
              <a:rPr lang="it-IT" b="1" dirty="0" smtClean="0"/>
              <a:t> </a:t>
            </a:r>
            <a:r>
              <a:rPr lang="it-IT" b="1" dirty="0" err="1" smtClean="0"/>
              <a:t>activities</a:t>
            </a:r>
            <a:endParaRPr lang="en-GB" b="1" dirty="0"/>
          </a:p>
        </p:txBody>
      </p:sp>
      <p:sp>
        <p:nvSpPr>
          <p:cNvPr id="9" name="Segnaposto testo 8"/>
          <p:cNvSpPr>
            <a:spLocks noGrp="1"/>
          </p:cNvSpPr>
          <p:nvPr>
            <p:ph type="body" idx="1"/>
          </p:nvPr>
        </p:nvSpPr>
        <p:spPr/>
        <p:txBody>
          <a:bodyPr/>
          <a:lstStyle/>
          <a:p>
            <a:r>
              <a:rPr lang="it-IT" b="1" dirty="0" smtClean="0">
                <a:solidFill>
                  <a:srgbClr val="FF0000"/>
                </a:solidFill>
              </a:rPr>
              <a:t>FELLINI OUTREACH</a:t>
            </a:r>
            <a:endParaRPr lang="en-GB" b="1" dirty="0">
              <a:solidFill>
                <a:srgbClr val="FF0000"/>
              </a:solidFill>
            </a:endParaRPr>
          </a:p>
        </p:txBody>
      </p:sp>
      <p:sp>
        <p:nvSpPr>
          <p:cNvPr id="10" name="Segnaposto contenuto 9"/>
          <p:cNvSpPr>
            <a:spLocks noGrp="1"/>
          </p:cNvSpPr>
          <p:nvPr>
            <p:ph sz="half" idx="2"/>
          </p:nvPr>
        </p:nvSpPr>
        <p:spPr/>
        <p:txBody>
          <a:bodyPr>
            <a:noAutofit/>
          </a:bodyPr>
          <a:lstStyle/>
          <a:p>
            <a:pPr algn="just">
              <a:buFont typeface="Arial" panose="020B0604020202020204" pitchFamily="34" charset="0"/>
              <a:buChar char="•"/>
            </a:pPr>
            <a:r>
              <a:rPr lang="it-IT" sz="2200" dirty="0" err="1" smtClean="0"/>
              <a:t>Participation</a:t>
            </a:r>
            <a:r>
              <a:rPr lang="it-IT" sz="2200" dirty="0" smtClean="0"/>
              <a:t> </a:t>
            </a:r>
            <a:r>
              <a:rPr lang="it-IT" sz="2200" dirty="0" err="1"/>
              <a:t>as</a:t>
            </a:r>
            <a:r>
              <a:rPr lang="it-IT" sz="2200" dirty="0"/>
              <a:t> Marie Curie </a:t>
            </a:r>
            <a:r>
              <a:rPr lang="it-IT" sz="2200" dirty="0" err="1"/>
              <a:t>Fellows</a:t>
            </a:r>
            <a:r>
              <a:rPr lang="it-IT" sz="2200" dirty="0"/>
              <a:t> to the </a:t>
            </a:r>
            <a:r>
              <a:rPr lang="it-IT" sz="2200" dirty="0" err="1"/>
              <a:t>European</a:t>
            </a:r>
            <a:r>
              <a:rPr lang="it-IT" sz="2200" dirty="0"/>
              <a:t> </a:t>
            </a:r>
            <a:r>
              <a:rPr lang="it-IT" sz="2200" dirty="0" err="1"/>
              <a:t>Researchers</a:t>
            </a:r>
            <a:r>
              <a:rPr lang="it-IT" sz="2200" dirty="0"/>
              <a:t>' </a:t>
            </a:r>
            <a:r>
              <a:rPr lang="it-IT" sz="2200" dirty="0" smtClean="0"/>
              <a:t>Night;</a:t>
            </a:r>
            <a:endParaRPr lang="it-IT" sz="2200" dirty="0"/>
          </a:p>
          <a:p>
            <a:pPr algn="just">
              <a:buFont typeface="Arial" panose="020B0604020202020204" pitchFamily="34" charset="0"/>
              <a:buChar char="•"/>
            </a:pPr>
            <a:r>
              <a:rPr lang="it-IT" sz="2200" dirty="0" err="1"/>
              <a:t>Selected</a:t>
            </a:r>
            <a:r>
              <a:rPr lang="it-IT" sz="2200" dirty="0"/>
              <a:t> </a:t>
            </a:r>
            <a:r>
              <a:rPr lang="it-IT" sz="2200" dirty="0" err="1"/>
              <a:t>projects</a:t>
            </a:r>
            <a:r>
              <a:rPr lang="it-IT" sz="2200" dirty="0"/>
              <a:t> for short </a:t>
            </a:r>
            <a:r>
              <a:rPr lang="it-IT" sz="2200" dirty="0" err="1"/>
              <a:t>interviews</a:t>
            </a:r>
            <a:r>
              <a:rPr lang="it-IT" sz="2200" dirty="0"/>
              <a:t> to be </a:t>
            </a:r>
            <a:r>
              <a:rPr lang="it-IT" sz="2200" dirty="0" err="1"/>
              <a:t>publised</a:t>
            </a:r>
            <a:r>
              <a:rPr lang="it-IT" sz="2200" dirty="0"/>
              <a:t> on </a:t>
            </a:r>
            <a:r>
              <a:rPr lang="it-IT" sz="2200" dirty="0" err="1"/>
              <a:t>Youtube</a:t>
            </a:r>
            <a:r>
              <a:rPr lang="it-IT" sz="2200" dirty="0"/>
              <a:t>;</a:t>
            </a:r>
          </a:p>
          <a:p>
            <a:pPr marL="0" indent="0" algn="just">
              <a:buNone/>
            </a:pPr>
            <a:endParaRPr lang="it-IT" sz="2200" dirty="0"/>
          </a:p>
        </p:txBody>
      </p:sp>
      <p:sp>
        <p:nvSpPr>
          <p:cNvPr id="11" name="Segnaposto testo 10"/>
          <p:cNvSpPr>
            <a:spLocks noGrp="1"/>
          </p:cNvSpPr>
          <p:nvPr>
            <p:ph type="body" sz="quarter" idx="3"/>
          </p:nvPr>
        </p:nvSpPr>
        <p:spPr>
          <a:xfrm>
            <a:off x="4800600" y="1846052"/>
            <a:ext cx="3703320" cy="736282"/>
          </a:xfrm>
        </p:spPr>
        <p:txBody>
          <a:bodyPr/>
          <a:lstStyle/>
          <a:p>
            <a:r>
              <a:rPr lang="it-IT" b="1" dirty="0" smtClean="0">
                <a:solidFill>
                  <a:srgbClr val="FF0000"/>
                </a:solidFill>
              </a:rPr>
              <a:t>Inside INFN UNIT</a:t>
            </a:r>
            <a:endParaRPr lang="en-GB" b="1" dirty="0">
              <a:solidFill>
                <a:srgbClr val="FF0000"/>
              </a:solidFill>
            </a:endParaRPr>
          </a:p>
        </p:txBody>
      </p:sp>
      <p:sp>
        <p:nvSpPr>
          <p:cNvPr id="12" name="Segnaposto contenuto 11"/>
          <p:cNvSpPr>
            <a:spLocks noGrp="1"/>
          </p:cNvSpPr>
          <p:nvPr>
            <p:ph sz="quarter" idx="4"/>
          </p:nvPr>
        </p:nvSpPr>
        <p:spPr>
          <a:xfrm>
            <a:off x="4800600" y="2587723"/>
            <a:ext cx="3703320" cy="3286760"/>
          </a:xfrm>
        </p:spPr>
        <p:txBody>
          <a:bodyPr>
            <a:normAutofit fontScale="92500" lnSpcReduction="10000"/>
          </a:bodyPr>
          <a:lstStyle/>
          <a:p>
            <a:pPr algn="just">
              <a:buFont typeface="Arial" panose="020B0604020202020204" pitchFamily="34" charset="0"/>
              <a:buChar char="•"/>
            </a:pPr>
            <a:r>
              <a:rPr lang="it-IT" sz="2400" dirty="0" smtClean="0"/>
              <a:t>To </a:t>
            </a:r>
            <a:r>
              <a:rPr lang="it-IT" sz="2400" dirty="0" err="1" smtClean="0"/>
              <a:t>support</a:t>
            </a:r>
            <a:r>
              <a:rPr lang="it-IT" sz="2400" dirty="0" smtClean="0"/>
              <a:t> </a:t>
            </a:r>
            <a:r>
              <a:rPr lang="it-IT" sz="2400" dirty="0" err="1" smtClean="0"/>
              <a:t>your</a:t>
            </a:r>
            <a:r>
              <a:rPr lang="it-IT" sz="2400" dirty="0" smtClean="0"/>
              <a:t> positive </a:t>
            </a:r>
            <a:r>
              <a:rPr lang="it-IT" sz="2400" dirty="0" err="1" smtClean="0"/>
              <a:t>integration</a:t>
            </a:r>
            <a:r>
              <a:rPr lang="it-IT" sz="2400" dirty="0" smtClean="0"/>
              <a:t> in the INFN Unit, </a:t>
            </a:r>
            <a:r>
              <a:rPr lang="it-IT" sz="2400" dirty="0" err="1" smtClean="0"/>
              <a:t>you</a:t>
            </a:r>
            <a:r>
              <a:rPr lang="it-IT" sz="2400" dirty="0" smtClean="0"/>
              <a:t> </a:t>
            </a:r>
            <a:r>
              <a:rPr lang="it-IT" sz="2400" dirty="0" err="1" smtClean="0"/>
              <a:t>could</a:t>
            </a:r>
            <a:r>
              <a:rPr lang="it-IT" sz="2400" dirty="0" smtClean="0"/>
              <a:t> </a:t>
            </a:r>
            <a:r>
              <a:rPr lang="it-IT" sz="2400" dirty="0" err="1" smtClean="0"/>
              <a:t>choose</a:t>
            </a:r>
            <a:r>
              <a:rPr lang="it-IT" sz="2400" dirty="0" smtClean="0"/>
              <a:t> </a:t>
            </a:r>
            <a:r>
              <a:rPr lang="it-IT" sz="2400" dirty="0" err="1" smtClean="0"/>
              <a:t>one</a:t>
            </a:r>
            <a:r>
              <a:rPr lang="it-IT" sz="2400" dirty="0" smtClean="0"/>
              <a:t> or more of the </a:t>
            </a:r>
            <a:r>
              <a:rPr lang="it-IT" sz="2400" dirty="0" err="1" smtClean="0"/>
              <a:t>outreach</a:t>
            </a:r>
            <a:r>
              <a:rPr lang="it-IT" sz="2400" dirty="0" smtClean="0"/>
              <a:t> </a:t>
            </a:r>
            <a:r>
              <a:rPr lang="it-IT" sz="2400" dirty="0" err="1" smtClean="0"/>
              <a:t>actvities</a:t>
            </a:r>
            <a:r>
              <a:rPr lang="it-IT" sz="2400" dirty="0" smtClean="0"/>
              <a:t> </a:t>
            </a:r>
            <a:r>
              <a:rPr lang="it-IT" sz="2400" dirty="0" err="1" smtClean="0"/>
              <a:t>already</a:t>
            </a:r>
            <a:r>
              <a:rPr lang="it-IT" sz="2400" dirty="0" smtClean="0"/>
              <a:t> </a:t>
            </a:r>
            <a:r>
              <a:rPr lang="it-IT" sz="2400" dirty="0" err="1" smtClean="0"/>
              <a:t>carried</a:t>
            </a:r>
            <a:r>
              <a:rPr lang="it-IT" sz="2400" dirty="0" smtClean="0"/>
              <a:t> out in the INFN Unit. </a:t>
            </a:r>
          </a:p>
          <a:p>
            <a:pPr algn="just">
              <a:buFont typeface="Arial" panose="020B0604020202020204" pitchFamily="34" charset="0"/>
              <a:buChar char="•"/>
            </a:pPr>
            <a:r>
              <a:rPr lang="it-IT" sz="2400" dirty="0" err="1" smtClean="0"/>
              <a:t>Please</a:t>
            </a:r>
            <a:r>
              <a:rPr lang="it-IT" sz="2400" dirty="0" smtClean="0"/>
              <a:t> </a:t>
            </a:r>
            <a:r>
              <a:rPr lang="it-IT" sz="2400" b="1" dirty="0" err="1" smtClean="0"/>
              <a:t>contact</a:t>
            </a:r>
            <a:r>
              <a:rPr lang="it-IT" sz="2400" b="1" dirty="0" smtClean="0"/>
              <a:t> the CC3M </a:t>
            </a:r>
            <a:r>
              <a:rPr lang="it-IT" sz="2400" b="1" dirty="0" err="1" smtClean="0"/>
              <a:t>local</a:t>
            </a:r>
            <a:r>
              <a:rPr lang="it-IT" sz="2400" b="1" dirty="0" smtClean="0"/>
              <a:t> </a:t>
            </a:r>
            <a:r>
              <a:rPr lang="it-IT" sz="2400" b="1" dirty="0" err="1" smtClean="0"/>
              <a:t>responsible</a:t>
            </a:r>
            <a:r>
              <a:rPr lang="it-IT" sz="2400" b="1" dirty="0" smtClean="0"/>
              <a:t> </a:t>
            </a:r>
            <a:r>
              <a:rPr lang="it-IT" sz="2400" dirty="0" smtClean="0"/>
              <a:t>to </a:t>
            </a:r>
            <a:r>
              <a:rPr lang="it-IT" sz="2400" dirty="0" err="1" smtClean="0"/>
              <a:t>have</a:t>
            </a:r>
            <a:r>
              <a:rPr lang="it-IT" sz="2400" dirty="0" smtClean="0"/>
              <a:t> more information </a:t>
            </a:r>
            <a:r>
              <a:rPr lang="it-IT" sz="2400" dirty="0" err="1" smtClean="0"/>
              <a:t>about</a:t>
            </a:r>
            <a:r>
              <a:rPr lang="it-IT" sz="2400" dirty="0"/>
              <a:t> </a:t>
            </a:r>
            <a:r>
              <a:rPr lang="it-IT" sz="2400" dirty="0" smtClean="0"/>
              <a:t>the </a:t>
            </a:r>
            <a:r>
              <a:rPr lang="it-IT" sz="2400" dirty="0" err="1" smtClean="0"/>
              <a:t>outreach</a:t>
            </a:r>
            <a:r>
              <a:rPr lang="it-IT" sz="2400" dirty="0" smtClean="0"/>
              <a:t> </a:t>
            </a:r>
            <a:r>
              <a:rPr lang="it-IT" sz="2400" dirty="0" err="1" smtClean="0"/>
              <a:t>activities</a:t>
            </a:r>
            <a:r>
              <a:rPr lang="it-IT" sz="2400" dirty="0" smtClean="0"/>
              <a:t>.</a:t>
            </a:r>
          </a:p>
          <a:p>
            <a:pPr algn="just">
              <a:buFont typeface="Arial" panose="020B0604020202020204" pitchFamily="34" charset="0"/>
              <a:buChar char="•"/>
            </a:pPr>
            <a:endParaRPr lang="en-GB" sz="2400"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23</a:t>
            </a:fld>
            <a:endParaRPr lang="it-IT"/>
          </a:p>
        </p:txBody>
      </p:sp>
    </p:spTree>
    <p:extLst>
      <p:ext uri="{BB962C8B-B14F-4D97-AF65-F5344CB8AC3E}">
        <p14:creationId xmlns:p14="http://schemas.microsoft.com/office/powerpoint/2010/main" val="1119794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Fellini network</a:t>
            </a:r>
            <a:endParaRPr lang="it-IT" b="1" dirty="0"/>
          </a:p>
        </p:txBody>
      </p:sp>
      <p:sp>
        <p:nvSpPr>
          <p:cNvPr id="3" name="Segnaposto contenuto 2"/>
          <p:cNvSpPr>
            <a:spLocks noGrp="1"/>
          </p:cNvSpPr>
          <p:nvPr>
            <p:ph idx="1"/>
          </p:nvPr>
        </p:nvSpPr>
        <p:spPr/>
        <p:txBody>
          <a:bodyPr>
            <a:normAutofit/>
          </a:bodyPr>
          <a:lstStyle/>
          <a:p>
            <a:pPr algn="just">
              <a:lnSpc>
                <a:spcPct val="150000"/>
              </a:lnSpc>
              <a:buFont typeface="Arial" panose="020B0604020202020204" pitchFamily="34" charset="0"/>
              <a:buChar char="•"/>
            </a:pPr>
            <a:r>
              <a:rPr lang="en-US" b="1" dirty="0" smtClean="0"/>
              <a:t>Yearly Workshop/meeting </a:t>
            </a:r>
            <a:r>
              <a:rPr lang="en-US" dirty="0" smtClean="0"/>
              <a:t>in which all the fellows present their scientific research, discuss </a:t>
            </a:r>
            <a:r>
              <a:rPr lang="en-US" dirty="0"/>
              <a:t>and exchange scientific </a:t>
            </a:r>
            <a:r>
              <a:rPr lang="en-US" dirty="0" smtClean="0"/>
              <a:t>material</a:t>
            </a:r>
          </a:p>
          <a:p>
            <a:pPr algn="just">
              <a:lnSpc>
                <a:spcPct val="150000"/>
              </a:lnSpc>
              <a:buFont typeface="Arial" panose="020B0604020202020204" pitchFamily="34" charset="0"/>
              <a:buChar char="•"/>
            </a:pPr>
            <a:r>
              <a:rPr lang="en-US" b="1" dirty="0" smtClean="0"/>
              <a:t>Exchange Seminars </a:t>
            </a:r>
            <a:r>
              <a:rPr lang="en-US" dirty="0" smtClean="0"/>
              <a:t>within INFN Units</a:t>
            </a:r>
            <a:endParaRPr lang="en-US" dirty="0"/>
          </a:p>
          <a:p>
            <a:pPr algn="just">
              <a:lnSpc>
                <a:spcPct val="150000"/>
              </a:lnSpc>
              <a:buFont typeface="Arial" panose="020B0604020202020204" pitchFamily="34" charset="0"/>
              <a:buChar char="•"/>
            </a:pPr>
            <a:r>
              <a:rPr lang="en-US" b="1" dirty="0" smtClean="0"/>
              <a:t>Fellini training </a:t>
            </a:r>
            <a:r>
              <a:rPr lang="en-US" b="1" dirty="0" err="1" smtClean="0"/>
              <a:t>programme</a:t>
            </a:r>
            <a:r>
              <a:rPr lang="en-US" b="1" dirty="0" smtClean="0"/>
              <a:t> </a:t>
            </a:r>
            <a:r>
              <a:rPr lang="en-US" dirty="0" smtClean="0"/>
              <a:t>-&gt; </a:t>
            </a:r>
            <a:r>
              <a:rPr lang="en-US" u="sng" dirty="0" smtClean="0"/>
              <a:t>see </a:t>
            </a:r>
            <a:r>
              <a:rPr lang="en-US" u="sng" dirty="0" err="1" smtClean="0"/>
              <a:t>Masullo</a:t>
            </a:r>
            <a:r>
              <a:rPr lang="en-US" u="sng" dirty="0" smtClean="0"/>
              <a:t> talk</a:t>
            </a:r>
            <a:endParaRPr lang="en-US" u="sng" dirty="0"/>
          </a:p>
          <a:p>
            <a:pPr algn="just">
              <a:lnSpc>
                <a:spcPct val="150000"/>
              </a:lnSpc>
              <a:buFont typeface="Arial" panose="020B0604020202020204" pitchFamily="34" charset="0"/>
              <a:buChar char="•"/>
            </a:pPr>
            <a:r>
              <a:rPr lang="it-IT" b="1" dirty="0" smtClean="0"/>
              <a:t>Fellini website </a:t>
            </a:r>
            <a:r>
              <a:rPr lang="it-IT" dirty="0" smtClean="0"/>
              <a:t>- </a:t>
            </a:r>
            <a:r>
              <a:rPr lang="en-GB" dirty="0">
                <a:hlinkClick r:id="rId3"/>
              </a:rPr>
              <a:t>https://web.infn.it/fellini/</a:t>
            </a:r>
            <a:r>
              <a:rPr lang="it-IT" dirty="0" smtClean="0"/>
              <a:t> - </a:t>
            </a:r>
            <a:r>
              <a:rPr lang="it-IT" dirty="0" err="1" smtClean="0"/>
              <a:t>where</a:t>
            </a:r>
            <a:r>
              <a:rPr lang="it-IT" dirty="0" smtClean="0"/>
              <a:t> to </a:t>
            </a:r>
            <a:r>
              <a:rPr lang="it-IT" dirty="0" err="1" smtClean="0"/>
              <a:t>collect</a:t>
            </a:r>
            <a:r>
              <a:rPr lang="it-IT" dirty="0" smtClean="0"/>
              <a:t> the </a:t>
            </a:r>
            <a:r>
              <a:rPr lang="it-IT" dirty="0" err="1"/>
              <a:t>m</a:t>
            </a:r>
            <a:r>
              <a:rPr lang="it-IT" dirty="0" err="1" smtClean="0"/>
              <a:t>ain</a:t>
            </a:r>
            <a:r>
              <a:rPr lang="it-IT" dirty="0" smtClean="0"/>
              <a:t> news (e.g. </a:t>
            </a:r>
            <a:r>
              <a:rPr lang="it-IT" dirty="0" err="1" smtClean="0"/>
              <a:t>important</a:t>
            </a:r>
            <a:r>
              <a:rPr lang="it-IT" dirty="0" smtClean="0"/>
              <a:t> </a:t>
            </a:r>
            <a:r>
              <a:rPr lang="it-IT" dirty="0" err="1" smtClean="0"/>
              <a:t>papers</a:t>
            </a:r>
            <a:r>
              <a:rPr lang="it-IT" dirty="0" smtClean="0"/>
              <a:t>, </a:t>
            </a:r>
            <a:r>
              <a:rPr lang="it-IT" dirty="0" err="1" smtClean="0"/>
              <a:t>prizes</a:t>
            </a:r>
            <a:r>
              <a:rPr lang="it-IT" dirty="0" smtClean="0"/>
              <a:t>, </a:t>
            </a:r>
            <a:r>
              <a:rPr lang="it-IT" dirty="0" err="1" smtClean="0"/>
              <a:t>interviews</a:t>
            </a:r>
            <a:r>
              <a:rPr lang="it-IT" dirty="0" smtClean="0"/>
              <a:t>)</a:t>
            </a:r>
            <a:endParaRPr lang="it-IT" dirty="0"/>
          </a:p>
        </p:txBody>
      </p:sp>
      <p:sp>
        <p:nvSpPr>
          <p:cNvPr id="4" name="Segnaposto piè di pagina 3"/>
          <p:cNvSpPr>
            <a:spLocks noGrp="1"/>
          </p:cNvSpPr>
          <p:nvPr>
            <p:ph type="ftr" sz="quarter" idx="11"/>
          </p:nvPr>
        </p:nvSpPr>
        <p:spPr>
          <a:xfrm>
            <a:off x="2483768" y="6356350"/>
            <a:ext cx="4176464" cy="365125"/>
          </a:xfrm>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24</a:t>
            </a:fld>
            <a:endParaRPr lang="it-IT"/>
          </a:p>
        </p:txBody>
      </p:sp>
    </p:spTree>
    <p:extLst>
      <p:ext uri="{BB962C8B-B14F-4D97-AF65-F5344CB8AC3E}">
        <p14:creationId xmlns:p14="http://schemas.microsoft.com/office/powerpoint/2010/main" val="869491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pPr algn="ctr"/>
            <a:r>
              <a:rPr lang="it-IT" dirty="0" err="1" smtClean="0"/>
              <a:t>Thank</a:t>
            </a:r>
            <a:r>
              <a:rPr lang="it-IT" dirty="0" smtClean="0"/>
              <a:t> </a:t>
            </a:r>
            <a:r>
              <a:rPr lang="it-IT" dirty="0" err="1" smtClean="0"/>
              <a:t>you</a:t>
            </a:r>
            <a:r>
              <a:rPr lang="it-IT" dirty="0" smtClean="0"/>
              <a:t> for the </a:t>
            </a:r>
            <a:r>
              <a:rPr lang="it-IT" dirty="0" err="1" smtClean="0"/>
              <a:t>attention</a:t>
            </a:r>
            <a:r>
              <a:rPr lang="it-IT" dirty="0" smtClean="0"/>
              <a:t>!</a:t>
            </a:r>
            <a:endParaRPr lang="en-GB" dirty="0"/>
          </a:p>
        </p:txBody>
      </p:sp>
      <p:sp>
        <p:nvSpPr>
          <p:cNvPr id="7" name="Sottotitolo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2782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563" y="1124744"/>
            <a:ext cx="7543800" cy="638572"/>
          </a:xfrm>
        </p:spPr>
        <p:txBody>
          <a:bodyPr>
            <a:normAutofit fontScale="90000"/>
          </a:bodyPr>
          <a:lstStyle/>
          <a:p>
            <a:r>
              <a:rPr lang="it-IT" b="1" dirty="0" smtClean="0"/>
              <a:t>Fellini </a:t>
            </a:r>
            <a:r>
              <a:rPr lang="it-IT" b="1" dirty="0" err="1" smtClean="0"/>
              <a:t>people</a:t>
            </a:r>
            <a:endParaRPr lang="it-IT" b="1" dirty="0"/>
          </a:p>
        </p:txBody>
      </p:sp>
      <p:sp>
        <p:nvSpPr>
          <p:cNvPr id="3" name="Segnaposto contenuto 2"/>
          <p:cNvSpPr>
            <a:spLocks noGrp="1"/>
          </p:cNvSpPr>
          <p:nvPr>
            <p:ph idx="1"/>
          </p:nvPr>
        </p:nvSpPr>
        <p:spPr>
          <a:xfrm>
            <a:off x="683568" y="1845586"/>
            <a:ext cx="8167736" cy="4065315"/>
          </a:xfrm>
        </p:spPr>
        <p:txBody>
          <a:bodyPr>
            <a:noAutofit/>
          </a:bodyPr>
          <a:lstStyle/>
          <a:p>
            <a:pPr marL="0" indent="0" algn="just">
              <a:buNone/>
            </a:pPr>
            <a:endParaRPr lang="en-US" sz="2400" b="1" dirty="0" smtClean="0">
              <a:effectLst/>
            </a:endParaRPr>
          </a:p>
          <a:p>
            <a:pPr marL="0" indent="0" algn="just">
              <a:buNone/>
            </a:pPr>
            <a:r>
              <a:rPr lang="en-US" sz="2400" b="1" dirty="0" smtClean="0">
                <a:effectLst/>
              </a:rPr>
              <a:t>Fellini Office</a:t>
            </a:r>
            <a:r>
              <a:rPr lang="en-US" sz="2400" dirty="0" smtClean="0">
                <a:effectLst/>
              </a:rPr>
              <a:t>:</a:t>
            </a:r>
          </a:p>
          <a:p>
            <a:pPr lvl="1" algn="just">
              <a:buFont typeface="Arial" panose="020B0604020202020204" pitchFamily="34" charset="0"/>
              <a:buChar char="•"/>
            </a:pPr>
            <a:r>
              <a:rPr lang="en-US" sz="2200" dirty="0" smtClean="0"/>
              <a:t>Dr. Laura </a:t>
            </a:r>
            <a:r>
              <a:rPr lang="en-US" sz="2200" dirty="0" err="1" smtClean="0"/>
              <a:t>Bandiera</a:t>
            </a:r>
            <a:r>
              <a:rPr lang="en-US" sz="2200" dirty="0" smtClean="0"/>
              <a:t> (Project Manager) – INFN FE</a:t>
            </a:r>
          </a:p>
          <a:p>
            <a:pPr lvl="1" algn="just">
              <a:buFont typeface="Arial" panose="020B0604020202020204" pitchFamily="34" charset="0"/>
              <a:buChar char="•"/>
            </a:pPr>
            <a:r>
              <a:rPr lang="en-US" sz="2200" dirty="0" smtClean="0"/>
              <a:t>Ms</a:t>
            </a:r>
            <a:r>
              <a:rPr lang="en-US" sz="2200" dirty="0"/>
              <a:t>. Luisa </a:t>
            </a:r>
            <a:r>
              <a:rPr lang="en-US" sz="2200" dirty="0" err="1"/>
              <a:t>Iacono</a:t>
            </a:r>
            <a:r>
              <a:rPr lang="en-US" sz="2200" dirty="0"/>
              <a:t> (Financial Officer) – INFN </a:t>
            </a:r>
            <a:r>
              <a:rPr lang="en-US" sz="2200" dirty="0" smtClean="0"/>
              <a:t>PD</a:t>
            </a:r>
          </a:p>
          <a:p>
            <a:pPr lvl="1" algn="just">
              <a:buFont typeface="Arial" panose="020B0604020202020204" pitchFamily="34" charset="0"/>
              <a:buChar char="•"/>
            </a:pPr>
            <a:r>
              <a:rPr lang="it-IT" sz="2200" dirty="0"/>
              <a:t>Ms. Alessandra </a:t>
            </a:r>
            <a:r>
              <a:rPr lang="it-IT" sz="2200" dirty="0" smtClean="0"/>
              <a:t>Lombardo – INFN PD</a:t>
            </a:r>
            <a:endParaRPr lang="it-IT" sz="2200" dirty="0"/>
          </a:p>
          <a:p>
            <a:pPr lvl="1" algn="just">
              <a:buFont typeface="Arial" panose="020B0604020202020204" pitchFamily="34" charset="0"/>
              <a:buChar char="•"/>
            </a:pPr>
            <a:r>
              <a:rPr lang="it-IT" sz="2200" dirty="0"/>
              <a:t>Ms. Giorgia </a:t>
            </a:r>
            <a:r>
              <a:rPr lang="it-IT" sz="2200" dirty="0" smtClean="0"/>
              <a:t>Salvato – INFN PD</a:t>
            </a:r>
          </a:p>
          <a:p>
            <a:pPr marL="201168" lvl="1" indent="0" algn="just">
              <a:buNone/>
            </a:pPr>
            <a:endParaRPr lang="it-IT" sz="2200" dirty="0" smtClean="0"/>
          </a:p>
          <a:p>
            <a:pPr marL="201168" lvl="1" indent="0" algn="just">
              <a:buNone/>
            </a:pPr>
            <a:r>
              <a:rPr lang="it-IT" sz="2200" u="sng" dirty="0" err="1" smtClean="0"/>
              <a:t>Contacts</a:t>
            </a:r>
            <a:r>
              <a:rPr lang="it-IT" sz="2200" dirty="0" smtClean="0"/>
              <a:t>: </a:t>
            </a:r>
            <a:r>
              <a:rPr lang="en-GB" dirty="0">
                <a:hlinkClick r:id="rId2"/>
              </a:rPr>
              <a:t>fellini-office@lists.infn.it</a:t>
            </a:r>
            <a:r>
              <a:rPr lang="en-GB" dirty="0"/>
              <a:t> </a:t>
            </a:r>
            <a:endParaRPr lang="it-IT" sz="2200" dirty="0" smtClean="0"/>
          </a:p>
          <a:p>
            <a:pPr marL="201168" lvl="1" indent="0" algn="just">
              <a:buNone/>
            </a:pPr>
            <a:endParaRPr lang="it-IT" sz="2400" dirty="0"/>
          </a:p>
          <a:p>
            <a:pPr marL="201168" lvl="1" indent="0" algn="just">
              <a:buNone/>
            </a:pPr>
            <a:r>
              <a:rPr lang="it-IT" sz="2400" b="1" dirty="0" smtClean="0">
                <a:solidFill>
                  <a:srgbClr val="FF0000"/>
                </a:solidFill>
              </a:rPr>
              <a:t>N.B. For </a:t>
            </a:r>
            <a:r>
              <a:rPr lang="it-IT" sz="2400" b="1" dirty="0" err="1" smtClean="0">
                <a:solidFill>
                  <a:srgbClr val="FF0000"/>
                </a:solidFill>
              </a:rPr>
              <a:t>any</a:t>
            </a:r>
            <a:r>
              <a:rPr lang="it-IT" sz="2400" b="1" dirty="0" smtClean="0">
                <a:solidFill>
                  <a:srgbClr val="FF0000"/>
                </a:solidFill>
              </a:rPr>
              <a:t> </a:t>
            </a:r>
            <a:r>
              <a:rPr lang="it-IT" sz="2400" b="1" dirty="0" err="1" smtClean="0">
                <a:solidFill>
                  <a:srgbClr val="FF0000"/>
                </a:solidFill>
              </a:rPr>
              <a:t>request</a:t>
            </a:r>
            <a:r>
              <a:rPr lang="it-IT" sz="2400" b="1" dirty="0" smtClean="0">
                <a:solidFill>
                  <a:srgbClr val="FF0000"/>
                </a:solidFill>
              </a:rPr>
              <a:t>, </a:t>
            </a:r>
            <a:r>
              <a:rPr lang="it-IT" sz="2400" b="1" dirty="0" err="1" smtClean="0">
                <a:solidFill>
                  <a:srgbClr val="FF0000"/>
                </a:solidFill>
              </a:rPr>
              <a:t>please</a:t>
            </a:r>
            <a:r>
              <a:rPr lang="it-IT" sz="2400" b="1" dirty="0" smtClean="0">
                <a:solidFill>
                  <a:srgbClr val="FF0000"/>
                </a:solidFill>
              </a:rPr>
              <a:t> </a:t>
            </a:r>
            <a:r>
              <a:rPr lang="it-IT" sz="2400" b="1" dirty="0" err="1" smtClean="0">
                <a:solidFill>
                  <a:srgbClr val="FF0000"/>
                </a:solidFill>
              </a:rPr>
              <a:t>contact</a:t>
            </a:r>
            <a:r>
              <a:rPr lang="it-IT" sz="2400" b="1" dirty="0" smtClean="0">
                <a:solidFill>
                  <a:srgbClr val="FF0000"/>
                </a:solidFill>
              </a:rPr>
              <a:t> the Fellini Office! </a:t>
            </a:r>
          </a:p>
        </p:txBody>
      </p:sp>
      <p:sp>
        <p:nvSpPr>
          <p:cNvPr id="4" name="Segnaposto piè di pagina 3"/>
          <p:cNvSpPr>
            <a:spLocks noGrp="1"/>
          </p:cNvSpPr>
          <p:nvPr>
            <p:ph type="ftr" sz="quarter" idx="11"/>
          </p:nvPr>
        </p:nvSpPr>
        <p:spPr>
          <a:xfrm>
            <a:off x="2330760" y="6381329"/>
            <a:ext cx="4400128" cy="288032"/>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3</a:t>
            </a:fld>
            <a:endParaRPr lang="it-IT"/>
          </a:p>
        </p:txBody>
      </p:sp>
    </p:spTree>
    <p:extLst>
      <p:ext uri="{BB962C8B-B14F-4D97-AF65-F5344CB8AC3E}">
        <p14:creationId xmlns:p14="http://schemas.microsoft.com/office/powerpoint/2010/main" val="2912520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smtClean="0"/>
              <a:t>Original</a:t>
            </a:r>
            <a:r>
              <a:rPr lang="it-IT" b="1" dirty="0" smtClean="0"/>
              <a:t> Project </a:t>
            </a:r>
            <a:r>
              <a:rPr lang="it-IT" b="1" dirty="0" err="1" smtClean="0"/>
              <a:t>Timeline</a:t>
            </a:r>
            <a:r>
              <a:rPr lang="it-IT" b="1" dirty="0" smtClean="0"/>
              <a:t> </a:t>
            </a:r>
            <a:br>
              <a:rPr lang="it-IT" b="1" dirty="0" smtClean="0"/>
            </a:br>
            <a:r>
              <a:rPr lang="it-IT" b="1" dirty="0" smtClean="0"/>
              <a:t>01/01/2018 - 31/12/2022</a:t>
            </a:r>
            <a:endParaRPr lang="en-GB" b="1" dirty="0"/>
          </a:p>
        </p:txBody>
      </p:sp>
      <p:sp>
        <p:nvSpPr>
          <p:cNvPr id="3" name="Segnaposto contenuto 2"/>
          <p:cNvSpPr>
            <a:spLocks noGrp="1"/>
          </p:cNvSpPr>
          <p:nvPr>
            <p:ph idx="1"/>
          </p:nvPr>
        </p:nvSpPr>
        <p:spPr/>
        <p:txBody>
          <a:bodyPr/>
          <a:lstStyle/>
          <a:p>
            <a:endParaRPr lang="en-GB" dirty="0"/>
          </a:p>
        </p:txBody>
      </p:sp>
      <p:sp>
        <p:nvSpPr>
          <p:cNvPr id="4" name="Segnaposto piè di pagina 3"/>
          <p:cNvSpPr>
            <a:spLocks noGrp="1"/>
          </p:cNvSpPr>
          <p:nvPr>
            <p:ph type="ftr" sz="quarter" idx="11"/>
          </p:nvPr>
        </p:nvSpPr>
        <p:spPr>
          <a:xfrm>
            <a:off x="2764639" y="6459786"/>
            <a:ext cx="5839809" cy="45719"/>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4</a:t>
            </a:fld>
            <a:endParaRPr lang="it-IT"/>
          </a:p>
        </p:txBody>
      </p:sp>
      <p:pic>
        <p:nvPicPr>
          <p:cNvPr id="6" name="Picture 4" descr="Macintosh HD:Users:streghetta:Dropbox:COFUND-INFN-2016:Gantt-2016.pdf"/>
          <p:cNvPicPr/>
          <p:nvPr/>
        </p:nvPicPr>
        <p:blipFill rotWithShape="1">
          <a:blip r:embed="rId2">
            <a:extLst>
              <a:ext uri="{28A0092B-C50C-407E-A947-70E740481C1C}">
                <a14:useLocalDpi xmlns:a14="http://schemas.microsoft.com/office/drawing/2010/main" val="0"/>
              </a:ext>
            </a:extLst>
          </a:blip>
          <a:srcRect t="8354" b="18129"/>
          <a:stretch/>
        </p:blipFill>
        <p:spPr bwMode="auto">
          <a:xfrm>
            <a:off x="822959" y="1802109"/>
            <a:ext cx="7543801" cy="3715123"/>
          </a:xfrm>
          <a:prstGeom prst="rect">
            <a:avLst/>
          </a:prstGeom>
          <a:noFill/>
          <a:ln>
            <a:noFill/>
          </a:ln>
        </p:spPr>
      </p:pic>
      <p:sp>
        <p:nvSpPr>
          <p:cNvPr id="7" name="Rettangolo 6"/>
          <p:cNvSpPr/>
          <p:nvPr/>
        </p:nvSpPr>
        <p:spPr>
          <a:xfrm>
            <a:off x="683568" y="5451054"/>
            <a:ext cx="7725795" cy="646331"/>
          </a:xfrm>
          <a:prstGeom prst="rect">
            <a:avLst/>
          </a:prstGeom>
        </p:spPr>
        <p:txBody>
          <a:bodyPr wrap="square">
            <a:spAutoFit/>
          </a:bodyPr>
          <a:lstStyle/>
          <a:p>
            <a:pPr algn="ctr"/>
            <a:r>
              <a:rPr lang="it-IT" i="1" dirty="0" smtClean="0"/>
              <a:t>Due to the </a:t>
            </a:r>
            <a:r>
              <a:rPr lang="it-IT" i="1" dirty="0" err="1" smtClean="0"/>
              <a:t>covid</a:t>
            </a:r>
            <a:r>
              <a:rPr lang="it-IT" i="1" dirty="0" smtClean="0"/>
              <a:t> </a:t>
            </a:r>
            <a:r>
              <a:rPr lang="it-IT" i="1" dirty="0" err="1" smtClean="0"/>
              <a:t>travel</a:t>
            </a:r>
            <a:r>
              <a:rPr lang="it-IT" i="1" dirty="0" smtClean="0"/>
              <a:t> </a:t>
            </a:r>
            <a:r>
              <a:rPr lang="it-IT" i="1" dirty="0" err="1" smtClean="0"/>
              <a:t>restrictions</a:t>
            </a:r>
            <a:r>
              <a:rPr lang="it-IT" i="1" dirty="0" smtClean="0"/>
              <a:t>, some </a:t>
            </a:r>
            <a:r>
              <a:rPr lang="it-IT" i="1" dirty="0" err="1" smtClean="0"/>
              <a:t>fellows</a:t>
            </a:r>
            <a:r>
              <a:rPr lang="it-IT" i="1" dirty="0" smtClean="0"/>
              <a:t> of the 2° call </a:t>
            </a:r>
            <a:r>
              <a:rPr lang="it-IT" i="1" dirty="0" err="1" smtClean="0"/>
              <a:t>cannot</a:t>
            </a:r>
            <a:r>
              <a:rPr lang="it-IT" i="1" dirty="0" smtClean="0"/>
              <a:t> come to </a:t>
            </a:r>
            <a:r>
              <a:rPr lang="it-IT" i="1" dirty="0" err="1" smtClean="0"/>
              <a:t>Italy</a:t>
            </a:r>
            <a:r>
              <a:rPr lang="it-IT" i="1" dirty="0" smtClean="0"/>
              <a:t> to start </a:t>
            </a:r>
            <a:r>
              <a:rPr lang="it-IT" i="1" dirty="0" err="1" smtClean="0"/>
              <a:t>their</a:t>
            </a:r>
            <a:r>
              <a:rPr lang="it-IT" i="1" dirty="0" smtClean="0"/>
              <a:t> </a:t>
            </a:r>
            <a:r>
              <a:rPr lang="it-IT" i="1" dirty="0" err="1" smtClean="0"/>
              <a:t>fellowships</a:t>
            </a:r>
            <a:r>
              <a:rPr lang="it-IT" i="1" dirty="0" smtClean="0"/>
              <a:t> </a:t>
            </a:r>
            <a:r>
              <a:rPr lang="it-IT" i="1" dirty="0" err="1" smtClean="0"/>
              <a:t>before</a:t>
            </a:r>
            <a:r>
              <a:rPr lang="it-IT" i="1" dirty="0" smtClean="0"/>
              <a:t> the end of </a:t>
            </a:r>
            <a:r>
              <a:rPr lang="it-IT" i="1" dirty="0" err="1" smtClean="0"/>
              <a:t>June</a:t>
            </a:r>
            <a:r>
              <a:rPr lang="it-IT" i="1" dirty="0" smtClean="0"/>
              <a:t> 2020, </a:t>
            </a:r>
            <a:r>
              <a:rPr lang="it-IT" i="1" dirty="0" err="1" smtClean="0"/>
              <a:t>as</a:t>
            </a:r>
            <a:r>
              <a:rPr lang="it-IT" i="1" dirty="0" smtClean="0"/>
              <a:t> </a:t>
            </a:r>
            <a:r>
              <a:rPr lang="it-IT" i="1" dirty="0" err="1" smtClean="0"/>
              <a:t>previously</a:t>
            </a:r>
            <a:r>
              <a:rPr lang="it-IT" i="1" dirty="0" smtClean="0"/>
              <a:t> </a:t>
            </a:r>
            <a:r>
              <a:rPr lang="it-IT" i="1" dirty="0" err="1" smtClean="0"/>
              <a:t>agreed</a:t>
            </a:r>
            <a:r>
              <a:rPr lang="it-IT" dirty="0" smtClean="0"/>
              <a:t>. </a:t>
            </a:r>
            <a:endParaRPr lang="it-IT" dirty="0"/>
          </a:p>
        </p:txBody>
      </p:sp>
    </p:spTree>
    <p:extLst>
      <p:ext uri="{BB962C8B-B14F-4D97-AF65-F5344CB8AC3E}">
        <p14:creationId xmlns:p14="http://schemas.microsoft.com/office/powerpoint/2010/main" val="61743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New Project </a:t>
            </a:r>
            <a:r>
              <a:rPr lang="it-IT" b="1" dirty="0" err="1" smtClean="0"/>
              <a:t>Timeline</a:t>
            </a:r>
            <a:r>
              <a:rPr lang="it-IT" b="1" dirty="0" smtClean="0"/>
              <a:t> </a:t>
            </a:r>
            <a:br>
              <a:rPr lang="it-IT" b="1" dirty="0" smtClean="0"/>
            </a:br>
            <a:r>
              <a:rPr lang="it-IT" b="1" dirty="0"/>
              <a:t>01/01/2018 - </a:t>
            </a:r>
            <a:r>
              <a:rPr lang="it-IT" b="1" dirty="0" smtClean="0">
                <a:solidFill>
                  <a:srgbClr val="FF0000"/>
                </a:solidFill>
              </a:rPr>
              <a:t>31/12/2023</a:t>
            </a:r>
            <a:endParaRPr lang="en-GB" b="1" dirty="0">
              <a:solidFill>
                <a:srgbClr val="FF0000"/>
              </a:solidFill>
            </a:endParaRPr>
          </a:p>
        </p:txBody>
      </p:sp>
      <p:sp>
        <p:nvSpPr>
          <p:cNvPr id="3" name="Segnaposto contenuto 2"/>
          <p:cNvSpPr>
            <a:spLocks noGrp="1"/>
          </p:cNvSpPr>
          <p:nvPr>
            <p:ph idx="1"/>
          </p:nvPr>
        </p:nvSpPr>
        <p:spPr/>
        <p:txBody>
          <a:bodyPr/>
          <a:lstStyle/>
          <a:p>
            <a:endParaRPr lang="en-GB" dirty="0"/>
          </a:p>
        </p:txBody>
      </p:sp>
      <p:sp>
        <p:nvSpPr>
          <p:cNvPr id="4" name="Segnaposto piè di pagina 3"/>
          <p:cNvSpPr>
            <a:spLocks noGrp="1"/>
          </p:cNvSpPr>
          <p:nvPr>
            <p:ph type="ftr" sz="quarter" idx="11"/>
          </p:nvPr>
        </p:nvSpPr>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5</a:t>
            </a:fld>
            <a:endParaRPr lang="it-IT"/>
          </a:p>
        </p:txBody>
      </p:sp>
      <p:pic>
        <p:nvPicPr>
          <p:cNvPr id="7" name="image3.jpeg"/>
          <p:cNvPicPr/>
          <p:nvPr/>
        </p:nvPicPr>
        <p:blipFill>
          <a:blip r:embed="rId2" cstate="print"/>
          <a:stretch>
            <a:fillRect/>
          </a:stretch>
        </p:blipFill>
        <p:spPr>
          <a:xfrm>
            <a:off x="814060" y="1771490"/>
            <a:ext cx="7543801" cy="3743505"/>
          </a:xfrm>
          <a:prstGeom prst="rect">
            <a:avLst/>
          </a:prstGeom>
        </p:spPr>
      </p:pic>
      <p:sp>
        <p:nvSpPr>
          <p:cNvPr id="8" name="CasellaDiTesto 7"/>
          <p:cNvSpPr txBox="1"/>
          <p:nvPr/>
        </p:nvSpPr>
        <p:spPr>
          <a:xfrm>
            <a:off x="755576" y="5514995"/>
            <a:ext cx="8064896" cy="369332"/>
          </a:xfrm>
          <a:prstGeom prst="rect">
            <a:avLst/>
          </a:prstGeom>
          <a:noFill/>
        </p:spPr>
        <p:txBody>
          <a:bodyPr wrap="square" rtlCol="0">
            <a:spAutoFit/>
          </a:bodyPr>
          <a:lstStyle/>
          <a:p>
            <a:pPr algn="ctr"/>
            <a:r>
              <a:rPr lang="it-IT" b="1" i="1" dirty="0" smtClean="0"/>
              <a:t>A 1 </a:t>
            </a:r>
            <a:r>
              <a:rPr lang="it-IT" b="1" i="1" dirty="0" err="1" smtClean="0"/>
              <a:t>year</a:t>
            </a:r>
            <a:r>
              <a:rPr lang="it-IT" b="1" i="1" dirty="0" smtClean="0"/>
              <a:t> </a:t>
            </a:r>
            <a:r>
              <a:rPr lang="it-IT" b="1" i="1" dirty="0" err="1" smtClean="0"/>
              <a:t>extension</a:t>
            </a:r>
            <a:r>
              <a:rPr lang="it-IT" b="1" i="1" dirty="0" smtClean="0"/>
              <a:t> </a:t>
            </a:r>
            <a:r>
              <a:rPr lang="it-IT" b="1" i="1" dirty="0" err="1" smtClean="0"/>
              <a:t>has</a:t>
            </a:r>
            <a:r>
              <a:rPr lang="it-IT" b="1" i="1" dirty="0" smtClean="0"/>
              <a:t> </a:t>
            </a:r>
            <a:r>
              <a:rPr lang="it-IT" b="1" i="1" dirty="0" err="1" smtClean="0"/>
              <a:t>been</a:t>
            </a:r>
            <a:r>
              <a:rPr lang="it-IT" b="1" i="1" dirty="0" smtClean="0"/>
              <a:t> </a:t>
            </a:r>
            <a:r>
              <a:rPr lang="it-IT" b="1" i="1" dirty="0" err="1" smtClean="0"/>
              <a:t>granted</a:t>
            </a:r>
            <a:r>
              <a:rPr lang="it-IT" b="1" i="1" dirty="0" smtClean="0"/>
              <a:t> </a:t>
            </a:r>
            <a:r>
              <a:rPr lang="it-IT" i="1" dirty="0" smtClean="0"/>
              <a:t>by the EU </a:t>
            </a:r>
            <a:r>
              <a:rPr lang="it-IT" i="1" dirty="0" err="1" smtClean="0"/>
              <a:t>Commission</a:t>
            </a:r>
            <a:r>
              <a:rPr lang="it-IT" i="1" dirty="0" smtClean="0"/>
              <a:t> via </a:t>
            </a:r>
            <a:r>
              <a:rPr lang="it-IT" b="1" i="1" dirty="0" err="1" smtClean="0"/>
              <a:t>Amendment</a:t>
            </a:r>
            <a:r>
              <a:rPr lang="it-IT" b="1" i="1" dirty="0" smtClean="0"/>
              <a:t>.</a:t>
            </a:r>
          </a:p>
        </p:txBody>
      </p:sp>
      <p:sp>
        <p:nvSpPr>
          <p:cNvPr id="6" name="CasellaDiTesto 5"/>
          <p:cNvSpPr txBox="1"/>
          <p:nvPr/>
        </p:nvSpPr>
        <p:spPr>
          <a:xfrm>
            <a:off x="6660232" y="2404045"/>
            <a:ext cx="2267744" cy="1815882"/>
          </a:xfrm>
          <a:prstGeom prst="rect">
            <a:avLst/>
          </a:prstGeom>
          <a:solidFill>
            <a:schemeClr val="bg1"/>
          </a:solidFill>
          <a:ln>
            <a:solidFill>
              <a:srgbClr val="FF0000"/>
            </a:solidFill>
          </a:ln>
        </p:spPr>
        <p:txBody>
          <a:bodyPr wrap="square" rtlCol="0">
            <a:spAutoFit/>
          </a:bodyPr>
          <a:lstStyle/>
          <a:p>
            <a:pPr algn="ctr"/>
            <a:r>
              <a:rPr lang="it-IT" sz="1400" b="1" dirty="0" smtClean="0"/>
              <a:t>N.B. </a:t>
            </a:r>
            <a:r>
              <a:rPr lang="it-IT" sz="1400" b="1" u="sng" dirty="0" err="1" smtClean="0"/>
              <a:t>Each</a:t>
            </a:r>
            <a:r>
              <a:rPr lang="it-IT" sz="1400" b="1" u="sng" dirty="0" smtClean="0"/>
              <a:t> single </a:t>
            </a:r>
            <a:r>
              <a:rPr lang="it-IT" sz="1400" b="1" u="sng" dirty="0" err="1" smtClean="0"/>
              <a:t>fellowship</a:t>
            </a:r>
            <a:r>
              <a:rPr lang="it-IT" sz="1400" b="1" u="sng" dirty="0" smtClean="0"/>
              <a:t> </a:t>
            </a:r>
            <a:r>
              <a:rPr lang="it-IT" sz="1400" b="1" u="sng" dirty="0" err="1" smtClean="0"/>
              <a:t>lasts</a:t>
            </a:r>
            <a:r>
              <a:rPr lang="it-IT" sz="1400" b="1" u="sng" dirty="0" smtClean="0"/>
              <a:t> 3 </a:t>
            </a:r>
            <a:r>
              <a:rPr lang="it-IT" sz="1400" b="1" u="sng" dirty="0" err="1" smtClean="0"/>
              <a:t>years</a:t>
            </a:r>
            <a:r>
              <a:rPr lang="it-IT" sz="1400" b="1" u="sng" dirty="0" smtClean="0"/>
              <a:t>. </a:t>
            </a:r>
            <a:r>
              <a:rPr lang="it-IT" sz="1400" b="1" dirty="0" smtClean="0"/>
              <a:t>In the GANTT the </a:t>
            </a:r>
            <a:r>
              <a:rPr lang="it-IT" sz="1400" b="1" dirty="0" err="1" smtClean="0"/>
              <a:t>extension</a:t>
            </a:r>
            <a:r>
              <a:rPr lang="it-IT" sz="1400" b="1" dirty="0" smtClean="0"/>
              <a:t> of </a:t>
            </a:r>
            <a:r>
              <a:rPr lang="it-IT" sz="1400" b="1" dirty="0" err="1" smtClean="0"/>
              <a:t>fellowship</a:t>
            </a:r>
            <a:r>
              <a:rPr lang="it-IT" sz="1400" b="1" dirty="0" smtClean="0"/>
              <a:t> </a:t>
            </a:r>
            <a:r>
              <a:rPr lang="it-IT" sz="1400" b="1" dirty="0" err="1" smtClean="0"/>
              <a:t>duration</a:t>
            </a:r>
            <a:r>
              <a:rPr lang="it-IT" sz="1400" b="1" dirty="0" smtClean="0"/>
              <a:t> </a:t>
            </a:r>
            <a:r>
              <a:rPr lang="it-IT" sz="1400" b="1" dirty="0" err="1" smtClean="0"/>
              <a:t>is</a:t>
            </a:r>
            <a:r>
              <a:rPr lang="it-IT" sz="1400" b="1" dirty="0" smtClean="0"/>
              <a:t> </a:t>
            </a:r>
            <a:r>
              <a:rPr lang="it-IT" sz="1400" b="1" dirty="0" err="1" smtClean="0"/>
              <a:t>referred</a:t>
            </a:r>
            <a:r>
              <a:rPr lang="it-IT" sz="1400" b="1" dirty="0" smtClean="0"/>
              <a:t> to the </a:t>
            </a:r>
            <a:r>
              <a:rPr lang="it-IT" sz="1400" b="1" dirty="0" err="1" smtClean="0"/>
              <a:t>overall</a:t>
            </a:r>
            <a:r>
              <a:rPr lang="it-IT" sz="1400" b="1" dirty="0" smtClean="0"/>
              <a:t> 30 </a:t>
            </a:r>
            <a:r>
              <a:rPr lang="it-IT" sz="1400" b="1" dirty="0" err="1" smtClean="0"/>
              <a:t>fellowships</a:t>
            </a:r>
            <a:r>
              <a:rPr lang="it-IT" sz="1400" b="1" dirty="0" smtClean="0"/>
              <a:t> </a:t>
            </a:r>
            <a:r>
              <a:rPr lang="it-IT" sz="1400" b="1" dirty="0" err="1" smtClean="0"/>
              <a:t>duration</a:t>
            </a:r>
            <a:r>
              <a:rPr lang="it-IT" sz="1400" b="1" dirty="0" smtClean="0"/>
              <a:t>, </a:t>
            </a:r>
            <a:r>
              <a:rPr lang="it-IT" sz="1400" b="1" dirty="0" err="1" smtClean="0"/>
              <a:t>given</a:t>
            </a:r>
            <a:r>
              <a:rPr lang="it-IT" sz="1400" b="1" dirty="0" smtClean="0"/>
              <a:t> the </a:t>
            </a:r>
            <a:r>
              <a:rPr lang="it-IT" sz="1400" b="1" dirty="0" err="1" smtClean="0"/>
              <a:t>different</a:t>
            </a:r>
            <a:r>
              <a:rPr lang="it-IT" sz="1400" b="1" dirty="0" smtClean="0"/>
              <a:t> start date for </a:t>
            </a:r>
            <a:r>
              <a:rPr lang="it-IT" sz="1400" b="1" dirty="0" err="1" smtClean="0"/>
              <a:t>different</a:t>
            </a:r>
            <a:r>
              <a:rPr lang="it-IT" sz="1400" b="1" dirty="0" smtClean="0"/>
              <a:t> </a:t>
            </a:r>
            <a:r>
              <a:rPr lang="it-IT" sz="1400" b="1" dirty="0" err="1" smtClean="0"/>
              <a:t>fellows</a:t>
            </a:r>
            <a:endParaRPr lang="en-GB" sz="1400" b="1" dirty="0"/>
          </a:p>
        </p:txBody>
      </p:sp>
    </p:spTree>
    <p:extLst>
      <p:ext uri="{BB962C8B-B14F-4D97-AF65-F5344CB8AC3E}">
        <p14:creationId xmlns:p14="http://schemas.microsoft.com/office/powerpoint/2010/main" val="1492361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6732240" y="178081"/>
            <a:ext cx="1634520" cy="1378712"/>
          </a:xfrm>
          <a:prstGeom prst="rect">
            <a:avLst/>
          </a:prstGeom>
        </p:spPr>
      </p:pic>
      <p:sp>
        <p:nvSpPr>
          <p:cNvPr id="2" name="Titolo 1"/>
          <p:cNvSpPr>
            <a:spLocks noGrp="1"/>
          </p:cNvSpPr>
          <p:nvPr>
            <p:ph type="title"/>
          </p:nvPr>
        </p:nvSpPr>
        <p:spPr/>
        <p:txBody>
          <a:bodyPr/>
          <a:lstStyle/>
          <a:p>
            <a:r>
              <a:rPr lang="it-IT" b="1" dirty="0" smtClean="0"/>
              <a:t>Budget</a:t>
            </a:r>
            <a:endParaRPr lang="it-IT" b="1" dirty="0"/>
          </a:p>
        </p:txBody>
      </p:sp>
      <p:sp>
        <p:nvSpPr>
          <p:cNvPr id="3" name="Segnaposto contenuto 2"/>
          <p:cNvSpPr>
            <a:spLocks noGrp="1"/>
          </p:cNvSpPr>
          <p:nvPr>
            <p:ph idx="1"/>
          </p:nvPr>
        </p:nvSpPr>
        <p:spPr/>
        <p:txBody>
          <a:bodyPr>
            <a:normAutofit fontScale="92500"/>
          </a:bodyPr>
          <a:lstStyle/>
          <a:p>
            <a:endParaRPr lang="en-US" dirty="0" smtClean="0"/>
          </a:p>
          <a:p>
            <a:pPr algn="just">
              <a:buFont typeface="Wingdings" panose="05000000000000000000" pitchFamily="2" charset="2"/>
              <a:buChar char="q"/>
            </a:pPr>
            <a:r>
              <a:rPr lang="en-US" dirty="0"/>
              <a:t> </a:t>
            </a:r>
            <a:r>
              <a:rPr lang="en-US" sz="2800" b="1" dirty="0" smtClean="0"/>
              <a:t>Travel refund to INFN work location</a:t>
            </a:r>
          </a:p>
          <a:p>
            <a:pPr marL="0" indent="0" algn="just">
              <a:buNone/>
            </a:pPr>
            <a:r>
              <a:rPr lang="en-US" sz="2800" b="1" dirty="0" smtClean="0"/>
              <a:t>______________________</a:t>
            </a:r>
          </a:p>
          <a:p>
            <a:pPr marL="0" indent="0" algn="just">
              <a:buNone/>
            </a:pPr>
            <a:r>
              <a:rPr lang="en-US" sz="2400" b="1" dirty="0">
                <a:solidFill>
                  <a:srgbClr val="FF0000"/>
                </a:solidFill>
              </a:rPr>
              <a:t>During the Fellini fellowship/partnership and during </a:t>
            </a:r>
            <a:r>
              <a:rPr lang="en-US" sz="2400" b="1" dirty="0" smtClean="0">
                <a:solidFill>
                  <a:srgbClr val="FF0000"/>
                </a:solidFill>
              </a:rPr>
              <a:t>the </a:t>
            </a:r>
            <a:r>
              <a:rPr lang="en-US" sz="2400" b="1" dirty="0" err="1">
                <a:solidFill>
                  <a:srgbClr val="FF0000"/>
                </a:solidFill>
              </a:rPr>
              <a:t>secondment</a:t>
            </a:r>
            <a:r>
              <a:rPr lang="en-US" sz="2400" b="1" dirty="0">
                <a:solidFill>
                  <a:srgbClr val="FF0000"/>
                </a:solidFill>
              </a:rPr>
              <a:t> a dedicated budget will be </a:t>
            </a:r>
            <a:r>
              <a:rPr lang="en-US" sz="2400" b="1" dirty="0" err="1">
                <a:solidFill>
                  <a:srgbClr val="FF0000"/>
                </a:solidFill>
              </a:rPr>
              <a:t>avaible</a:t>
            </a:r>
            <a:r>
              <a:rPr lang="en-US" sz="2400" b="1" dirty="0">
                <a:solidFill>
                  <a:srgbClr val="FF0000"/>
                </a:solidFill>
              </a:rPr>
              <a:t> at the INFN </a:t>
            </a:r>
            <a:r>
              <a:rPr lang="en-US" sz="2400" b="1" dirty="0" smtClean="0">
                <a:solidFill>
                  <a:srgbClr val="FF0000"/>
                </a:solidFill>
              </a:rPr>
              <a:t>Unit and for which each of you is responsible</a:t>
            </a:r>
            <a:endParaRPr lang="en-US" sz="2400" b="1" dirty="0">
              <a:solidFill>
                <a:srgbClr val="FF0000"/>
              </a:solidFill>
            </a:endParaRPr>
          </a:p>
          <a:p>
            <a:pPr>
              <a:lnSpc>
                <a:spcPct val="150000"/>
              </a:lnSpc>
              <a:buFont typeface="Wingdings" panose="05000000000000000000" pitchFamily="2" charset="2"/>
              <a:buChar char="q"/>
            </a:pPr>
            <a:r>
              <a:rPr lang="en-US" sz="2800" b="1" dirty="0" smtClean="0"/>
              <a:t>Research funds</a:t>
            </a:r>
          </a:p>
          <a:p>
            <a:pPr>
              <a:buFont typeface="Wingdings" panose="05000000000000000000" pitchFamily="2" charset="2"/>
              <a:buChar char="q"/>
            </a:pPr>
            <a:r>
              <a:rPr lang="en-US" sz="2800" b="1" dirty="0" smtClean="0"/>
              <a:t>Training funds (</a:t>
            </a:r>
            <a:r>
              <a:rPr lang="en-US" sz="2800" dirty="0"/>
              <a:t>300 €/</a:t>
            </a:r>
            <a:r>
              <a:rPr lang="en-US" sz="2800" dirty="0" smtClean="0"/>
              <a:t>month – see M. </a:t>
            </a:r>
            <a:r>
              <a:rPr lang="en-US" sz="2800" dirty="0" err="1" smtClean="0"/>
              <a:t>Masullo</a:t>
            </a:r>
            <a:r>
              <a:rPr lang="en-US" sz="2800" dirty="0" smtClean="0"/>
              <a:t> talk)</a:t>
            </a:r>
            <a:endParaRPr lang="en-US" sz="2800" b="1" dirty="0" smtClean="0"/>
          </a:p>
          <a:p>
            <a:pPr marL="0" indent="0">
              <a:buNone/>
            </a:pPr>
            <a:endParaRPr lang="it-IT" sz="2800" dirty="0"/>
          </a:p>
        </p:txBody>
      </p:sp>
      <p:sp>
        <p:nvSpPr>
          <p:cNvPr id="4" name="Segnaposto piè di pagina 3"/>
          <p:cNvSpPr>
            <a:spLocks noGrp="1"/>
          </p:cNvSpPr>
          <p:nvPr>
            <p:ph type="ftr" sz="quarter" idx="11"/>
          </p:nvPr>
        </p:nvSpPr>
        <p:spPr>
          <a:xfrm>
            <a:off x="2411760" y="6356350"/>
            <a:ext cx="4320480" cy="365125"/>
          </a:xfrm>
        </p:spPr>
        <p:txBody>
          <a:bodyPr/>
          <a:lstStyle/>
          <a:p>
            <a:r>
              <a:rPr lang="en-GB" smtClean="0"/>
              <a:t>L. Bandiera - Fellini meeting with fellows of 2nd Call - 03rd July 2020</a:t>
            </a:r>
            <a:endParaRPr lang="it-IT" dirty="0"/>
          </a:p>
        </p:txBody>
      </p:sp>
      <p:sp>
        <p:nvSpPr>
          <p:cNvPr id="10" name="Segnaposto numero diapositiva 9"/>
          <p:cNvSpPr>
            <a:spLocks noGrp="1"/>
          </p:cNvSpPr>
          <p:nvPr>
            <p:ph type="sldNum" sz="quarter" idx="12"/>
          </p:nvPr>
        </p:nvSpPr>
        <p:spPr/>
        <p:txBody>
          <a:bodyPr/>
          <a:lstStyle/>
          <a:p>
            <a:fld id="{742D77B7-4138-4B5A-81C1-9C77E7B696DF}" type="slidenum">
              <a:rPr lang="it-IT" smtClean="0"/>
              <a:t>6</a:t>
            </a:fld>
            <a:endParaRPr lang="it-IT"/>
          </a:p>
        </p:txBody>
      </p:sp>
    </p:spTree>
    <p:extLst>
      <p:ext uri="{BB962C8B-B14F-4D97-AF65-F5344CB8AC3E}">
        <p14:creationId xmlns:p14="http://schemas.microsoft.com/office/powerpoint/2010/main" val="243380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tretch>
            <a:fillRect/>
          </a:stretch>
        </p:blipFill>
        <p:spPr>
          <a:xfrm>
            <a:off x="6804248" y="-189440"/>
            <a:ext cx="1764055" cy="1764055"/>
          </a:xfrm>
          <a:prstGeom prst="rect">
            <a:avLst/>
          </a:prstGeom>
        </p:spPr>
      </p:pic>
      <p:sp>
        <p:nvSpPr>
          <p:cNvPr id="2" name="Titolo 1"/>
          <p:cNvSpPr>
            <a:spLocks noGrp="1"/>
          </p:cNvSpPr>
          <p:nvPr>
            <p:ph type="title"/>
          </p:nvPr>
        </p:nvSpPr>
        <p:spPr/>
        <p:txBody>
          <a:bodyPr/>
          <a:lstStyle/>
          <a:p>
            <a:r>
              <a:rPr lang="it-IT" b="1" dirty="0" smtClean="0"/>
              <a:t>Travel </a:t>
            </a:r>
            <a:r>
              <a:rPr lang="it-IT" b="1" dirty="0" err="1" smtClean="0"/>
              <a:t>Refund</a:t>
            </a:r>
            <a:endParaRPr lang="it-IT" b="1" dirty="0"/>
          </a:p>
        </p:txBody>
      </p:sp>
      <p:sp>
        <p:nvSpPr>
          <p:cNvPr id="3" name="Segnaposto contenuto 2"/>
          <p:cNvSpPr>
            <a:spLocks noGrp="1"/>
          </p:cNvSpPr>
          <p:nvPr>
            <p:ph idx="1"/>
          </p:nvPr>
        </p:nvSpPr>
        <p:spPr/>
        <p:txBody>
          <a:bodyPr>
            <a:normAutofit/>
          </a:bodyPr>
          <a:lstStyle/>
          <a:p>
            <a:pPr algn="just"/>
            <a:endParaRPr lang="en-US" sz="3200" dirty="0" smtClean="0"/>
          </a:p>
          <a:p>
            <a:pPr marL="0" indent="0" algn="just">
              <a:lnSpc>
                <a:spcPct val="150000"/>
              </a:lnSpc>
              <a:buNone/>
            </a:pPr>
            <a:r>
              <a:rPr lang="en-US" sz="2400" dirty="0" smtClean="0"/>
              <a:t>Refund of the travel tickets to and from INFN work location at the beginning and at the end of the fellowship.</a:t>
            </a:r>
            <a:br>
              <a:rPr lang="en-US" sz="2400" dirty="0" smtClean="0"/>
            </a:br>
            <a:r>
              <a:rPr lang="en-US" sz="2400" dirty="0" smtClean="0"/>
              <a:t>Maximum of € 1.000 (€ 500 per journey supported by evidence of travel and proof of costs).</a:t>
            </a:r>
            <a:endParaRPr lang="it-IT" sz="4000" dirty="0"/>
          </a:p>
        </p:txBody>
      </p:sp>
      <p:sp>
        <p:nvSpPr>
          <p:cNvPr id="4" name="Segnaposto piè di pagina 3"/>
          <p:cNvSpPr>
            <a:spLocks noGrp="1"/>
          </p:cNvSpPr>
          <p:nvPr>
            <p:ph type="ftr" sz="quarter" idx="11"/>
          </p:nvPr>
        </p:nvSpPr>
        <p:spPr>
          <a:xfrm>
            <a:off x="2411760" y="6356350"/>
            <a:ext cx="4320480" cy="365125"/>
          </a:xfrm>
        </p:spPr>
        <p:txBody>
          <a:bodyPr/>
          <a:lstStyle/>
          <a:p>
            <a:r>
              <a:rPr lang="en-GB" smtClean="0"/>
              <a:t>L. Bandiera - Fellini meeting with fellows of 2nd Call - 03rd July 2020</a:t>
            </a:r>
            <a:endParaRPr lang="it-IT" dirty="0"/>
          </a:p>
        </p:txBody>
      </p:sp>
      <p:sp>
        <p:nvSpPr>
          <p:cNvPr id="8" name="Segnaposto numero diapositiva 7"/>
          <p:cNvSpPr>
            <a:spLocks noGrp="1"/>
          </p:cNvSpPr>
          <p:nvPr>
            <p:ph type="sldNum" sz="quarter" idx="12"/>
          </p:nvPr>
        </p:nvSpPr>
        <p:spPr/>
        <p:txBody>
          <a:bodyPr/>
          <a:lstStyle/>
          <a:p>
            <a:fld id="{742D77B7-4138-4B5A-81C1-9C77E7B696DF}" type="slidenum">
              <a:rPr lang="it-IT" smtClean="0"/>
              <a:t>7</a:t>
            </a:fld>
            <a:endParaRPr lang="it-IT"/>
          </a:p>
        </p:txBody>
      </p:sp>
    </p:spTree>
    <p:extLst>
      <p:ext uri="{BB962C8B-B14F-4D97-AF65-F5344CB8AC3E}">
        <p14:creationId xmlns:p14="http://schemas.microsoft.com/office/powerpoint/2010/main" val="1375604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Research</a:t>
            </a:r>
            <a:r>
              <a:rPr lang="it-IT" b="1" dirty="0" smtClean="0"/>
              <a:t> funds</a:t>
            </a:r>
            <a:endParaRPr lang="it-IT" b="1" dirty="0"/>
          </a:p>
        </p:txBody>
      </p:sp>
      <p:sp>
        <p:nvSpPr>
          <p:cNvPr id="3" name="Segnaposto contenuto 2"/>
          <p:cNvSpPr>
            <a:spLocks noGrp="1"/>
          </p:cNvSpPr>
          <p:nvPr>
            <p:ph idx="1"/>
          </p:nvPr>
        </p:nvSpPr>
        <p:spPr/>
        <p:txBody>
          <a:bodyPr>
            <a:normAutofit/>
          </a:bodyPr>
          <a:lstStyle/>
          <a:p>
            <a:pPr algn="just">
              <a:lnSpc>
                <a:spcPct val="150000"/>
              </a:lnSpc>
              <a:buFont typeface="Arial" panose="020B0604020202020204" pitchFamily="34" charset="0"/>
              <a:buChar char="•"/>
            </a:pPr>
            <a:r>
              <a:rPr lang="en-US" dirty="0" smtClean="0"/>
              <a:t>The funds are calculated as follows: </a:t>
            </a:r>
          </a:p>
          <a:p>
            <a:pPr lvl="1" algn="just">
              <a:lnSpc>
                <a:spcPct val="150000"/>
              </a:lnSpc>
              <a:buFont typeface="Wingdings" panose="05000000000000000000" pitchFamily="2" charset="2"/>
              <a:buChar char="Ø"/>
            </a:pPr>
            <a:r>
              <a:rPr lang="en-US" sz="2000" dirty="0" smtClean="0"/>
              <a:t>for fellows </a:t>
            </a:r>
            <a:r>
              <a:rPr lang="en-US" sz="2000" dirty="0"/>
              <a:t>in </a:t>
            </a:r>
            <a:r>
              <a:rPr lang="en-US" sz="2000" b="1" dirty="0"/>
              <a:t>theoretical physics </a:t>
            </a:r>
            <a:r>
              <a:rPr lang="en-US" sz="2000" dirty="0" smtClean="0"/>
              <a:t>average of </a:t>
            </a:r>
            <a:r>
              <a:rPr lang="en-US" sz="2000" b="1" dirty="0" smtClean="0"/>
              <a:t>800 euro/month</a:t>
            </a:r>
            <a:r>
              <a:rPr lang="en-US" sz="2000" dirty="0" smtClean="0"/>
              <a:t>;</a:t>
            </a:r>
          </a:p>
          <a:p>
            <a:pPr lvl="1" algn="just">
              <a:lnSpc>
                <a:spcPct val="150000"/>
              </a:lnSpc>
              <a:buFont typeface="Wingdings" panose="05000000000000000000" pitchFamily="2" charset="2"/>
              <a:buChar char="Ø"/>
            </a:pPr>
            <a:r>
              <a:rPr lang="en-US" sz="2000" dirty="0"/>
              <a:t>f</a:t>
            </a:r>
            <a:r>
              <a:rPr lang="en-US" sz="2000" dirty="0" smtClean="0"/>
              <a:t>or fellows </a:t>
            </a:r>
            <a:r>
              <a:rPr lang="en-US" sz="2000" dirty="0"/>
              <a:t>in </a:t>
            </a:r>
            <a:r>
              <a:rPr lang="en-US" sz="2000" b="1" dirty="0"/>
              <a:t>experimental </a:t>
            </a:r>
            <a:r>
              <a:rPr lang="en-US" sz="2000" b="1" dirty="0" smtClean="0"/>
              <a:t>physics </a:t>
            </a:r>
            <a:r>
              <a:rPr lang="en-US" sz="2000" dirty="0" smtClean="0"/>
              <a:t>average of </a:t>
            </a:r>
            <a:r>
              <a:rPr lang="en-US" sz="2000" b="1" dirty="0" smtClean="0"/>
              <a:t>1.200 euro/month</a:t>
            </a:r>
            <a:r>
              <a:rPr lang="en-US" sz="2000" dirty="0" smtClean="0"/>
              <a:t>.</a:t>
            </a:r>
          </a:p>
          <a:p>
            <a:pPr algn="just">
              <a:lnSpc>
                <a:spcPct val="150000"/>
              </a:lnSpc>
              <a:buFont typeface="Arial" panose="020B0604020202020204" pitchFamily="34" charset="0"/>
              <a:buChar char="•"/>
            </a:pPr>
            <a:r>
              <a:rPr lang="en-GB" dirty="0" smtClean="0"/>
              <a:t>At </a:t>
            </a:r>
            <a:r>
              <a:rPr lang="en-GB" dirty="0"/>
              <a:t>the beginning of each calendar year, </a:t>
            </a:r>
            <a:r>
              <a:rPr lang="en-GB" dirty="0" smtClean="0"/>
              <a:t>the </a:t>
            </a:r>
            <a:r>
              <a:rPr lang="en-GB" dirty="0"/>
              <a:t>budget </a:t>
            </a:r>
            <a:r>
              <a:rPr lang="en-GB" dirty="0" smtClean="0"/>
              <a:t>is calculated </a:t>
            </a:r>
            <a:r>
              <a:rPr lang="en-GB" dirty="0"/>
              <a:t>for the entire year. Any </a:t>
            </a:r>
            <a:r>
              <a:rPr lang="en-GB" dirty="0" smtClean="0"/>
              <a:t>leftover budget </a:t>
            </a:r>
            <a:r>
              <a:rPr lang="en-GB" dirty="0"/>
              <a:t>from the previous year will be reassigned to </a:t>
            </a:r>
            <a:r>
              <a:rPr lang="en-GB" dirty="0" smtClean="0"/>
              <a:t>the project </a:t>
            </a:r>
            <a:r>
              <a:rPr lang="en-GB" dirty="0"/>
              <a:t>around the end of March, </a:t>
            </a:r>
            <a:r>
              <a:rPr lang="en-GB" dirty="0" smtClean="0"/>
              <a:t>as an INFN internal rule for </a:t>
            </a:r>
            <a:r>
              <a:rPr lang="en-GB" dirty="0"/>
              <a:t>all </a:t>
            </a:r>
            <a:r>
              <a:rPr lang="en-GB" dirty="0" smtClean="0"/>
              <a:t>European funds</a:t>
            </a:r>
            <a:r>
              <a:rPr lang="en-GB" dirty="0"/>
              <a:t>.</a:t>
            </a:r>
            <a:endParaRPr lang="it-IT" dirty="0"/>
          </a:p>
        </p:txBody>
      </p:sp>
      <p:sp>
        <p:nvSpPr>
          <p:cNvPr id="4" name="Segnaposto piè di pagina 3"/>
          <p:cNvSpPr>
            <a:spLocks noGrp="1"/>
          </p:cNvSpPr>
          <p:nvPr>
            <p:ph type="ftr" sz="quarter" idx="11"/>
          </p:nvPr>
        </p:nvSpPr>
        <p:spPr>
          <a:xfrm>
            <a:off x="2627784" y="6356350"/>
            <a:ext cx="3888432" cy="365125"/>
          </a:xfrm>
        </p:spPr>
        <p:txBody>
          <a:bodyPr/>
          <a:lstStyle/>
          <a:p>
            <a:r>
              <a:rPr lang="en-GB" smtClean="0"/>
              <a:t>L. Bandiera - Fellini meeting with fellows of 2nd Call - 03rd July 2020</a:t>
            </a:r>
            <a:endParaRPr lang="it-IT" dirty="0"/>
          </a:p>
        </p:txBody>
      </p:sp>
      <p:sp>
        <p:nvSpPr>
          <p:cNvPr id="5" name="Segnaposto numero diapositiva 4"/>
          <p:cNvSpPr>
            <a:spLocks noGrp="1"/>
          </p:cNvSpPr>
          <p:nvPr>
            <p:ph type="sldNum" sz="quarter" idx="12"/>
          </p:nvPr>
        </p:nvSpPr>
        <p:spPr/>
        <p:txBody>
          <a:bodyPr/>
          <a:lstStyle/>
          <a:p>
            <a:fld id="{742D77B7-4138-4B5A-81C1-9C77E7B696DF}" type="slidenum">
              <a:rPr lang="it-IT" smtClean="0"/>
              <a:t>8</a:t>
            </a:fld>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299" y="151219"/>
            <a:ext cx="1460500" cy="1460500"/>
          </a:xfrm>
          <a:prstGeom prst="rect">
            <a:avLst/>
          </a:prstGeom>
        </p:spPr>
      </p:pic>
    </p:spTree>
    <p:extLst>
      <p:ext uri="{BB962C8B-B14F-4D97-AF65-F5344CB8AC3E}">
        <p14:creationId xmlns:p14="http://schemas.microsoft.com/office/powerpoint/2010/main" val="2715689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Research</a:t>
            </a:r>
            <a:r>
              <a:rPr lang="it-IT" b="1" dirty="0" smtClean="0"/>
              <a:t> </a:t>
            </a:r>
            <a:r>
              <a:rPr lang="it-IT" b="1" dirty="0"/>
              <a:t>funds</a:t>
            </a:r>
            <a:endParaRPr lang="it-IT" dirty="0"/>
          </a:p>
        </p:txBody>
      </p:sp>
      <p:sp>
        <p:nvSpPr>
          <p:cNvPr id="3" name="Segnaposto contenuto 2"/>
          <p:cNvSpPr>
            <a:spLocks noGrp="1"/>
          </p:cNvSpPr>
          <p:nvPr>
            <p:ph idx="1"/>
          </p:nvPr>
        </p:nvSpPr>
        <p:spPr>
          <a:xfrm>
            <a:off x="822959" y="1845734"/>
            <a:ext cx="7543801" cy="4384974"/>
          </a:xfrm>
        </p:spPr>
        <p:txBody>
          <a:bodyPr>
            <a:normAutofit fontScale="92500"/>
          </a:bodyPr>
          <a:lstStyle/>
          <a:p>
            <a:pPr algn="just">
              <a:lnSpc>
                <a:spcPct val="150000"/>
              </a:lnSpc>
              <a:buFont typeface="Arial" panose="020B0604020202020204" pitchFamily="34" charset="0"/>
              <a:buChar char="•"/>
            </a:pPr>
            <a:r>
              <a:rPr lang="en-US" b="1" dirty="0" smtClean="0"/>
              <a:t>Movements of budget from a cost category to another are possible </a:t>
            </a:r>
            <a:r>
              <a:rPr lang="en-US" dirty="0" smtClean="0"/>
              <a:t>depending on the specific Project activities. Indeed, one of the aims of the FELLINI </a:t>
            </a:r>
            <a:r>
              <a:rPr lang="en-US" dirty="0" err="1" smtClean="0"/>
              <a:t>programme</a:t>
            </a:r>
            <a:r>
              <a:rPr lang="en-US" dirty="0" smtClean="0"/>
              <a:t> is to </a:t>
            </a:r>
            <a:r>
              <a:rPr lang="en-GB" dirty="0"/>
              <a:t>train </a:t>
            </a:r>
            <a:r>
              <a:rPr lang="en-GB" dirty="0" smtClean="0"/>
              <a:t>you in managing </a:t>
            </a:r>
            <a:r>
              <a:rPr lang="en-GB" dirty="0"/>
              <a:t>funds of </a:t>
            </a:r>
            <a:r>
              <a:rPr lang="en-GB" dirty="0" smtClean="0"/>
              <a:t>your </a:t>
            </a:r>
            <a:r>
              <a:rPr lang="en-GB" dirty="0"/>
              <a:t>own </a:t>
            </a:r>
            <a:r>
              <a:rPr lang="en-GB" dirty="0" smtClean="0"/>
              <a:t>project.</a:t>
            </a:r>
          </a:p>
          <a:p>
            <a:pPr algn="just">
              <a:lnSpc>
                <a:spcPct val="150000"/>
              </a:lnSpc>
              <a:buFont typeface="Arial" panose="020B0604020202020204" pitchFamily="34" charset="0"/>
              <a:buChar char="•"/>
            </a:pPr>
            <a:r>
              <a:rPr lang="en-US" dirty="0"/>
              <a:t>The research funds can be used for activities, such as </a:t>
            </a:r>
            <a:r>
              <a:rPr lang="en-US" b="1" dirty="0" smtClean="0"/>
              <a:t>purchasing </a:t>
            </a:r>
            <a:r>
              <a:rPr lang="en-US" b="1" dirty="0"/>
              <a:t>of </a:t>
            </a:r>
            <a:r>
              <a:rPr lang="en-US" b="1" dirty="0" smtClean="0"/>
              <a:t>equipment, participation </a:t>
            </a:r>
            <a:r>
              <a:rPr lang="en-US" b="1" dirty="0"/>
              <a:t>to conferences/workshop/meeting on topics directly connected to your FELLINI </a:t>
            </a:r>
            <a:r>
              <a:rPr lang="en-US" b="1" dirty="0" smtClean="0"/>
              <a:t>project </a:t>
            </a:r>
            <a:r>
              <a:rPr lang="en-US" dirty="0" smtClean="0"/>
              <a:t>or </a:t>
            </a:r>
            <a:r>
              <a:rPr lang="en-US" b="1" dirty="0" smtClean="0"/>
              <a:t>inviting guests </a:t>
            </a:r>
            <a:r>
              <a:rPr lang="en-US" dirty="0" smtClean="0"/>
              <a:t>for </a:t>
            </a:r>
            <a:r>
              <a:rPr lang="en-US" dirty="0"/>
              <a:t>scientific collaborations needed to realize </a:t>
            </a:r>
            <a:r>
              <a:rPr lang="en-US" dirty="0" smtClean="0"/>
              <a:t>the </a:t>
            </a:r>
            <a:r>
              <a:rPr lang="en-US" dirty="0"/>
              <a:t>FELLINI Project activity</a:t>
            </a:r>
            <a:r>
              <a:rPr lang="en-US" dirty="0" smtClean="0"/>
              <a:t>.</a:t>
            </a:r>
            <a:endParaRPr lang="en-GB" dirty="0" smtClean="0"/>
          </a:p>
          <a:p>
            <a:pPr algn="just">
              <a:lnSpc>
                <a:spcPct val="150000"/>
              </a:lnSpc>
              <a:buFont typeface="Wingdings" panose="05000000000000000000" pitchFamily="2" charset="2"/>
              <a:buChar char="§"/>
            </a:pPr>
            <a:r>
              <a:rPr lang="en-US" dirty="0" smtClean="0"/>
              <a:t>Please </a:t>
            </a:r>
            <a:r>
              <a:rPr lang="en-US" dirty="0"/>
              <a:t>consider that </a:t>
            </a:r>
            <a:r>
              <a:rPr lang="en-US" b="1" dirty="0" smtClean="0"/>
              <a:t>equipment </a:t>
            </a:r>
            <a:r>
              <a:rPr lang="en-US" b="1" dirty="0"/>
              <a:t>purchased with Project funds </a:t>
            </a:r>
            <a:r>
              <a:rPr lang="en-US" b="1" dirty="0" smtClean="0"/>
              <a:t>remains </a:t>
            </a:r>
            <a:r>
              <a:rPr lang="en-US" b="1" dirty="0"/>
              <a:t>property of INFN</a:t>
            </a:r>
            <a:r>
              <a:rPr lang="en-US" dirty="0" smtClean="0"/>
              <a:t>.</a:t>
            </a:r>
          </a:p>
        </p:txBody>
      </p:sp>
      <p:sp>
        <p:nvSpPr>
          <p:cNvPr id="4" name="Segnaposto piè di pagina 3"/>
          <p:cNvSpPr>
            <a:spLocks noGrp="1"/>
          </p:cNvSpPr>
          <p:nvPr>
            <p:ph type="ftr" sz="quarter" idx="11"/>
          </p:nvPr>
        </p:nvSpPr>
        <p:spPr>
          <a:xfrm>
            <a:off x="2483768" y="6356350"/>
            <a:ext cx="4176464" cy="365125"/>
          </a:xfrm>
        </p:spPr>
        <p:txBody>
          <a:bodyPr/>
          <a:lstStyle/>
          <a:p>
            <a:r>
              <a:rPr lang="en-GB" smtClean="0"/>
              <a:t>L. Bandiera - Fellini meeting with fellows of 2nd Call - 03rd July 2020</a:t>
            </a:r>
            <a:endParaRPr lang="it-IT"/>
          </a:p>
        </p:txBody>
      </p:sp>
      <p:sp>
        <p:nvSpPr>
          <p:cNvPr id="5" name="Segnaposto numero diapositiva 4"/>
          <p:cNvSpPr>
            <a:spLocks noGrp="1"/>
          </p:cNvSpPr>
          <p:nvPr>
            <p:ph type="sldNum" sz="quarter" idx="12"/>
          </p:nvPr>
        </p:nvSpPr>
        <p:spPr/>
        <p:txBody>
          <a:bodyPr/>
          <a:lstStyle/>
          <a:p>
            <a:fld id="{742D77B7-4138-4B5A-81C1-9C77E7B696DF}" type="slidenum">
              <a:rPr lang="it-IT" smtClean="0"/>
              <a:t>9</a:t>
            </a:fld>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3299" y="151219"/>
            <a:ext cx="1460500" cy="1460500"/>
          </a:xfrm>
          <a:prstGeom prst="rect">
            <a:avLst/>
          </a:prstGeom>
        </p:spPr>
      </p:pic>
    </p:spTree>
    <p:extLst>
      <p:ext uri="{BB962C8B-B14F-4D97-AF65-F5344CB8AC3E}">
        <p14:creationId xmlns:p14="http://schemas.microsoft.com/office/powerpoint/2010/main" val="146782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15313</TotalTime>
  <Words>2179</Words>
  <Application>Microsoft Office PowerPoint</Application>
  <PresentationFormat>Presentazione su schermo (4:3)</PresentationFormat>
  <Paragraphs>172</Paragraphs>
  <Slides>25</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Unicode MS</vt:lpstr>
      <vt:lpstr>Calibri</vt:lpstr>
      <vt:lpstr>Calibri Light</vt:lpstr>
      <vt:lpstr>Wingdings</vt:lpstr>
      <vt:lpstr>Retrospettivo</vt:lpstr>
      <vt:lpstr>Fellini funds and rules</vt:lpstr>
      <vt:lpstr>Fellini people</vt:lpstr>
      <vt:lpstr>Fellini people</vt:lpstr>
      <vt:lpstr>Original Project Timeline  01/01/2018 - 31/12/2022</vt:lpstr>
      <vt:lpstr>New Project Timeline  01/01/2018 - 31/12/2023</vt:lpstr>
      <vt:lpstr>Budget</vt:lpstr>
      <vt:lpstr>Travel Refund</vt:lpstr>
      <vt:lpstr>Research funds</vt:lpstr>
      <vt:lpstr>Research funds</vt:lpstr>
      <vt:lpstr>Secondment</vt:lpstr>
      <vt:lpstr>Secondment</vt:lpstr>
      <vt:lpstr>What to do before the Secondment</vt:lpstr>
      <vt:lpstr>During the Secondment</vt:lpstr>
      <vt:lpstr>During the Secondment</vt:lpstr>
      <vt:lpstr>Dissemination and Outreach</vt:lpstr>
      <vt:lpstr>Dissemination:  EU funding Aknowledgment</vt:lpstr>
      <vt:lpstr>Dissemination:  EU funding Aknowledgment</vt:lpstr>
      <vt:lpstr>Example of FELLINI fellow presentation</vt:lpstr>
      <vt:lpstr>Dissemination:  Open Access rules</vt:lpstr>
      <vt:lpstr>Dissemination:  Open Access rules</vt:lpstr>
      <vt:lpstr>Outreach and CC3M @INFN</vt:lpstr>
      <vt:lpstr>Outreach activities</vt:lpstr>
      <vt:lpstr>Outreach activities</vt:lpstr>
      <vt:lpstr>Fellini network</vt:lpstr>
      <vt:lpstr>Thank you for the attention!</vt:lpstr>
    </vt:vector>
  </TitlesOfParts>
  <Company>INFN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Luisa Iacono</dc:creator>
  <cp:lastModifiedBy>Hewlett-Packard Company</cp:lastModifiedBy>
  <cp:revision>191</cp:revision>
  <dcterms:created xsi:type="dcterms:W3CDTF">2020-02-18T12:27:03Z</dcterms:created>
  <dcterms:modified xsi:type="dcterms:W3CDTF">2020-07-03T07:18:24Z</dcterms:modified>
</cp:coreProperties>
</file>