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8"/>
  </p:notesMasterIdLst>
  <p:sldIdLst>
    <p:sldId id="256" r:id="rId2"/>
    <p:sldId id="257" r:id="rId3"/>
    <p:sldId id="258" r:id="rId4"/>
    <p:sldId id="261" r:id="rId5"/>
    <p:sldId id="259" r:id="rId6"/>
    <p:sldId id="260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ECF9"/>
    <a:srgbClr val="1B98CC"/>
    <a:srgbClr val="286D9F"/>
    <a:srgbClr val="860000"/>
    <a:srgbClr val="016EFF"/>
    <a:srgbClr val="FC92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7" autoAdjust="0"/>
    <p:restoredTop sz="94660"/>
  </p:normalViewPr>
  <p:slideViewPr>
    <p:cSldViewPr snapToGrid="0">
      <p:cViewPr varScale="1">
        <p:scale>
          <a:sx n="87" d="100"/>
          <a:sy n="87" d="100"/>
        </p:scale>
        <p:origin x="-128" y="-2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localhost//Users/rosmina/Google%20Drive/DB-Laureati-Dottorati-Assegnisti-CMS-Bari_v1.xlsx" TargetMode="External"/><Relationship Id="rId2" Type="http://schemas.microsoft.com/office/2011/relationships/chartStyle" Target="style1.xml"/><Relationship Id="rId3" Type="http://schemas.microsoft.com/office/2011/relationships/chartColorStyle" Target="colors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localhost//Users/rosmina/Google%20Drive/DB-Laureati-Dottorati-Assegnisti-CMS-Bari_v1.xlsx" TargetMode="External"/><Relationship Id="rId2" Type="http://schemas.microsoft.com/office/2011/relationships/chartStyle" Target="style2.xml"/><Relationship Id="rId3" Type="http://schemas.microsoft.com/office/2011/relationships/chartColorStyle" Target="colors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localhost//Users/rosmina/Google%20Drive/DB-Laureati-Dottorati-Assegnisti-CMS-Bari_v1.xlsx" TargetMode="External"/><Relationship Id="rId2" Type="http://schemas.microsoft.com/office/2011/relationships/chartStyle" Target="style3.xml"/><Relationship Id="rId3" Type="http://schemas.microsoft.com/office/2011/relationships/chartColorStyle" Target="colors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localhost//Users/rosmina/Google%20Drive/DB-Laureati-Dottorati-Assegnisti-CMS-Bari_v1.xlsx" TargetMode="External"/><Relationship Id="rId2" Type="http://schemas.microsoft.com/office/2011/relationships/chartStyle" Target="style4.xml"/><Relationship Id="rId3" Type="http://schemas.microsoft.com/office/2011/relationships/chartColorStyle" Target="colors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it-IT" sz="1400" dirty="0"/>
              <a:t>Laureati/Dottorati/Post</a:t>
            </a:r>
            <a:r>
              <a:rPr lang="it-IT" sz="1400" baseline="0" dirty="0"/>
              <a:t>-doc a CMS Bari negli ultimi 10 anni</a:t>
            </a:r>
            <a:endParaRPr lang="it-IT" sz="1400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1"/>
        <c:ser>
          <c:idx val="0"/>
          <c:order val="0"/>
          <c:invertIfNegative val="1"/>
          <c:dPt>
            <c:idx val="0"/>
            <c:invertIfNegative val="1"/>
            <c:bubble3D val="0"/>
            <c:spPr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84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1F8-E94A-886F-4C71EC5EF83A}"/>
              </c:ext>
            </c:extLst>
          </c:dPt>
          <c:dPt>
            <c:idx val="1"/>
            <c:invertIfNegative val="1"/>
            <c:bubble3D val="0"/>
            <c:spPr>
              <a:gradFill>
                <a:gsLst>
                  <a:gs pos="0">
                    <a:schemeClr val="accent2"/>
                  </a:gs>
                  <a:gs pos="100000">
                    <a:schemeClr val="accent2">
                      <a:lumMod val="84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1F8-E94A-886F-4C71EC5EF83A}"/>
              </c:ext>
            </c:extLst>
          </c:dPt>
          <c:dPt>
            <c:idx val="2"/>
            <c:invertIfNegative val="1"/>
            <c:bubble3D val="0"/>
            <c:spPr>
              <a:gradFill>
                <a:gsLst>
                  <a:gs pos="0">
                    <a:schemeClr val="accent3"/>
                  </a:gs>
                  <a:gs pos="100000">
                    <a:schemeClr val="accent3">
                      <a:lumMod val="84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1F8-E94A-886F-4C71EC5EF83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Foglio1!$A$84:$C$84</c:f>
              <c:strCache>
                <c:ptCount val="3"/>
                <c:pt idx="0">
                  <c:v>Laureati</c:v>
                </c:pt>
                <c:pt idx="1">
                  <c:v>Dottorati</c:v>
                </c:pt>
                <c:pt idx="2">
                  <c:v>Post doc</c:v>
                </c:pt>
              </c:strCache>
            </c:strRef>
          </c:cat>
          <c:val>
            <c:numRef>
              <c:f>Foglio1!$A$85:$C$85</c:f>
              <c:numCache>
                <c:formatCode>General</c:formatCode>
                <c:ptCount val="3"/>
                <c:pt idx="0">
                  <c:v>28.0</c:v>
                </c:pt>
                <c:pt idx="1">
                  <c:v>27.0</c:v>
                </c:pt>
                <c:pt idx="2">
                  <c:v>15.0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11F8-E94A-886F-4C71EC5EF83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-2053281688"/>
        <c:axId val="-2048263688"/>
      </c:barChart>
      <c:catAx>
        <c:axId val="-20532816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48263688"/>
        <c:crosses val="autoZero"/>
        <c:auto val="1"/>
        <c:lblAlgn val="ctr"/>
        <c:lblOffset val="100"/>
        <c:noMultiLvlLbl val="1"/>
      </c:catAx>
      <c:valAx>
        <c:axId val="-2048263688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crossAx val="-2053281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1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400" dirty="0"/>
              <a:t>Provenienza post-doc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93296881124926"/>
          <c:y val="0.239468267311953"/>
          <c:w val="0.366306500085435"/>
          <c:h val="0.660753287974733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914-7548-9734-0A2FE9D5C50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914-7548-9734-0A2FE9D5C506}"/>
              </c:ext>
            </c:extLst>
          </c:dPt>
          <c:dLbls>
            <c:spPr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Foglio1!$A$61:$B$61</c:f>
              <c:strCache>
                <c:ptCount val="2"/>
                <c:pt idx="0">
                  <c:v>bari</c:v>
                </c:pt>
                <c:pt idx="1">
                  <c:v>estero</c:v>
                </c:pt>
              </c:strCache>
            </c:strRef>
          </c:cat>
          <c:val>
            <c:numRef>
              <c:f>Foglio1!$A$62:$B$62</c:f>
              <c:numCache>
                <c:formatCode>General</c:formatCode>
                <c:ptCount val="2"/>
                <c:pt idx="0">
                  <c:v>9.0</c:v>
                </c:pt>
                <c:pt idx="1">
                  <c:v>6.0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914-7548-9734-0A2FE9D5C50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solidFill>
          <a:srgbClr val="C5ECF9"/>
        </a:solidFill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1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400" dirty="0"/>
              <a:t>Provenienza dei </a:t>
            </a:r>
            <a:r>
              <a:rPr lang="it-IT" sz="1400" dirty="0" smtClean="0"/>
              <a:t>dottorati</a:t>
            </a:r>
            <a:endParaRPr lang="it-IT" sz="1400" dirty="0"/>
          </a:p>
        </c:rich>
      </c:tx>
      <c:layout>
        <c:manualLayout>
          <c:xMode val="edge"/>
          <c:yMode val="edge"/>
          <c:x val="0.115228470122226"/>
          <c:y val="0.0224394047727024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10668274627982"/>
          <c:y val="0.215417696857188"/>
          <c:w val="0.407005442911852"/>
          <c:h val="0.687344882461102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52C-D846-84EF-922D6718EF2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52C-D846-84EF-922D6718EF22}"/>
              </c:ext>
            </c:extLst>
          </c:dPt>
          <c:dLbls>
            <c:spPr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Foglio1!$A$64:$B$64</c:f>
              <c:strCache>
                <c:ptCount val="2"/>
                <c:pt idx="0">
                  <c:v>bari</c:v>
                </c:pt>
                <c:pt idx="1">
                  <c:v>estero</c:v>
                </c:pt>
              </c:strCache>
            </c:strRef>
          </c:cat>
          <c:val>
            <c:numRef>
              <c:f>Foglio1!$A$65:$B$65</c:f>
              <c:numCache>
                <c:formatCode>General</c:formatCode>
                <c:ptCount val="2"/>
                <c:pt idx="0">
                  <c:v>19.0</c:v>
                </c:pt>
                <c:pt idx="1">
                  <c:v>7.0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52C-D846-84EF-922D6718EF22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1"/>
  </c:chart>
  <c:spPr>
    <a:solidFill>
      <a:schemeClr val="bg2"/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it-IT">
                <a:solidFill>
                  <a:schemeClr val="tx2"/>
                </a:solidFill>
              </a:rPr>
              <a:t>Skill principale utilizzata nell'attuale impiego</a:t>
            </a:r>
          </a:p>
        </c:rich>
      </c:tx>
      <c:layout>
        <c:manualLayout>
          <c:xMode val="edge"/>
          <c:yMode val="edge"/>
          <c:x val="0.0191453405468533"/>
          <c:y val="0.0182741766817908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0128014780306228"/>
          <c:y val="0.286904573904116"/>
          <c:w val="0.439683539159114"/>
          <c:h val="0.667409984391407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8D1-614F-9F93-B0EE23BEBFB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8D1-614F-9F93-B0EE23BEBFB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8D1-614F-9F93-B0EE23BEBFB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8D1-614F-9F93-B0EE23BEBFB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78D1-614F-9F93-B0EE23BEBFB3}"/>
              </c:ext>
            </c:extLst>
          </c:dPt>
          <c:dLbls>
            <c:spPr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Foglio1!$A$111:$A$115</c:f>
              <c:strCache>
                <c:ptCount val="5"/>
                <c:pt idx="0">
                  <c:v>Analisi dati e Machine Learning</c:v>
                </c:pt>
                <c:pt idx="1">
                  <c:v>Sviluppo  Rivelatori</c:v>
                </c:pt>
                <c:pt idx="2">
                  <c:v>Computing e Machine Learning</c:v>
                </c:pt>
                <c:pt idx="3">
                  <c:v>Altro (editoria, adroterapia, fisica ambientale,
 aerospazio, industria, IT)</c:v>
                </c:pt>
                <c:pt idx="4">
                  <c:v>Non pervenuto </c:v>
                </c:pt>
              </c:strCache>
            </c:strRef>
          </c:cat>
          <c:val>
            <c:numRef>
              <c:f>Foglio1!$B$111:$B$115</c:f>
              <c:numCache>
                <c:formatCode>General</c:formatCode>
                <c:ptCount val="5"/>
                <c:pt idx="0">
                  <c:v>16.0</c:v>
                </c:pt>
                <c:pt idx="1">
                  <c:v>5.0</c:v>
                </c:pt>
                <c:pt idx="2">
                  <c:v>4.0</c:v>
                </c:pt>
                <c:pt idx="3">
                  <c:v>7.0</c:v>
                </c:pt>
                <c:pt idx="4">
                  <c:v>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78D1-614F-9F93-B0EE23BEBFB3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3898064042464"/>
          <c:y val="0.212358883246357"/>
          <c:w val="0.546340483104243"/>
          <c:h val="0.787641267063839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lnSpc>
              <a:spcPct val="100000"/>
            </a:lnSpc>
            <a:defRPr sz="1100" b="1" i="0" u="none" strike="noStrike" kern="11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1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C90D4B-F74F-4249-A24E-82A7E2CFB190}" type="datetimeFigureOut">
              <a:rPr lang="it-IT" smtClean="0"/>
              <a:t>26/06/20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D7D49C-9D5D-46CB-82AE-59F7E05A6E9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383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F9E58-4D0B-4EAA-B259-408050A65F72}" type="datetime1">
              <a:rPr lang="it-IT" smtClean="0"/>
              <a:t>26/06/20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Dipartimento Interateneo di Fisica "M.Merlin"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t>‹#›</a:t>
            </a:fld>
            <a:endParaRPr lang="it-IT"/>
          </a:p>
        </p:txBody>
      </p:sp>
      <p:pic>
        <p:nvPicPr>
          <p:cNvPr id="18" name="Immagine 17" descr="C:\Users\Utente\Desktop\logo-poliba-png-3.png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807" y="116681"/>
            <a:ext cx="1501830" cy="556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Immagine 27" descr="C:\Users\Utente\Desktop\logo-uniba.JPG-2.png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764" y="96564"/>
            <a:ext cx="1926590" cy="596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Immagine 28" descr="C:\Users\Utente\Desktop\SEMINARI\dipartimento.png"/>
          <p:cNvPicPr/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35" y="96563"/>
            <a:ext cx="1997650" cy="596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1591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2DEA8-0C86-4E16-B304-F405C4A669D7}" type="datetime1">
              <a:rPr lang="it-IT" smtClean="0"/>
              <a:t>26/06/20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Dipartimento Interateneo di Fisica "M.Merlin"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3655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1C5B4-2DAF-4D24-B692-88EF11304938}" type="datetime1">
              <a:rPr lang="it-IT" smtClean="0"/>
              <a:t>26/06/20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Dipartimento Interateneo di Fisica "M.Merlin"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t>‹#›</a:t>
            </a:fld>
            <a:endParaRPr lang="it-I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69470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33DCF-6912-4565-BB34-2B8D221E4A92}" type="datetime1">
              <a:rPr lang="it-IT" smtClean="0"/>
              <a:t>26/06/20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Dipartimento Interateneo di Fisica "M.Merlin"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88495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1901C-38CC-4FE9-9252-F0D012830A21}" type="datetime1">
              <a:rPr lang="it-IT" smtClean="0"/>
              <a:t>26/06/20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Dipartimento Interateneo di Fisica "M.Merlin"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t>‹#›</a:t>
            </a:fld>
            <a:endParaRPr lang="it-I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8908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FD933-2952-4583-8D46-D30A6225EE9E}" type="datetime1">
              <a:rPr lang="it-IT" smtClean="0"/>
              <a:t>26/06/20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Dipartimento Interateneo di Fisica "M.Merlin"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62605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DAE7D-CFDA-4AB1-8906-6C5DF132E513}" type="datetime1">
              <a:rPr lang="it-IT" smtClean="0"/>
              <a:t>26/06/20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Dipartimento Interateneo di Fisica "M.Merlin"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73640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863CC-B56C-4710-8951-44BFE4629AA5}" type="datetime1">
              <a:rPr lang="it-IT" smtClean="0"/>
              <a:t>26/06/20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Dipartimento Interateneo di Fisica "M.Merlin"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3309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713" y="245269"/>
            <a:ext cx="11786500" cy="611981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713" y="948797"/>
            <a:ext cx="11786500" cy="5535484"/>
          </a:xfrm>
          <a:solidFill>
            <a:srgbClr val="C5ECF9">
              <a:alpha val="50196"/>
            </a:srgbClr>
          </a:solidFill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6CC92-EA26-451C-A287-383F9D2FD3C5}" type="datetime1">
              <a:rPr lang="it-IT" smtClean="0"/>
              <a:t>26/06/20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    Dipartimento </a:t>
            </a:r>
            <a:r>
              <a:rPr lang="it-IT" dirty="0" err="1"/>
              <a:t>Interateneo</a:t>
            </a:r>
            <a:r>
              <a:rPr lang="it-IT" dirty="0"/>
              <a:t> di Fisica "</a:t>
            </a:r>
            <a:r>
              <a:rPr lang="it-IT" dirty="0" err="1"/>
              <a:t>M.Merlin</a:t>
            </a:r>
            <a:r>
              <a:rPr lang="it-IT" dirty="0"/>
              <a:t>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9862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2C37-E1E7-4C1D-BDC7-142D058DE977}" type="datetime1">
              <a:rPr lang="it-IT" smtClean="0"/>
              <a:t>26/06/20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Dipartimento Interateneo di Fisica "M.Merlin"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t>‹#›</a:t>
            </a:fld>
            <a:endParaRPr lang="it-IT"/>
          </a:p>
        </p:txBody>
      </p:sp>
      <p:pic>
        <p:nvPicPr>
          <p:cNvPr id="7" name="Immagine 6" descr="C:\Users\Utente\Desktop\logo-poliba-png-3.png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807" y="116681"/>
            <a:ext cx="1501830" cy="556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e 7" descr="C:\Users\Utente\Desktop\logo-uniba.JPG-2.png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764" y="96564"/>
            <a:ext cx="1926590" cy="596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magine 8" descr="C:\Users\Utente\Desktop\SEMINARI\dipartimento.png"/>
          <p:cNvPicPr/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35" y="96563"/>
            <a:ext cx="1997650" cy="596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1960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E01F2-C441-4C46-BBD4-E3BDB97371E3}" type="datetime1">
              <a:rPr lang="it-IT" smtClean="0"/>
              <a:t>26/06/20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Dipartimento Interateneo di Fisica "M.Merlin"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9098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2668B-17CA-4919-97DB-5853F6CCB982}" type="datetime1">
              <a:rPr lang="it-IT" smtClean="0"/>
              <a:t>26/06/20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Dipartimento Interateneo di Fisica "M.Merlin"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6217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33E92-AF54-419D-8D46-BA6FBB9B54D8}" type="datetime1">
              <a:rPr lang="it-IT" smtClean="0"/>
              <a:t>26/06/20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Dipartimento Interateneo di Fisica "M.Merlin"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0684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C849F-A989-4AF4-85EE-98614907D561}" type="datetime1">
              <a:rPr lang="it-IT" smtClean="0"/>
              <a:t>26/06/20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Dipartimento Interateneo di Fisica "M.Merlin"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9498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9A006-8F18-4856-8D4F-ABBCCCE04128}" type="datetime1">
              <a:rPr lang="it-IT" smtClean="0"/>
              <a:t>26/06/20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Dipartimento Interateneo di Fisica "M.Merlin"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003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Dipartimento Interateneo di Fisica "M.Merlin"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t>‹#›</a:t>
            </a:fld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C1D54-9F94-4164-BEDF-3E614031793C}" type="datetime1">
              <a:rPr lang="it-IT" smtClean="0"/>
              <a:t>26/06/20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9245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0713" y="245269"/>
            <a:ext cx="11565043" cy="611981"/>
          </a:xfrm>
          <a:prstGeom prst="rect">
            <a:avLst/>
          </a:prstGeom>
          <a:solidFill>
            <a:srgbClr val="1B98C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0713" y="948797"/>
            <a:ext cx="11565043" cy="5430572"/>
          </a:xfrm>
          <a:prstGeom prst="rect">
            <a:avLst/>
          </a:prstGeom>
          <a:solidFill>
            <a:srgbClr val="C5ECF9">
              <a:alpha val="30196"/>
            </a:srgb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0820" y="6484281"/>
            <a:ext cx="1244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w Cen MT" panose="020B0602020104020603" pitchFamily="34" charset="0"/>
              </a:defRPr>
            </a:lvl1pPr>
          </a:lstStyle>
          <a:p>
            <a:fld id="{5670D37E-44C1-4C1F-8436-E381141F2298}" type="datetime1">
              <a:rPr lang="it-IT" smtClean="0"/>
              <a:t>26/06/20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5863" y="6484281"/>
            <a:ext cx="5773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w Cen MT" panose="020B0602020104020603" pitchFamily="34" charset="0"/>
              </a:defRPr>
            </a:lvl1pPr>
          </a:lstStyle>
          <a:p>
            <a:r>
              <a:rPr lang="it-IT"/>
              <a:t>Dipartimento Interateneo di Fisica "M.Merlin"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69192" y="6484281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B98CC"/>
                </a:solidFill>
                <a:latin typeface="Tw Cen MT" panose="020B0602020104020603" pitchFamily="34" charset="0"/>
              </a:defRPr>
            </a:lvl1pPr>
          </a:lstStyle>
          <a:p>
            <a:fld id="{8EE0B419-10D9-4D5B-AF4D-98E897F6EA7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760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Tw Cen MT" panose="020B0602020104020603" pitchFamily="34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rgbClr val="1B98CC"/>
        </a:buClr>
        <a:buSzPct val="80000"/>
        <a:buFont typeface="Wingdings 3" charset="2"/>
        <a:buChar char=""/>
        <a:defRPr sz="2000" kern="1200">
          <a:solidFill>
            <a:schemeClr val="tx1">
              <a:lumMod val="75000"/>
              <a:lumOff val="25000"/>
            </a:schemeClr>
          </a:solidFill>
          <a:latin typeface="Tw Cen MT" panose="020B0602020104020603" pitchFamily="34" charset="0"/>
          <a:ea typeface="+mn-ea"/>
          <a:cs typeface="+mn-cs"/>
        </a:defRPr>
      </a:lvl1pPr>
      <a:lvl2pPr marL="540000" indent="-285750" algn="l" defTabSz="457200" rtl="0" eaLnBrk="1" latinLnBrk="0" hangingPunct="1">
        <a:spcBef>
          <a:spcPts val="1000"/>
        </a:spcBef>
        <a:spcAft>
          <a:spcPts val="0"/>
        </a:spcAft>
        <a:buClr>
          <a:srgbClr val="286D9F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Tw Cen MT" panose="020B0602020104020603" pitchFamily="34" charset="0"/>
          <a:ea typeface="+mn-ea"/>
          <a:cs typeface="+mn-cs"/>
        </a:defRPr>
      </a:lvl2pPr>
      <a:lvl3pPr marL="82800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Courier New" panose="02070309020205020404" pitchFamily="49" charset="0"/>
        <a:buChar char="o"/>
        <a:defRPr sz="1800" kern="1200">
          <a:solidFill>
            <a:schemeClr val="tx1">
              <a:lumMod val="75000"/>
              <a:lumOff val="25000"/>
            </a:schemeClr>
          </a:solidFill>
          <a:latin typeface="Tw Cen MT" panose="020B0602020104020603" pitchFamily="34" charset="0"/>
          <a:ea typeface="+mn-ea"/>
          <a:cs typeface="+mn-cs"/>
        </a:defRPr>
      </a:lvl3pPr>
      <a:lvl4pPr marL="1260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Tw Cen MT" panose="020B0602020104020603" pitchFamily="34" charset="0"/>
          <a:ea typeface="+mn-ea"/>
          <a:cs typeface="+mn-cs"/>
        </a:defRPr>
      </a:lvl4pPr>
      <a:lvl5pPr marL="1620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Tw Cen MT" panose="020B0602020104020603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jpg"/><Relationship Id="rId6" Type="http://schemas.openxmlformats.org/officeDocument/2006/relationships/image" Target="../media/image8.jpeg"/><Relationship Id="rId7" Type="http://schemas.openxmlformats.org/officeDocument/2006/relationships/image" Target="../media/image9.jpe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jpg"/><Relationship Id="rId5" Type="http://schemas.openxmlformats.org/officeDocument/2006/relationships/image" Target="../media/image18.png"/><Relationship Id="rId6" Type="http://schemas.openxmlformats.org/officeDocument/2006/relationships/image" Target="../media/image19.jpeg"/><Relationship Id="rId7" Type="http://schemas.openxmlformats.org/officeDocument/2006/relationships/image" Target="../media/image20.png"/><Relationship Id="rId8" Type="http://schemas.openxmlformats.org/officeDocument/2006/relationships/image" Target="../media/image21.tiff"/><Relationship Id="rId9" Type="http://schemas.openxmlformats.org/officeDocument/2006/relationships/image" Target="../media/image22.png"/><Relationship Id="rId1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chart" Target="../charts/chart1.xml"/><Relationship Id="rId6" Type="http://schemas.openxmlformats.org/officeDocument/2006/relationships/chart" Target="../charts/chart2.xml"/><Relationship Id="rId7" Type="http://schemas.openxmlformats.org/officeDocument/2006/relationships/chart" Target="../charts/chart3.xml"/><Relationship Id="rId8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hermata 2020-06-23 alle 21.35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9063">
            <a:off x="4124893" y="5254224"/>
            <a:ext cx="2233229" cy="1844842"/>
          </a:xfrm>
          <a:prstGeom prst="rect">
            <a:avLst/>
          </a:prstGeom>
        </p:spPr>
      </p:pic>
      <p:sp>
        <p:nvSpPr>
          <p:cNvPr id="11" name="Titolo 10"/>
          <p:cNvSpPr>
            <a:spLocks noGrp="1"/>
          </p:cNvSpPr>
          <p:nvPr>
            <p:ph type="ctrTitle"/>
          </p:nvPr>
        </p:nvSpPr>
        <p:spPr>
          <a:xfrm>
            <a:off x="2409181" y="948589"/>
            <a:ext cx="5415622" cy="681343"/>
          </a:xfrm>
        </p:spPr>
        <p:txBody>
          <a:bodyPr/>
          <a:lstStyle/>
          <a:p>
            <a:pPr algn="ctr"/>
            <a:r>
              <a:rPr lang="it-IT" dirty="0"/>
              <a:t>Esperimento CMS ad LHC </a:t>
            </a:r>
          </a:p>
        </p:txBody>
      </p:sp>
      <p:pic>
        <p:nvPicPr>
          <p:cNvPr id="4" name="Picture 3" descr="%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5" t="6332" r="21734" b="7545"/>
          <a:stretch/>
        </p:blipFill>
        <p:spPr>
          <a:xfrm>
            <a:off x="8706234" y="0"/>
            <a:ext cx="2365234" cy="21953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659947"/>
            <a:ext cx="3515508" cy="663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>
                <a:solidFill>
                  <a:srgbClr val="0000FF"/>
                </a:solidFill>
              </a:rPr>
              <a:t>Composizione del gruppo CMS di Bari:  </a:t>
            </a:r>
          </a:p>
        </p:txBody>
      </p:sp>
      <p:pic>
        <p:nvPicPr>
          <p:cNvPr id="6" name="Picture 5" descr="%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2" r="17602"/>
          <a:stretch/>
        </p:blipFill>
        <p:spPr>
          <a:xfrm>
            <a:off x="9909558" y="2034551"/>
            <a:ext cx="2096055" cy="1946035"/>
          </a:xfrm>
          <a:prstGeom prst="rect">
            <a:avLst/>
          </a:prstGeom>
        </p:spPr>
      </p:pic>
      <p:pic>
        <p:nvPicPr>
          <p:cNvPr id="8" name="Picture 7" descr="Lucia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44"/>
          <a:stretch/>
        </p:blipFill>
        <p:spPr>
          <a:xfrm>
            <a:off x="4018244" y="3872389"/>
            <a:ext cx="1348024" cy="1229107"/>
          </a:xfrm>
          <a:prstGeom prst="rect">
            <a:avLst/>
          </a:prstGeom>
        </p:spPr>
      </p:pic>
      <p:pic>
        <p:nvPicPr>
          <p:cNvPr id="12" name="Picture 11" descr="IMG_20181206_140003(1).jpe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2" t="25872" r="15139" b="32837"/>
          <a:stretch/>
        </p:blipFill>
        <p:spPr>
          <a:xfrm>
            <a:off x="128286" y="4034282"/>
            <a:ext cx="3725238" cy="1665683"/>
          </a:xfrm>
          <a:prstGeom prst="rect">
            <a:avLst/>
          </a:prstGeom>
        </p:spPr>
      </p:pic>
      <p:pic>
        <p:nvPicPr>
          <p:cNvPr id="2" name="Picture 1" descr="IMG-20161104-WA0000.jpe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6" b="9532"/>
          <a:stretch/>
        </p:blipFill>
        <p:spPr>
          <a:xfrm>
            <a:off x="9032472" y="3979387"/>
            <a:ext cx="3159528" cy="1883467"/>
          </a:xfrm>
          <a:prstGeom prst="rect">
            <a:avLst/>
          </a:prstGeom>
        </p:spPr>
      </p:pic>
      <p:pic>
        <p:nvPicPr>
          <p:cNvPr id="3" name="Picture 2" descr="FirstGEMTeamPicture_small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75"/>
          <a:stretch/>
        </p:blipFill>
        <p:spPr>
          <a:xfrm>
            <a:off x="5372218" y="1801606"/>
            <a:ext cx="1472858" cy="1824444"/>
          </a:xfrm>
          <a:prstGeom prst="rect">
            <a:avLst/>
          </a:prstGeom>
        </p:spPr>
      </p:pic>
      <p:pic>
        <p:nvPicPr>
          <p:cNvPr id="7" name="Picture 6" descr="March8GE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120" y="1817674"/>
            <a:ext cx="2197202" cy="1756737"/>
          </a:xfrm>
          <a:prstGeom prst="rect">
            <a:avLst/>
          </a:prstGeom>
        </p:spPr>
      </p:pic>
      <p:pic>
        <p:nvPicPr>
          <p:cNvPr id="14" name="Picture 13" descr="Schermata 2020-06-23 alle 14.23.20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863"/>
          <a:stretch/>
        </p:blipFill>
        <p:spPr>
          <a:xfrm>
            <a:off x="6903689" y="0"/>
            <a:ext cx="1169216" cy="8128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72075" y="5725661"/>
            <a:ext cx="14977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>
                <a:solidFill>
                  <a:srgbClr val="0000FF"/>
                </a:solidFill>
              </a:rPr>
              <a:t>Staff: </a:t>
            </a:r>
            <a:r>
              <a:rPr lang="it-IT" sz="1400" dirty="0"/>
              <a:t>A. Pompili </a:t>
            </a:r>
          </a:p>
          <a:p>
            <a:endParaRPr lang="en-GB" sz="1400" dirty="0"/>
          </a:p>
        </p:txBody>
      </p:sp>
      <p:sp>
        <p:nvSpPr>
          <p:cNvPr id="17" name="Rectangle 16"/>
          <p:cNvSpPr/>
          <p:nvPr/>
        </p:nvSpPr>
        <p:spPr>
          <a:xfrm>
            <a:off x="126531" y="6061616"/>
            <a:ext cx="3621275" cy="738664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sz="1400" dirty="0">
                <a:solidFill>
                  <a:srgbClr val="0000FF"/>
                </a:solidFill>
              </a:rPr>
              <a:t>Dottorandi: </a:t>
            </a:r>
            <a:r>
              <a:rPr lang="it-IT" sz="1400" dirty="0"/>
              <a:t>C. </a:t>
            </a:r>
            <a:r>
              <a:rPr lang="it-IT" sz="1400" dirty="0" err="1"/>
              <a:t>Aruta</a:t>
            </a:r>
            <a:r>
              <a:rPr lang="it-IT" sz="1400" dirty="0"/>
              <a:t>, </a:t>
            </a:r>
            <a:r>
              <a:rPr lang="it-IT" sz="1400" dirty="0" err="1"/>
              <a:t>W.Elmetanawee</a:t>
            </a:r>
            <a:r>
              <a:rPr lang="it-IT" sz="1400" dirty="0"/>
              <a:t>, M. </a:t>
            </a:r>
            <a:r>
              <a:rPr lang="it-IT" sz="1400" dirty="0" err="1"/>
              <a:t>Ince</a:t>
            </a:r>
            <a:r>
              <a:rPr lang="it-IT" sz="1400" dirty="0"/>
              <a:t>, A. </a:t>
            </a:r>
            <a:r>
              <a:rPr lang="it-IT" sz="1400" dirty="0" err="1"/>
              <a:t>Pellecchia</a:t>
            </a:r>
            <a:r>
              <a:rPr lang="it-IT" sz="1400" dirty="0"/>
              <a:t>, V. Mastrapasqua, I. </a:t>
            </a:r>
            <a:r>
              <a:rPr lang="it-IT" sz="1400" dirty="0" err="1"/>
              <a:t>Marjeka</a:t>
            </a:r>
            <a:r>
              <a:rPr lang="it-IT" sz="1400" dirty="0"/>
              <a:t>, D. </a:t>
            </a:r>
            <a:r>
              <a:rPr lang="it-IT" sz="1400" dirty="0" err="1"/>
              <a:t>Ramos</a:t>
            </a:r>
            <a:r>
              <a:rPr lang="it-IT" sz="1400" dirty="0"/>
              <a:t>, </a:t>
            </a:r>
            <a:r>
              <a:rPr lang="it-IT" sz="1400" dirty="0" err="1"/>
              <a:t>R</a:t>
            </a:r>
            <a:r>
              <a:rPr lang="it-IT" sz="1400" dirty="0"/>
              <a:t>. </a:t>
            </a:r>
            <a:r>
              <a:rPr lang="it-IT" sz="1400" dirty="0" err="1"/>
              <a:t>Aly</a:t>
            </a:r>
            <a:r>
              <a:rPr lang="it-IT" sz="1400" dirty="0"/>
              <a:t>, </a:t>
            </a:r>
            <a:r>
              <a:rPr lang="it-IT" sz="1400" dirty="0" err="1"/>
              <a:t>F</a:t>
            </a:r>
            <a:r>
              <a:rPr lang="it-IT" sz="1400" dirty="0"/>
              <a:t>. Simone </a:t>
            </a:r>
            <a:endParaRPr lang="it-IT" sz="1400" b="1" dirty="0"/>
          </a:p>
        </p:txBody>
      </p:sp>
      <p:sp>
        <p:nvSpPr>
          <p:cNvPr id="18" name="Rectangle 17"/>
          <p:cNvSpPr/>
          <p:nvPr/>
        </p:nvSpPr>
        <p:spPr>
          <a:xfrm>
            <a:off x="263276" y="2550275"/>
            <a:ext cx="31438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400" dirty="0">
                <a:solidFill>
                  <a:srgbClr val="0000FF"/>
                </a:solidFill>
              </a:rPr>
              <a:t>Staff: </a:t>
            </a:r>
            <a:r>
              <a:rPr lang="it-IT" sz="1400" dirty="0"/>
              <a:t>M. Abbrescia, G. Iaselli, G. </a:t>
            </a:r>
            <a:r>
              <a:rPr lang="it-IT" sz="1400" dirty="0" smtClean="0"/>
              <a:t>Pugliese, </a:t>
            </a:r>
            <a:r>
              <a:rPr lang="it-IT" sz="1400" dirty="0">
                <a:solidFill>
                  <a:srgbClr val="000000"/>
                </a:solidFill>
              </a:rPr>
              <a:t>G. </a:t>
            </a:r>
            <a:r>
              <a:rPr lang="it-IT" sz="1400" dirty="0" err="1">
                <a:solidFill>
                  <a:srgbClr val="000000"/>
                </a:solidFill>
              </a:rPr>
              <a:t>Donvito</a:t>
            </a:r>
            <a:r>
              <a:rPr lang="it-IT" sz="1400" dirty="0">
                <a:solidFill>
                  <a:srgbClr val="000000"/>
                </a:solidFill>
              </a:rPr>
              <a:t>, G. Maggi, G. Selvaggi, L. </a:t>
            </a:r>
            <a:r>
              <a:rPr lang="it-IT" sz="1400" dirty="0" err="1">
                <a:solidFill>
                  <a:srgbClr val="000000"/>
                </a:solidFill>
              </a:rPr>
              <a:t>Silvestris</a:t>
            </a:r>
            <a:r>
              <a:rPr lang="it-IT" sz="1400" dirty="0">
                <a:solidFill>
                  <a:srgbClr val="000000"/>
                </a:solidFill>
              </a:rPr>
              <a:t>, </a:t>
            </a:r>
            <a:r>
              <a:rPr lang="it-IT" sz="1400" dirty="0"/>
              <a:t>N. de </a:t>
            </a:r>
            <a:r>
              <a:rPr lang="it-IT" sz="1400" smtClean="0"/>
              <a:t>Filippis</a:t>
            </a:r>
            <a:r>
              <a:rPr lang="it-IT" sz="1400" dirty="0"/>
              <a:t>, </a:t>
            </a:r>
            <a:endParaRPr lang="en-GB" sz="1400" dirty="0"/>
          </a:p>
          <a:p>
            <a:pPr algn="just"/>
            <a:endParaRPr lang="it-IT" sz="1400" dirty="0"/>
          </a:p>
        </p:txBody>
      </p:sp>
      <p:sp>
        <p:nvSpPr>
          <p:cNvPr id="19" name="Rectangle 18"/>
          <p:cNvSpPr/>
          <p:nvPr/>
        </p:nvSpPr>
        <p:spPr>
          <a:xfrm>
            <a:off x="6468581" y="6478069"/>
            <a:ext cx="5485174" cy="30777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0000FF"/>
                </a:solidFill>
              </a:rPr>
              <a:t>Assegnisti: </a:t>
            </a:r>
            <a:r>
              <a:rPr lang="it-IT" sz="1400" dirty="0"/>
              <a:t>M. </a:t>
            </a:r>
            <a:r>
              <a:rPr lang="it-IT" sz="1400" dirty="0" err="1"/>
              <a:t>Gul</a:t>
            </a:r>
            <a:r>
              <a:rPr lang="it-IT" sz="1400" dirty="0"/>
              <a:t>, </a:t>
            </a:r>
            <a:r>
              <a:rPr lang="it-IT" sz="1400" dirty="0" err="1"/>
              <a:t>J</a:t>
            </a:r>
            <a:r>
              <a:rPr lang="it-IT" sz="1400" dirty="0"/>
              <a:t>. Merlin,</a:t>
            </a:r>
            <a:r>
              <a:rPr lang="it-IT" sz="1400" dirty="0">
                <a:solidFill>
                  <a:srgbClr val="000000"/>
                </a:solidFill>
              </a:rPr>
              <a:t> A. di Florio, A. di Pilato, G. </a:t>
            </a:r>
            <a:r>
              <a:rPr lang="it-IT" sz="1400" dirty="0" err="1">
                <a:solidFill>
                  <a:srgbClr val="000000"/>
                </a:solidFill>
              </a:rPr>
              <a:t>Miniello</a:t>
            </a:r>
            <a:r>
              <a:rPr lang="it-IT" sz="1400" dirty="0"/>
              <a:t>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643941" y="3655003"/>
            <a:ext cx="33384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400" dirty="0">
                <a:solidFill>
                  <a:srgbClr val="0000FF"/>
                </a:solidFill>
              </a:rPr>
              <a:t>Staff: </a:t>
            </a:r>
            <a:r>
              <a:rPr lang="it-IT" sz="1400" dirty="0"/>
              <a:t>A. </a:t>
            </a:r>
            <a:r>
              <a:rPr lang="it-IT" sz="1400" dirty="0" err="1"/>
              <a:t>Colaleo</a:t>
            </a:r>
            <a:r>
              <a:rPr lang="it-IT" sz="1400" dirty="0"/>
              <a:t>, M. Maggi, </a:t>
            </a:r>
            <a:r>
              <a:rPr lang="it-IT" sz="1400" dirty="0" err="1"/>
              <a:t>R</a:t>
            </a:r>
            <a:r>
              <a:rPr lang="it-IT" sz="1400" dirty="0"/>
              <a:t>. Venditti, P. </a:t>
            </a:r>
            <a:r>
              <a:rPr lang="it-IT" sz="1400" dirty="0" err="1"/>
              <a:t>Verwilligen</a:t>
            </a:r>
            <a:r>
              <a:rPr lang="it-IT" sz="1400" dirty="0"/>
              <a:t>, S. Nuzzo, A. Ranieri  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981168" y="5949113"/>
            <a:ext cx="3344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0000FF"/>
                </a:solidFill>
              </a:rPr>
              <a:t>Staff: </a:t>
            </a:r>
            <a:r>
              <a:rPr lang="it-IT" sz="1400" dirty="0" err="1"/>
              <a:t>D.Creanza</a:t>
            </a:r>
            <a:r>
              <a:rPr lang="it-IT" sz="1400" dirty="0"/>
              <a:t>, </a:t>
            </a:r>
            <a:r>
              <a:rPr lang="it-IT" sz="1400" dirty="0" err="1"/>
              <a:t>M.dePalma</a:t>
            </a:r>
            <a:r>
              <a:rPr lang="it-IT" sz="1400" dirty="0"/>
              <a:t>, </a:t>
            </a:r>
            <a:r>
              <a:rPr lang="it-IT" sz="1400" dirty="0" err="1"/>
              <a:t>L.Fiore</a:t>
            </a:r>
            <a:r>
              <a:rPr lang="it-IT" sz="1400" dirty="0"/>
              <a:t>, </a:t>
            </a:r>
            <a:r>
              <a:rPr lang="it-IT" sz="1400" dirty="0" err="1"/>
              <a:t>S.My</a:t>
            </a:r>
            <a:r>
              <a:rPr lang="it-IT" sz="1400" dirty="0"/>
              <a:t>, G. de </a:t>
            </a:r>
            <a:r>
              <a:rPr lang="it-IT" sz="1400" dirty="0" err="1"/>
              <a:t>Robertis</a:t>
            </a:r>
            <a:r>
              <a:rPr lang="it-IT" sz="1400" dirty="0"/>
              <a:t>, </a:t>
            </a:r>
            <a:r>
              <a:rPr lang="it-IT" sz="1400" dirty="0" err="1"/>
              <a:t>F</a:t>
            </a:r>
            <a:r>
              <a:rPr lang="it-IT" sz="1400" dirty="0"/>
              <a:t>. Loddo, </a:t>
            </a:r>
          </a:p>
        </p:txBody>
      </p:sp>
      <p:pic>
        <p:nvPicPr>
          <p:cNvPr id="10" name="Picture 9" descr="Schermata 2020-06-25 alle 15.48.58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224" y="4519625"/>
            <a:ext cx="2441788" cy="1477424"/>
          </a:xfrm>
          <a:prstGeom prst="rect">
            <a:avLst/>
          </a:prstGeom>
        </p:spPr>
      </p:pic>
      <p:pic>
        <p:nvPicPr>
          <p:cNvPr id="13" name="Picture 12" descr="Schermata 2020-06-26 alle 10.31.19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584" y="1827768"/>
            <a:ext cx="1378952" cy="182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525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Obiettivi ed attività di ricerca</a:t>
            </a: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  Dipartimento </a:t>
            </a:r>
            <a:r>
              <a:rPr lang="it-IT" dirty="0" err="1"/>
              <a:t>Interateneo</a:t>
            </a:r>
            <a:r>
              <a:rPr lang="it-IT" dirty="0"/>
              <a:t> di Fisica "M. Merlin"</a:t>
            </a:r>
          </a:p>
        </p:txBody>
      </p:sp>
      <p:sp>
        <p:nvSpPr>
          <p:cNvPr id="9" name="Segnaposto dat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79D6F-90F7-4598-BF3F-0BDE381317BE}" type="datetime1">
              <a:rPr lang="it-IT" smtClean="0"/>
              <a:t>26/06/20</a:t>
            </a:fld>
            <a:endParaRPr lang="it-IT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t>2</a:t>
            </a:fld>
            <a:endParaRPr lang="it-IT"/>
          </a:p>
        </p:txBody>
      </p:sp>
      <p:pic>
        <p:nvPicPr>
          <p:cNvPr id="11" name="Immagine 14"/>
          <p:cNvPicPr>
            <a:picLocks noGrp="1" noChangeAspect="1"/>
          </p:cNvPicPr>
          <p:nvPr>
            <p:ph idx="1"/>
          </p:nvPr>
        </p:nvPicPr>
        <p:blipFill>
          <a:blip r:embed="rId2"/>
          <a:srcRect t="13308" b="13308"/>
          <a:stretch>
            <a:fillRect/>
          </a:stretch>
        </p:blipFill>
        <p:spPr>
          <a:xfrm>
            <a:off x="8991415" y="495687"/>
            <a:ext cx="3200585" cy="1503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9938" y="1669362"/>
            <a:ext cx="1554464" cy="10371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magine 5" descr="2001201450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51115" y="4388385"/>
            <a:ext cx="2524146" cy="1893110"/>
          </a:xfrm>
          <a:prstGeom prst="rect">
            <a:avLst/>
          </a:prstGeom>
        </p:spPr>
      </p:pic>
      <p:pic>
        <p:nvPicPr>
          <p:cNvPr id="15" name="Picture 14" descr="Schermata 02-2456704 alle 10.28.18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6"/>
          <a:stretch/>
        </p:blipFill>
        <p:spPr>
          <a:xfrm>
            <a:off x="9019420" y="1940110"/>
            <a:ext cx="890591" cy="1507583"/>
          </a:xfrm>
          <a:prstGeom prst="rect">
            <a:avLst/>
          </a:prstGeom>
        </p:spPr>
      </p:pic>
      <p:pic>
        <p:nvPicPr>
          <p:cNvPr id="16" name="Picture 6" descr="CMSn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0618" y="4227135"/>
            <a:ext cx="3839692" cy="2534761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5435688" y="6539468"/>
            <a:ext cx="2790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  <a:latin typeface="Times New Roman"/>
                <a:cs typeface="Times New Roman"/>
              </a:rPr>
              <a:t>Silicon tracker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6119992" y="5193958"/>
            <a:ext cx="1515495" cy="757086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497988" y="3645580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Muon Spectrometer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8948521" y="6267441"/>
            <a:ext cx="1379325" cy="259436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22" idx="2"/>
          </p:cNvCxnSpPr>
          <p:nvPr/>
        </p:nvCxnSpPr>
        <p:spPr>
          <a:xfrm flipH="1">
            <a:off x="7912003" y="4365379"/>
            <a:ext cx="604822" cy="819051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241435" y="3842159"/>
            <a:ext cx="2550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latin typeface="Times New Roman"/>
                <a:cs typeface="Times New Roman"/>
              </a:rPr>
              <a:t>Calorimetro Elettromagnetico e Adronico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75624" y="895745"/>
            <a:ext cx="699552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b="1" dirty="0">
                <a:solidFill>
                  <a:srgbClr val="FF0000"/>
                </a:solidFill>
                <a:latin typeface="Tw Cen MT"/>
                <a:cs typeface="Tw Cen MT"/>
              </a:rPr>
              <a:t>Il gruppo di Bari è fortemente coinvolto nelle attiv</a:t>
            </a:r>
            <a:r>
              <a:rPr lang="it-IT" b="1" dirty="0">
                <a:solidFill>
                  <a:srgbClr val="FF0000"/>
                </a:solidFill>
                <a:latin typeface="Tw Cen MT"/>
                <a:cs typeface="Tw Cen MT"/>
              </a:rPr>
              <a:t>ità di: </a:t>
            </a:r>
          </a:p>
          <a:p>
            <a:pPr algn="just"/>
            <a:endParaRPr lang="it-IT" b="1" dirty="0">
              <a:solidFill>
                <a:srgbClr val="FF0000"/>
              </a:solidFill>
              <a:latin typeface="Tw Cen MT"/>
              <a:cs typeface="Tw Cen MT"/>
            </a:endParaRPr>
          </a:p>
          <a:p>
            <a:pPr algn="just"/>
            <a:endParaRPr lang="it-IT" b="1" dirty="0">
              <a:solidFill>
                <a:srgbClr val="FF0000"/>
              </a:solidFill>
              <a:latin typeface="Tw Cen MT"/>
              <a:cs typeface="Tw Cen MT"/>
            </a:endParaRPr>
          </a:p>
          <a:p>
            <a:pPr marL="285750" indent="-285750" algn="just">
              <a:buFont typeface="Wingdings" charset="2"/>
              <a:buChar char="Ø"/>
            </a:pPr>
            <a:endParaRPr lang="it-IT" b="1" dirty="0">
              <a:solidFill>
                <a:srgbClr val="FF0000"/>
              </a:solidFill>
              <a:latin typeface="Tw Cen MT"/>
              <a:cs typeface="Tw Cen MT"/>
            </a:endParaRPr>
          </a:p>
        </p:txBody>
      </p:sp>
      <p:pic>
        <p:nvPicPr>
          <p:cNvPr id="33" name="Picture 32" descr="Schermata 2020-06-23 alle 09.44.37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670" y="4039812"/>
            <a:ext cx="2230969" cy="2508531"/>
          </a:xfrm>
          <a:prstGeom prst="rect">
            <a:avLst/>
          </a:prstGeom>
        </p:spPr>
      </p:pic>
      <p:cxnSp>
        <p:nvCxnSpPr>
          <p:cNvPr id="42" name="Straight Arrow Connector 41"/>
          <p:cNvCxnSpPr/>
          <p:nvPr/>
        </p:nvCxnSpPr>
        <p:spPr>
          <a:xfrm flipH="1">
            <a:off x="8579791" y="4369457"/>
            <a:ext cx="1761711" cy="382328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149078" y="1439279"/>
            <a:ext cx="40912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it-IT" sz="2000" b="1" dirty="0">
                <a:solidFill>
                  <a:srgbClr val="016EFF"/>
                </a:solidFill>
                <a:latin typeface="Tw Cen MT"/>
                <a:cs typeface="Tw Cen MT"/>
              </a:rPr>
              <a:t>Analisi dati: sottomesso il 1000simo articolo scientifico! </a:t>
            </a:r>
          </a:p>
        </p:txBody>
      </p:sp>
      <p:sp>
        <p:nvSpPr>
          <p:cNvPr id="47" name="Rectangle 46"/>
          <p:cNvSpPr/>
          <p:nvPr/>
        </p:nvSpPr>
        <p:spPr>
          <a:xfrm>
            <a:off x="0" y="5006958"/>
            <a:ext cx="33753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charset="2"/>
              <a:buChar char="Ø"/>
            </a:pPr>
            <a:r>
              <a:rPr lang="it-IT" sz="2000" b="1" dirty="0">
                <a:solidFill>
                  <a:srgbClr val="016EFF"/>
                </a:solidFill>
                <a:latin typeface="Tw Cen MT"/>
                <a:cs typeface="Tw Cen MT"/>
              </a:rPr>
              <a:t>Costruzione e operazione del tracciatore al silicio e dello Spettrometro Muonico  </a:t>
            </a:r>
          </a:p>
        </p:txBody>
      </p:sp>
      <p:pic>
        <p:nvPicPr>
          <p:cNvPr id="13" name="Immagine 1">
            <a:extLst>
              <a:ext uri="{FF2B5EF4-FFF2-40B4-BE49-F238E27FC236}">
                <a16:creationId xmlns:a16="http://schemas.microsoft.com/office/drawing/2014/main" xmlns="" id="{E15DA540-50C7-C648-AE6B-402F928EFB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6049879" y="5913386"/>
            <a:ext cx="1437354" cy="701071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187542" y="1993968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Wingdings" charset="2"/>
              <a:buChar char="Ø"/>
            </a:pPr>
            <a:endParaRPr lang="it-IT" sz="2000" b="1" dirty="0">
              <a:solidFill>
                <a:srgbClr val="FF0000"/>
              </a:solidFill>
              <a:latin typeface="Tw Cen MT"/>
              <a:cs typeface="Tw Cen MT"/>
            </a:endParaRPr>
          </a:p>
          <a:p>
            <a:pPr marL="285750" indent="-285750" algn="just">
              <a:buFont typeface="Wingdings" charset="2"/>
              <a:buChar char="Ø"/>
            </a:pPr>
            <a:r>
              <a:rPr lang="it-IT" sz="2000" b="1" dirty="0">
                <a:solidFill>
                  <a:srgbClr val="016EFF"/>
                </a:solidFill>
                <a:latin typeface="Tw Cen MT"/>
                <a:cs typeface="Tw Cen MT"/>
              </a:rPr>
              <a:t>Computing:  Big Data! 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4353375" y="1246375"/>
            <a:ext cx="4384178" cy="2503663"/>
            <a:chOff x="3436108" y="1458023"/>
            <a:chExt cx="4384178" cy="2503663"/>
          </a:xfrm>
        </p:grpSpPr>
        <p:pic>
          <p:nvPicPr>
            <p:cNvPr id="38" name="Picture 37" descr="Schermata 2020-06-23 alle 11.11.12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4616" y="1721300"/>
              <a:ext cx="3373201" cy="2240386"/>
            </a:xfrm>
            <a:prstGeom prst="rect">
              <a:avLst/>
            </a:prstGeom>
          </p:spPr>
        </p:pic>
        <p:pic>
          <p:nvPicPr>
            <p:cNvPr id="49" name="Picture 48" descr="Schermata 2020-06-23 alle 11.11.12.png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7" r="18278" b="82059"/>
            <a:stretch/>
          </p:blipFill>
          <p:spPr>
            <a:xfrm>
              <a:off x="3436108" y="1458023"/>
              <a:ext cx="4384178" cy="684026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7789" y="2824847"/>
            <a:ext cx="2820737" cy="188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905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Skills</a:t>
            </a:r>
            <a:r>
              <a:rPr lang="it-IT" dirty="0"/>
              <a:t> </a:t>
            </a:r>
            <a:r>
              <a:rPr lang="it-IT" i="1" dirty="0"/>
              <a:t>&amp;</a:t>
            </a:r>
            <a:r>
              <a:rPr lang="it-IT" dirty="0"/>
              <a:t> </a:t>
            </a:r>
            <a:r>
              <a:rPr lang="it-IT" dirty="0" err="1"/>
              <a:t>Placement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39573" y="966297"/>
            <a:ext cx="11786500" cy="55354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200" b="1" i="1" dirty="0">
                <a:solidFill>
                  <a:srgbClr val="FF0000"/>
                </a:solidFill>
                <a:latin typeface="Tw Cen MT"/>
                <a:cs typeface="Tw Cen MT"/>
              </a:rPr>
              <a:t>I nostri laureandi, dottorandi, Post-doc: </a:t>
            </a:r>
            <a:endParaRPr lang="it-IT" dirty="0">
              <a:solidFill>
                <a:srgbClr val="016EFF"/>
              </a:solidFill>
              <a:latin typeface="Tw Cen MT"/>
              <a:cs typeface="Tw Cen MT"/>
            </a:endParaRPr>
          </a:p>
          <a:p>
            <a:pPr marL="0" indent="0">
              <a:buNone/>
            </a:pPr>
            <a:r>
              <a:rPr lang="it-IT" sz="2800" b="1" i="1" dirty="0" smtClean="0">
                <a:solidFill>
                  <a:srgbClr val="FF0000"/>
                </a:solidFill>
                <a:latin typeface="Tw Cen MT"/>
                <a:cs typeface="Tw Cen MT"/>
              </a:rPr>
              <a:t>Quali </a:t>
            </a:r>
            <a:r>
              <a:rPr lang="it-IT" sz="2800" b="1" i="1" dirty="0">
                <a:solidFill>
                  <a:srgbClr val="FF0000"/>
                </a:solidFill>
                <a:latin typeface="Tw Cen MT"/>
                <a:cs typeface="Tw Cen MT"/>
              </a:rPr>
              <a:t>opportunità offriamo: </a:t>
            </a:r>
            <a:endParaRPr lang="it-IT" sz="2800" dirty="0">
              <a:solidFill>
                <a:srgbClr val="FF0000"/>
              </a:solidFill>
              <a:latin typeface="Tw Cen MT"/>
              <a:cs typeface="Tw Cen MT"/>
            </a:endParaRPr>
          </a:p>
          <a:p>
            <a:pPr marL="0" indent="0">
              <a:buNone/>
            </a:pPr>
            <a:endParaRPr lang="it-IT" dirty="0">
              <a:latin typeface="Tw Cen MT"/>
              <a:cs typeface="Tw Cen MT"/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A3DBF-6189-4A2A-9962-FC6FFED0F77D}" type="datetime1">
              <a:rPr lang="it-IT" smtClean="0"/>
              <a:t>26/06/20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  Dipartimento </a:t>
            </a:r>
            <a:r>
              <a:rPr lang="it-IT" dirty="0" err="1"/>
              <a:t>Interateneo</a:t>
            </a:r>
            <a:r>
              <a:rPr lang="it-IT" dirty="0"/>
              <a:t> di Fisica "M. Merlin"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t>3</a:t>
            </a:fld>
            <a:endParaRPr lang="it-IT"/>
          </a:p>
        </p:txBody>
      </p:sp>
      <p:sp>
        <p:nvSpPr>
          <p:cNvPr id="9" name="Rectangle 8"/>
          <p:cNvSpPr/>
          <p:nvPr/>
        </p:nvSpPr>
        <p:spPr>
          <a:xfrm>
            <a:off x="5080365" y="2330180"/>
            <a:ext cx="36188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0900" lvl="2" indent="-342900">
              <a:buClr>
                <a:srgbClr val="1B98CC"/>
              </a:buClr>
              <a:buFont typeface="Wingdings 3" charset="2"/>
              <a:buChar char=""/>
            </a:pPr>
            <a:r>
              <a:rPr lang="it-IT" sz="2400" i="1" dirty="0">
                <a:solidFill>
                  <a:srgbClr val="016EFF"/>
                </a:solidFill>
                <a:latin typeface="Tw Cen MT"/>
                <a:cs typeface="Tw Cen MT"/>
              </a:rPr>
              <a:t>Forte internazionalizzazione: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34795" y="4378743"/>
            <a:ext cx="4118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Wingdings" charset="2"/>
              <a:buChar char="Ø"/>
            </a:pPr>
            <a:r>
              <a:rPr lang="it-IT" sz="2400" dirty="0">
                <a:solidFill>
                  <a:srgbClr val="016EFF"/>
                </a:solidFill>
                <a:latin typeface="Tw Cen MT"/>
                <a:cs typeface="Tw Cen MT"/>
              </a:rPr>
              <a:t>Forte attrattività:</a:t>
            </a:r>
          </a:p>
        </p:txBody>
      </p:sp>
      <p:pic>
        <p:nvPicPr>
          <p:cNvPr id="14" name="Picture 13" descr="tot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596" y="2207601"/>
            <a:ext cx="2715719" cy="169128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-173990" y="2328414"/>
            <a:ext cx="23661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0900" lvl="2" indent="-342900">
              <a:buClr>
                <a:srgbClr val="1B98CC"/>
              </a:buClr>
              <a:buFont typeface="Wingdings 3" charset="2"/>
              <a:buChar char=""/>
            </a:pPr>
            <a:r>
              <a:rPr lang="it-IT" sz="2400" i="1" dirty="0">
                <a:solidFill>
                  <a:srgbClr val="016EFF"/>
                </a:solidFill>
                <a:latin typeface="Tw Cen MT"/>
                <a:cs typeface="Tw Cen MT"/>
              </a:rPr>
              <a:t>Parità di genere:</a:t>
            </a:r>
            <a:endParaRPr lang="it-IT" sz="2400" i="1" dirty="0">
              <a:solidFill>
                <a:srgbClr val="000000"/>
              </a:solidFill>
              <a:latin typeface="Tw Cen MT"/>
              <a:cs typeface="Tw Cen M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8048" y="4251257"/>
            <a:ext cx="28673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i="1" dirty="0">
                <a:solidFill>
                  <a:srgbClr val="FF0000"/>
                </a:solidFill>
                <a:latin typeface="Tw Cen MT"/>
                <a:cs typeface="Tw Cen MT"/>
              </a:rPr>
              <a:t>I nostri punti di </a:t>
            </a:r>
            <a:r>
              <a:rPr lang="it-IT" sz="2800" b="1" i="1" dirty="0" smtClean="0">
                <a:solidFill>
                  <a:srgbClr val="FF0000"/>
                </a:solidFill>
                <a:latin typeface="Tw Cen MT"/>
                <a:cs typeface="Tw Cen MT"/>
              </a:rPr>
              <a:t>forza: </a:t>
            </a:r>
            <a:endParaRPr lang="it-IT" sz="2800" i="1" dirty="0">
              <a:solidFill>
                <a:srgbClr val="FF0000"/>
              </a:solidFill>
              <a:latin typeface="Tw Cen MT"/>
              <a:cs typeface="Tw Cen M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-106943" y="5285574"/>
            <a:ext cx="26649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7150" lvl="1" indent="-342900">
              <a:buFont typeface="Wingdings" charset="2"/>
              <a:buChar char="Ø"/>
            </a:pPr>
            <a:r>
              <a:rPr lang="it-IT" sz="2400" dirty="0">
                <a:solidFill>
                  <a:srgbClr val="016EFF"/>
                </a:solidFill>
                <a:latin typeface="Tw Cen MT"/>
                <a:cs typeface="Tw Cen MT"/>
              </a:rPr>
              <a:t>Forte trasversalità  e interdisciplinari </a:t>
            </a:r>
          </a:p>
        </p:txBody>
      </p:sp>
      <p:pic>
        <p:nvPicPr>
          <p:cNvPr id="19" name="Picture 18" descr="t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956" y="151126"/>
            <a:ext cx="2984730" cy="2127628"/>
          </a:xfrm>
          <a:prstGeom prst="rect">
            <a:avLst/>
          </a:prstGeom>
        </p:spPr>
      </p:pic>
      <p:pic>
        <p:nvPicPr>
          <p:cNvPr id="20" name="Picture 19" descr="t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514" y="2358601"/>
            <a:ext cx="3050383" cy="2021338"/>
          </a:xfrm>
          <a:prstGeom prst="rect">
            <a:avLst/>
          </a:prstGeom>
        </p:spPr>
      </p:pic>
      <p:graphicFrame>
        <p:nvGraphicFramePr>
          <p:cNvPr id="21" name="Chart 10" title="Chart">
            <a:extLst>
              <a:ext uri="{FF2B5EF4-FFF2-40B4-BE49-F238E27FC236}">
                <a16:creationId xmlns:a16="http://schemas.microsoft.com/office/drawing/2014/main" xmlns="" id="{00000000-0008-0000-0000-000045F4365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141836"/>
              </p:ext>
            </p:extLst>
          </p:nvPr>
        </p:nvGraphicFramePr>
        <p:xfrm>
          <a:off x="5252475" y="224187"/>
          <a:ext cx="3250101" cy="2051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2" name="Chart 6">
            <a:extLst>
              <a:ext uri="{FF2B5EF4-FFF2-40B4-BE49-F238E27FC236}">
                <a16:creationId xmlns:a16="http://schemas.microsoft.com/office/drawing/2014/main" xmlns="" id="{00000000-0008-0000-0000-0000BA00680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3875566"/>
              </p:ext>
            </p:extLst>
          </p:nvPr>
        </p:nvGraphicFramePr>
        <p:xfrm>
          <a:off x="9303705" y="4803875"/>
          <a:ext cx="2888295" cy="1654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3" name="Chart 4">
            <a:extLst>
              <a:ext uri="{FF2B5EF4-FFF2-40B4-BE49-F238E27FC236}">
                <a16:creationId xmlns:a16="http://schemas.microsoft.com/office/drawing/2014/main" xmlns="" id="{00000000-0008-0000-0000-00000C9B01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7619158"/>
              </p:ext>
            </p:extLst>
          </p:nvPr>
        </p:nvGraphicFramePr>
        <p:xfrm>
          <a:off x="6659660" y="4803875"/>
          <a:ext cx="2867399" cy="1697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4" name="Chart 9" title="Chart">
            <a:extLst>
              <a:ext uri="{FF2B5EF4-FFF2-40B4-BE49-F238E27FC236}">
                <a16:creationId xmlns:a16="http://schemas.microsoft.com/office/drawing/2014/main" xmlns="" id="{00000000-0008-0000-0000-0000ACE3AD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5399799"/>
              </p:ext>
            </p:extLst>
          </p:nvPr>
        </p:nvGraphicFramePr>
        <p:xfrm>
          <a:off x="2654712" y="4104105"/>
          <a:ext cx="3989394" cy="26323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758048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071" y="2146968"/>
            <a:ext cx="8596668" cy="1320800"/>
          </a:xfrm>
        </p:spPr>
        <p:txBody>
          <a:bodyPr/>
          <a:lstStyle/>
          <a:p>
            <a:r>
              <a:rPr lang="en-GB" dirty="0" smtClean="0"/>
              <a:t>Spares 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33E92-AF54-419D-8D46-BA6FBB9B54D8}" type="datetime1">
              <a:rPr lang="it-IT" smtClean="0"/>
              <a:t>26/06/20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Dipartimento Interateneo di Fisica "M.Merlin"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6787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Skills</a:t>
            </a:r>
            <a:r>
              <a:rPr lang="it-IT" dirty="0"/>
              <a:t> </a:t>
            </a:r>
            <a:r>
              <a:rPr lang="it-IT" i="1" dirty="0"/>
              <a:t>&amp;</a:t>
            </a:r>
            <a:r>
              <a:rPr lang="it-IT" dirty="0"/>
              <a:t> </a:t>
            </a:r>
            <a:r>
              <a:rPr lang="it-IT" dirty="0" err="1"/>
              <a:t>Placement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Indicare il numero di laureandi (magistrale), dottorandi e borsisti/assegnisti negli ultimi 10 anni</a:t>
            </a:r>
          </a:p>
          <a:p>
            <a:r>
              <a:rPr lang="it-IT" dirty="0"/>
              <a:t>Descrivere le competenze acquisite </a:t>
            </a:r>
          </a:p>
          <a:p>
            <a:r>
              <a:rPr lang="it-IT" dirty="0"/>
              <a:t>Esperienze di stage/</a:t>
            </a:r>
            <a:r>
              <a:rPr lang="it-IT" dirty="0" err="1"/>
              <a:t>summer</a:t>
            </a:r>
            <a:r>
              <a:rPr lang="it-IT" dirty="0"/>
              <a:t> </a:t>
            </a:r>
            <a:r>
              <a:rPr lang="it-IT" dirty="0" err="1"/>
              <a:t>student</a:t>
            </a:r>
            <a:r>
              <a:rPr lang="it-IT" dirty="0"/>
              <a:t>/</a:t>
            </a:r>
            <a:r>
              <a:rPr lang="it-IT" dirty="0" err="1"/>
              <a:t>intership</a:t>
            </a:r>
            <a:r>
              <a:rPr lang="it-IT" dirty="0"/>
              <a:t> effettuate durante il periodo di tesi o della borsa/assegno</a:t>
            </a:r>
          </a:p>
          <a:p>
            <a:r>
              <a:rPr lang="it-IT" dirty="0"/>
              <a:t>Indicare la collocazione nel mondo del lavoro degli studenti che hanno lavorato nel gruppo, evidenziando, dove possibile, quanti di questi hanno trovato una collocazione lavorativa nella nostra regione.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A3DBF-6189-4A2A-9962-FC6FFED0F77D}" type="datetime1">
              <a:rPr lang="it-IT" smtClean="0"/>
              <a:t>26/06/20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  Dipartimento </a:t>
            </a:r>
            <a:r>
              <a:rPr lang="it-IT" dirty="0" err="1"/>
              <a:t>Interateneo</a:t>
            </a:r>
            <a:r>
              <a:rPr lang="it-IT" dirty="0"/>
              <a:t> di Fisica "M. Merlin"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5957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Obiettivi ed attività di ricerca</a:t>
            </a:r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Descrivere brevemente l’obiettivo fisico dell’esperimento o l’applicazione e principi base delle tecnologia sviluppata</a:t>
            </a:r>
          </a:p>
          <a:p>
            <a:r>
              <a:rPr lang="it-IT" dirty="0"/>
              <a:t>Descrivere brevemente l’attività del gruppo di Bari (analisi dati/</a:t>
            </a:r>
            <a:r>
              <a:rPr lang="it-IT" dirty="0" err="1"/>
              <a:t>computing</a:t>
            </a:r>
            <a:r>
              <a:rPr lang="it-IT" dirty="0"/>
              <a:t>, sviluppo hardware, </a:t>
            </a:r>
            <a:r>
              <a:rPr lang="it-IT" dirty="0" err="1"/>
              <a:t>ecc</a:t>
            </a:r>
            <a:r>
              <a:rPr lang="it-IT" dirty="0"/>
              <a:t>)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  Dipartimento </a:t>
            </a:r>
            <a:r>
              <a:rPr lang="it-IT" dirty="0" err="1"/>
              <a:t>Interateneo</a:t>
            </a:r>
            <a:r>
              <a:rPr lang="it-IT" dirty="0"/>
              <a:t> di Fisica "M. Merlin"</a:t>
            </a:r>
          </a:p>
        </p:txBody>
      </p:sp>
      <p:sp>
        <p:nvSpPr>
          <p:cNvPr id="9" name="Segnaposto dat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79D6F-90F7-4598-BF3F-0BDE381317BE}" type="datetime1">
              <a:rPr lang="it-IT" smtClean="0"/>
              <a:t>26/06/20</a:t>
            </a:fld>
            <a:endParaRPr lang="it-IT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t>6</a:t>
            </a:fld>
            <a:endParaRPr lang="it-IT"/>
          </a:p>
        </p:txBody>
      </p:sp>
      <p:sp>
        <p:nvSpPr>
          <p:cNvPr id="2" name="TextBox 1"/>
          <p:cNvSpPr txBox="1"/>
          <p:nvPr/>
        </p:nvSpPr>
        <p:spPr>
          <a:xfrm>
            <a:off x="2054569" y="141921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8404713"/>
      </p:ext>
    </p:extLst>
  </p:cSld>
  <p:clrMapOvr>
    <a:masterClrMapping/>
  </p:clrMapOvr>
</p:sld>
</file>

<file path=ppt/theme/theme1.xml><?xml version="1.0" encoding="utf-8"?>
<a:theme xmlns:a="http://schemas.openxmlformats.org/drawingml/2006/main" name="Sfaccettatura">
  <a:themeElements>
    <a:clrScheme name="Sfaccettatur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Sfaccettatura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faccettatur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2668</TotalTime>
  <Words>435</Words>
  <Application>Microsoft Macintosh PowerPoint</Application>
  <PresentationFormat>Custom</PresentationFormat>
  <Paragraphs>54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Sfaccettatura</vt:lpstr>
      <vt:lpstr>Esperimento CMS ad LHC </vt:lpstr>
      <vt:lpstr>Obiettivi ed attività di ricerca</vt:lpstr>
      <vt:lpstr>Skills &amp; Placement</vt:lpstr>
      <vt:lpstr>Spares </vt:lpstr>
      <vt:lpstr>Skills &amp; Placement</vt:lpstr>
      <vt:lpstr>Obiettivi ed attività di ricerca</vt:lpstr>
    </vt:vector>
  </TitlesOfParts>
  <Company>Uniba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Tema del Convengo /Seminario</dc:title>
  <dc:creator>Ferdinando Lardo</dc:creator>
  <cp:lastModifiedBy>Gabriella Pugliese</cp:lastModifiedBy>
  <cp:revision>78</cp:revision>
  <dcterms:created xsi:type="dcterms:W3CDTF">2019-11-12T08:21:17Z</dcterms:created>
  <dcterms:modified xsi:type="dcterms:W3CDTF">2020-06-26T15:03:34Z</dcterms:modified>
</cp:coreProperties>
</file>