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g"/>
  <Default Extension="emf" ContentType="image/x-emf"/>
  <Default Extension="tiff" ContentType="image/tiff"/>
  <Default Extension="rels" ContentType="application/vnd.openxmlformats-package.relationships+xml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43.jpg" ContentType="image/jpeg"/>
  <Override PartName="/ppt/notesSlides/notesSlide1.xml" ContentType="application/vnd.openxmlformats-officedocument.presentationml.notesSlide+xml"/>
  <Override PartName="/ppt/media/image68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38"/>
  </p:notesMasterIdLst>
  <p:sldIdLst>
    <p:sldId id="256" r:id="rId2"/>
    <p:sldId id="258" r:id="rId3"/>
    <p:sldId id="263" r:id="rId4"/>
    <p:sldId id="292" r:id="rId5"/>
    <p:sldId id="267" r:id="rId6"/>
    <p:sldId id="279" r:id="rId7"/>
    <p:sldId id="286" r:id="rId8"/>
    <p:sldId id="276" r:id="rId9"/>
    <p:sldId id="295" r:id="rId10"/>
    <p:sldId id="268" r:id="rId11"/>
    <p:sldId id="262" r:id="rId12"/>
    <p:sldId id="274" r:id="rId13"/>
    <p:sldId id="275" r:id="rId14"/>
    <p:sldId id="280" r:id="rId15"/>
    <p:sldId id="281" r:id="rId16"/>
    <p:sldId id="282" r:id="rId17"/>
    <p:sldId id="264" r:id="rId18"/>
    <p:sldId id="272" r:id="rId19"/>
    <p:sldId id="284" r:id="rId20"/>
    <p:sldId id="289" r:id="rId21"/>
    <p:sldId id="288" r:id="rId22"/>
    <p:sldId id="278" r:id="rId23"/>
    <p:sldId id="293" r:id="rId24"/>
    <p:sldId id="266" r:id="rId25"/>
    <p:sldId id="270" r:id="rId26"/>
    <p:sldId id="260" r:id="rId27"/>
    <p:sldId id="261" r:id="rId28"/>
    <p:sldId id="285" r:id="rId29"/>
    <p:sldId id="291" r:id="rId30"/>
    <p:sldId id="290" r:id="rId31"/>
    <p:sldId id="296" r:id="rId32"/>
    <p:sldId id="297" r:id="rId33"/>
    <p:sldId id="269" r:id="rId34"/>
    <p:sldId id="257" r:id="rId35"/>
    <p:sldId id="277" r:id="rId36"/>
    <p:sldId id="294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ECF9"/>
    <a:srgbClr val="1B98CC"/>
    <a:srgbClr val="286D9F"/>
    <a:srgbClr val="860000"/>
    <a:srgbClr val="016EFF"/>
    <a:srgbClr val="FC9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993" autoAdjust="0"/>
    <p:restoredTop sz="94660"/>
  </p:normalViewPr>
  <p:slideViewPr>
    <p:cSldViewPr snapToGrid="0">
      <p:cViewPr>
        <p:scale>
          <a:sx n="100" d="100"/>
          <a:sy n="100" d="100"/>
        </p:scale>
        <p:origin x="-272" y="-2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C90D4B-F74F-4249-A24E-82A7E2CFB190}" type="datetimeFigureOut">
              <a:rPr lang="it-IT" smtClean="0"/>
              <a:t>25/06/20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7D49C-9D5D-46CB-82AE-59F7E05A6E9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83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17EA8-A42B-4F7C-9B93-766D3276BB2A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88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17EA8-A42B-4F7C-9B93-766D3276BB2A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3674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85926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42500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69546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ine"/>
          <p:cNvSpPr/>
          <p:nvPr/>
        </p:nvSpPr>
        <p:spPr>
          <a:xfrm flipV="1">
            <a:off x="49652" y="865589"/>
            <a:ext cx="8572502" cy="139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31890" tIns="31890" rIns="31890" bIns="31890" anchor="ctr"/>
          <a:lstStyle/>
          <a:p>
            <a:pPr defTabSz="38267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CMS Italia 13 November 2019            Run 3 Preparation            Lucia Silvestris"/>
          <p:cNvSpPr/>
          <p:nvPr/>
        </p:nvSpPr>
        <p:spPr>
          <a:xfrm rot="16200000">
            <a:off x="8747972" y="2987388"/>
            <a:ext cx="6602103" cy="6184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1890" tIns="31890" rIns="31890" bIns="31890" anchor="ctr">
            <a:spAutoFit/>
          </a:bodyPr>
          <a:lstStyle/>
          <a:p>
            <a:pPr algn="ctr">
              <a:defRPr sz="1800">
                <a:latin typeface="Avenir Next"/>
                <a:ea typeface="Avenir Next"/>
                <a:cs typeface="Avenir Next"/>
                <a:sym typeface="Avenir Next"/>
              </a:defRPr>
            </a:pPr>
            <a:r>
              <a:rPr lang="en-US" b="1" dirty="0">
                <a:solidFill>
                  <a:srgbClr val="FFFFFF"/>
                </a:solidFill>
              </a:rPr>
              <a:t>Gruppo 1</a:t>
            </a:r>
            <a:r>
              <a:rPr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29</a:t>
            </a:r>
            <a:r>
              <a:rPr b="1" dirty="0">
                <a:solidFill>
                  <a:srgbClr val="FFFFFF"/>
                </a:solidFill>
              </a:rPr>
              <a:t> </a:t>
            </a:r>
            <a:r>
              <a:rPr lang="en-US" b="1" dirty="0">
                <a:solidFill>
                  <a:srgbClr val="FFFFFF"/>
                </a:solidFill>
              </a:rPr>
              <a:t>June</a:t>
            </a:r>
            <a:r>
              <a:rPr b="1" dirty="0">
                <a:solidFill>
                  <a:srgbClr val="FFFFFF"/>
                </a:solidFill>
              </a:rPr>
              <a:t> 20</a:t>
            </a:r>
            <a:r>
              <a:rPr lang="en-US" b="1" dirty="0">
                <a:solidFill>
                  <a:srgbClr val="FFFFFF"/>
                </a:solidFill>
              </a:rPr>
              <a:t>20</a:t>
            </a:r>
            <a:r>
              <a:rPr b="1" dirty="0">
                <a:solidFill>
                  <a:srgbClr val="FFFFFF"/>
                </a:solidFill>
              </a:rPr>
              <a:t>            Run 3 Preparation            Lucia </a:t>
            </a:r>
            <a:r>
              <a:rPr b="1" dirty="0" err="1">
                <a:solidFill>
                  <a:srgbClr val="FFFFFF"/>
                </a:solidFill>
              </a:rPr>
              <a:t>Silvestris</a:t>
            </a:r>
            <a:r>
              <a:rPr b="1" dirty="0">
                <a:solidFill>
                  <a:srgbClr val="FFFFFF"/>
                </a:solidFill>
              </a:rPr>
              <a:t>  </a:t>
            </a:r>
            <a:r>
              <a:rPr dirty="0"/>
              <a:t>                                                       </a:t>
            </a:r>
          </a:p>
        </p:txBody>
      </p:sp>
      <p:sp>
        <p:nvSpPr>
          <p:cNvPr id="131" name="Slide Number"/>
          <p:cNvSpPr>
            <a:spLocks noGrp="1"/>
          </p:cNvSpPr>
          <p:nvPr>
            <p:ph type="sldNum" sz="quarter" idx="2"/>
          </p:nvPr>
        </p:nvSpPr>
        <p:spPr>
          <a:xfrm>
            <a:off x="11883113" y="6597638"/>
            <a:ext cx="331822" cy="260362"/>
          </a:xfrm>
          <a:prstGeom prst="rect">
            <a:avLst/>
          </a:prstGeom>
          <a:solidFill>
            <a:schemeClr val="accent1"/>
          </a:solidFill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31890" tIns="31890" rIns="31890" bIns="31890"/>
          <a:lstStyle>
            <a:lvl1pPr>
              <a:defRPr b="1">
                <a:solidFill>
                  <a:srgbClr val="FFFFFF"/>
                </a:solidFill>
                <a:latin typeface="Avenir Next"/>
                <a:ea typeface="Avenir Next"/>
                <a:cs typeface="Avenir Next"/>
                <a:sym typeface="Avenir Nex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1426228" y="151332"/>
            <a:ext cx="8925055" cy="556506"/>
          </a:xfrm>
          <a:prstGeom prst="rect">
            <a:avLst/>
          </a:prstGeom>
        </p:spPr>
        <p:txBody>
          <a:bodyPr lIns="31890" tIns="31890" rIns="31890" bIns="31890" anchor="t"/>
          <a:lstStyle>
            <a:lvl1pPr algn="l">
              <a:defRPr sz="9000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661397" y="1023480"/>
            <a:ext cx="10940644" cy="5180027"/>
          </a:xfrm>
          <a:prstGeom prst="rect">
            <a:avLst/>
          </a:prstGeom>
        </p:spPr>
        <p:txBody>
          <a:bodyPr lIns="31890" tIns="31890" rIns="31890" bIns="31890" anchor="t"/>
          <a:lstStyle>
            <a:lvl1pPr marL="350161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chemeClr val="accent1"/>
                </a:solidFill>
              </a:defRPr>
            </a:lvl1pPr>
            <a:lvl2pPr marL="722207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2pPr>
            <a:lvl3pPr marL="1094254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chemeClr val="accent1"/>
                </a:solidFill>
              </a:defRPr>
            </a:lvl3pPr>
            <a:lvl4pPr marL="1466300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4pPr>
            <a:lvl5pPr marL="1838347" indent="-350161">
              <a:buClr>
                <a:schemeClr val="accent1">
                  <a:satOff val="-3355"/>
                  <a:lumOff val="26614"/>
                </a:schemeClr>
              </a:buClr>
              <a:buSzPct val="104999"/>
              <a:buFont typeface="Avenir Next"/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4" name="2_BARI_LOGO_NOME_ESTESO.jpg" descr="2_BARI_LOGO_NOME_ESTES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7" y="179466"/>
            <a:ext cx="1147257" cy="55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MSlogo_color_label_1024_May2014.png" descr="CMSlogo_color_label_1024_May201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579" y="102431"/>
            <a:ext cx="947434" cy="710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8900018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75902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378498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979940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796484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45018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812224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4110793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12626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0B419-10D9-4D5B-AF4D-98E897F6EA7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47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emf"/><Relationship Id="rId10" Type="http://schemas.openxmlformats.org/officeDocument/2006/relationships/image" Target="../media/image29.png"/><Relationship Id="rId11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png"/><Relationship Id="rId14" Type="http://schemas.openxmlformats.org/officeDocument/2006/relationships/image" Target="../media/image4.sv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hyperlink" Target="https://cds.cern.ch/record/2272264/files/CMS-TDR-014.pdf" TargetMode="External"/><Relationship Id="rId4" Type="http://schemas.openxmlformats.org/officeDocument/2006/relationships/hyperlink" Target="https://cds.cern.ch/record/2293646" TargetMode="External"/><Relationship Id="rId5" Type="http://schemas.openxmlformats.org/officeDocument/2006/relationships/hyperlink" Target="https://cds.cern.ch/record/2283187" TargetMode="External"/><Relationship Id="rId6" Type="http://schemas.openxmlformats.org/officeDocument/2006/relationships/hyperlink" Target="https://cds.cern.ch/record/002706512" TargetMode="External"/><Relationship Id="rId7" Type="http://schemas.openxmlformats.org/officeDocument/2006/relationships/hyperlink" Target="https://cds.cern.ch/record/2296612" TargetMode="External"/><Relationship Id="rId8" Type="http://schemas.openxmlformats.org/officeDocument/2006/relationships/hyperlink" Target="https://cds.cern.ch/record/2283189" TargetMode="External"/><Relationship Id="rId9" Type="http://schemas.openxmlformats.org/officeDocument/2006/relationships/hyperlink" Target="https://cds.cern.ch/record/2020886" TargetMode="External"/><Relationship Id="rId10" Type="http://schemas.openxmlformats.org/officeDocument/2006/relationships/hyperlink" Target="https://cds.cern.ch/record/2055167/files/LHCC-G-165.pdf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43.jpg"/><Relationship Id="rId6" Type="http://schemas.openxmlformats.org/officeDocument/2006/relationships/image" Target="../media/image44.jpe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9" Type="http://schemas.openxmlformats.org/officeDocument/2006/relationships/hyperlink" Target="https://twiki.cern.ch/twiki/bin/view/CMS/ECOGASRESULTS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1.jpeg"/><Relationship Id="rId6" Type="http://schemas.openxmlformats.org/officeDocument/2006/relationships/image" Target="../media/image62.tiff"/><Relationship Id="rId7" Type="http://schemas.openxmlformats.org/officeDocument/2006/relationships/image" Target="../media/image63.png"/><Relationship Id="rId8" Type="http://schemas.openxmlformats.org/officeDocument/2006/relationships/image" Target="../media/image64.png"/><Relationship Id="rId9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tif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1.png"/><Relationship Id="rId6" Type="http://schemas.openxmlformats.org/officeDocument/2006/relationships/image" Target="../media/image12.t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3.jpg"/><Relationship Id="rId6" Type="http://schemas.openxmlformats.org/officeDocument/2006/relationships/image" Target="../media/image14.png"/><Relationship Id="rId7" Type="http://schemas.openxmlformats.org/officeDocument/2006/relationships/hyperlink" Target="https://arxiv.org/abs/1902.00134v2" TargetMode="External"/><Relationship Id="rId8" Type="http://schemas.openxmlformats.org/officeDocument/2006/relationships/hyperlink" Target="https://arxiv.org/abs/1910.00012v4" TargetMode="External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GR1, Preventivi 2021 </a:t>
            </a:r>
            <a:endParaRPr lang="it-IT" dirty="0"/>
          </a:p>
        </p:txBody>
      </p:sp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2131360"/>
          </a:xfrm>
        </p:spPr>
        <p:txBody>
          <a:bodyPr>
            <a:normAutofit fontScale="90000"/>
          </a:bodyPr>
          <a:lstStyle/>
          <a:p>
            <a:r>
              <a:rPr lang="it-IT" sz="4800" b="1" dirty="0" smtClean="0">
                <a:solidFill>
                  <a:srgbClr val="0000FF"/>
                </a:solidFill>
              </a:rPr>
              <a:t>Esperimento CMS : attività &amp; richieste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Preventivi 2021 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300" i="1" dirty="0" smtClean="0"/>
              <a:t>G. Pugliese, Responsabile Locale 2020</a:t>
            </a:r>
            <a:br>
              <a:rPr lang="it-IT" sz="3300" i="1" dirty="0" smtClean="0"/>
            </a:br>
            <a:r>
              <a:rPr lang="it-IT" sz="3300" i="1" dirty="0" smtClean="0"/>
              <a:t>A. Pompili, Responsabile Local </a:t>
            </a:r>
            <a:r>
              <a:rPr lang="it-IT" sz="3300" i="1" dirty="0" smtClean="0"/>
              <a:t>2019</a:t>
            </a:r>
            <a:endParaRPr lang="it-IT" sz="3300" i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14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8152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Computing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0746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5" name="Picture 2" descr="http://blogs.discovery.com/.a/6a00d8341bf67c53ef01676826af8e970b-800wi"/>
          <p:cNvPicPr>
            <a:picLocks noChangeAspect="1" noChangeArrowheads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56000" y="1016000"/>
            <a:ext cx="6680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LS2: 2019 -2020 – (2021)</a:t>
            </a:r>
            <a:endParaRPr lang="it-IT" sz="7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13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896" y="0"/>
            <a:ext cx="10972800" cy="1032706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Nuova schedula LS2 </a:t>
            </a:r>
            <a:r>
              <a:rPr lang="it-IT" b="1" dirty="0" smtClean="0">
                <a:solidFill>
                  <a:srgbClr val="0000FF"/>
                </a:solidFill>
              </a:rPr>
              <a:t>(post COVID) e..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876" y="2111214"/>
            <a:ext cx="8559777" cy="474678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CFCCFF-0C7F-9B4D-AB88-50500DCAE8E1}"/>
              </a:ext>
            </a:extLst>
          </p:cNvPr>
          <p:cNvSpPr txBox="1"/>
          <p:nvPr/>
        </p:nvSpPr>
        <p:spPr>
          <a:xfrm>
            <a:off x="512749" y="996299"/>
            <a:ext cx="7522281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  <a:latin typeface="PT Sans" panose="020B0503020203020204" pitchFamily="34" charset="77"/>
              </a:rPr>
              <a:t>Post-COVID: 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</a:rPr>
              <a:t>lentamente ripresa al CERN l'attività (da metà maggio)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</a:rPr>
              <a:t>Prodotta una nuova schedula per completare le attività di LS2 (8 giugno 2020) </a:t>
            </a:r>
          </a:p>
          <a:p>
            <a:pPr marL="285750" indent="-285750">
              <a:buFont typeface="Wingdings" charset="2"/>
              <a:buChar char="Ø"/>
            </a:pPr>
            <a:r>
              <a:rPr lang="it-IT" sz="1600" dirty="0" smtClean="0">
                <a:latin typeface="PT Sans" panose="020B0503020203020204" pitchFamily="34" charset="77"/>
                <a:sym typeface="Helvetica Light"/>
              </a:rPr>
              <a:t>Ready for </a:t>
            </a:r>
            <a:r>
              <a:rPr lang="it-IT" sz="1600" dirty="0" err="1" smtClean="0">
                <a:latin typeface="PT Sans" panose="020B0503020203020204" pitchFamily="34" charset="77"/>
                <a:sym typeface="Helvetica Light"/>
              </a:rPr>
              <a:t>beam</a:t>
            </a:r>
            <a:r>
              <a:rPr lang="it-IT" sz="1600" dirty="0" smtClean="0">
                <a:latin typeface="PT Sans" panose="020B0503020203020204" pitchFamily="34" charset="77"/>
                <a:sym typeface="Helvetica Light"/>
              </a:rPr>
              <a:t> 27 settembre. </a:t>
            </a:r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3BF623-F982-8649-9B1E-B924CF6CA387}"/>
              </a:ext>
            </a:extLst>
          </p:cNvPr>
          <p:cNvSpPr txBox="1"/>
          <p:nvPr/>
        </p:nvSpPr>
        <p:spPr>
          <a:xfrm>
            <a:off x="9577943" y="3159191"/>
            <a:ext cx="202952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dirty="0">
                <a:latin typeface="PT Sans" panose="020B0503020203020204" pitchFamily="34" charset="77"/>
              </a:rPr>
              <a:t>R</a:t>
            </a:r>
            <a:r>
              <a:rPr lang="en-GB" dirty="0" smtClean="0">
                <a:latin typeface="PT Sans" panose="020B0503020203020204" pitchFamily="34" charset="77"/>
              </a:rPr>
              <a:t>eady </a:t>
            </a:r>
            <a:r>
              <a:rPr lang="en-GB" dirty="0">
                <a:latin typeface="PT Sans" panose="020B0503020203020204" pitchFamily="34" charset="77"/>
              </a:rPr>
              <a:t>for beam Feb 1</a:t>
            </a:r>
            <a:r>
              <a:rPr lang="en-GB" baseline="31999" dirty="0">
                <a:latin typeface="PT Sans" panose="020B0503020203020204" pitchFamily="34" charset="77"/>
              </a:rPr>
              <a:t>st </a:t>
            </a:r>
            <a:r>
              <a:rPr lang="en-GB" dirty="0">
                <a:latin typeface="PT Sans" panose="020B0503020203020204" pitchFamily="34" charset="77"/>
              </a:rPr>
              <a:t>2022</a:t>
            </a:r>
            <a:endParaRPr kumimoji="0" lang="x-non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585997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10972800" cy="1032706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..previsioni per RUN3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4CFCCFF-0C7F-9B4D-AB88-50500DCAE8E1}"/>
              </a:ext>
            </a:extLst>
          </p:cNvPr>
          <p:cNvSpPr txBox="1"/>
          <p:nvPr/>
        </p:nvSpPr>
        <p:spPr>
          <a:xfrm>
            <a:off x="512749" y="1242520"/>
            <a:ext cx="7522281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it-IT" sz="1600" dirty="0" smtClean="0">
                <a:latin typeface="PT Sans" panose="020B0503020203020204" pitchFamily="34" charset="77"/>
              </a:rPr>
              <a:t>..</a:t>
            </a:r>
          </a:p>
          <a:p>
            <a:endParaRPr kumimoji="0" lang="it-IT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="" xmlns:a16="http://schemas.microsoft.com/office/drawing/2014/main" id="{7AE1D2A7-A383-554A-B66F-7F2F8BDC4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5259"/>
            <a:ext cx="3592484" cy="2327019"/>
          </a:xfrm>
          <a:prstGeom prst="rect">
            <a:avLst/>
          </a:prstGeom>
        </p:spPr>
      </p:pic>
      <p:pic>
        <p:nvPicPr>
          <p:cNvPr id="14" name="Screenshot 2020-06-17 at 11.45.01.png" descr="Screenshot 2020-06-17 at 11.45.01.png">
            <a:extLst>
              <a:ext uri="{FF2B5EF4-FFF2-40B4-BE49-F238E27FC236}">
                <a16:creationId xmlns="" xmlns:a16="http://schemas.microsoft.com/office/drawing/2014/main" id="{07A81628-0F96-EB48-9DF7-D5A6F36733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235"/>
            <a:ext cx="1496029" cy="219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Screenshot 2020-06-17 at 11.45.36.png" descr="Screenshot 2020-06-17 at 11.45.36.png">
            <a:extLst>
              <a:ext uri="{FF2B5EF4-FFF2-40B4-BE49-F238E27FC236}">
                <a16:creationId xmlns="" xmlns:a16="http://schemas.microsoft.com/office/drawing/2014/main" id="{24647916-DAC9-B148-872B-BCC5C60136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2151" y="344235"/>
            <a:ext cx="1866156" cy="22077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2">
            <a:extLst>
              <a:ext uri="{FF2B5EF4-FFF2-40B4-BE49-F238E27FC236}">
                <a16:creationId xmlns="" xmlns:a16="http://schemas.microsoft.com/office/drawing/2014/main" id="{A02EEBE2-4532-0340-9E32-0C1BFCF27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2" y="4742401"/>
            <a:ext cx="2599220" cy="194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FF19318-B613-2B45-AB03-318C9F3F1A4E}"/>
              </a:ext>
            </a:extLst>
          </p:cNvPr>
          <p:cNvSpPr txBox="1"/>
          <p:nvPr/>
        </p:nvSpPr>
        <p:spPr>
          <a:xfrm>
            <a:off x="8879877" y="91585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FF19318-B613-2B45-AB03-318C9F3F1A4E}"/>
              </a:ext>
            </a:extLst>
          </p:cNvPr>
          <p:cNvSpPr txBox="1"/>
          <p:nvPr/>
        </p:nvSpPr>
        <p:spPr>
          <a:xfrm>
            <a:off x="9032277" y="93109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FF19318-B613-2B45-AB03-318C9F3F1A4E}"/>
              </a:ext>
            </a:extLst>
          </p:cNvPr>
          <p:cNvSpPr txBox="1"/>
          <p:nvPr/>
        </p:nvSpPr>
        <p:spPr>
          <a:xfrm>
            <a:off x="9184677" y="9463365"/>
            <a:ext cx="316753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AU" b="0" i="0" u="none" strike="noStrike" cap="none" spc="0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FillTx/>
                <a:latin typeface="PT Sans" panose="020B0503020203020204" pitchFamily="34" charset="77"/>
                <a:sym typeface="Helvetica Light"/>
              </a:rPr>
              <a:t>PU in 2022~ as in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3BF623-F982-8649-9B1E-B924CF6CA387}"/>
              </a:ext>
            </a:extLst>
          </p:cNvPr>
          <p:cNvSpPr txBox="1"/>
          <p:nvPr/>
        </p:nvSpPr>
        <p:spPr>
          <a:xfrm>
            <a:off x="2919670" y="6232924"/>
            <a:ext cx="2029529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GB" dirty="0" smtClean="0">
                <a:latin typeface="PT Sans" panose="020B0503020203020204" pitchFamily="34" charset="77"/>
              </a:rPr>
              <a:t>PU in 2022 ≈ 2018</a:t>
            </a:r>
            <a:endParaRPr kumimoji="0" lang="x-none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E1BBBB-36C8-FC41-9200-F9DAC37479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4432" y="2080685"/>
            <a:ext cx="8851988" cy="163772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382A34D-CD71-C140-A7DB-E04F168EA345}"/>
              </a:ext>
            </a:extLst>
          </p:cNvPr>
          <p:cNvSpPr txBox="1"/>
          <p:nvPr/>
        </p:nvSpPr>
        <p:spPr>
          <a:xfrm>
            <a:off x="4160823" y="2859658"/>
            <a:ext cx="6955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EYETS          YETS           EYETS                                            LS3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BA61066-701F-2D4D-ADD5-BBCCEE121414}"/>
              </a:ext>
            </a:extLst>
          </p:cNvPr>
          <p:cNvSpPr txBox="1"/>
          <p:nvPr/>
        </p:nvSpPr>
        <p:spPr>
          <a:xfrm>
            <a:off x="3585647" y="2053022"/>
            <a:ext cx="760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27 Nov 2019 plan</a:t>
            </a:r>
            <a:r>
              <a:rPr lang="x-none" sz="1400" dirty="0"/>
              <a:t>: recall LHC start in May-July 2021 depending on ATLAS NSW-A installation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501A13E-E060-5446-9651-242305F5A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546" y="4990977"/>
            <a:ext cx="8562843" cy="7063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53AD1E0-EED4-0442-BD2F-61782C59FCDA}"/>
              </a:ext>
            </a:extLst>
          </p:cNvPr>
          <p:cNvSpPr txBox="1"/>
          <p:nvPr/>
        </p:nvSpPr>
        <p:spPr>
          <a:xfrm>
            <a:off x="3520353" y="4682786"/>
            <a:ext cx="7665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Alternate</a:t>
            </a:r>
            <a:r>
              <a:rPr lang="x-none" sz="1400" dirty="0"/>
              <a:t> : NSW-C installation is cancelled and machine commissioning is started in late 2021: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5BF26EE-87A2-6C47-87F2-EC67274AEAF9}"/>
              </a:ext>
            </a:extLst>
          </p:cNvPr>
          <p:cNvSpPr txBox="1"/>
          <p:nvPr/>
        </p:nvSpPr>
        <p:spPr>
          <a:xfrm>
            <a:off x="4090841" y="5338667"/>
            <a:ext cx="6968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YETS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         YETS          EYETS                                            LS3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A44ED45-BC25-984F-BB18-3088A2FAEC27}"/>
              </a:ext>
            </a:extLst>
          </p:cNvPr>
          <p:cNvSpPr txBox="1"/>
          <p:nvPr/>
        </p:nvSpPr>
        <p:spPr>
          <a:xfrm>
            <a:off x="6548981" y="5582487"/>
            <a:ext cx="2635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                       HI                                  HI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7847160-6636-FC48-8216-DB9F7B1FFD8A}"/>
              </a:ext>
            </a:extLst>
          </p:cNvPr>
          <p:cNvSpPr/>
          <p:nvPr/>
        </p:nvSpPr>
        <p:spPr>
          <a:xfrm>
            <a:off x="5724945" y="5659809"/>
            <a:ext cx="221393" cy="139382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991A34D-98F5-104B-8F8A-0EC2DE81F8FC}"/>
              </a:ext>
            </a:extLst>
          </p:cNvPr>
          <p:cNvSpPr txBox="1"/>
          <p:nvPr/>
        </p:nvSpPr>
        <p:spPr>
          <a:xfrm>
            <a:off x="3589997" y="4264318"/>
            <a:ext cx="7943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with the only other major intervention pre LS3 being EYETS 23-24 (infrastructure + endcap muon)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5D4D4CC-7047-4E49-9538-CC92601BE942}"/>
              </a:ext>
            </a:extLst>
          </p:cNvPr>
          <p:cNvSpPr txBox="1"/>
          <p:nvPr/>
        </p:nvSpPr>
        <p:spPr>
          <a:xfrm>
            <a:off x="3584196" y="5832197"/>
            <a:ext cx="7919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/>
              <a:t>YETS 21-22 still has to be long enough to finish the shielding work &amp; teams have to still be there!!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24C35A47-44EE-3F43-B6F5-B8C769ADEA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4775" y="3457955"/>
            <a:ext cx="8567225" cy="7159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4467B1C-7F40-AA45-BD63-D4743ACD9809}"/>
              </a:ext>
            </a:extLst>
          </p:cNvPr>
          <p:cNvSpPr txBox="1"/>
          <p:nvPr/>
        </p:nvSpPr>
        <p:spPr>
          <a:xfrm>
            <a:off x="3529819" y="3173388"/>
            <a:ext cx="7702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400" dirty="0">
                <a:solidFill>
                  <a:srgbClr val="FF0000"/>
                </a:solidFill>
              </a:rPr>
              <a:t>08 Jun 2020 new baseline : </a:t>
            </a:r>
            <a:r>
              <a:rPr lang="x-none" sz="1400" dirty="0"/>
              <a:t>install ATLAS NSW-C and CMS shielding after early Oct beam test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187593C-6091-224E-82BD-5B6ACEF3A8D9}"/>
              </a:ext>
            </a:extLst>
          </p:cNvPr>
          <p:cNvSpPr txBox="1"/>
          <p:nvPr/>
        </p:nvSpPr>
        <p:spPr>
          <a:xfrm>
            <a:off x="4161266" y="3815894"/>
            <a:ext cx="6915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LS2                                             YETS           EYETS                                             LS3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BA75971-1C32-6F43-A3E7-76B85C33FC80}"/>
              </a:ext>
            </a:extLst>
          </p:cNvPr>
          <p:cNvSpPr txBox="1"/>
          <p:nvPr/>
        </p:nvSpPr>
        <p:spPr>
          <a:xfrm>
            <a:off x="6539133" y="4106839"/>
            <a:ext cx="26358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10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                       HI                                  HI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2D1A173-0644-614B-BEA6-D5EA2970E548}"/>
              </a:ext>
            </a:extLst>
          </p:cNvPr>
          <p:cNvSpPr/>
          <p:nvPr/>
        </p:nvSpPr>
        <p:spPr>
          <a:xfrm>
            <a:off x="5541498" y="4175418"/>
            <a:ext cx="330591" cy="118110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B35C2E7-C9FD-7648-96C5-B6FC22EA961C}"/>
              </a:ext>
            </a:extLst>
          </p:cNvPr>
          <p:cNvSpPr/>
          <p:nvPr/>
        </p:nvSpPr>
        <p:spPr>
          <a:xfrm>
            <a:off x="5503898" y="5659810"/>
            <a:ext cx="106669" cy="130993"/>
          </a:xfrm>
          <a:prstGeom prst="rect">
            <a:avLst/>
          </a:prstGeom>
          <a:solidFill>
            <a:srgbClr val="C30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Rectangle 2"/>
          <p:cNvSpPr/>
          <p:nvPr/>
        </p:nvSpPr>
        <p:spPr>
          <a:xfrm>
            <a:off x="3689683" y="966887"/>
            <a:ext cx="6430211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>
                <a:latin typeface="PT Sans" panose="020B0503020203020204" pitchFamily="34" charset="77"/>
              </a:rPr>
              <a:t>Prodotta una nuova schedula </a:t>
            </a:r>
            <a:r>
              <a:rPr lang="it-IT" dirty="0" smtClean="0">
                <a:latin typeface="PT Sans" panose="020B0503020203020204" pitchFamily="34" charset="77"/>
              </a:rPr>
              <a:t>per Run3 (baseline) con un inizio RUN3 a febbraio. Alternativamente a novembre 2021</a:t>
            </a:r>
            <a:endParaRPr lang="it-IT" dirty="0">
              <a:latin typeface="PT Sans" panose="020B05030202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8997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890A7B2-882D-5C43-B69B-1C84B2137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1" y="1499351"/>
            <a:ext cx="7733393" cy="37873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D2F6AF-5E8B-F149-98D4-9199AED69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98894"/>
            <a:ext cx="11539076" cy="875653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Overview attività Muoni @ CMS in LS2 </a:t>
            </a:r>
            <a:br>
              <a:rPr lang="it-IT" sz="3600" b="1" dirty="0" smtClean="0">
                <a:solidFill>
                  <a:srgbClr val="0000FF"/>
                </a:solidFill>
              </a:rPr>
            </a:br>
            <a:r>
              <a:rPr lang="it-IT" sz="3600" b="1" dirty="0" smtClean="0">
                <a:solidFill>
                  <a:srgbClr val="0000FF"/>
                </a:solidFill>
              </a:rPr>
              <a:t>(focus sulle attività con sostanziale contributo di Bari)</a:t>
            </a:r>
            <a:endParaRPr lang="it-IT" sz="3600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E22FDF74-193D-5F44-96E1-8577992CFC69}"/>
              </a:ext>
            </a:extLst>
          </p:cNvPr>
          <p:cNvSpPr/>
          <p:nvPr/>
        </p:nvSpPr>
        <p:spPr>
          <a:xfrm>
            <a:off x="3113071" y="2336729"/>
            <a:ext cx="3452117" cy="12945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63CF4EE8-2225-F54B-8D1B-500068730BD6}"/>
              </a:ext>
            </a:extLst>
          </p:cNvPr>
          <p:cNvSpPr/>
          <p:nvPr/>
        </p:nvSpPr>
        <p:spPr>
          <a:xfrm>
            <a:off x="5732981" y="3885559"/>
            <a:ext cx="667820" cy="112502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104A29D-A91C-B346-8D26-2F25B8B01067}"/>
              </a:ext>
            </a:extLst>
          </p:cNvPr>
          <p:cNvSpPr txBox="1"/>
          <p:nvPr/>
        </p:nvSpPr>
        <p:spPr>
          <a:xfrm>
            <a:off x="159212" y="4804263"/>
            <a:ext cx="5670914" cy="203132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/>
                </a:solidFill>
              </a:rPr>
              <a:t>GEM GE1/1 Project (CMS Phase-1 upgrade)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</a:t>
            </a:r>
            <a:r>
              <a:rPr lang="it-IT" i="1" dirty="0" err="1">
                <a:solidFill>
                  <a:schemeClr val="accent1"/>
                </a:solidFill>
              </a:rPr>
              <a:t>Construct</a:t>
            </a:r>
            <a:r>
              <a:rPr lang="it-IT" i="1" dirty="0">
                <a:solidFill>
                  <a:schemeClr val="accent1"/>
                </a:solidFill>
              </a:rPr>
              <a:t> &amp; </a:t>
            </a:r>
            <a:r>
              <a:rPr lang="it-IT" i="1" dirty="0" err="1">
                <a:solidFill>
                  <a:schemeClr val="accent1"/>
                </a:solidFill>
              </a:rPr>
              <a:t>Qualify</a:t>
            </a:r>
            <a:r>
              <a:rPr lang="it-IT" i="1" dirty="0">
                <a:solidFill>
                  <a:schemeClr val="accent1"/>
                </a:solidFill>
              </a:rPr>
              <a:t> 144 Triple-GEM detectors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Installation </a:t>
            </a:r>
            <a:r>
              <a:rPr lang="it-IT" i="1" dirty="0" err="1">
                <a:solidFill>
                  <a:schemeClr val="accent1"/>
                </a:solidFill>
              </a:rPr>
              <a:t>during</a:t>
            </a:r>
            <a:r>
              <a:rPr lang="it-IT" i="1" dirty="0">
                <a:solidFill>
                  <a:schemeClr val="accent1"/>
                </a:solidFill>
              </a:rPr>
              <a:t> LS-2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Installation of Services (HV, LV </a:t>
            </a:r>
            <a:r>
              <a:rPr lang="it-IT" i="1" dirty="0" err="1">
                <a:solidFill>
                  <a:schemeClr val="accent1"/>
                </a:solidFill>
              </a:rPr>
              <a:t>cab</a:t>
            </a:r>
            <a:r>
              <a:rPr lang="it-IT" i="1" dirty="0">
                <a:solidFill>
                  <a:schemeClr val="accent1"/>
                </a:solidFill>
              </a:rPr>
              <a:t> &amp; </a:t>
            </a:r>
            <a:r>
              <a:rPr lang="it-IT" i="1" dirty="0" err="1">
                <a:solidFill>
                  <a:schemeClr val="accent1"/>
                </a:solidFill>
              </a:rPr>
              <a:t>conn</a:t>
            </a:r>
            <a:r>
              <a:rPr lang="it-IT" i="1" dirty="0">
                <a:solidFill>
                  <a:schemeClr val="accent1"/>
                </a:solidFill>
              </a:rPr>
              <a:t>)</a:t>
            </a:r>
          </a:p>
          <a:p>
            <a:r>
              <a:rPr lang="it-IT" i="1" dirty="0">
                <a:solidFill>
                  <a:schemeClr val="accent1"/>
                </a:solidFill>
              </a:rPr>
              <a:t>- </a:t>
            </a:r>
            <a:r>
              <a:rPr lang="it-IT" i="1" dirty="0" err="1">
                <a:solidFill>
                  <a:schemeClr val="accent1"/>
                </a:solidFill>
              </a:rPr>
              <a:t>Commissioning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err="1">
                <a:solidFill>
                  <a:schemeClr val="accent1"/>
                </a:solidFill>
              </a:rPr>
              <a:t>will</a:t>
            </a:r>
            <a:r>
              <a:rPr lang="it-IT" i="1" dirty="0">
                <a:solidFill>
                  <a:schemeClr val="accent1"/>
                </a:solidFill>
              </a:rPr>
              <a:t> start </a:t>
            </a:r>
            <a:r>
              <a:rPr lang="it-IT" i="1" dirty="0" err="1">
                <a:solidFill>
                  <a:schemeClr val="accent1"/>
                </a:solidFill>
              </a:rPr>
              <a:t>after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err="1">
                <a:solidFill>
                  <a:schemeClr val="accent1"/>
                </a:solidFill>
              </a:rPr>
              <a:t>Summer</a:t>
            </a:r>
            <a:r>
              <a:rPr lang="it-IT" i="1" dirty="0">
                <a:solidFill>
                  <a:schemeClr val="accent1"/>
                </a:solidFill>
              </a:rPr>
              <a:t> </a:t>
            </a:r>
            <a:r>
              <a:rPr lang="it-IT" i="1" dirty="0" smtClean="0">
                <a:solidFill>
                  <a:schemeClr val="accent1"/>
                </a:solidFill>
              </a:rPr>
              <a:t>2020</a:t>
            </a:r>
            <a:endParaRPr lang="it-IT" i="1" dirty="0">
              <a:solidFill>
                <a:schemeClr val="accent1"/>
              </a:solidFill>
            </a:endParaRPr>
          </a:p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Priority</a:t>
            </a:r>
            <a:r>
              <a:rPr lang="it-IT" b="1" i="1" dirty="0">
                <a:solidFill>
                  <a:srgbClr val="FF0000"/>
                </a:solidFill>
              </a:rPr>
              <a:t> of CMS </a:t>
            </a:r>
          </a:p>
          <a:p>
            <a:pPr algn="ctr"/>
            <a:r>
              <a:rPr lang="it-IT" b="1" i="1" dirty="0" err="1">
                <a:solidFill>
                  <a:srgbClr val="FF0000"/>
                </a:solidFill>
              </a:rPr>
              <a:t>During</a:t>
            </a:r>
            <a:r>
              <a:rPr lang="it-IT" b="1" i="1" dirty="0">
                <a:solidFill>
                  <a:srgbClr val="FF0000"/>
                </a:solidFill>
              </a:rPr>
              <a:t> LS-2 </a:t>
            </a:r>
            <a:r>
              <a:rPr lang="it-IT" b="1" i="1" dirty="0" err="1">
                <a:solidFill>
                  <a:srgbClr val="FF0000"/>
                </a:solidFill>
              </a:rPr>
              <a:t>all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  <a:r>
              <a:rPr lang="it-IT" b="1" i="1" dirty="0" err="1">
                <a:solidFill>
                  <a:srgbClr val="FF0000"/>
                </a:solidFill>
              </a:rPr>
              <a:t>eyes</a:t>
            </a:r>
            <a:r>
              <a:rPr lang="it-IT" b="1" i="1" dirty="0">
                <a:solidFill>
                  <a:srgbClr val="FF0000"/>
                </a:solidFill>
              </a:rPr>
              <a:t> are on </a:t>
            </a:r>
            <a:r>
              <a:rPr lang="it-IT" b="1" i="1" dirty="0" err="1">
                <a:solidFill>
                  <a:srgbClr val="FF0000"/>
                </a:solidFill>
              </a:rPr>
              <a:t>us</a:t>
            </a:r>
            <a:r>
              <a:rPr lang="it-IT" b="1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0" name="Left Brace 9">
            <a:extLst>
              <a:ext uri="{FF2B5EF4-FFF2-40B4-BE49-F238E27FC236}">
                <a16:creationId xmlns="" xmlns:a16="http://schemas.microsoft.com/office/drawing/2014/main" id="{BF5EFB61-4D44-694A-8E98-341C998AF363}"/>
              </a:ext>
            </a:extLst>
          </p:cNvPr>
          <p:cNvSpPr/>
          <p:nvPr/>
        </p:nvSpPr>
        <p:spPr>
          <a:xfrm rot="16200000">
            <a:off x="7101814" y="4380919"/>
            <a:ext cx="192500" cy="702603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2" name="Freeform 11">
            <a:extLst>
              <a:ext uri="{FF2B5EF4-FFF2-40B4-BE49-F238E27FC236}">
                <a16:creationId xmlns="" xmlns:a16="http://schemas.microsoft.com/office/drawing/2014/main" id="{F51EDA0B-98EC-6148-A810-70F3286BFF16}"/>
              </a:ext>
            </a:extLst>
          </p:cNvPr>
          <p:cNvSpPr/>
          <p:nvPr/>
        </p:nvSpPr>
        <p:spPr>
          <a:xfrm>
            <a:off x="4003506" y="3902785"/>
            <a:ext cx="1799285" cy="655563"/>
          </a:xfrm>
          <a:custGeom>
            <a:avLst/>
            <a:gdLst>
              <a:gd name="connsiteX0" fmla="*/ 1553228 w 1553228"/>
              <a:gd name="connsiteY0" fmla="*/ 376819 h 1003120"/>
              <a:gd name="connsiteX1" fmla="*/ 713984 w 1553228"/>
              <a:gd name="connsiteY1" fmla="*/ 26090 h 1003120"/>
              <a:gd name="connsiteX2" fmla="*/ 0 w 1553228"/>
              <a:gd name="connsiteY2" fmla="*/ 1003120 h 1003120"/>
              <a:gd name="connsiteX3" fmla="*/ 0 w 1553228"/>
              <a:gd name="connsiteY3" fmla="*/ 1003120 h 10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8" h="1003120">
                <a:moveTo>
                  <a:pt x="1553228" y="376819"/>
                </a:moveTo>
                <a:cubicBezTo>
                  <a:pt x="1263041" y="149262"/>
                  <a:pt x="972855" y="-78294"/>
                  <a:pt x="713984" y="26090"/>
                </a:cubicBezTo>
                <a:cubicBezTo>
                  <a:pt x="455113" y="130473"/>
                  <a:pt x="0" y="1003120"/>
                  <a:pt x="0" y="1003120"/>
                </a:cubicBezTo>
                <a:lnTo>
                  <a:pt x="0" y="1003120"/>
                </a:lnTo>
              </a:path>
            </a:pathLst>
          </a:custGeom>
          <a:noFill/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2461925C-7A5F-3743-88E4-E9DAAADA4C06}"/>
              </a:ext>
            </a:extLst>
          </p:cNvPr>
          <p:cNvSpPr/>
          <p:nvPr/>
        </p:nvSpPr>
        <p:spPr>
          <a:xfrm>
            <a:off x="280311" y="4287955"/>
            <a:ext cx="452991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6FEB496-71C5-584C-975C-E76057D5F384}"/>
              </a:ext>
            </a:extLst>
          </p:cNvPr>
          <p:cNvSpPr txBox="1"/>
          <p:nvPr/>
        </p:nvSpPr>
        <p:spPr>
          <a:xfrm>
            <a:off x="76201" y="2282515"/>
            <a:ext cx="2946572" cy="120032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RPC </a:t>
            </a:r>
            <a:r>
              <a:rPr lang="it-IT" b="1" dirty="0" err="1">
                <a:solidFill>
                  <a:srgbClr val="FF0000"/>
                </a:solidFill>
              </a:rPr>
              <a:t>Leak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Repair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campaign</a:t>
            </a:r>
            <a:r>
              <a:rPr lang="it-IT" b="1" dirty="0">
                <a:solidFill>
                  <a:srgbClr val="FF0000"/>
                </a:solidFill>
              </a:rPr>
              <a:t/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- </a:t>
            </a:r>
            <a:r>
              <a:rPr lang="it-IT" i="1" dirty="0">
                <a:solidFill>
                  <a:srgbClr val="FF0000"/>
                </a:solidFill>
              </a:rPr>
              <a:t>CERN </a:t>
            </a:r>
            <a:r>
              <a:rPr lang="it-IT" i="1" dirty="0" err="1">
                <a:solidFill>
                  <a:srgbClr val="FF0000"/>
                </a:solidFill>
              </a:rPr>
              <a:t>priority</a:t>
            </a:r>
            <a:r>
              <a:rPr lang="it-IT" i="1" dirty="0">
                <a:solidFill>
                  <a:srgbClr val="FF0000"/>
                </a:solidFill>
              </a:rPr>
              <a:t> to reduce</a:t>
            </a:r>
            <a:br>
              <a:rPr lang="it-IT" i="1" dirty="0">
                <a:solidFill>
                  <a:srgbClr val="FF0000"/>
                </a:solidFill>
              </a:rPr>
            </a:br>
            <a:r>
              <a:rPr lang="it-IT" i="1" dirty="0">
                <a:solidFill>
                  <a:srgbClr val="FF0000"/>
                </a:solidFill>
              </a:rPr>
              <a:t>GWP </a:t>
            </a:r>
            <a:r>
              <a:rPr lang="it-IT" i="1" dirty="0" err="1" smtClean="0">
                <a:solidFill>
                  <a:srgbClr val="FF0000"/>
                </a:solidFill>
              </a:rPr>
              <a:t>emission</a:t>
            </a:r>
            <a:r>
              <a:rPr lang="it-IT" i="1" dirty="0" smtClean="0">
                <a:solidFill>
                  <a:srgbClr val="FF0000"/>
                </a:solidFill>
              </a:rPr>
              <a:t> </a:t>
            </a:r>
            <a:r>
              <a:rPr lang="it-IT" i="1" dirty="0">
                <a:solidFill>
                  <a:srgbClr val="FF0000"/>
                </a:solidFill>
              </a:rPr>
              <a:t>to </a:t>
            </a:r>
            <a:r>
              <a:rPr lang="it-IT" i="1" dirty="0" err="1">
                <a:solidFill>
                  <a:srgbClr val="FF0000"/>
                </a:solidFill>
              </a:rPr>
              <a:t>envment</a:t>
            </a:r>
            <a:endParaRPr lang="it-IT" i="1" dirty="0">
              <a:solidFill>
                <a:srgbClr val="FF0000"/>
              </a:solidFill>
            </a:endParaRPr>
          </a:p>
          <a:p>
            <a:pPr marL="214313" indent="-214313">
              <a:buFontTx/>
              <a:buChar char="-"/>
            </a:pPr>
            <a:r>
              <a:rPr lang="it-IT" i="1" dirty="0" err="1">
                <a:solidFill>
                  <a:srgbClr val="FF0000"/>
                </a:solidFill>
              </a:rPr>
              <a:t>Heavy</a:t>
            </a:r>
            <a:r>
              <a:rPr lang="it-IT" i="1" dirty="0">
                <a:solidFill>
                  <a:srgbClr val="FF0000"/>
                </a:solidFill>
              </a:rPr>
              <a:t> </a:t>
            </a:r>
            <a:r>
              <a:rPr lang="it-IT" i="1" dirty="0" err="1">
                <a:solidFill>
                  <a:srgbClr val="FF0000"/>
                </a:solidFill>
              </a:rPr>
              <a:t>involvement</a:t>
            </a:r>
            <a:r>
              <a:rPr lang="it-IT" i="1" dirty="0">
                <a:solidFill>
                  <a:srgbClr val="FF0000"/>
                </a:solidFill>
              </a:rPr>
              <a:t> Bari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2E9944D-EC01-304C-9D24-61C989204C3A}"/>
              </a:ext>
            </a:extLst>
          </p:cNvPr>
          <p:cNvSpPr/>
          <p:nvPr/>
        </p:nvSpPr>
        <p:spPr>
          <a:xfrm>
            <a:off x="280311" y="1963138"/>
            <a:ext cx="452991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D027DAA5-9D69-8547-9194-B2B49FBEEC51}"/>
              </a:ext>
            </a:extLst>
          </p:cNvPr>
          <p:cNvSpPr/>
          <p:nvPr/>
        </p:nvSpPr>
        <p:spPr>
          <a:xfrm>
            <a:off x="8113124" y="3606800"/>
            <a:ext cx="1284876" cy="1070461"/>
          </a:xfrm>
          <a:prstGeom prst="ellipse">
            <a:avLst/>
          </a:prstGeom>
          <a:noFill/>
          <a:ln w="38100">
            <a:solidFill>
              <a:srgbClr val="B51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C3EECCA6-66F1-4148-BBD3-0406DA60C316}"/>
              </a:ext>
            </a:extLst>
          </p:cNvPr>
          <p:cNvSpPr txBox="1"/>
          <p:nvPr/>
        </p:nvSpPr>
        <p:spPr>
          <a:xfrm>
            <a:off x="9321800" y="5458893"/>
            <a:ext cx="2205255" cy="584776"/>
          </a:xfrm>
          <a:prstGeom prst="rect">
            <a:avLst/>
          </a:prstGeom>
          <a:noFill/>
          <a:ln w="38100">
            <a:solidFill>
              <a:srgbClr val="BE1DA8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BE1DA8"/>
                </a:solidFill>
              </a:rPr>
              <a:t>RPC3.1 e 4.1:  </a:t>
            </a:r>
            <a:r>
              <a:rPr lang="it-IT" sz="1600" i="1" dirty="0">
                <a:solidFill>
                  <a:srgbClr val="BE1DA8"/>
                </a:solidFill>
              </a:rPr>
              <a:t>Services </a:t>
            </a:r>
            <a:r>
              <a:rPr lang="it-IT" sz="1600" i="1" dirty="0" err="1" smtClean="0">
                <a:solidFill>
                  <a:srgbClr val="BE1DA8"/>
                </a:solidFill>
              </a:rPr>
              <a:t>installation</a:t>
            </a:r>
            <a:r>
              <a:rPr lang="it-IT" sz="1600" i="1" dirty="0" smtClean="0">
                <a:solidFill>
                  <a:srgbClr val="BE1DA8"/>
                </a:solidFill>
              </a:rPr>
              <a:t> </a:t>
            </a:r>
            <a:endParaRPr lang="it-IT" sz="1600" i="1" dirty="0">
              <a:solidFill>
                <a:srgbClr val="BE1DA8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623A5C4D-0919-3B40-A1A5-A8142C416C35}"/>
              </a:ext>
            </a:extLst>
          </p:cNvPr>
          <p:cNvSpPr/>
          <p:nvPr/>
        </p:nvSpPr>
        <p:spPr>
          <a:xfrm>
            <a:off x="11547457" y="5028244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3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="" xmlns:a16="http://schemas.microsoft.com/office/drawing/2014/main" id="{F51EDA0B-98EC-6148-A810-70F3286BFF16}"/>
              </a:ext>
            </a:extLst>
          </p:cNvPr>
          <p:cNvSpPr/>
          <p:nvPr/>
        </p:nvSpPr>
        <p:spPr>
          <a:xfrm rot="9409940" flipV="1">
            <a:off x="9511062" y="3167770"/>
            <a:ext cx="801988" cy="2475650"/>
          </a:xfrm>
          <a:custGeom>
            <a:avLst/>
            <a:gdLst>
              <a:gd name="connsiteX0" fmla="*/ 1553228 w 1553228"/>
              <a:gd name="connsiteY0" fmla="*/ 376819 h 1003120"/>
              <a:gd name="connsiteX1" fmla="*/ 713984 w 1553228"/>
              <a:gd name="connsiteY1" fmla="*/ 26090 h 1003120"/>
              <a:gd name="connsiteX2" fmla="*/ 0 w 1553228"/>
              <a:gd name="connsiteY2" fmla="*/ 1003120 h 1003120"/>
              <a:gd name="connsiteX3" fmla="*/ 0 w 1553228"/>
              <a:gd name="connsiteY3" fmla="*/ 1003120 h 10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8" h="1003120">
                <a:moveTo>
                  <a:pt x="1553228" y="376819"/>
                </a:moveTo>
                <a:cubicBezTo>
                  <a:pt x="1263041" y="149262"/>
                  <a:pt x="972855" y="-78294"/>
                  <a:pt x="713984" y="26090"/>
                </a:cubicBezTo>
                <a:cubicBezTo>
                  <a:pt x="455113" y="130473"/>
                  <a:pt x="0" y="1003120"/>
                  <a:pt x="0" y="1003120"/>
                </a:cubicBezTo>
                <a:lnTo>
                  <a:pt x="0" y="1003120"/>
                </a:lnTo>
              </a:path>
            </a:pathLst>
          </a:custGeom>
          <a:noFill/>
          <a:ln w="3810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</p:spTree>
    <p:extLst>
      <p:ext uri="{BB962C8B-B14F-4D97-AF65-F5344CB8AC3E}">
        <p14:creationId xmlns:p14="http://schemas.microsoft.com/office/powerpoint/2010/main" val="234389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cds.cern.ch/record/2684033/files/IMG_5995.jpg?subformat=icon-640">
            <a:extLst>
              <a:ext uri="{FF2B5EF4-FFF2-40B4-BE49-F238E27FC236}">
                <a16:creationId xmlns="" xmlns:a16="http://schemas.microsoft.com/office/drawing/2014/main" id="{7B2CB965-CB34-4144-995B-829164E80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9"/>
          <a:stretch/>
        </p:blipFill>
        <p:spPr bwMode="auto">
          <a:xfrm>
            <a:off x="6502400" y="-1"/>
            <a:ext cx="5546760" cy="5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6D1B53A-0A60-AA45-90DF-695CB4C6A05B}"/>
              </a:ext>
            </a:extLst>
          </p:cNvPr>
          <p:cNvSpPr/>
          <p:nvPr/>
        </p:nvSpPr>
        <p:spPr>
          <a:xfrm rot="16200000">
            <a:off x="3889505" y="2489892"/>
            <a:ext cx="6557480" cy="187051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6DD6236-DA98-E846-A415-C98EC4A6C0CB}"/>
              </a:ext>
            </a:extLst>
          </p:cNvPr>
          <p:cNvSpPr txBox="1"/>
          <p:nvPr/>
        </p:nvSpPr>
        <p:spPr>
          <a:xfrm>
            <a:off x="91556" y="797155"/>
            <a:ext cx="84301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>
              <a:buFont typeface="Wingdings" charset="2"/>
              <a:buChar char="Ø"/>
            </a:pPr>
            <a:r>
              <a:rPr lang="en-AU" sz="1500" b="1" dirty="0" smtClean="0"/>
              <a:t>GE1/1 FE designed by Bari Team </a:t>
            </a:r>
            <a:r>
              <a:rPr lang="en-AU" sz="1500" dirty="0" smtClean="0"/>
              <a:t>(and contributed to validation and test)</a:t>
            </a:r>
            <a:endParaRPr lang="en-AU" sz="1500" dirty="0"/>
          </a:p>
          <a:p>
            <a:pPr marL="742950" lvl="2" indent="-285750">
              <a:buFont typeface="Arial"/>
              <a:buChar char="•"/>
            </a:pPr>
            <a:r>
              <a:rPr lang="en-AU" sz="1500" i="1" dirty="0" err="1" smtClean="0">
                <a:solidFill>
                  <a:srgbClr val="0000FF"/>
                </a:solidFill>
              </a:rPr>
              <a:t>F.Licciulli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G.De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  <a:r>
              <a:rPr lang="en-AU" sz="1500" i="1" dirty="0" err="1" smtClean="0">
                <a:solidFill>
                  <a:srgbClr val="0000FF"/>
                </a:solidFill>
              </a:rPr>
              <a:t>Robertis</a:t>
            </a:r>
            <a:r>
              <a:rPr lang="en-AU" sz="1500" i="1" dirty="0" smtClean="0">
                <a:solidFill>
                  <a:srgbClr val="0000FF"/>
                </a:solidFill>
              </a:rPr>
              <a:t> &amp; students (C. </a:t>
            </a:r>
            <a:r>
              <a:rPr lang="en-AU" sz="1500" i="1" dirty="0" err="1" smtClean="0">
                <a:solidFill>
                  <a:srgbClr val="0000FF"/>
                </a:solidFill>
              </a:rPr>
              <a:t>Aruta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F.Ivone</a:t>
            </a:r>
            <a:r>
              <a:rPr lang="en-AU" sz="1500" i="1" dirty="0" smtClean="0">
                <a:solidFill>
                  <a:srgbClr val="0000FF"/>
                </a:solidFill>
              </a:rPr>
              <a:t>, F. Simone)</a:t>
            </a:r>
            <a:br>
              <a:rPr lang="en-AU" sz="1500" i="1" dirty="0" smtClean="0">
                <a:solidFill>
                  <a:srgbClr val="0000FF"/>
                </a:solidFill>
              </a:rPr>
            </a:br>
            <a:r>
              <a:rPr lang="en-AU" sz="1500" b="1" i="1" dirty="0">
                <a:solidFill>
                  <a:srgbClr val="FF0000"/>
                </a:solidFill>
              </a:rPr>
              <a:t>Francesco </a:t>
            </a:r>
            <a:r>
              <a:rPr lang="en-AU" sz="1500" b="1" i="1" dirty="0" err="1">
                <a:solidFill>
                  <a:srgbClr val="FF0000"/>
                </a:solidFill>
              </a:rPr>
              <a:t>Licciulli</a:t>
            </a:r>
            <a:r>
              <a:rPr lang="en-AU" sz="1500" b="1" i="1" dirty="0">
                <a:solidFill>
                  <a:srgbClr val="FF0000"/>
                </a:solidFill>
              </a:rPr>
              <a:t> --- Electronics Coordinator (L2)</a:t>
            </a:r>
          </a:p>
          <a:p>
            <a:pPr marL="742950" lvl="2" indent="-285750">
              <a:buFont typeface="Arial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AU" sz="1500" b="1" dirty="0" smtClean="0"/>
              <a:t>GE1/1 Production finished </a:t>
            </a:r>
            <a:r>
              <a:rPr lang="en-AU" sz="1500" dirty="0" smtClean="0"/>
              <a:t>(160 chambers constructed)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i="1" dirty="0" err="1" smtClean="0">
                <a:solidFill>
                  <a:srgbClr val="FF0000"/>
                </a:solidFill>
              </a:rPr>
              <a:t>Jeremie</a:t>
            </a:r>
            <a:r>
              <a:rPr lang="en-AU" sz="1500" b="1" i="1" dirty="0" smtClean="0">
                <a:solidFill>
                  <a:srgbClr val="FF0000"/>
                </a:solidFill>
              </a:rPr>
              <a:t> Merlin --- Production Coordinator (L2)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dirty="0" smtClean="0"/>
              <a:t>Bari produced 18 chambers in 2018; first site to finish production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err="1" smtClean="0">
                <a:solidFill>
                  <a:srgbClr val="0000FF"/>
                </a:solidFill>
              </a:rPr>
              <a:t>A.Ranieri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S.Nuzzo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R.Venditti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A.Sharma</a:t>
            </a:r>
            <a:r>
              <a:rPr lang="en-AU" sz="1500" i="1" dirty="0" smtClean="0">
                <a:solidFill>
                  <a:srgbClr val="0000FF"/>
                </a:solidFill>
              </a:rPr>
              <a:t>, E. </a:t>
            </a:r>
            <a:r>
              <a:rPr lang="en-AU" sz="1500" i="1" dirty="0" err="1" smtClean="0">
                <a:solidFill>
                  <a:srgbClr val="0000FF"/>
                </a:solidFill>
              </a:rPr>
              <a:t>Soldani</a:t>
            </a:r>
            <a:r>
              <a:rPr lang="en-AU" sz="1500" i="1" dirty="0" smtClean="0">
                <a:solidFill>
                  <a:srgbClr val="0000FF"/>
                </a:solidFill>
              </a:rPr>
              <a:t> &amp; </a:t>
            </a:r>
            <a:r>
              <a:rPr lang="en-AU" sz="1500" i="1" dirty="0" err="1" smtClean="0">
                <a:solidFill>
                  <a:srgbClr val="0000FF"/>
                </a:solidFill>
              </a:rPr>
              <a:t>P.Verwilligen</a:t>
            </a:r>
            <a:endParaRPr lang="en-AU" sz="1500" i="1" dirty="0" smtClean="0">
              <a:solidFill>
                <a:srgbClr val="0000FF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dirty="0" smtClean="0"/>
              <a:t>Bari involved in super-chamber assembly @ CERN in 2019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olidFill>
                  <a:srgbClr val="0000FF"/>
                </a:solidFill>
              </a:rPr>
              <a:t>M. Franco, N. </a:t>
            </a:r>
            <a:r>
              <a:rPr lang="en-AU" sz="1500" i="1" dirty="0" err="1" smtClean="0">
                <a:solidFill>
                  <a:srgbClr val="0000FF"/>
                </a:solidFill>
              </a:rPr>
              <a:t>Lacalamita</a:t>
            </a:r>
            <a:r>
              <a:rPr lang="en-AU" sz="1500" i="1" dirty="0" smtClean="0">
                <a:solidFill>
                  <a:srgbClr val="0000FF"/>
                </a:solidFill>
              </a:rPr>
              <a:t>, S. </a:t>
            </a:r>
            <a:r>
              <a:rPr lang="en-AU" sz="1500" i="1" dirty="0" err="1" smtClean="0">
                <a:solidFill>
                  <a:srgbClr val="0000FF"/>
                </a:solidFill>
              </a:rPr>
              <a:t>Martiradonna</a:t>
            </a:r>
            <a:r>
              <a:rPr lang="en-AU" sz="1500" i="1" dirty="0" smtClean="0">
                <a:solidFill>
                  <a:srgbClr val="0000FF"/>
                </a:solidFill>
              </a:rPr>
              <a:t>, P. </a:t>
            </a:r>
            <a:r>
              <a:rPr lang="en-AU" sz="1500" i="1" dirty="0" err="1" smtClean="0">
                <a:solidFill>
                  <a:srgbClr val="0000FF"/>
                </a:solidFill>
              </a:rPr>
              <a:t>Dipinto</a:t>
            </a:r>
            <a:r>
              <a:rPr lang="en-AU" sz="1500" i="1" dirty="0" smtClean="0">
                <a:solidFill>
                  <a:srgbClr val="0000FF"/>
                </a:solidFill>
              </a:rPr>
              <a:t>, D. </a:t>
            </a:r>
            <a:r>
              <a:rPr lang="en-AU" sz="1500" i="1" dirty="0" err="1" smtClean="0">
                <a:solidFill>
                  <a:srgbClr val="0000FF"/>
                </a:solidFill>
              </a:rPr>
              <a:t>Dell’Olio</a:t>
            </a:r>
            <a:r>
              <a:rPr lang="en-AU" sz="1500" i="1" dirty="0" smtClean="0">
                <a:solidFill>
                  <a:srgbClr val="0000FF"/>
                </a:solidFill>
              </a:rPr>
              <a:t/>
            </a:r>
            <a:br>
              <a:rPr lang="en-AU" sz="1500" i="1" dirty="0" smtClean="0">
                <a:solidFill>
                  <a:srgbClr val="0000FF"/>
                </a:solidFill>
              </a:rPr>
            </a:br>
            <a:r>
              <a:rPr lang="en-AU" sz="1500" i="1" dirty="0" err="1" smtClean="0">
                <a:solidFill>
                  <a:srgbClr val="0000FF"/>
                </a:solidFill>
              </a:rPr>
              <a:t>E.Soldani</a:t>
            </a:r>
            <a:r>
              <a:rPr lang="en-AU" sz="1500" i="1" dirty="0" smtClean="0">
                <a:solidFill>
                  <a:srgbClr val="0000FF"/>
                </a:solidFill>
              </a:rPr>
              <a:t>, </a:t>
            </a:r>
            <a:r>
              <a:rPr lang="en-AU" sz="1500" i="1" dirty="0" err="1" smtClean="0">
                <a:solidFill>
                  <a:srgbClr val="0000FF"/>
                </a:solidFill>
              </a:rPr>
              <a:t>S.Nuzzo</a:t>
            </a:r>
            <a:endParaRPr lang="en-AU" sz="1500" i="1" dirty="0">
              <a:solidFill>
                <a:srgbClr val="0000FF"/>
              </a:solidFill>
            </a:endParaRPr>
          </a:p>
          <a:p>
            <a:pPr marL="355600" lvl="2" indent="-355600">
              <a:buFont typeface="Wingdings" charset="2"/>
              <a:buChar char="Ø"/>
            </a:pPr>
            <a:r>
              <a:rPr lang="en-AU" sz="1500" b="1" dirty="0" smtClean="0"/>
              <a:t>GE-1/1 installed with Bari contribution </a:t>
            </a:r>
          </a:p>
          <a:p>
            <a:pPr marL="1014413" lvl="2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olidFill>
                  <a:srgbClr val="0000FF"/>
                </a:solidFill>
              </a:rPr>
              <a:t>M. Franco</a:t>
            </a:r>
          </a:p>
          <a:p>
            <a:pPr marL="285750" indent="-285750">
              <a:buFont typeface="Wingdings" charset="2"/>
              <a:buChar char="Ø"/>
            </a:pPr>
            <a:r>
              <a:rPr lang="en-AU" sz="1500" b="1" dirty="0" smtClean="0"/>
              <a:t>Final validation Positive Endcap ongoing (904 Cosmic Stand):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dirty="0" smtClean="0"/>
              <a:t>Analysis of Chamber performance: </a:t>
            </a:r>
            <a:r>
              <a:rPr lang="en-AU" sz="1500" i="1" dirty="0" err="1" smtClean="0">
                <a:solidFill>
                  <a:srgbClr val="0000FF"/>
                </a:solidFill>
              </a:rPr>
              <a:t>E.Soldani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  <a:r>
              <a:rPr lang="en-AU" sz="1500" i="1" dirty="0" smtClean="0">
                <a:solidFill>
                  <a:srgbClr val="FF0000"/>
                </a:solidFill>
                <a:sym typeface="Wingdings" pitchFamily="2" charset="2"/>
              </a:rPr>
              <a:t> 1 PhD thesis 2019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i="1" dirty="0" smtClean="0">
                <a:sym typeface="Wingdings" pitchFamily="2" charset="2"/>
              </a:rPr>
              <a:t>Running Cosmic Stand @ 904; Data analysis &amp; Operation</a:t>
            </a:r>
            <a:r>
              <a:rPr lang="en-AU" sz="1500" i="1" dirty="0" smtClean="0"/>
              <a:t/>
            </a:r>
            <a:br>
              <a:rPr lang="en-AU" sz="1500" i="1" dirty="0" smtClean="0"/>
            </a:br>
            <a:r>
              <a:rPr lang="en-AU" sz="1500" i="1" dirty="0" smtClean="0">
                <a:solidFill>
                  <a:srgbClr val="0000FF"/>
                </a:solidFill>
              </a:rPr>
              <a:t>F. Simone + </a:t>
            </a:r>
            <a:r>
              <a:rPr lang="en-AU" sz="1500" i="1" dirty="0" err="1" smtClean="0">
                <a:solidFill>
                  <a:srgbClr val="0000FF"/>
                </a:solidFill>
              </a:rPr>
              <a:t>A.Pellecchia</a:t>
            </a:r>
            <a:r>
              <a:rPr lang="en-AU" sz="1500" i="1" dirty="0" smtClean="0">
                <a:solidFill>
                  <a:srgbClr val="0000FF"/>
                </a:solidFill>
              </a:rPr>
              <a:t> &amp; </a:t>
            </a:r>
            <a:r>
              <a:rPr lang="en-AU" sz="1500" i="1" dirty="0" err="1" smtClean="0">
                <a:solidFill>
                  <a:srgbClr val="0000FF"/>
                </a:solidFill>
              </a:rPr>
              <a:t>C.Aruta</a:t>
            </a:r>
            <a:r>
              <a:rPr lang="en-AU" sz="1500" i="1" dirty="0" smtClean="0">
                <a:solidFill>
                  <a:srgbClr val="0000FF"/>
                </a:solidFill>
              </a:rPr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AU" sz="1500" b="1" i="1" dirty="0">
                <a:solidFill>
                  <a:srgbClr val="FF0000"/>
                </a:solidFill>
              </a:rPr>
              <a:t>M. Maggi (Run coordinator 2015-2019 – since TDR</a:t>
            </a:r>
            <a:r>
              <a:rPr lang="en-AU" sz="1500" b="1" i="1" dirty="0" smtClean="0">
                <a:solidFill>
                  <a:srgbClr val="FF0000"/>
                </a:solidFill>
              </a:rPr>
              <a:t>) LV2</a:t>
            </a:r>
            <a:endParaRPr lang="en-AU" sz="1500" b="1" i="1" dirty="0" smtClean="0">
              <a:solidFill>
                <a:srgbClr val="00B0F0"/>
              </a:solidFill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b="1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b="1" dirty="0" smtClean="0"/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AU" sz="1500" i="1" dirty="0" smtClean="0">
              <a:solidFill>
                <a:srgbClr val="FF000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dirty="0" smtClean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AU" sz="1500" dirty="0"/>
          </a:p>
        </p:txBody>
      </p:sp>
      <p:pic>
        <p:nvPicPr>
          <p:cNvPr id="11" name="Picture 10" descr="A picture containing computer, table&#10;&#10;Description automatically generated">
            <a:extLst>
              <a:ext uri="{FF2B5EF4-FFF2-40B4-BE49-F238E27FC236}">
                <a16:creationId xmlns="" xmlns:a16="http://schemas.microsoft.com/office/drawing/2014/main" id="{80CAFDED-C23B-224B-A26D-DDC7EB5E75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8" t="11365"/>
          <a:stretch/>
        </p:blipFill>
        <p:spPr>
          <a:xfrm>
            <a:off x="127000" y="5102969"/>
            <a:ext cx="2451100" cy="17550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3A353E9-4620-804A-B859-A8B17C96DAE5}"/>
              </a:ext>
            </a:extLst>
          </p:cNvPr>
          <p:cNvSpPr txBox="1"/>
          <p:nvPr/>
        </p:nvSpPr>
        <p:spPr>
          <a:xfrm>
            <a:off x="2650858" y="5257562"/>
            <a:ext cx="55225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dirty="0" smtClean="0"/>
              <a:t>904 Cosmic Stand @ CERN: </a:t>
            </a:r>
            <a:endParaRPr lang="x-none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x-none" sz="1400" b="1" dirty="0">
                <a:solidFill>
                  <a:srgbClr val="FF0000"/>
                </a:solidFill>
              </a:rPr>
              <a:t>92k readout channels!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CMS-like DAQ based on </a:t>
            </a:r>
            <a:r>
              <a:rPr lang="en-GB" sz="1400" b="1" dirty="0" err="1">
                <a:solidFill>
                  <a:srgbClr val="FF0000"/>
                </a:solidFill>
              </a:rPr>
              <a:t>uTCA</a:t>
            </a:r>
            <a:r>
              <a:rPr lang="en-GB" sz="1400" b="1" dirty="0">
                <a:solidFill>
                  <a:srgbClr val="FF0000"/>
                </a:solidFill>
              </a:rPr>
              <a:t> </a:t>
            </a:r>
            <a:r>
              <a:rPr lang="en-GB" sz="1400" b="1" dirty="0" smtClean="0">
                <a:solidFill>
                  <a:srgbClr val="FF0000"/>
                </a:solidFill>
              </a:rPr>
              <a:t>system 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Frontend calibration procedures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DCS (HV, LV, Gas, P,T) </a:t>
            </a:r>
            <a:r>
              <a:rPr lang="en-GB" sz="1400" b="1" dirty="0" smtClean="0">
                <a:solidFill>
                  <a:srgbClr val="FF0000"/>
                </a:solidFill>
              </a:rPr>
              <a:t>x control </a:t>
            </a:r>
            <a:r>
              <a:rPr lang="en-GB" sz="1400" b="1" dirty="0">
                <a:solidFill>
                  <a:srgbClr val="FF0000"/>
                </a:solidFill>
              </a:rPr>
              <a:t>&amp; </a:t>
            </a:r>
            <a:r>
              <a:rPr lang="en-GB" sz="1400" b="1" dirty="0" smtClean="0">
                <a:solidFill>
                  <a:srgbClr val="FF0000"/>
                </a:solidFill>
              </a:rPr>
              <a:t>monitoring </a:t>
            </a:r>
            <a:endParaRPr lang="en-GB" sz="1400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0000"/>
                </a:solidFill>
              </a:rPr>
              <a:t>Offline DQM</a:t>
            </a:r>
            <a:endParaRPr lang="x-none" sz="1400" b="1" dirty="0">
              <a:solidFill>
                <a:srgbClr val="FF0000"/>
              </a:solidFill>
            </a:endParaRPr>
          </a:p>
          <a:p>
            <a:endParaRPr lang="x-none" sz="1400" b="1" dirty="0">
              <a:solidFill>
                <a:srgbClr val="FF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8FD6E5A-1BAB-BC49-8215-CBA8768E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158" y="0"/>
            <a:ext cx="7397654" cy="715134"/>
          </a:xfrm>
        </p:spPr>
        <p:txBody>
          <a:bodyPr/>
          <a:lstStyle/>
          <a:p>
            <a:r>
              <a:rPr lang="it-IT" sz="3600" b="1" dirty="0" smtClean="0">
                <a:solidFill>
                  <a:srgbClr val="0000FF"/>
                </a:solidFill>
              </a:rPr>
              <a:t>Costruzione e installazione GE1/1</a:t>
            </a:r>
            <a:endParaRPr lang="it-IT" sz="3600" b="1" dirty="0">
              <a:solidFill>
                <a:srgbClr val="0000FF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397784C7-3A05-9C4D-84A6-ECB06CC7A09D}"/>
              </a:ext>
            </a:extLst>
          </p:cNvPr>
          <p:cNvSpPr/>
          <p:nvPr/>
        </p:nvSpPr>
        <p:spPr>
          <a:xfrm>
            <a:off x="134126" y="127000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/>
              <a:t>1</a:t>
            </a:r>
          </a:p>
        </p:txBody>
      </p:sp>
      <p:pic>
        <p:nvPicPr>
          <p:cNvPr id="20" name="Picture 19" descr="A close up of a map&#10;&#10;Description automatically generated">
            <a:extLst>
              <a:ext uri="{FF2B5EF4-FFF2-40B4-BE49-F238E27FC236}">
                <a16:creationId xmlns="" xmlns:a16="http://schemas.microsoft.com/office/drawing/2014/main" id="{2778A921-59B0-A24F-839E-18891541F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4" r="42231"/>
          <a:stretch/>
        </p:blipFill>
        <p:spPr>
          <a:xfrm>
            <a:off x="6553201" y="4446626"/>
            <a:ext cx="2322518" cy="23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26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RPC @ CMS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16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4821E20B-EC6B-3946-BA81-4A3987F57C78}"/>
              </a:ext>
            </a:extLst>
          </p:cNvPr>
          <p:cNvSpPr/>
          <p:nvPr/>
        </p:nvSpPr>
        <p:spPr>
          <a:xfrm>
            <a:off x="2484738" y="962256"/>
            <a:ext cx="629598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4821E20B-EC6B-3946-BA81-4A3987F57C78}"/>
              </a:ext>
            </a:extLst>
          </p:cNvPr>
          <p:cNvSpPr/>
          <p:nvPr/>
        </p:nvSpPr>
        <p:spPr>
          <a:xfrm>
            <a:off x="6434438" y="1635356"/>
            <a:ext cx="629598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sp>
        <p:nvSpPr>
          <p:cNvPr id="3" name="Rectangle 2"/>
          <p:cNvSpPr/>
          <p:nvPr/>
        </p:nvSpPr>
        <p:spPr>
          <a:xfrm>
            <a:off x="280619" y="1009134"/>
            <a:ext cx="2004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RPC gas </a:t>
            </a:r>
            <a:r>
              <a:rPr lang="it-IT" b="1" dirty="0" err="1">
                <a:solidFill>
                  <a:srgbClr val="0000FF"/>
                </a:solidFill>
              </a:rPr>
              <a:t>leak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repair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162800" y="1555234"/>
            <a:ext cx="4724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</a:rPr>
              <a:t>Installazione servizi per la stazioni 3.1 e 4.1 </a:t>
            </a:r>
            <a:endParaRPr lang="en-GB" sz="2200" dirty="0"/>
          </a:p>
        </p:txBody>
      </p:sp>
      <p:pic>
        <p:nvPicPr>
          <p:cNvPr id="13" name="Google Shape;15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5100" y="3962400"/>
            <a:ext cx="2225900" cy="164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60;p23"/>
          <p:cNvSpPr txBox="1"/>
          <p:nvPr/>
        </p:nvSpPr>
        <p:spPr>
          <a:xfrm>
            <a:off x="6765800" y="5613751"/>
            <a:ext cx="2771900" cy="406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000FF"/>
                </a:solidFill>
              </a:rPr>
              <a:t>Gas impedance boxes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2924" y="2437911"/>
            <a:ext cx="48418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0000FF"/>
                </a:solidFill>
                <a:ea typeface="Calibri"/>
                <a:cs typeface="Calibri"/>
                <a:sym typeface="Calibri"/>
              </a:rPr>
              <a:t>Installation of RE-3/1 and RE+4/1 services: completed (in 2019)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Installation of RE+3/1 services started in Feb 2020. Stopped due to COVID. Restarted in June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GB" sz="1400" b="1" dirty="0" smtClean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Installation of RE-4/1 planned for end of 2020/beginning of 2021 </a:t>
            </a:r>
            <a:endParaRPr lang="en-GB" sz="14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15" descr="Schermata 2019-09-23 alle 12.34.5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74" y="3733800"/>
            <a:ext cx="1244507" cy="22171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2C54665-0356-AC46-9827-8FFC542F7035}"/>
              </a:ext>
            </a:extLst>
          </p:cNvPr>
          <p:cNvSpPr txBox="1"/>
          <p:nvPr/>
        </p:nvSpPr>
        <p:spPr>
          <a:xfrm>
            <a:off x="3428572" y="5180568"/>
            <a:ext cx="3353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i="1" dirty="0">
                <a:solidFill>
                  <a:srgbClr val="00B0F0"/>
                </a:solidFill>
              </a:rPr>
              <a:t>G. Pugliese, M. </a:t>
            </a:r>
            <a:r>
              <a:rPr lang="x-none" i="1" dirty="0" smtClean="0">
                <a:solidFill>
                  <a:srgbClr val="00B0F0"/>
                </a:solidFill>
              </a:rPr>
              <a:t>Franco &amp; </a:t>
            </a:r>
            <a:r>
              <a:rPr lang="x-none" i="1" dirty="0">
                <a:solidFill>
                  <a:srgbClr val="00B0F0"/>
                </a:solidFill>
              </a:rPr>
              <a:t>N. Lacalamita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8901" y="2921000"/>
            <a:ext cx="3911599" cy="3670300"/>
            <a:chOff x="141115" y="2037849"/>
            <a:chExt cx="3581532" cy="4600183"/>
          </a:xfrm>
        </p:grpSpPr>
        <p:pic>
          <p:nvPicPr>
            <p:cNvPr id="19" name="Google Shape;181;p7" descr="Schermata 2019-06-14 alle 12.58.31.pn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1115" y="2525495"/>
              <a:ext cx="2838230" cy="41125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Google Shape;186;p7"/>
            <p:cNvSpPr/>
            <p:nvPr/>
          </p:nvSpPr>
          <p:spPr>
            <a:xfrm>
              <a:off x="1667720" y="4213298"/>
              <a:ext cx="756889" cy="628859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1;p7"/>
            <p:cNvSpPr/>
            <p:nvPr/>
          </p:nvSpPr>
          <p:spPr>
            <a:xfrm>
              <a:off x="2424609" y="4600306"/>
              <a:ext cx="564459" cy="483701"/>
            </a:xfrm>
            <a:prstGeom prst="ellipse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8;p7"/>
            <p:cNvSpPr txBox="1"/>
            <p:nvPr/>
          </p:nvSpPr>
          <p:spPr>
            <a:xfrm>
              <a:off x="177753" y="2037849"/>
              <a:ext cx="3544894" cy="4529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dirty="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Example of repair procedure </a:t>
              </a:r>
              <a:endParaRPr sz="16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3" name="Google Shape;216;p9"/>
          <p:cNvGraphicFramePr/>
          <p:nvPr>
            <p:extLst>
              <p:ext uri="{D42A27DB-BD31-4B8C-83A1-F6EECF244321}">
                <p14:modId xmlns:p14="http://schemas.microsoft.com/office/powerpoint/2010/main" val="3973186033"/>
              </p:ext>
            </p:extLst>
          </p:nvPr>
        </p:nvGraphicFramePr>
        <p:xfrm>
          <a:off x="2603499" y="3771625"/>
          <a:ext cx="3873501" cy="10973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8890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7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3259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/>
                        <a:t>REPAIRED 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 smtClean="0"/>
                        <a:t>potentially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REPAIRABLE</a:t>
                      </a:r>
                      <a:endParaRPr sz="1200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Leak not identified 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dirty="0"/>
                        <a:t>NO reparation possible with partially extraction</a:t>
                      </a:r>
                      <a:endParaRPr sz="1200" dirty="0"/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98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53%</a:t>
                      </a:r>
                      <a:endParaRPr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</a:rPr>
                        <a:t>3.5%</a:t>
                      </a:r>
                      <a:endParaRPr sz="12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23.5%</a:t>
                      </a:r>
                      <a:endParaRPr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</a:rPr>
                        <a:t>20%</a:t>
                      </a:r>
                      <a:endParaRPr sz="1200" b="1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4" name="Google Shape;219;p9"/>
          <p:cNvSpPr/>
          <p:nvPr/>
        </p:nvSpPr>
        <p:spPr>
          <a:xfrm>
            <a:off x="278336" y="1588568"/>
            <a:ext cx="557636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Intensa attività di riparazione delle camere RPC nel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barrel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che perdevano gas (900 l/h in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run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2).  Tutti i  </a:t>
            </a:r>
            <a:r>
              <a:rPr lang="it-IT" sz="1600" dirty="0" err="1" smtClean="0"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 per estrarre e riparare la camera sono stati sviluppati dai tecnici di Bari. </a:t>
            </a:r>
          </a:p>
          <a:p>
            <a:pPr marL="0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Gli interventi, sospesi per il COVID, riprenderanno a Settembre 2020. </a:t>
            </a:r>
            <a:endParaRPr lang="it-IT" sz="1600" dirty="0" smtClean="0"/>
          </a:p>
          <a:p>
            <a:pPr marL="448945" lvl="2" algn="just">
              <a:buClr>
                <a:schemeClr val="dk1"/>
              </a:buClr>
              <a:buSzPts val="2000"/>
            </a:pPr>
            <a:r>
              <a:rPr lang="it-IT" sz="1600" dirty="0" smtClean="0">
                <a:latin typeface="Calibri"/>
                <a:ea typeface="Calibri"/>
                <a:cs typeface="Calibri"/>
                <a:sym typeface="Calibri"/>
              </a:rPr>
              <a:t>  </a:t>
            </a:r>
            <a:endParaRPr lang="it-IT" sz="1600" i="0" u="none" strike="noStrike" cap="none" dirty="0">
              <a:latin typeface="Calibri"/>
              <a:ea typeface="Calibri"/>
              <a:cs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68900" y="6133812"/>
            <a:ext cx="6096000" cy="615553"/>
          </a:xfrm>
          <a:prstGeom prst="rect">
            <a:avLst/>
          </a:prstGeom>
          <a:ln w="3175" cmpd="sng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FF"/>
                </a:solidFill>
              </a:rPr>
              <a:t>Study of RPC Performance in Run-2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i="1" dirty="0"/>
              <a:t>Cluster size studies</a:t>
            </a:r>
            <a:r>
              <a:rPr lang="en-GB" sz="1600" i="1" dirty="0">
                <a:solidFill>
                  <a:srgbClr val="00B0F0"/>
                </a:solidFill>
              </a:rPr>
              <a:t>	</a:t>
            </a:r>
            <a:r>
              <a:rPr lang="en-GB" sz="1600" i="1" dirty="0" err="1">
                <a:solidFill>
                  <a:srgbClr val="00B0F0"/>
                </a:solidFill>
              </a:rPr>
              <a:t>M.Abbrescia</a:t>
            </a:r>
            <a:r>
              <a:rPr lang="en-GB" sz="1600" i="1" dirty="0">
                <a:solidFill>
                  <a:srgbClr val="00B0F0"/>
                </a:solidFill>
              </a:rPr>
              <a:t> &amp; W. </a:t>
            </a:r>
            <a:r>
              <a:rPr lang="en-GB" sz="1600" i="1" dirty="0" err="1">
                <a:solidFill>
                  <a:srgbClr val="00B0F0"/>
                </a:solidFill>
              </a:rPr>
              <a:t>Elmatanawee</a:t>
            </a:r>
            <a:endParaRPr lang="en-GB" sz="1600" i="1" dirty="0">
              <a:solidFill>
                <a:srgbClr val="00B0F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65100" y="6743700"/>
            <a:ext cx="485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65100" y="889000"/>
            <a:ext cx="4851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8900" y="863600"/>
            <a:ext cx="0" cy="4356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1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3" y="0"/>
            <a:ext cx="109728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00FF"/>
                </a:solidFill>
              </a:rPr>
              <a:t>Commissioning e MWGR in 2019-2020</a:t>
            </a:r>
            <a:endParaRPr lang="en-GB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17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uccessful CMS operation during LS2…"/>
          <p:cNvSpPr txBox="1">
            <a:spLocks/>
          </p:cNvSpPr>
          <p:nvPr/>
        </p:nvSpPr>
        <p:spPr>
          <a:xfrm>
            <a:off x="181551" y="1151655"/>
            <a:ext cx="7193284" cy="352753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01752">
              <a:lnSpc>
                <a:spcPts val="3400"/>
              </a:lnSpc>
              <a:spcBef>
                <a:spcPts val="0"/>
              </a:spcBef>
              <a:buFontTx/>
              <a:buNone/>
              <a:defRPr sz="2310">
                <a:solidFill>
                  <a:srgbClr val="FF2600"/>
                </a:solidFill>
              </a:defRPr>
            </a:pPr>
            <a:r>
              <a:rPr lang="en-US" sz="2000" b="1" dirty="0" smtClean="0">
                <a:solidFill>
                  <a:srgbClr val="FF2600"/>
                </a:solidFill>
                <a:latin typeface="PT Sans" panose="020B0503020203020204" pitchFamily="34" charset="77"/>
              </a:rPr>
              <a:t>3 days of global cosmic data taking every 2 months in 2019 and 2020 pre-COVID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Full shift crew 24h /24h  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err="1" smtClean="0">
                <a:solidFill>
                  <a:srgbClr val="000000"/>
                </a:solidFill>
                <a:latin typeface="PT Sans" panose="020B0503020203020204" pitchFamily="34" charset="77"/>
              </a:rPr>
              <a:t>Cosmics</a:t>
            </a: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 data reconstructed at Tier0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Data Quality Monitoring (Online –Offline) </a:t>
            </a:r>
          </a:p>
          <a:p>
            <a:pPr marL="268922" indent="-268922" defTabSz="301752">
              <a:spcBef>
                <a:spcPts val="0"/>
              </a:spcBef>
              <a:buSzPct val="45000"/>
              <a:buFontTx/>
              <a:buBlip>
                <a:blip r:embed="rId5"/>
              </a:buBlip>
              <a:defRPr sz="2310">
                <a:solidFill>
                  <a:srgbClr val="000000"/>
                </a:solidFill>
              </a:defRPr>
            </a:pPr>
            <a:r>
              <a:rPr lang="en-US" sz="1600" dirty="0" smtClean="0">
                <a:solidFill>
                  <a:srgbClr val="000000"/>
                </a:solidFill>
                <a:latin typeface="PT Sans" panose="020B0503020203020204" pitchFamily="34" charset="77"/>
              </a:rPr>
              <a:t>Event Display</a:t>
            </a:r>
            <a:endParaRPr lang="en-US" sz="1600" dirty="0">
              <a:solidFill>
                <a:srgbClr val="000000"/>
              </a:solidFill>
              <a:latin typeface="PT Sans" panose="020B0503020203020204" pitchFamily="34" charset="77"/>
            </a:endParaRP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71" y="4013344"/>
            <a:ext cx="3509610" cy="2629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1486" y="1711654"/>
            <a:ext cx="4960514" cy="372393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everal tests to prepare Run 3 and Phase2…"/>
          <p:cNvSpPr txBox="1"/>
          <p:nvPr/>
        </p:nvSpPr>
        <p:spPr>
          <a:xfrm>
            <a:off x="4167701" y="4329833"/>
            <a:ext cx="5981440" cy="231858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defTabSz="457200">
              <a:defRPr sz="2300">
                <a:solidFill>
                  <a:srgbClr val="00B050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sz="1600" b="1" dirty="0">
                <a:solidFill>
                  <a:srgbClr val="0432FF"/>
                </a:solidFill>
                <a:latin typeface="PT Sans" panose="020B0503020203020204" pitchFamily="34" charset="77"/>
              </a:rPr>
              <a:t>Several tests to prepare Run 3 and Phase2 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Detector (re-commissioning 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it-IT" sz="1600" dirty="0">
                <a:latin typeface="PT Sans" panose="020B0503020203020204" pitchFamily="34" charset="77"/>
              </a:rPr>
              <a:t>…. DAQ, trigger ...</a:t>
            </a:r>
            <a:endParaRPr sz="1600" dirty="0">
              <a:latin typeface="PT Sans" panose="020B0503020203020204" pitchFamily="34" charset="77"/>
            </a:endParaRP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Test of new operation software tools</a:t>
            </a:r>
          </a:p>
          <a:p>
            <a:pPr marL="868891" lvl="5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Database storing run information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Monitoring system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….</a:t>
            </a:r>
          </a:p>
          <a:p>
            <a:pPr marL="868891" indent="-259291" defTabSz="457200">
              <a:buSzPct val="45000"/>
              <a:buBlip>
                <a:blip r:embed="rId5"/>
              </a:buBlip>
              <a:defRPr sz="2100"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en-US" sz="1600" dirty="0">
                <a:latin typeface="PT Sans" panose="020B0503020203020204" pitchFamily="34" charset="77"/>
              </a:rPr>
              <a:t>Training newcomers of the operation crews, keep operation experience up</a:t>
            </a:r>
            <a:endParaRPr sz="1600" dirty="0">
              <a:latin typeface="PT Sans" panose="020B0503020203020204" pitchFamily="34" charset="77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5767" y="3371334"/>
            <a:ext cx="4600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L. </a:t>
            </a:r>
            <a:r>
              <a:rPr lang="en-GB" dirty="0" err="1" smtClean="0">
                <a:solidFill>
                  <a:srgbClr val="FF0000"/>
                </a:solidFill>
              </a:rPr>
              <a:t>Silvestris</a:t>
            </a:r>
            <a:r>
              <a:rPr lang="en-GB" dirty="0" smtClean="0">
                <a:solidFill>
                  <a:srgbClr val="FF0000"/>
                </a:solidFill>
              </a:rPr>
              <a:t>: </a:t>
            </a:r>
            <a:r>
              <a:rPr lang="en-GB" dirty="0">
                <a:solidFill>
                  <a:srgbClr val="FF0000"/>
                </a:solidFill>
              </a:rPr>
              <a:t>Run </a:t>
            </a:r>
            <a:r>
              <a:rPr lang="en-GB" dirty="0" smtClean="0">
                <a:solidFill>
                  <a:srgbClr val="FF0000"/>
                </a:solidFill>
              </a:rPr>
              <a:t>Coordinator (LV1)- </a:t>
            </a:r>
            <a:r>
              <a:rPr lang="en-GB" dirty="0" smtClean="0">
                <a:solidFill>
                  <a:srgbClr val="FF0000"/>
                </a:solidFill>
              </a:rPr>
              <a:t>2018- 2020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4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6" name="CMS HL-LHC Upgrade">
            <a:extLst>
              <a:ext uri="{FF2B5EF4-FFF2-40B4-BE49-F238E27FC236}">
                <a16:creationId xmlns="" xmlns:a16="http://schemas.microsoft.com/office/drawing/2014/main" id="{B8645FAF-CD2C-3C45-BB9E-3A972E688C5C}"/>
              </a:ext>
            </a:extLst>
          </p:cNvPr>
          <p:cNvSpPr txBox="1">
            <a:spLocks/>
          </p:cNvSpPr>
          <p:nvPr/>
        </p:nvSpPr>
        <p:spPr>
          <a:xfrm>
            <a:off x="1084565" y="76090"/>
            <a:ext cx="7291331" cy="74577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226314" rtl="0" eaLnBrk="1" latinLnBrk="0" hangingPunct="1">
              <a:spcBef>
                <a:spcPct val="0"/>
              </a:spcBef>
              <a:buNone/>
              <a:defRPr sz="244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smtClean="0">
                <a:solidFill>
                  <a:srgbClr val="0070C0"/>
                </a:solidFill>
              </a:rPr>
              <a:t>CMS HL-LHC Upgrade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7" name="ZoneTexte 1">
            <a:extLst>
              <a:ext uri="{FF2B5EF4-FFF2-40B4-BE49-F238E27FC236}">
                <a16:creationId xmlns="" xmlns:a16="http://schemas.microsoft.com/office/drawing/2014/main" id="{07F2054F-F0A7-A545-A912-C7017B4CB276}"/>
              </a:ext>
            </a:extLst>
          </p:cNvPr>
          <p:cNvSpPr txBox="1"/>
          <p:nvPr/>
        </p:nvSpPr>
        <p:spPr>
          <a:xfrm>
            <a:off x="465257" y="6012796"/>
            <a:ext cx="10514714" cy="346247"/>
          </a:xfrm>
          <a:prstGeom prst="rect">
            <a:avLst/>
          </a:prstGeom>
          <a:ln w="12700">
            <a:solidFill>
              <a:srgbClr val="C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>
            <a:lvl1pPr defTabSz="342900">
              <a:defRPr sz="1200">
                <a:solidFill>
                  <a:srgbClr val="C00000"/>
                </a:solidFill>
              </a:defRPr>
            </a:lvl1pPr>
          </a:lstStyle>
          <a:p>
            <a:r>
              <a:rPr sz="1800" b="1" dirty="0"/>
              <a:t>New paradigms (design/technology) for an HEP experiment to fully exploit HL-LHC luminosity</a:t>
            </a:r>
          </a:p>
        </p:txBody>
      </p:sp>
      <p:pic>
        <p:nvPicPr>
          <p:cNvPr id="8" name="Picture 18" descr="Picture 18">
            <a:extLst>
              <a:ext uri="{FF2B5EF4-FFF2-40B4-BE49-F238E27FC236}">
                <a16:creationId xmlns="" xmlns:a16="http://schemas.microsoft.com/office/drawing/2014/main" id="{DF4C716F-719E-034D-99D5-46B825D7E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249" y="2225306"/>
            <a:ext cx="4448471" cy="262615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9" name="TextBox 10">
            <a:extLst>
              <a:ext uri="{FF2B5EF4-FFF2-40B4-BE49-F238E27FC236}">
                <a16:creationId xmlns="" xmlns:a16="http://schemas.microsoft.com/office/drawing/2014/main" id="{6517A4BC-C931-9A44-9E5C-E127EF7847EB}"/>
              </a:ext>
            </a:extLst>
          </p:cNvPr>
          <p:cNvSpPr txBox="1"/>
          <p:nvPr/>
        </p:nvSpPr>
        <p:spPr>
          <a:xfrm>
            <a:off x="2134165" y="4650075"/>
            <a:ext cx="3793747" cy="8694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Tracker </a:t>
            </a: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https://cds.cern.ch/record/2272264</a:t>
            </a:r>
            <a:endParaRPr sz="1333" b="1" dirty="0"/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Si-Strip and Pixels increased granularity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Design for tracking in L1-Trigger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Extended coverage to </a:t>
            </a:r>
            <a:r>
              <a:rPr sz="1200" b="1" dirty="0" err="1"/>
              <a:t>η</a:t>
            </a:r>
            <a:r>
              <a:rPr sz="1200" b="1" dirty="0"/>
              <a:t> ≃ 3.8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="" xmlns:a16="http://schemas.microsoft.com/office/drawing/2014/main" id="{A01BB399-0966-1B4E-B391-ABABB89E80B6}"/>
              </a:ext>
            </a:extLst>
          </p:cNvPr>
          <p:cNvSpPr txBox="1"/>
          <p:nvPr/>
        </p:nvSpPr>
        <p:spPr>
          <a:xfrm>
            <a:off x="2144942" y="1297724"/>
            <a:ext cx="2979526" cy="15054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L1-Trigger/HLT/DAQ</a:t>
            </a:r>
            <a:r>
              <a:rPr sz="1867" b="1" dirty="0"/>
              <a:t> 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/>
              </a:rPr>
              <a:t>https://cds.cern.ch/record/xxxxxxx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"/>
              </a:rPr>
              <a:t>https://cds.cern.ch/record/2283193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Tracks in L1-Trigger at 40 MHz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P</a:t>
            </a:r>
            <a:r>
              <a:rPr lang="en-GB" sz="1200" b="1" dirty="0"/>
              <a:t>f</a:t>
            </a:r>
            <a:r>
              <a:rPr sz="1200" b="1" dirty="0"/>
              <a:t>low</a:t>
            </a:r>
            <a:r>
              <a:rPr lang="en-US" sz="1200" b="1" dirty="0"/>
              <a:t> </a:t>
            </a:r>
            <a:r>
              <a:rPr sz="1200" b="1" dirty="0"/>
              <a:t>selection 750 kHz</a:t>
            </a:r>
            <a:r>
              <a:rPr lang="en-US" sz="1200" b="1" dirty="0"/>
              <a:t> L1</a:t>
            </a:r>
            <a:r>
              <a:rPr sz="1200" b="1" dirty="0"/>
              <a:t> output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HLT output 7.5 kHz</a:t>
            </a:r>
            <a:endParaRPr lang="en-US" sz="1200" b="1" dirty="0"/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x-none" sz="1200" b="1" dirty="0"/>
              <a:t>40MHz scouting</a:t>
            </a:r>
            <a:endParaRPr sz="1200" b="1" dirty="0"/>
          </a:p>
        </p:txBody>
      </p:sp>
      <p:sp>
        <p:nvSpPr>
          <p:cNvPr id="11" name="TextBox 27">
            <a:extLst>
              <a:ext uri="{FF2B5EF4-FFF2-40B4-BE49-F238E27FC236}">
                <a16:creationId xmlns="" xmlns:a16="http://schemas.microsoft.com/office/drawing/2014/main" id="{6B1E1145-7560-0441-AA5F-FA1923D3B20A}"/>
              </a:ext>
            </a:extLst>
          </p:cNvPr>
          <p:cNvSpPr txBox="1"/>
          <p:nvPr/>
        </p:nvSpPr>
        <p:spPr>
          <a:xfrm>
            <a:off x="2100971" y="3381093"/>
            <a:ext cx="3156394" cy="889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200">
                <a:solidFill>
                  <a:srgbClr val="000090"/>
                </a:solidFill>
              </a:defRPr>
            </a:pPr>
            <a:r>
              <a:rPr sz="1600" b="1" dirty="0"/>
              <a:t>Calorimeter Endcap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https://cds.cern.ch/record/2293646</a:t>
            </a:r>
            <a:r>
              <a:rPr sz="1333" b="1" dirty="0"/>
              <a:t>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3D showers and precise timing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Si, </a:t>
            </a:r>
            <a:r>
              <a:rPr sz="1200" b="1" dirty="0" err="1"/>
              <a:t>Scint+SiPM</a:t>
            </a:r>
            <a:r>
              <a:rPr sz="1200" b="1" dirty="0"/>
              <a:t> in </a:t>
            </a:r>
            <a:r>
              <a:rPr sz="1200" b="1" dirty="0" err="1"/>
              <a:t>Pb</a:t>
            </a:r>
            <a:r>
              <a:rPr sz="1200" b="1" dirty="0"/>
              <a:t>/W-SS</a:t>
            </a:r>
          </a:p>
        </p:txBody>
      </p:sp>
      <p:sp>
        <p:nvSpPr>
          <p:cNvPr id="12" name="Straight Arrow Connector 23">
            <a:extLst>
              <a:ext uri="{FF2B5EF4-FFF2-40B4-BE49-F238E27FC236}">
                <a16:creationId xmlns="" xmlns:a16="http://schemas.microsoft.com/office/drawing/2014/main" id="{592EB7D7-A904-AF4F-805F-A6AFD9343245}"/>
              </a:ext>
            </a:extLst>
          </p:cNvPr>
          <p:cNvSpPr/>
          <p:nvPr/>
        </p:nvSpPr>
        <p:spPr>
          <a:xfrm flipV="1">
            <a:off x="4556972" y="3514169"/>
            <a:ext cx="1468146" cy="106890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3" name="Straight Arrow Connector 3">
            <a:extLst>
              <a:ext uri="{FF2B5EF4-FFF2-40B4-BE49-F238E27FC236}">
                <a16:creationId xmlns="" xmlns:a16="http://schemas.microsoft.com/office/drawing/2014/main" id="{2522E1DD-A1C5-5D4E-8E42-61FD042938AA}"/>
              </a:ext>
            </a:extLst>
          </p:cNvPr>
          <p:cNvSpPr/>
          <p:nvPr/>
        </p:nvSpPr>
        <p:spPr>
          <a:xfrm flipH="1">
            <a:off x="6196658" y="1771470"/>
            <a:ext cx="532987" cy="138288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4" name="TextBox 37">
            <a:extLst>
              <a:ext uri="{FF2B5EF4-FFF2-40B4-BE49-F238E27FC236}">
                <a16:creationId xmlns="" xmlns:a16="http://schemas.microsoft.com/office/drawing/2014/main" id="{16CC9115-55DD-CB4D-A480-8A7951E0CC20}"/>
              </a:ext>
            </a:extLst>
          </p:cNvPr>
          <p:cNvSpPr txBox="1"/>
          <p:nvPr/>
        </p:nvSpPr>
        <p:spPr>
          <a:xfrm>
            <a:off x="6768394" y="1307753"/>
            <a:ext cx="3954665" cy="10950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300">
                <a:solidFill>
                  <a:srgbClr val="000090"/>
                </a:solidFill>
              </a:defRPr>
            </a:pPr>
            <a:r>
              <a:rPr sz="1600" b="1" dirty="0"/>
              <a:t>Barrel Calorimeters</a:t>
            </a:r>
            <a:r>
              <a:rPr sz="1733" b="1" dirty="0"/>
              <a:t> </a:t>
            </a:r>
          </a:p>
          <a:p>
            <a:pPr defTabSz="457184">
              <a:defRPr sz="1000">
                <a:solidFill>
                  <a:srgbClr val="00000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https://cds.cern.ch/record/2283187</a:t>
            </a:r>
            <a:endParaRPr sz="1333" b="1" dirty="0">
              <a:solidFill>
                <a:srgbClr val="000090"/>
              </a:solidFill>
            </a:endParaRP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ECAL crystal granularity readout at 40 MHz with precise timing for e/</a:t>
            </a:r>
            <a:r>
              <a:rPr sz="1200" b="1" dirty="0" err="1"/>
              <a:t>γ</a:t>
            </a:r>
            <a:r>
              <a:rPr sz="1200" b="1" dirty="0"/>
              <a:t> at 30 GeV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ECAL and HCAL new Back-End boards </a:t>
            </a:r>
          </a:p>
        </p:txBody>
      </p:sp>
      <p:sp>
        <p:nvSpPr>
          <p:cNvPr id="15" name="Straight Arrow Connector 41">
            <a:extLst>
              <a:ext uri="{FF2B5EF4-FFF2-40B4-BE49-F238E27FC236}">
                <a16:creationId xmlns="" xmlns:a16="http://schemas.microsoft.com/office/drawing/2014/main" id="{6F03664F-A5D6-DB43-B1E8-ADA71ADD4B71}"/>
              </a:ext>
            </a:extLst>
          </p:cNvPr>
          <p:cNvSpPr/>
          <p:nvPr/>
        </p:nvSpPr>
        <p:spPr>
          <a:xfrm flipV="1">
            <a:off x="4153341" y="3391686"/>
            <a:ext cx="1571265" cy="156258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6" name="Straight Arrow Connector 51">
            <a:extLst>
              <a:ext uri="{FF2B5EF4-FFF2-40B4-BE49-F238E27FC236}">
                <a16:creationId xmlns="" xmlns:a16="http://schemas.microsoft.com/office/drawing/2014/main" id="{27AE7976-228E-2248-8ECD-094D004A7C41}"/>
              </a:ext>
            </a:extLst>
          </p:cNvPr>
          <p:cNvSpPr/>
          <p:nvPr/>
        </p:nvSpPr>
        <p:spPr>
          <a:xfrm flipH="1">
            <a:off x="6968904" y="2613936"/>
            <a:ext cx="1179688" cy="236604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7" name="Straight Arrow Connector 54">
            <a:extLst>
              <a:ext uri="{FF2B5EF4-FFF2-40B4-BE49-F238E27FC236}">
                <a16:creationId xmlns="" xmlns:a16="http://schemas.microsoft.com/office/drawing/2014/main" id="{8C703440-319D-1B43-862D-A15AD0C5D26D}"/>
              </a:ext>
            </a:extLst>
          </p:cNvPr>
          <p:cNvSpPr/>
          <p:nvPr/>
        </p:nvSpPr>
        <p:spPr>
          <a:xfrm flipH="1">
            <a:off x="7066923" y="2613936"/>
            <a:ext cx="1081669" cy="824816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18" name="TextBox 7">
            <a:extLst>
              <a:ext uri="{FF2B5EF4-FFF2-40B4-BE49-F238E27FC236}">
                <a16:creationId xmlns="" xmlns:a16="http://schemas.microsoft.com/office/drawing/2014/main" id="{8C1D897B-AF77-8F4E-B3A8-C8FBC40ADDB8}"/>
              </a:ext>
            </a:extLst>
          </p:cNvPr>
          <p:cNvSpPr txBox="1"/>
          <p:nvPr/>
        </p:nvSpPr>
        <p:spPr>
          <a:xfrm>
            <a:off x="8929830" y="3835979"/>
            <a:ext cx="2951104" cy="8488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dirty="0"/>
              <a:t>Beam Radiation Instr. and Luminosity, </a:t>
            </a:r>
          </a:p>
          <a:p>
            <a:pPr defTabSz="457184">
              <a:defRPr sz="10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https://cds.cern.ch/record/</a:t>
            </a:r>
            <a:r>
              <a:rPr lang="en-US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002706512</a:t>
            </a:r>
            <a:r>
              <a:rPr lang="en-US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 </a:t>
            </a:r>
          </a:p>
          <a:p>
            <a:pPr marL="285750" indent="-285750" defTabSz="457184">
              <a:buFont typeface="Arial" panose="020B0604020202020204" pitchFamily="34" charset="0"/>
              <a:buChar char="•"/>
              <a:defRPr sz="1000">
                <a:solidFill>
                  <a:srgbClr val="000090"/>
                </a:solidFill>
              </a:defRPr>
            </a:pPr>
            <a:r>
              <a:rPr lang="de-CH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bunch-by-bunch</a:t>
            </a:r>
            <a:r>
              <a:rPr lang="de-CH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de-CH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BbB</a:t>
            </a:r>
            <a:r>
              <a:rPr lang="de-CH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 </a:t>
            </a:r>
            <a:r>
              <a:rPr lang="en-GB" sz="1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lumi</a:t>
            </a:r>
            <a:r>
              <a:rPr lang="en-GB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precision</a:t>
            </a:r>
          </a:p>
          <a:p>
            <a:pPr marL="742950" lvl="1" indent="-285750" defTabSz="457184">
              <a:buFont typeface="Arial" panose="020B0604020202020204" pitchFamily="34" charset="0"/>
              <a:buChar char="•"/>
              <a:defRPr sz="1000">
                <a:solidFill>
                  <a:srgbClr val="000090"/>
                </a:solidFill>
              </a:defRPr>
            </a:pPr>
            <a:r>
              <a:rPr lang="en-GB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Offline 1% / Online 2%</a:t>
            </a:r>
            <a:endParaRPr sz="1333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="" xmlns:a16="http://schemas.microsoft.com/office/drawing/2014/main" id="{9489B862-399B-9341-93E1-9A1CF4EA67B1}"/>
              </a:ext>
            </a:extLst>
          </p:cNvPr>
          <p:cNvSpPr txBox="1"/>
          <p:nvPr/>
        </p:nvSpPr>
        <p:spPr>
          <a:xfrm>
            <a:off x="6463151" y="4889920"/>
            <a:ext cx="4199382" cy="1074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/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600" b="1" dirty="0"/>
              <a:t>MIP Timing Detector </a:t>
            </a:r>
            <a:r>
              <a:rPr lang="en-US" sz="1600" b="1" dirty="0"/>
              <a:t>	</a:t>
            </a:r>
            <a:endParaRPr sz="1600" b="1" dirty="0"/>
          </a:p>
          <a:p>
            <a:pPr defTabSz="457184">
              <a:defRPr sz="1400">
                <a:solidFill>
                  <a:srgbClr val="000090"/>
                </a:solidFill>
              </a:defRPr>
            </a:pPr>
            <a:r>
              <a:rPr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https://cds.cern.ch/record/2296612</a:t>
            </a:r>
            <a:r>
              <a:rPr sz="1333" b="1" dirty="0"/>
              <a:t> </a:t>
            </a:r>
          </a:p>
          <a:p>
            <a:pPr indent="47999" defTabSz="457184">
              <a:defRPr sz="900">
                <a:solidFill>
                  <a:srgbClr val="000000"/>
                </a:solidFill>
              </a:defRPr>
            </a:pPr>
            <a:r>
              <a:rPr sz="1200" b="1" dirty="0"/>
              <a:t>Precision timing with:</a:t>
            </a:r>
          </a:p>
          <a:p>
            <a:pPr marL="814373" lvl="1" indent="-156793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Barrel layer: Crystals + </a:t>
            </a:r>
            <a:r>
              <a:rPr sz="1200" b="1" dirty="0" err="1"/>
              <a:t>SiPMs</a:t>
            </a:r>
            <a:endParaRPr sz="1200" b="1" dirty="0"/>
          </a:p>
          <a:p>
            <a:pPr marL="814373" lvl="1" indent="-156793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sz="1200" b="1" dirty="0"/>
              <a:t>Endcap layer: Low Gain Avalanche Diodes</a:t>
            </a:r>
          </a:p>
        </p:txBody>
      </p:sp>
      <p:sp>
        <p:nvSpPr>
          <p:cNvPr id="20" name="Straight Arrow Connector 23">
            <a:extLst>
              <a:ext uri="{FF2B5EF4-FFF2-40B4-BE49-F238E27FC236}">
                <a16:creationId xmlns="" xmlns:a16="http://schemas.microsoft.com/office/drawing/2014/main" id="{BB2084BF-821D-DD44-89BB-36AB30797D6F}"/>
              </a:ext>
            </a:extLst>
          </p:cNvPr>
          <p:cNvSpPr/>
          <p:nvPr/>
        </p:nvSpPr>
        <p:spPr>
          <a:xfrm flipH="1" flipV="1">
            <a:off x="6235439" y="3338181"/>
            <a:ext cx="540171" cy="1477160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21" name="Straight Arrow Connector 23">
            <a:extLst>
              <a:ext uri="{FF2B5EF4-FFF2-40B4-BE49-F238E27FC236}">
                <a16:creationId xmlns="" xmlns:a16="http://schemas.microsoft.com/office/drawing/2014/main" id="{3D5392C9-6D04-AC40-B3DC-FA7752025F2C}"/>
              </a:ext>
            </a:extLst>
          </p:cNvPr>
          <p:cNvSpPr/>
          <p:nvPr/>
        </p:nvSpPr>
        <p:spPr>
          <a:xfrm flipH="1" flipV="1">
            <a:off x="6411073" y="3488863"/>
            <a:ext cx="364537" cy="1346733"/>
          </a:xfrm>
          <a:prstGeom prst="line">
            <a:avLst/>
          </a:prstGeom>
          <a:noFill/>
          <a:ln w="3175" cap="flat">
            <a:solidFill>
              <a:srgbClr val="BF0000"/>
            </a:solidFill>
            <a:prstDash val="solid"/>
            <a:round/>
            <a:tailEnd type="triangle" w="med" len="med"/>
          </a:ln>
          <a:effectLst>
            <a:outerShdw blurRad="12700" dir="5400000" rotWithShape="0">
              <a:srgbClr val="000000">
                <a:alpha val="38000"/>
              </a:srgbClr>
            </a:outerShdw>
          </a:effectLst>
        </p:spPr>
        <p:txBody>
          <a:bodyPr wrap="square" lIns="34289" tIns="34289" rIns="34289" bIns="34289" numCol="1" anchor="t">
            <a:noAutofit/>
          </a:bodyPr>
          <a:lstStyle/>
          <a:p>
            <a:pPr defTabSz="457184">
              <a:defRPr sz="1200">
                <a:solidFill>
                  <a:srgbClr val="000000"/>
                </a:solidFill>
              </a:defRPr>
            </a:pPr>
            <a:endParaRPr sz="1600" b="1"/>
          </a:p>
        </p:txBody>
      </p:sp>
      <p:sp>
        <p:nvSpPr>
          <p:cNvPr id="22" name="TextBox 13">
            <a:extLst>
              <a:ext uri="{FF2B5EF4-FFF2-40B4-BE49-F238E27FC236}">
                <a16:creationId xmlns="" xmlns:a16="http://schemas.microsoft.com/office/drawing/2014/main" id="{1020FFD1-0412-B245-8C71-CF9C8816DE66}"/>
              </a:ext>
            </a:extLst>
          </p:cNvPr>
          <p:cNvSpPr txBox="1"/>
          <p:nvPr/>
        </p:nvSpPr>
        <p:spPr>
          <a:xfrm>
            <a:off x="8175797" y="2348105"/>
            <a:ext cx="2951104" cy="12592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457184">
              <a:defRPr sz="1200">
                <a:solidFill>
                  <a:srgbClr val="000090"/>
                </a:solidFill>
              </a:defRPr>
            </a:pPr>
            <a:r>
              <a:rPr lang="en-GB" sz="1600" b="1" dirty="0"/>
              <a:t>Muon systems</a:t>
            </a:r>
          </a:p>
          <a:p>
            <a:pPr defTabSz="457184">
              <a:defRPr sz="1000">
                <a:solidFill>
                  <a:srgbClr val="000000"/>
                </a:solidFill>
              </a:defRPr>
            </a:pPr>
            <a:r>
              <a:rPr lang="en-GB" sz="1333" b="1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https://cds.cern.ch/record/2283189</a:t>
            </a:r>
            <a:endParaRPr lang="en-GB" sz="1333" b="1" dirty="0">
              <a:solidFill>
                <a:srgbClr val="000090"/>
              </a:solidFill>
            </a:endParaRP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DT &amp; CSC new FE/BE readout 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RPC back-end electronics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New GEM/RPC 1.6 &lt; </a:t>
            </a:r>
            <a:r>
              <a:rPr lang="en-GB" sz="1200" b="1" dirty="0" err="1"/>
              <a:t>η</a:t>
            </a:r>
            <a:r>
              <a:rPr lang="en-GB" sz="1200" b="1" dirty="0"/>
              <a:t> &lt; 2.4</a:t>
            </a:r>
          </a:p>
          <a:p>
            <a:pPr marL="204792" indent="-156795" defTabSz="457184">
              <a:buSzPct val="100000"/>
              <a:buFont typeface="Arial"/>
              <a:buChar char="•"/>
              <a:defRPr sz="900">
                <a:solidFill>
                  <a:srgbClr val="000000"/>
                </a:solidFill>
              </a:defRPr>
            </a:pPr>
            <a:r>
              <a:rPr lang="en-GB" sz="1200" b="1" dirty="0"/>
              <a:t>Extended coverage  to </a:t>
            </a:r>
            <a:r>
              <a:rPr lang="en-GB" sz="1200" b="1" dirty="0" err="1"/>
              <a:t>η</a:t>
            </a:r>
            <a:r>
              <a:rPr lang="en-GB" sz="1200" b="1" dirty="0"/>
              <a:t> ≃ 3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="" xmlns:a16="http://schemas.microsoft.com/office/drawing/2014/main" id="{7E67678C-A328-6A48-B052-9E52B6420CD9}"/>
              </a:ext>
            </a:extLst>
          </p:cNvPr>
          <p:cNvSpPr txBox="1"/>
          <p:nvPr/>
        </p:nvSpPr>
        <p:spPr>
          <a:xfrm>
            <a:off x="1951188" y="700311"/>
            <a:ext cx="8806005" cy="50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9" rIns="60959">
            <a:spAutoFit/>
          </a:bodyPr>
          <a:lstStyle/>
          <a:p>
            <a:pPr indent="323988">
              <a:defRPr sz="1000"/>
            </a:pPr>
            <a:r>
              <a:rPr sz="1333" b="1" dirty="0"/>
              <a:t>Technical proposal CERN-LHCC-2015-010</a:t>
            </a:r>
            <a:r>
              <a:rPr sz="1200" b="1" dirty="0"/>
              <a:t> </a:t>
            </a:r>
            <a:r>
              <a:rPr sz="1200" b="1" u="sng" dirty="0">
                <a:uFill>
                  <a:solidFill>
                    <a:srgbClr val="2CB7EE"/>
                  </a:solidFill>
                </a:uFill>
                <a:hlinkClick r:id="rId9"/>
              </a:rPr>
              <a:t>https://cds.cern.ch/record/2020886</a:t>
            </a:r>
            <a:endParaRPr sz="1333" b="1" u="sng" dirty="0"/>
          </a:p>
          <a:p>
            <a:pPr indent="323988">
              <a:defRPr sz="1000"/>
            </a:pPr>
            <a:r>
              <a:rPr sz="1333" b="1" dirty="0"/>
              <a:t>Scope Document CERN-LHCC-2015-019    </a:t>
            </a:r>
            <a:r>
              <a:rPr sz="1200" b="1" u="sng" dirty="0">
                <a:uFill>
                  <a:solidFill>
                    <a:srgbClr val="2CB7EE"/>
                  </a:solidFill>
                </a:uFill>
                <a:hlinkClick r:id="rId10"/>
              </a:rPr>
              <a:t>https://cds.cern.ch/record/2055167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EC55EC6-2024-2345-85AE-CE261F1CE9AE}"/>
              </a:ext>
            </a:extLst>
          </p:cNvPr>
          <p:cNvSpPr txBox="1"/>
          <p:nvPr/>
        </p:nvSpPr>
        <p:spPr>
          <a:xfrm rot="20317925">
            <a:off x="359140" y="1790330"/>
            <a:ext cx="1676231" cy="58477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6">
                    <a:lumMod val="75000"/>
                  </a:schemeClr>
                </a:solidFill>
                <a:latin typeface="Chalkduster" panose="03050602040202020205" pitchFamily="66" charset="77"/>
              </a:rPr>
              <a:t>Trigger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Chalkduster" panose="03050602040202020205" pitchFamily="66" charset="77"/>
              </a:rPr>
              <a:t>TDR APPROVED</a:t>
            </a:r>
            <a:endParaRPr lang="x-none" sz="1600" dirty="0">
              <a:solidFill>
                <a:schemeClr val="accent6">
                  <a:lumMod val="75000"/>
                </a:schemeClr>
              </a:solidFill>
              <a:latin typeface="Chalkduster" panose="03050602040202020205" pitchFamily="66" charset="77"/>
            </a:endParaRPr>
          </a:p>
        </p:txBody>
      </p:sp>
      <p:pic>
        <p:nvPicPr>
          <p:cNvPr id="25" name="Graphic 4" descr="Champagne glasses">
            <a:extLst>
              <a:ext uri="{FF2B5EF4-FFF2-40B4-BE49-F238E27FC236}">
                <a16:creationId xmlns="" xmlns:a16="http://schemas.microsoft.com/office/drawing/2014/main" id="{D68F9C11-60A9-674E-897D-5A123ABB3B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29763" y="2582030"/>
            <a:ext cx="1251620" cy="125162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51564" y="4833712"/>
            <a:ext cx="71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BARI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872892" y="2910620"/>
            <a:ext cx="71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BARI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194842" y="2392946"/>
            <a:ext cx="3529263" cy="12967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ctangle 28"/>
          <p:cNvSpPr/>
          <p:nvPr/>
        </p:nvSpPr>
        <p:spPr>
          <a:xfrm>
            <a:off x="2037347" y="4590709"/>
            <a:ext cx="3529263" cy="11309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8890000" y="6461932"/>
            <a:ext cx="153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F. Hartmann 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22035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Estensione copertura muon (</a:t>
            </a:r>
            <a:r>
              <a:rPr lang="it-IT" b="1" dirty="0" err="1" smtClean="0">
                <a:solidFill>
                  <a:srgbClr val="0000FF"/>
                </a:solidFill>
              </a:rPr>
              <a:t>Phase</a:t>
            </a:r>
            <a:r>
              <a:rPr lang="it-IT" b="1" dirty="0" smtClean="0">
                <a:solidFill>
                  <a:srgbClr val="0000FF"/>
                </a:solidFill>
              </a:rPr>
              <a:t> II)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19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885E59-AD42-B842-BB74-6ED973F45F9B}"/>
              </a:ext>
            </a:extLst>
          </p:cNvPr>
          <p:cNvSpPr/>
          <p:nvPr/>
        </p:nvSpPr>
        <p:spPr>
          <a:xfrm>
            <a:off x="2187557" y="40023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1</a:t>
            </a:r>
            <a:endParaRPr lang="it-IT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719AB63-BF70-914E-A818-3F5DC218AB2C}"/>
              </a:ext>
            </a:extLst>
          </p:cNvPr>
          <p:cNvSpPr txBox="1"/>
          <p:nvPr/>
        </p:nvSpPr>
        <p:spPr>
          <a:xfrm>
            <a:off x="559650" y="4635205"/>
            <a:ext cx="3644049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chemeClr val="accent1"/>
                </a:solidFill>
              </a:rPr>
              <a:t>GEM Phase-2 </a:t>
            </a:r>
            <a:r>
              <a:rPr lang="it-IT" sz="1600" b="1" dirty="0" err="1">
                <a:solidFill>
                  <a:schemeClr val="accent1"/>
                </a:solidFill>
              </a:rPr>
              <a:t>upgrades</a:t>
            </a:r>
            <a:r>
              <a:rPr lang="it-IT" sz="1600" b="1" dirty="0">
                <a:solidFill>
                  <a:schemeClr val="accent1"/>
                </a:solidFill>
              </a:rPr>
              <a:t>: ME0 </a:t>
            </a:r>
            <a:r>
              <a:rPr lang="it-IT" sz="1600" b="1" dirty="0" smtClean="0">
                <a:solidFill>
                  <a:schemeClr val="accent1"/>
                </a:solidFill>
              </a:rPr>
              <a:t>&amp; GE2</a:t>
            </a:r>
            <a:r>
              <a:rPr lang="it-IT" sz="1600" b="1" dirty="0">
                <a:solidFill>
                  <a:schemeClr val="accent1"/>
                </a:solidFill>
              </a:rPr>
              <a:t>/1 </a:t>
            </a:r>
            <a:r>
              <a:rPr lang="it-IT" sz="1600" b="1" dirty="0" smtClean="0">
                <a:solidFill>
                  <a:schemeClr val="accent1"/>
                </a:solidFill>
              </a:rPr>
              <a:t> </a:t>
            </a:r>
            <a:endParaRPr lang="it-IT" sz="1600" b="1" dirty="0">
              <a:solidFill>
                <a:schemeClr val="accent1"/>
              </a:solidFill>
            </a:endParaRP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Prototype</a:t>
            </a:r>
            <a:r>
              <a:rPr lang="it-IT" sz="1600" i="1" dirty="0">
                <a:solidFill>
                  <a:schemeClr val="accent1"/>
                </a:solidFill>
              </a:rPr>
              <a:t> Design &amp; Construction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Discharge</a:t>
            </a:r>
            <a:r>
              <a:rPr lang="it-IT" sz="1600" i="1" dirty="0">
                <a:solidFill>
                  <a:schemeClr val="accent1"/>
                </a:solidFill>
              </a:rPr>
              <a:t> </a:t>
            </a:r>
            <a:r>
              <a:rPr lang="it-IT" sz="1600" i="1" dirty="0" err="1">
                <a:solidFill>
                  <a:schemeClr val="accent1"/>
                </a:solidFill>
              </a:rPr>
              <a:t>tests</a:t>
            </a:r>
            <a:r>
              <a:rPr lang="it-IT" sz="1600" i="1" dirty="0">
                <a:solidFill>
                  <a:schemeClr val="accent1"/>
                </a:solidFill>
              </a:rPr>
              <a:t> @ CERN &amp; Bari</a:t>
            </a:r>
          </a:p>
          <a:p>
            <a:pPr marL="214313" indent="-214313">
              <a:buFontTx/>
              <a:buChar char="-"/>
            </a:pPr>
            <a:r>
              <a:rPr lang="it-IT" sz="1600" i="1" dirty="0">
                <a:solidFill>
                  <a:schemeClr val="accent1"/>
                </a:solidFill>
              </a:rPr>
              <a:t>Test </a:t>
            </a:r>
            <a:r>
              <a:rPr lang="it-IT" sz="1600" i="1" dirty="0" err="1">
                <a:solidFill>
                  <a:schemeClr val="accent1"/>
                </a:solidFill>
              </a:rPr>
              <a:t>Packaged</a:t>
            </a:r>
            <a:r>
              <a:rPr lang="it-IT" sz="1600" i="1" dirty="0">
                <a:solidFill>
                  <a:schemeClr val="accent1"/>
                </a:solidFill>
              </a:rPr>
              <a:t> VFAT3 chip @ Bari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Simulation</a:t>
            </a:r>
            <a:r>
              <a:rPr lang="it-IT" sz="1600" i="1" dirty="0">
                <a:solidFill>
                  <a:schemeClr val="accent1"/>
                </a:solidFill>
              </a:rPr>
              <a:t> of </a:t>
            </a:r>
            <a:r>
              <a:rPr lang="it-IT" sz="1600" i="1" dirty="0" err="1">
                <a:solidFill>
                  <a:schemeClr val="accent1"/>
                </a:solidFill>
              </a:rPr>
              <a:t>various</a:t>
            </a:r>
            <a:r>
              <a:rPr lang="it-IT" sz="1600" i="1" dirty="0">
                <a:solidFill>
                  <a:schemeClr val="accent1"/>
                </a:solidFill>
              </a:rPr>
              <a:t> HW design</a:t>
            </a:r>
          </a:p>
          <a:p>
            <a:pPr marL="214313" indent="-214313">
              <a:buFontTx/>
              <a:buChar char="-"/>
            </a:pPr>
            <a:r>
              <a:rPr lang="it-IT" sz="1600" i="1" dirty="0" err="1">
                <a:solidFill>
                  <a:schemeClr val="accent1"/>
                </a:solidFill>
              </a:rPr>
              <a:t>Simulation</a:t>
            </a:r>
            <a:r>
              <a:rPr lang="it-IT" sz="1600" i="1" dirty="0">
                <a:solidFill>
                  <a:schemeClr val="accent1"/>
                </a:solidFill>
              </a:rPr>
              <a:t> of HGCAL &amp; </a:t>
            </a:r>
            <a:r>
              <a:rPr lang="it-IT" sz="1600" i="1" dirty="0" err="1">
                <a:solidFill>
                  <a:schemeClr val="accent1"/>
                </a:solidFill>
              </a:rPr>
              <a:t>Neutron</a:t>
            </a:r>
            <a:r>
              <a:rPr lang="it-IT" sz="1600" i="1" dirty="0">
                <a:solidFill>
                  <a:schemeClr val="accent1"/>
                </a:solidFill>
              </a:rPr>
              <a:t> </a:t>
            </a:r>
            <a:r>
              <a:rPr lang="it-IT" sz="1600" i="1" dirty="0" err="1">
                <a:solidFill>
                  <a:schemeClr val="accent1"/>
                </a:solidFill>
              </a:rPr>
              <a:t>Bkg</a:t>
            </a:r>
            <a:endParaRPr lang="it-IT" sz="1600" i="1" dirty="0">
              <a:solidFill>
                <a:schemeClr val="accent1"/>
              </a:solidFill>
            </a:endParaRPr>
          </a:p>
        </p:txBody>
      </p:sp>
      <p:pic>
        <p:nvPicPr>
          <p:cNvPr id="13" name="Immagine 5" descr="200120145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41" y="4137746"/>
            <a:ext cx="3385524" cy="2539143"/>
          </a:xfrm>
          <a:prstGeom prst="rect">
            <a:avLst/>
          </a:prstGeom>
        </p:spPr>
      </p:pic>
      <p:pic>
        <p:nvPicPr>
          <p:cNvPr id="14" name="Picture 5" descr="G:\Websites\p\project-cms-rpc-endcap\RPC\UpscopeHighEta\RPCDevelopements\RE31and41\RE31\Photos040214\0402201456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8708174" y="2863367"/>
            <a:ext cx="3121191" cy="278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UpgradedMuonSystem.jpg"/>
          <p:cNvPicPr>
            <a:picLocks noChangeAspect="1"/>
          </p:cNvPicPr>
          <p:nvPr/>
        </p:nvPicPr>
        <p:blipFill rotWithShape="1">
          <a:blip r:embed="rId7" cstate="print"/>
          <a:srcRect l="1310" t="18551" r="-1310" b="10236"/>
          <a:stretch/>
        </p:blipFill>
        <p:spPr>
          <a:xfrm>
            <a:off x="100905" y="254000"/>
            <a:ext cx="7705195" cy="3446242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 flipV="1">
            <a:off x="2628900" y="3009900"/>
            <a:ext cx="787400" cy="156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3822700" y="2730500"/>
            <a:ext cx="965200" cy="1892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969000" y="2730500"/>
            <a:ext cx="495300" cy="1320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6515100" y="2654300"/>
            <a:ext cx="2324100" cy="698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3EECCA6-66F1-4148-BBD3-0406DA60C316}"/>
              </a:ext>
            </a:extLst>
          </p:cNvPr>
          <p:cNvSpPr txBox="1"/>
          <p:nvPr/>
        </p:nvSpPr>
        <p:spPr>
          <a:xfrm>
            <a:off x="8978900" y="6106593"/>
            <a:ext cx="2205255" cy="338554"/>
          </a:xfrm>
          <a:prstGeom prst="rect">
            <a:avLst/>
          </a:prstGeom>
          <a:noFill/>
          <a:ln w="38100">
            <a:solidFill>
              <a:srgbClr val="0000FF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BE1DA8"/>
                </a:solidFill>
              </a:rPr>
              <a:t>New RPC3.1 </a:t>
            </a:r>
            <a:r>
              <a:rPr lang="it-IT" sz="1600" i="1" dirty="0" smtClean="0">
                <a:solidFill>
                  <a:srgbClr val="BE1DA8"/>
                </a:solidFill>
              </a:rPr>
              <a:t>e </a:t>
            </a:r>
            <a:r>
              <a:rPr lang="it-IT" sz="1600" i="1" dirty="0" smtClean="0">
                <a:solidFill>
                  <a:srgbClr val="BE1DA8"/>
                </a:solidFill>
              </a:rPr>
              <a:t>4.1</a:t>
            </a:r>
            <a:endParaRPr lang="it-IT" sz="1600" i="1" dirty="0">
              <a:solidFill>
                <a:srgbClr val="BE1DA8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23A5C4D-0919-3B40-A1A5-A8142C416C35}"/>
              </a:ext>
            </a:extLst>
          </p:cNvPr>
          <p:cNvSpPr/>
          <p:nvPr/>
        </p:nvSpPr>
        <p:spPr>
          <a:xfrm>
            <a:off x="11369657" y="6158544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62885E59-AD42-B842-BB74-6ED973F45F9B}"/>
              </a:ext>
            </a:extLst>
          </p:cNvPr>
          <p:cNvSpPr/>
          <p:nvPr/>
        </p:nvSpPr>
        <p:spPr>
          <a:xfrm>
            <a:off x="4130657" y="4154739"/>
            <a:ext cx="339743" cy="338506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E22FDF74-193D-5F44-96E1-8577992CFC69}"/>
              </a:ext>
            </a:extLst>
          </p:cNvPr>
          <p:cNvSpPr/>
          <p:nvPr/>
        </p:nvSpPr>
        <p:spPr>
          <a:xfrm>
            <a:off x="215901" y="304800"/>
            <a:ext cx="6350000" cy="1637373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3EECCA6-66F1-4148-BBD3-0406DA60C316}"/>
              </a:ext>
            </a:extLst>
          </p:cNvPr>
          <p:cNvSpPr txBox="1"/>
          <p:nvPr/>
        </p:nvSpPr>
        <p:spPr>
          <a:xfrm>
            <a:off x="7747000" y="1293293"/>
            <a:ext cx="2205255" cy="584776"/>
          </a:xfrm>
          <a:prstGeom prst="rect">
            <a:avLst/>
          </a:prstGeom>
          <a:noFill/>
          <a:ln w="38100">
            <a:solidFill>
              <a:srgbClr val="FFFF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600" i="1" dirty="0" err="1" smtClean="0">
                <a:solidFill>
                  <a:srgbClr val="BE1DA8"/>
                </a:solidFill>
              </a:rPr>
              <a:t>Longevity</a:t>
            </a:r>
            <a:r>
              <a:rPr lang="it-IT" sz="1600" i="1" dirty="0" smtClean="0">
                <a:solidFill>
                  <a:srgbClr val="BE1DA8"/>
                </a:solidFill>
              </a:rPr>
              <a:t> and </a:t>
            </a:r>
            <a:r>
              <a:rPr lang="it-IT" sz="1600" i="1" dirty="0" err="1" smtClean="0">
                <a:solidFill>
                  <a:srgbClr val="BE1DA8"/>
                </a:solidFill>
              </a:rPr>
              <a:t>ecogas</a:t>
            </a:r>
            <a:r>
              <a:rPr lang="it-IT" sz="1600" i="1" dirty="0" smtClean="0">
                <a:solidFill>
                  <a:srgbClr val="BE1DA8"/>
                </a:solidFill>
              </a:rPr>
              <a:t> </a:t>
            </a:r>
            <a:r>
              <a:rPr lang="it-IT" sz="1600" i="1" dirty="0" err="1" smtClean="0">
                <a:solidFill>
                  <a:srgbClr val="BE1DA8"/>
                </a:solidFill>
              </a:rPr>
              <a:t>studies</a:t>
            </a:r>
            <a:endParaRPr lang="it-IT" sz="1600" i="1" dirty="0">
              <a:solidFill>
                <a:srgbClr val="BE1D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9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Composizione del gruppo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283567" y="5288117"/>
            <a:ext cx="5619699" cy="1200329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endParaRPr lang="it-IT" b="1" dirty="0" smtClean="0">
              <a:solidFill>
                <a:srgbClr val="0000FF"/>
              </a:solidFill>
            </a:endParaRPr>
          </a:p>
          <a:p>
            <a:r>
              <a:rPr lang="it-IT" dirty="0" smtClean="0">
                <a:solidFill>
                  <a:srgbClr val="0000FF"/>
                </a:solidFill>
              </a:rPr>
              <a:t>Staff: </a:t>
            </a:r>
            <a:r>
              <a:rPr lang="it-IT" u="sng" dirty="0" err="1" smtClean="0"/>
              <a:t>D.Creanza</a:t>
            </a:r>
            <a:r>
              <a:rPr lang="it-IT" u="sng" dirty="0" smtClean="0"/>
              <a:t>,</a:t>
            </a:r>
            <a:r>
              <a:rPr lang="it-IT" dirty="0" smtClean="0"/>
              <a:t> </a:t>
            </a:r>
            <a:r>
              <a:rPr lang="it-IT" dirty="0" err="1" smtClean="0"/>
              <a:t>M.dePalma</a:t>
            </a:r>
            <a:r>
              <a:rPr lang="it-IT" dirty="0" smtClean="0"/>
              <a:t>, </a:t>
            </a:r>
            <a:r>
              <a:rPr lang="it-IT" dirty="0" err="1" smtClean="0"/>
              <a:t>L.Fiore</a:t>
            </a:r>
            <a:r>
              <a:rPr lang="it-IT" dirty="0" smtClean="0"/>
              <a:t>, </a:t>
            </a:r>
            <a:r>
              <a:rPr lang="it-IT" dirty="0" err="1" smtClean="0"/>
              <a:t>S.My</a:t>
            </a:r>
            <a:r>
              <a:rPr lang="it-IT" dirty="0" smtClean="0"/>
              <a:t>, G. de </a:t>
            </a:r>
            <a:r>
              <a:rPr lang="it-IT" dirty="0" err="1" smtClean="0"/>
              <a:t>Robertis</a:t>
            </a:r>
            <a:r>
              <a:rPr lang="it-IT" dirty="0" smtClean="0"/>
              <a:t>, </a:t>
            </a:r>
            <a:r>
              <a:rPr lang="it-IT" dirty="0" err="1" smtClean="0"/>
              <a:t>F</a:t>
            </a:r>
            <a:r>
              <a:rPr lang="it-IT" dirty="0" smtClean="0"/>
              <a:t>. Loddo, C. Marzocca </a:t>
            </a:r>
          </a:p>
          <a:p>
            <a:r>
              <a:rPr lang="it-IT" dirty="0" smtClean="0"/>
              <a:t> </a:t>
            </a:r>
            <a:r>
              <a:rPr lang="it-IT" dirty="0" smtClean="0">
                <a:solidFill>
                  <a:srgbClr val="0000FF"/>
                </a:solidFill>
              </a:rPr>
              <a:t>Tecnici:  </a:t>
            </a:r>
            <a:r>
              <a:rPr lang="it-IT" dirty="0" err="1" smtClean="0"/>
              <a:t>P.Cariola</a:t>
            </a:r>
            <a:r>
              <a:rPr lang="it-IT" dirty="0" smtClean="0"/>
              <a:t>, </a:t>
            </a:r>
            <a:r>
              <a:rPr lang="it-IT" dirty="0" err="1" smtClean="0"/>
              <a:t>G.Sala,</a:t>
            </a:r>
            <a:r>
              <a:rPr lang="it-IT" dirty="0" err="1"/>
              <a:t>S</a:t>
            </a:r>
            <a:r>
              <a:rPr lang="it-IT" dirty="0"/>
              <a:t>. </a:t>
            </a:r>
            <a:r>
              <a:rPr lang="it-IT" dirty="0" smtClean="0"/>
              <a:t>Martiradonna, </a:t>
            </a:r>
            <a:r>
              <a:rPr lang="it-IT" dirty="0"/>
              <a:t>M. </a:t>
            </a:r>
            <a:r>
              <a:rPr lang="it-IT" dirty="0" smtClean="0"/>
              <a:t>Mongelli,  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10" name="Picture 6" descr="CMSn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1921" y="2007839"/>
            <a:ext cx="4540856" cy="2997632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flipV="1">
            <a:off x="279400" y="3182639"/>
            <a:ext cx="2566981" cy="2075161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62824" y="1074663"/>
            <a:ext cx="3438526" cy="92333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di Analisi: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Staff</a:t>
            </a:r>
            <a:r>
              <a:rPr lang="it-IT" u="sng" dirty="0" smtClean="0">
                <a:solidFill>
                  <a:srgbClr val="0000FF"/>
                </a:solidFill>
              </a:rPr>
              <a:t>: </a:t>
            </a:r>
            <a:r>
              <a:rPr lang="it-IT" u="sng" dirty="0" smtClean="0"/>
              <a:t>N. </a:t>
            </a:r>
            <a:r>
              <a:rPr lang="it-IT" u="sng" dirty="0" smtClean="0"/>
              <a:t>De </a:t>
            </a:r>
            <a:r>
              <a:rPr lang="it-IT" u="sng" dirty="0" err="1" smtClean="0"/>
              <a:t>Filippis</a:t>
            </a:r>
            <a:r>
              <a:rPr lang="it-IT" dirty="0" smtClean="0"/>
              <a:t>, A. Pompili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Assegnisti: </a:t>
            </a:r>
            <a:r>
              <a:rPr lang="it-IT" dirty="0" smtClean="0"/>
              <a:t>S. </a:t>
            </a:r>
            <a:r>
              <a:rPr lang="it-IT" dirty="0" err="1" smtClean="0"/>
              <a:t>Lezki</a:t>
            </a:r>
            <a:r>
              <a:rPr lang="it-IT" dirty="0" smtClean="0"/>
              <a:t>, G. </a:t>
            </a:r>
            <a:r>
              <a:rPr lang="it-IT" dirty="0" err="1" smtClean="0"/>
              <a:t>Miniello</a:t>
            </a:r>
            <a:r>
              <a:rPr lang="it-IT" dirty="0" smtClean="0"/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77390" y="2794005"/>
            <a:ext cx="6133544" cy="1754327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MUONI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Staff RPC: </a:t>
            </a:r>
            <a:r>
              <a:rPr lang="it-IT" dirty="0" smtClean="0"/>
              <a:t>M. Abbrescia, G. Iaselli, G. Pugliese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GEM: </a:t>
            </a:r>
            <a:r>
              <a:rPr lang="it-IT" dirty="0" smtClean="0"/>
              <a:t>A. </a:t>
            </a:r>
            <a:r>
              <a:rPr lang="it-IT" dirty="0" err="1" smtClean="0"/>
              <a:t>Colaleo</a:t>
            </a:r>
            <a:r>
              <a:rPr lang="it-IT" dirty="0" smtClean="0"/>
              <a:t>, M. Maggi, </a:t>
            </a:r>
            <a:r>
              <a:rPr lang="it-IT" dirty="0" err="1" smtClean="0"/>
              <a:t>R</a:t>
            </a:r>
            <a:r>
              <a:rPr lang="it-IT" dirty="0" smtClean="0"/>
              <a:t>. Venditti, </a:t>
            </a:r>
            <a:r>
              <a:rPr lang="it-IT" u="sng" dirty="0" smtClean="0"/>
              <a:t>P. </a:t>
            </a:r>
            <a:r>
              <a:rPr lang="it-IT" u="sng" dirty="0" err="1" smtClean="0"/>
              <a:t>Verwilligen</a:t>
            </a:r>
            <a:r>
              <a:rPr lang="it-IT" u="sng" dirty="0" smtClean="0"/>
              <a:t>, </a:t>
            </a:r>
            <a:r>
              <a:rPr lang="it-IT" dirty="0" smtClean="0"/>
              <a:t>S. Nuzzo, A. Ranieri  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Staff Tecnici:  </a:t>
            </a:r>
            <a:r>
              <a:rPr lang="it-IT" dirty="0" err="1" smtClean="0"/>
              <a:t>F</a:t>
            </a:r>
            <a:r>
              <a:rPr lang="it-IT" dirty="0" smtClean="0"/>
              <a:t>. Michele, N. </a:t>
            </a:r>
            <a:r>
              <a:rPr lang="it-IT" dirty="0" err="1" smtClean="0"/>
              <a:t>Lacalamita</a:t>
            </a:r>
            <a:r>
              <a:rPr lang="it-IT" dirty="0" smtClean="0"/>
              <a:t>, </a:t>
            </a:r>
            <a:r>
              <a:rPr lang="it-IT" dirty="0" err="1" smtClean="0"/>
              <a:t>F</a:t>
            </a:r>
            <a:r>
              <a:rPr lang="it-IT" dirty="0" smtClean="0"/>
              <a:t>. </a:t>
            </a:r>
            <a:r>
              <a:rPr lang="it-IT" dirty="0" err="1" smtClean="0"/>
              <a:t>Licciulli</a:t>
            </a:r>
            <a:r>
              <a:rPr lang="it-IT" dirty="0" smtClean="0"/>
              <a:t>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Assegnisti: </a:t>
            </a:r>
            <a:r>
              <a:rPr lang="it-IT" dirty="0" smtClean="0"/>
              <a:t>M. </a:t>
            </a:r>
            <a:r>
              <a:rPr lang="it-IT" dirty="0" err="1" smtClean="0"/>
              <a:t>Gul</a:t>
            </a:r>
            <a:r>
              <a:rPr lang="it-IT" dirty="0" smtClean="0"/>
              <a:t>, </a:t>
            </a:r>
            <a:r>
              <a:rPr lang="it-IT" dirty="0" err="1" smtClean="0"/>
              <a:t>J</a:t>
            </a:r>
            <a:r>
              <a:rPr lang="it-IT" dirty="0" smtClean="0"/>
              <a:t>. Merlin, 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4348969" y="1653200"/>
            <a:ext cx="7721432" cy="92333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Dottorandi</a:t>
            </a:r>
          </a:p>
          <a:p>
            <a:r>
              <a:rPr lang="it-IT" dirty="0" smtClean="0"/>
              <a:t>C. </a:t>
            </a:r>
            <a:r>
              <a:rPr lang="it-IT" dirty="0" err="1" smtClean="0"/>
              <a:t>Aruta</a:t>
            </a:r>
            <a:r>
              <a:rPr lang="it-IT" dirty="0" smtClean="0"/>
              <a:t>, </a:t>
            </a:r>
            <a:r>
              <a:rPr lang="it-IT" dirty="0" err="1" smtClean="0"/>
              <a:t>W.Elmetanawee</a:t>
            </a:r>
            <a:r>
              <a:rPr lang="it-IT" dirty="0" smtClean="0"/>
              <a:t>, M. </a:t>
            </a:r>
            <a:r>
              <a:rPr lang="it-IT" dirty="0" err="1" smtClean="0"/>
              <a:t>Ince</a:t>
            </a:r>
            <a:r>
              <a:rPr lang="it-IT" dirty="0" smtClean="0"/>
              <a:t>, A. </a:t>
            </a:r>
            <a:r>
              <a:rPr lang="it-IT" dirty="0" err="1" smtClean="0"/>
              <a:t>Pellecchia</a:t>
            </a:r>
            <a:r>
              <a:rPr lang="it-IT" dirty="0" smtClean="0"/>
              <a:t>, V. Mastrapasqua, I</a:t>
            </a:r>
            <a:r>
              <a:rPr lang="it-IT" dirty="0"/>
              <a:t>. </a:t>
            </a:r>
            <a:r>
              <a:rPr lang="it-IT" dirty="0" err="1" smtClean="0"/>
              <a:t>Marjeka</a:t>
            </a:r>
            <a:r>
              <a:rPr lang="it-IT" dirty="0" smtClean="0"/>
              <a:t>, D. </a:t>
            </a:r>
            <a:r>
              <a:rPr lang="it-IT" dirty="0" err="1" smtClean="0"/>
              <a:t>Ramos</a:t>
            </a:r>
            <a:r>
              <a:rPr lang="it-IT" dirty="0" smtClean="0"/>
              <a:t>, </a:t>
            </a:r>
            <a:r>
              <a:rPr lang="it-IT" dirty="0" err="1" smtClean="0"/>
              <a:t>R</a:t>
            </a:r>
            <a:r>
              <a:rPr lang="it-IT" dirty="0" smtClean="0"/>
              <a:t>. </a:t>
            </a:r>
            <a:r>
              <a:rPr lang="it-IT" dirty="0" err="1" smtClean="0"/>
              <a:t>Aly</a:t>
            </a:r>
            <a:r>
              <a:rPr lang="it-IT" dirty="0" smtClean="0"/>
              <a:t>, </a:t>
            </a:r>
            <a:r>
              <a:rPr lang="it-IT" dirty="0" err="1" smtClean="0"/>
              <a:t>F</a:t>
            </a:r>
            <a:r>
              <a:rPr lang="it-IT" dirty="0" smtClean="0"/>
              <a:t>. Simone </a:t>
            </a:r>
            <a:endParaRPr lang="it-IT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344924" y="5486692"/>
            <a:ext cx="5113030" cy="923330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</a:rPr>
              <a:t>Computing: </a:t>
            </a:r>
          </a:p>
          <a:p>
            <a:r>
              <a:rPr lang="it-IT" dirty="0">
                <a:solidFill>
                  <a:srgbClr val="0000FF"/>
                </a:solidFill>
              </a:rPr>
              <a:t> </a:t>
            </a:r>
            <a:r>
              <a:rPr lang="it-IT" dirty="0" smtClean="0">
                <a:solidFill>
                  <a:srgbClr val="0000FF"/>
                </a:solidFill>
              </a:rPr>
              <a:t>Staff: </a:t>
            </a:r>
            <a:r>
              <a:rPr lang="it-IT" u="sng" dirty="0" smtClean="0">
                <a:solidFill>
                  <a:srgbClr val="000000"/>
                </a:solidFill>
              </a:rPr>
              <a:t>G. </a:t>
            </a:r>
            <a:r>
              <a:rPr lang="it-IT" u="sng" dirty="0" err="1" smtClean="0">
                <a:solidFill>
                  <a:srgbClr val="000000"/>
                </a:solidFill>
              </a:rPr>
              <a:t>Donvito</a:t>
            </a:r>
            <a:r>
              <a:rPr lang="it-IT" dirty="0" smtClean="0">
                <a:solidFill>
                  <a:srgbClr val="000000"/>
                </a:solidFill>
              </a:rPr>
              <a:t>, G. Maggi, G. Selvaggi, L. </a:t>
            </a:r>
            <a:r>
              <a:rPr lang="it-IT" dirty="0" err="1" smtClean="0">
                <a:solidFill>
                  <a:srgbClr val="000000"/>
                </a:solidFill>
              </a:rPr>
              <a:t>Silvestris</a:t>
            </a:r>
            <a:r>
              <a:rPr lang="it-IT" dirty="0" smtClean="0">
                <a:solidFill>
                  <a:srgbClr val="000000"/>
                </a:solidFill>
              </a:rPr>
              <a:t>  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Assegnisti: </a:t>
            </a:r>
            <a:r>
              <a:rPr lang="it-IT" dirty="0" smtClean="0">
                <a:solidFill>
                  <a:srgbClr val="000000"/>
                </a:solidFill>
              </a:rPr>
              <a:t>A. di Florio, A. di Pilato,    </a:t>
            </a:r>
            <a:endParaRPr lang="it-IT" b="1" dirty="0">
              <a:solidFill>
                <a:srgbClr val="0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4160097" y="2554871"/>
            <a:ext cx="1852304" cy="268713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4714777" y="4423575"/>
            <a:ext cx="1243580" cy="11577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39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0A2FA17-7CDA-B145-9458-B6A0F75AB32E}"/>
              </a:ext>
            </a:extLst>
          </p:cNvPr>
          <p:cNvSpPr/>
          <p:nvPr/>
        </p:nvSpPr>
        <p:spPr>
          <a:xfrm rot="16200000">
            <a:off x="9803993" y="-1331704"/>
            <a:ext cx="798231" cy="371750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4F3FAFB-CE83-7A4E-9F08-6B2D7AA44D12}"/>
              </a:ext>
            </a:extLst>
          </p:cNvPr>
          <p:cNvSpPr txBox="1">
            <a:spLocks/>
          </p:cNvSpPr>
          <p:nvPr/>
        </p:nvSpPr>
        <p:spPr>
          <a:xfrm>
            <a:off x="253429" y="178719"/>
            <a:ext cx="10728480" cy="715134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000FF"/>
                </a:solidFill>
              </a:rPr>
              <a:t>Stato ME0</a:t>
            </a:r>
            <a:endParaRPr lang="it-IT" sz="3600" b="1" dirty="0">
              <a:solidFill>
                <a:srgbClr val="0000FF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F6794F42-A65C-7849-990B-71CBFD1FA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980" y="4326647"/>
            <a:ext cx="4238376" cy="2384946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="" xmlns:a16="http://schemas.microsoft.com/office/drawing/2014/main" id="{0DFDC5BC-43E8-BB44-9EA8-622B528FF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326647"/>
            <a:ext cx="4075012" cy="235263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7A1CEC-08FD-3B45-9464-71EBAF589589}"/>
              </a:ext>
            </a:extLst>
          </p:cNvPr>
          <p:cNvSpPr/>
          <p:nvPr/>
        </p:nvSpPr>
        <p:spPr>
          <a:xfrm>
            <a:off x="16868" y="3617500"/>
            <a:ext cx="8327489" cy="1402885"/>
          </a:xfrm>
          <a:prstGeom prst="rect">
            <a:avLst/>
          </a:prstGeom>
          <a:solidFill>
            <a:srgbClr val="FFFFFF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19" descr="A circuit board&#10;&#10;Description automatically generated">
            <a:extLst>
              <a:ext uri="{FF2B5EF4-FFF2-40B4-BE49-F238E27FC236}">
                <a16:creationId xmlns="" xmlns:a16="http://schemas.microsoft.com/office/drawing/2014/main" id="{75F21B3D-D23B-FC42-A587-99B317353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1128">
            <a:off x="7572081" y="631507"/>
            <a:ext cx="4617808" cy="1407566"/>
          </a:xfrm>
          <a:prstGeom prst="rect">
            <a:avLst/>
          </a:prstGeom>
        </p:spPr>
      </p:pic>
      <p:pic>
        <p:nvPicPr>
          <p:cNvPr id="4" name="Picture 3" descr="A screenshot of text&#10;&#10;Description automatically generated">
            <a:extLst>
              <a:ext uri="{FF2B5EF4-FFF2-40B4-BE49-F238E27FC236}">
                <a16:creationId xmlns="" xmlns:a16="http://schemas.microsoft.com/office/drawing/2014/main" id="{0B796F6A-724E-F646-9633-AC863D1243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0" t="22196"/>
          <a:stretch/>
        </p:blipFill>
        <p:spPr>
          <a:xfrm>
            <a:off x="8086021" y="1874307"/>
            <a:ext cx="4089112" cy="483728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77BBFF59-0D87-194E-82E5-3AADE69DBAA8}"/>
              </a:ext>
            </a:extLst>
          </p:cNvPr>
          <p:cNvSpPr/>
          <p:nvPr/>
        </p:nvSpPr>
        <p:spPr>
          <a:xfrm>
            <a:off x="3208695" y="280332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1</a:t>
            </a:r>
            <a:endParaRPr lang="it-IT" sz="2400" b="1" dirty="0"/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A41F5B43-888D-D744-B285-2436459AA59D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-495300" y="952500"/>
            <a:ext cx="6817039" cy="4125930"/>
          </a:xfrm>
        </p:spPr>
        <p:txBody>
          <a:bodyPr>
            <a:noAutofit/>
          </a:bodyPr>
          <a:lstStyle/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endParaRPr lang="x-none" sz="1400" i="1" dirty="0">
              <a:solidFill>
                <a:srgbClr val="00B0F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9400" y="1087785"/>
            <a:ext cx="7391400" cy="3816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 Design </a:t>
            </a:r>
            <a:r>
              <a:rPr lang="x-none" dirty="0"/>
              <a:t>ME0 Readout Board &amp; ME0 GEM Electronics Board (GEB)</a:t>
            </a:r>
            <a:br>
              <a:rPr lang="x-none" dirty="0"/>
            </a:br>
            <a:r>
              <a:rPr lang="en-GB" dirty="0"/>
              <a:t>I</a:t>
            </a:r>
            <a:r>
              <a:rPr lang="x-none" dirty="0"/>
              <a:t>nside GEM Electronics ”Triad” group. Complex interplay between</a:t>
            </a:r>
            <a:br>
              <a:rPr lang="x-none" dirty="0"/>
            </a:br>
            <a:r>
              <a:rPr lang="x-none" dirty="0"/>
              <a:t>electronics &amp; mechanical design		</a:t>
            </a:r>
            <a:r>
              <a:rPr lang="x-none" i="1" dirty="0">
                <a:solidFill>
                  <a:srgbClr val="00B0F0"/>
                </a:solidFill>
              </a:rPr>
              <a:t>P. </a:t>
            </a:r>
            <a:r>
              <a:rPr lang="x-none" i="1" dirty="0" smtClean="0">
                <a:solidFill>
                  <a:srgbClr val="00B0F0"/>
                </a:solidFill>
              </a:rPr>
              <a:t>Verwilligen</a:t>
            </a:r>
          </a:p>
          <a:p>
            <a:pPr marL="177800" indent="-177800">
              <a:buFont typeface="Wingdings" charset="2"/>
              <a:buChar char="Ø"/>
            </a:pPr>
            <a:endParaRPr lang="x-none" i="1" dirty="0">
              <a:solidFill>
                <a:srgbClr val="00B0F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Re-evaluation </a:t>
            </a:r>
            <a:r>
              <a:rPr lang="x-none" dirty="0"/>
              <a:t>of ME0 background after HGCAL Design improvements</a:t>
            </a:r>
            <a:br>
              <a:rPr lang="x-none" dirty="0"/>
            </a:br>
            <a:r>
              <a:rPr lang="x-none" dirty="0"/>
              <a:t>point towards much higher rates that ME0 need to maintain. Design of</a:t>
            </a:r>
            <a:br>
              <a:rPr lang="x-none" dirty="0"/>
            </a:br>
            <a:r>
              <a:rPr lang="x-none" dirty="0"/>
              <a:t>new ME0 Shielding using Fluka simulations</a:t>
            </a:r>
            <a:r>
              <a:rPr lang="x-none" i="1" dirty="0">
                <a:solidFill>
                  <a:srgbClr val="00B0F0"/>
                </a:solidFill>
              </a:rPr>
              <a:t>	P. Verwilligen</a:t>
            </a:r>
          </a:p>
          <a:p>
            <a:pPr marL="177800" lvl="1" indent="-177800">
              <a:buFont typeface="Arial" panose="020B0604020202020204" pitchFamily="34" charset="0"/>
              <a:buChar char="•"/>
            </a:pPr>
            <a:endParaRPr lang="x-none" i="1" dirty="0">
              <a:solidFill>
                <a:srgbClr val="00B0F0"/>
              </a:solidFill>
            </a:endParaRPr>
          </a:p>
          <a:p>
            <a:pPr marL="177800" indent="-177800">
              <a:buFont typeface="Wingdings" charset="2"/>
              <a:buChar char="Ø"/>
            </a:pPr>
            <a:r>
              <a:rPr lang="x-none" dirty="0" smtClean="0"/>
              <a:t>Redesign </a:t>
            </a:r>
            <a:r>
              <a:rPr lang="x-none" dirty="0"/>
              <a:t>ME0 GEM Foils &amp; ME0 powering to deal with Rate-cap</a:t>
            </a:r>
            <a:br>
              <a:rPr lang="x-none" dirty="0"/>
            </a:br>
            <a:r>
              <a:rPr lang="x-none" dirty="0"/>
              <a:t>Simulation studies to design size of HV segments</a:t>
            </a:r>
            <a:r>
              <a:rPr lang="x-none" i="1" dirty="0">
                <a:solidFill>
                  <a:srgbClr val="00B0F0"/>
                </a:solidFill>
              </a:rPr>
              <a:t>	A. Pellecchia</a:t>
            </a:r>
          </a:p>
          <a:p>
            <a:pPr marL="171450" indent="273050"/>
            <a:endParaRPr lang="x-none" sz="1400" b="1" dirty="0"/>
          </a:p>
          <a:p>
            <a:pPr marL="171450" indent="273050"/>
            <a:r>
              <a:rPr lang="x-none" sz="1600" b="1" dirty="0">
                <a:solidFill>
                  <a:srgbClr val="FF0000"/>
                </a:solidFill>
              </a:rPr>
              <a:t>LV3 responsabilities:</a:t>
            </a:r>
          </a:p>
          <a:p>
            <a:pPr marL="171450" indent="273050">
              <a:buFont typeface="Arial" panose="020B0604020202020204" pitchFamily="34" charset="0"/>
              <a:buChar char="•"/>
            </a:pPr>
            <a:r>
              <a:rPr lang="x-none" sz="1600" dirty="0"/>
              <a:t>Phase-2 Simulation Convener</a:t>
            </a:r>
            <a:r>
              <a:rPr lang="x-none" sz="1600" i="1" dirty="0">
                <a:solidFill>
                  <a:srgbClr val="00B0F0"/>
                </a:solidFill>
              </a:rPr>
              <a:t>		P. Verwilligen</a:t>
            </a:r>
          </a:p>
          <a:p>
            <a:pPr marL="171450" indent="273050">
              <a:buFont typeface="Arial" panose="020B0604020202020204" pitchFamily="34" charset="0"/>
              <a:buChar char="•"/>
            </a:pPr>
            <a:r>
              <a:rPr lang="x-none" sz="1600" dirty="0"/>
              <a:t>Electronics Triad Convener</a:t>
            </a:r>
            <a:r>
              <a:rPr lang="x-none" sz="1600" i="1" dirty="0">
                <a:solidFill>
                  <a:srgbClr val="00B0F0"/>
                </a:solidFill>
              </a:rPr>
              <a:t>		P. Verwilligen</a:t>
            </a:r>
          </a:p>
        </p:txBody>
      </p:sp>
    </p:spTree>
    <p:extLst>
      <p:ext uri="{BB962C8B-B14F-4D97-AF65-F5344CB8AC3E}">
        <p14:creationId xmlns:p14="http://schemas.microsoft.com/office/powerpoint/2010/main" val="424676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="" xmlns:a16="http://schemas.microsoft.com/office/drawing/2014/main" id="{F30412C0-493A-9444-AE95-7F2726799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83" y="2243195"/>
            <a:ext cx="4633576" cy="2548467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6DF04577-EBAA-D74C-83F1-A33BF2970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30" y="178720"/>
            <a:ext cx="4788269" cy="268845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5B48FA-2FB7-BB4D-9063-0CB6914E240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 flipH="1">
            <a:off x="127000" y="757849"/>
            <a:ext cx="7821773" cy="4990527"/>
          </a:xfrm>
        </p:spPr>
        <p:txBody>
          <a:bodyPr>
            <a:normAutofit lnSpcReduction="10000"/>
          </a:bodyPr>
          <a:lstStyle/>
          <a:p>
            <a:pPr algn="l"/>
            <a:r>
              <a:rPr lang="en-AU" sz="1800" dirty="0">
                <a:sym typeface="Wingdings" pitchFamily="2" charset="2"/>
              </a:rPr>
              <a:t>Some modification on GE2/1 </a:t>
            </a:r>
            <a:r>
              <a:rPr lang="en-AU" sz="1800" dirty="0" smtClean="0">
                <a:sym typeface="Wingdings" pitchFamily="2" charset="2"/>
              </a:rPr>
              <a:t>have been </a:t>
            </a:r>
            <a:r>
              <a:rPr lang="en-AU" sz="1800" dirty="0">
                <a:sym typeface="Wingdings" pitchFamily="2" charset="2"/>
              </a:rPr>
              <a:t>implemented </a:t>
            </a:r>
            <a:r>
              <a:rPr lang="en-AU" sz="1800" dirty="0" smtClean="0">
                <a:sym typeface="Wingdings" pitchFamily="2" charset="2"/>
              </a:rPr>
              <a:t>after </a:t>
            </a:r>
            <a:r>
              <a:rPr lang="en-AU" sz="1800" dirty="0">
                <a:sym typeface="Wingdings" pitchFamily="2" charset="2"/>
              </a:rPr>
              <a:t>t</a:t>
            </a:r>
            <a:r>
              <a:rPr lang="en-AU" sz="1800" dirty="0" smtClean="0"/>
              <a:t>ests performed on GE1/1 chambers: </a:t>
            </a:r>
          </a:p>
          <a:p>
            <a:pPr marL="171450" indent="-171450" algn="l">
              <a:buFont typeface="Arial"/>
              <a:buChar char="•"/>
            </a:pPr>
            <a:r>
              <a:rPr lang="en-AU" sz="1400" dirty="0" smtClean="0"/>
              <a:t>Sustained Operation’’ to understand channel loss Slice-Test</a:t>
            </a:r>
          </a:p>
          <a:p>
            <a:pPr marL="1014413" lvl="2" indent="-214313" algn="l"/>
            <a:r>
              <a:rPr lang="en-AU" sz="1400" i="1" dirty="0" err="1" smtClean="0">
                <a:solidFill>
                  <a:srgbClr val="00B0F0"/>
                </a:solidFill>
              </a:rPr>
              <a:t>C.Aruta</a:t>
            </a:r>
            <a:r>
              <a:rPr lang="en-AU" sz="1400" i="1" dirty="0" smtClean="0">
                <a:solidFill>
                  <a:srgbClr val="00B0F0"/>
                </a:solidFill>
              </a:rPr>
              <a:t>, </a:t>
            </a:r>
            <a:r>
              <a:rPr lang="en-AU" sz="1400" i="1" dirty="0" err="1" smtClean="0">
                <a:solidFill>
                  <a:srgbClr val="00B0F0"/>
                </a:solidFill>
              </a:rPr>
              <a:t>F.Simone</a:t>
            </a:r>
            <a:r>
              <a:rPr lang="en-AU" sz="1400" i="1" dirty="0" smtClean="0">
                <a:solidFill>
                  <a:srgbClr val="00B0F0"/>
                </a:solidFill>
              </a:rPr>
              <a:t> &amp; </a:t>
            </a:r>
            <a:r>
              <a:rPr lang="en-AU" sz="1400" i="1" dirty="0" err="1" smtClean="0">
                <a:solidFill>
                  <a:srgbClr val="00B0F0"/>
                </a:solidFill>
              </a:rPr>
              <a:t>F.Ivone</a:t>
            </a:r>
            <a:r>
              <a:rPr lang="en-AU" sz="1400" i="1" dirty="0" smtClean="0">
                <a:solidFill>
                  <a:srgbClr val="00B0F0"/>
                </a:solidFill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  <a:sym typeface="Wingdings" pitchFamily="2" charset="2"/>
              </a:rPr>
              <a:t> 1 Master Thesis (2019)</a:t>
            </a:r>
          </a:p>
          <a:p>
            <a:pPr marL="1014413" lvl="2" indent="-214313" algn="l"/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G.De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Robertis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&amp; F.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Licciulli</a:t>
            </a:r>
            <a:endParaRPr lang="en-AU" sz="1400" i="1" dirty="0">
              <a:solidFill>
                <a:srgbClr val="00B0F0"/>
              </a:solidFill>
              <a:sym typeface="Wingdings" pitchFamily="2" charset="2"/>
            </a:endParaRPr>
          </a:p>
          <a:p>
            <a:pPr marL="177800" lvl="2" indent="-177800" algn="l">
              <a:buFont typeface="Arial"/>
              <a:buChar char="•"/>
            </a:pPr>
            <a:r>
              <a:rPr lang="en-AU" sz="1400" dirty="0" smtClean="0">
                <a:sym typeface="Wingdings" pitchFamily="2" charset="2"/>
              </a:rPr>
              <a:t>Study of impact of discharges on GEM with setups in Bari &amp; CERN	</a:t>
            </a:r>
          </a:p>
          <a:p>
            <a:pPr marL="177800" lvl="2" indent="-177800" algn="l">
              <a:buFont typeface="Arial"/>
              <a:buChar char="•"/>
            </a:pPr>
            <a:r>
              <a:rPr lang="en-AU" sz="1400" dirty="0" smtClean="0">
                <a:sym typeface="Wingdings" pitchFamily="2" charset="2"/>
              </a:rPr>
              <a:t>Discharges at high Rate &amp; Rate-Capability test in Bari</a:t>
            </a:r>
          </a:p>
          <a:p>
            <a:pPr marL="100013" indent="-214313" algn="l"/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J.Merlin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,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A.Stamerra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&amp; </a:t>
            </a:r>
            <a:r>
              <a:rPr lang="en-AU" sz="1400" i="1" dirty="0" err="1" smtClean="0">
                <a:solidFill>
                  <a:srgbClr val="00B0F0"/>
                </a:solidFill>
                <a:sym typeface="Wingdings" pitchFamily="2" charset="2"/>
              </a:rPr>
              <a:t>A.Colaleo</a:t>
            </a:r>
            <a:r>
              <a:rPr lang="en-AU" sz="1400" i="1" dirty="0" smtClean="0">
                <a:solidFill>
                  <a:srgbClr val="00B0F0"/>
                </a:solidFill>
                <a:sym typeface="Wingdings" pitchFamily="2" charset="2"/>
              </a:rPr>
              <a:t> </a:t>
            </a:r>
            <a:r>
              <a:rPr lang="en-AU" sz="1400" i="1" dirty="0" smtClean="0">
                <a:solidFill>
                  <a:srgbClr val="FF0000"/>
                </a:solidFill>
                <a:sym typeface="Wingdings" pitchFamily="2" charset="2"/>
              </a:rPr>
              <a:t> 1 Master Thesis 2020</a:t>
            </a:r>
          </a:p>
          <a:p>
            <a:pPr marL="100013" indent="-214313" algn="l"/>
            <a:endParaRPr lang="en-AU" sz="1400" b="1" i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i="1" dirty="0" smtClean="0">
                <a:solidFill>
                  <a:srgbClr val="FF0000"/>
                </a:solidFill>
                <a:sym typeface="Wingdings" pitchFamily="2" charset="2"/>
              </a:rPr>
              <a:t>GE2/1 modifications:  </a:t>
            </a:r>
            <a:endParaRPr lang="en-AU" sz="1400" b="1" i="1" dirty="0">
              <a:solidFill>
                <a:srgbClr val="FF0000"/>
              </a:solidFill>
              <a:sym typeface="Wingdings" pitchFamily="2" charset="2"/>
            </a:endParaRPr>
          </a:p>
          <a:p>
            <a:pPr marL="557213" lvl="1" indent="-214313" algn="l"/>
            <a:r>
              <a:rPr lang="en-AU" sz="1400" dirty="0" smtClean="0">
                <a:solidFill>
                  <a:srgbClr val="FF0000"/>
                </a:solidFill>
                <a:sym typeface="Wingdings" pitchFamily="2" charset="2"/>
              </a:rPr>
              <a:t>1. Double Segmented foils reducing the discharge damage to FE</a:t>
            </a:r>
          </a:p>
          <a:p>
            <a:pPr marL="557213" lvl="1" indent="-214313" algn="l"/>
            <a:r>
              <a:rPr lang="en-AU" sz="1400" dirty="0" smtClean="0">
                <a:solidFill>
                  <a:srgbClr val="FF0000"/>
                </a:solidFill>
                <a:sym typeface="Wingdings" pitchFamily="2" charset="2"/>
              </a:rPr>
              <a:t>2. Packaged VFAT3 chip to avoid bounding problems on small pads</a:t>
            </a:r>
          </a:p>
          <a:p>
            <a:pPr marL="1014413" lvl="2" indent="-214313" algn="l"/>
            <a:endParaRPr lang="en-AU" sz="1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dirty="0" smtClean="0">
                <a:sym typeface="Wingdings" pitchFamily="2" charset="2"/>
              </a:rPr>
              <a:t>1. </a:t>
            </a:r>
            <a:r>
              <a:rPr lang="en-AU" sz="1300" b="1" dirty="0" smtClean="0">
                <a:sym typeface="Wingdings" pitchFamily="2" charset="2"/>
              </a:rPr>
              <a:t>GE21 Double-Segmented foils reduce detector capacitance 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But parasitic signal is picked up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Careful balance between discharge protection &amp; cross talk required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Production of GE2/1 foils halted</a:t>
            </a:r>
          </a:p>
          <a:p>
            <a:pPr marL="557213" lvl="1" indent="-214313" algn="l"/>
            <a:r>
              <a:rPr lang="en-AU" sz="1300" dirty="0" smtClean="0">
                <a:sym typeface="Wingdings" pitchFamily="2" charset="2"/>
              </a:rPr>
              <a:t>Investigations in Lab ongoing, solution identified but verification interrupted due to COVID</a:t>
            </a:r>
          </a:p>
          <a:p>
            <a:pPr marL="557213" lvl="1" indent="-214313" algn="l"/>
            <a:endParaRPr lang="en-AU" sz="1400" b="1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00013" indent="-214313" algn="l"/>
            <a:r>
              <a:rPr lang="en-AU" sz="1400" b="1" dirty="0" smtClean="0">
                <a:sym typeface="Wingdings" pitchFamily="2" charset="2"/>
              </a:rPr>
              <a:t>2. </a:t>
            </a:r>
            <a:r>
              <a:rPr lang="en-AU" sz="1200" b="1" dirty="0" smtClean="0">
                <a:sym typeface="Wingdings" pitchFamily="2" charset="2"/>
              </a:rPr>
              <a:t>Packaged VFAT3 chip --- INFN Bari responsibility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First production of ~200 packaged chips done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Validation of packaged VFAT3 planned for this summer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Test setup HW &amp; FW ready @ Bari; </a:t>
            </a:r>
          </a:p>
          <a:p>
            <a:pPr marL="557213" lvl="1" indent="-214313" algn="l"/>
            <a:r>
              <a:rPr lang="en-AU" sz="1200" dirty="0" smtClean="0">
                <a:sym typeface="Wingdings" pitchFamily="2" charset="2"/>
              </a:rPr>
              <a:t>SW being developed waiting for CTS Technologist to have VISA to travel to Bari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BDDE167-C87A-7948-AE42-1F12CEFFE869}"/>
              </a:ext>
            </a:extLst>
          </p:cNvPr>
          <p:cNvSpPr txBox="1"/>
          <p:nvPr/>
        </p:nvSpPr>
        <p:spPr>
          <a:xfrm>
            <a:off x="258618" y="5657671"/>
            <a:ext cx="80079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400" b="1" dirty="0">
                <a:solidFill>
                  <a:srgbClr val="FF0000"/>
                </a:solidFill>
              </a:rPr>
              <a:t>LV3 responsabilities</a:t>
            </a:r>
            <a:r>
              <a:rPr lang="x-none" sz="1400" b="1" dirty="0" smtClean="0">
                <a:solidFill>
                  <a:srgbClr val="FF0000"/>
                </a:solidFill>
              </a:rPr>
              <a:t>:</a:t>
            </a:r>
            <a:endParaRPr lang="x-none" sz="1400" dirty="0" smtClean="0"/>
          </a:p>
          <a:p>
            <a:r>
              <a:rPr lang="x-none" sz="1200" dirty="0" smtClean="0"/>
              <a:t>GE21 </a:t>
            </a:r>
            <a:r>
              <a:rPr lang="x-none" sz="1200" dirty="0"/>
              <a:t>Electronics test of pack’ed VFAT3:	              </a:t>
            </a:r>
            <a:r>
              <a:rPr lang="x-none" sz="1200" i="1" dirty="0">
                <a:solidFill>
                  <a:srgbClr val="00B0F0"/>
                </a:solidFill>
              </a:rPr>
              <a:t>G. De Robertis &amp; F. Licciulli</a:t>
            </a:r>
          </a:p>
          <a:p>
            <a:r>
              <a:rPr lang="x-none" sz="1200" dirty="0"/>
              <a:t>GE21 DP-signal Tests &amp; Detector R&amp;D:                </a:t>
            </a:r>
            <a:r>
              <a:rPr lang="x-none" sz="1200" i="1" dirty="0">
                <a:solidFill>
                  <a:srgbClr val="00B0F0"/>
                </a:solidFill>
              </a:rPr>
              <a:t>J.Merlin</a:t>
            </a:r>
          </a:p>
          <a:p>
            <a:r>
              <a:rPr lang="x-none" sz="1200" dirty="0"/>
              <a:t>GE21 Construction Manager:                                </a:t>
            </a:r>
            <a:r>
              <a:rPr lang="x-none" sz="1200" i="1" dirty="0">
                <a:solidFill>
                  <a:srgbClr val="00B0F0"/>
                </a:solidFill>
              </a:rPr>
              <a:t>J. Merlin</a:t>
            </a:r>
          </a:p>
          <a:p>
            <a:r>
              <a:rPr lang="x-none" sz="1200" dirty="0"/>
              <a:t>GE21 Construction Tooling:               </a:t>
            </a:r>
            <a:r>
              <a:rPr lang="x-none" sz="1200" i="1" dirty="0">
                <a:solidFill>
                  <a:srgbClr val="00B0F0"/>
                </a:solidFill>
              </a:rPr>
              <a:t>R. Triggiani, V. Valentino &amp; P. Verwilligen</a:t>
            </a:r>
          </a:p>
          <a:p>
            <a:r>
              <a:rPr lang="x-none" sz="1200" dirty="0"/>
              <a:t>GE21 Construction &amp; Test	</a:t>
            </a:r>
            <a:r>
              <a:rPr lang="x-none" sz="1200" i="1" dirty="0">
                <a:solidFill>
                  <a:srgbClr val="00B0F0"/>
                </a:solidFill>
              </a:rPr>
              <a:t>               M. Gul, R. Venditti &amp; P. Verwilligen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67052BB-2673-9D45-96C6-99A0E95BFC19}"/>
              </a:ext>
            </a:extLst>
          </p:cNvPr>
          <p:cNvSpPr/>
          <p:nvPr/>
        </p:nvSpPr>
        <p:spPr>
          <a:xfrm rot="16200000">
            <a:off x="9398747" y="-1261933"/>
            <a:ext cx="798231" cy="3717503"/>
          </a:xfrm>
          <a:prstGeom prst="rect">
            <a:avLst/>
          </a:prstGeom>
          <a:solidFill>
            <a:srgbClr val="FFFFFF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4F3FAFB-CE83-7A4E-9F08-6B2D7AA44D12}"/>
              </a:ext>
            </a:extLst>
          </p:cNvPr>
          <p:cNvSpPr txBox="1">
            <a:spLocks/>
          </p:cNvSpPr>
          <p:nvPr/>
        </p:nvSpPr>
        <p:spPr>
          <a:xfrm>
            <a:off x="253429" y="178719"/>
            <a:ext cx="10728480" cy="715134"/>
          </a:xfrm>
          <a:prstGeom prst="rect">
            <a:avLst/>
          </a:prstGeom>
        </p:spPr>
        <p:txBody>
          <a:bodyPr wrap="none"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b="1" dirty="0" smtClean="0">
                <a:solidFill>
                  <a:srgbClr val="016EFF"/>
                </a:solidFill>
              </a:rPr>
              <a:t>Stato GE2/1</a:t>
            </a:r>
            <a:endParaRPr lang="it-IT" sz="3600" b="1" dirty="0">
              <a:solidFill>
                <a:srgbClr val="016EFF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5FF8AD8-4FF1-6C4A-BEFC-AB500A56CA41}"/>
              </a:ext>
            </a:extLst>
          </p:cNvPr>
          <p:cNvSpPr/>
          <p:nvPr/>
        </p:nvSpPr>
        <p:spPr>
          <a:xfrm>
            <a:off x="5739496" y="108307"/>
            <a:ext cx="839464" cy="56070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2</a:t>
            </a:r>
            <a:endParaRPr lang="it-IT" sz="2400" b="1" dirty="0"/>
          </a:p>
        </p:txBody>
      </p:sp>
      <p:pic>
        <p:nvPicPr>
          <p:cNvPr id="11" name="Immagine 3">
            <a:extLst>
              <a:ext uri="{FF2B5EF4-FFF2-40B4-BE49-F238E27FC236}">
                <a16:creationId xmlns="" xmlns:a16="http://schemas.microsoft.com/office/drawing/2014/main" id="{A70836BE-1F19-534A-AAE2-BFDFE2D778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t="21401" r="17017" b="10809"/>
          <a:stretch/>
        </p:blipFill>
        <p:spPr>
          <a:xfrm>
            <a:off x="7840563" y="4860685"/>
            <a:ext cx="3404288" cy="1954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6A5225-B21D-3D48-A77F-242CFEBD4CAA}"/>
              </a:ext>
            </a:extLst>
          </p:cNvPr>
          <p:cNvSpPr txBox="1"/>
          <p:nvPr/>
        </p:nvSpPr>
        <p:spPr>
          <a:xfrm rot="16200000">
            <a:off x="10712122" y="5530894"/>
            <a:ext cx="19835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600" i="1" dirty="0"/>
              <a:t>Packaged VFAT3 Test Setup @ Bari</a:t>
            </a:r>
          </a:p>
        </p:txBody>
      </p:sp>
    </p:spTree>
    <p:extLst>
      <p:ext uri="{BB962C8B-B14F-4D97-AF65-F5344CB8AC3E}">
        <p14:creationId xmlns:p14="http://schemas.microsoft.com/office/powerpoint/2010/main" val="298341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25" y="0"/>
            <a:ext cx="10972800" cy="1143000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0000FF"/>
                </a:solidFill>
              </a:rPr>
              <a:t>Stato RE3.1 e RE4.1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95DCC8-F045-1742-8B9F-AF6702559560}"/>
              </a:ext>
            </a:extLst>
          </p:cNvPr>
          <p:cNvSpPr txBox="1"/>
          <p:nvPr/>
        </p:nvSpPr>
        <p:spPr>
          <a:xfrm>
            <a:off x="160364" y="868453"/>
            <a:ext cx="6367436" cy="427809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lvl="1"/>
            <a:endParaRPr lang="en-GB" sz="1600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GB" sz="1600" b="1" dirty="0" smtClean="0">
                <a:sym typeface="Wingdings" pitchFamily="2" charset="2"/>
              </a:rPr>
              <a:t>Validation of RE3.1 and 4.1 prototype: 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Chamber equipped with FEB V1 electronics (</a:t>
            </a:r>
            <a:r>
              <a:rPr lang="en-GB" sz="1600" dirty="0" err="1" smtClean="0">
                <a:sym typeface="Wingdings" pitchFamily="2" charset="2"/>
              </a:rPr>
              <a:t>Petiroc</a:t>
            </a:r>
            <a:r>
              <a:rPr lang="en-GB" sz="1600" dirty="0" smtClean="0">
                <a:sym typeface="Wingdings" pitchFamily="2" charset="2"/>
              </a:rPr>
              <a:t> chip) validated in March 2020 @ 2kHz</a:t>
            </a:r>
            <a:r>
              <a:rPr lang="en-GB" sz="1600" dirty="0" smtClean="0">
                <a:sym typeface="Wingdings" pitchFamily="2" charset="2"/>
              </a:rPr>
              <a:t>/</a:t>
            </a:r>
            <a:r>
              <a:rPr lang="en-GB" sz="1600" dirty="0" smtClean="0">
                <a:sym typeface="Wingdings" pitchFamily="2" charset="2"/>
              </a:rPr>
              <a:t>cm</a:t>
            </a:r>
            <a:r>
              <a:rPr lang="en-GB" sz="1600" baseline="30000" dirty="0" smtClean="0">
                <a:sym typeface="Wingdings" pitchFamily="2" charset="2"/>
              </a:rPr>
              <a:t>2</a:t>
            </a:r>
            <a:r>
              <a:rPr lang="en-GB" sz="1600" dirty="0" smtClean="0">
                <a:sym typeface="Wingdings" pitchFamily="2" charset="2"/>
              </a:rPr>
              <a:t>. Full validation with final electronics is the next step.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sz="1600" dirty="0" smtClean="0"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sz="1600" dirty="0" smtClean="0">
                <a:sym typeface="Wingdings" pitchFamily="2" charset="2"/>
              </a:rPr>
              <a:t>Backup option based on INFN – </a:t>
            </a:r>
            <a:r>
              <a:rPr lang="en-GB" sz="1600" dirty="0" smtClean="0">
                <a:sym typeface="Wingdings" pitchFamily="2" charset="2"/>
              </a:rPr>
              <a:t>Tor </a:t>
            </a:r>
            <a:r>
              <a:rPr lang="en-GB" sz="1600" dirty="0" err="1" smtClean="0">
                <a:sym typeface="Wingdings" pitchFamily="2" charset="2"/>
              </a:rPr>
              <a:t>Vergata</a:t>
            </a:r>
            <a:r>
              <a:rPr lang="en-GB" sz="1600" dirty="0">
                <a:sym typeface="Wingdings" pitchFamily="2" charset="2"/>
              </a:rPr>
              <a:t> </a:t>
            </a:r>
            <a:r>
              <a:rPr lang="en-GB" sz="1600" dirty="0" err="1" smtClean="0">
                <a:sym typeface="Wingdings" pitchFamily="2" charset="2"/>
              </a:rPr>
              <a:t>electonics</a:t>
            </a:r>
            <a:r>
              <a:rPr lang="en-GB" sz="1600" dirty="0" smtClean="0">
                <a:sym typeface="Wingdings" pitchFamily="2" charset="2"/>
              </a:rPr>
              <a:t> studied on </a:t>
            </a:r>
            <a:r>
              <a:rPr lang="en-GB" sz="1600" dirty="0" smtClean="0">
                <a:sym typeface="Wingdings" pitchFamily="2" charset="2"/>
              </a:rPr>
              <a:t/>
            </a:r>
            <a:br>
              <a:rPr lang="en-GB" sz="1600" dirty="0" smtClean="0">
                <a:sym typeface="Wingdings" pitchFamily="2" charset="2"/>
              </a:rPr>
            </a:br>
            <a:r>
              <a:rPr lang="en-GB" sz="1600" dirty="0" smtClean="0">
                <a:sym typeface="Wingdings" pitchFamily="2" charset="2"/>
              </a:rPr>
              <a:t>prototype </a:t>
            </a:r>
            <a:r>
              <a:rPr lang="en-GB" sz="1600" dirty="0" err="1" smtClean="0">
                <a:sym typeface="Wingdings" pitchFamily="2" charset="2"/>
              </a:rPr>
              <a:t>iRPCs</a:t>
            </a:r>
            <a:r>
              <a:rPr lang="en-GB" sz="1600" dirty="0" smtClean="0">
                <a:sym typeface="Wingdings" pitchFamily="2" charset="2"/>
              </a:rPr>
              <a:t> tested </a:t>
            </a:r>
            <a:r>
              <a:rPr lang="en-GB" sz="1600" dirty="0" smtClean="0">
                <a:sym typeface="Wingdings" pitchFamily="2" charset="2"/>
              </a:rPr>
              <a:t>in 904 and  </a:t>
            </a:r>
            <a:r>
              <a:rPr lang="en-GB" sz="1600" dirty="0" smtClean="0">
                <a:sym typeface="Wingdings" pitchFamily="2" charset="2"/>
              </a:rPr>
              <a:t>GIF++.   </a:t>
            </a:r>
            <a:endParaRPr lang="en-GB" sz="1600" dirty="0" smtClean="0">
              <a:sym typeface="Wingdings" pitchFamily="2" charset="2"/>
            </a:endParaRPr>
          </a:p>
          <a:p>
            <a:pPr marL="342900" lvl="1"/>
            <a:r>
              <a:rPr lang="en-GB" sz="1600" i="1" dirty="0" smtClean="0">
                <a:solidFill>
                  <a:srgbClr val="00B0F0"/>
                </a:solidFill>
                <a:sym typeface="Wingdings" pitchFamily="2" charset="2"/>
              </a:rPr>
              <a:t>I </a:t>
            </a:r>
            <a:r>
              <a:rPr lang="en-GB" sz="1600" i="1" dirty="0" err="1" smtClean="0">
                <a:solidFill>
                  <a:srgbClr val="00B0F0"/>
                </a:solidFill>
                <a:sym typeface="Wingdings" pitchFamily="2" charset="2"/>
              </a:rPr>
              <a:t>Margjeka</a:t>
            </a:r>
            <a:r>
              <a:rPr lang="en-GB" sz="1600" i="1" dirty="0" smtClean="0">
                <a:solidFill>
                  <a:srgbClr val="00B0F0"/>
                </a:solidFill>
                <a:sym typeface="Wingdings" pitchFamily="2" charset="2"/>
              </a:rPr>
              <a:t>, G. Pugliese </a:t>
            </a:r>
            <a:endParaRPr lang="en-GB" sz="1600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sz="1600" i="1" dirty="0" smtClean="0">
              <a:solidFill>
                <a:srgbClr val="00B0F0"/>
              </a:solidFill>
              <a:sym typeface="Wingdings" pitchFamily="2" charset="2"/>
            </a:endParaRPr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 smtClean="0"/>
          </a:p>
          <a:p>
            <a:pPr marL="342900" lvl="1"/>
            <a:endParaRPr lang="en-GB" sz="1600" i="1" dirty="0">
              <a:solidFill>
                <a:srgbClr val="00B0F0"/>
              </a:solidFill>
              <a:sym typeface="Wingdings" pitchFamily="2" charset="2"/>
            </a:endParaRPr>
          </a:p>
          <a:p>
            <a:endParaRPr lang="en-GB" sz="160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2885E59-AD42-B842-BB74-6ED973F45F9B}"/>
              </a:ext>
            </a:extLst>
          </p:cNvPr>
          <p:cNvSpPr/>
          <p:nvPr/>
        </p:nvSpPr>
        <p:spPr>
          <a:xfrm>
            <a:off x="5057757" y="306638"/>
            <a:ext cx="504843" cy="442662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3</a:t>
            </a:r>
            <a:endParaRPr lang="it-IT" sz="2400" b="1" dirty="0"/>
          </a:p>
        </p:txBody>
      </p:sp>
      <p:pic>
        <p:nvPicPr>
          <p:cNvPr id="12" name="Picture 11" descr="Schermata 2020-02-02 alle 18.35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00" y="139699"/>
            <a:ext cx="3583375" cy="2527299"/>
          </a:xfrm>
          <a:prstGeom prst="rect">
            <a:avLst/>
          </a:prstGeom>
        </p:spPr>
      </p:pic>
      <p:pic>
        <p:nvPicPr>
          <p:cNvPr id="3" name="Picture 2" descr="Schermata 2020-06-25 alle 21.26.2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264" y="3200628"/>
            <a:ext cx="3649936" cy="3035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543800" y="2634734"/>
            <a:ext cx="4737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0013" indent="-214313">
              <a:buFont typeface="Arial" panose="020B0604020202020204" pitchFamily="34" charset="0"/>
              <a:buChar char="•"/>
            </a:pPr>
            <a:r>
              <a:rPr lang="en-GB" b="1" dirty="0">
                <a:sym typeface="Wingdings" pitchFamily="2" charset="2"/>
              </a:rPr>
              <a:t>First RE3.1 prototype assembled and tested in Ghent lab </a:t>
            </a:r>
            <a:endParaRPr lang="en-GB" b="1" dirty="0">
              <a:sym typeface="Wingdings" pitchFamily="2" charset="2"/>
            </a:endParaRPr>
          </a:p>
        </p:txBody>
      </p:sp>
      <p:pic>
        <p:nvPicPr>
          <p:cNvPr id="13" name="Picture 12" descr="Schermata 2020-06-26 alle 00.08.2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810000"/>
            <a:ext cx="3065991" cy="2870200"/>
          </a:xfrm>
          <a:prstGeom prst="rect">
            <a:avLst/>
          </a:prstGeom>
        </p:spPr>
      </p:pic>
      <p:pic>
        <p:nvPicPr>
          <p:cNvPr id="14" name="Picture 13" descr="Schermata 2020-06-26 alle 00.08.1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4022844"/>
            <a:ext cx="3848099" cy="239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6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725" y="0"/>
            <a:ext cx="10972800" cy="1143000"/>
          </a:xfrm>
        </p:spPr>
        <p:txBody>
          <a:bodyPr/>
          <a:lstStyle/>
          <a:p>
            <a:pPr algn="l"/>
            <a:r>
              <a:rPr lang="it-IT" b="1" dirty="0" smtClean="0">
                <a:solidFill>
                  <a:srgbClr val="0000FF"/>
                </a:solidFill>
              </a:rPr>
              <a:t>RPC </a:t>
            </a:r>
            <a:r>
              <a:rPr lang="it-IT" b="1" dirty="0" err="1" smtClean="0">
                <a:solidFill>
                  <a:srgbClr val="0000FF"/>
                </a:solidFill>
              </a:rPr>
              <a:t>Longevity</a:t>
            </a:r>
            <a:r>
              <a:rPr lang="it-IT" b="1" dirty="0" smtClean="0">
                <a:solidFill>
                  <a:srgbClr val="0000FF"/>
                </a:solidFill>
              </a:rPr>
              <a:t> and eco-gas </a:t>
            </a:r>
            <a:r>
              <a:rPr lang="it-IT" b="1" dirty="0" err="1" smtClean="0">
                <a:solidFill>
                  <a:srgbClr val="0000FF"/>
                </a:solidFill>
              </a:rPr>
              <a:t>studies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095DCC8-F045-1742-8B9F-AF6702559560}"/>
              </a:ext>
            </a:extLst>
          </p:cNvPr>
          <p:cNvSpPr txBox="1"/>
          <p:nvPr/>
        </p:nvSpPr>
        <p:spPr>
          <a:xfrm>
            <a:off x="109564" y="982753"/>
            <a:ext cx="5897536" cy="581697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342900" lvl="1"/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171450" indent="-285750">
              <a:buFont typeface="Wingdings" charset="2"/>
              <a:buChar char="Ø"/>
            </a:pPr>
            <a:r>
              <a:rPr lang="en-GB" b="1" dirty="0" smtClean="0">
                <a:solidFill>
                  <a:srgbClr val="0000FF"/>
                </a:solidFill>
                <a:sym typeface="Wingdings" pitchFamily="2" charset="2"/>
              </a:rPr>
              <a:t>RPC Longevity studies @ GIF+</a:t>
            </a:r>
            <a:r>
              <a:rPr lang="en-GB" b="1" dirty="0" smtClean="0">
                <a:solidFill>
                  <a:srgbClr val="0000FF"/>
                </a:solidFill>
                <a:sym typeface="Wingdings" pitchFamily="2" charset="2"/>
              </a:rPr>
              <a:t>+ since 2018:  </a:t>
            </a:r>
            <a:endParaRPr lang="en-GB" b="1" dirty="0" smtClean="0">
              <a:solidFill>
                <a:srgbClr val="0000FF"/>
              </a:solidFill>
              <a:sym typeface="Wingdings" pitchFamily="2" charset="2"/>
            </a:endParaRPr>
          </a:p>
          <a:p>
            <a:endParaRPr lang="en-GB" b="1" dirty="0" smtClean="0">
              <a:sym typeface="Wingdings" pitchFamily="2" charset="2"/>
            </a:endParaRP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Ageing </a:t>
            </a:r>
            <a:r>
              <a:rPr lang="en-GB" dirty="0" smtClean="0">
                <a:sym typeface="Wingdings" pitchFamily="2" charset="2"/>
              </a:rPr>
              <a:t>tests on spare RPC </a:t>
            </a:r>
            <a:r>
              <a:rPr lang="en-GB" dirty="0" err="1" smtClean="0">
                <a:sym typeface="Wingdings" pitchFamily="2" charset="2"/>
              </a:rPr>
              <a:t>endcap</a:t>
            </a:r>
            <a:r>
              <a:rPr lang="en-GB" dirty="0" smtClean="0">
                <a:sym typeface="Wingdings" pitchFamily="2" charset="2"/>
              </a:rPr>
              <a:t> chambers </a:t>
            </a:r>
            <a:endParaRPr lang="en-GB" dirty="0">
              <a:sym typeface="Wingdings" pitchFamily="2" charset="2"/>
            </a:endParaRP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78</a:t>
            </a:r>
            <a:r>
              <a:rPr lang="en-GB" dirty="0" smtClean="0">
                <a:sym typeface="Wingdings" pitchFamily="2" charset="2"/>
              </a:rPr>
              <a:t>% Complete for RE2; 44% Complete for RE4</a:t>
            </a:r>
          </a:p>
          <a:p>
            <a:pPr marL="355600" lvl="2" indent="-177800">
              <a:buFont typeface="Arial" panose="020B0604020202020204" pitchFamily="34" charset="0"/>
              <a:buChar char="•"/>
            </a:pPr>
            <a:r>
              <a:rPr lang="en-GB" dirty="0" smtClean="0">
                <a:sym typeface="Wingdings" pitchFamily="2" charset="2"/>
              </a:rPr>
              <a:t>Performance stable </a:t>
            </a:r>
            <a:endParaRPr lang="en-GB" dirty="0" smtClean="0">
              <a:sym typeface="Wingdings" pitchFamily="2" charset="2"/>
            </a:endParaRPr>
          </a:p>
          <a:p>
            <a:pPr marL="1014413" lvl="2" indent="-214313">
              <a:buFont typeface="Arial" panose="020B0604020202020204" pitchFamily="34" charset="0"/>
              <a:buChar char="•"/>
            </a:pPr>
            <a:endParaRPr lang="en-GB" b="1" dirty="0">
              <a:solidFill>
                <a:srgbClr val="FF0000"/>
              </a:solidFill>
              <a:sym typeface="Wingdings" pitchFamily="2" charset="2"/>
            </a:endParaRPr>
          </a:p>
          <a:p>
            <a:pPr marL="800100" lvl="2"/>
            <a:r>
              <a:rPr lang="en-GB" b="1" dirty="0" smtClean="0">
                <a:solidFill>
                  <a:srgbClr val="FF0000"/>
                </a:solidFill>
                <a:sym typeface="Wingdings" pitchFamily="2" charset="2"/>
              </a:rPr>
              <a:t>LV3 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Responsibility Longevity: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R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. </a:t>
            </a:r>
            <a:r>
              <a:rPr lang="en-GB" i="1" dirty="0" err="1">
                <a:solidFill>
                  <a:srgbClr val="FF0000"/>
                </a:solidFill>
                <a:sym typeface="Wingdings" pitchFamily="2" charset="2"/>
              </a:rPr>
              <a:t>Aly</a:t>
            </a:r>
            <a:r>
              <a:rPr lang="en-GB" i="1" dirty="0">
                <a:solidFill>
                  <a:srgbClr val="FF0000"/>
                </a:solidFill>
                <a:sym typeface="Wingdings" pitchFamily="2" charset="2"/>
              </a:rPr>
              <a:t> </a:t>
            </a:r>
          </a:p>
          <a:p>
            <a:pPr marL="800100" lvl="2"/>
            <a:endParaRPr lang="en-GB" dirty="0">
              <a:sym typeface="Wingdings" pitchFamily="2" charset="2"/>
            </a:endParaRPr>
          </a:p>
          <a:p>
            <a:pPr marL="800100" lvl="2"/>
            <a:endParaRPr lang="en-GB" b="1" dirty="0" smtClean="0">
              <a:sym typeface="Wingdings" pitchFamily="2" charset="2"/>
            </a:endParaRPr>
          </a:p>
          <a:p>
            <a:pPr marL="355600" lvl="2" indent="-355600">
              <a:buFont typeface="Wingdings" charset="2"/>
              <a:buChar char="Ø"/>
            </a:pPr>
            <a:r>
              <a:rPr 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R&amp;D on new ecological RPC gas mixture </a:t>
            </a:r>
            <a:r>
              <a:rPr lang="en-US" b="1" dirty="0">
                <a:solidFill>
                  <a:srgbClr val="0000FF"/>
                </a:solidFill>
                <a:cs typeface="Arial" panose="020B0604020202020204" pitchFamily="34" charset="0"/>
              </a:rPr>
              <a:t>@</a:t>
            </a:r>
            <a:r>
              <a:rPr lang="en-US" b="1" dirty="0" smtClean="0">
                <a:solidFill>
                  <a:srgbClr val="0000FF"/>
                </a:solidFill>
                <a:cs typeface="Arial" panose="020B0604020202020204" pitchFamily="34" charset="0"/>
              </a:rPr>
              <a:t> GIF++ since April 2019: </a:t>
            </a:r>
          </a:p>
          <a:p>
            <a:pPr marL="285750" indent="-285750" algn="just">
              <a:buFont typeface="Wingdings" charset="2"/>
              <a:buChar char="Ø"/>
            </a:pP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Five 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RPCs (2 CMS, ATLAS, ALICE, EP-DT) under test. </a:t>
            </a:r>
            <a:r>
              <a:rPr lang="en-AU" sz="1400" dirty="0">
                <a:solidFill>
                  <a:srgbClr val="000000"/>
                </a:solidFill>
                <a:cs typeface="Arial" panose="020B0604020202020204" pitchFamily="34" charset="0"/>
              </a:rPr>
              <a:t>One RPC equipped with CMS electronics.  </a:t>
            </a: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 algn="just">
              <a:lnSpc>
                <a:spcPct val="80000"/>
              </a:lnSpc>
              <a:buFont typeface="Wingdings" charset="2"/>
              <a:buChar char="Ø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Two </a:t>
            </a:r>
            <a:r>
              <a:rPr lang="en-US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eco</a:t>
            </a: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-gas </a:t>
            </a:r>
            <a:r>
              <a:rPr lang="en-GB" sz="1400" dirty="0"/>
              <a:t>mixture based on HFO </a:t>
            </a:r>
            <a:r>
              <a:rPr lang="pt-BR" sz="1400" dirty="0">
                <a:cs typeface="Arial" panose="020B0604020202020204" pitchFamily="34" charset="0"/>
              </a:rPr>
              <a:t>1234ze (C</a:t>
            </a:r>
            <a:r>
              <a:rPr lang="pt-BR" sz="1400" baseline="-25000" dirty="0">
                <a:cs typeface="Arial" panose="020B0604020202020204" pitchFamily="34" charset="0"/>
              </a:rPr>
              <a:t>3</a:t>
            </a:r>
            <a:r>
              <a:rPr lang="pt-BR" sz="1400" dirty="0">
                <a:cs typeface="Arial" panose="020B0604020202020204" pitchFamily="34" charset="0"/>
              </a:rPr>
              <a:t>H</a:t>
            </a:r>
            <a:r>
              <a:rPr lang="pt-BR" sz="1400" baseline="-25000" dirty="0">
                <a:cs typeface="Arial" panose="020B0604020202020204" pitchFamily="34" charset="0"/>
              </a:rPr>
              <a:t>2</a:t>
            </a:r>
            <a:r>
              <a:rPr lang="pt-BR" sz="1400" dirty="0">
                <a:cs typeface="Arial" panose="020B0604020202020204" pitchFamily="34" charset="0"/>
              </a:rPr>
              <a:t>F</a:t>
            </a:r>
            <a:r>
              <a:rPr lang="pt-BR" sz="1400" baseline="-25000" dirty="0">
                <a:cs typeface="Arial" panose="020B0604020202020204" pitchFamily="34" charset="0"/>
              </a:rPr>
              <a:t>4</a:t>
            </a:r>
            <a:r>
              <a:rPr lang="pt-BR" sz="1400" dirty="0">
                <a:cs typeface="Arial" panose="020B0604020202020204" pitchFamily="34" charset="0"/>
              </a:rPr>
              <a:t>)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x-none" sz="1400" dirty="0" smtClean="0">
                <a:solidFill>
                  <a:srgbClr val="FF0000"/>
                </a:solidFill>
              </a:rPr>
              <a:t>tested </a:t>
            </a:r>
            <a:r>
              <a:rPr lang="x-none" sz="1400" dirty="0">
                <a:solidFill>
                  <a:srgbClr val="FF0000"/>
                </a:solidFill>
              </a:rPr>
              <a:t>so far:</a:t>
            </a:r>
          </a:p>
          <a:p>
            <a:pPr algn="just">
              <a:lnSpc>
                <a:spcPct val="80000"/>
              </a:lnSpc>
            </a:pPr>
            <a:r>
              <a:rPr lang="en-GB" sz="1400" dirty="0"/>
              <a:t>HFO -  CO2 - iC4H10 -  SF6  (45 – 50 – 4 - 1%)</a:t>
            </a:r>
          </a:p>
          <a:p>
            <a:pPr>
              <a:lnSpc>
                <a:spcPct val="80000"/>
              </a:lnSpc>
            </a:pPr>
            <a:r>
              <a:rPr lang="en-GB" sz="1400" dirty="0"/>
              <a:t>HFO - CO2 - iC4H10 -   SF6  (35 – 60 – 4 – 1</a:t>
            </a:r>
            <a:r>
              <a:rPr lang="en-GB" sz="1400" dirty="0" smtClean="0"/>
              <a:t>%) </a:t>
            </a:r>
          </a:p>
          <a:p>
            <a:pPr marL="285750" indent="-285750">
              <a:lnSpc>
                <a:spcPct val="80000"/>
              </a:lnSpc>
              <a:buFont typeface="Wingdings" charset="2"/>
              <a:buChar char="Ø"/>
            </a:pPr>
            <a:r>
              <a:rPr lang="en-GB" sz="1400" dirty="0" smtClean="0">
                <a:sym typeface="Wingdings" pitchFamily="2" charset="2"/>
              </a:rPr>
              <a:t>Larger cluste</a:t>
            </a:r>
            <a:r>
              <a:rPr lang="en-GB" sz="1400" dirty="0" smtClean="0">
                <a:sym typeface="Wingdings" pitchFamily="2" charset="2"/>
              </a:rPr>
              <a:t>r size, average charge per hits and HF production </a:t>
            </a:r>
          </a:p>
          <a:p>
            <a:pPr>
              <a:lnSpc>
                <a:spcPct val="80000"/>
              </a:lnSpc>
            </a:pPr>
            <a:endParaRPr lang="en-GB" sz="1400" dirty="0" smtClean="0"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GB" i="1" dirty="0" smtClean="0">
                <a:solidFill>
                  <a:srgbClr val="00B0F0"/>
                </a:solidFill>
                <a:sym typeface="Wingdings" pitchFamily="2" charset="2"/>
              </a:rPr>
              <a:t>A. </a:t>
            </a:r>
            <a:r>
              <a:rPr lang="en-GB" i="1" dirty="0" err="1" smtClean="0">
                <a:solidFill>
                  <a:srgbClr val="00B0F0"/>
                </a:solidFill>
                <a:sym typeface="Wingdings" pitchFamily="2" charset="2"/>
              </a:rPr>
              <a:t>Gelmi</a:t>
            </a:r>
            <a:r>
              <a:rPr lang="en-GB" i="1" dirty="0" smtClean="0">
                <a:solidFill>
                  <a:srgbClr val="00B0F0"/>
                </a:solidFill>
                <a:sym typeface="Wingdings" pitchFamily="2" charset="2"/>
              </a:rPr>
              <a:t> &amp; G. Pugliese </a:t>
            </a:r>
            <a:r>
              <a:rPr lang="en-GB" i="1" dirty="0" smtClean="0">
                <a:solidFill>
                  <a:srgbClr val="FF0000"/>
                </a:solidFill>
                <a:sym typeface="Wingdings" pitchFamily="2" charset="2"/>
              </a:rPr>
              <a:t> 1 PhD thesis</a:t>
            </a:r>
          </a:p>
          <a:p>
            <a:pPr marL="342900" lvl="1"/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GB" i="1" dirty="0" smtClean="0">
              <a:solidFill>
                <a:srgbClr val="00B0F0"/>
              </a:solidFill>
              <a:sym typeface="Wingdings" pitchFamily="2" charset="2"/>
            </a:endParaRPr>
          </a:p>
          <a:p>
            <a:endParaRPr lang="en-GB" dirty="0"/>
          </a:p>
        </p:txBody>
      </p:sp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="" xmlns:a16="http://schemas.microsoft.com/office/drawing/2014/main" id="{BC47F104-1E8C-6646-934C-BA6EBD512F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" t="13251" r="53390" b="633"/>
          <a:stretch/>
        </p:blipFill>
        <p:spPr>
          <a:xfrm>
            <a:off x="5927268" y="1117600"/>
            <a:ext cx="2180223" cy="2182830"/>
          </a:xfrm>
          <a:prstGeom prst="rect">
            <a:avLst/>
          </a:prstGeom>
        </p:spPr>
      </p:pic>
      <p:pic>
        <p:nvPicPr>
          <p:cNvPr id="12" name="Picture 11" descr="A close up of a map&#10;&#10;Description automatically generated">
            <a:extLst>
              <a:ext uri="{FF2B5EF4-FFF2-40B4-BE49-F238E27FC236}">
                <a16:creationId xmlns="" xmlns:a16="http://schemas.microsoft.com/office/drawing/2014/main" id="{2A994333-968B-0D45-AB3B-19A4450431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0" t="11078" r="-1" b="6428"/>
          <a:stretch/>
        </p:blipFill>
        <p:spPr>
          <a:xfrm>
            <a:off x="8382000" y="1202159"/>
            <a:ext cx="2133599" cy="19817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5602" y="3970200"/>
            <a:ext cx="2759498" cy="26491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100" y="4061030"/>
            <a:ext cx="2664884" cy="25582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" y="6084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All results are here:  </a:t>
            </a:r>
            <a:r>
              <a:rPr lang="en-GB" dirty="0">
                <a:hlinkClick r:id="rId9"/>
              </a:rPr>
              <a:t>https://twiki.cern.ch/twiki/bin/view/CMS/ECOGASRESULTS</a:t>
            </a:r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62885E59-AD42-B842-BB74-6ED973F45F9B}"/>
              </a:ext>
            </a:extLst>
          </p:cNvPr>
          <p:cNvSpPr/>
          <p:nvPr/>
        </p:nvSpPr>
        <p:spPr>
          <a:xfrm>
            <a:off x="8588357" y="266700"/>
            <a:ext cx="504843" cy="683245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/>
              <a:t>4</a:t>
            </a:r>
            <a:endParaRPr lang="it-IT" sz="2400" b="1" dirty="0"/>
          </a:p>
        </p:txBody>
      </p:sp>
    </p:spTree>
    <p:extLst>
      <p:ext uri="{BB962C8B-B14F-4D97-AF65-F5344CB8AC3E}">
        <p14:creationId xmlns:p14="http://schemas.microsoft.com/office/powerpoint/2010/main" val="150318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CMS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r>
              <a:rPr lang="it-IT" b="1" dirty="0" smtClean="0">
                <a:solidFill>
                  <a:srgbClr val="0000FF"/>
                </a:solidFill>
              </a:rPr>
              <a:t> (1)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24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egnaposto contenuto 4">
            <a:extLst>
              <a:ext uri="{FF2B5EF4-FFF2-40B4-BE49-F238E27FC236}">
                <a16:creationId xmlns="" xmlns:a16="http://schemas.microsoft.com/office/drawing/2014/main" id="{C2B68F2D-12FB-9A40-8850-E0551A8CA27A}"/>
              </a:ext>
            </a:extLst>
          </p:cNvPr>
          <p:cNvSpPr txBox="1">
            <a:spLocks/>
          </p:cNvSpPr>
          <p:nvPr/>
        </p:nvSpPr>
        <p:spPr>
          <a:xfrm>
            <a:off x="134471" y="964267"/>
            <a:ext cx="9801411" cy="4351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000" dirty="0" smtClean="0">
              <a:solidFill>
                <a:srgbClr val="FF0000"/>
              </a:solidFill>
            </a:endParaRPr>
          </a:p>
          <a:p>
            <a:r>
              <a:rPr lang="it-IT" sz="2000" dirty="0" smtClean="0">
                <a:solidFill>
                  <a:srgbClr val="FF0000"/>
                </a:solidFill>
              </a:rPr>
              <a:t>1994-2006</a:t>
            </a:r>
            <a:r>
              <a:rPr lang="it-IT" sz="2000" dirty="0" smtClean="0"/>
              <a:t> ½ Inner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 </a:t>
            </a:r>
            <a:r>
              <a:rPr lang="it-IT" sz="2000" dirty="0" err="1" smtClean="0"/>
              <a:t>Tracker</a:t>
            </a:r>
            <a:endParaRPr lang="it-IT" sz="2000" dirty="0" smtClean="0"/>
          </a:p>
          <a:p>
            <a:pPr marL="787400" lvl="2" indent="-342900">
              <a:buFont typeface="Wingdings" charset="2"/>
              <a:buChar char="§"/>
            </a:pPr>
            <a:r>
              <a:rPr lang="it-IT" sz="2000" dirty="0" smtClean="0"/>
              <a:t> 2000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automated</a:t>
            </a:r>
            <a:r>
              <a:rPr lang="it-IT" sz="2000" dirty="0" smtClean="0"/>
              <a:t> </a:t>
            </a:r>
            <a:r>
              <a:rPr lang="it-IT" sz="2000" dirty="0" err="1" smtClean="0"/>
              <a:t>assembly</a:t>
            </a:r>
            <a:r>
              <a:rPr lang="it-IT" sz="2000" dirty="0" smtClean="0"/>
              <a:t> (</a:t>
            </a:r>
            <a:r>
              <a:rPr lang="it-IT" sz="2000" dirty="0" err="1" smtClean="0"/>
              <a:t>gantry</a:t>
            </a:r>
            <a:r>
              <a:rPr lang="it-IT" sz="2000" dirty="0" smtClean="0"/>
              <a:t>), </a:t>
            </a:r>
            <a:r>
              <a:rPr lang="it-IT" sz="2000" dirty="0" err="1" smtClean="0"/>
              <a:t>wirebonding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testing</a:t>
            </a:r>
            <a:endParaRPr lang="it-IT" sz="2000" dirty="0" smtClean="0"/>
          </a:p>
          <a:p>
            <a:r>
              <a:rPr lang="it-IT" sz="2000" dirty="0" smtClean="0">
                <a:solidFill>
                  <a:srgbClr val="FF0000"/>
                </a:solidFill>
              </a:rPr>
              <a:t>2010-2017</a:t>
            </a:r>
            <a:r>
              <a:rPr lang="it-IT" sz="2000" dirty="0" smtClean="0"/>
              <a:t> ½ L3 </a:t>
            </a:r>
            <a:r>
              <a:rPr lang="it-IT" sz="2000" dirty="0" err="1" smtClean="0"/>
              <a:t>Bpix</a:t>
            </a:r>
            <a:r>
              <a:rPr lang="it-IT" sz="2000" dirty="0" smtClean="0"/>
              <a:t> of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phase1 Upgrade</a:t>
            </a:r>
          </a:p>
          <a:p>
            <a:pPr lvl="1">
              <a:buFont typeface="Wingdings" charset="2"/>
              <a:buChar char="§"/>
            </a:pPr>
            <a:r>
              <a:rPr lang="it-IT" sz="2000" dirty="0" smtClean="0"/>
              <a:t>300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assembly</a:t>
            </a:r>
            <a:r>
              <a:rPr lang="it-IT" sz="2000" dirty="0" smtClean="0"/>
              <a:t> and, </a:t>
            </a:r>
            <a:r>
              <a:rPr lang="it-IT" sz="2000" dirty="0" err="1" smtClean="0"/>
              <a:t>wirebonding</a:t>
            </a:r>
            <a:r>
              <a:rPr lang="it-IT" sz="2000" dirty="0" smtClean="0"/>
              <a:t> and  fast </a:t>
            </a:r>
            <a:r>
              <a:rPr lang="it-IT" sz="2000" dirty="0" err="1" smtClean="0"/>
              <a:t>testing</a:t>
            </a:r>
            <a:endParaRPr lang="it-IT" sz="2000" dirty="0" smtClean="0"/>
          </a:p>
          <a:p>
            <a:r>
              <a:rPr lang="it-IT" sz="2000" dirty="0" smtClean="0">
                <a:solidFill>
                  <a:srgbClr val="FF0000"/>
                </a:solidFill>
              </a:rPr>
              <a:t>2017- oggi </a:t>
            </a:r>
            <a:r>
              <a:rPr lang="it-IT" sz="2000" dirty="0" smtClean="0">
                <a:solidFill>
                  <a:srgbClr val="0000FF"/>
                </a:solidFill>
              </a:rPr>
              <a:t>CMS</a:t>
            </a:r>
            <a:r>
              <a:rPr lang="it-IT" sz="2000" dirty="0" smtClean="0"/>
              <a:t> Outer </a:t>
            </a:r>
            <a:r>
              <a:rPr lang="it-IT" sz="2000" dirty="0" err="1" smtClean="0"/>
              <a:t>Tracker</a:t>
            </a:r>
            <a:r>
              <a:rPr lang="it-IT" sz="2000" dirty="0" smtClean="0"/>
              <a:t>  (TBPS) Phase2 </a:t>
            </a:r>
          </a:p>
          <a:p>
            <a:pPr lvl="1">
              <a:buFont typeface="Wingdings" charset="2"/>
              <a:buChar char="§"/>
            </a:pPr>
            <a:r>
              <a:rPr lang="it-IT" sz="2000" dirty="0" smtClean="0"/>
              <a:t>1000 PS </a:t>
            </a:r>
            <a:r>
              <a:rPr lang="it-IT" sz="2000" dirty="0" err="1" smtClean="0"/>
              <a:t>Modules</a:t>
            </a:r>
            <a:r>
              <a:rPr lang="it-IT" sz="2000" dirty="0" smtClean="0"/>
              <a:t>: </a:t>
            </a:r>
            <a:r>
              <a:rPr lang="it-IT" sz="2000" dirty="0" err="1" smtClean="0"/>
              <a:t>assembly,wire</a:t>
            </a:r>
            <a:r>
              <a:rPr lang="it-IT" sz="2000" dirty="0" smtClean="0"/>
              <a:t> </a:t>
            </a:r>
            <a:r>
              <a:rPr lang="it-IT" sz="2000" dirty="0" err="1" smtClean="0"/>
              <a:t>bonding</a:t>
            </a:r>
            <a:r>
              <a:rPr lang="it-IT" sz="2000" dirty="0" smtClean="0"/>
              <a:t> and </a:t>
            </a:r>
            <a:r>
              <a:rPr lang="it-IT" sz="2000" dirty="0" err="1" smtClean="0"/>
              <a:t>testing</a:t>
            </a:r>
            <a:endParaRPr lang="it-IT" sz="2000" dirty="0" smtClean="0"/>
          </a:p>
        </p:txBody>
      </p:sp>
      <p:pic>
        <p:nvPicPr>
          <p:cNvPr id="11" name="Immagine 5">
            <a:extLst>
              <a:ext uri="{FF2B5EF4-FFF2-40B4-BE49-F238E27FC236}">
                <a16:creationId xmlns="" xmlns:a16="http://schemas.microsoft.com/office/drawing/2014/main" id="{E08E7C1E-5059-BD46-AA3B-061F696FEF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23843" r="15033" b="29605"/>
          <a:stretch/>
        </p:blipFill>
        <p:spPr>
          <a:xfrm flipH="1">
            <a:off x="6921472" y="3267549"/>
            <a:ext cx="1445477" cy="826769"/>
          </a:xfrm>
          <a:prstGeom prst="rect">
            <a:avLst/>
          </a:prstGeom>
        </p:spPr>
      </p:pic>
      <p:pic>
        <p:nvPicPr>
          <p:cNvPr id="12" name="Immagine 1">
            <a:extLst>
              <a:ext uri="{FF2B5EF4-FFF2-40B4-BE49-F238E27FC236}">
                <a16:creationId xmlns="" xmlns:a16="http://schemas.microsoft.com/office/drawing/2014/main" id="{E15DA540-50C7-C648-AE6B-402F928EFB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58737" y="2114850"/>
            <a:ext cx="1695065" cy="8267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8E148E5F-D4B0-E14D-B867-73EA715A2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28" y="1202667"/>
            <a:ext cx="1702933" cy="57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 descr="Schermata 2020-06-24 alle 17.09.2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0" y="4244396"/>
            <a:ext cx="5969000" cy="2613604"/>
          </a:xfrm>
          <a:prstGeom prst="rect">
            <a:avLst/>
          </a:prstGeom>
        </p:spPr>
      </p:pic>
      <p:pic>
        <p:nvPicPr>
          <p:cNvPr id="17" name="Picture 16" descr="Schermata 2020-06-24 alle 17.09.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0400"/>
            <a:ext cx="6616344" cy="24384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89200" y="40259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Phase</a:t>
            </a:r>
            <a:r>
              <a:rPr lang="it-IT" dirty="0" smtClean="0">
                <a:solidFill>
                  <a:srgbClr val="0000FF"/>
                </a:solidFill>
              </a:rPr>
              <a:t> 1 </a:t>
            </a:r>
            <a:r>
              <a:rPr lang="it-IT" dirty="0" err="1" smtClean="0">
                <a:solidFill>
                  <a:srgbClr val="0000FF"/>
                </a:solidFill>
              </a:rPr>
              <a:t>Tracker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8900" y="386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Phase</a:t>
            </a:r>
            <a:r>
              <a:rPr lang="it-IT" dirty="0" smtClean="0">
                <a:solidFill>
                  <a:srgbClr val="0000FF"/>
                </a:solidFill>
              </a:rPr>
              <a:t> 2 </a:t>
            </a:r>
            <a:r>
              <a:rPr lang="it-IT" dirty="0" err="1" smtClean="0">
                <a:solidFill>
                  <a:srgbClr val="0000FF"/>
                </a:solidFill>
              </a:rPr>
              <a:t>Tracker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53544" y="5619234"/>
            <a:ext cx="1797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Inner Tracker (IT) 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8934745" y="4971534"/>
            <a:ext cx="19425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Outer Tracker (OT)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9900" y="952500"/>
            <a:ext cx="303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b="1" dirty="0" smtClean="0">
                <a:solidFill>
                  <a:srgbClr val="0000FF"/>
                </a:solidFill>
              </a:rPr>
              <a:t>Detector Construction:  </a:t>
            </a:r>
            <a:endParaRPr lang="it-IT" sz="2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2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5" y="0"/>
            <a:ext cx="10972800" cy="1143000"/>
          </a:xfrm>
        </p:spPr>
        <p:txBody>
          <a:bodyPr>
            <a:normAutofit/>
          </a:bodyPr>
          <a:lstStyle/>
          <a:p>
            <a:pPr lvl="1"/>
            <a:r>
              <a:rPr lang="it-IT" sz="3200" b="1" dirty="0" smtClean="0">
                <a:solidFill>
                  <a:srgbClr val="0000FF"/>
                </a:solidFill>
              </a:rPr>
              <a:t>Outer </a:t>
            </a:r>
            <a:r>
              <a:rPr lang="it-IT" sz="3200" b="1" dirty="0" err="1" smtClean="0">
                <a:solidFill>
                  <a:srgbClr val="0000FF"/>
                </a:solidFill>
              </a:rPr>
              <a:t>Tracker</a:t>
            </a:r>
            <a:r>
              <a:rPr lang="it-IT" sz="3200" b="1" dirty="0" smtClean="0">
                <a:solidFill>
                  <a:srgbClr val="0000FF"/>
                </a:solidFill>
              </a:rPr>
              <a:t>: </a:t>
            </a:r>
            <a:r>
              <a:rPr lang="it-IT" sz="3200" b="1" dirty="0" smtClean="0">
                <a:solidFill>
                  <a:srgbClr val="0000FF"/>
                </a:solidFill>
                <a:latin typeface="+mj-lt"/>
              </a:rPr>
              <a:t>PS </a:t>
            </a:r>
            <a:r>
              <a:rPr lang="it-IT" sz="3200" b="1" dirty="0" err="1" smtClean="0">
                <a:solidFill>
                  <a:srgbClr val="0000FF"/>
                </a:solidFill>
                <a:latin typeface="+mj-lt"/>
              </a:rPr>
              <a:t>Modules</a:t>
            </a:r>
            <a:r>
              <a:rPr lang="it-IT" sz="32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it-IT" sz="3200" b="1" dirty="0" smtClean="0">
                <a:solidFill>
                  <a:srgbClr val="0000FF"/>
                </a:solidFill>
                <a:latin typeface="+mj-lt"/>
              </a:rPr>
              <a:t>production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25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13" descr="Schermata 2020-06-22 alle 23.47.2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574" y="3840953"/>
            <a:ext cx="7067426" cy="2915447"/>
          </a:xfrm>
          <a:prstGeom prst="rect">
            <a:avLst/>
          </a:prstGeom>
        </p:spPr>
      </p:pic>
      <p:pic>
        <p:nvPicPr>
          <p:cNvPr id="15" name="Picture 14" descr="Schermata 2020-06-22 alle 23.48.2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1" y="1090654"/>
            <a:ext cx="6973124" cy="28038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66700" y="4188936"/>
            <a:ext cx="439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00FF"/>
                </a:solidFill>
              </a:rPr>
              <a:t>Attività </a:t>
            </a:r>
            <a:r>
              <a:rPr lang="it-IT" b="1" dirty="0" smtClean="0">
                <a:solidFill>
                  <a:srgbClr val="0000FF"/>
                </a:solidFill>
              </a:rPr>
              <a:t>nel 2020-2021</a:t>
            </a:r>
            <a:endParaRPr lang="it-IT" dirty="0">
              <a:solidFill>
                <a:srgbClr val="0000FF"/>
              </a:solidFill>
            </a:endParaRPr>
          </a:p>
          <a:p>
            <a:pPr algn="just"/>
            <a:r>
              <a:rPr lang="it-IT" dirty="0"/>
              <a:t>Realizzazione di  5 moduli funzionali per la qualifica del centro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Finalizzare e ottimizzare del </a:t>
            </a:r>
            <a:r>
              <a:rPr lang="it-IT" dirty="0" err="1"/>
              <a:t>jig</a:t>
            </a:r>
            <a:r>
              <a:rPr lang="it-IT" dirty="0"/>
              <a:t> </a:t>
            </a:r>
            <a:r>
              <a:rPr lang="it-IT" dirty="0" smtClean="0"/>
              <a:t>di assemblaggio </a:t>
            </a:r>
            <a:endParaRPr lang="it-IT" dirty="0"/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Messa a punto del sistema di test</a:t>
            </a:r>
          </a:p>
          <a:p>
            <a:pPr marL="342900" indent="-342900" algn="just">
              <a:buFont typeface="Arial"/>
              <a:buChar char="•"/>
            </a:pPr>
            <a:r>
              <a:rPr lang="it-IT" dirty="0"/>
              <a:t>Studiare le procedure di produzione dei moduli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4332" y="2025134"/>
            <a:ext cx="4636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</a:rPr>
              <a:t>Bari è impegnata: </a:t>
            </a:r>
          </a:p>
          <a:p>
            <a:r>
              <a:rPr lang="it-IT" sz="2400" b="1" dirty="0" err="1" smtClean="0">
                <a:solidFill>
                  <a:srgbClr val="0000FF"/>
                </a:solidFill>
              </a:rPr>
              <a:t>assembly</a:t>
            </a:r>
            <a:r>
              <a:rPr lang="it-IT" sz="2400" b="1" dirty="0" err="1">
                <a:solidFill>
                  <a:srgbClr val="0000FF"/>
                </a:solidFill>
              </a:rPr>
              <a:t>,wire</a:t>
            </a:r>
            <a:r>
              <a:rPr lang="it-IT" sz="2400" b="1" dirty="0">
                <a:solidFill>
                  <a:srgbClr val="0000FF"/>
                </a:solidFill>
              </a:rPr>
              <a:t> </a:t>
            </a:r>
            <a:r>
              <a:rPr lang="it-IT" sz="2400" b="1" dirty="0" err="1">
                <a:solidFill>
                  <a:srgbClr val="0000FF"/>
                </a:solidFill>
              </a:rPr>
              <a:t>bonding</a:t>
            </a:r>
            <a:r>
              <a:rPr lang="it-IT" sz="2400" b="1" dirty="0">
                <a:solidFill>
                  <a:srgbClr val="0000FF"/>
                </a:solidFill>
              </a:rPr>
              <a:t> and </a:t>
            </a:r>
            <a:r>
              <a:rPr lang="it-IT" sz="2400" b="1" dirty="0" err="1">
                <a:solidFill>
                  <a:srgbClr val="0000FF"/>
                </a:solidFill>
              </a:rPr>
              <a:t>testing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14130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187149" y="1493282"/>
            <a:ext cx="11649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Attività iniziata nel 2013 nell’ambito della collaborazione </a:t>
            </a:r>
            <a:r>
              <a:rPr lang="it-IT" sz="2000" b="1" i="1" dirty="0" smtClean="0"/>
              <a:t>RD53</a:t>
            </a:r>
            <a:r>
              <a:rPr lang="it-IT" sz="2000" dirty="0" smtClean="0"/>
              <a:t> e dell’esperimento </a:t>
            </a:r>
            <a:r>
              <a:rPr lang="it-IT" sz="2000" b="1" i="1" dirty="0" smtClean="0"/>
              <a:t>CHIPIX65</a:t>
            </a:r>
            <a:r>
              <a:rPr lang="it-IT" sz="2000" dirty="0" smtClean="0"/>
              <a:t> di gruppo V </a:t>
            </a:r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Dopo aver realizzato il dimostratore a larga scala “</a:t>
            </a:r>
            <a:r>
              <a:rPr lang="it-IT" sz="2000" b="1" dirty="0" smtClean="0"/>
              <a:t>RD53A</a:t>
            </a:r>
            <a:r>
              <a:rPr lang="it-IT" sz="2000" dirty="0" smtClean="0"/>
              <a:t>” (2017) attualmente utilizzato da entrambi gli esperimenti per procedere con l’R&amp;D dei sensori, la collaborazione RD53 è ora impegnata nella progettazione dei prototipi finali, sulla base delle misure sul dimostratore RD53A e delle specifiche finali dei due esperimenti</a:t>
            </a:r>
          </a:p>
          <a:p>
            <a:pPr algn="just">
              <a:buFont typeface="Arial" pitchFamily="34" charset="0"/>
              <a:buChar char="•"/>
            </a:pPr>
            <a:endParaRPr lang="it-IT" sz="2000" dirty="0" smtClean="0"/>
          </a:p>
          <a:p>
            <a:pPr algn="just">
              <a:buFont typeface="Arial" pitchFamily="34" charset="0"/>
              <a:buChar char="•"/>
            </a:pPr>
            <a:r>
              <a:rPr lang="it-IT" sz="2000" dirty="0" smtClean="0"/>
              <a:t> Marzo 2020: sottomissione in fonderia del pixel chip RD53B-ATLAS (ITKPIX V1)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it-IT" sz="2000" dirty="0" smtClean="0"/>
              <a:t>Prototipi arrivati al </a:t>
            </a:r>
            <a:r>
              <a:rPr lang="it-IT" sz="2000" dirty="0" err="1" smtClean="0"/>
              <a:t>Cern</a:t>
            </a:r>
            <a:r>
              <a:rPr lang="it-IT" sz="2000" dirty="0" smtClean="0"/>
              <a:t> a Giugno 2020  </a:t>
            </a:r>
            <a:r>
              <a:rPr lang="it-IT" sz="2000" dirty="0" smtClean="0">
                <a:sym typeface="Wingdings" panose="05000000000000000000" pitchFamily="2" charset="2"/>
              </a:rPr>
              <a:t>  test inizieranno a breve</a:t>
            </a:r>
            <a:endParaRPr lang="it-IT" sz="2000" dirty="0" smtClean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51" y="3961371"/>
            <a:ext cx="2453641" cy="192024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9" y="5045349"/>
            <a:ext cx="1996640" cy="935925"/>
          </a:xfrm>
          <a:prstGeom prst="rect">
            <a:avLst/>
          </a:prstGeom>
        </p:spPr>
      </p:pic>
      <p:cxnSp>
        <p:nvCxnSpPr>
          <p:cNvPr id="6" name="Connettore diritto 5"/>
          <p:cNvCxnSpPr/>
          <p:nvPr/>
        </p:nvCxnSpPr>
        <p:spPr>
          <a:xfrm flipH="1" flipV="1">
            <a:off x="3648299" y="5045349"/>
            <a:ext cx="548851" cy="6105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/>
        </p:nvCxnSpPr>
        <p:spPr>
          <a:xfrm flipH="1">
            <a:off x="3665008" y="5629608"/>
            <a:ext cx="548851" cy="2012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924" y="4074704"/>
            <a:ext cx="1915816" cy="898039"/>
          </a:xfrm>
          <a:prstGeom prst="rect">
            <a:avLst/>
          </a:prstGeom>
        </p:spPr>
      </p:pic>
      <p:cxnSp>
        <p:nvCxnSpPr>
          <p:cNvPr id="11" name="Connettore diritto 10"/>
          <p:cNvCxnSpPr/>
          <p:nvPr/>
        </p:nvCxnSpPr>
        <p:spPr>
          <a:xfrm flipV="1">
            <a:off x="6511092" y="4084228"/>
            <a:ext cx="390833" cy="304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/>
          <p:cNvCxnSpPr/>
          <p:nvPr/>
        </p:nvCxnSpPr>
        <p:spPr>
          <a:xfrm>
            <a:off x="6498391" y="4585804"/>
            <a:ext cx="403533" cy="3869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ttangolo 22"/>
          <p:cNvSpPr/>
          <p:nvPr/>
        </p:nvSpPr>
        <p:spPr>
          <a:xfrm>
            <a:off x="6091991" y="4385163"/>
            <a:ext cx="406400" cy="21016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127000" y="6240681"/>
            <a:ext cx="11250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it-IT" dirty="0" smtClean="0"/>
              <a:t> Aprile </a:t>
            </a:r>
            <a:r>
              <a:rPr lang="it-IT" dirty="0"/>
              <a:t>2020: </a:t>
            </a:r>
            <a:r>
              <a:rPr lang="it-IT" dirty="0" smtClean="0"/>
              <a:t>inizio finalizzazione del pixel chip RD53B-CMS (C-ROC v1), la cui sottomissione è prevista ad Ottobre 2020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32406" y="909060"/>
            <a:ext cx="99612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000" b="1" dirty="0" smtClean="0">
                <a:solidFill>
                  <a:srgbClr val="0000FF"/>
                </a:solidFill>
              </a:rPr>
              <a:t>Sviluppo dei pixel chip di ATLAS e CMS per l’upgrade di fase 2</a:t>
            </a:r>
            <a:endParaRPr lang="it-IT" sz="3000" b="1" dirty="0">
              <a:solidFill>
                <a:srgbClr val="0000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CMS </a:t>
            </a:r>
            <a:r>
              <a:rPr lang="it-IT" b="1" dirty="0" err="1" smtClean="0">
                <a:solidFill>
                  <a:srgbClr val="0000FF"/>
                </a:solidFill>
              </a:rPr>
              <a:t>Tracker</a:t>
            </a:r>
            <a:r>
              <a:rPr lang="it-IT" b="1" dirty="0" smtClean="0">
                <a:solidFill>
                  <a:srgbClr val="0000FF"/>
                </a:solidFill>
              </a:rPr>
              <a:t> (2): </a:t>
            </a:r>
            <a:endParaRPr lang="it-IT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0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264927" y="1227025"/>
            <a:ext cx="11927073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smtClean="0"/>
              <a:t>Progettazione: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Convertitore Digital-to-</a:t>
            </a:r>
            <a:r>
              <a:rPr lang="it-IT" dirty="0" err="1" smtClean="0"/>
              <a:t>Analog</a:t>
            </a:r>
            <a:r>
              <a:rPr lang="it-IT" dirty="0" smtClean="0"/>
              <a:t> a 10 bit per il </a:t>
            </a:r>
            <a:r>
              <a:rPr lang="it-IT" dirty="0" err="1" smtClean="0"/>
              <a:t>bias</a:t>
            </a:r>
            <a:r>
              <a:rPr lang="it-IT" dirty="0" smtClean="0"/>
              <a:t> dei Front-End analogici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Architettura e implementazione della rete di </a:t>
            </a:r>
            <a:r>
              <a:rPr lang="it-IT" dirty="0" err="1" smtClean="0"/>
              <a:t>bias</a:t>
            </a:r>
            <a:r>
              <a:rPr lang="it-IT" dirty="0" smtClean="0"/>
              <a:t>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err="1" smtClean="0"/>
              <a:t>Floorplan</a:t>
            </a:r>
            <a:r>
              <a:rPr lang="it-IT" dirty="0" smtClean="0"/>
              <a:t> del chip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Studio ed implementazione di soluzioni circuitali per aumentare la testabilità del chip in fase di produzione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dirty="0" smtClean="0"/>
              <a:t>Verifiche </a:t>
            </a:r>
            <a:r>
              <a:rPr lang="it-IT" dirty="0" err="1" smtClean="0"/>
              <a:t>sign</a:t>
            </a:r>
            <a:r>
              <a:rPr lang="it-IT" dirty="0" smtClean="0"/>
              <a:t>-off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8960" y="5496037"/>
            <a:ext cx="115841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b="1" dirty="0" smtClean="0">
                <a:solidFill>
                  <a:srgbClr val="FF0000"/>
                </a:solidFill>
              </a:rPr>
              <a:t>Responsabilità: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Da giugno 2016 </a:t>
            </a:r>
            <a:r>
              <a:rPr lang="it-IT" dirty="0" err="1" smtClean="0">
                <a:solidFill>
                  <a:srgbClr val="FF0000"/>
                </a:solidFill>
              </a:rPr>
              <a:t>F</a:t>
            </a:r>
            <a:r>
              <a:rPr lang="it-IT" dirty="0" smtClean="0">
                <a:solidFill>
                  <a:srgbClr val="FF0000"/>
                </a:solidFill>
              </a:rPr>
              <a:t>. Loddo </a:t>
            </a:r>
            <a:r>
              <a:rPr lang="it-IT" dirty="0" smtClean="0">
                <a:solidFill>
                  <a:srgbClr val="FF0000"/>
                </a:solidFill>
              </a:rPr>
              <a:t>è  </a:t>
            </a:r>
            <a:r>
              <a:rPr lang="it-IT" dirty="0" smtClean="0">
                <a:solidFill>
                  <a:srgbClr val="FF0000"/>
                </a:solidFill>
              </a:rPr>
              <a:t>LV2 “RD53 Project </a:t>
            </a:r>
            <a:r>
              <a:rPr lang="it-IT" dirty="0" err="1" smtClean="0">
                <a:solidFill>
                  <a:srgbClr val="FF0000"/>
                </a:solidFill>
              </a:rPr>
              <a:t>Engineer</a:t>
            </a:r>
            <a:r>
              <a:rPr lang="it-IT" dirty="0" smtClean="0">
                <a:solidFill>
                  <a:srgbClr val="FF0000"/>
                </a:solidFill>
              </a:rPr>
              <a:t>”, con responsabilità di coordinamento ed integrazione dei chip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rgbClr val="FF0000"/>
                </a:solidFill>
              </a:rPr>
              <a:t>Da Maggio 2018  </a:t>
            </a:r>
            <a:r>
              <a:rPr lang="it-IT" dirty="0" err="1" smtClean="0">
                <a:solidFill>
                  <a:srgbClr val="FF0000"/>
                </a:solidFill>
              </a:rPr>
              <a:t>F</a:t>
            </a:r>
            <a:r>
              <a:rPr lang="it-IT" dirty="0" smtClean="0">
                <a:solidFill>
                  <a:srgbClr val="FF0000"/>
                </a:solidFill>
              </a:rPr>
              <a:t>. Loddo </a:t>
            </a:r>
            <a:r>
              <a:rPr lang="it-IT" dirty="0" smtClean="0">
                <a:solidFill>
                  <a:srgbClr val="FF0000"/>
                </a:solidFill>
              </a:rPr>
              <a:t>è </a:t>
            </a:r>
            <a:r>
              <a:rPr lang="it-IT" dirty="0" smtClean="0">
                <a:solidFill>
                  <a:srgbClr val="FF0000"/>
                </a:solidFill>
              </a:rPr>
              <a:t>VL3 “CMS Ph2 IT ASIC </a:t>
            </a:r>
            <a:r>
              <a:rPr lang="it-IT" dirty="0" err="1" smtClean="0">
                <a:solidFill>
                  <a:srgbClr val="FF0000"/>
                </a:solidFill>
              </a:rPr>
              <a:t>project</a:t>
            </a:r>
            <a:r>
              <a:rPr lang="it-IT" dirty="0" smtClean="0">
                <a:solidFill>
                  <a:srgbClr val="FF0000"/>
                </a:solidFill>
              </a:rPr>
              <a:t> coordinator”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88726" y="3602045"/>
            <a:ext cx="117275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Attività prevista nel 2020-2021:</a:t>
            </a:r>
            <a:endParaRPr lang="it-IT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Partecipazione alla progettazione dei pixel chip, con sottomissione in fonderia in Q1 2020 della versione Atlas e Q4 2020 per il chip di CMS (C-ROC)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smtClean="0"/>
              <a:t>Collaudo dei prototipi e progettazione dei chip di produzione (2021)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900" y="2888734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F</a:t>
            </a:r>
            <a:r>
              <a:rPr lang="it-IT" b="1" dirty="0">
                <a:solidFill>
                  <a:srgbClr val="0000FF"/>
                </a:solidFill>
              </a:rPr>
              <a:t>. Loddo G. De </a:t>
            </a:r>
            <a:r>
              <a:rPr lang="it-IT" b="1" dirty="0" err="1">
                <a:solidFill>
                  <a:srgbClr val="0000FF"/>
                </a:solidFill>
              </a:rPr>
              <a:t>Robertis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77106" y="185160"/>
            <a:ext cx="7685874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500" b="1" dirty="0" smtClean="0">
                <a:solidFill>
                  <a:srgbClr val="0000FF"/>
                </a:solidFill>
              </a:rPr>
              <a:t>Contributo della sezione di Bari</a:t>
            </a:r>
            <a:endParaRPr lang="it-IT" sz="4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412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Sintesi Responsabilità 2021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28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778877"/>
              </p:ext>
            </p:extLst>
          </p:nvPr>
        </p:nvGraphicFramePr>
        <p:xfrm>
          <a:off x="683060" y="1305040"/>
          <a:ext cx="9215200" cy="865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270"/>
                <a:gridCol w="2667681"/>
                <a:gridCol w="4593249"/>
              </a:tblGrid>
              <a:tr h="4328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Detector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Lv1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Task </a:t>
                      </a:r>
                      <a:r>
                        <a:rPr lang="it-IT" dirty="0" err="1" smtClean="0"/>
                        <a:t>name</a:t>
                      </a:r>
                      <a:endParaRPr lang="it-IT" dirty="0"/>
                    </a:p>
                  </a:txBody>
                  <a:tcPr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rgbClr val="000000"/>
                          </a:solidFill>
                          <a:effectLst/>
                        </a:rPr>
                        <a:t>Gabriella Pugliese</a:t>
                      </a: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US" dirty="0" smtClean="0">
                          <a:effectLst/>
                        </a:rPr>
                        <a:t>RPC System manager</a:t>
                      </a:r>
                      <a:endParaRPr lang="en-US" dirty="0">
                        <a:effectLst/>
                      </a:endParaRPr>
                    </a:p>
                  </a:txBody>
                  <a:tcPr marL="38100" marR="38100" marT="0" marB="0" anchor="b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5796210"/>
              </p:ext>
            </p:extLst>
          </p:nvPr>
        </p:nvGraphicFramePr>
        <p:xfrm>
          <a:off x="670360" y="3057640"/>
          <a:ext cx="9215200" cy="3029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4270"/>
                <a:gridCol w="2667681"/>
                <a:gridCol w="4593249"/>
              </a:tblGrid>
              <a:tr h="43282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Detector 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Lv2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Task </a:t>
                      </a:r>
                      <a:r>
                        <a:rPr lang="it-IT" dirty="0" err="1" smtClean="0"/>
                        <a:t>Name</a:t>
                      </a:r>
                      <a:endParaRPr lang="it-IT" dirty="0"/>
                    </a:p>
                  </a:txBody>
                  <a:tcPr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FIS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Alexis </a:t>
                      </a:r>
                      <a:r>
                        <a:rPr lang="en-GB" dirty="0" err="1" smtClean="0"/>
                        <a:t>Pompili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BPAG coordinator</a:t>
                      </a:r>
                      <a:endParaRPr lang="en-GB" dirty="0"/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TRK-PIX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Flavio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Loddo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RD53 Project Leader Engineer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Francesco </a:t>
                      </a:r>
                      <a:r>
                        <a:rPr lang="en-GB" dirty="0" err="1" smtClean="0"/>
                        <a:t>Licciulli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GEM Electronics coordinator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Jeremi</a:t>
                      </a:r>
                      <a:r>
                        <a:rPr lang="en-GB" dirty="0" smtClean="0"/>
                        <a:t> Merlin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GEM production manager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dirty="0" smtClean="0"/>
                        <a:t>Muon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Anna </a:t>
                      </a:r>
                      <a:r>
                        <a:rPr lang="en-GB" dirty="0" err="1" smtClean="0"/>
                        <a:t>Colaleo</a:t>
                      </a:r>
                      <a:r>
                        <a:rPr lang="en-GB" dirty="0" smtClean="0"/>
                        <a:t> 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Muon IB Chair</a:t>
                      </a:r>
                    </a:p>
                  </a:txBody>
                  <a:tcPr marL="38100" marR="38100" marT="0" marB="0" anchor="b"/>
                </a:tc>
              </a:tr>
              <a:tr h="4328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dirty="0" smtClean="0"/>
                        <a:t>PPD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>
                        <a:lnSpc>
                          <a:spcPct val="100000"/>
                        </a:lnSpc>
                      </a:pPr>
                      <a:r>
                        <a:rPr lang="en-GB" dirty="0" err="1" smtClean="0"/>
                        <a:t>Rosomaria</a:t>
                      </a:r>
                      <a:r>
                        <a:rPr lang="en-GB" dirty="0" smtClean="0"/>
                        <a:t> </a:t>
                      </a:r>
                      <a:r>
                        <a:rPr lang="en-GB" dirty="0" err="1" smtClean="0"/>
                        <a:t>Venditti</a:t>
                      </a:r>
                      <a:r>
                        <a:rPr lang="en-GB" dirty="0" smtClean="0"/>
                        <a:t> </a:t>
                      </a:r>
                      <a:endParaRPr lang="en-US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38100" marR="38100" marT="0" marB="0" anchor="b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Data Quality Monitoring and Certification</a:t>
                      </a:r>
                    </a:p>
                  </a:txBody>
                  <a:tcPr marL="38100" marR="3810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4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Anagrafica 2021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29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294245"/>
              </p:ext>
            </p:extLst>
          </p:nvPr>
        </p:nvGraphicFramePr>
        <p:xfrm>
          <a:off x="533400" y="1736840"/>
          <a:ext cx="10045699" cy="3700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3884"/>
                <a:gridCol w="2164516"/>
                <a:gridCol w="1257300"/>
                <a:gridCol w="1576763"/>
                <a:gridCol w="1751618"/>
                <a:gridCol w="1751618"/>
              </a:tblGrid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Detector 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 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 </a:t>
                      </a:r>
                      <a:r>
                        <a:rPr lang="it-IT" noProof="0" dirty="0" err="1" smtClean="0"/>
                        <a:t>Phase</a:t>
                      </a:r>
                      <a:r>
                        <a:rPr lang="it-IT" noProof="0" dirty="0" smtClean="0"/>
                        <a:t> II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err="1" smtClean="0"/>
                        <a:t>CMS+Phase</a:t>
                      </a:r>
                      <a:r>
                        <a:rPr lang="it-IT" noProof="0" dirty="0" smtClean="0"/>
                        <a:t> 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CMS+Phase2+Affini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 rowSpan="2"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MEttere</a:t>
                      </a:r>
                      <a:r>
                        <a:rPr lang="it-IT" sz="1600" noProof="0" dirty="0" smtClean="0"/>
                        <a:t> Lucia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Ricercatori</a:t>
                      </a:r>
                      <a:endParaRPr lang="it-IT" sz="16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2.7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4.5 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7.2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7.6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aseline="0" noProof="0" dirty="0" smtClean="0"/>
                        <a:t>Tecnologi</a:t>
                      </a:r>
                      <a:endParaRPr lang="it-IT" sz="16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2.7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2.7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2.7</a:t>
                      </a:r>
                      <a:endParaRPr lang="it-IT" sz="1600" noProof="0" dirty="0"/>
                    </a:p>
                  </a:txBody>
                  <a:tcPr/>
                </a:tc>
              </a:tr>
              <a:tr h="437273">
                <a:tc rowSpan="3">
                  <a:txBody>
                    <a:bodyPr/>
                    <a:lstStyle/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MUON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RPC Ric. </a:t>
                      </a:r>
                      <a:endParaRPr lang="it-IT" sz="16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4.5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3.2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7.7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GEM Ric.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4.1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3.4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7.5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GEM</a:t>
                      </a:r>
                      <a:r>
                        <a:rPr lang="it-IT" sz="1800" baseline="0" noProof="0" dirty="0" smtClean="0"/>
                        <a:t> </a:t>
                      </a:r>
                      <a:r>
                        <a:rPr lang="it-IT" sz="1800" noProof="0" dirty="0" smtClean="0"/>
                        <a:t>Tecnologi</a:t>
                      </a:r>
                      <a:endParaRPr lang="it-IT" sz="18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 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0.4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4.5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</a:tr>
              <a:tr h="437273"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err="1" smtClean="0">
                          <a:solidFill>
                            <a:srgbClr val="FF0000"/>
                          </a:solidFill>
                        </a:rPr>
                        <a:t>Run</a:t>
                      </a:r>
                      <a:r>
                        <a:rPr lang="it-IT" baseline="0" noProof="0" dirty="0" err="1" smtClean="0">
                          <a:solidFill>
                            <a:srgbClr val="FF0000"/>
                          </a:solidFill>
                        </a:rPr>
                        <a:t>Coor</a:t>
                      </a:r>
                      <a:r>
                        <a:rPr lang="it-IT" baseline="0" noProof="0" dirty="0" smtClean="0"/>
                        <a:t>/PPD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0.95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0.5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1.45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1.55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>
                  <a:txBody>
                    <a:bodyPr/>
                    <a:lstStyle/>
                    <a:p>
                      <a:pPr algn="ctr"/>
                      <a:r>
                        <a:rPr lang="it-IT" b="1" noProof="0" dirty="0" smtClean="0"/>
                        <a:t>TOT (FTE)</a:t>
                      </a:r>
                      <a:endParaRPr lang="it-IT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noProof="0" dirty="0" smtClean="0"/>
                        <a:t>12.4</a:t>
                      </a:r>
                      <a:endParaRPr lang="it-IT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noProof="0" dirty="0" smtClean="0"/>
                        <a:t>14.7</a:t>
                      </a:r>
                      <a:endParaRPr lang="it-IT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noProof="0" dirty="0" smtClean="0"/>
                        <a:t>27</a:t>
                      </a:r>
                      <a:endParaRPr lang="it-IT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b="1" noProof="0" dirty="0" smtClean="0"/>
                        <a:t>29</a:t>
                      </a:r>
                      <a:endParaRPr lang="it-IT" b="1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9538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4497" y="0"/>
            <a:ext cx="10972800" cy="91797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  del gruppo CMS-BARI in 2019-2020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89" y="2329277"/>
            <a:ext cx="9866611" cy="4400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690497" y="5689600"/>
            <a:ext cx="3672704" cy="103609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235B310-CD13-4C45-A03A-876199497036}"/>
              </a:ext>
            </a:extLst>
          </p:cNvPr>
          <p:cNvSpPr txBox="1"/>
          <p:nvPr/>
        </p:nvSpPr>
        <p:spPr>
          <a:xfrm>
            <a:off x="6774197" y="5967000"/>
            <a:ext cx="813609" cy="239759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x-none" sz="1000" dirty="0">
                <a:latin typeface="PT Sans" panose="020B0503020203020204" pitchFamily="34" charset="77"/>
              </a:rPr>
              <a:t>2019-2020</a:t>
            </a:r>
            <a:endParaRPr lang="x-none" sz="1000" dirty="0">
              <a:solidFill>
                <a:srgbClr val="000000"/>
              </a:solidFill>
              <a:latin typeface="PT Sans" panose="020B0503020203020204" pitchFamily="34" charset="77"/>
              <a:sym typeface="Helvetica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D8B600E-C051-684C-827E-5D1F13D44DEF}"/>
              </a:ext>
            </a:extLst>
          </p:cNvPr>
          <p:cNvSpPr txBox="1"/>
          <p:nvPr/>
        </p:nvSpPr>
        <p:spPr>
          <a:xfrm>
            <a:off x="6902672" y="6135177"/>
            <a:ext cx="566397" cy="270536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x-none" sz="1200" dirty="0">
                <a:latin typeface="PT Sans" panose="020B0503020203020204" pitchFamily="34" charset="77"/>
              </a:rPr>
              <a:t>2021</a:t>
            </a:r>
            <a:endParaRPr lang="x-none" sz="1200" dirty="0">
              <a:solidFill>
                <a:srgbClr val="000000"/>
              </a:solidFill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21" name="Rounded Rectangle Rounded rectangle" descr="Rounded Rectangle Rounded rectangle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28261"/>
            <a:ext cx="4584729" cy="462938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243420" y="982736"/>
            <a:ext cx="9903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AU" sz="2000" dirty="0" err="1" smtClean="0">
                <a:ln>
                  <a:solidFill>
                    <a:srgbClr val="FF6600"/>
                  </a:solidFill>
                </a:ln>
              </a:rPr>
              <a:t>Analisi</a:t>
            </a:r>
            <a:r>
              <a:rPr lang="en-AU" sz="2000" dirty="0" smtClean="0">
                <a:ln>
                  <a:solidFill>
                    <a:srgbClr val="FF6600"/>
                  </a:solidFill>
                </a:ln>
              </a:rPr>
              <a:t> </a:t>
            </a:r>
            <a:r>
              <a:rPr lang="en-AU" sz="2000" dirty="0" err="1" smtClean="0">
                <a:ln>
                  <a:solidFill>
                    <a:srgbClr val="FF6600"/>
                  </a:solidFill>
                </a:ln>
              </a:rPr>
              <a:t>dati</a:t>
            </a:r>
            <a:r>
              <a:rPr lang="en-AU" sz="2000" dirty="0" smtClean="0">
                <a:ln>
                  <a:solidFill>
                    <a:srgbClr val="FF6600"/>
                  </a:solidFill>
                </a:ln>
              </a:rPr>
              <a:t> RUN2 e </a:t>
            </a:r>
            <a:r>
              <a:rPr lang="en-AU" sz="2000" dirty="0" err="1" smtClean="0">
                <a:ln>
                  <a:solidFill>
                    <a:srgbClr val="FF6600"/>
                  </a:solidFill>
                </a:ln>
              </a:rPr>
              <a:t>preparazione</a:t>
            </a:r>
            <a:r>
              <a:rPr lang="en-AU" sz="2000" dirty="0" smtClean="0">
                <a:ln>
                  <a:solidFill>
                    <a:srgbClr val="FF6600"/>
                  </a:solidFill>
                </a:ln>
              </a:rPr>
              <a:t> RUN3 </a:t>
            </a:r>
          </a:p>
          <a:p>
            <a:pPr marL="342900" indent="-342900">
              <a:buFont typeface="Wingdings" charset="2"/>
              <a:buChar char="Ø"/>
            </a:pPr>
            <a:r>
              <a:rPr lang="en-AU" sz="2000" dirty="0" smtClean="0">
                <a:ln>
                  <a:solidFill>
                    <a:srgbClr val="FF6600"/>
                  </a:solidFill>
                </a:ln>
              </a:rPr>
              <a:t>2019 – 2020:  CMS Long Showdown (LS2): </a:t>
            </a:r>
          </a:p>
          <a:p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Lunga lista di interventi previsti in preparazione per il RUN3 (alcuni come anticipo di </a:t>
            </a:r>
            <a:r>
              <a:rPr lang="it-IT" sz="2000" dirty="0" err="1" smtClean="0">
                <a:ln>
                  <a:solidFill>
                    <a:srgbClr val="FF6600"/>
                  </a:solidFill>
                </a:ln>
              </a:rPr>
              <a:t>PhaseII</a:t>
            </a:r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) a cui si aggiungono le attività di  </a:t>
            </a:r>
            <a:r>
              <a:rPr lang="it-IT" sz="2000" dirty="0" err="1">
                <a:ln>
                  <a:solidFill>
                    <a:srgbClr val="FF6600"/>
                  </a:solidFill>
                </a:ln>
              </a:rPr>
              <a:t>m</a:t>
            </a:r>
            <a:r>
              <a:rPr lang="it-IT" sz="2000" dirty="0" err="1" smtClean="0">
                <a:ln>
                  <a:solidFill>
                    <a:srgbClr val="FF6600"/>
                  </a:solidFill>
                </a:ln>
              </a:rPr>
              <a:t>aintenance</a:t>
            </a:r>
            <a:r>
              <a:rPr lang="it-IT" sz="2000" dirty="0" smtClean="0">
                <a:ln>
                  <a:solidFill>
                    <a:srgbClr val="FF6600"/>
                  </a:solidFill>
                </a:ln>
              </a:rPr>
              <a:t> (ordinaria e straordinaria).  </a:t>
            </a:r>
            <a:endParaRPr lang="it-IT" sz="2000" dirty="0">
              <a:ln>
                <a:solidFill>
                  <a:srgbClr val="FF66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60146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</a:t>
            </a:r>
            <a:r>
              <a:rPr lang="it-IT" b="1" dirty="0" smtClean="0">
                <a:solidFill>
                  <a:srgbClr val="0000FF"/>
                </a:solidFill>
              </a:rPr>
              <a:t>2021 (1)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30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Picture 3" descr="Schermata 2020-06-26 alle 13.46.1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63"/>
          <a:stretch/>
        </p:blipFill>
        <p:spPr>
          <a:xfrm>
            <a:off x="952500" y="1612899"/>
            <a:ext cx="8813800" cy="1939559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2019300" y="5651500"/>
            <a:ext cx="1066800" cy="4064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Picture 12" descr="Schermata 2020-06-26 alle 15.08.4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139699" y="3695700"/>
            <a:ext cx="1143476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045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</a:t>
            </a:r>
            <a:r>
              <a:rPr lang="it-IT" b="1" dirty="0" smtClean="0">
                <a:solidFill>
                  <a:srgbClr val="0000FF"/>
                </a:solidFill>
              </a:rPr>
              <a:t>2021 (2)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31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Rectangle 2"/>
          <p:cNvSpPr/>
          <p:nvPr/>
        </p:nvSpPr>
        <p:spPr>
          <a:xfrm>
            <a:off x="7569200" y="3195935"/>
            <a:ext cx="3975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Test </a:t>
            </a:r>
            <a:r>
              <a:rPr lang="it-IT" dirty="0" err="1"/>
              <a:t>beam</a:t>
            </a:r>
            <a:r>
              <a:rPr lang="it-IT" dirty="0"/>
              <a:t>  IT	1</a:t>
            </a:r>
          </a:p>
          <a:p>
            <a:r>
              <a:rPr lang="it-IT" dirty="0"/>
              <a:t>tecnico manutenzione </a:t>
            </a:r>
            <a:r>
              <a:rPr lang="it-IT" dirty="0" err="1"/>
              <a:t>Power</a:t>
            </a:r>
            <a:r>
              <a:rPr lang="it-IT" dirty="0"/>
              <a:t> Supply	1</a:t>
            </a:r>
          </a:p>
          <a:p>
            <a:r>
              <a:rPr lang="it-IT" dirty="0"/>
              <a:t>riunioni CORE team CMS-ROC (2 FTE)	</a:t>
            </a:r>
            <a:r>
              <a:rPr lang="it-IT" dirty="0" smtClean="0"/>
              <a:t>4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Da discutere con donato.. 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385005"/>
              </p:ext>
            </p:extLst>
          </p:nvPr>
        </p:nvGraphicFramePr>
        <p:xfrm>
          <a:off x="279400" y="1228841"/>
          <a:ext cx="6388100" cy="2295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8969"/>
                <a:gridCol w="2156548"/>
                <a:gridCol w="2412583"/>
              </a:tblGrid>
              <a:tr h="364567"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Detector 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LS2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err="1" smtClean="0"/>
                        <a:t>Phase</a:t>
                      </a:r>
                      <a:r>
                        <a:rPr lang="it-IT" noProof="0" dirty="0" smtClean="0"/>
                        <a:t> II</a:t>
                      </a:r>
                      <a:endParaRPr lang="it-IT" noProof="0" dirty="0"/>
                    </a:p>
                  </a:txBody>
                  <a:tcPr/>
                </a:tc>
              </a:tr>
              <a:tr h="577230">
                <a:tc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r>
                        <a:rPr lang="it-IT" sz="1600" noProof="0" dirty="0" smtClean="0"/>
                        <a:t>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it-IT" sz="16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it-IT" sz="1600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35846">
                <a:tc rowSpan="2"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MUON RPC</a:t>
                      </a:r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GEM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it-IT" sz="16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>
                          <a:solidFill>
                            <a:srgbClr val="FF0000"/>
                          </a:solidFill>
                        </a:rPr>
                        <a:t>12</a:t>
                      </a:r>
                      <a:endParaRPr lang="it-IT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75570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13</a:t>
                      </a:r>
                      <a:endParaRPr lang="it-IT" sz="1800" noProof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</a:t>
                      </a:r>
                      <a:endParaRPr lang="it-IT" dirty="0"/>
                    </a:p>
                  </a:txBody>
                  <a:tcPr/>
                </a:tc>
              </a:tr>
              <a:tr h="435846"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TOT (FTE)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>
                          <a:solidFill>
                            <a:srgbClr val="FF0000"/>
                          </a:solidFill>
                        </a:rPr>
                        <a:t>21</a:t>
                      </a:r>
                      <a:endParaRPr lang="it-IT" sz="1800" noProof="0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>
                          <a:solidFill>
                            <a:srgbClr val="FF0000"/>
                          </a:solidFill>
                        </a:rPr>
                        <a:t>38</a:t>
                      </a:r>
                      <a:endParaRPr lang="it-IT" noProof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Schermata 2020-06-26 alle 13.40.2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0" y="4893892"/>
            <a:ext cx="5676900" cy="1875208"/>
          </a:xfrm>
          <a:prstGeom prst="rect">
            <a:avLst/>
          </a:prstGeom>
        </p:spPr>
      </p:pic>
      <p:pic>
        <p:nvPicPr>
          <p:cNvPr id="11" name="Picture 10" descr="Schermata 2020-06-26 alle 13.57.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4464069"/>
            <a:ext cx="6438900" cy="230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24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Finanziarie </a:t>
            </a:r>
            <a:r>
              <a:rPr lang="it-IT" b="1" dirty="0" smtClean="0">
                <a:solidFill>
                  <a:srgbClr val="0000FF"/>
                </a:solidFill>
              </a:rPr>
              <a:t>2021 (3)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32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Schermata 2020-06-26 alle 15.07.3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8801"/>
            <a:ext cx="12192000" cy="240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0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6097" y="11430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R</a:t>
            </a:r>
            <a:r>
              <a:rPr lang="it-IT" b="1" dirty="0" smtClean="0">
                <a:solidFill>
                  <a:srgbClr val="0000FF"/>
                </a:solidFill>
              </a:rPr>
              <a:t>ichieste Tecnici della sezione 2021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33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146475"/>
              </p:ext>
            </p:extLst>
          </p:nvPr>
        </p:nvGraphicFramePr>
        <p:xfrm>
          <a:off x="390960" y="1470140"/>
          <a:ext cx="9676385" cy="391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7125"/>
                <a:gridCol w="2414759"/>
                <a:gridCol w="1079256"/>
                <a:gridCol w="3378200"/>
                <a:gridCol w="1317045"/>
              </a:tblGrid>
              <a:tr h="253341"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Detector 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Servizio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smtClean="0"/>
                        <a:t>Mesi</a:t>
                      </a:r>
                      <a:endParaRPr lang="it-IT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Task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CERN</a:t>
                      </a:r>
                      <a:endParaRPr lang="it-IT" noProof="0" dirty="0"/>
                    </a:p>
                  </a:txBody>
                  <a:tcPr/>
                </a:tc>
              </a:tr>
              <a:tr h="437273">
                <a:tc rowSpan="3">
                  <a:txBody>
                    <a:bodyPr/>
                    <a:lstStyle/>
                    <a:p>
                      <a:pPr algn="ctr"/>
                      <a:endParaRPr lang="it-IT" sz="1600" noProof="0" dirty="0" smtClean="0"/>
                    </a:p>
                    <a:p>
                      <a:pPr algn="ctr"/>
                      <a:r>
                        <a:rPr lang="it-IT" sz="1600" noProof="0" dirty="0" err="1" smtClean="0"/>
                        <a:t>Tracker</a:t>
                      </a:r>
                      <a:r>
                        <a:rPr lang="it-IT" sz="1600" noProof="0" dirty="0" smtClean="0"/>
                        <a:t>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it-IT" sz="1600" noProof="0" dirty="0" smtClean="0"/>
                        <a:t>Camera Pulita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Progettazione Meccanica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6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smtClean="0"/>
                        <a:t>3</a:t>
                      </a:r>
                      <a:endParaRPr lang="it-IT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rowSpan="4">
                  <a:txBody>
                    <a:bodyPr/>
                    <a:lstStyle/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endParaRPr lang="it-IT" noProof="0" dirty="0" smtClean="0"/>
                    </a:p>
                    <a:p>
                      <a:pPr algn="ctr"/>
                      <a:r>
                        <a:rPr lang="it-IT" noProof="0" dirty="0" smtClean="0"/>
                        <a:t>MUON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Progettazione Meccanica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Progettazione costruzione</a:t>
                      </a:r>
                      <a:r>
                        <a:rPr lang="it-IT" sz="1600" baseline="0" noProof="0" dirty="0" smtClean="0"/>
                        <a:t> GE2/1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12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err="1" smtClean="0"/>
                        <a:t>Cost</a:t>
                      </a:r>
                      <a:r>
                        <a:rPr lang="it-IT" sz="1600" noProof="0" dirty="0" smtClean="0"/>
                        <a:t>. Ge2/1 +</a:t>
                      </a:r>
                      <a:r>
                        <a:rPr lang="it-IT" sz="1600" noProof="0" dirty="0" err="1" smtClean="0"/>
                        <a:t>Mech</a:t>
                      </a:r>
                      <a:r>
                        <a:rPr lang="it-IT" sz="1600" baseline="0" noProof="0" dirty="0" err="1" smtClean="0"/>
                        <a:t>+kits</a:t>
                      </a:r>
                      <a:r>
                        <a:rPr lang="it-IT" sz="1600" baseline="0" noProof="0" dirty="0" smtClean="0"/>
                        <a:t> </a:t>
                      </a:r>
                      <a:r>
                        <a:rPr lang="it-IT" sz="1600" baseline="0" noProof="0" dirty="0" err="1" smtClean="0"/>
                        <a:t>prep</a:t>
                      </a:r>
                      <a:r>
                        <a:rPr lang="it-IT" sz="1600" baseline="0" noProof="0" dirty="0" smtClean="0"/>
                        <a:t>+ </a:t>
                      </a:r>
                      <a:r>
                        <a:rPr lang="it-IT" sz="1600" baseline="0" noProof="0" dirty="0" err="1" smtClean="0"/>
                        <a:t>Inst</a:t>
                      </a:r>
                      <a:r>
                        <a:rPr lang="it-IT" sz="1600" baseline="0" noProof="0" dirty="0" smtClean="0"/>
                        <a:t>. Servizi 2.5 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11</a:t>
                      </a:r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 smtClean="0"/>
                        <a:t>Servizio Elettronico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3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noProof="0" dirty="0" smtClean="0"/>
                        <a:t>Test Setup GE2/1 +</a:t>
                      </a:r>
                      <a:r>
                        <a:rPr lang="it-IT" sz="1600" baseline="0" noProof="0" dirty="0" smtClean="0"/>
                        <a:t> Test </a:t>
                      </a:r>
                      <a:r>
                        <a:rPr lang="it-IT" sz="1600" baseline="0" noProof="0" dirty="0" err="1" smtClean="0"/>
                        <a:t>packaged</a:t>
                      </a:r>
                      <a:r>
                        <a:rPr lang="it-IT" sz="1600" baseline="0" noProof="0" dirty="0" smtClean="0"/>
                        <a:t> VFAT3</a:t>
                      </a:r>
                      <a:endParaRPr lang="it-IT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sz="1600" noProof="0" dirty="0"/>
                    </a:p>
                  </a:txBody>
                  <a:tcPr/>
                </a:tc>
              </a:tr>
              <a:tr h="437273">
                <a:tc vMerge="1">
                  <a:txBody>
                    <a:bodyPr/>
                    <a:lstStyle/>
                    <a:p>
                      <a:pPr algn="ctr"/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noProof="0" dirty="0" smtClean="0"/>
                        <a:t>Officina Meccanica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7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RPC Installazione</a:t>
                      </a:r>
                      <a:r>
                        <a:rPr lang="it-IT" baseline="0" noProof="0" dirty="0" smtClean="0"/>
                        <a:t> </a:t>
                      </a:r>
                      <a:r>
                        <a:rPr lang="it-IT" noProof="0" dirty="0" smtClean="0"/>
                        <a:t>Servizi</a:t>
                      </a:r>
                      <a:r>
                        <a:rPr lang="it-IT" baseline="0" noProof="0" dirty="0" smtClean="0"/>
                        <a:t> e </a:t>
                      </a:r>
                      <a:r>
                        <a:rPr lang="it-IT" baseline="0" noProof="0" dirty="0" err="1" smtClean="0"/>
                        <a:t>demonstrator</a:t>
                      </a:r>
                      <a:r>
                        <a:rPr lang="it-IT" baseline="0" noProof="0" dirty="0" smtClean="0"/>
                        <a:t>, </a:t>
                      </a:r>
                      <a:r>
                        <a:rPr lang="it-IT" baseline="0" noProof="0" dirty="0" err="1" smtClean="0"/>
                        <a:t>Leak</a:t>
                      </a:r>
                      <a:r>
                        <a:rPr lang="it-IT" baseline="0" noProof="0" dirty="0" smtClean="0"/>
                        <a:t> </a:t>
                      </a:r>
                      <a:r>
                        <a:rPr lang="it-IT" baseline="0" noProof="0" dirty="0" err="1" smtClean="0"/>
                        <a:t>repair</a:t>
                      </a:r>
                      <a:r>
                        <a:rPr lang="it-IT" baseline="0" noProof="0" dirty="0" smtClean="0"/>
                        <a:t>, GIF++</a:t>
                      </a:r>
                      <a:endParaRPr lang="it-IT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noProof="0" dirty="0" smtClean="0"/>
                        <a:t>7</a:t>
                      </a:r>
                      <a:endParaRPr lang="it-IT" noProof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787E91-6F78-F948-BD14-16438CFE155A}"/>
              </a:ext>
            </a:extLst>
          </p:cNvPr>
          <p:cNvSpPr txBox="1"/>
          <p:nvPr/>
        </p:nvSpPr>
        <p:spPr>
          <a:xfrm>
            <a:off x="571500" y="6105806"/>
            <a:ext cx="840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 smtClean="0"/>
              <a:t>Si chiedo </a:t>
            </a:r>
            <a:r>
              <a:rPr lang="x-none" dirty="0"/>
              <a:t>l’utilizzo della Camera pulita per costruzione di 38 moduli GE2/1 (6M)</a:t>
            </a:r>
          </a:p>
        </p:txBody>
      </p:sp>
    </p:spTree>
    <p:extLst>
      <p:ext uri="{BB962C8B-B14F-4D97-AF65-F5344CB8AC3E}">
        <p14:creationId xmlns:p14="http://schemas.microsoft.com/office/powerpoint/2010/main" val="8133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2131360"/>
          </a:xfrm>
        </p:spPr>
        <p:txBody>
          <a:bodyPr>
            <a:normAutofit/>
          </a:bodyPr>
          <a:lstStyle/>
          <a:p>
            <a:r>
              <a:rPr lang="en-GB" sz="4800" b="1" dirty="0" smtClean="0">
                <a:solidFill>
                  <a:srgbClr val="0000FF"/>
                </a:solidFill>
              </a:rPr>
              <a:t>Backup </a:t>
            </a:r>
            <a:endParaRPr lang="en-GB" sz="3300" i="1" dirty="0"/>
          </a:p>
        </p:txBody>
      </p:sp>
      <p:pic>
        <p:nvPicPr>
          <p:cNvPr id="14" name="Immagine 27" descr="C:\Users\Utente\Desktop\logo-uniba.JPG-2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-16195" r="71093" b="-9250"/>
          <a:stretch/>
        </p:blipFill>
        <p:spPr bwMode="auto">
          <a:xfrm>
            <a:off x="10352109" y="139161"/>
            <a:ext cx="713339" cy="86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7" descr="C:\Users\Utente\Desktop\logo-poliba-png-3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58764" b="-16666"/>
          <a:stretch/>
        </p:blipFill>
        <p:spPr bwMode="auto">
          <a:xfrm>
            <a:off x="11281290" y="278323"/>
            <a:ext cx="910711" cy="782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28" descr="C:\Users\Utente\Desktop\SEMINARI\dipartiment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49" y="1001108"/>
            <a:ext cx="1997651" cy="59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45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491" name="MC studies for Run 3 prepar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195589">
              <a:defRPr sz="4280"/>
            </a:pPr>
            <a:r>
              <a:rPr dirty="0"/>
              <a:t>MC studies for </a:t>
            </a:r>
            <a:r>
              <a:rPr sz="3500" dirty="0"/>
              <a:t>Run 3 preparation</a:t>
            </a:r>
          </a:p>
        </p:txBody>
      </p:sp>
      <p:sp>
        <p:nvSpPr>
          <p:cNvPr id="492" name="No showstoppers have been identified for the 3 scenarios:…"/>
          <p:cNvSpPr txBox="1">
            <a:spLocks noGrp="1"/>
          </p:cNvSpPr>
          <p:nvPr>
            <p:ph type="body" idx="1"/>
          </p:nvPr>
        </p:nvSpPr>
        <p:spPr>
          <a:xfrm>
            <a:off x="380165" y="4587980"/>
            <a:ext cx="11264750" cy="21147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180792" indent="-180792">
              <a:lnSpc>
                <a:spcPct val="120000"/>
              </a:lnSpc>
              <a:spcBef>
                <a:spcPts val="502"/>
              </a:spcBef>
              <a:spcAft>
                <a:spcPts val="502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dirty="0">
                <a:solidFill>
                  <a:srgbClr val="000000"/>
                </a:solidFill>
                <a:latin typeface="PT Sans" panose="020B0503020203020204" pitchFamily="34" charset="77"/>
              </a:rPr>
              <a:t>Preparation for different beam conditions and increased luminosity delivery</a:t>
            </a:r>
          </a:p>
          <a:p>
            <a:pPr marL="664431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lang="en-US" sz="2000" dirty="0">
                <a:latin typeface="PT Sans" panose="020B0503020203020204" pitchFamily="34" charset="77"/>
              </a:rPr>
              <a:t>different luminosity/ageing scenarios: 250 fb</a:t>
            </a:r>
            <a:r>
              <a:rPr lang="en-US" sz="2000" baseline="31999" dirty="0">
                <a:latin typeface="PT Sans" panose="020B0503020203020204" pitchFamily="34" charset="77"/>
              </a:rPr>
              <a:t>-1</a:t>
            </a:r>
            <a:r>
              <a:rPr lang="en-US" sz="2000" dirty="0">
                <a:latin typeface="PT Sans" panose="020B0503020203020204" pitchFamily="34" charset="77"/>
              </a:rPr>
              <a:t>, 450 fb</a:t>
            </a:r>
            <a:r>
              <a:rPr lang="en-US" sz="2000" baseline="31999" dirty="0">
                <a:latin typeface="PT Sans" panose="020B0503020203020204" pitchFamily="34" charset="77"/>
              </a:rPr>
              <a:t>-1</a:t>
            </a:r>
            <a:r>
              <a:rPr lang="en-US" sz="2000" dirty="0">
                <a:latin typeface="PT Sans" panose="020B0503020203020204" pitchFamily="34" charset="77"/>
              </a:rPr>
              <a:t>, 550 fb</a:t>
            </a:r>
            <a:r>
              <a:rPr lang="en-US" sz="2000" baseline="31999" dirty="0">
                <a:latin typeface="PT Sans" panose="020B0503020203020204" pitchFamily="34" charset="77"/>
              </a:rPr>
              <a:t>-1</a:t>
            </a:r>
          </a:p>
          <a:p>
            <a:pPr marL="322148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lang="en-US" sz="2000" dirty="0">
                <a:latin typeface="PT Sans" panose="020B0503020203020204" pitchFamily="34" charset="77"/>
              </a:rPr>
              <a:t>Preliminary results: </a:t>
            </a:r>
            <a:r>
              <a:rPr lang="en-US" sz="2000" dirty="0">
                <a:solidFill>
                  <a:srgbClr val="FF2600"/>
                </a:solidFill>
                <a:latin typeface="PT Sans" panose="020B0503020203020204" pitchFamily="34" charset="77"/>
              </a:rPr>
              <a:t>impact on overall physics performance should be manageable</a:t>
            </a:r>
            <a:endParaRPr lang="en-US" sz="2000" dirty="0">
              <a:solidFill>
                <a:srgbClr val="011993"/>
              </a:solidFill>
              <a:latin typeface="PT Sans" panose="020B0503020203020204" pitchFamily="34" charset="77"/>
            </a:endParaRPr>
          </a:p>
          <a:p>
            <a:pPr marL="322148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800" dirty="0">
                <a:solidFill>
                  <a:srgbClr val="0432FF"/>
                </a:solidFill>
                <a:latin typeface="PT Sans" panose="020B0503020203020204" pitchFamily="34" charset="77"/>
              </a:rPr>
              <a:t>Degradations on the different variables are due:</a:t>
            </a:r>
            <a:endParaRPr lang="en-US" sz="1800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pPr marL="694194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800" dirty="0">
                <a:solidFill>
                  <a:srgbClr val="0432FF"/>
                </a:solidFill>
                <a:latin typeface="PT Sans" panose="020B0503020203020204" pitchFamily="34" charset="77"/>
              </a:rPr>
              <a:t>to the different pile-up ranges between Run 2/ 2018 - Run 3</a:t>
            </a:r>
            <a:endParaRPr lang="en-US" sz="1800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pPr marL="694194" lvl="1" indent="-322148" defTabSz="449857">
              <a:spcBef>
                <a:spcPts val="502"/>
              </a:spcBef>
              <a:spcAft>
                <a:spcPts val="502"/>
              </a:spcAft>
              <a:defRPr sz="2576">
                <a:solidFill>
                  <a:srgbClr val="0433FF"/>
                </a:solidFill>
              </a:defRPr>
            </a:pPr>
            <a:r>
              <a:rPr sz="1800" dirty="0">
                <a:solidFill>
                  <a:srgbClr val="0432FF"/>
                </a:solidFill>
                <a:latin typeface="PT Sans" panose="020B0503020203020204" pitchFamily="34" charset="77"/>
              </a:rPr>
              <a:t>to ageing effects between </a:t>
            </a:r>
            <a:r>
              <a:rPr lang="en-US" sz="1800" dirty="0">
                <a:solidFill>
                  <a:srgbClr val="0432FF"/>
                </a:solidFill>
                <a:latin typeface="PT Sans" panose="020B0503020203020204" pitchFamily="34" charset="77"/>
              </a:rPr>
              <a:t>end of Run 2 and 550 fb-1</a:t>
            </a:r>
            <a:endParaRPr sz="1800" dirty="0">
              <a:solidFill>
                <a:srgbClr val="0432FF"/>
              </a:solidFill>
              <a:latin typeface="PT Sans" panose="020B0503020203020204" pitchFamily="34" charset="77"/>
            </a:endParaRPr>
          </a:p>
        </p:txBody>
      </p:sp>
      <p:pic>
        <p:nvPicPr>
          <p:cNvPr id="5" name="int_lumi_cumulative_pp_2.png" descr="int_lumi_cumulative_pp_2.png">
            <a:extLst>
              <a:ext uri="{FF2B5EF4-FFF2-40B4-BE49-F238E27FC236}">
                <a16:creationId xmlns="" xmlns:a16="http://schemas.microsoft.com/office/drawing/2014/main" id="{9C66508D-9710-8B43-BB63-CCE1D687B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97" y="955280"/>
            <a:ext cx="4296364" cy="24167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D034AA4-832C-DC49-A936-2381CEE9C36D}"/>
              </a:ext>
            </a:extLst>
          </p:cNvPr>
          <p:cNvSpPr txBox="1"/>
          <p:nvPr/>
        </p:nvSpPr>
        <p:spPr>
          <a:xfrm>
            <a:off x="146095" y="3364639"/>
            <a:ext cx="1881234" cy="886090"/>
          </a:xfrm>
          <a:prstGeom prst="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20" tIns="42520" rIns="42520" bIns="42520" numCol="1" spcCol="31890" rtlCol="0" anchor="ctr">
            <a:spAutoFit/>
          </a:bodyPr>
          <a:lstStyle/>
          <a:p>
            <a:r>
              <a:rPr lang="it-IT" sz="1300" b="1" dirty="0" err="1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Run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1  + </a:t>
            </a:r>
            <a:r>
              <a:rPr lang="it-IT" sz="1300" b="1" dirty="0" err="1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Run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2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~ 195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</a:t>
            </a:r>
          </a:p>
          <a:p>
            <a:pPr defTabSz="488975" hangingPunct="0"/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… + 55 ~250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-1</a:t>
            </a:r>
          </a:p>
          <a:p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… + 250 ~ 450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endParaRPr lang="it-IT" sz="1300" b="1" dirty="0">
              <a:solidFill>
                <a:srgbClr val="0432FF"/>
              </a:solidFill>
              <a:latin typeface="PT Sans" panose="020B0503020203020204" pitchFamily="34" charset="77"/>
            </a:endParaRPr>
          </a:p>
          <a:p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… +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350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  <a:sym typeface="Helvetica Light"/>
              </a:rPr>
              <a:t> ~ </a:t>
            </a:r>
            <a:r>
              <a:rPr lang="it-IT" sz="1300" b="1" dirty="0">
                <a:solidFill>
                  <a:srgbClr val="0432FF"/>
                </a:solidFill>
                <a:latin typeface="PT Sans" panose="020B0503020203020204" pitchFamily="34" charset="77"/>
              </a:rPr>
              <a:t>550 fb</a:t>
            </a:r>
            <a:r>
              <a:rPr lang="it-IT" sz="1300" b="1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endParaRPr lang="it-IT" sz="2000" b="1" dirty="0">
              <a:solidFill>
                <a:srgbClr val="0432FF"/>
              </a:solidFill>
              <a:latin typeface="PT Sans" panose="020B0503020203020204" pitchFamily="34" charset="77"/>
              <a:sym typeface="Helvetica Light"/>
            </a:endParaRPr>
          </a:p>
        </p:txBody>
      </p:sp>
      <p:pic>
        <p:nvPicPr>
          <p:cNvPr id="8" name="Picture 1.png" descr="Picture 1.png">
            <a:extLst>
              <a:ext uri="{FF2B5EF4-FFF2-40B4-BE49-F238E27FC236}">
                <a16:creationId xmlns="" xmlns:a16="http://schemas.microsoft.com/office/drawing/2014/main" id="{03CE3828-E19A-B042-A75B-BCCB0FDF4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637" y="1166981"/>
            <a:ext cx="3563105" cy="2564920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3DA1B97-E243-CC46-AFF8-0B83B9BE5862}"/>
              </a:ext>
            </a:extLst>
          </p:cNvPr>
          <p:cNvSpPr txBox="1"/>
          <p:nvPr/>
        </p:nvSpPr>
        <p:spPr>
          <a:xfrm>
            <a:off x="5888754" y="2413382"/>
            <a:ext cx="749185" cy="77836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2520" tIns="42520" rIns="42520" bIns="42520" numCol="1" spcCol="31890" rtlCol="0" anchor="ctr">
            <a:spAutoFit/>
          </a:bodyPr>
          <a:lstStyle/>
          <a:p>
            <a:pPr defTabSz="488975" hangingPunct="0"/>
            <a:r>
              <a:rPr lang="it-IT" sz="1500" dirty="0">
                <a:solidFill>
                  <a:srgbClr val="FF0000"/>
                </a:solidFill>
                <a:latin typeface="PT Sans" panose="020B0503020203020204" pitchFamily="34" charset="77"/>
              </a:rPr>
              <a:t>*</a:t>
            </a:r>
            <a:r>
              <a:rPr lang="it-IT" sz="1500" dirty="0">
                <a:solidFill>
                  <a:srgbClr val="000000"/>
                </a:solidFill>
                <a:latin typeface="PT Sans" panose="020B0503020203020204" pitchFamily="34" charset="77"/>
                <a:sym typeface="Helvetica Light"/>
              </a:rPr>
              <a:t>250fb</a:t>
            </a:r>
            <a:r>
              <a:rPr lang="it-IT" sz="1500" baseline="30000" dirty="0">
                <a:solidFill>
                  <a:srgbClr val="000000"/>
                </a:solidFill>
                <a:latin typeface="PT Sans" panose="020B0503020203020204" pitchFamily="34" charset="77"/>
                <a:sym typeface="Helvetica Light"/>
              </a:rPr>
              <a:t>-1</a:t>
            </a:r>
          </a:p>
          <a:p>
            <a:r>
              <a:rPr lang="it-IT" sz="1500" dirty="0">
                <a:latin typeface="PT Sans" panose="020B0503020203020204" pitchFamily="34" charset="77"/>
              </a:rPr>
              <a:t>*450fb</a:t>
            </a:r>
            <a:r>
              <a:rPr lang="it-IT" sz="1500" baseline="30000" dirty="0">
                <a:latin typeface="PT Sans" panose="020B0503020203020204" pitchFamily="34" charset="77"/>
              </a:rPr>
              <a:t>-1</a:t>
            </a:r>
          </a:p>
          <a:p>
            <a:r>
              <a:rPr lang="it-IT" sz="1500" dirty="0">
                <a:solidFill>
                  <a:schemeClr val="accent4">
                    <a:lumMod val="60000"/>
                    <a:lumOff val="40000"/>
                  </a:schemeClr>
                </a:solidFill>
                <a:latin typeface="PT Sans" panose="020B0503020203020204" pitchFamily="34" charset="77"/>
              </a:rPr>
              <a:t>*</a:t>
            </a:r>
            <a:r>
              <a:rPr lang="it-IT" sz="1500" dirty="0">
                <a:latin typeface="PT Sans" panose="020B0503020203020204" pitchFamily="34" charset="77"/>
              </a:rPr>
              <a:t>450fb</a:t>
            </a:r>
            <a:r>
              <a:rPr lang="it-IT" sz="1500" baseline="30000" dirty="0">
                <a:latin typeface="PT Sans" panose="020B0503020203020204" pitchFamily="34" charset="77"/>
              </a:rPr>
              <a:t>-1</a:t>
            </a:r>
            <a:endParaRPr lang="it-IT" sz="1500" dirty="0">
              <a:latin typeface="PT Sans" panose="020B0503020203020204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FDE6DE3-00F8-E349-AD2B-D8B7F1AC2F42}"/>
              </a:ext>
            </a:extLst>
          </p:cNvPr>
          <p:cNvSpPr/>
          <p:nvPr/>
        </p:nvSpPr>
        <p:spPr>
          <a:xfrm>
            <a:off x="2475274" y="3801445"/>
            <a:ext cx="5193488" cy="862114"/>
          </a:xfrm>
          <a:prstGeom prst="rect">
            <a:avLst/>
          </a:prstGeom>
          <a:solidFill>
            <a:srgbClr val="FFFF00"/>
          </a:solidFill>
        </p:spPr>
        <p:txBody>
          <a:bodyPr wrap="square" lIns="76535" tIns="38268" rIns="76535" bIns="38268">
            <a:spAutoFit/>
          </a:bodyPr>
          <a:lstStyle/>
          <a:p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Overall efficiency reduces from 88.7% (250fb-1) to 86.7% (85.9%) in 450 fb</a:t>
            </a:r>
            <a:r>
              <a:rPr lang="en-GB" sz="1700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 (550 fb</a:t>
            </a:r>
            <a:r>
              <a:rPr lang="en-GB" sz="1700" baseline="30000" dirty="0">
                <a:solidFill>
                  <a:srgbClr val="0432FF"/>
                </a:solidFill>
                <a:latin typeface="PT Sans" panose="020B0503020203020204" pitchFamily="34" charset="77"/>
              </a:rPr>
              <a:t>-1</a:t>
            </a:r>
            <a:r>
              <a:rPr lang="en-GB" sz="1700" dirty="0">
                <a:solidFill>
                  <a:srgbClr val="0432FF"/>
                </a:solidFill>
                <a:latin typeface="PT Sans" panose="020B0503020203020204" pitchFamily="34" charset="77"/>
              </a:rPr>
              <a:t>). 2-3% efficiency loss by the end of run 3</a:t>
            </a:r>
          </a:p>
        </p:txBody>
      </p:sp>
      <p:pic>
        <p:nvPicPr>
          <p:cNvPr id="11" name="Image" descr="Image">
            <a:extLst>
              <a:ext uri="{FF2B5EF4-FFF2-40B4-BE49-F238E27FC236}">
                <a16:creationId xmlns="" xmlns:a16="http://schemas.microsoft.com/office/drawing/2014/main" id="{B347998F-D627-934B-8AFC-ACDBECEED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729" y="1288610"/>
            <a:ext cx="4260106" cy="229596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2" name="Z—&gt; ee">
            <a:extLst>
              <a:ext uri="{FF2B5EF4-FFF2-40B4-BE49-F238E27FC236}">
                <a16:creationId xmlns="" xmlns:a16="http://schemas.microsoft.com/office/drawing/2014/main" id="{F4C687D2-0A4E-E742-85D5-99883252950D}"/>
              </a:ext>
            </a:extLst>
          </p:cNvPr>
          <p:cNvSpPr/>
          <p:nvPr/>
        </p:nvSpPr>
        <p:spPr>
          <a:xfrm>
            <a:off x="8578664" y="939052"/>
            <a:ext cx="3066252" cy="33332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30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sz="2000" dirty="0">
                <a:latin typeface="PT Sans" panose="020B0503020203020204" pitchFamily="34" charset="77"/>
              </a:rPr>
              <a:t>Z—&gt; </a:t>
            </a:r>
            <a:r>
              <a:rPr sz="2000" dirty="0" err="1">
                <a:latin typeface="PT Sans" panose="020B0503020203020204" pitchFamily="34" charset="77"/>
              </a:rPr>
              <a:t>ee</a:t>
            </a:r>
            <a:r>
              <a:rPr lang="en-US" sz="2000" dirty="0">
                <a:latin typeface="PT Sans" panose="020B0503020203020204" pitchFamily="34" charset="77"/>
              </a:rPr>
              <a:t> </a:t>
            </a:r>
            <a:r>
              <a:rPr lang="en-GB" sz="2000" dirty="0">
                <a:latin typeface="PT Sans" panose="020B0503020203020204" pitchFamily="34" charset="77"/>
              </a:rPr>
              <a:t>EB-EB Barrel</a:t>
            </a:r>
          </a:p>
        </p:txBody>
      </p:sp>
      <p:sp>
        <p:nvSpPr>
          <p:cNvPr id="13" name="Z—&gt; ee">
            <a:extLst>
              <a:ext uri="{FF2B5EF4-FFF2-40B4-BE49-F238E27FC236}">
                <a16:creationId xmlns="" xmlns:a16="http://schemas.microsoft.com/office/drawing/2014/main" id="{FD7A7A7F-132C-354E-AAF1-9F1FDF7AF970}"/>
              </a:ext>
            </a:extLst>
          </p:cNvPr>
          <p:cNvSpPr/>
          <p:nvPr/>
        </p:nvSpPr>
        <p:spPr>
          <a:xfrm>
            <a:off x="4623580" y="919538"/>
            <a:ext cx="2106752" cy="24534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30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lang="en-US" sz="2000" dirty="0">
                <a:latin typeface="PT Sans" panose="020B0503020203020204" pitchFamily="34" charset="77"/>
              </a:rPr>
              <a:t>Tt bar events</a:t>
            </a:r>
            <a:endParaRPr lang="en-GB" sz="2000" dirty="0">
              <a:latin typeface="PT Sans" panose="020B0503020203020204" pitchFamily="34" charset="77"/>
            </a:endParaRPr>
          </a:p>
        </p:txBody>
      </p:sp>
      <p:sp>
        <p:nvSpPr>
          <p:cNvPr id="14" name="5% worse resolution in 2024 respect to 2021">
            <a:extLst>
              <a:ext uri="{FF2B5EF4-FFF2-40B4-BE49-F238E27FC236}">
                <a16:creationId xmlns="" xmlns:a16="http://schemas.microsoft.com/office/drawing/2014/main" id="{4DF6AC75-CA8A-E94A-B090-76D71BB1FA83}"/>
              </a:ext>
            </a:extLst>
          </p:cNvPr>
          <p:cNvSpPr/>
          <p:nvPr/>
        </p:nvSpPr>
        <p:spPr>
          <a:xfrm>
            <a:off x="7785798" y="3927123"/>
            <a:ext cx="4260107" cy="443984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2520" tIns="42520" rIns="42520" bIns="42520" anchor="ctr"/>
          <a:lstStyle>
            <a:lvl1pPr algn="ctr">
              <a:defRPr sz="210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rPr dirty="0"/>
              <a:t>5% worse resolution </a:t>
            </a:r>
            <a:r>
              <a:rPr lang="en-US" dirty="0"/>
              <a:t>with 550 fb-1</a:t>
            </a:r>
            <a:r>
              <a:rPr dirty="0"/>
              <a:t> respect to </a:t>
            </a:r>
            <a:r>
              <a:rPr lang="en-US" dirty="0"/>
              <a:t>Run1 + Run2</a:t>
            </a:r>
            <a:endParaRPr dirty="0"/>
          </a:p>
        </p:txBody>
      </p:sp>
      <p:pic>
        <p:nvPicPr>
          <p:cNvPr id="15" name="CMS Internal CMS Internal" descr="CMS Internal CMS Internal">
            <a:extLst>
              <a:ext uri="{FF2B5EF4-FFF2-40B4-BE49-F238E27FC236}">
                <a16:creationId xmlns="" xmlns:a16="http://schemas.microsoft.com/office/drawing/2014/main" id="{4FB21579-B114-B54A-BE09-B84BECC639DC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9467624" y="184780"/>
            <a:ext cx="2026630" cy="47327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444796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Dipartimento Interateneo di Fisica "M.Merlin"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5" name="Picture 4" descr="Schermata 2020-06-24 alle 19.48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1001692"/>
            <a:ext cx="10439400" cy="504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0D37E-44C1-4C1F-8436-E381141F2298}" type="datetime1">
              <a:rPr lang="it-IT" smtClean="0"/>
              <a:t>25/06/20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5" name="Rectangle 4"/>
          <p:cNvSpPr/>
          <p:nvPr/>
        </p:nvSpPr>
        <p:spPr>
          <a:xfrm>
            <a:off x="688419" y="551934"/>
            <a:ext cx="288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000" dirty="0" smtClean="0">
                <a:ln>
                  <a:solidFill>
                    <a:srgbClr val="FF6600"/>
                  </a:solidFill>
                </a:ln>
              </a:rPr>
              <a:t>CMS ANALISI  </a:t>
            </a:r>
            <a:endParaRPr lang="en-AU" sz="4000" dirty="0">
              <a:ln>
                <a:solidFill>
                  <a:srgbClr val="FF6600"/>
                </a:solidFill>
              </a:ln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3078" y="2125079"/>
            <a:ext cx="40912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sz="2000" b="1" dirty="0">
                <a:solidFill>
                  <a:srgbClr val="016EFF"/>
                </a:solidFill>
                <a:latin typeface="Tw Cen MT"/>
                <a:cs typeface="Tw Cen MT"/>
              </a:rPr>
              <a:t>Analisi dati: sottomesso il 1000simo articolo scientifico!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924300" y="546100"/>
            <a:ext cx="8089900" cy="5842000"/>
            <a:chOff x="3436108" y="1458023"/>
            <a:chExt cx="4384178" cy="2503663"/>
          </a:xfrm>
        </p:grpSpPr>
        <p:pic>
          <p:nvPicPr>
            <p:cNvPr id="9" name="Picture 8" descr="Schermata 2020-06-23 alle 11.11.1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16" y="1721300"/>
              <a:ext cx="3373201" cy="2240386"/>
            </a:xfrm>
            <a:prstGeom prst="rect">
              <a:avLst/>
            </a:prstGeom>
          </p:spPr>
        </p:pic>
        <p:pic>
          <p:nvPicPr>
            <p:cNvPr id="10" name="Picture 9" descr="Schermata 2020-06-23 alle 11.11.12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7" r="18278" b="82059"/>
            <a:stretch/>
          </p:blipFill>
          <p:spPr>
            <a:xfrm>
              <a:off x="3436108" y="1458023"/>
              <a:ext cx="4384178" cy="684026"/>
            </a:xfrm>
            <a:prstGeom prst="rect">
              <a:avLst/>
            </a:prstGeom>
          </p:spPr>
        </p:pic>
      </p:grpSp>
      <p:pic>
        <p:nvPicPr>
          <p:cNvPr id="3" name="Picture 2" descr="Schermata 2020-06-25 alle 16.33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87700"/>
            <a:ext cx="4974734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55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 smtClean="0">
                <a:solidFill>
                  <a:srgbClr val="0000FF"/>
                </a:solidFill>
              </a:rPr>
              <a:t>Contributo di Bari nella “Higgs </a:t>
            </a:r>
            <a:r>
              <a:rPr lang="it-IT" sz="4200" b="1" dirty="0" err="1" smtClean="0">
                <a:solidFill>
                  <a:srgbClr val="0000FF"/>
                </a:solidFill>
              </a:rPr>
              <a:t>Physics</a:t>
            </a:r>
            <a:r>
              <a:rPr lang="it-IT" sz="4200" b="1" dirty="0" smtClean="0">
                <a:solidFill>
                  <a:srgbClr val="0000FF"/>
                </a:solidFill>
              </a:rPr>
              <a:t>” (1) </a:t>
            </a:r>
            <a:endParaRPr lang="it-IT" sz="4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5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Rectangle 11"/>
          <p:cNvSpPr/>
          <p:nvPr/>
        </p:nvSpPr>
        <p:spPr>
          <a:xfrm>
            <a:off x="389997" y="1023759"/>
            <a:ext cx="8673777" cy="2923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000" dirty="0"/>
              <a:t>Ricerca di materia oscura con la segnatura di “</a:t>
            </a:r>
            <a:r>
              <a:rPr lang="it-IT" sz="2000" dirty="0" err="1"/>
              <a:t>MonoHiggs</a:t>
            </a:r>
            <a:r>
              <a:rPr lang="it-IT" sz="2000" dirty="0" smtClean="0"/>
              <a:t>”</a:t>
            </a:r>
            <a:r>
              <a:rPr lang="it-IT" sz="2000" b="1" dirty="0" smtClean="0">
                <a:solidFill>
                  <a:srgbClr val="FF0000"/>
                </a:solidFill>
              </a:rPr>
              <a:t>,  </a:t>
            </a:r>
            <a:r>
              <a:rPr lang="it-IT" sz="2000" dirty="0">
                <a:solidFill>
                  <a:srgbClr val="FF0000"/>
                </a:solidFill>
              </a:rPr>
              <a:t>H+MET, con H</a:t>
            </a:r>
            <a:r>
              <a:rPr lang="it-IT" sz="2000" dirty="0">
                <a:solidFill>
                  <a:srgbClr val="FF0000"/>
                </a:solidFill>
                <a:sym typeface="Wingdings"/>
              </a:rPr>
              <a:t>ZZ4l </a:t>
            </a:r>
            <a:endParaRPr lang="it-IT" sz="2000" dirty="0" smtClean="0">
              <a:solidFill>
                <a:srgbClr val="FF0000"/>
              </a:solidFill>
              <a:sym typeface="Wingdings"/>
            </a:endParaRPr>
          </a:p>
          <a:p>
            <a:r>
              <a:rPr lang="it-IT" sz="2000" dirty="0" err="1" smtClean="0">
                <a:solidFill>
                  <a:srgbClr val="0000FF"/>
                </a:solidFill>
                <a:sym typeface="Wingdings"/>
              </a:rPr>
              <a:t>R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Aly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,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F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2000" dirty="0" smtClean="0">
                <a:solidFill>
                  <a:srgbClr val="0000FF"/>
                </a:solidFill>
                <a:sym typeface="Wingdings"/>
              </a:rPr>
              <a:t>Procacci, 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G. </a:t>
            </a:r>
            <a:r>
              <a:rPr lang="it-IT" sz="2000" dirty="0" err="1" smtClean="0">
                <a:solidFill>
                  <a:srgbClr val="0000FF"/>
                </a:solidFill>
                <a:sym typeface="Wingdings"/>
              </a:rPr>
              <a:t>Miniello</a:t>
            </a:r>
            <a:r>
              <a:rPr lang="it-IT" sz="2000" dirty="0" smtClean="0">
                <a:solidFill>
                  <a:srgbClr val="0000FF"/>
                </a:solidFill>
                <a:sym typeface="Wingdings"/>
              </a:rPr>
              <a:t> +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UCDavis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 + LIP + </a:t>
            </a:r>
            <a:r>
              <a:rPr lang="it-IT" sz="2000" dirty="0" smtClean="0">
                <a:solidFill>
                  <a:srgbClr val="0000FF"/>
                </a:solidFill>
                <a:sym typeface="Wingdings"/>
              </a:rPr>
              <a:t>FNAL</a:t>
            </a:r>
            <a:endParaRPr lang="it-IT" sz="2000" dirty="0">
              <a:solidFill>
                <a:srgbClr val="0000FF"/>
              </a:solidFill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ym typeface="Wingdings"/>
              </a:rPr>
              <a:t>Pubblicata analisi </a:t>
            </a:r>
            <a:r>
              <a:rPr lang="it-IT" sz="2000" dirty="0" smtClean="0">
                <a:sym typeface="Wingdings"/>
              </a:rPr>
              <a:t>con dati 2016: </a:t>
            </a:r>
            <a:r>
              <a:rPr lang="it-IT" sz="2000" b="1" dirty="0">
                <a:solidFill>
                  <a:schemeClr val="tx2">
                    <a:lumMod val="75000"/>
                  </a:schemeClr>
                </a:solidFill>
                <a:sym typeface="Wingdings"/>
              </a:rPr>
              <a:t>JHEP 03 (2020) 025        </a:t>
            </a: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olidFill>
                  <a:srgbClr val="FF0000"/>
                </a:solidFill>
                <a:sym typeface="Wingdings"/>
              </a:rPr>
              <a:t>analisi dati 2017 e 2018 in corso </a:t>
            </a:r>
            <a:endParaRPr lang="it-IT" sz="2000" dirty="0" smtClean="0"/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Modelli</a:t>
            </a:r>
            <a:r>
              <a:rPr lang="en-US" sz="1400" dirty="0"/>
              <a:t> </a:t>
            </a:r>
            <a:r>
              <a:rPr lang="en-US" sz="1400" dirty="0" err="1"/>
              <a:t>studiati</a:t>
            </a:r>
            <a:r>
              <a:rPr lang="en-US" sz="1400" dirty="0"/>
              <a:t>: </a:t>
            </a:r>
            <a:r>
              <a:rPr lang="en-US" sz="1400" b="1" dirty="0">
                <a:solidFill>
                  <a:srgbClr val="00B050"/>
                </a:solidFill>
              </a:rPr>
              <a:t>2HDM+a</a:t>
            </a:r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segnatura</a:t>
            </a:r>
            <a:r>
              <a:rPr lang="en-US" sz="1400" dirty="0"/>
              <a:t>: H  →  ZZ →  4e </a:t>
            </a:r>
            <a:r>
              <a:rPr lang="mr-IN" sz="1400" dirty="0"/>
              <a:t>–</a:t>
            </a:r>
            <a:r>
              <a:rPr lang="en-US" sz="1400" dirty="0"/>
              <a:t> 4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 </a:t>
            </a:r>
            <a:r>
              <a:rPr lang="mr-IN" sz="1400" dirty="0"/>
              <a:t>–</a:t>
            </a:r>
            <a:r>
              <a:rPr lang="en-US" sz="1400" dirty="0"/>
              <a:t> 2e2</a:t>
            </a:r>
            <a:r>
              <a:rPr lang="en-US" sz="1400" dirty="0">
                <a:latin typeface="Symbol" pitchFamily="2" charset="2"/>
              </a:rPr>
              <a:t>m</a:t>
            </a:r>
            <a:r>
              <a:rPr lang="en-US" sz="1400" dirty="0"/>
              <a:t>) + </a:t>
            </a:r>
            <a:r>
              <a:rPr lang="en-US" sz="1400" dirty="0" err="1" smtClean="0"/>
              <a:t>E</a:t>
            </a:r>
            <a:r>
              <a:rPr lang="en-US" sz="1400" baseline="-25000" dirty="0" err="1" smtClean="0"/>
              <a:t>t</a:t>
            </a:r>
            <a:r>
              <a:rPr lang="en-US" sz="1400" baseline="30000" dirty="0" err="1" smtClean="0"/>
              <a:t>miss</a:t>
            </a:r>
            <a:r>
              <a:rPr lang="en-US" sz="1400" dirty="0" smtClean="0"/>
              <a:t> </a:t>
            </a:r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 smtClean="0"/>
              <a:t>discrepanza</a:t>
            </a:r>
            <a:r>
              <a:rPr lang="en-US" sz="1400" dirty="0" smtClean="0"/>
              <a:t> </a:t>
            </a:r>
            <a:r>
              <a:rPr lang="en-US" sz="1400" dirty="0" err="1"/>
              <a:t>dati</a:t>
            </a:r>
            <a:r>
              <a:rPr lang="en-US" sz="1400" dirty="0"/>
              <a:t>-MC </a:t>
            </a:r>
            <a:r>
              <a:rPr lang="en-US" sz="1400" dirty="0" err="1"/>
              <a:t>su</a:t>
            </a:r>
            <a:r>
              <a:rPr lang="en-US" sz="1400" dirty="0"/>
              <a:t> </a:t>
            </a:r>
            <a:r>
              <a:rPr lang="en-US" sz="1400" dirty="0" err="1"/>
              <a:t>E</a:t>
            </a:r>
            <a:r>
              <a:rPr lang="en-US" sz="1400" baseline="-25000" dirty="0" err="1"/>
              <a:t>T</a:t>
            </a:r>
            <a:r>
              <a:rPr lang="en-US" sz="1400" baseline="30000" dirty="0" err="1"/>
              <a:t>miss</a:t>
            </a:r>
            <a:r>
              <a:rPr lang="en-US" sz="1400" dirty="0"/>
              <a:t>  sotto studio </a:t>
            </a:r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fondo</a:t>
            </a:r>
            <a:r>
              <a:rPr lang="en-US" sz="1400" dirty="0"/>
              <a:t> Z+X </a:t>
            </a:r>
            <a:r>
              <a:rPr lang="en-US" sz="1400" dirty="0" err="1"/>
              <a:t>stimato</a:t>
            </a:r>
            <a:r>
              <a:rPr lang="en-US" sz="1400" dirty="0"/>
              <a:t> </a:t>
            </a:r>
            <a:r>
              <a:rPr lang="en-US" sz="1400" dirty="0" err="1"/>
              <a:t>dai</a:t>
            </a:r>
            <a:r>
              <a:rPr lang="en-US" sz="1400" dirty="0"/>
              <a:t> </a:t>
            </a:r>
            <a:r>
              <a:rPr lang="en-US" sz="1400" dirty="0" err="1"/>
              <a:t>dati</a:t>
            </a:r>
            <a:endParaRPr lang="en-US" sz="1400" dirty="0"/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analisi</a:t>
            </a:r>
            <a:r>
              <a:rPr lang="en-US" sz="1400" dirty="0"/>
              <a:t> </a:t>
            </a:r>
            <a:r>
              <a:rPr lang="en-US" sz="1400" dirty="0" err="1"/>
              <a:t>multivariata</a:t>
            </a:r>
            <a:r>
              <a:rPr lang="en-US" sz="1400" dirty="0"/>
              <a:t> con BDT</a:t>
            </a:r>
          </a:p>
          <a:p>
            <a:pPr marL="990600" indent="-88900">
              <a:buFont typeface="Arial" panose="020B0604020202020204" pitchFamily="34" charset="0"/>
              <a:buChar char="•"/>
            </a:pPr>
            <a:r>
              <a:rPr lang="en-US" sz="1400" dirty="0" err="1"/>
              <a:t>analisi</a:t>
            </a:r>
            <a:r>
              <a:rPr lang="en-US" sz="1400" dirty="0"/>
              <a:t> “</a:t>
            </a:r>
            <a:r>
              <a:rPr lang="en-US" sz="1400" dirty="0">
                <a:solidFill>
                  <a:srgbClr val="FF0000"/>
                </a:solidFill>
              </a:rPr>
              <a:t>blind</a:t>
            </a:r>
            <a:r>
              <a:rPr lang="en-US" sz="1400" dirty="0"/>
              <a:t>” per  MET&gt; 200 </a:t>
            </a:r>
            <a:r>
              <a:rPr lang="en-US" sz="1400" dirty="0" err="1" smtClean="0"/>
              <a:t>GeV</a:t>
            </a:r>
            <a:endParaRPr lang="it-IT" sz="1400" dirty="0"/>
          </a:p>
        </p:txBody>
      </p:sp>
      <p:pic>
        <p:nvPicPr>
          <p:cNvPr id="14" name="Picture 4">
            <a:extLst>
              <a:ext uri="{FF2B5EF4-FFF2-40B4-BE49-F238E27FC236}">
                <a16:creationId xmlns="" xmlns:a16="http://schemas.microsoft.com/office/drawing/2014/main" id="{C04311B5-16ED-A64D-996C-FA4A916BBB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550" y="1536474"/>
            <a:ext cx="2748050" cy="290097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3700" y="4303455"/>
            <a:ext cx="8382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it-IT" sz="2000" dirty="0"/>
              <a:t>Misura della sezione d’urto di produzione del bosone di Higgs in topologia di fusione di bosoni vettori: </a:t>
            </a:r>
            <a:r>
              <a:rPr lang="it-IT" sz="2000" dirty="0">
                <a:solidFill>
                  <a:srgbClr val="FF0000"/>
                </a:solidFill>
              </a:rPr>
              <a:t>VBF H</a:t>
            </a:r>
            <a:r>
              <a:rPr lang="it-IT" sz="2000" dirty="0">
                <a:solidFill>
                  <a:srgbClr val="FF0000"/>
                </a:solidFill>
                <a:sym typeface="Wingdings"/>
              </a:rPr>
              <a:t>ZZ4l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  </a:t>
            </a:r>
            <a:endParaRPr lang="it-IT" sz="2000" dirty="0" smtClean="0">
              <a:solidFill>
                <a:srgbClr val="0000FF"/>
              </a:solidFill>
              <a:sym typeface="Wingdings"/>
            </a:endParaRPr>
          </a:p>
          <a:p>
            <a:r>
              <a:rPr lang="it-IT" sz="2000" dirty="0" err="1" smtClean="0">
                <a:solidFill>
                  <a:srgbClr val="0000FF"/>
                </a:solidFill>
                <a:sym typeface="Wingdings"/>
              </a:rPr>
              <a:t>W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Elmetenawee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sz="2000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sz="2000" dirty="0">
                <a:solidFill>
                  <a:srgbClr val="0000FF"/>
                </a:solidFill>
                <a:sym typeface="Wingdings"/>
              </a:rPr>
              <a:t> + UERJ + </a:t>
            </a:r>
            <a:r>
              <a:rPr lang="it-IT" sz="2000" dirty="0" smtClean="0">
                <a:solidFill>
                  <a:srgbClr val="0000FF"/>
                </a:solidFill>
                <a:sym typeface="Wingdings"/>
              </a:rPr>
              <a:t>FNAL</a:t>
            </a:r>
            <a:endParaRPr lang="it-IT" sz="2000" dirty="0">
              <a:solidFill>
                <a:srgbClr val="0000FF"/>
              </a:solidFill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it-IT" sz="2000" dirty="0">
                <a:sym typeface="Wingdings"/>
              </a:rPr>
              <a:t>AN_2018_120  con i dati 2016</a:t>
            </a:r>
          </a:p>
          <a:p>
            <a:pPr marL="742950" lvl="1" indent="-285750">
              <a:buFont typeface="Arial"/>
              <a:buChar char="•"/>
            </a:pPr>
            <a:r>
              <a:rPr lang="it-IT" sz="2000" dirty="0" smtClean="0">
                <a:solidFill>
                  <a:srgbClr val="FF0000"/>
                </a:solidFill>
                <a:sym typeface="Wingdings"/>
              </a:rPr>
              <a:t>Analisi dati </a:t>
            </a:r>
            <a:r>
              <a:rPr lang="it-IT" sz="2000" dirty="0">
                <a:solidFill>
                  <a:srgbClr val="FF0000"/>
                </a:solidFill>
                <a:sym typeface="Wingdings"/>
              </a:rPr>
              <a:t>2017 and 2018 in corso</a:t>
            </a:r>
          </a:p>
          <a:p>
            <a:pPr marL="742950" lvl="1" indent="-285750">
              <a:buFont typeface="Arial"/>
              <a:buChar char="•"/>
            </a:pPr>
            <a:r>
              <a:rPr lang="it-IT" sz="1400" dirty="0">
                <a:sym typeface="Wingdings"/>
              </a:rPr>
              <a:t>uso di reti neurali (DNN) per discriminazione segnale da </a:t>
            </a:r>
            <a:r>
              <a:rPr lang="it-IT" sz="1400" dirty="0" smtClean="0">
                <a:sym typeface="Wingdings"/>
              </a:rPr>
              <a:t>fondo</a:t>
            </a:r>
          </a:p>
          <a:p>
            <a:pPr marL="742950" lvl="1" indent="-285750">
              <a:buFont typeface="Arial"/>
              <a:buChar char="•"/>
            </a:pPr>
            <a:r>
              <a:rPr lang="it-IT" sz="1400" dirty="0"/>
              <a:t>segnatura: </a:t>
            </a:r>
            <a:r>
              <a:rPr lang="it-IT" sz="1400" dirty="0">
                <a:solidFill>
                  <a:srgbClr val="FF0000"/>
                </a:solidFill>
              </a:rPr>
              <a:t>H</a:t>
            </a:r>
            <a:r>
              <a:rPr lang="it-IT" sz="1400" dirty="0">
                <a:solidFill>
                  <a:srgbClr val="FF0000"/>
                </a:solidFill>
                <a:sym typeface="Wingdings"/>
              </a:rPr>
              <a:t>ZZ4l + due jet energetici in </a:t>
            </a:r>
            <a:r>
              <a:rPr lang="it-IT" sz="1400" dirty="0" smtClean="0">
                <a:solidFill>
                  <a:srgbClr val="FF0000"/>
                </a:solidFill>
                <a:sym typeface="Wingdings"/>
              </a:rPr>
              <a:t>avanti</a:t>
            </a:r>
            <a:endParaRPr lang="it-IT" sz="1400" dirty="0">
              <a:solidFill>
                <a:srgbClr val="FF0000"/>
              </a:solidFill>
              <a:sym typeface="Wingdings"/>
            </a:endParaRPr>
          </a:p>
        </p:txBody>
      </p:sp>
      <p:pic>
        <p:nvPicPr>
          <p:cNvPr id="17" name="Immagine" descr="Immagine">
            <a:extLst>
              <a:ext uri="{FF2B5EF4-FFF2-40B4-BE49-F238E27FC236}">
                <a16:creationId xmlns="" xmlns:a16="http://schemas.microsoft.com/office/drawing/2014/main" id="{C19BAF21-B5E8-2345-9F12-E6137345A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6950" y="4348447"/>
            <a:ext cx="2614850" cy="2509553"/>
          </a:xfrm>
          <a:prstGeom prst="rect">
            <a:avLst/>
          </a:prstGeom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259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>
                <a:solidFill>
                  <a:srgbClr val="0000FF"/>
                </a:solidFill>
              </a:rPr>
              <a:t>Contributo di Bari nella “Higgs </a:t>
            </a:r>
            <a:r>
              <a:rPr lang="it-IT" sz="4200" b="1" dirty="0" err="1">
                <a:solidFill>
                  <a:srgbClr val="0000FF"/>
                </a:solidFill>
              </a:rPr>
              <a:t>Physics</a:t>
            </a:r>
            <a:r>
              <a:rPr lang="it-IT" sz="4200" b="1" dirty="0">
                <a:solidFill>
                  <a:srgbClr val="0000FF"/>
                </a:solidFill>
              </a:rPr>
              <a:t>” </a:t>
            </a:r>
            <a:r>
              <a:rPr lang="it-IT" sz="4200" b="1" dirty="0" smtClean="0">
                <a:solidFill>
                  <a:srgbClr val="0000FF"/>
                </a:solidFill>
              </a:rPr>
              <a:t>(2) </a:t>
            </a:r>
            <a:endParaRPr lang="it-IT" sz="4200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6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" name="Rettangolo 74">
            <a:extLst>
              <a:ext uri="{FF2B5EF4-FFF2-40B4-BE49-F238E27FC236}">
                <a16:creationId xmlns="" xmlns:a16="http://schemas.microsoft.com/office/drawing/2014/main" id="{CB127B03-174B-A144-B4A0-07A033614542}"/>
              </a:ext>
            </a:extLst>
          </p:cNvPr>
          <p:cNvSpPr/>
          <p:nvPr/>
        </p:nvSpPr>
        <p:spPr>
          <a:xfrm>
            <a:off x="323613" y="1047984"/>
            <a:ext cx="11741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t-IT" dirty="0" smtClean="0"/>
              <a:t>Ricerca di eventi di doppio Higgs nel canale </a:t>
            </a:r>
            <a:r>
              <a:rPr lang="it-IT" dirty="0" smtClean="0">
                <a:solidFill>
                  <a:srgbClr val="FF0000"/>
                </a:solidFill>
              </a:rPr>
              <a:t>HH</a:t>
            </a:r>
            <a:r>
              <a:rPr lang="it-IT" dirty="0" smtClean="0">
                <a:solidFill>
                  <a:srgbClr val="FF0000"/>
                </a:solidFill>
                <a:sym typeface="Wingdings"/>
              </a:rPr>
              <a:t>bbZZbb4l</a:t>
            </a:r>
            <a:endParaRPr lang="it-IT" dirty="0">
              <a:solidFill>
                <a:srgbClr val="FF0000"/>
              </a:solidFill>
              <a:sym typeface="Wingding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53349" y="1417316"/>
            <a:ext cx="57077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sym typeface="Wingdings"/>
              </a:rPr>
              <a:t>I. </a:t>
            </a:r>
            <a:r>
              <a:rPr lang="it-IT" dirty="0" err="1" smtClean="0">
                <a:solidFill>
                  <a:srgbClr val="0000FF"/>
                </a:solidFill>
                <a:sym typeface="Wingdings"/>
              </a:rPr>
              <a:t>margjeka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V.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Lacetera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, N. De </a:t>
            </a:r>
            <a:r>
              <a:rPr lang="it-IT" dirty="0" err="1">
                <a:solidFill>
                  <a:srgbClr val="0000FF"/>
                </a:solidFill>
                <a:sym typeface="Wingdings"/>
              </a:rPr>
              <a:t>Filippis</a:t>
            </a:r>
            <a:r>
              <a:rPr lang="it-IT" dirty="0">
                <a:solidFill>
                  <a:srgbClr val="0000FF"/>
                </a:solidFill>
                <a:sym typeface="Wingdings"/>
              </a:rPr>
              <a:t> + Torino + FNAL et al</a:t>
            </a:r>
            <a:r>
              <a:rPr lang="it-IT" dirty="0" smtClean="0">
                <a:solidFill>
                  <a:srgbClr val="0000FF"/>
                </a:solidFill>
                <a:sym typeface="Wingdings"/>
              </a:rPr>
              <a:t>.</a:t>
            </a:r>
            <a:endParaRPr lang="it-IT" dirty="0">
              <a:solidFill>
                <a:srgbClr val="0000FF"/>
              </a:solidFill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Full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Run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under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approval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AN-2019/117,   PAS HIG-20-004</a:t>
            </a:r>
          </a:p>
          <a:p>
            <a:pPr marL="400050" indent="-400050">
              <a:buAutoNum type="romanUcPeriod"/>
            </a:pPr>
            <a:endParaRPr lang="it-IT" dirty="0">
              <a:solidFill>
                <a:srgbClr val="0000FF"/>
              </a:solidFill>
              <a:sym typeface="Wingdings"/>
            </a:endParaRPr>
          </a:p>
        </p:txBody>
      </p:sp>
      <p:sp>
        <p:nvSpPr>
          <p:cNvPr id="43" name="object 52"/>
          <p:cNvSpPr/>
          <p:nvPr/>
        </p:nvSpPr>
        <p:spPr>
          <a:xfrm>
            <a:off x="6718299" y="1003299"/>
            <a:ext cx="3505201" cy="18415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567"/>
          </a:p>
        </p:txBody>
      </p:sp>
      <p:sp>
        <p:nvSpPr>
          <p:cNvPr id="44" name="object 48"/>
          <p:cNvSpPr txBox="1"/>
          <p:nvPr/>
        </p:nvSpPr>
        <p:spPr>
          <a:xfrm>
            <a:off x="354136" y="2428875"/>
            <a:ext cx="5998548" cy="207141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vert="horz" wrap="square" lIns="0" tIns="23909" rIns="0" bIns="0" rtlCol="0">
            <a:spAutoFit/>
          </a:bodyPr>
          <a:lstStyle/>
          <a:p>
            <a:pPr marL="75503">
              <a:spcBef>
                <a:spcPts val="188"/>
              </a:spcBef>
              <a:tabLst>
                <a:tab pos="2604846" algn="l"/>
              </a:tabLst>
            </a:pP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σ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(14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TeV 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486" i="1" spc="30" baseline="27777" dirty="0">
                <a:solidFill>
                  <a:srgbClr val="B6321C"/>
                </a:solidFill>
                <a:latin typeface="Arial"/>
                <a:cs typeface="Arial"/>
              </a:rPr>
              <a:t>NNL</a:t>
            </a:r>
            <a:r>
              <a:rPr sz="1486" spc="30" baseline="27777" dirty="0">
                <a:solidFill>
                  <a:srgbClr val="B6321C"/>
                </a:solidFill>
                <a:latin typeface="Arial"/>
                <a:cs typeface="Arial"/>
              </a:rPr>
              <a:t>0      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[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fb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]</a:t>
            </a:r>
            <a:r>
              <a:rPr sz="1189" spc="-3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277" dirty="0">
                <a:solidFill>
                  <a:srgbClr val="B6321C"/>
                </a:solidFill>
                <a:latin typeface="Arial"/>
                <a:cs typeface="Arial"/>
              </a:rPr>
              <a:t>=</a:t>
            </a:r>
            <a:r>
              <a:rPr sz="1189" spc="10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36</a:t>
            </a:r>
            <a:r>
              <a:rPr sz="1189" i="1" spc="-1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69	(</a:t>
            </a:r>
            <a:r>
              <a:rPr sz="1189" i="1" spc="-10" dirty="0">
                <a:solidFill>
                  <a:srgbClr val="B6321C"/>
                </a:solidFill>
                <a:latin typeface="Arial"/>
                <a:cs typeface="Arial"/>
              </a:rPr>
              <a:t>scale</a:t>
            </a:r>
            <a:r>
              <a:rPr sz="1189" spc="-1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20" dirty="0">
                <a:solidFill>
                  <a:srgbClr val="B6321C"/>
                </a:solidFill>
                <a:latin typeface="Arial"/>
                <a:cs typeface="Arial"/>
              </a:rPr>
              <a:t>1%(</a:t>
            </a:r>
            <a:r>
              <a:rPr sz="1189" i="1" spc="20" dirty="0">
                <a:solidFill>
                  <a:srgbClr val="B6321C"/>
                </a:solidFill>
                <a:latin typeface="Arial"/>
                <a:cs typeface="Arial"/>
              </a:rPr>
              <a:t>PDF</a:t>
            </a:r>
            <a:r>
              <a:rPr sz="1189" i="1" spc="-17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89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spc="1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59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59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59" dirty="0">
                <a:solidFill>
                  <a:srgbClr val="B6321C"/>
                </a:solidFill>
                <a:latin typeface="Arial"/>
                <a:cs typeface="Arial"/>
              </a:rPr>
              <a:t>1%(</a:t>
            </a:r>
            <a:r>
              <a:rPr sz="1189" i="1" spc="59" dirty="0">
                <a:solidFill>
                  <a:srgbClr val="B6321C"/>
                </a:solidFill>
                <a:latin typeface="Arial"/>
                <a:cs typeface="Arial"/>
              </a:rPr>
              <a:t>α</a:t>
            </a:r>
            <a:r>
              <a:rPr sz="1189" i="1" spc="248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spc="89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r>
              <a:rPr sz="1189" spc="10" dirty="0">
                <a:solidFill>
                  <a:srgbClr val="B6321C"/>
                </a:solidFill>
                <a:latin typeface="Arial"/>
                <a:cs typeface="Arial"/>
              </a:rPr>
              <a:t> </a:t>
            </a:r>
            <a:r>
              <a:rPr sz="1189" i="1" spc="416" dirty="0">
                <a:solidFill>
                  <a:srgbClr val="B6321C"/>
                </a:solidFill>
                <a:latin typeface="Menlo"/>
                <a:cs typeface="Menlo"/>
              </a:rPr>
              <a:t>±</a:t>
            </a:r>
            <a:r>
              <a:rPr sz="1189" i="1" spc="-377" dirty="0">
                <a:solidFill>
                  <a:srgbClr val="B6321C"/>
                </a:solidFill>
                <a:latin typeface="Menlo"/>
                <a:cs typeface="Menlo"/>
              </a:rPr>
              <a:t> 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2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.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7%(</a:t>
            </a:r>
            <a:r>
              <a:rPr sz="1189" i="1" spc="30" dirty="0">
                <a:solidFill>
                  <a:srgbClr val="B6321C"/>
                </a:solidFill>
                <a:latin typeface="Arial"/>
                <a:cs typeface="Arial"/>
              </a:rPr>
              <a:t>top</a:t>
            </a:r>
            <a:r>
              <a:rPr sz="1189" spc="30" dirty="0">
                <a:solidFill>
                  <a:srgbClr val="B6321C"/>
                </a:solidFill>
                <a:latin typeface="Arial"/>
                <a:cs typeface="Arial"/>
              </a:rPr>
              <a:t>)</a:t>
            </a:r>
            <a:endParaRPr sz="1189" dirty="0"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8199" y="5411401"/>
            <a:ext cx="4648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N. De </a:t>
            </a:r>
            <a:r>
              <a:rPr lang="en-GB" b="1" dirty="0" err="1">
                <a:solidFill>
                  <a:srgbClr val="FF0000"/>
                </a:solidFill>
              </a:rPr>
              <a:t>Filippis</a:t>
            </a:r>
            <a:r>
              <a:rPr lang="en-GB" b="1" dirty="0">
                <a:solidFill>
                  <a:srgbClr val="FF0000"/>
                </a:solidFill>
              </a:rPr>
              <a:t>: </a:t>
            </a:r>
            <a:r>
              <a:rPr lang="en-GB" b="1" dirty="0" smtClean="0">
                <a:solidFill>
                  <a:srgbClr val="FF0000"/>
                </a:solidFill>
              </a:rPr>
              <a:t>LV3 “</a:t>
            </a:r>
            <a:r>
              <a:rPr lang="en-GB" b="1" dirty="0">
                <a:solidFill>
                  <a:srgbClr val="FF0000"/>
                </a:solidFill>
              </a:rPr>
              <a:t>Higgs Future Analysis” convener</a:t>
            </a:r>
            <a:r>
              <a:rPr lang="en-GB" dirty="0">
                <a:solidFill>
                  <a:srgbClr val="FF0000"/>
                </a:solidFill>
              </a:rPr>
              <a:t>, Sept.2018-20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32997" y="2825234"/>
            <a:ext cx="3682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000" b="1" dirty="0" smtClean="0">
                <a:solidFill>
                  <a:srgbClr val="0000FF"/>
                </a:solidFill>
              </a:rPr>
              <a:t>Attività di analisi dati per HL-LHC</a:t>
            </a:r>
            <a:endParaRPr lang="it-IT" sz="2000" b="1" dirty="0">
              <a:solidFill>
                <a:srgbClr val="0000FF"/>
              </a:solidFill>
            </a:endParaRPr>
          </a:p>
        </p:txBody>
      </p:sp>
      <p:sp>
        <p:nvSpPr>
          <p:cNvPr id="46" name="Rettangolo 3">
            <a:extLst>
              <a:ext uri="{FF2B5EF4-FFF2-40B4-BE49-F238E27FC236}">
                <a16:creationId xmlns="" xmlns:a16="http://schemas.microsoft.com/office/drawing/2014/main" id="{5278AEF4-1CDA-FB47-9843-F6773CD62130}"/>
              </a:ext>
            </a:extLst>
          </p:cNvPr>
          <p:cNvSpPr/>
          <p:nvPr/>
        </p:nvSpPr>
        <p:spPr>
          <a:xfrm>
            <a:off x="203200" y="3282077"/>
            <a:ext cx="8255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</a:rPr>
              <a:t>Contributi </a:t>
            </a:r>
            <a:r>
              <a:rPr lang="it-IT" dirty="0" smtClean="0">
                <a:solidFill>
                  <a:srgbClr val="000000"/>
                </a:solidFill>
              </a:rPr>
              <a:t>alle </a:t>
            </a:r>
            <a:r>
              <a:rPr lang="it-IT" dirty="0">
                <a:solidFill>
                  <a:srgbClr val="000000"/>
                </a:solidFill>
              </a:rPr>
              <a:t>pubblicazioni:</a:t>
            </a:r>
          </a:p>
          <a:p>
            <a:r>
              <a:rPr lang="it-IT" dirty="0">
                <a:solidFill>
                  <a:srgbClr val="000000"/>
                </a:solidFill>
              </a:rPr>
              <a:t> a) Analisi HH</a:t>
            </a:r>
            <a:r>
              <a:rPr lang="it-IT" dirty="0">
                <a:solidFill>
                  <a:srgbClr val="000000"/>
                </a:solidFill>
                <a:sym typeface="Wingdings" pitchFamily="2" charset="2"/>
              </a:rPr>
              <a:t>bb4l per </a:t>
            </a:r>
            <a:r>
              <a:rPr lang="it-IT" dirty="0">
                <a:solidFill>
                  <a:srgbClr val="000000"/>
                </a:solidFill>
              </a:rPr>
              <a:t>Yellow Report per HL-LHC </a:t>
            </a:r>
            <a:r>
              <a:rPr lang="it-IT" dirty="0" smtClean="0">
                <a:solidFill>
                  <a:srgbClr val="000000"/>
                </a:solidFill>
              </a:rPr>
              <a:t>: 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«</a:t>
            </a:r>
            <a:r>
              <a:rPr lang="it-IT" dirty="0">
                <a:solidFill>
                  <a:srgbClr val="FF0000"/>
                </a:solidFill>
              </a:rPr>
              <a:t>Higgs </a:t>
            </a:r>
            <a:r>
              <a:rPr lang="it-IT" dirty="0" err="1">
                <a:solidFill>
                  <a:srgbClr val="FF0000"/>
                </a:solidFill>
              </a:rPr>
              <a:t>Physics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the HL-LHC and HE-LHC» </a:t>
            </a:r>
          </a:p>
          <a:p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>
                <a:solidFill>
                  <a:schemeClr val="tx2"/>
                </a:solidFill>
              </a:rPr>
              <a:t>b) </a:t>
            </a:r>
            <a:r>
              <a:rPr lang="it-IT" dirty="0" err="1">
                <a:solidFill>
                  <a:srgbClr val="000000"/>
                </a:solidFill>
              </a:rPr>
              <a:t>Coord</a:t>
            </a:r>
            <a:r>
              <a:rPr lang="it-IT" dirty="0">
                <a:solidFill>
                  <a:srgbClr val="000000"/>
                </a:solidFill>
              </a:rPr>
              <a:t>. analisi HH per White </a:t>
            </a:r>
            <a:r>
              <a:rPr lang="it-IT" dirty="0" err="1">
                <a:solidFill>
                  <a:srgbClr val="000000"/>
                </a:solidFill>
              </a:rPr>
              <a:t>paper</a:t>
            </a:r>
            <a:r>
              <a:rPr lang="it-IT" dirty="0">
                <a:solidFill>
                  <a:srgbClr val="000000"/>
                </a:solidFill>
              </a:rPr>
              <a:t>: </a:t>
            </a:r>
            <a:endParaRPr lang="it-IT" dirty="0" smtClean="0">
              <a:solidFill>
                <a:srgbClr val="00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«</a:t>
            </a:r>
            <a:r>
              <a:rPr lang="it-IT" dirty="0">
                <a:solidFill>
                  <a:srgbClr val="FF0000"/>
                </a:solidFill>
              </a:rPr>
              <a:t>Higgs </a:t>
            </a:r>
            <a:r>
              <a:rPr lang="it-IT" dirty="0" err="1">
                <a:solidFill>
                  <a:srgbClr val="FF0000"/>
                </a:solidFill>
              </a:rPr>
              <a:t>boson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potential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colliders</a:t>
            </a:r>
            <a:r>
              <a:rPr lang="it-IT" dirty="0">
                <a:solidFill>
                  <a:srgbClr val="FF0000"/>
                </a:solidFill>
              </a:rPr>
              <a:t>»</a:t>
            </a:r>
          </a:p>
        </p:txBody>
      </p:sp>
      <p:pic>
        <p:nvPicPr>
          <p:cNvPr id="47" name="Immagine 6">
            <a:extLst>
              <a:ext uri="{FF2B5EF4-FFF2-40B4-BE49-F238E27FC236}">
                <a16:creationId xmlns="" xmlns:a16="http://schemas.microsoft.com/office/drawing/2014/main" id="{5091941A-2718-174C-9355-70485633A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1" y="4776536"/>
            <a:ext cx="1295272" cy="2081464"/>
          </a:xfrm>
          <a:prstGeom prst="rect">
            <a:avLst/>
          </a:prstGeom>
        </p:spPr>
      </p:pic>
      <p:sp>
        <p:nvSpPr>
          <p:cNvPr id="48" name="Rettangolo 7">
            <a:extLst>
              <a:ext uri="{FF2B5EF4-FFF2-40B4-BE49-F238E27FC236}">
                <a16:creationId xmlns="" xmlns:a16="http://schemas.microsoft.com/office/drawing/2014/main" id="{D3CAC27F-E71B-E44A-9DFA-F3D375025C3A}"/>
              </a:ext>
            </a:extLst>
          </p:cNvPr>
          <p:cNvSpPr/>
          <p:nvPr/>
        </p:nvSpPr>
        <p:spPr>
          <a:xfrm>
            <a:off x="5230271" y="3700431"/>
            <a:ext cx="204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7"/>
              </a:rPr>
              <a:t>arXiv:1902.00134v2</a:t>
            </a:r>
            <a:r>
              <a:rPr lang="it-IT" dirty="0"/>
              <a:t> </a:t>
            </a:r>
          </a:p>
        </p:txBody>
      </p:sp>
      <p:sp>
        <p:nvSpPr>
          <p:cNvPr id="49" name="Rettangolo 8">
            <a:extLst>
              <a:ext uri="{FF2B5EF4-FFF2-40B4-BE49-F238E27FC236}">
                <a16:creationId xmlns="" xmlns:a16="http://schemas.microsoft.com/office/drawing/2014/main" id="{E3FCFE84-7BAC-E34D-B85F-B373350DC148}"/>
              </a:ext>
            </a:extLst>
          </p:cNvPr>
          <p:cNvSpPr/>
          <p:nvPr/>
        </p:nvSpPr>
        <p:spPr>
          <a:xfrm>
            <a:off x="4125356" y="4255385"/>
            <a:ext cx="2046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8"/>
              </a:rPr>
              <a:t>arXiv:</a:t>
            </a:r>
            <a:r>
              <a:rPr lang="it-IT" dirty="0" smtClean="0">
                <a:hlinkClick r:id="rId8"/>
              </a:rPr>
              <a:t>1910.00012v4</a:t>
            </a:r>
            <a:endParaRPr lang="it-IT" dirty="0"/>
          </a:p>
        </p:txBody>
      </p:sp>
      <p:pic>
        <p:nvPicPr>
          <p:cNvPr id="50" name="Immagine 10">
            <a:extLst>
              <a:ext uri="{FF2B5EF4-FFF2-40B4-BE49-F238E27FC236}">
                <a16:creationId xmlns="" xmlns:a16="http://schemas.microsoft.com/office/drawing/2014/main" id="{BD86B4A3-0726-9F4B-B583-1DC99634C7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663" y="4837912"/>
            <a:ext cx="1151537" cy="202008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7531100" y="3170535"/>
            <a:ext cx="4267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2"/>
                </a:solidFill>
              </a:rPr>
              <a:t>c) </a:t>
            </a:r>
            <a:r>
              <a:rPr lang="it-IT" dirty="0" err="1" smtClean="0">
                <a:solidFill>
                  <a:schemeClr val="tx2"/>
                </a:solidFill>
              </a:rPr>
              <a:t>Coord</a:t>
            </a:r>
            <a:r>
              <a:rPr lang="it-IT" dirty="0">
                <a:solidFill>
                  <a:schemeClr val="tx2"/>
                </a:solidFill>
              </a:rPr>
              <a:t>. analisi Higgs per L1 Trigger TDR: </a:t>
            </a:r>
            <a:r>
              <a:rPr lang="it-IT" dirty="0">
                <a:solidFill>
                  <a:srgbClr val="FF0000"/>
                </a:solidFill>
              </a:rPr>
              <a:t>«The </a:t>
            </a:r>
            <a:r>
              <a:rPr lang="it-IT" dirty="0" err="1">
                <a:solidFill>
                  <a:srgbClr val="FF0000"/>
                </a:solidFill>
              </a:rPr>
              <a:t>Phase</a:t>
            </a:r>
            <a:r>
              <a:rPr lang="it-IT" dirty="0">
                <a:solidFill>
                  <a:srgbClr val="FF0000"/>
                </a:solidFill>
              </a:rPr>
              <a:t> 2 Upgrade of the CMS Level-1 Trigger»</a:t>
            </a:r>
          </a:p>
          <a:p>
            <a:r>
              <a:rPr lang="it-IT" dirty="0">
                <a:solidFill>
                  <a:schemeClr val="tx2"/>
                </a:solidFill>
              </a:rPr>
              <a:t>d) </a:t>
            </a:r>
            <a:r>
              <a:rPr lang="it-IT" dirty="0" err="1">
                <a:solidFill>
                  <a:schemeClr val="tx2"/>
                </a:solidFill>
              </a:rPr>
              <a:t>Coord</a:t>
            </a:r>
            <a:r>
              <a:rPr lang="it-IT" dirty="0">
                <a:solidFill>
                  <a:schemeClr val="tx2"/>
                </a:solidFill>
              </a:rPr>
              <a:t>. Analisi per HLT TDR </a:t>
            </a:r>
          </a:p>
        </p:txBody>
      </p:sp>
      <p:pic>
        <p:nvPicPr>
          <p:cNvPr id="52" name="Immagine 15">
            <a:extLst>
              <a:ext uri="{FF2B5EF4-FFF2-40B4-BE49-F238E27FC236}">
                <a16:creationId xmlns="" xmlns:a16="http://schemas.microsoft.com/office/drawing/2014/main" id="{FB2928E4-40DE-5543-A5B5-6089A2E61A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9534" y="4428839"/>
            <a:ext cx="1774937" cy="24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51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3">
            <a:extLst>
              <a:ext uri="{FF2B5EF4-FFF2-40B4-BE49-F238E27FC236}">
                <a16:creationId xmlns="" xmlns:a16="http://schemas.microsoft.com/office/drawing/2014/main" id="{AAC1B105-A5C8-EE4C-AA30-31A3BBB7C0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2"/>
          <a:stretch/>
        </p:blipFill>
        <p:spPr>
          <a:xfrm>
            <a:off x="457200" y="1060034"/>
            <a:ext cx="11428682" cy="57575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75" y="0"/>
            <a:ext cx="10972800" cy="1143000"/>
          </a:xfrm>
        </p:spPr>
        <p:txBody>
          <a:bodyPr>
            <a:normAutofit/>
          </a:bodyPr>
          <a:lstStyle/>
          <a:p>
            <a:r>
              <a:rPr lang="it-IT" sz="4200" b="1" dirty="0">
                <a:solidFill>
                  <a:srgbClr val="0000FF"/>
                </a:solidFill>
              </a:rPr>
              <a:t>Contributo di Bari nella </a:t>
            </a:r>
            <a:r>
              <a:rPr lang="it-IT" sz="4200" b="1" dirty="0" smtClean="0">
                <a:solidFill>
                  <a:srgbClr val="0000FF"/>
                </a:solidFill>
              </a:rPr>
              <a:t>“</a:t>
            </a:r>
            <a:r>
              <a:rPr lang="it-IT" sz="4200" b="1" dirty="0">
                <a:solidFill>
                  <a:srgbClr val="0000FF"/>
                </a:solidFill>
              </a:rPr>
              <a:t>B</a:t>
            </a:r>
            <a:r>
              <a:rPr lang="it-IT" sz="4200" b="1" dirty="0" smtClean="0">
                <a:solidFill>
                  <a:srgbClr val="0000FF"/>
                </a:solidFill>
              </a:rPr>
              <a:t> </a:t>
            </a:r>
            <a:r>
              <a:rPr lang="it-IT" sz="4200" b="1" dirty="0" err="1">
                <a:solidFill>
                  <a:srgbClr val="0000FF"/>
                </a:solidFill>
              </a:rPr>
              <a:t>Physics</a:t>
            </a:r>
            <a:r>
              <a:rPr lang="it-IT" sz="4200" b="1" dirty="0">
                <a:solidFill>
                  <a:srgbClr val="0000FF"/>
                </a:solidFill>
              </a:rPr>
              <a:t>” (1)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7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4300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3" y="0"/>
            <a:ext cx="10972800" cy="1143000"/>
          </a:xfrm>
        </p:spPr>
        <p:txBody>
          <a:bodyPr/>
          <a:lstStyle/>
          <a:p>
            <a:r>
              <a:rPr lang="it-IT" b="1" dirty="0">
                <a:solidFill>
                  <a:srgbClr val="0000FF"/>
                </a:solidFill>
              </a:rPr>
              <a:t>Contributo di Bari nella “B </a:t>
            </a:r>
            <a:r>
              <a:rPr lang="it-IT" b="1" dirty="0" err="1">
                <a:solidFill>
                  <a:srgbClr val="0000FF"/>
                </a:solidFill>
              </a:rPr>
              <a:t>Physics</a:t>
            </a:r>
            <a:r>
              <a:rPr lang="it-IT" b="1" dirty="0">
                <a:solidFill>
                  <a:srgbClr val="0000FF"/>
                </a:solidFill>
              </a:rPr>
              <a:t>” </a:t>
            </a:r>
            <a:r>
              <a:rPr lang="it-IT" b="1" dirty="0" smtClean="0">
                <a:solidFill>
                  <a:srgbClr val="0000FF"/>
                </a:solidFill>
              </a:rPr>
              <a:t>(2)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8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Segnaposto contenuto 2">
                <a:extLst>
                  <a:ext uri="{FF2B5EF4-FFF2-40B4-BE49-F238E27FC236}">
                    <a16:creationId xmlns="" xmlns:a16="http://schemas.microsoft.com/office/drawing/2014/main" id="{76BDE1E6-CB84-554E-92E9-4F5C486D097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900" y="1634931"/>
                <a:ext cx="10348390" cy="2447922"/>
              </a:xfrm>
              <a:prstGeom prst="rect">
                <a:avLst/>
              </a:prstGeom>
            </p:spPr>
            <p:txBody>
              <a:bodyPr>
                <a:normAutofit fontScale="2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bg2">
                      <a:lumMod val="25000"/>
                    </a:schemeClr>
                  </a:buClr>
                  <a:buFont typeface="Wingdings" pitchFamily="2" charset="2"/>
                  <a:buChar char="v"/>
                </a:pPr>
                <a:r>
                  <a:rPr lang="it-IT" sz="6200" dirty="0" smtClean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Current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upper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limit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on BR(</a:t>
                </a:r>
                <a:r>
                  <a:rPr lang="en-US" sz="6200" dirty="0">
                    <a:latin typeface="+mj-lt"/>
                  </a:rPr>
                  <a:t>𝜏→3𝜇</a:t>
                </a:r>
                <a:r>
                  <a:rPr lang="it-IT" sz="6200" dirty="0">
                    <a:latin typeface="+mj-lt"/>
                  </a:rPr>
                  <a:t>)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= 2*10</a:t>
                </a:r>
                <a:r>
                  <a:rPr lang="it-IT" sz="6200" baseline="300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-8 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by Belle 1</a:t>
                </a:r>
                <a:endParaRPr lang="it-IT" sz="6200" baseline="30000" dirty="0">
                  <a:latin typeface="+mj-lt"/>
                  <a:ea typeface="CMU Bright Roman" panose="02000603000000000000" pitchFamily="2" charset="0"/>
                  <a:cs typeface="CMU Bright Roman" panose="02000603000000000000" pitchFamily="2" charset="0"/>
                </a:endParaRPr>
              </a:p>
              <a:p>
                <a:pPr>
                  <a:buClr>
                    <a:schemeClr val="bg2">
                      <a:lumMod val="25000"/>
                    </a:schemeClr>
                  </a:buClr>
                  <a:buFont typeface="Wingdings" pitchFamily="2" charset="2"/>
                  <a:buChar char="v"/>
                </a:pP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CMS: HF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channel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: 𝒪(10</a:t>
                </a:r>
                <a:r>
                  <a:rPr lang="it-IT" sz="6200" baseline="300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13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) </a:t>
                </a:r>
                <a14:m/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produced</a:t>
                </a:r>
                <a14:m/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events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</a:p>
              <a:p>
                <a:pPr lvl="1"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Challenge: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low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p</a:t>
                </a:r>
                <a:r>
                  <a:rPr lang="it-IT" sz="6200" baseline="-250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T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muons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mainly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in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forward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region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, background from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combinatorial+fakes</a:t>
                </a:r>
                <a:endParaRPr lang="it-IT" sz="6200" dirty="0">
                  <a:latin typeface="+mj-lt"/>
                  <a:ea typeface="CMU Bright Roman" panose="02000603000000000000" pitchFamily="2" charset="0"/>
                  <a:cs typeface="CMU Bright Roman" panose="02000603000000000000" pitchFamily="2" charset="0"/>
                </a:endParaRPr>
              </a:p>
              <a:p>
                <a:pPr lvl="1"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Analysis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approved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on 2016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dataset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: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observed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UL=8.8*10</a:t>
                </a:r>
                <a:r>
                  <a:rPr lang="it-IT" sz="6200" baseline="300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-8</a:t>
                </a:r>
              </a:p>
              <a:p>
                <a:pPr lvl="1"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Goal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is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to beat Belle I with full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Run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2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dataset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,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targeting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to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Moriond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2021:</a:t>
                </a:r>
              </a:p>
              <a:p>
                <a:pPr lvl="2"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58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Present</a:t>
                </a:r>
                <a:r>
                  <a:rPr lang="it-IT" sz="58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UL ~ </a:t>
                </a:r>
                <a:r>
                  <a:rPr lang="it-IT" sz="60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4*10</a:t>
                </a:r>
                <a:r>
                  <a:rPr lang="it-IT" sz="6000" baseline="300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-8</a:t>
                </a:r>
                <a:r>
                  <a:rPr lang="it-IT" sz="58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 on full 2018 </a:t>
                </a:r>
                <a:r>
                  <a:rPr lang="it-IT" sz="58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dataset</a:t>
                </a:r>
                <a:endParaRPr lang="it-IT" sz="5800" dirty="0">
                  <a:latin typeface="+mj-lt"/>
                  <a:ea typeface="CMU Bright Roman" panose="02000603000000000000" pitchFamily="2" charset="0"/>
                  <a:cs typeface="CMU Bright Roman" panose="02000603000000000000" pitchFamily="2" charset="0"/>
                </a:endParaRPr>
              </a:p>
              <a:p>
                <a:pPr lvl="2"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Plan to start the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appoval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process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in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September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,        just start to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write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</a:t>
                </a:r>
                <a:r>
                  <a:rPr lang="it-IT" sz="6200" dirty="0" err="1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documentation</a:t>
                </a:r>
                <a:r>
                  <a:rPr lang="it-IT" sz="6200" dirty="0"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(</a:t>
                </a:r>
                <a:r>
                  <a:rPr lang="it-IT" sz="6200" b="1" dirty="0">
                    <a:latin typeface="+mj-lt"/>
                  </a:rPr>
                  <a:t>AN-20-102)</a:t>
                </a:r>
              </a:p>
              <a:p>
                <a:pPr>
                  <a:buClr>
                    <a:schemeClr val="bg2">
                      <a:lumMod val="25000"/>
                    </a:schemeClr>
                  </a:buClr>
                  <a:buSzPct val="94000"/>
                </a:pP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Analysis 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optimization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for Run3 data-</a:t>
                </a:r>
                <a:r>
                  <a:rPr lang="it-IT" sz="6200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taking</a:t>
                </a:r>
                <a:r>
                  <a:rPr lang="it-IT" sz="6200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. </a:t>
                </a:r>
                <a:r>
                  <a:rPr lang="it-IT" sz="6200" b="1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Goal </a:t>
                </a:r>
                <a:r>
                  <a:rPr lang="it-IT" sz="6200" b="1" dirty="0" err="1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is</a:t>
                </a:r>
                <a:r>
                  <a:rPr lang="it-IT" sz="6200" b="1" dirty="0">
                    <a:solidFill>
                      <a:srgbClr val="FF0000"/>
                    </a:solidFill>
                    <a:latin typeface="+mj-lt"/>
                    <a:ea typeface="CMU Bright Roman" panose="02000603000000000000" pitchFamily="2" charset="0"/>
                    <a:cs typeface="CMU Bright Roman" panose="02000603000000000000" pitchFamily="2" charset="0"/>
                  </a:rPr>
                  <a:t> to be competitive with Belle II.</a:t>
                </a:r>
              </a:p>
              <a:p>
                <a:pPr marL="457200" lvl="1" indent="0">
                  <a:buClr>
                    <a:schemeClr val="bg2">
                      <a:lumMod val="25000"/>
                    </a:schemeClr>
                  </a:buClr>
                  <a:buFont typeface="Arial"/>
                  <a:buNone/>
                </a:pPr>
                <a:endParaRPr lang="it-IT" sz="2000" dirty="0">
                  <a:latin typeface="+mj-lt"/>
                  <a:ea typeface="CMU Bright Roman" panose="02000603000000000000" pitchFamily="2" charset="0"/>
                  <a:cs typeface="CMU Bright Roman" panose="02000603000000000000" pitchFamily="2" charset="0"/>
                </a:endParaRPr>
              </a:p>
            </p:txBody>
          </p:sp>
        </mc:Choice>
        <mc:Fallback>
          <p:sp>
            <p:nvSpPr>
              <p:cNvPr id="10" name="Segnaposto contenuto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76BDE1E6-CB84-554E-92E9-4F5C486D09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00" y="1634931"/>
                <a:ext cx="10348390" cy="2447922"/>
              </a:xfrm>
              <a:prstGeom prst="rect">
                <a:avLst/>
              </a:prstGeom>
              <a:blipFill rotWithShape="1">
                <a:blip r:embed="rId5"/>
                <a:stretch>
                  <a:fillRect t="-24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itolo 4">
            <a:extLst>
              <a:ext uri="{FF2B5EF4-FFF2-40B4-BE49-F238E27FC236}">
                <a16:creationId xmlns="" xmlns:a16="http://schemas.microsoft.com/office/drawing/2014/main" id="{B3BD7498-9D37-8043-84D7-65C9371BB7F7}"/>
              </a:ext>
            </a:extLst>
          </p:cNvPr>
          <p:cNvSpPr txBox="1">
            <a:spLocks/>
          </p:cNvSpPr>
          <p:nvPr/>
        </p:nvSpPr>
        <p:spPr>
          <a:xfrm>
            <a:off x="282864" y="1104899"/>
            <a:ext cx="7821997" cy="5648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Wingdings" charset="2"/>
              <a:buChar char="Ø"/>
            </a:pPr>
            <a:r>
              <a:rPr lang="en-US" sz="2000" dirty="0" smtClean="0"/>
              <a:t>Search for 𝜏→3𝜇 decays in Heavy Flavor channel</a:t>
            </a:r>
          </a:p>
          <a:p>
            <a:pPr algn="l"/>
            <a:r>
              <a:rPr lang="en-GB" sz="2000" dirty="0">
                <a:solidFill>
                  <a:srgbClr val="0000FF"/>
                </a:solidFill>
              </a:rPr>
              <a:t>C. </a:t>
            </a:r>
            <a:r>
              <a:rPr lang="en-GB" sz="2000" dirty="0" err="1">
                <a:solidFill>
                  <a:srgbClr val="0000FF"/>
                </a:solidFill>
              </a:rPr>
              <a:t>Aruta</a:t>
            </a:r>
            <a:r>
              <a:rPr lang="en-GB" sz="2000" dirty="0">
                <a:solidFill>
                  <a:srgbClr val="0000FF"/>
                </a:solidFill>
              </a:rPr>
              <a:t>, A. </a:t>
            </a:r>
            <a:r>
              <a:rPr lang="en-GB" sz="2000" dirty="0" err="1">
                <a:solidFill>
                  <a:srgbClr val="0000FF"/>
                </a:solidFill>
              </a:rPr>
              <a:t>Colaleo</a:t>
            </a:r>
            <a:r>
              <a:rPr lang="en-GB" sz="2000" dirty="0">
                <a:solidFill>
                  <a:srgbClr val="0000FF"/>
                </a:solidFill>
              </a:rPr>
              <a:t>, M. Maggi, F. Simone, R. </a:t>
            </a:r>
            <a:r>
              <a:rPr lang="en-GB" sz="2000" dirty="0" err="1">
                <a:solidFill>
                  <a:srgbClr val="0000FF"/>
                </a:solidFill>
              </a:rPr>
              <a:t>Venditti</a:t>
            </a:r>
            <a:r>
              <a:rPr lang="en-GB" sz="2000" dirty="0">
                <a:solidFill>
                  <a:srgbClr val="0000FF"/>
                </a:solidFill>
              </a:rPr>
              <a:t>, P. </a:t>
            </a:r>
            <a:r>
              <a:rPr lang="en-GB" sz="2000" dirty="0" err="1">
                <a:solidFill>
                  <a:srgbClr val="0000FF"/>
                </a:solidFill>
              </a:rPr>
              <a:t>Verwilligen</a:t>
            </a:r>
            <a:endParaRPr lang="it-IT" sz="2000" baseline="30000" dirty="0">
              <a:solidFill>
                <a:srgbClr val="0000FF"/>
              </a:solidFill>
            </a:endParaRPr>
          </a:p>
          <a:p>
            <a:pPr algn="l"/>
            <a:endParaRPr lang="en-GB" sz="2000" dirty="0"/>
          </a:p>
        </p:txBody>
      </p:sp>
      <p:sp>
        <p:nvSpPr>
          <p:cNvPr id="12" name="Segnaposto testo 2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DD3B4644-9F2E-9C47-A79B-7B75946B901C}"/>
              </a:ext>
            </a:extLst>
          </p:cNvPr>
          <p:cNvSpPr txBox="1">
            <a:spLocks/>
          </p:cNvSpPr>
          <p:nvPr/>
        </p:nvSpPr>
        <p:spPr>
          <a:xfrm>
            <a:off x="238986" y="3838928"/>
            <a:ext cx="6951163" cy="27003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Analysis </a:t>
            </a: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Strategy</a:t>
            </a:r>
            <a:endParaRPr lang="it-IT" sz="21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search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a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bump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nominal</a:t>
            </a:r>
            <a:r>
              <a:rPr lang="en-US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en-US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tau </a:t>
            </a:r>
            <a:r>
              <a:rPr lang="it-IT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mass </a:t>
            </a:r>
            <a:r>
              <a:rPr lang="it-IT" sz="1400" b="1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peak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/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smoothly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distributed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background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expected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pPr lvl="1"/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signal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from Monte Carlo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simulations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control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channel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trigger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monitoring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MVA discriminator for </a:t>
            </a:r>
            <a:r>
              <a:rPr lang="it-IT" sz="1400" b="1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background </a:t>
            </a:r>
            <a:r>
              <a:rPr lang="it-IT" sz="1400" b="1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rejection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	</a:t>
            </a:r>
          </a:p>
          <a:p>
            <a:pPr marL="0" indent="0">
              <a:buNone/>
            </a:pP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Ongoing</a:t>
            </a: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21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Developments</a:t>
            </a:r>
            <a:r>
              <a:rPr lang="it-IT" sz="21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:</a:t>
            </a: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Analysis on B –Parking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endParaRPr lang="it-IT" sz="16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Optimize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event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categorization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Switch to Ultra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Legacy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dataset</a:t>
            </a:r>
            <a:endParaRPr lang="it-IT" sz="1400" dirty="0">
              <a:latin typeface="CMU Bright Roman" panose="02000603000000000000" pitchFamily="2" charset="0"/>
              <a:ea typeface="CMU Bright Roman" panose="02000603000000000000" pitchFamily="2" charset="0"/>
              <a:cs typeface="CMU Bright Roman" panose="02000603000000000000" pitchFamily="2" charset="0"/>
            </a:endParaRPr>
          </a:p>
          <a:p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Trigger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development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for </a:t>
            </a:r>
            <a:r>
              <a:rPr lang="it-IT" sz="1400" dirty="0" err="1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Run</a:t>
            </a:r>
            <a:r>
              <a:rPr lang="it-IT" sz="1400" dirty="0">
                <a:latin typeface="CMU Bright Roman" panose="02000603000000000000" pitchFamily="2" charset="0"/>
                <a:ea typeface="CMU Bright Roman" panose="02000603000000000000" pitchFamily="2" charset="0"/>
                <a:cs typeface="CMU Bright Roman" panose="02000603000000000000" pitchFamily="2" charset="0"/>
              </a:rPr>
              <a:t> 3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AE8DC740-1CA8-F246-8A73-FA6164316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6113" y="3335808"/>
            <a:ext cx="4083287" cy="32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03" y="0"/>
            <a:ext cx="10972800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0000FF"/>
                </a:solidFill>
              </a:rPr>
              <a:t>Attività</a:t>
            </a:r>
            <a:r>
              <a:rPr lang="it-IT" b="1" dirty="0" smtClean="0">
                <a:solidFill>
                  <a:srgbClr val="0000FF"/>
                </a:solidFill>
              </a:rPr>
              <a:t> software for </a:t>
            </a:r>
            <a:r>
              <a:rPr lang="it-IT" b="1" dirty="0" err="1" smtClean="0">
                <a:solidFill>
                  <a:srgbClr val="0000FF"/>
                </a:solidFill>
              </a:rPr>
              <a:t>Phase</a:t>
            </a:r>
            <a:r>
              <a:rPr lang="it-IT" b="1" dirty="0" smtClean="0">
                <a:solidFill>
                  <a:srgbClr val="0000FF"/>
                </a:solidFill>
              </a:rPr>
              <a:t> II 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0B419-10D9-4D5B-AF4D-98E897F6EA78}" type="slidenum">
              <a:rPr lang="it-IT" smtClean="0"/>
              <a:pPr/>
              <a:t>9</a:t>
            </a:fld>
            <a:endParaRPr lang="it-IT"/>
          </a:p>
        </p:txBody>
      </p:sp>
      <p:grpSp>
        <p:nvGrpSpPr>
          <p:cNvPr id="6" name="Group 5"/>
          <p:cNvGrpSpPr/>
          <p:nvPr/>
        </p:nvGrpSpPr>
        <p:grpSpPr>
          <a:xfrm>
            <a:off x="10194349" y="139159"/>
            <a:ext cx="1997651" cy="1458212"/>
            <a:chOff x="10194350" y="139159"/>
            <a:chExt cx="1997650" cy="1458212"/>
          </a:xfrm>
        </p:grpSpPr>
        <p:pic>
          <p:nvPicPr>
            <p:cNvPr id="7" name="Immagine 27" descr="C:\Users\Utente\Desktop\logo-uniba.JPG-2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701" t="-16195" r="71093" b="-9250"/>
            <a:stretch/>
          </p:blipFill>
          <p:spPr bwMode="auto">
            <a:xfrm>
              <a:off x="10352108" y="139159"/>
              <a:ext cx="713339" cy="8697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17" descr="C:\Users\Utente\Desktop\logo-poliba-png-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58764" b="-16666"/>
            <a:stretch/>
          </p:blipFill>
          <p:spPr bwMode="auto">
            <a:xfrm>
              <a:off x="11281290" y="278323"/>
              <a:ext cx="910710" cy="782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Immagine 28" descr="C:\Users\Utente\Desktop\SEMINARI\dipartimento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4350" y="1001106"/>
              <a:ext cx="1997650" cy="59626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Immagine 1">
            <a:extLst>
              <a:ext uri="{FF2B5EF4-FFF2-40B4-BE49-F238E27FC236}">
                <a16:creationId xmlns:a16="http://schemas.microsoft.com/office/drawing/2014/main" xmlns="" id="{493D035E-B6BA-E54E-8FF6-89AC69D0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1500"/>
            <a:ext cx="5980983" cy="33111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1358900"/>
            <a:ext cx="5651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dirty="0"/>
              <a:t>D</a:t>
            </a:r>
            <a:r>
              <a:rPr lang="en-GB" dirty="0" smtClean="0"/>
              <a:t>evelopment of the software </a:t>
            </a:r>
            <a:r>
              <a:rPr lang="en-GB" dirty="0" smtClean="0">
                <a:solidFill>
                  <a:srgbClr val="FF0000"/>
                </a:solidFill>
              </a:rPr>
              <a:t>reconstruction for the new HGCAL system</a:t>
            </a:r>
            <a:r>
              <a:rPr lang="en-GB" dirty="0" smtClean="0"/>
              <a:t> (Phase II) based on new clustering algorithm with </a:t>
            </a:r>
            <a:r>
              <a:rPr lang="en-GB" u="sng" dirty="0" smtClean="0"/>
              <a:t>GPUs usage.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</a:rPr>
              <a:t>A. Di Pilato et al.  </a:t>
            </a:r>
            <a:r>
              <a:rPr lang="it-IT" dirty="0" smtClean="0"/>
              <a:t>in coerenza con il programma scientifico del dottorato industriale. 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6210299" y="1377434"/>
            <a:ext cx="567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CA" dirty="0" smtClean="0"/>
              <a:t>Development of  the software </a:t>
            </a:r>
            <a:r>
              <a:rPr lang="en-CA" dirty="0" smtClean="0">
                <a:solidFill>
                  <a:srgbClr val="FF0000"/>
                </a:solidFill>
              </a:rPr>
              <a:t>for Pixel Tracks and vertices reconstruction based</a:t>
            </a:r>
            <a:r>
              <a:rPr lang="en-CA" dirty="0" smtClean="0"/>
              <a:t> on </a:t>
            </a:r>
            <a:r>
              <a:rPr lang="en-CA" u="sng" dirty="0" smtClean="0"/>
              <a:t>GPU usage </a:t>
            </a:r>
            <a:r>
              <a:rPr lang="en-CA" dirty="0" smtClean="0"/>
              <a:t>for the LV1 and HLT for HL-LHC phase. </a:t>
            </a:r>
          </a:p>
          <a:p>
            <a:pPr algn="just"/>
            <a:r>
              <a:rPr lang="en-CA" dirty="0" smtClean="0">
                <a:solidFill>
                  <a:srgbClr val="3366FF"/>
                </a:solidFill>
              </a:rPr>
              <a:t>A. Di Florio </a:t>
            </a:r>
          </a:p>
        </p:txBody>
      </p:sp>
      <p:pic>
        <p:nvPicPr>
          <p:cNvPr id="12" name="Picture 11" descr="Schermata 2020-06-25 alle 20.27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490" y="3073399"/>
            <a:ext cx="6166609" cy="346710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92214" y="2609334"/>
            <a:ext cx="559750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Di </a:t>
            </a:r>
            <a:r>
              <a:rPr lang="it-IT" dirty="0">
                <a:solidFill>
                  <a:srgbClr val="FF0000"/>
                </a:solidFill>
              </a:rPr>
              <a:t>Florio Adriano	L3	</a:t>
            </a:r>
            <a:r>
              <a:rPr lang="it-IT" dirty="0" err="1">
                <a:solidFill>
                  <a:srgbClr val="FF0000"/>
                </a:solidFill>
              </a:rPr>
              <a:t>Tracker</a:t>
            </a:r>
            <a:r>
              <a:rPr lang="it-IT" dirty="0">
                <a:solidFill>
                  <a:srgbClr val="FF0000"/>
                </a:solidFill>
              </a:rPr>
              <a:t>	TRK @ HLT coordinator </a:t>
            </a:r>
          </a:p>
        </p:txBody>
      </p:sp>
    </p:spTree>
    <p:extLst>
      <p:ext uri="{BB962C8B-B14F-4D97-AF65-F5344CB8AC3E}">
        <p14:creationId xmlns:p14="http://schemas.microsoft.com/office/powerpoint/2010/main" val="582217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5522</TotalTime>
  <Words>3147</Words>
  <Application>Microsoft Macintosh PowerPoint</Application>
  <PresentationFormat>Custom</PresentationFormat>
  <Paragraphs>558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Esperimento CMS : attività &amp; richieste Preventivi 2021   G. Pugliese, Responsabile Locale 2020 A. Pompili, Responsabile Local 2019</vt:lpstr>
      <vt:lpstr>Composizione del gruppo</vt:lpstr>
      <vt:lpstr>Attività  del gruppo CMS-BARI in 2019-2020</vt:lpstr>
      <vt:lpstr>PowerPoint Presentation</vt:lpstr>
      <vt:lpstr>Contributo di Bari nella “Higgs Physics” (1) </vt:lpstr>
      <vt:lpstr>Contributo di Bari nella “Higgs Physics” (2) </vt:lpstr>
      <vt:lpstr>Contributo di Bari nella “B Physics” (1) </vt:lpstr>
      <vt:lpstr>Contributo di Bari nella “B Physics” (2) </vt:lpstr>
      <vt:lpstr>Attività software for Phase II </vt:lpstr>
      <vt:lpstr>Attività Computing </vt:lpstr>
      <vt:lpstr>PowerPoint Presentation</vt:lpstr>
      <vt:lpstr>Nuova schedula LS2 (post COVID) e..</vt:lpstr>
      <vt:lpstr>..previsioni per RUN3 </vt:lpstr>
      <vt:lpstr>Overview attività Muoni @ CMS in LS2  (focus sulle attività con sostanziale contributo di Bari)</vt:lpstr>
      <vt:lpstr>Costruzione e installazione GE1/1</vt:lpstr>
      <vt:lpstr>Attività RPC @ CMS </vt:lpstr>
      <vt:lpstr>Commissioning e MWGR in 2019-2020</vt:lpstr>
      <vt:lpstr>PowerPoint Presentation</vt:lpstr>
      <vt:lpstr>Estensione copertura muon (Phase II)</vt:lpstr>
      <vt:lpstr>PowerPoint Presentation</vt:lpstr>
      <vt:lpstr>PowerPoint Presentation</vt:lpstr>
      <vt:lpstr>Stato RE3.1 e RE4.1 </vt:lpstr>
      <vt:lpstr>RPC Longevity and eco-gas studies </vt:lpstr>
      <vt:lpstr>Attività CMS Tracker (1) </vt:lpstr>
      <vt:lpstr>Outer Tracker: PS Modules production</vt:lpstr>
      <vt:lpstr>Attività CMS Tracker (2): </vt:lpstr>
      <vt:lpstr>PowerPoint Presentation</vt:lpstr>
      <vt:lpstr>Sintesi Responsabilità 2021 </vt:lpstr>
      <vt:lpstr>Anagrafica 2021</vt:lpstr>
      <vt:lpstr>Richieste Finanziarie 2021 (1)</vt:lpstr>
      <vt:lpstr>Richieste Finanziarie 2021 (2)</vt:lpstr>
      <vt:lpstr>Richieste Finanziarie 2021 (3)</vt:lpstr>
      <vt:lpstr>Richieste Tecnici della sezione 2021 </vt:lpstr>
      <vt:lpstr>Backup </vt:lpstr>
      <vt:lpstr>MC studies for Run 3 preparation</vt:lpstr>
      <vt:lpstr>PowerPoint Presentation</vt:lpstr>
    </vt:vector>
  </TitlesOfParts>
  <Company>Uniba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del Convengo /Seminario</dc:title>
  <dc:creator>Ferdinando Lardo</dc:creator>
  <cp:lastModifiedBy>Gabriella Pugliese</cp:lastModifiedBy>
  <cp:revision>282</cp:revision>
  <dcterms:created xsi:type="dcterms:W3CDTF">2019-11-12T08:21:17Z</dcterms:created>
  <dcterms:modified xsi:type="dcterms:W3CDTF">2020-06-26T16:08:08Z</dcterms:modified>
</cp:coreProperties>
</file>