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1" r:id="rId4"/>
    <p:sldId id="264" r:id="rId5"/>
    <p:sldId id="265" r:id="rId6"/>
    <p:sldId id="266" r:id="rId7"/>
    <p:sldId id="262" r:id="rId8"/>
    <p:sldId id="263" r:id="rId9"/>
  </p:sldIdLst>
  <p:sldSz cx="9144000" cy="5143500" type="screen16x9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50" d="100"/>
          <a:sy n="150" d="100"/>
        </p:scale>
        <p:origin x="5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 rot="10800000">
            <a:off x="4917960" y="3322080"/>
            <a:ext cx="690840" cy="38736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0" y="0"/>
            <a:ext cx="9142920" cy="31230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11760" y="372600"/>
            <a:ext cx="8519400" cy="732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311760" y="1468800"/>
            <a:ext cx="8519400" cy="3098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29120" y="1275480"/>
            <a:ext cx="6130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 cap="rnd">
            <a:solidFill>
              <a:schemeClr val="dk2"/>
            </a:solidFill>
            <a:custDash>
              <a:ds d="8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11120" y="644400"/>
            <a:ext cx="8281440" cy="210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 algn="ctr">
              <a:lnSpc>
                <a:spcPct val="100000"/>
              </a:lnSpc>
            </a:pPr>
            <a:r>
              <a:rPr lang="it-IT" sz="6000" b="0" strike="noStrike" spc="-1" dirty="0">
                <a:solidFill>
                  <a:srgbClr val="FFFFFF"/>
                </a:solidFill>
                <a:latin typeface="Oswald"/>
                <a:ea typeface="Oswald"/>
              </a:rPr>
              <a:t>Preventivi CCR 2021</a:t>
            </a:r>
            <a:endParaRPr lang="it-IT" sz="6000" b="0" strike="noStrike" spc="-1" dirty="0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11120" y="3398400"/>
            <a:ext cx="828144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algn="ctr">
              <a:lnSpc>
                <a:spcPct val="100000"/>
              </a:lnSpc>
            </a:pPr>
            <a:r>
              <a:rPr lang="it-IT" sz="3600" b="0" strike="noStrike" spc="-1">
                <a:solidFill>
                  <a:srgbClr val="424242"/>
                </a:solidFill>
                <a:latin typeface="Oswald"/>
                <a:ea typeface="Oswald"/>
              </a:rPr>
              <a:t>INFN Roma Tor Vergata</a:t>
            </a:r>
            <a:endParaRPr lang="it-IT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 dirty="0">
                <a:solidFill>
                  <a:srgbClr val="424242"/>
                </a:solidFill>
                <a:latin typeface="Oswald"/>
                <a:ea typeface="Oswald"/>
              </a:rPr>
              <a:t>Preventivi 2021 - Calcolo</a:t>
            </a:r>
            <a:endParaRPr lang="it-IT" sz="3000" b="0" strike="noStrike" spc="-1" dirty="0">
              <a:latin typeface="Arial"/>
            </a:endParaRPr>
          </a:p>
        </p:txBody>
      </p:sp>
      <p:graphicFrame>
        <p:nvGraphicFramePr>
          <p:cNvPr id="89" name="Table 2"/>
          <p:cNvGraphicFramePr/>
          <p:nvPr>
            <p:extLst>
              <p:ext uri="{D42A27DB-BD31-4B8C-83A1-F6EECF244321}">
                <p14:modId xmlns:p14="http://schemas.microsoft.com/office/powerpoint/2010/main" val="4134063474"/>
              </p:ext>
            </p:extLst>
          </p:nvPr>
        </p:nvGraphicFramePr>
        <p:xfrm>
          <a:off x="348120" y="2297880"/>
          <a:ext cx="8614440" cy="1252080"/>
        </p:xfrm>
        <a:graphic>
          <a:graphicData uri="http://schemas.openxmlformats.org/drawingml/2006/table">
            <a:tbl>
              <a:tblPr/>
              <a:tblGrid>
                <a:gridCol w="714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Missioni</a:t>
                      </a:r>
                      <a:endParaRPr lang="it-IT" sz="24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1.5k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Licenza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TeamViewer</a:t>
                      </a:r>
                      <a:endParaRPr lang="it-IT" sz="24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1k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 dirty="0">
                <a:solidFill>
                  <a:srgbClr val="424242"/>
                </a:solidFill>
                <a:latin typeface="Oswald"/>
                <a:ea typeface="Oswald"/>
              </a:rPr>
              <a:t>Preventivi 2021 - OKD</a:t>
            </a:r>
            <a:endParaRPr lang="it-IT" sz="3000" b="0" strike="noStrike" spc="-1" dirty="0">
              <a:latin typeface="Arial"/>
            </a:endParaRPr>
          </a:p>
        </p:txBody>
      </p:sp>
      <p:graphicFrame>
        <p:nvGraphicFramePr>
          <p:cNvPr id="89" name="Table 2"/>
          <p:cNvGraphicFramePr/>
          <p:nvPr>
            <p:extLst>
              <p:ext uri="{D42A27DB-BD31-4B8C-83A1-F6EECF244321}">
                <p14:modId xmlns:p14="http://schemas.microsoft.com/office/powerpoint/2010/main" val="2593369305"/>
              </p:ext>
            </p:extLst>
          </p:nvPr>
        </p:nvGraphicFramePr>
        <p:xfrm>
          <a:off x="348120" y="2297880"/>
          <a:ext cx="8614440" cy="626040"/>
        </p:xfrm>
        <a:graphic>
          <a:graphicData uri="http://schemas.openxmlformats.org/drawingml/2006/table">
            <a:tbl>
              <a:tblPr/>
              <a:tblGrid>
                <a:gridCol w="714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Missioni (per il gruppo)</a:t>
                      </a:r>
                      <a:endParaRPr lang="it-IT" sz="24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2k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214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 dirty="0">
                <a:solidFill>
                  <a:srgbClr val="424242"/>
                </a:solidFill>
                <a:latin typeface="Oswald"/>
                <a:ea typeface="Oswald"/>
              </a:rPr>
              <a:t>Preventivi 2021 – </a:t>
            </a:r>
            <a:r>
              <a:rPr lang="it-IT" sz="3000" spc="-1" dirty="0">
                <a:solidFill>
                  <a:srgbClr val="424242"/>
                </a:solidFill>
                <a:latin typeface="Oswald"/>
                <a:ea typeface="Oswald"/>
              </a:rPr>
              <a:t>Server e </a:t>
            </a:r>
            <a:r>
              <a:rPr lang="it-IT" sz="3000" spc="-1" dirty="0" err="1">
                <a:solidFill>
                  <a:srgbClr val="424242"/>
                </a:solidFill>
                <a:latin typeface="Oswald"/>
                <a:ea typeface="Oswald"/>
              </a:rPr>
              <a:t>storage</a:t>
            </a:r>
            <a:endParaRPr lang="it-IT" sz="3000" b="0" strike="noStrike" spc="-1" dirty="0">
              <a:latin typeface="Arial"/>
            </a:endParaRPr>
          </a:p>
        </p:txBody>
      </p:sp>
      <p:graphicFrame>
        <p:nvGraphicFramePr>
          <p:cNvPr id="89" name="Table 2"/>
          <p:cNvGraphicFramePr/>
          <p:nvPr>
            <p:extLst>
              <p:ext uri="{D42A27DB-BD31-4B8C-83A1-F6EECF244321}">
                <p14:modId xmlns:p14="http://schemas.microsoft.com/office/powerpoint/2010/main" val="3349994179"/>
              </p:ext>
            </p:extLst>
          </p:nvPr>
        </p:nvGraphicFramePr>
        <p:xfrm>
          <a:off x="348120" y="2297880"/>
          <a:ext cx="8614440" cy="822960"/>
        </p:xfrm>
        <a:graphic>
          <a:graphicData uri="http://schemas.openxmlformats.org/drawingml/2006/table">
            <a:tbl>
              <a:tblPr/>
              <a:tblGrid>
                <a:gridCol w="714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8 x Dischi SSD servizio di VM e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storage</a:t>
                      </a: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 per la segreteria INFN</a:t>
                      </a:r>
                      <a:endParaRPr lang="it-IT" sz="24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5k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0507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 dirty="0">
                <a:solidFill>
                  <a:srgbClr val="424242"/>
                </a:solidFill>
                <a:latin typeface="Oswald"/>
                <a:ea typeface="Oswald"/>
              </a:rPr>
              <a:t>Preventivi 2021 – </a:t>
            </a:r>
            <a:r>
              <a:rPr lang="it-IT" sz="3000" spc="-1" dirty="0">
                <a:solidFill>
                  <a:srgbClr val="424242"/>
                </a:solidFill>
                <a:latin typeface="Oswald"/>
                <a:ea typeface="Oswald"/>
              </a:rPr>
              <a:t>Networking</a:t>
            </a:r>
            <a:endParaRPr lang="it-IT" sz="3000" b="0" strike="noStrike" spc="-1" dirty="0">
              <a:latin typeface="Arial"/>
            </a:endParaRPr>
          </a:p>
        </p:txBody>
      </p:sp>
      <p:graphicFrame>
        <p:nvGraphicFramePr>
          <p:cNvPr id="89" name="Table 2"/>
          <p:cNvGraphicFramePr/>
          <p:nvPr>
            <p:extLst>
              <p:ext uri="{D42A27DB-BD31-4B8C-83A1-F6EECF244321}">
                <p14:modId xmlns:p14="http://schemas.microsoft.com/office/powerpoint/2010/main" val="2623560697"/>
              </p:ext>
            </p:extLst>
          </p:nvPr>
        </p:nvGraphicFramePr>
        <p:xfrm>
          <a:off x="348120" y="2297880"/>
          <a:ext cx="8614440" cy="1449000"/>
        </p:xfrm>
        <a:graphic>
          <a:graphicData uri="http://schemas.openxmlformats.org/drawingml/2006/table">
            <a:tbl>
              <a:tblPr/>
              <a:tblGrid>
                <a:gridCol w="714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599"/>
                        </a:spcAft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4 x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access</a:t>
                      </a: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point</a:t>
                      </a: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huawei</a:t>
                      </a: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 AP6150DN per espansione copertura rete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WiFi</a:t>
                      </a:r>
                      <a:endParaRPr lang="it-IT" sz="2400" b="0" strike="noStrike" spc="-1" dirty="0">
                        <a:latin typeface="+mn-lt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1k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99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Firewall </a:t>
                      </a:r>
                      <a:r>
                        <a:rPr lang="it-IT" sz="2400" b="0" strike="noStrike" spc="-1" dirty="0" err="1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Fortigate</a:t>
                      </a:r>
                      <a:r>
                        <a:rPr lang="it-IT" sz="2400" b="0" strike="noStrike" spc="-1" dirty="0">
                          <a:solidFill>
                            <a:srgbClr val="424242"/>
                          </a:solidFill>
                          <a:latin typeface="Source Code Pro"/>
                          <a:ea typeface="Source Code Pro"/>
                        </a:rPr>
                        <a:t> 500E</a:t>
                      </a:r>
                      <a:endParaRPr lang="it-IT" sz="2400" b="0" strike="noStrike" spc="-1" dirty="0">
                        <a:latin typeface="+mn-lt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3000" b="0" strike="noStrike" spc="-1" dirty="0">
                          <a:solidFill>
                            <a:srgbClr val="000000"/>
                          </a:solidFill>
                          <a:latin typeface="Source Code Pro"/>
                          <a:ea typeface="Source Code Pro"/>
                        </a:rPr>
                        <a:t>7k</a:t>
                      </a:r>
                      <a:endParaRPr lang="it-IT" sz="30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E9E9E"/>
                      </a:solidFill>
                    </a:lnR>
                    <a:lnT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138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6675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>
                <a:solidFill>
                  <a:srgbClr val="424242"/>
                </a:solidFill>
                <a:latin typeface="Oswald"/>
                <a:ea typeface="Oswald"/>
              </a:rPr>
              <a:t>Preventivi 2018 – FTE Calcolo</a:t>
            </a:r>
            <a:endParaRPr lang="it-IT" sz="3000" b="0" strike="noStrike" spc="-1">
              <a:latin typeface="Arial"/>
            </a:endParaRPr>
          </a:p>
        </p:txBody>
      </p:sp>
      <p:graphicFrame>
        <p:nvGraphicFramePr>
          <p:cNvPr id="91" name="Table 2"/>
          <p:cNvGraphicFramePr/>
          <p:nvPr>
            <p:extLst>
              <p:ext uri="{D42A27DB-BD31-4B8C-83A1-F6EECF244321}">
                <p14:modId xmlns:p14="http://schemas.microsoft.com/office/powerpoint/2010/main" val="2123071637"/>
              </p:ext>
            </p:extLst>
          </p:nvPr>
        </p:nvGraphicFramePr>
        <p:xfrm>
          <a:off x="370080" y="1707480"/>
          <a:ext cx="8413920" cy="1841760"/>
        </p:xfrm>
        <a:graphic>
          <a:graphicData uri="http://schemas.openxmlformats.org/drawingml/2006/table">
            <a:tbl>
              <a:tblPr/>
              <a:tblGrid>
                <a:gridCol w="54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Nome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Contratto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%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Kwatera Renata Krystyna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Lulli Roberto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Rosa Carlo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Associato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50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Zani Federico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Dipendente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6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 Totali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FTE: 2.15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11760" y="372600"/>
            <a:ext cx="8519400" cy="73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/>
          <a:lstStyle/>
          <a:p>
            <a:pPr>
              <a:lnSpc>
                <a:spcPct val="100000"/>
              </a:lnSpc>
            </a:pPr>
            <a:r>
              <a:rPr lang="it-IT" sz="3000" b="0" strike="noStrike" spc="-1">
                <a:solidFill>
                  <a:srgbClr val="424242"/>
                </a:solidFill>
                <a:latin typeface="Oswald"/>
                <a:ea typeface="Oswald"/>
              </a:rPr>
              <a:t>Preventivi 2018 – FTE Servizi Nazionali</a:t>
            </a:r>
            <a:endParaRPr lang="it-IT" sz="3000" b="0" strike="noStrike" spc="-1">
              <a:latin typeface="Arial"/>
            </a:endParaRPr>
          </a:p>
        </p:txBody>
      </p:sp>
      <p:graphicFrame>
        <p:nvGraphicFramePr>
          <p:cNvPr id="93" name="Table 2"/>
          <p:cNvGraphicFramePr/>
          <p:nvPr>
            <p:extLst>
              <p:ext uri="{D42A27DB-BD31-4B8C-83A1-F6EECF244321}">
                <p14:modId xmlns:p14="http://schemas.microsoft.com/office/powerpoint/2010/main" val="994543554"/>
              </p:ext>
            </p:extLst>
          </p:nvPr>
        </p:nvGraphicFramePr>
        <p:xfrm>
          <a:off x="370080" y="1707480"/>
          <a:ext cx="8413560" cy="1901160"/>
        </p:xfrm>
        <a:graphic>
          <a:graphicData uri="http://schemas.openxmlformats.org/drawingml/2006/table">
            <a:tbl>
              <a:tblPr/>
              <a:tblGrid>
                <a:gridCol w="4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Nome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Attività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Ruolo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%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Roberto Lulli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AAI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Responsabile Locale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30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Roberto Ammendola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INFN Security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Afferente al gruppo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Federico Zani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OKD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Responsabile Nazionale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30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0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Federico Zani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INFN Security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Responsabile Locale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60">
                      <a:solidFill>
                        <a:srgbClr val="96ADC3"/>
                      </a:solidFill>
                    </a:lnR>
                    <a:lnT w="9360" cap="flat" cmpd="sng" algn="ctr">
                      <a:solidFill>
                        <a:srgbClr val="96AD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>
                      <a:solidFill>
                        <a:srgbClr val="96ADC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60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it-IT" sz="9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 Totali</a:t>
                      </a:r>
                      <a:endParaRPr lang="it-IT" sz="900" b="0" strike="noStrike" spc="-1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9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FTE: 0.85</a:t>
                      </a:r>
                      <a:endParaRPr lang="it-IT" sz="900" b="0" strike="noStrike" spc="-1" dirty="0"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6ADC3"/>
                      </a:solidFill>
                    </a:lnL>
                    <a:lnR w="9360">
                      <a:solidFill>
                        <a:srgbClr val="96ADC3"/>
                      </a:solidFill>
                    </a:lnR>
                    <a:lnT w="9360">
                      <a:solidFill>
                        <a:srgbClr val="96ADC3"/>
                      </a:solidFill>
                    </a:lnT>
                    <a:lnB w="9360">
                      <a:solidFill>
                        <a:srgbClr val="96ADC3"/>
                      </a:solidFill>
                    </a:lnB>
                    <a:solidFill>
                      <a:srgbClr val="DEE6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147</Words>
  <Application>Microsoft Macintosh PowerPoint</Application>
  <PresentationFormat>Presentazione su schermo (16:9)</PresentationFormat>
  <Paragraphs>67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Oswald</vt:lpstr>
      <vt:lpstr>Source Code Pro</vt:lpstr>
      <vt:lpstr>Symbol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/>
  <dc:description/>
  <cp:lastModifiedBy>Federico Zani</cp:lastModifiedBy>
  <cp:revision>21</cp:revision>
  <dcterms:modified xsi:type="dcterms:W3CDTF">2020-07-14T12:29:08Z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3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