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5" r:id="rId3"/>
    <p:sldId id="263" r:id="rId4"/>
    <p:sldId id="270" r:id="rId5"/>
    <p:sldId id="269" r:id="rId6"/>
    <p:sldId id="264" r:id="rId7"/>
    <p:sldId id="267" r:id="rId8"/>
    <p:sldId id="266" r:id="rId9"/>
    <p:sldId id="257" r:id="rId10"/>
    <p:sldId id="259" r:id="rId11"/>
    <p:sldId id="260" r:id="rId12"/>
    <p:sldId id="261" r:id="rId13"/>
    <p:sldId id="268" r:id="rId14"/>
    <p:sldId id="262" r:id="rId15"/>
  </p:sldIdLst>
  <p:sldSz cx="13004800" cy="9753600"/>
  <p:notesSz cx="13004800" cy="97536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490"/>
  </p:normalViewPr>
  <p:slideViewPr>
    <p:cSldViewPr>
      <p:cViewPr varScale="1">
        <p:scale>
          <a:sx n="85" d="100"/>
          <a:sy n="85" d="100"/>
        </p:scale>
        <p:origin x="1680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00" y="1201419"/>
            <a:ext cx="5334000" cy="20408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50" b="0" i="0">
                <a:solidFill>
                  <a:schemeClr val="bg1"/>
                </a:solidFill>
                <a:latin typeface="Helvetica-Light"/>
                <a:cs typeface="Helvetica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50" b="0" i="0">
                <a:solidFill>
                  <a:schemeClr val="bg1"/>
                </a:solidFill>
                <a:latin typeface="Helvetica-Light"/>
                <a:cs typeface="Helvetica-Light"/>
              </a:defRPr>
            </a:lvl1pPr>
          </a:lstStyle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/>
              <a:t>Ufficio </a:t>
            </a:r>
            <a:r>
              <a:rPr spc="10" dirty="0"/>
              <a:t>Comunicazione, </a:t>
            </a:r>
            <a:r>
              <a:rPr spc="15" dirty="0"/>
              <a:t>CC3M </a:t>
            </a:r>
            <a:r>
              <a:rPr spc="5" dirty="0"/>
              <a:t>Referenti, </a:t>
            </a:r>
            <a:r>
              <a:rPr spc="10" dirty="0"/>
              <a:t>Roma 21 gennaio</a:t>
            </a:r>
            <a:r>
              <a:rPr spc="25" dirty="0"/>
              <a:t> </a:t>
            </a:r>
            <a:r>
              <a:rPr spc="10" dirty="0"/>
              <a:t>2019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50" b="0" i="0">
                <a:solidFill>
                  <a:schemeClr val="bg1"/>
                </a:solidFill>
                <a:latin typeface="Helvetica-Light"/>
                <a:cs typeface="Helvetica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chemeClr val="bg1"/>
                </a:solidFill>
                <a:latin typeface="Helvetica-Light"/>
                <a:cs typeface="Helvetica-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50" b="0" i="0">
                <a:solidFill>
                  <a:schemeClr val="bg1"/>
                </a:solidFill>
                <a:latin typeface="Helvetica-Light"/>
                <a:cs typeface="Helvetica-Light"/>
              </a:defRPr>
            </a:lvl1pPr>
          </a:lstStyle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/>
              <a:t>Ufficio </a:t>
            </a:r>
            <a:r>
              <a:rPr spc="10" dirty="0"/>
              <a:t>Comunicazione, </a:t>
            </a:r>
            <a:r>
              <a:rPr spc="15" dirty="0"/>
              <a:t>CC3M </a:t>
            </a:r>
            <a:r>
              <a:rPr spc="5" dirty="0"/>
              <a:t>Referenti, </a:t>
            </a:r>
            <a:r>
              <a:rPr spc="10" dirty="0"/>
              <a:t>Roma 21 gennaio</a:t>
            </a:r>
            <a:r>
              <a:rPr spc="25" dirty="0"/>
              <a:t> </a:t>
            </a:r>
            <a:r>
              <a:rPr spc="10" dirty="0"/>
              <a:t>2019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50" b="0" i="0">
                <a:solidFill>
                  <a:schemeClr val="bg1"/>
                </a:solidFill>
                <a:latin typeface="Helvetica-Light"/>
                <a:cs typeface="Helvetica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50" b="0" i="0">
                <a:solidFill>
                  <a:schemeClr val="bg1"/>
                </a:solidFill>
                <a:latin typeface="Helvetica-Light"/>
                <a:cs typeface="Helvetica-Light"/>
              </a:defRPr>
            </a:lvl1pPr>
          </a:lstStyle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/>
              <a:t>Ufficio </a:t>
            </a:r>
            <a:r>
              <a:rPr spc="10" dirty="0"/>
              <a:t>Comunicazione, </a:t>
            </a:r>
            <a:r>
              <a:rPr spc="15" dirty="0"/>
              <a:t>CC3M </a:t>
            </a:r>
            <a:r>
              <a:rPr spc="5" dirty="0"/>
              <a:t>Referenti, </a:t>
            </a:r>
            <a:r>
              <a:rPr spc="10" dirty="0"/>
              <a:t>Roma 21 gennaio</a:t>
            </a:r>
            <a:r>
              <a:rPr spc="25" dirty="0"/>
              <a:t> </a:t>
            </a:r>
            <a:r>
              <a:rPr spc="10" dirty="0"/>
              <a:t>2019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50" b="0" i="0">
                <a:solidFill>
                  <a:schemeClr val="bg1"/>
                </a:solidFill>
                <a:latin typeface="Helvetica-Light"/>
                <a:cs typeface="Helvetica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50" b="0" i="0">
                <a:solidFill>
                  <a:schemeClr val="bg1"/>
                </a:solidFill>
                <a:latin typeface="Helvetica-Light"/>
                <a:cs typeface="Helvetica-Light"/>
              </a:defRPr>
            </a:lvl1pPr>
          </a:lstStyle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/>
              <a:t>Ufficio </a:t>
            </a:r>
            <a:r>
              <a:rPr spc="10" dirty="0"/>
              <a:t>Comunicazione, </a:t>
            </a:r>
            <a:r>
              <a:rPr spc="15" dirty="0"/>
              <a:t>CC3M </a:t>
            </a:r>
            <a:r>
              <a:rPr spc="5" dirty="0"/>
              <a:t>Referenti, </a:t>
            </a:r>
            <a:r>
              <a:rPr spc="10" dirty="0"/>
              <a:t>Roma 21 gennaio</a:t>
            </a:r>
            <a:r>
              <a:rPr spc="25" dirty="0"/>
              <a:t> </a:t>
            </a:r>
            <a:r>
              <a:rPr spc="10" dirty="0"/>
              <a:t>2019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50" b="0" i="0">
                <a:solidFill>
                  <a:schemeClr val="bg1"/>
                </a:solidFill>
                <a:latin typeface="Helvetica-Light"/>
                <a:cs typeface="Helvetica-Light"/>
              </a:defRPr>
            </a:lvl1pPr>
          </a:lstStyle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/>
              <a:t>Ufficio </a:t>
            </a:r>
            <a:r>
              <a:rPr spc="10" dirty="0"/>
              <a:t>Comunicazione, </a:t>
            </a:r>
            <a:r>
              <a:rPr spc="15" dirty="0"/>
              <a:t>CC3M </a:t>
            </a:r>
            <a:r>
              <a:rPr spc="5" dirty="0"/>
              <a:t>Referenti, </a:t>
            </a:r>
            <a:r>
              <a:rPr spc="10" dirty="0"/>
              <a:t>Roma 21 gennaio</a:t>
            </a:r>
            <a:r>
              <a:rPr spc="25" dirty="0"/>
              <a:t> </a:t>
            </a:r>
            <a:r>
              <a:rPr spc="10" dirty="0"/>
              <a:t>2019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800" cy="9753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14500" y="1036319"/>
            <a:ext cx="9575800" cy="20408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50" b="0" i="0">
                <a:solidFill>
                  <a:schemeClr val="bg1"/>
                </a:solidFill>
                <a:latin typeface="Helvetica-Light"/>
                <a:cs typeface="Helvetica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7900" y="3429000"/>
            <a:ext cx="11033760" cy="222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bg1"/>
                </a:solidFill>
                <a:latin typeface="Helvetica-Light"/>
                <a:cs typeface="Helvetica-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40000" y="9316536"/>
            <a:ext cx="10164445" cy="263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50" b="0" i="0">
                <a:solidFill>
                  <a:schemeClr val="bg1"/>
                </a:solidFill>
                <a:latin typeface="Helvetica-Light"/>
                <a:cs typeface="Helvetica-Light"/>
              </a:defRPr>
            </a:lvl1pPr>
          </a:lstStyle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/>
              <a:t>Ufficio </a:t>
            </a:r>
            <a:r>
              <a:rPr spc="10" dirty="0"/>
              <a:t>Comunicazione, </a:t>
            </a:r>
            <a:r>
              <a:rPr spc="15" dirty="0"/>
              <a:t>CC3M </a:t>
            </a:r>
            <a:r>
              <a:rPr spc="5" dirty="0"/>
              <a:t>Referenti, </a:t>
            </a:r>
            <a:r>
              <a:rPr spc="10" dirty="0"/>
              <a:t>Roma 21 gennaio</a:t>
            </a:r>
            <a:r>
              <a:rPr spc="25" dirty="0"/>
              <a:t> </a:t>
            </a:r>
            <a:r>
              <a:rPr spc="10" dirty="0"/>
              <a:t>2019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10" Type="http://schemas.openxmlformats.org/officeDocument/2006/relationships/image" Target="../media/image2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0300" y="2933700"/>
            <a:ext cx="994410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0" marR="5080" indent="-914400">
              <a:lnSpc>
                <a:spcPct val="100000"/>
              </a:lnSpc>
              <a:spcBef>
                <a:spcPts val="100"/>
              </a:spcBef>
              <a:tabLst>
                <a:tab pos="1999614" algn="l"/>
                <a:tab pos="3324225" algn="l"/>
                <a:tab pos="5130800" algn="l"/>
                <a:tab pos="5274945" algn="l"/>
                <a:tab pos="9365615" algn="l"/>
              </a:tabLst>
            </a:pPr>
            <a:r>
              <a:rPr sz="8000" spc="-595" dirty="0"/>
              <a:t>L</a:t>
            </a:r>
            <a:r>
              <a:rPr sz="8000" dirty="0"/>
              <a:t>’INFN	per	l’infanzia	e  la	scuola		primaria</a:t>
            </a:r>
            <a:endParaRPr sz="8000"/>
          </a:p>
        </p:txBody>
      </p:sp>
      <p:sp>
        <p:nvSpPr>
          <p:cNvPr id="3" name="object 3"/>
          <p:cNvSpPr/>
          <p:nvPr/>
        </p:nvSpPr>
        <p:spPr>
          <a:xfrm>
            <a:off x="9958264" y="250377"/>
            <a:ext cx="2744787" cy="2166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1130300" y="9067800"/>
            <a:ext cx="11574145" cy="248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 err="1"/>
              <a:t>Ufficio</a:t>
            </a:r>
            <a:r>
              <a:rPr dirty="0"/>
              <a:t> </a:t>
            </a:r>
            <a:r>
              <a:rPr spc="10" dirty="0" err="1"/>
              <a:t>Comunicazione</a:t>
            </a:r>
            <a:r>
              <a:rPr lang="it-IT" spc="10" dirty="0"/>
              <a:t>, </a:t>
            </a:r>
            <a:r>
              <a:rPr spc="10" dirty="0"/>
              <a:t> </a:t>
            </a:r>
            <a:r>
              <a:rPr lang="it-IT" spc="10" dirty="0"/>
              <a:t>Workshop «INFN per l’infanzia», 25-26 giugno 2020</a:t>
            </a:r>
            <a:endParaRPr spc="1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6900" y="812800"/>
            <a:ext cx="7756525" cy="1910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ts val="7420"/>
              </a:lnSpc>
              <a:spcBef>
                <a:spcPts val="100"/>
              </a:spcBef>
              <a:tabLst>
                <a:tab pos="2194560" algn="l"/>
              </a:tabLst>
            </a:pPr>
            <a:r>
              <a:rPr sz="6200" dirty="0"/>
              <a:t>2017:	WORKSHOP</a:t>
            </a:r>
            <a:endParaRPr sz="6200"/>
          </a:p>
          <a:p>
            <a:pPr algn="ctr">
              <a:lnSpc>
                <a:spcPts val="7420"/>
              </a:lnSpc>
              <a:tabLst>
                <a:tab pos="2872740" algn="l"/>
                <a:tab pos="4272915" algn="l"/>
                <a:tab pos="5104130" algn="l"/>
              </a:tabLst>
            </a:pPr>
            <a:r>
              <a:rPr sz="6200" dirty="0"/>
              <a:t>“</a:t>
            </a:r>
            <a:r>
              <a:rPr sz="6200" spc="-459" dirty="0"/>
              <a:t>L</a:t>
            </a:r>
            <a:r>
              <a:rPr sz="6200" dirty="0"/>
              <a:t>’INFN	per	la	scuola”</a:t>
            </a:r>
            <a:endParaRPr sz="6200"/>
          </a:p>
        </p:txBody>
      </p:sp>
      <p:sp>
        <p:nvSpPr>
          <p:cNvPr id="3" name="object 3"/>
          <p:cNvSpPr/>
          <p:nvPr/>
        </p:nvSpPr>
        <p:spPr>
          <a:xfrm>
            <a:off x="1034656" y="3562350"/>
            <a:ext cx="10935487" cy="4356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0856" y="3638550"/>
            <a:ext cx="10783087" cy="4203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3000" y="4140200"/>
            <a:ext cx="10693400" cy="38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54200" y="4914900"/>
            <a:ext cx="254000" cy="266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98700" y="4902200"/>
            <a:ext cx="6985000" cy="355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41500" y="5651500"/>
            <a:ext cx="266700" cy="266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11400" y="5638800"/>
            <a:ext cx="5270500" cy="317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55700" y="4064000"/>
            <a:ext cx="10669270" cy="188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600" spc="-10" dirty="0">
                <a:solidFill>
                  <a:srgbClr val="FFFFFF"/>
                </a:solidFill>
                <a:latin typeface="Helvetica-Light"/>
                <a:cs typeface="Helvetica-Light"/>
              </a:rPr>
              <a:t>Workshop </a:t>
            </a:r>
            <a:r>
              <a:rPr sz="2600" dirty="0">
                <a:solidFill>
                  <a:srgbClr val="FFFFFF"/>
                </a:solidFill>
                <a:latin typeface="Helvetica-Light"/>
                <a:cs typeface="Helvetica-Light"/>
              </a:rPr>
              <a:t>CC3M </a:t>
            </a:r>
            <a:r>
              <a:rPr sz="2600" spc="-30" dirty="0">
                <a:solidFill>
                  <a:srgbClr val="FFFFFF"/>
                </a:solidFill>
                <a:latin typeface="Helvetica-Light"/>
                <a:cs typeface="Helvetica-Light"/>
              </a:rPr>
              <a:t>“L’INFN </a:t>
            </a:r>
            <a:r>
              <a:rPr sz="2600" dirty="0">
                <a:solidFill>
                  <a:srgbClr val="FFFFFF"/>
                </a:solidFill>
                <a:latin typeface="Helvetica-Light"/>
                <a:cs typeface="Helvetica-Light"/>
              </a:rPr>
              <a:t>per la scuola”, </a:t>
            </a:r>
            <a:r>
              <a:rPr sz="2600" spc="-10" dirty="0">
                <a:solidFill>
                  <a:srgbClr val="FFFFFF"/>
                </a:solidFill>
                <a:latin typeface="Helvetica-Light"/>
                <a:cs typeface="Helvetica-Light"/>
              </a:rPr>
              <a:t>Firenze </a:t>
            </a:r>
            <a:r>
              <a:rPr sz="2600" dirty="0">
                <a:solidFill>
                  <a:srgbClr val="FFFFFF"/>
                </a:solidFill>
                <a:latin typeface="Helvetica-Light"/>
                <a:cs typeface="Helvetica-Light"/>
              </a:rPr>
              <a:t>GGI,13 </a:t>
            </a:r>
            <a:r>
              <a:rPr sz="2600" spc="-10" dirty="0">
                <a:solidFill>
                  <a:srgbClr val="FFFFFF"/>
                </a:solidFill>
                <a:latin typeface="Helvetica-Light"/>
                <a:cs typeface="Helvetica-Light"/>
              </a:rPr>
              <a:t>novembre</a:t>
            </a:r>
            <a:r>
              <a:rPr sz="2600" spc="4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600" dirty="0">
                <a:solidFill>
                  <a:srgbClr val="FFFFFF"/>
                </a:solidFill>
                <a:latin typeface="Helvetica-Light"/>
                <a:cs typeface="Helvetica-Light"/>
              </a:rPr>
              <a:t>2017</a:t>
            </a:r>
            <a:endParaRPr sz="2600">
              <a:latin typeface="Helvetica-Light"/>
              <a:cs typeface="Helvetica-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>
              <a:latin typeface="Helvetica-Light"/>
              <a:cs typeface="Helvetica-Light"/>
            </a:endParaRPr>
          </a:p>
          <a:p>
            <a:pPr marL="1155700" indent="-469900">
              <a:lnSpc>
                <a:spcPct val="100000"/>
              </a:lnSpc>
              <a:buAutoNum type="arabicPeriod"/>
              <a:tabLst>
                <a:tab pos="1155065" algn="l"/>
                <a:tab pos="1155700" algn="l"/>
              </a:tabLst>
            </a:pPr>
            <a:r>
              <a:rPr sz="2400" spc="-15" dirty="0">
                <a:solidFill>
                  <a:srgbClr val="FFFFFF"/>
                </a:solidFill>
                <a:latin typeface="Helvetica-Light"/>
                <a:cs typeface="Helvetica-Light"/>
              </a:rPr>
              <a:t>Area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per la </a:t>
            </a:r>
            <a:r>
              <a:rPr sz="2400" spc="-10" dirty="0">
                <a:solidFill>
                  <a:srgbClr val="FFFFFF"/>
                </a:solidFill>
                <a:latin typeface="Helvetica-Light"/>
                <a:cs typeface="Helvetica-Light"/>
              </a:rPr>
              <a:t>Ricerca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sull’Innovazione Agenzia</a:t>
            </a:r>
            <a:r>
              <a:rPr sz="2400" spc="1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Helvetica-Light"/>
                <a:cs typeface="Helvetica-Light"/>
              </a:rPr>
              <a:t>Indire</a:t>
            </a:r>
            <a:endParaRPr sz="2400">
              <a:latin typeface="Helvetica-Light"/>
              <a:cs typeface="Helvetica-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Helvetica-Light"/>
              <a:buAutoNum type="arabicPeriod"/>
            </a:pPr>
            <a:endParaRPr sz="2350">
              <a:latin typeface="Helvetica-Light"/>
              <a:cs typeface="Helvetica-Light"/>
            </a:endParaRPr>
          </a:p>
          <a:p>
            <a:pPr marL="1155700" indent="-469900">
              <a:lnSpc>
                <a:spcPct val="100000"/>
              </a:lnSpc>
              <a:buAutoNum type="arabicPeriod"/>
              <a:tabLst>
                <a:tab pos="1155065" algn="l"/>
                <a:tab pos="1155700" algn="l"/>
              </a:tabLst>
            </a:pP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Case Studies: </a:t>
            </a:r>
            <a:r>
              <a:rPr sz="2400" spc="10" dirty="0">
                <a:solidFill>
                  <a:srgbClr val="FFFFFF"/>
                </a:solidFill>
                <a:latin typeface="Helvetica-Light"/>
                <a:cs typeface="Helvetica-Light"/>
              </a:rPr>
              <a:t>Arte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e</a:t>
            </a:r>
            <a:r>
              <a:rPr sz="24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scienza/Radiolab</a:t>
            </a:r>
            <a:endParaRPr sz="2400">
              <a:latin typeface="Helvetica-Light"/>
              <a:cs typeface="Helvetica-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28800" y="6388100"/>
            <a:ext cx="279400" cy="279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11400" y="6375400"/>
            <a:ext cx="2971800" cy="292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70100" y="6807200"/>
            <a:ext cx="139700" cy="152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00300" y="6743700"/>
            <a:ext cx="2159000" cy="3429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33900" y="6743700"/>
            <a:ext cx="5905500" cy="3429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70100" y="7175500"/>
            <a:ext cx="139700" cy="152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070100" y="6624319"/>
            <a:ext cx="114300" cy="76200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40"/>
              </a:spcBef>
            </a:pPr>
            <a:r>
              <a:rPr sz="1800" dirty="0">
                <a:solidFill>
                  <a:srgbClr val="FFFFFF"/>
                </a:solidFill>
                <a:latin typeface="Helvetica-Light"/>
                <a:cs typeface="Helvetica-Light"/>
              </a:rPr>
              <a:t>•</a:t>
            </a:r>
            <a:endParaRPr sz="1800">
              <a:latin typeface="Helvetica-Light"/>
              <a:cs typeface="Helvetica-Light"/>
            </a:endParaRPr>
          </a:p>
          <a:p>
            <a:pPr>
              <a:lnSpc>
                <a:spcPct val="100000"/>
              </a:lnSpc>
              <a:spcBef>
                <a:spcPts val="740"/>
              </a:spcBef>
            </a:pPr>
            <a:r>
              <a:rPr sz="1800" dirty="0">
                <a:solidFill>
                  <a:srgbClr val="FFFFFF"/>
                </a:solidFill>
                <a:latin typeface="Helvetica-Light"/>
                <a:cs typeface="Helvetica-Light"/>
              </a:rPr>
              <a:t>•</a:t>
            </a:r>
            <a:endParaRPr sz="1800">
              <a:latin typeface="Helvetica-Light"/>
              <a:cs typeface="Helvetica-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74900" y="7112000"/>
            <a:ext cx="3352800" cy="3556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53100" y="7112000"/>
            <a:ext cx="6108700" cy="3556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841500" y="6299200"/>
            <a:ext cx="9999980" cy="1127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3.	Focus di</a:t>
            </a:r>
            <a:r>
              <a:rPr sz="24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discussione:</a:t>
            </a:r>
            <a:endParaRPr sz="2400">
              <a:latin typeface="Helvetica-Light"/>
              <a:cs typeface="Helvetica-Light"/>
            </a:endParaRPr>
          </a:p>
          <a:p>
            <a:pPr marL="546100">
              <a:lnSpc>
                <a:spcPct val="100000"/>
              </a:lnSpc>
              <a:spcBef>
                <a:spcPts val="20"/>
              </a:spcBef>
            </a:pPr>
            <a:r>
              <a:rPr sz="2400" i="1" dirty="0">
                <a:solidFill>
                  <a:srgbClr val="FFFFFF"/>
                </a:solidFill>
                <a:latin typeface="Helvetica-LightOblique"/>
                <a:cs typeface="Helvetica-LightOblique"/>
              </a:rPr>
              <a:t>Scuola primaria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: una </a:t>
            </a:r>
            <a:r>
              <a:rPr sz="2400" spc="-15" dirty="0">
                <a:solidFill>
                  <a:srgbClr val="FFFFFF"/>
                </a:solidFill>
                <a:latin typeface="Helvetica-Light"/>
                <a:cs typeface="Helvetica-Light"/>
              </a:rPr>
              <a:t>rete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INFN per la formazione primaria?</a:t>
            </a:r>
            <a:endParaRPr sz="2400">
              <a:latin typeface="Helvetica-Light"/>
              <a:cs typeface="Helvetica-Light"/>
            </a:endParaRPr>
          </a:p>
          <a:p>
            <a:pPr marL="546100">
              <a:lnSpc>
                <a:spcPct val="100000"/>
              </a:lnSpc>
              <a:spcBef>
                <a:spcPts val="20"/>
              </a:spcBef>
            </a:pPr>
            <a:r>
              <a:rPr sz="2400" i="1" dirty="0">
                <a:solidFill>
                  <a:srgbClr val="FFFFFF"/>
                </a:solidFill>
                <a:latin typeface="Helvetica-LightOblique"/>
                <a:cs typeface="Helvetica-LightOblique"/>
              </a:rPr>
              <a:t>Aggiornamento docenti: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corsi per docenti della secondaria di I</a:t>
            </a:r>
            <a:r>
              <a:rPr sz="2400" spc="-6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grado</a:t>
            </a:r>
            <a:endParaRPr sz="2400">
              <a:latin typeface="Helvetica-Light"/>
              <a:cs typeface="Helvetica-Ligh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958264" y="250377"/>
            <a:ext cx="2744787" cy="216630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75CEBB5F-B4B1-0848-9ADA-1BAE87B5E12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30300" y="9067800"/>
            <a:ext cx="11574145" cy="248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 err="1"/>
              <a:t>Ufficio</a:t>
            </a:r>
            <a:r>
              <a:rPr dirty="0"/>
              <a:t> </a:t>
            </a:r>
            <a:r>
              <a:rPr spc="10" dirty="0" err="1"/>
              <a:t>Comunicazione</a:t>
            </a:r>
            <a:r>
              <a:rPr lang="it-IT" spc="10" dirty="0"/>
              <a:t>, </a:t>
            </a:r>
            <a:r>
              <a:rPr spc="10" dirty="0"/>
              <a:t> </a:t>
            </a:r>
            <a:r>
              <a:rPr lang="it-IT" spc="10" dirty="0"/>
              <a:t>Workshop «INFN per l’infanzia», 25-26 giugno 2020</a:t>
            </a:r>
            <a:endParaRPr spc="1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2000" y="1460500"/>
            <a:ext cx="7388859" cy="1153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63470" algn="l"/>
                <a:tab pos="2938145" algn="l"/>
                <a:tab pos="3460750" algn="l"/>
                <a:tab pos="5808980" algn="l"/>
              </a:tabLst>
            </a:pPr>
            <a:r>
              <a:rPr sz="7400" dirty="0"/>
              <a:t>2018	-	I	primi	WG</a:t>
            </a:r>
            <a:endParaRPr sz="7400"/>
          </a:p>
        </p:txBody>
      </p:sp>
      <p:sp>
        <p:nvSpPr>
          <p:cNvPr id="3" name="object 3"/>
          <p:cNvSpPr/>
          <p:nvPr/>
        </p:nvSpPr>
        <p:spPr>
          <a:xfrm>
            <a:off x="949551" y="3541960"/>
            <a:ext cx="11105696" cy="393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5751" y="3618160"/>
            <a:ext cx="10953296" cy="3784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6800" y="3721100"/>
            <a:ext cx="9372600" cy="35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79500" y="3644900"/>
            <a:ext cx="9347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A conclusione del workshop di </a:t>
            </a:r>
            <a:r>
              <a:rPr sz="2400" spc="-10" dirty="0">
                <a:solidFill>
                  <a:srgbClr val="FFFFFF"/>
                </a:solidFill>
                <a:latin typeface="Helvetica-Light"/>
                <a:cs typeface="Helvetica-Light"/>
              </a:rPr>
              <a:t>Firenze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sono istituiti 4 </a:t>
            </a:r>
            <a:r>
              <a:rPr sz="2400" spc="-10" dirty="0">
                <a:solidFill>
                  <a:srgbClr val="FFFFFF"/>
                </a:solidFill>
                <a:latin typeface="Helvetica-Light"/>
                <a:cs typeface="Helvetica-Light"/>
              </a:rPr>
              <a:t>Working</a:t>
            </a:r>
            <a:r>
              <a:rPr sz="2400" spc="-3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Helvetica-Light"/>
                <a:cs typeface="Helvetica-Light"/>
              </a:rPr>
              <a:t>Group</a:t>
            </a:r>
            <a:endParaRPr sz="2400">
              <a:latin typeface="Helvetica-Light"/>
              <a:cs typeface="Helvetica-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36700" y="4889500"/>
            <a:ext cx="139700" cy="152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36700" y="4800600"/>
            <a:ext cx="12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Helvetica-Light"/>
                <a:cs typeface="Helvetica-Light"/>
              </a:rPr>
              <a:t>•</a:t>
            </a:r>
            <a:endParaRPr sz="1800">
              <a:latin typeface="Helvetica-Light"/>
              <a:cs typeface="Helvetica-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16100" y="4826000"/>
            <a:ext cx="5537200" cy="355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28800" y="4749800"/>
            <a:ext cx="5511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Aggiornamento docenti</a:t>
            </a:r>
            <a:r>
              <a:rPr sz="24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(AggiornaMenti)</a:t>
            </a:r>
            <a:endParaRPr sz="2400">
              <a:latin typeface="Helvetica-Light"/>
              <a:cs typeface="Helvetica-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36700" y="5448300"/>
            <a:ext cx="139700" cy="152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16100" y="5384800"/>
            <a:ext cx="7620000" cy="355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36700" y="5994400"/>
            <a:ext cx="139700" cy="152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36700" y="5359400"/>
            <a:ext cx="127000" cy="845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Helvetica-Light"/>
                <a:cs typeface="Helvetica-Light"/>
              </a:rPr>
              <a:t>•</a:t>
            </a:r>
            <a:endParaRPr sz="1800">
              <a:latin typeface="Helvetica-Light"/>
              <a:cs typeface="Helvetica-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Helvetica-Light"/>
              <a:cs typeface="Helvetica-Light"/>
            </a:endParaRPr>
          </a:p>
          <a:p>
            <a:pPr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Helvetica-Light"/>
                <a:cs typeface="Helvetica-Light"/>
              </a:rPr>
              <a:t>•</a:t>
            </a:r>
            <a:endParaRPr sz="1800">
              <a:latin typeface="Helvetica-Light"/>
              <a:cs typeface="Helvetica-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28800" y="5930900"/>
            <a:ext cx="7416800" cy="342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828800" y="5128259"/>
            <a:ext cx="7578725" cy="1117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493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Helvetica-Light"/>
                <a:cs typeface="Helvetica-Light"/>
              </a:rPr>
              <a:t>Video,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giochi, laboratori didattici e editoria per</a:t>
            </a:r>
            <a:r>
              <a:rPr sz="2400" spc="-7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l’infanzia  Pacchetto Onde Gravitazionali per la scuola</a:t>
            </a:r>
            <a:r>
              <a:rPr sz="2400" spc="-7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(Fumetto)</a:t>
            </a:r>
            <a:endParaRPr sz="2400">
              <a:latin typeface="Helvetica-Light"/>
              <a:cs typeface="Helvetica-Ligh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36700" y="6553200"/>
            <a:ext cx="139700" cy="152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536700" y="6464300"/>
            <a:ext cx="12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Helvetica-Light"/>
                <a:cs typeface="Helvetica-Light"/>
              </a:rPr>
              <a:t>•</a:t>
            </a:r>
            <a:endParaRPr sz="1800">
              <a:latin typeface="Helvetica-Light"/>
              <a:cs typeface="Helvetica-Ligh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816100" y="6489700"/>
            <a:ext cx="5207000" cy="3429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828800" y="6413500"/>
            <a:ext cx="5173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Alternanza </a:t>
            </a:r>
            <a:r>
              <a:rPr sz="2400" spc="-5" dirty="0">
                <a:solidFill>
                  <a:srgbClr val="FFFFFF"/>
                </a:solidFill>
                <a:latin typeface="Helvetica-Light"/>
                <a:cs typeface="Helvetica-Light"/>
              </a:rPr>
              <a:t>Scuola-Lavoro</a:t>
            </a:r>
            <a:r>
              <a:rPr sz="2400" spc="-3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Helvetica-Light"/>
                <a:cs typeface="Helvetica-Light"/>
              </a:rPr>
              <a:t>(Workshop)</a:t>
            </a:r>
            <a:endParaRPr sz="2400">
              <a:latin typeface="Helvetica-Light"/>
              <a:cs typeface="Helvetica-Ligh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958264" y="250377"/>
            <a:ext cx="2744787" cy="21663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071C41B0-68DD-7846-9E79-C6159052031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30300" y="9067800"/>
            <a:ext cx="11574145" cy="248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 err="1"/>
              <a:t>Ufficio</a:t>
            </a:r>
            <a:r>
              <a:rPr dirty="0"/>
              <a:t> </a:t>
            </a:r>
            <a:r>
              <a:rPr spc="10" dirty="0" err="1"/>
              <a:t>Comunicazione</a:t>
            </a:r>
            <a:r>
              <a:rPr lang="it-IT" spc="10" dirty="0"/>
              <a:t>, </a:t>
            </a:r>
            <a:r>
              <a:rPr spc="10" dirty="0"/>
              <a:t> </a:t>
            </a:r>
            <a:r>
              <a:rPr lang="it-IT" spc="10" dirty="0"/>
              <a:t>Workshop «INFN per l’infanzia», 25-26 giugno 2020</a:t>
            </a:r>
            <a:endParaRPr spc="1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1219200">
              <a:lnSpc>
                <a:spcPts val="7900"/>
              </a:lnSpc>
              <a:spcBef>
                <a:spcPts val="420"/>
              </a:spcBef>
            </a:pPr>
            <a:r>
              <a:rPr spc="-10" dirty="0"/>
              <a:t>Un </a:t>
            </a:r>
            <a:r>
              <a:rPr spc="-5" dirty="0"/>
              <a:t>network per  l’infanzia </a:t>
            </a:r>
            <a:r>
              <a:rPr spc="-10" dirty="0"/>
              <a:t>e </a:t>
            </a:r>
            <a:r>
              <a:rPr spc="-5" dirty="0"/>
              <a:t>la</a:t>
            </a:r>
            <a:r>
              <a:rPr spc="-80" dirty="0"/>
              <a:t> </a:t>
            </a:r>
            <a:r>
              <a:rPr spc="-5" dirty="0"/>
              <a:t>primaria</a:t>
            </a:r>
          </a:p>
        </p:txBody>
      </p:sp>
      <p:sp>
        <p:nvSpPr>
          <p:cNvPr id="3" name="object 3"/>
          <p:cNvSpPr/>
          <p:nvPr/>
        </p:nvSpPr>
        <p:spPr>
          <a:xfrm>
            <a:off x="1126297" y="3390900"/>
            <a:ext cx="10409304" cy="444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02497" y="3467100"/>
            <a:ext cx="10256906" cy="429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4500" y="4025900"/>
            <a:ext cx="152400" cy="152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01800" y="3927475"/>
            <a:ext cx="144780" cy="3111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spc="10" dirty="0">
                <a:solidFill>
                  <a:srgbClr val="FFFFFF"/>
                </a:solidFill>
                <a:latin typeface="Helvetica-Light"/>
                <a:cs typeface="Helvetica-Light"/>
              </a:rPr>
              <a:t>•</a:t>
            </a:r>
            <a:endParaRPr sz="1850">
              <a:latin typeface="Helvetica-Light"/>
              <a:cs typeface="Helvetica-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19300" y="3962400"/>
            <a:ext cx="9220200" cy="35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19300" y="4330700"/>
            <a:ext cx="9042400" cy="368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19300" y="4711700"/>
            <a:ext cx="9093200" cy="355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32000" y="5092700"/>
            <a:ext cx="1993900" cy="355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006600" y="3873500"/>
            <a:ext cx="921321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FFFFFF"/>
                </a:solidFill>
                <a:latin typeface="Helvetica-Light"/>
                <a:cs typeface="Helvetica-Light"/>
              </a:rPr>
              <a:t>2019: Diverse esperienze di </a:t>
            </a:r>
            <a:r>
              <a:rPr sz="2500" spc="-10" dirty="0">
                <a:solidFill>
                  <a:srgbClr val="FFFFFF"/>
                </a:solidFill>
                <a:latin typeface="Helvetica-Light"/>
                <a:cs typeface="Helvetica-Light"/>
              </a:rPr>
              <a:t>lavoro </a:t>
            </a:r>
            <a:r>
              <a:rPr sz="2500" dirty="0">
                <a:solidFill>
                  <a:srgbClr val="FFFFFF"/>
                </a:solidFill>
                <a:latin typeface="Helvetica-Light"/>
                <a:cs typeface="Helvetica-Light"/>
              </a:rPr>
              <a:t>su questo target si</a:t>
            </a:r>
            <a:r>
              <a:rPr sz="2500" spc="-7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500" dirty="0">
                <a:solidFill>
                  <a:srgbClr val="FFFFFF"/>
                </a:solidFill>
                <a:latin typeface="Helvetica-Light"/>
                <a:cs typeface="Helvetica-Light"/>
              </a:rPr>
              <a:t>riuniscono  sotto la sigla INFN-KIDS guidata da FI, FE e </a:t>
            </a:r>
            <a:r>
              <a:rPr sz="2500" spc="-85" dirty="0">
                <a:solidFill>
                  <a:srgbClr val="FFFFFF"/>
                </a:solidFill>
                <a:latin typeface="Helvetica-Light"/>
                <a:cs typeface="Helvetica-Light"/>
              </a:rPr>
              <a:t>LNF, </a:t>
            </a:r>
            <a:r>
              <a:rPr sz="2500" dirty="0">
                <a:solidFill>
                  <a:srgbClr val="FFFFFF"/>
                </a:solidFill>
                <a:latin typeface="Helvetica-Light"/>
                <a:cs typeface="Helvetica-Light"/>
              </a:rPr>
              <a:t>finalizzata alla  condivisione di metodi, contenuti e materiali (include FI/LNF/PV/  LNL/FE/TO…)</a:t>
            </a:r>
            <a:endParaRPr sz="2500">
              <a:latin typeface="Helvetica-Light"/>
              <a:cs typeface="Helvetica-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14500" y="5930900"/>
            <a:ext cx="152400" cy="152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701800" y="5832475"/>
            <a:ext cx="144780" cy="3111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50" spc="10" dirty="0">
                <a:solidFill>
                  <a:srgbClr val="FFFFFF"/>
                </a:solidFill>
                <a:latin typeface="Helvetica-Light"/>
                <a:cs typeface="Helvetica-Light"/>
              </a:rPr>
              <a:t>•</a:t>
            </a:r>
            <a:endParaRPr sz="1850">
              <a:latin typeface="Helvetica-Light"/>
              <a:cs typeface="Helvetica-Ligh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32000" y="5867400"/>
            <a:ext cx="7391400" cy="355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19300" y="6235700"/>
            <a:ext cx="9334500" cy="3556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32000" y="6616700"/>
            <a:ext cx="8712200" cy="3683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6600" y="6997700"/>
            <a:ext cx="8191500" cy="368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006600" y="5778500"/>
            <a:ext cx="931862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FFFFFF"/>
                </a:solidFill>
                <a:latin typeface="Helvetica-Light"/>
                <a:cs typeface="Helvetica-Light"/>
              </a:rPr>
              <a:t>Esistono tuttavia </a:t>
            </a:r>
            <a:r>
              <a:rPr sz="2500" spc="-10" dirty="0">
                <a:solidFill>
                  <a:srgbClr val="FFFFFF"/>
                </a:solidFill>
                <a:latin typeface="Helvetica-Light"/>
                <a:cs typeface="Helvetica-Light"/>
              </a:rPr>
              <a:t>altre </a:t>
            </a:r>
            <a:r>
              <a:rPr sz="2500" dirty="0">
                <a:solidFill>
                  <a:srgbClr val="FFFFFF"/>
                </a:solidFill>
                <a:latin typeface="Helvetica-Light"/>
                <a:cs typeface="Helvetica-Light"/>
              </a:rPr>
              <a:t>esperienze in corso o nate più  </a:t>
            </a:r>
            <a:r>
              <a:rPr sz="2500" spc="-5" dirty="0">
                <a:solidFill>
                  <a:srgbClr val="FFFFFF"/>
                </a:solidFill>
                <a:latin typeface="Helvetica-Light"/>
                <a:cs typeface="Helvetica-Light"/>
              </a:rPr>
              <a:t>recentemente </a:t>
            </a:r>
            <a:r>
              <a:rPr sz="2500" dirty="0">
                <a:solidFill>
                  <a:srgbClr val="FFFFFF"/>
                </a:solidFill>
                <a:latin typeface="Helvetica-Light"/>
                <a:cs typeface="Helvetica-Light"/>
              </a:rPr>
              <a:t>(NA, MIB, LNGS, VIRGO con seminari e</a:t>
            </a:r>
            <a:r>
              <a:rPr sz="2500" spc="-7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500" dirty="0">
                <a:solidFill>
                  <a:srgbClr val="FFFFFF"/>
                </a:solidFill>
                <a:latin typeface="Helvetica-Light"/>
                <a:cs typeface="Helvetica-Light"/>
              </a:rPr>
              <a:t>laboratori</a:t>
            </a:r>
            <a:r>
              <a:rPr sz="25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500" dirty="0">
                <a:solidFill>
                  <a:srgbClr val="FFFFFF"/>
                </a:solidFill>
                <a:latin typeface="Helvetica-Light"/>
                <a:cs typeface="Helvetica-Light"/>
              </a:rPr>
              <a:t>/  INFN MIB con l’aggiornamento docenti della primaria/NA con  Art&amp;Science per l’infanzia//PD con l’editoria per</a:t>
            </a:r>
            <a:r>
              <a:rPr sz="25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500" dirty="0">
                <a:solidFill>
                  <a:srgbClr val="FFFFFF"/>
                </a:solidFill>
                <a:latin typeface="Helvetica-Light"/>
                <a:cs typeface="Helvetica-Light"/>
              </a:rPr>
              <a:t>l’infanzia)</a:t>
            </a:r>
            <a:endParaRPr sz="2500">
              <a:latin typeface="Helvetica-Light"/>
              <a:cs typeface="Helvetica-Ligh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958264" y="250377"/>
            <a:ext cx="2744787" cy="216630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FD57E79C-64BF-254C-97A2-3B15030D372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30300" y="9067800"/>
            <a:ext cx="11574145" cy="248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 err="1"/>
              <a:t>Ufficio</a:t>
            </a:r>
            <a:r>
              <a:rPr dirty="0"/>
              <a:t> </a:t>
            </a:r>
            <a:r>
              <a:rPr spc="10" dirty="0" err="1"/>
              <a:t>Comunicazione</a:t>
            </a:r>
            <a:r>
              <a:rPr lang="it-IT" spc="10" dirty="0"/>
              <a:t>, </a:t>
            </a:r>
            <a:r>
              <a:rPr spc="10" dirty="0"/>
              <a:t> </a:t>
            </a:r>
            <a:r>
              <a:rPr lang="it-IT" spc="10" dirty="0"/>
              <a:t>Workshop «INFN per l’infanzia», 25-26 giugno 2020</a:t>
            </a:r>
            <a:endParaRPr spc="1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8800" y="703010"/>
            <a:ext cx="9575800" cy="106695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1219200">
              <a:lnSpc>
                <a:spcPts val="7900"/>
              </a:lnSpc>
              <a:spcBef>
                <a:spcPts val="420"/>
              </a:spcBef>
            </a:pPr>
            <a:r>
              <a:rPr lang="it-IT" spc="-10" dirty="0"/>
              <a:t>I nostri case </a:t>
            </a:r>
            <a:r>
              <a:rPr lang="it-IT" spc="-10" dirty="0" err="1"/>
              <a:t>studies</a:t>
            </a:r>
            <a:endParaRPr spc="-5" dirty="0"/>
          </a:p>
        </p:txBody>
      </p:sp>
      <p:sp>
        <p:nvSpPr>
          <p:cNvPr id="5" name="object 5"/>
          <p:cNvSpPr/>
          <p:nvPr/>
        </p:nvSpPr>
        <p:spPr>
          <a:xfrm>
            <a:off x="1714500" y="4025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4500" y="5930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58264" y="250377"/>
            <a:ext cx="2744787" cy="2166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A909DD9-D529-A24C-92FA-FCE1B67BCA03}"/>
              </a:ext>
            </a:extLst>
          </p:cNvPr>
          <p:cNvSpPr txBox="1"/>
          <p:nvPr/>
        </p:nvSpPr>
        <p:spPr>
          <a:xfrm>
            <a:off x="1737360" y="2743200"/>
            <a:ext cx="1001204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4400" dirty="0">
                <a:solidFill>
                  <a:schemeClr val="bg1"/>
                </a:solidFill>
              </a:rPr>
              <a:t>I bambini nei nostri laboratori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4400" dirty="0">
                <a:solidFill>
                  <a:schemeClr val="bg1"/>
                </a:solidFill>
              </a:rPr>
              <a:t>Il linguaggio dell’arte per parlare di scienza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4400" dirty="0">
                <a:solidFill>
                  <a:schemeClr val="bg1"/>
                </a:solidFill>
              </a:rPr>
              <a:t>INFN </a:t>
            </a:r>
            <a:r>
              <a:rPr lang="it-IT" sz="4400" dirty="0" err="1">
                <a:solidFill>
                  <a:schemeClr val="bg1"/>
                </a:solidFill>
              </a:rPr>
              <a:t>kids</a:t>
            </a:r>
            <a:r>
              <a:rPr lang="it-IT" sz="4400" dirty="0">
                <a:solidFill>
                  <a:schemeClr val="bg1"/>
                </a:solidFill>
              </a:rPr>
              <a:t>. Una rete per le attività ludico-didattiche per i più piccoli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4400" dirty="0">
                <a:solidFill>
                  <a:schemeClr val="bg1"/>
                </a:solidFill>
              </a:rPr>
              <a:t>Corsi di fisica moderna per gli insegnanti e i docenti della scuola primaria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80261B8C-2593-1D4C-8BBF-46F77A58CBF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30300" y="9067800"/>
            <a:ext cx="11574145" cy="248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 err="1"/>
              <a:t>Ufficio</a:t>
            </a:r>
            <a:r>
              <a:rPr dirty="0"/>
              <a:t> </a:t>
            </a:r>
            <a:r>
              <a:rPr spc="10" dirty="0" err="1"/>
              <a:t>Comunicazione</a:t>
            </a:r>
            <a:r>
              <a:rPr lang="it-IT" spc="10" dirty="0"/>
              <a:t>, </a:t>
            </a:r>
            <a:r>
              <a:rPr spc="10" dirty="0"/>
              <a:t> </a:t>
            </a:r>
            <a:r>
              <a:rPr lang="it-IT" spc="10" dirty="0"/>
              <a:t>Workshop «INFN per l’infanzia», 25-26 giugno 2020</a:t>
            </a:r>
            <a:endParaRPr spc="10" dirty="0"/>
          </a:p>
        </p:txBody>
      </p:sp>
    </p:spTree>
    <p:extLst>
      <p:ext uri="{BB962C8B-B14F-4D97-AF65-F5344CB8AC3E}">
        <p14:creationId xmlns:p14="http://schemas.microsoft.com/office/powerpoint/2010/main" val="3943602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495300" marR="5080" indent="-482600">
              <a:lnSpc>
                <a:spcPts val="7900"/>
              </a:lnSpc>
              <a:spcBef>
                <a:spcPts val="420"/>
              </a:spcBef>
            </a:pPr>
            <a:r>
              <a:rPr spc="-10" dirty="0"/>
              <a:t>Un </a:t>
            </a:r>
            <a:r>
              <a:rPr spc="-30" dirty="0"/>
              <a:t>quadro</a:t>
            </a:r>
            <a:r>
              <a:rPr spc="-65" dirty="0"/>
              <a:t> </a:t>
            </a:r>
            <a:r>
              <a:rPr spc="-5" dirty="0"/>
              <a:t>di  riferimento</a:t>
            </a:r>
          </a:p>
        </p:txBody>
      </p:sp>
      <p:sp>
        <p:nvSpPr>
          <p:cNvPr id="3" name="object 3"/>
          <p:cNvSpPr/>
          <p:nvPr/>
        </p:nvSpPr>
        <p:spPr>
          <a:xfrm>
            <a:off x="527745" y="3898900"/>
            <a:ext cx="11949309" cy="368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3945" y="3975100"/>
            <a:ext cx="11796910" cy="353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4145279" marR="4149725" indent="-635" algn="ctr">
              <a:lnSpc>
                <a:spcPct val="100000"/>
              </a:lnSpc>
              <a:spcBef>
                <a:spcPts val="100"/>
              </a:spcBef>
            </a:pPr>
            <a:endParaRPr lang="it-IT" sz="4000" dirty="0">
              <a:solidFill>
                <a:srgbClr val="FFFFFF"/>
              </a:solidFill>
              <a:latin typeface="Helvetica-Light"/>
              <a:cs typeface="Helvetica-Light"/>
            </a:endParaRPr>
          </a:p>
          <a:p>
            <a:pPr marL="4145279" marR="4149725" indent="-635" algn="ctr">
              <a:lnSpc>
                <a:spcPct val="100000"/>
              </a:lnSpc>
              <a:spcBef>
                <a:spcPts val="100"/>
              </a:spcBef>
            </a:pPr>
            <a:r>
              <a:rPr lang="it-IT" sz="4000" dirty="0">
                <a:solidFill>
                  <a:srgbClr val="FFFFFF"/>
                </a:solidFill>
                <a:latin typeface="Helvetica-Light"/>
                <a:cs typeface="Helvetica-Light"/>
              </a:rPr>
              <a:t>Pedagogico  </a:t>
            </a:r>
          </a:p>
          <a:p>
            <a:pPr marL="4145279" marR="4149725" indent="-635" algn="ctr">
              <a:lnSpc>
                <a:spcPct val="100000"/>
              </a:lnSpc>
              <a:spcBef>
                <a:spcPts val="100"/>
              </a:spcBef>
            </a:pPr>
            <a:r>
              <a:rPr lang="it-IT" sz="4000" dirty="0">
                <a:solidFill>
                  <a:srgbClr val="FFFFFF"/>
                </a:solidFill>
                <a:latin typeface="Helvetica-Light"/>
                <a:cs typeface="Helvetica-Light"/>
              </a:rPr>
              <a:t>Didattico</a:t>
            </a:r>
          </a:p>
          <a:p>
            <a:pPr marL="4145279" marR="4149725" indent="-635" algn="ctr">
              <a:lnSpc>
                <a:spcPct val="100000"/>
              </a:lnSpc>
              <a:spcBef>
                <a:spcPts val="100"/>
              </a:spcBef>
            </a:pPr>
            <a:r>
              <a:rPr lang="it-IT" sz="4000" dirty="0">
                <a:solidFill>
                  <a:srgbClr val="FFFFFF"/>
                </a:solidFill>
                <a:latin typeface="Helvetica-Light"/>
                <a:cs typeface="Helvetica-Light"/>
              </a:rPr>
              <a:t>Educativo </a:t>
            </a:r>
          </a:p>
          <a:p>
            <a:pPr marL="4145279" marR="4149725" indent="-635" algn="ctr">
              <a:lnSpc>
                <a:spcPct val="100000"/>
              </a:lnSpc>
              <a:spcBef>
                <a:spcPts val="100"/>
              </a:spcBef>
            </a:pPr>
            <a:r>
              <a:rPr lang="it-IT" sz="4000" dirty="0">
                <a:solidFill>
                  <a:srgbClr val="FFFFFF"/>
                </a:solidFill>
                <a:latin typeface="Helvetica-Light"/>
                <a:cs typeface="Helvetica-Light"/>
              </a:rPr>
              <a:t>Comunicativo</a:t>
            </a:r>
            <a:endParaRPr lang="it-IT" sz="4000" dirty="0">
              <a:latin typeface="Helvetica-Light"/>
              <a:cs typeface="Helvetica-Light"/>
            </a:endParaRPr>
          </a:p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9958264" y="250377"/>
            <a:ext cx="2744787" cy="21663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CD6B2103-CB76-1643-AEA1-714404B6F94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30300" y="9067800"/>
            <a:ext cx="11574145" cy="248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 err="1"/>
              <a:t>Ufficio</a:t>
            </a:r>
            <a:r>
              <a:rPr dirty="0"/>
              <a:t> </a:t>
            </a:r>
            <a:r>
              <a:rPr spc="10" dirty="0" err="1"/>
              <a:t>Comunicazione</a:t>
            </a:r>
            <a:r>
              <a:rPr lang="it-IT" spc="10" dirty="0"/>
              <a:t>, </a:t>
            </a:r>
            <a:r>
              <a:rPr spc="10" dirty="0"/>
              <a:t> </a:t>
            </a:r>
            <a:r>
              <a:rPr lang="it-IT" spc="10" dirty="0"/>
              <a:t>Workshop «INFN per l’infanzia», 25-26 giugno 2020</a:t>
            </a:r>
            <a:endParaRPr spc="1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01" y="525341"/>
            <a:ext cx="9753600" cy="106695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1219200">
              <a:lnSpc>
                <a:spcPts val="7900"/>
              </a:lnSpc>
              <a:spcBef>
                <a:spcPts val="420"/>
              </a:spcBef>
            </a:pPr>
            <a:r>
              <a:rPr lang="it-IT" spc="-10" dirty="0"/>
              <a:t>Esperienze rodate</a:t>
            </a:r>
            <a:endParaRPr spc="-5" dirty="0"/>
          </a:p>
        </p:txBody>
      </p:sp>
      <p:sp>
        <p:nvSpPr>
          <p:cNvPr id="5" name="object 5"/>
          <p:cNvSpPr/>
          <p:nvPr/>
        </p:nvSpPr>
        <p:spPr>
          <a:xfrm>
            <a:off x="1714500" y="4025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4500" y="5930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58264" y="250377"/>
            <a:ext cx="2744787" cy="2166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503B335-9D80-C24E-83E8-D6F7B802CF33}"/>
              </a:ext>
            </a:extLst>
          </p:cNvPr>
          <p:cNvSpPr txBox="1"/>
          <p:nvPr/>
        </p:nvSpPr>
        <p:spPr>
          <a:xfrm>
            <a:off x="1320800" y="3091863"/>
            <a:ext cx="39752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Laboratori aperti/Open </a:t>
            </a:r>
            <a:r>
              <a:rPr lang="it-IT" sz="2800" dirty="0" err="1">
                <a:solidFill>
                  <a:schemeClr val="bg1"/>
                </a:solidFill>
              </a:rPr>
              <a:t>Day</a:t>
            </a:r>
            <a:r>
              <a:rPr lang="it-IT" sz="2800" dirty="0">
                <a:solidFill>
                  <a:schemeClr val="bg1"/>
                </a:solidFill>
              </a:rPr>
              <a:t>/Visite guidate</a:t>
            </a:r>
          </a:p>
          <a:p>
            <a:r>
              <a:rPr lang="it-IT" sz="2800" dirty="0">
                <a:solidFill>
                  <a:schemeClr val="bg1"/>
                </a:solidFill>
              </a:rPr>
              <a:t> </a:t>
            </a:r>
          </a:p>
          <a:p>
            <a:r>
              <a:rPr lang="it-IT" sz="2800" dirty="0">
                <a:solidFill>
                  <a:schemeClr val="bg1"/>
                </a:solidFill>
              </a:rPr>
              <a:t>Laboratori dimostrativi</a:t>
            </a:r>
          </a:p>
        </p:txBody>
      </p:sp>
      <p:pic>
        <p:nvPicPr>
          <p:cNvPr id="13" name="Immagine 12" descr="Immagine che contiene interni, persona, tavolo, uomo&#10;&#10;Descrizione generata automaticamente">
            <a:extLst>
              <a:ext uri="{FF2B5EF4-FFF2-40B4-BE49-F238E27FC236}">
                <a16:creationId xmlns:a16="http://schemas.microsoft.com/office/drawing/2014/main" id="{2DDDA920-34B2-5F48-8869-EA74EB5EE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74" y="5271100"/>
            <a:ext cx="5522950" cy="3678571"/>
          </a:xfrm>
          <a:prstGeom prst="rect">
            <a:avLst/>
          </a:prstGeom>
        </p:spPr>
      </p:pic>
      <p:pic>
        <p:nvPicPr>
          <p:cNvPr id="14" name="Picture 8" descr="nottericerca_infn.jpg">
            <a:extLst>
              <a:ext uri="{FF2B5EF4-FFF2-40B4-BE49-F238E27FC236}">
                <a16:creationId xmlns:a16="http://schemas.microsoft.com/office/drawing/2014/main" id="{90831105-FFA8-3247-B098-F184D3AB69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67" b="8974"/>
          <a:stretch>
            <a:fillRect/>
          </a:stretch>
        </p:blipFill>
        <p:spPr>
          <a:xfrm>
            <a:off x="6108141" y="1670675"/>
            <a:ext cx="4594277" cy="3583574"/>
          </a:xfrm>
          <a:prstGeom prst="rect">
            <a:avLst/>
          </a:prstGeom>
        </p:spPr>
      </p:pic>
      <p:pic>
        <p:nvPicPr>
          <p:cNvPr id="15" name="Picture 4" descr="bari_infn1.jpg">
            <a:extLst>
              <a:ext uri="{FF2B5EF4-FFF2-40B4-BE49-F238E27FC236}">
                <a16:creationId xmlns:a16="http://schemas.microsoft.com/office/drawing/2014/main" id="{41EBB3E4-B94C-1D4B-B0BA-E1FFBAEE1A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369" t="5420"/>
          <a:stretch>
            <a:fillRect/>
          </a:stretch>
        </p:blipFill>
        <p:spPr>
          <a:xfrm>
            <a:off x="8405280" y="5271101"/>
            <a:ext cx="3834397" cy="3678571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470DA9C0-8D73-B943-A409-536FB88000C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13083" y="9228259"/>
            <a:ext cx="11574145" cy="248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 err="1"/>
              <a:t>Ufficio</a:t>
            </a:r>
            <a:r>
              <a:rPr dirty="0"/>
              <a:t> </a:t>
            </a:r>
            <a:r>
              <a:rPr spc="10" dirty="0" err="1"/>
              <a:t>Comunicazione</a:t>
            </a:r>
            <a:r>
              <a:rPr lang="it-IT" spc="10" dirty="0"/>
              <a:t>, </a:t>
            </a:r>
            <a:r>
              <a:rPr spc="10" dirty="0"/>
              <a:t> </a:t>
            </a:r>
            <a:r>
              <a:rPr lang="it-IT" spc="10" dirty="0"/>
              <a:t>Workshop «INFN per l’infanzia», 25-26 giugno 2020</a:t>
            </a:r>
            <a:endParaRPr spc="10" dirty="0"/>
          </a:p>
        </p:txBody>
      </p:sp>
    </p:spTree>
    <p:extLst>
      <p:ext uri="{BB962C8B-B14F-4D97-AF65-F5344CB8AC3E}">
        <p14:creationId xmlns:p14="http://schemas.microsoft.com/office/powerpoint/2010/main" val="865819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4939" y="714245"/>
            <a:ext cx="9575800" cy="106695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1219200">
              <a:lnSpc>
                <a:spcPts val="7900"/>
              </a:lnSpc>
              <a:spcBef>
                <a:spcPts val="420"/>
              </a:spcBef>
            </a:pPr>
            <a:r>
              <a:rPr lang="it-IT" spc="-10" dirty="0"/>
              <a:t>Esperienze passate</a:t>
            </a:r>
            <a:endParaRPr spc="-5" dirty="0"/>
          </a:p>
        </p:txBody>
      </p:sp>
      <p:sp>
        <p:nvSpPr>
          <p:cNvPr id="5" name="object 5"/>
          <p:cNvSpPr/>
          <p:nvPr/>
        </p:nvSpPr>
        <p:spPr>
          <a:xfrm>
            <a:off x="1714500" y="4025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4500" y="5930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58264" y="250377"/>
            <a:ext cx="2744787" cy="2166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C9821A44-5FAB-3046-85A4-6756090E2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00" y="3343430"/>
            <a:ext cx="3975236" cy="530031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CF25A9A3-1975-304D-9BF1-E5490A434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0489" y="2416679"/>
            <a:ext cx="3638491" cy="5152452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DDAD1C5F-BDF4-B640-BBE9-ACA219BA1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93" y="2421282"/>
            <a:ext cx="4618740" cy="3464055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503B335-9D80-C24E-83E8-D6F7B802CF33}"/>
              </a:ext>
            </a:extLst>
          </p:cNvPr>
          <p:cNvSpPr txBox="1"/>
          <p:nvPr/>
        </p:nvSpPr>
        <p:spPr>
          <a:xfrm>
            <a:off x="675365" y="6243460"/>
            <a:ext cx="39752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Laboratori ludico-didattici itineranti:</a:t>
            </a:r>
          </a:p>
          <a:p>
            <a:r>
              <a:rPr lang="it-IT" sz="2800" dirty="0">
                <a:solidFill>
                  <a:schemeClr val="bg1"/>
                </a:solidFill>
              </a:rPr>
              <a:t> </a:t>
            </a:r>
          </a:p>
          <a:p>
            <a:r>
              <a:rPr lang="it-IT" sz="2800" dirty="0">
                <a:solidFill>
                  <a:schemeClr val="bg1"/>
                </a:solidFill>
              </a:rPr>
              <a:t>Percorso logico-narrativo</a:t>
            </a:r>
          </a:p>
          <a:p>
            <a:r>
              <a:rPr lang="it-IT" sz="2800" dirty="0">
                <a:solidFill>
                  <a:schemeClr val="bg1"/>
                </a:solidFill>
              </a:rPr>
              <a:t>Interattività</a:t>
            </a:r>
          </a:p>
          <a:p>
            <a:r>
              <a:rPr lang="it-IT" sz="2800" dirty="0">
                <a:solidFill>
                  <a:schemeClr val="bg1"/>
                </a:solidFill>
              </a:rPr>
              <a:t>Ruolo dell’animatore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9B6CE128-2BF0-CB41-AF9F-53F2E6774C37}"/>
              </a:ext>
            </a:extLst>
          </p:cNvPr>
          <p:cNvSpPr txBox="1"/>
          <p:nvPr/>
        </p:nvSpPr>
        <p:spPr>
          <a:xfrm>
            <a:off x="8763209" y="2824880"/>
            <a:ext cx="3916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La Fisica su Ruote 2003 - 2007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CDF22E8-51CD-8F48-A37D-5EEC5A290013}"/>
              </a:ext>
            </a:extLst>
          </p:cNvPr>
          <p:cNvSpPr txBox="1"/>
          <p:nvPr/>
        </p:nvSpPr>
        <p:spPr>
          <a:xfrm>
            <a:off x="379540" y="1947791"/>
            <a:ext cx="4664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I Microscopi della Fisica 2004 - 2008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E6F64B64-B8FA-5F4C-B4AE-9DCD8B50BB9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28906" y="9242522"/>
            <a:ext cx="11574145" cy="248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 err="1"/>
              <a:t>Ufficio</a:t>
            </a:r>
            <a:r>
              <a:rPr dirty="0"/>
              <a:t> </a:t>
            </a:r>
            <a:r>
              <a:rPr spc="10" dirty="0" err="1"/>
              <a:t>Comunicazione</a:t>
            </a:r>
            <a:r>
              <a:rPr lang="it-IT" spc="10" dirty="0"/>
              <a:t>, </a:t>
            </a:r>
            <a:r>
              <a:rPr spc="10" dirty="0"/>
              <a:t> </a:t>
            </a:r>
            <a:r>
              <a:rPr lang="it-IT" spc="10" dirty="0"/>
              <a:t>Workshop «INFN per l’infanzia», 25-26 giugno 2020</a:t>
            </a:r>
            <a:endParaRPr spc="10" dirty="0"/>
          </a:p>
        </p:txBody>
      </p:sp>
    </p:spTree>
    <p:extLst>
      <p:ext uri="{BB962C8B-B14F-4D97-AF65-F5344CB8AC3E}">
        <p14:creationId xmlns:p14="http://schemas.microsoft.com/office/powerpoint/2010/main" val="54716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4939" y="714245"/>
            <a:ext cx="9575800" cy="106695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1219200">
              <a:lnSpc>
                <a:spcPts val="7900"/>
              </a:lnSpc>
              <a:spcBef>
                <a:spcPts val="420"/>
              </a:spcBef>
            </a:pPr>
            <a:r>
              <a:rPr lang="it-IT" spc="-10" dirty="0"/>
              <a:t>Esperienze passate</a:t>
            </a:r>
            <a:endParaRPr spc="-5" dirty="0"/>
          </a:p>
        </p:txBody>
      </p:sp>
      <p:sp>
        <p:nvSpPr>
          <p:cNvPr id="5" name="object 5"/>
          <p:cNvSpPr/>
          <p:nvPr/>
        </p:nvSpPr>
        <p:spPr>
          <a:xfrm>
            <a:off x="1714500" y="4025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4500" y="5930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58264" y="250377"/>
            <a:ext cx="2744787" cy="2166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503B335-9D80-C24E-83E8-D6F7B802CF33}"/>
              </a:ext>
            </a:extLst>
          </p:cNvPr>
          <p:cNvSpPr txBox="1"/>
          <p:nvPr/>
        </p:nvSpPr>
        <p:spPr>
          <a:xfrm>
            <a:off x="934939" y="3240496"/>
            <a:ext cx="3975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La Natura si fa in 4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7FF4D8A-90E0-3646-B054-C6BC115D4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061" y="2477254"/>
            <a:ext cx="2368550" cy="249892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99D01CE-4042-A249-88D3-01B14D214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989" y="2832458"/>
            <a:ext cx="6468275" cy="486374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2F6CFBB-403D-B347-B0B6-8D0B889F5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256" y="4963704"/>
            <a:ext cx="4711378" cy="3542664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F1DA2109-C78B-2143-B8FF-901BD6DFF62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28906" y="9324694"/>
            <a:ext cx="11574145" cy="248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 err="1"/>
              <a:t>Ufficio</a:t>
            </a:r>
            <a:r>
              <a:rPr dirty="0"/>
              <a:t> </a:t>
            </a:r>
            <a:r>
              <a:rPr spc="10" dirty="0" err="1"/>
              <a:t>Comunicazione</a:t>
            </a:r>
            <a:r>
              <a:rPr lang="it-IT" spc="10" dirty="0"/>
              <a:t>, </a:t>
            </a:r>
            <a:r>
              <a:rPr spc="10" dirty="0"/>
              <a:t> </a:t>
            </a:r>
            <a:r>
              <a:rPr lang="it-IT" spc="10" dirty="0"/>
              <a:t>Workshop «INFN per l’infanzia», 25-26 giugno 2020</a:t>
            </a:r>
            <a:endParaRPr spc="10" dirty="0"/>
          </a:p>
        </p:txBody>
      </p:sp>
    </p:spTree>
    <p:extLst>
      <p:ext uri="{BB962C8B-B14F-4D97-AF65-F5344CB8AC3E}">
        <p14:creationId xmlns:p14="http://schemas.microsoft.com/office/powerpoint/2010/main" val="2333912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4939" y="714245"/>
            <a:ext cx="9575800" cy="106695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1219200">
              <a:lnSpc>
                <a:spcPts val="7900"/>
              </a:lnSpc>
              <a:spcBef>
                <a:spcPts val="420"/>
              </a:spcBef>
            </a:pPr>
            <a:r>
              <a:rPr lang="it-IT" spc="-10" dirty="0"/>
              <a:t>Esperienze passate</a:t>
            </a:r>
            <a:endParaRPr spc="-5" dirty="0"/>
          </a:p>
        </p:txBody>
      </p:sp>
      <p:sp>
        <p:nvSpPr>
          <p:cNvPr id="5" name="object 5"/>
          <p:cNvSpPr/>
          <p:nvPr/>
        </p:nvSpPr>
        <p:spPr>
          <a:xfrm>
            <a:off x="1714500" y="4025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4500" y="5930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58264" y="250377"/>
            <a:ext cx="2744787" cy="2166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503B335-9D80-C24E-83E8-D6F7B802CF33}"/>
              </a:ext>
            </a:extLst>
          </p:cNvPr>
          <p:cNvSpPr txBox="1"/>
          <p:nvPr/>
        </p:nvSpPr>
        <p:spPr>
          <a:xfrm>
            <a:off x="6807200" y="3229036"/>
            <a:ext cx="3975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Festival Bambini Firenze</a:t>
            </a:r>
          </a:p>
        </p:txBody>
      </p:sp>
      <p:pic>
        <p:nvPicPr>
          <p:cNvPr id="4" name="Immagine 3" descr="Immagine che contiene edificio, segnale, via, torre&#10;&#10;Descrizione generata automaticamente">
            <a:extLst>
              <a:ext uri="{FF2B5EF4-FFF2-40B4-BE49-F238E27FC236}">
                <a16:creationId xmlns:a16="http://schemas.microsoft.com/office/drawing/2014/main" id="{4D1A470F-038B-E045-B634-E62545BFB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80" y="4752166"/>
            <a:ext cx="6986208" cy="386471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FDC5067-DFDB-C049-B3DC-5567EA886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695" y="1807343"/>
            <a:ext cx="4924905" cy="25056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1DDAB83-3245-A244-8521-50759C9E0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556" y="4268894"/>
            <a:ext cx="4892044" cy="4863352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700A48E9-3DDD-1A4B-8AC6-1180A273E1C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28906" y="9265826"/>
            <a:ext cx="11574145" cy="248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 err="1"/>
              <a:t>Ufficio</a:t>
            </a:r>
            <a:r>
              <a:rPr dirty="0"/>
              <a:t> </a:t>
            </a:r>
            <a:r>
              <a:rPr spc="10" dirty="0" err="1"/>
              <a:t>Comunicazione</a:t>
            </a:r>
            <a:r>
              <a:rPr lang="it-IT" spc="10" dirty="0"/>
              <a:t>, </a:t>
            </a:r>
            <a:r>
              <a:rPr spc="10" dirty="0"/>
              <a:t> </a:t>
            </a:r>
            <a:r>
              <a:rPr lang="it-IT" spc="10" dirty="0"/>
              <a:t>Workshop «INFN per l’infanzia», 25-26 giugno 2020</a:t>
            </a:r>
            <a:endParaRPr spc="10" dirty="0"/>
          </a:p>
        </p:txBody>
      </p:sp>
    </p:spTree>
    <p:extLst>
      <p:ext uri="{BB962C8B-B14F-4D97-AF65-F5344CB8AC3E}">
        <p14:creationId xmlns:p14="http://schemas.microsoft.com/office/powerpoint/2010/main" val="1013913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8800" y="703010"/>
            <a:ext cx="9575800" cy="106695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1219200">
              <a:lnSpc>
                <a:spcPts val="7900"/>
              </a:lnSpc>
              <a:spcBef>
                <a:spcPts val="420"/>
              </a:spcBef>
            </a:pPr>
            <a:r>
              <a:rPr lang="it-IT" spc="-10" dirty="0"/>
              <a:t>Più recentemente</a:t>
            </a:r>
            <a:endParaRPr spc="-5" dirty="0"/>
          </a:p>
        </p:txBody>
      </p:sp>
      <p:sp>
        <p:nvSpPr>
          <p:cNvPr id="5" name="object 5"/>
          <p:cNvSpPr/>
          <p:nvPr/>
        </p:nvSpPr>
        <p:spPr>
          <a:xfrm>
            <a:off x="1714500" y="4025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4500" y="5930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58264" y="250377"/>
            <a:ext cx="2744787" cy="2166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CDBEF840-76B4-1F4D-B5A2-C69F84384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392" y="3138452"/>
            <a:ext cx="9831189" cy="545631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ABF0FF3-A7D5-B047-9F0B-2690E523C6D6}"/>
              </a:ext>
            </a:extLst>
          </p:cNvPr>
          <p:cNvSpPr txBox="1"/>
          <p:nvPr/>
        </p:nvSpPr>
        <p:spPr>
          <a:xfrm>
            <a:off x="1338723" y="2318768"/>
            <a:ext cx="10740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Universo, tempo zero. Genova, Città dei bambini e dei ragazzi 2017-2018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48BC7D1-FEF9-A645-A6E3-E4BAB818FBA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28906" y="9222852"/>
            <a:ext cx="11574145" cy="248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 err="1"/>
              <a:t>Ufficio</a:t>
            </a:r>
            <a:r>
              <a:rPr dirty="0"/>
              <a:t> </a:t>
            </a:r>
            <a:r>
              <a:rPr spc="10" dirty="0" err="1"/>
              <a:t>Comunicazione</a:t>
            </a:r>
            <a:r>
              <a:rPr lang="it-IT" spc="10" dirty="0"/>
              <a:t>, </a:t>
            </a:r>
            <a:r>
              <a:rPr spc="10" dirty="0"/>
              <a:t> </a:t>
            </a:r>
            <a:r>
              <a:rPr lang="it-IT" spc="10" dirty="0"/>
              <a:t>Workshop «INFN per l’infanzia», 25-26 giugno 2020</a:t>
            </a:r>
            <a:endParaRPr spc="10" dirty="0"/>
          </a:p>
        </p:txBody>
      </p:sp>
    </p:spTree>
    <p:extLst>
      <p:ext uri="{BB962C8B-B14F-4D97-AF65-F5344CB8AC3E}">
        <p14:creationId xmlns:p14="http://schemas.microsoft.com/office/powerpoint/2010/main" val="543261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4742" y="1229938"/>
            <a:ext cx="9575800" cy="106695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1219200">
              <a:lnSpc>
                <a:spcPts val="7900"/>
              </a:lnSpc>
              <a:spcBef>
                <a:spcPts val="420"/>
              </a:spcBef>
            </a:pPr>
            <a:r>
              <a:rPr lang="it-IT" spc="-10" dirty="0"/>
              <a:t>Cartoni animati</a:t>
            </a:r>
            <a:endParaRPr spc="-5" dirty="0"/>
          </a:p>
        </p:txBody>
      </p:sp>
      <p:sp>
        <p:nvSpPr>
          <p:cNvPr id="5" name="object 5"/>
          <p:cNvSpPr/>
          <p:nvPr/>
        </p:nvSpPr>
        <p:spPr>
          <a:xfrm>
            <a:off x="1714500" y="4025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4500" y="5930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58264" y="250377"/>
            <a:ext cx="2744787" cy="2166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ABF0FF3-A7D5-B047-9F0B-2690E523C6D6}"/>
              </a:ext>
            </a:extLst>
          </p:cNvPr>
          <p:cNvSpPr txBox="1"/>
          <p:nvPr/>
        </p:nvSpPr>
        <p:spPr>
          <a:xfrm>
            <a:off x="924814" y="3094260"/>
            <a:ext cx="3470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Nino il neutrino - 2012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3879DE4-A4D3-C145-9E33-16426B407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178300"/>
            <a:ext cx="5722818" cy="425984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F86CF7B-04CD-C44C-9B76-53517484A2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18" y="2960879"/>
            <a:ext cx="7071281" cy="397332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8A9E873-B123-D246-8B27-B030204E270E}"/>
              </a:ext>
            </a:extLst>
          </p:cNvPr>
          <p:cNvSpPr txBox="1"/>
          <p:nvPr/>
        </p:nvSpPr>
        <p:spPr>
          <a:xfrm>
            <a:off x="7188200" y="7945699"/>
            <a:ext cx="4765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Spazio, Materia e gravità - 2016</a:t>
            </a: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A896575F-7121-FD44-BA90-ABEF380C0473}"/>
              </a:ext>
            </a:extLst>
          </p:cNvPr>
          <p:cNvSpPr txBox="1">
            <a:spLocks/>
          </p:cNvSpPr>
          <p:nvPr/>
        </p:nvSpPr>
        <p:spPr>
          <a:xfrm>
            <a:off x="1130300" y="9067800"/>
            <a:ext cx="11574145" cy="248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50" b="0" i="0" kern="1200">
                <a:solidFill>
                  <a:schemeClr val="bg1"/>
                </a:solidFill>
                <a:latin typeface="Helvetica-Light"/>
                <a:ea typeface="+mn-ea"/>
                <a:cs typeface="Helvetica-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910"/>
              </a:lnSpc>
            </a:pPr>
            <a:r>
              <a:rPr lang="it-IT" spc="10"/>
              <a:t>FRANCESCA SCIANITTI, INFN </a:t>
            </a:r>
            <a:r>
              <a:rPr lang="it-IT"/>
              <a:t>Ufficio </a:t>
            </a:r>
            <a:r>
              <a:rPr lang="it-IT" spc="10"/>
              <a:t>Comunicazione,  Workshop «INFN per l’infanzia», 25-26 giugno 2020</a:t>
            </a:r>
            <a:endParaRPr lang="it-IT" spc="10" dirty="0"/>
          </a:p>
        </p:txBody>
      </p:sp>
    </p:spTree>
    <p:extLst>
      <p:ext uri="{BB962C8B-B14F-4D97-AF65-F5344CB8AC3E}">
        <p14:creationId xmlns:p14="http://schemas.microsoft.com/office/powerpoint/2010/main" val="3170479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8800" y="703010"/>
            <a:ext cx="9575800" cy="106695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1219200">
              <a:lnSpc>
                <a:spcPts val="7900"/>
              </a:lnSpc>
              <a:spcBef>
                <a:spcPts val="420"/>
              </a:spcBef>
            </a:pPr>
            <a:r>
              <a:rPr lang="it-IT" spc="-10" dirty="0"/>
              <a:t>In tempo di pandemia</a:t>
            </a:r>
            <a:endParaRPr spc="-5" dirty="0"/>
          </a:p>
        </p:txBody>
      </p:sp>
      <p:sp>
        <p:nvSpPr>
          <p:cNvPr id="5" name="object 5"/>
          <p:cNvSpPr/>
          <p:nvPr/>
        </p:nvSpPr>
        <p:spPr>
          <a:xfrm>
            <a:off x="1714500" y="4025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4500" y="5930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58264" y="250377"/>
            <a:ext cx="2744787" cy="2166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ABF0FF3-A7D5-B047-9F0B-2690E523C6D6}"/>
              </a:ext>
            </a:extLst>
          </p:cNvPr>
          <p:cNvSpPr txBox="1"/>
          <p:nvPr/>
        </p:nvSpPr>
        <p:spPr>
          <a:xfrm>
            <a:off x="711200" y="7164587"/>
            <a:ext cx="2723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chemeClr val="bg1"/>
                </a:solidFill>
              </a:rPr>
              <a:t>Art&amp;Science</a:t>
            </a:r>
            <a:r>
              <a:rPr lang="it-IT" sz="2800" dirty="0">
                <a:solidFill>
                  <a:schemeClr val="bg1"/>
                </a:solidFill>
              </a:rPr>
              <a:t> KIDS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05A0B5-7C1F-8A43-A15A-3ECEB4EDA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1556" y="2762745"/>
            <a:ext cx="5065988" cy="71604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9057B93-922B-6042-9DD1-54021373A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44" y="1250325"/>
            <a:ext cx="4366157" cy="5821543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C6DE68CD-8435-E94E-8C02-9466309E644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81223" y="9246167"/>
            <a:ext cx="11574145" cy="248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 err="1"/>
              <a:t>Ufficio</a:t>
            </a:r>
            <a:r>
              <a:rPr dirty="0"/>
              <a:t> </a:t>
            </a:r>
            <a:r>
              <a:rPr spc="10" dirty="0" err="1"/>
              <a:t>Comunicazione</a:t>
            </a:r>
            <a:r>
              <a:rPr lang="it-IT" spc="10" dirty="0"/>
              <a:t>, </a:t>
            </a:r>
            <a:r>
              <a:rPr spc="10" dirty="0"/>
              <a:t> </a:t>
            </a:r>
            <a:r>
              <a:rPr lang="it-IT" spc="10" dirty="0"/>
              <a:t>Workshop «INFN per l’infanzia», 25-26 giugno 2020</a:t>
            </a:r>
            <a:endParaRPr spc="10" dirty="0"/>
          </a:p>
        </p:txBody>
      </p:sp>
    </p:spTree>
    <p:extLst>
      <p:ext uri="{BB962C8B-B14F-4D97-AF65-F5344CB8AC3E}">
        <p14:creationId xmlns:p14="http://schemas.microsoft.com/office/powerpoint/2010/main" val="515233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3100" y="744219"/>
            <a:ext cx="7679055" cy="20408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6985" algn="ctr">
              <a:lnSpc>
                <a:spcPts val="7940"/>
              </a:lnSpc>
              <a:spcBef>
                <a:spcPts val="90"/>
              </a:spcBef>
            </a:pPr>
            <a:r>
              <a:rPr spc="-10" dirty="0"/>
              <a:t>2016-2017</a:t>
            </a:r>
          </a:p>
          <a:p>
            <a:pPr algn="ctr">
              <a:lnSpc>
                <a:spcPts val="7940"/>
              </a:lnSpc>
            </a:pPr>
            <a:r>
              <a:rPr spc="-5" dirty="0"/>
              <a:t>I corsi di</a:t>
            </a:r>
            <a:r>
              <a:rPr spc="-85" dirty="0"/>
              <a:t> </a:t>
            </a:r>
            <a:r>
              <a:rPr spc="5" dirty="0"/>
              <a:t>formazione</a:t>
            </a:r>
          </a:p>
        </p:txBody>
      </p:sp>
      <p:sp>
        <p:nvSpPr>
          <p:cNvPr id="3" name="object 3"/>
          <p:cNvSpPr/>
          <p:nvPr/>
        </p:nvSpPr>
        <p:spPr>
          <a:xfrm>
            <a:off x="914400" y="3338760"/>
            <a:ext cx="10617200" cy="434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0600" y="3414960"/>
            <a:ext cx="10464799" cy="419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1400" y="3886200"/>
            <a:ext cx="9575800" cy="35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1400" y="4254500"/>
            <a:ext cx="3644900" cy="292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6800" y="5016500"/>
            <a:ext cx="10261600" cy="330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1400" y="5384800"/>
            <a:ext cx="10350500" cy="368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1400" y="6502400"/>
            <a:ext cx="10071100" cy="342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8700" y="6870700"/>
            <a:ext cx="4343400" cy="3429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28700" y="3810000"/>
            <a:ext cx="10349230" cy="33756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770890">
              <a:lnSpc>
                <a:spcPct val="100699"/>
              </a:lnSpc>
              <a:spcBef>
                <a:spcPts val="80"/>
              </a:spcBef>
            </a:pP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Corsi di formazione “COMUNICAZIONE PER LA SCUOLA”</a:t>
            </a:r>
            <a:r>
              <a:rPr sz="2400" spc="-6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organizzati  </a:t>
            </a:r>
            <a:r>
              <a:rPr sz="2400" spc="-5" dirty="0">
                <a:solidFill>
                  <a:srgbClr val="FFFFFF"/>
                </a:solidFill>
                <a:latin typeface="Helvetica-Light"/>
                <a:cs typeface="Helvetica-Light"/>
              </a:rPr>
              <a:t>dall’Ufficio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Comunicazione</a:t>
            </a:r>
            <a:endParaRPr sz="2400">
              <a:latin typeface="Helvetica-Light"/>
              <a:cs typeface="Helvetica-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Helvetica-Light"/>
              <a:cs typeface="Helvetica-Light"/>
            </a:endParaRPr>
          </a:p>
          <a:p>
            <a:pPr marL="365760" indent="-353060">
              <a:lnSpc>
                <a:spcPct val="100000"/>
              </a:lnSpc>
              <a:buAutoNum type="arabicPeriod"/>
              <a:tabLst>
                <a:tab pos="365760" algn="l"/>
              </a:tabLst>
            </a:pPr>
            <a:r>
              <a:rPr sz="2500" dirty="0">
                <a:solidFill>
                  <a:srgbClr val="FFFFFF"/>
                </a:solidFill>
                <a:latin typeface="Helvetica-Light"/>
                <a:cs typeface="Helvetica-Light"/>
              </a:rPr>
              <a:t>“Fisica e comunicazione: scienza e scuola” - </a:t>
            </a:r>
            <a:r>
              <a:rPr sz="2500" spc="-85" dirty="0">
                <a:solidFill>
                  <a:srgbClr val="FFFFFF"/>
                </a:solidFill>
                <a:latin typeface="Helvetica-Light"/>
                <a:cs typeface="Helvetica-Light"/>
              </a:rPr>
              <a:t>LNF, </a:t>
            </a:r>
            <a:r>
              <a:rPr sz="2500" dirty="0">
                <a:solidFill>
                  <a:srgbClr val="FFFFFF"/>
                </a:solidFill>
                <a:latin typeface="Helvetica-Light"/>
                <a:cs typeface="Helvetica-Light"/>
              </a:rPr>
              <a:t>7-9 </a:t>
            </a:r>
            <a:r>
              <a:rPr sz="2500" spc="-10" dirty="0">
                <a:solidFill>
                  <a:srgbClr val="FFFFFF"/>
                </a:solidFill>
                <a:latin typeface="Helvetica-Light"/>
                <a:cs typeface="Helvetica-Light"/>
              </a:rPr>
              <a:t>novembre</a:t>
            </a:r>
            <a:r>
              <a:rPr sz="2500" spc="3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500" dirty="0">
                <a:solidFill>
                  <a:srgbClr val="FFFFFF"/>
                </a:solidFill>
                <a:latin typeface="Helvetica-Light"/>
                <a:cs typeface="Helvetica-Light"/>
              </a:rPr>
              <a:t>2016</a:t>
            </a:r>
            <a:endParaRPr sz="2500">
              <a:latin typeface="Helvetica-Light"/>
              <a:cs typeface="Helvetica-Light"/>
            </a:endParaRPr>
          </a:p>
          <a:p>
            <a:pPr marL="365760" indent="-353060">
              <a:lnSpc>
                <a:spcPct val="100000"/>
              </a:lnSpc>
              <a:buAutoNum type="arabicPeriod"/>
              <a:tabLst>
                <a:tab pos="365760" algn="l"/>
              </a:tabLst>
            </a:pPr>
            <a:r>
              <a:rPr sz="2500" dirty="0">
                <a:solidFill>
                  <a:srgbClr val="FFFFFF"/>
                </a:solidFill>
                <a:latin typeface="Helvetica-Light"/>
                <a:cs typeface="Helvetica-Light"/>
              </a:rPr>
              <a:t>“Fisica e comunicazione: scienza e scuola” - LNS, 17-19 maggio</a:t>
            </a:r>
            <a:r>
              <a:rPr sz="2500" spc="-10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500" dirty="0">
                <a:solidFill>
                  <a:srgbClr val="FFFFFF"/>
                </a:solidFill>
                <a:latin typeface="Helvetica-Light"/>
                <a:cs typeface="Helvetica-Light"/>
              </a:rPr>
              <a:t>2017</a:t>
            </a:r>
            <a:endParaRPr sz="2500">
              <a:latin typeface="Helvetica-Light"/>
              <a:cs typeface="Helvetica-Light"/>
            </a:endParaRPr>
          </a:p>
          <a:p>
            <a:pPr>
              <a:lnSpc>
                <a:spcPct val="100000"/>
              </a:lnSpc>
            </a:pPr>
            <a:endParaRPr sz="2500">
              <a:latin typeface="Helvetica-Light"/>
              <a:cs typeface="Helvetica-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00">
              <a:latin typeface="Helvetica-Light"/>
              <a:cs typeface="Helvetica-Light"/>
            </a:endParaRPr>
          </a:p>
          <a:p>
            <a:pPr marL="12700" marR="273050">
              <a:lnSpc>
                <a:spcPct val="100699"/>
              </a:lnSpc>
            </a:pP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Diverse esperienze nate da </a:t>
            </a:r>
            <a:r>
              <a:rPr sz="2400" spc="-10" dirty="0">
                <a:solidFill>
                  <a:srgbClr val="FFFFFF"/>
                </a:solidFill>
                <a:latin typeface="Helvetica-Light"/>
                <a:cs typeface="Helvetica-Light"/>
              </a:rPr>
              <a:t>libere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iniziative di PE rivolte all’infanzia</a:t>
            </a:r>
            <a:r>
              <a:rPr sz="2400" spc="-7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(Pavia,  </a:t>
            </a:r>
            <a:r>
              <a:rPr sz="2400" spc="-40" dirty="0">
                <a:solidFill>
                  <a:srgbClr val="FFFFFF"/>
                </a:solidFill>
                <a:latin typeface="Helvetica-Light"/>
                <a:cs typeface="Helvetica-Light"/>
              </a:rPr>
              <a:t>Torino, </a:t>
            </a:r>
            <a:r>
              <a:rPr sz="2400" spc="-80" dirty="0">
                <a:solidFill>
                  <a:srgbClr val="FFFFFF"/>
                </a:solidFill>
                <a:latin typeface="Helvetica-Light"/>
                <a:cs typeface="Helvetica-Light"/>
              </a:rPr>
              <a:t>LNF,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Catania, LNS,</a:t>
            </a:r>
            <a:r>
              <a:rPr sz="2400" spc="114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2400" dirty="0">
                <a:solidFill>
                  <a:srgbClr val="FFFFFF"/>
                </a:solidFill>
                <a:latin typeface="Helvetica-Light"/>
                <a:cs typeface="Helvetica-Light"/>
              </a:rPr>
              <a:t>LNL)</a:t>
            </a:r>
            <a:endParaRPr sz="2400">
              <a:latin typeface="Helvetica-Light"/>
              <a:cs typeface="Helvetica-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958264" y="250377"/>
            <a:ext cx="2744787" cy="21663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D63B69FE-CA9A-7043-A24B-3777C3587EE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30300" y="9067800"/>
            <a:ext cx="11574145" cy="248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0"/>
              </a:lnSpc>
            </a:pPr>
            <a:r>
              <a:rPr spc="10" dirty="0"/>
              <a:t>FRANCESCA SCIANITTI, INFN </a:t>
            </a:r>
            <a:r>
              <a:rPr dirty="0" err="1"/>
              <a:t>Ufficio</a:t>
            </a:r>
            <a:r>
              <a:rPr dirty="0"/>
              <a:t> </a:t>
            </a:r>
            <a:r>
              <a:rPr spc="10" dirty="0" err="1"/>
              <a:t>Comunicazione</a:t>
            </a:r>
            <a:r>
              <a:rPr lang="it-IT" spc="10" dirty="0"/>
              <a:t>, </a:t>
            </a:r>
            <a:r>
              <a:rPr spc="10" dirty="0"/>
              <a:t> </a:t>
            </a:r>
            <a:r>
              <a:rPr lang="it-IT" spc="10" dirty="0"/>
              <a:t>Workshop «INFN per l’infanzia», 25-26 giugno 2020</a:t>
            </a:r>
            <a:endParaRPr spc="1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673</Words>
  <Application>Microsoft Macintosh PowerPoint</Application>
  <PresentationFormat>Personalizzato</PresentationFormat>
  <Paragraphs>85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Helvetica-Light</vt:lpstr>
      <vt:lpstr>Helvetica-LightOblique</vt:lpstr>
      <vt:lpstr>Office Theme</vt:lpstr>
      <vt:lpstr>L’INFN per l’infanzia e  la scuola  primaria</vt:lpstr>
      <vt:lpstr>Esperienze rodate</vt:lpstr>
      <vt:lpstr>Esperienze passate</vt:lpstr>
      <vt:lpstr>Esperienze passate</vt:lpstr>
      <vt:lpstr>Esperienze passate</vt:lpstr>
      <vt:lpstr>Più recentemente</vt:lpstr>
      <vt:lpstr>Cartoni animati</vt:lpstr>
      <vt:lpstr>In tempo di pandemia</vt:lpstr>
      <vt:lpstr>2016-2017 I corsi di formazione</vt:lpstr>
      <vt:lpstr>2017: WORKSHOP “L’INFN per la scuola”</vt:lpstr>
      <vt:lpstr>2018 - I primi WG</vt:lpstr>
      <vt:lpstr>Un network per  l’infanzia e la primaria</vt:lpstr>
      <vt:lpstr>I nostri case studies</vt:lpstr>
      <vt:lpstr>Un quadro di  riferimento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L’INFN per l’infanzia e  la scuola  primaria</dc:title>
  <dc:creator>User</dc:creator>
  <cp:lastModifiedBy>f.scianitti@outlook.com</cp:lastModifiedBy>
  <cp:revision>14</cp:revision>
  <dcterms:created xsi:type="dcterms:W3CDTF">2020-06-24T11:32:55Z</dcterms:created>
  <dcterms:modified xsi:type="dcterms:W3CDTF">2020-06-27T12:08:41Z</dcterms:modified>
</cp:coreProperties>
</file>