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7" r:id="rId1"/>
    <p:sldMasterId id="2147484123" r:id="rId2"/>
    <p:sldMasterId id="2147484110" r:id="rId3"/>
    <p:sldMasterId id="2147484096" r:id="rId4"/>
  </p:sldMasterIdLst>
  <p:notesMasterIdLst>
    <p:notesMasterId r:id="rId10"/>
  </p:notesMasterIdLst>
  <p:handoutMasterIdLst>
    <p:handoutMasterId r:id="rId11"/>
  </p:handoutMasterIdLst>
  <p:sldIdLst>
    <p:sldId id="513" r:id="rId5"/>
    <p:sldId id="525" r:id="rId6"/>
    <p:sldId id="531" r:id="rId7"/>
    <p:sldId id="540" r:id="rId8"/>
    <p:sldId id="539" r:id="rId9"/>
  </p:sldIdLst>
  <p:sldSz cx="9144000" cy="6858000" type="screen4x3"/>
  <p:notesSz cx="6794500" cy="9931400"/>
  <p:defaultTextStyle>
    <a:defPPr>
      <a:defRPr lang="en-US"/>
    </a:defPPr>
    <a:lvl1pPr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14FF"/>
    <a:srgbClr val="F8F8F8"/>
    <a:srgbClr val="0A0DA8"/>
    <a:srgbClr val="FFFF00"/>
    <a:srgbClr val="009900"/>
    <a:srgbClr val="706AFF"/>
    <a:srgbClr val="000000"/>
    <a:srgbClr val="FFFFFF"/>
    <a:srgbClr val="003399"/>
    <a:srgbClr val="009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60" autoAdjust="0"/>
    <p:restoredTop sz="99351" autoAdjust="0"/>
  </p:normalViewPr>
  <p:slideViewPr>
    <p:cSldViewPr>
      <p:cViewPr varScale="1">
        <p:scale>
          <a:sx n="63" d="100"/>
          <a:sy n="63" d="100"/>
        </p:scale>
        <p:origin x="12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1"/>
    </p:cViewPr>
  </p:sorterViewPr>
  <p:notesViewPr>
    <p:cSldViewPr>
      <p:cViewPr varScale="1">
        <p:scale>
          <a:sx n="31" d="100"/>
          <a:sy n="31" d="100"/>
        </p:scale>
        <p:origin x="-2054" y="-82"/>
      </p:cViewPr>
      <p:guideLst>
        <p:guide orient="horz" pos="3128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3791" cy="496570"/>
          </a:xfrm>
          <a:prstGeom prst="rect">
            <a:avLst/>
          </a:prstGeom>
        </p:spPr>
        <p:txBody>
          <a:bodyPr vert="horz" lIns="90482" tIns="45240" rIns="90482" bIns="4524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236" y="3"/>
            <a:ext cx="2943791" cy="496570"/>
          </a:xfrm>
          <a:prstGeom prst="rect">
            <a:avLst/>
          </a:prstGeom>
        </p:spPr>
        <p:txBody>
          <a:bodyPr vert="horz" lIns="90482" tIns="45240" rIns="90482" bIns="45240" rtlCol="0"/>
          <a:lstStyle>
            <a:lvl1pPr algn="r">
              <a:defRPr sz="1300"/>
            </a:lvl1pPr>
          </a:lstStyle>
          <a:p>
            <a:fld id="{1DB2E7EA-84D0-1942-A82A-CB4DE35BD42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33187"/>
            <a:ext cx="2943791" cy="496570"/>
          </a:xfrm>
          <a:prstGeom prst="rect">
            <a:avLst/>
          </a:prstGeom>
        </p:spPr>
        <p:txBody>
          <a:bodyPr vert="horz" lIns="90482" tIns="45240" rIns="90482" bIns="4524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236" y="9433187"/>
            <a:ext cx="2943791" cy="496570"/>
          </a:xfrm>
          <a:prstGeom prst="rect">
            <a:avLst/>
          </a:prstGeom>
        </p:spPr>
        <p:txBody>
          <a:bodyPr vert="horz" lIns="90482" tIns="45240" rIns="90482" bIns="45240" rtlCol="0" anchor="b"/>
          <a:lstStyle>
            <a:lvl1pPr algn="r">
              <a:defRPr sz="1300"/>
            </a:lvl1pPr>
          </a:lstStyle>
          <a:p>
            <a:fld id="{8DA3368D-F283-2F48-B3D5-56BFC77F6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686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4284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4" tIns="47752" rIns="95504" bIns="47752" numCol="1" anchor="t" anchorCtr="0" compatLnSpc="1">
            <a:prstTxWarp prst="textNoShape">
              <a:avLst/>
            </a:prstTxWarp>
          </a:bodyPr>
          <a:lstStyle>
            <a:lvl1pPr algn="l">
              <a:buFont typeface="Wingdings" pitchFamily="2" charset="2"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3"/>
            <a:ext cx="2944284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4" tIns="47752" rIns="95504" bIns="47752" numCol="1" anchor="t" anchorCtr="0" compatLnSpc="1">
            <a:prstTxWarp prst="textNoShape">
              <a:avLst/>
            </a:prstTxWarp>
          </a:bodyPr>
          <a:lstStyle>
            <a:lvl1pPr>
              <a:buFont typeface="Wingdings" pitchFamily="2" charset="2"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7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5" y="4717416"/>
            <a:ext cx="4982634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4" tIns="47752" rIns="95504" bIns="47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67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4831"/>
            <a:ext cx="2944284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4" tIns="47752" rIns="95504" bIns="47752" numCol="1" anchor="b" anchorCtr="0" compatLnSpc="1">
            <a:prstTxWarp prst="textNoShape">
              <a:avLst/>
            </a:prstTxWarp>
          </a:bodyPr>
          <a:lstStyle>
            <a:lvl1pPr algn="l">
              <a:buFont typeface="Wingdings" pitchFamily="2" charset="2"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7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1"/>
            <a:ext cx="2944284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4" tIns="47752" rIns="95504" bIns="47752" numCol="1" anchor="b" anchorCtr="0" compatLnSpc="1">
            <a:prstTxWarp prst="textNoShape">
              <a:avLst/>
            </a:prstTxWarp>
          </a:bodyPr>
          <a:lstStyle>
            <a:lvl1pPr>
              <a:buFont typeface="Wingdings" pitchFamily="2" charset="2"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fld id="{B243A720-C6E9-4C24-ACB1-66F9D7C85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006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43A720-C6E9-4C24-ACB1-66F9D7C8516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06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972" y="304800"/>
            <a:ext cx="8229600" cy="1143000"/>
          </a:xfrm>
          <a:noFill/>
          <a:ln>
            <a:noFill/>
          </a:ln>
          <a:effectLst>
            <a:outerShdw blurRad="50800" dist="38100" dir="2700000" algn="tl" rotWithShape="0">
              <a:srgbClr val="0070C0">
                <a:alpha val="61000"/>
              </a:srgb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75000"/>
              </a:schemeClr>
            </a:extrusionClr>
          </a:sp3d>
        </p:spPr>
        <p:txBody>
          <a:bodyPr/>
          <a:lstStyle>
            <a:lvl1pPr>
              <a:defRPr i="0" u="none">
                <a:solidFill>
                  <a:srgbClr val="FF0000"/>
                </a:solidFill>
                <a:effectLst/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buFont typeface="Wingdings" pitchFamily="2" charset="2"/>
              <a:buChar char="Ø"/>
              <a:defRPr>
                <a:solidFill>
                  <a:srgbClr val="FF0000"/>
                </a:solidFill>
                <a:latin typeface="Helvetica" pitchFamily="34" charset="0"/>
              </a:defRPr>
            </a:lvl2pPr>
            <a:lvl3pPr marL="1143000" indent="-228600">
              <a:buFont typeface="Wingdings" pitchFamily="2" charset="2"/>
              <a:buChar char="Ø"/>
              <a:defRPr>
                <a:solidFill>
                  <a:srgbClr val="1014FF"/>
                </a:solidFill>
                <a:latin typeface="Helvetica" pitchFamily="34" charset="0"/>
              </a:defRPr>
            </a:lvl3pPr>
            <a:lvl4pPr marL="1600200" indent="-228600">
              <a:buFont typeface="Wingdings" pitchFamily="2" charset="2"/>
              <a:buChar char="Ø"/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buFont typeface="Arial" pitchFamily="34" charset="0"/>
              <a:buChar char="•"/>
              <a:defRPr>
                <a:latin typeface="Helvetic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Giorgio </a:t>
            </a:r>
            <a:r>
              <a:rPr lang="en-US" dirty="0" err="1" smtClean="0"/>
              <a:t>Chiarelli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181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44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503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50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812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61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875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71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68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75000"/>
              </a:schemeClr>
            </a:extrusionClr>
          </a:sp3d>
        </p:spPr>
        <p:txBody>
          <a:bodyPr>
            <a:normAutofit/>
          </a:bodyPr>
          <a:lstStyle>
            <a:lvl1pPr>
              <a:defRPr sz="4400" i="0" u="none">
                <a:solidFill>
                  <a:srgbClr val="FF0000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buFont typeface="Wingdings" pitchFamily="2" charset="2"/>
              <a:buChar char="Ø"/>
              <a:defRPr>
                <a:solidFill>
                  <a:srgbClr val="FF0000"/>
                </a:solidFill>
                <a:latin typeface="Helvetica" pitchFamily="34" charset="0"/>
              </a:defRPr>
            </a:lvl2pPr>
            <a:lvl3pPr marL="1143000" indent="-228600">
              <a:buFont typeface="Wingdings" pitchFamily="2" charset="2"/>
              <a:buChar char="Ø"/>
              <a:defRPr>
                <a:solidFill>
                  <a:srgbClr val="1014FF"/>
                </a:solidFill>
                <a:latin typeface="Helvetica" pitchFamily="34" charset="0"/>
              </a:defRPr>
            </a:lvl3pPr>
            <a:lvl4pPr marL="1600200" indent="-228600">
              <a:buFont typeface="Wingdings" pitchFamily="2" charset="2"/>
              <a:buChar char="Ø"/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buFont typeface="Arial" pitchFamily="34" charset="0"/>
              <a:buChar char="•"/>
              <a:defRPr>
                <a:latin typeface="Helvetic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Giorgio </a:t>
            </a:r>
            <a:r>
              <a:rPr lang="en-US" dirty="0" err="1" smtClean="0"/>
              <a:t>Chiarelli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9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094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8194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153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187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747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329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26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Giorgio Chiarelli, HCP, Kyoto 2012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799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842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696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Giorgio Chiarelli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G. </a:t>
            </a:r>
            <a:r>
              <a:rPr lang="en-US" dirty="0" err="1" smtClean="0"/>
              <a:t>Chiarelli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D3965-9E58-4453-9992-68241A1B3A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985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effectLst>
            <a:outerShdw blurRad="50800" dist="38100" dir="2700000" algn="tl" rotWithShape="0">
              <a:srgbClr val="00B0F0"/>
            </a:outerShdw>
          </a:effectLst>
        </p:spPr>
        <p:txBody>
          <a:bodyPr/>
          <a:lstStyle>
            <a:lvl1pPr>
              <a:defRPr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FontTx/>
              <a:buNone/>
              <a:defRPr sz="2800">
                <a:latin typeface="Comic Sans MS" pitchFamily="66" charset="0"/>
              </a:defRPr>
            </a:lvl1pPr>
            <a:lvl2pPr marL="742950" indent="-285750">
              <a:buFont typeface="Wingdings" pitchFamily="2" charset="2"/>
              <a:buChar char="Ø"/>
              <a:defRPr sz="2400">
                <a:solidFill>
                  <a:srgbClr val="1014FF"/>
                </a:solidFill>
                <a:latin typeface="Comic Sans MS" pitchFamily="66" charset="0"/>
              </a:defRPr>
            </a:lvl2pPr>
            <a:lvl3pPr marL="1143000" indent="-228600">
              <a:buFont typeface="Wingdings" pitchFamily="2" charset="2"/>
              <a:buChar char="Ø"/>
              <a:defRPr sz="2000">
                <a:solidFill>
                  <a:srgbClr val="FF0000"/>
                </a:solidFill>
                <a:latin typeface="Comic Sans MS" pitchFamily="66" charset="0"/>
              </a:defRPr>
            </a:lvl3pPr>
            <a:lvl4pPr marL="1600200" indent="-228600">
              <a:buFont typeface="Wingdings" pitchFamily="2" charset="2"/>
              <a:buChar char="Ø"/>
              <a:defRPr sz="1800">
                <a:solidFill>
                  <a:srgbClr val="009900"/>
                </a:solidFill>
                <a:latin typeface="Comic Sans MS" pitchFamily="66" charset="0"/>
              </a:defRPr>
            </a:lvl4pPr>
            <a:lvl5pPr marL="2057400" indent="-228600">
              <a:buFont typeface="Arial" pitchFamily="34" charset="0"/>
              <a:buChar char="•"/>
              <a:defRPr sz="1800">
                <a:latin typeface="Comic Sans MS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FontTx/>
              <a:buNone/>
              <a:defRPr sz="2800">
                <a:latin typeface="Comic Sans MS" pitchFamily="66" charset="0"/>
              </a:defRPr>
            </a:lvl1pPr>
            <a:lvl2pPr marL="742950" indent="-285750">
              <a:buFont typeface="Wingdings" pitchFamily="2" charset="2"/>
              <a:buChar char="Ø"/>
              <a:defRPr sz="2400">
                <a:solidFill>
                  <a:srgbClr val="1014FF"/>
                </a:solidFill>
                <a:latin typeface="Comic Sans MS" pitchFamily="66" charset="0"/>
              </a:defRPr>
            </a:lvl2pPr>
            <a:lvl3pPr marL="1143000" indent="-228600">
              <a:buFont typeface="Wingdings" pitchFamily="2" charset="2"/>
              <a:buChar char="Ø"/>
              <a:defRPr sz="2000">
                <a:solidFill>
                  <a:srgbClr val="FF0000"/>
                </a:solidFill>
                <a:latin typeface="Comic Sans MS" pitchFamily="66" charset="0"/>
              </a:defRPr>
            </a:lvl3pPr>
            <a:lvl4pPr marL="1600200" indent="-228600">
              <a:buFont typeface="Wingdings" pitchFamily="2" charset="2"/>
              <a:buChar char="Ø"/>
              <a:defRPr sz="1800">
                <a:solidFill>
                  <a:srgbClr val="009900"/>
                </a:solidFill>
                <a:latin typeface="Comic Sans MS" pitchFamily="66" charset="0"/>
              </a:defRPr>
            </a:lvl4pPr>
            <a:lvl5pPr marL="2057400" indent="-228600">
              <a:buFont typeface="Arial" pitchFamily="34" charset="0"/>
              <a:buChar char="•"/>
              <a:defRPr sz="1800">
                <a:latin typeface="Comic Sans MS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019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380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286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64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01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649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48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951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Giorgio </a:t>
            </a:r>
            <a:r>
              <a:rPr lang="en-US" dirty="0" err="1" smtClean="0"/>
              <a:t>Chiarelli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D3965-9E58-4453-9992-68241A1B3A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90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302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02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651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519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Giorgio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Giorgio </a:t>
            </a:r>
            <a:r>
              <a:rPr lang="en-US" dirty="0" err="1" smtClean="0"/>
              <a:t>Chiarelli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9D3965-9E58-4453-9992-68241A1B3A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93" r:id="rId2"/>
    <p:sldLayoutId id="2147484108" r:id="rId3"/>
    <p:sldLayoutId id="2147484122" r:id="rId4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Helvetica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800" kern="1200">
          <a:solidFill>
            <a:schemeClr val="tx1"/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rgbClr val="FF0000"/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rgbClr val="1014FF"/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1800" kern="1200">
          <a:solidFill>
            <a:schemeClr val="tx1"/>
          </a:solidFill>
          <a:latin typeface="Helvetica" pitchFamily="34" charset="0"/>
          <a:ea typeface="+mn-ea"/>
          <a:cs typeface="Arial" pitchFamily="34" charset="0"/>
        </a:defRPr>
      </a:lvl4pPr>
      <a:lvl5pPr marL="21717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Helvetica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0ABF7-AB6E-4CE7-8B55-36CF23CB855B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80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5" r:id="rId2"/>
    <p:sldLayoutId id="2147484126" r:id="rId3"/>
    <p:sldLayoutId id="2147484127" r:id="rId4"/>
    <p:sldLayoutId id="2147484128" r:id="rId5"/>
    <p:sldLayoutId id="2147484129" r:id="rId6"/>
    <p:sldLayoutId id="2147484130" r:id="rId7"/>
    <p:sldLayoutId id="2147484131" r:id="rId8"/>
    <p:sldLayoutId id="2147484132" r:id="rId9"/>
    <p:sldLayoutId id="2147484133" r:id="rId10"/>
    <p:sldLayoutId id="2147484134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BE4F4-8405-4D6F-811D-B06F6330F9A9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231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/>
              <a:t>Giorgio Chiarelli, HCP Kyoto 2012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964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3093" y="228600"/>
            <a:ext cx="8229600" cy="2239962"/>
          </a:xfrm>
        </p:spPr>
        <p:txBody>
          <a:bodyPr>
            <a:normAutofit/>
          </a:bodyPr>
          <a:lstStyle/>
          <a:p>
            <a:r>
              <a:rPr lang="it-IT" smtClean="0"/>
              <a:t>Alcune inziative INFN </a:t>
            </a:r>
            <a:br>
              <a:rPr lang="it-IT" smtClean="0"/>
            </a:br>
            <a:r>
              <a:rPr lang="it-IT" smtClean="0"/>
              <a:t>con e per la Scuola</a:t>
            </a:r>
            <a:endParaRPr lang="it-IT" sz="38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447800" y="3124200"/>
            <a:ext cx="6096000" cy="216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Giorgio Chiarelli</a:t>
            </a:r>
          </a:p>
          <a:p>
            <a:pPr algn="ctr"/>
            <a:r>
              <a:rPr lang="it-IT" dirty="0" smtClean="0"/>
              <a:t>CC3M</a:t>
            </a:r>
            <a:br>
              <a:rPr lang="it-IT" dirty="0" smtClean="0"/>
            </a:br>
            <a:r>
              <a:rPr lang="it-IT" dirty="0" smtClean="0"/>
              <a:t>INFN Pisa</a:t>
            </a:r>
          </a:p>
          <a:p>
            <a:pPr algn="ctr"/>
            <a:r>
              <a:rPr lang="it-IT" smtClean="0"/>
              <a:t>Workshop INFN Kids </a:t>
            </a:r>
          </a:p>
          <a:p>
            <a:pPr algn="ctr"/>
            <a:r>
              <a:rPr lang="it-IT" smtClean="0"/>
              <a:t>Frascati, 25/06/2020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65412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347" y="1295400"/>
            <a:ext cx="4788653" cy="554736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802005"/>
          </a:xfrm>
        </p:spPr>
        <p:txBody>
          <a:bodyPr/>
          <a:lstStyle/>
          <a:p>
            <a:r>
              <a:rPr lang="en-US" smtClean="0"/>
              <a:t>La storia in una slide</a:t>
            </a:r>
            <a:endParaRPr lang="it-IT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153160"/>
            <a:ext cx="4546600" cy="5704840"/>
          </a:xfrm>
        </p:spPr>
        <p:txBody>
          <a:bodyPr>
            <a:normAutofit fontScale="77500" lnSpcReduction="20000"/>
          </a:bodyPr>
          <a:lstStyle/>
          <a:p>
            <a:r>
              <a:rPr lang="it-IT" smtClean="0"/>
              <a:t>Lunga tradizione di attività con le Scuole Superiori</a:t>
            </a:r>
            <a:endParaRPr lang="it-IT" dirty="0"/>
          </a:p>
          <a:p>
            <a:pPr lvl="1"/>
            <a:r>
              <a:rPr lang="en-US" smtClean="0"/>
              <a:t>Per la maggior parte modalità trazionali</a:t>
            </a:r>
            <a:endParaRPr lang="it-IT" dirty="0" smtClean="0"/>
          </a:p>
          <a:p>
            <a:pPr lvl="2"/>
            <a:r>
              <a:rPr lang="it-IT" smtClean="0"/>
              <a:t>Seminari, stage per studenti </a:t>
            </a:r>
            <a:r>
              <a:rPr lang="it-IT" dirty="0" smtClean="0"/>
              <a:t>etc.</a:t>
            </a:r>
          </a:p>
          <a:p>
            <a:r>
              <a:rPr lang="it-IT" smtClean="0"/>
              <a:t>Nei primi anni 2000 MIUR lanciato</a:t>
            </a:r>
            <a:br>
              <a:rPr lang="it-IT" smtClean="0"/>
            </a:br>
            <a:r>
              <a:rPr lang="it-IT" smtClean="0"/>
              <a:t> </a:t>
            </a:r>
            <a:r>
              <a:rPr lang="it-IT" i="1" dirty="0" smtClean="0"/>
              <a:t>PLS</a:t>
            </a:r>
            <a:r>
              <a:rPr lang="it-IT" dirty="0" smtClean="0"/>
              <a:t> (Programma Lauree Scientifiche)</a:t>
            </a:r>
          </a:p>
          <a:p>
            <a:pPr lvl="1"/>
            <a:r>
              <a:rPr lang="it-IT" smtClean="0"/>
              <a:t>Proselitismo STEM</a:t>
            </a:r>
            <a:endParaRPr lang="it-IT" dirty="0" smtClean="0"/>
          </a:p>
          <a:p>
            <a:pPr lvl="1"/>
            <a:r>
              <a:rPr lang="en-US" smtClean="0"/>
              <a:t>Principalmente orientato dalle Università</a:t>
            </a:r>
            <a:endParaRPr lang="it-IT" dirty="0" smtClean="0"/>
          </a:p>
          <a:p>
            <a:pPr lvl="2"/>
            <a:r>
              <a:rPr lang="it-IT" smtClean="0"/>
              <a:t>Non completamente allineato con lo scopo/missione dell'INFN di portare la scienza nella società</a:t>
            </a:r>
          </a:p>
          <a:p>
            <a:pPr lvl="2"/>
            <a:r>
              <a:rPr lang="en-US" smtClean="0"/>
              <a:t>Perà sviluppate molte attività verso la scuola secondaria</a:t>
            </a:r>
            <a:endParaRPr lang="it-IT" smtClean="0"/>
          </a:p>
          <a:p>
            <a:r>
              <a:rPr lang="en-US" smtClean="0"/>
              <a:t>Attori INFN</a:t>
            </a:r>
          </a:p>
          <a:p>
            <a:pPr lvl="1"/>
            <a:r>
              <a:rPr lang="en-US" smtClean="0"/>
              <a:t>Ufficio Comunicazione (quasi 20 anni di esperienza)</a:t>
            </a:r>
          </a:p>
          <a:p>
            <a:pPr lvl="1"/>
            <a:r>
              <a:rPr lang="en-US" smtClean="0"/>
              <a:t>Commissione Coordinamento Terza Missione (CC3M)</a:t>
            </a:r>
            <a:endParaRPr lang="it-IT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D3965-9E58-4453-9992-68241A1B3A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0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"/>
            <a:ext cx="8229600" cy="1143000"/>
          </a:xfrm>
        </p:spPr>
        <p:txBody>
          <a:bodyPr/>
          <a:lstStyle/>
          <a:p>
            <a:r>
              <a:rPr lang="it-IT" smtClean="0"/>
              <a:t>Attività nel 2019-2020 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5670"/>
            <a:ext cx="8839200" cy="5942330"/>
          </a:xfrm>
        </p:spPr>
        <p:txBody>
          <a:bodyPr>
            <a:normAutofit fontScale="92500" lnSpcReduction="10000"/>
          </a:bodyPr>
          <a:lstStyle/>
          <a:p>
            <a:r>
              <a:rPr lang="it-IT" smtClean="0"/>
              <a:t>Art&amp;Science </a:t>
            </a:r>
            <a:r>
              <a:rPr lang="it-IT" dirty="0" smtClean="0"/>
              <a:t>Across </a:t>
            </a:r>
            <a:r>
              <a:rPr lang="it-IT" smtClean="0"/>
              <a:t>Italy (inspirato da </a:t>
            </a:r>
            <a:r>
              <a:rPr lang="it-IT" dirty="0" smtClean="0"/>
              <a:t>Art@CMS</a:t>
            </a:r>
            <a:r>
              <a:rPr lang="it-IT" smtClean="0"/>
              <a:t>) 2016-2018, II edizione 2019-200</a:t>
            </a:r>
            <a:endParaRPr lang="it-IT" dirty="0" smtClean="0"/>
          </a:p>
          <a:p>
            <a:pPr lvl="1"/>
            <a:r>
              <a:rPr lang="it-IT"/>
              <a:t>Studenti esposti a "scienza" ed ad "arte" in un lungo percorso</a:t>
            </a:r>
            <a:endParaRPr lang="en-US"/>
          </a:p>
          <a:p>
            <a:pPr lvl="2"/>
            <a:r>
              <a:rPr lang="en-US" smtClean="0"/>
              <a:t>Manufatti </a:t>
            </a:r>
            <a:r>
              <a:rPr lang="en-US"/>
              <a:t>artistici, esposti in Mostre pubbliche (finale nazionale)</a:t>
            </a:r>
            <a:endParaRPr lang="it-IT"/>
          </a:p>
          <a:p>
            <a:r>
              <a:rPr lang="it-IT" smtClean="0"/>
              <a:t>ASIMOV</a:t>
            </a:r>
            <a:endParaRPr lang="it-IT" dirty="0" smtClean="0"/>
          </a:p>
          <a:p>
            <a:pPr lvl="1"/>
            <a:r>
              <a:rPr lang="en-US" smtClean="0"/>
              <a:t>Premio per la divulgazione scientifica</a:t>
            </a:r>
            <a:endParaRPr lang="it-IT" dirty="0" smtClean="0"/>
          </a:p>
          <a:p>
            <a:pPr lvl="2"/>
            <a:r>
              <a:rPr lang="it-IT" smtClean="0"/>
              <a:t>Studenti scrivono recensioni, e votano i libri (tra una rosa di 5). Le migliori recensioni sono premiate in finali regionali, evento con autrice/ore vincente al Salone del Libro</a:t>
            </a:r>
            <a:endParaRPr lang="it-IT" dirty="0" smtClean="0"/>
          </a:p>
          <a:p>
            <a:pPr lvl="3"/>
            <a:r>
              <a:rPr lang="en-US" smtClean="0"/>
              <a:t>Nel 2020 oltre 3000 recensioni, finali da remoto (eventi in streaming)</a:t>
            </a:r>
          </a:p>
          <a:p>
            <a:r>
              <a:rPr lang="en-US" smtClean="0"/>
              <a:t>INSPYRE</a:t>
            </a:r>
          </a:p>
          <a:p>
            <a:pPr lvl="1"/>
            <a:r>
              <a:rPr lang="en-US" smtClean="0"/>
              <a:t>Stage internazionale per studenti da tutto il mondo (una settimana, LNF)</a:t>
            </a:r>
          </a:p>
          <a:p>
            <a:r>
              <a:rPr lang="en-US"/>
              <a:t>LAB2GO (5 strutture)</a:t>
            </a:r>
          </a:p>
          <a:p>
            <a:pPr lvl="1"/>
            <a:r>
              <a:rPr lang="en-US"/>
              <a:t>Iniziativa ALS (poi PCTO), nata in area romana per (ri)utilizzo laboratori didattici delle scuole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5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"/>
            <a:ext cx="8229600" cy="1143000"/>
          </a:xfrm>
        </p:spPr>
        <p:txBody>
          <a:bodyPr/>
          <a:lstStyle/>
          <a:p>
            <a:r>
              <a:rPr lang="it-IT" smtClean="0"/>
              <a:t>Attività nel 2019-2020 II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5670"/>
            <a:ext cx="8839200" cy="594233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Masterclass </a:t>
            </a:r>
            <a:r>
              <a:rPr lang="en-US"/>
              <a:t>di </a:t>
            </a:r>
            <a:r>
              <a:rPr lang="en-US" smtClean="0"/>
              <a:t>Fisica (21 strutture)</a:t>
            </a:r>
            <a:endParaRPr lang="it-IT"/>
          </a:p>
          <a:p>
            <a:pPr lvl="1"/>
            <a:r>
              <a:rPr lang="it-IT"/>
              <a:t>IPPOG «Hands on particle Physics»</a:t>
            </a:r>
          </a:p>
          <a:p>
            <a:pPr lvl="1"/>
            <a:r>
              <a:rPr lang="it-IT"/>
              <a:t>«Fermi Masterclasses» (slide) (200 students</a:t>
            </a:r>
            <a:r>
              <a:rPr lang="it-IT" smtClean="0"/>
              <a:t>)</a:t>
            </a:r>
            <a:endParaRPr lang="en-US" smtClean="0"/>
          </a:p>
          <a:p>
            <a:r>
              <a:rPr lang="en-US" smtClean="0"/>
              <a:t>OCRA  (20 strutture)</a:t>
            </a:r>
          </a:p>
          <a:p>
            <a:pPr lvl="1"/>
            <a:r>
              <a:rPr lang="en-US" smtClean="0"/>
              <a:t>Outreach with Cosmic Rays Activities</a:t>
            </a:r>
          </a:p>
          <a:p>
            <a:pPr lvl="2"/>
            <a:r>
              <a:rPr lang="en-US" smtClean="0"/>
              <a:t>Include stage, percorsi formativi, etc.</a:t>
            </a:r>
          </a:p>
          <a:p>
            <a:pPr lvl="2"/>
            <a:r>
              <a:rPr lang="en-US" smtClean="0"/>
              <a:t>International Cosmic Day</a:t>
            </a:r>
          </a:p>
          <a:p>
            <a:r>
              <a:rPr lang="it-IT" smtClean="0"/>
              <a:t>RadioLab (9 strutture)</a:t>
            </a:r>
            <a:endParaRPr lang="it-IT"/>
          </a:p>
          <a:p>
            <a:pPr lvl="1"/>
            <a:r>
              <a:rPr lang="it-IT" smtClean="0"/>
              <a:t>Attività </a:t>
            </a:r>
            <a:r>
              <a:rPr lang="it-IT"/>
              <a:t>"hands on" di misure di concentrazione di Rn in una rete nazionale (con appendice in Albania)</a:t>
            </a:r>
          </a:p>
          <a:p>
            <a:r>
              <a:rPr lang="en-US" smtClean="0"/>
              <a:t>SxT</a:t>
            </a:r>
            <a:r>
              <a:rPr lang="en-US" smtClean="0"/>
              <a:t>, Sito web scienzapertutti</a:t>
            </a:r>
          </a:p>
          <a:p>
            <a:pPr lvl="1"/>
            <a:r>
              <a:rPr lang="en-US" smtClean="0"/>
              <a:t>Vero e proprio portale verso gli studenti delle scuole superiori</a:t>
            </a:r>
          </a:p>
          <a:p>
            <a:pPr lvl="2"/>
            <a:r>
              <a:rPr lang="en-US" smtClean="0"/>
              <a:t>Percorsi formativi, rubriche, etc.</a:t>
            </a:r>
          </a:p>
          <a:p>
            <a:pPr lvl="3"/>
            <a:r>
              <a:rPr lang="en-US" smtClean="0"/>
              <a:t>Raggiunte oltre  4500 visite giornaliere </a:t>
            </a:r>
            <a:endParaRPr lang="it-IT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4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"/>
            <a:ext cx="8229600" cy="1143000"/>
          </a:xfrm>
        </p:spPr>
        <p:txBody>
          <a:bodyPr/>
          <a:lstStyle/>
          <a:p>
            <a:r>
              <a:rPr lang="it-IT" smtClean="0"/>
              <a:t>Ancora..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5670"/>
            <a:ext cx="8839200" cy="5942330"/>
          </a:xfrm>
        </p:spPr>
        <p:txBody>
          <a:bodyPr>
            <a:normAutofit/>
          </a:bodyPr>
          <a:lstStyle/>
          <a:p>
            <a:r>
              <a:rPr lang="en-US" smtClean="0"/>
              <a:t>Corsi di aggiornamento per docenti media I grado</a:t>
            </a:r>
            <a:endParaRPr lang="it-IT" dirty="0" smtClean="0"/>
          </a:p>
          <a:p>
            <a:pPr lvl="1"/>
            <a:r>
              <a:rPr lang="it-IT" smtClean="0"/>
              <a:t>AggiornaMenti (8 edizioni nel 2020), un centinaio di partecipanti</a:t>
            </a:r>
            <a:endParaRPr lang="it-IT" dirty="0" smtClean="0"/>
          </a:p>
          <a:p>
            <a:r>
              <a:rPr lang="en-US" smtClean="0"/>
              <a:t>Corsi </a:t>
            </a:r>
            <a:r>
              <a:rPr lang="en-US"/>
              <a:t>di aggiornamento per docenti </a:t>
            </a:r>
            <a:r>
              <a:rPr lang="en-US" smtClean="0"/>
              <a:t>media II grado</a:t>
            </a:r>
          </a:p>
          <a:p>
            <a:pPr lvl="1"/>
            <a:r>
              <a:rPr lang="en-US" smtClean="0"/>
              <a:t>Programma INFN per Docenti (corso </a:t>
            </a:r>
            <a:r>
              <a:rPr lang="en-US" smtClean="0"/>
              <a:t>residenziali in tre </a:t>
            </a:r>
            <a:r>
              <a:rPr lang="en-US" smtClean="0"/>
              <a:t>laboratori nazionali), circa 100 partecipanti complessivamente</a:t>
            </a:r>
          </a:p>
          <a:p>
            <a:r>
              <a:rPr lang="en-US" smtClean="0"/>
              <a:t>Incontri di Fisica di Frascati</a:t>
            </a:r>
          </a:p>
          <a:p>
            <a:pPr lvl="1"/>
            <a:r>
              <a:rPr lang="en-US" smtClean="0"/>
              <a:t>Giunti alla XX edizione</a:t>
            </a:r>
          </a:p>
          <a:p>
            <a:r>
              <a:rPr lang="en-US" smtClean="0"/>
              <a:t>Stage presso Laboratori Nazionali (LNL, LNF etc.)</a:t>
            </a:r>
          </a:p>
          <a:p>
            <a:endParaRPr lang="it-IT"/>
          </a:p>
          <a:p>
            <a:pPr lvl="2"/>
            <a:endParaRPr lang="it-IT" dirty="0" smtClean="0"/>
          </a:p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4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12870</TotalTime>
  <Words>343</Words>
  <Application>Microsoft Office PowerPoint</Application>
  <PresentationFormat>On-screen Show (4:3)</PresentationFormat>
  <Paragraphs>58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</vt:lpstr>
      <vt:lpstr>Arial Narrow</vt:lpstr>
      <vt:lpstr>Calibri</vt:lpstr>
      <vt:lpstr>Comic Sans MS</vt:lpstr>
      <vt:lpstr>Helvetica</vt:lpstr>
      <vt:lpstr>Times New Roman</vt:lpstr>
      <vt:lpstr>Wingdings</vt:lpstr>
      <vt:lpstr>Black</vt:lpstr>
      <vt:lpstr>2_Personalizza struttura</vt:lpstr>
      <vt:lpstr>1_Personalizza struttura</vt:lpstr>
      <vt:lpstr>Personalizza struttura</vt:lpstr>
      <vt:lpstr>Alcune inziative INFN  con e per la Scuola</vt:lpstr>
      <vt:lpstr>La storia in una slide</vt:lpstr>
      <vt:lpstr>Attività nel 2019-2020 I</vt:lpstr>
      <vt:lpstr>Attività nel 2019-2020 II</vt:lpstr>
      <vt:lpstr>Ancora..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communication talk</dc:title>
  <dc:creator>Giorgio</dc:creator>
  <cp:lastModifiedBy>Giorgio</cp:lastModifiedBy>
  <cp:revision>1021</cp:revision>
  <cp:lastPrinted>2017-05-30T16:59:35Z</cp:lastPrinted>
  <dcterms:created xsi:type="dcterms:W3CDTF">2008-08-01T20:03:26Z</dcterms:created>
  <dcterms:modified xsi:type="dcterms:W3CDTF">2020-06-25T12:31:20Z</dcterms:modified>
</cp:coreProperties>
</file>