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1" r:id="rId3"/>
    <p:sldId id="323" r:id="rId4"/>
    <p:sldId id="312" r:id="rId5"/>
    <p:sldId id="313" r:id="rId6"/>
    <p:sldId id="315" r:id="rId7"/>
    <p:sldId id="309" r:id="rId8"/>
    <p:sldId id="324" r:id="rId9"/>
    <p:sldId id="319" r:id="rId10"/>
    <p:sldId id="320" r:id="rId11"/>
    <p:sldId id="321" r:id="rId12"/>
    <p:sldId id="322" r:id="rId13"/>
    <p:sldId id="259" r:id="rId14"/>
    <p:sldId id="257" r:id="rId15"/>
    <p:sldId id="314" r:id="rId16"/>
    <p:sldId id="316" r:id="rId17"/>
    <p:sldId id="31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7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69" autoAdjust="0"/>
    <p:restoredTop sz="94719"/>
  </p:normalViewPr>
  <p:slideViewPr>
    <p:cSldViewPr snapToGrid="0" snapToObjects="1">
      <p:cViewPr varScale="1">
        <p:scale>
          <a:sx n="91" d="100"/>
          <a:sy n="91" d="100"/>
        </p:scale>
        <p:origin x="8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A05B6-2719-6245-915C-41116F2C1817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1EA04-06C9-174F-88EE-145E49EC3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849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BB96C-6C9D-BC45-AF8D-17F1E6D3DDDA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3FF2F-8983-8B4E-BF53-27BBAD5AD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153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7E54-B698-0C4B-A3E0-404FA17BEFD2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614F5-D4F4-2E40-B858-16D1AFB46805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705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40078-B47D-6A48-8558-6BB5429AAB98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C4332-A0BB-BB46-91B6-210D76EC6C7D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8683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7850" y="61913"/>
            <a:ext cx="2141538" cy="60928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61913"/>
            <a:ext cx="6272212" cy="60928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114D7-27D6-224B-815B-BAADF986FE20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DBB4-1762-A244-ADD7-5F2D780B633D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692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93EC7-0F97-934A-872D-9570AC915A3F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66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5BFFE-46B2-3E4E-9FB7-03F64DA57433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DC1A4-7D66-8646-99E7-86B63F749531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102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355725"/>
            <a:ext cx="4062412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355725"/>
            <a:ext cx="40640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19FFE-A621-EE42-B6BD-FC949B8D0FDC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F8CD1-98CC-204A-B87A-D6AE0C0F41D9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653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0F6F0-8D79-7B49-9439-2B1626EB4585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73229-B6D3-3A40-98D0-9B6A5F4BF632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4692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73594-FDB2-E945-803A-213937856255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8AA1D-F02F-3A40-9ED4-4863C8BB2330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8867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A81A0-FE9C-5F4A-BAB2-A99DCD935822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63110-195D-994E-ADD1-7FBD4348218B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021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8FAD-C7A1-954C-AF65-F03945BAA7C9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975C1-BDEE-A246-B804-5BB623C5D41B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240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A4364-27B4-3A40-B4A6-5A187C7ADCBB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71720-01C4-824C-B147-1AC3A24F205F}" type="slidenum">
              <a:rPr lang="it-IT">
                <a:ea typeface="ＭＳ Ｐゴシック"/>
              </a:rPr>
              <a:pPr>
                <a:defRPr/>
              </a:pPr>
              <a:t>‹#›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821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1"/>
          <p:cNvSpPr>
            <a:spLocks noChangeShapeType="1"/>
          </p:cNvSpPr>
          <p:nvPr/>
        </p:nvSpPr>
        <p:spPr bwMode="auto">
          <a:xfrm flipH="1">
            <a:off x="1057275" y="1008063"/>
            <a:ext cx="8015288" cy="1587"/>
          </a:xfrm>
          <a:prstGeom prst="line">
            <a:avLst/>
          </a:prstGeom>
          <a:noFill/>
          <a:ln w="25560">
            <a:solidFill>
              <a:srgbClr val="367B77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808080">
                <a:alpha val="44031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 flipH="1">
            <a:off x="92075" y="6307138"/>
            <a:ext cx="8980488" cy="1587"/>
          </a:xfrm>
          <a:prstGeom prst="line">
            <a:avLst/>
          </a:prstGeom>
          <a:noFill/>
          <a:ln w="25560">
            <a:solidFill>
              <a:srgbClr val="367B77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808080">
                <a:alpha val="44031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57275" y="61913"/>
            <a:ext cx="691652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55725"/>
            <a:ext cx="8278812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0" y="6303963"/>
            <a:ext cx="176371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4E4B4C82-B1AC-9646-84C3-52E7ADF12384}" type="datetime1">
              <a:rPr lang="en-US" smtClean="0">
                <a:ea typeface="ＭＳ Ｐゴシック" charset="0"/>
              </a:rPr>
              <a:t>6/22/20</a:t>
            </a:fld>
            <a:endParaRPr lang="en-US">
              <a:ea typeface="ＭＳ Ｐゴシック" charset="0"/>
            </a:endParaRP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1765300" y="6303963"/>
            <a:ext cx="5595938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>
                <a:ea typeface="ＭＳ Ｐゴシック" charset="0"/>
              </a:rPr>
              <a:t>Domenico D'Urso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362825" y="6303963"/>
            <a:ext cx="176371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6D7D281C-3D67-D747-99EE-0B5B0E88EEFC}" type="slidenum">
              <a:rPr lang="it-IT">
                <a:ea typeface="ＭＳ Ｐゴシック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t>‹#›</a:t>
            </a:fld>
            <a:endParaRPr lang="it-IT"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3452" y="94438"/>
            <a:ext cx="1534160" cy="848360"/>
          </a:xfrm>
          <a:prstGeom prst="rect">
            <a:avLst/>
          </a:prstGeom>
        </p:spPr>
      </p:pic>
      <p:pic>
        <p:nvPicPr>
          <p:cNvPr id="12" name="Picture 11" descr="logo_atene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" y="35748"/>
            <a:ext cx="1066800" cy="10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300">
          <a:solidFill>
            <a:srgbClr val="000080"/>
          </a:solidFill>
          <a:latin typeface="Gill Sans MT" charset="0"/>
          <a:ea typeface="ＭＳ Ｐゴシック" charset="0"/>
          <a:cs typeface="ＭＳ Ｐゴシック" charset="0"/>
        </a:defRPr>
      </a:lvl9pPr>
    </p:titleStyle>
    <p:bodyStyle>
      <a:lvl1pPr marL="514350" indent="-514350" algn="l" defTabSz="449263" rtl="0" eaLnBrk="1" fontAlgn="base" hangingPunct="1">
        <a:spcBef>
          <a:spcPts val="600"/>
        </a:spcBef>
        <a:spcAft>
          <a:spcPct val="0"/>
        </a:spcAft>
        <a:buClrTx/>
        <a:buSzPct val="100000"/>
        <a:buFont typeface="Wingdings" charset="2"/>
        <a:buChar char="Ø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971550" indent="-514350" algn="l" defTabSz="449263" rtl="0" eaLnBrk="1" fontAlgn="base" hangingPunct="1">
        <a:spcBef>
          <a:spcPts val="550"/>
        </a:spcBef>
        <a:spcAft>
          <a:spcPct val="0"/>
        </a:spcAft>
        <a:buClrTx/>
        <a:buSzPct val="100000"/>
        <a:buFont typeface="Wingdings" charset="2"/>
        <a:buChar char="q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371600" indent="-457200" algn="l" defTabSz="449263" rtl="0" eaLnBrk="1" fontAlgn="base" hangingPunct="1">
        <a:spcBef>
          <a:spcPts val="600"/>
        </a:spcBef>
        <a:spcAft>
          <a:spcPct val="0"/>
        </a:spcAft>
        <a:buClrTx/>
        <a:buSzPct val="100000"/>
        <a:buFont typeface="Wingdings" charset="2"/>
        <a:buChar char="ü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828800" indent="-457200" algn="l" defTabSz="449263" rtl="0" eaLnBrk="1" fontAlgn="base" hangingPunct="1">
        <a:spcBef>
          <a:spcPts val="500"/>
        </a:spcBef>
        <a:spcAft>
          <a:spcPct val="0"/>
        </a:spcAft>
        <a:buClrTx/>
        <a:buSzPct val="100000"/>
        <a:buFont typeface="Courier New"/>
        <a:buChar char="o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286000" indent="-457200" algn="l" defTabSz="449263" rtl="0" eaLnBrk="1" fontAlgn="base" hangingPunct="1">
        <a:spcBef>
          <a:spcPts val="500"/>
        </a:spcBef>
        <a:spcAft>
          <a:spcPct val="0"/>
        </a:spcAft>
        <a:buClrTx/>
        <a:buSzPct val="100000"/>
        <a:buFont typeface="Wingdings" charset="2"/>
        <a:buChar char="v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8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8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8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8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Laboratori</a:t>
            </a:r>
            <a:r>
              <a:rPr lang="en-US" dirty="0"/>
              <a:t> </a:t>
            </a:r>
            <a:r>
              <a:rPr lang="en-US" dirty="0" err="1"/>
              <a:t>Nazionali</a:t>
            </a:r>
            <a:r>
              <a:rPr lang="en-US" dirty="0"/>
              <a:t> del </a:t>
            </a:r>
            <a:r>
              <a:rPr lang="en-US" dirty="0" err="1"/>
              <a:t>Sud</a:t>
            </a:r>
            <a:br>
              <a:rPr lang="en-US" dirty="0"/>
            </a:br>
            <a:r>
              <a:rPr lang="en-US" dirty="0" err="1"/>
              <a:t>Università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di Sassari</a:t>
            </a:r>
          </a:p>
        </p:txBody>
      </p:sp>
    </p:spTree>
    <p:extLst>
      <p:ext uri="{BB962C8B-B14F-4D97-AF65-F5344CB8AC3E}">
        <p14:creationId xmlns:p14="http://schemas.microsoft.com/office/powerpoint/2010/main" val="294849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284CC-D855-9940-A726-A591D022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4CA4A-BBE5-5D43-88DA-F02AA04F602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6/23/20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C11-7BC4-A94F-860E-7CB3B5160A4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E8DFD-C4FD-2540-BC15-A33F16E01B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10</a:t>
            </a:fld>
            <a:endParaRPr lang="it-IT">
              <a:ea typeface="ＭＳ Ｐゴシック"/>
            </a:endParaRPr>
          </a:p>
        </p:txBody>
      </p:sp>
      <p:pic>
        <p:nvPicPr>
          <p:cNvPr id="10" name="Picture 9" descr="A picture containing map, text, photo, many&#10;&#10;Description automatically generated">
            <a:extLst>
              <a:ext uri="{FF2B5EF4-FFF2-40B4-BE49-F238E27FC236}">
                <a16:creationId xmlns:a16="http://schemas.microsoft.com/office/drawing/2014/main" id="{8C0DC4DC-2593-C54B-B0F4-41980CD2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914"/>
            <a:ext cx="9144000" cy="51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7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AA46-CF09-744C-BA36-3EFF1E79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Sos</a:t>
            </a:r>
            <a:r>
              <a:rPr lang="en-US" dirty="0"/>
              <a:t> </a:t>
            </a:r>
            <a:r>
              <a:rPr lang="en-US" dirty="0" err="1"/>
              <a:t>Enattos</a:t>
            </a:r>
            <a:r>
              <a:rPr lang="en-US" dirty="0"/>
              <a:t> Candidature </a:t>
            </a:r>
            <a:br>
              <a:rPr lang="en-US" dirty="0"/>
            </a:br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5781F-00D1-2849-8547-7FFA5310A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third underground measurement station (SOE3) joins the network (infrastructure ready) for a broadband seismometer (</a:t>
            </a:r>
            <a:r>
              <a:rPr lang="en-US" sz="2400" i="1" dirty="0" err="1"/>
              <a:t>Nanometrics</a:t>
            </a:r>
            <a:r>
              <a:rPr lang="en-US" sz="2400" i="1" dirty="0"/>
              <a:t> Trillium120H </a:t>
            </a:r>
            <a:r>
              <a:rPr lang="en-US" sz="2400" dirty="0"/>
              <a:t>or </a:t>
            </a:r>
            <a:r>
              <a:rPr lang="en-US" sz="2400" i="1" dirty="0"/>
              <a:t>T360</a:t>
            </a:r>
            <a:r>
              <a:rPr lang="en-US" sz="2400" dirty="0"/>
              <a:t>); </a:t>
            </a:r>
          </a:p>
          <a:p>
            <a:r>
              <a:rPr lang="en-US" sz="2400" dirty="0"/>
              <a:t>SOE2 infrastructure improvement (ongoing in the first weeks of June 2020);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Surface array of short-period seismometers </a:t>
            </a:r>
            <a:r>
              <a:rPr lang="en-US" sz="2400" dirty="0"/>
              <a:t>(10x </a:t>
            </a:r>
            <a:r>
              <a:rPr lang="en-US" sz="2400" i="1" dirty="0" err="1"/>
              <a:t>Nanometrics</a:t>
            </a:r>
            <a:r>
              <a:rPr lang="en-US" sz="2400" i="1" dirty="0"/>
              <a:t> Trillium20</a:t>
            </a:r>
            <a:r>
              <a:rPr lang="en-US" sz="2400" dirty="0"/>
              <a:t>, 40x </a:t>
            </a:r>
            <a:r>
              <a:rPr lang="en-US" sz="2400" i="1" dirty="0" err="1"/>
              <a:t>InnoSeis</a:t>
            </a:r>
            <a:r>
              <a:rPr lang="en-US" sz="2400" i="1" dirty="0"/>
              <a:t> 5Hz geophones</a:t>
            </a:r>
            <a:r>
              <a:rPr lang="en-US" sz="2400" dirty="0"/>
              <a:t>, 20x </a:t>
            </a:r>
            <a:r>
              <a:rPr lang="en-US" sz="2400" i="1" dirty="0"/>
              <a:t>2s-class geophones</a:t>
            </a:r>
            <a:r>
              <a:rPr lang="en-US" sz="2400" dirty="0"/>
              <a:t>) at </a:t>
            </a:r>
            <a:r>
              <a:rPr lang="en-US" sz="2400" dirty="0" err="1"/>
              <a:t>Sos</a:t>
            </a:r>
            <a:r>
              <a:rPr lang="en-US" sz="2400" dirty="0"/>
              <a:t> </a:t>
            </a:r>
            <a:r>
              <a:rPr lang="en-US" sz="2400" dirty="0" err="1"/>
              <a:t>Enattos</a:t>
            </a:r>
            <a:r>
              <a:rPr lang="en-US" sz="2400" dirty="0"/>
              <a:t>; </a:t>
            </a:r>
          </a:p>
          <a:p>
            <a:r>
              <a:rPr lang="en-US" sz="2400" dirty="0"/>
              <a:t>Infrasound microphone arrays to be deployed in surface and underground; </a:t>
            </a:r>
          </a:p>
          <a:p>
            <a:r>
              <a:rPr lang="en-US" sz="2400" dirty="0"/>
              <a:t>Geological survey along the ET “triangle” with </a:t>
            </a:r>
            <a:r>
              <a:rPr lang="en-US" sz="2400" dirty="0" err="1"/>
              <a:t>georesistivimeter</a:t>
            </a:r>
            <a:r>
              <a:rPr lang="en-US" sz="2400" dirty="0"/>
              <a:t> probe.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D62F5-601C-5349-AFF8-A772E94ECF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6/23/20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835FD-E0B4-8746-9DF2-9FB17D95A8E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B3F2F-3DC4-974E-89A4-A3048C2664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11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2500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5A53-FED9-2041-BC80-05383ED2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Sos</a:t>
            </a:r>
            <a:r>
              <a:rPr lang="en-US" dirty="0"/>
              <a:t> </a:t>
            </a:r>
            <a:r>
              <a:rPr lang="en-US" dirty="0" err="1"/>
              <a:t>Enattos</a:t>
            </a:r>
            <a:r>
              <a:rPr lang="en-US" dirty="0"/>
              <a:t> Candidature</a:t>
            </a:r>
            <a:br>
              <a:rPr lang="en-US" dirty="0"/>
            </a:br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4BE6F-2035-AD49-B60B-E7CE97AD3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Borehole excavation (2020)</a:t>
            </a:r>
          </a:p>
          <a:p>
            <a:r>
              <a:rPr lang="en-US" sz="2400" dirty="0"/>
              <a:t>Long-period borehole </a:t>
            </a:r>
            <a:r>
              <a:rPr lang="en-US" sz="2400" dirty="0" err="1"/>
              <a:t>microseismic</a:t>
            </a:r>
            <a:r>
              <a:rPr lang="en-US" sz="2400" dirty="0"/>
              <a:t> measurements at depth 250-300m with broadband borehole seismometers (</a:t>
            </a:r>
            <a:r>
              <a:rPr lang="en-US" sz="2400" i="1" dirty="0" err="1"/>
              <a:t>Nanometrics</a:t>
            </a:r>
            <a:r>
              <a:rPr lang="en-US" sz="2400" i="1" dirty="0"/>
              <a:t> Trillium120 BH Slim</a:t>
            </a:r>
            <a:r>
              <a:rPr lang="en-US" sz="2400" dirty="0"/>
              <a:t>); </a:t>
            </a:r>
          </a:p>
          <a:p>
            <a:r>
              <a:rPr lang="en-US" sz="2400" dirty="0"/>
              <a:t>Surface seismic measurements at the corners close to the boreholes with broadband seismometers (</a:t>
            </a:r>
            <a:r>
              <a:rPr lang="en-US" sz="2400" i="1" dirty="0" err="1"/>
              <a:t>Nanometrics</a:t>
            </a:r>
            <a:r>
              <a:rPr lang="en-US" sz="2400" i="1" dirty="0"/>
              <a:t> Trillium120H</a:t>
            </a:r>
            <a:r>
              <a:rPr lang="en-US" sz="2400" dirty="0"/>
              <a:t>). 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AD4D1-2B44-FE48-A8AA-53C929E718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6/23/20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1ED05-054C-CE4C-8FD3-D17A4E5D709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2CECF-6C8E-784A-A8FE-0C92ED8D1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12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4895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4AFC477-D24A-7442-AF02-D2D81637E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6" t="15082" r="8014"/>
          <a:stretch/>
        </p:blipFill>
        <p:spPr>
          <a:xfrm>
            <a:off x="171959" y="3533405"/>
            <a:ext cx="3647394" cy="2377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CD3BC-B68C-0F41-AF2E-3D6CBE024E4F}"/>
              </a:ext>
            </a:extLst>
          </p:cNvPr>
          <p:cNvSpPr txBox="1"/>
          <p:nvPr/>
        </p:nvSpPr>
        <p:spPr>
          <a:xfrm>
            <a:off x="171960" y="1521934"/>
            <a:ext cx="39999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b="1" dirty="0"/>
          </a:p>
          <a:p>
            <a:endParaRPr lang="en-GB" sz="1350" b="1" dirty="0"/>
          </a:p>
          <a:p>
            <a:r>
              <a:rPr lang="en-GB" sz="1350" b="1" dirty="0"/>
              <a:t>First analysis of seismic sensor data submitted</a:t>
            </a:r>
            <a:endParaRPr lang="en-IT" sz="1350" b="1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9BA077-BDB3-C94E-A5E2-627353F213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" y="2195100"/>
            <a:ext cx="3948481" cy="123390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9399F6-F377-6C48-8AA8-BF104738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49" r="6558"/>
          <a:stretch/>
        </p:blipFill>
        <p:spPr>
          <a:xfrm>
            <a:off x="5829300" y="1630988"/>
            <a:ext cx="2819406" cy="2042343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0C6386-843E-DF49-B4C0-1E054A497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77" r="5797"/>
          <a:stretch/>
        </p:blipFill>
        <p:spPr>
          <a:xfrm>
            <a:off x="5829300" y="3736346"/>
            <a:ext cx="2850434" cy="2070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51E83A-000C-B945-8949-FCD2E3AA69B7}"/>
              </a:ext>
            </a:extLst>
          </p:cNvPr>
          <p:cNvSpPr txBox="1"/>
          <p:nvPr/>
        </p:nvSpPr>
        <p:spPr>
          <a:xfrm>
            <a:off x="7233556" y="5666012"/>
            <a:ext cx="42672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050" dirty="0"/>
              <a:t>time</a:t>
            </a:r>
          </a:p>
        </p:txBody>
      </p:sp>
      <p:sp>
        <p:nvSpPr>
          <p:cNvPr id="15" name="Curved Right Arrow 14">
            <a:extLst>
              <a:ext uri="{FF2B5EF4-FFF2-40B4-BE49-F238E27FC236}">
                <a16:creationId xmlns:a16="http://schemas.microsoft.com/office/drawing/2014/main" id="{C0317EF7-B09C-C24C-A779-253A284E4BBC}"/>
              </a:ext>
            </a:extLst>
          </p:cNvPr>
          <p:cNvSpPr/>
          <p:nvPr/>
        </p:nvSpPr>
        <p:spPr>
          <a:xfrm>
            <a:off x="5233307" y="3045279"/>
            <a:ext cx="595993" cy="1869622"/>
          </a:xfrm>
          <a:prstGeom prst="curvedRightArrow">
            <a:avLst>
              <a:gd name="adj1" fmla="val 17741"/>
              <a:gd name="adj2" fmla="val 42604"/>
              <a:gd name="adj3" fmla="val 22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EC910C-981C-9441-8EE2-76D4D797969E}"/>
              </a:ext>
            </a:extLst>
          </p:cNvPr>
          <p:cNvCxnSpPr>
            <a:stCxn id="10" idx="3"/>
            <a:endCxn id="12" idx="1"/>
          </p:cNvCxnSpPr>
          <p:nvPr/>
        </p:nvCxnSpPr>
        <p:spPr>
          <a:xfrm flipV="1">
            <a:off x="3969897" y="2652159"/>
            <a:ext cx="1859404" cy="1598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E79FAC-050E-CD42-878A-4FFD8FE015B1}"/>
              </a:ext>
            </a:extLst>
          </p:cNvPr>
          <p:cNvSpPr txBox="1"/>
          <p:nvPr/>
        </p:nvSpPr>
        <p:spPr>
          <a:xfrm rot="21311158">
            <a:off x="4013639" y="2408890"/>
            <a:ext cx="1693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50" b="1" dirty="0">
                <a:solidFill>
                  <a:schemeClr val="accent1"/>
                </a:solidFill>
              </a:rPr>
              <a:t>Waveform =&gt; PSD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58F7F2-2DB1-AC41-BC0C-DD847B8BBA7D}"/>
              </a:ext>
            </a:extLst>
          </p:cNvPr>
          <p:cNvSpPr txBox="1"/>
          <p:nvPr/>
        </p:nvSpPr>
        <p:spPr>
          <a:xfrm>
            <a:off x="4198792" y="3841585"/>
            <a:ext cx="1215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50" b="1" dirty="0">
                <a:solidFill>
                  <a:schemeClr val="accent1"/>
                </a:solidFill>
              </a:rPr>
              <a:t>PSD =&gt; RMS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C2115-1052-1B40-B8CB-2D7ECCB4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LNS-UNISS Role</a:t>
            </a:r>
          </a:p>
        </p:txBody>
      </p:sp>
    </p:spTree>
    <p:extLst>
      <p:ext uri="{BB962C8B-B14F-4D97-AF65-F5344CB8AC3E}">
        <p14:creationId xmlns:p14="http://schemas.microsoft.com/office/powerpoint/2010/main" val="2987712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889EDA63-3EDB-4C42-935A-2E43D4D30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915" y="2749985"/>
            <a:ext cx="3196785" cy="180463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164E109-B800-714E-9101-54365924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558" y="4247988"/>
            <a:ext cx="2978626" cy="1675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76FE51-0DA9-034A-A86F-D98FF389C15A}"/>
              </a:ext>
            </a:extLst>
          </p:cNvPr>
          <p:cNvSpPr txBox="1"/>
          <p:nvPr/>
        </p:nvSpPr>
        <p:spPr>
          <a:xfrm>
            <a:off x="4865915" y="1208022"/>
            <a:ext cx="399999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@UNISS</a:t>
            </a:r>
          </a:p>
          <a:p>
            <a:endParaRPr lang="en-GB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Configuration of NI-cRIO-9049 electronic system for Archimedes balance (founded by </a:t>
            </a:r>
            <a:r>
              <a:rPr lang="en-GB" sz="1350" b="1" dirty="0" err="1"/>
              <a:t>SarGrav</a:t>
            </a:r>
            <a:r>
              <a:rPr lang="en-GB" sz="1350" b="1" dirty="0"/>
              <a:t> project)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Preliminary test in Real-Time mode</a:t>
            </a:r>
          </a:p>
        </p:txBody>
      </p:sp>
      <p:pic>
        <p:nvPicPr>
          <p:cNvPr id="13" name="Picture 12" descr="A picture containing indoor, grass, sitting, mirror&#10;&#10;Description automatically generated">
            <a:extLst>
              <a:ext uri="{FF2B5EF4-FFF2-40B4-BE49-F238E27FC236}">
                <a16:creationId xmlns:a16="http://schemas.microsoft.com/office/drawing/2014/main" id="{9D43C19E-4B1F-934E-B7B7-ED2D64E88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94" y="2749985"/>
            <a:ext cx="3196785" cy="18046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603598-673B-DB45-BEF1-A59133CCC1D3}"/>
              </a:ext>
            </a:extLst>
          </p:cNvPr>
          <p:cNvSpPr txBox="1"/>
          <p:nvPr/>
        </p:nvSpPr>
        <p:spPr>
          <a:xfrm>
            <a:off x="278094" y="1502496"/>
            <a:ext cx="399999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b="1" dirty="0"/>
          </a:p>
          <a:p>
            <a:endParaRPr lang="en-GB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Control room preparation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/>
              <a:t>Optical components assembly for the </a:t>
            </a:r>
            <a:r>
              <a:rPr lang="en-IT" sz="1350" b="1" dirty="0"/>
              <a:t>Archimedes balance prototype</a:t>
            </a:r>
          </a:p>
        </p:txBody>
      </p:sp>
      <p:pic>
        <p:nvPicPr>
          <p:cNvPr id="8" name="Picture 7" descr="A picture containing indoor, person, table, man&#10;&#10;Description automatically generated">
            <a:extLst>
              <a:ext uri="{FF2B5EF4-FFF2-40B4-BE49-F238E27FC236}">
                <a16:creationId xmlns:a16="http://schemas.microsoft.com/office/drawing/2014/main" id="{D81B8A9B-CF19-3B4E-BF8E-CDAD4C645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89" y="4247509"/>
            <a:ext cx="3469750" cy="1675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F49B42-BBD2-BF4A-86D7-5AD27845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LNS-UNISS Role</a:t>
            </a:r>
          </a:p>
        </p:txBody>
      </p:sp>
    </p:spTree>
    <p:extLst>
      <p:ext uri="{BB962C8B-B14F-4D97-AF65-F5344CB8AC3E}">
        <p14:creationId xmlns:p14="http://schemas.microsoft.com/office/powerpoint/2010/main" val="3966055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AF2C-315A-214B-BA4E-A7DCEDA4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Attività</a:t>
            </a:r>
            <a:r>
              <a:rPr lang="en-US" dirty="0"/>
              <a:t>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20D12-3DEB-0D4C-AD98-96142D078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Candidatura </a:t>
            </a:r>
            <a:r>
              <a:rPr lang="it-IT" dirty="0" err="1"/>
              <a:t>Sos</a:t>
            </a:r>
            <a:r>
              <a:rPr lang="it-IT" dirty="0"/>
              <a:t> </a:t>
            </a:r>
            <a:r>
              <a:rPr lang="it-IT" dirty="0" err="1"/>
              <a:t>Enattos</a:t>
            </a:r>
            <a:endParaRPr lang="it-IT" dirty="0"/>
          </a:p>
          <a:p>
            <a:pPr lvl="1"/>
            <a:r>
              <a:rPr lang="it-IT" sz="2400" dirty="0"/>
              <a:t>campagne di campionatura del suolo, operazioni di carotaggio, </a:t>
            </a:r>
            <a:r>
              <a:rPr lang="en-US" sz="2400" dirty="0" err="1"/>
              <a:t>studi</a:t>
            </a:r>
            <a:r>
              <a:rPr lang="en-US" sz="2400" dirty="0"/>
              <a:t> geo-</a:t>
            </a:r>
            <a:r>
              <a:rPr lang="en-US" sz="2400" dirty="0" err="1"/>
              <a:t>fisici</a:t>
            </a:r>
            <a:r>
              <a:rPr lang="en-US" sz="2400" dirty="0"/>
              <a:t> e geo-</a:t>
            </a:r>
            <a:r>
              <a:rPr lang="en-US" sz="2400" dirty="0" err="1"/>
              <a:t>elettrici</a:t>
            </a:r>
            <a:r>
              <a:rPr lang="en-US" sz="2400" dirty="0"/>
              <a:t> </a:t>
            </a:r>
            <a:r>
              <a:rPr lang="en-US" sz="2400" dirty="0" err="1"/>
              <a:t>sulla</a:t>
            </a:r>
            <a:r>
              <a:rPr lang="en-US" sz="2400" dirty="0"/>
              <a:t> </a:t>
            </a:r>
            <a:r>
              <a:rPr lang="en-US" sz="2400" dirty="0" err="1"/>
              <a:t>natura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terreni</a:t>
            </a:r>
            <a:r>
              <a:rPr lang="en-US" sz="2400" dirty="0"/>
              <a:t> </a:t>
            </a:r>
            <a:endParaRPr lang="it-IT" sz="2400" dirty="0"/>
          </a:p>
          <a:p>
            <a:pPr lvl="1"/>
            <a:r>
              <a:rPr lang="it-IT" sz="2400" dirty="0"/>
              <a:t>campagne di misura del rumore sismico e ambientale</a:t>
            </a:r>
          </a:p>
          <a:p>
            <a:pPr lvl="1"/>
            <a:r>
              <a:rPr lang="it-IT" sz="2400" dirty="0"/>
              <a:t>stima degli impatti socio-economici dell'Osservatorio. </a:t>
            </a:r>
            <a:endParaRPr lang="en-US" sz="2400" dirty="0"/>
          </a:p>
          <a:p>
            <a:pPr lvl="1"/>
            <a:r>
              <a:rPr lang="en-US" sz="2400" dirty="0"/>
              <a:t>“</a:t>
            </a:r>
            <a:r>
              <a:rPr lang="en-US" sz="2400" dirty="0" err="1"/>
              <a:t>sponsorizzazione</a:t>
            </a:r>
            <a:r>
              <a:rPr lang="en-US" sz="2400" dirty="0"/>
              <a:t>” </a:t>
            </a:r>
            <a:r>
              <a:rPr lang="en-US" sz="2400" dirty="0" err="1"/>
              <a:t>sito</a:t>
            </a:r>
            <a:r>
              <a:rPr lang="en-US" sz="2400" dirty="0"/>
              <a:t>  </a:t>
            </a:r>
          </a:p>
          <a:p>
            <a:pPr marL="0" indent="0">
              <a:buNone/>
            </a:pPr>
            <a:r>
              <a:rPr lang="en-US" sz="2800" b="1" dirty="0" err="1">
                <a:solidFill>
                  <a:srgbClr val="FF0000"/>
                </a:solidFill>
              </a:rPr>
              <a:t>Richieste</a:t>
            </a:r>
            <a:r>
              <a:rPr lang="en-US" sz="2800" b="1" dirty="0">
                <a:solidFill>
                  <a:srgbClr val="FF0000"/>
                </a:solidFill>
              </a:rPr>
              <a:t>: 10 </a:t>
            </a:r>
            <a:r>
              <a:rPr lang="en-US" sz="2800" b="1" dirty="0" err="1">
                <a:solidFill>
                  <a:srgbClr val="FF0000"/>
                </a:solidFill>
              </a:rPr>
              <a:t>keuro</a:t>
            </a:r>
            <a:r>
              <a:rPr lang="en-US" sz="2800" b="1" dirty="0">
                <a:solidFill>
                  <a:srgbClr val="FF0000"/>
                </a:solidFill>
              </a:rPr>
              <a:t> per </a:t>
            </a:r>
            <a:r>
              <a:rPr lang="en-US" sz="2800" b="1" dirty="0" err="1">
                <a:solidFill>
                  <a:srgbClr val="FF0000"/>
                </a:solidFill>
              </a:rPr>
              <a:t>missioni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C49B1-C8F3-E046-AEB2-FC5ED0BF83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88A29-C664-4B41-A655-CB59D0511E7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C64A3-BD4B-8D4C-9D24-F50ECFCADA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15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727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810C-4FC9-0B47-BD61-8D85BD19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Attività</a:t>
            </a:r>
            <a:r>
              <a:rPr lang="en-US" dirty="0"/>
              <a:t>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D43F9-F566-6C4A-8E95-3985D1DF5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Misure</a:t>
            </a:r>
            <a:r>
              <a:rPr lang="en-US" sz="2800" dirty="0"/>
              <a:t> long-term del </a:t>
            </a:r>
            <a:r>
              <a:rPr lang="en-US" sz="2800" dirty="0" err="1"/>
              <a:t>segnale</a:t>
            </a:r>
            <a:r>
              <a:rPr lang="en-US" sz="2800" dirty="0"/>
              <a:t> </a:t>
            </a:r>
            <a:r>
              <a:rPr lang="en-US" sz="2800" dirty="0" err="1"/>
              <a:t>sismico</a:t>
            </a:r>
            <a:r>
              <a:rPr lang="en-US" sz="2800" dirty="0"/>
              <a:t> in </a:t>
            </a:r>
            <a:r>
              <a:rPr lang="en-US" sz="2800" dirty="0" err="1"/>
              <a:t>prossimità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localizzazione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vertici</a:t>
            </a:r>
            <a:r>
              <a:rPr lang="en-US" sz="2800" dirty="0"/>
              <a:t> </a:t>
            </a:r>
            <a:r>
              <a:rPr lang="en-US" sz="2800" dirty="0" err="1"/>
              <a:t>dell’interferometro</a:t>
            </a:r>
            <a:endParaRPr lang="en-US" sz="2800" dirty="0"/>
          </a:p>
          <a:p>
            <a:r>
              <a:rPr lang="en-US" sz="2800" dirty="0" err="1"/>
              <a:t>stima</a:t>
            </a:r>
            <a:r>
              <a:rPr lang="en-US" sz="2800" dirty="0"/>
              <a:t> noise </a:t>
            </a:r>
            <a:r>
              <a:rPr lang="en-US" sz="2800" dirty="0" err="1"/>
              <a:t>ambientale</a:t>
            </a:r>
            <a:r>
              <a:rPr lang="en-US" sz="2800" dirty="0"/>
              <a:t> (</a:t>
            </a:r>
            <a:r>
              <a:rPr lang="en-US" sz="2800" dirty="0" err="1"/>
              <a:t>naturale</a:t>
            </a:r>
            <a:r>
              <a:rPr lang="en-US" sz="2800" dirty="0"/>
              <a:t> e/o </a:t>
            </a:r>
            <a:r>
              <a:rPr lang="en-US" sz="2800" dirty="0" err="1"/>
              <a:t>antropico</a:t>
            </a:r>
            <a:r>
              <a:rPr lang="en-US" sz="2800" dirty="0"/>
              <a:t>) </a:t>
            </a:r>
            <a:r>
              <a:rPr lang="en-US" sz="2800" dirty="0" err="1"/>
              <a:t>alla</a:t>
            </a:r>
            <a:r>
              <a:rPr lang="en-US" sz="2800" dirty="0"/>
              <a:t> </a:t>
            </a:r>
            <a:r>
              <a:rPr lang="en-US" sz="2800" dirty="0" err="1"/>
              <a:t>profondità</a:t>
            </a:r>
            <a:r>
              <a:rPr lang="en-US" sz="2800" dirty="0"/>
              <a:t> e </a:t>
            </a:r>
            <a:r>
              <a:rPr lang="en-US" sz="2800" dirty="0" err="1"/>
              <a:t>nella</a:t>
            </a:r>
            <a:r>
              <a:rPr lang="en-US" sz="2800" dirty="0"/>
              <a:t> </a:t>
            </a:r>
            <a:r>
              <a:rPr lang="en-US" sz="2800" dirty="0" err="1"/>
              <a:t>sede</a:t>
            </a:r>
            <a:r>
              <a:rPr lang="en-US" sz="2800" dirty="0"/>
              <a:t> </a:t>
            </a:r>
            <a:r>
              <a:rPr lang="en-US" sz="2800" dirty="0" err="1"/>
              <a:t>prevista</a:t>
            </a:r>
            <a:r>
              <a:rPr lang="en-US" sz="2800" dirty="0"/>
              <a:t> per </a:t>
            </a:r>
            <a:r>
              <a:rPr lang="en-US" sz="2800" dirty="0" err="1"/>
              <a:t>l’infrastruttura</a:t>
            </a:r>
            <a:endParaRPr lang="en-US" sz="2800" dirty="0"/>
          </a:p>
          <a:p>
            <a:r>
              <a:rPr lang="en-US" sz="2800" dirty="0" err="1"/>
              <a:t>correlazione</a:t>
            </a:r>
            <a:r>
              <a:rPr lang="en-US" sz="2800" dirty="0"/>
              <a:t> con </a:t>
            </a:r>
            <a:r>
              <a:rPr lang="en-US" sz="2800" dirty="0" err="1"/>
              <a:t>misure</a:t>
            </a:r>
            <a:r>
              <a:rPr lang="en-US" sz="2800" dirty="0"/>
              <a:t> </a:t>
            </a:r>
            <a:r>
              <a:rPr lang="en-US" sz="2800" dirty="0" err="1"/>
              <a:t>analoghe</a:t>
            </a:r>
            <a:r>
              <a:rPr lang="en-US" sz="2800" dirty="0"/>
              <a:t> </a:t>
            </a:r>
            <a:r>
              <a:rPr lang="en-US" sz="2800" dirty="0" err="1"/>
              <a:t>eseguite</a:t>
            </a:r>
            <a:r>
              <a:rPr lang="en-US" sz="2800" dirty="0"/>
              <a:t> a diverse </a:t>
            </a:r>
            <a:r>
              <a:rPr lang="en-US" sz="2800" dirty="0" err="1"/>
              <a:t>profondità</a:t>
            </a:r>
            <a:r>
              <a:rPr lang="en-US" sz="2800" dirty="0"/>
              <a:t> </a:t>
            </a:r>
            <a:r>
              <a:rPr lang="en-US" sz="2800" dirty="0" err="1"/>
              <a:t>all’interno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miniera</a:t>
            </a:r>
            <a:r>
              <a:rPr lang="en-US" sz="2800" dirty="0"/>
              <a:t> di </a:t>
            </a:r>
            <a:r>
              <a:rPr lang="en-US" sz="2800" dirty="0" err="1"/>
              <a:t>Sos</a:t>
            </a:r>
            <a:r>
              <a:rPr lang="en-US" sz="2800" dirty="0"/>
              <a:t> </a:t>
            </a:r>
            <a:r>
              <a:rPr lang="en-US" sz="2800" dirty="0" err="1"/>
              <a:t>Enattos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err="1"/>
              <a:t>Richiesta</a:t>
            </a:r>
            <a:r>
              <a:rPr lang="en-US" sz="2800" dirty="0"/>
              <a:t>: </a:t>
            </a:r>
            <a:r>
              <a:rPr lang="en-US" dirty="0" err="1"/>
              <a:t>Installazione</a:t>
            </a:r>
            <a:r>
              <a:rPr lang="en-US" dirty="0"/>
              <a:t> e commissioning per 2 </a:t>
            </a:r>
            <a:r>
              <a:rPr lang="en-US" dirty="0" err="1"/>
              <a:t>sensori</a:t>
            </a:r>
            <a:r>
              <a:rPr lang="en-US" dirty="0"/>
              <a:t>  T120SBH/BH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 50k euro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2C85-1E26-6B4C-AF30-A16E6D05F76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6/23/20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BC6D5-D067-7647-853F-59BC47FC3C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C4A16-4F97-8042-BEEE-AAD88C26A5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16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1359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3F66-AEB8-6444-B687-2CCE4EC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</a:t>
            </a:r>
            <a:r>
              <a:rPr lang="en-US" dirty="0" err="1"/>
              <a:t>Anagrafica</a:t>
            </a:r>
            <a:r>
              <a:rPr lang="en-US" dirty="0"/>
              <a:t>/</a:t>
            </a:r>
            <a:r>
              <a:rPr lang="en-US" dirty="0" err="1"/>
              <a:t>Richieste</a:t>
            </a:r>
            <a:r>
              <a:rPr lang="en-US" dirty="0"/>
              <a:t>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A49AC-8E0D-9C4B-910C-939CA56D41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6/23/20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594D6-F36E-D541-8DEE-74CC580495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15457-7F3C-2141-B788-4BA858F28D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17</a:t>
            </a:fld>
            <a:endParaRPr lang="it-IT">
              <a:ea typeface="ＭＳ Ｐゴシック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514AEE-BEE7-8F45-923C-EB82C2086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181627"/>
              </p:ext>
            </p:extLst>
          </p:nvPr>
        </p:nvGraphicFramePr>
        <p:xfrm>
          <a:off x="1852550" y="1109303"/>
          <a:ext cx="5508688" cy="3484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546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Personel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Virgo FTE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r>
                        <a:rPr lang="en-US" sz="2000" b="0" dirty="0"/>
                        <a:t>Massimo </a:t>
                      </a:r>
                      <a:r>
                        <a:rPr lang="en-US" sz="2000" b="0" dirty="0" err="1"/>
                        <a:t>Carpinelli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Domenico </a:t>
                      </a:r>
                      <a:r>
                        <a:rPr lang="en-US" sz="2000" b="1" dirty="0" err="1"/>
                        <a:t>D’Urso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Davide </a:t>
                      </a:r>
                      <a:r>
                        <a:rPr lang="en-US" sz="2000" b="0" dirty="0" err="1"/>
                        <a:t>Rozza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12261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r>
                        <a:rPr lang="en-US" sz="2000" b="0" dirty="0" err="1"/>
                        <a:t>Viviana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Scherini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/>
                        <a:t>Iara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Tosta</a:t>
                      </a:r>
                      <a:r>
                        <a:rPr lang="en-US" sz="2000" b="0" dirty="0"/>
                        <a:t> e </a:t>
                      </a:r>
                      <a:r>
                        <a:rPr lang="en-US" sz="2000" b="0" dirty="0" err="1"/>
                        <a:t>Melo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Luca </a:t>
                      </a:r>
                      <a:r>
                        <a:rPr lang="en-US" sz="2000" b="0" dirty="0" err="1"/>
                        <a:t>Deidda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2BC2D7-C87F-734D-8F0A-7F33CB07D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499301"/>
              </p:ext>
            </p:extLst>
          </p:nvPr>
        </p:nvGraphicFramePr>
        <p:xfrm>
          <a:off x="1558894" y="4698086"/>
          <a:ext cx="60960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kEuro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Missioni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N. 6 Meeting </a:t>
                      </a:r>
                      <a:r>
                        <a:rPr lang="en-US" sz="1600" dirty="0" err="1"/>
                        <a:t>Nazionali</a:t>
                      </a:r>
                      <a:r>
                        <a:rPr lang="en-US" sz="1600" baseline="0" dirty="0"/>
                        <a:t> 1 </a:t>
                      </a:r>
                      <a:r>
                        <a:rPr lang="en-US" sz="1600" baseline="0" dirty="0" err="1"/>
                        <a:t>fisico</a:t>
                      </a:r>
                      <a:r>
                        <a:rPr lang="en-US" sz="1600" baseline="0" dirty="0"/>
                        <a:t> x 3 </a:t>
                      </a:r>
                      <a:r>
                        <a:rPr lang="en-US" sz="1600" baseline="0" dirty="0" err="1"/>
                        <a:t>gg</a:t>
                      </a:r>
                      <a:r>
                        <a:rPr lang="en-US" sz="1600" baseline="0" dirty="0"/>
                        <a:t>     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/>
                        <a:t>N. 3 Meeting </a:t>
                      </a:r>
                      <a:r>
                        <a:rPr lang="en-US" sz="1600" dirty="0" err="1"/>
                        <a:t>Internazionali</a:t>
                      </a:r>
                      <a:r>
                        <a:rPr lang="en-US" sz="1600" dirty="0"/>
                        <a:t> 1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fisico</a:t>
                      </a:r>
                      <a:r>
                        <a:rPr lang="en-US" sz="1600" baseline="0" dirty="0"/>
                        <a:t> x 3 </a:t>
                      </a:r>
                      <a:r>
                        <a:rPr lang="en-US" sz="1600" baseline="0" dirty="0" err="1"/>
                        <a:t>gg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600" dirty="0" err="1"/>
                        <a:t>Installazione</a:t>
                      </a:r>
                      <a:r>
                        <a:rPr lang="en-US" sz="1600" dirty="0"/>
                        <a:t> e Commissioning </a:t>
                      </a:r>
                      <a:r>
                        <a:rPr lang="en-US" sz="1600" dirty="0" err="1"/>
                        <a:t>Sensori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155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42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007" y="61913"/>
            <a:ext cx="3786794" cy="942975"/>
          </a:xfrm>
        </p:spPr>
        <p:txBody>
          <a:bodyPr/>
          <a:lstStyle/>
          <a:p>
            <a:r>
              <a:rPr lang="en-US" sz="3200" dirty="0"/>
              <a:t> INFN UNISS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VIRGO: Search for Burst Multi-messenger event candidates</a:t>
            </a:r>
          </a:p>
          <a:p>
            <a:pPr marL="457200" lvl="1" indent="0">
              <a:buNone/>
            </a:pPr>
            <a:endParaRPr lang="en-US" sz="2400" dirty="0"/>
          </a:p>
          <a:p>
            <a:endParaRPr lang="en-US" sz="2800" dirty="0"/>
          </a:p>
          <a:p>
            <a:r>
              <a:rPr lang="en-US" sz="2800" dirty="0"/>
              <a:t>ET: </a:t>
            </a:r>
            <a:r>
              <a:rPr lang="en-US" sz="2800" dirty="0" err="1"/>
              <a:t>Sos</a:t>
            </a:r>
            <a:r>
              <a:rPr lang="en-US" sz="2800" dirty="0"/>
              <a:t> </a:t>
            </a:r>
            <a:r>
              <a:rPr lang="en-US" sz="2800" dirty="0" err="1"/>
              <a:t>Enattos</a:t>
            </a:r>
            <a:r>
              <a:rPr lang="en-US" sz="2800" dirty="0"/>
              <a:t> Characterization and Candidature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A1F4CEF-4098-8548-B118-BAD05C7620EC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2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520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AE33-EE21-FF47-BE62-D0C253B4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O3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67966-CDD8-004F-AFCC-F477F5C524A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6/23/20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BFBF8-EB91-FC45-B690-A4BD3AE7601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2C44F-2E87-4B42-BBE2-039B66C5D6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3</a:t>
            </a:fld>
            <a:endParaRPr lang="it-IT">
              <a:ea typeface="ＭＳ Ｐゴシック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AD8660-54B6-4748-B719-2C904AA22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91" y="1368425"/>
            <a:ext cx="83552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9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C95D-389A-E846-957D-7AF4CBCE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Burst Multi-messenger </a:t>
            </a:r>
            <a:br>
              <a:rPr lang="en-US" dirty="0"/>
            </a:br>
            <a:r>
              <a:rPr lang="en-US" dirty="0"/>
              <a:t>event candidates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EB647F-C960-8845-B90E-6C7D30286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617" y="1355725"/>
            <a:ext cx="6682054" cy="47990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744D2-3B6D-1944-B98F-1A5F81417BF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B588B-CDB3-7640-AB49-032FFB9A2D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EF92-581C-4C46-96F7-A618BF4372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4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59917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52A0-06D7-ED4E-B129-7070044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Burst Multi-messenger </a:t>
            </a:r>
            <a:br>
              <a:rPr lang="en-US" dirty="0"/>
            </a:br>
            <a:r>
              <a:rPr lang="en-US" dirty="0"/>
              <a:t>event candidates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3D5529D0-241A-A04E-A698-FF76D7368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956" y="1355725"/>
            <a:ext cx="6629376" cy="47990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F1CA8-4FEF-0145-8091-C166E68398C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07449-D344-C040-A75A-27021C1DB6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111C7-9664-FA42-8289-41110415E4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5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039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0F66-D28C-D843-8E7F-7693B19E5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</a:t>
            </a:r>
            <a:r>
              <a:rPr lang="en-US" dirty="0" err="1"/>
              <a:t>Attività</a:t>
            </a:r>
            <a:r>
              <a:rPr lang="en-US" dirty="0"/>
              <a:t>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EBF7-70EF-854C-86F9-58137230A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analysis of VIRGO-LIGO data:</a:t>
            </a:r>
          </a:p>
          <a:p>
            <a:pPr lvl="1"/>
            <a:r>
              <a:rPr lang="en-US" dirty="0"/>
              <a:t>Search for Burst Multi-messenger event candidates, related to GRB or FRB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BE372-FF17-A541-9970-CBAB721D850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68485-24AA-8C4A-BA40-365266E876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55FFD-72BE-1949-8BBB-46AD435D65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6</a:t>
            </a:fld>
            <a:endParaRPr lang="it-IT">
              <a:ea typeface="ＭＳ Ｐゴシック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B7B07-122B-6B49-AFCF-B6074C1DABD5}"/>
              </a:ext>
            </a:extLst>
          </p:cNvPr>
          <p:cNvSpPr/>
          <p:nvPr/>
        </p:nvSpPr>
        <p:spPr>
          <a:xfrm>
            <a:off x="1057275" y="3167390"/>
            <a:ext cx="6756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Richieste</a:t>
            </a:r>
            <a:r>
              <a:rPr lang="en-US" sz="2800" b="1" dirty="0">
                <a:solidFill>
                  <a:srgbClr val="FF0000"/>
                </a:solidFill>
              </a:rPr>
              <a:t>: 10 </a:t>
            </a:r>
            <a:r>
              <a:rPr lang="en-US" sz="2800" b="1" dirty="0" err="1">
                <a:solidFill>
                  <a:srgbClr val="FF0000"/>
                </a:solidFill>
              </a:rPr>
              <a:t>keuro</a:t>
            </a:r>
            <a:r>
              <a:rPr lang="en-US" sz="2800" b="1" dirty="0">
                <a:solidFill>
                  <a:srgbClr val="FF0000"/>
                </a:solidFill>
              </a:rPr>
              <a:t> per </a:t>
            </a:r>
            <a:r>
              <a:rPr lang="en-US" sz="2800" b="1" dirty="0" err="1">
                <a:solidFill>
                  <a:srgbClr val="FF0000"/>
                </a:solidFill>
              </a:rPr>
              <a:t>missioni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8129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VIRGO: </a:t>
            </a:r>
            <a:r>
              <a:rPr lang="en-US" dirty="0" err="1"/>
              <a:t>Anagrafica</a:t>
            </a:r>
            <a:r>
              <a:rPr lang="en-US" dirty="0"/>
              <a:t>/</a:t>
            </a:r>
            <a:r>
              <a:rPr lang="en-US" dirty="0" err="1"/>
              <a:t>Richieste</a:t>
            </a:r>
            <a:r>
              <a:rPr lang="en-US" dirty="0"/>
              <a:t> 2021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96B631B-2774-2A41-AE06-FCBE08B195F7}" type="datetime1">
              <a:rPr lang="en-US" smtClean="0">
                <a:ea typeface="ＭＳ Ｐゴシック"/>
              </a:rPr>
              <a:t>6/22/20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7</a:t>
            </a:fld>
            <a:endParaRPr lang="it-IT">
              <a:ea typeface="ＭＳ Ｐゴシック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9962"/>
              </p:ext>
            </p:extLst>
          </p:nvPr>
        </p:nvGraphicFramePr>
        <p:xfrm>
          <a:off x="1852550" y="1109303"/>
          <a:ext cx="5508688" cy="3484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546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Personel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Virgo FTE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r>
                        <a:rPr lang="en-US" sz="2000" b="0" dirty="0"/>
                        <a:t>Massimo </a:t>
                      </a:r>
                      <a:r>
                        <a:rPr lang="en-US" sz="2000" b="0" dirty="0" err="1"/>
                        <a:t>Carpinelli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Domenico </a:t>
                      </a:r>
                      <a:r>
                        <a:rPr lang="en-US" sz="2000" b="1" dirty="0" err="1"/>
                        <a:t>D’Urso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Davide </a:t>
                      </a:r>
                      <a:r>
                        <a:rPr lang="en-US" sz="2000" b="0" dirty="0" err="1"/>
                        <a:t>Rozza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12261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r>
                        <a:rPr lang="en-US" sz="2000" b="0" dirty="0" err="1"/>
                        <a:t>Viviana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Scherini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Valeria </a:t>
                      </a:r>
                      <a:r>
                        <a:rPr lang="en-US" sz="2000" b="0" dirty="0" err="1"/>
                        <a:t>Sipala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/>
                        <a:t>Iara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Tosta</a:t>
                      </a:r>
                      <a:r>
                        <a:rPr lang="en-US" sz="2000" b="0" dirty="0"/>
                        <a:t> e </a:t>
                      </a:r>
                      <a:r>
                        <a:rPr lang="en-US" sz="2000" b="0" dirty="0" err="1"/>
                        <a:t>Melo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/>
                        <a:t>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54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69711"/>
              </p:ext>
            </p:extLst>
          </p:nvPr>
        </p:nvGraphicFramePr>
        <p:xfrm>
          <a:off x="1547303" y="4470927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kEuro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Missioni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/>
                        <a:t>N. 6 Meeting </a:t>
                      </a:r>
                      <a:r>
                        <a:rPr lang="en-US" dirty="0" err="1"/>
                        <a:t>Nazionali</a:t>
                      </a:r>
                      <a:r>
                        <a:rPr lang="en-US" baseline="0" dirty="0"/>
                        <a:t> 1 </a:t>
                      </a:r>
                      <a:r>
                        <a:rPr lang="en-US" baseline="0" dirty="0" err="1"/>
                        <a:t>fisico</a:t>
                      </a:r>
                      <a:r>
                        <a:rPr lang="en-US" baseline="0" dirty="0"/>
                        <a:t> x 3 </a:t>
                      </a:r>
                      <a:r>
                        <a:rPr lang="en-US" baseline="0" dirty="0" err="1"/>
                        <a:t>gg</a:t>
                      </a:r>
                      <a:r>
                        <a:rPr lang="en-US" baseline="0" dirty="0"/>
                        <a:t>    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/>
                        <a:t>N. 3 Meeting </a:t>
                      </a:r>
                      <a:r>
                        <a:rPr lang="en-US" dirty="0" err="1"/>
                        <a:t>Internazionali</a:t>
                      </a:r>
                      <a:r>
                        <a:rPr lang="en-US" dirty="0"/>
                        <a:t> 1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fisico</a:t>
                      </a:r>
                      <a:r>
                        <a:rPr lang="en-US" baseline="0" dirty="0"/>
                        <a:t> x 3 </a:t>
                      </a:r>
                      <a:r>
                        <a:rPr lang="en-US" baseline="0" dirty="0" err="1"/>
                        <a:t>gg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5.5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51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6DFD50-895E-0B47-8BE2-1324FD0E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Roadmap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B6EB-E915-C146-881B-C43DCF40645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6/23/20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CE99-1EF4-564D-9797-E809BE420E1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919F-DE13-8545-B405-AD46CC650B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8</a:t>
            </a:fld>
            <a:endParaRPr lang="it-IT">
              <a:ea typeface="ＭＳ Ｐゴシック"/>
            </a:endParaRP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65894AF-A683-CF44-B71B-2A07016B5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0" y="1136651"/>
            <a:ext cx="878371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68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EE2C-FB5B-1844-97D6-D26C2D10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ET: </a:t>
            </a:r>
            <a:r>
              <a:rPr lang="en-US" dirty="0" err="1"/>
              <a:t>Sos</a:t>
            </a:r>
            <a:r>
              <a:rPr lang="en-US" dirty="0"/>
              <a:t> </a:t>
            </a:r>
            <a:r>
              <a:rPr lang="en-US" dirty="0" err="1"/>
              <a:t>Enattos</a:t>
            </a:r>
            <a:r>
              <a:rPr lang="en-US" dirty="0"/>
              <a:t>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C0486-CBA9-E74E-BC4D-B8D312A9E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Sensors on site</a:t>
            </a:r>
          </a:p>
          <a:p>
            <a:pPr lvl="1"/>
            <a:r>
              <a:rPr lang="en-US" sz="2000" dirty="0"/>
              <a:t>3 broadband triaxial seismometers (1 surface vault installation + 2 underground); </a:t>
            </a:r>
          </a:p>
          <a:p>
            <a:pPr lvl="1"/>
            <a:r>
              <a:rPr lang="en-US" sz="2000" dirty="0"/>
              <a:t>2 short-period triaxial seismometers (first </a:t>
            </a:r>
            <a:r>
              <a:rPr lang="en-US" sz="2000" i="1" dirty="0"/>
              <a:t>seed </a:t>
            </a:r>
            <a:r>
              <a:rPr lang="en-US" sz="2000" dirty="0"/>
              <a:t>of a new array); </a:t>
            </a:r>
          </a:p>
          <a:p>
            <a:pPr lvl="1"/>
            <a:r>
              <a:rPr lang="en-US" sz="2000" dirty="0"/>
              <a:t>2 magnetometers (1 buried at surface, 1 underground). </a:t>
            </a:r>
          </a:p>
          <a:p>
            <a:endParaRPr lang="en-US" sz="2800" dirty="0"/>
          </a:p>
          <a:p>
            <a:r>
              <a:rPr lang="en-US" sz="2400" dirty="0"/>
              <a:t>Data acquired at the </a:t>
            </a:r>
            <a:r>
              <a:rPr lang="en-US" sz="2400" dirty="0" err="1"/>
              <a:t>SarGrav</a:t>
            </a:r>
            <a:r>
              <a:rPr lang="en-US" sz="2400" dirty="0"/>
              <a:t> control room, transmitted via UMTS link to remote server (INGV-PI server → ET repository). </a:t>
            </a:r>
            <a:endParaRPr lang="en-US" sz="2800" dirty="0"/>
          </a:p>
          <a:p>
            <a:pPr marL="0" indent="0">
              <a:buNone/>
            </a:pPr>
            <a:r>
              <a:rPr lang="en-US" sz="2400" i="1" dirty="0"/>
              <a:t>An alternative access point will be implemented through INFN-CA network.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30909-B40F-2546-82AC-F3B58BC50AC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0608C92-339F-4448-9EFB-8201E59F40EC}" type="datetime1">
              <a:rPr lang="en-US" smtClean="0">
                <a:ea typeface="ＭＳ Ｐゴシック"/>
              </a:rPr>
              <a:t>6/23/20</a:t>
            </a:fld>
            <a:endParaRPr lang="en-US">
              <a:ea typeface="ＭＳ Ｐゴシック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CACB3-9FB3-664B-ACC7-4978563946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it-IT">
                <a:ea typeface="ＭＳ Ｐゴシック"/>
              </a:rPr>
              <a:t>Domenico D'Urso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E28E-8465-4047-9498-FE917129B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E93EC7-0F97-934A-872D-9570AC915A3F}" type="slidenum">
              <a:rPr lang="it-IT" smtClean="0">
                <a:ea typeface="ＭＳ Ｐゴシック"/>
              </a:rPr>
              <a:pPr>
                <a:defRPr/>
              </a:pPr>
              <a:t>9</a:t>
            </a:fld>
            <a:endParaRPr lang="it-IT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1744913"/>
      </p:ext>
    </p:extLst>
  </p:cSld>
  <p:clrMapOvr>
    <a:masterClrMapping/>
  </p:clrMapOvr>
</p:sld>
</file>

<file path=ppt/theme/theme1.xml><?xml version="1.0" encoding="utf-8"?>
<a:theme xmlns:a="http://schemas.openxmlformats.org/drawingml/2006/main" name="Virgo_durso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MT"/>
        <a:ea typeface="ＭＳ Ｐゴシック"/>
        <a:cs typeface="ＭＳ Ｐゴシック"/>
      </a:majorFont>
      <a:minorFont>
        <a:latin typeface="Gill Sans M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Virgo_durso.potx</Template>
  <TotalTime>13148</TotalTime>
  <Words>639</Words>
  <Application>Microsoft Macintosh PowerPoint</Application>
  <PresentationFormat>On-screen Show (4:3)</PresentationFormat>
  <Paragraphs>157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Gill Sans MT</vt:lpstr>
      <vt:lpstr>Times New Roman</vt:lpstr>
      <vt:lpstr>Wingdings</vt:lpstr>
      <vt:lpstr>Virgo_durso</vt:lpstr>
      <vt:lpstr>Laboratori Nazionali del Sud Università degli Studi di Sassari</vt:lpstr>
      <vt:lpstr> INFN UNISS Role</vt:lpstr>
      <vt:lpstr>VIRGO: O3 results</vt:lpstr>
      <vt:lpstr>VIRGO: Burst Multi-messenger  event candidates</vt:lpstr>
      <vt:lpstr>VIRGO: Burst Multi-messenger  event candidates</vt:lpstr>
      <vt:lpstr>VIRGO: Attività 2021</vt:lpstr>
      <vt:lpstr>VIRGO: Anagrafica/Richieste 2021</vt:lpstr>
      <vt:lpstr>ET Roadmap</vt:lpstr>
      <vt:lpstr>ET: Sos Enattos Characterization</vt:lpstr>
      <vt:lpstr>PowerPoint Presentation</vt:lpstr>
      <vt:lpstr>ET: Sos Enattos Candidature  Next Steps</vt:lpstr>
      <vt:lpstr>ET: Sos Enattos Candidature Next Steps</vt:lpstr>
      <vt:lpstr>ET: LNS-UNISS Role</vt:lpstr>
      <vt:lpstr>ET: LNS-UNISS Role</vt:lpstr>
      <vt:lpstr>ET: Attività 2021</vt:lpstr>
      <vt:lpstr>ET: Attività 2021</vt:lpstr>
      <vt:lpstr>ET Anagrafica/Richieste 2021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Charge Confusion Estimation</dc:title>
  <dc:creator>Domenico D'Urso</dc:creator>
  <cp:lastModifiedBy>Microsoft Office User</cp:lastModifiedBy>
  <cp:revision>160</cp:revision>
  <dcterms:created xsi:type="dcterms:W3CDTF">2012-10-25T10:45:43Z</dcterms:created>
  <dcterms:modified xsi:type="dcterms:W3CDTF">2020-06-23T06:32:01Z</dcterms:modified>
</cp:coreProperties>
</file>