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8" r:id="rId3"/>
    <p:sldId id="266" r:id="rId4"/>
    <p:sldId id="270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43"/>
    <p:restoredTop sz="94862"/>
  </p:normalViewPr>
  <p:slideViewPr>
    <p:cSldViewPr snapToGrid="0" snapToObjects="1">
      <p:cViewPr varScale="1">
        <p:scale>
          <a:sx n="111" d="100"/>
          <a:sy n="111" d="100"/>
        </p:scale>
        <p:origin x="970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18/06/2020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4124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98066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95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2365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Bari - 05/12/18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 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Bari - 05/12/18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 - IBISCO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Gara Rete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209677"/>
          </a:xfrm>
        </p:spPr>
        <p:txBody>
          <a:bodyPr>
            <a:normAutofit/>
          </a:bodyPr>
          <a:lstStyle/>
          <a:p>
            <a:r>
              <a:rPr lang="it-IT" sz="3600" dirty="0"/>
              <a:t>S</a:t>
            </a:r>
            <a:r>
              <a:rPr lang="it-IT" sz="3600" dirty="0" smtClean="0"/>
              <a:t>. Pardi </a:t>
            </a:r>
          </a:p>
          <a:p>
            <a:r>
              <a:rPr lang="it-IT" dirty="0" smtClean="0"/>
              <a:t>Riunione Comitato Scientifico </a:t>
            </a:r>
            <a:r>
              <a:rPr lang="it-IT" dirty="0" err="1" smtClean="0"/>
              <a:t>IBiSCo</a:t>
            </a:r>
            <a:endParaRPr lang="it-IT" dirty="0" smtClean="0"/>
          </a:p>
          <a:p>
            <a:r>
              <a:rPr lang="it-IT" dirty="0" smtClean="0"/>
              <a:t>Riunione </a:t>
            </a:r>
            <a:r>
              <a:rPr lang="it-IT" dirty="0"/>
              <a:t>Telematica, Giugno 2020</a:t>
            </a:r>
          </a:p>
          <a:p>
            <a:pPr algn="l"/>
            <a:endParaRPr lang="it-IT" baseline="30000" dirty="0"/>
          </a:p>
        </p:txBody>
      </p:sp>
      <p:pic>
        <p:nvPicPr>
          <p:cNvPr id="5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20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Acquisti rete per INFN-Napoli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giugno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err="1" smtClean="0"/>
              <a:t>S.Pardi</a:t>
            </a:r>
            <a:r>
              <a:rPr lang="it-IT" dirty="0" smtClean="0"/>
              <a:t> </a:t>
            </a:r>
            <a:r>
              <a:rPr lang="it-IT" dirty="0"/>
              <a:t>- 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2</a:t>
            </a:fld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454398" y="1280232"/>
            <a:ext cx="11189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All’interno della Gara rete i beni per INFN Napoli sono i seguenti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3200" dirty="0" smtClean="0"/>
          </a:p>
          <a:p>
            <a:r>
              <a:rPr lang="it-IT" sz="3200" b="1" dirty="0" smtClean="0"/>
              <a:t>			</a:t>
            </a:r>
            <a:endParaRPr lang="it-IT" sz="3200" b="1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011443"/>
              </p:ext>
            </p:extLst>
          </p:nvPr>
        </p:nvGraphicFramePr>
        <p:xfrm>
          <a:off x="1854201" y="2364452"/>
          <a:ext cx="8127999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Nome breve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Valore assentito</a:t>
                      </a:r>
                      <a:endParaRPr lang="en-US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Totale con IVA</a:t>
                      </a:r>
                      <a:endParaRPr lang="en-US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NA-35-NET-INFN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519.705,60€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634.040,00€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NA-09-NET-INFN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2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12.960,00€</a:t>
                      </a:r>
                      <a:endParaRPr lang="en-GB" sz="2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0" dirty="0" smtClean="0"/>
                        <a:t>15.810,00€</a:t>
                      </a:r>
                      <a:endParaRPr lang="en-US" sz="2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Totale</a:t>
                      </a:r>
                      <a:endParaRPr lang="en-US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532.665,60€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649.850,00€ 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1704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Acquisti rete per INFN-Napoli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giugno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S. Pardi- </a:t>
            </a:r>
            <a:r>
              <a:rPr lang="it-IT" dirty="0"/>
              <a:t>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3</a:t>
            </a:fld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44395" y="1280232"/>
            <a:ext cx="1118991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1" dirty="0" smtClean="0"/>
              <a:t>NA-35-NET-INFN - </a:t>
            </a:r>
            <a:r>
              <a:rPr lang="it-IT" sz="3200" b="1" dirty="0" smtClean="0"/>
              <a:t>€ 634.040,00 </a:t>
            </a:r>
            <a:r>
              <a:rPr lang="it-IT" sz="3200" b="1" dirty="0" smtClean="0"/>
              <a:t>(Totale con IVA)</a:t>
            </a:r>
            <a:endParaRPr lang="it-IT" sz="3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Apparato Modulare WAN con connessioni a 100Gbit/s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Apparato Modulare LAN con </a:t>
            </a:r>
            <a:r>
              <a:rPr lang="it-IT" sz="2800" dirty="0" err="1" smtClean="0"/>
              <a:t>uplink</a:t>
            </a:r>
            <a:r>
              <a:rPr lang="it-IT" sz="2800" dirty="0" smtClean="0"/>
              <a:t> 100Gbit/s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Due Network </a:t>
            </a:r>
            <a:r>
              <a:rPr lang="it-IT" sz="2800" dirty="0" err="1" smtClean="0"/>
              <a:t>Monitoring</a:t>
            </a:r>
            <a:r>
              <a:rPr lang="it-IT" sz="2800" dirty="0" smtClean="0"/>
              <a:t> station a 100Gbit/s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Due UPS da </a:t>
            </a:r>
            <a:r>
              <a:rPr lang="it-IT" sz="2800" dirty="0" err="1" smtClean="0"/>
              <a:t>Rack</a:t>
            </a:r>
            <a:endParaRPr lang="it-IT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Firewall Evoluto</a:t>
            </a:r>
          </a:p>
          <a:p>
            <a:pPr lvl="1"/>
            <a:endParaRPr lang="it-IT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1" dirty="0" smtClean="0"/>
              <a:t>NA-09-NET-INFN -  </a:t>
            </a:r>
            <a:r>
              <a:rPr lang="it-IT" sz="3200" b="1" dirty="0" smtClean="0"/>
              <a:t>€ 15.810,00 </a:t>
            </a:r>
            <a:r>
              <a:rPr lang="it-IT" sz="3200" b="1" dirty="0" smtClean="0"/>
              <a:t>(Totale con IVA)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it-IT" sz="2800" dirty="0" smtClean="0"/>
              <a:t>q.tà 12</a:t>
            </a:r>
            <a:r>
              <a:rPr lang="it-IT" sz="2800" b="1" dirty="0" smtClean="0"/>
              <a:t>-</a:t>
            </a:r>
            <a:r>
              <a:rPr lang="it-IT" sz="2800" dirty="0" smtClean="0"/>
              <a:t> Switch di management LAN (NA-09-NET-INFN</a:t>
            </a:r>
            <a:r>
              <a:rPr lang="it-IT" sz="2800" dirty="0"/>
              <a:t>)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358983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104773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b="1" dirty="0" smtClean="0">
                <a:solidFill>
                  <a:srgbClr val="0000FF"/>
                </a:solidFill>
              </a:rPr>
              <a:t>Configurazione Core Switch</a:t>
            </a:r>
            <a:endParaRPr lang="it-IT" b="1" dirty="0">
              <a:solidFill>
                <a:srgbClr val="0000FF"/>
              </a:solidFill>
            </a:endParaRP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Riunione Telematica – giugno 2020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S. Pardi- </a:t>
            </a:r>
            <a:r>
              <a:rPr lang="it-IT" dirty="0"/>
              <a:t>IBISCO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4</a:t>
            </a:fld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454398" y="1280232"/>
            <a:ext cx="111899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E’ in </a:t>
            </a:r>
            <a:r>
              <a:rPr lang="it-IT" sz="3200" b="1" dirty="0" smtClean="0"/>
              <a:t>corso una revisione della configurazione del core </a:t>
            </a:r>
            <a:r>
              <a:rPr lang="it-IT" sz="3200" b="1" dirty="0" smtClean="0"/>
              <a:t>switch. </a:t>
            </a:r>
          </a:p>
          <a:p>
            <a:r>
              <a:rPr lang="it-IT" sz="3200" b="1" dirty="0" smtClean="0"/>
              <a:t>L’</a:t>
            </a:r>
            <a:r>
              <a:rPr lang="it-IT" sz="3200" b="1" dirty="0" smtClean="0"/>
              <a:t> </a:t>
            </a:r>
            <a:r>
              <a:rPr lang="it-IT" sz="3200" b="1" dirty="0" smtClean="0"/>
              <a:t>idea generale e di prendere</a:t>
            </a:r>
          </a:p>
          <a:p>
            <a:endParaRPr lang="it-IT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1" dirty="0" smtClean="0"/>
              <a:t>porte a 100G per WAN e per gli Storage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1" dirty="0"/>
              <a:t>p</a:t>
            </a:r>
            <a:r>
              <a:rPr lang="it-IT" sz="3200" b="1" dirty="0" smtClean="0"/>
              <a:t>orte a 10G per i server di </a:t>
            </a:r>
            <a:r>
              <a:rPr lang="it-IT" sz="3200" b="1" dirty="0" smtClean="0"/>
              <a:t>calcolo (HTC)</a:t>
            </a:r>
            <a:endParaRPr lang="it-IT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3200" b="1" dirty="0" smtClean="0"/>
              <a:t>porte a 25G per </a:t>
            </a:r>
            <a:r>
              <a:rPr lang="it-IT" sz="3200" b="1" dirty="0" smtClean="0"/>
              <a:t>i server </a:t>
            </a:r>
            <a:r>
              <a:rPr lang="it-IT" sz="3200" b="1" dirty="0" smtClean="0"/>
              <a:t>cloud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916567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50</Paragraphs>
  <Slides>4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Gara Rete</vt:lpstr>
      <vt:lpstr>Acquisti rete per INFN-Napoli</vt:lpstr>
      <vt:lpstr>Acquisti rete per INFN-Napoli</vt:lpstr>
      <vt:lpstr>Configurazione Core Switch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2019-09-20T12:52:27Z</dcterms:created>
  <dcterms:modified xsi:type="dcterms:W3CDTF">2020-06-18T16:14:10Z</dcterms:modified>
</cp:coreProperties>
</file>