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263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69A"/>
    <a:srgbClr val="1829A8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FC247-038A-4961-82D3-FA66A7B0249C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C32D92-969F-44C3-A45F-57E50E0625D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45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32D92-969F-44C3-A45F-57E50E0625D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169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32D92-969F-44C3-A45F-57E50E0625D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350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23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599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78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66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1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48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28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530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78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20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18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4DC14-E876-4AF9-97A0-70CAB04BE3D4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64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63929" y="740778"/>
            <a:ext cx="10123990" cy="963533"/>
          </a:xfrm>
        </p:spPr>
        <p:txBody>
          <a:bodyPr>
            <a:normAutofit fontScale="90000"/>
          </a:bodyPr>
          <a:lstStyle/>
          <a:p>
            <a:r>
              <a:rPr lang="it-IT" sz="4000" b="1" dirty="0" smtClean="0">
                <a:solidFill>
                  <a:srgbClr val="FF0000"/>
                </a:solidFill>
              </a:rPr>
              <a:t>Acquisto </a:t>
            </a:r>
            <a:r>
              <a:rPr lang="it-IT" sz="4000" b="1" dirty="0">
                <a:solidFill>
                  <a:srgbClr val="FF0000"/>
                </a:solidFill>
              </a:rPr>
              <a:t>NA-05-STO-INFN </a:t>
            </a:r>
            <a:r>
              <a:rPr lang="it-IT" sz="4000" b="1" dirty="0" smtClean="0">
                <a:solidFill>
                  <a:srgbClr val="FF0000"/>
                </a:solidFill>
              </a:rPr>
              <a:t/>
            </a:r>
            <a:br>
              <a:rPr lang="it-IT" sz="4000" b="1" dirty="0" smtClean="0">
                <a:solidFill>
                  <a:srgbClr val="FF0000"/>
                </a:solidFill>
              </a:rPr>
            </a:br>
            <a:r>
              <a:rPr lang="it-IT" sz="3600" b="1" dirty="0" smtClean="0"/>
              <a:t>Lotto unico</a:t>
            </a:r>
            <a:br>
              <a:rPr lang="it-IT" sz="3600" b="1" dirty="0" smtClean="0"/>
            </a:br>
            <a:r>
              <a:rPr lang="it-IT" sz="3600" b="1" dirty="0" smtClean="0"/>
              <a:t>Capitolato e disciplinare a buon punto</a:t>
            </a:r>
            <a:endParaRPr lang="en-GB" sz="3600" b="1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797674"/>
              </p:ext>
            </p:extLst>
          </p:nvPr>
        </p:nvGraphicFramePr>
        <p:xfrm>
          <a:off x="304800" y="2194514"/>
          <a:ext cx="11293032" cy="16057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1985">
                  <a:extLst>
                    <a:ext uri="{9D8B030D-6E8A-4147-A177-3AD203B41FA5}">
                      <a16:colId xmlns:a16="http://schemas.microsoft.com/office/drawing/2014/main" val="142352642"/>
                    </a:ext>
                  </a:extLst>
                </a:gridCol>
                <a:gridCol w="1883082">
                  <a:extLst>
                    <a:ext uri="{9D8B030D-6E8A-4147-A177-3AD203B41FA5}">
                      <a16:colId xmlns:a16="http://schemas.microsoft.com/office/drawing/2014/main" val="4133734089"/>
                    </a:ext>
                  </a:extLst>
                </a:gridCol>
                <a:gridCol w="3309739">
                  <a:extLst>
                    <a:ext uri="{9D8B030D-6E8A-4147-A177-3AD203B41FA5}">
                      <a16:colId xmlns:a16="http://schemas.microsoft.com/office/drawing/2014/main" val="3184457342"/>
                    </a:ext>
                  </a:extLst>
                </a:gridCol>
                <a:gridCol w="2448906">
                  <a:extLst>
                    <a:ext uri="{9D8B030D-6E8A-4147-A177-3AD203B41FA5}">
                      <a16:colId xmlns:a16="http://schemas.microsoft.com/office/drawing/2014/main" val="3396545863"/>
                    </a:ext>
                  </a:extLst>
                </a:gridCol>
                <a:gridCol w="2879320">
                  <a:extLst>
                    <a:ext uri="{9D8B030D-6E8A-4147-A177-3AD203B41FA5}">
                      <a16:colId xmlns:a16="http://schemas.microsoft.com/office/drawing/2014/main" val="2460273119"/>
                    </a:ext>
                  </a:extLst>
                </a:gridCol>
              </a:tblGrid>
              <a:tr h="7349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Lotto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Nome </a:t>
                      </a:r>
                      <a:r>
                        <a:rPr lang="it-IT" sz="2000" dirty="0" smtClean="0">
                          <a:effectLst/>
                        </a:rPr>
                        <a:t>del </a:t>
                      </a:r>
                      <a:r>
                        <a:rPr lang="it-IT" sz="2000" dirty="0">
                          <a:effectLst/>
                        </a:rPr>
                        <a:t>bene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Oggetto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Somma assentita </a:t>
                      </a:r>
                      <a:r>
                        <a:rPr lang="it-IT" sz="2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incl.IVA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 sistema</a:t>
                      </a:r>
                      <a:r>
                        <a:rPr lang="it-IT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t-IT" sz="2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incl.IVA</a:t>
                      </a: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86840232"/>
                  </a:ext>
                </a:extLst>
              </a:tr>
              <a:tr h="7386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</a:rPr>
                        <a:t>NA-05-STO-INFN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</a:rPr>
                        <a:t>8</a:t>
                      </a:r>
                      <a:r>
                        <a:rPr lang="it-IT" sz="2000" baseline="0" dirty="0" smtClean="0">
                          <a:effectLst/>
                        </a:rPr>
                        <a:t> sistemi di </a:t>
                      </a:r>
                      <a:r>
                        <a:rPr lang="it-IT" sz="2000" baseline="0" dirty="0" err="1" smtClean="0">
                          <a:effectLst/>
                        </a:rPr>
                        <a:t>storage</a:t>
                      </a:r>
                      <a:r>
                        <a:rPr lang="it-IT" sz="2000" baseline="0" dirty="0" smtClean="0">
                          <a:effectLst/>
                        </a:rPr>
                        <a:t> da 1PB netto (1200 TB </a:t>
                      </a:r>
                      <a:r>
                        <a:rPr lang="it-IT" sz="2000" baseline="0" dirty="0" err="1" smtClean="0">
                          <a:effectLst/>
                        </a:rPr>
                        <a:t>raw</a:t>
                      </a:r>
                      <a:r>
                        <a:rPr lang="it-IT" sz="2000" baseline="0" dirty="0" smtClean="0">
                          <a:effectLst/>
                        </a:rPr>
                        <a:t>)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€ 1.202.430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€</a:t>
                      </a:r>
                      <a:r>
                        <a:rPr lang="en-GB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150.303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68336189"/>
                  </a:ext>
                </a:extLst>
              </a:tr>
            </a:tbl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966953" y="4255872"/>
            <a:ext cx="962747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Per «sistema di </a:t>
            </a:r>
            <a:r>
              <a:rPr lang="it-IT" sz="2400" dirty="0" err="1" smtClean="0"/>
              <a:t>storage</a:t>
            </a:r>
            <a:r>
              <a:rPr lang="it-IT" sz="2400" dirty="0" smtClean="0"/>
              <a:t>» </a:t>
            </a:r>
            <a:r>
              <a:rPr lang="it-IT" sz="2400" dirty="0"/>
              <a:t>intendiamo un insieme </a:t>
            </a:r>
            <a:r>
              <a:rPr lang="it-IT" sz="2400" dirty="0" smtClean="0"/>
              <a:t>di </a:t>
            </a:r>
            <a:r>
              <a:rPr lang="it-IT" sz="2400" dirty="0"/>
              <a:t>moduli di </a:t>
            </a:r>
            <a:r>
              <a:rPr lang="it-IT" sz="2400" dirty="0" err="1" smtClean="0"/>
              <a:t>storage</a:t>
            </a:r>
            <a:r>
              <a:rPr lang="it-IT" sz="2400" dirty="0" smtClean="0"/>
              <a:t>, per una capacità complessiva netta di 1 PB, connessi in Fibre Channel a 4 server di front-end. </a:t>
            </a:r>
          </a:p>
          <a:p>
            <a:endParaRPr lang="it-IT" sz="2400" dirty="0"/>
          </a:p>
          <a:p>
            <a:r>
              <a:rPr lang="it-IT" sz="2800" b="1" dirty="0" smtClean="0">
                <a:solidFill>
                  <a:srgbClr val="1829A8"/>
                </a:solidFill>
              </a:rPr>
              <a:t>Punteggio tecnico/economico 90/10</a:t>
            </a:r>
          </a:p>
        </p:txBody>
      </p:sp>
    </p:spTree>
    <p:extLst>
      <p:ext uri="{BB962C8B-B14F-4D97-AF65-F5344CB8AC3E}">
        <p14:creationId xmlns:p14="http://schemas.microsoft.com/office/powerpoint/2010/main" val="2320175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9746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rgbClr val="16269A"/>
                </a:solidFill>
              </a:rPr>
              <a:t>Server di front-end </a:t>
            </a:r>
            <a:r>
              <a:rPr lang="it-IT" sz="3200" b="1" dirty="0" smtClean="0">
                <a:solidFill>
                  <a:srgbClr val="008A3E"/>
                </a:solidFill>
              </a:rPr>
              <a:t>Requisiti obbligatori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735724" y="1064872"/>
            <a:ext cx="10618076" cy="5519194"/>
          </a:xfrm>
          <a:prstGeom prst="rect">
            <a:avLst/>
          </a:prstGeom>
          <a:ln w="44450">
            <a:solidFill>
              <a:srgbClr val="00B05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it-IT" b="1" dirty="0"/>
              <a:t>1 server in 1U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/>
              <a:t>2 CPU </a:t>
            </a:r>
          </a:p>
          <a:p>
            <a:pPr marL="609600" lvl="1" indent="-342900">
              <a:buFont typeface="Wingdings" panose="05000000000000000000" pitchFamily="2" charset="2"/>
              <a:buChar char="Ø"/>
            </a:pPr>
            <a:r>
              <a:rPr lang="it-IT" dirty="0" smtClean="0"/>
              <a:t>INTEL - “</a:t>
            </a:r>
            <a:r>
              <a:rPr lang="it-IT" i="1" dirty="0" err="1" smtClean="0"/>
              <a:t>Cascade</a:t>
            </a:r>
            <a:r>
              <a:rPr lang="it-IT" i="1" dirty="0" smtClean="0"/>
              <a:t> Lake</a:t>
            </a:r>
            <a:r>
              <a:rPr lang="it-IT" dirty="0" smtClean="0"/>
              <a:t>" </a:t>
            </a:r>
            <a:r>
              <a:rPr lang="it-IT" dirty="0" err="1" smtClean="0"/>
              <a:t>Xeon</a:t>
            </a:r>
            <a:r>
              <a:rPr lang="it-IT" dirty="0" smtClean="0"/>
              <a:t> </a:t>
            </a:r>
            <a:r>
              <a:rPr lang="it-IT" dirty="0" smtClean="0"/>
              <a:t>Gold;</a:t>
            </a:r>
            <a:endParaRPr lang="en-GB" dirty="0" smtClean="0"/>
          </a:p>
          <a:p>
            <a:pPr marL="609600" lvl="1" indent="-342900">
              <a:buFont typeface="Wingdings" panose="05000000000000000000" pitchFamily="2" charset="2"/>
              <a:buChar char="Ø"/>
            </a:pPr>
            <a:r>
              <a:rPr lang="it-IT" dirty="0" smtClean="0"/>
              <a:t>AMD - "</a:t>
            </a:r>
            <a:r>
              <a:rPr lang="it-IT" i="1" dirty="0" smtClean="0"/>
              <a:t>Rome</a:t>
            </a:r>
            <a:r>
              <a:rPr lang="it-IT" dirty="0" smtClean="0"/>
              <a:t>" </a:t>
            </a:r>
            <a:r>
              <a:rPr lang="it-IT" dirty="0" err="1" smtClean="0"/>
              <a:t>Epyc</a:t>
            </a:r>
            <a:r>
              <a:rPr lang="it-IT" dirty="0" smtClean="0"/>
              <a:t>.</a:t>
            </a:r>
            <a:endParaRPr lang="it-I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t-IT" b="1" dirty="0" smtClean="0"/>
              <a:t>16</a:t>
            </a:r>
            <a:r>
              <a:rPr lang="it-IT" b="1" dirty="0" smtClean="0"/>
              <a:t> </a:t>
            </a:r>
            <a:r>
              <a:rPr lang="it-IT" b="1" dirty="0" smtClean="0"/>
              <a:t>core </a:t>
            </a:r>
            <a:r>
              <a:rPr lang="it-IT" dirty="0" smtClean="0"/>
              <a:t>fisici per server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/>
              <a:t>RAM</a:t>
            </a:r>
            <a:r>
              <a:rPr lang="it-IT" b="1" dirty="0" smtClean="0"/>
              <a:t> 128 GB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/>
              <a:t> Dischi: </a:t>
            </a:r>
            <a:r>
              <a:rPr lang="it-IT" sz="2400" dirty="0" smtClean="0"/>
              <a:t>almeno </a:t>
            </a:r>
            <a:r>
              <a:rPr lang="it-IT" sz="2400" dirty="0"/>
              <a:t>2 </a:t>
            </a:r>
            <a:r>
              <a:rPr lang="it-IT" sz="2400" dirty="0" smtClean="0"/>
              <a:t> per sistema operativo  </a:t>
            </a:r>
            <a:r>
              <a:rPr lang="it-IT" sz="2400" b="1" dirty="0" smtClean="0"/>
              <a:t>≥ 500 GB </a:t>
            </a:r>
            <a:r>
              <a:rPr lang="it-IT" sz="2400" dirty="0" smtClean="0"/>
              <a:t>(scheda RAID)</a:t>
            </a:r>
            <a:endParaRPr lang="it-IT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/>
              <a:t> Almeno </a:t>
            </a:r>
            <a:r>
              <a:rPr lang="it-IT" dirty="0"/>
              <a:t>2 porte per connessione </a:t>
            </a:r>
            <a:r>
              <a:rPr lang="it-IT" dirty="0" smtClean="0"/>
              <a:t>con tutti i </a:t>
            </a:r>
            <a:r>
              <a:rPr lang="it-IT" dirty="0"/>
              <a:t>controller</a:t>
            </a: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/>
              <a:t> 2 </a:t>
            </a:r>
            <a:r>
              <a:rPr lang="it-IT" dirty="0"/>
              <a:t>p</a:t>
            </a:r>
            <a:r>
              <a:rPr lang="it-IT" dirty="0" smtClean="0"/>
              <a:t>orte di rete da </a:t>
            </a:r>
            <a:r>
              <a:rPr lang="it-IT" b="1" dirty="0" smtClean="0"/>
              <a:t>almeno 10GbE</a:t>
            </a:r>
            <a:r>
              <a:rPr lang="it-IT" dirty="0" smtClean="0"/>
              <a:t>, possibilmente 10/25 </a:t>
            </a:r>
            <a:r>
              <a:rPr lang="it-IT" dirty="0" err="1" smtClean="0"/>
              <a:t>GbE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0070C0"/>
                </a:solidFill>
              </a:rPr>
              <a:t>(valutata opzione 100 </a:t>
            </a:r>
            <a:r>
              <a:rPr lang="it-IT" dirty="0" err="1" smtClean="0">
                <a:solidFill>
                  <a:srgbClr val="0070C0"/>
                </a:solidFill>
              </a:rPr>
              <a:t>GbE</a:t>
            </a:r>
            <a:r>
              <a:rPr lang="it-IT" dirty="0" smtClean="0">
                <a:solidFill>
                  <a:srgbClr val="0070C0"/>
                </a:solidFill>
              </a:rPr>
              <a:t> ma il budget probabilmente non o consente)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b="1" dirty="0" smtClean="0"/>
          </a:p>
          <a:p>
            <a:pPr marL="0" indent="0">
              <a:buNone/>
            </a:pPr>
            <a:endParaRPr lang="en-GB" sz="2400" dirty="0" smtClean="0"/>
          </a:p>
          <a:p>
            <a:endParaRPr lang="en-GB" sz="24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9746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rgbClr val="16269A"/>
                </a:solidFill>
              </a:rPr>
              <a:t>Sistema Storage  </a:t>
            </a:r>
            <a:r>
              <a:rPr lang="it-IT" sz="3200" b="1" dirty="0" smtClean="0">
                <a:solidFill>
                  <a:srgbClr val="008A3E"/>
                </a:solidFill>
              </a:rPr>
              <a:t>Requisiti obbligatori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735724" y="1064872"/>
            <a:ext cx="10618076" cy="5519194"/>
          </a:xfrm>
          <a:prstGeom prst="rect">
            <a:avLst/>
          </a:prstGeom>
          <a:ln w="44450">
            <a:solidFill>
              <a:srgbClr val="00B050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C</a:t>
            </a:r>
            <a:r>
              <a:rPr lang="it-IT" dirty="0" smtClean="0"/>
              <a:t>apacità </a:t>
            </a:r>
            <a:r>
              <a:rPr lang="it-IT" dirty="0" err="1" smtClean="0"/>
              <a:t>raw</a:t>
            </a:r>
            <a:r>
              <a:rPr lang="it-IT" dirty="0" smtClean="0"/>
              <a:t> 1200 TB per sistema</a:t>
            </a:r>
          </a:p>
          <a:p>
            <a:r>
              <a:rPr lang="it-IT" dirty="0" smtClean="0"/>
              <a:t>Densità: almeno 12 meccaniche in 2U </a:t>
            </a:r>
            <a:r>
              <a:rPr lang="it-IT" dirty="0" smtClean="0">
                <a:solidFill>
                  <a:srgbClr val="0070C0"/>
                </a:solidFill>
              </a:rPr>
              <a:t>(sistemi densi non esclusi a priori, purché compatibili con le dimensioni dei </a:t>
            </a:r>
            <a:r>
              <a:rPr lang="it-IT" dirty="0" err="1" smtClean="0">
                <a:solidFill>
                  <a:srgbClr val="0070C0"/>
                </a:solidFill>
              </a:rPr>
              <a:t>rack</a:t>
            </a:r>
            <a:r>
              <a:rPr lang="it-IT" dirty="0" smtClean="0">
                <a:solidFill>
                  <a:srgbClr val="0070C0"/>
                </a:solidFill>
              </a:rPr>
              <a:t>, con le ridondanze e le prestazioni richieste)</a:t>
            </a:r>
          </a:p>
          <a:p>
            <a:r>
              <a:rPr lang="it-IT" dirty="0" smtClean="0"/>
              <a:t>2 controller</a:t>
            </a:r>
          </a:p>
          <a:p>
            <a:pPr lvl="1"/>
            <a:r>
              <a:rPr lang="it-IT" dirty="0" smtClean="0"/>
              <a:t> ognuno almeno 4 porte per connessione con tutti i server di </a:t>
            </a:r>
            <a:r>
              <a:rPr lang="it-IT" dirty="0" err="1" smtClean="0"/>
              <a:t>frontend</a:t>
            </a:r>
            <a:r>
              <a:rPr lang="it-IT" dirty="0" smtClean="0"/>
              <a:t>.</a:t>
            </a:r>
          </a:p>
          <a:p>
            <a:pPr lvl="1"/>
            <a:r>
              <a:rPr lang="it-IT" dirty="0"/>
              <a:t>c</a:t>
            </a:r>
            <a:r>
              <a:rPr lang="it-IT" dirty="0" smtClean="0"/>
              <a:t>onnessioni in Fibre Channel ad almeno 16 </a:t>
            </a:r>
            <a:r>
              <a:rPr lang="it-IT" dirty="0" err="1"/>
              <a:t>Gbps</a:t>
            </a:r>
            <a:r>
              <a:rPr lang="it-IT" dirty="0"/>
              <a:t> </a:t>
            </a:r>
            <a:endParaRPr lang="it-IT" dirty="0" smtClean="0"/>
          </a:p>
          <a:p>
            <a:pPr lvl="1"/>
            <a:r>
              <a:rPr lang="it-IT" dirty="0" smtClean="0"/>
              <a:t>Cache minima 8 GB</a:t>
            </a:r>
          </a:p>
          <a:p>
            <a:r>
              <a:rPr lang="it-IT" dirty="0" smtClean="0"/>
              <a:t>Dischi SAS </a:t>
            </a:r>
            <a:r>
              <a:rPr lang="it-IT" dirty="0" err="1" smtClean="0"/>
              <a:t>enterprise</a:t>
            </a:r>
            <a:r>
              <a:rPr lang="it-IT" dirty="0" smtClean="0"/>
              <a:t>:</a:t>
            </a:r>
          </a:p>
          <a:p>
            <a:pPr lvl="1"/>
            <a:r>
              <a:rPr lang="it-IT" dirty="0" smtClean="0"/>
              <a:t>Capacità </a:t>
            </a:r>
            <a:r>
              <a:rPr lang="it-IT" dirty="0"/>
              <a:t>≥ </a:t>
            </a:r>
            <a:r>
              <a:rPr lang="it-IT" b="1" dirty="0"/>
              <a:t>12 </a:t>
            </a:r>
            <a:r>
              <a:rPr lang="it-IT" b="1" dirty="0" smtClean="0"/>
              <a:t>TB </a:t>
            </a:r>
            <a:r>
              <a:rPr lang="it-IT" dirty="0" smtClean="0">
                <a:solidFill>
                  <a:srgbClr val="0070C0"/>
                </a:solidFill>
              </a:rPr>
              <a:t>(massima capacità prevista 16 TB, pro/contro di dischi più grandi)</a:t>
            </a:r>
          </a:p>
          <a:p>
            <a:pPr marL="228600" lvl="1">
              <a:spcBef>
                <a:spcPts val="1000"/>
              </a:spcBef>
            </a:pPr>
            <a:r>
              <a:rPr lang="it-IT" sz="2800" dirty="0" smtClean="0"/>
              <a:t>Prestazioni minime richieste sull’aggregato </a:t>
            </a:r>
            <a:r>
              <a:rPr lang="it-IT" sz="2800" dirty="0">
                <a:solidFill>
                  <a:srgbClr val="0070C0"/>
                </a:solidFill>
              </a:rPr>
              <a:t>(in configurazione con 2 server e 60 dischi</a:t>
            </a:r>
            <a:r>
              <a:rPr lang="it-IT" sz="2800" dirty="0" smtClean="0">
                <a:solidFill>
                  <a:srgbClr val="0070C0"/>
                </a:solidFill>
              </a:rPr>
              <a:t>)</a:t>
            </a:r>
            <a:r>
              <a:rPr lang="it-IT" sz="2800" dirty="0" smtClean="0"/>
              <a:t>: </a:t>
            </a:r>
          </a:p>
          <a:p>
            <a:pPr lvl="1"/>
            <a:r>
              <a:rPr lang="it-IT" dirty="0" smtClean="0"/>
              <a:t>SEQUENTIAL </a:t>
            </a:r>
            <a:r>
              <a:rPr lang="it-IT" dirty="0"/>
              <a:t>READ </a:t>
            </a:r>
            <a:r>
              <a:rPr lang="it-IT" b="1" dirty="0"/>
              <a:t>1200 </a:t>
            </a:r>
            <a:r>
              <a:rPr lang="it-IT" b="1" dirty="0" smtClean="0"/>
              <a:t>MB/s</a:t>
            </a:r>
            <a:endParaRPr lang="en-GB" sz="2000" b="1" dirty="0" smtClean="0"/>
          </a:p>
          <a:p>
            <a:endParaRPr lang="en-GB" sz="24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4708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9746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rgbClr val="16269A"/>
                </a:solidFill>
              </a:rPr>
              <a:t>Server e </a:t>
            </a:r>
            <a:r>
              <a:rPr lang="it-IT" sz="3200" b="1" dirty="0" err="1" smtClean="0">
                <a:solidFill>
                  <a:srgbClr val="FF0000"/>
                </a:solidFill>
              </a:rPr>
              <a:t>storage</a:t>
            </a:r>
            <a:r>
              <a:rPr lang="it-IT" sz="3200" b="1" dirty="0" smtClean="0">
                <a:solidFill>
                  <a:srgbClr val="16269A"/>
                </a:solidFill>
              </a:rPr>
              <a:t> : </a:t>
            </a:r>
            <a:r>
              <a:rPr lang="it-IT" sz="3200" b="1" dirty="0" smtClean="0"/>
              <a:t>caratteristiche premianti</a:t>
            </a:r>
            <a:endParaRPr lang="en-GB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70786" y="1217271"/>
            <a:ext cx="6666885" cy="5428525"/>
          </a:xfrm>
          <a:ln w="444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b="1" dirty="0" smtClean="0">
                <a:solidFill>
                  <a:srgbClr val="FF0000"/>
                </a:solidFill>
              </a:rPr>
              <a:t>Storage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>
                <a:solidFill>
                  <a:srgbClr val="FF0000"/>
                </a:solidFill>
              </a:rPr>
              <a:t>20 </a:t>
            </a:r>
            <a:r>
              <a:rPr lang="it-IT" dirty="0" smtClean="0"/>
              <a:t>-  Capacità totale del sistema &gt; 1200TB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>
                <a:solidFill>
                  <a:srgbClr val="FF0000"/>
                </a:solidFill>
              </a:rPr>
              <a:t>10 </a:t>
            </a:r>
            <a:r>
              <a:rPr lang="it-IT" dirty="0" smtClean="0"/>
              <a:t>-  prestazioni del sistema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solidFill>
                  <a:srgbClr val="FF0000"/>
                </a:solidFill>
              </a:rPr>
              <a:t>5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- </a:t>
            </a:r>
            <a:r>
              <a:rPr lang="it-IT" dirty="0"/>
              <a:t>Memoria cache di ogni singolo controller </a:t>
            </a:r>
            <a:r>
              <a:rPr lang="it-IT" dirty="0" smtClean="0"/>
              <a:t>&gt; 8 GB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>
                <a:solidFill>
                  <a:srgbClr val="FF0000"/>
                </a:solidFill>
              </a:rPr>
              <a:t>5 </a:t>
            </a:r>
            <a:r>
              <a:rPr lang="it-IT" dirty="0" smtClean="0"/>
              <a:t>– dischi </a:t>
            </a:r>
            <a:r>
              <a:rPr lang="it-IT" dirty="0" err="1" smtClean="0"/>
              <a:t>spare</a:t>
            </a:r>
            <a:endParaRPr lang="it-IT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>
                <a:solidFill>
                  <a:srgbClr val="FF0000"/>
                </a:solidFill>
              </a:rPr>
              <a:t>30</a:t>
            </a:r>
            <a:r>
              <a:rPr lang="it-IT" dirty="0" smtClean="0"/>
              <a:t> – estensione garanzia oltre il primo anno (</a:t>
            </a:r>
            <a:r>
              <a:rPr lang="it-IT" dirty="0" err="1" smtClean="0"/>
              <a:t>max</a:t>
            </a:r>
            <a:r>
              <a:rPr lang="it-IT" dirty="0" smtClean="0"/>
              <a:t> 7y totali)</a:t>
            </a:r>
          </a:p>
          <a:p>
            <a:pPr>
              <a:buFont typeface="Wingdings" panose="05000000000000000000" pitchFamily="2" charset="2"/>
              <a:buChar char="§"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(punteggi da verificare)</a:t>
            </a:r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337595" y="1217272"/>
            <a:ext cx="4749411" cy="5428525"/>
          </a:xfrm>
          <a:prstGeom prst="rect">
            <a:avLst/>
          </a:prstGeom>
          <a:ln w="44450">
            <a:solidFill>
              <a:srgbClr val="1829A8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b="1" dirty="0" smtClean="0">
                <a:solidFill>
                  <a:srgbClr val="16269A"/>
                </a:solidFill>
              </a:rPr>
              <a:t>Server front-end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>
                <a:solidFill>
                  <a:srgbClr val="16269A"/>
                </a:solidFill>
              </a:rPr>
              <a:t>2 </a:t>
            </a:r>
            <a:r>
              <a:rPr lang="it-IT" dirty="0" smtClean="0"/>
              <a:t>- </a:t>
            </a:r>
            <a:r>
              <a:rPr lang="it-IT" sz="2600" dirty="0" smtClean="0"/>
              <a:t>Numero core per server &gt; </a:t>
            </a:r>
            <a:r>
              <a:rPr lang="it-IT" sz="2600" dirty="0" smtClean="0"/>
              <a:t>16</a:t>
            </a:r>
            <a:endParaRPr lang="it-IT" sz="2600" dirty="0"/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>
                <a:solidFill>
                  <a:srgbClr val="16269A"/>
                </a:solidFill>
              </a:rPr>
              <a:t>2</a:t>
            </a:r>
            <a:r>
              <a:rPr lang="it-IT" dirty="0" smtClean="0"/>
              <a:t> - </a:t>
            </a:r>
            <a:r>
              <a:rPr lang="it-IT" sz="2600" dirty="0" smtClean="0"/>
              <a:t>RAM </a:t>
            </a:r>
            <a:r>
              <a:rPr lang="it-IT" sz="2600" b="1" dirty="0"/>
              <a:t>&gt;</a:t>
            </a:r>
            <a:r>
              <a:rPr lang="it-IT" sz="2600" b="1" dirty="0" smtClean="0"/>
              <a:t> </a:t>
            </a:r>
            <a:r>
              <a:rPr lang="it-IT" sz="2600" dirty="0" smtClean="0"/>
              <a:t>128GB</a:t>
            </a:r>
            <a:endParaRPr lang="it-IT" sz="2600" dirty="0"/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>
                <a:solidFill>
                  <a:srgbClr val="16269A"/>
                </a:solidFill>
              </a:rPr>
              <a:t>6</a:t>
            </a:r>
            <a:r>
              <a:rPr lang="it-IT" dirty="0" smtClean="0"/>
              <a:t> - Network </a:t>
            </a:r>
            <a:r>
              <a:rPr lang="it-IT" dirty="0" err="1" smtClean="0"/>
              <a:t>ports</a:t>
            </a:r>
            <a:r>
              <a:rPr lang="it-IT" dirty="0" smtClean="0"/>
              <a:t>  10/25 </a:t>
            </a:r>
            <a:r>
              <a:rPr lang="it-IT" dirty="0" err="1" smtClean="0"/>
              <a:t>GbE</a:t>
            </a:r>
            <a:r>
              <a:rPr lang="it-IT" dirty="0" smtClean="0"/>
              <a:t> e relativi </a:t>
            </a:r>
            <a:r>
              <a:rPr lang="it-IT" dirty="0" err="1" smtClean="0"/>
              <a:t>transceiver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>
                <a:solidFill>
                  <a:srgbClr val="16269A"/>
                </a:solidFill>
              </a:rPr>
              <a:t>10</a:t>
            </a:r>
            <a:r>
              <a:rPr lang="it-IT" dirty="0" smtClean="0"/>
              <a:t> - Punteggio discrezionale per qualità dei server e dello </a:t>
            </a:r>
            <a:r>
              <a:rPr lang="it-IT" dirty="0" err="1" smtClean="0"/>
              <a:t>storage</a:t>
            </a:r>
            <a:r>
              <a:rPr lang="it-IT" dirty="0" smtClean="0"/>
              <a:t> </a:t>
            </a:r>
            <a:r>
              <a:rPr lang="it-IT" sz="2400" dirty="0" smtClean="0"/>
              <a:t>(</a:t>
            </a:r>
            <a:r>
              <a:rPr lang="it-IT" sz="2400" i="1" dirty="0"/>
              <a:t>qualità e tecnologia avanzata dei componenti, </a:t>
            </a:r>
            <a:r>
              <a:rPr lang="it-IT" sz="2400" i="1" dirty="0" err="1"/>
              <a:t>carattersitiche</a:t>
            </a:r>
            <a:r>
              <a:rPr lang="it-IT" sz="2400" i="1" dirty="0"/>
              <a:t> dell’assistenza in garanzia)</a:t>
            </a:r>
            <a:endParaRPr lang="en-GB" sz="2400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63260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367</Words>
  <Application>Microsoft Office PowerPoint</Application>
  <PresentationFormat>Widescreen</PresentationFormat>
  <Paragraphs>54</Paragraphs>
  <Slides>4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Tema di Office</vt:lpstr>
      <vt:lpstr>Acquisto NA-05-STO-INFN  Lotto unico Capitolato e disciplinare a buon punto</vt:lpstr>
      <vt:lpstr>Server di front-end Requisiti obbligatori</vt:lpstr>
      <vt:lpstr>Sistema Storage  Requisiti obbligatori</vt:lpstr>
      <vt:lpstr>Server e storage : caratteristiche premianti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Acquisto NA-02-CAL-INFN e NA-03-CAL-INFN</dc:title>
  <dc:creator>Alessandra</dc:creator>
  <cp:lastModifiedBy>Alessandra</cp:lastModifiedBy>
  <cp:revision>55</cp:revision>
  <dcterms:created xsi:type="dcterms:W3CDTF">2020-04-23T16:49:25Z</dcterms:created>
  <dcterms:modified xsi:type="dcterms:W3CDTF">2020-06-19T07:13:52Z</dcterms:modified>
</cp:coreProperties>
</file>