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9" r:id="rId2"/>
    <p:sldId id="292" r:id="rId3"/>
    <p:sldId id="263" r:id="rId4"/>
    <p:sldId id="265" r:id="rId5"/>
    <p:sldId id="266" r:id="rId6"/>
    <p:sldId id="267" r:id="rId7"/>
    <p:sldId id="302" r:id="rId8"/>
    <p:sldId id="269" r:id="rId9"/>
    <p:sldId id="270" r:id="rId10"/>
    <p:sldId id="271" r:id="rId11"/>
    <p:sldId id="293" r:id="rId12"/>
    <p:sldId id="294" r:id="rId13"/>
    <p:sldId id="303" r:id="rId14"/>
    <p:sldId id="304" r:id="rId15"/>
    <p:sldId id="282" r:id="rId16"/>
    <p:sldId id="306" r:id="rId17"/>
    <p:sldId id="307" r:id="rId18"/>
    <p:sldId id="305" r:id="rId19"/>
    <p:sldId id="285" r:id="rId20"/>
    <p:sldId id="287" r:id="rId21"/>
    <p:sldId id="308" r:id="rId22"/>
    <p:sldId id="288" r:id="rId23"/>
    <p:sldId id="310" r:id="rId24"/>
    <p:sldId id="311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A0FAF-F1EE-C24B-BD05-3B7551285C83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03A9A-5BA2-DB46-B17E-5E6E11CFA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0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188A-82BC-094F-94ED-22601CA98131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E2F59-E96F-5F4F-B32E-191AE574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1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6CED8-F7A0-4993-BBDD-713079315CE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42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4082-4FAC-8547-90DC-2708A2C3D417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3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6142-7BE7-1843-8075-E8B83EF8FD04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928D-0AC5-F84A-A9F9-2720B4FE1196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3F13-09ED-8047-A7D5-CE57372A4F66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7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70E-84CE-BC48-AA3D-A977BBBD11FD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1B3C-7802-E84A-BEE2-A9AF7D7368C2}" type="datetime1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CD26-89C6-654B-B782-5A06EE961C8B}" type="datetime1">
              <a:rPr lang="en-US" smtClean="0"/>
              <a:t>17/06/20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CDA8-FEDD-4840-A626-082F3DF3ADC6}" type="datetime1">
              <a:rPr lang="en-US" smtClean="0"/>
              <a:t>17/06/20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47C0-1D21-5E43-AAF6-0E98E367D1CA}" type="datetime1">
              <a:rPr lang="en-US" smtClean="0"/>
              <a:t>17/06/20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881B-F29A-5E4E-877F-4C7184CD8169}" type="datetime1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95CC-5566-2C47-AA4A-DE4490942844}" type="datetime1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1174-2560-8349-BA1A-C74FD071B2C4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613F-96B8-764A-B362-B6B0E57F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experiment on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Gravity involved in particle Physics?</a:t>
            </a:r>
          </a:p>
          <a:p>
            <a:r>
              <a:rPr lang="en-US" dirty="0" smtClean="0"/>
              <a:t>Can Gravity give contribution to CPV?</a:t>
            </a:r>
          </a:p>
          <a:p>
            <a:r>
              <a:rPr lang="en-US" dirty="0" smtClean="0"/>
              <a:t>Can Antimatter have a repulsive gravitational interaction?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 Nanni Piacentino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CA3C-4ADF-9D46-A714-C2A33098B28D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4613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T</a:t>
            </a:r>
            <a:r>
              <a:rPr lang="en-GB" dirty="0" smtClean="0"/>
              <a:t>he dimension of a K meson is about 0.5 fm or: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B58C60-7933-B44B-9A7C-B290E7B47699}" type="datetime1">
              <a:rPr lang="en-US" smtClean="0"/>
              <a:t>17/06/20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nanni piacentino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375AD-4943-0344-8667-F9689443BC5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16300" y="2209800"/>
          <a:ext cx="2260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3" imgW="1028700" imgH="622300" progId="Equation.DSMT4">
                  <p:embed/>
                </p:oleObj>
              </mc:Choice>
              <mc:Fallback>
                <p:oleObj name="Equation" r:id="rId3" imgW="10287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9800"/>
                        <a:ext cx="2260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4343400"/>
            <a:ext cx="138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GB" sz="2400" dirty="0" smtClean="0"/>
              <a:t>he ratio:</a:t>
            </a:r>
            <a:endParaRPr lang="en-GB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47236" y="4004965"/>
          <a:ext cx="1143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5" imgW="444500" imgH="622300" progId="Equation.DSMT4">
                  <p:embed/>
                </p:oleObj>
              </mc:Choice>
              <mc:Fallback>
                <p:oleObj name="Equation" r:id="rId5" imgW="4445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236" y="4004965"/>
                        <a:ext cx="11430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4343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</a:t>
            </a:r>
            <a:r>
              <a:rPr lang="en-GB" sz="2400" dirty="0" smtClean="0"/>
              <a:t>s the </a:t>
            </a:r>
            <a:r>
              <a:rPr lang="en-GB" sz="2400" dirty="0" err="1" smtClean="0"/>
              <a:t>adimensional</a:t>
            </a:r>
            <a:r>
              <a:rPr lang="en-GB" sz="2400" dirty="0" smtClean="0"/>
              <a:t> </a:t>
            </a:r>
            <a:r>
              <a:rPr lang="en-US" sz="2400" dirty="0" err="1" smtClean="0"/>
              <a:t>c</a:t>
            </a:r>
            <a:r>
              <a:rPr lang="en-GB" sz="2400" dirty="0" err="1" smtClean="0"/>
              <a:t>onstant</a:t>
            </a:r>
            <a:r>
              <a:rPr lang="en-GB" sz="2400" dirty="0" smtClean="0"/>
              <a:t> that characterizes the phenomenon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205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C173BC-5329-6841-A390-EE88CF1207B2}" type="datetime1">
              <a:rPr kumimoji="0" lang="en-US" sz="1400" smtClean="0">
                <a:latin typeface="Arial" charset="0"/>
              </a:rPr>
              <a:t>17/06/20</a:t>
            </a:fld>
            <a:endParaRPr kumimoji="0" lang="en-US" sz="1400"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nanni piacentino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5867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4AFE8F-4B43-5A47-9E48-FFD4578F6876}" type="slidenum">
              <a:rPr kumimoji="0" lang="en-US" sz="1400">
                <a:latin typeface="Arial" charset="0"/>
              </a:rPr>
              <a:pPr eaLnBrk="1" hangingPunct="1"/>
              <a:t>11</a:t>
            </a:fld>
            <a:endParaRPr kumimoji="0" lang="en-US" sz="1400">
              <a:latin typeface="Arial" charset="0"/>
            </a:endParaRP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641554" y="299159"/>
            <a:ext cx="675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FFCC"/>
                </a:solidFill>
              </a:rPr>
              <a:t>T</a:t>
            </a:r>
            <a:r>
              <a:rPr lang="en-US" sz="3200" b="1" dirty="0" smtClean="0">
                <a:solidFill>
                  <a:srgbClr val="CCFFCC"/>
                </a:solidFill>
              </a:rPr>
              <a:t>he answer </a:t>
            </a:r>
            <a:r>
              <a:rPr lang="en-US" sz="3200" b="1" dirty="0">
                <a:solidFill>
                  <a:srgbClr val="CCFFCC"/>
                </a:solidFill>
              </a:rPr>
              <a:t>could antigravity</a:t>
            </a:r>
            <a:r>
              <a:rPr lang="en-US" dirty="0">
                <a:solidFill>
                  <a:srgbClr val="CCFFCC"/>
                </a:solidFill>
              </a:rPr>
              <a:t> </a:t>
            </a:r>
          </a:p>
        </p:txBody>
      </p:sp>
      <p:graphicFrame>
        <p:nvGraphicFramePr>
          <p:cNvPr id="378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28760"/>
              </p:ext>
            </p:extLst>
          </p:nvPr>
        </p:nvGraphicFramePr>
        <p:xfrm>
          <a:off x="623888" y="1011238"/>
          <a:ext cx="7666037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3365500" imgH="3187700" progId="Equation.DSMT4">
                  <p:embed/>
                </p:oleObj>
              </mc:Choice>
              <mc:Fallback>
                <p:oleObj name="Equation" r:id="rId3" imgW="3365500" imgH="318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011238"/>
                        <a:ext cx="7666037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35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GB" dirty="0" err="1" smtClean="0"/>
              <a:t>nd</a:t>
            </a:r>
            <a:r>
              <a:rPr lang="en-GB" dirty="0" smtClean="0"/>
              <a:t> obtain the CPV parameter as: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3BCBB-EC08-FD4C-81D4-89C8218C43F8}" type="datetime1">
              <a:rPr lang="en-US" smtClean="0"/>
              <a:t>17/06/20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nanni piacentino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375AD-4943-0344-8667-F9689443BC5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914400" y="2566988"/>
          <a:ext cx="770890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3" imgW="4076700" imgH="1155700" progId="Equation.DSMT4">
                  <p:embed/>
                </p:oleObj>
              </mc:Choice>
              <mc:Fallback>
                <p:oleObj name="Equation" r:id="rId3" imgW="4076700" imgH="1155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66988"/>
                        <a:ext cx="7708900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12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464"/>
            <a:ext cx="8229600" cy="1143000"/>
          </a:xfrm>
        </p:spPr>
        <p:txBody>
          <a:bodyPr/>
          <a:lstStyle/>
          <a:p>
            <a:r>
              <a:rPr lang="en-US" dirty="0" smtClean="0"/>
              <a:t>But on the Moon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86" y="1211656"/>
            <a:ext cx="4170706" cy="4354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9634" y="729116"/>
            <a:ext cx="302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Moon</a:t>
            </a:r>
            <a:r>
              <a:rPr lang="en-US" dirty="0" smtClean="0"/>
              <a:t>=1,62m/s</a:t>
            </a:r>
            <a:r>
              <a:rPr lang="en-US" baseline="30000" dirty="0" smtClean="0"/>
              <a:t>2 </a:t>
            </a:r>
            <a:r>
              <a:rPr lang="en-US" dirty="0" smtClean="0"/>
              <a:t>=16,53% g </a:t>
            </a:r>
            <a:r>
              <a:rPr lang="en-US" baseline="-25000" dirty="0" smtClean="0"/>
              <a:t>Earth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166" y="6060285"/>
            <a:ext cx="343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that we expect a huge effect on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574196"/>
              </p:ext>
            </p:extLst>
          </p:nvPr>
        </p:nvGraphicFramePr>
        <p:xfrm>
          <a:off x="4409576" y="5806035"/>
          <a:ext cx="2097353" cy="82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4" imgW="1422400" imgH="558800" progId="Equation.DSMT4">
                  <p:embed/>
                </p:oleObj>
              </mc:Choice>
              <mc:Fallback>
                <p:oleObj name="Equation" r:id="rId4" imgW="1422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9576" y="5806035"/>
                        <a:ext cx="2097353" cy="82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CB8-2232-C241-B098-1047A2711249}" type="datetime1">
              <a:rPr lang="en-US" smtClean="0"/>
              <a:t>17/06/20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Cosmic Protons on the Moon surface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351" y="1999188"/>
            <a:ext cx="82159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﻿A direct measurement of the flux of protons on the lunar  surface has not yet been made, but Ackermann 3et al. [20] fit the data of the gamma albedo from the Moon surface due to the incoming proton flux finding it to be equal, within a 10% uncertainty, to the proton flux measured by AMS-02 [21] and PAMELA [22]. </a:t>
            </a:r>
            <a:r>
              <a:rPr lang="en-US" dirty="0"/>
              <a:t>W</a:t>
            </a:r>
            <a:r>
              <a:rPr lang="en-US" dirty="0" smtClean="0"/>
              <a:t>e can considered the proton flux as determined by AMS-02. ﻿The rate of incoming protons  when integrated on the permitted entrance to the detector can reach as many as 2.2⇥10</a:t>
            </a:r>
            <a:r>
              <a:rPr lang="en-US" baseline="30000" dirty="0" smtClean="0"/>
              <a:t>4</a:t>
            </a:r>
            <a:r>
              <a:rPr lang="en-US" dirty="0" smtClean="0"/>
              <a:t> protons per second. The energy of the cosmic protons ranges from a few MeV to ⇠200 </a:t>
            </a:r>
            <a:r>
              <a:rPr lang="en-US" dirty="0" err="1" smtClean="0"/>
              <a:t>GeV</a:t>
            </a:r>
            <a:r>
              <a:rPr lang="en-US" dirty="0" smtClean="0"/>
              <a:t> with the maximum flux around 1 </a:t>
            </a:r>
            <a:r>
              <a:rPr lang="en-US" dirty="0" err="1" smtClean="0"/>
              <a:t>GeV</a:t>
            </a:r>
            <a:r>
              <a:rPr lang="en-US" dirty="0" smtClean="0"/>
              <a:t> and several smaller local maxima at 5, 13, and 31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So the incident proton spectrum is energetic enough for the production of KL allowing for a measurement of 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8874-78AD-9848-9BD2-28DC6A6EFE06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7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65" y="4801929"/>
            <a:ext cx="44577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65" y="188684"/>
            <a:ext cx="41656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328" y="4271435"/>
            <a:ext cx="4749800" cy="8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328" y="3647246"/>
            <a:ext cx="4749800" cy="8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328" y="3044581"/>
            <a:ext cx="4749800" cy="8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328" y="2474203"/>
            <a:ext cx="4749800" cy="8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265" y="188684"/>
            <a:ext cx="4749800" cy="8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265" y="506184"/>
            <a:ext cx="4749800" cy="88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6165" y="188684"/>
            <a:ext cx="142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Active Target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7194" y="3133481"/>
            <a:ext cx="163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Tracker  Layers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415290" y="3018181"/>
            <a:ext cx="226010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13499" y="2967602"/>
            <a:ext cx="1330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</a:t>
            </a:r>
          </a:p>
          <a:p>
            <a:r>
              <a:rPr lang="en-US" dirty="0" smtClean="0"/>
              <a:t>Magnet</a:t>
            </a:r>
          </a:p>
          <a:p>
            <a:r>
              <a:rPr lang="en-US" dirty="0" smtClean="0"/>
              <a:t>Or solenoid </a:t>
            </a:r>
          </a:p>
          <a:p>
            <a:r>
              <a:rPr lang="en-US" dirty="0" smtClean="0"/>
              <a:t>based on solar </a:t>
            </a:r>
          </a:p>
          <a:p>
            <a:r>
              <a:rPr lang="en-US" dirty="0" smtClean="0"/>
              <a:t>cells power </a:t>
            </a:r>
          </a:p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33695" y="5467029"/>
            <a:ext cx="63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RICH</a:t>
            </a: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789" y="6237029"/>
            <a:ext cx="4436175" cy="317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20650" y="62370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ECAL</a:t>
            </a: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605" y="2248595"/>
            <a:ext cx="546100" cy="2734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065" y="2314249"/>
            <a:ext cx="546100" cy="26684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17C0-459C-AE48-A286-51F252F113E7}" type="datetime1">
              <a:rPr lang="en-US" smtClean="0"/>
              <a:t>17/06/20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708B-77E0-5849-AA17-439059ED69F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60328" y="674236"/>
            <a:ext cx="0" cy="16400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807515"/>
            <a:ext cx="1682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for the</a:t>
            </a:r>
          </a:p>
          <a:p>
            <a:r>
              <a:rPr lang="en-US" dirty="0" smtClean="0"/>
              <a:t>Decay of the</a:t>
            </a:r>
          </a:p>
          <a:p>
            <a:r>
              <a:rPr lang="en-US" dirty="0" smtClean="0"/>
              <a:t>produced K 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8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</a:t>
            </a:r>
            <a:r>
              <a:rPr lang="en-US" sz="2800" baseline="-25000" dirty="0" err="1" smtClean="0"/>
              <a:t>L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err="1" smtClean="0">
                <a:sym typeface="Wingdings"/>
              </a:rPr>
              <a:t>cτ</a:t>
            </a:r>
            <a:r>
              <a:rPr lang="en-US" sz="2800" dirty="0" smtClean="0">
                <a:sym typeface="Wingdings"/>
              </a:rPr>
              <a:t>=15,34 m</a:t>
            </a:r>
            <a:br>
              <a:rPr lang="en-US" sz="2800" dirty="0" smtClean="0">
                <a:sym typeface="Wingdings"/>
              </a:rPr>
            </a:br>
            <a:r>
              <a:rPr lang="en-US" sz="2800" dirty="0" err="1" smtClean="0"/>
              <a:t>K</a:t>
            </a:r>
            <a:r>
              <a:rPr lang="en-US" sz="2800" baseline="-25000" dirty="0" err="1"/>
              <a:t>s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err="1" smtClean="0">
                <a:sym typeface="Wingdings"/>
              </a:rPr>
              <a:t>cτ</a:t>
            </a:r>
            <a:r>
              <a:rPr lang="en-US" sz="2800" dirty="0" smtClean="0">
                <a:sym typeface="Wingdings"/>
              </a:rPr>
              <a:t>=2,6844 cm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21" y="1288029"/>
            <a:ext cx="7403234" cy="5289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1FCE-33A7-2B44-9156-3096AA439524}" type="datetime1">
              <a:rPr lang="en-US" smtClean="0"/>
              <a:t>17/06/20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35000"/>
            <a:ext cx="9004300" cy="558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998C-CCC0-6845-A376-85F531C6D116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7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 Village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837" r="6837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01BE-60AB-B74F-895F-4DC82C93F5C0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021" y="12302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Small Craters could be a good solution for holding the detector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55" y="1735493"/>
            <a:ext cx="5118127" cy="496570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6C83-073E-1E41-90C2-36C0AF1FE9A5}" type="datetime1">
              <a:rPr lang="en-US" smtClean="0"/>
              <a:t>17/06/20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23239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Gravitational Repulsion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046504"/>
            <a:ext cx="7581901" cy="3953436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1E1C11"/>
                </a:solidFill>
              </a:rPr>
              <a:t>Antimatter particles correspond to negative energy </a:t>
            </a:r>
            <a:r>
              <a:rPr lang="en-US" sz="2800" dirty="0" smtClean="0">
                <a:solidFill>
                  <a:srgbClr val="1E1C11"/>
                </a:solidFill>
              </a:rPr>
              <a:t>solution;</a:t>
            </a:r>
            <a:endParaRPr lang="en-US" sz="2800" dirty="0">
              <a:solidFill>
                <a:srgbClr val="1E1C11"/>
              </a:solidFill>
            </a:endParaRPr>
          </a:p>
          <a:p>
            <a:pPr algn="just"/>
            <a:r>
              <a:rPr lang="en-US" sz="2800" dirty="0">
                <a:solidFill>
                  <a:srgbClr val="1E1C11"/>
                </a:solidFill>
              </a:rPr>
              <a:t>Could this correspond to a negative gravitational mass and to a consequent gravitational repulsion between matter and antimatter?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61" y="3475028"/>
            <a:ext cx="6900333" cy="288132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CF2-DF64-5647-AE53-2C2875ADC1D0}" type="datetime1">
              <a:rPr lang="en-US" smtClean="0"/>
              <a:t>17/06/20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708B-77E0-5849-AA17-439059ED6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3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small Craters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2" y="2038998"/>
            <a:ext cx="8756916" cy="37583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7707-A48D-B54C-86D4-A99F1FE2E3C0}" type="datetime1">
              <a:rPr lang="en-US" smtClean="0"/>
              <a:t>17/06/20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Equatorial 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36" y="1221377"/>
            <a:ext cx="5943944" cy="55660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A4B9-E401-A040-8448-8A2A436BB8A1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Craters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47" y="1347617"/>
            <a:ext cx="5332585" cy="5024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516" y="2549770"/>
            <a:ext cx="98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20 </a:t>
            </a:r>
            <a:r>
              <a:rPr lang="en-US" dirty="0" err="1" smtClean="0">
                <a:solidFill>
                  <a:srgbClr val="FFFF66"/>
                </a:solidFill>
              </a:rPr>
              <a:t>metri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4226" y="2637718"/>
            <a:ext cx="98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31 </a:t>
            </a:r>
            <a:r>
              <a:rPr lang="en-US" dirty="0" err="1" smtClean="0">
                <a:solidFill>
                  <a:srgbClr val="FFFF66"/>
                </a:solidFill>
              </a:rPr>
              <a:t>metri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65" y="4008804"/>
            <a:ext cx="98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30 </a:t>
            </a:r>
            <a:r>
              <a:rPr lang="en-US" dirty="0" err="1" smtClean="0">
                <a:solidFill>
                  <a:srgbClr val="FFFF66"/>
                </a:solidFill>
              </a:rPr>
              <a:t>metri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21EC-88B4-534C-951F-C97C5DF5DA3D}" type="datetime1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Anthony simulated the production on </a:t>
            </a:r>
            <a:r>
              <a:rPr lang="en-US" dirty="0" err="1" smtClean="0"/>
              <a:t>aLEO</a:t>
            </a:r>
            <a:r>
              <a:rPr lang="en-US" dirty="0" smtClean="0"/>
              <a:t> orbit:</a:t>
            </a:r>
          </a:p>
          <a:p>
            <a:r>
              <a:rPr lang="en-US" dirty="0" smtClean="0"/>
              <a:t>Antonio and Francesco (Trento) simulated the production on AMS2, We d have event files</a:t>
            </a:r>
          </a:p>
          <a:p>
            <a:r>
              <a:rPr lang="en-US" dirty="0" smtClean="0"/>
              <a:t>We started a study for a trigger on </a:t>
            </a:r>
            <a:r>
              <a:rPr lang="en-US" dirty="0" err="1" smtClean="0"/>
              <a:t>Klong</a:t>
            </a:r>
            <a:r>
              <a:rPr lang="en-US" dirty="0" smtClean="0"/>
              <a:t> in AMS2  by learning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48A7-D817-7F42-AB0C-FB07C962EA14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56" y="3018622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7FA2-0CF6-BB43-A0BA-31C5BDE1F0F0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3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third point; the Good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Myron </a:t>
            </a:r>
            <a:r>
              <a:rPr lang="en-US" dirty="0" smtClean="0"/>
              <a:t>Good observed that if the gravitational potential </a:t>
            </a:r>
            <a:r>
              <a:rPr lang="en-US" dirty="0"/>
              <a:t>is explicitly assumed to have absolute </a:t>
            </a:r>
            <a:r>
              <a:rPr lang="en-US" dirty="0" smtClean="0"/>
              <a:t>meaning the difference of  energy between ne neutral </a:t>
            </a:r>
            <a:r>
              <a:rPr lang="en-US" dirty="0" err="1" smtClean="0"/>
              <a:t>kaons</a:t>
            </a:r>
            <a:r>
              <a:rPr lang="en-US" dirty="0" smtClean="0"/>
              <a:t> ,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DEF-E9F2-0E4F-B188-265CD97E799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210980"/>
              </p:ext>
            </p:extLst>
          </p:nvPr>
        </p:nvGraphicFramePr>
        <p:xfrm>
          <a:off x="1441597" y="4472741"/>
          <a:ext cx="6135901" cy="122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3" imgW="1587500" imgH="304800" progId="Equation.DSMT4">
                  <p:embed/>
                </p:oleObj>
              </mc:Choice>
              <mc:Fallback>
                <p:oleObj name="Equation" r:id="rId3" imgW="1587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597" y="4472741"/>
                        <a:ext cx="6135901" cy="122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4C50-C5AD-7C4B-A1AA-83E8A0EAD6B6}" type="datetime1">
              <a:rPr lang="en-US" smtClean="0"/>
              <a:t>17/06/20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6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one; the Good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would induce a time evolution of the components</a:t>
            </a:r>
          </a:p>
          <a:p>
            <a:endParaRPr lang="en-US" dirty="0" smtClean="0"/>
          </a:p>
          <a:p>
            <a:r>
              <a:rPr lang="en-US" dirty="0" smtClean="0"/>
              <a:t>Of the kind: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 to a K</a:t>
            </a:r>
            <a:r>
              <a:rPr lang="en-US" baseline="-25000" dirty="0" smtClean="0"/>
              <a:t>s</a:t>
            </a:r>
            <a:r>
              <a:rPr lang="en-US" dirty="0" smtClean="0"/>
              <a:t> regeneration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DEF-E9F2-0E4F-B188-265CD97E799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458070"/>
              </p:ext>
            </p:extLst>
          </p:nvPr>
        </p:nvGraphicFramePr>
        <p:xfrm>
          <a:off x="2896708" y="2136511"/>
          <a:ext cx="1991272" cy="55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3" imgW="1130300" imgH="304800" progId="Equation.3">
                  <p:embed/>
                </p:oleObj>
              </mc:Choice>
              <mc:Fallback>
                <p:oleObj name="Equation" r:id="rId3" imgW="1130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708" y="2136511"/>
                        <a:ext cx="1991272" cy="559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42886"/>
              </p:ext>
            </p:extLst>
          </p:nvPr>
        </p:nvGraphicFramePr>
        <p:xfrm>
          <a:off x="2740759" y="3904746"/>
          <a:ext cx="2627033" cy="13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5" imgW="800100" imgH="419100" progId="Equation.DSMT4">
                  <p:embed/>
                </p:oleObj>
              </mc:Choice>
              <mc:Fallback>
                <p:oleObj name="Equation" r:id="rId5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759" y="3904746"/>
                        <a:ext cx="2627033" cy="1376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BADD-F382-DF48-B3BC-521CF8BDDB97}" type="datetime1">
              <a:rPr lang="en-US" smtClean="0"/>
              <a:t>17/06/20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one; the Good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arguments are possible also for non absolute potentials.</a:t>
            </a:r>
          </a:p>
          <a:p>
            <a:r>
              <a:rPr lang="en-US" dirty="0" smtClean="0"/>
              <a:t>At the time of the Good argument, CP violation was still unknown.</a:t>
            </a:r>
          </a:p>
          <a:p>
            <a:r>
              <a:rPr lang="en-US" dirty="0" smtClean="0"/>
              <a:t>Even if we now know that CPV is connected to KMC Matrix  we will take advantage from the Good argument in the following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DEF-E9F2-0E4F-B188-265CD97E799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C9D0-6A4F-B744-BA93-01D226AD9B35}" type="datetime1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7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Tests to weigh the antimatter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DEF-E9F2-0E4F-B188-265CD97E799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518" y="1750716"/>
            <a:ext cx="673763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Weigh an antiproton and a positron: huge problem of residual electric fields</a:t>
            </a:r>
          </a:p>
          <a:p>
            <a:r>
              <a:rPr lang="en-US" dirty="0" smtClean="0"/>
              <a:t>• Gravity ≈ 10-7 V / </a:t>
            </a:r>
            <a:r>
              <a:rPr lang="en-US" dirty="0" err="1" smtClean="0"/>
              <a:t>m</a:t>
            </a:r>
            <a:r>
              <a:rPr lang="en-US" dirty="0" smtClean="0"/>
              <a:t> for antiproton,  10-11 V / </a:t>
            </a:r>
            <a:r>
              <a:rPr lang="en-US" dirty="0" err="1" smtClean="0"/>
              <a:t>m</a:t>
            </a:r>
            <a:r>
              <a:rPr lang="en-US" dirty="0" smtClean="0"/>
              <a:t> for an electron ...</a:t>
            </a:r>
          </a:p>
          <a:p>
            <a:r>
              <a:rPr lang="en-US" dirty="0" smtClean="0"/>
              <a:t>• Can be possible for cold antiprotons using quantum electronics (Single Electron Transistor): V. </a:t>
            </a:r>
            <a:r>
              <a:rPr lang="en-US" dirty="0" err="1" smtClean="0"/>
              <a:t>Bouchiat</a:t>
            </a:r>
            <a:r>
              <a:rPr lang="en-US" dirty="0" smtClean="0"/>
              <a:t>, G. </a:t>
            </a:r>
            <a:r>
              <a:rPr lang="en-US" dirty="0" err="1" smtClean="0"/>
              <a:t>Chardin</a:t>
            </a:r>
            <a:r>
              <a:rPr lang="en-US" dirty="0" smtClean="0"/>
              <a:t>, M.H. </a:t>
            </a:r>
            <a:r>
              <a:rPr lang="en-US" dirty="0" err="1" smtClean="0"/>
              <a:t>Devoret</a:t>
            </a:r>
            <a:r>
              <a:rPr lang="en-US" dirty="0" smtClean="0"/>
              <a:t> and D. </a:t>
            </a:r>
            <a:r>
              <a:rPr lang="en-US" dirty="0" err="1" smtClean="0"/>
              <a:t>Esteve</a:t>
            </a:r>
            <a:r>
              <a:rPr lang="en-US" dirty="0" smtClean="0"/>
              <a:t>, Hyperfine Interactions 109 (1997) 345</a:t>
            </a:r>
          </a:p>
          <a:p>
            <a:r>
              <a:rPr lang="en-US" dirty="0" smtClean="0"/>
              <a:t>• Weigh the </a:t>
            </a:r>
            <a:r>
              <a:rPr lang="en-US" dirty="0" err="1" smtClean="0"/>
              <a:t>positronium</a:t>
            </a:r>
            <a:r>
              <a:rPr lang="en-US" dirty="0" smtClean="0"/>
              <a:t> e + e-through cooled source: AP Mills, M. </a:t>
            </a:r>
            <a:r>
              <a:rPr lang="en-US" dirty="0" err="1" smtClean="0"/>
              <a:t>Leventhal</a:t>
            </a:r>
            <a:r>
              <a:rPr lang="en-US" dirty="0" smtClean="0"/>
              <a:t>, NIM B 192 (2002) 102</a:t>
            </a:r>
          </a:p>
          <a:p>
            <a:r>
              <a:rPr lang="en-US" dirty="0" smtClean="0"/>
              <a:t>• Weigh the AD to </a:t>
            </a:r>
            <a:r>
              <a:rPr lang="en-US" dirty="0" err="1" smtClean="0"/>
              <a:t>antihydrogen</a:t>
            </a:r>
            <a:r>
              <a:rPr lang="en-US" dirty="0" smtClean="0"/>
              <a:t> at CERN J. </a:t>
            </a:r>
            <a:r>
              <a:rPr lang="en-US" dirty="0" err="1" smtClean="0"/>
              <a:t>Walzl</a:t>
            </a:r>
            <a:r>
              <a:rPr lang="en-US" dirty="0" smtClean="0"/>
              <a:t> and T.W. </a:t>
            </a:r>
            <a:r>
              <a:rPr lang="en-US" dirty="0" err="1" smtClean="0"/>
              <a:t>Hänsch</a:t>
            </a:r>
            <a:r>
              <a:rPr lang="en-US" dirty="0" smtClean="0"/>
              <a:t>, Gen. </a:t>
            </a:r>
            <a:r>
              <a:rPr lang="en-US" dirty="0" err="1" smtClean="0"/>
              <a:t>Relat</a:t>
            </a:r>
            <a:r>
              <a:rPr lang="en-US" dirty="0" smtClean="0"/>
              <a:t>. and </a:t>
            </a:r>
            <a:r>
              <a:rPr lang="en-US" dirty="0" err="1" smtClean="0"/>
              <a:t>Grav</a:t>
            </a:r>
            <a:r>
              <a:rPr lang="en-US" dirty="0" smtClean="0"/>
              <a:t>. 36 (2004) 561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14A4-03E9-6A4C-9F12-AFA3D624FA9B}" type="datetime1">
              <a:rPr lang="en-US" smtClean="0"/>
              <a:t>17/06/20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35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334D71-6519-184E-9B3A-BC9AAFD942DD}" type="slidenum">
              <a:rPr kumimoji="0" lang="en-US" sz="1400">
                <a:latin typeface="Arial" charset="0"/>
              </a:rPr>
              <a:pPr eaLnBrk="1" hangingPunct="1"/>
              <a:t>29</a:t>
            </a:fld>
            <a:endParaRPr kumimoji="0" lang="en-US" sz="1400">
              <a:latin typeface="Arial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opportunity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argument is symmetrical: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we can estimate the typical energy of a photon produced by the virtual creation/annihilation of a particle of mass m in a  gravitational field g. From Heisenberg we can probe the space at the length scale: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30" name="Object 2"/>
          <p:cNvGraphicFramePr>
            <a:graphicFrameLocks noChangeAspect="1"/>
          </p:cNvGraphicFramePr>
          <p:nvPr/>
        </p:nvGraphicFramePr>
        <p:xfrm>
          <a:off x="3124200" y="3581400"/>
          <a:ext cx="1930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3" imgW="469900" imgH="571500" progId="Equation.DSMT4">
                  <p:embed/>
                </p:oleObj>
              </mc:Choice>
              <mc:Fallback>
                <p:oleObj name="Equation" r:id="rId3" imgW="4699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1930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4105-70D0-984E-BDEB-FB5C7EFB6923}" type="datetime1">
              <a:rPr lang="en-US" smtClean="0"/>
              <a:t>17/06/20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CC78A5-56DB-1540-A23E-C839A778C88C}" type="datetime1">
              <a:rPr kumimoji="0" lang="en-US" sz="1400" smtClean="0">
                <a:latin typeface="Arial" charset="0"/>
              </a:rPr>
              <a:t>17/06/20</a:t>
            </a:fld>
            <a:endParaRPr kumimoji="0" lang="en-US" sz="1400">
              <a:latin typeface="Arial" charset="0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nanni piacentino</a:t>
            </a:r>
            <a:endParaRPr lang="en-US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A8AB07-C55A-8D41-95E1-4F22B4CC4141}" type="slidenum">
              <a:rPr kumimoji="0" lang="en-US" sz="1400">
                <a:latin typeface="Arial" charset="0"/>
              </a:rPr>
              <a:pPr eaLnBrk="1" hangingPunct="1"/>
              <a:t>3</a:t>
            </a:fld>
            <a:endParaRPr kumimoji="0" lang="en-US" sz="1400">
              <a:latin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70557" y="0"/>
            <a:ext cx="907344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1E1C11"/>
                </a:solidFill>
                <a:latin typeface="Arial" charset="0"/>
                <a:ea typeface="ＭＳ Ｐゴシック" charset="0"/>
                <a:cs typeface="ＭＳ Ｐゴシック" charset="0"/>
              </a:rPr>
              <a:t>This could be an opportunity</a:t>
            </a:r>
            <a:endParaRPr lang="en-US" dirty="0">
              <a:solidFill>
                <a:srgbClr val="1E1C1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924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Antigravity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can 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mimic the CP violation in the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Kaon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system:</a:t>
            </a:r>
          </a:p>
          <a:p>
            <a:pPr eaLnBrk="1" hangingPunct="1">
              <a:lnSpc>
                <a:spcPct val="90000"/>
              </a:lnSpc>
            </a:pP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685800" y="2438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  <a:defRPr/>
            </a:pP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The reason that the weak force sees the  </a:t>
            </a:r>
            <a:r>
              <a:rPr kumimoji="0" lang="en-GB" sz="2800" dirty="0" err="1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kaon</a:t>
            </a: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 as a linear superposition of </a:t>
            </a:r>
            <a:r>
              <a:rPr kumimoji="0" lang="en-GB" sz="2800" i="1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K</a:t>
            </a: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 and </a:t>
            </a:r>
            <a:b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</a:b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anti-</a:t>
            </a:r>
            <a:r>
              <a:rPr kumimoji="0" lang="en-GB" sz="2800" i="1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K</a:t>
            </a: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 is that they ‘mix’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3262313"/>
            <a:ext cx="8153400" cy="3290887"/>
            <a:chOff x="432" y="2055"/>
            <a:chExt cx="5136" cy="2073"/>
          </a:xfrm>
        </p:grpSpPr>
        <p:grpSp>
          <p:nvGrpSpPr>
            <p:cNvPr id="30728" name="Group 16"/>
            <p:cNvGrpSpPr>
              <a:grpSpLocks/>
            </p:cNvGrpSpPr>
            <p:nvPr/>
          </p:nvGrpSpPr>
          <p:grpSpPr bwMode="auto">
            <a:xfrm>
              <a:off x="1344" y="2720"/>
              <a:ext cx="3216" cy="1408"/>
              <a:chOff x="960" y="2624"/>
              <a:chExt cx="3216" cy="1408"/>
            </a:xfrm>
          </p:grpSpPr>
          <p:grpSp>
            <p:nvGrpSpPr>
              <p:cNvPr id="30730" name="Group 17"/>
              <p:cNvGrpSpPr>
                <a:grpSpLocks/>
              </p:cNvGrpSpPr>
              <p:nvPr/>
            </p:nvGrpSpPr>
            <p:grpSpPr bwMode="auto">
              <a:xfrm>
                <a:off x="1612" y="2624"/>
                <a:ext cx="1858" cy="786"/>
                <a:chOff x="1612" y="2624"/>
                <a:chExt cx="1858" cy="786"/>
              </a:xfrm>
            </p:grpSpPr>
            <p:sp>
              <p:nvSpPr>
                <p:cNvPr id="30741" name="Line 18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2665" y="2624"/>
                  <a:ext cx="805" cy="78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2" name="Line 19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1612" y="2640"/>
                  <a:ext cx="777" cy="76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1" name="Group 20"/>
              <p:cNvGrpSpPr>
                <a:grpSpLocks/>
              </p:cNvGrpSpPr>
              <p:nvPr/>
            </p:nvGrpSpPr>
            <p:grpSpPr bwMode="auto">
              <a:xfrm flipH="1">
                <a:off x="1624" y="3246"/>
                <a:ext cx="1850" cy="786"/>
                <a:chOff x="1612" y="2624"/>
                <a:chExt cx="1858" cy="786"/>
              </a:xfrm>
            </p:grpSpPr>
            <p:sp>
              <p:nvSpPr>
                <p:cNvPr id="30739" name="Line 21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2665" y="2624"/>
                  <a:ext cx="805" cy="78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0" name="Line 22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1612" y="2640"/>
                  <a:ext cx="777" cy="76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2" name="Line 23"/>
              <p:cNvSpPr>
                <a:spLocks noChangeShapeType="1"/>
              </p:cNvSpPr>
              <p:nvPr/>
            </p:nvSpPr>
            <p:spPr bwMode="auto">
              <a:xfrm>
                <a:off x="2256" y="3024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Line 24"/>
              <p:cNvSpPr>
                <a:spLocks noChangeShapeType="1"/>
              </p:cNvSpPr>
              <p:nvPr/>
            </p:nvSpPr>
            <p:spPr bwMode="auto">
              <a:xfrm>
                <a:off x="2880" y="3024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734" name="Object 2"/>
              <p:cNvGraphicFramePr>
                <a:graphicFrameLocks noChangeAspect="1"/>
              </p:cNvGraphicFramePr>
              <p:nvPr/>
            </p:nvGraphicFramePr>
            <p:xfrm>
              <a:off x="1008" y="2784"/>
              <a:ext cx="372" cy="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0" name="Equation" r:id="rId3" imgW="127000" imgH="165100" progId="Equation.3">
                      <p:embed/>
                    </p:oleObj>
                  </mc:Choice>
                  <mc:Fallback>
                    <p:oleObj name="Equation" r:id="rId3" imgW="1270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784"/>
                            <a:ext cx="372" cy="4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5" name="Object 3"/>
              <p:cNvGraphicFramePr>
                <a:graphicFrameLocks noChangeAspect="1"/>
              </p:cNvGraphicFramePr>
              <p:nvPr/>
            </p:nvGraphicFramePr>
            <p:xfrm>
              <a:off x="3777" y="2736"/>
              <a:ext cx="399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1" name="Equation" r:id="rId5" imgW="152400" imgH="203200" progId="Equation.DSMT4">
                      <p:embed/>
                    </p:oleObj>
                  </mc:Choice>
                  <mc:Fallback>
                    <p:oleObj name="Equation" r:id="rId5" imgW="1524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7" y="2736"/>
                            <a:ext cx="399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36" name="Text Box 27"/>
              <p:cNvSpPr txBox="1">
                <a:spLocks noChangeArrowheads="1"/>
              </p:cNvSpPr>
              <p:nvPr/>
            </p:nvSpPr>
            <p:spPr bwMode="auto">
              <a:xfrm>
                <a:off x="960" y="3360"/>
                <a:ext cx="384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GB" sz="4800" i="1"/>
                  <a:t>d</a:t>
                </a:r>
              </a:p>
            </p:txBody>
          </p:sp>
          <p:sp>
            <p:nvSpPr>
              <p:cNvPr id="30737" name="Text Box 28"/>
              <p:cNvSpPr txBox="1">
                <a:spLocks noChangeArrowheads="1"/>
              </p:cNvSpPr>
              <p:nvPr/>
            </p:nvSpPr>
            <p:spPr bwMode="auto">
              <a:xfrm>
                <a:off x="3792" y="3312"/>
                <a:ext cx="3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GB" sz="5400" i="1"/>
                  <a:t>s</a:t>
                </a:r>
              </a:p>
            </p:txBody>
          </p:sp>
          <p:sp>
            <p:nvSpPr>
              <p:cNvPr id="30738" name="Text Box 29"/>
              <p:cNvSpPr txBox="1">
                <a:spLocks noChangeArrowheads="1"/>
              </p:cNvSpPr>
              <p:nvPr/>
            </p:nvSpPr>
            <p:spPr bwMode="auto">
              <a:xfrm>
                <a:off x="1952" y="3168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GB">
                    <a:solidFill>
                      <a:srgbClr val="FFFF00"/>
                    </a:solidFill>
                  </a:rPr>
                  <a:t>W	       W</a:t>
                </a:r>
              </a:p>
            </p:txBody>
          </p:sp>
        </p:grp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432" y="2055"/>
              <a:ext cx="513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kumimoji="0" lang="en-GB" sz="3200" smtClean="0">
                <a:effectLst>
                  <a:outerShdw blurRad="38100" dist="38100" dir="2700000" algn="tl">
                    <a:srgbClr val="800000"/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kumimoji="0" lang="en-GB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387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1DEC77-89DA-5D43-BDC7-4B2FC56D3921}" type="slidenum">
              <a:rPr kumimoji="0" lang="en-US" sz="1400">
                <a:latin typeface="Arial" charset="0"/>
              </a:rPr>
              <a:pPr eaLnBrk="1" hangingPunct="1"/>
              <a:t>30</a:t>
            </a:fld>
            <a:endParaRPr kumimoji="0" lang="en-US" sz="1400">
              <a:latin typeface="Arial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opportunity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so the typical photon energy should be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7654" name="Object 2"/>
          <p:cNvGraphicFramePr>
            <a:graphicFrameLocks noChangeAspect="1"/>
          </p:cNvGraphicFramePr>
          <p:nvPr/>
        </p:nvGraphicFramePr>
        <p:xfrm>
          <a:off x="914400" y="2286000"/>
          <a:ext cx="73152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3" imgW="2463800" imgH="571500" progId="Equation.DSMT4">
                  <p:embed/>
                </p:oleObj>
              </mc:Choice>
              <mc:Fallback>
                <p:oleObj name="Equation" r:id="rId3" imgW="2463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315200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0" y="4495800"/>
            <a:ext cx="5600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/>
              <a:t>that is an approximate expression  </a:t>
            </a:r>
          </a:p>
          <a:p>
            <a:pPr eaLnBrk="1" hangingPunct="1"/>
            <a:r>
              <a:rPr lang="en-US" sz="2800" b="1"/>
              <a:t>of the Unruh Hawking temperature</a:t>
            </a:r>
          </a:p>
        </p:txBody>
      </p:sp>
      <p:graphicFrame>
        <p:nvGraphicFramePr>
          <p:cNvPr id="27656" name="Object 3"/>
          <p:cNvGraphicFramePr>
            <a:graphicFrameLocks noChangeAspect="1"/>
          </p:cNvGraphicFramePr>
          <p:nvPr/>
        </p:nvGraphicFramePr>
        <p:xfrm>
          <a:off x="5791200" y="4343400"/>
          <a:ext cx="28194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5" imgW="990600" imgH="571500" progId="Equation.DSMT4">
                  <p:embed/>
                </p:oleObj>
              </mc:Choice>
              <mc:Fallback>
                <p:oleObj name="Equation" r:id="rId5" imgW="990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43400"/>
                        <a:ext cx="28194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A0F-799D-BF4F-9CD1-BCB5C15BD9F0}" type="datetime1">
              <a:rPr lang="en-US" smtClean="0"/>
              <a:t>17/06/20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00DF88-25FC-0E4D-A3A5-F6FE194E0FEB}" type="slidenum">
              <a:rPr kumimoji="0" lang="en-US" sz="1400">
                <a:latin typeface="Arial" charset="0"/>
              </a:rPr>
              <a:pPr eaLnBrk="1" hangingPunct="1"/>
              <a:t>31</a:t>
            </a:fld>
            <a:endParaRPr kumimoji="0" lang="en-US" sz="1400">
              <a:latin typeface="Arial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opportunity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so the typical photon energy should be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8678" name="Object 2"/>
          <p:cNvGraphicFramePr>
            <a:graphicFrameLocks noChangeAspect="1"/>
          </p:cNvGraphicFramePr>
          <p:nvPr/>
        </p:nvGraphicFramePr>
        <p:xfrm>
          <a:off x="914400" y="2286000"/>
          <a:ext cx="73152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3" imgW="2463800" imgH="571500" progId="Equation.DSMT4">
                  <p:embed/>
                </p:oleObj>
              </mc:Choice>
              <mc:Fallback>
                <p:oleObj name="Equation" r:id="rId3" imgW="2463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315200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0" y="4495800"/>
            <a:ext cx="5600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/>
              <a:t>that is an approximate expression  </a:t>
            </a:r>
          </a:p>
          <a:p>
            <a:pPr eaLnBrk="1" hangingPunct="1"/>
            <a:r>
              <a:rPr lang="en-US" sz="2800" b="1"/>
              <a:t>of the Unruh Hawking temperature</a:t>
            </a:r>
          </a:p>
        </p:txBody>
      </p:sp>
      <p:graphicFrame>
        <p:nvGraphicFramePr>
          <p:cNvPr id="28680" name="Object 3"/>
          <p:cNvGraphicFramePr>
            <a:graphicFrameLocks noChangeAspect="1"/>
          </p:cNvGraphicFramePr>
          <p:nvPr/>
        </p:nvGraphicFramePr>
        <p:xfrm>
          <a:off x="5791200" y="4343400"/>
          <a:ext cx="28194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5" imgW="990600" imgH="571500" progId="Equation.DSMT4">
                  <p:embed/>
                </p:oleObj>
              </mc:Choice>
              <mc:Fallback>
                <p:oleObj name="Equation" r:id="rId5" imgW="990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43400"/>
                        <a:ext cx="28194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59A8-0252-2841-B21E-91CAD2E86A0C}" type="datetime1">
              <a:rPr lang="en-US" smtClean="0"/>
              <a:t>17/06/20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248" y="269870"/>
            <a:ext cx="494683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1E1C1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Opportunity</a:t>
            </a:r>
            <a:endParaRPr lang="en-GB" b="1" dirty="0">
              <a:solidFill>
                <a:srgbClr val="1E1C1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585913"/>
            <a:ext cx="7772786" cy="3497265"/>
            <a:chOff x="432" y="999"/>
            <a:chExt cx="5328" cy="2203"/>
          </a:xfrm>
        </p:grpSpPr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432" y="999"/>
              <a:ext cx="5328" cy="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1000"/>
                </a:spcBef>
                <a:defRPr/>
              </a:pPr>
              <a:r>
                <a:rPr lang="en-GB" sz="2800" dirty="0" err="1" smtClean="0">
                  <a:latin typeface="+mn-lt"/>
                  <a:ea typeface="+mn-ea"/>
                  <a:cs typeface="+mn-cs"/>
                </a:rPr>
                <a:t>Tha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 Neutral </a:t>
              </a:r>
              <a:r>
                <a:rPr lang="en-GB" sz="2800" dirty="0" err="1" smtClean="0">
                  <a:latin typeface="+mn-lt"/>
                  <a:ea typeface="+mn-ea"/>
                  <a:cs typeface="+mn-cs"/>
                </a:rPr>
                <a:t>Kaons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 Physics is extremely complex. Let us consider just the decay of the long lived one      :         and the short lived one       , They are also different CP </a:t>
              </a:r>
              <a:r>
                <a:rPr lang="en-GB" sz="2800" dirty="0" err="1" smtClean="0">
                  <a:latin typeface="+mn-lt"/>
                  <a:ea typeface="+mn-ea"/>
                  <a:cs typeface="+mn-cs"/>
                </a:rPr>
                <a:t>eigenstates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,       </a:t>
              </a:r>
              <a:r>
                <a:rPr lang="en-GB" sz="3200" dirty="0" smtClean="0">
                  <a:latin typeface="+mn-lt"/>
                  <a:ea typeface="+mn-ea"/>
                  <a:cs typeface="+mn-cs"/>
                </a:rPr>
                <a:t>, 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decades</a:t>
              </a:r>
              <a:r>
                <a:rPr lang="en-GB" sz="3200" dirty="0" smtClean="0">
                  <a:latin typeface="+mn-lt"/>
                  <a:ea typeface="+mn-ea"/>
                  <a:cs typeface="+mn-cs"/>
                </a:rPr>
                <a:t>  </a:t>
              </a:r>
              <a:r>
                <a:rPr lang="en-GB" sz="2800" dirty="0"/>
                <a:t>in 9 x 10</a:t>
              </a:r>
              <a:r>
                <a:rPr lang="en-GB" sz="2800" baseline="30000" dirty="0"/>
                <a:t>-11</a:t>
              </a:r>
              <a:r>
                <a:rPr lang="en-GB" sz="2800" dirty="0"/>
                <a:t> </a:t>
              </a:r>
              <a:r>
                <a:rPr lang="en-GB" sz="2800" dirty="0" smtClean="0"/>
                <a:t>seconds </a:t>
              </a:r>
              <a:r>
                <a:rPr lang="en-GB" sz="2800" b="1" dirty="0" smtClean="0"/>
                <a:t>conserving   </a:t>
              </a:r>
              <a:r>
                <a:rPr lang="en-GB" sz="2800" b="1" dirty="0"/>
                <a:t>CP</a:t>
              </a:r>
              <a:r>
                <a:rPr lang="en-GB" sz="2800" dirty="0"/>
                <a:t>,</a:t>
              </a:r>
              <a:r>
                <a:rPr lang="en-GB" sz="2800" b="1" dirty="0"/>
                <a:t> </a:t>
              </a:r>
              <a:r>
                <a:rPr lang="en-GB" sz="2800" dirty="0" smtClean="0"/>
                <a:t> </a:t>
              </a:r>
              <a:r>
                <a:rPr lang="en-GB" sz="2800" dirty="0" err="1" smtClean="0"/>
                <a:t>infact</a:t>
              </a:r>
              <a:r>
                <a:rPr lang="en-GB" sz="2800" dirty="0" smtClean="0"/>
                <a:t>  </a:t>
              </a:r>
              <a:r>
                <a:rPr lang="en-GB" sz="2800" b="1" dirty="0"/>
                <a:t>π</a:t>
              </a:r>
              <a:r>
                <a:rPr lang="en-GB" sz="2800" b="1" baseline="30000" dirty="0"/>
                <a:t>-</a:t>
              </a:r>
              <a:r>
                <a:rPr lang="en-GB" sz="2800" b="1" dirty="0"/>
                <a:t> π</a:t>
              </a:r>
              <a:r>
                <a:rPr lang="en-GB" sz="2800" b="1" baseline="30000" dirty="0"/>
                <a:t>+</a:t>
              </a:r>
              <a:r>
                <a:rPr lang="en-GB" sz="2800" dirty="0"/>
                <a:t> </a:t>
              </a:r>
              <a:r>
                <a:rPr lang="en-GB" sz="2800" dirty="0" smtClean="0"/>
                <a:t>has </a:t>
              </a:r>
              <a:r>
                <a:rPr lang="en-GB" sz="2800" dirty="0"/>
                <a:t>CP = +1 </a:t>
              </a:r>
              <a:r>
                <a:rPr lang="en-GB" sz="3200" dirty="0" smtClean="0"/>
                <a:t> </a:t>
              </a:r>
              <a:endParaRPr lang="en-GB" sz="3200" dirty="0"/>
            </a:p>
            <a:p>
              <a:pPr eaLnBrk="1" hangingPunct="1">
                <a:lnSpc>
                  <a:spcPct val="80000"/>
                </a:lnSpc>
                <a:spcBef>
                  <a:spcPts val="1000"/>
                </a:spcBef>
                <a:defRPr/>
              </a:pPr>
              <a:r>
                <a:rPr lang="en-GB" sz="3200" dirty="0" smtClean="0">
                  <a:latin typeface="+mn-lt"/>
                  <a:ea typeface="+mn-ea"/>
                  <a:cs typeface="+mn-cs"/>
                </a:rPr>
                <a:t>      </a:t>
              </a:r>
              <a:endParaRPr lang="en-GB" sz="3200" dirty="0">
                <a:latin typeface="+mn-lt"/>
                <a:ea typeface="+mn-ea"/>
                <a:cs typeface="+mn-cs"/>
              </a:endParaRPr>
            </a:p>
            <a:p>
              <a:pPr eaLnBrk="1" hangingPunct="1">
                <a:lnSpc>
                  <a:spcPct val="80000"/>
                </a:lnSpc>
                <a:spcBef>
                  <a:spcPts val="1000"/>
                </a:spcBef>
                <a:defRPr/>
              </a:pPr>
              <a:endParaRPr lang="en-GB" sz="3200" dirty="0">
                <a:latin typeface="+mn-lt"/>
                <a:ea typeface="+mn-ea"/>
                <a:cs typeface="+mn-cs"/>
              </a:endParaRPr>
            </a:p>
            <a:p>
              <a:pPr eaLnBrk="1" hangingPunct="1">
                <a:lnSpc>
                  <a:spcPct val="80000"/>
                </a:lnSpc>
                <a:spcBef>
                  <a:spcPts val="1000"/>
                </a:spcBef>
                <a:defRPr/>
              </a:pPr>
              <a:r>
                <a:rPr lang="en-GB" sz="3200" dirty="0">
                  <a:latin typeface="+mn-lt"/>
                  <a:ea typeface="+mn-ea"/>
                  <a:cs typeface="+mn-cs"/>
                </a:rPr>
                <a:t>       </a:t>
              </a:r>
            </a:p>
          </p:txBody>
        </p:sp>
        <p:graphicFrame>
          <p:nvGraphicFramePr>
            <p:cNvPr id="3177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0027191"/>
                </p:ext>
              </p:extLst>
            </p:nvPr>
          </p:nvGraphicFramePr>
          <p:xfrm>
            <a:off x="2844" y="1399"/>
            <a:ext cx="307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5" name="Equation" r:id="rId3" imgW="228600" imgH="254000" progId="Equation.DSMT4">
                    <p:embed/>
                  </p:oleObj>
                </mc:Choice>
                <mc:Fallback>
                  <p:oleObj name="Equation" r:id="rId3" imgW="2286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1399"/>
                          <a:ext cx="307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4077253"/>
                </p:ext>
              </p:extLst>
            </p:nvPr>
          </p:nvGraphicFramePr>
          <p:xfrm>
            <a:off x="5194" y="1153"/>
            <a:ext cx="307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" name="Equation" r:id="rId5" imgW="228600" imgH="254000" progId="Equation.DSMT4">
                    <p:embed/>
                  </p:oleObj>
                </mc:Choice>
                <mc:Fallback>
                  <p:oleObj name="Equation" r:id="rId5" imgW="2286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4" y="1153"/>
                          <a:ext cx="307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52" name="Group 11"/>
          <p:cNvGrpSpPr>
            <a:grpSpLocks/>
          </p:cNvGrpSpPr>
          <p:nvPr/>
        </p:nvGrpSpPr>
        <p:grpSpPr bwMode="auto">
          <a:xfrm>
            <a:off x="941388" y="3885344"/>
            <a:ext cx="7239001" cy="2901951"/>
            <a:chOff x="578" y="2436"/>
            <a:chExt cx="4560" cy="1828"/>
          </a:xfrm>
        </p:grpSpPr>
        <p:sp>
          <p:nvSpPr>
            <p:cNvPr id="31765" name="Line 13"/>
            <p:cNvSpPr>
              <a:spLocks noChangeShapeType="1"/>
            </p:cNvSpPr>
            <p:nvPr/>
          </p:nvSpPr>
          <p:spPr bwMode="auto">
            <a:xfrm flipV="1">
              <a:off x="3071" y="3229"/>
              <a:ext cx="756" cy="323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16"/>
            <p:cNvSpPr>
              <a:spLocks noChangeShapeType="1"/>
            </p:cNvSpPr>
            <p:nvPr/>
          </p:nvSpPr>
          <p:spPr bwMode="auto">
            <a:xfrm flipV="1">
              <a:off x="3069" y="3045"/>
              <a:ext cx="447" cy="507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6" name="Oval 18"/>
            <p:cNvSpPr>
              <a:spLocks noChangeArrowheads="1"/>
            </p:cNvSpPr>
            <p:nvPr/>
          </p:nvSpPr>
          <p:spPr bwMode="auto">
            <a:xfrm>
              <a:off x="3048" y="3512"/>
              <a:ext cx="62" cy="6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GB"/>
            </a:p>
          </p:txBody>
        </p:sp>
        <p:sp>
          <p:nvSpPr>
            <p:cNvPr id="31757" name="Text Box 19"/>
            <p:cNvSpPr txBox="1">
              <a:spLocks noChangeArrowheads="1"/>
            </p:cNvSpPr>
            <p:nvPr/>
          </p:nvSpPr>
          <p:spPr bwMode="auto">
            <a:xfrm>
              <a:off x="3456" y="2861"/>
              <a:ext cx="8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dirty="0"/>
                <a:t>π</a:t>
              </a:r>
              <a:r>
                <a:rPr lang="en-GB" sz="3200" baseline="30000" dirty="0"/>
                <a:t>-</a:t>
              </a:r>
              <a:endParaRPr lang="en-GB" sz="3200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317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925616"/>
                </p:ext>
              </p:extLst>
            </p:nvPr>
          </p:nvGraphicFramePr>
          <p:xfrm>
            <a:off x="960" y="3409"/>
            <a:ext cx="408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7" name="Equation" r:id="rId7" imgW="228600" imgH="254000" progId="Equation.DSMT4">
                    <p:embed/>
                  </p:oleObj>
                </mc:Choice>
                <mc:Fallback>
                  <p:oleObj name="Equation" r:id="rId7" imgW="2286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09"/>
                          <a:ext cx="408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9" name="Text Box 21"/>
            <p:cNvSpPr txBox="1">
              <a:spLocks noChangeArrowheads="1"/>
            </p:cNvSpPr>
            <p:nvPr/>
          </p:nvSpPr>
          <p:spPr bwMode="auto">
            <a:xfrm>
              <a:off x="578" y="2436"/>
              <a:ext cx="45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GB" i="1" dirty="0"/>
                <a:t>       CP = +1                                     CP = +1  </a:t>
              </a:r>
              <a:r>
                <a:rPr kumimoji="0" lang="en-GB" i="1" dirty="0" smtClean="0"/>
                <a:t>        conserved  </a:t>
              </a:r>
              <a:endParaRPr kumimoji="0" lang="en-GB" i="1" dirty="0"/>
            </a:p>
          </p:txBody>
        </p:sp>
        <p:sp>
          <p:nvSpPr>
            <p:cNvPr id="31761" name="Line 23"/>
            <p:cNvSpPr>
              <a:spLocks noChangeShapeType="1"/>
            </p:cNvSpPr>
            <p:nvPr/>
          </p:nvSpPr>
          <p:spPr bwMode="auto">
            <a:xfrm rot="2679718" flipV="1">
              <a:off x="1839" y="3058"/>
              <a:ext cx="945" cy="120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601287"/>
              </p:ext>
            </p:extLst>
          </p:nvPr>
        </p:nvGraphicFramePr>
        <p:xfrm>
          <a:off x="2990278" y="2588344"/>
          <a:ext cx="481244" cy="53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9" imgW="228600" imgH="254000" progId="Equation.DSMT4">
                  <p:embed/>
                </p:oleObj>
              </mc:Choice>
              <mc:Fallback>
                <p:oleObj name="Equation" r:id="rId9" imgW="228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278" y="2588344"/>
                        <a:ext cx="481244" cy="534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9">
            <a:extLst>
              <a:ext uri="{FF2B5EF4-FFF2-40B4-BE49-F238E27FC236}">
                <a16:creationId xmlns="" xmlns:a16="http://schemas.microsoft.com/office/drawing/2014/main" id="{0DC286CA-1D71-42BC-8BF0-8969FC4E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4621789"/>
            <a:ext cx="14033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/>
              <a:t>π</a:t>
            </a:r>
            <a:r>
              <a:rPr lang="en-GB" sz="3200" baseline="30000" dirty="0"/>
              <a:t>+</a:t>
            </a:r>
            <a:endParaRPr lang="en-GB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CE09-5F17-D34E-A968-19AD083D16E3}" type="datetime1">
              <a:rPr lang="en-US" smtClean="0"/>
              <a:t>17/06/20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833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1E1C1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Opportunity</a:t>
            </a:r>
            <a:endParaRPr lang="en-GB" b="1" dirty="0">
              <a:solidFill>
                <a:srgbClr val="1E1C1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8874" y="1854201"/>
            <a:ext cx="7772345" cy="1965326"/>
            <a:chOff x="345" y="956"/>
            <a:chExt cx="4609" cy="1238"/>
          </a:xfrm>
        </p:grpSpPr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345" y="1011"/>
              <a:ext cx="4609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lvl="1" indent="0" eaLnBrk="1" hangingPunct="1">
                <a:spcBef>
                  <a:spcPct val="50000"/>
                </a:spcBef>
                <a:defRPr/>
              </a:pPr>
              <a:r>
                <a:rPr kumimoji="0" lang="en-GB" sz="3200" dirty="0">
                  <a:effectLst>
                    <a:outerShdw blurRad="38100" dist="38100" dir="2700000" algn="tl">
                      <a:srgbClr val="800000"/>
                    </a:outerShdw>
                  </a:effectLst>
                </a:rPr>
                <a:t>        </a:t>
              </a:r>
              <a:r>
                <a:rPr lang="en-GB" sz="2800" b="1" dirty="0" smtClean="0">
                  <a:latin typeface="+mn-lt"/>
                  <a:ea typeface="+mn-ea"/>
                </a:rPr>
                <a:t>decays in</a:t>
              </a:r>
              <a:r>
                <a:rPr lang="en-GB" sz="2800" dirty="0" smtClean="0">
                  <a:latin typeface="+mn-lt"/>
                  <a:ea typeface="+mn-ea"/>
                </a:rPr>
                <a:t> </a:t>
              </a:r>
              <a:r>
                <a:rPr lang="en-GB" sz="2800" b="1" dirty="0">
                  <a:latin typeface="+mn-lt"/>
                  <a:ea typeface="+mn-ea"/>
                </a:rPr>
                <a:t>π</a:t>
              </a:r>
              <a:r>
                <a:rPr lang="en-GB" sz="3200" b="1" baseline="30000" dirty="0">
                  <a:latin typeface="+mn-lt"/>
                  <a:ea typeface="+mn-ea"/>
                </a:rPr>
                <a:t>- </a:t>
              </a:r>
              <a:r>
                <a:rPr lang="en-GB" sz="2800" b="1" dirty="0">
                  <a:latin typeface="+mn-lt"/>
                  <a:ea typeface="+mn-ea"/>
                </a:rPr>
                <a:t>π</a:t>
              </a:r>
              <a:r>
                <a:rPr lang="en-GB" sz="3200" b="1" baseline="30000" dirty="0">
                  <a:latin typeface="+mn-lt"/>
                  <a:ea typeface="+mn-ea"/>
                </a:rPr>
                <a:t>+ </a:t>
              </a:r>
              <a:r>
                <a:rPr lang="en-GB" sz="2800" b="1" dirty="0">
                  <a:latin typeface="+mn-lt"/>
                  <a:ea typeface="+mn-ea"/>
                </a:rPr>
                <a:t>π</a:t>
              </a:r>
              <a:r>
                <a:rPr lang="en-GB" sz="3200" b="1" baseline="30000" dirty="0">
                  <a:latin typeface="+mn-lt"/>
                  <a:ea typeface="+mn-ea"/>
                </a:rPr>
                <a:t>0</a:t>
              </a:r>
              <a:r>
                <a:rPr lang="en-GB" sz="2800" b="1" dirty="0">
                  <a:latin typeface="+mn-lt"/>
                  <a:ea typeface="+mn-ea"/>
                </a:rPr>
                <a:t> </a:t>
              </a:r>
              <a:r>
                <a:rPr lang="en-GB" sz="2800" dirty="0" smtClean="0">
                  <a:latin typeface="+mn-lt"/>
                  <a:ea typeface="+mn-ea"/>
                </a:rPr>
                <a:t> </a:t>
              </a:r>
              <a:r>
                <a:rPr lang="en-GB" sz="2800" dirty="0">
                  <a:latin typeface="+mn-lt"/>
                  <a:ea typeface="+mn-ea"/>
                </a:rPr>
                <a:t>(in 5 x 10</a:t>
              </a:r>
              <a:r>
                <a:rPr lang="en-GB" sz="2800" baseline="30000" dirty="0">
                  <a:latin typeface="+mn-lt"/>
                  <a:ea typeface="+mn-ea"/>
                </a:rPr>
                <a:t>-8 </a:t>
              </a:r>
              <a:r>
                <a:rPr lang="en-GB" sz="2800" dirty="0">
                  <a:latin typeface="+mn-lt"/>
                  <a:ea typeface="+mn-ea"/>
                </a:rPr>
                <a:t>secondi).</a:t>
              </a:r>
            </a:p>
            <a:p>
              <a:pPr marL="0" lvl="1" indent="0" eaLnBrk="1" hangingPunct="1">
                <a:spcBef>
                  <a:spcPct val="50000"/>
                </a:spcBef>
                <a:defRPr/>
              </a:pPr>
              <a:r>
                <a:rPr lang="en-GB" sz="2800" b="1" dirty="0" smtClean="0">
                  <a:latin typeface="+mn-lt"/>
                </a:rPr>
                <a:t>conserving</a:t>
              </a:r>
              <a:r>
                <a:rPr lang="en-GB" sz="2800" dirty="0" smtClean="0">
                  <a:latin typeface="+mn-lt"/>
                </a:rPr>
                <a:t> </a:t>
              </a:r>
              <a:r>
                <a:rPr lang="en-GB" sz="2800" dirty="0">
                  <a:latin typeface="+mn-lt"/>
                </a:rPr>
                <a:t>CP, </a:t>
              </a:r>
              <a:r>
                <a:rPr lang="en-GB" sz="2800" dirty="0" smtClean="0">
                  <a:latin typeface="+mn-lt"/>
                </a:rPr>
                <a:t>because    </a:t>
              </a:r>
              <a:r>
                <a:rPr lang="en-GB" sz="2800" dirty="0">
                  <a:latin typeface="+mn-lt"/>
                </a:rPr>
                <a:t>π</a:t>
              </a:r>
              <a:r>
                <a:rPr lang="en-GB" sz="3200" baseline="30000" dirty="0">
                  <a:latin typeface="+mn-lt"/>
                </a:rPr>
                <a:t>- </a:t>
              </a:r>
              <a:r>
                <a:rPr lang="en-GB" sz="2800" dirty="0">
                  <a:latin typeface="+mn-lt"/>
                </a:rPr>
                <a:t>π</a:t>
              </a:r>
              <a:r>
                <a:rPr lang="en-GB" sz="3200" baseline="30000" dirty="0">
                  <a:latin typeface="+mn-lt"/>
                </a:rPr>
                <a:t>+ </a:t>
              </a:r>
              <a:r>
                <a:rPr lang="en-GB" sz="2800" dirty="0">
                  <a:latin typeface="+mn-lt"/>
                </a:rPr>
                <a:t>π</a:t>
              </a:r>
              <a:r>
                <a:rPr lang="en-GB" sz="3200" baseline="30000" dirty="0">
                  <a:latin typeface="+mn-lt"/>
                </a:rPr>
                <a:t>0</a:t>
              </a:r>
              <a:r>
                <a:rPr lang="en-GB" sz="2800" dirty="0">
                  <a:latin typeface="+mn-lt"/>
                </a:rPr>
                <a:t> </a:t>
              </a:r>
              <a:r>
                <a:rPr lang="en-GB" sz="2800" dirty="0" smtClean="0">
                  <a:latin typeface="+mn-lt"/>
                </a:rPr>
                <a:t>has </a:t>
              </a:r>
              <a:r>
                <a:rPr lang="en-GB" sz="2800" dirty="0">
                  <a:latin typeface="+mn-lt"/>
                </a:rPr>
                <a:t>CP = -1.</a:t>
              </a:r>
            </a:p>
            <a:p>
              <a:pPr marL="0" lvl="1" indent="0" eaLnBrk="1" hangingPunct="1">
                <a:spcBef>
                  <a:spcPct val="50000"/>
                </a:spcBef>
                <a:defRPr/>
              </a:pPr>
              <a:endParaRPr lang="en-GB" sz="2800" dirty="0">
                <a:latin typeface="+mn-lt"/>
                <a:ea typeface="+mn-ea"/>
              </a:endParaRPr>
            </a:p>
          </p:txBody>
        </p:sp>
        <p:graphicFrame>
          <p:nvGraphicFramePr>
            <p:cNvPr id="3279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901232"/>
                </p:ext>
              </p:extLst>
            </p:nvPr>
          </p:nvGraphicFramePr>
          <p:xfrm>
            <a:off x="345" y="956"/>
            <a:ext cx="360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" name="Equation" r:id="rId3" imgW="228600" imgH="254000" progId="Equation.DSMT4">
                    <p:embed/>
                  </p:oleObj>
                </mc:Choice>
                <mc:Fallback>
                  <p:oleObj name="Equation" r:id="rId3" imgW="2286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" y="956"/>
                          <a:ext cx="360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0075" y="2955560"/>
            <a:ext cx="8302625" cy="4341814"/>
            <a:chOff x="234" y="1738"/>
            <a:chExt cx="5230" cy="2735"/>
          </a:xfrm>
        </p:grpSpPr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520" y="2121"/>
              <a:ext cx="4944" cy="2352"/>
              <a:chOff x="520" y="2121"/>
              <a:chExt cx="4944" cy="2352"/>
            </a:xfrm>
          </p:grpSpPr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4310" y="2517"/>
                <a:ext cx="7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dirty="0"/>
                  <a:t>π</a:t>
                </a:r>
                <a:r>
                  <a:rPr lang="en-GB" baseline="30000" dirty="0"/>
                  <a:t>+</a:t>
                </a:r>
                <a:endParaRPr lang="en-GB" dirty="0"/>
              </a:p>
            </p:txBody>
          </p:sp>
          <p:sp>
            <p:nvSpPr>
              <p:cNvPr id="32781" name="Text Box 12"/>
              <p:cNvSpPr txBox="1">
                <a:spLocks noChangeArrowheads="1"/>
              </p:cNvSpPr>
              <p:nvPr/>
            </p:nvSpPr>
            <p:spPr bwMode="auto">
              <a:xfrm>
                <a:off x="520" y="2121"/>
                <a:ext cx="494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GB" i="1" dirty="0"/>
                  <a:t>    CP = -1                                                       CP = -1   </a:t>
                </a:r>
                <a:r>
                  <a:rPr kumimoji="0" lang="en-GB" i="1" dirty="0" smtClean="0"/>
                  <a:t>conserved</a:t>
                </a:r>
                <a:r>
                  <a:rPr kumimoji="0" lang="en-GB" i="1" dirty="0" smtClean="0">
                    <a:solidFill>
                      <a:srgbClr val="FF0000"/>
                    </a:solidFill>
                  </a:rPr>
                  <a:t> </a:t>
                </a:r>
                <a:endParaRPr kumimoji="0" lang="en-GB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793" name="Line 14"/>
              <p:cNvSpPr>
                <a:spLocks noChangeShapeType="1"/>
              </p:cNvSpPr>
              <p:nvPr/>
            </p:nvSpPr>
            <p:spPr bwMode="auto">
              <a:xfrm flipV="1">
                <a:off x="3935" y="2992"/>
                <a:ext cx="769" cy="3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Line 17"/>
              <p:cNvSpPr>
                <a:spLocks noChangeShapeType="1"/>
              </p:cNvSpPr>
              <p:nvPr/>
            </p:nvSpPr>
            <p:spPr bwMode="auto">
              <a:xfrm flipV="1">
                <a:off x="3933" y="2736"/>
                <a:ext cx="483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4" name="Oval 19"/>
              <p:cNvSpPr>
                <a:spLocks noChangeArrowheads="1"/>
              </p:cNvSpPr>
              <p:nvPr/>
            </p:nvSpPr>
            <p:spPr bwMode="auto">
              <a:xfrm>
                <a:off x="3912" y="3272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GB"/>
              </a:p>
            </p:txBody>
          </p:sp>
          <p:sp>
            <p:nvSpPr>
              <p:cNvPr id="32789" name="Line 21"/>
              <p:cNvSpPr>
                <a:spLocks noChangeShapeType="1"/>
              </p:cNvSpPr>
              <p:nvPr/>
            </p:nvSpPr>
            <p:spPr bwMode="auto">
              <a:xfrm flipV="1">
                <a:off x="3963" y="2686"/>
                <a:ext cx="787" cy="6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87" name="Line 24"/>
              <p:cNvSpPr>
                <a:spLocks noChangeShapeType="1"/>
              </p:cNvSpPr>
              <p:nvPr/>
            </p:nvSpPr>
            <p:spPr bwMode="auto">
              <a:xfrm rot="2679718" flipV="1">
                <a:off x="1979" y="2474"/>
                <a:ext cx="1463" cy="19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234" y="1738"/>
              <a:ext cx="51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marL="24161750" indent="-24161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 eaLnBrk="1" hangingPunct="1">
                <a:lnSpc>
                  <a:spcPct val="110000"/>
                </a:lnSpc>
                <a:spcBef>
                  <a:spcPct val="20000"/>
                </a:spcBef>
                <a:defRPr/>
              </a:pPr>
              <a:endParaRPr lang="en-GB" sz="2800" dirty="0">
                <a:latin typeface="+mn-lt"/>
                <a:ea typeface="+mn-ea"/>
              </a:endParaRPr>
            </a:p>
          </p:txBody>
        </p:sp>
      </p:grp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76868"/>
              </p:ext>
            </p:extLst>
          </p:nvPr>
        </p:nvGraphicFramePr>
        <p:xfrm>
          <a:off x="1843532" y="5581285"/>
          <a:ext cx="647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5" imgW="228600" imgH="254000" progId="Equation.DSMT4">
                  <p:embed/>
                </p:oleObj>
              </mc:Choice>
              <mc:Fallback>
                <p:oleObj name="Equation" r:id="rId5" imgW="228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532" y="5581285"/>
                        <a:ext cx="647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199B15A7-EA76-4089-8A7F-08FC7CD5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165918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π</a:t>
            </a:r>
            <a:r>
              <a:rPr lang="en-GB" baseline="30000" dirty="0"/>
              <a:t>0</a:t>
            </a:r>
            <a:endParaRPr lang="en-GB" dirty="0"/>
          </a:p>
        </p:txBody>
      </p:sp>
      <p:sp>
        <p:nvSpPr>
          <p:cNvPr id="24" name="Text Box 10">
            <a:extLst>
              <a:ext uri="{FF2B5EF4-FFF2-40B4-BE49-F238E27FC236}">
                <a16:creationId xmlns="" xmlns:a16="http://schemas.microsoft.com/office/drawing/2014/main" id="{6B29C6D6-F024-4A81-976A-A4821A67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300" y="465042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π</a:t>
            </a:r>
            <a:r>
              <a:rPr lang="en-GB" baseline="30000" dirty="0"/>
              <a:t>-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60D1-0FD6-6042-95BF-257DD04F2066}" type="datetime1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9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226" y="302422"/>
            <a:ext cx="497489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rgbClr val="5A007A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Opportunity</a:t>
            </a:r>
            <a:endParaRPr lang="en-GB" b="1" dirty="0">
              <a:solidFill>
                <a:srgbClr val="5A007A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3962400"/>
            <a:ext cx="8458200" cy="2438400"/>
            <a:chOff x="432" y="2496"/>
            <a:chExt cx="5328" cy="1536"/>
          </a:xfrm>
        </p:grpSpPr>
        <p:sp>
          <p:nvSpPr>
            <p:cNvPr id="33814" name="Line 5"/>
            <p:cNvSpPr>
              <a:spLocks noChangeShapeType="1"/>
            </p:cNvSpPr>
            <p:nvPr/>
          </p:nvSpPr>
          <p:spPr bwMode="auto">
            <a:xfrm flipV="1">
              <a:off x="1704" y="3552"/>
              <a:ext cx="255" cy="2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8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7311698"/>
                </p:ext>
              </p:extLst>
            </p:nvPr>
          </p:nvGraphicFramePr>
          <p:xfrm>
            <a:off x="1344" y="3579"/>
            <a:ext cx="408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0" name="Equation" r:id="rId4" imgW="228600" imgH="254000" progId="Equation.DSMT4">
                    <p:embed/>
                  </p:oleObj>
                </mc:Choice>
                <mc:Fallback>
                  <p:oleObj name="Equation" r:id="rId4" imgW="2286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579"/>
                          <a:ext cx="408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816" name="Group 7"/>
            <p:cNvGrpSpPr>
              <a:grpSpLocks/>
            </p:cNvGrpSpPr>
            <p:nvPr/>
          </p:nvGrpSpPr>
          <p:grpSpPr bwMode="auto">
            <a:xfrm>
              <a:off x="2064" y="2905"/>
              <a:ext cx="672" cy="455"/>
              <a:chOff x="1440" y="1369"/>
              <a:chExt cx="672" cy="455"/>
            </a:xfrm>
          </p:grpSpPr>
          <p:sp>
            <p:nvSpPr>
              <p:cNvPr id="33821" name="Line 8"/>
              <p:cNvSpPr>
                <a:spLocks noChangeShapeType="1"/>
              </p:cNvSpPr>
              <p:nvPr/>
            </p:nvSpPr>
            <p:spPr bwMode="auto">
              <a:xfrm flipH="1">
                <a:off x="1440" y="1632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3822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7558057"/>
                  </p:ext>
                </p:extLst>
              </p:nvPr>
            </p:nvGraphicFramePr>
            <p:xfrm>
              <a:off x="1704" y="1369"/>
              <a:ext cx="408" cy="4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1" name="Equation" r:id="rId6" imgW="228600" imgH="254000" progId="Equation.DSMT4">
                      <p:embed/>
                    </p:oleObj>
                  </mc:Choice>
                  <mc:Fallback>
                    <p:oleObj name="Equation" r:id="rId6" imgW="228600" imgH="254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4" y="1369"/>
                            <a:ext cx="408" cy="4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817" name="Text Box 10"/>
            <p:cNvSpPr txBox="1">
              <a:spLocks noChangeArrowheads="1"/>
            </p:cNvSpPr>
            <p:nvPr/>
          </p:nvSpPr>
          <p:spPr bwMode="auto">
            <a:xfrm>
              <a:off x="1184" y="3236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GB" dirty="0">
                  <a:solidFill>
                    <a:srgbClr val="FF0000"/>
                  </a:solidFill>
                </a:rPr>
                <a:t>(CP = -1)</a:t>
              </a:r>
            </a:p>
          </p:txBody>
        </p:sp>
        <p:sp>
          <p:nvSpPr>
            <p:cNvPr id="33818" name="Line 11"/>
            <p:cNvSpPr>
              <a:spLocks noChangeShapeType="1"/>
            </p:cNvSpPr>
            <p:nvPr/>
          </p:nvSpPr>
          <p:spPr bwMode="auto">
            <a:xfrm flipH="1">
              <a:off x="4848" y="2784"/>
              <a:ext cx="288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Text Box 12"/>
            <p:cNvSpPr txBox="1">
              <a:spLocks noChangeArrowheads="1"/>
            </p:cNvSpPr>
            <p:nvPr/>
          </p:nvSpPr>
          <p:spPr bwMode="auto">
            <a:xfrm>
              <a:off x="4848" y="249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GB">
                  <a:solidFill>
                    <a:srgbClr val="FF0000"/>
                  </a:solidFill>
                </a:rPr>
                <a:t>(CP = +1)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432" y="2496"/>
              <a:ext cx="52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en-GB" sz="2800" dirty="0">
                  <a:latin typeface="+mn-lt"/>
                  <a:ea typeface="+mn-ea"/>
                  <a:cs typeface="+mn-cs"/>
                </a:rPr>
                <a:t> </a:t>
              </a:r>
              <a:r>
                <a:rPr kumimoji="0" lang="en-GB" sz="3200" dirty="0" smtClean="0">
                  <a:effectLst>
                    <a:outerShdw blurRad="38100" dist="38100" dir="2700000" algn="tl">
                      <a:srgbClr val="800000"/>
                    </a:outerShdw>
                  </a:effectLst>
                </a:rPr>
                <a:t>But 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  (once </a:t>
              </a:r>
              <a:r>
                <a:rPr lang="en-GB" sz="2800" dirty="0">
                  <a:latin typeface="+mn-lt"/>
                  <a:ea typeface="+mn-ea"/>
                  <a:cs typeface="+mn-cs"/>
                </a:rPr>
                <a:t>in </a:t>
              </a:r>
              <a:r>
                <a:rPr lang="en-GB" sz="2800" b="1" dirty="0">
                  <a:latin typeface="+mn-lt"/>
                  <a:ea typeface="+mn-ea"/>
                  <a:cs typeface="+mn-cs"/>
                </a:rPr>
                <a:t>500</a:t>
              </a:r>
              <a:r>
                <a:rPr lang="en-GB" sz="2800" dirty="0">
                  <a:latin typeface="+mn-lt"/>
                  <a:ea typeface="+mn-ea"/>
                  <a:cs typeface="+mn-cs"/>
                </a:rPr>
                <a:t> 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times):</a:t>
              </a:r>
              <a:endParaRPr lang="en-GB" sz="2800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0081" y="1395100"/>
            <a:ext cx="7818437" cy="2673349"/>
            <a:chOff x="432" y="883"/>
            <a:chExt cx="4925" cy="1684"/>
          </a:xfrm>
        </p:grpSpPr>
        <p:grpSp>
          <p:nvGrpSpPr>
            <p:cNvPr id="33805" name="Group 16"/>
            <p:cNvGrpSpPr>
              <a:grpSpLocks/>
            </p:cNvGrpSpPr>
            <p:nvPr/>
          </p:nvGrpSpPr>
          <p:grpSpPr bwMode="auto">
            <a:xfrm>
              <a:off x="1440" y="1370"/>
              <a:ext cx="672" cy="454"/>
              <a:chOff x="1440" y="1370"/>
              <a:chExt cx="672" cy="454"/>
            </a:xfrm>
          </p:grpSpPr>
          <p:sp>
            <p:nvSpPr>
              <p:cNvPr id="33811" name="Line 17"/>
              <p:cNvSpPr>
                <a:spLocks noChangeShapeType="1"/>
              </p:cNvSpPr>
              <p:nvPr/>
            </p:nvSpPr>
            <p:spPr bwMode="auto">
              <a:xfrm flipH="1">
                <a:off x="1440" y="1632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381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7358179"/>
                  </p:ext>
                </p:extLst>
              </p:nvPr>
            </p:nvGraphicFramePr>
            <p:xfrm>
              <a:off x="1704" y="1370"/>
              <a:ext cx="408" cy="4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2" name="Equation" r:id="rId8" imgW="228600" imgH="254000" progId="Equation.DSMT4">
                      <p:embed/>
                    </p:oleObj>
                  </mc:Choice>
                  <mc:Fallback>
                    <p:oleObj name="Equation" r:id="rId8" imgW="228600" imgH="254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4" y="1370"/>
                            <a:ext cx="408" cy="4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3806" name="Group 19"/>
            <p:cNvGrpSpPr>
              <a:grpSpLocks/>
            </p:cNvGrpSpPr>
            <p:nvPr/>
          </p:nvGrpSpPr>
          <p:grpSpPr bwMode="auto">
            <a:xfrm>
              <a:off x="696" y="2087"/>
              <a:ext cx="615" cy="480"/>
              <a:chOff x="696" y="2087"/>
              <a:chExt cx="615" cy="480"/>
            </a:xfrm>
          </p:grpSpPr>
          <p:sp>
            <p:nvSpPr>
              <p:cNvPr id="33809" name="Line 20"/>
              <p:cNvSpPr>
                <a:spLocks noChangeShapeType="1"/>
              </p:cNvSpPr>
              <p:nvPr/>
            </p:nvSpPr>
            <p:spPr bwMode="auto">
              <a:xfrm flipV="1">
                <a:off x="1056" y="2087"/>
                <a:ext cx="255" cy="21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381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5096918"/>
                  </p:ext>
                </p:extLst>
              </p:nvPr>
            </p:nvGraphicFramePr>
            <p:xfrm>
              <a:off x="696" y="2113"/>
              <a:ext cx="408" cy="4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3" name="Equation" r:id="rId10" imgW="228600" imgH="254000" progId="Equation.DSMT4">
                      <p:embed/>
                    </p:oleObj>
                  </mc:Choice>
                  <mc:Fallback>
                    <p:oleObj name="Equation" r:id="rId10" imgW="228600" imgH="254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6" y="2113"/>
                            <a:ext cx="408" cy="4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4109" y="2024"/>
              <a:ext cx="12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i="1" dirty="0">
                  <a:latin typeface="+mn-lt"/>
                  <a:ea typeface="+mn-ea"/>
                  <a:cs typeface="+mn-cs"/>
                </a:rPr>
                <a:t> CP </a:t>
              </a:r>
              <a:r>
                <a:rPr lang="en-GB" sz="2000" i="1" dirty="0" smtClean="0">
                  <a:latin typeface="+mn-lt"/>
                  <a:ea typeface="+mn-ea"/>
                  <a:cs typeface="+mn-cs"/>
                </a:rPr>
                <a:t>conserved</a:t>
              </a:r>
              <a:endParaRPr lang="en-GB" sz="2000" i="1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432" y="883"/>
              <a:ext cx="39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en-GB" sz="2800" dirty="0">
                  <a:latin typeface="+mn-lt"/>
                  <a:ea typeface="+mn-ea"/>
                  <a:cs typeface="+mn-cs"/>
                </a:rPr>
                <a:t>  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This is what should </a:t>
              </a:r>
              <a:r>
                <a:rPr lang="en-GB" sz="2800" dirty="0" err="1" smtClean="0">
                  <a:latin typeface="+mn-lt"/>
                  <a:ea typeface="+mn-ea"/>
                  <a:cs typeface="+mn-cs"/>
                </a:rPr>
                <a:t>appen</a:t>
              </a:r>
              <a:r>
                <a:rPr lang="en-GB" sz="2800" dirty="0" smtClean="0">
                  <a:latin typeface="+mn-lt"/>
                  <a:ea typeface="+mn-ea"/>
                  <a:cs typeface="+mn-cs"/>
                </a:rPr>
                <a:t>:</a:t>
              </a:r>
              <a:endParaRPr kumimoji="0" lang="en-GB" sz="3200" dirty="0"/>
            </a:p>
          </p:txBody>
        </p:sp>
      </p:grp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7075750" y="588822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GB" sz="2000" i="1" dirty="0">
                <a:solidFill>
                  <a:srgbClr val="FF0000"/>
                </a:solidFill>
              </a:rPr>
              <a:t>CP </a:t>
            </a:r>
            <a:r>
              <a:rPr kumimoji="0" lang="en-GB" sz="2000" i="1" dirty="0" smtClean="0">
                <a:solidFill>
                  <a:srgbClr val="FF0000"/>
                </a:solidFill>
              </a:rPr>
              <a:t>violated</a:t>
            </a:r>
            <a:endParaRPr kumimoji="0" lang="en-GB" sz="2000" i="1" dirty="0">
              <a:solidFill>
                <a:srgbClr val="FF0000"/>
              </a:solidFill>
            </a:endParaRPr>
          </a:p>
        </p:txBody>
      </p:sp>
      <p:pic>
        <p:nvPicPr>
          <p:cNvPr id="5" name="Immagine 4" descr="Immagine che contiene oggetto, luce, orologio&#10;&#10;Descrizione generata automaticamente">
            <a:extLst>
              <a:ext uri="{FF2B5EF4-FFF2-40B4-BE49-F238E27FC236}">
                <a16:creationId xmlns="" xmlns:a16="http://schemas.microsoft.com/office/drawing/2014/main" id="{48D0F92C-F9C5-49A0-8688-9AA282272F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94" y="3928906"/>
            <a:ext cx="5662433" cy="2487173"/>
          </a:xfrm>
          <a:prstGeom prst="rect">
            <a:avLst/>
          </a:prstGeom>
        </p:spPr>
      </p:pic>
      <p:pic>
        <p:nvPicPr>
          <p:cNvPr id="9" name="Immagine 8" descr="Immagine che contiene luce&#10;&#10;Descrizione generata automaticamente">
            <a:extLst>
              <a:ext uri="{FF2B5EF4-FFF2-40B4-BE49-F238E27FC236}">
                <a16:creationId xmlns="" xmlns:a16="http://schemas.microsoft.com/office/drawing/2014/main" id="{92B3FBAC-425F-4349-980D-C5B4361776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0" y="1056813"/>
            <a:ext cx="7347060" cy="323899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3FA-664A-0F48-A540-24357C8DCC58}" type="datetime1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piacentino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13F-96B8-764A-B362-B6B0E57FA3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89DD19-3EEF-D74A-ADAB-14D96581583B}" type="datetime1">
              <a:rPr kumimoji="0" lang="en-US" sz="1400" smtClean="0">
                <a:latin typeface="Arial" charset="0"/>
              </a:rPr>
              <a:t>17/06/20</a:t>
            </a:fld>
            <a:endParaRPr kumimoji="0" lang="en-US" sz="1400">
              <a:latin typeface="Arial" charset="0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nanni piacentino</a:t>
            </a:r>
            <a:endParaRPr lang="en-US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A8AB07-C55A-8D41-95E1-4F22B4CC4141}" type="slidenum">
              <a:rPr kumimoji="0" lang="en-US" sz="1400">
                <a:latin typeface="Arial" charset="0"/>
              </a:rPr>
              <a:pPr eaLnBrk="1" hangingPunct="1"/>
              <a:t>7</a:t>
            </a:fld>
            <a:endParaRPr kumimoji="0" lang="en-US" sz="1400">
              <a:latin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70557" y="0"/>
            <a:ext cx="907344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1E1C11"/>
                </a:solidFill>
                <a:latin typeface="Arial" charset="0"/>
                <a:ea typeface="ＭＳ Ｐゴシック" charset="0"/>
                <a:cs typeface="ＭＳ Ｐゴシック" charset="0"/>
              </a:rPr>
              <a:t>This could be an opportunity</a:t>
            </a:r>
            <a:endParaRPr lang="en-US" dirty="0">
              <a:solidFill>
                <a:srgbClr val="1E1C1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924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Antigravity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can 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mimic the CP violation in the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Kaon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system:</a:t>
            </a:r>
          </a:p>
          <a:p>
            <a:pPr eaLnBrk="1" hangingPunct="1">
              <a:lnSpc>
                <a:spcPct val="90000"/>
              </a:lnSpc>
            </a:pP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685800" y="2438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  <a:defRPr/>
            </a:pP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The reason that the weak force sees the  </a:t>
            </a:r>
            <a:r>
              <a:rPr kumimoji="0" lang="en-GB" sz="2800" dirty="0" err="1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kaon</a:t>
            </a: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 as a linear superposition of </a:t>
            </a:r>
            <a:r>
              <a:rPr kumimoji="0" lang="en-GB" sz="2800" i="1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K</a:t>
            </a: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 and </a:t>
            </a:r>
            <a:b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</a:b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anti-</a:t>
            </a:r>
            <a:r>
              <a:rPr kumimoji="0" lang="en-GB" sz="2800" i="1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K</a:t>
            </a:r>
            <a:r>
              <a:rPr kumimoji="0" lang="en-GB" sz="2800" dirty="0">
                <a:solidFill>
                  <a:srgbClr val="1E1C1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Arial" charset="0"/>
              </a:rPr>
              <a:t> is that they ‘mix’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3262313"/>
            <a:ext cx="8153400" cy="3290887"/>
            <a:chOff x="432" y="2055"/>
            <a:chExt cx="5136" cy="2073"/>
          </a:xfrm>
        </p:grpSpPr>
        <p:grpSp>
          <p:nvGrpSpPr>
            <p:cNvPr id="30728" name="Group 16"/>
            <p:cNvGrpSpPr>
              <a:grpSpLocks/>
            </p:cNvGrpSpPr>
            <p:nvPr/>
          </p:nvGrpSpPr>
          <p:grpSpPr bwMode="auto">
            <a:xfrm>
              <a:off x="1344" y="2720"/>
              <a:ext cx="3216" cy="1408"/>
              <a:chOff x="960" y="2624"/>
              <a:chExt cx="3216" cy="1408"/>
            </a:xfrm>
          </p:grpSpPr>
          <p:grpSp>
            <p:nvGrpSpPr>
              <p:cNvPr id="30730" name="Group 17"/>
              <p:cNvGrpSpPr>
                <a:grpSpLocks/>
              </p:cNvGrpSpPr>
              <p:nvPr/>
            </p:nvGrpSpPr>
            <p:grpSpPr bwMode="auto">
              <a:xfrm>
                <a:off x="1612" y="2624"/>
                <a:ext cx="1858" cy="786"/>
                <a:chOff x="1612" y="2624"/>
                <a:chExt cx="1858" cy="786"/>
              </a:xfrm>
            </p:grpSpPr>
            <p:sp>
              <p:nvSpPr>
                <p:cNvPr id="30741" name="Line 18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2665" y="2624"/>
                  <a:ext cx="805" cy="78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2" name="Line 19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1612" y="2640"/>
                  <a:ext cx="777" cy="76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1" name="Group 20"/>
              <p:cNvGrpSpPr>
                <a:grpSpLocks/>
              </p:cNvGrpSpPr>
              <p:nvPr/>
            </p:nvGrpSpPr>
            <p:grpSpPr bwMode="auto">
              <a:xfrm flipH="1">
                <a:off x="1624" y="3246"/>
                <a:ext cx="1850" cy="786"/>
                <a:chOff x="1612" y="2624"/>
                <a:chExt cx="1858" cy="786"/>
              </a:xfrm>
            </p:grpSpPr>
            <p:sp>
              <p:nvSpPr>
                <p:cNvPr id="30739" name="Line 21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2665" y="2624"/>
                  <a:ext cx="805" cy="78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0" name="Line 22"/>
                <p:cNvSpPr>
                  <a:spLocks noChangeShapeType="1"/>
                </p:cNvSpPr>
                <p:nvPr/>
              </p:nvSpPr>
              <p:spPr bwMode="auto">
                <a:xfrm rot="-2679718" flipH="1" flipV="1">
                  <a:off x="1612" y="2640"/>
                  <a:ext cx="777" cy="76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2" name="Line 23"/>
              <p:cNvSpPr>
                <a:spLocks noChangeShapeType="1"/>
              </p:cNvSpPr>
              <p:nvPr/>
            </p:nvSpPr>
            <p:spPr bwMode="auto">
              <a:xfrm>
                <a:off x="2256" y="3024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Line 24"/>
              <p:cNvSpPr>
                <a:spLocks noChangeShapeType="1"/>
              </p:cNvSpPr>
              <p:nvPr/>
            </p:nvSpPr>
            <p:spPr bwMode="auto">
              <a:xfrm>
                <a:off x="2880" y="3024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734" name="Object 2"/>
              <p:cNvGraphicFramePr>
                <a:graphicFrameLocks noChangeAspect="1"/>
              </p:cNvGraphicFramePr>
              <p:nvPr/>
            </p:nvGraphicFramePr>
            <p:xfrm>
              <a:off x="1008" y="2784"/>
              <a:ext cx="372" cy="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0" name="Equation" r:id="rId3" imgW="127000" imgH="165100" progId="Equation.3">
                      <p:embed/>
                    </p:oleObj>
                  </mc:Choice>
                  <mc:Fallback>
                    <p:oleObj name="Equation" r:id="rId3" imgW="1270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784"/>
                            <a:ext cx="372" cy="4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5" name="Object 3"/>
              <p:cNvGraphicFramePr>
                <a:graphicFrameLocks noChangeAspect="1"/>
              </p:cNvGraphicFramePr>
              <p:nvPr/>
            </p:nvGraphicFramePr>
            <p:xfrm>
              <a:off x="3777" y="2736"/>
              <a:ext cx="399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1" name="Equation" r:id="rId5" imgW="152400" imgH="203200" progId="Equation.DSMT4">
                      <p:embed/>
                    </p:oleObj>
                  </mc:Choice>
                  <mc:Fallback>
                    <p:oleObj name="Equation" r:id="rId5" imgW="1524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7" y="2736"/>
                            <a:ext cx="399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36" name="Text Box 27"/>
              <p:cNvSpPr txBox="1">
                <a:spLocks noChangeArrowheads="1"/>
              </p:cNvSpPr>
              <p:nvPr/>
            </p:nvSpPr>
            <p:spPr bwMode="auto">
              <a:xfrm>
                <a:off x="960" y="3360"/>
                <a:ext cx="384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GB" sz="4800" i="1"/>
                  <a:t>d</a:t>
                </a:r>
              </a:p>
            </p:txBody>
          </p:sp>
          <p:sp>
            <p:nvSpPr>
              <p:cNvPr id="30737" name="Text Box 28"/>
              <p:cNvSpPr txBox="1">
                <a:spLocks noChangeArrowheads="1"/>
              </p:cNvSpPr>
              <p:nvPr/>
            </p:nvSpPr>
            <p:spPr bwMode="auto">
              <a:xfrm>
                <a:off x="3792" y="3312"/>
                <a:ext cx="3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GB" sz="5400" i="1"/>
                  <a:t>s</a:t>
                </a:r>
              </a:p>
            </p:txBody>
          </p:sp>
          <p:sp>
            <p:nvSpPr>
              <p:cNvPr id="30738" name="Text Box 29"/>
              <p:cNvSpPr txBox="1">
                <a:spLocks noChangeArrowheads="1"/>
              </p:cNvSpPr>
              <p:nvPr/>
            </p:nvSpPr>
            <p:spPr bwMode="auto">
              <a:xfrm>
                <a:off x="1952" y="3168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GB">
                    <a:solidFill>
                      <a:srgbClr val="FFFF00"/>
                    </a:solidFill>
                  </a:rPr>
                  <a:t>W	       W</a:t>
                </a:r>
              </a:p>
            </p:txBody>
          </p:sp>
        </p:grp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432" y="2055"/>
              <a:ext cx="513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kumimoji="0" lang="en-GB" sz="3200" smtClean="0">
                <a:effectLst>
                  <a:outerShdw blurRad="38100" dist="38100" dir="2700000" algn="tl">
                    <a:srgbClr val="800000"/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kumimoji="0" lang="en-GB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141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0"/>
          </a:xfrm>
        </p:spPr>
        <p:txBody>
          <a:bodyPr/>
          <a:lstStyle/>
          <a:p>
            <a:pPr algn="just"/>
            <a:r>
              <a:rPr lang="en-GB" sz="3200" dirty="0" smtClean="0"/>
              <a:t>The gravitational field is described by the acceleration </a:t>
            </a:r>
            <a:r>
              <a:rPr lang="en-GB" sz="3200" noProof="1" smtClean="0"/>
              <a:t>g</a:t>
            </a:r>
            <a:r>
              <a:rPr lang="en-GB" sz="3200" dirty="0" smtClean="0"/>
              <a:t> so the components of antimatter and matter of a meson are divided by a distance growing with the time that can be written as: 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38CBD-724D-0F4F-9B67-13E276A04643}" type="datetime1">
              <a:rPr lang="en-US" smtClean="0"/>
              <a:t>17/06/20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nanni piacentino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375AD-4943-0344-8667-F9689443BC5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28900" y="3476625"/>
          <a:ext cx="35560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5" imgW="838200" imgH="304800" progId="Equation.DSMT4">
                  <p:embed/>
                </p:oleObj>
              </mc:Choice>
              <mc:Fallback>
                <p:oleObj name="Equation" r:id="rId5" imgW="838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476625"/>
                        <a:ext cx="3556000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98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T</a:t>
            </a:r>
            <a:r>
              <a:rPr lang="en-GB" dirty="0" smtClean="0"/>
              <a:t>he time useful for the phenomenon is a fraction Ω</a:t>
            </a:r>
            <a:r>
              <a:rPr lang="en-GB" baseline="30000" dirty="0" smtClean="0"/>
              <a:t>-½</a:t>
            </a:r>
            <a:r>
              <a:rPr lang="en-GB" dirty="0" smtClean="0"/>
              <a:t> of the mixing time </a:t>
            </a:r>
            <a:r>
              <a:rPr lang="en-GB" noProof="1" smtClean="0"/>
              <a:t>Δτ</a:t>
            </a:r>
            <a:r>
              <a:rPr lang="en-GB" dirty="0" smtClean="0"/>
              <a:t> where: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48F0C-BE8A-C240-98A2-69D10D81FF03}" type="datetime1">
              <a:rPr lang="en-US" smtClean="0"/>
              <a:t>17/06/20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nanni piacentino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375AD-4943-0344-8667-F9689443BC5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2819400"/>
          <a:ext cx="5613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3" imgW="2806700" imgH="558800" progId="Equation.DSMT4">
                  <p:embed/>
                </p:oleObj>
              </mc:Choice>
              <mc:Fallback>
                <p:oleObj name="Equation" r:id="rId3" imgW="28067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6134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4495800"/>
            <a:ext cx="6893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</a:t>
            </a:r>
            <a:r>
              <a:rPr lang="en-GB" sz="4400" dirty="0" smtClean="0"/>
              <a:t>here </a:t>
            </a:r>
            <a:r>
              <a:rPr lang="en-GB" sz="4400" noProof="1" smtClean="0"/>
              <a:t>τ</a:t>
            </a:r>
            <a:r>
              <a:rPr lang="en-GB" sz="4400" baseline="-25000" noProof="1" smtClean="0"/>
              <a:t>s</a:t>
            </a:r>
            <a:r>
              <a:rPr lang="en-GB" sz="4400" dirty="0" smtClean="0"/>
              <a:t> is the life time of K</a:t>
            </a:r>
            <a:r>
              <a:rPr lang="en-GB" sz="4400" baseline="-25000" dirty="0" smtClean="0"/>
              <a:t>s</a:t>
            </a:r>
            <a:endParaRPr lang="en-GB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292833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969</Words>
  <Application>Microsoft Macintosh PowerPoint</Application>
  <PresentationFormat>On-screen Show (4:3)</PresentationFormat>
  <Paragraphs>213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Particle experiment on the Moon</vt:lpstr>
      <vt:lpstr>Gravitational Repulsion?</vt:lpstr>
      <vt:lpstr>This could be an opportunity</vt:lpstr>
      <vt:lpstr>Opportunity</vt:lpstr>
      <vt:lpstr>Opportunity</vt:lpstr>
      <vt:lpstr>Opportunity</vt:lpstr>
      <vt:lpstr>This could be an opportunity</vt:lpstr>
      <vt:lpstr>The gravitational field is described by the acceleration g so the components of antimatter and matter of a meson are divided by a distance growing with the time that can be written as: </vt:lpstr>
      <vt:lpstr>The time useful for the phenomenon is a fraction Ω-½ of the mixing time Δτ where:</vt:lpstr>
      <vt:lpstr>The dimension of a K meson is about 0.5 fm or: </vt:lpstr>
      <vt:lpstr>PowerPoint Presentation</vt:lpstr>
      <vt:lpstr>And obtain the CPV parameter as:</vt:lpstr>
      <vt:lpstr>But on the Moon</vt:lpstr>
      <vt:lpstr>Cosmic Protons on the Moon surface</vt:lpstr>
      <vt:lpstr>PowerPoint Presentation</vt:lpstr>
      <vt:lpstr>KLcτ=15,34 m Kscτ=2,6844 cm</vt:lpstr>
      <vt:lpstr>PowerPoint Presentation</vt:lpstr>
      <vt:lpstr>The Moon Village Program</vt:lpstr>
      <vt:lpstr>PowerPoint Presentation</vt:lpstr>
      <vt:lpstr>A few small Craters</vt:lpstr>
      <vt:lpstr>Optimum Equatorial position</vt:lpstr>
      <vt:lpstr>Interesting Craters</vt:lpstr>
      <vt:lpstr>State of the studies</vt:lpstr>
      <vt:lpstr>Thanks</vt:lpstr>
      <vt:lpstr>The third point; the Good argument</vt:lpstr>
      <vt:lpstr>The third one; the Good argument</vt:lpstr>
      <vt:lpstr>The third one; the Good argument</vt:lpstr>
      <vt:lpstr>Experimental Tests to weigh the antimatter </vt:lpstr>
      <vt:lpstr>opportunity</vt:lpstr>
      <vt:lpstr>opportunity</vt:lpstr>
      <vt:lpstr>opportunity</vt:lpstr>
    </vt:vector>
  </TitlesOfParts>
  <Company>INFN Lecce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Nanni Piacentino</dc:creator>
  <cp:lastModifiedBy>Nanni Piacentino</cp:lastModifiedBy>
  <cp:revision>40</cp:revision>
  <cp:lastPrinted>2020-04-28T22:23:14Z</cp:lastPrinted>
  <dcterms:created xsi:type="dcterms:W3CDTF">2020-04-28T16:43:54Z</dcterms:created>
  <dcterms:modified xsi:type="dcterms:W3CDTF">2020-06-17T16:02:10Z</dcterms:modified>
</cp:coreProperties>
</file>