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83" r:id="rId7"/>
    <p:sldId id="259" r:id="rId8"/>
    <p:sldId id="281" r:id="rId9"/>
    <p:sldId id="284" r:id="rId10"/>
    <p:sldId id="291" r:id="rId11"/>
    <p:sldId id="286" r:id="rId12"/>
    <p:sldId id="287" r:id="rId13"/>
    <p:sldId id="288" r:id="rId14"/>
    <p:sldId id="290" r:id="rId15"/>
    <p:sldId id="282" r:id="rId16"/>
    <p:sldId id="295" r:id="rId17"/>
    <p:sldId id="294" r:id="rId18"/>
    <p:sldId id="297" r:id="rId19"/>
    <p:sldId id="298" r:id="rId20"/>
    <p:sldId id="299" r:id="rId21"/>
    <p:sldId id="300" r:id="rId22"/>
  </p:sldIdLst>
  <p:sldSz cx="9144000" cy="6858000" type="screen4x3"/>
  <p:notesSz cx="9855200" cy="6718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o Villa" initials="MV" lastIdx="1" clrIdx="0">
    <p:extLst>
      <p:ext uri="{19B8F6BF-5375-455C-9EA6-DF929625EA0E}">
        <p15:presenceInfo xmlns:p15="http://schemas.microsoft.com/office/powerpoint/2012/main" userId="S::mauro.villa@unibo.it::55cf41f2-666e-4a8b-92e0-630878079b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/>
              <a:t>FOOT </a:t>
            </a:r>
            <a:r>
              <a:rPr lang="it-IT" sz="1800" b="1" i="0" baseline="0" dirty="0" err="1"/>
              <a:t>presence</a:t>
            </a:r>
            <a:r>
              <a:rPr lang="it-IT" sz="1800" b="1" i="0" baseline="0" dirty="0"/>
              <a:t> </a:t>
            </a:r>
            <a:r>
              <a:rPr lang="it-IT" sz="1800" b="1" i="0" baseline="0" dirty="0" err="1"/>
              <a:t>at</a:t>
            </a:r>
            <a:r>
              <a:rPr lang="it-IT" sz="1800" b="1" i="0" baseline="0" dirty="0"/>
              <a:t> conferences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6584357550207076E-2"/>
          <c:y val="0.13608431582708114"/>
          <c:w val="0.91272631289360784"/>
          <c:h val="0.733760574827539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Foglio1!$B$3:$B$8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Foglio1!$C$3:$C$8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20</c:v>
                </c:pt>
                <c:pt idx="3">
                  <c:v>23</c:v>
                </c:pt>
                <c:pt idx="4">
                  <c:v>16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8-423F-A4CB-719555DCD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718447"/>
        <c:axId val="682720943"/>
      </c:barChart>
      <c:catAx>
        <c:axId val="682718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2720943"/>
        <c:crosses val="autoZero"/>
        <c:auto val="1"/>
        <c:lblAlgn val="ctr"/>
        <c:lblOffset val="100"/>
        <c:noMultiLvlLbl val="0"/>
      </c:catAx>
      <c:valAx>
        <c:axId val="68272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271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0587" cy="337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82333" y="0"/>
            <a:ext cx="4270587" cy="337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B2C5C-911C-4613-AEF2-18BF4DA2D3BC}" type="datetimeFigureOut">
              <a:rPr lang="it-IT" smtClean="0"/>
              <a:t>24/05/2021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16300" y="839788"/>
            <a:ext cx="3022600" cy="2266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5520" y="3233181"/>
            <a:ext cx="7884160" cy="26453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381219"/>
            <a:ext cx="4270587" cy="337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82333" y="6381219"/>
            <a:ext cx="4270587" cy="337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AFC9-992F-41DA-8DB7-8776710B2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9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4761-8CC9-4BEA-B7B1-06C1D3216FA1}" type="datetime1">
              <a:rPr lang="it-IT" smtClean="0"/>
              <a:t>24/05/2021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2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76D8-5225-45DE-A99D-4B7B24ACEB83}" type="datetime1">
              <a:rPr lang="it-IT" smtClean="0"/>
              <a:t>24/05/2021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79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31D0-8EC4-4FEF-979C-3E14FA5D124B}" type="datetime1">
              <a:rPr lang="it-IT" smtClean="0"/>
              <a:t>24/05/2021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7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638A-F95A-4353-8017-B1CBFF9DC728}" type="datetime1">
              <a:rPr lang="it-IT" smtClean="0"/>
              <a:t>24/05/2021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7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563D-02CD-43E2-AC9D-227835919DA5}" type="datetime1">
              <a:rPr lang="it-IT" smtClean="0"/>
              <a:t>24/05/2021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26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7B3C-3EE4-41BB-B649-0544F7712316}" type="datetime1">
              <a:rPr lang="it-IT" smtClean="0"/>
              <a:t>24/05/2021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76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D07-46B6-43F8-9136-4EB0778B291A}" type="datetime1">
              <a:rPr lang="it-IT" smtClean="0"/>
              <a:t>24/05/2021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56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7B53-4EA7-4C4F-81F9-33B8F61C4001}" type="datetime1">
              <a:rPr lang="it-IT" smtClean="0"/>
              <a:t>24/05/2021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86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8DE6E-C12F-4C9A-A4D9-E481FA7CAA6E}" type="datetime1">
              <a:rPr lang="it-IT" smtClean="0"/>
              <a:t>24/05/2021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20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16DF-3A98-4354-A97F-3F8B32386F40}" type="datetime1">
              <a:rPr lang="it-IT" smtClean="0"/>
              <a:t>24/05/2021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19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45B7-6689-4EEF-84CC-01EE1F5C9879}" type="datetime1">
              <a:rPr lang="it-IT" smtClean="0"/>
              <a:t>24/05/2021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66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9822F-501D-48CE-88C9-37BD27DC7E65}" type="datetime1">
              <a:rPr lang="it-IT" smtClean="0"/>
              <a:t>24/05/2021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77C4C-9EF3-477A-86F7-8C3FA691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56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CB4A73-3409-4B49-A7CD-98FAAEDB8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38" y="136524"/>
            <a:ext cx="6858000" cy="1171853"/>
          </a:xfrm>
        </p:spPr>
        <p:txBody>
          <a:bodyPr/>
          <a:lstStyle/>
          <a:p>
            <a:r>
              <a:rPr lang="it-IT" b="1" dirty="0" err="1">
                <a:solidFill>
                  <a:srgbClr val="990000"/>
                </a:solidFill>
              </a:rPr>
              <a:t>Editorial</a:t>
            </a:r>
            <a:r>
              <a:rPr lang="it-IT" b="1" dirty="0">
                <a:solidFill>
                  <a:srgbClr val="990000"/>
                </a:solidFill>
              </a:rPr>
              <a:t> Board Report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44151B-801F-424F-B41B-B13B3ECB3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373426"/>
            <a:ext cx="7441707" cy="2779474"/>
          </a:xfrm>
        </p:spPr>
        <p:txBody>
          <a:bodyPr>
            <a:normAutofit/>
          </a:bodyPr>
          <a:lstStyle/>
          <a:p>
            <a:r>
              <a:rPr lang="it-IT" dirty="0"/>
              <a:t>Chiara la Tessa, Marie </a:t>
            </a:r>
            <a:r>
              <a:rPr lang="it-IT" dirty="0" err="1"/>
              <a:t>Vanstalle</a:t>
            </a:r>
            <a:r>
              <a:rPr lang="it-IT" dirty="0"/>
              <a:t>, Mauro Villa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III Virtual Strasbourg meeting  24/05/2021 </a:t>
            </a:r>
          </a:p>
        </p:txBody>
      </p:sp>
      <p:pic>
        <p:nvPicPr>
          <p:cNvPr id="5" name="Immagine 4" descr="Immagine che contiene acqua, edificio, barca, fiume&#10;&#10;Descrizione generata automaticamente">
            <a:extLst>
              <a:ext uri="{FF2B5EF4-FFF2-40B4-BE49-F238E27FC236}">
                <a16:creationId xmlns:a16="http://schemas.microsoft.com/office/drawing/2014/main" id="{B4085F81-AE3C-4431-B217-1B50906FE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4152900"/>
            <a:ext cx="7143750" cy="2386013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335549-8823-43A2-88E0-7FCB8185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1</a:t>
            </a:fld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7335549-8823-43A2-88E0-7FCB81852082}"/>
              </a:ext>
            </a:extLst>
          </p:cNvPr>
          <p:cNvSpPr>
            <a:spLocks noGrp="1" noChangeAspect="1"/>
          </p:cNvSpPr>
          <p:nvPr/>
        </p:nvSpPr>
        <p:spPr>
          <a:xfrm>
            <a:off x="6440805" y="4417937"/>
            <a:ext cx="10287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A77C4C-9EF3-477A-86F7-8C3FA6913D49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8" name="Picture 9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05B9E1B-97A4-8644-A3FE-D7DA68AAC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85" y="1896147"/>
            <a:ext cx="2030829" cy="152312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992B5B6-6A3A-474C-BB53-153213FFE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35" y="1908753"/>
            <a:ext cx="1543050" cy="1510516"/>
          </a:xfrm>
          <a:prstGeom prst="rect">
            <a:avLst/>
          </a:prstGeom>
        </p:spPr>
      </p:pic>
      <p:pic>
        <p:nvPicPr>
          <p:cNvPr id="10" name="Picture 7" descr="A person wearing sunglasses posing for the camera&#10;&#10;Description automatically generated">
            <a:extLst>
              <a:ext uri="{FF2B5EF4-FFF2-40B4-BE49-F238E27FC236}">
                <a16:creationId xmlns:a16="http://schemas.microsoft.com/office/drawing/2014/main" id="{1F96363C-D9E1-6D42-8606-60A5CCE4F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56" y="1915268"/>
            <a:ext cx="1371699" cy="14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5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04" y="583407"/>
            <a:ext cx="7527546" cy="688793"/>
          </a:xfrm>
        </p:spPr>
        <p:txBody>
          <a:bodyPr>
            <a:noAutofit/>
          </a:bodyPr>
          <a:lstStyle/>
          <a:p>
            <a:r>
              <a:rPr lang="it-IT" sz="3600" dirty="0" err="1">
                <a:solidFill>
                  <a:srgbClr val="990000"/>
                </a:solidFill>
              </a:rPr>
              <a:t>Forthcoming</a:t>
            </a:r>
            <a:r>
              <a:rPr lang="it-IT" sz="3600" dirty="0">
                <a:solidFill>
                  <a:srgbClr val="990000"/>
                </a:solidFill>
              </a:rPr>
              <a:t> papers  - </a:t>
            </a:r>
            <a:r>
              <a:rPr lang="it-IT" sz="3600" dirty="0" err="1">
                <a:solidFill>
                  <a:srgbClr val="990000"/>
                </a:solidFill>
              </a:rPr>
              <a:t>physics</a:t>
            </a:r>
            <a:r>
              <a:rPr lang="it-IT" sz="3600" dirty="0">
                <a:solidFill>
                  <a:srgbClr val="990000"/>
                </a:solidFill>
              </a:rPr>
              <a:t> papers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D7EEC7D-1B3A-4CED-8E0D-D3B6DB8F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269" y="1595759"/>
            <a:ext cx="9144001" cy="434340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GSI 2019 – Emulsion runs – </a:t>
            </a:r>
            <a:r>
              <a:rPr lang="en-US" baseline="30000" dirty="0"/>
              <a:t>16</a:t>
            </a:r>
            <a:r>
              <a:rPr lang="en-US" dirty="0"/>
              <a:t>O @200 MeV/n on C, H targets</a:t>
            </a:r>
          </a:p>
          <a:p>
            <a:pPr lvl="2"/>
            <a:r>
              <a:rPr lang="en-US" dirty="0"/>
              <a:t>Cross sections for proton, helium and </a:t>
            </a:r>
            <a:r>
              <a:rPr lang="en-US" dirty="0" err="1"/>
              <a:t>litium</a:t>
            </a:r>
            <a:r>
              <a:rPr lang="en-US" dirty="0"/>
              <a:t> production in fragmentation processes</a:t>
            </a:r>
          </a:p>
          <a:p>
            <a:pPr lvl="2"/>
            <a:r>
              <a:rPr lang="en-US" dirty="0"/>
              <a:t>A paper on GSI 2020 data will follow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GSI 2019 / CNAO  - </a:t>
            </a:r>
          </a:p>
          <a:p>
            <a:pPr lvl="2"/>
            <a:r>
              <a:rPr lang="en-US" dirty="0"/>
              <a:t>Nuclear fragments production in </a:t>
            </a:r>
            <a:r>
              <a:rPr lang="en-US" baseline="30000" dirty="0"/>
              <a:t>16</a:t>
            </a:r>
            <a:r>
              <a:rPr lang="en-US" dirty="0"/>
              <a:t>O @200 MeV/n on C, H targets, 2 &lt; </a:t>
            </a:r>
            <a:r>
              <a:rPr lang="en-US" i="1" dirty="0"/>
              <a:t>Z</a:t>
            </a:r>
            <a:r>
              <a:rPr lang="en-US" dirty="0"/>
              <a:t> &lt; 8. </a:t>
            </a:r>
          </a:p>
          <a:p>
            <a:pPr lvl="2"/>
            <a:r>
              <a:rPr lang="en-US" dirty="0"/>
              <a:t>Based on </a:t>
            </a:r>
            <a:r>
              <a:rPr lang="en-US" i="1" dirty="0"/>
              <a:t>Z</a:t>
            </a:r>
            <a:r>
              <a:rPr lang="en-US" dirty="0"/>
              <a:t> identification on </a:t>
            </a:r>
            <a:r>
              <a:rPr lang="el-GR" dirty="0"/>
              <a:t>Δ</a:t>
            </a:r>
            <a:r>
              <a:rPr lang="en-US" i="1" dirty="0"/>
              <a:t>E</a:t>
            </a:r>
            <a:r>
              <a:rPr lang="en-US" dirty="0"/>
              <a:t> and TOF measurements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CNAO</a:t>
            </a:r>
          </a:p>
          <a:p>
            <a:pPr lvl="2"/>
            <a:r>
              <a:rPr lang="en-US" dirty="0"/>
              <a:t>Production cross section at 32° and 50° </a:t>
            </a:r>
          </a:p>
          <a:p>
            <a:pPr marL="342900" lvl="1" indent="0">
              <a:buNone/>
            </a:pPr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1413303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0F933D-8041-46D7-8D6C-525119CE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89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9234"/>
            <a:ext cx="7886700" cy="688793"/>
          </a:xfrm>
        </p:spPr>
        <p:txBody>
          <a:bodyPr>
            <a:noAutofit/>
          </a:bodyPr>
          <a:lstStyle/>
          <a:p>
            <a:r>
              <a:rPr lang="it-IT" sz="3600" dirty="0" err="1">
                <a:solidFill>
                  <a:srgbClr val="990000"/>
                </a:solidFill>
              </a:rPr>
              <a:t>Forthcoming</a:t>
            </a:r>
            <a:r>
              <a:rPr lang="it-IT" sz="3600" dirty="0">
                <a:solidFill>
                  <a:srgbClr val="990000"/>
                </a:solidFill>
              </a:rPr>
              <a:t> papers - technical papers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D7EEC7D-1B3A-4CED-8E0D-D3B6DB8F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7293"/>
            <a:ext cx="7886700" cy="414915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Technical paper on MSD</a:t>
            </a:r>
          </a:p>
          <a:p>
            <a:pPr lvl="2"/>
            <a:r>
              <a:rPr lang="en-US" dirty="0"/>
              <a:t>On beam data taken at Trento in 2021</a:t>
            </a:r>
          </a:p>
          <a:p>
            <a:pPr lvl="1"/>
            <a:r>
              <a:rPr lang="en-US" dirty="0"/>
              <a:t>Technical paper on DAQ performance</a:t>
            </a:r>
          </a:p>
          <a:p>
            <a:pPr lvl="2"/>
            <a:r>
              <a:rPr lang="en-US" dirty="0"/>
              <a:t>On beam data taken at GSI in 2021</a:t>
            </a:r>
          </a:p>
          <a:p>
            <a:pPr lvl="2"/>
            <a:endParaRPr lang="en-US" dirty="0"/>
          </a:p>
          <a:p>
            <a:pPr lvl="1"/>
            <a:r>
              <a:rPr lang="it-IT" dirty="0" err="1"/>
              <a:t>Other</a:t>
            </a:r>
            <a:r>
              <a:rPr lang="it-IT" dirty="0"/>
              <a:t> technical papers </a:t>
            </a:r>
            <a:r>
              <a:rPr lang="it-IT" dirty="0" err="1"/>
              <a:t>could</a:t>
            </a:r>
            <a:r>
              <a:rPr lang="it-IT" dirty="0"/>
              <a:t> be </a:t>
            </a:r>
            <a:r>
              <a:rPr lang="it-IT" dirty="0" err="1"/>
              <a:t>foreseen</a:t>
            </a:r>
            <a:r>
              <a:rPr lang="it-IT" dirty="0"/>
              <a:t>:</a:t>
            </a:r>
          </a:p>
          <a:p>
            <a:pPr lvl="2"/>
            <a:r>
              <a:rPr lang="it-IT" dirty="0"/>
              <a:t>On VTX  performance   (GSI 2021)</a:t>
            </a:r>
          </a:p>
          <a:p>
            <a:pPr lvl="2"/>
            <a:r>
              <a:rPr lang="it-IT" dirty="0"/>
              <a:t>On the global </a:t>
            </a:r>
            <a:r>
              <a:rPr lang="it-IT" dirty="0" err="1"/>
              <a:t>reconstruction</a:t>
            </a:r>
            <a:r>
              <a:rPr lang="it-IT" dirty="0"/>
              <a:t> (GSI 2021)</a:t>
            </a:r>
          </a:p>
          <a:p>
            <a:pPr marL="685800" lvl="2" indent="0">
              <a:buNone/>
            </a:pPr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1409448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7F233C4-E596-461B-AD9B-63A877D4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11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F2886C-5058-400C-8060-3AA518F8DE53}"/>
              </a:ext>
            </a:extLst>
          </p:cNvPr>
          <p:cNvSpPr txBox="1"/>
          <p:nvPr/>
        </p:nvSpPr>
        <p:spPr>
          <a:xfrm>
            <a:off x="3666478" y="5809434"/>
            <a:ext cx="506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Currently</a:t>
            </a:r>
            <a:r>
              <a:rPr lang="it-IT" dirty="0"/>
              <a:t> the </a:t>
            </a:r>
            <a:r>
              <a:rPr lang="it-IT" dirty="0" err="1"/>
              <a:t>lack</a:t>
            </a:r>
            <a:r>
              <a:rPr lang="it-IT" dirty="0"/>
              <a:t> of data </a:t>
            </a:r>
            <a:r>
              <a:rPr lang="it-IT" dirty="0" err="1"/>
              <a:t>is</a:t>
            </a:r>
            <a:r>
              <a:rPr lang="it-IT" dirty="0"/>
              <a:t> the major </a:t>
            </a:r>
            <a:r>
              <a:rPr lang="it-IT" dirty="0" err="1"/>
              <a:t>showstopper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761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16" y="598477"/>
            <a:ext cx="2323567" cy="688793"/>
          </a:xfrm>
        </p:spPr>
        <p:txBody>
          <a:bodyPr>
            <a:noAutofit/>
          </a:bodyPr>
          <a:lstStyle/>
          <a:p>
            <a:r>
              <a:rPr lang="it-IT" sz="3600" dirty="0" err="1">
                <a:solidFill>
                  <a:srgbClr val="993300"/>
                </a:solidFill>
              </a:rPr>
              <a:t>Authorship</a:t>
            </a:r>
            <a:r>
              <a:rPr lang="it-IT" sz="3600" dirty="0">
                <a:solidFill>
                  <a:srgbClr val="993300"/>
                </a:solidFill>
              </a:rPr>
              <a:t>  2021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4EC42-06BC-47FA-B4CB-6C53B4A3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69" y="1933138"/>
            <a:ext cx="2451901" cy="3473361"/>
          </a:xfrm>
        </p:spPr>
        <p:txBody>
          <a:bodyPr>
            <a:normAutofit/>
          </a:bodyPr>
          <a:lstStyle/>
          <a:p>
            <a:r>
              <a:rPr lang="it-IT" sz="2400" dirty="0"/>
              <a:t>99 </a:t>
            </a:r>
            <a:r>
              <a:rPr lang="it-IT" sz="2400" dirty="0" err="1"/>
              <a:t>Authors</a:t>
            </a:r>
            <a:endParaRPr lang="it-IT" sz="2400" dirty="0"/>
          </a:p>
          <a:p>
            <a:r>
              <a:rPr lang="it-IT" sz="2400" dirty="0"/>
              <a:t>34 Institutions</a:t>
            </a:r>
          </a:p>
          <a:p>
            <a:r>
              <a:rPr lang="it-IT" sz="2400" dirty="0" err="1"/>
              <a:t>Italy</a:t>
            </a:r>
            <a:r>
              <a:rPr lang="it-IT" sz="2400" dirty="0"/>
              <a:t>, France, Germany, Japan, Russia, Cuba</a:t>
            </a:r>
          </a:p>
          <a:p>
            <a:r>
              <a:rPr lang="it-IT" sz="2400" dirty="0"/>
              <a:t>3 </a:t>
            </a:r>
            <a:r>
              <a:rPr lang="it-IT" sz="2400" dirty="0" err="1"/>
              <a:t>Continents</a:t>
            </a:r>
            <a:r>
              <a:rPr lang="it-IT" sz="2400" dirty="0"/>
              <a:t>  (Europe, Asia, America)</a:t>
            </a:r>
          </a:p>
          <a:p>
            <a:endParaRPr lang="it-IT" sz="2400" dirty="0"/>
          </a:p>
          <a:p>
            <a:endParaRPr lang="it-IT" sz="240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1819887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197785-06A6-4E1C-8FBC-3FC451F3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12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9960983-365A-4781-A1B5-01FD4AC44A21}"/>
              </a:ext>
            </a:extLst>
          </p:cNvPr>
          <p:cNvSpPr txBox="1"/>
          <p:nvPr/>
        </p:nvSpPr>
        <p:spPr>
          <a:xfrm>
            <a:off x="743796" y="5615583"/>
            <a:ext cx="132277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List </a:t>
            </a:r>
            <a:r>
              <a:rPr lang="it-IT" dirty="0" err="1"/>
              <a:t>here</a:t>
            </a:r>
            <a:r>
              <a:rPr lang="it-IT" dirty="0"/>
              <a:t> for </a:t>
            </a:r>
            <a:r>
              <a:rPr lang="it-IT" dirty="0" err="1"/>
              <a:t>you</a:t>
            </a:r>
            <a:r>
              <a:rPr lang="it-IT" dirty="0"/>
              <a:t> to check! 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5B77332-F7F2-45F5-8EAD-99F13BC8D818}"/>
              </a:ext>
            </a:extLst>
          </p:cNvPr>
          <p:cNvSpPr/>
          <p:nvPr/>
        </p:nvSpPr>
        <p:spPr>
          <a:xfrm>
            <a:off x="2266409" y="5820880"/>
            <a:ext cx="453790" cy="559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52FE77B-A2EB-46B0-B2F5-7FF49560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22" y="383041"/>
            <a:ext cx="6116094" cy="627521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9916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frutta, torta, fiore, cibo&#10;&#10;Descrizione generata automaticamente">
            <a:extLst>
              <a:ext uri="{FF2B5EF4-FFF2-40B4-BE49-F238E27FC236}">
                <a16:creationId xmlns:a16="http://schemas.microsoft.com/office/drawing/2014/main" id="{BF3B579E-83DC-4E6D-B276-83E6767BB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08" y="373807"/>
            <a:ext cx="1634346" cy="91834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9234"/>
            <a:ext cx="7886700" cy="688793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990000"/>
                </a:solidFill>
              </a:rPr>
              <a:t>Conferences (survival stories)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1409448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7F233C4-E596-461B-AD9B-63A877D4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13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42DEF1-DA6A-4FB5-8F44-6110FA55387F}"/>
              </a:ext>
            </a:extLst>
          </p:cNvPr>
          <p:cNvSpPr txBox="1"/>
          <p:nvPr/>
        </p:nvSpPr>
        <p:spPr>
          <a:xfrm>
            <a:off x="7443926" y="335845"/>
            <a:ext cx="1411733" cy="67403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993300"/>
                </a:solidFill>
              </a:rPr>
              <a:t>2016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dirty="0"/>
              <a:t>Talk 1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it-IT" dirty="0"/>
          </a:p>
          <a:p>
            <a:r>
              <a:rPr lang="it-IT" b="1" dirty="0">
                <a:solidFill>
                  <a:srgbClr val="993300"/>
                </a:solidFill>
              </a:rPr>
              <a:t>2017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dirty="0"/>
              <a:t>Talks: 4</a:t>
            </a:r>
          </a:p>
          <a:p>
            <a:endParaRPr lang="it-IT" dirty="0"/>
          </a:p>
          <a:p>
            <a:r>
              <a:rPr lang="it-IT" b="1" dirty="0">
                <a:solidFill>
                  <a:srgbClr val="993300"/>
                </a:solidFill>
              </a:rPr>
              <a:t>2018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dirty="0"/>
              <a:t>Talks: 12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dirty="0"/>
              <a:t>Posters: 7</a:t>
            </a:r>
          </a:p>
          <a:p>
            <a:endParaRPr lang="it-IT" dirty="0"/>
          </a:p>
          <a:p>
            <a:r>
              <a:rPr lang="it-IT" b="1" dirty="0">
                <a:solidFill>
                  <a:srgbClr val="993300"/>
                </a:solidFill>
              </a:rPr>
              <a:t>2019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dirty="0"/>
              <a:t>Talks: 20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dirty="0"/>
              <a:t>Posters: 2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it-IT" dirty="0"/>
          </a:p>
          <a:p>
            <a:r>
              <a:rPr lang="it-IT" b="1" dirty="0">
                <a:solidFill>
                  <a:srgbClr val="993300"/>
                </a:solidFill>
              </a:rPr>
              <a:t>2020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dirty="0"/>
              <a:t>Talks: 13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dirty="0"/>
              <a:t>Posters: 3 </a:t>
            </a:r>
          </a:p>
          <a:p>
            <a:endParaRPr lang="it-IT" dirty="0"/>
          </a:p>
          <a:p>
            <a:r>
              <a:rPr lang="it-IT" b="1" dirty="0">
                <a:solidFill>
                  <a:srgbClr val="993300"/>
                </a:solidFill>
              </a:rPr>
              <a:t>2021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dirty="0"/>
              <a:t>Talks: 10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dirty="0"/>
              <a:t>Posters: 3</a:t>
            </a:r>
          </a:p>
          <a:p>
            <a:r>
              <a:rPr lang="it-IT" dirty="0"/>
              <a:t>and </a:t>
            </a:r>
            <a:r>
              <a:rPr lang="it-IT" dirty="0" err="1"/>
              <a:t>counting</a:t>
            </a:r>
            <a:endParaRPr lang="it-IT" dirty="0"/>
          </a:p>
          <a:p>
            <a:pPr marL="214313" indent="-214313">
              <a:buFont typeface="Wingdings" panose="05000000000000000000" pitchFamily="2" charset="2"/>
              <a:buChar char="q"/>
            </a:pPr>
            <a:endParaRPr lang="it-IT" dirty="0"/>
          </a:p>
          <a:p>
            <a:pPr marL="214313" indent="-214313">
              <a:buFont typeface="Wingdings" panose="05000000000000000000" pitchFamily="2" charset="2"/>
              <a:buChar char="q"/>
            </a:pPr>
            <a:endParaRPr lang="it-IT" dirty="0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5539418B-EF92-CD44-85B8-D1559F640552}"/>
              </a:ext>
            </a:extLst>
          </p:cNvPr>
          <p:cNvSpPr txBox="1"/>
          <p:nvPr/>
        </p:nvSpPr>
        <p:spPr>
          <a:xfrm>
            <a:off x="508254" y="1635543"/>
            <a:ext cx="6935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Book Antiqua" panose="02040602050305030304" pitchFamily="18" charset="0"/>
              </a:rPr>
              <a:t>All conferences of 2020 were either postponed to next year or held online. Some 2021 conferences have been postponed to 2022. However, the FOOT-print is still strong.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C8CF6950-3674-481D-9ABA-C46037A06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159253"/>
              </p:ext>
            </p:extLst>
          </p:nvPr>
        </p:nvGraphicFramePr>
        <p:xfrm>
          <a:off x="628650" y="2737677"/>
          <a:ext cx="6097498" cy="374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magine 14" descr="Immagine che contiene frutta, torta, fiore, cibo&#10;&#10;Descrizione generata automaticamente">
            <a:extLst>
              <a:ext uri="{FF2B5EF4-FFF2-40B4-BE49-F238E27FC236}">
                <a16:creationId xmlns:a16="http://schemas.microsoft.com/office/drawing/2014/main" id="{2DE1A25F-8075-4AC0-990D-AAE8BE7E3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92" y="5516900"/>
            <a:ext cx="659980" cy="370846"/>
          </a:xfrm>
          <a:prstGeom prst="rect">
            <a:avLst/>
          </a:prstGeom>
        </p:spPr>
      </p:pic>
      <p:pic>
        <p:nvPicPr>
          <p:cNvPr id="16" name="Immagine 15" descr="Immagine che contiene frutta, torta, fiore, cibo&#10;&#10;Descrizione generata automaticamente">
            <a:extLst>
              <a:ext uri="{FF2B5EF4-FFF2-40B4-BE49-F238E27FC236}">
                <a16:creationId xmlns:a16="http://schemas.microsoft.com/office/drawing/2014/main" id="{99BDFFFB-DCF1-471B-B3B6-2FA9CCCD1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70" y="5516900"/>
            <a:ext cx="659980" cy="370846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751CC5D5-EC45-4B39-B67C-B5151390C1D6}"/>
              </a:ext>
            </a:extLst>
          </p:cNvPr>
          <p:cNvSpPr/>
          <p:nvPr/>
        </p:nvSpPr>
        <p:spPr>
          <a:xfrm>
            <a:off x="6010442" y="4060578"/>
            <a:ext cx="364442" cy="511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718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3360E-3E3A-4001-A0C5-D4902CBA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7F5B8C-3E59-4661-B40E-E841DEC4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14</a:t>
            </a:fld>
            <a:endParaRPr lang="it-IT"/>
          </a:p>
        </p:txBody>
      </p:sp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id="{FCA7091E-7A52-40E3-B428-977B93FE5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051748"/>
              </p:ext>
            </p:extLst>
          </p:nvPr>
        </p:nvGraphicFramePr>
        <p:xfrm>
          <a:off x="327171" y="224393"/>
          <a:ext cx="8488356" cy="6321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558">
                  <a:extLst>
                    <a:ext uri="{9D8B030D-6E8A-4147-A177-3AD203B41FA5}">
                      <a16:colId xmlns:a16="http://schemas.microsoft.com/office/drawing/2014/main" val="2666137209"/>
                    </a:ext>
                  </a:extLst>
                </a:gridCol>
                <a:gridCol w="1713390">
                  <a:extLst>
                    <a:ext uri="{9D8B030D-6E8A-4147-A177-3AD203B41FA5}">
                      <a16:colId xmlns:a16="http://schemas.microsoft.com/office/drawing/2014/main" val="2176125504"/>
                    </a:ext>
                  </a:extLst>
                </a:gridCol>
                <a:gridCol w="1429305">
                  <a:extLst>
                    <a:ext uri="{9D8B030D-6E8A-4147-A177-3AD203B41FA5}">
                      <a16:colId xmlns:a16="http://schemas.microsoft.com/office/drawing/2014/main" val="141791759"/>
                    </a:ext>
                  </a:extLst>
                </a:gridCol>
                <a:gridCol w="1180730">
                  <a:extLst>
                    <a:ext uri="{9D8B030D-6E8A-4147-A177-3AD203B41FA5}">
                      <a16:colId xmlns:a16="http://schemas.microsoft.com/office/drawing/2014/main" val="91434259"/>
                    </a:ext>
                  </a:extLst>
                </a:gridCol>
                <a:gridCol w="955105">
                  <a:extLst>
                    <a:ext uri="{9D8B030D-6E8A-4147-A177-3AD203B41FA5}">
                      <a16:colId xmlns:a16="http://schemas.microsoft.com/office/drawing/2014/main" val="2836098716"/>
                    </a:ext>
                  </a:extLst>
                </a:gridCol>
                <a:gridCol w="1722268">
                  <a:extLst>
                    <a:ext uri="{9D8B030D-6E8A-4147-A177-3AD203B41FA5}">
                      <a16:colId xmlns:a16="http://schemas.microsoft.com/office/drawing/2014/main" val="426129588"/>
                    </a:ext>
                  </a:extLst>
                </a:gridCol>
              </a:tblGrid>
              <a:tr h="24356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it-IT" sz="3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Abstract 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dead line</a:t>
                      </a:r>
                      <a:endParaRPr lang="it-IT" sz="3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where</a:t>
                      </a:r>
                      <a:endParaRPr lang="it-IT" sz="3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when</a:t>
                      </a:r>
                      <a:endParaRPr lang="it-IT" sz="3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Talk or poster</a:t>
                      </a:r>
                      <a:endParaRPr lang="it-IT" sz="3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Person</a:t>
                      </a:r>
                      <a:endParaRPr lang="it-IT" sz="3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2483163181"/>
                  </a:ext>
                </a:extLst>
              </a:tr>
              <a:tr h="31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BTTBW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9-12/2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Talk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 Ridolfi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extLst>
                  <a:ext uri="{0D108BD9-81ED-4DB2-BD59-A6C34878D82A}">
                    <a16:rowId xmlns:a16="http://schemas.microsoft.com/office/drawing/2014/main" val="3796237025"/>
                  </a:ext>
                </a:extLst>
              </a:tr>
              <a:tr h="31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BTTBW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9-12/2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Talk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Di Ruzzo</a:t>
                      </a:r>
                      <a:endParaRPr lang="it-IT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extLst>
                  <a:ext uri="{0D108BD9-81ED-4DB2-BD59-A6C34878D82A}">
                    <a16:rowId xmlns:a16="http://schemas.microsoft.com/office/drawing/2014/main" val="946373996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PTCOG59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28/02/21</a:t>
                      </a:r>
                      <a:endParaRPr lang="it-IT" sz="18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Online</a:t>
                      </a:r>
                      <a:endParaRPr lang="it-IT" sz="18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4-7/6</a:t>
                      </a:r>
                      <a:endParaRPr lang="it-IT" sz="18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Poster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G. </a:t>
                      </a:r>
                      <a:r>
                        <a:rPr lang="it-IT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Franciosini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extLst>
                  <a:ext uri="{0D108BD9-81ED-4DB2-BD59-A6C34878D82A}">
                    <a16:rowId xmlns:a16="http://schemas.microsoft.com/office/drawing/2014/main" val="2489043152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RAD2021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28/02/21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Herceg</a:t>
                      </a: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Novi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14-18/6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talk 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M. Franchini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9941" marR="19941" marT="19941" marB="19941"/>
                </a:tc>
                <a:extLst>
                  <a:ext uri="{0D108BD9-81ED-4DB2-BD59-A6C34878D82A}">
                    <a16:rowId xmlns:a16="http://schemas.microsoft.com/office/drawing/2014/main" val="3125170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ANCP 2021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31/05/21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Online/Praga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12-17/9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Talk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S. Colombi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1591852677"/>
                  </a:ext>
                </a:extLst>
              </a:tr>
              <a:tr h="26846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IWORID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31/3/21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Ghent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27/6-1/7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Talk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G. </a:t>
                      </a:r>
                      <a:r>
                        <a:rPr lang="it-IT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Franciosini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655779987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TIPP2021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7/2/21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online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24-29/5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Talk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B. Di Ruzzo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3599167434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TIPP2021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7/2/21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online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24-29/5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Poster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G. Silvestre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4251050666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TIPP2021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7/2/21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online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24-29/5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Poster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N. </a:t>
                      </a:r>
                      <a:r>
                        <a:rPr lang="it-IT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Bartosik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1945917488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SIF2021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7/5/21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online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13-17/9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Talk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F. Peverini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3423174735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SIF2021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7/5/21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online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13-17/9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Talk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R. Zarrella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4033362609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SIF2021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7/5/21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online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13-17/9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Talk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A.De</a:t>
                      </a: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Gregorio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2917048378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SIF2021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7/5/21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online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13-17/9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Talk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M. Montefiore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3196726588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Twepp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Bergen (No)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20-24/9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K. </a:t>
                      </a:r>
                      <a:r>
                        <a:rPr lang="it-IT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Kanxheri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2846249956"/>
                  </a:ext>
                </a:extLst>
              </a:tr>
              <a:tr h="278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NSSMIC 2021</a:t>
                      </a: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6/5/21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16-23/10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Scavarda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extLst>
                  <a:ext uri="{0D108BD9-81ED-4DB2-BD59-A6C34878D82A}">
                    <a16:rowId xmlns:a16="http://schemas.microsoft.com/office/drawing/2014/main" val="3856157250"/>
                  </a:ext>
                </a:extLst>
              </a:tr>
              <a:tr h="330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NSSMIC 2021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6/5/21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16-23/10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Barbanera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90" marR="21590" marT="14605" marB="14605"/>
                </a:tc>
                <a:extLst>
                  <a:ext uri="{0D108BD9-81ED-4DB2-BD59-A6C34878D82A}">
                    <a16:rowId xmlns:a16="http://schemas.microsoft.com/office/drawing/2014/main" val="1031863555"/>
                  </a:ext>
                </a:extLst>
              </a:tr>
              <a:tr h="3728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PANIC 2021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20/6/21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Lisbon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30/8-3/9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A. </a:t>
                      </a:r>
                      <a:r>
                        <a:rPr lang="it-IT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Trigilio</a:t>
                      </a: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(AM) 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1464639842"/>
                  </a:ext>
                </a:extLst>
              </a:tr>
              <a:tr h="3639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PANIC 2021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20/6/21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Lisbon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30/8-3/9</a:t>
                      </a:r>
                      <a:endParaRPr lang="it-IT" sz="180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fontAlgn="t"/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     A. Lauria (AM)</a:t>
                      </a:r>
                      <a:endParaRPr lang="it-IT" sz="1800" dirty="0">
                        <a:effectLst/>
                      </a:endParaRPr>
                    </a:p>
                  </a:txBody>
                  <a:tcPr marL="21537" marR="21537" marT="14358" marB="14358"/>
                </a:tc>
                <a:extLst>
                  <a:ext uri="{0D108BD9-81ED-4DB2-BD59-A6C34878D82A}">
                    <a16:rowId xmlns:a16="http://schemas.microsoft.com/office/drawing/2014/main" val="90108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51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92" y="500822"/>
            <a:ext cx="8436615" cy="688793"/>
          </a:xfrm>
        </p:spPr>
        <p:txBody>
          <a:bodyPr>
            <a:normAutofit fontScale="90000"/>
          </a:bodyPr>
          <a:lstStyle/>
          <a:p>
            <a:r>
              <a:rPr lang="it-IT" sz="3600" dirty="0" err="1">
                <a:solidFill>
                  <a:srgbClr val="993300"/>
                </a:solidFill>
              </a:rPr>
              <a:t>Should</a:t>
            </a:r>
            <a:r>
              <a:rPr lang="it-IT" sz="3600" dirty="0">
                <a:solidFill>
                  <a:srgbClr val="993300"/>
                </a:solidFill>
              </a:rPr>
              <a:t> </a:t>
            </a:r>
            <a:r>
              <a:rPr lang="it-IT" sz="3600" dirty="0" err="1">
                <a:solidFill>
                  <a:srgbClr val="993300"/>
                </a:solidFill>
              </a:rPr>
              <a:t>we</a:t>
            </a:r>
            <a:r>
              <a:rPr lang="it-IT" sz="3600" dirty="0">
                <a:solidFill>
                  <a:srgbClr val="993300"/>
                </a:solidFill>
              </a:rPr>
              <a:t> </a:t>
            </a:r>
            <a:r>
              <a:rPr lang="it-IT" sz="3600" dirty="0" err="1">
                <a:solidFill>
                  <a:srgbClr val="993300"/>
                </a:solidFill>
              </a:rPr>
              <a:t>participate</a:t>
            </a:r>
            <a:r>
              <a:rPr lang="it-IT" sz="3600" dirty="0">
                <a:solidFill>
                  <a:srgbClr val="993300"/>
                </a:solidFill>
              </a:rPr>
              <a:t> to online-</a:t>
            </a:r>
            <a:r>
              <a:rPr lang="it-IT" sz="3600" dirty="0" err="1">
                <a:solidFill>
                  <a:srgbClr val="993300"/>
                </a:solidFill>
              </a:rPr>
              <a:t>only</a:t>
            </a:r>
            <a:r>
              <a:rPr lang="it-IT" sz="3600" dirty="0">
                <a:solidFill>
                  <a:srgbClr val="993300"/>
                </a:solidFill>
              </a:rPr>
              <a:t> conferences?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4EC42-06BC-47FA-B4CB-6C53B4A3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39" y="1566192"/>
            <a:ext cx="5210281" cy="4972721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The </a:t>
            </a:r>
            <a:r>
              <a:rPr lang="it-IT" dirty="0" err="1"/>
              <a:t>scientific</a:t>
            </a:r>
            <a:r>
              <a:rPr lang="it-IT" dirty="0"/>
              <a:t> community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in the </a:t>
            </a:r>
            <a:r>
              <a:rPr lang="it-IT" dirty="0" err="1"/>
              <a:t>same</a:t>
            </a:r>
            <a:r>
              <a:rPr lang="it-IT" dirty="0"/>
              <a:t> boat</a:t>
            </a:r>
          </a:p>
          <a:p>
            <a:r>
              <a:rPr lang="it-IT" dirty="0"/>
              <a:t>Cont:</a:t>
            </a:r>
          </a:p>
          <a:p>
            <a:pPr lvl="1"/>
            <a:r>
              <a:rPr lang="it-IT" dirty="0" err="1"/>
              <a:t>Capturing</a:t>
            </a:r>
            <a:r>
              <a:rPr lang="it-IT" dirty="0"/>
              <a:t> </a:t>
            </a:r>
            <a:r>
              <a:rPr lang="it-IT" dirty="0" err="1"/>
              <a:t>attendee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 </a:t>
            </a:r>
          </a:p>
          <a:p>
            <a:pPr marL="457200" lvl="1" indent="0">
              <a:buNone/>
            </a:pPr>
            <a:r>
              <a:rPr lang="it-IT" dirty="0"/>
              <a:t>   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difficult</a:t>
            </a:r>
            <a:endParaRPr lang="it-IT" dirty="0"/>
          </a:p>
          <a:p>
            <a:pPr lvl="1"/>
            <a:r>
              <a:rPr lang="it-IT" dirty="0"/>
              <a:t>Social interaction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difficult</a:t>
            </a:r>
            <a:endParaRPr lang="it-IT" dirty="0"/>
          </a:p>
          <a:p>
            <a:pPr lvl="1"/>
            <a:r>
              <a:rPr lang="it-IT" dirty="0"/>
              <a:t>No new friends, no new </a:t>
            </a:r>
            <a:r>
              <a:rPr lang="it-IT" dirty="0" err="1"/>
              <a:t>experiences</a:t>
            </a:r>
            <a:endParaRPr lang="it-IT" dirty="0"/>
          </a:p>
          <a:p>
            <a:pPr lvl="1"/>
            <a:r>
              <a:rPr lang="it-IT" dirty="0"/>
              <a:t>No city visiting</a:t>
            </a:r>
          </a:p>
          <a:p>
            <a:pPr lvl="1"/>
            <a:endParaRPr lang="it-IT" dirty="0"/>
          </a:p>
          <a:p>
            <a:r>
              <a:rPr lang="it-IT" dirty="0"/>
              <a:t>Pro: </a:t>
            </a:r>
          </a:p>
          <a:p>
            <a:pPr lvl="1"/>
            <a:r>
              <a:rPr lang="it-IT" sz="2600" dirty="0"/>
              <a:t>Make </a:t>
            </a:r>
            <a:r>
              <a:rPr lang="it-IT" sz="2600" b="1" dirty="0">
                <a:solidFill>
                  <a:srgbClr val="7030A0"/>
                </a:solidFill>
              </a:rPr>
              <a:t>YOUR</a:t>
            </a:r>
            <a:r>
              <a:rPr lang="it-IT" sz="2600" dirty="0"/>
              <a:t> work </a:t>
            </a:r>
            <a:r>
              <a:rPr lang="it-IT" sz="2600" dirty="0" err="1"/>
              <a:t>known</a:t>
            </a:r>
            <a:endParaRPr lang="it-IT" sz="2600" dirty="0"/>
          </a:p>
          <a:p>
            <a:pPr lvl="1"/>
            <a:r>
              <a:rPr lang="it-IT" sz="2600" dirty="0"/>
              <a:t>Make </a:t>
            </a:r>
            <a:r>
              <a:rPr lang="it-IT" sz="2600" b="1" dirty="0">
                <a:solidFill>
                  <a:srgbClr val="7030A0"/>
                </a:solidFill>
              </a:rPr>
              <a:t>FOOT</a:t>
            </a:r>
            <a:r>
              <a:rPr lang="it-IT" sz="2600" dirty="0"/>
              <a:t> work </a:t>
            </a:r>
            <a:r>
              <a:rPr lang="it-IT" sz="2600" dirty="0" err="1"/>
              <a:t>known</a:t>
            </a:r>
            <a:endParaRPr lang="it-IT" sz="2600" dirty="0"/>
          </a:p>
          <a:p>
            <a:pPr lvl="1"/>
            <a:r>
              <a:rPr lang="it-IT" sz="2600" dirty="0" err="1"/>
              <a:t>Have</a:t>
            </a:r>
            <a:r>
              <a:rPr lang="it-IT" sz="2600" dirty="0"/>
              <a:t> </a:t>
            </a:r>
            <a:r>
              <a:rPr lang="it-IT" sz="2600" dirty="0" err="1"/>
              <a:t>proceedings</a:t>
            </a:r>
            <a:r>
              <a:rPr lang="it-IT" sz="2600" dirty="0"/>
              <a:t>!</a:t>
            </a:r>
          </a:p>
          <a:p>
            <a:pPr lvl="1"/>
            <a:endParaRPr lang="it-IT" dirty="0"/>
          </a:p>
          <a:p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1177120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9C261C2-A8BB-4945-A60B-2AEDE95B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15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E44FDB1-154C-4918-AD03-2A2CC66DD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7058" r="45333" b="6633"/>
          <a:stretch/>
        </p:blipFill>
        <p:spPr>
          <a:xfrm>
            <a:off x="5651644" y="2006289"/>
            <a:ext cx="3364413" cy="346686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0D8674-9607-479A-A911-8CA788120F93}"/>
              </a:ext>
            </a:extLst>
          </p:cNvPr>
          <p:cNvSpPr txBox="1"/>
          <p:nvPr/>
        </p:nvSpPr>
        <p:spPr>
          <a:xfrm>
            <a:off x="6308640" y="1537549"/>
            <a:ext cx="228492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ZOOM MEETING</a:t>
            </a:r>
          </a:p>
        </p:txBody>
      </p:sp>
    </p:spTree>
    <p:extLst>
      <p:ext uri="{BB962C8B-B14F-4D97-AF65-F5344CB8AC3E}">
        <p14:creationId xmlns:p14="http://schemas.microsoft.com/office/powerpoint/2010/main" val="103824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04" y="377967"/>
            <a:ext cx="7527546" cy="688793"/>
          </a:xfrm>
        </p:spPr>
        <p:txBody>
          <a:bodyPr>
            <a:normAutofit fontScale="90000"/>
          </a:bodyPr>
          <a:lstStyle/>
          <a:p>
            <a:r>
              <a:rPr lang="it-IT" sz="3600" dirty="0" err="1">
                <a:solidFill>
                  <a:srgbClr val="993300"/>
                </a:solidFill>
              </a:rPr>
              <a:t>Proceedings</a:t>
            </a:r>
            <a:r>
              <a:rPr lang="it-IT" sz="3600" dirty="0">
                <a:solidFill>
                  <a:srgbClr val="993300"/>
                </a:solidFill>
              </a:rPr>
              <a:t> from 2020 online conferences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4EC42-06BC-47FA-B4CB-6C53B4A3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0646"/>
            <a:ext cx="7103110" cy="5027434"/>
          </a:xfrm>
        </p:spPr>
        <p:txBody>
          <a:bodyPr>
            <a:normAutofit fontScale="92500"/>
          </a:bodyPr>
          <a:lstStyle/>
          <a:p>
            <a:r>
              <a:rPr lang="it-IT" sz="2400" dirty="0"/>
              <a:t>RT2020, S. Biondi, </a:t>
            </a:r>
            <a:r>
              <a:rPr lang="en-US" sz="2400" i="1" dirty="0"/>
              <a:t>The </a:t>
            </a:r>
            <a:r>
              <a:rPr lang="en-US" sz="2400" i="1" dirty="0" err="1"/>
              <a:t>FragmentatiOn</a:t>
            </a:r>
            <a:r>
              <a:rPr lang="en-US" sz="2400" i="1" dirty="0"/>
              <a:t> Of Target Experiment (FOOT) and its DAQ system</a:t>
            </a:r>
            <a:r>
              <a:rPr lang="en-US" sz="2400" dirty="0"/>
              <a:t>, TNS</a:t>
            </a:r>
          </a:p>
          <a:p>
            <a:r>
              <a:rPr lang="en-US" sz="2400" dirty="0"/>
              <a:t>SIF2020, M.C. </a:t>
            </a:r>
            <a:r>
              <a:rPr lang="en-US" sz="2400" dirty="0" err="1"/>
              <a:t>Montesi</a:t>
            </a:r>
            <a:r>
              <a:rPr lang="en-US" sz="2400" dirty="0"/>
              <a:t>, </a:t>
            </a:r>
            <a:r>
              <a:rPr lang="en-US" sz="2400" i="1" dirty="0"/>
              <a:t>The FOOT experiment</a:t>
            </a:r>
            <a:r>
              <a:rPr lang="en-US" sz="2400" dirty="0"/>
              <a:t>, NC</a:t>
            </a:r>
          </a:p>
          <a:p>
            <a:r>
              <a:rPr lang="en-US" sz="2400" dirty="0"/>
              <a:t>SIF2020, R. </a:t>
            </a:r>
            <a:r>
              <a:rPr lang="en-US" sz="2400" dirty="0" err="1"/>
              <a:t>Zarrella</a:t>
            </a:r>
            <a:r>
              <a:rPr lang="en-US" sz="2400" dirty="0"/>
              <a:t>, </a:t>
            </a:r>
            <a:r>
              <a:rPr lang="en-US" sz="2400" i="1" dirty="0"/>
              <a:t>Calibration and performances of the full scale ΔE-TOF prototype of the FOOT experiment</a:t>
            </a:r>
            <a:r>
              <a:rPr lang="en-US" sz="2400" dirty="0"/>
              <a:t>, NC</a:t>
            </a:r>
          </a:p>
          <a:p>
            <a:r>
              <a:rPr lang="en-US" sz="2400" dirty="0"/>
              <a:t>SIF2020, Y. Dong, </a:t>
            </a:r>
            <a:r>
              <a:rPr lang="en-US" sz="2400" i="1" dirty="0"/>
              <a:t>The FOOT drift chamber performance</a:t>
            </a:r>
            <a:r>
              <a:rPr lang="en-US" sz="2400" dirty="0"/>
              <a:t>, NC</a:t>
            </a:r>
          </a:p>
          <a:p>
            <a:r>
              <a:rPr lang="en-US" sz="2400" dirty="0"/>
              <a:t>SIF2020, R. Ridolfi, </a:t>
            </a:r>
            <a:r>
              <a:rPr lang="en-US" sz="2400" i="1" dirty="0"/>
              <a:t>The magnetic spectrometer of the FOOT experiment</a:t>
            </a:r>
            <a:r>
              <a:rPr lang="en-US" sz="2400" dirty="0"/>
              <a:t>, NC</a:t>
            </a:r>
          </a:p>
          <a:p>
            <a:r>
              <a:rPr lang="en-US" sz="2400" dirty="0"/>
              <a:t>NUCLEUS2020, S. Biondi, </a:t>
            </a:r>
            <a:r>
              <a:rPr lang="en-US" sz="2400" i="1" dirty="0"/>
              <a:t>The </a:t>
            </a:r>
            <a:r>
              <a:rPr lang="en-US" sz="2400" i="1" dirty="0" err="1"/>
              <a:t>FragmentatiOn</a:t>
            </a:r>
            <a:r>
              <a:rPr lang="en-US" sz="2400" i="1" dirty="0"/>
              <a:t> Of Target (FOOT) experiment</a:t>
            </a:r>
            <a:endParaRPr lang="en-US" sz="2400" dirty="0"/>
          </a:p>
          <a:p>
            <a:r>
              <a:rPr lang="it-IT" sz="2400" dirty="0"/>
              <a:t>ICNFP, S. Colombi, </a:t>
            </a:r>
            <a:r>
              <a:rPr lang="en-US" sz="2400" i="1" dirty="0"/>
              <a:t>Enhancing the understanding of fragmentation processes in </a:t>
            </a:r>
            <a:r>
              <a:rPr lang="en-US" sz="2400" i="1" dirty="0" err="1"/>
              <a:t>hadrontherapy</a:t>
            </a:r>
            <a:r>
              <a:rPr lang="en-US" sz="2400" i="1" dirty="0"/>
              <a:t> and radioprotection in space with the FOOT experiment</a:t>
            </a:r>
            <a:endParaRPr lang="it-IT" sz="2400" i="1" dirty="0"/>
          </a:p>
          <a:p>
            <a:endParaRPr lang="en-US" sz="2400" dirty="0"/>
          </a:p>
          <a:p>
            <a:endParaRPr lang="it-IT" sz="2400" dirty="0"/>
          </a:p>
          <a:p>
            <a:endParaRPr lang="it-IT" sz="240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1066760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9C261C2-A8BB-4945-A60B-2AEDE95B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16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78A6CE-5741-4A92-B4FB-768CBA10B70D}"/>
              </a:ext>
            </a:extLst>
          </p:cNvPr>
          <p:cNvSpPr txBox="1"/>
          <p:nvPr/>
        </p:nvSpPr>
        <p:spPr>
          <a:xfrm>
            <a:off x="3848816" y="6018368"/>
            <a:ext cx="466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7 </a:t>
            </a:r>
            <a:r>
              <a:rPr lang="it-IT" sz="2400" dirty="0" err="1"/>
              <a:t>proceedings</a:t>
            </a:r>
            <a:r>
              <a:rPr lang="it-IT" sz="2400" dirty="0"/>
              <a:t>; 5 in </a:t>
            </a:r>
            <a:r>
              <a:rPr lang="it-IT" sz="2400" dirty="0" err="1"/>
              <a:t>indexed</a:t>
            </a:r>
            <a:r>
              <a:rPr lang="it-IT" sz="2400" dirty="0"/>
              <a:t> journals</a:t>
            </a:r>
          </a:p>
        </p:txBody>
      </p:sp>
      <p:pic>
        <p:nvPicPr>
          <p:cNvPr id="3074" name="Picture 2" descr="Awards | 2021 ALA Midwinter">
            <a:extLst>
              <a:ext uri="{FF2B5EF4-FFF2-40B4-BE49-F238E27FC236}">
                <a16:creationId xmlns:a16="http://schemas.microsoft.com/office/drawing/2014/main" id="{CC14BADB-5EAC-41A2-B343-35FBEEE2E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60" y="2208036"/>
            <a:ext cx="873906" cy="9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0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04" y="377967"/>
            <a:ext cx="7527546" cy="688793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rgbClr val="993300"/>
                </a:solidFill>
              </a:rPr>
              <a:t>Forthcoming</a:t>
            </a:r>
            <a:r>
              <a:rPr lang="it-IT" sz="3600" dirty="0">
                <a:solidFill>
                  <a:srgbClr val="993300"/>
                </a:solidFill>
              </a:rPr>
              <a:t> conferences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4EC42-06BC-47FA-B4CB-6C53B4A3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0646"/>
            <a:ext cx="7976870" cy="3929178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1066760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9C261C2-A8BB-4945-A60B-2AEDE95B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17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3947EE-4780-4F6A-8325-CFC648ABA119}"/>
              </a:ext>
            </a:extLst>
          </p:cNvPr>
          <p:cNvSpPr txBox="1"/>
          <p:nvPr/>
        </p:nvSpPr>
        <p:spPr>
          <a:xfrm>
            <a:off x="538481" y="1351280"/>
            <a:ext cx="768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(PANIC2020, online, 5-10/9) (ANPC, </a:t>
            </a:r>
            <a:r>
              <a:rPr lang="it-IT" sz="2400" dirty="0" err="1"/>
              <a:t>Prague</a:t>
            </a:r>
            <a:r>
              <a:rPr lang="it-IT" sz="2400" dirty="0"/>
              <a:t>, 12-17/9)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chemeClr val="accent1"/>
                </a:solidFill>
              </a:rPr>
              <a:t>Ganil</a:t>
            </a:r>
            <a:r>
              <a:rPr lang="it-IT" sz="2400" b="1" dirty="0">
                <a:solidFill>
                  <a:schemeClr val="accent1"/>
                </a:solidFill>
              </a:rPr>
              <a:t> Colloquia, </a:t>
            </a:r>
            <a:r>
              <a:rPr lang="it-IT" sz="2400" b="1" dirty="0" err="1">
                <a:solidFill>
                  <a:schemeClr val="accent1"/>
                </a:solidFill>
              </a:rPr>
              <a:t>Vercours</a:t>
            </a:r>
            <a:r>
              <a:rPr lang="it-IT" sz="2400" b="1" dirty="0">
                <a:solidFill>
                  <a:schemeClr val="accent1"/>
                </a:solidFill>
              </a:rPr>
              <a:t> France, 27/9-1/10/22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Radiation Research Society meeting</a:t>
            </a:r>
            <a:r>
              <a:rPr lang="it-IT" sz="2400" b="1" dirty="0">
                <a:solidFill>
                  <a:schemeClr val="accent1"/>
                </a:solidFill>
              </a:rPr>
              <a:t>, Portorico, 3-6/10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IBIC2021, online, 13-16/9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Bormio Meeting, Bormio, </a:t>
            </a:r>
            <a:r>
              <a:rPr lang="it-IT" sz="2400" dirty="0" err="1"/>
              <a:t>Winter</a:t>
            </a:r>
            <a:r>
              <a:rPr lang="it-IT" sz="2400" dirty="0"/>
              <a:t>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Vienna Conference on </a:t>
            </a:r>
            <a:r>
              <a:rPr lang="it-IT" sz="2400" dirty="0" err="1"/>
              <a:t>Istrumentation</a:t>
            </a:r>
            <a:r>
              <a:rPr lang="it-IT" sz="2400" dirty="0"/>
              <a:t>, </a:t>
            </a:r>
            <a:r>
              <a:rPr lang="it-IT" sz="2400" dirty="0" err="1"/>
              <a:t>feb</a:t>
            </a:r>
            <a:r>
              <a:rPr lang="it-IT" sz="2400" dirty="0"/>
              <a:t>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Calor 2020 </a:t>
            </a:r>
            <a:r>
              <a:rPr lang="it-IT" sz="2400" dirty="0" err="1"/>
              <a:t>moved</a:t>
            </a:r>
            <a:r>
              <a:rPr lang="it-IT" sz="2400" dirty="0"/>
              <a:t> to 2022, Brighton, UK, 16-20/5/2022</a:t>
            </a:r>
          </a:p>
          <a:p>
            <a:r>
              <a:rPr lang="it-IT" sz="2400" dirty="0"/>
              <a:t>	and </a:t>
            </a:r>
            <a:r>
              <a:rPr lang="it-IT" sz="2400" dirty="0" err="1"/>
              <a:t>several</a:t>
            </a:r>
            <a:r>
              <a:rPr lang="it-IT" sz="2400" dirty="0"/>
              <a:t> </a:t>
            </a:r>
            <a:r>
              <a:rPr lang="it-IT" sz="2400" dirty="0" err="1"/>
              <a:t>others</a:t>
            </a:r>
            <a:r>
              <a:rPr lang="it-IT" sz="2400" dirty="0"/>
              <a:t>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E8245B-9313-496A-8B89-21DC8C963E02}"/>
              </a:ext>
            </a:extLst>
          </p:cNvPr>
          <p:cNvSpPr txBox="1"/>
          <p:nvPr/>
        </p:nvSpPr>
        <p:spPr>
          <a:xfrm rot="18922873">
            <a:off x="357556" y="4898991"/>
            <a:ext cx="188468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err="1"/>
              <a:t>Don’t</a:t>
            </a:r>
            <a:r>
              <a:rPr lang="it-IT" sz="2400" b="1" dirty="0"/>
              <a:t> be </a:t>
            </a:r>
            <a:r>
              <a:rPr lang="it-IT" sz="2400" b="1" dirty="0" err="1"/>
              <a:t>shy</a:t>
            </a:r>
            <a:r>
              <a:rPr lang="it-IT" sz="2400" b="1" dirty="0"/>
              <a:t>!</a:t>
            </a: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24679A97-1582-4422-8A09-ADB0AF1E4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62" y="4605284"/>
            <a:ext cx="3056967" cy="210763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BB3AA6-5406-4DCD-B08A-7E8E5562AD59}"/>
              </a:ext>
            </a:extLst>
          </p:cNvPr>
          <p:cNvSpPr txBox="1"/>
          <p:nvPr/>
        </p:nvSpPr>
        <p:spPr>
          <a:xfrm>
            <a:off x="2222335" y="4767600"/>
            <a:ext cx="226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</a:rPr>
              <a:t>LOOKING FOR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BC133F9-6EFD-417D-8896-29BB24491C35}"/>
              </a:ext>
            </a:extLst>
          </p:cNvPr>
          <p:cNvSpPr txBox="1"/>
          <p:nvPr/>
        </p:nvSpPr>
        <p:spPr>
          <a:xfrm>
            <a:off x="7292349" y="4757248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7030A0"/>
                </a:solidFill>
              </a:rPr>
              <a:t>S</a:t>
            </a: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BDAD50A-112B-4E33-9FDA-3ABC1CD40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9" r="5981"/>
          <a:stretch/>
        </p:blipFill>
        <p:spPr>
          <a:xfrm>
            <a:off x="1621736" y="5345430"/>
            <a:ext cx="2874117" cy="13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6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62BA125-39E8-4783-AD60-5FEFCAF9C507}"/>
              </a:ext>
            </a:extLst>
          </p:cNvPr>
          <p:cNvSpPr/>
          <p:nvPr/>
        </p:nvSpPr>
        <p:spPr>
          <a:xfrm>
            <a:off x="0" y="4373329"/>
            <a:ext cx="9328558" cy="2484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6" y="241903"/>
            <a:ext cx="7527546" cy="688793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rgbClr val="993300"/>
                </a:solidFill>
              </a:rPr>
              <a:t>Summary</a:t>
            </a:r>
            <a:endParaRPr lang="it-IT" sz="3600" dirty="0">
              <a:solidFill>
                <a:srgbClr val="9933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4EC42-06BC-47FA-B4CB-6C53B4A3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0646"/>
            <a:ext cx="7976870" cy="3005593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949314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9C261C2-A8BB-4945-A60B-2AEDE95B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18</a:t>
            </a:fld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C263D0-5B59-4936-BDF8-B37C6A1BB506}"/>
              </a:ext>
            </a:extLst>
          </p:cNvPr>
          <p:cNvSpPr txBox="1"/>
          <p:nvPr/>
        </p:nvSpPr>
        <p:spPr>
          <a:xfrm>
            <a:off x="538480" y="1032621"/>
            <a:ext cx="8178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Despite</a:t>
            </a:r>
            <a:r>
              <a:rPr lang="it-IT" sz="2400" dirty="0"/>
              <a:t> the </a:t>
            </a:r>
            <a:r>
              <a:rPr lang="it-IT" sz="2400" dirty="0" err="1"/>
              <a:t>difficult</a:t>
            </a:r>
            <a:r>
              <a:rPr lang="it-IT" sz="2400" dirty="0"/>
              <a:t> times, </a:t>
            </a:r>
            <a:r>
              <a:rPr lang="it-IT" sz="2400" dirty="0" err="1"/>
              <a:t>we</a:t>
            </a:r>
            <a:r>
              <a:rPr lang="it-IT" sz="2400" dirty="0"/>
              <a:t> are </a:t>
            </a:r>
            <a:r>
              <a:rPr lang="it-IT" sz="2400" dirty="0" err="1"/>
              <a:t>well</a:t>
            </a:r>
            <a:r>
              <a:rPr lang="it-IT" sz="2400" dirty="0"/>
              <a:t> </a:t>
            </a:r>
            <a:r>
              <a:rPr lang="it-IT" sz="2400" dirty="0" err="1"/>
              <a:t>alive</a:t>
            </a:r>
            <a:r>
              <a:rPr lang="it-IT" sz="2400" dirty="0"/>
              <a:t> in the </a:t>
            </a:r>
            <a:r>
              <a:rPr lang="it-IT" sz="2400" dirty="0" err="1"/>
              <a:t>scientific</a:t>
            </a:r>
            <a:r>
              <a:rPr lang="it-IT" sz="2400" dirty="0"/>
              <a:t> community!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Papers, </a:t>
            </a:r>
            <a:r>
              <a:rPr lang="it-IT" sz="2400" dirty="0" err="1"/>
              <a:t>presentations</a:t>
            </a:r>
            <a:r>
              <a:rPr lang="it-IT" sz="2400" dirty="0"/>
              <a:t> and </a:t>
            </a:r>
            <a:r>
              <a:rPr lang="it-IT" sz="2400" dirty="0" err="1"/>
              <a:t>proceedings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produced</a:t>
            </a:r>
            <a:r>
              <a:rPr lang="it-IT" sz="2400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New data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give</a:t>
            </a:r>
            <a:r>
              <a:rPr lang="it-IT" sz="2400" dirty="0"/>
              <a:t> </a:t>
            </a:r>
            <a:r>
              <a:rPr lang="it-IT" sz="2400" dirty="0" err="1"/>
              <a:t>us</a:t>
            </a:r>
            <a:r>
              <a:rPr lang="it-IT" sz="2400" dirty="0"/>
              <a:t> new </a:t>
            </a:r>
            <a:r>
              <a:rPr lang="it-IT" sz="2400" dirty="0" err="1"/>
              <a:t>opportunities</a:t>
            </a:r>
            <a:r>
              <a:rPr lang="it-IT" sz="2400" dirty="0"/>
              <a:t> for </a:t>
            </a:r>
            <a:r>
              <a:rPr lang="it-IT" sz="2400" b="1" dirty="0"/>
              <a:t>papers</a:t>
            </a:r>
            <a:r>
              <a:rPr lang="it-IT" sz="2400" dirty="0"/>
              <a:t> and </a:t>
            </a:r>
            <a:r>
              <a:rPr lang="it-IT" sz="2400" b="1" dirty="0" err="1"/>
              <a:t>presentations</a:t>
            </a:r>
            <a:r>
              <a:rPr lang="it-IT" sz="2400" dirty="0"/>
              <a:t> to conferences. </a:t>
            </a:r>
          </a:p>
          <a:p>
            <a:pPr lvl="1"/>
            <a:r>
              <a:rPr lang="it-IT" sz="2400" b="1" dirty="0">
                <a:solidFill>
                  <a:srgbClr val="7030A0"/>
                </a:solidFill>
              </a:rPr>
              <a:t>Be ready to be a part of </a:t>
            </a:r>
            <a:r>
              <a:rPr lang="it-IT" sz="2400" b="1" dirty="0" err="1">
                <a:solidFill>
                  <a:srgbClr val="7030A0"/>
                </a:solidFill>
              </a:rPr>
              <a:t>this</a:t>
            </a:r>
            <a:r>
              <a:rPr lang="it-IT" sz="2400" b="1" dirty="0">
                <a:solidFill>
                  <a:srgbClr val="7030A0"/>
                </a:solidFill>
              </a:rPr>
              <a:t> </a:t>
            </a:r>
            <a:r>
              <a:rPr lang="it-IT" sz="2400" b="1" dirty="0" err="1">
                <a:solidFill>
                  <a:srgbClr val="7030A0"/>
                </a:solidFill>
              </a:rPr>
              <a:t>effort</a:t>
            </a:r>
            <a:r>
              <a:rPr lang="it-IT" sz="2400" b="1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2F06BDD-A1A5-EF41-BC2F-16BE3A3D1A63}"/>
              </a:ext>
            </a:extLst>
          </p:cNvPr>
          <p:cNvSpPr txBox="1"/>
          <p:nvPr/>
        </p:nvSpPr>
        <p:spPr>
          <a:xfrm>
            <a:off x="538480" y="3335305"/>
            <a:ext cx="7460478" cy="1090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ea typeface="+mj-ea"/>
                <a:cs typeface="+mj-cs"/>
              </a:rPr>
              <a:t>From the Editorial board, thank you for your help and collaboration!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9B20FB4-B2C5-4979-8885-0A7CBF94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58" y="4520291"/>
            <a:ext cx="1985383" cy="2201185"/>
          </a:xfrm>
          <a:prstGeom prst="rect">
            <a:avLst/>
          </a:prstGeom>
        </p:spPr>
      </p:pic>
      <p:pic>
        <p:nvPicPr>
          <p:cNvPr id="18" name="Immagine 17" descr="FOOT.png">
            <a:extLst>
              <a:ext uri="{FF2B5EF4-FFF2-40B4-BE49-F238E27FC236}">
                <a16:creationId xmlns:a16="http://schemas.microsoft.com/office/drawing/2014/main" id="{3CF11867-1544-4F92-BDBB-DD2A328B6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4709061"/>
            <a:ext cx="391159" cy="40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E5F9DBD-9B0A-4124-88AA-18BC52AEF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90" y="4779316"/>
            <a:ext cx="2605980" cy="2201185"/>
          </a:xfrm>
          <a:prstGeom prst="rect">
            <a:avLst/>
          </a:prstGeom>
        </p:spPr>
      </p:pic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751552EB-F753-4F06-B564-9D8CA4600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8958" y="238"/>
            <a:ext cx="1117102" cy="1117102"/>
          </a:xfrm>
          <a:prstGeom prst="rect">
            <a:avLst/>
          </a:prstGeom>
        </p:spPr>
      </p:pic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A76A505A-DE9F-4F8B-BD44-8A8624588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01080" y="5689145"/>
            <a:ext cx="552001" cy="5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04" y="1131094"/>
            <a:ext cx="7527546" cy="688793"/>
          </a:xfrm>
        </p:spPr>
        <p:txBody>
          <a:bodyPr>
            <a:normAutofit fontScale="90000"/>
          </a:bodyPr>
          <a:lstStyle/>
          <a:p>
            <a:r>
              <a:rPr lang="it-IT" dirty="0" err="1">
                <a:solidFill>
                  <a:srgbClr val="990000"/>
                </a:solidFill>
              </a:rPr>
              <a:t>Outline</a:t>
            </a:r>
            <a:endParaRPr lang="it-IT" dirty="0">
              <a:solidFill>
                <a:srgbClr val="99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4EC42-06BC-47FA-B4CB-6C53B4A3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3138"/>
            <a:ext cx="7886700" cy="36548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it-IT" dirty="0"/>
              <a:t>EB Meetings and </a:t>
            </a:r>
            <a:r>
              <a:rPr lang="it-IT" dirty="0" err="1"/>
              <a:t>internal</a:t>
            </a:r>
            <a:r>
              <a:rPr lang="it-IT" dirty="0"/>
              <a:t> working</a:t>
            </a:r>
          </a:p>
          <a:p>
            <a:pPr>
              <a:lnSpc>
                <a:spcPct val="150000"/>
              </a:lnSpc>
            </a:pPr>
            <a:r>
              <a:rPr lang="it-IT" dirty="0"/>
              <a:t>Papers</a:t>
            </a:r>
          </a:p>
          <a:p>
            <a:pPr lvl="1">
              <a:lnSpc>
                <a:spcPct val="150000"/>
              </a:lnSpc>
            </a:pPr>
            <a:r>
              <a:rPr lang="it-IT" dirty="0" err="1"/>
              <a:t>Published</a:t>
            </a:r>
            <a:r>
              <a:rPr lang="it-IT" dirty="0"/>
              <a:t>, </a:t>
            </a:r>
            <a:r>
              <a:rPr lang="it-IT" dirty="0" err="1"/>
              <a:t>submitted</a:t>
            </a:r>
            <a:r>
              <a:rPr lang="it-IT" dirty="0"/>
              <a:t>, writing, to be </a:t>
            </a:r>
            <a:r>
              <a:rPr lang="it-IT" dirty="0" err="1"/>
              <a:t>started</a:t>
            </a:r>
            <a:r>
              <a:rPr lang="it-IT" dirty="0"/>
              <a:t>….</a:t>
            </a:r>
          </a:p>
          <a:p>
            <a:pPr lvl="1">
              <a:lnSpc>
                <a:spcPct val="150000"/>
              </a:lnSpc>
            </a:pPr>
            <a:r>
              <a:rPr lang="it-IT" dirty="0" err="1"/>
              <a:t>Authorship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Conferences</a:t>
            </a:r>
          </a:p>
          <a:p>
            <a:pPr lvl="1">
              <a:lnSpc>
                <a:spcPct val="150000"/>
              </a:lnSpc>
            </a:pPr>
            <a:r>
              <a:rPr lang="it-IT" dirty="0"/>
              <a:t>Talks </a:t>
            </a:r>
            <a:r>
              <a:rPr lang="it-IT" dirty="0" err="1"/>
              <a:t>given</a:t>
            </a:r>
            <a:r>
              <a:rPr lang="it-IT" dirty="0"/>
              <a:t>, </a:t>
            </a:r>
            <a:r>
              <a:rPr lang="it-IT" dirty="0" err="1"/>
              <a:t>proceedings</a:t>
            </a:r>
            <a:r>
              <a:rPr lang="it-IT" dirty="0"/>
              <a:t>, ….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Forthcoming</a:t>
            </a:r>
            <a:r>
              <a:rPr lang="it-IT" dirty="0"/>
              <a:t> conferences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1819887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DFD1DB-504D-4B18-95E7-52D690A7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2</a:t>
            </a:fld>
            <a:endParaRPr lang="it-IT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56658F4-BAE5-4DCB-8D87-F4DFFB6C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4600" y="136524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83" y="624643"/>
            <a:ext cx="7527546" cy="68879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993300"/>
                </a:solidFill>
              </a:rPr>
              <a:t>EB Meetings and </a:t>
            </a:r>
            <a:r>
              <a:rPr lang="it-IT" sz="3600" dirty="0" err="1">
                <a:solidFill>
                  <a:srgbClr val="993300"/>
                </a:solidFill>
              </a:rPr>
              <a:t>internal</a:t>
            </a:r>
            <a:r>
              <a:rPr lang="it-IT" sz="3600" dirty="0">
                <a:solidFill>
                  <a:srgbClr val="993300"/>
                </a:solidFill>
              </a:rPr>
              <a:t> working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4EC42-06BC-47FA-B4CB-6C53B4A3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0615"/>
            <a:ext cx="8284531" cy="3556835"/>
          </a:xfrm>
        </p:spPr>
        <p:txBody>
          <a:bodyPr>
            <a:normAutofit fontScale="92500"/>
          </a:bodyPr>
          <a:lstStyle/>
          <a:p>
            <a:r>
              <a:rPr lang="it-IT" dirty="0"/>
              <a:t>Meetings </a:t>
            </a:r>
            <a:r>
              <a:rPr lang="it-IT" dirty="0" err="1"/>
              <a:t>every</a:t>
            </a:r>
            <a:r>
              <a:rPr lang="it-IT" dirty="0"/>
              <a:t> 4 weeks continue… </a:t>
            </a:r>
            <a:r>
              <a:rPr lang="it-IT" dirty="0" err="1"/>
              <a:t>but</a:t>
            </a:r>
            <a:r>
              <a:rPr lang="it-IT" dirty="0"/>
              <a:t> short: 1h</a:t>
            </a:r>
          </a:p>
          <a:p>
            <a:r>
              <a:rPr lang="it-IT" dirty="0"/>
              <a:t>Repository of </a:t>
            </a:r>
            <a:r>
              <a:rPr lang="it-IT" dirty="0" err="1"/>
              <a:t>relevant</a:t>
            </a:r>
            <a:r>
              <a:rPr lang="it-IT" dirty="0"/>
              <a:t> information on Google </a:t>
            </a:r>
            <a:r>
              <a:rPr lang="it-IT" dirty="0" err="1"/>
              <a:t>docs</a:t>
            </a:r>
            <a:endParaRPr lang="it-IT" dirty="0"/>
          </a:p>
          <a:p>
            <a:r>
              <a:rPr lang="it-IT" dirty="0" err="1"/>
              <a:t>Effective</a:t>
            </a:r>
            <a:r>
              <a:rPr lang="it-IT" dirty="0"/>
              <a:t> work sharing: </a:t>
            </a:r>
          </a:p>
          <a:p>
            <a:pPr lvl="1"/>
            <a:r>
              <a:rPr lang="it-IT" sz="2000" dirty="0"/>
              <a:t>Papers/</a:t>
            </a:r>
            <a:r>
              <a:rPr lang="it-IT" sz="2000" dirty="0" err="1"/>
              <a:t>proceedings</a:t>
            </a:r>
            <a:r>
              <a:rPr lang="it-IT" sz="2000" dirty="0"/>
              <a:t> are </a:t>
            </a:r>
            <a:r>
              <a:rPr lang="it-IT" sz="2000" dirty="0" err="1"/>
              <a:t>reviewed</a:t>
            </a:r>
            <a:r>
              <a:rPr lang="it-IT" sz="2000" dirty="0"/>
              <a:t> by </a:t>
            </a:r>
            <a:r>
              <a:rPr lang="it-IT" sz="2000" dirty="0" err="1"/>
              <a:t>all</a:t>
            </a:r>
            <a:r>
              <a:rPr lang="it-IT" sz="2000" dirty="0"/>
              <a:t> EB </a:t>
            </a:r>
            <a:r>
              <a:rPr lang="it-IT" sz="2000" dirty="0" err="1"/>
              <a:t>members</a:t>
            </a:r>
            <a:r>
              <a:rPr lang="it-IT" sz="2000" dirty="0"/>
              <a:t> </a:t>
            </a:r>
          </a:p>
          <a:p>
            <a:pPr lvl="1"/>
            <a:r>
              <a:rPr lang="it-IT" sz="2000" dirty="0"/>
              <a:t>Conference </a:t>
            </a:r>
            <a:r>
              <a:rPr lang="it-IT" sz="2000" dirty="0" err="1"/>
              <a:t>searches</a:t>
            </a:r>
            <a:r>
              <a:rPr lang="it-IT" sz="2000" dirty="0"/>
              <a:t> by </a:t>
            </a:r>
            <a:r>
              <a:rPr lang="it-IT" sz="2000" dirty="0" err="1"/>
              <a:t>all</a:t>
            </a:r>
            <a:endParaRPr lang="it-IT" sz="2000" dirty="0"/>
          </a:p>
          <a:p>
            <a:pPr lvl="1"/>
            <a:r>
              <a:rPr lang="it-IT" sz="2000" dirty="0"/>
              <a:t>Conference advertisements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done</a:t>
            </a:r>
            <a:r>
              <a:rPr lang="it-IT" sz="2000" dirty="0"/>
              <a:t> by </a:t>
            </a:r>
            <a:r>
              <a:rPr lang="it-IT" sz="2000" dirty="0" err="1"/>
              <a:t>all</a:t>
            </a:r>
            <a:r>
              <a:rPr lang="it-IT" sz="2000" dirty="0"/>
              <a:t> EB </a:t>
            </a:r>
            <a:r>
              <a:rPr lang="it-IT" sz="2000" dirty="0" err="1"/>
              <a:t>members</a:t>
            </a:r>
            <a:endParaRPr lang="it-IT" sz="2000" dirty="0"/>
          </a:p>
          <a:p>
            <a:pPr lvl="1"/>
            <a:r>
              <a:rPr lang="it-IT" sz="2000" dirty="0" err="1"/>
              <a:t>Every</a:t>
            </a:r>
            <a:r>
              <a:rPr lang="it-IT" sz="2000" dirty="0"/>
              <a:t> </a:t>
            </a:r>
            <a:r>
              <a:rPr lang="it-IT" sz="2000" dirty="0" err="1"/>
              <a:t>interesting</a:t>
            </a:r>
            <a:r>
              <a:rPr lang="it-IT" sz="2000" dirty="0"/>
              <a:t> conference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assigned</a:t>
            </a:r>
            <a:r>
              <a:rPr lang="it-IT" sz="2000" dirty="0"/>
              <a:t> to one EB </a:t>
            </a:r>
            <a:r>
              <a:rPr lang="it-IT" sz="2000" dirty="0" err="1"/>
              <a:t>member</a:t>
            </a:r>
            <a:endParaRPr lang="it-IT" sz="2000" dirty="0"/>
          </a:p>
          <a:p>
            <a:pPr lvl="2"/>
            <a:r>
              <a:rPr lang="it-IT" sz="1800" dirty="0" err="1"/>
              <a:t>She</a:t>
            </a:r>
            <a:r>
              <a:rPr lang="it-IT" sz="1800" dirty="0"/>
              <a:t>/he </a:t>
            </a:r>
            <a:r>
              <a:rPr lang="it-IT" sz="1800" dirty="0" err="1"/>
              <a:t>will</a:t>
            </a:r>
            <a:r>
              <a:rPr lang="it-IT" sz="1800" dirty="0"/>
              <a:t> follow the candidate speakers or poster </a:t>
            </a:r>
            <a:r>
              <a:rPr lang="it-IT" sz="1800" dirty="0" err="1"/>
              <a:t>presenters</a:t>
            </a:r>
            <a:r>
              <a:rPr lang="it-IT" sz="1800" dirty="0"/>
              <a:t> in </a:t>
            </a:r>
            <a:r>
              <a:rPr lang="it-IT" sz="1800" dirty="0" err="1"/>
              <a:t>all</a:t>
            </a:r>
            <a:r>
              <a:rPr lang="it-IT" sz="1800" dirty="0"/>
              <a:t> </a:t>
            </a:r>
            <a:r>
              <a:rPr lang="it-IT" sz="1800" dirty="0" err="1"/>
              <a:t>phases</a:t>
            </a:r>
            <a:endParaRPr lang="it-IT" sz="1800" dirty="0"/>
          </a:p>
          <a:p>
            <a:pPr lvl="2"/>
            <a:r>
              <a:rPr lang="it-IT" sz="1800" dirty="0"/>
              <a:t>Abstract </a:t>
            </a:r>
            <a:r>
              <a:rPr lang="it-IT" sz="1800" dirty="0" err="1"/>
              <a:t>submission</a:t>
            </a:r>
            <a:r>
              <a:rPr lang="it-IT" sz="1800" dirty="0"/>
              <a:t>/</a:t>
            </a:r>
            <a:r>
              <a:rPr lang="it-IT" sz="1800" dirty="0" err="1"/>
              <a:t>presentation</a:t>
            </a:r>
            <a:r>
              <a:rPr lang="it-IT" sz="1800" dirty="0"/>
              <a:t> </a:t>
            </a:r>
            <a:r>
              <a:rPr lang="it-IT" sz="1800" dirty="0" err="1"/>
              <a:t>reharsal</a:t>
            </a:r>
            <a:r>
              <a:rPr lang="it-IT" sz="1800" dirty="0"/>
              <a:t>/</a:t>
            </a:r>
            <a:r>
              <a:rPr lang="it-IT" sz="1800" dirty="0" err="1"/>
              <a:t>proceeding</a:t>
            </a:r>
            <a:r>
              <a:rPr lang="it-IT" sz="1800" dirty="0"/>
              <a:t> writing and </a:t>
            </a:r>
            <a:r>
              <a:rPr lang="it-IT" sz="1800" dirty="0" err="1"/>
              <a:t>submission</a:t>
            </a:r>
            <a:endParaRPr lang="it-IT" sz="1800" dirty="0"/>
          </a:p>
          <a:p>
            <a:pPr lvl="1"/>
            <a:endParaRPr lang="it-IT" sz="2000" dirty="0"/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1447025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AD09980-2222-4533-A2E4-D2040E29C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1" y="5011484"/>
            <a:ext cx="1792414" cy="1792414"/>
          </a:xfrm>
          <a:prstGeom prst="rect">
            <a:avLst/>
          </a:prstGeo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9C261C2-A8BB-4945-A60B-2AEDE95B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33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8085"/>
            <a:ext cx="7886700" cy="688793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993300"/>
                </a:solidFill>
              </a:rPr>
              <a:t>Papers – </a:t>
            </a:r>
            <a:r>
              <a:rPr lang="it-IT" sz="3600" dirty="0" err="1">
                <a:solidFill>
                  <a:srgbClr val="993300"/>
                </a:solidFill>
              </a:rPr>
              <a:t>published</a:t>
            </a:r>
            <a:r>
              <a:rPr lang="it-IT" sz="3600" dirty="0">
                <a:solidFill>
                  <a:srgbClr val="993300"/>
                </a:solidFill>
              </a:rPr>
              <a:t> </a:t>
            </a:r>
            <a:r>
              <a:rPr lang="it-IT" sz="3600" dirty="0" err="1">
                <a:solidFill>
                  <a:srgbClr val="993300"/>
                </a:solidFill>
              </a:rPr>
              <a:t>since</a:t>
            </a:r>
            <a:r>
              <a:rPr lang="it-IT" sz="3600" dirty="0">
                <a:solidFill>
                  <a:srgbClr val="993300"/>
                </a:solidFill>
              </a:rPr>
              <a:t> 2020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4EC42-06BC-47FA-B4CB-6C53B4A3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3138"/>
            <a:ext cx="7886700" cy="3556835"/>
          </a:xfrm>
        </p:spPr>
        <p:txBody>
          <a:bodyPr>
            <a:normAutofit/>
          </a:bodyPr>
          <a:lstStyle/>
          <a:p>
            <a:endParaRPr lang="it-IT" sz="1800" dirty="0"/>
          </a:p>
          <a:p>
            <a:endParaRPr lang="it-IT" sz="180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49" y="1287227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197785-06A6-4E1C-8FBC-3FC451F3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4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35B1470-7307-415A-A1F0-98D48ABD7490}"/>
              </a:ext>
            </a:extLst>
          </p:cNvPr>
          <p:cNvSpPr/>
          <p:nvPr/>
        </p:nvSpPr>
        <p:spPr>
          <a:xfrm>
            <a:off x="781235" y="4998128"/>
            <a:ext cx="7886700" cy="13582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4D4EC42-06BC-47FA-B4CB-6C53B4A35094}"/>
              </a:ext>
            </a:extLst>
          </p:cNvPr>
          <p:cNvSpPr>
            <a:spLocks noGrp="1"/>
          </p:cNvSpPr>
          <p:nvPr/>
        </p:nvSpPr>
        <p:spPr>
          <a:xfrm>
            <a:off x="280870" y="1515320"/>
            <a:ext cx="8614555" cy="5105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80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Book Antiqua" panose="02040602050305030304" pitchFamily="18" charset="0"/>
              </a:rPr>
              <a:t>I. </a:t>
            </a:r>
            <a:r>
              <a:rPr lang="en-US" sz="2000" dirty="0" err="1">
                <a:latin typeface="Book Antiqua" panose="02040602050305030304" pitchFamily="18" charset="0"/>
              </a:rPr>
              <a:t>Mattei</a:t>
            </a:r>
            <a:r>
              <a:rPr lang="en-US" sz="2000" dirty="0">
                <a:latin typeface="Book Antiqua" panose="02040602050305030304" pitchFamily="18" charset="0"/>
              </a:rPr>
              <a:t> et al, </a:t>
            </a:r>
            <a:r>
              <a:rPr lang="en-US" sz="2000" i="1" dirty="0">
                <a:latin typeface="Book Antiqua" panose="02040602050305030304" pitchFamily="18" charset="0"/>
              </a:rPr>
              <a:t>Measurements of </a:t>
            </a:r>
            <a:r>
              <a:rPr lang="en-US" sz="2000" i="1" baseline="30000" dirty="0">
                <a:latin typeface="Book Antiqua" panose="02040602050305030304" pitchFamily="18" charset="0"/>
              </a:rPr>
              <a:t>12</a:t>
            </a:r>
            <a:r>
              <a:rPr lang="en-US" sz="2000" i="1" dirty="0">
                <a:latin typeface="Book Antiqua" panose="02040602050305030304" pitchFamily="18" charset="0"/>
              </a:rPr>
              <a:t>C fragmentation cross sections on C, O and H in the energy range of interest for particle therapy applications, </a:t>
            </a:r>
            <a:r>
              <a:rPr lang="en-US" sz="2000" dirty="0">
                <a:latin typeface="Book Antiqua" panose="02040602050305030304" pitchFamily="18" charset="0"/>
              </a:rPr>
              <a:t>IEEE TRPMS. </a:t>
            </a:r>
            <a:r>
              <a:rPr lang="en-US" sz="2000" b="1" dirty="0">
                <a:latin typeface="Book Antiqua" panose="02040602050305030304" pitchFamily="18" charset="0"/>
              </a:rPr>
              <a:t>4</a:t>
            </a:r>
          </a:p>
          <a:p>
            <a:pPr marL="514350" indent="-2880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Book Antiqua" panose="02040602050305030304" pitchFamily="18" charset="0"/>
              </a:rPr>
              <a:t>L. Galli et al, </a:t>
            </a:r>
            <a:r>
              <a:rPr lang="en-US" sz="2000" i="1" dirty="0">
                <a:latin typeface="Book Antiqua" panose="02040602050305030304" pitchFamily="18" charset="0"/>
              </a:rPr>
              <a:t>Fragment charge identification technique with a plastic scintillator detector using clinical carbon beams, </a:t>
            </a:r>
            <a:r>
              <a:rPr lang="en-US" sz="2000" dirty="0">
                <a:latin typeface="Book Antiqua" panose="02040602050305030304" pitchFamily="18" charset="0"/>
              </a:rPr>
              <a:t>NIM A </a:t>
            </a:r>
            <a:r>
              <a:rPr lang="en-US" sz="2000" b="1" dirty="0">
                <a:latin typeface="Book Antiqua" panose="02040602050305030304" pitchFamily="18" charset="0"/>
              </a:rPr>
              <a:t>953 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514350" indent="-2880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Book Antiqua" panose="02040602050305030304" pitchFamily="18" charset="0"/>
              </a:rPr>
              <a:t>Y. Dong et al, </a:t>
            </a:r>
            <a:r>
              <a:rPr lang="en-US" sz="2000" i="1" dirty="0">
                <a:latin typeface="Book Antiqua" panose="02040602050305030304" pitchFamily="18" charset="0"/>
              </a:rPr>
              <a:t>The Drift Chamber detector of the FOOT experiment: Performance analysis and external calibration</a:t>
            </a:r>
            <a:r>
              <a:rPr lang="en-US" sz="2000" dirty="0">
                <a:latin typeface="Book Antiqua" panose="02040602050305030304" pitchFamily="18" charset="0"/>
              </a:rPr>
              <a:t>, NIM A </a:t>
            </a:r>
            <a:r>
              <a:rPr lang="en-US" sz="2000" b="1" dirty="0">
                <a:latin typeface="Book Antiqua" panose="02040602050305030304" pitchFamily="18" charset="0"/>
              </a:rPr>
              <a:t>986 (2021) 164786</a:t>
            </a:r>
          </a:p>
          <a:p>
            <a:pPr marL="514350" indent="-2880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Book Antiqua" panose="02040602050305030304" pitchFamily="18" charset="0"/>
              </a:rPr>
              <a:t>M. </a:t>
            </a:r>
            <a:r>
              <a:rPr lang="en-US" sz="2000" dirty="0" err="1">
                <a:latin typeface="Book Antiqua" panose="02040602050305030304" pitchFamily="18" charset="0"/>
              </a:rPr>
              <a:t>Morrocchi</a:t>
            </a:r>
            <a:r>
              <a:rPr lang="en-US" sz="2000" dirty="0">
                <a:latin typeface="Book Antiqua" panose="02040602050305030304" pitchFamily="18" charset="0"/>
              </a:rPr>
              <a:t> et al, </a:t>
            </a:r>
            <a:r>
              <a:rPr lang="en-US" sz="2000" i="1" dirty="0">
                <a:latin typeface="Book Antiqua" panose="02040602050305030304" pitchFamily="18" charset="0"/>
              </a:rPr>
              <a:t>Performance Evaluation of the TOF-Wall Detector of the FOOT Experiment</a:t>
            </a:r>
            <a:r>
              <a:rPr lang="en-US" sz="2000" dirty="0">
                <a:latin typeface="Book Antiqua" panose="02040602050305030304" pitchFamily="18" charset="0"/>
              </a:rPr>
              <a:t>, IEEE Trans. </a:t>
            </a:r>
            <a:r>
              <a:rPr lang="en-US" sz="2000" dirty="0" err="1">
                <a:latin typeface="Book Antiqua" panose="02040602050305030304" pitchFamily="18" charset="0"/>
              </a:rPr>
              <a:t>Nucl</a:t>
            </a:r>
            <a:r>
              <a:rPr lang="en-US" sz="2000" dirty="0">
                <a:latin typeface="Book Antiqua" panose="02040602050305030304" pitchFamily="18" charset="0"/>
              </a:rPr>
              <a:t>. Sci. (doi:10.1109/TNS.2020.3041433)</a:t>
            </a:r>
          </a:p>
          <a:p>
            <a:pPr marL="514350" indent="-2880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Book Antiqua" panose="02040602050305030304" pitchFamily="18" charset="0"/>
              </a:rPr>
              <a:t>G. </a:t>
            </a:r>
            <a:r>
              <a:rPr lang="en-US" sz="2000" dirty="0" err="1">
                <a:latin typeface="Book Antiqua" panose="02040602050305030304" pitchFamily="18" charset="0"/>
              </a:rPr>
              <a:t>Battistoni</a:t>
            </a:r>
            <a:r>
              <a:rPr lang="en-US" sz="2000" dirty="0">
                <a:latin typeface="Book Antiqua" panose="02040602050305030304" pitchFamily="18" charset="0"/>
              </a:rPr>
              <a:t> et al, </a:t>
            </a:r>
            <a:r>
              <a:rPr lang="en-US" sz="2000" i="1" dirty="0">
                <a:latin typeface="Book Antiqua" panose="02040602050305030304" pitchFamily="18" charset="0"/>
              </a:rPr>
              <a:t>Measuring the impact of Nuclear Interaction in Particle Therapy and in Radio Protection in Space: the FOOT experiment</a:t>
            </a:r>
            <a:r>
              <a:rPr lang="en-US" sz="2000" dirty="0">
                <a:latin typeface="Book Antiqua" panose="02040602050305030304" pitchFamily="18" charset="0"/>
              </a:rPr>
              <a:t>, Front. Phys.</a:t>
            </a:r>
            <a:r>
              <a:rPr lang="en-US" sz="2000" b="1" dirty="0">
                <a:latin typeface="Book Antiqua" panose="02040602050305030304" pitchFamily="18" charset="0"/>
              </a:rPr>
              <a:t> 8 (2021) 568242</a:t>
            </a:r>
          </a:p>
          <a:p>
            <a:pPr marL="514350" indent="-2880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Book Antiqua" panose="02040602050305030304" pitchFamily="18" charset="0"/>
              </a:rPr>
              <a:t>A. C. </a:t>
            </a:r>
            <a:r>
              <a:rPr lang="en-US" sz="2000" dirty="0" err="1">
                <a:latin typeface="Book Antiqua" panose="02040602050305030304" pitchFamily="18" charset="0"/>
              </a:rPr>
              <a:t>Kraan</a:t>
            </a:r>
            <a:r>
              <a:rPr lang="en-US" sz="2000" dirty="0">
                <a:latin typeface="Book Antiqua" panose="02040602050305030304" pitchFamily="18" charset="0"/>
              </a:rPr>
              <a:t> et al, </a:t>
            </a:r>
            <a:r>
              <a:rPr lang="en-US" sz="2000" i="1" dirty="0">
                <a:latin typeface="Book Antiqua" panose="02040602050305030304" pitchFamily="18" charset="0"/>
              </a:rPr>
              <a:t>Charge identification of nuclear fragments with the FOOT Time-Of-Flight system</a:t>
            </a:r>
            <a:r>
              <a:rPr lang="en-US" sz="2000" dirty="0">
                <a:latin typeface="Book Antiqua" panose="02040602050305030304" pitchFamily="18" charset="0"/>
              </a:rPr>
              <a:t>, NIM </a:t>
            </a:r>
            <a:r>
              <a:rPr lang="en-US" sz="2000" b="1" dirty="0">
                <a:latin typeface="Book Antiqua" panose="02040602050305030304" pitchFamily="18" charset="0"/>
              </a:rPr>
              <a:t>A 1001 (2021) 165206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514350" indent="-2880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latin typeface="Book Antiqua" panose="02040602050305030304" pitchFamily="18" charset="0"/>
              </a:rPr>
              <a:t>G. Galati et al, </a:t>
            </a:r>
            <a:r>
              <a:rPr lang="en-US" sz="2000" i="1" dirty="0">
                <a:latin typeface="Book Antiqua" panose="02040602050305030304" pitchFamily="18" charset="0"/>
              </a:rPr>
              <a:t>Charge identiﬁcation of fragments with the emulsion spectrometer of the FOOT experiment</a:t>
            </a:r>
            <a:r>
              <a:rPr lang="en-US" sz="2000" dirty="0">
                <a:latin typeface="Book Antiqua" panose="02040602050305030304" pitchFamily="18" charset="0"/>
              </a:rPr>
              <a:t>, Open Physics</a:t>
            </a:r>
            <a:r>
              <a:rPr lang="en-US" sz="2000" b="1" dirty="0">
                <a:latin typeface="Book Antiqua" panose="02040602050305030304" pitchFamily="18" charset="0"/>
              </a:rPr>
              <a:t> (2021) accepted</a:t>
            </a:r>
          </a:p>
        </p:txBody>
      </p:sp>
    </p:spTree>
    <p:extLst>
      <p:ext uri="{BB962C8B-B14F-4D97-AF65-F5344CB8AC3E}">
        <p14:creationId xmlns:p14="http://schemas.microsoft.com/office/powerpoint/2010/main" val="187044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68A71-72C5-45BF-833D-C999985D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9757401-6B36-4FE2-BB45-D980F9835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4" y="3426482"/>
            <a:ext cx="4229993" cy="3294994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55581A-DA6D-4643-B4AD-C851D193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6630" y="6356351"/>
            <a:ext cx="2057400" cy="365125"/>
          </a:xfrm>
        </p:spPr>
        <p:txBody>
          <a:bodyPr/>
          <a:lstStyle/>
          <a:p>
            <a:fld id="{DAA77C4C-9EF3-477A-86F7-8C3FA6913D49}" type="slidenum">
              <a:rPr lang="it-IT" smtClean="0"/>
              <a:t>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CC103E-45C7-49DF-8922-7104A1508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38"/>
          <a:stretch/>
        </p:blipFill>
        <p:spPr>
          <a:xfrm>
            <a:off x="150617" y="-81706"/>
            <a:ext cx="8837645" cy="3112655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E0EE0AD-4C17-420E-8C0B-287AFFA3B666}"/>
              </a:ext>
            </a:extLst>
          </p:cNvPr>
          <p:cNvCxnSpPr/>
          <p:nvPr/>
        </p:nvCxnSpPr>
        <p:spPr>
          <a:xfrm>
            <a:off x="797330" y="4963886"/>
            <a:ext cx="31193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323686-7FA6-494D-8236-EE48A77BEE0B}"/>
              </a:ext>
            </a:extLst>
          </p:cNvPr>
          <p:cNvSpPr txBox="1"/>
          <p:nvPr/>
        </p:nvSpPr>
        <p:spPr>
          <a:xfrm>
            <a:off x="905527" y="35383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4E10A06-56D5-46A2-8DE8-C2278FD54437}"/>
              </a:ext>
            </a:extLst>
          </p:cNvPr>
          <p:cNvSpPr txBox="1"/>
          <p:nvPr/>
        </p:nvSpPr>
        <p:spPr>
          <a:xfrm>
            <a:off x="1822035" y="532713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>
                <a:solidFill>
                  <a:srgbClr val="FF0000"/>
                </a:solidFill>
              </a:rPr>
              <a:t>12</a:t>
            </a:r>
            <a:r>
              <a:rPr lang="it-IT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66E1755-0755-4A7E-B639-6E1F7CAC3BFA}"/>
              </a:ext>
            </a:extLst>
          </p:cNvPr>
          <p:cNvSpPr txBox="1"/>
          <p:nvPr/>
        </p:nvSpPr>
        <p:spPr>
          <a:xfrm>
            <a:off x="2622506" y="492203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>
                <a:solidFill>
                  <a:srgbClr val="FF0000"/>
                </a:solidFill>
              </a:rPr>
              <a:t>16</a:t>
            </a:r>
            <a:r>
              <a:rPr lang="it-IT" dirty="0">
                <a:solidFill>
                  <a:srgbClr val="FF0000"/>
                </a:solidFill>
              </a:rPr>
              <a:t>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33210F3-039D-4665-8BAB-5403F8AB5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667" y="3320249"/>
            <a:ext cx="4523252" cy="34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9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D52403-6A9C-4F05-BE66-B94E04E1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4EA3F1-3EB7-4560-B936-40EADB25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F26A5C4-6199-49BD-9679-D79487D9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9" y="18256"/>
            <a:ext cx="8208901" cy="13255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F2EB9C5-1F75-4D06-99DE-EFF7804E3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61" y="1646237"/>
            <a:ext cx="8132789" cy="141851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A3D186-BA86-43F5-B903-A26F93B82898}"/>
              </a:ext>
            </a:extLst>
          </p:cNvPr>
          <p:cNvSpPr txBox="1"/>
          <p:nvPr/>
        </p:nvSpPr>
        <p:spPr>
          <a:xfrm>
            <a:off x="562940" y="124884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………..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F4D8379-8CD8-463F-9AFB-CB2BE4997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899" y="3410098"/>
            <a:ext cx="4207226" cy="294625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E7DA42F-08C5-423B-A430-A897998B1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75" y="3705962"/>
            <a:ext cx="3764790" cy="21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989E79-CEB7-4927-94A7-120ED8B5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7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E24FC0B-8162-4F7F-A102-B64C5AA5A3D3}"/>
              </a:ext>
            </a:extLst>
          </p:cNvPr>
          <p:cNvSpPr txBox="1">
            <a:spLocks/>
          </p:cNvSpPr>
          <p:nvPr/>
        </p:nvSpPr>
        <p:spPr>
          <a:xfrm>
            <a:off x="987804" y="466760"/>
            <a:ext cx="7527546" cy="688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993300"/>
                </a:solidFill>
              </a:rPr>
              <a:t>Papers – credit </a:t>
            </a:r>
            <a:r>
              <a:rPr lang="it-IT" sz="3600" dirty="0" err="1">
                <a:solidFill>
                  <a:srgbClr val="993300"/>
                </a:solidFill>
              </a:rPr>
              <a:t>authorship</a:t>
            </a:r>
            <a:endParaRPr lang="it-IT" sz="3600" dirty="0">
              <a:solidFill>
                <a:srgbClr val="993300"/>
              </a:solid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17A559B-8B8A-430C-9FD0-F85C9E348E9D}"/>
              </a:ext>
            </a:extLst>
          </p:cNvPr>
          <p:cNvCxnSpPr/>
          <p:nvPr/>
        </p:nvCxnSpPr>
        <p:spPr>
          <a:xfrm>
            <a:off x="628650" y="1384881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4736B050-48BD-49DD-97E5-1BC94C1D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452" y="2678494"/>
            <a:ext cx="3273095" cy="15010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88C4C37-2EB4-4476-BF5D-2AD15561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4" y="1614210"/>
            <a:ext cx="8048693" cy="36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5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04" y="466760"/>
            <a:ext cx="7527546" cy="688793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993300"/>
                </a:solidFill>
              </a:rPr>
              <a:t>Papers – </a:t>
            </a:r>
            <a:r>
              <a:rPr lang="it-IT" sz="3600" dirty="0" err="1">
                <a:solidFill>
                  <a:srgbClr val="993300"/>
                </a:solidFill>
              </a:rPr>
              <a:t>submitted</a:t>
            </a:r>
            <a:endParaRPr lang="it-IT" sz="3600" dirty="0">
              <a:solidFill>
                <a:srgbClr val="993300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1384881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197785-06A6-4E1C-8FBC-3FC451F3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92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1CDE4-E851-460D-BBD7-9ADD56AF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6" y="478305"/>
            <a:ext cx="7527546" cy="688793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990000"/>
                </a:solidFill>
              </a:rPr>
              <a:t>Papers in the writing stage (</a:t>
            </a:r>
            <a:r>
              <a:rPr lang="it-IT" sz="3600" dirty="0" err="1">
                <a:solidFill>
                  <a:srgbClr val="990000"/>
                </a:solidFill>
              </a:rPr>
              <a:t>we</a:t>
            </a:r>
            <a:r>
              <a:rPr lang="it-IT" sz="3600" dirty="0">
                <a:solidFill>
                  <a:srgbClr val="990000"/>
                </a:solidFill>
              </a:rPr>
              <a:t> know of)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831C04-4724-4301-9E01-FDBD083ECAAF}"/>
              </a:ext>
            </a:extLst>
          </p:cNvPr>
          <p:cNvCxnSpPr/>
          <p:nvPr/>
        </p:nvCxnSpPr>
        <p:spPr>
          <a:xfrm>
            <a:off x="628650" y="1341715"/>
            <a:ext cx="7886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297E68E-6864-48FA-A80A-F824440E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t>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50F7E3-6486-495A-A56F-1A6D8FB5CDF9}"/>
              </a:ext>
            </a:extLst>
          </p:cNvPr>
          <p:cNvSpPr txBox="1"/>
          <p:nvPr/>
        </p:nvSpPr>
        <p:spPr>
          <a:xfrm>
            <a:off x="495377" y="1516333"/>
            <a:ext cx="795589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1. P. Cerello et al, </a:t>
            </a:r>
            <a:r>
              <a:rPr lang="en-US" i="1" dirty="0"/>
              <a:t>Performance of the Calorimeter Module for the FOOT experiment</a:t>
            </a:r>
            <a:r>
              <a:rPr lang="en-US" dirty="0"/>
              <a:t> </a:t>
            </a:r>
          </a:p>
          <a:p>
            <a:r>
              <a:rPr lang="it-IT" dirty="0"/>
              <a:t>    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describes</a:t>
            </a:r>
            <a:r>
              <a:rPr lang="it-IT" dirty="0"/>
              <a:t>:</a:t>
            </a:r>
          </a:p>
          <a:p>
            <a:r>
              <a:rPr lang="it-IT" dirty="0"/>
              <a:t>	- the design of the FOOT </a:t>
            </a:r>
            <a:r>
              <a:rPr lang="it-IT" dirty="0" err="1"/>
              <a:t>Calorimeter</a:t>
            </a:r>
            <a:r>
              <a:rPr lang="it-IT" dirty="0"/>
              <a:t>, </a:t>
            </a:r>
          </a:p>
          <a:p>
            <a:r>
              <a:rPr lang="it-IT" dirty="0"/>
              <a:t>	- the lab </a:t>
            </a:r>
            <a:r>
              <a:rPr lang="it-IT" dirty="0" err="1"/>
              <a:t>tests</a:t>
            </a:r>
            <a:r>
              <a:rPr lang="it-IT" dirty="0"/>
              <a:t> </a:t>
            </a:r>
          </a:p>
          <a:p>
            <a:r>
              <a:rPr lang="it-IT" dirty="0"/>
              <a:t>	- the </a:t>
            </a:r>
            <a:r>
              <a:rPr lang="it-IT" dirty="0" err="1"/>
              <a:t>beam</a:t>
            </a:r>
            <a:r>
              <a:rPr lang="it-IT" dirty="0"/>
              <a:t> test </a:t>
            </a:r>
            <a:r>
              <a:rPr lang="it-IT" dirty="0" err="1"/>
              <a:t>results</a:t>
            </a:r>
            <a:r>
              <a:rPr lang="it-IT" dirty="0"/>
              <a:t> (GSI &amp; CNAO) </a:t>
            </a:r>
          </a:p>
          <a:p>
            <a:endParaRPr lang="it-IT" dirty="0"/>
          </a:p>
          <a:p>
            <a:r>
              <a:rPr lang="it-IT" b="1" dirty="0"/>
              <a:t>Status</a:t>
            </a:r>
            <a:r>
              <a:rPr lang="it-IT" dirty="0"/>
              <a:t>: </a:t>
            </a:r>
            <a:r>
              <a:rPr lang="it-IT" dirty="0" err="1"/>
              <a:t>at</a:t>
            </a:r>
            <a:r>
              <a:rPr lang="it-IT" dirty="0"/>
              <a:t> the first round of </a:t>
            </a:r>
            <a:r>
              <a:rPr lang="it-IT" dirty="0" err="1"/>
              <a:t>comments</a:t>
            </a:r>
            <a:r>
              <a:rPr lang="it-IT" dirty="0"/>
              <a:t> in the EB</a:t>
            </a:r>
          </a:p>
          <a:p>
            <a:endParaRPr lang="it-IT" dirty="0"/>
          </a:p>
          <a:p>
            <a:r>
              <a:rPr lang="it-IT" dirty="0"/>
              <a:t>2. P. Cerello et al, </a:t>
            </a:r>
            <a:r>
              <a:rPr lang="en-US" i="1" dirty="0"/>
              <a:t>Simulation of the optical photon propagation in the</a:t>
            </a:r>
          </a:p>
          <a:p>
            <a:r>
              <a:rPr lang="en-US" i="1" dirty="0"/>
              <a:t> 			     FOOT calorimeter module</a:t>
            </a:r>
          </a:p>
          <a:p>
            <a:r>
              <a:rPr lang="it-IT" dirty="0"/>
              <a:t>    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describes</a:t>
            </a:r>
            <a:r>
              <a:rPr lang="it-IT" dirty="0"/>
              <a:t>:</a:t>
            </a:r>
          </a:p>
          <a:p>
            <a:r>
              <a:rPr lang="it-IT" dirty="0"/>
              <a:t>	- the optical </a:t>
            </a:r>
            <a:r>
              <a:rPr lang="it-IT" dirty="0" err="1"/>
              <a:t>transport</a:t>
            </a:r>
            <a:r>
              <a:rPr lang="it-IT" dirty="0"/>
              <a:t> of </a:t>
            </a:r>
            <a:r>
              <a:rPr lang="it-IT" dirty="0" err="1"/>
              <a:t>photons</a:t>
            </a:r>
            <a:r>
              <a:rPr lang="it-IT" dirty="0"/>
              <a:t> inside a </a:t>
            </a:r>
            <a:r>
              <a:rPr lang="it-IT" dirty="0" err="1"/>
              <a:t>calorimeter</a:t>
            </a:r>
            <a:r>
              <a:rPr lang="it-IT" dirty="0"/>
              <a:t> </a:t>
            </a:r>
            <a:r>
              <a:rPr lang="it-IT" dirty="0" err="1"/>
              <a:t>cell</a:t>
            </a:r>
            <a:endParaRPr lang="it-IT" dirty="0"/>
          </a:p>
          <a:p>
            <a:r>
              <a:rPr lang="it-IT" dirty="0"/>
              <a:t>	- </a:t>
            </a:r>
            <a:r>
              <a:rPr lang="it-IT" dirty="0" err="1"/>
              <a:t>comparison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Monte Carlo and Data</a:t>
            </a:r>
          </a:p>
          <a:p>
            <a:endParaRPr lang="it-IT" dirty="0"/>
          </a:p>
          <a:p>
            <a:r>
              <a:rPr lang="it-IT" b="1" dirty="0"/>
              <a:t>Status</a:t>
            </a:r>
            <a:r>
              <a:rPr lang="it-IT" dirty="0"/>
              <a:t>: just </a:t>
            </a:r>
            <a:r>
              <a:rPr lang="it-IT" dirty="0" err="1"/>
              <a:t>received</a:t>
            </a:r>
            <a:r>
              <a:rPr lang="it-IT" dirty="0"/>
              <a:t> by the EB: feedback </a:t>
            </a:r>
            <a:r>
              <a:rPr lang="it-IT" dirty="0" err="1"/>
              <a:t>within</a:t>
            </a:r>
            <a:r>
              <a:rPr lang="it-IT" dirty="0"/>
              <a:t>  a week from </a:t>
            </a:r>
            <a:r>
              <a:rPr lang="it-IT" dirty="0" err="1"/>
              <a:t>now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C59325-BF2B-4611-8B50-1ECDC300A941}"/>
              </a:ext>
            </a:extLst>
          </p:cNvPr>
          <p:cNvSpPr txBox="1"/>
          <p:nvPr/>
        </p:nvSpPr>
        <p:spPr>
          <a:xfrm>
            <a:off x="495377" y="5763650"/>
            <a:ext cx="470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Target journals: NIM, Journal of </a:t>
            </a:r>
            <a:r>
              <a:rPr lang="it-IT" dirty="0" err="1"/>
              <a:t>Instrumentation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5003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2D67F4AE39E04DBD21F61A25AD704C" ma:contentTypeVersion="9" ma:contentTypeDescription="Create a new document." ma:contentTypeScope="" ma:versionID="9551ce8681c3f04b1ad7c71ebe1e135f">
  <xsd:schema xmlns:xsd="http://www.w3.org/2001/XMLSchema" xmlns:xs="http://www.w3.org/2001/XMLSchema" xmlns:p="http://schemas.microsoft.com/office/2006/metadata/properties" xmlns:ns3="7d185f57-29bd-4df9-82bd-8990ae3c534a" xmlns:ns4="26e7d91d-3a8d-4c77-b48d-9494d9eb570f" targetNamespace="http://schemas.microsoft.com/office/2006/metadata/properties" ma:root="true" ma:fieldsID="9bfa5e4e23c7e645dea1c64ece9dcf96" ns3:_="" ns4:_="">
    <xsd:import namespace="7d185f57-29bd-4df9-82bd-8990ae3c534a"/>
    <xsd:import namespace="26e7d91d-3a8d-4c77-b48d-9494d9eb57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85f57-29bd-4df9-82bd-8990ae3c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7d91d-3a8d-4c77-b48d-9494d9eb5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74B4B6-7354-42C7-9A2E-F79FD9EDA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85f57-29bd-4df9-82bd-8990ae3c534a"/>
    <ds:schemaRef ds:uri="26e7d91d-3a8d-4c77-b48d-9494d9eb57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F5ABB6-7AAB-45CB-9021-057CDB361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C1532-73A6-4F1D-9E74-44AF299B8147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7d185f57-29bd-4df9-82bd-8990ae3c534a"/>
    <ds:schemaRef ds:uri="http://schemas.microsoft.com/office/2006/documentManagement/types"/>
    <ds:schemaRef ds:uri="26e7d91d-3a8d-4c77-b48d-9494d9eb570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1249</Words>
  <Application>Microsoft Office PowerPoint</Application>
  <PresentationFormat>Presentazione su schermo (4:3)</PresentationFormat>
  <Paragraphs>278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Chalkboard SE</vt:lpstr>
      <vt:lpstr>Wingdings</vt:lpstr>
      <vt:lpstr>Tema di Office</vt:lpstr>
      <vt:lpstr>Editorial Board Report</vt:lpstr>
      <vt:lpstr>Outline</vt:lpstr>
      <vt:lpstr>EB Meetings and internal working</vt:lpstr>
      <vt:lpstr>Papers – published since 2020</vt:lpstr>
      <vt:lpstr>Presentazione standard di PowerPoint</vt:lpstr>
      <vt:lpstr>Presentazione standard di PowerPoint</vt:lpstr>
      <vt:lpstr>Presentazione standard di PowerPoint</vt:lpstr>
      <vt:lpstr>Papers – submitted</vt:lpstr>
      <vt:lpstr>Papers in the writing stage (we know of)</vt:lpstr>
      <vt:lpstr>Forthcoming papers  - physics papers</vt:lpstr>
      <vt:lpstr>Forthcoming papers - technical papers</vt:lpstr>
      <vt:lpstr>Authorship  2021</vt:lpstr>
      <vt:lpstr>Conferences (survival stories)</vt:lpstr>
      <vt:lpstr>Presentazione standard di PowerPoint</vt:lpstr>
      <vt:lpstr>Should we participate to online-only conferences?</vt:lpstr>
      <vt:lpstr>Proceedings from 2020 online conferences</vt:lpstr>
      <vt:lpstr>Forthcoming conferences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Editorial Board Report</dc:title>
  <dc:creator>Mauro Villa</dc:creator>
  <cp:lastModifiedBy>Mauro Villa</cp:lastModifiedBy>
  <cp:revision>68</cp:revision>
  <cp:lastPrinted>2021-05-24T10:06:01Z</cp:lastPrinted>
  <dcterms:created xsi:type="dcterms:W3CDTF">2020-06-09T12:12:44Z</dcterms:created>
  <dcterms:modified xsi:type="dcterms:W3CDTF">2021-05-24T12:14:54Z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0x0101000F2D67F4AE39E04DBD21F61A25AD704C</vt:lpwstr>
  </property>
</Properties>
</file>