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15" r:id="rId3"/>
    <p:sldId id="310" r:id="rId4"/>
    <p:sldId id="320" r:id="rId5"/>
    <p:sldId id="318" r:id="rId6"/>
    <p:sldId id="311" r:id="rId7"/>
    <p:sldId id="313" r:id="rId8"/>
    <p:sldId id="322" r:id="rId9"/>
    <p:sldId id="323" r:id="rId10"/>
    <p:sldId id="324" r:id="rId11"/>
    <p:sldId id="319" r:id="rId12"/>
    <p:sldId id="325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1712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6757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5472" y="1596416"/>
            <a:ext cx="9752832" cy="339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69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50112" y="2281984"/>
            <a:ext cx="11703936" cy="565657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41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8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Next steps"/>
          <p:cNvSpPr txBox="1"/>
          <p:nvPr userDrawn="1"/>
        </p:nvSpPr>
        <p:spPr>
          <a:xfrm>
            <a:off x="10366466" y="706523"/>
            <a:ext cx="102592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lang="en-US" dirty="0"/>
          </a:p>
        </p:txBody>
      </p:sp>
      <p:pic>
        <p:nvPicPr>
          <p:cNvPr id="6" name="FOOTlogo.png" descr="FOOT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" name="Rounded Rectangle"/>
          <p:cNvSpPr/>
          <p:nvPr userDrawn="1"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Proton beam"/>
          <p:cNvSpPr txBox="1"/>
          <p:nvPr userDrawn="1"/>
        </p:nvSpPr>
        <p:spPr>
          <a:xfrm>
            <a:off x="295916" y="9161482"/>
            <a:ext cx="1175638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FOOT Collaboration Meeting                                              				            May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3700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45" name="FOOT calorimeter"/>
          <p:cNvSpPr txBox="1"/>
          <p:nvPr/>
        </p:nvSpPr>
        <p:spPr>
          <a:xfrm>
            <a:off x="9000657" y="679807"/>
            <a:ext cx="3044090" cy="584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FOOT calorimeter</a:t>
            </a:r>
          </a:p>
        </p:txBody>
      </p:sp>
      <p:pic>
        <p:nvPicPr>
          <p:cNvPr id="146" name="FOOTlogo.png" descr="FOOT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071" y="176896"/>
            <a:ext cx="566319" cy="56158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7" name="Rounded Rectangle"/>
          <p:cNvSpPr/>
          <p:nvPr/>
        </p:nvSpPr>
        <p:spPr>
          <a:xfrm>
            <a:off x="2493574" y="1202117"/>
            <a:ext cx="9895286" cy="72001"/>
          </a:xfrm>
          <a:prstGeom prst="roundRect">
            <a:avLst>
              <a:gd name="adj" fmla="val 50000"/>
            </a:avLst>
          </a:prstGeom>
          <a:gradFill>
            <a:gsLst>
              <a:gs pos="11245">
                <a:srgbClr val="FFFFFF"/>
              </a:gs>
              <a:gs pos="61363">
                <a:srgbClr val="7FBADC"/>
              </a:gs>
              <a:gs pos="82165">
                <a:schemeClr val="accent1">
                  <a:lumOff val="-13575"/>
                </a:schemeClr>
              </a:gs>
            </a:gsLst>
            <a:lin ang="21143094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Proton beam"/>
          <p:cNvSpPr txBox="1"/>
          <p:nvPr/>
        </p:nvSpPr>
        <p:spPr>
          <a:xfrm>
            <a:off x="9049137" y="1307198"/>
            <a:ext cx="29191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3600" dirty="0"/>
              <a:t>Status Report</a:t>
            </a:r>
            <a:endParaRPr sz="3600" dirty="0"/>
          </a:p>
        </p:txBody>
      </p:sp>
      <p:sp>
        <p:nvSpPr>
          <p:cNvPr id="23" name="Proton beam"/>
          <p:cNvSpPr txBox="1"/>
          <p:nvPr/>
        </p:nvSpPr>
        <p:spPr>
          <a:xfrm>
            <a:off x="1928323" y="2267156"/>
            <a:ext cx="246862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3600" b="1" dirty="0"/>
              <a:t>Crystals</a:t>
            </a:r>
          </a:p>
          <a:p>
            <a:pPr algn="l"/>
            <a:r>
              <a:rPr lang="en-US" sz="3600" b="1" dirty="0" err="1"/>
              <a:t>SiPMs</a:t>
            </a:r>
            <a:endParaRPr lang="en-US" sz="3600" b="1" dirty="0"/>
          </a:p>
          <a:p>
            <a:pPr algn="l"/>
            <a:r>
              <a:rPr lang="en-US" sz="3600" b="1" dirty="0"/>
              <a:t>Readout</a:t>
            </a:r>
          </a:p>
          <a:p>
            <a:pPr algn="l"/>
            <a:r>
              <a:rPr lang="en-US" sz="3600" b="1" dirty="0"/>
              <a:t>DAQ</a:t>
            </a:r>
          </a:p>
          <a:p>
            <a:pPr algn="l"/>
            <a:r>
              <a:rPr lang="en-US" sz="3600" b="1" dirty="0"/>
              <a:t>Mechanics</a:t>
            </a:r>
          </a:p>
          <a:p>
            <a:pPr algn="l"/>
            <a:r>
              <a:rPr lang="en-US" sz="3600" b="1" dirty="0"/>
              <a:t>Plans</a:t>
            </a:r>
            <a:endParaRPr sz="3600" b="1" dirty="0"/>
          </a:p>
        </p:txBody>
      </p:sp>
      <p:sp>
        <p:nvSpPr>
          <p:cNvPr id="24" name="Proton beam"/>
          <p:cNvSpPr txBox="1"/>
          <p:nvPr/>
        </p:nvSpPr>
        <p:spPr>
          <a:xfrm>
            <a:off x="9844104" y="3699301"/>
            <a:ext cx="2545569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dirty="0"/>
              <a:t>Contributions by: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S. </a:t>
            </a:r>
            <a:r>
              <a:rPr lang="en-US" dirty="0" err="1"/>
              <a:t>Argirò</a:t>
            </a:r>
            <a:endParaRPr lang="en-US" dirty="0"/>
          </a:p>
          <a:p>
            <a:pPr algn="l"/>
            <a:r>
              <a:rPr lang="en-US" dirty="0"/>
              <a:t>N. </a:t>
            </a:r>
            <a:r>
              <a:rPr lang="en-US" dirty="0" err="1"/>
              <a:t>Bartosik</a:t>
            </a:r>
            <a:endParaRPr lang="en-US" dirty="0"/>
          </a:p>
          <a:p>
            <a:pPr algn="l"/>
            <a:r>
              <a:rPr lang="en-US" dirty="0"/>
              <a:t>F. </a:t>
            </a:r>
            <a:r>
              <a:rPr lang="en-US" dirty="0" err="1"/>
              <a:t>Cavanna</a:t>
            </a:r>
            <a:endParaRPr lang="en-US" dirty="0"/>
          </a:p>
          <a:p>
            <a:pPr algn="l"/>
            <a:r>
              <a:rPr lang="en-US" dirty="0"/>
              <a:t>G. </a:t>
            </a:r>
            <a:r>
              <a:rPr lang="en-US" dirty="0" err="1"/>
              <a:t>Giraudo</a:t>
            </a:r>
            <a:endParaRPr lang="en-US" dirty="0"/>
          </a:p>
          <a:p>
            <a:pPr algn="l"/>
            <a:r>
              <a:rPr lang="en-US" dirty="0"/>
              <a:t>E. Lopez Torres</a:t>
            </a:r>
          </a:p>
          <a:p>
            <a:pPr algn="l"/>
            <a:r>
              <a:rPr lang="en-US" dirty="0"/>
              <a:t>M. </a:t>
            </a:r>
            <a:r>
              <a:rPr lang="en-US" dirty="0" err="1"/>
              <a:t>Mignone</a:t>
            </a:r>
            <a:endParaRPr lang="en-US" dirty="0"/>
          </a:p>
          <a:p>
            <a:pPr algn="l"/>
            <a:r>
              <a:rPr lang="en-US" dirty="0"/>
              <a:t>N. </a:t>
            </a:r>
            <a:r>
              <a:rPr lang="en-US" dirty="0" err="1"/>
              <a:t>Pastrone</a:t>
            </a:r>
            <a:endParaRPr lang="en-US" dirty="0"/>
          </a:p>
          <a:p>
            <a:pPr algn="l"/>
            <a:r>
              <a:rPr lang="en-US" dirty="0"/>
              <a:t>M. Penna</a:t>
            </a:r>
          </a:p>
          <a:p>
            <a:pPr algn="l"/>
            <a:r>
              <a:rPr lang="en-US" dirty="0"/>
              <a:t>L. Ramello</a:t>
            </a:r>
          </a:p>
          <a:p>
            <a:pPr algn="l"/>
            <a:r>
              <a:rPr lang="en-US" dirty="0"/>
              <a:t>G. Scalise</a:t>
            </a:r>
          </a:p>
          <a:p>
            <a:pPr algn="l"/>
            <a:r>
              <a:rPr lang="en-US" dirty="0"/>
              <a:t>L. </a:t>
            </a:r>
            <a:r>
              <a:rPr lang="en-US" dirty="0" err="1"/>
              <a:t>Scavarda</a:t>
            </a:r>
            <a:endParaRPr lang="en-US" dirty="0"/>
          </a:p>
          <a:p>
            <a:pPr algn="l"/>
            <a:r>
              <a:rPr lang="en-US" dirty="0"/>
              <a:t>M. </a:t>
            </a:r>
            <a:r>
              <a:rPr lang="en-US" dirty="0" err="1"/>
              <a:t>Sitta</a:t>
            </a:r>
            <a:endParaRPr lang="en-US" dirty="0"/>
          </a:p>
        </p:txBody>
      </p:sp>
      <p:sp>
        <p:nvSpPr>
          <p:cNvPr id="27" name="Proton beam"/>
          <p:cNvSpPr txBox="1"/>
          <p:nvPr/>
        </p:nvSpPr>
        <p:spPr>
          <a:xfrm>
            <a:off x="721034" y="6646032"/>
            <a:ext cx="277928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Piergiorgio Cerello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412137"/>
            <a:ext cx="1208870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Temperature Readout</a:t>
            </a:r>
            <a:endParaRPr lang="en-US" dirty="0"/>
          </a:p>
        </p:txBody>
      </p:sp>
      <p:sp>
        <p:nvSpPr>
          <p:cNvPr id="12" name="Next steps"/>
          <p:cNvSpPr txBox="1"/>
          <p:nvPr/>
        </p:nvSpPr>
        <p:spPr>
          <a:xfrm>
            <a:off x="9495733" y="706523"/>
            <a:ext cx="1844075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Mechanics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7F285EC-D00D-6D43-AC04-74236E6CAF9B}"/>
              </a:ext>
            </a:extLst>
          </p:cNvPr>
          <p:cNvSpPr/>
          <p:nvPr/>
        </p:nvSpPr>
        <p:spPr>
          <a:xfrm>
            <a:off x="5406257" y="1492338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FOOT-CTR-</a:t>
            </a:r>
            <a:r>
              <a:rPr lang="it-IT" dirty="0" err="1"/>
              <a:t>main</a:t>
            </a:r>
            <a:r>
              <a:rPr lang="it-IT" dirty="0"/>
              <a:t> (</a:t>
            </a:r>
            <a:r>
              <a:rPr lang="it-IT" dirty="0" err="1"/>
              <a:t>detailed</a:t>
            </a:r>
            <a:r>
              <a:rPr lang="it-IT" dirty="0"/>
              <a:t> </a:t>
            </a:r>
            <a:r>
              <a:rPr lang="it-IT" dirty="0" err="1"/>
              <a:t>view</a:t>
            </a:r>
            <a:r>
              <a:rPr lang="it-IT" dirty="0"/>
              <a:t>)</a:t>
            </a:r>
            <a:endParaRPr lang="en-IT" dirty="0"/>
          </a:p>
        </p:txBody>
      </p:sp>
      <p:sp>
        <p:nvSpPr>
          <p:cNvPr id="94" name="Rettangolo 2">
            <a:extLst>
              <a:ext uri="{FF2B5EF4-FFF2-40B4-BE49-F238E27FC236}">
                <a16:creationId xmlns:a16="http://schemas.microsoft.com/office/drawing/2014/main" id="{65C38ADC-496F-3F4D-8CCB-F58D9FA29BD2}"/>
              </a:ext>
            </a:extLst>
          </p:cNvPr>
          <p:cNvSpPr/>
          <p:nvPr/>
        </p:nvSpPr>
        <p:spPr>
          <a:xfrm>
            <a:off x="1296959" y="2724149"/>
            <a:ext cx="6257647" cy="51010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60"/>
          </a:p>
        </p:txBody>
      </p:sp>
      <p:pic>
        <p:nvPicPr>
          <p:cNvPr id="95" name="Immagine 4">
            <a:extLst>
              <a:ext uri="{FF2B5EF4-FFF2-40B4-BE49-F238E27FC236}">
                <a16:creationId xmlns:a16="http://schemas.microsoft.com/office/drawing/2014/main" id="{3E360C1E-1661-3644-AD7B-265369CFDD44}"/>
              </a:ext>
            </a:extLst>
          </p:cNvPr>
          <p:cNvPicPr/>
          <p:nvPr/>
        </p:nvPicPr>
        <p:blipFill rotWithShape="1">
          <a:blip r:embed="rId2"/>
          <a:srcRect l="25624" t="29003" r="16284" b="13787"/>
          <a:stretch/>
        </p:blipFill>
        <p:spPr bwMode="auto">
          <a:xfrm rot="16200000">
            <a:off x="5073733" y="4296388"/>
            <a:ext cx="3464480" cy="2241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6" name="CasellaDiTesto 5">
            <a:extLst>
              <a:ext uri="{FF2B5EF4-FFF2-40B4-BE49-F238E27FC236}">
                <a16:creationId xmlns:a16="http://schemas.microsoft.com/office/drawing/2014/main" id="{02C9EC26-975F-384A-B8DA-7D9FD9F5A16A}"/>
              </a:ext>
            </a:extLst>
          </p:cNvPr>
          <p:cNvSpPr txBox="1"/>
          <p:nvPr/>
        </p:nvSpPr>
        <p:spPr>
          <a:xfrm>
            <a:off x="8010935" y="3725998"/>
            <a:ext cx="603946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560" dirty="0"/>
              <a:t>J2</a:t>
            </a:r>
          </a:p>
        </p:txBody>
      </p:sp>
      <p:sp>
        <p:nvSpPr>
          <p:cNvPr id="97" name="CasellaDiTesto 6">
            <a:extLst>
              <a:ext uri="{FF2B5EF4-FFF2-40B4-BE49-F238E27FC236}">
                <a16:creationId xmlns:a16="http://schemas.microsoft.com/office/drawing/2014/main" id="{2D7CE468-ED51-B14F-B8F1-22B9EA45D3C7}"/>
              </a:ext>
            </a:extLst>
          </p:cNvPr>
          <p:cNvSpPr txBox="1"/>
          <p:nvPr/>
        </p:nvSpPr>
        <p:spPr>
          <a:xfrm>
            <a:off x="6390866" y="3812038"/>
            <a:ext cx="84666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60" dirty="0">
                <a:highlight>
                  <a:srgbClr val="FFFF00"/>
                </a:highlight>
              </a:rPr>
              <a:t>c b a</a:t>
            </a:r>
          </a:p>
        </p:txBody>
      </p:sp>
      <p:cxnSp>
        <p:nvCxnSpPr>
          <p:cNvPr id="98" name="Connettore 2 7">
            <a:extLst>
              <a:ext uri="{FF2B5EF4-FFF2-40B4-BE49-F238E27FC236}">
                <a16:creationId xmlns:a16="http://schemas.microsoft.com/office/drawing/2014/main" id="{54C8ED33-7851-6C40-9C79-361CA9B9F3B5}"/>
              </a:ext>
            </a:extLst>
          </p:cNvPr>
          <p:cNvCxnSpPr>
            <a:cxnSpLocks/>
          </p:cNvCxnSpPr>
          <p:nvPr/>
        </p:nvCxnSpPr>
        <p:spPr>
          <a:xfrm flipH="1">
            <a:off x="7171046" y="6550314"/>
            <a:ext cx="1669632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sellaDiTesto 8">
            <a:extLst>
              <a:ext uri="{FF2B5EF4-FFF2-40B4-BE49-F238E27FC236}">
                <a16:creationId xmlns:a16="http://schemas.microsoft.com/office/drawing/2014/main" id="{F0FD8EAA-DF1A-4F46-9110-E68C6F60B35B}"/>
              </a:ext>
            </a:extLst>
          </p:cNvPr>
          <p:cNvSpPr txBox="1"/>
          <p:nvPr/>
        </p:nvSpPr>
        <p:spPr>
          <a:xfrm>
            <a:off x="8077071" y="6179157"/>
            <a:ext cx="1020802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7" dirty="0">
                <a:solidFill>
                  <a:srgbClr val="FF0000"/>
                </a:solidFill>
                <a:highlight>
                  <a:srgbClr val="FFFF00"/>
                </a:highlight>
              </a:rPr>
              <a:t>riga 32</a:t>
            </a:r>
          </a:p>
        </p:txBody>
      </p:sp>
      <p:cxnSp>
        <p:nvCxnSpPr>
          <p:cNvPr id="100" name="Connettore 2 9">
            <a:extLst>
              <a:ext uri="{FF2B5EF4-FFF2-40B4-BE49-F238E27FC236}">
                <a16:creationId xmlns:a16="http://schemas.microsoft.com/office/drawing/2014/main" id="{B60E6D5E-E93A-674A-BEA6-4EC165B084E2}"/>
              </a:ext>
            </a:extLst>
          </p:cNvPr>
          <p:cNvCxnSpPr>
            <a:cxnSpLocks/>
          </p:cNvCxnSpPr>
          <p:nvPr/>
        </p:nvCxnSpPr>
        <p:spPr>
          <a:xfrm flipH="1">
            <a:off x="7554606" y="4917408"/>
            <a:ext cx="1669632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">
            <a:extLst>
              <a:ext uri="{FF2B5EF4-FFF2-40B4-BE49-F238E27FC236}">
                <a16:creationId xmlns:a16="http://schemas.microsoft.com/office/drawing/2014/main" id="{0DC67687-91E1-BB43-B465-5D355858FCC3}"/>
              </a:ext>
            </a:extLst>
          </p:cNvPr>
          <p:cNvSpPr txBox="1"/>
          <p:nvPr/>
        </p:nvSpPr>
        <p:spPr>
          <a:xfrm>
            <a:off x="8455830" y="4507403"/>
            <a:ext cx="878672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7" dirty="0">
                <a:solidFill>
                  <a:srgbClr val="FF0000"/>
                </a:solidFill>
                <a:highlight>
                  <a:srgbClr val="FFFF00"/>
                </a:highlight>
              </a:rPr>
              <a:t>riga 1</a:t>
            </a:r>
          </a:p>
        </p:txBody>
      </p:sp>
      <p:sp>
        <p:nvSpPr>
          <p:cNvPr id="102" name="CasellaDiTesto 11">
            <a:extLst>
              <a:ext uri="{FF2B5EF4-FFF2-40B4-BE49-F238E27FC236}">
                <a16:creationId xmlns:a16="http://schemas.microsoft.com/office/drawing/2014/main" id="{1E6FB9A7-50E9-A448-8D80-E8B13E9BDB37}"/>
              </a:ext>
            </a:extLst>
          </p:cNvPr>
          <p:cNvSpPr txBox="1"/>
          <p:nvPr/>
        </p:nvSpPr>
        <p:spPr>
          <a:xfrm rot="16200000">
            <a:off x="7330314" y="2827865"/>
            <a:ext cx="428322" cy="4862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560" dirty="0"/>
              <a:t>//</a:t>
            </a:r>
          </a:p>
        </p:txBody>
      </p:sp>
      <p:sp>
        <p:nvSpPr>
          <p:cNvPr id="103" name="CasellaDiTesto 12">
            <a:extLst>
              <a:ext uri="{FF2B5EF4-FFF2-40B4-BE49-F238E27FC236}">
                <a16:creationId xmlns:a16="http://schemas.microsoft.com/office/drawing/2014/main" id="{3696D839-0347-094B-9649-C1A72474349F}"/>
              </a:ext>
            </a:extLst>
          </p:cNvPr>
          <p:cNvSpPr txBox="1"/>
          <p:nvPr/>
        </p:nvSpPr>
        <p:spPr>
          <a:xfrm>
            <a:off x="1498240" y="7595582"/>
            <a:ext cx="428322" cy="4862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560" dirty="0"/>
              <a:t>//</a:t>
            </a:r>
          </a:p>
        </p:txBody>
      </p:sp>
      <p:pic>
        <p:nvPicPr>
          <p:cNvPr id="104" name="Immagine 13">
            <a:extLst>
              <a:ext uri="{FF2B5EF4-FFF2-40B4-BE49-F238E27FC236}">
                <a16:creationId xmlns:a16="http://schemas.microsoft.com/office/drawing/2014/main" id="{9EB16A5D-878E-C346-89BE-C5AC50C5F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8987" y="4910920"/>
            <a:ext cx="2747422" cy="1595597"/>
          </a:xfrm>
          <a:prstGeom prst="rect">
            <a:avLst/>
          </a:prstGeom>
        </p:spPr>
      </p:pic>
      <p:graphicFrame>
        <p:nvGraphicFramePr>
          <p:cNvPr id="105" name="Tabella 15">
            <a:extLst>
              <a:ext uri="{FF2B5EF4-FFF2-40B4-BE49-F238E27FC236}">
                <a16:creationId xmlns:a16="http://schemas.microsoft.com/office/drawing/2014/main" id="{804597BF-99CE-3D4E-AA04-C5151DA59D7A}"/>
              </a:ext>
            </a:extLst>
          </p:cNvPr>
          <p:cNvGraphicFramePr>
            <a:graphicFrameLocks noGrp="1"/>
          </p:cNvGraphicFramePr>
          <p:nvPr/>
        </p:nvGraphicFramePr>
        <p:xfrm>
          <a:off x="2605830" y="6008838"/>
          <a:ext cx="222165" cy="12220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2165">
                  <a:extLst>
                    <a:ext uri="{9D8B030D-6E8A-4147-A177-3AD203B41FA5}">
                      <a16:colId xmlns:a16="http://schemas.microsoft.com/office/drawing/2014/main" val="3249859630"/>
                    </a:ext>
                  </a:extLst>
                </a:gridCol>
              </a:tblGrid>
              <a:tr h="244403">
                <a:tc>
                  <a:txBody>
                    <a:bodyPr/>
                    <a:lstStyle/>
                    <a:p>
                      <a:endParaRPr lang="it-IT" sz="7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38314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7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21049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7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8380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7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081942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7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472"/>
                  </a:ext>
                </a:extLst>
              </a:tr>
            </a:tbl>
          </a:graphicData>
        </a:graphic>
      </p:graphicFrame>
      <p:sp>
        <p:nvSpPr>
          <p:cNvPr id="106" name="CasellaDiTesto 15">
            <a:extLst>
              <a:ext uri="{FF2B5EF4-FFF2-40B4-BE49-F238E27FC236}">
                <a16:creationId xmlns:a16="http://schemas.microsoft.com/office/drawing/2014/main" id="{12F9F609-73CA-8144-8027-45179A440BCE}"/>
              </a:ext>
            </a:extLst>
          </p:cNvPr>
          <p:cNvSpPr txBox="1"/>
          <p:nvPr/>
        </p:nvSpPr>
        <p:spPr>
          <a:xfrm>
            <a:off x="2392120" y="5348971"/>
            <a:ext cx="550151" cy="4862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560" dirty="0"/>
              <a:t>J3</a:t>
            </a:r>
          </a:p>
        </p:txBody>
      </p:sp>
      <p:graphicFrame>
        <p:nvGraphicFramePr>
          <p:cNvPr id="107" name="Tabella 15">
            <a:extLst>
              <a:ext uri="{FF2B5EF4-FFF2-40B4-BE49-F238E27FC236}">
                <a16:creationId xmlns:a16="http://schemas.microsoft.com/office/drawing/2014/main" id="{FBE2664F-AC3D-5F4D-8949-502B4344EB21}"/>
              </a:ext>
            </a:extLst>
          </p:cNvPr>
          <p:cNvGraphicFramePr>
            <a:graphicFrameLocks noGrp="1"/>
          </p:cNvGraphicFramePr>
          <p:nvPr/>
        </p:nvGraphicFramePr>
        <p:xfrm>
          <a:off x="4927346" y="4735744"/>
          <a:ext cx="222165" cy="24440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2165">
                  <a:extLst>
                    <a:ext uri="{9D8B030D-6E8A-4147-A177-3AD203B41FA5}">
                      <a16:colId xmlns:a16="http://schemas.microsoft.com/office/drawing/2014/main" val="3249859630"/>
                    </a:ext>
                  </a:extLst>
                </a:gridCol>
              </a:tblGrid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38314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21049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8380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081942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472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84624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26768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08095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88278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endParaRPr lang="it-IT" sz="5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8980"/>
                  </a:ext>
                </a:extLst>
              </a:tr>
            </a:tbl>
          </a:graphicData>
        </a:graphic>
      </p:graphicFrame>
      <p:sp>
        <p:nvSpPr>
          <p:cNvPr id="108" name="CasellaDiTesto 17">
            <a:extLst>
              <a:ext uri="{FF2B5EF4-FFF2-40B4-BE49-F238E27FC236}">
                <a16:creationId xmlns:a16="http://schemas.microsoft.com/office/drawing/2014/main" id="{C8631211-E971-5C48-940E-386E0DE42FA8}"/>
              </a:ext>
            </a:extLst>
          </p:cNvPr>
          <p:cNvSpPr txBox="1"/>
          <p:nvPr/>
        </p:nvSpPr>
        <p:spPr>
          <a:xfrm>
            <a:off x="4856106" y="4075877"/>
            <a:ext cx="550151" cy="4862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560" dirty="0"/>
              <a:t>J4</a:t>
            </a:r>
          </a:p>
        </p:txBody>
      </p:sp>
      <p:sp>
        <p:nvSpPr>
          <p:cNvPr id="109" name="CasellaDiTesto 20">
            <a:extLst>
              <a:ext uri="{FF2B5EF4-FFF2-40B4-BE49-F238E27FC236}">
                <a16:creationId xmlns:a16="http://schemas.microsoft.com/office/drawing/2014/main" id="{1428F395-9F18-BC40-819F-A0B748B41B0D}"/>
              </a:ext>
            </a:extLst>
          </p:cNvPr>
          <p:cNvSpPr txBox="1"/>
          <p:nvPr/>
        </p:nvSpPr>
        <p:spPr>
          <a:xfrm>
            <a:off x="8218456" y="6913045"/>
            <a:ext cx="463941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/>
              <a:t>Disegno non in scala, solo</a:t>
            </a:r>
          </a:p>
          <a:p>
            <a:r>
              <a:rPr lang="it-IT" sz="2560" dirty="0"/>
              <a:t>per l’orientamento di J3 e J4</a:t>
            </a:r>
          </a:p>
          <a:p>
            <a:r>
              <a:rPr lang="it-IT" sz="2560" dirty="0"/>
              <a:t>rispetto ad Arduino e a J2</a:t>
            </a:r>
          </a:p>
        </p:txBody>
      </p:sp>
      <p:sp>
        <p:nvSpPr>
          <p:cNvPr id="110" name="CasellaDiTesto 21">
            <a:extLst>
              <a:ext uri="{FF2B5EF4-FFF2-40B4-BE49-F238E27FC236}">
                <a16:creationId xmlns:a16="http://schemas.microsoft.com/office/drawing/2014/main" id="{6CFFE090-E2D6-CD4F-AF09-BF1F446E7169}"/>
              </a:ext>
            </a:extLst>
          </p:cNvPr>
          <p:cNvSpPr txBox="1"/>
          <p:nvPr/>
        </p:nvSpPr>
        <p:spPr>
          <a:xfrm>
            <a:off x="1889469" y="5952178"/>
            <a:ext cx="701072" cy="3220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93" dirty="0">
                <a:solidFill>
                  <a:srgbClr val="FF0000"/>
                </a:solidFill>
              </a:rPr>
              <a:t>GND</a:t>
            </a:r>
          </a:p>
        </p:txBody>
      </p:sp>
      <p:sp>
        <p:nvSpPr>
          <p:cNvPr id="111" name="CasellaDiTesto 22">
            <a:extLst>
              <a:ext uri="{FF2B5EF4-FFF2-40B4-BE49-F238E27FC236}">
                <a16:creationId xmlns:a16="http://schemas.microsoft.com/office/drawing/2014/main" id="{4B17D519-31B8-734B-8703-9D4C96563CD9}"/>
              </a:ext>
            </a:extLst>
          </p:cNvPr>
          <p:cNvSpPr txBox="1"/>
          <p:nvPr/>
        </p:nvSpPr>
        <p:spPr>
          <a:xfrm>
            <a:off x="5164414" y="4701021"/>
            <a:ext cx="621993" cy="3220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93" dirty="0">
                <a:solidFill>
                  <a:srgbClr val="FF0000"/>
                </a:solidFill>
              </a:rPr>
              <a:t>GND</a:t>
            </a:r>
          </a:p>
        </p:txBody>
      </p:sp>
    </p:spTree>
    <p:extLst>
      <p:ext uri="{BB962C8B-B14F-4D97-AF65-F5344CB8AC3E}">
        <p14:creationId xmlns:p14="http://schemas.microsoft.com/office/powerpoint/2010/main" val="37927141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458046" y="2243409"/>
            <a:ext cx="12088707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Software</a:t>
            </a: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Calibration protocol to be defined</a:t>
            </a:r>
          </a:p>
          <a:p>
            <a:pPr marL="342900" lvl="1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Dedicated Beam test at CNAO asap</a:t>
            </a: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648331" y="706523"/>
            <a:ext cx="1538883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40542060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458046" y="2243409"/>
            <a:ext cx="12088707" cy="3064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Overview</a:t>
            </a: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Design (nearly) completed – only intermediate mixing power supply board to be completed (end of June)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Procurement is ongoing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We will definitely have budget issues (about ~ 10 </a:t>
            </a:r>
            <a:r>
              <a:rPr lang="en-US" dirty="0" err="1">
                <a:solidFill>
                  <a:srgbClr val="002060"/>
                </a:solidFill>
              </a:rPr>
              <a:t>kE</a:t>
            </a:r>
            <a:r>
              <a:rPr lang="en-US" dirty="0">
                <a:solidFill>
                  <a:srgbClr val="002060"/>
                </a:solidFill>
              </a:rPr>
              <a:t> missing, even though the Temperature readout system funded by UPO) </a:t>
            </a: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90623" y="706523"/>
            <a:ext cx="1654300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951996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774968"/>
            <a:ext cx="12088707" cy="5757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dirty="0">
                <a:solidFill>
                  <a:schemeClr val="accent1"/>
                </a:solidFill>
              </a:rPr>
              <a:t>BGO crystals</a:t>
            </a: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b="0" dirty="0">
                <a:solidFill>
                  <a:srgbClr val="800000"/>
                </a:solidFill>
              </a:rPr>
              <a:t>Crystal size mapping: completed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b="0" dirty="0">
                <a:solidFill>
                  <a:srgbClr val="800000"/>
                </a:solidFill>
              </a:rPr>
              <a:t>Crystal painting vs. wrapping, coupling</a:t>
            </a:r>
          </a:p>
          <a:p>
            <a:pPr algn="l">
              <a:spcBef>
                <a:spcPts val="500"/>
              </a:spcBef>
              <a:defRPr sz="2500"/>
            </a:pPr>
            <a:r>
              <a:rPr lang="en-US" b="0" dirty="0">
                <a:solidFill>
                  <a:srgbClr val="800000"/>
                </a:solidFill>
              </a:rPr>
              <a:t>		- TYVEK wrapping</a:t>
            </a:r>
          </a:p>
          <a:p>
            <a:pPr algn="l">
              <a:spcBef>
                <a:spcPts val="500"/>
              </a:spcBef>
              <a:defRPr sz="2500"/>
            </a:pPr>
            <a:r>
              <a:rPr lang="en-US" b="0" dirty="0">
                <a:solidFill>
                  <a:srgbClr val="800000"/>
                </a:solidFill>
              </a:rPr>
              <a:t>		- </a:t>
            </a:r>
            <a:r>
              <a:rPr lang="en-US" b="0" dirty="0" err="1">
                <a:solidFill>
                  <a:srgbClr val="800000"/>
                </a:solidFill>
              </a:rPr>
              <a:t>SiPM</a:t>
            </a:r>
            <a:r>
              <a:rPr lang="en-US" b="0" dirty="0">
                <a:solidFill>
                  <a:srgbClr val="800000"/>
                </a:solidFill>
              </a:rPr>
              <a:t> coupling: tested in Feb2020</a:t>
            </a:r>
          </a:p>
          <a:p>
            <a:pPr marL="342900" indent="-342900" algn="l">
              <a:spcBef>
                <a:spcPts val="500"/>
              </a:spcBef>
              <a:buFont typeface="Arial"/>
              <a:buChar char="•"/>
              <a:defRPr sz="2500"/>
            </a:pPr>
            <a:endParaRPr lang="en-US" b="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ts val="500"/>
              </a:spcBef>
              <a:buFont typeface="Arial"/>
              <a:buChar char="•"/>
              <a:defRPr sz="2500"/>
            </a:pPr>
            <a:r>
              <a:rPr lang="en-US" b="0" dirty="0">
                <a:solidFill>
                  <a:srgbClr val="800000"/>
                </a:solidFill>
              </a:rPr>
              <a:t>4 Crystals coupled to this slice of fast scintillator in front</a:t>
            </a:r>
          </a:p>
          <a:p>
            <a:pPr algn="l">
              <a:spcBef>
                <a:spcPts val="500"/>
              </a:spcBef>
              <a:defRPr sz="2500"/>
            </a:pPr>
            <a:endParaRPr lang="en-US" b="0" dirty="0">
              <a:solidFill>
                <a:srgbClr val="800000"/>
              </a:solidFill>
            </a:endParaRPr>
          </a:p>
          <a:p>
            <a:pPr algn="l">
              <a:spcBef>
                <a:spcPts val="500"/>
              </a:spcBef>
              <a:defRPr sz="2500"/>
            </a:pPr>
            <a:endParaRPr lang="en-US" b="0" dirty="0">
              <a:solidFill>
                <a:srgbClr val="800000"/>
              </a:solidFill>
            </a:endParaRPr>
          </a:p>
          <a:p>
            <a:pPr marL="342900" lvl="4" indent="-342900" algn="l">
              <a:spcBef>
                <a:spcPts val="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Crystals wrapping and coupling at CERN</a:t>
            </a:r>
          </a:p>
          <a:p>
            <a:pPr marL="342900" lvl="4" indent="-342900" algn="l">
              <a:spcBef>
                <a:spcPts val="500"/>
              </a:spcBef>
              <a:buFont typeface="Arial" panose="020B0604020202020204" pitchFamily="34" charset="0"/>
              <a:buChar char="•"/>
              <a:defRPr sz="2500"/>
            </a:pPr>
            <a:endParaRPr lang="en-US" dirty="0">
              <a:solidFill>
                <a:srgbClr val="002060"/>
              </a:solidFill>
            </a:endParaRPr>
          </a:p>
          <a:p>
            <a:pPr marL="342900" lvl="7" indent="-342900" algn="l">
              <a:spcBef>
                <a:spcPts val="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Holder design completed, order being placed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275987" y="706523"/>
            <a:ext cx="2283557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BGO Crystals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0DC3E87-29B0-9D47-8CF3-D33C9C352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2" y="5445392"/>
            <a:ext cx="4499341" cy="31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11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774968"/>
            <a:ext cx="12088707" cy="22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 err="1">
                <a:solidFill>
                  <a:schemeClr val="accent1"/>
                </a:solidFill>
              </a:rPr>
              <a:t>SiPM</a:t>
            </a:r>
            <a:r>
              <a:rPr lang="en-US" dirty="0">
                <a:solidFill>
                  <a:schemeClr val="accent1"/>
                </a:solidFill>
              </a:rPr>
              <a:t> tiles: to do list</a:t>
            </a: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b="0" dirty="0">
                <a:solidFill>
                  <a:srgbClr val="800000"/>
                </a:solidFill>
              </a:rPr>
              <a:t>Order for production and packaging placed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Silicon production successfully completed 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Tile delivery: 10 tiles by May 2021, 160 by August, 160 by November</a:t>
            </a: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82808" y="706523"/>
            <a:ext cx="1669919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err="1"/>
              <a:t>SiPM</a:t>
            </a:r>
            <a:r>
              <a:rPr lang="en-US" dirty="0"/>
              <a:t> tiles</a:t>
            </a:r>
          </a:p>
        </p:txBody>
      </p:sp>
      <p:sp>
        <p:nvSpPr>
          <p:cNvPr id="5" name="800+ BGO crystals extracted from the L3 detector…">
            <a:extLst>
              <a:ext uri="{FF2B5EF4-FFF2-40B4-BE49-F238E27FC236}">
                <a16:creationId xmlns:a16="http://schemas.microsoft.com/office/drawing/2014/main" id="{8E4E95D7-8578-5242-8121-15DACADCB05F}"/>
              </a:ext>
            </a:extLst>
          </p:cNvPr>
          <p:cNvSpPr txBox="1"/>
          <p:nvPr/>
        </p:nvSpPr>
        <p:spPr>
          <a:xfrm>
            <a:off x="510402" y="4605434"/>
            <a:ext cx="12088707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Front-end boards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b="0" dirty="0">
                <a:solidFill>
                  <a:srgbClr val="800000"/>
                </a:solidFill>
              </a:rPr>
              <a:t>received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800+ BGO crystals extracted from the L3 detector…">
            <a:extLst>
              <a:ext uri="{FF2B5EF4-FFF2-40B4-BE49-F238E27FC236}">
                <a16:creationId xmlns:a16="http://schemas.microsoft.com/office/drawing/2014/main" id="{A021F937-63F8-594A-99C3-EBBCED715F61}"/>
              </a:ext>
            </a:extLst>
          </p:cNvPr>
          <p:cNvSpPr txBox="1"/>
          <p:nvPr/>
        </p:nvSpPr>
        <p:spPr>
          <a:xfrm>
            <a:off x="510401" y="6464321"/>
            <a:ext cx="12088707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Module holders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b="0" dirty="0">
                <a:solidFill>
                  <a:srgbClr val="800000"/>
                </a:solidFill>
              </a:rPr>
              <a:t>received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030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582808" y="706523"/>
            <a:ext cx="1669919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err="1"/>
              <a:t>SiPM</a:t>
            </a:r>
            <a:r>
              <a:rPr lang="en-US" dirty="0"/>
              <a:t> tiles</a:t>
            </a:r>
          </a:p>
        </p:txBody>
      </p:sp>
      <p:sp>
        <p:nvSpPr>
          <p:cNvPr id="5" name="800+ BGO crystals extracted from the L3 detector…">
            <a:extLst>
              <a:ext uri="{FF2B5EF4-FFF2-40B4-BE49-F238E27FC236}">
                <a16:creationId xmlns:a16="http://schemas.microsoft.com/office/drawing/2014/main" id="{8E4E95D7-8578-5242-8121-15DACADCB05F}"/>
              </a:ext>
            </a:extLst>
          </p:cNvPr>
          <p:cNvSpPr txBox="1"/>
          <p:nvPr/>
        </p:nvSpPr>
        <p:spPr>
          <a:xfrm>
            <a:off x="629657" y="2540926"/>
            <a:ext cx="12088707" cy="4988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Power supply distribution: to do list</a:t>
            </a: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b="0" dirty="0">
                <a:solidFill>
                  <a:srgbClr val="800000"/>
                </a:solidFill>
              </a:rPr>
              <a:t>System designed (4 switch boards + 32 supply boards)</a:t>
            </a:r>
          </a:p>
          <a:p>
            <a:pPr marL="342900" lvl="4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Board1 (32 pieces): design completed, order being places</a:t>
            </a:r>
          </a:p>
          <a:p>
            <a:pPr marL="342900" lvl="4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Board2 (4 pieces): design completed by June 2021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Cables:</a:t>
            </a:r>
          </a:p>
          <a:p>
            <a:pPr marL="342900" lvl="1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Readout: 5m length, order being placed</a:t>
            </a:r>
          </a:p>
          <a:p>
            <a:pPr marL="342900" lvl="1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Power supply: stage 3 (from Board1 to FE-board), order being placed</a:t>
            </a:r>
          </a:p>
          <a:p>
            <a:pPr marL="342900" lvl="1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Power supply: stage 1 (create to Board2) and 2</a:t>
            </a:r>
            <a:r>
              <a:rPr lang="en-US" dirty="0">
                <a:solidFill>
                  <a:srgbClr val="002060"/>
                </a:solidFill>
                <a:sym typeface="Wingdings" pitchFamily="2" charset="2"/>
              </a:rPr>
              <a:t> (Board2 to Board1): order as soon as Board2 design completed)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876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14336" y="3167232"/>
            <a:ext cx="959232" cy="1264128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48000" rIns="96000" bIns="48000" anchor="ctr"/>
          <a:lstStyle/>
          <a:p>
            <a:pPr algn="ctr">
              <a:lnSpc>
                <a:spcPct val="100000"/>
              </a:lnSpc>
            </a:pPr>
            <a:r>
              <a:rPr lang="en-GB" sz="1920" b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HV</a:t>
            </a:r>
            <a:endParaRPr lang="en-GB" sz="1920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1374336" y="3366912"/>
            <a:ext cx="104064" cy="235008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3"/>
          <p:cNvSpPr/>
          <p:nvPr/>
        </p:nvSpPr>
        <p:spPr>
          <a:xfrm>
            <a:off x="1374336" y="3944832"/>
            <a:ext cx="104064" cy="235008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4"/>
          <p:cNvSpPr/>
          <p:nvPr/>
        </p:nvSpPr>
        <p:spPr>
          <a:xfrm>
            <a:off x="414336" y="6316800"/>
            <a:ext cx="959232" cy="1264128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48000" rIns="96000" bIns="48000" anchor="ctr"/>
          <a:lstStyle/>
          <a:p>
            <a:pPr algn="ctr">
              <a:lnSpc>
                <a:spcPct val="100000"/>
              </a:lnSpc>
            </a:pPr>
            <a:r>
              <a:rPr lang="en-GB" sz="1920" b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LV</a:t>
            </a:r>
            <a:endParaRPr lang="en-GB" sz="1920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1374336" y="6516480"/>
            <a:ext cx="104064" cy="23500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6"/>
          <p:cNvSpPr/>
          <p:nvPr/>
        </p:nvSpPr>
        <p:spPr>
          <a:xfrm>
            <a:off x="1374336" y="7094400"/>
            <a:ext cx="104064" cy="23500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7"/>
          <p:cNvSpPr/>
          <p:nvPr/>
        </p:nvSpPr>
        <p:spPr>
          <a:xfrm>
            <a:off x="1431168" y="3167232"/>
            <a:ext cx="722688" cy="38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920" b="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DB25</a:t>
            </a:r>
            <a:endParaRPr lang="en-GB" sz="1920" b="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8"/>
          <p:cNvSpPr/>
          <p:nvPr/>
        </p:nvSpPr>
        <p:spPr>
          <a:xfrm>
            <a:off x="1664256" y="6708096"/>
            <a:ext cx="722688" cy="38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920" b="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DB37</a:t>
            </a:r>
            <a:endParaRPr lang="en-GB" sz="1920" b="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9"/>
          <p:cNvSpPr/>
          <p:nvPr/>
        </p:nvSpPr>
        <p:spPr>
          <a:xfrm>
            <a:off x="2979456" y="1987200"/>
            <a:ext cx="959232" cy="2610816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48000" rIns="96000" bIns="48000" anchor="ctr"/>
          <a:lstStyle/>
          <a:p>
            <a:pPr algn="ctr">
              <a:lnSpc>
                <a:spcPct val="100000"/>
              </a:lnSpc>
            </a:pPr>
            <a:r>
              <a:rPr lang="en-GB" sz="1920" b="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Switch</a:t>
            </a:r>
          </a:p>
          <a:p>
            <a:pPr algn="ctr">
              <a:lnSpc>
                <a:spcPct val="100000"/>
              </a:lnSpc>
            </a:pPr>
            <a:r>
              <a:rPr lang="en-GB" sz="1920" b="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Board</a:t>
            </a:r>
            <a:endParaRPr lang="en-GB" sz="1920" b="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10"/>
          <p:cNvSpPr/>
          <p:nvPr/>
        </p:nvSpPr>
        <p:spPr>
          <a:xfrm>
            <a:off x="2869633" y="3355684"/>
            <a:ext cx="104064" cy="235008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11"/>
          <p:cNvSpPr/>
          <p:nvPr/>
        </p:nvSpPr>
        <p:spPr>
          <a:xfrm>
            <a:off x="2874240" y="3841920"/>
            <a:ext cx="104064" cy="23500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12"/>
          <p:cNvSpPr/>
          <p:nvPr/>
        </p:nvSpPr>
        <p:spPr>
          <a:xfrm>
            <a:off x="7857408" y="1440768"/>
            <a:ext cx="535680" cy="1846656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48000" rIns="96000" bIns="48000" anchor="ctr"/>
          <a:lstStyle/>
          <a:p>
            <a:pPr algn="ctr">
              <a:lnSpc>
                <a:spcPct val="100000"/>
              </a:lnSpc>
            </a:pPr>
            <a:r>
              <a:rPr lang="en-GB" sz="1920" b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endParaRPr lang="en-GB" sz="1920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13"/>
          <p:cNvSpPr/>
          <p:nvPr/>
        </p:nvSpPr>
        <p:spPr>
          <a:xfrm flipV="1">
            <a:off x="1465347" y="3439101"/>
            <a:ext cx="1398528" cy="57602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14"/>
          <p:cNvSpPr/>
          <p:nvPr/>
        </p:nvSpPr>
        <p:spPr>
          <a:xfrm>
            <a:off x="1479168" y="7212288"/>
            <a:ext cx="1394304" cy="768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15"/>
          <p:cNvSpPr/>
          <p:nvPr/>
        </p:nvSpPr>
        <p:spPr>
          <a:xfrm>
            <a:off x="1484928" y="4077312"/>
            <a:ext cx="1398528" cy="2674176"/>
          </a:xfrm>
          <a:prstGeom prst="bentConnector3">
            <a:avLst>
              <a:gd name="adj1" fmla="val 68000"/>
            </a:avLst>
          </a:pr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16"/>
          <p:cNvSpPr/>
          <p:nvPr/>
        </p:nvSpPr>
        <p:spPr>
          <a:xfrm flipV="1">
            <a:off x="1479168" y="3958656"/>
            <a:ext cx="1394304" cy="2636160"/>
          </a:xfrm>
          <a:prstGeom prst="bentConnector3">
            <a:avLst>
              <a:gd name="adj1" fmla="val 82436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17"/>
          <p:cNvSpPr/>
          <p:nvPr/>
        </p:nvSpPr>
        <p:spPr>
          <a:xfrm>
            <a:off x="7746432" y="1448832"/>
            <a:ext cx="104064" cy="23500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18"/>
          <p:cNvSpPr/>
          <p:nvPr/>
        </p:nvSpPr>
        <p:spPr>
          <a:xfrm flipV="1">
            <a:off x="3939456" y="1527936"/>
            <a:ext cx="3806208" cy="1533696"/>
          </a:xfrm>
          <a:prstGeom prst="bentConnector3">
            <a:avLst>
              <a:gd name="adj1" fmla="val 81248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19"/>
          <p:cNvSpPr/>
          <p:nvPr/>
        </p:nvSpPr>
        <p:spPr>
          <a:xfrm>
            <a:off x="8393856" y="177523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20"/>
          <p:cNvSpPr/>
          <p:nvPr/>
        </p:nvSpPr>
        <p:spPr>
          <a:xfrm>
            <a:off x="8393856" y="188198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21"/>
          <p:cNvSpPr/>
          <p:nvPr/>
        </p:nvSpPr>
        <p:spPr>
          <a:xfrm>
            <a:off x="8393856" y="199219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22"/>
          <p:cNvSpPr/>
          <p:nvPr/>
        </p:nvSpPr>
        <p:spPr>
          <a:xfrm>
            <a:off x="8393856" y="2098560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23"/>
          <p:cNvSpPr/>
          <p:nvPr/>
        </p:nvSpPr>
        <p:spPr>
          <a:xfrm>
            <a:off x="8395776" y="2206080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24"/>
          <p:cNvSpPr/>
          <p:nvPr/>
        </p:nvSpPr>
        <p:spPr>
          <a:xfrm>
            <a:off x="8397312" y="231782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25"/>
          <p:cNvSpPr/>
          <p:nvPr/>
        </p:nvSpPr>
        <p:spPr>
          <a:xfrm>
            <a:off x="8397312" y="2424576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26"/>
          <p:cNvSpPr/>
          <p:nvPr/>
        </p:nvSpPr>
        <p:spPr>
          <a:xfrm>
            <a:off x="8397312" y="253478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27"/>
          <p:cNvSpPr/>
          <p:nvPr/>
        </p:nvSpPr>
        <p:spPr>
          <a:xfrm>
            <a:off x="8397312" y="264115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28"/>
          <p:cNvSpPr/>
          <p:nvPr/>
        </p:nvSpPr>
        <p:spPr>
          <a:xfrm>
            <a:off x="8398848" y="274867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29"/>
          <p:cNvSpPr/>
          <p:nvPr/>
        </p:nvSpPr>
        <p:spPr>
          <a:xfrm>
            <a:off x="11574528" y="177523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30"/>
          <p:cNvSpPr/>
          <p:nvPr/>
        </p:nvSpPr>
        <p:spPr>
          <a:xfrm>
            <a:off x="11574528" y="188198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31"/>
          <p:cNvSpPr/>
          <p:nvPr/>
        </p:nvSpPr>
        <p:spPr>
          <a:xfrm>
            <a:off x="11574528" y="199219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32"/>
          <p:cNvSpPr/>
          <p:nvPr/>
        </p:nvSpPr>
        <p:spPr>
          <a:xfrm>
            <a:off x="11574528" y="2098560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33"/>
          <p:cNvSpPr/>
          <p:nvPr/>
        </p:nvSpPr>
        <p:spPr>
          <a:xfrm>
            <a:off x="11576448" y="2206080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34"/>
          <p:cNvSpPr/>
          <p:nvPr/>
        </p:nvSpPr>
        <p:spPr>
          <a:xfrm>
            <a:off x="11577984" y="231782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35"/>
          <p:cNvSpPr/>
          <p:nvPr/>
        </p:nvSpPr>
        <p:spPr>
          <a:xfrm>
            <a:off x="11577984" y="2424576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36"/>
          <p:cNvSpPr/>
          <p:nvPr/>
        </p:nvSpPr>
        <p:spPr>
          <a:xfrm>
            <a:off x="11577984" y="253478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37"/>
          <p:cNvSpPr/>
          <p:nvPr/>
        </p:nvSpPr>
        <p:spPr>
          <a:xfrm>
            <a:off x="11577984" y="264115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38"/>
          <p:cNvSpPr/>
          <p:nvPr/>
        </p:nvSpPr>
        <p:spPr>
          <a:xfrm>
            <a:off x="11579520" y="2748288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39"/>
          <p:cNvSpPr/>
          <p:nvPr/>
        </p:nvSpPr>
        <p:spPr>
          <a:xfrm>
            <a:off x="11318784" y="1411200"/>
            <a:ext cx="615552" cy="258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067" b="0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Crystals</a:t>
            </a:r>
            <a:endParaRPr lang="en-GB" sz="1067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40"/>
          <p:cNvSpPr/>
          <p:nvPr/>
        </p:nvSpPr>
        <p:spPr>
          <a:xfrm>
            <a:off x="1485312" y="3488256"/>
            <a:ext cx="488448" cy="258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067" b="0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 ch</a:t>
            </a:r>
            <a:endParaRPr lang="en-GB" sz="1067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41"/>
          <p:cNvSpPr/>
          <p:nvPr/>
        </p:nvSpPr>
        <p:spPr>
          <a:xfrm>
            <a:off x="1484928" y="3851136"/>
            <a:ext cx="488448" cy="258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067" b="0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 ch</a:t>
            </a:r>
            <a:endParaRPr lang="en-GB" sz="1067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42"/>
          <p:cNvSpPr/>
          <p:nvPr/>
        </p:nvSpPr>
        <p:spPr>
          <a:xfrm>
            <a:off x="1433088" y="6613632"/>
            <a:ext cx="420480" cy="258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067" b="0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 ch</a:t>
            </a:r>
            <a:endParaRPr lang="en-GB" sz="1067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43"/>
          <p:cNvSpPr/>
          <p:nvPr/>
        </p:nvSpPr>
        <p:spPr>
          <a:xfrm>
            <a:off x="1433088" y="6976512"/>
            <a:ext cx="420480" cy="258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067" b="0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 ch</a:t>
            </a:r>
            <a:endParaRPr lang="en-GB" sz="1067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44"/>
          <p:cNvSpPr/>
          <p:nvPr/>
        </p:nvSpPr>
        <p:spPr>
          <a:xfrm>
            <a:off x="3939456" y="30090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45"/>
          <p:cNvSpPr/>
          <p:nvPr/>
        </p:nvSpPr>
        <p:spPr>
          <a:xfrm>
            <a:off x="11832576" y="4321920"/>
            <a:ext cx="804096" cy="875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5120" b="0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x2</a:t>
            </a:r>
            <a:endParaRPr lang="en-GB" sz="5120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46"/>
          <p:cNvSpPr/>
          <p:nvPr/>
        </p:nvSpPr>
        <p:spPr>
          <a:xfrm>
            <a:off x="7598592" y="3287808"/>
            <a:ext cx="1309824" cy="38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920" b="0" spc="-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 in, 10 out</a:t>
            </a:r>
            <a:endParaRPr lang="en-GB" sz="1920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7"/>
          <p:cNvSpPr/>
          <p:nvPr/>
        </p:nvSpPr>
        <p:spPr>
          <a:xfrm>
            <a:off x="2802816" y="1559808"/>
            <a:ext cx="1530624" cy="38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92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HV 1 in, </a:t>
            </a:r>
            <a:r>
              <a:rPr lang="en-GB" sz="256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</a:t>
            </a:r>
            <a:r>
              <a:rPr lang="en-GB" sz="192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out (2 </a:t>
            </a:r>
            <a:r>
              <a:rPr lang="en-GB" sz="1920" spc="-1" dirty="0" err="1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</a:t>
            </a:r>
            <a:r>
              <a:rPr lang="en-GB" sz="192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/connector)</a:t>
            </a:r>
            <a:endParaRPr lang="en-GB" sz="192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48"/>
          <p:cNvSpPr/>
          <p:nvPr/>
        </p:nvSpPr>
        <p:spPr>
          <a:xfrm flipV="1">
            <a:off x="8492160" y="2784000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49"/>
          <p:cNvSpPr/>
          <p:nvPr/>
        </p:nvSpPr>
        <p:spPr>
          <a:xfrm flipV="1">
            <a:off x="8490240" y="2676480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50"/>
          <p:cNvSpPr/>
          <p:nvPr/>
        </p:nvSpPr>
        <p:spPr>
          <a:xfrm>
            <a:off x="8487168" y="2570112"/>
            <a:ext cx="3078528" cy="768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51"/>
          <p:cNvSpPr/>
          <p:nvPr/>
        </p:nvSpPr>
        <p:spPr>
          <a:xfrm>
            <a:off x="8490240" y="2461824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52"/>
          <p:cNvSpPr/>
          <p:nvPr/>
        </p:nvSpPr>
        <p:spPr>
          <a:xfrm>
            <a:off x="8490240" y="2355072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53"/>
          <p:cNvSpPr/>
          <p:nvPr/>
        </p:nvSpPr>
        <p:spPr>
          <a:xfrm flipV="1">
            <a:off x="8493696" y="2244480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54"/>
          <p:cNvSpPr/>
          <p:nvPr/>
        </p:nvSpPr>
        <p:spPr>
          <a:xfrm flipV="1">
            <a:off x="8492160" y="2136960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55"/>
          <p:cNvSpPr/>
          <p:nvPr/>
        </p:nvSpPr>
        <p:spPr>
          <a:xfrm>
            <a:off x="8488704" y="2030592"/>
            <a:ext cx="3078528" cy="768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56"/>
          <p:cNvSpPr/>
          <p:nvPr/>
        </p:nvSpPr>
        <p:spPr>
          <a:xfrm>
            <a:off x="8492160" y="1922304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57"/>
          <p:cNvSpPr/>
          <p:nvPr/>
        </p:nvSpPr>
        <p:spPr>
          <a:xfrm>
            <a:off x="8492160" y="1815552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Line 58"/>
          <p:cNvSpPr/>
          <p:nvPr/>
        </p:nvSpPr>
        <p:spPr>
          <a:xfrm>
            <a:off x="5469696" y="1175808"/>
            <a:ext cx="384" cy="69792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59"/>
          <p:cNvSpPr/>
          <p:nvPr/>
        </p:nvSpPr>
        <p:spPr>
          <a:xfrm>
            <a:off x="519552" y="1175808"/>
            <a:ext cx="748800" cy="38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92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Racks</a:t>
            </a:r>
            <a:endParaRPr lang="en-GB" sz="192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60"/>
          <p:cNvSpPr/>
          <p:nvPr/>
        </p:nvSpPr>
        <p:spPr>
          <a:xfrm>
            <a:off x="5700864" y="1175808"/>
            <a:ext cx="1364736" cy="38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92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Calorimeter</a:t>
            </a:r>
            <a:endParaRPr lang="en-GB" sz="192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61"/>
          <p:cNvSpPr/>
          <p:nvPr/>
        </p:nvSpPr>
        <p:spPr>
          <a:xfrm>
            <a:off x="7857792" y="6547968"/>
            <a:ext cx="535680" cy="1846656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48000" rIns="96000" bIns="48000" anchor="ctr"/>
          <a:lstStyle/>
          <a:p>
            <a:pPr algn="ctr">
              <a:lnSpc>
                <a:spcPct val="100000"/>
              </a:lnSpc>
            </a:pPr>
            <a:r>
              <a:rPr lang="en-GB" sz="1920" b="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</a:t>
            </a:r>
            <a:endParaRPr lang="en-GB" sz="1920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62"/>
          <p:cNvSpPr/>
          <p:nvPr/>
        </p:nvSpPr>
        <p:spPr>
          <a:xfrm>
            <a:off x="7746816" y="6556032"/>
            <a:ext cx="104064" cy="23500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63"/>
          <p:cNvSpPr/>
          <p:nvPr/>
        </p:nvSpPr>
        <p:spPr>
          <a:xfrm>
            <a:off x="8394240" y="692083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64"/>
          <p:cNvSpPr/>
          <p:nvPr/>
        </p:nvSpPr>
        <p:spPr>
          <a:xfrm>
            <a:off x="8394240" y="702758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65"/>
          <p:cNvSpPr/>
          <p:nvPr/>
        </p:nvSpPr>
        <p:spPr>
          <a:xfrm>
            <a:off x="8394240" y="713779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66"/>
          <p:cNvSpPr/>
          <p:nvPr/>
        </p:nvSpPr>
        <p:spPr>
          <a:xfrm>
            <a:off x="8394240" y="7244160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67"/>
          <p:cNvSpPr/>
          <p:nvPr/>
        </p:nvSpPr>
        <p:spPr>
          <a:xfrm>
            <a:off x="8396160" y="7351680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68"/>
          <p:cNvSpPr/>
          <p:nvPr/>
        </p:nvSpPr>
        <p:spPr>
          <a:xfrm>
            <a:off x="8397696" y="746342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69"/>
          <p:cNvSpPr/>
          <p:nvPr/>
        </p:nvSpPr>
        <p:spPr>
          <a:xfrm>
            <a:off x="8397696" y="7570176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70"/>
          <p:cNvSpPr/>
          <p:nvPr/>
        </p:nvSpPr>
        <p:spPr>
          <a:xfrm>
            <a:off x="8397696" y="768038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71"/>
          <p:cNvSpPr/>
          <p:nvPr/>
        </p:nvSpPr>
        <p:spPr>
          <a:xfrm>
            <a:off x="8397696" y="778675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72"/>
          <p:cNvSpPr/>
          <p:nvPr/>
        </p:nvSpPr>
        <p:spPr>
          <a:xfrm>
            <a:off x="8399232" y="789427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73"/>
          <p:cNvSpPr/>
          <p:nvPr/>
        </p:nvSpPr>
        <p:spPr>
          <a:xfrm>
            <a:off x="11574912" y="692083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74"/>
          <p:cNvSpPr/>
          <p:nvPr/>
        </p:nvSpPr>
        <p:spPr>
          <a:xfrm>
            <a:off x="11574912" y="702758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75"/>
          <p:cNvSpPr/>
          <p:nvPr/>
        </p:nvSpPr>
        <p:spPr>
          <a:xfrm>
            <a:off x="11574912" y="713779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76"/>
          <p:cNvSpPr/>
          <p:nvPr/>
        </p:nvSpPr>
        <p:spPr>
          <a:xfrm>
            <a:off x="11574912" y="7244160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77"/>
          <p:cNvSpPr/>
          <p:nvPr/>
        </p:nvSpPr>
        <p:spPr>
          <a:xfrm>
            <a:off x="11576832" y="7351680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78"/>
          <p:cNvSpPr/>
          <p:nvPr/>
        </p:nvSpPr>
        <p:spPr>
          <a:xfrm>
            <a:off x="11578368" y="746342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79"/>
          <p:cNvSpPr/>
          <p:nvPr/>
        </p:nvSpPr>
        <p:spPr>
          <a:xfrm>
            <a:off x="11578368" y="7570176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80"/>
          <p:cNvSpPr/>
          <p:nvPr/>
        </p:nvSpPr>
        <p:spPr>
          <a:xfrm>
            <a:off x="11578368" y="7680384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81"/>
          <p:cNvSpPr/>
          <p:nvPr/>
        </p:nvSpPr>
        <p:spPr>
          <a:xfrm>
            <a:off x="11578368" y="7786752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82"/>
          <p:cNvSpPr/>
          <p:nvPr/>
        </p:nvSpPr>
        <p:spPr>
          <a:xfrm>
            <a:off x="11579904" y="7893888"/>
            <a:ext cx="104064" cy="6988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83"/>
          <p:cNvSpPr/>
          <p:nvPr/>
        </p:nvSpPr>
        <p:spPr>
          <a:xfrm flipV="1">
            <a:off x="8492544" y="7929600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84"/>
          <p:cNvSpPr/>
          <p:nvPr/>
        </p:nvSpPr>
        <p:spPr>
          <a:xfrm flipV="1">
            <a:off x="8490624" y="7822080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85"/>
          <p:cNvSpPr/>
          <p:nvPr/>
        </p:nvSpPr>
        <p:spPr>
          <a:xfrm>
            <a:off x="8487552" y="7715712"/>
            <a:ext cx="3078528" cy="768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86"/>
          <p:cNvSpPr/>
          <p:nvPr/>
        </p:nvSpPr>
        <p:spPr>
          <a:xfrm>
            <a:off x="8490624" y="7607424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87"/>
          <p:cNvSpPr/>
          <p:nvPr/>
        </p:nvSpPr>
        <p:spPr>
          <a:xfrm>
            <a:off x="8490624" y="7500672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88"/>
          <p:cNvSpPr/>
          <p:nvPr/>
        </p:nvSpPr>
        <p:spPr>
          <a:xfrm flipV="1">
            <a:off x="8494080" y="7390080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89"/>
          <p:cNvSpPr/>
          <p:nvPr/>
        </p:nvSpPr>
        <p:spPr>
          <a:xfrm flipV="1">
            <a:off x="8492544" y="7282560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90"/>
          <p:cNvSpPr/>
          <p:nvPr/>
        </p:nvSpPr>
        <p:spPr>
          <a:xfrm>
            <a:off x="8489088" y="7176192"/>
            <a:ext cx="3078528" cy="768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91"/>
          <p:cNvSpPr/>
          <p:nvPr/>
        </p:nvSpPr>
        <p:spPr>
          <a:xfrm>
            <a:off x="8492544" y="7067904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92"/>
          <p:cNvSpPr/>
          <p:nvPr/>
        </p:nvSpPr>
        <p:spPr>
          <a:xfrm>
            <a:off x="8492544" y="6961152"/>
            <a:ext cx="3075072" cy="38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93"/>
          <p:cNvSpPr/>
          <p:nvPr/>
        </p:nvSpPr>
        <p:spPr>
          <a:xfrm>
            <a:off x="3939456" y="31626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94"/>
          <p:cNvSpPr/>
          <p:nvPr/>
        </p:nvSpPr>
        <p:spPr>
          <a:xfrm>
            <a:off x="3939456" y="33162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5"/>
          <p:cNvSpPr/>
          <p:nvPr/>
        </p:nvSpPr>
        <p:spPr>
          <a:xfrm>
            <a:off x="3939456" y="34698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96"/>
          <p:cNvSpPr/>
          <p:nvPr/>
        </p:nvSpPr>
        <p:spPr>
          <a:xfrm>
            <a:off x="3939456" y="36234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97"/>
          <p:cNvSpPr/>
          <p:nvPr/>
        </p:nvSpPr>
        <p:spPr>
          <a:xfrm>
            <a:off x="3939456" y="37770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98"/>
          <p:cNvSpPr/>
          <p:nvPr/>
        </p:nvSpPr>
        <p:spPr>
          <a:xfrm>
            <a:off x="3939456" y="39306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99"/>
          <p:cNvSpPr/>
          <p:nvPr/>
        </p:nvSpPr>
        <p:spPr>
          <a:xfrm>
            <a:off x="3939456" y="40842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00"/>
          <p:cNvSpPr/>
          <p:nvPr/>
        </p:nvSpPr>
        <p:spPr>
          <a:xfrm>
            <a:off x="3939456" y="42378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01"/>
          <p:cNvSpPr/>
          <p:nvPr/>
        </p:nvSpPr>
        <p:spPr>
          <a:xfrm>
            <a:off x="3939456" y="43914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102"/>
          <p:cNvSpPr/>
          <p:nvPr/>
        </p:nvSpPr>
        <p:spPr>
          <a:xfrm>
            <a:off x="2979456" y="5212800"/>
            <a:ext cx="959232" cy="2649216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6000" tIns="48000" rIns="96000" bIns="48000" anchor="ctr"/>
          <a:lstStyle/>
          <a:p>
            <a:pPr algn="ctr">
              <a:lnSpc>
                <a:spcPct val="100000"/>
              </a:lnSpc>
            </a:pPr>
            <a:r>
              <a:rPr lang="en-GB" sz="1920" b="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Switch</a:t>
            </a:r>
          </a:p>
          <a:p>
            <a:pPr algn="ctr">
              <a:lnSpc>
                <a:spcPct val="100000"/>
              </a:lnSpc>
            </a:pPr>
            <a:r>
              <a:rPr lang="en-GB" sz="1920" b="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Board</a:t>
            </a:r>
            <a:endParaRPr lang="en-GB" sz="1920" b="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104"/>
          <p:cNvSpPr/>
          <p:nvPr/>
        </p:nvSpPr>
        <p:spPr>
          <a:xfrm>
            <a:off x="2874240" y="7105920"/>
            <a:ext cx="104064" cy="235008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05"/>
          <p:cNvSpPr/>
          <p:nvPr/>
        </p:nvSpPr>
        <p:spPr>
          <a:xfrm>
            <a:off x="3939456" y="62730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06"/>
          <p:cNvSpPr/>
          <p:nvPr/>
        </p:nvSpPr>
        <p:spPr>
          <a:xfrm>
            <a:off x="3939456" y="64266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107"/>
          <p:cNvSpPr/>
          <p:nvPr/>
        </p:nvSpPr>
        <p:spPr>
          <a:xfrm>
            <a:off x="3939456" y="65802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108"/>
          <p:cNvSpPr/>
          <p:nvPr/>
        </p:nvSpPr>
        <p:spPr>
          <a:xfrm>
            <a:off x="3939456" y="67338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109"/>
          <p:cNvSpPr/>
          <p:nvPr/>
        </p:nvSpPr>
        <p:spPr>
          <a:xfrm>
            <a:off x="3939456" y="68874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110"/>
          <p:cNvSpPr/>
          <p:nvPr/>
        </p:nvSpPr>
        <p:spPr>
          <a:xfrm>
            <a:off x="3939456" y="70410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111"/>
          <p:cNvSpPr/>
          <p:nvPr/>
        </p:nvSpPr>
        <p:spPr>
          <a:xfrm>
            <a:off x="3939456" y="71946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112"/>
          <p:cNvSpPr/>
          <p:nvPr/>
        </p:nvSpPr>
        <p:spPr>
          <a:xfrm>
            <a:off x="3939456" y="73482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13"/>
          <p:cNvSpPr/>
          <p:nvPr/>
        </p:nvSpPr>
        <p:spPr>
          <a:xfrm>
            <a:off x="3939456" y="75018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14"/>
          <p:cNvSpPr/>
          <p:nvPr/>
        </p:nvSpPr>
        <p:spPr>
          <a:xfrm>
            <a:off x="3939456" y="76554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115"/>
          <p:cNvSpPr/>
          <p:nvPr/>
        </p:nvSpPr>
        <p:spPr>
          <a:xfrm>
            <a:off x="7746432" y="2332032"/>
            <a:ext cx="104064" cy="235008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16"/>
          <p:cNvSpPr/>
          <p:nvPr/>
        </p:nvSpPr>
        <p:spPr>
          <a:xfrm flipV="1">
            <a:off x="3939456" y="2447232"/>
            <a:ext cx="3806208" cy="749184"/>
          </a:xfrm>
          <a:prstGeom prst="bentConnector3">
            <a:avLst>
              <a:gd name="adj1" fmla="val 88148"/>
            </a:avLst>
          </a:pr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117"/>
          <p:cNvSpPr/>
          <p:nvPr/>
        </p:nvSpPr>
        <p:spPr>
          <a:xfrm>
            <a:off x="7746432" y="7527552"/>
            <a:ext cx="104064" cy="235008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118"/>
          <p:cNvSpPr/>
          <p:nvPr/>
        </p:nvSpPr>
        <p:spPr>
          <a:xfrm>
            <a:off x="3939456" y="7670400"/>
            <a:ext cx="3806208" cy="384"/>
          </a:xfrm>
          <a:prstGeom prst="bentConnector3">
            <a:avLst>
              <a:gd name="adj1" fmla="val 78555"/>
            </a:avLst>
          </a:prstGeom>
          <a:noFill/>
          <a:ln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119"/>
          <p:cNvSpPr/>
          <p:nvPr/>
        </p:nvSpPr>
        <p:spPr>
          <a:xfrm flipV="1">
            <a:off x="3939456" y="6655104"/>
            <a:ext cx="3806208" cy="861696"/>
          </a:xfrm>
          <a:prstGeom prst="bentConnector3">
            <a:avLst>
              <a:gd name="adj1" fmla="val 78252"/>
            </a:avLst>
          </a:pr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120"/>
          <p:cNvSpPr/>
          <p:nvPr/>
        </p:nvSpPr>
        <p:spPr>
          <a:xfrm>
            <a:off x="7746432" y="2908032"/>
            <a:ext cx="104064" cy="235008"/>
          </a:xfrm>
          <a:prstGeom prst="rect">
            <a:avLst/>
          </a:prstGeom>
          <a:solidFill>
            <a:srgbClr val="00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121"/>
          <p:cNvSpPr/>
          <p:nvPr/>
        </p:nvSpPr>
        <p:spPr>
          <a:xfrm>
            <a:off x="7746432" y="8053632"/>
            <a:ext cx="104064" cy="235008"/>
          </a:xfrm>
          <a:prstGeom prst="rect">
            <a:avLst/>
          </a:prstGeom>
          <a:solidFill>
            <a:srgbClr val="00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122"/>
          <p:cNvSpPr/>
          <p:nvPr/>
        </p:nvSpPr>
        <p:spPr>
          <a:xfrm flipV="1">
            <a:off x="691200" y="3045504"/>
            <a:ext cx="7054464" cy="1783296"/>
          </a:xfrm>
          <a:prstGeom prst="bentConnector3">
            <a:avLst>
              <a:gd name="adj1" fmla="val 96190"/>
            </a:avLst>
          </a:prstGeom>
          <a:noFill/>
          <a:ln>
            <a:solidFill>
              <a:srgbClr val="00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123"/>
          <p:cNvSpPr/>
          <p:nvPr/>
        </p:nvSpPr>
        <p:spPr>
          <a:xfrm>
            <a:off x="6144000" y="4385664"/>
            <a:ext cx="855552" cy="365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000" tIns="48000" rIns="96000" bIns="48000"/>
          <a:lstStyle/>
          <a:p>
            <a:r>
              <a:rPr lang="en-GB" sz="1920" b="0" spc="-1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Temp.</a:t>
            </a:r>
            <a:endParaRPr lang="en-GB" sz="1920" b="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124"/>
          <p:cNvSpPr/>
          <p:nvPr/>
        </p:nvSpPr>
        <p:spPr>
          <a:xfrm>
            <a:off x="691968" y="5059200"/>
            <a:ext cx="7054464" cy="3148416"/>
          </a:xfrm>
          <a:prstGeom prst="bentConnector3">
            <a:avLst>
              <a:gd name="adj1" fmla="val 96190"/>
            </a:avLst>
          </a:prstGeom>
          <a:noFill/>
          <a:ln>
            <a:solidFill>
              <a:srgbClr val="00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25"/>
          <p:cNvSpPr/>
          <p:nvPr/>
        </p:nvSpPr>
        <p:spPr>
          <a:xfrm>
            <a:off x="7984128" y="3578112"/>
            <a:ext cx="383616" cy="2786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000" tIns="48000" rIns="96000" bIns="48000"/>
          <a:lstStyle/>
          <a:p>
            <a:r>
              <a:rPr lang="en-GB" sz="2347" b="0" spc="-1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en-GB" sz="2347" b="0" spc="-1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en-GB" sz="2347" b="0" spc="-1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en-GB" sz="2347" b="0" spc="-1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en-GB" sz="2347" b="0" spc="-1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en-GB" sz="2347" b="0" spc="-1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en-GB" sz="2347" b="0" spc="-1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en-GB" sz="2347" b="0" spc="-1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  <p:sp>
        <p:nvSpPr>
          <p:cNvPr id="162" name="CustomShape 126"/>
          <p:cNvSpPr/>
          <p:nvPr/>
        </p:nvSpPr>
        <p:spPr>
          <a:xfrm>
            <a:off x="2836224" y="1252608"/>
            <a:ext cx="1464192" cy="38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00" tIns="48000" rIns="96000" bIns="48000"/>
          <a:lstStyle/>
          <a:p>
            <a:pPr>
              <a:lnSpc>
                <a:spcPct val="100000"/>
              </a:lnSpc>
            </a:pPr>
            <a:r>
              <a:rPr lang="en-GB" sz="192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LV 1 in, 8 out</a:t>
            </a:r>
            <a:endParaRPr lang="en-GB" sz="192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127"/>
          <p:cNvSpPr/>
          <p:nvPr/>
        </p:nvSpPr>
        <p:spPr>
          <a:xfrm>
            <a:off x="3939456" y="27018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128"/>
          <p:cNvSpPr/>
          <p:nvPr/>
        </p:nvSpPr>
        <p:spPr>
          <a:xfrm>
            <a:off x="3939456" y="28554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129"/>
          <p:cNvSpPr/>
          <p:nvPr/>
        </p:nvSpPr>
        <p:spPr>
          <a:xfrm>
            <a:off x="3939456" y="23946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130"/>
          <p:cNvSpPr/>
          <p:nvPr/>
        </p:nvSpPr>
        <p:spPr>
          <a:xfrm>
            <a:off x="3939456" y="25482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131"/>
          <p:cNvSpPr/>
          <p:nvPr/>
        </p:nvSpPr>
        <p:spPr>
          <a:xfrm>
            <a:off x="3939456" y="20874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132"/>
          <p:cNvSpPr/>
          <p:nvPr/>
        </p:nvSpPr>
        <p:spPr>
          <a:xfrm>
            <a:off x="3939456" y="22410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133"/>
          <p:cNvSpPr/>
          <p:nvPr/>
        </p:nvSpPr>
        <p:spPr>
          <a:xfrm>
            <a:off x="3939456" y="59658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134"/>
          <p:cNvSpPr/>
          <p:nvPr/>
        </p:nvSpPr>
        <p:spPr>
          <a:xfrm>
            <a:off x="3939456" y="61194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135"/>
          <p:cNvSpPr/>
          <p:nvPr/>
        </p:nvSpPr>
        <p:spPr>
          <a:xfrm>
            <a:off x="3939456" y="56586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136"/>
          <p:cNvSpPr/>
          <p:nvPr/>
        </p:nvSpPr>
        <p:spPr>
          <a:xfrm>
            <a:off x="3939456" y="58122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137"/>
          <p:cNvSpPr/>
          <p:nvPr/>
        </p:nvSpPr>
        <p:spPr>
          <a:xfrm>
            <a:off x="3939456" y="5351424"/>
            <a:ext cx="207360" cy="87552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138"/>
          <p:cNvSpPr/>
          <p:nvPr/>
        </p:nvSpPr>
        <p:spPr>
          <a:xfrm>
            <a:off x="3939456" y="5505024"/>
            <a:ext cx="207360" cy="87552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0E4C2-3718-2647-A98C-B66FF8F07B42}"/>
              </a:ext>
            </a:extLst>
          </p:cNvPr>
          <p:cNvSpPr txBox="1"/>
          <p:nvPr/>
        </p:nvSpPr>
        <p:spPr>
          <a:xfrm>
            <a:off x="1429787" y="6059267"/>
            <a:ext cx="76174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80" dirty="0"/>
              <a:t>2 x +6V</a:t>
            </a:r>
          </a:p>
          <a:p>
            <a:r>
              <a:rPr lang="en-IT" sz="1280" dirty="0"/>
              <a:t>2 x  -6V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4BBF263-8A32-7E49-91C7-12FBE697565E}"/>
              </a:ext>
            </a:extLst>
          </p:cNvPr>
          <p:cNvSpPr txBox="1"/>
          <p:nvPr/>
        </p:nvSpPr>
        <p:spPr>
          <a:xfrm>
            <a:off x="1469213" y="7222886"/>
            <a:ext cx="76174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80" dirty="0"/>
              <a:t>2 x +6V</a:t>
            </a:r>
          </a:p>
          <a:p>
            <a:r>
              <a:rPr lang="en-IT" sz="1280" dirty="0"/>
              <a:t>2 x  -6V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05CB7-2BFF-8A48-AAA2-CAB73CA4AECA}"/>
              </a:ext>
            </a:extLst>
          </p:cNvPr>
          <p:cNvSpPr txBox="1"/>
          <p:nvPr/>
        </p:nvSpPr>
        <p:spPr>
          <a:xfrm>
            <a:off x="5936259" y="2713306"/>
            <a:ext cx="54373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560" dirty="0"/>
              <a:t>2x</a:t>
            </a:r>
          </a:p>
        </p:txBody>
      </p:sp>
      <p:sp>
        <p:nvSpPr>
          <p:cNvPr id="179" name="CustomShape 10">
            <a:extLst>
              <a:ext uri="{FF2B5EF4-FFF2-40B4-BE49-F238E27FC236}">
                <a16:creationId xmlns:a16="http://schemas.microsoft.com/office/drawing/2014/main" id="{B9BDB176-430C-5949-AF75-9096E0289372}"/>
              </a:ext>
            </a:extLst>
          </p:cNvPr>
          <p:cNvSpPr/>
          <p:nvPr/>
        </p:nvSpPr>
        <p:spPr>
          <a:xfrm>
            <a:off x="2871744" y="6642240"/>
            <a:ext cx="104064" cy="235008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E4888-0EE4-EF4A-9B04-89C32C6C1D15}"/>
              </a:ext>
            </a:extLst>
          </p:cNvPr>
          <p:cNvSpPr txBox="1"/>
          <p:nvPr/>
        </p:nvSpPr>
        <p:spPr>
          <a:xfrm>
            <a:off x="6983496" y="8525653"/>
            <a:ext cx="11621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Board1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A05ADFC-D780-5A44-90BB-4AB3A875E840}"/>
              </a:ext>
            </a:extLst>
          </p:cNvPr>
          <p:cNvSpPr txBox="1"/>
          <p:nvPr/>
        </p:nvSpPr>
        <p:spPr>
          <a:xfrm>
            <a:off x="2987039" y="8095830"/>
            <a:ext cx="11621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Board2</a:t>
            </a:r>
          </a:p>
        </p:txBody>
      </p:sp>
    </p:spTree>
    <p:extLst>
      <p:ext uri="{BB962C8B-B14F-4D97-AF65-F5344CB8AC3E}">
        <p14:creationId xmlns:p14="http://schemas.microsoft.com/office/powerpoint/2010/main" val="138577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774968"/>
            <a:ext cx="12088707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 err="1">
                <a:solidFill>
                  <a:schemeClr val="accent1"/>
                </a:solidFill>
              </a:rPr>
              <a:t>SiPM</a:t>
            </a:r>
            <a:r>
              <a:rPr lang="en-US" dirty="0">
                <a:solidFill>
                  <a:schemeClr val="accent1"/>
                </a:solidFill>
              </a:rPr>
              <a:t> readout: to do list</a:t>
            </a: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800000"/>
                </a:solidFill>
              </a:rPr>
              <a:t>Power supplies (CAEN SY5527 + supply boards) - received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800000"/>
                </a:solidFill>
              </a:rPr>
              <a:t>Readout: from CAEN V1742 to </a:t>
            </a:r>
            <a:r>
              <a:rPr lang="en-US" dirty="0" err="1">
                <a:solidFill>
                  <a:srgbClr val="800000"/>
                </a:solidFill>
              </a:rPr>
              <a:t>Wavedream</a:t>
            </a:r>
            <a:r>
              <a:rPr lang="en-US" dirty="0">
                <a:solidFill>
                  <a:srgbClr val="800000"/>
                </a:solidFill>
              </a:rPr>
              <a:t> – received</a:t>
            </a: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263607" y="706523"/>
            <a:ext cx="2308324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 err="1"/>
              <a:t>SiPM</a:t>
            </a:r>
            <a:r>
              <a:rPr lang="en-US" dirty="0"/>
              <a:t> readout</a:t>
            </a:r>
          </a:p>
        </p:txBody>
      </p:sp>
      <p:sp>
        <p:nvSpPr>
          <p:cNvPr id="6" name="800+ BGO crystals extracted from the L3 detector…">
            <a:extLst>
              <a:ext uri="{FF2B5EF4-FFF2-40B4-BE49-F238E27FC236}">
                <a16:creationId xmlns:a16="http://schemas.microsoft.com/office/drawing/2014/main" id="{EB1322AF-BF77-4D41-B381-B0D587F4F1F9}"/>
              </a:ext>
            </a:extLst>
          </p:cNvPr>
          <p:cNvSpPr txBox="1"/>
          <p:nvPr/>
        </p:nvSpPr>
        <p:spPr>
          <a:xfrm>
            <a:off x="510402" y="5411746"/>
            <a:ext cx="12088707" cy="22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Temperature correction</a:t>
            </a:r>
            <a:endParaRPr lang="en-US" dirty="0"/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800000"/>
                </a:solidFill>
              </a:rPr>
              <a:t>System designed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800000"/>
                </a:solidFill>
              </a:rPr>
              <a:t>Prototype completed</a:t>
            </a:r>
          </a:p>
          <a:p>
            <a:pPr marL="342900" indent="-342900" algn="l">
              <a:spcBef>
                <a:spcPts val="1500"/>
              </a:spcBef>
              <a:buFont typeface="Arial"/>
              <a:buChar char="•"/>
              <a:defRPr sz="2500"/>
            </a:pPr>
            <a:r>
              <a:rPr lang="en-US" dirty="0">
                <a:solidFill>
                  <a:srgbClr val="002060"/>
                </a:solidFill>
              </a:rPr>
              <a:t>Orders to be placed in 2021 (2022?)</a:t>
            </a:r>
          </a:p>
        </p:txBody>
      </p:sp>
    </p:spTree>
    <p:extLst>
      <p:ext uri="{BB962C8B-B14F-4D97-AF65-F5344CB8AC3E}">
        <p14:creationId xmlns:p14="http://schemas.microsoft.com/office/powerpoint/2010/main" val="2989467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412137"/>
            <a:ext cx="12088707" cy="633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Mechanics: to do list</a:t>
            </a:r>
            <a:endParaRPr lang="en-US" dirty="0"/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rgbClr val="800000"/>
                </a:solidFill>
              </a:rPr>
              <a:t>System design completed</a:t>
            </a: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rgbClr val="800000"/>
                </a:solidFill>
              </a:rPr>
              <a:t>Components: order procedure started</a:t>
            </a: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endParaRPr lang="en-US" dirty="0">
              <a:solidFill>
                <a:srgbClr val="800000"/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endParaRPr lang="en-US" dirty="0">
              <a:solidFill>
                <a:srgbClr val="800000"/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endParaRPr lang="en-US" dirty="0">
              <a:solidFill>
                <a:srgbClr val="800000"/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endParaRPr lang="en-US" dirty="0">
              <a:solidFill>
                <a:srgbClr val="800000"/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endParaRPr lang="en-US" dirty="0">
              <a:solidFill>
                <a:srgbClr val="800000"/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endParaRPr lang="en-US" dirty="0">
              <a:solidFill>
                <a:srgbClr val="800000"/>
              </a:solidFill>
            </a:endParaRPr>
          </a:p>
          <a:p>
            <a:pPr marL="342900" lvl="1" indent="-342900" algn="l">
              <a:spcBef>
                <a:spcPts val="1500"/>
              </a:spcBef>
              <a:buFont typeface="Arial" panose="020B0604020202020204" pitchFamily="34" charset="0"/>
              <a:buChar char="•"/>
              <a:defRPr sz="2500"/>
            </a:pPr>
            <a:r>
              <a:rPr lang="en-US" dirty="0">
                <a:solidFill>
                  <a:srgbClr val="800000"/>
                </a:solidFill>
              </a:rPr>
              <a:t>Mechanical structure for calibration</a:t>
            </a:r>
          </a:p>
          <a:p>
            <a:pPr lvl="5" indent="0" algn="l">
              <a:spcBef>
                <a:spcPts val="1500"/>
              </a:spcBef>
              <a:defRPr sz="2500"/>
            </a:pPr>
            <a:r>
              <a:rPr lang="en-US" dirty="0">
                <a:solidFill>
                  <a:srgbClr val="800000"/>
                </a:solidFill>
              </a:rPr>
              <a:t>		- x/y displacement remote control</a:t>
            </a:r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495733" y="706523"/>
            <a:ext cx="1844075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Mechanics</a:t>
            </a:r>
          </a:p>
        </p:txBody>
      </p:sp>
      <p:pic>
        <p:nvPicPr>
          <p:cNvPr id="4" name="Picture 3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8EF945D1-4D3B-F342-8285-C4E3D6D3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8618" y="5400841"/>
            <a:ext cx="4690455" cy="3517842"/>
          </a:xfrm>
          <a:prstGeom prst="rect">
            <a:avLst/>
          </a:prstGeom>
        </p:spPr>
      </p:pic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17F4B8FC-6BD4-D74F-A14E-9704C70B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24" y="1521358"/>
            <a:ext cx="4747249" cy="33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049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412137"/>
            <a:ext cx="1208870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Temperature Readout</a:t>
            </a:r>
            <a:endParaRPr lang="en-US" dirty="0"/>
          </a:p>
        </p:txBody>
      </p:sp>
      <p:sp>
        <p:nvSpPr>
          <p:cNvPr id="135" name="Crystal dimensions:…"/>
          <p:cNvSpPr txBox="1"/>
          <p:nvPr/>
        </p:nvSpPr>
        <p:spPr>
          <a:xfrm>
            <a:off x="629657" y="6553084"/>
            <a:ext cx="1025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500"/>
              </a:spcBef>
              <a:defRPr sz="2500"/>
            </a:pPr>
            <a:endParaRPr dirty="0"/>
          </a:p>
        </p:txBody>
      </p:sp>
      <p:sp>
        <p:nvSpPr>
          <p:cNvPr id="12" name="Next steps"/>
          <p:cNvSpPr txBox="1"/>
          <p:nvPr/>
        </p:nvSpPr>
        <p:spPr>
          <a:xfrm>
            <a:off x="9495733" y="706523"/>
            <a:ext cx="1844075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Mechanics</a:t>
            </a:r>
          </a:p>
        </p:txBody>
      </p:sp>
      <p:grpSp>
        <p:nvGrpSpPr>
          <p:cNvPr id="7" name="Gruppo 8">
            <a:extLst>
              <a:ext uri="{FF2B5EF4-FFF2-40B4-BE49-F238E27FC236}">
                <a16:creationId xmlns:a16="http://schemas.microsoft.com/office/drawing/2014/main" id="{6AE4E0D7-93CA-0941-B669-569B88753199}"/>
              </a:ext>
            </a:extLst>
          </p:cNvPr>
          <p:cNvGrpSpPr/>
          <p:nvPr/>
        </p:nvGrpSpPr>
        <p:grpSpPr>
          <a:xfrm>
            <a:off x="1126021" y="2599439"/>
            <a:ext cx="1697994" cy="4121470"/>
            <a:chOff x="882390" y="1351724"/>
            <a:chExt cx="1591869" cy="3863878"/>
          </a:xfrm>
        </p:grpSpPr>
        <p:pic>
          <p:nvPicPr>
            <p:cNvPr id="8" name="Immagine 5">
              <a:extLst>
                <a:ext uri="{FF2B5EF4-FFF2-40B4-BE49-F238E27FC236}">
                  <a16:creationId xmlns:a16="http://schemas.microsoft.com/office/drawing/2014/main" id="{6C85C45A-0225-8147-88E1-9AEC1B0E2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412" y="1351724"/>
              <a:ext cx="1491015" cy="3863878"/>
            </a:xfrm>
            <a:prstGeom prst="rect">
              <a:avLst/>
            </a:prstGeom>
          </p:spPr>
        </p:pic>
        <p:sp>
          <p:nvSpPr>
            <p:cNvPr id="9" name="Rettangolo 6">
              <a:extLst>
                <a:ext uri="{FF2B5EF4-FFF2-40B4-BE49-F238E27FC236}">
                  <a16:creationId xmlns:a16="http://schemas.microsoft.com/office/drawing/2014/main" id="{850B3286-581E-A44C-8AE3-298F1AEE9A1E}"/>
                </a:ext>
              </a:extLst>
            </p:cNvPr>
            <p:cNvSpPr/>
            <p:nvPr/>
          </p:nvSpPr>
          <p:spPr>
            <a:xfrm>
              <a:off x="2343630" y="2428154"/>
              <a:ext cx="130629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10" name="Rettangolo 7">
              <a:extLst>
                <a:ext uri="{FF2B5EF4-FFF2-40B4-BE49-F238E27FC236}">
                  <a16:creationId xmlns:a16="http://schemas.microsoft.com/office/drawing/2014/main" id="{F44991A0-5C12-9348-850A-908EB8D28E90}"/>
                </a:ext>
              </a:extLst>
            </p:cNvPr>
            <p:cNvSpPr/>
            <p:nvPr/>
          </p:nvSpPr>
          <p:spPr>
            <a:xfrm>
              <a:off x="882390" y="4178826"/>
              <a:ext cx="130629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</p:grpSp>
      <p:sp>
        <p:nvSpPr>
          <p:cNvPr id="11" name="Parallelogramma 9">
            <a:extLst>
              <a:ext uri="{FF2B5EF4-FFF2-40B4-BE49-F238E27FC236}">
                <a16:creationId xmlns:a16="http://schemas.microsoft.com/office/drawing/2014/main" id="{CDF7FFDE-197D-4647-A89B-0448642CDE05}"/>
              </a:ext>
            </a:extLst>
          </p:cNvPr>
          <p:cNvSpPr/>
          <p:nvPr/>
        </p:nvSpPr>
        <p:spPr>
          <a:xfrm rot="-420000">
            <a:off x="2012321" y="2599439"/>
            <a:ext cx="1190965" cy="257253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60"/>
          </a:p>
        </p:txBody>
      </p:sp>
      <p:cxnSp>
        <p:nvCxnSpPr>
          <p:cNvPr id="13" name="Connettore diritto 11">
            <a:extLst>
              <a:ext uri="{FF2B5EF4-FFF2-40B4-BE49-F238E27FC236}">
                <a16:creationId xmlns:a16="http://schemas.microsoft.com/office/drawing/2014/main" id="{4098A927-42A6-5846-9C56-947F985CE71C}"/>
              </a:ext>
            </a:extLst>
          </p:cNvPr>
          <p:cNvCxnSpPr/>
          <p:nvPr/>
        </p:nvCxnSpPr>
        <p:spPr>
          <a:xfrm>
            <a:off x="2176593" y="2655200"/>
            <a:ext cx="0" cy="26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10E7C8E6-E9DF-ED4D-9DF6-826D12F28DC1}"/>
              </a:ext>
            </a:extLst>
          </p:cNvPr>
          <p:cNvSpPr txBox="1"/>
          <p:nvPr/>
        </p:nvSpPr>
        <p:spPr>
          <a:xfrm>
            <a:off x="4809370" y="5925502"/>
            <a:ext cx="151195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53.1 mm</a:t>
            </a:r>
          </a:p>
        </p:txBody>
      </p:sp>
      <p:sp>
        <p:nvSpPr>
          <p:cNvPr id="15" name="CasellaDiTesto 16">
            <a:extLst>
              <a:ext uri="{FF2B5EF4-FFF2-40B4-BE49-F238E27FC236}">
                <a16:creationId xmlns:a16="http://schemas.microsoft.com/office/drawing/2014/main" id="{AD20A01F-4654-CF44-9082-BC09C32217C8}"/>
              </a:ext>
            </a:extLst>
          </p:cNvPr>
          <p:cNvSpPr txBox="1"/>
          <p:nvPr/>
        </p:nvSpPr>
        <p:spPr>
          <a:xfrm>
            <a:off x="3121342" y="4222818"/>
            <a:ext cx="151195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12.4 mm</a:t>
            </a:r>
          </a:p>
        </p:txBody>
      </p:sp>
      <p:sp>
        <p:nvSpPr>
          <p:cNvPr id="16" name="Rettangolo 17">
            <a:extLst>
              <a:ext uri="{FF2B5EF4-FFF2-40B4-BE49-F238E27FC236}">
                <a16:creationId xmlns:a16="http://schemas.microsoft.com/office/drawing/2014/main" id="{EA32542A-4EBF-A947-9863-230A92F3FD1D}"/>
              </a:ext>
            </a:extLst>
          </p:cNvPr>
          <p:cNvSpPr/>
          <p:nvPr/>
        </p:nvSpPr>
        <p:spPr>
          <a:xfrm>
            <a:off x="6416842" y="3005651"/>
            <a:ext cx="1459200" cy="46857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60"/>
          </a:p>
        </p:txBody>
      </p:sp>
      <p:grpSp>
        <p:nvGrpSpPr>
          <p:cNvPr id="17" name="Gruppo 34">
            <a:extLst>
              <a:ext uri="{FF2B5EF4-FFF2-40B4-BE49-F238E27FC236}">
                <a16:creationId xmlns:a16="http://schemas.microsoft.com/office/drawing/2014/main" id="{2B20341A-66C0-EB48-BBDF-C66E104C630F}"/>
              </a:ext>
            </a:extLst>
          </p:cNvPr>
          <p:cNvGrpSpPr/>
          <p:nvPr/>
        </p:nvGrpSpPr>
        <p:grpSpPr>
          <a:xfrm>
            <a:off x="6402195" y="3182951"/>
            <a:ext cx="611065" cy="849396"/>
            <a:chOff x="8514251" y="2428154"/>
            <a:chExt cx="572873" cy="796309"/>
          </a:xfrm>
        </p:grpSpPr>
        <p:sp>
          <p:nvSpPr>
            <p:cNvPr id="18" name="Rettangolo con angoli arrotondati 18">
              <a:extLst>
                <a:ext uri="{FF2B5EF4-FFF2-40B4-BE49-F238E27FC236}">
                  <a16:creationId xmlns:a16="http://schemas.microsoft.com/office/drawing/2014/main" id="{34869A02-3765-4441-8BC1-AF768952F735}"/>
                </a:ext>
              </a:extLst>
            </p:cNvPr>
            <p:cNvSpPr/>
            <p:nvPr/>
          </p:nvSpPr>
          <p:spPr>
            <a:xfrm>
              <a:off x="8643486" y="2428154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19" name="CasellaDiTesto 19">
              <a:extLst>
                <a:ext uri="{FF2B5EF4-FFF2-40B4-BE49-F238E27FC236}">
                  <a16:creationId xmlns:a16="http://schemas.microsoft.com/office/drawing/2014/main" id="{D9A23555-6F00-8740-A371-442CAB72F235}"/>
                </a:ext>
              </a:extLst>
            </p:cNvPr>
            <p:cNvSpPr txBox="1"/>
            <p:nvPr/>
          </p:nvSpPr>
          <p:spPr>
            <a:xfrm>
              <a:off x="8514251" y="2637321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U5</a:t>
              </a:r>
            </a:p>
          </p:txBody>
        </p:sp>
      </p:grpSp>
      <p:grpSp>
        <p:nvGrpSpPr>
          <p:cNvPr id="20" name="Gruppo 33">
            <a:extLst>
              <a:ext uri="{FF2B5EF4-FFF2-40B4-BE49-F238E27FC236}">
                <a16:creationId xmlns:a16="http://schemas.microsoft.com/office/drawing/2014/main" id="{2B6A5DA0-D3CE-244F-A60A-0371FF6D7DC4}"/>
              </a:ext>
            </a:extLst>
          </p:cNvPr>
          <p:cNvGrpSpPr/>
          <p:nvPr/>
        </p:nvGrpSpPr>
        <p:grpSpPr>
          <a:xfrm>
            <a:off x="6400483" y="4300328"/>
            <a:ext cx="611065" cy="849396"/>
            <a:chOff x="9282669" y="2580554"/>
            <a:chExt cx="572873" cy="796309"/>
          </a:xfrm>
        </p:grpSpPr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0DDFB8FF-8A3F-A240-8876-07FD6D9A637E}"/>
                </a:ext>
              </a:extLst>
            </p:cNvPr>
            <p:cNvSpPr/>
            <p:nvPr/>
          </p:nvSpPr>
          <p:spPr>
            <a:xfrm>
              <a:off x="9411904" y="2580554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7CAAD53-32F4-7847-9B4B-31ED48C48C30}"/>
                </a:ext>
              </a:extLst>
            </p:cNvPr>
            <p:cNvSpPr txBox="1"/>
            <p:nvPr/>
          </p:nvSpPr>
          <p:spPr>
            <a:xfrm>
              <a:off x="9282669" y="2789721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U4</a:t>
              </a:r>
            </a:p>
          </p:txBody>
        </p:sp>
      </p:grpSp>
      <p:grpSp>
        <p:nvGrpSpPr>
          <p:cNvPr id="23" name="Gruppo 31">
            <a:extLst>
              <a:ext uri="{FF2B5EF4-FFF2-40B4-BE49-F238E27FC236}">
                <a16:creationId xmlns:a16="http://schemas.microsoft.com/office/drawing/2014/main" id="{78017127-7438-6F46-8B56-9B9F755663E9}"/>
              </a:ext>
            </a:extLst>
          </p:cNvPr>
          <p:cNvGrpSpPr/>
          <p:nvPr/>
        </p:nvGrpSpPr>
        <p:grpSpPr>
          <a:xfrm>
            <a:off x="6398769" y="5448519"/>
            <a:ext cx="611065" cy="849396"/>
            <a:chOff x="8819051" y="3887986"/>
            <a:chExt cx="572873" cy="796309"/>
          </a:xfrm>
        </p:grpSpPr>
        <p:sp>
          <p:nvSpPr>
            <p:cNvPr id="24" name="Rettangolo con angoli arrotondati 22">
              <a:extLst>
                <a:ext uri="{FF2B5EF4-FFF2-40B4-BE49-F238E27FC236}">
                  <a16:creationId xmlns:a16="http://schemas.microsoft.com/office/drawing/2014/main" id="{C3614284-9D32-F843-8A7C-3CEFC5987A75}"/>
                </a:ext>
              </a:extLst>
            </p:cNvPr>
            <p:cNvSpPr/>
            <p:nvPr/>
          </p:nvSpPr>
          <p:spPr>
            <a:xfrm>
              <a:off x="8948286" y="3887986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25" name="CasellaDiTesto 23">
              <a:extLst>
                <a:ext uri="{FF2B5EF4-FFF2-40B4-BE49-F238E27FC236}">
                  <a16:creationId xmlns:a16="http://schemas.microsoft.com/office/drawing/2014/main" id="{8D07BF7C-A051-A640-95A5-185C48095C53}"/>
                </a:ext>
              </a:extLst>
            </p:cNvPr>
            <p:cNvSpPr txBox="1"/>
            <p:nvPr/>
          </p:nvSpPr>
          <p:spPr>
            <a:xfrm>
              <a:off x="8819051" y="4097153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U2</a:t>
              </a:r>
            </a:p>
          </p:txBody>
        </p:sp>
      </p:grpSp>
      <p:grpSp>
        <p:nvGrpSpPr>
          <p:cNvPr id="26" name="Gruppo 30">
            <a:extLst>
              <a:ext uri="{FF2B5EF4-FFF2-40B4-BE49-F238E27FC236}">
                <a16:creationId xmlns:a16="http://schemas.microsoft.com/office/drawing/2014/main" id="{1391950B-E7D2-4A43-8ACE-3A905BFD5965}"/>
              </a:ext>
            </a:extLst>
          </p:cNvPr>
          <p:cNvGrpSpPr/>
          <p:nvPr/>
        </p:nvGrpSpPr>
        <p:grpSpPr>
          <a:xfrm>
            <a:off x="6397060" y="6586447"/>
            <a:ext cx="611065" cy="849396"/>
            <a:chOff x="8971451" y="5099168"/>
            <a:chExt cx="572873" cy="796309"/>
          </a:xfrm>
        </p:grpSpPr>
        <p:sp>
          <p:nvSpPr>
            <p:cNvPr id="27" name="Rettangolo con angoli arrotondati 24">
              <a:extLst>
                <a:ext uri="{FF2B5EF4-FFF2-40B4-BE49-F238E27FC236}">
                  <a16:creationId xmlns:a16="http://schemas.microsoft.com/office/drawing/2014/main" id="{E157ACC1-AF24-B742-B550-5076F2126625}"/>
                </a:ext>
              </a:extLst>
            </p:cNvPr>
            <p:cNvSpPr/>
            <p:nvPr/>
          </p:nvSpPr>
          <p:spPr>
            <a:xfrm>
              <a:off x="9100686" y="5099168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28" name="CasellaDiTesto 25">
              <a:extLst>
                <a:ext uri="{FF2B5EF4-FFF2-40B4-BE49-F238E27FC236}">
                  <a16:creationId xmlns:a16="http://schemas.microsoft.com/office/drawing/2014/main" id="{FD540705-ADFD-E048-9D9E-447E67E9DAC9}"/>
                </a:ext>
              </a:extLst>
            </p:cNvPr>
            <p:cNvSpPr txBox="1"/>
            <p:nvPr/>
          </p:nvSpPr>
          <p:spPr>
            <a:xfrm>
              <a:off x="8971451" y="5308335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U1</a:t>
              </a:r>
            </a:p>
          </p:txBody>
        </p:sp>
      </p:grpSp>
      <p:grpSp>
        <p:nvGrpSpPr>
          <p:cNvPr id="29" name="Gruppo 32">
            <a:extLst>
              <a:ext uri="{FF2B5EF4-FFF2-40B4-BE49-F238E27FC236}">
                <a16:creationId xmlns:a16="http://schemas.microsoft.com/office/drawing/2014/main" id="{68792023-200F-F745-8E32-EFFC8FB5D3B2}"/>
              </a:ext>
            </a:extLst>
          </p:cNvPr>
          <p:cNvGrpSpPr/>
          <p:nvPr/>
        </p:nvGrpSpPr>
        <p:grpSpPr>
          <a:xfrm>
            <a:off x="7117454" y="6064544"/>
            <a:ext cx="611065" cy="849396"/>
            <a:chOff x="10253218" y="2732954"/>
            <a:chExt cx="572873" cy="796309"/>
          </a:xfrm>
        </p:grpSpPr>
        <p:sp>
          <p:nvSpPr>
            <p:cNvPr id="30" name="Rettangolo con angoli arrotondati 26">
              <a:extLst>
                <a:ext uri="{FF2B5EF4-FFF2-40B4-BE49-F238E27FC236}">
                  <a16:creationId xmlns:a16="http://schemas.microsoft.com/office/drawing/2014/main" id="{DB0CEAF9-B9B8-4A48-BC44-94CCA2E8FC85}"/>
                </a:ext>
              </a:extLst>
            </p:cNvPr>
            <p:cNvSpPr/>
            <p:nvPr/>
          </p:nvSpPr>
          <p:spPr>
            <a:xfrm>
              <a:off x="10382453" y="2732954"/>
              <a:ext cx="288758" cy="796309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31" name="CasellaDiTesto 27">
              <a:extLst>
                <a:ext uri="{FF2B5EF4-FFF2-40B4-BE49-F238E27FC236}">
                  <a16:creationId xmlns:a16="http://schemas.microsoft.com/office/drawing/2014/main" id="{1DB43FC4-7597-8A49-A929-B62ABEB91E92}"/>
                </a:ext>
              </a:extLst>
            </p:cNvPr>
            <p:cNvSpPr txBox="1"/>
            <p:nvPr/>
          </p:nvSpPr>
          <p:spPr>
            <a:xfrm>
              <a:off x="10253218" y="2942121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U3</a:t>
              </a:r>
            </a:p>
          </p:txBody>
        </p:sp>
      </p:grpSp>
      <p:grpSp>
        <p:nvGrpSpPr>
          <p:cNvPr id="32" name="Gruppo 35">
            <a:extLst>
              <a:ext uri="{FF2B5EF4-FFF2-40B4-BE49-F238E27FC236}">
                <a16:creationId xmlns:a16="http://schemas.microsoft.com/office/drawing/2014/main" id="{326B2E17-90E8-734C-928E-6F497C74192E}"/>
              </a:ext>
            </a:extLst>
          </p:cNvPr>
          <p:cNvGrpSpPr/>
          <p:nvPr/>
        </p:nvGrpSpPr>
        <p:grpSpPr>
          <a:xfrm>
            <a:off x="7126009" y="3814367"/>
            <a:ext cx="611065" cy="849396"/>
            <a:chOff x="10405618" y="4386896"/>
            <a:chExt cx="572873" cy="796309"/>
          </a:xfrm>
        </p:grpSpPr>
        <p:sp>
          <p:nvSpPr>
            <p:cNvPr id="33" name="Rettangolo con angoli arrotondati 28">
              <a:extLst>
                <a:ext uri="{FF2B5EF4-FFF2-40B4-BE49-F238E27FC236}">
                  <a16:creationId xmlns:a16="http://schemas.microsoft.com/office/drawing/2014/main" id="{B65796EA-912D-F540-8ACF-832FE2257863}"/>
                </a:ext>
              </a:extLst>
            </p:cNvPr>
            <p:cNvSpPr/>
            <p:nvPr/>
          </p:nvSpPr>
          <p:spPr>
            <a:xfrm>
              <a:off x="10534853" y="4386896"/>
              <a:ext cx="288758" cy="796309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34" name="CasellaDiTesto 29">
              <a:extLst>
                <a:ext uri="{FF2B5EF4-FFF2-40B4-BE49-F238E27FC236}">
                  <a16:creationId xmlns:a16="http://schemas.microsoft.com/office/drawing/2014/main" id="{453159F2-C3FC-C246-974D-8500A4BE1BCF}"/>
                </a:ext>
              </a:extLst>
            </p:cNvPr>
            <p:cNvSpPr txBox="1"/>
            <p:nvPr/>
          </p:nvSpPr>
          <p:spPr>
            <a:xfrm>
              <a:off x="10405618" y="4596063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U6</a:t>
              </a:r>
            </a:p>
          </p:txBody>
        </p:sp>
      </p:grpSp>
      <p:sp>
        <p:nvSpPr>
          <p:cNvPr id="35" name="CasellaDiTesto 36">
            <a:extLst>
              <a:ext uri="{FF2B5EF4-FFF2-40B4-BE49-F238E27FC236}">
                <a16:creationId xmlns:a16="http://schemas.microsoft.com/office/drawing/2014/main" id="{2BE592C3-C51C-2C44-B0F1-9C90038AD0E7}"/>
              </a:ext>
            </a:extLst>
          </p:cNvPr>
          <p:cNvSpPr txBox="1"/>
          <p:nvPr/>
        </p:nvSpPr>
        <p:spPr>
          <a:xfrm>
            <a:off x="2234535" y="2469241"/>
            <a:ext cx="375108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60" dirty="0">
                <a:highlight>
                  <a:srgbClr val="FFFF00"/>
                </a:highlight>
              </a:rPr>
              <a:t>U1, U2, U4, U5</a:t>
            </a:r>
            <a:r>
              <a:rPr lang="it-IT" sz="2560" dirty="0"/>
              <a:t>:</a:t>
            </a:r>
          </a:p>
          <a:p>
            <a:r>
              <a:rPr lang="it-IT" sz="2560" dirty="0"/>
              <a:t>Presa DB-25 da c.s. 90° femmina</a:t>
            </a:r>
          </a:p>
        </p:txBody>
      </p:sp>
      <p:sp>
        <p:nvSpPr>
          <p:cNvPr id="36" name="CasellaDiTesto 37">
            <a:extLst>
              <a:ext uri="{FF2B5EF4-FFF2-40B4-BE49-F238E27FC236}">
                <a16:creationId xmlns:a16="http://schemas.microsoft.com/office/drawing/2014/main" id="{98ACC550-27FD-3348-9525-5501BC527AF0}"/>
              </a:ext>
            </a:extLst>
          </p:cNvPr>
          <p:cNvSpPr txBox="1"/>
          <p:nvPr/>
        </p:nvSpPr>
        <p:spPr>
          <a:xfrm>
            <a:off x="8585209" y="2768964"/>
            <a:ext cx="4266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60" dirty="0">
                <a:highlight>
                  <a:srgbClr val="00FFFF"/>
                </a:highlight>
              </a:rPr>
              <a:t>U3, U6</a:t>
            </a:r>
            <a:r>
              <a:rPr lang="it-IT" sz="2560" dirty="0"/>
              <a:t>:</a:t>
            </a:r>
          </a:p>
          <a:p>
            <a:r>
              <a:rPr lang="it-IT" sz="2560" dirty="0"/>
              <a:t>Connettore 3M-24 da c.s. maschio </a:t>
            </a:r>
          </a:p>
          <a:p>
            <a:r>
              <a:rPr lang="it-IT" sz="2560" dirty="0"/>
              <a:t>N2524-6002RB diritto a 24 pin</a:t>
            </a:r>
          </a:p>
        </p:txBody>
      </p:sp>
      <p:sp>
        <p:nvSpPr>
          <p:cNvPr id="37" name="CasellaDiTesto 38">
            <a:extLst>
              <a:ext uri="{FF2B5EF4-FFF2-40B4-BE49-F238E27FC236}">
                <a16:creationId xmlns:a16="http://schemas.microsoft.com/office/drawing/2014/main" id="{4C87D759-21AE-DC49-A1FF-CE7D139EC413}"/>
              </a:ext>
            </a:extLst>
          </p:cNvPr>
          <p:cNvSpPr txBox="1"/>
          <p:nvPr/>
        </p:nvSpPr>
        <p:spPr>
          <a:xfrm rot="16200000">
            <a:off x="6787884" y="5129877"/>
            <a:ext cx="302999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233.35 +0 -0.3 mm</a:t>
            </a:r>
          </a:p>
        </p:txBody>
      </p:sp>
      <p:sp>
        <p:nvSpPr>
          <p:cNvPr id="38" name="CasellaDiTesto 39">
            <a:extLst>
              <a:ext uri="{FF2B5EF4-FFF2-40B4-BE49-F238E27FC236}">
                <a16:creationId xmlns:a16="http://schemas.microsoft.com/office/drawing/2014/main" id="{F9C3C9DA-6F26-424D-B518-B54CF542503C}"/>
              </a:ext>
            </a:extLst>
          </p:cNvPr>
          <p:cNvSpPr txBox="1"/>
          <p:nvPr/>
        </p:nvSpPr>
        <p:spPr>
          <a:xfrm>
            <a:off x="5882207" y="7788692"/>
            <a:ext cx="6716902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/>
              <a:t>Da U3 e U6 partono due cavi piatti verso </a:t>
            </a:r>
          </a:p>
          <a:p>
            <a:r>
              <a:rPr lang="it-IT" sz="2560" dirty="0"/>
              <a:t>connettori identici sulla scheda principale</a:t>
            </a:r>
          </a:p>
        </p:txBody>
      </p:sp>
      <p:pic>
        <p:nvPicPr>
          <p:cNvPr id="39" name="Immagine 40">
            <a:extLst>
              <a:ext uri="{FF2B5EF4-FFF2-40B4-BE49-F238E27FC236}">
                <a16:creationId xmlns:a16="http://schemas.microsoft.com/office/drawing/2014/main" id="{6EB854CF-91D0-314F-A850-AC1C6F4FE3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0504" y="5204490"/>
            <a:ext cx="3124539" cy="2062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Connettore 2 42">
            <a:extLst>
              <a:ext uri="{FF2B5EF4-FFF2-40B4-BE49-F238E27FC236}">
                <a16:creationId xmlns:a16="http://schemas.microsoft.com/office/drawing/2014/main" id="{1481AF18-6338-3043-A1DC-E94431026B9A}"/>
              </a:ext>
            </a:extLst>
          </p:cNvPr>
          <p:cNvCxnSpPr/>
          <p:nvPr/>
        </p:nvCxnSpPr>
        <p:spPr>
          <a:xfrm>
            <a:off x="6436160" y="2908941"/>
            <a:ext cx="1459200" cy="0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3">
            <a:extLst>
              <a:ext uri="{FF2B5EF4-FFF2-40B4-BE49-F238E27FC236}">
                <a16:creationId xmlns:a16="http://schemas.microsoft.com/office/drawing/2014/main" id="{CA616404-51EE-B547-8991-F288EC46D09F}"/>
              </a:ext>
            </a:extLst>
          </p:cNvPr>
          <p:cNvSpPr txBox="1"/>
          <p:nvPr/>
        </p:nvSpPr>
        <p:spPr>
          <a:xfrm>
            <a:off x="6542144" y="2395449"/>
            <a:ext cx="123783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65 mm</a:t>
            </a:r>
          </a:p>
        </p:txBody>
      </p:sp>
      <p:cxnSp>
        <p:nvCxnSpPr>
          <p:cNvPr id="42" name="Connettore 2 44">
            <a:extLst>
              <a:ext uri="{FF2B5EF4-FFF2-40B4-BE49-F238E27FC236}">
                <a16:creationId xmlns:a16="http://schemas.microsoft.com/office/drawing/2014/main" id="{DB43CFB7-0C56-614A-84B8-16544205953D}"/>
              </a:ext>
            </a:extLst>
          </p:cNvPr>
          <p:cNvCxnSpPr>
            <a:cxnSpLocks/>
          </p:cNvCxnSpPr>
          <p:nvPr/>
        </p:nvCxnSpPr>
        <p:spPr>
          <a:xfrm>
            <a:off x="8067234" y="3071501"/>
            <a:ext cx="0" cy="4608000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ccia in giù 2">
            <a:extLst>
              <a:ext uri="{FF2B5EF4-FFF2-40B4-BE49-F238E27FC236}">
                <a16:creationId xmlns:a16="http://schemas.microsoft.com/office/drawing/2014/main" id="{72BBC8B7-BC77-7340-9BA9-F39814094DF9}"/>
              </a:ext>
            </a:extLst>
          </p:cNvPr>
          <p:cNvSpPr/>
          <p:nvPr/>
        </p:nvSpPr>
        <p:spPr>
          <a:xfrm>
            <a:off x="3813768" y="3876072"/>
            <a:ext cx="316981" cy="2900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60"/>
          </a:p>
        </p:txBody>
      </p:sp>
      <p:cxnSp>
        <p:nvCxnSpPr>
          <p:cNvPr id="44" name="Connettore 2 4">
            <a:extLst>
              <a:ext uri="{FF2B5EF4-FFF2-40B4-BE49-F238E27FC236}">
                <a16:creationId xmlns:a16="http://schemas.microsoft.com/office/drawing/2014/main" id="{DF0D1C78-9859-B54C-A962-EC28024B8003}"/>
              </a:ext>
            </a:extLst>
          </p:cNvPr>
          <p:cNvCxnSpPr/>
          <p:nvPr/>
        </p:nvCxnSpPr>
        <p:spPr>
          <a:xfrm flipH="1">
            <a:off x="3995282" y="6846206"/>
            <a:ext cx="1305600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10">
            <a:extLst>
              <a:ext uri="{FF2B5EF4-FFF2-40B4-BE49-F238E27FC236}">
                <a16:creationId xmlns:a16="http://schemas.microsoft.com/office/drawing/2014/main" id="{35F841D9-769A-A84A-A9AF-C4B0E3442C2C}"/>
              </a:ext>
            </a:extLst>
          </p:cNvPr>
          <p:cNvSpPr txBox="1"/>
          <p:nvPr/>
        </p:nvSpPr>
        <p:spPr>
          <a:xfrm>
            <a:off x="4734845" y="6509282"/>
            <a:ext cx="686406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7" dirty="0">
                <a:solidFill>
                  <a:srgbClr val="FF0000"/>
                </a:solidFill>
              </a:rPr>
              <a:t>pin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9785DE-D0EE-2944-BA23-6AC6D969D36C}"/>
              </a:ext>
            </a:extLst>
          </p:cNvPr>
          <p:cNvSpPr/>
          <p:nvPr/>
        </p:nvSpPr>
        <p:spPr>
          <a:xfrm>
            <a:off x="5785675" y="1472150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FOOT-CTR-</a:t>
            </a:r>
            <a:r>
              <a:rPr lang="it-IT" dirty="0" err="1"/>
              <a:t>aux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6337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800+ BGO crystals extracted from the L3 detector…"/>
          <p:cNvSpPr txBox="1"/>
          <p:nvPr/>
        </p:nvSpPr>
        <p:spPr>
          <a:xfrm>
            <a:off x="510402" y="1412137"/>
            <a:ext cx="1208870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Bef>
                <a:spcPts val="1500"/>
              </a:spcBef>
              <a:defRPr sz="3000"/>
            </a:pPr>
            <a:r>
              <a:rPr lang="en-US" dirty="0">
                <a:solidFill>
                  <a:schemeClr val="accent1"/>
                </a:solidFill>
              </a:rPr>
              <a:t>Temperature Readout</a:t>
            </a:r>
            <a:endParaRPr lang="en-US" dirty="0"/>
          </a:p>
        </p:txBody>
      </p:sp>
      <p:sp>
        <p:nvSpPr>
          <p:cNvPr id="12" name="Next steps"/>
          <p:cNvSpPr txBox="1"/>
          <p:nvPr/>
        </p:nvSpPr>
        <p:spPr>
          <a:xfrm>
            <a:off x="9495733" y="706523"/>
            <a:ext cx="1844075" cy="5334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Mechanics</a:t>
            </a:r>
          </a:p>
        </p:txBody>
      </p:sp>
      <p:grpSp>
        <p:nvGrpSpPr>
          <p:cNvPr id="46" name="Gruppo 2">
            <a:extLst>
              <a:ext uri="{FF2B5EF4-FFF2-40B4-BE49-F238E27FC236}">
                <a16:creationId xmlns:a16="http://schemas.microsoft.com/office/drawing/2014/main" id="{DA310F78-B1FA-8048-9E38-CF80A580E9C8}"/>
              </a:ext>
            </a:extLst>
          </p:cNvPr>
          <p:cNvGrpSpPr/>
          <p:nvPr/>
        </p:nvGrpSpPr>
        <p:grpSpPr>
          <a:xfrm>
            <a:off x="1115753" y="2514671"/>
            <a:ext cx="1697994" cy="4121470"/>
            <a:chOff x="882390" y="1351724"/>
            <a:chExt cx="1591869" cy="3863878"/>
          </a:xfrm>
        </p:grpSpPr>
        <p:pic>
          <p:nvPicPr>
            <p:cNvPr id="47" name="Immagine 4">
              <a:extLst>
                <a:ext uri="{FF2B5EF4-FFF2-40B4-BE49-F238E27FC236}">
                  <a16:creationId xmlns:a16="http://schemas.microsoft.com/office/drawing/2014/main" id="{886F7CBD-7EED-5F41-A3C2-B020B2E8D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412" y="1351724"/>
              <a:ext cx="1491015" cy="3863878"/>
            </a:xfrm>
            <a:prstGeom prst="rect">
              <a:avLst/>
            </a:prstGeom>
          </p:spPr>
        </p:pic>
        <p:sp>
          <p:nvSpPr>
            <p:cNvPr id="48" name="Rettangolo 5">
              <a:extLst>
                <a:ext uri="{FF2B5EF4-FFF2-40B4-BE49-F238E27FC236}">
                  <a16:creationId xmlns:a16="http://schemas.microsoft.com/office/drawing/2014/main" id="{19AA9587-3FB5-6B44-B766-E7B8E30E43D4}"/>
                </a:ext>
              </a:extLst>
            </p:cNvPr>
            <p:cNvSpPr/>
            <p:nvPr/>
          </p:nvSpPr>
          <p:spPr>
            <a:xfrm>
              <a:off x="2343630" y="2428154"/>
              <a:ext cx="130629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49" name="Rettangolo 6">
              <a:extLst>
                <a:ext uri="{FF2B5EF4-FFF2-40B4-BE49-F238E27FC236}">
                  <a16:creationId xmlns:a16="http://schemas.microsoft.com/office/drawing/2014/main" id="{E3B1B51D-B9AE-DB42-BDE5-D700F19BE495}"/>
                </a:ext>
              </a:extLst>
            </p:cNvPr>
            <p:cNvSpPr/>
            <p:nvPr/>
          </p:nvSpPr>
          <p:spPr>
            <a:xfrm>
              <a:off x="882390" y="4178826"/>
              <a:ext cx="130629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</p:grpSp>
      <p:sp>
        <p:nvSpPr>
          <p:cNvPr id="50" name="Rettangolo 8">
            <a:extLst>
              <a:ext uri="{FF2B5EF4-FFF2-40B4-BE49-F238E27FC236}">
                <a16:creationId xmlns:a16="http://schemas.microsoft.com/office/drawing/2014/main" id="{485B3F44-A483-8B49-B912-0D6A19B63FF1}"/>
              </a:ext>
            </a:extLst>
          </p:cNvPr>
          <p:cNvSpPr/>
          <p:nvPr/>
        </p:nvSpPr>
        <p:spPr>
          <a:xfrm>
            <a:off x="3747430" y="2715545"/>
            <a:ext cx="3225600" cy="46857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60"/>
          </a:p>
        </p:txBody>
      </p:sp>
      <p:grpSp>
        <p:nvGrpSpPr>
          <p:cNvPr id="51" name="Gruppo 9">
            <a:extLst>
              <a:ext uri="{FF2B5EF4-FFF2-40B4-BE49-F238E27FC236}">
                <a16:creationId xmlns:a16="http://schemas.microsoft.com/office/drawing/2014/main" id="{C2B4248A-ACE4-9A4C-86E0-3483EA5CE302}"/>
              </a:ext>
            </a:extLst>
          </p:cNvPr>
          <p:cNvGrpSpPr/>
          <p:nvPr/>
        </p:nvGrpSpPr>
        <p:grpSpPr>
          <a:xfrm>
            <a:off x="3732784" y="2892845"/>
            <a:ext cx="611065" cy="849396"/>
            <a:chOff x="8514251" y="2428154"/>
            <a:chExt cx="572873" cy="796309"/>
          </a:xfrm>
        </p:grpSpPr>
        <p:sp>
          <p:nvSpPr>
            <p:cNvPr id="52" name="Rettangolo con angoli arrotondati 10">
              <a:extLst>
                <a:ext uri="{FF2B5EF4-FFF2-40B4-BE49-F238E27FC236}">
                  <a16:creationId xmlns:a16="http://schemas.microsoft.com/office/drawing/2014/main" id="{5C70F53F-6845-884F-A76A-6DB331BE8AAC}"/>
                </a:ext>
              </a:extLst>
            </p:cNvPr>
            <p:cNvSpPr/>
            <p:nvPr/>
          </p:nvSpPr>
          <p:spPr>
            <a:xfrm>
              <a:off x="8643486" y="2428154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53" name="CasellaDiTesto 11">
              <a:extLst>
                <a:ext uri="{FF2B5EF4-FFF2-40B4-BE49-F238E27FC236}">
                  <a16:creationId xmlns:a16="http://schemas.microsoft.com/office/drawing/2014/main" id="{908F6282-3C0F-FE4D-9120-63532D2F6A21}"/>
                </a:ext>
              </a:extLst>
            </p:cNvPr>
            <p:cNvSpPr txBox="1"/>
            <p:nvPr/>
          </p:nvSpPr>
          <p:spPr>
            <a:xfrm>
              <a:off x="8514251" y="2637321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U4</a:t>
              </a:r>
            </a:p>
          </p:txBody>
        </p:sp>
      </p:grpSp>
      <p:grpSp>
        <p:nvGrpSpPr>
          <p:cNvPr id="54" name="Gruppo 12">
            <a:extLst>
              <a:ext uri="{FF2B5EF4-FFF2-40B4-BE49-F238E27FC236}">
                <a16:creationId xmlns:a16="http://schemas.microsoft.com/office/drawing/2014/main" id="{FFA1C32B-C231-054B-A813-D3E2BDB7C2E3}"/>
              </a:ext>
            </a:extLst>
          </p:cNvPr>
          <p:cNvGrpSpPr/>
          <p:nvPr/>
        </p:nvGrpSpPr>
        <p:grpSpPr>
          <a:xfrm>
            <a:off x="3731072" y="4010223"/>
            <a:ext cx="611065" cy="849396"/>
            <a:chOff x="9282669" y="2580554"/>
            <a:chExt cx="572873" cy="796309"/>
          </a:xfrm>
        </p:grpSpPr>
        <p:sp>
          <p:nvSpPr>
            <p:cNvPr id="55" name="Rettangolo con angoli arrotondati 13">
              <a:extLst>
                <a:ext uri="{FF2B5EF4-FFF2-40B4-BE49-F238E27FC236}">
                  <a16:creationId xmlns:a16="http://schemas.microsoft.com/office/drawing/2014/main" id="{103F7960-A698-9A41-A73C-4BF1946D8BD4}"/>
                </a:ext>
              </a:extLst>
            </p:cNvPr>
            <p:cNvSpPr/>
            <p:nvPr/>
          </p:nvSpPr>
          <p:spPr>
            <a:xfrm>
              <a:off x="9411904" y="2580554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56" name="CasellaDiTesto 14">
              <a:extLst>
                <a:ext uri="{FF2B5EF4-FFF2-40B4-BE49-F238E27FC236}">
                  <a16:creationId xmlns:a16="http://schemas.microsoft.com/office/drawing/2014/main" id="{2BE6342D-E478-1F4C-9649-08E0FBCC1D40}"/>
                </a:ext>
              </a:extLst>
            </p:cNvPr>
            <p:cNvSpPr txBox="1"/>
            <p:nvPr/>
          </p:nvSpPr>
          <p:spPr>
            <a:xfrm>
              <a:off x="9282669" y="2789721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U3</a:t>
              </a:r>
            </a:p>
          </p:txBody>
        </p:sp>
      </p:grpSp>
      <p:grpSp>
        <p:nvGrpSpPr>
          <p:cNvPr id="57" name="Gruppo 15">
            <a:extLst>
              <a:ext uri="{FF2B5EF4-FFF2-40B4-BE49-F238E27FC236}">
                <a16:creationId xmlns:a16="http://schemas.microsoft.com/office/drawing/2014/main" id="{F4EBC83D-5FE4-3C49-94F4-BF867CA05AF2}"/>
              </a:ext>
            </a:extLst>
          </p:cNvPr>
          <p:cNvGrpSpPr/>
          <p:nvPr/>
        </p:nvGrpSpPr>
        <p:grpSpPr>
          <a:xfrm>
            <a:off x="3729357" y="5158413"/>
            <a:ext cx="611065" cy="849396"/>
            <a:chOff x="8819051" y="3887986"/>
            <a:chExt cx="572873" cy="796309"/>
          </a:xfrm>
        </p:grpSpPr>
        <p:sp>
          <p:nvSpPr>
            <p:cNvPr id="58" name="Rettangolo con angoli arrotondati 16">
              <a:extLst>
                <a:ext uri="{FF2B5EF4-FFF2-40B4-BE49-F238E27FC236}">
                  <a16:creationId xmlns:a16="http://schemas.microsoft.com/office/drawing/2014/main" id="{02B7B1FE-CE4D-C24D-9545-67D1EE3E5711}"/>
                </a:ext>
              </a:extLst>
            </p:cNvPr>
            <p:cNvSpPr/>
            <p:nvPr/>
          </p:nvSpPr>
          <p:spPr>
            <a:xfrm>
              <a:off x="8948286" y="3887986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59" name="CasellaDiTesto 17">
              <a:extLst>
                <a:ext uri="{FF2B5EF4-FFF2-40B4-BE49-F238E27FC236}">
                  <a16:creationId xmlns:a16="http://schemas.microsoft.com/office/drawing/2014/main" id="{361C9321-6691-C944-96C0-AAE0FEB037D7}"/>
                </a:ext>
              </a:extLst>
            </p:cNvPr>
            <p:cNvSpPr txBox="1"/>
            <p:nvPr/>
          </p:nvSpPr>
          <p:spPr>
            <a:xfrm>
              <a:off x="8819051" y="4097153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U2</a:t>
              </a:r>
            </a:p>
          </p:txBody>
        </p:sp>
      </p:grpSp>
      <p:grpSp>
        <p:nvGrpSpPr>
          <p:cNvPr id="60" name="Gruppo 18">
            <a:extLst>
              <a:ext uri="{FF2B5EF4-FFF2-40B4-BE49-F238E27FC236}">
                <a16:creationId xmlns:a16="http://schemas.microsoft.com/office/drawing/2014/main" id="{A1313881-6F86-F640-ABC0-B13E83EDFB4E}"/>
              </a:ext>
            </a:extLst>
          </p:cNvPr>
          <p:cNvGrpSpPr/>
          <p:nvPr/>
        </p:nvGrpSpPr>
        <p:grpSpPr>
          <a:xfrm>
            <a:off x="3727649" y="6296341"/>
            <a:ext cx="611065" cy="849396"/>
            <a:chOff x="8971451" y="5099168"/>
            <a:chExt cx="572873" cy="796309"/>
          </a:xfrm>
        </p:grpSpPr>
        <p:sp>
          <p:nvSpPr>
            <p:cNvPr id="61" name="Rettangolo con angoli arrotondati 19">
              <a:extLst>
                <a:ext uri="{FF2B5EF4-FFF2-40B4-BE49-F238E27FC236}">
                  <a16:creationId xmlns:a16="http://schemas.microsoft.com/office/drawing/2014/main" id="{B0948E83-F010-064A-96FB-B61CF3FEDEB5}"/>
                </a:ext>
              </a:extLst>
            </p:cNvPr>
            <p:cNvSpPr/>
            <p:nvPr/>
          </p:nvSpPr>
          <p:spPr>
            <a:xfrm>
              <a:off x="9100686" y="5099168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62" name="CasellaDiTesto 20">
              <a:extLst>
                <a:ext uri="{FF2B5EF4-FFF2-40B4-BE49-F238E27FC236}">
                  <a16:creationId xmlns:a16="http://schemas.microsoft.com/office/drawing/2014/main" id="{7234A875-5AB6-BC4A-AF41-33A73AE01E00}"/>
                </a:ext>
              </a:extLst>
            </p:cNvPr>
            <p:cNvSpPr txBox="1"/>
            <p:nvPr/>
          </p:nvSpPr>
          <p:spPr>
            <a:xfrm>
              <a:off x="8971451" y="5308335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U1</a:t>
              </a:r>
            </a:p>
          </p:txBody>
        </p:sp>
      </p:grpSp>
      <p:grpSp>
        <p:nvGrpSpPr>
          <p:cNvPr id="63" name="Gruppo 21">
            <a:extLst>
              <a:ext uri="{FF2B5EF4-FFF2-40B4-BE49-F238E27FC236}">
                <a16:creationId xmlns:a16="http://schemas.microsoft.com/office/drawing/2014/main" id="{5756C9B7-6439-114D-8359-9A02E0B9F242}"/>
              </a:ext>
            </a:extLst>
          </p:cNvPr>
          <p:cNvGrpSpPr/>
          <p:nvPr/>
        </p:nvGrpSpPr>
        <p:grpSpPr>
          <a:xfrm>
            <a:off x="4910057" y="5764167"/>
            <a:ext cx="611065" cy="849396"/>
            <a:chOff x="10253218" y="2732954"/>
            <a:chExt cx="572873" cy="796309"/>
          </a:xfrm>
        </p:grpSpPr>
        <p:sp>
          <p:nvSpPr>
            <p:cNvPr id="64" name="Rettangolo con angoli arrotondati 22">
              <a:extLst>
                <a:ext uri="{FF2B5EF4-FFF2-40B4-BE49-F238E27FC236}">
                  <a16:creationId xmlns:a16="http://schemas.microsoft.com/office/drawing/2014/main" id="{7B11A9F5-E813-0A4A-B7DC-C6D634EC99A4}"/>
                </a:ext>
              </a:extLst>
            </p:cNvPr>
            <p:cNvSpPr/>
            <p:nvPr/>
          </p:nvSpPr>
          <p:spPr>
            <a:xfrm>
              <a:off x="10382453" y="2732954"/>
              <a:ext cx="288758" cy="796309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65" name="CasellaDiTesto 23">
              <a:extLst>
                <a:ext uri="{FF2B5EF4-FFF2-40B4-BE49-F238E27FC236}">
                  <a16:creationId xmlns:a16="http://schemas.microsoft.com/office/drawing/2014/main" id="{0F7F89A2-C39C-AB4C-B737-D06A61D66A71}"/>
                </a:ext>
              </a:extLst>
            </p:cNvPr>
            <p:cNvSpPr txBox="1"/>
            <p:nvPr/>
          </p:nvSpPr>
          <p:spPr>
            <a:xfrm>
              <a:off x="10253218" y="2942121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U5</a:t>
              </a:r>
            </a:p>
          </p:txBody>
        </p:sp>
      </p:grpSp>
      <p:grpSp>
        <p:nvGrpSpPr>
          <p:cNvPr id="66" name="Gruppo 24">
            <a:extLst>
              <a:ext uri="{FF2B5EF4-FFF2-40B4-BE49-F238E27FC236}">
                <a16:creationId xmlns:a16="http://schemas.microsoft.com/office/drawing/2014/main" id="{095BF9BC-60FC-8847-81B8-1818E19643A5}"/>
              </a:ext>
            </a:extLst>
          </p:cNvPr>
          <p:cNvGrpSpPr/>
          <p:nvPr/>
        </p:nvGrpSpPr>
        <p:grpSpPr>
          <a:xfrm>
            <a:off x="4928880" y="3524261"/>
            <a:ext cx="611065" cy="849396"/>
            <a:chOff x="10405618" y="4386896"/>
            <a:chExt cx="572873" cy="796309"/>
          </a:xfrm>
        </p:grpSpPr>
        <p:sp>
          <p:nvSpPr>
            <p:cNvPr id="67" name="Rettangolo con angoli arrotondati 25">
              <a:extLst>
                <a:ext uri="{FF2B5EF4-FFF2-40B4-BE49-F238E27FC236}">
                  <a16:creationId xmlns:a16="http://schemas.microsoft.com/office/drawing/2014/main" id="{A2098F7E-A8C5-0642-9029-3B541B7D7D6D}"/>
                </a:ext>
              </a:extLst>
            </p:cNvPr>
            <p:cNvSpPr/>
            <p:nvPr/>
          </p:nvSpPr>
          <p:spPr>
            <a:xfrm>
              <a:off x="10534853" y="4386896"/>
              <a:ext cx="288758" cy="796309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68" name="CasellaDiTesto 26">
              <a:extLst>
                <a:ext uri="{FF2B5EF4-FFF2-40B4-BE49-F238E27FC236}">
                  <a16:creationId xmlns:a16="http://schemas.microsoft.com/office/drawing/2014/main" id="{C9C8C0B1-305B-4542-A6A7-68D15DC4448D}"/>
                </a:ext>
              </a:extLst>
            </p:cNvPr>
            <p:cNvSpPr txBox="1"/>
            <p:nvPr/>
          </p:nvSpPr>
          <p:spPr>
            <a:xfrm>
              <a:off x="10405618" y="4596063"/>
              <a:ext cx="572873" cy="455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U6</a:t>
              </a:r>
            </a:p>
          </p:txBody>
        </p:sp>
      </p:grpSp>
      <p:sp>
        <p:nvSpPr>
          <p:cNvPr id="69" name="CasellaDiTesto 27">
            <a:extLst>
              <a:ext uri="{FF2B5EF4-FFF2-40B4-BE49-F238E27FC236}">
                <a16:creationId xmlns:a16="http://schemas.microsoft.com/office/drawing/2014/main" id="{9B2EF05D-2404-684F-80FA-E92EC344DE35}"/>
              </a:ext>
            </a:extLst>
          </p:cNvPr>
          <p:cNvSpPr txBox="1"/>
          <p:nvPr/>
        </p:nvSpPr>
        <p:spPr>
          <a:xfrm>
            <a:off x="7671189" y="3202282"/>
            <a:ext cx="5070619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highlight>
                  <a:srgbClr val="00FFFF"/>
                </a:highlight>
              </a:rPr>
              <a:t>U5, U6</a:t>
            </a:r>
            <a:r>
              <a:rPr lang="it-IT" sz="2560" dirty="0"/>
              <a:t>:</a:t>
            </a:r>
          </a:p>
          <a:p>
            <a:r>
              <a:rPr lang="it-IT" sz="2560" dirty="0"/>
              <a:t>Connettore 3M da c.s. maschio</a:t>
            </a:r>
          </a:p>
          <a:p>
            <a:r>
              <a:rPr lang="it-IT" sz="2560" dirty="0"/>
              <a:t>N2524-6002RB diritto a 24 pin</a:t>
            </a:r>
          </a:p>
        </p:txBody>
      </p:sp>
      <p:cxnSp>
        <p:nvCxnSpPr>
          <p:cNvPr id="70" name="Connettore diritto 28">
            <a:extLst>
              <a:ext uri="{FF2B5EF4-FFF2-40B4-BE49-F238E27FC236}">
                <a16:creationId xmlns:a16="http://schemas.microsoft.com/office/drawing/2014/main" id="{B9E82A10-E698-2D4E-9E30-BE336D726C30}"/>
              </a:ext>
            </a:extLst>
          </p:cNvPr>
          <p:cNvCxnSpPr/>
          <p:nvPr/>
        </p:nvCxnSpPr>
        <p:spPr>
          <a:xfrm>
            <a:off x="4876803" y="2695899"/>
            <a:ext cx="0" cy="5145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1">
            <a:extLst>
              <a:ext uri="{FF2B5EF4-FFF2-40B4-BE49-F238E27FC236}">
                <a16:creationId xmlns:a16="http://schemas.microsoft.com/office/drawing/2014/main" id="{2534D500-CF22-7E45-9EB6-2E6E0164E7C0}"/>
              </a:ext>
            </a:extLst>
          </p:cNvPr>
          <p:cNvSpPr txBox="1"/>
          <p:nvPr/>
        </p:nvSpPr>
        <p:spPr>
          <a:xfrm>
            <a:off x="4373148" y="7532125"/>
            <a:ext cx="3825085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ingombro</a:t>
            </a:r>
          </a:p>
          <a:p>
            <a:r>
              <a:rPr lang="it-IT" sz="2560" dirty="0">
                <a:solidFill>
                  <a:srgbClr val="3333CC"/>
                </a:solidFill>
              </a:rPr>
              <a:t>scheda FOOT-CTR-</a:t>
            </a:r>
            <a:r>
              <a:rPr lang="it-IT" sz="2560" dirty="0" err="1">
                <a:solidFill>
                  <a:srgbClr val="3333CC"/>
                </a:solidFill>
              </a:rPr>
              <a:t>aux</a:t>
            </a:r>
            <a:endParaRPr lang="it-IT" sz="2560" dirty="0">
              <a:solidFill>
                <a:srgbClr val="3333CC"/>
              </a:solidFill>
            </a:endParaRPr>
          </a:p>
        </p:txBody>
      </p:sp>
      <p:sp>
        <p:nvSpPr>
          <p:cNvPr id="72" name="CasellaDiTesto 29">
            <a:extLst>
              <a:ext uri="{FF2B5EF4-FFF2-40B4-BE49-F238E27FC236}">
                <a16:creationId xmlns:a16="http://schemas.microsoft.com/office/drawing/2014/main" id="{630A145C-6973-FE43-855C-458E0B10B4FE}"/>
              </a:ext>
            </a:extLst>
          </p:cNvPr>
          <p:cNvSpPr txBox="1"/>
          <p:nvPr/>
        </p:nvSpPr>
        <p:spPr>
          <a:xfrm>
            <a:off x="8241878" y="4294228"/>
            <a:ext cx="4479331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60" dirty="0">
                <a:highlight>
                  <a:srgbClr val="FFFF00"/>
                </a:highlight>
              </a:rPr>
              <a:t>J1, J2</a:t>
            </a:r>
            <a:r>
              <a:rPr lang="it-IT" sz="2560" dirty="0"/>
              <a:t>:</a:t>
            </a:r>
          </a:p>
          <a:p>
            <a:r>
              <a:rPr lang="it-IT" sz="2560" dirty="0"/>
              <a:t>Connettore VME tipo C da c.s. maschio a 90°, 96 pin (DIN 41612) su 3 file (a, b, c)</a:t>
            </a:r>
          </a:p>
        </p:txBody>
      </p:sp>
      <p:sp>
        <p:nvSpPr>
          <p:cNvPr id="73" name="CasellaDiTesto 30">
            <a:extLst>
              <a:ext uri="{FF2B5EF4-FFF2-40B4-BE49-F238E27FC236}">
                <a16:creationId xmlns:a16="http://schemas.microsoft.com/office/drawing/2014/main" id="{2350AEC6-23A2-A248-81F9-D988F4AB9E9A}"/>
              </a:ext>
            </a:extLst>
          </p:cNvPr>
          <p:cNvSpPr txBox="1"/>
          <p:nvPr/>
        </p:nvSpPr>
        <p:spPr>
          <a:xfrm>
            <a:off x="8081870" y="2000990"/>
            <a:ext cx="447933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60" dirty="0">
                <a:highlight>
                  <a:srgbClr val="FFFF00"/>
                </a:highlight>
              </a:rPr>
              <a:t>U1, U2, U3, U4</a:t>
            </a:r>
            <a:r>
              <a:rPr lang="it-IT" sz="2560" dirty="0"/>
              <a:t>:</a:t>
            </a:r>
          </a:p>
          <a:p>
            <a:r>
              <a:rPr lang="it-IT" sz="2560" dirty="0"/>
              <a:t>Presa DB-25 da c.s. 90° femmina</a:t>
            </a:r>
          </a:p>
        </p:txBody>
      </p:sp>
      <p:sp>
        <p:nvSpPr>
          <p:cNvPr id="74" name="CasellaDiTesto 31">
            <a:extLst>
              <a:ext uri="{FF2B5EF4-FFF2-40B4-BE49-F238E27FC236}">
                <a16:creationId xmlns:a16="http://schemas.microsoft.com/office/drawing/2014/main" id="{8A0F87FB-2106-CF4A-BA44-0330D4083D5A}"/>
              </a:ext>
            </a:extLst>
          </p:cNvPr>
          <p:cNvSpPr txBox="1"/>
          <p:nvPr/>
        </p:nvSpPr>
        <p:spPr>
          <a:xfrm>
            <a:off x="4551507" y="2237430"/>
            <a:ext cx="142058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160 mm</a:t>
            </a:r>
          </a:p>
        </p:txBody>
      </p:sp>
      <p:cxnSp>
        <p:nvCxnSpPr>
          <p:cNvPr id="75" name="Connettore 2 33">
            <a:extLst>
              <a:ext uri="{FF2B5EF4-FFF2-40B4-BE49-F238E27FC236}">
                <a16:creationId xmlns:a16="http://schemas.microsoft.com/office/drawing/2014/main" id="{E98B9BDB-AEBA-C14E-A374-29DDDD9DBF91}"/>
              </a:ext>
            </a:extLst>
          </p:cNvPr>
          <p:cNvCxnSpPr/>
          <p:nvPr/>
        </p:nvCxnSpPr>
        <p:spPr>
          <a:xfrm>
            <a:off x="3773092" y="2586538"/>
            <a:ext cx="3179405" cy="0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po 35">
            <a:extLst>
              <a:ext uri="{FF2B5EF4-FFF2-40B4-BE49-F238E27FC236}">
                <a16:creationId xmlns:a16="http://schemas.microsoft.com/office/drawing/2014/main" id="{ED08F707-75D8-AE4B-BC0F-246A3CD6D478}"/>
              </a:ext>
            </a:extLst>
          </p:cNvPr>
          <p:cNvGrpSpPr/>
          <p:nvPr/>
        </p:nvGrpSpPr>
        <p:grpSpPr>
          <a:xfrm>
            <a:off x="6667119" y="2920212"/>
            <a:ext cx="550151" cy="1835027"/>
            <a:chOff x="9293604" y="2580554"/>
            <a:chExt cx="515766" cy="796309"/>
          </a:xfrm>
        </p:grpSpPr>
        <p:sp>
          <p:nvSpPr>
            <p:cNvPr id="77" name="Rettangolo con angoli arrotondati 36">
              <a:extLst>
                <a:ext uri="{FF2B5EF4-FFF2-40B4-BE49-F238E27FC236}">
                  <a16:creationId xmlns:a16="http://schemas.microsoft.com/office/drawing/2014/main" id="{10218C93-14B2-FA49-9D9E-CBFBFC8CE008}"/>
                </a:ext>
              </a:extLst>
            </p:cNvPr>
            <p:cNvSpPr/>
            <p:nvPr/>
          </p:nvSpPr>
          <p:spPr>
            <a:xfrm>
              <a:off x="9411904" y="2580554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78" name="CasellaDiTesto 37">
              <a:extLst>
                <a:ext uri="{FF2B5EF4-FFF2-40B4-BE49-F238E27FC236}">
                  <a16:creationId xmlns:a16="http://schemas.microsoft.com/office/drawing/2014/main" id="{415E8D7B-6752-E747-A982-44893B83F175}"/>
                </a:ext>
              </a:extLst>
            </p:cNvPr>
            <p:cNvSpPr txBox="1"/>
            <p:nvPr/>
          </p:nvSpPr>
          <p:spPr>
            <a:xfrm>
              <a:off x="9293604" y="2847636"/>
              <a:ext cx="515766" cy="211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J1</a:t>
              </a:r>
            </a:p>
          </p:txBody>
        </p:sp>
      </p:grpSp>
      <p:grpSp>
        <p:nvGrpSpPr>
          <p:cNvPr id="79" name="Gruppo 38">
            <a:extLst>
              <a:ext uri="{FF2B5EF4-FFF2-40B4-BE49-F238E27FC236}">
                <a16:creationId xmlns:a16="http://schemas.microsoft.com/office/drawing/2014/main" id="{CD4CEE04-8F63-504F-B53E-FF49C64EDB02}"/>
              </a:ext>
            </a:extLst>
          </p:cNvPr>
          <p:cNvGrpSpPr/>
          <p:nvPr/>
        </p:nvGrpSpPr>
        <p:grpSpPr>
          <a:xfrm>
            <a:off x="6675666" y="5392839"/>
            <a:ext cx="550151" cy="1835027"/>
            <a:chOff x="9293604" y="2580554"/>
            <a:chExt cx="515766" cy="796309"/>
          </a:xfrm>
        </p:grpSpPr>
        <p:sp>
          <p:nvSpPr>
            <p:cNvPr id="80" name="Rettangolo con angoli arrotondati 39">
              <a:extLst>
                <a:ext uri="{FF2B5EF4-FFF2-40B4-BE49-F238E27FC236}">
                  <a16:creationId xmlns:a16="http://schemas.microsoft.com/office/drawing/2014/main" id="{161B79DD-6B3A-6942-8F93-8378100FE055}"/>
                </a:ext>
              </a:extLst>
            </p:cNvPr>
            <p:cNvSpPr/>
            <p:nvPr/>
          </p:nvSpPr>
          <p:spPr>
            <a:xfrm>
              <a:off x="9411904" y="2580554"/>
              <a:ext cx="288758" cy="7963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560"/>
            </a:p>
          </p:txBody>
        </p:sp>
        <p:sp>
          <p:nvSpPr>
            <p:cNvPr id="81" name="CasellaDiTesto 40">
              <a:extLst>
                <a:ext uri="{FF2B5EF4-FFF2-40B4-BE49-F238E27FC236}">
                  <a16:creationId xmlns:a16="http://schemas.microsoft.com/office/drawing/2014/main" id="{548A6BB7-AFE3-654B-87AB-2122A9955672}"/>
                </a:ext>
              </a:extLst>
            </p:cNvPr>
            <p:cNvSpPr txBox="1"/>
            <p:nvPr/>
          </p:nvSpPr>
          <p:spPr>
            <a:xfrm>
              <a:off x="9293604" y="2847636"/>
              <a:ext cx="515766" cy="211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560" dirty="0"/>
                <a:t>J2</a:t>
              </a:r>
            </a:p>
          </p:txBody>
        </p:sp>
      </p:grpSp>
      <p:pic>
        <p:nvPicPr>
          <p:cNvPr id="82" name="Immagine 41">
            <a:extLst>
              <a:ext uri="{FF2B5EF4-FFF2-40B4-BE49-F238E27FC236}">
                <a16:creationId xmlns:a16="http://schemas.microsoft.com/office/drawing/2014/main" id="{BCACD3E3-ED9C-E34B-8754-A29B71846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70648" y="5764444"/>
            <a:ext cx="1867665" cy="1084668"/>
          </a:xfrm>
          <a:prstGeom prst="rect">
            <a:avLst/>
          </a:prstGeom>
        </p:spPr>
      </p:pic>
      <p:pic>
        <p:nvPicPr>
          <p:cNvPr id="83" name="Immagine 42">
            <a:extLst>
              <a:ext uri="{FF2B5EF4-FFF2-40B4-BE49-F238E27FC236}">
                <a16:creationId xmlns:a16="http://schemas.microsoft.com/office/drawing/2014/main" id="{E71EF08E-663E-6640-A28D-990D4642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39293" y="6634862"/>
            <a:ext cx="1867665" cy="1084668"/>
          </a:xfrm>
          <a:prstGeom prst="rect">
            <a:avLst/>
          </a:prstGeom>
        </p:spPr>
      </p:pic>
      <p:sp>
        <p:nvSpPr>
          <p:cNvPr id="84" name="CasellaDiTesto 43">
            <a:extLst>
              <a:ext uri="{FF2B5EF4-FFF2-40B4-BE49-F238E27FC236}">
                <a16:creationId xmlns:a16="http://schemas.microsoft.com/office/drawing/2014/main" id="{A85D8BC5-9D9D-6640-BC00-54B0B8C42A19}"/>
              </a:ext>
            </a:extLst>
          </p:cNvPr>
          <p:cNvSpPr txBox="1"/>
          <p:nvPr/>
        </p:nvSpPr>
        <p:spPr>
          <a:xfrm>
            <a:off x="8503535" y="5702503"/>
            <a:ext cx="123783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59 mm</a:t>
            </a:r>
          </a:p>
        </p:txBody>
      </p:sp>
      <p:sp>
        <p:nvSpPr>
          <p:cNvPr id="85" name="CasellaDiTesto 44">
            <a:extLst>
              <a:ext uri="{FF2B5EF4-FFF2-40B4-BE49-F238E27FC236}">
                <a16:creationId xmlns:a16="http://schemas.microsoft.com/office/drawing/2014/main" id="{BB168A68-2984-8845-AFF8-037D0B6B77DC}"/>
              </a:ext>
            </a:extLst>
          </p:cNvPr>
          <p:cNvSpPr txBox="1"/>
          <p:nvPr/>
        </p:nvSpPr>
        <p:spPr>
          <a:xfrm rot="16200000">
            <a:off x="7561590" y="6734446"/>
            <a:ext cx="123783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81 mm</a:t>
            </a:r>
          </a:p>
        </p:txBody>
      </p:sp>
      <p:cxnSp>
        <p:nvCxnSpPr>
          <p:cNvPr id="86" name="Connettore 2 45">
            <a:extLst>
              <a:ext uri="{FF2B5EF4-FFF2-40B4-BE49-F238E27FC236}">
                <a16:creationId xmlns:a16="http://schemas.microsoft.com/office/drawing/2014/main" id="{46D34F70-523C-E749-AC29-26736277EA7F}"/>
              </a:ext>
            </a:extLst>
          </p:cNvPr>
          <p:cNvCxnSpPr/>
          <p:nvPr/>
        </p:nvCxnSpPr>
        <p:spPr>
          <a:xfrm>
            <a:off x="8448000" y="6140442"/>
            <a:ext cx="1459200" cy="0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46">
            <a:extLst>
              <a:ext uri="{FF2B5EF4-FFF2-40B4-BE49-F238E27FC236}">
                <a16:creationId xmlns:a16="http://schemas.microsoft.com/office/drawing/2014/main" id="{3EE103AB-5DFA-634A-B75C-B76B6C94C750}"/>
              </a:ext>
            </a:extLst>
          </p:cNvPr>
          <p:cNvCxnSpPr>
            <a:cxnSpLocks/>
          </p:cNvCxnSpPr>
          <p:nvPr/>
        </p:nvCxnSpPr>
        <p:spPr>
          <a:xfrm flipV="1">
            <a:off x="8408033" y="6211200"/>
            <a:ext cx="0" cy="1843200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sellaDiTesto 34">
            <a:extLst>
              <a:ext uri="{FF2B5EF4-FFF2-40B4-BE49-F238E27FC236}">
                <a16:creationId xmlns:a16="http://schemas.microsoft.com/office/drawing/2014/main" id="{76A84DE1-AD92-B146-AD12-59BCB128EEEE}"/>
              </a:ext>
            </a:extLst>
          </p:cNvPr>
          <p:cNvSpPr txBox="1"/>
          <p:nvPr/>
        </p:nvSpPr>
        <p:spPr>
          <a:xfrm>
            <a:off x="5438363" y="8427647"/>
            <a:ext cx="4746812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/>
              <a:t>Lasciare spazio per Arduino, </a:t>
            </a:r>
          </a:p>
          <a:p>
            <a:r>
              <a:rPr lang="it-IT" sz="2560" dirty="0"/>
              <a:t>verrà montato sulla </a:t>
            </a:r>
          </a:p>
          <a:p>
            <a:r>
              <a:rPr lang="it-IT" sz="2560" dirty="0"/>
              <a:t>scheda «master»</a:t>
            </a:r>
          </a:p>
        </p:txBody>
      </p:sp>
      <p:cxnSp>
        <p:nvCxnSpPr>
          <p:cNvPr id="89" name="Connettore 2 47">
            <a:extLst>
              <a:ext uri="{FF2B5EF4-FFF2-40B4-BE49-F238E27FC236}">
                <a16:creationId xmlns:a16="http://schemas.microsoft.com/office/drawing/2014/main" id="{311DD635-BC2D-3D4A-948D-D95B4E5B8440}"/>
              </a:ext>
            </a:extLst>
          </p:cNvPr>
          <p:cNvCxnSpPr/>
          <p:nvPr/>
        </p:nvCxnSpPr>
        <p:spPr>
          <a:xfrm>
            <a:off x="3630628" y="8000342"/>
            <a:ext cx="1305600" cy="0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48">
            <a:extLst>
              <a:ext uri="{FF2B5EF4-FFF2-40B4-BE49-F238E27FC236}">
                <a16:creationId xmlns:a16="http://schemas.microsoft.com/office/drawing/2014/main" id="{110306FC-9B82-8640-91A8-37B15CE67F7D}"/>
              </a:ext>
            </a:extLst>
          </p:cNvPr>
          <p:cNvSpPr txBox="1"/>
          <p:nvPr/>
        </p:nvSpPr>
        <p:spPr>
          <a:xfrm>
            <a:off x="3736613" y="7486851"/>
            <a:ext cx="123783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65 mm</a:t>
            </a:r>
          </a:p>
        </p:txBody>
      </p:sp>
      <p:sp>
        <p:nvSpPr>
          <p:cNvPr id="91" name="CasellaDiTesto 49">
            <a:extLst>
              <a:ext uri="{FF2B5EF4-FFF2-40B4-BE49-F238E27FC236}">
                <a16:creationId xmlns:a16="http://schemas.microsoft.com/office/drawing/2014/main" id="{9C9FD9DB-90D7-D346-9010-D8069880BACB}"/>
              </a:ext>
            </a:extLst>
          </p:cNvPr>
          <p:cNvSpPr txBox="1"/>
          <p:nvPr/>
        </p:nvSpPr>
        <p:spPr>
          <a:xfrm rot="16200000">
            <a:off x="6053627" y="4763638"/>
            <a:ext cx="302999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60" dirty="0">
                <a:solidFill>
                  <a:srgbClr val="3333CC"/>
                </a:solidFill>
              </a:rPr>
              <a:t>233.35 +0 -0.3 mm</a:t>
            </a:r>
          </a:p>
        </p:txBody>
      </p:sp>
      <p:cxnSp>
        <p:nvCxnSpPr>
          <p:cNvPr id="92" name="Connettore 2 50">
            <a:extLst>
              <a:ext uri="{FF2B5EF4-FFF2-40B4-BE49-F238E27FC236}">
                <a16:creationId xmlns:a16="http://schemas.microsoft.com/office/drawing/2014/main" id="{6C331EE1-0CE0-B84A-8317-C0234DE4A06D}"/>
              </a:ext>
            </a:extLst>
          </p:cNvPr>
          <p:cNvCxnSpPr>
            <a:cxnSpLocks/>
          </p:cNvCxnSpPr>
          <p:nvPr/>
        </p:nvCxnSpPr>
        <p:spPr>
          <a:xfrm>
            <a:off x="7332977" y="2705262"/>
            <a:ext cx="0" cy="4684800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C7F285EC-D00D-6D43-AC04-74236E6CAF9B}"/>
              </a:ext>
            </a:extLst>
          </p:cNvPr>
          <p:cNvSpPr/>
          <p:nvPr/>
        </p:nvSpPr>
        <p:spPr>
          <a:xfrm>
            <a:off x="5688692" y="1472150"/>
            <a:ext cx="263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FOOT-CTR-</a:t>
            </a:r>
            <a:r>
              <a:rPr lang="it-IT" dirty="0" err="1"/>
              <a:t>main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397473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14886</TotalTime>
  <Words>664</Words>
  <Application>Microsoft Macintosh PowerPoint</Application>
  <PresentationFormat>Custom</PresentationFormat>
  <Paragraphs>186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Piergiorgio Cerello</cp:lastModifiedBy>
  <cp:revision>310</cp:revision>
  <cp:lastPrinted>2018-06-03T22:13:19Z</cp:lastPrinted>
  <dcterms:modified xsi:type="dcterms:W3CDTF">2021-05-25T07:53:42Z</dcterms:modified>
</cp:coreProperties>
</file>