
<file path=[Content_Types].xml><?xml version="1.0" encoding="utf-8"?>
<Types xmlns="http://schemas.openxmlformats.org/package/2006/content-types">
  <Default Extension="emf" ContentType="image/x-emf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sldIdLst>
    <p:sldId id="256" r:id="rId2"/>
    <p:sldId id="346" r:id="rId3"/>
    <p:sldId id="359" r:id="rId4"/>
    <p:sldId id="337" r:id="rId5"/>
    <p:sldId id="266" r:id="rId6"/>
    <p:sldId id="276" r:id="rId7"/>
    <p:sldId id="282" r:id="rId8"/>
    <p:sldId id="279" r:id="rId9"/>
    <p:sldId id="273" r:id="rId10"/>
    <p:sldId id="257" r:id="rId11"/>
    <p:sldId id="258" r:id="rId12"/>
    <p:sldId id="259" r:id="rId13"/>
    <p:sldId id="265" r:id="rId14"/>
    <p:sldId id="260" r:id="rId15"/>
    <p:sldId id="261" r:id="rId16"/>
    <p:sldId id="262" r:id="rId17"/>
    <p:sldId id="267" r:id="rId18"/>
    <p:sldId id="268" r:id="rId19"/>
    <p:sldId id="277" r:id="rId20"/>
    <p:sldId id="336" r:id="rId21"/>
    <p:sldId id="278" r:id="rId22"/>
    <p:sldId id="342" r:id="rId23"/>
    <p:sldId id="356" r:id="rId24"/>
    <p:sldId id="357" r:id="rId25"/>
    <p:sldId id="341" r:id="rId26"/>
    <p:sldId id="343" r:id="rId27"/>
    <p:sldId id="352" r:id="rId28"/>
    <p:sldId id="353" r:id="rId29"/>
    <p:sldId id="354" r:id="rId30"/>
    <p:sldId id="269" r:id="rId31"/>
    <p:sldId id="270" r:id="rId32"/>
    <p:sldId id="327" r:id="rId33"/>
    <p:sldId id="319" r:id="rId34"/>
    <p:sldId id="320" r:id="rId35"/>
    <p:sldId id="323" r:id="rId36"/>
    <p:sldId id="355" r:id="rId37"/>
    <p:sldId id="358" r:id="rId38"/>
    <p:sldId id="348" r:id="rId39"/>
    <p:sldId id="360" r:id="rId40"/>
    <p:sldId id="361" r:id="rId41"/>
    <p:sldId id="362" r:id="rId42"/>
    <p:sldId id="363" r:id="rId43"/>
    <p:sldId id="287" r:id="rId44"/>
    <p:sldId id="344" r:id="rId45"/>
    <p:sldId id="281" r:id="rId46"/>
    <p:sldId id="347" r:id="rId47"/>
    <p:sldId id="275" r:id="rId48"/>
    <p:sldId id="274" r:id="rId49"/>
    <p:sldId id="335" r:id="rId50"/>
    <p:sldId id="285" r:id="rId51"/>
    <p:sldId id="286" r:id="rId52"/>
    <p:sldId id="334" r:id="rId53"/>
    <p:sldId id="289" r:id="rId54"/>
  </p:sldIdLst>
  <p:sldSz cx="9144000" cy="6858000" type="screen4x3"/>
  <p:notesSz cx="9144000" cy="6858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0"/>
    <p:restoredTop sz="94694"/>
  </p:normalViewPr>
  <p:slideViewPr>
    <p:cSldViewPr>
      <p:cViewPr varScale="1">
        <p:scale>
          <a:sx n="121" d="100"/>
          <a:sy n="121" d="100"/>
        </p:scale>
        <p:origin x="696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8D1B7-FFFF-E843-BF44-762A6D2FAA05}" type="datetimeFigureOut">
              <a:rPr lang="en-IT" smtClean="0"/>
              <a:t>25/06/2020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4121-DCC0-6543-9789-23007C9ADAFD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51374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42831" y="159860"/>
            <a:ext cx="3458336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8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9448" y="1377669"/>
            <a:ext cx="6196330" cy="1456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00415" y="6433619"/>
            <a:ext cx="231775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0090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europeanstrategyupdate.web.cern.ch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daniel.schulte@cern.ch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sites.google.com/site/muoncollider/hom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sites.google.com/site/muoncollider/home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hyperlink" Target="mailto:andre.philippe.sailer@cern.ch" TargetMode="External"/><Relationship Id="rId3" Type="http://schemas.openxmlformats.org/officeDocument/2006/relationships/slide" Target="slide9.xml"/><Relationship Id="rId7" Type="http://schemas.openxmlformats.org/officeDocument/2006/relationships/slide" Target="slide30.xml"/><Relationship Id="rId12" Type="http://schemas.openxmlformats.org/officeDocument/2006/relationships/image" Target="../media/image3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image" Target="../media/image38.png"/><Relationship Id="rId5" Type="http://schemas.openxmlformats.org/officeDocument/2006/relationships/slide" Target="slide17.xml"/><Relationship Id="rId10" Type="http://schemas.openxmlformats.org/officeDocument/2006/relationships/image" Target="../media/image37.png"/><Relationship Id="rId4" Type="http://schemas.openxmlformats.org/officeDocument/2006/relationships/slide" Target="slide5.xml"/><Relationship Id="rId9" Type="http://schemas.openxmlformats.org/officeDocument/2006/relationships/image" Target="../media/image36.jpg"/><Relationship Id="rId14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hyperlink" Target="https://cds.cern.ch/record/2649646" TargetMode="External"/><Relationship Id="rId7" Type="http://schemas.openxmlformats.org/officeDocument/2006/relationships/hyperlink" Target="mailto:andre.philippe.sailer@cern.ch" TargetMode="External"/><Relationship Id="rId2" Type="http://schemas.openxmlformats.org/officeDocument/2006/relationships/hyperlink" Target="https://agenda.infn.it/event/19047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erncourier.com/a/sketching-out-a-muon-collider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://map.fnal.gov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30256" y="386445"/>
            <a:ext cx="24834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0" dirty="0"/>
              <a:t>RD_MUCOL</a:t>
            </a:r>
            <a:endParaRPr sz="4000"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473834" y="1143000"/>
            <a:ext cx="619633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INFN </a:t>
            </a:r>
            <a:r>
              <a:rPr spc="-5" dirty="0"/>
              <a:t>activities </a:t>
            </a:r>
            <a:r>
              <a:rPr spc="-15" dirty="0"/>
              <a:t>for </a:t>
            </a:r>
            <a:r>
              <a:rPr spc="-5" dirty="0"/>
              <a:t>Muon</a:t>
            </a:r>
            <a:r>
              <a:rPr spc="-20" dirty="0"/>
              <a:t> </a:t>
            </a:r>
            <a:r>
              <a:rPr spc="-5" dirty="0"/>
              <a:t>Colliders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299545" y="2209800"/>
            <a:ext cx="8839200" cy="374461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2900">
              <a:spcBef>
                <a:spcPts val="1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CERN Open Council Announcement on </a:t>
            </a:r>
            <a:r>
              <a:rPr sz="2000" dirty="0">
                <a:latin typeface="Calibri"/>
                <a:cs typeface="Calibri"/>
              </a:rPr>
              <a:t>June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19</a:t>
            </a:r>
            <a:r>
              <a:rPr lang="en-US" sz="2000" spc="-5" dirty="0">
                <a:latin typeface="Calibri"/>
                <a:cs typeface="Calibri"/>
              </a:rPr>
              <a:t> </a:t>
            </a:r>
            <a:r>
              <a:rPr lang="en-GB" sz="2000" spc="-5" dirty="0">
                <a:cs typeface="Calibri"/>
              </a:rPr>
              <a:t>released </a:t>
            </a:r>
            <a:r>
              <a:rPr lang="en-GB" sz="2000" dirty="0">
                <a:cs typeface="Calibri"/>
              </a:rPr>
              <a:t>the </a:t>
            </a:r>
            <a:r>
              <a:rPr lang="en-GB" sz="2000" spc="-10" dirty="0">
                <a:cs typeface="Calibri"/>
              </a:rPr>
              <a:t>update </a:t>
            </a:r>
            <a:r>
              <a:rPr lang="en-GB" sz="2000" spc="-5" dirty="0">
                <a:cs typeface="Calibri"/>
              </a:rPr>
              <a:t>of </a:t>
            </a:r>
            <a:r>
              <a:rPr lang="en-GB" sz="2000" dirty="0">
                <a:cs typeface="Calibri"/>
              </a:rPr>
              <a:t>the </a:t>
            </a:r>
            <a:r>
              <a:rPr lang="en-GB" sz="2000" spc="-5" dirty="0">
                <a:cs typeface="Calibri"/>
              </a:rPr>
              <a:t>EU</a:t>
            </a:r>
            <a:r>
              <a:rPr lang="en-GB" sz="2000" spc="25" dirty="0">
                <a:cs typeface="Calibri"/>
              </a:rPr>
              <a:t> </a:t>
            </a:r>
            <a:r>
              <a:rPr lang="en-GB" sz="2000" spc="-10" dirty="0">
                <a:cs typeface="Calibri"/>
              </a:rPr>
              <a:t>Strategy</a:t>
            </a:r>
          </a:p>
          <a:p>
            <a:pPr marL="355600" indent="-342900">
              <a:spcBef>
                <a:spcPts val="13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000" spc="-10" dirty="0">
                <a:cs typeface="Calibri"/>
              </a:rPr>
              <a:t>U.S. </a:t>
            </a:r>
            <a:r>
              <a:rPr lang="en-GB" sz="2000" spc="-5" dirty="0">
                <a:cs typeface="Calibri"/>
              </a:rPr>
              <a:t>Snowmass21 </a:t>
            </a:r>
            <a:r>
              <a:rPr lang="en-GB" sz="2000" spc="-10" dirty="0">
                <a:cs typeface="Calibri"/>
              </a:rPr>
              <a:t>process was </a:t>
            </a:r>
            <a:r>
              <a:rPr lang="en-GB" sz="2000" spc="-5" dirty="0" err="1">
                <a:cs typeface="Calibri"/>
              </a:rPr>
              <a:t>lauched</a:t>
            </a:r>
            <a:r>
              <a:rPr lang="en-GB" sz="2000" spc="-5" dirty="0">
                <a:cs typeface="Calibri"/>
              </a:rPr>
              <a:t> at:</a:t>
            </a:r>
            <a:r>
              <a:rPr lang="en-GB" sz="2000" spc="75" dirty="0">
                <a:solidFill>
                  <a:srgbClr val="0000FF"/>
                </a:solidFill>
                <a:cs typeface="Calibri"/>
              </a:rPr>
              <a:t> </a:t>
            </a:r>
            <a:r>
              <a:rPr lang="en-GB" sz="2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cs typeface="Calibri"/>
              </a:rPr>
              <a:t>https://snowmass21.org/start</a:t>
            </a:r>
            <a:endParaRPr sz="2000" dirty="0">
              <a:latin typeface="Calibri"/>
              <a:cs typeface="Calibri"/>
            </a:endParaRPr>
          </a:p>
          <a:p>
            <a:pPr marL="354965" marR="3136900" indent="-354965">
              <a:lnSpc>
                <a:spcPct val="15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000" spc="-5" dirty="0">
                <a:cs typeface="Calibri"/>
              </a:rPr>
              <a:t>Muon Collider community </a:t>
            </a:r>
            <a:r>
              <a:rPr lang="en-GB" sz="2000" dirty="0">
                <a:cs typeface="Calibri"/>
              </a:rPr>
              <a:t>is </a:t>
            </a:r>
            <a:r>
              <a:rPr lang="en-GB" sz="2000" spc="-10" dirty="0">
                <a:cs typeface="Calibri"/>
              </a:rPr>
              <a:t>ready to </a:t>
            </a:r>
            <a:r>
              <a:rPr lang="en-GB" sz="2000" spc="-5" dirty="0">
                <a:cs typeface="Calibri"/>
              </a:rPr>
              <a:t>establish </a:t>
            </a:r>
            <a:r>
              <a:rPr lang="en-GB" sz="2000" dirty="0">
                <a:cs typeface="Calibri"/>
              </a:rPr>
              <a:t>the </a:t>
            </a:r>
            <a:r>
              <a:rPr lang="en-GB" sz="2000" b="1" spc="-10" dirty="0">
                <a:solidFill>
                  <a:srgbClr val="800000"/>
                </a:solidFill>
                <a:cs typeface="Calibri"/>
              </a:rPr>
              <a:t>international</a:t>
            </a:r>
            <a:r>
              <a:rPr lang="en-GB" sz="2000" b="1" spc="40" dirty="0">
                <a:solidFill>
                  <a:srgbClr val="800000"/>
                </a:solidFill>
                <a:cs typeface="Calibri"/>
              </a:rPr>
              <a:t> </a:t>
            </a:r>
            <a:r>
              <a:rPr lang="en-GB" sz="2000" b="1" spc="-10" dirty="0">
                <a:solidFill>
                  <a:srgbClr val="800000"/>
                </a:solidFill>
                <a:cs typeface="Calibri"/>
              </a:rPr>
              <a:t>collaboration</a:t>
            </a:r>
            <a:endParaRPr lang="en-GB" sz="2000" dirty="0"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rgbClr val="800000"/>
                </a:solidFill>
                <a:latin typeface="Wingdings"/>
                <a:cs typeface="Wingdings"/>
              </a:rPr>
              <a:t>		</a:t>
            </a:r>
            <a:r>
              <a:rPr lang="en-GB" sz="2000" dirty="0" err="1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lang="en-GB" sz="2000" spc="-1435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lang="en-GB" sz="2000" b="1" spc="-5" dirty="0">
                <a:solidFill>
                  <a:srgbClr val="800000"/>
                </a:solidFill>
                <a:cs typeface="Calibri"/>
              </a:rPr>
              <a:t>Meeting July </a:t>
            </a:r>
            <a:r>
              <a:rPr lang="en-GB" sz="2000" b="1" dirty="0">
                <a:solidFill>
                  <a:srgbClr val="800000"/>
                </a:solidFill>
                <a:cs typeface="Calibri"/>
              </a:rPr>
              <a:t>3</a:t>
            </a:r>
            <a:endParaRPr lang="en-GB" sz="2400" dirty="0"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8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000" b="1" spc="-5" dirty="0">
                <a:cs typeface="Calibri"/>
              </a:rPr>
              <a:t>CSN1 activities</a:t>
            </a:r>
          </a:p>
          <a:p>
            <a:pPr marL="355600" indent="-342900">
              <a:lnSpc>
                <a:spcPct val="100000"/>
              </a:lnSpc>
              <a:spcBef>
                <a:spcPts val="18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GB" sz="2000" b="1" spc="-5" dirty="0">
                <a:latin typeface="Calibri"/>
                <a:cs typeface="Calibri"/>
              </a:rPr>
              <a:t>Bari interests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</a:t>
            </a:fld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7000" y="150630"/>
            <a:ext cx="869916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70"/>
              </a:lnSpc>
            </a:pPr>
            <a:r>
              <a:rPr lang="en-US" sz="4400" b="1" dirty="0">
                <a:solidFill>
                  <a:srgbClr val="800000"/>
                </a:solidFill>
                <a:latin typeface="Calibri"/>
                <a:cs typeface="Calibri"/>
              </a:rPr>
              <a:t>E</a:t>
            </a:r>
            <a:r>
              <a:rPr sz="4400" b="1" dirty="0">
                <a:solidFill>
                  <a:srgbClr val="800000"/>
                </a:solidFill>
                <a:latin typeface="Calibri"/>
                <a:cs typeface="Calibri"/>
              </a:rPr>
              <a:t>U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16300" y="0"/>
            <a:ext cx="4984115" cy="117538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pc="-30" dirty="0"/>
              <a:t>Strategy</a:t>
            </a:r>
            <a:r>
              <a:rPr spc="-5" dirty="0"/>
              <a:t> </a:t>
            </a:r>
            <a:r>
              <a:rPr spc="-20" dirty="0"/>
              <a:t>update</a:t>
            </a:r>
          </a:p>
          <a:p>
            <a:pPr marL="305435">
              <a:lnSpc>
                <a:spcPct val="100000"/>
              </a:lnSpc>
              <a:spcBef>
                <a:spcPts val="430"/>
              </a:spcBef>
            </a:pPr>
            <a:r>
              <a:rPr sz="2000" b="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http://europeanstrategyupdate.web.cern.ch/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8451" y="133122"/>
            <a:ext cx="2305272" cy="1000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11411" y="1318384"/>
            <a:ext cx="6273545" cy="5206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24866" y="6197600"/>
            <a:ext cx="1921932" cy="5545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3967" y="6237312"/>
            <a:ext cx="1800225" cy="432434"/>
          </a:xfrm>
          <a:custGeom>
            <a:avLst/>
            <a:gdLst/>
            <a:ahLst/>
            <a:cxnLst/>
            <a:rect l="l" t="t" r="r" b="b"/>
            <a:pathLst>
              <a:path w="1800225" h="432434">
                <a:moveTo>
                  <a:pt x="0" y="216024"/>
                </a:moveTo>
                <a:lnTo>
                  <a:pt x="26159" y="164110"/>
                </a:lnTo>
                <a:lnTo>
                  <a:pt x="70734" y="131937"/>
                </a:lnTo>
                <a:lnTo>
                  <a:pt x="134855" y="102231"/>
                </a:lnTo>
                <a:lnTo>
                  <a:pt x="173667" y="88443"/>
                </a:lnTo>
                <a:lnTo>
                  <a:pt x="216670" y="75437"/>
                </a:lnTo>
                <a:lnTo>
                  <a:pt x="263633" y="63271"/>
                </a:lnTo>
                <a:lnTo>
                  <a:pt x="314324" y="52000"/>
                </a:lnTo>
                <a:lnTo>
                  <a:pt x="368512" y="41680"/>
                </a:lnTo>
                <a:lnTo>
                  <a:pt x="425965" y="32365"/>
                </a:lnTo>
                <a:lnTo>
                  <a:pt x="486452" y="24112"/>
                </a:lnTo>
                <a:lnTo>
                  <a:pt x="549740" y="16976"/>
                </a:lnTo>
                <a:lnTo>
                  <a:pt x="615598" y="11013"/>
                </a:lnTo>
                <a:lnTo>
                  <a:pt x="683795" y="6278"/>
                </a:lnTo>
                <a:lnTo>
                  <a:pt x="754099" y="2827"/>
                </a:lnTo>
                <a:lnTo>
                  <a:pt x="826277" y="716"/>
                </a:lnTo>
                <a:lnTo>
                  <a:pt x="900100" y="0"/>
                </a:lnTo>
                <a:lnTo>
                  <a:pt x="973922" y="716"/>
                </a:lnTo>
                <a:lnTo>
                  <a:pt x="1046100" y="2827"/>
                </a:lnTo>
                <a:lnTo>
                  <a:pt x="1116404" y="6278"/>
                </a:lnTo>
                <a:lnTo>
                  <a:pt x="1184601" y="11013"/>
                </a:lnTo>
                <a:lnTo>
                  <a:pt x="1250459" y="16976"/>
                </a:lnTo>
                <a:lnTo>
                  <a:pt x="1313747" y="24112"/>
                </a:lnTo>
                <a:lnTo>
                  <a:pt x="1374234" y="32365"/>
                </a:lnTo>
                <a:lnTo>
                  <a:pt x="1431687" y="41680"/>
                </a:lnTo>
                <a:lnTo>
                  <a:pt x="1485875" y="52000"/>
                </a:lnTo>
                <a:lnTo>
                  <a:pt x="1536566" y="63271"/>
                </a:lnTo>
                <a:lnTo>
                  <a:pt x="1583529" y="75437"/>
                </a:lnTo>
                <a:lnTo>
                  <a:pt x="1626532" y="88443"/>
                </a:lnTo>
                <a:lnTo>
                  <a:pt x="1665344" y="102231"/>
                </a:lnTo>
                <a:lnTo>
                  <a:pt x="1729465" y="131937"/>
                </a:lnTo>
                <a:lnTo>
                  <a:pt x="1774040" y="164110"/>
                </a:lnTo>
                <a:lnTo>
                  <a:pt x="1797216" y="198306"/>
                </a:lnTo>
                <a:lnTo>
                  <a:pt x="1800200" y="216024"/>
                </a:lnTo>
                <a:lnTo>
                  <a:pt x="1797216" y="233741"/>
                </a:lnTo>
                <a:lnTo>
                  <a:pt x="1774040" y="267937"/>
                </a:lnTo>
                <a:lnTo>
                  <a:pt x="1729465" y="300110"/>
                </a:lnTo>
                <a:lnTo>
                  <a:pt x="1665344" y="329816"/>
                </a:lnTo>
                <a:lnTo>
                  <a:pt x="1626532" y="343604"/>
                </a:lnTo>
                <a:lnTo>
                  <a:pt x="1583529" y="356610"/>
                </a:lnTo>
                <a:lnTo>
                  <a:pt x="1536566" y="368776"/>
                </a:lnTo>
                <a:lnTo>
                  <a:pt x="1485875" y="380047"/>
                </a:lnTo>
                <a:lnTo>
                  <a:pt x="1431687" y="390367"/>
                </a:lnTo>
                <a:lnTo>
                  <a:pt x="1374234" y="399682"/>
                </a:lnTo>
                <a:lnTo>
                  <a:pt x="1313747" y="407935"/>
                </a:lnTo>
                <a:lnTo>
                  <a:pt x="1250459" y="415071"/>
                </a:lnTo>
                <a:lnTo>
                  <a:pt x="1184601" y="421034"/>
                </a:lnTo>
                <a:lnTo>
                  <a:pt x="1116404" y="425769"/>
                </a:lnTo>
                <a:lnTo>
                  <a:pt x="1046100" y="429220"/>
                </a:lnTo>
                <a:lnTo>
                  <a:pt x="973922" y="431331"/>
                </a:lnTo>
                <a:lnTo>
                  <a:pt x="900100" y="432048"/>
                </a:lnTo>
                <a:lnTo>
                  <a:pt x="826277" y="431331"/>
                </a:lnTo>
                <a:lnTo>
                  <a:pt x="754099" y="429220"/>
                </a:lnTo>
                <a:lnTo>
                  <a:pt x="683795" y="425769"/>
                </a:lnTo>
                <a:lnTo>
                  <a:pt x="615598" y="421034"/>
                </a:lnTo>
                <a:lnTo>
                  <a:pt x="549740" y="415071"/>
                </a:lnTo>
                <a:lnTo>
                  <a:pt x="486452" y="407935"/>
                </a:lnTo>
                <a:lnTo>
                  <a:pt x="425965" y="399682"/>
                </a:lnTo>
                <a:lnTo>
                  <a:pt x="368512" y="390367"/>
                </a:lnTo>
                <a:lnTo>
                  <a:pt x="314324" y="380047"/>
                </a:lnTo>
                <a:lnTo>
                  <a:pt x="263633" y="368776"/>
                </a:lnTo>
                <a:lnTo>
                  <a:pt x="216670" y="356610"/>
                </a:lnTo>
                <a:lnTo>
                  <a:pt x="173667" y="343604"/>
                </a:lnTo>
                <a:lnTo>
                  <a:pt x="134855" y="329816"/>
                </a:lnTo>
                <a:lnTo>
                  <a:pt x="70734" y="300110"/>
                </a:lnTo>
                <a:lnTo>
                  <a:pt x="26159" y="267937"/>
                </a:lnTo>
                <a:lnTo>
                  <a:pt x="2983" y="233741"/>
                </a:lnTo>
                <a:lnTo>
                  <a:pt x="0" y="216024"/>
                </a:lnTo>
                <a:close/>
              </a:path>
            </a:pathLst>
          </a:custGeom>
          <a:ln w="285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95600" y="112101"/>
            <a:ext cx="638810" cy="682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070"/>
              </a:lnSpc>
            </a:pPr>
            <a:r>
              <a:rPr sz="4400" b="1" dirty="0">
                <a:solidFill>
                  <a:srgbClr val="800000"/>
                </a:solidFill>
                <a:latin typeface="Calibri"/>
                <a:cs typeface="Calibri"/>
              </a:rPr>
              <a:t>EU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14800" y="88123"/>
            <a:ext cx="370459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Strategy</a:t>
            </a:r>
            <a:r>
              <a:rPr spc="-50" dirty="0"/>
              <a:t> </a:t>
            </a:r>
            <a:r>
              <a:rPr spc="-20" dirty="0"/>
              <a:t>update</a:t>
            </a:r>
          </a:p>
        </p:txBody>
      </p:sp>
      <p:sp>
        <p:nvSpPr>
          <p:cNvPr id="4" name="object 4"/>
          <p:cNvSpPr/>
          <p:nvPr/>
        </p:nvSpPr>
        <p:spPr>
          <a:xfrm>
            <a:off x="188451" y="133122"/>
            <a:ext cx="2305272" cy="1000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9256" y="1812950"/>
            <a:ext cx="7556500" cy="4038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2300" y="3750733"/>
            <a:ext cx="7933267" cy="1418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3567" y="3789040"/>
            <a:ext cx="7813040" cy="1296670"/>
          </a:xfrm>
          <a:custGeom>
            <a:avLst/>
            <a:gdLst/>
            <a:ahLst/>
            <a:cxnLst/>
            <a:rect l="l" t="t" r="r" b="b"/>
            <a:pathLst>
              <a:path w="7813040" h="1296670">
                <a:moveTo>
                  <a:pt x="0" y="0"/>
                </a:moveTo>
                <a:lnTo>
                  <a:pt x="7812484" y="0"/>
                </a:lnTo>
                <a:lnTo>
                  <a:pt x="7812484" y="1296144"/>
                </a:lnTo>
                <a:lnTo>
                  <a:pt x="0" y="1296144"/>
                </a:lnTo>
                <a:lnTo>
                  <a:pt x="0" y="0"/>
                </a:lnTo>
                <a:close/>
              </a:path>
            </a:pathLst>
          </a:custGeom>
          <a:ln w="28575">
            <a:solidFill>
              <a:srgbClr val="8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3266" y="123855"/>
            <a:ext cx="63099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International</a:t>
            </a:r>
            <a:r>
              <a:rPr spc="-65" dirty="0"/>
              <a:t> </a:t>
            </a:r>
            <a:r>
              <a:rPr spc="-15" dirty="0"/>
              <a:t>Collaboration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0260" y="1245203"/>
            <a:ext cx="8413750" cy="46856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411480">
              <a:lnSpc>
                <a:spcPts val="2130"/>
              </a:lnSpc>
              <a:spcBef>
                <a:spcPts val="195"/>
              </a:spcBef>
            </a:pPr>
            <a:r>
              <a:rPr sz="1800" spc="-5" dirty="0">
                <a:latin typeface="Calibri"/>
                <a:cs typeface="Calibri"/>
              </a:rPr>
              <a:t>Since muon collider R&amp;D is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part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30" dirty="0">
                <a:latin typeface="Calibri"/>
                <a:cs typeface="Calibri"/>
              </a:rPr>
              <a:t>strategy, </a:t>
            </a:r>
            <a:r>
              <a:rPr sz="1800" spc="-10" dirty="0">
                <a:latin typeface="Calibri"/>
                <a:cs typeface="Calibri"/>
              </a:rPr>
              <a:t>we </a:t>
            </a:r>
            <a:r>
              <a:rPr sz="1800" spc="-5" dirty="0">
                <a:latin typeface="Calibri"/>
                <a:cs typeface="Calibri"/>
              </a:rPr>
              <a:t>will hold the </a:t>
            </a:r>
            <a:r>
              <a:rPr sz="1800" spc="-15" dirty="0">
                <a:latin typeface="Calibri"/>
                <a:cs typeface="Calibri"/>
              </a:rPr>
              <a:t>first </a:t>
            </a:r>
            <a:r>
              <a:rPr sz="1800" spc="-5" dirty="0">
                <a:latin typeface="Calibri"/>
                <a:cs typeface="Calibri"/>
              </a:rPr>
              <a:t>meeting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the  </a:t>
            </a:r>
            <a:r>
              <a:rPr sz="1800" dirty="0">
                <a:latin typeface="Calibri"/>
                <a:cs typeface="Calibri"/>
              </a:rPr>
              <a:t>muon </a:t>
            </a:r>
            <a:r>
              <a:rPr sz="1800" spc="-5" dirty="0">
                <a:latin typeface="Calibri"/>
                <a:cs typeface="Calibri"/>
              </a:rPr>
              <a:t>collider </a:t>
            </a:r>
            <a:r>
              <a:rPr sz="1800" spc="-10" dirty="0">
                <a:latin typeface="Calibri"/>
                <a:cs typeface="Calibri"/>
              </a:rPr>
              <a:t>to prepare </a:t>
            </a:r>
            <a:r>
              <a:rPr sz="1800" dirty="0">
                <a:latin typeface="Calibri"/>
                <a:cs typeface="Calibri"/>
              </a:rPr>
              <a:t>an </a:t>
            </a:r>
            <a:r>
              <a:rPr sz="1800" spc="-5" dirty="0">
                <a:latin typeface="Calibri"/>
                <a:cs typeface="Calibri"/>
              </a:rPr>
              <a:t>actual </a:t>
            </a:r>
            <a:r>
              <a:rPr sz="1800" spc="-10" dirty="0">
                <a:latin typeface="Calibri"/>
                <a:cs typeface="Calibri"/>
              </a:rPr>
              <a:t>collaboration </a:t>
            </a:r>
            <a:r>
              <a:rPr sz="1800" dirty="0">
                <a:latin typeface="Calibri"/>
                <a:cs typeface="Calibri"/>
              </a:rPr>
              <a:t>on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July 3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at</a:t>
            </a:r>
            <a:r>
              <a:rPr sz="1800" spc="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14:00-18:00</a:t>
            </a:r>
          </a:p>
          <a:p>
            <a:pPr marL="2552065">
              <a:lnSpc>
                <a:spcPts val="2105"/>
              </a:lnSpc>
            </a:pPr>
            <a:r>
              <a:rPr sz="18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https://indico.cern.ch/event/930508/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5080" algn="just">
              <a:lnSpc>
                <a:spcPct val="99800"/>
              </a:lnSpc>
            </a:pP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The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goal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this meeting is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start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identifying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who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intents to contribute to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a muon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collider 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study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and, </a:t>
            </a: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if already possible, in which field</a:t>
            </a:r>
            <a:r>
              <a:rPr sz="1800" spc="-5" dirty="0">
                <a:latin typeface="Calibri"/>
                <a:cs typeface="Calibri"/>
              </a:rPr>
              <a:t>. </a:t>
            </a:r>
            <a:r>
              <a:rPr sz="1800" spc="-25" dirty="0">
                <a:latin typeface="Calibri"/>
                <a:cs typeface="Calibri"/>
              </a:rPr>
              <a:t>At </a:t>
            </a:r>
            <a:r>
              <a:rPr sz="1800" spc="-5" dirty="0">
                <a:latin typeface="Calibri"/>
                <a:cs typeface="Calibri"/>
              </a:rPr>
              <a:t>this </a:t>
            </a:r>
            <a:r>
              <a:rPr sz="1800" spc="-15" dirty="0">
                <a:latin typeface="Calibri"/>
                <a:cs typeface="Calibri"/>
              </a:rPr>
              <a:t>stage, </a:t>
            </a:r>
            <a:r>
              <a:rPr sz="1800" spc="-5" dirty="0">
                <a:latin typeface="Calibri"/>
                <a:cs typeface="Calibri"/>
              </a:rPr>
              <a:t>some </a:t>
            </a:r>
            <a:r>
              <a:rPr sz="1800" dirty="0">
                <a:latin typeface="Calibri"/>
                <a:cs typeface="Calibri"/>
              </a:rPr>
              <a:t>of us </a:t>
            </a:r>
            <a:r>
              <a:rPr sz="1800" spc="-5" dirty="0">
                <a:latin typeface="Calibri"/>
                <a:cs typeface="Calibri"/>
              </a:rPr>
              <a:t>might </a:t>
            </a:r>
            <a:r>
              <a:rPr sz="1800" spc="-10" dirty="0">
                <a:latin typeface="Calibri"/>
                <a:cs typeface="Calibri"/>
              </a:rPr>
              <a:t>still </a:t>
            </a:r>
            <a:r>
              <a:rPr sz="1800" dirty="0">
                <a:latin typeface="Calibri"/>
                <a:cs typeface="Calibri"/>
              </a:rPr>
              <a:t>be </a:t>
            </a:r>
            <a:r>
              <a:rPr sz="1800" spc="-5" dirty="0">
                <a:latin typeface="Calibri"/>
                <a:cs typeface="Calibri"/>
              </a:rPr>
              <a:t>looking 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subjects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15" dirty="0">
                <a:latin typeface="Calibri"/>
                <a:cs typeface="Calibri"/>
              </a:rPr>
              <a:t>interest, </a:t>
            </a:r>
            <a:r>
              <a:rPr sz="1800" spc="-5" dirty="0">
                <a:latin typeface="Calibri"/>
                <a:cs typeface="Calibri"/>
              </a:rPr>
              <a:t>while </a:t>
            </a:r>
            <a:r>
              <a:rPr sz="1800" spc="-10" dirty="0">
                <a:latin typeface="Calibri"/>
                <a:cs typeface="Calibri"/>
              </a:rPr>
              <a:t>others </a:t>
            </a:r>
            <a:r>
              <a:rPr sz="1800" spc="-5" dirty="0">
                <a:latin typeface="Calibri"/>
                <a:cs typeface="Calibri"/>
              </a:rPr>
              <a:t>might already </a:t>
            </a:r>
            <a:r>
              <a:rPr sz="1800" spc="-15" dirty="0">
                <a:latin typeface="Calibri"/>
                <a:cs typeface="Calibri"/>
              </a:rPr>
              <a:t>have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clear idea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some might </a:t>
            </a:r>
            <a:r>
              <a:rPr sz="1800" spc="-10" dirty="0">
                <a:latin typeface="Calibri"/>
                <a:cs typeface="Calibri"/>
              </a:rPr>
              <a:t>even  </a:t>
            </a:r>
            <a:r>
              <a:rPr sz="1800" dirty="0">
                <a:latin typeface="Calibri"/>
                <a:cs typeface="Calibri"/>
              </a:rPr>
              <a:t>be </a:t>
            </a:r>
            <a:r>
              <a:rPr sz="1800" spc="-5" dirty="0">
                <a:latin typeface="Calibri"/>
                <a:cs typeface="Calibri"/>
              </a:rPr>
              <a:t>in the lucky position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know the </a:t>
            </a:r>
            <a:r>
              <a:rPr sz="1800" spc="-10" dirty="0">
                <a:latin typeface="Calibri"/>
                <a:cs typeface="Calibri"/>
              </a:rPr>
              <a:t>available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resources.</a:t>
            </a:r>
            <a:endParaRPr sz="1800" dirty="0">
              <a:latin typeface="Calibri"/>
              <a:cs typeface="Calibri"/>
            </a:endParaRPr>
          </a:p>
          <a:p>
            <a:pPr marL="12700" marR="229870" algn="just">
              <a:lnSpc>
                <a:spcPct val="100000"/>
              </a:lnSpc>
              <a:spcBef>
                <a:spcPts val="10"/>
              </a:spcBef>
            </a:pPr>
            <a:r>
              <a:rPr sz="1800" spc="-5" dirty="0">
                <a:latin typeface="Calibri"/>
                <a:cs typeface="Calibri"/>
              </a:rPr>
              <a:t>Please </a:t>
            </a:r>
            <a:r>
              <a:rPr sz="1800" spc="-10" dirty="0">
                <a:latin typeface="Calibri"/>
                <a:cs typeface="Calibri"/>
              </a:rPr>
              <a:t>prepare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slide </a:t>
            </a:r>
            <a:r>
              <a:rPr sz="1800" dirty="0">
                <a:latin typeface="Calibri"/>
                <a:cs typeface="Calibri"/>
              </a:rPr>
              <a:t>or </a:t>
            </a:r>
            <a:r>
              <a:rPr sz="1800" spc="-10" dirty="0">
                <a:latin typeface="Calibri"/>
                <a:cs typeface="Calibri"/>
              </a:rPr>
              <a:t>two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spc="-10" dirty="0">
                <a:latin typeface="Calibri"/>
                <a:cs typeface="Calibri"/>
              </a:rPr>
              <a:t>your intent </a:t>
            </a:r>
            <a:r>
              <a:rPr sz="1800" spc="-5" dirty="0">
                <a:latin typeface="Calibri"/>
                <a:cs typeface="Calibri"/>
              </a:rPr>
              <a:t>and </a:t>
            </a:r>
            <a:r>
              <a:rPr sz="1800" spc="-15" dirty="0">
                <a:latin typeface="Calibri"/>
                <a:cs typeface="Calibri"/>
              </a:rPr>
              <a:t>interest </a:t>
            </a:r>
            <a:r>
              <a:rPr sz="1800" spc="-5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what you currently </a:t>
            </a:r>
            <a:r>
              <a:rPr sz="1800" spc="-5" dirty="0">
                <a:latin typeface="Calibri"/>
                <a:cs typeface="Calibri"/>
              </a:rPr>
              <a:t>know  </a:t>
            </a:r>
            <a:r>
              <a:rPr sz="1800" dirty="0">
                <a:latin typeface="Calibri"/>
                <a:cs typeface="Calibri"/>
              </a:rPr>
              <a:t>about a </a:t>
            </a:r>
            <a:r>
              <a:rPr sz="1800" spc="-10" dirty="0">
                <a:latin typeface="Calibri"/>
                <a:cs typeface="Calibri"/>
              </a:rPr>
              <a:t>potential </a:t>
            </a:r>
            <a:r>
              <a:rPr sz="1800" spc="-5" dirty="0">
                <a:latin typeface="Calibri"/>
                <a:cs typeface="Calibri"/>
              </a:rPr>
              <a:t>contribution. It would </a:t>
            </a:r>
            <a:r>
              <a:rPr sz="1800" dirty="0">
                <a:latin typeface="Calibri"/>
                <a:cs typeface="Calibri"/>
              </a:rPr>
              <a:t>be </a:t>
            </a:r>
            <a:r>
              <a:rPr sz="1800" spc="-5" dirty="0">
                <a:latin typeface="Calibri"/>
                <a:cs typeface="Calibri"/>
              </a:rPr>
              <a:t>good, </a:t>
            </a:r>
            <a:r>
              <a:rPr sz="1800" dirty="0">
                <a:latin typeface="Calibri"/>
                <a:cs typeface="Calibri"/>
              </a:rPr>
              <a:t>but not </a:t>
            </a:r>
            <a:r>
              <a:rPr sz="1800" spc="-20" dirty="0">
                <a:latin typeface="Calibri"/>
                <a:cs typeface="Calibri"/>
              </a:rPr>
              <a:t>mandatory,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10"/>
              </a:spcBef>
            </a:pPr>
            <a:r>
              <a:rPr sz="1800" spc="-10" dirty="0">
                <a:latin typeface="Calibri"/>
                <a:cs typeface="Calibri"/>
              </a:rPr>
              <a:t>contact </a:t>
            </a:r>
            <a:r>
              <a:rPr sz="18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2"/>
              </a:rPr>
              <a:t>daniel.schulte@cern.ch</a:t>
            </a:r>
            <a:r>
              <a:rPr sz="1800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1800" spc="-5" dirty="0">
                <a:latin typeface="Calibri"/>
                <a:cs typeface="Calibri"/>
              </a:rPr>
              <a:t>in advance so that </a:t>
            </a:r>
            <a:r>
              <a:rPr sz="1800" spc="-10" dirty="0">
                <a:latin typeface="Calibri"/>
                <a:cs typeface="Calibri"/>
              </a:rPr>
              <a:t>we </a:t>
            </a:r>
            <a:r>
              <a:rPr sz="1800" spc="-5" dirty="0">
                <a:latin typeface="Calibri"/>
                <a:cs typeface="Calibri"/>
              </a:rPr>
              <a:t>can </a:t>
            </a:r>
            <a:r>
              <a:rPr sz="1800" dirty="0">
                <a:latin typeface="Calibri"/>
                <a:cs typeface="Calibri"/>
              </a:rPr>
              <a:t>put </a:t>
            </a:r>
            <a:r>
              <a:rPr sz="1800" spc="-5" dirty="0">
                <a:latin typeface="Calibri"/>
                <a:cs typeface="Calibri"/>
              </a:rPr>
              <a:t>this </a:t>
            </a:r>
            <a:r>
              <a:rPr sz="1800" dirty="0">
                <a:latin typeface="Calibri"/>
                <a:cs typeface="Calibri"/>
              </a:rPr>
              <a:t>on the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agenda.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 dirty="0">
              <a:latin typeface="Calibri"/>
              <a:cs typeface="Calibri"/>
            </a:endParaRPr>
          </a:p>
          <a:p>
            <a:pPr marL="12700" marR="240665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meeting will </a:t>
            </a:r>
            <a:r>
              <a:rPr sz="1800" spc="-15" dirty="0">
                <a:latin typeface="Calibri"/>
                <a:cs typeface="Calibri"/>
              </a:rPr>
              <a:t>start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dirty="0">
                <a:latin typeface="Calibri"/>
                <a:cs typeface="Calibri"/>
              </a:rPr>
              <a:t>an </a:t>
            </a:r>
            <a:r>
              <a:rPr sz="1800" spc="-10" dirty="0">
                <a:latin typeface="Calibri"/>
                <a:cs typeface="Calibri"/>
              </a:rPr>
              <a:t>introduction to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25" dirty="0">
                <a:latin typeface="Calibri"/>
                <a:cs typeface="Calibri"/>
              </a:rPr>
              <a:t>key </a:t>
            </a:r>
            <a:r>
              <a:rPr sz="1800" spc="-5" dirty="0">
                <a:latin typeface="Calibri"/>
                <a:cs typeface="Calibri"/>
              </a:rPr>
              <a:t>issues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potential </a:t>
            </a:r>
            <a:r>
              <a:rPr sz="1800" spc="-5" dirty="0">
                <a:latin typeface="Calibri"/>
                <a:cs typeface="Calibri"/>
              </a:rPr>
              <a:t>workplan  </a:t>
            </a:r>
            <a:r>
              <a:rPr sz="1800" dirty="0">
                <a:latin typeface="Calibri"/>
                <a:cs typeface="Calibri"/>
              </a:rPr>
              <a:t>and then </a:t>
            </a:r>
            <a:r>
              <a:rPr sz="1800" spc="-10" dirty="0">
                <a:latin typeface="Calibri"/>
                <a:cs typeface="Calibri"/>
              </a:rPr>
              <a:t>give </a:t>
            </a:r>
            <a:r>
              <a:rPr sz="1800" dirty="0">
                <a:latin typeface="Calibri"/>
                <a:cs typeface="Calibri"/>
              </a:rPr>
              <a:t>the floor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all </a:t>
            </a:r>
            <a:r>
              <a:rPr sz="1800" spc="-5" dirty="0">
                <a:latin typeface="Calibri"/>
                <a:cs typeface="Calibri"/>
              </a:rPr>
              <a:t>partners.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attached </a:t>
            </a:r>
            <a:r>
              <a:rPr sz="1800" spc="-5" dirty="0">
                <a:latin typeface="Calibri"/>
                <a:cs typeface="Calibri"/>
              </a:rPr>
              <a:t>document </a:t>
            </a:r>
            <a:r>
              <a:rPr sz="1800" spc="-10" dirty="0">
                <a:latin typeface="Calibri"/>
                <a:cs typeface="Calibri"/>
              </a:rPr>
              <a:t>contains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list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fields </a:t>
            </a:r>
            <a:r>
              <a:rPr sz="1800" dirty="0">
                <a:latin typeface="Calibri"/>
                <a:cs typeface="Calibri"/>
              </a:rPr>
              <a:t>of  </a:t>
            </a:r>
            <a:r>
              <a:rPr sz="1800" spc="-10" dirty="0">
                <a:latin typeface="Calibri"/>
                <a:cs typeface="Calibri"/>
              </a:rPr>
              <a:t>expertise that </a:t>
            </a:r>
            <a:r>
              <a:rPr sz="1800" spc="-5" dirty="0">
                <a:latin typeface="Calibri"/>
                <a:cs typeface="Calibri"/>
              </a:rPr>
              <a:t>should help </a:t>
            </a:r>
            <a:r>
              <a:rPr sz="1800" spc="-10" dirty="0">
                <a:latin typeface="Calibri"/>
                <a:cs typeface="Calibri"/>
              </a:rPr>
              <a:t>you to </a:t>
            </a:r>
            <a:r>
              <a:rPr sz="1800" spc="-5" dirty="0">
                <a:latin typeface="Calibri"/>
                <a:cs typeface="Calibri"/>
              </a:rPr>
              <a:t>see </a:t>
            </a:r>
            <a:r>
              <a:rPr sz="1800" spc="-10" dirty="0">
                <a:latin typeface="Calibri"/>
                <a:cs typeface="Calibri"/>
              </a:rPr>
              <a:t>where you </a:t>
            </a:r>
            <a:r>
              <a:rPr sz="1800" spc="-5" dirty="0">
                <a:latin typeface="Calibri"/>
                <a:cs typeface="Calibri"/>
              </a:rPr>
              <a:t>would </a:t>
            </a:r>
            <a:r>
              <a:rPr sz="1800" spc="-20" dirty="0">
                <a:latin typeface="Calibri"/>
                <a:cs typeface="Calibri"/>
              </a:rPr>
              <a:t>like </a:t>
            </a:r>
            <a:r>
              <a:rPr sz="1800" spc="-10" dirty="0">
                <a:latin typeface="Calibri"/>
                <a:cs typeface="Calibri"/>
              </a:rPr>
              <a:t>to</a:t>
            </a:r>
            <a:r>
              <a:rPr sz="1800" spc="20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contribute.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750" dirty="0">
              <a:latin typeface="Calibri"/>
              <a:cs typeface="Calibri"/>
            </a:endParaRPr>
          </a:p>
          <a:p>
            <a:pPr marL="309245"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the Muon </a:t>
            </a:r>
            <a:r>
              <a:rPr sz="1800" spc="-5" dirty="0">
                <a:latin typeface="Calibri"/>
                <a:cs typeface="Calibri"/>
              </a:rPr>
              <a:t>Collider </a:t>
            </a:r>
            <a:r>
              <a:rPr sz="1800" spc="-15" dirty="0">
                <a:latin typeface="Calibri"/>
                <a:cs typeface="Calibri"/>
              </a:rPr>
              <a:t>Working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Group.</a:t>
            </a: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8856" y="159860"/>
            <a:ext cx="62350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international</a:t>
            </a:r>
            <a:r>
              <a:rPr spc="-30" dirty="0"/>
              <a:t> </a:t>
            </a:r>
            <a:r>
              <a:rPr spc="-20" dirty="0"/>
              <a:t>collaboration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6243" y="1206129"/>
            <a:ext cx="8764270" cy="476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9930" marR="356235" indent="234315">
              <a:lnSpc>
                <a:spcPct val="1204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800000"/>
                </a:solidFill>
                <a:latin typeface="Calibri"/>
                <a:cs typeface="Calibri"/>
              </a:rPr>
              <a:t>to develop </a:t>
            </a:r>
            <a:r>
              <a:rPr sz="2400" b="1" dirty="0">
                <a:solidFill>
                  <a:srgbClr val="800000"/>
                </a:solidFill>
                <a:latin typeface="Calibri"/>
                <a:cs typeface="Calibri"/>
              </a:rPr>
              <a:t>an </a:t>
            </a:r>
            <a:r>
              <a:rPr sz="2400" b="1" spc="-20" dirty="0">
                <a:solidFill>
                  <a:srgbClr val="800000"/>
                </a:solidFill>
                <a:latin typeface="Calibri"/>
                <a:cs typeface="Calibri"/>
              </a:rPr>
              <a:t>integrated </a:t>
            </a:r>
            <a:r>
              <a:rPr sz="2400" b="1" spc="-5" dirty="0">
                <a:solidFill>
                  <a:srgbClr val="800000"/>
                </a:solidFill>
                <a:latin typeface="Calibri"/>
                <a:cs typeface="Calibri"/>
              </a:rPr>
              <a:t>muon collider design </a:t>
            </a:r>
            <a:r>
              <a:rPr sz="2400" b="1" spc="-10" dirty="0">
                <a:solidFill>
                  <a:srgbClr val="800000"/>
                </a:solidFill>
                <a:latin typeface="Calibri"/>
                <a:cs typeface="Calibri"/>
              </a:rPr>
              <a:t>concept  </a:t>
            </a:r>
            <a:r>
              <a:rPr sz="2400" b="1" spc="-5" dirty="0">
                <a:solidFill>
                  <a:srgbClr val="800000"/>
                </a:solidFill>
                <a:latin typeface="Calibri"/>
                <a:cs typeface="Calibri"/>
              </a:rPr>
              <a:t>that encompasses </a:t>
            </a:r>
            <a:r>
              <a:rPr sz="2400" b="1" dirty="0">
                <a:solidFill>
                  <a:srgbClr val="800000"/>
                </a:solidFill>
                <a:latin typeface="Calibri"/>
                <a:cs typeface="Calibri"/>
              </a:rPr>
              <a:t>the </a:t>
            </a:r>
            <a:r>
              <a:rPr sz="2400" b="1" spc="-10" dirty="0">
                <a:solidFill>
                  <a:srgbClr val="800000"/>
                </a:solidFill>
                <a:latin typeface="Calibri"/>
                <a:cs typeface="Calibri"/>
              </a:rPr>
              <a:t>physics, </a:t>
            </a:r>
            <a:r>
              <a:rPr sz="2400" b="1" dirty="0">
                <a:solidFill>
                  <a:srgbClr val="800000"/>
                </a:solidFill>
                <a:latin typeface="Calibri"/>
                <a:cs typeface="Calibri"/>
              </a:rPr>
              <a:t>the </a:t>
            </a:r>
            <a:r>
              <a:rPr sz="2400" b="1" spc="-15" dirty="0">
                <a:solidFill>
                  <a:srgbClr val="800000"/>
                </a:solidFill>
                <a:latin typeface="Calibri"/>
                <a:cs typeface="Calibri"/>
              </a:rPr>
              <a:t>detectors, </a:t>
            </a:r>
            <a:r>
              <a:rPr sz="2400" b="1" spc="-5" dirty="0">
                <a:solidFill>
                  <a:srgbClr val="800000"/>
                </a:solidFill>
                <a:latin typeface="Calibri"/>
                <a:cs typeface="Calibri"/>
              </a:rPr>
              <a:t>and</a:t>
            </a:r>
            <a:r>
              <a:rPr sz="2400" b="1" spc="6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800000"/>
                </a:solidFill>
                <a:latin typeface="Calibri"/>
                <a:cs typeface="Calibri"/>
              </a:rPr>
              <a:t>accelerator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to develop </a:t>
            </a:r>
            <a:r>
              <a:rPr sz="2000" spc="-5" dirty="0">
                <a:latin typeface="Calibri"/>
                <a:cs typeface="Calibri"/>
              </a:rPr>
              <a:t>fully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muon collider design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study</a:t>
            </a:r>
            <a:endParaRPr sz="2000" dirty="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545" dirty="0">
                <a:latin typeface="Wingdings"/>
                <a:cs typeface="Wingdings"/>
              </a:rPr>
              <a:t> </a:t>
            </a:r>
            <a:r>
              <a:rPr sz="2000" spc="-10" dirty="0">
                <a:latin typeface="Calibri"/>
                <a:cs typeface="Calibri"/>
              </a:rPr>
              <a:t>exploring </a:t>
            </a:r>
            <a:r>
              <a:rPr sz="2000" dirty="0">
                <a:solidFill>
                  <a:srgbClr val="0432FF"/>
                </a:solidFill>
                <a:latin typeface="Calibri"/>
                <a:cs typeface="Calibri"/>
              </a:rPr>
              <a:t>the </a:t>
            </a:r>
            <a:r>
              <a:rPr sz="2000" spc="-10" dirty="0">
                <a:solidFill>
                  <a:srgbClr val="0432FF"/>
                </a:solidFill>
                <a:latin typeface="Calibri"/>
                <a:cs typeface="Calibri"/>
              </a:rPr>
              <a:t>various </a:t>
            </a:r>
            <a:r>
              <a:rPr sz="2000" spc="-5" dirty="0">
                <a:solidFill>
                  <a:srgbClr val="0432FF"/>
                </a:solidFill>
                <a:latin typeface="Calibri"/>
                <a:cs typeface="Calibri"/>
              </a:rPr>
              <a:t>options</a:t>
            </a:r>
            <a:endParaRPr sz="2000" dirty="0">
              <a:solidFill>
                <a:srgbClr val="0432FF"/>
              </a:solidFill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to pursue </a:t>
            </a:r>
            <a:r>
              <a:rPr sz="2000" spc="-5" dirty="0">
                <a:latin typeface="Calibri"/>
                <a:cs typeface="Calibri"/>
              </a:rPr>
              <a:t>R&amp;D </a:t>
            </a:r>
            <a:r>
              <a:rPr sz="2000" dirty="0">
                <a:latin typeface="Calibri"/>
                <a:cs typeface="Calibri"/>
              </a:rPr>
              <a:t>priorities, </a:t>
            </a:r>
            <a:r>
              <a:rPr sz="2000" spc="-10" dirty="0">
                <a:latin typeface="Calibri"/>
                <a:cs typeface="Calibri"/>
              </a:rPr>
              <a:t>according to </a:t>
            </a:r>
            <a:r>
              <a:rPr sz="2000" dirty="0">
                <a:latin typeface="Calibri"/>
                <a:cs typeface="Calibri"/>
              </a:rPr>
              <a:t>an </a:t>
            </a:r>
            <a:r>
              <a:rPr sz="2000" spc="-5" dirty="0">
                <a:latin typeface="Calibri"/>
                <a:cs typeface="Calibri"/>
              </a:rPr>
              <a:t>agreed upon </a:t>
            </a:r>
            <a:r>
              <a:rPr sz="2000" spc="-10" dirty="0">
                <a:latin typeface="Calibri"/>
                <a:cs typeface="Calibri"/>
              </a:rPr>
              <a:t>work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plan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800" dirty="0">
              <a:latin typeface="Calibri"/>
              <a:cs typeface="Calibri"/>
            </a:endParaRPr>
          </a:p>
          <a:p>
            <a:pPr marL="349250" algn="ctr">
              <a:lnSpc>
                <a:spcPct val="100000"/>
              </a:lnSpc>
            </a:pPr>
            <a:r>
              <a:rPr sz="2400" b="1" spc="-10" dirty="0">
                <a:solidFill>
                  <a:srgbClr val="800000"/>
                </a:solidFill>
                <a:latin typeface="Calibri"/>
                <a:cs typeface="Calibri"/>
              </a:rPr>
              <a:t>Master</a:t>
            </a:r>
            <a:r>
              <a:rPr sz="2400" b="1" spc="-1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800000"/>
                </a:solidFill>
                <a:latin typeface="Calibri"/>
                <a:cs typeface="Calibri"/>
              </a:rPr>
              <a:t>plan:</a:t>
            </a:r>
            <a:endParaRPr sz="24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9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start-to-end </a:t>
            </a:r>
            <a:r>
              <a:rPr sz="2000" spc="-5" dirty="0">
                <a:latin typeface="Calibri"/>
                <a:cs typeface="Calibri"/>
              </a:rPr>
              <a:t>collider design </a:t>
            </a: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505" dirty="0">
                <a:latin typeface="Wingdings"/>
                <a:cs typeface="Wingdings"/>
              </a:rPr>
              <a:t> </a:t>
            </a:r>
            <a:r>
              <a:rPr sz="2000" dirty="0">
                <a:latin typeface="Calibri"/>
                <a:cs typeface="Calibri"/>
              </a:rPr>
              <a:t>this </a:t>
            </a:r>
            <a:r>
              <a:rPr sz="2000" spc="-10" dirty="0">
                <a:latin typeface="Calibri"/>
                <a:cs typeface="Calibri"/>
              </a:rPr>
              <a:t>would </a:t>
            </a:r>
            <a:r>
              <a:rPr sz="2000" spc="-5" dirty="0">
                <a:latin typeface="Calibri"/>
                <a:cs typeface="Calibri"/>
              </a:rPr>
              <a:t>be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5" dirty="0">
                <a:latin typeface="Calibri"/>
                <a:cs typeface="Calibri"/>
              </a:rPr>
              <a:t>first </a:t>
            </a:r>
            <a:r>
              <a:rPr sz="2000" spc="-5" dirty="0">
                <a:latin typeface="Calibri"/>
                <a:cs typeface="Calibri"/>
              </a:rPr>
              <a:t>facility of </a:t>
            </a:r>
            <a:r>
              <a:rPr sz="2000" dirty="0">
                <a:latin typeface="Calibri"/>
                <a:cs typeface="Calibri"/>
              </a:rPr>
              <a:t>its </a:t>
            </a:r>
            <a:r>
              <a:rPr sz="2000" spc="-5" dirty="0">
                <a:latin typeface="Calibri"/>
                <a:cs typeface="Calibri"/>
              </a:rPr>
              <a:t>kind</a:t>
            </a:r>
            <a:endParaRPr sz="2000" dirty="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machine </a:t>
            </a:r>
            <a:r>
              <a:rPr sz="2000" spc="-10" dirty="0">
                <a:latin typeface="Calibri"/>
                <a:cs typeface="Calibri"/>
              </a:rPr>
              <a:t>detector interface </a:t>
            </a:r>
            <a:r>
              <a:rPr sz="2000" spc="-5" dirty="0">
                <a:latin typeface="Calibri"/>
                <a:cs typeface="Calibri"/>
              </a:rPr>
              <a:t>that </a:t>
            </a:r>
            <a:r>
              <a:rPr sz="2000" spc="-10" dirty="0">
                <a:latin typeface="Calibri"/>
                <a:cs typeface="Calibri"/>
              </a:rPr>
              <a:t>protects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10" dirty="0">
                <a:latin typeface="Calibri"/>
                <a:cs typeface="Calibri"/>
              </a:rPr>
              <a:t>detector from </a:t>
            </a:r>
            <a:r>
              <a:rPr sz="2000" spc="-5" dirty="0">
                <a:latin typeface="Calibri"/>
                <a:cs typeface="Calibri"/>
              </a:rPr>
              <a:t>collider </a:t>
            </a:r>
            <a:r>
              <a:rPr sz="2000" spc="-10" dirty="0">
                <a:latin typeface="Calibri"/>
                <a:cs typeface="Calibri"/>
              </a:rPr>
              <a:t>background  </a:t>
            </a:r>
            <a:r>
              <a:rPr sz="2000" spc="-5" dirty="0">
                <a:latin typeface="Calibri"/>
                <a:cs typeface="Calibri"/>
              </a:rPr>
              <a:t>while allowing </a:t>
            </a:r>
            <a:r>
              <a:rPr sz="2000" spc="-10" dirty="0">
                <a:latin typeface="Calibri"/>
                <a:cs typeface="Calibri"/>
              </a:rPr>
              <a:t>good </a:t>
            </a:r>
            <a:r>
              <a:rPr sz="2000" spc="-5" dirty="0">
                <a:latin typeface="Calibri"/>
                <a:cs typeface="Calibri"/>
              </a:rPr>
              <a:t>machine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performance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physics </a:t>
            </a:r>
            <a:r>
              <a:rPr sz="2000" spc="-5" dirty="0">
                <a:latin typeface="Calibri"/>
                <a:cs typeface="Calibri"/>
              </a:rPr>
              <a:t>and </a:t>
            </a:r>
            <a:r>
              <a:rPr sz="2000" spc="-10" dirty="0">
                <a:latin typeface="Calibri"/>
                <a:cs typeface="Calibri"/>
              </a:rPr>
              <a:t>detector </a:t>
            </a:r>
            <a:r>
              <a:rPr sz="2000" spc="-5" dirty="0">
                <a:latin typeface="Calibri"/>
                <a:cs typeface="Calibri"/>
              </a:rPr>
              <a:t>study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assess the </a:t>
            </a:r>
            <a:r>
              <a:rPr sz="2000" spc="-10" dirty="0">
                <a:latin typeface="Calibri"/>
                <a:cs typeface="Calibri"/>
              </a:rPr>
              <a:t>physics </a:t>
            </a:r>
            <a:r>
              <a:rPr sz="2000" spc="-5" dirty="0">
                <a:latin typeface="Calibri"/>
                <a:cs typeface="Calibri"/>
              </a:rPr>
              <a:t>reach of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3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collider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7245" y="659667"/>
            <a:ext cx="2411730" cy="13652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525780">
              <a:lnSpc>
                <a:spcPts val="5270"/>
              </a:lnSpc>
              <a:spcBef>
                <a:spcPts val="280"/>
              </a:spcBef>
            </a:pPr>
            <a:r>
              <a:rPr spc="-5" dirty="0"/>
              <a:t>Fields  of</a:t>
            </a:r>
            <a:r>
              <a:rPr spc="-85" dirty="0"/>
              <a:t> </a:t>
            </a:r>
            <a:r>
              <a:rPr spc="-30" dirty="0"/>
              <a:t>interest</a:t>
            </a:r>
          </a:p>
        </p:txBody>
      </p:sp>
      <p:sp>
        <p:nvSpPr>
          <p:cNvPr id="3" name="object 3"/>
          <p:cNvSpPr/>
          <p:nvPr/>
        </p:nvSpPr>
        <p:spPr>
          <a:xfrm>
            <a:off x="4044826" y="265353"/>
            <a:ext cx="4747612" cy="61798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14</a:t>
            </a:fld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280" y="159860"/>
            <a:ext cx="41287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INFN </a:t>
            </a:r>
            <a:r>
              <a:rPr spc="-5" dirty="0"/>
              <a:t>activities</a:t>
            </a:r>
            <a:r>
              <a:rPr spc="-70" dirty="0"/>
              <a:t> </a:t>
            </a:r>
            <a:r>
              <a:rPr spc="-5" dirty="0"/>
              <a:t>(1)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22970"/>
            <a:ext cx="7817484" cy="41293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84885">
              <a:lnSpc>
                <a:spcPct val="100000"/>
              </a:lnSpc>
              <a:spcBef>
                <a:spcPts val="100"/>
              </a:spcBef>
              <a:buAutoNum type="arabicParenR"/>
              <a:tabLst>
                <a:tab pos="278130" algn="l"/>
              </a:tabLst>
            </a:pPr>
            <a:r>
              <a:rPr sz="2000" b="1" spc="-15" dirty="0">
                <a:latin typeface="Calibri"/>
                <a:cs typeface="Calibri"/>
              </a:rPr>
              <a:t>Parametri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5" dirty="0">
                <a:latin typeface="Calibri"/>
                <a:cs typeface="Calibri"/>
              </a:rPr>
              <a:t>macchina cruciali </a:t>
            </a:r>
            <a:r>
              <a:rPr sz="2000" b="1" dirty="0">
                <a:latin typeface="Calibri"/>
                <a:cs typeface="Calibri"/>
              </a:rPr>
              <a:t>e </a:t>
            </a:r>
            <a:r>
              <a:rPr sz="2000" b="1" spc="-15" dirty="0">
                <a:latin typeface="Calibri"/>
                <a:cs typeface="Calibri"/>
              </a:rPr>
              <a:t>strettamente legati </a:t>
            </a:r>
            <a:r>
              <a:rPr sz="2000" b="1" dirty="0">
                <a:latin typeface="Calibri"/>
                <a:cs typeface="Calibri"/>
              </a:rPr>
              <a:t>al disegno  </a:t>
            </a:r>
            <a:r>
              <a:rPr sz="2000" b="1" spc="-5" dirty="0">
                <a:latin typeface="Calibri"/>
                <a:cs typeface="Calibri"/>
              </a:rPr>
              <a:t>dell'esperimento </a:t>
            </a:r>
            <a:r>
              <a:rPr sz="2000" b="1" dirty="0">
                <a:latin typeface="Calibri"/>
                <a:cs typeface="Calibri"/>
              </a:rPr>
              <a:t>e </a:t>
            </a:r>
            <a:r>
              <a:rPr sz="2000" b="1" spc="-5" dirty="0">
                <a:latin typeface="Calibri"/>
                <a:cs typeface="Calibri"/>
              </a:rPr>
              <a:t>al </a:t>
            </a:r>
            <a:r>
              <a:rPr sz="2000" b="1" spc="-10" dirty="0">
                <a:latin typeface="Calibri"/>
                <a:cs typeface="Calibri"/>
              </a:rPr>
              <a:t>raggiungimento </a:t>
            </a:r>
            <a:r>
              <a:rPr sz="2000" b="1" dirty="0">
                <a:latin typeface="Calibri"/>
                <a:cs typeface="Calibri"/>
              </a:rPr>
              <a:t>degli </a:t>
            </a:r>
            <a:r>
              <a:rPr sz="2000" b="1" spc="-10" dirty="0">
                <a:latin typeface="Calibri"/>
                <a:cs typeface="Calibri"/>
              </a:rPr>
              <a:t>obbiettivi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5" dirty="0">
                <a:latin typeface="Calibri"/>
                <a:cs typeface="Calibri"/>
              </a:rPr>
              <a:t>fisica  </a:t>
            </a:r>
            <a:r>
              <a:rPr sz="2000" i="1" spc="-5" dirty="0">
                <a:latin typeface="Calibri"/>
                <a:cs typeface="Calibri"/>
              </a:rPr>
              <a:t>Marica Biagini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0" dirty="0">
                <a:latin typeface="Calibri"/>
                <a:cs typeface="Calibri"/>
              </a:rPr>
              <a:t>Donatella </a:t>
            </a:r>
            <a:r>
              <a:rPr sz="2000" i="1" spc="-5" dirty="0">
                <a:latin typeface="Calibri"/>
                <a:cs typeface="Calibri"/>
              </a:rPr>
              <a:t>Lucchesi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Nadia</a:t>
            </a:r>
            <a:r>
              <a:rPr sz="2000" i="1" spc="-2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Pastrone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AutoNum type="arabicParenR"/>
            </a:pPr>
            <a:endParaRPr sz="2750" dirty="0">
              <a:latin typeface="Calibri"/>
              <a:cs typeface="Calibri"/>
            </a:endParaRPr>
          </a:p>
          <a:p>
            <a:pPr marL="277495" indent="-265430">
              <a:lnSpc>
                <a:spcPct val="100000"/>
              </a:lnSpc>
              <a:buAutoNum type="arabicParenR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Simulazioni </a:t>
            </a:r>
            <a:r>
              <a:rPr sz="2000" b="1" dirty="0">
                <a:latin typeface="Calibri"/>
                <a:cs typeface="Calibri"/>
              </a:rPr>
              <a:t>di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fisica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i="1" spc="-5" dirty="0">
                <a:latin typeface="Calibri"/>
                <a:cs typeface="Calibri"/>
              </a:rPr>
              <a:t>Barbara Mele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0" dirty="0">
                <a:latin typeface="Calibri"/>
                <a:cs typeface="Calibri"/>
              </a:rPr>
              <a:t>Antonio Costantini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5" dirty="0">
                <a:latin typeface="Calibri"/>
                <a:cs typeface="Calibri"/>
              </a:rPr>
              <a:t>Roberto </a:t>
            </a:r>
            <a:r>
              <a:rPr sz="2000" i="1" spc="-5" dirty="0">
                <a:latin typeface="Calibri"/>
                <a:cs typeface="Calibri"/>
              </a:rPr>
              <a:t>Franceschini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Mauro</a:t>
            </a:r>
            <a:r>
              <a:rPr sz="2000" i="1" spc="2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Chiesa</a:t>
            </a:r>
            <a:endParaRPr sz="2000" dirty="0">
              <a:latin typeface="Calibri"/>
              <a:cs typeface="Calibri"/>
            </a:endParaRPr>
          </a:p>
          <a:p>
            <a:pPr marL="12700" marR="283210">
              <a:lnSpc>
                <a:spcPct val="100000"/>
              </a:lnSpc>
              <a:spcBef>
                <a:spcPts val="465"/>
              </a:spcBef>
              <a:tabLst>
                <a:tab pos="6527800" algn="l"/>
              </a:tabLst>
            </a:pPr>
            <a:r>
              <a:rPr sz="2000" b="1" dirty="0">
                <a:latin typeface="Calibri"/>
                <a:cs typeface="Calibri"/>
              </a:rPr>
              <a:t>==&gt; </a:t>
            </a:r>
            <a:r>
              <a:rPr sz="2000" b="1" spc="-25" dirty="0">
                <a:latin typeface="Calibri"/>
                <a:cs typeface="Calibri"/>
              </a:rPr>
              <a:t>r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ach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di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f</a:t>
            </a:r>
            <a:r>
              <a:rPr sz="2000" b="1" spc="-10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-5" dirty="0">
                <a:latin typeface="Calibri"/>
                <a:cs typeface="Calibri"/>
              </a:rPr>
              <a:t>i</a:t>
            </a:r>
            <a:r>
              <a:rPr sz="2000" b="1" spc="-10" dirty="0">
                <a:latin typeface="Calibri"/>
                <a:cs typeface="Calibri"/>
              </a:rPr>
              <a:t>c</a:t>
            </a:r>
            <a:r>
              <a:rPr sz="2000" b="1" dirty="0">
                <a:latin typeface="Calibri"/>
                <a:cs typeface="Calibri"/>
              </a:rPr>
              <a:t>a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</a:t>
            </a:r>
            <a:r>
              <a:rPr sz="2000" b="1" spc="-5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n</a:t>
            </a:r>
            <a:r>
              <a:rPr sz="2000" b="1" spc="-10" dirty="0">
                <a:latin typeface="Calibri"/>
                <a:cs typeface="Calibri"/>
              </a:rPr>
              <a:t>c</a:t>
            </a:r>
            <a:r>
              <a:rPr sz="2000" b="1" spc="-5" dirty="0">
                <a:latin typeface="Calibri"/>
                <a:cs typeface="Calibri"/>
              </a:rPr>
              <a:t>ol</a:t>
            </a:r>
            <a:r>
              <a:rPr sz="2000" b="1" spc="-20" dirty="0">
                <a:latin typeface="Calibri"/>
                <a:cs typeface="Calibri"/>
              </a:rPr>
              <a:t>a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-5" dirty="0">
                <a:latin typeface="Calibri"/>
                <a:cs typeface="Calibri"/>
              </a:rPr>
              <a:t>a</a:t>
            </a:r>
            <a:r>
              <a:rPr sz="2000" b="1" dirty="0">
                <a:latin typeface="Calibri"/>
                <a:cs typeface="Calibri"/>
              </a:rPr>
              <a:t>l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-5" dirty="0">
                <a:latin typeface="Calibri"/>
                <a:cs typeface="Calibri"/>
              </a:rPr>
              <a:t>i</a:t>
            </a:r>
            <a:r>
              <a:rPr sz="2000" b="1" dirty="0">
                <a:latin typeface="Calibri"/>
                <a:cs typeface="Calibri"/>
              </a:rPr>
              <a:t>s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gno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spc="-5" dirty="0">
                <a:latin typeface="Calibri"/>
                <a:cs typeface="Calibri"/>
              </a:rPr>
              <a:t>ll'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sp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dirty="0">
                <a:latin typeface="Calibri"/>
                <a:cs typeface="Calibri"/>
              </a:rPr>
              <a:t>r</a:t>
            </a:r>
            <a:r>
              <a:rPr sz="2000" b="1" spc="-5" dirty="0">
                <a:latin typeface="Calibri"/>
                <a:cs typeface="Calibri"/>
              </a:rPr>
              <a:t>im</a:t>
            </a:r>
            <a:r>
              <a:rPr sz="2000" b="1" spc="5" dirty="0">
                <a:latin typeface="Calibri"/>
                <a:cs typeface="Calibri"/>
              </a:rPr>
              <a:t>e</a:t>
            </a:r>
            <a:r>
              <a:rPr sz="2000" b="1" spc="-20" dirty="0">
                <a:latin typeface="Calibri"/>
                <a:cs typeface="Calibri"/>
              </a:rPr>
              <a:t>n</a:t>
            </a:r>
            <a:r>
              <a:rPr sz="2000" b="1" spc="-25" dirty="0">
                <a:latin typeface="Calibri"/>
                <a:cs typeface="Calibri"/>
              </a:rPr>
              <a:t>t</a:t>
            </a:r>
            <a:r>
              <a:rPr sz="2000" b="1" dirty="0">
                <a:latin typeface="Calibri"/>
                <a:cs typeface="Calibri"/>
              </a:rPr>
              <a:t>o	</a:t>
            </a:r>
            <a:endParaRPr lang="en-US" sz="2000" b="1" dirty="0">
              <a:latin typeface="Calibri"/>
              <a:cs typeface="Calibri"/>
            </a:endParaRPr>
          </a:p>
          <a:p>
            <a:pPr marL="12700" marR="283210">
              <a:lnSpc>
                <a:spcPct val="100000"/>
              </a:lnSpc>
              <a:spcBef>
                <a:spcPts val="465"/>
              </a:spcBef>
              <a:tabLst>
                <a:tab pos="6527800" algn="l"/>
              </a:tabLst>
            </a:pPr>
            <a:r>
              <a:rPr sz="2000" i="1" spc="-10" dirty="0">
                <a:latin typeface="Calibri"/>
                <a:cs typeface="Calibri"/>
              </a:rPr>
              <a:t>D</a:t>
            </a:r>
            <a:r>
              <a:rPr sz="2000" i="1" spc="-5" dirty="0">
                <a:latin typeface="Calibri"/>
                <a:cs typeface="Calibri"/>
              </a:rPr>
              <a:t>ona</a:t>
            </a:r>
            <a:r>
              <a:rPr sz="2000" i="1" spc="-15" dirty="0">
                <a:latin typeface="Calibri"/>
                <a:cs typeface="Calibri"/>
              </a:rPr>
              <a:t>t</a:t>
            </a:r>
            <a:r>
              <a:rPr sz="2000" i="1" spc="-10" dirty="0">
                <a:latin typeface="Calibri"/>
                <a:cs typeface="Calibri"/>
              </a:rPr>
              <a:t>e</a:t>
            </a:r>
            <a:r>
              <a:rPr sz="2000" i="1" dirty="0">
                <a:latin typeface="Calibri"/>
                <a:cs typeface="Calibri"/>
              </a:rPr>
              <a:t>lla  </a:t>
            </a:r>
            <a:r>
              <a:rPr sz="2000" i="1" spc="-5" dirty="0">
                <a:latin typeface="Calibri"/>
                <a:cs typeface="Calibri"/>
              </a:rPr>
              <a:t>Lucchesi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Massimo</a:t>
            </a:r>
            <a:r>
              <a:rPr sz="2000" i="1" spc="-10" dirty="0">
                <a:latin typeface="Calibri"/>
                <a:cs typeface="Calibri"/>
              </a:rPr>
              <a:t> </a:t>
            </a:r>
            <a:r>
              <a:rPr sz="2000" i="1" spc="-5" dirty="0">
                <a:latin typeface="Calibri"/>
                <a:cs typeface="Calibri"/>
              </a:rPr>
              <a:t>Casarsa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buAutoNum type="arabicParenR" startAt="3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Disegno dell'esperimento: richiede simulazioni </a:t>
            </a:r>
            <a:r>
              <a:rPr sz="2000" b="1" dirty="0">
                <a:latin typeface="Calibri"/>
                <a:cs typeface="Calibri"/>
              </a:rPr>
              <a:t>e </a:t>
            </a:r>
            <a:r>
              <a:rPr sz="2000" b="1" spc="-5" dirty="0">
                <a:latin typeface="Calibri"/>
                <a:cs typeface="Calibri"/>
              </a:rPr>
              <a:t>R&amp;D </a:t>
            </a:r>
            <a:r>
              <a:rPr sz="2000" b="1" dirty="0">
                <a:latin typeface="Calibri"/>
                <a:cs typeface="Calibri"/>
              </a:rPr>
              <a:t>anche </a:t>
            </a:r>
            <a:r>
              <a:rPr sz="2000" b="1" spc="-5" dirty="0">
                <a:latin typeface="Calibri"/>
                <a:cs typeface="Calibri"/>
              </a:rPr>
              <a:t>in sinergia  con altri sviluppi in </a:t>
            </a:r>
            <a:r>
              <a:rPr sz="2000" b="1" spc="-10" dirty="0">
                <a:latin typeface="Calibri"/>
                <a:cs typeface="Calibri"/>
              </a:rPr>
              <a:t>corso (attivita' </a:t>
            </a:r>
            <a:r>
              <a:rPr sz="2000" b="1" spc="-5" dirty="0">
                <a:latin typeface="Calibri"/>
                <a:cs typeface="Calibri"/>
              </a:rPr>
              <a:t>in</a:t>
            </a:r>
            <a:r>
              <a:rPr sz="2000" b="1" spc="-10" dirty="0">
                <a:latin typeface="Calibri"/>
                <a:cs typeface="Calibri"/>
              </a:rPr>
              <a:t> AIDAinnova)</a:t>
            </a:r>
            <a:endParaRPr sz="20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i="1" spc="-5" dirty="0">
                <a:latin typeface="Calibri"/>
                <a:cs typeface="Calibri"/>
              </a:rPr>
              <a:t>Nadia </a:t>
            </a:r>
            <a:r>
              <a:rPr sz="2000" i="1" spc="-10" dirty="0">
                <a:latin typeface="Calibri"/>
                <a:cs typeface="Calibri"/>
              </a:rPr>
              <a:t>Pastrone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Massimo Casarsa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0" dirty="0">
                <a:latin typeface="Calibri"/>
                <a:cs typeface="Calibri"/>
              </a:rPr>
              <a:t>Lorenzo</a:t>
            </a:r>
            <a:r>
              <a:rPr sz="2000" i="1" spc="-3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Sestini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280" y="0"/>
            <a:ext cx="41287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INFN </a:t>
            </a:r>
            <a:r>
              <a:rPr spc="-5" dirty="0"/>
              <a:t>activities</a:t>
            </a:r>
            <a:r>
              <a:rPr spc="-70" dirty="0"/>
              <a:t> </a:t>
            </a:r>
            <a:r>
              <a:rPr spc="-5" dirty="0"/>
              <a:t>(2)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58251" y="780769"/>
            <a:ext cx="8222615" cy="5389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1770">
              <a:lnSpc>
                <a:spcPct val="100000"/>
              </a:lnSpc>
              <a:spcBef>
                <a:spcPts val="100"/>
              </a:spcBef>
              <a:buAutoNum type="arabicParenR" startAt="4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Machine </a:t>
            </a:r>
            <a:r>
              <a:rPr sz="2000" b="1" spc="-10" dirty="0">
                <a:latin typeface="Calibri"/>
                <a:cs typeface="Calibri"/>
              </a:rPr>
              <a:t>Detector Interface </a:t>
            </a:r>
            <a:r>
              <a:rPr sz="2000" b="1" dirty="0">
                <a:latin typeface="Calibri"/>
                <a:cs typeface="Calibri"/>
              </a:rPr>
              <a:t>==&gt; </a:t>
            </a:r>
            <a:r>
              <a:rPr sz="2000" b="1" spc="-10" dirty="0">
                <a:latin typeface="Calibri"/>
                <a:cs typeface="Calibri"/>
              </a:rPr>
              <a:t>studi </a:t>
            </a:r>
            <a:r>
              <a:rPr sz="2000" b="1" spc="-5" dirty="0">
                <a:latin typeface="Calibri"/>
                <a:cs typeface="Calibri"/>
              </a:rPr>
              <a:t>linebuilder </a:t>
            </a:r>
            <a:r>
              <a:rPr sz="2000" b="1" dirty="0">
                <a:latin typeface="Calibri"/>
                <a:cs typeface="Calibri"/>
              </a:rPr>
              <a:t>e </a:t>
            </a:r>
            <a:r>
              <a:rPr sz="2000" b="1" spc="-15" dirty="0">
                <a:latin typeface="Calibri"/>
                <a:cs typeface="Calibri"/>
              </a:rPr>
              <a:t>FLUKA </a:t>
            </a:r>
            <a:r>
              <a:rPr sz="2000" b="1" dirty="0">
                <a:latin typeface="Calibri"/>
                <a:cs typeface="Calibri"/>
              </a:rPr>
              <a:t>- </a:t>
            </a:r>
            <a:r>
              <a:rPr sz="2000" b="1" spc="-5" dirty="0">
                <a:latin typeface="Calibri"/>
                <a:cs typeface="Calibri"/>
              </a:rPr>
              <a:t>in  </a:t>
            </a:r>
            <a:r>
              <a:rPr sz="2000" b="1" spc="-10" dirty="0">
                <a:latin typeface="Calibri"/>
                <a:cs typeface="Calibri"/>
              </a:rPr>
              <a:t>collaborazione </a:t>
            </a:r>
            <a:r>
              <a:rPr sz="2000" b="1" spc="-5" dirty="0">
                <a:latin typeface="Calibri"/>
                <a:cs typeface="Calibri"/>
              </a:rPr>
              <a:t>con </a:t>
            </a:r>
            <a:r>
              <a:rPr sz="2000" b="1" dirty="0">
                <a:latin typeface="Calibri"/>
                <a:cs typeface="Calibri"/>
              </a:rPr>
              <a:t>esperti di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acceleratori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i="1" spc="-10" dirty="0">
                <a:latin typeface="Calibri"/>
                <a:cs typeface="Calibri"/>
              </a:rPr>
              <a:t>Francesco </a:t>
            </a:r>
            <a:r>
              <a:rPr sz="2000" i="1" spc="-5" dirty="0">
                <a:latin typeface="Calibri"/>
                <a:cs typeface="Calibri"/>
              </a:rPr>
              <a:t>Collamati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10" dirty="0">
                <a:latin typeface="Calibri"/>
                <a:cs typeface="Calibri"/>
              </a:rPr>
              <a:t>Paola</a:t>
            </a:r>
            <a:r>
              <a:rPr sz="2000" i="1" spc="-5" dirty="0">
                <a:latin typeface="Calibri"/>
                <a:cs typeface="Calibri"/>
              </a:rPr>
              <a:t> Sala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00">
              <a:latin typeface="Calibri"/>
              <a:cs typeface="Calibri"/>
            </a:endParaRPr>
          </a:p>
          <a:p>
            <a:pPr marL="12700" marR="582930">
              <a:lnSpc>
                <a:spcPct val="100000"/>
              </a:lnSpc>
              <a:spcBef>
                <a:spcPts val="5"/>
              </a:spcBef>
              <a:buAutoNum type="arabicParenR" startAt="5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Studi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0" dirty="0">
                <a:latin typeface="Calibri"/>
                <a:cs typeface="Calibri"/>
              </a:rPr>
              <a:t>radiazione </a:t>
            </a:r>
            <a:r>
              <a:rPr sz="2000" b="1" dirty="0">
                <a:latin typeface="Calibri"/>
                <a:cs typeface="Calibri"/>
              </a:rPr>
              <a:t>da </a:t>
            </a:r>
            <a:r>
              <a:rPr sz="2000" b="1" spc="-5" dirty="0">
                <a:latin typeface="Calibri"/>
                <a:cs typeface="Calibri"/>
              </a:rPr>
              <a:t>neutrino </a:t>
            </a:r>
            <a:r>
              <a:rPr sz="2000" b="1" spc="-10" dirty="0">
                <a:latin typeface="Calibri"/>
                <a:cs typeface="Calibri"/>
              </a:rPr>
              <a:t>prodotti </a:t>
            </a:r>
            <a:r>
              <a:rPr sz="2000" b="1" spc="-5" dirty="0">
                <a:latin typeface="Calibri"/>
                <a:cs typeface="Calibri"/>
              </a:rPr>
              <a:t>dal </a:t>
            </a:r>
            <a:r>
              <a:rPr sz="2000" b="1" spc="-10" dirty="0">
                <a:latin typeface="Calibri"/>
                <a:cs typeface="Calibri"/>
              </a:rPr>
              <a:t>decadimento </a:t>
            </a:r>
            <a:r>
              <a:rPr sz="2000" b="1" dirty="0">
                <a:latin typeface="Calibri"/>
                <a:cs typeface="Calibri"/>
              </a:rPr>
              <a:t>dei </a:t>
            </a:r>
            <a:r>
              <a:rPr sz="2000" b="1" spc="-10" dirty="0">
                <a:latin typeface="Calibri"/>
                <a:cs typeface="Calibri"/>
              </a:rPr>
              <a:t>fasci </a:t>
            </a:r>
            <a:r>
              <a:rPr sz="2000" b="1" dirty="0">
                <a:latin typeface="Calibri"/>
                <a:cs typeface="Calibri"/>
              </a:rPr>
              <a:t>- </a:t>
            </a:r>
            <a:r>
              <a:rPr sz="2000" b="1" spc="-5" dirty="0">
                <a:latin typeface="Calibri"/>
                <a:cs typeface="Calibri"/>
              </a:rPr>
              <a:t>in  </a:t>
            </a:r>
            <a:r>
              <a:rPr sz="2000" b="1" spc="-10" dirty="0">
                <a:latin typeface="Calibri"/>
                <a:cs typeface="Calibri"/>
              </a:rPr>
              <a:t>collaborazione </a:t>
            </a:r>
            <a:r>
              <a:rPr sz="2000" b="1" spc="-5" dirty="0">
                <a:latin typeface="Calibri"/>
                <a:cs typeface="Calibri"/>
              </a:rPr>
              <a:t>con </a:t>
            </a:r>
            <a:r>
              <a:rPr sz="2000" b="1" dirty="0">
                <a:latin typeface="Calibri"/>
                <a:cs typeface="Calibri"/>
              </a:rPr>
              <a:t>esperti di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acceleratori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1250950" algn="l"/>
              </a:tabLst>
            </a:pPr>
            <a:r>
              <a:rPr sz="2000" i="1" spc="-10" dirty="0">
                <a:latin typeface="Calibri"/>
                <a:cs typeface="Calibri"/>
              </a:rPr>
              <a:t>Paola </a:t>
            </a:r>
            <a:r>
              <a:rPr sz="2000" i="1" spc="-5" dirty="0">
                <a:latin typeface="Calibri"/>
                <a:cs typeface="Calibri"/>
              </a:rPr>
              <a:t>Sala	</a:t>
            </a:r>
            <a:r>
              <a:rPr sz="2000" dirty="0">
                <a:latin typeface="Calibri"/>
                <a:cs typeface="Calibri"/>
              </a:rPr>
              <a:t>==&gt; in </a:t>
            </a:r>
            <a:r>
              <a:rPr sz="2000" spc="-10" dirty="0">
                <a:latin typeface="Calibri"/>
                <a:cs typeface="Calibri"/>
              </a:rPr>
              <a:t>futuro </a:t>
            </a:r>
            <a:r>
              <a:rPr sz="2000" dirty="0">
                <a:latin typeface="Calibri"/>
                <a:cs typeface="Calibri"/>
              </a:rPr>
              <a:t>- </a:t>
            </a:r>
            <a:r>
              <a:rPr sz="2000" spc="-10" dirty="0">
                <a:latin typeface="Calibri"/>
                <a:cs typeface="Calibri"/>
              </a:rPr>
              <a:t>sviluppi </a:t>
            </a:r>
            <a:r>
              <a:rPr sz="2000" spc="-5" dirty="0">
                <a:latin typeface="Calibri"/>
                <a:cs typeface="Calibri"/>
              </a:rPr>
              <a:t>per </a:t>
            </a:r>
            <a:r>
              <a:rPr sz="2000" spc="-10" dirty="0">
                <a:latin typeface="Calibri"/>
                <a:cs typeface="Calibri"/>
              </a:rPr>
              <a:t>l'utilizzo </a:t>
            </a:r>
            <a:r>
              <a:rPr sz="2000" spc="-5" dirty="0">
                <a:latin typeface="Calibri"/>
                <a:cs typeface="Calibri"/>
              </a:rPr>
              <a:t>di </a:t>
            </a:r>
            <a:r>
              <a:rPr sz="2000" spc="-10" dirty="0">
                <a:latin typeface="Calibri"/>
                <a:cs typeface="Calibri"/>
              </a:rPr>
              <a:t>fasci intensi </a:t>
            </a:r>
            <a:r>
              <a:rPr sz="2000" spc="-5" dirty="0">
                <a:latin typeface="Calibri"/>
                <a:cs typeface="Calibri"/>
              </a:rPr>
              <a:t>di</a:t>
            </a:r>
            <a:r>
              <a:rPr sz="2000" spc="7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neutrini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50">
              <a:latin typeface="Calibri"/>
              <a:cs typeface="Calibri"/>
            </a:endParaRPr>
          </a:p>
          <a:p>
            <a:pPr marL="277495" indent="-265430">
              <a:lnSpc>
                <a:spcPct val="100000"/>
              </a:lnSpc>
              <a:buAutoNum type="arabicParenR" startAt="6"/>
              <a:tabLst>
                <a:tab pos="278130" algn="l"/>
              </a:tabLst>
            </a:pPr>
            <a:r>
              <a:rPr sz="2000" b="1" spc="-15" dirty="0">
                <a:latin typeface="Calibri"/>
                <a:cs typeface="Calibri"/>
              </a:rPr>
              <a:t>Sorgente </a:t>
            </a:r>
            <a:r>
              <a:rPr sz="2000" b="1" spc="-5" dirty="0">
                <a:latin typeface="Calibri"/>
                <a:cs typeface="Calibri"/>
              </a:rPr>
              <a:t>LEMMA: </a:t>
            </a:r>
            <a:r>
              <a:rPr sz="2000" b="1" spc="-10" dirty="0">
                <a:latin typeface="Calibri"/>
                <a:cs typeface="Calibri"/>
              </a:rPr>
              <a:t>fascio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0" dirty="0">
                <a:latin typeface="Calibri"/>
                <a:cs typeface="Calibri"/>
              </a:rPr>
              <a:t>positroni </a:t>
            </a:r>
            <a:r>
              <a:rPr sz="2000" b="1" dirty="0">
                <a:latin typeface="Calibri"/>
                <a:cs typeface="Calibri"/>
              </a:rPr>
              <a:t>- </a:t>
            </a:r>
            <a:r>
              <a:rPr sz="2000" b="1" spc="-10" dirty="0">
                <a:latin typeface="Calibri"/>
                <a:cs typeface="Calibri"/>
              </a:rPr>
              <a:t>materiali </a:t>
            </a:r>
            <a:r>
              <a:rPr sz="2000" b="1" dirty="0">
                <a:latin typeface="Calibri"/>
                <a:cs typeface="Calibri"/>
              </a:rPr>
              <a:t>per </a:t>
            </a:r>
            <a:r>
              <a:rPr sz="2000" b="1" spc="-5" dirty="0">
                <a:latin typeface="Calibri"/>
                <a:cs typeface="Calibri"/>
              </a:rPr>
              <a:t>bersagli </a:t>
            </a:r>
            <a:r>
              <a:rPr sz="2000" b="1" dirty="0">
                <a:latin typeface="Calibri"/>
                <a:cs typeface="Calibri"/>
              </a:rPr>
              <a:t>–</a:t>
            </a:r>
            <a:r>
              <a:rPr sz="2000" b="1" spc="9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accumulatore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tabLst>
                <a:tab pos="1875155" algn="l"/>
              </a:tabLst>
            </a:pPr>
            <a:r>
              <a:rPr sz="2000" i="1" spc="-5" dirty="0">
                <a:latin typeface="Calibri"/>
                <a:cs typeface="Calibri"/>
              </a:rPr>
              <a:t>Nadia</a:t>
            </a:r>
            <a:r>
              <a:rPr sz="2000" i="1" spc="-10" dirty="0">
                <a:latin typeface="Calibri"/>
                <a:cs typeface="Calibri"/>
              </a:rPr>
              <a:t> Pastrone	</a:t>
            </a:r>
            <a:r>
              <a:rPr sz="2000" dirty="0">
                <a:latin typeface="Calibri"/>
                <a:cs typeface="Calibri"/>
              </a:rPr>
              <a:t>==&gt;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-10" dirty="0">
                <a:latin typeface="Calibri"/>
                <a:cs typeface="Calibri"/>
              </a:rPr>
              <a:t>discutere </a:t>
            </a:r>
            <a:r>
              <a:rPr sz="2000" spc="-5" dirty="0">
                <a:latin typeface="Calibri"/>
                <a:cs typeface="Calibri"/>
              </a:rPr>
              <a:t>nel </a:t>
            </a:r>
            <a:r>
              <a:rPr sz="2000" spc="-15" dirty="0">
                <a:latin typeface="Calibri"/>
                <a:cs typeface="Calibri"/>
              </a:rPr>
              <a:t>contesto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internazionale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350">
              <a:latin typeface="Calibri"/>
              <a:cs typeface="Calibri"/>
            </a:endParaRPr>
          </a:p>
          <a:p>
            <a:pPr marL="12700" marR="144145">
              <a:lnSpc>
                <a:spcPct val="100000"/>
              </a:lnSpc>
              <a:buAutoNum type="arabicParenR" startAt="7"/>
              <a:tabLst>
                <a:tab pos="278130" algn="l"/>
              </a:tabLst>
            </a:pPr>
            <a:r>
              <a:rPr sz="2000" b="1" spc="-50" dirty="0">
                <a:latin typeface="Calibri"/>
                <a:cs typeface="Calibri"/>
              </a:rPr>
              <a:t>Test </a:t>
            </a:r>
            <a:r>
              <a:rPr sz="2000" b="1" dirty="0">
                <a:latin typeface="Calibri"/>
                <a:cs typeface="Calibri"/>
              </a:rPr>
              <a:t>Beam @ </a:t>
            </a:r>
            <a:r>
              <a:rPr sz="2000" b="1" spc="-5" dirty="0">
                <a:latin typeface="Calibri"/>
                <a:cs typeface="Calibri"/>
              </a:rPr>
              <a:t>CERN in ambito LEMMA (primi </a:t>
            </a:r>
            <a:r>
              <a:rPr sz="2000" b="1" spc="-15" dirty="0">
                <a:latin typeface="Calibri"/>
                <a:cs typeface="Calibri"/>
              </a:rPr>
              <a:t>test </a:t>
            </a:r>
            <a:r>
              <a:rPr sz="2000" b="1" spc="-5" dirty="0">
                <a:latin typeface="Calibri"/>
                <a:cs typeface="Calibri"/>
              </a:rPr>
              <a:t>2017-2018) </a:t>
            </a:r>
            <a:r>
              <a:rPr sz="2000" b="1" dirty="0">
                <a:latin typeface="Calibri"/>
                <a:cs typeface="Calibri"/>
              </a:rPr>
              <a:t>==&gt; </a:t>
            </a:r>
            <a:r>
              <a:rPr sz="2000" b="1" spc="-10" dirty="0">
                <a:latin typeface="Calibri"/>
                <a:cs typeface="Calibri"/>
              </a:rPr>
              <a:t>richiesto  </a:t>
            </a:r>
            <a:r>
              <a:rPr sz="2000" b="1" spc="-15" dirty="0">
                <a:latin typeface="Calibri"/>
                <a:cs typeface="Calibri"/>
              </a:rPr>
              <a:t>ora </a:t>
            </a:r>
            <a:r>
              <a:rPr sz="2000" b="1" dirty="0">
                <a:latin typeface="Calibri"/>
                <a:cs typeface="Calibri"/>
              </a:rPr>
              <a:t>per </a:t>
            </a:r>
            <a:r>
              <a:rPr sz="2000" b="1" spc="-5" dirty="0">
                <a:latin typeface="Calibri"/>
                <a:cs typeface="Calibri"/>
              </a:rPr>
              <a:t>2022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2000" i="1" spc="-10" dirty="0">
                <a:latin typeface="Calibri"/>
                <a:cs typeface="Calibri"/>
              </a:rPr>
              <a:t>Fabio </a:t>
            </a:r>
            <a:r>
              <a:rPr sz="2000" i="1" spc="-5" dirty="0">
                <a:latin typeface="Calibri"/>
                <a:cs typeface="Calibri"/>
              </a:rPr>
              <a:t>Anulli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Marco </a:t>
            </a:r>
            <a:r>
              <a:rPr sz="2000" i="1" spc="-10" dirty="0">
                <a:latin typeface="Calibri"/>
                <a:cs typeface="Calibri"/>
              </a:rPr>
              <a:t>Zanetti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Nicola Amapane </a:t>
            </a:r>
            <a:r>
              <a:rPr sz="2000" i="1" dirty="0">
                <a:latin typeface="Calibri"/>
                <a:cs typeface="Calibri"/>
              </a:rPr>
              <a:t>- </a:t>
            </a:r>
            <a:r>
              <a:rPr sz="2000" i="1" spc="-5" dirty="0">
                <a:latin typeface="Calibri"/>
                <a:cs typeface="Calibri"/>
              </a:rPr>
              <a:t>Mario</a:t>
            </a:r>
            <a:r>
              <a:rPr sz="2000" i="1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Antonelli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350">
              <a:latin typeface="Calibri"/>
              <a:cs typeface="Calibri"/>
            </a:endParaRPr>
          </a:p>
          <a:p>
            <a:pPr marL="277495" indent="-265430">
              <a:lnSpc>
                <a:spcPct val="100000"/>
              </a:lnSpc>
              <a:buAutoNum type="arabicParenR" startAt="8"/>
              <a:tabLst>
                <a:tab pos="278130" algn="l"/>
              </a:tabLst>
            </a:pPr>
            <a:r>
              <a:rPr sz="2000" b="1" spc="-5" dirty="0">
                <a:latin typeface="Calibri"/>
                <a:cs typeface="Calibri"/>
              </a:rPr>
              <a:t>R&amp;D tecnologia </a:t>
            </a:r>
            <a:r>
              <a:rPr sz="2000" b="1" dirty="0">
                <a:latin typeface="Calibri"/>
                <a:cs typeface="Calibri"/>
              </a:rPr>
              <a:t>per </a:t>
            </a:r>
            <a:r>
              <a:rPr sz="2000" b="1" spc="-5" dirty="0">
                <a:latin typeface="Calibri"/>
                <a:cs typeface="Calibri"/>
              </a:rPr>
              <a:t>magneti </a:t>
            </a:r>
            <a:r>
              <a:rPr sz="2000" b="1" dirty="0">
                <a:latin typeface="Calibri"/>
                <a:cs typeface="Calibri"/>
              </a:rPr>
              <a:t>( </a:t>
            </a:r>
            <a:r>
              <a:rPr sz="2000" b="1" spc="-5" dirty="0">
                <a:latin typeface="Calibri"/>
                <a:cs typeface="Calibri"/>
              </a:rPr>
              <a:t>et al.) dedicati </a:t>
            </a:r>
            <a:r>
              <a:rPr sz="2000" b="1" dirty="0">
                <a:latin typeface="Calibri"/>
                <a:cs typeface="Calibri"/>
              </a:rPr>
              <a:t>al </a:t>
            </a:r>
            <a:r>
              <a:rPr sz="2000" b="1" spc="-5" dirty="0">
                <a:latin typeface="Calibri"/>
                <a:cs typeface="Calibri"/>
              </a:rPr>
              <a:t>muon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collider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3723" y="317865"/>
            <a:ext cx="49358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</a:t>
            </a:r>
            <a:r>
              <a:rPr spc="-30" dirty="0"/>
              <a:t> </a:t>
            </a:r>
            <a:r>
              <a:rPr spc="-10" dirty="0"/>
              <a:t>Fisica</a:t>
            </a:r>
          </a:p>
        </p:txBody>
      </p:sp>
      <p:sp>
        <p:nvSpPr>
          <p:cNvPr id="3" name="object 3"/>
          <p:cNvSpPr/>
          <p:nvPr/>
        </p:nvSpPr>
        <p:spPr>
          <a:xfrm>
            <a:off x="4583007" y="2239504"/>
            <a:ext cx="135890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0" y="0"/>
                </a:moveTo>
                <a:lnTo>
                  <a:pt x="135465" y="0"/>
                </a:lnTo>
              </a:path>
            </a:pathLst>
          </a:custGeom>
          <a:ln w="169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13772" y="2180238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3934" y="0"/>
                </a:lnTo>
              </a:path>
            </a:pathLst>
          </a:custGeom>
          <a:ln w="169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93172" y="2239504"/>
            <a:ext cx="135890" cy="0"/>
          </a:xfrm>
          <a:custGeom>
            <a:avLst/>
            <a:gdLst/>
            <a:ahLst/>
            <a:cxnLst/>
            <a:rect l="l" t="t" r="r" b="b"/>
            <a:pathLst>
              <a:path w="135889">
                <a:moveTo>
                  <a:pt x="0" y="0"/>
                </a:moveTo>
                <a:lnTo>
                  <a:pt x="135467" y="0"/>
                </a:lnTo>
              </a:path>
            </a:pathLst>
          </a:custGeom>
          <a:ln w="169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1293333"/>
            <a:ext cx="7863205" cy="453009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latin typeface="Calibri"/>
                <a:cs typeface="Calibri"/>
              </a:rPr>
              <a:t>Studi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5" dirty="0">
                <a:latin typeface="Calibri"/>
                <a:cs typeface="Calibri"/>
              </a:rPr>
              <a:t>fisica: </a:t>
            </a:r>
            <a:r>
              <a:rPr sz="2000" spc="-5" dirty="0">
                <a:latin typeface="Calibri"/>
                <a:cs typeface="Calibri"/>
              </a:rPr>
              <a:t>prossimi </a:t>
            </a:r>
            <a:r>
              <a:rPr sz="2000" dirty="0">
                <a:latin typeface="Calibri"/>
                <a:cs typeface="Calibri"/>
              </a:rPr>
              <a:t>passi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-10" dirty="0">
                <a:latin typeface="Calibri"/>
                <a:cs typeface="Calibri"/>
              </a:rPr>
              <a:t>discutere </a:t>
            </a:r>
            <a:r>
              <a:rPr sz="2000" spc="-5" dirty="0">
                <a:latin typeface="Calibri"/>
                <a:cs typeface="Calibri"/>
              </a:rPr>
              <a:t>anche </a:t>
            </a:r>
            <a:r>
              <a:rPr sz="2000" spc="-10" dirty="0">
                <a:latin typeface="Calibri"/>
                <a:cs typeface="Calibri"/>
              </a:rPr>
              <a:t>con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CSN4</a:t>
            </a:r>
            <a:endParaRPr sz="2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500"/>
              </a:spcBef>
              <a:tabLst>
                <a:tab pos="1955800" algn="l"/>
              </a:tabLst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@</a:t>
            </a:r>
            <a:r>
              <a:rPr sz="2000" b="1" spc="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1.5-3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60" dirty="0">
                <a:solidFill>
                  <a:srgbClr val="800000"/>
                </a:solidFill>
                <a:latin typeface="Calibri"/>
                <a:cs typeface="Calibri"/>
              </a:rPr>
              <a:t>TeV	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benchmark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per 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confronto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con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studi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di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CLIC</a:t>
            </a:r>
            <a:endParaRPr sz="2000">
              <a:latin typeface="Calibri"/>
              <a:cs typeface="Calibri"/>
            </a:endParaRPr>
          </a:p>
          <a:p>
            <a:pPr marL="12700" marR="518159">
              <a:lnSpc>
                <a:spcPct val="100000"/>
              </a:lnSpc>
              <a:spcBef>
                <a:spcPts val="865"/>
              </a:spcBef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400" dirty="0">
                <a:latin typeface="Wingdings"/>
                <a:cs typeface="Wingdings"/>
              </a:rPr>
              <a:t> </a:t>
            </a:r>
            <a:r>
              <a:rPr sz="2000" spc="-5" dirty="0">
                <a:latin typeface="Calibri"/>
                <a:cs typeface="Calibri"/>
              </a:rPr>
              <a:t>primo studio della </a:t>
            </a:r>
            <a:r>
              <a:rPr sz="2000" spc="-10" dirty="0">
                <a:latin typeface="Calibri"/>
                <a:cs typeface="Calibri"/>
              </a:rPr>
              <a:t>misura </a:t>
            </a:r>
            <a:r>
              <a:rPr sz="2000" dirty="0">
                <a:latin typeface="Cambria Math"/>
                <a:cs typeface="Cambria Math"/>
              </a:rPr>
              <a:t>𝜇𝜇 → </a:t>
            </a:r>
            <a:r>
              <a:rPr sz="2000" spc="10" dirty="0">
                <a:latin typeface="Cambria Math"/>
                <a:cs typeface="Cambria Math"/>
              </a:rPr>
              <a:t>𝐻𝜈𝜈 </a:t>
            </a:r>
            <a:r>
              <a:rPr sz="2000" dirty="0">
                <a:latin typeface="Cambria Math"/>
                <a:cs typeface="Cambria Math"/>
              </a:rPr>
              <a:t>→ </a:t>
            </a:r>
            <a:r>
              <a:rPr sz="2000" spc="30" dirty="0">
                <a:latin typeface="Cambria Math"/>
                <a:cs typeface="Cambria Math"/>
              </a:rPr>
              <a:t>𝑏𝑏𝜈𝜈 </a:t>
            </a:r>
            <a:r>
              <a:rPr sz="2000" spc="-10" dirty="0">
                <a:latin typeface="Calibri"/>
                <a:cs typeface="Calibri"/>
              </a:rPr>
              <a:t>pubblicato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J. Inst. </a:t>
            </a:r>
            <a:r>
              <a:rPr sz="20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15 </a:t>
            </a:r>
            <a:r>
              <a:rPr sz="2000" b="1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P05001,</a:t>
            </a:r>
            <a:r>
              <a:rPr sz="2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2020</a:t>
            </a:r>
            <a:r>
              <a:rPr sz="2000" spc="-5" dirty="0">
                <a:latin typeface="Calibri"/>
                <a:cs typeface="Calibri"/>
              </a:rPr>
              <a:t>)</a:t>
            </a:r>
            <a:endParaRPr sz="2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1900"/>
              </a:spcBef>
              <a:tabLst>
                <a:tab pos="1751330" algn="l"/>
              </a:tabLst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@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10+</a:t>
            </a:r>
            <a:r>
              <a:rPr sz="2000" b="1" spc="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60" dirty="0">
                <a:solidFill>
                  <a:srgbClr val="800000"/>
                </a:solidFill>
                <a:latin typeface="Calibri"/>
                <a:cs typeface="Calibri"/>
              </a:rPr>
              <a:t>TeV	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completamente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nuovi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50">
              <a:latin typeface="Calibri"/>
              <a:cs typeface="Calibri"/>
            </a:endParaRPr>
          </a:p>
          <a:p>
            <a:pPr marL="12700" marR="5080">
              <a:lnSpc>
                <a:spcPts val="2370"/>
              </a:lnSpc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060" dirty="0">
                <a:latin typeface="Wingdings"/>
                <a:cs typeface="Wingdings"/>
              </a:rPr>
              <a:t> </a:t>
            </a:r>
            <a:r>
              <a:rPr sz="2000" spc="-5" dirty="0">
                <a:latin typeface="Calibri"/>
                <a:cs typeface="Calibri"/>
              </a:rPr>
              <a:t>studio fisica potenziale di </a:t>
            </a:r>
            <a:r>
              <a:rPr sz="2000" dirty="0">
                <a:latin typeface="Calibri"/>
                <a:cs typeface="Calibri"/>
              </a:rPr>
              <a:t>Higgs </a:t>
            </a:r>
            <a:r>
              <a:rPr sz="2000" spc="-5" dirty="0">
                <a:latin typeface="Calibri"/>
                <a:cs typeface="Calibri"/>
              </a:rPr>
              <a:t>(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arXiv:2003.13628</a:t>
            </a:r>
            <a:r>
              <a:rPr sz="2000" spc="-5" dirty="0">
                <a:latin typeface="Calibri"/>
                <a:cs typeface="Calibri"/>
              </a:rPr>
              <a:t>)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manca simulazione  esperimento</a:t>
            </a:r>
            <a:endParaRPr sz="20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25"/>
              </a:spcBef>
            </a:pPr>
            <a:r>
              <a:rPr sz="2000" spc="-15" dirty="0">
                <a:latin typeface="Calibri"/>
                <a:cs typeface="Calibri"/>
              </a:rPr>
              <a:t>valutare </a:t>
            </a:r>
            <a:r>
              <a:rPr sz="2000" spc="-5" dirty="0">
                <a:latin typeface="Calibri"/>
                <a:cs typeface="Calibri"/>
              </a:rPr>
              <a:t>potenzialità di fisica </a:t>
            </a:r>
            <a:r>
              <a:rPr sz="2000" dirty="0">
                <a:latin typeface="Calibri"/>
                <a:cs typeface="Calibri"/>
              </a:rPr>
              <a:t>ad </a:t>
            </a:r>
            <a:r>
              <a:rPr sz="2000" spc="-5" dirty="0">
                <a:latin typeface="Calibri"/>
                <a:cs typeface="Calibri"/>
              </a:rPr>
              <a:t>energie intermedie, </a:t>
            </a:r>
            <a:r>
              <a:rPr sz="2000" dirty="0">
                <a:latin typeface="Calibri"/>
                <a:cs typeface="Calibri"/>
              </a:rPr>
              <a:t>ad esempio 6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60" dirty="0">
                <a:latin typeface="Calibri"/>
                <a:cs typeface="Calibri"/>
              </a:rPr>
              <a:t>TeV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devono essere </a:t>
            </a:r>
            <a:r>
              <a:rPr sz="2000" b="1" spc="-15" dirty="0">
                <a:latin typeface="Calibri"/>
                <a:cs typeface="Calibri"/>
              </a:rPr>
              <a:t>integrati </a:t>
            </a:r>
            <a:r>
              <a:rPr sz="2000" b="1" spc="-5" dirty="0">
                <a:latin typeface="Calibri"/>
                <a:cs typeface="Calibri"/>
              </a:rPr>
              <a:t>con gli </a:t>
            </a:r>
            <a:r>
              <a:rPr sz="2000" b="1" spc="-10" dirty="0">
                <a:latin typeface="Calibri"/>
                <a:cs typeface="Calibri"/>
              </a:rPr>
              <a:t>studi </a:t>
            </a:r>
            <a:r>
              <a:rPr sz="2000" b="1" dirty="0">
                <a:latin typeface="Calibri"/>
                <a:cs typeface="Calibri"/>
              </a:rPr>
              <a:t>di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esperimento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spc="-10" dirty="0">
                <a:latin typeface="Calibri"/>
                <a:cs typeface="Calibri"/>
              </a:rPr>
              <a:t>occorre esplorare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5" dirty="0">
                <a:latin typeface="Calibri"/>
                <a:cs typeface="Calibri"/>
              </a:rPr>
              <a:t>possibilità di studi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parametrici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68349" y="317865"/>
            <a:ext cx="66071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</a:t>
            </a:r>
            <a:r>
              <a:rPr spc="10" dirty="0"/>
              <a:t> </a:t>
            </a:r>
            <a:r>
              <a:rPr spc="-15" dirty="0"/>
              <a:t>Esperimento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352642"/>
            <a:ext cx="8531860" cy="43227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Calibri"/>
                <a:cs typeface="Calibri"/>
              </a:rPr>
              <a:t>Esperimento: </a:t>
            </a:r>
            <a:r>
              <a:rPr sz="2400" dirty="0">
                <a:latin typeface="Calibri"/>
                <a:cs typeface="Calibri"/>
              </a:rPr>
              <a:t>da </a:t>
            </a:r>
            <a:r>
              <a:rPr sz="2400" spc="-10" dirty="0">
                <a:latin typeface="Calibri"/>
                <a:cs typeface="Calibri"/>
              </a:rPr>
              <a:t>disegnare </a:t>
            </a:r>
            <a:r>
              <a:rPr sz="2400" spc="-20" dirty="0">
                <a:latin typeface="Calibri"/>
                <a:cs typeface="Calibri"/>
              </a:rPr>
              <a:t>ex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novo</a:t>
            </a:r>
            <a:endParaRPr sz="2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350" dirty="0">
              <a:latin typeface="Calibri"/>
              <a:cs typeface="Calibri"/>
            </a:endParaRPr>
          </a:p>
          <a:p>
            <a:pPr marL="469900" marR="5080">
              <a:lnSpc>
                <a:spcPct val="120800"/>
              </a:lnSpc>
            </a:pPr>
            <a:r>
              <a:rPr sz="2000" spc="-5" dirty="0">
                <a:latin typeface="Calibri"/>
                <a:cs typeface="Calibri"/>
              </a:rPr>
              <a:t>studi conclusi </a:t>
            </a:r>
            <a:r>
              <a:rPr sz="2000" spc="-10" dirty="0">
                <a:latin typeface="Calibri"/>
                <a:cs typeface="Calibri"/>
              </a:rPr>
              <a:t>con apparato </a:t>
            </a:r>
            <a:r>
              <a:rPr sz="2000" spc="-5" dirty="0">
                <a:latin typeface="Calibri"/>
                <a:cs typeface="Calibri"/>
              </a:rPr>
              <a:t>di </a:t>
            </a:r>
            <a:r>
              <a:rPr sz="2000" dirty="0">
                <a:latin typeface="Calibri"/>
                <a:cs typeface="Calibri"/>
              </a:rPr>
              <a:t>MAP </a:t>
            </a:r>
            <a:r>
              <a:rPr sz="2000" spc="-5" dirty="0">
                <a:latin typeface="Calibri"/>
                <a:cs typeface="Calibri"/>
              </a:rPr>
              <a:t>pubblicati (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J. Inst. 15 P05001, 2020</a:t>
            </a:r>
            <a:r>
              <a:rPr sz="2000" spc="-5" dirty="0">
                <a:latin typeface="Calibri"/>
                <a:cs typeface="Calibri"/>
              </a:rPr>
              <a:t>)  studi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10" dirty="0">
                <a:latin typeface="Calibri"/>
                <a:cs typeface="Calibri"/>
              </a:rPr>
              <a:t>corso con nuovo software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condiviso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r>
              <a:rPr lang="en-GB" sz="2000" dirty="0">
                <a:hlinkClick r:id="rId2"/>
              </a:rPr>
              <a:t>https://sites.google.com/site/muoncollider/home</a:t>
            </a:r>
            <a:endParaRPr lang="en-GB" sz="2000" dirty="0"/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435" dirty="0">
                <a:latin typeface="Wingdings"/>
                <a:cs typeface="Wingdings"/>
              </a:rPr>
              <a:t> </a:t>
            </a:r>
            <a:r>
              <a:rPr sz="2000" spc="-5" dirty="0">
                <a:latin typeface="Calibri"/>
                <a:cs typeface="Calibri"/>
              </a:rPr>
              <a:t>sinergia CLICdp</a:t>
            </a:r>
            <a:endParaRPr sz="20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70"/>
              </a:spcBef>
            </a:pPr>
            <a:r>
              <a:rPr sz="2000" dirty="0" err="1">
                <a:latin typeface="Wingdings"/>
                <a:cs typeface="Wingdings"/>
              </a:rPr>
              <a:t>è</a:t>
            </a:r>
            <a:r>
              <a:rPr sz="2000" spc="-1440" dirty="0">
                <a:latin typeface="Wingdings"/>
                <a:cs typeface="Wingdings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AIDAinnova</a:t>
            </a:r>
            <a:endParaRPr lang="en-US" sz="2000" spc="-1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70"/>
              </a:spcBef>
            </a:pPr>
            <a:r>
              <a:rPr lang="en-IT" sz="2000" spc="-10" dirty="0">
                <a:latin typeface="Calibri"/>
                <a:cs typeface="Calibri"/>
              </a:rPr>
              <a:t>WP7 (</a:t>
            </a:r>
            <a:r>
              <a:rPr lang="en-GB" sz="2000" dirty="0"/>
              <a:t>gas detector MPGD, RPC,TPC)</a:t>
            </a:r>
          </a:p>
          <a:p>
            <a:pPr marL="469900">
              <a:spcBef>
                <a:spcPts val="470"/>
              </a:spcBef>
            </a:pPr>
            <a:r>
              <a:rPr lang="en-GB" sz="2000" spc="-10" dirty="0">
                <a:latin typeface="Calibri"/>
                <a:cs typeface="Calibri"/>
              </a:rPr>
              <a:t>WP11 (</a:t>
            </a:r>
            <a:r>
              <a:rPr lang="en-GB" sz="2000" spc="-10" dirty="0" err="1">
                <a:cs typeface="Calibri"/>
              </a:rPr>
              <a:t>microlectronics</a:t>
            </a:r>
            <a:r>
              <a:rPr lang="en-GB" sz="2000" spc="-10" dirty="0">
                <a:cs typeface="Calibri"/>
              </a:rPr>
              <a:t>: </a:t>
            </a:r>
            <a:r>
              <a:rPr lang="en-GB" sz="2000" spc="-5" dirty="0">
                <a:cs typeface="Calibri"/>
              </a:rPr>
              <a:t>ASIC design</a:t>
            </a:r>
            <a:r>
              <a:rPr lang="en-GB" sz="2000" dirty="0">
                <a:cs typeface="Calibri"/>
              </a:rPr>
              <a:t>)</a:t>
            </a:r>
            <a:endParaRPr lang="en-IT" sz="2000" spc="-10" dirty="0">
              <a:latin typeface="Calibri"/>
              <a:cs typeface="Calibri"/>
            </a:endParaRPr>
          </a:p>
          <a:p>
            <a:pPr marL="469900">
              <a:spcBef>
                <a:spcPts val="470"/>
              </a:spcBef>
            </a:pPr>
            <a:r>
              <a:rPr lang="en-IT" sz="2000" spc="-10" dirty="0">
                <a:latin typeface="Calibri"/>
                <a:cs typeface="Calibri"/>
              </a:rPr>
              <a:t>WP12 (</a:t>
            </a:r>
            <a:r>
              <a:rPr lang="en-GB" sz="2000" spc="-10" dirty="0">
                <a:cs typeface="Calibri"/>
              </a:rPr>
              <a:t>software/</a:t>
            </a:r>
            <a:r>
              <a:rPr lang="en-GB" sz="2000" spc="-10" dirty="0" err="1">
                <a:cs typeface="Calibri"/>
              </a:rPr>
              <a:t>reco</a:t>
            </a:r>
            <a:r>
              <a:rPr lang="en-GB" sz="2000" spc="-10" dirty="0">
                <a:cs typeface="Calibri"/>
              </a:rPr>
              <a:t> for future accelerators</a:t>
            </a:r>
            <a:r>
              <a:rPr lang="en-GB" sz="2000" dirty="0">
                <a:latin typeface="Calibri"/>
                <a:cs typeface="Calibri"/>
              </a:rPr>
              <a:t> </a:t>
            </a:r>
            <a:r>
              <a:rPr lang="en-GB" sz="2000" dirty="0" err="1">
                <a:latin typeface="Calibri"/>
                <a:cs typeface="Calibri"/>
              </a:rPr>
              <a:t>TurnHEPkey</a:t>
            </a:r>
            <a:r>
              <a:rPr lang="en-GB" sz="2000" dirty="0">
                <a:latin typeface="Calibri"/>
                <a:cs typeface="Calibri"/>
              </a:rPr>
              <a:t>)</a:t>
            </a:r>
            <a:r>
              <a:rPr lang="en-GB" sz="2000" dirty="0">
                <a:latin typeface="Calibri"/>
                <a:cs typeface="Calibri"/>
                <a:sym typeface="Wingdings" pitchFamily="2" charset="2"/>
              </a:rPr>
              <a:t> </a:t>
            </a:r>
            <a:r>
              <a:rPr sz="2000" spc="-10" dirty="0" err="1">
                <a:latin typeface="Calibri"/>
                <a:cs typeface="Calibri"/>
              </a:rPr>
              <a:t>Capire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sinergie </a:t>
            </a:r>
            <a:r>
              <a:rPr sz="2000" spc="-10" dirty="0">
                <a:latin typeface="Calibri"/>
                <a:cs typeface="Calibri"/>
              </a:rPr>
              <a:t>con </a:t>
            </a:r>
            <a:r>
              <a:rPr sz="2000" spc="-5" dirty="0">
                <a:latin typeface="Calibri"/>
                <a:cs typeface="Calibri"/>
              </a:rPr>
              <a:t>RD_FCC </a:t>
            </a:r>
            <a:r>
              <a:rPr sz="2000" dirty="0">
                <a:latin typeface="Calibri"/>
                <a:cs typeface="Calibri"/>
              </a:rPr>
              <a:t>e </a:t>
            </a:r>
            <a:r>
              <a:rPr sz="2000" spc="-5" dirty="0">
                <a:latin typeface="Calibri"/>
                <a:cs typeface="Calibri"/>
              </a:rPr>
              <a:t>altre </a:t>
            </a:r>
            <a:r>
              <a:rPr sz="2000" spc="-10" dirty="0">
                <a:latin typeface="Calibri"/>
                <a:cs typeface="Calibri"/>
              </a:rPr>
              <a:t>attivita’ </a:t>
            </a:r>
            <a:r>
              <a:rPr sz="2000" dirty="0">
                <a:latin typeface="Calibri"/>
                <a:cs typeface="Calibri"/>
              </a:rPr>
              <a:t>in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10" dirty="0" err="1">
                <a:latin typeface="Calibri"/>
                <a:cs typeface="Calibri"/>
              </a:rPr>
              <a:t>corso</a:t>
            </a:r>
            <a:r>
              <a:rPr lang="en-US" sz="2000" spc="-10" dirty="0"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51720" y="671807"/>
            <a:ext cx="2913380" cy="339090"/>
          </a:xfrm>
          <a:custGeom>
            <a:avLst/>
            <a:gdLst/>
            <a:ahLst/>
            <a:cxnLst/>
            <a:rect l="l" t="t" r="r" b="b"/>
            <a:pathLst>
              <a:path w="2913379" h="339090">
                <a:moveTo>
                  <a:pt x="0" y="0"/>
                </a:moveTo>
                <a:lnTo>
                  <a:pt x="2913360" y="0"/>
                </a:lnTo>
                <a:lnTo>
                  <a:pt x="291336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1720" y="457200"/>
            <a:ext cx="2913380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9"/>
              </a:spcBef>
            </a:pP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Nikolai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Mokhov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et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al. 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-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 MARS15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08505" y="17314"/>
            <a:ext cx="72370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5" dirty="0"/>
              <a:t>Muon Beams </a:t>
            </a:r>
            <a:r>
              <a:rPr sz="4000" dirty="0"/>
              <a:t>Induced</a:t>
            </a:r>
            <a:r>
              <a:rPr sz="4000" spc="-55" dirty="0"/>
              <a:t> </a:t>
            </a:r>
            <a:r>
              <a:rPr sz="4000" spc="-5" dirty="0"/>
              <a:t>Background</a:t>
            </a:r>
            <a:endParaRPr sz="4000"/>
          </a:p>
        </p:txBody>
      </p:sp>
      <p:sp>
        <p:nvSpPr>
          <p:cNvPr id="6" name="object 6"/>
          <p:cNvSpPr/>
          <p:nvPr/>
        </p:nvSpPr>
        <p:spPr>
          <a:xfrm>
            <a:off x="5078388" y="817210"/>
            <a:ext cx="4065611" cy="2292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52291" y="942233"/>
            <a:ext cx="203855" cy="146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37062" y="895888"/>
            <a:ext cx="826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00"/>
                </a:solidFill>
                <a:latin typeface="Cambria Math"/>
                <a:cs typeface="Cambria Math"/>
              </a:rPr>
              <a:t>𝑠 = </a:t>
            </a:r>
            <a:r>
              <a:rPr sz="1200" spc="-5" dirty="0">
                <a:solidFill>
                  <a:srgbClr val="FFFF00"/>
                </a:solidFill>
                <a:latin typeface="Cambria Math"/>
                <a:cs typeface="Cambria Math"/>
              </a:rPr>
              <a:t>1.5</a:t>
            </a:r>
            <a:r>
              <a:rPr sz="1200" spc="75" dirty="0">
                <a:solidFill>
                  <a:srgbClr val="FFFF00"/>
                </a:solidFill>
                <a:latin typeface="Cambria Math"/>
                <a:cs typeface="Cambria Math"/>
              </a:rPr>
              <a:t> </a:t>
            </a:r>
            <a:r>
              <a:rPr sz="1200" spc="-5" dirty="0">
                <a:solidFill>
                  <a:srgbClr val="FFFF00"/>
                </a:solidFill>
                <a:latin typeface="Cambria Math"/>
                <a:cs typeface="Cambria Math"/>
              </a:rPr>
              <a:t>𝑇𝑒𝑉</a:t>
            </a:r>
            <a:endParaRPr sz="1200">
              <a:latin typeface="Cambria Math"/>
              <a:cs typeface="Cambria Math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52291" y="3361775"/>
            <a:ext cx="3723827" cy="2679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00191" y="3032188"/>
            <a:ext cx="3384376" cy="547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6814" y="3381030"/>
            <a:ext cx="4893926" cy="1989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8280" y="2706664"/>
            <a:ext cx="3552190" cy="8934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800000"/>
                </a:solidFill>
                <a:latin typeface="Calibri"/>
                <a:cs typeface="Calibri"/>
              </a:rPr>
              <a:t>Neutrino</a:t>
            </a:r>
            <a:r>
              <a:rPr sz="3600" b="1" spc="-8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800000"/>
                </a:solidFill>
                <a:latin typeface="Calibri"/>
                <a:cs typeface="Calibri"/>
              </a:rPr>
              <a:t>radiation</a:t>
            </a:r>
            <a:endParaRPr sz="3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00" b="1" spc="-5" dirty="0">
                <a:latin typeface="Calibri"/>
                <a:cs typeface="Calibri"/>
              </a:rPr>
              <a:t>critical limit </a:t>
            </a:r>
            <a:r>
              <a:rPr sz="2000" b="1" spc="-10" dirty="0">
                <a:latin typeface="Calibri"/>
                <a:cs typeface="Calibri"/>
              </a:rPr>
              <a:t>at </a:t>
            </a:r>
            <a:r>
              <a:rPr sz="2000" b="1" spc="-5" dirty="0">
                <a:latin typeface="Calibri"/>
                <a:cs typeface="Calibri"/>
              </a:rPr>
              <a:t>highest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energies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-10335" y="5200621"/>
            <a:ext cx="2687955" cy="76962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1440" marR="135255">
              <a:lnSpc>
                <a:spcPct val="100699"/>
              </a:lnSpc>
              <a:spcBef>
                <a:spcPts val="245"/>
              </a:spcBef>
            </a:pP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Paola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Sala 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– 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Youri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Robert 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CERN </a:t>
            </a:r>
            <a:r>
              <a:rPr sz="1600" b="1" dirty="0">
                <a:solidFill>
                  <a:srgbClr val="002060"/>
                </a:solidFill>
                <a:latin typeface="Calibri"/>
                <a:cs typeface="Calibri"/>
              </a:rPr>
              <a:t>Muon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Collider</a:t>
            </a:r>
            <a:r>
              <a:rPr sz="1600" b="1" spc="-5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Meeting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15"/>
              </a:spcBef>
            </a:pPr>
            <a:r>
              <a:rPr sz="12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https://indico.cern.ch/event/886491/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25815" y="642632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90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DE5117-11D1-4F4E-8A3A-294FA68E352B}"/>
              </a:ext>
            </a:extLst>
          </p:cNvPr>
          <p:cNvSpPr/>
          <p:nvPr/>
        </p:nvSpPr>
        <p:spPr>
          <a:xfrm>
            <a:off x="-59248" y="6020134"/>
            <a:ext cx="9372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Highly collimated neutrino beam: </a:t>
            </a:r>
            <a:r>
              <a:rPr lang="en-GB" dirty="0">
                <a:solidFill>
                  <a:srgbClr val="FF0000"/>
                </a:solidFill>
              </a:rPr>
              <a:t>background but also opportunity for neutrino’s studies</a:t>
            </a:r>
          </a:p>
          <a:p>
            <a:r>
              <a:rPr lang="en-GB" dirty="0"/>
              <a:t>Dose comes from energy released by neutrino interaction products. Collider is underground: problem is when beam reaches surface. </a:t>
            </a:r>
            <a:endParaRPr lang="en-IT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666AA5-F9B8-CF4C-B746-936282F7B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29" y="757880"/>
            <a:ext cx="4025900" cy="2159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0172" y="0"/>
            <a:ext cx="30854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0" dirty="0"/>
              <a:t>Why</a:t>
            </a:r>
            <a:r>
              <a:rPr sz="4400" spc="-60" dirty="0"/>
              <a:t> </a:t>
            </a:r>
            <a:r>
              <a:rPr sz="4400" spc="-5" dirty="0"/>
              <a:t>Muons?</a:t>
            </a:r>
            <a:endParaRPr sz="4400"/>
          </a:p>
        </p:txBody>
      </p:sp>
      <p:sp>
        <p:nvSpPr>
          <p:cNvPr id="52" name="object 52"/>
          <p:cNvSpPr/>
          <p:nvPr/>
        </p:nvSpPr>
        <p:spPr>
          <a:xfrm>
            <a:off x="8093075" y="28575"/>
            <a:ext cx="979487" cy="1095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F9A3D68D-67A0-3A40-8914-5A93844CA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7" y="602371"/>
            <a:ext cx="8042659" cy="4353542"/>
          </a:xfrm>
          <a:prstGeom prst="rect">
            <a:avLst/>
          </a:prstGeom>
        </p:spPr>
      </p:pic>
      <p:sp>
        <p:nvSpPr>
          <p:cNvPr id="60" name="object 77">
            <a:extLst>
              <a:ext uri="{FF2B5EF4-FFF2-40B4-BE49-F238E27FC236}">
                <a16:creationId xmlns:a16="http://schemas.microsoft.com/office/drawing/2014/main" id="{B0CC2DC3-911A-674C-B638-20CD68430D35}"/>
              </a:ext>
            </a:extLst>
          </p:cNvPr>
          <p:cNvSpPr txBox="1"/>
          <p:nvPr/>
        </p:nvSpPr>
        <p:spPr>
          <a:xfrm>
            <a:off x="556117" y="5326971"/>
            <a:ext cx="7576724" cy="860877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0805" marR="263525">
              <a:lnSpc>
                <a:spcPct val="101099"/>
              </a:lnSpc>
              <a:spcBef>
                <a:spcPts val="235"/>
              </a:spcBef>
            </a:pPr>
            <a:r>
              <a:rPr sz="1800" spc="-5" dirty="0">
                <a:latin typeface="Calibri"/>
                <a:cs typeface="Calibri"/>
              </a:rPr>
              <a:t>Full collision energy </a:t>
            </a:r>
            <a:r>
              <a:rPr sz="1800" spc="-10" dirty="0">
                <a:latin typeface="Calibri"/>
                <a:cs typeface="Calibri"/>
              </a:rPr>
              <a:t>available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particle  production: 14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5" dirty="0">
                <a:latin typeface="Calibri"/>
                <a:cs typeface="Calibri"/>
              </a:rPr>
              <a:t>lepton collisions </a:t>
            </a:r>
            <a:r>
              <a:rPr sz="1800" spc="-10" dirty="0">
                <a:latin typeface="Calibri"/>
                <a:cs typeface="Calibri"/>
              </a:rPr>
              <a:t>are  comparable to </a:t>
            </a:r>
            <a:r>
              <a:rPr sz="1800" spc="-5" dirty="0">
                <a:latin typeface="Calibri"/>
                <a:cs typeface="Calibri"/>
              </a:rPr>
              <a:t>100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10" dirty="0">
                <a:latin typeface="Calibri"/>
                <a:cs typeface="Calibri"/>
              </a:rPr>
              <a:t>proton </a:t>
            </a:r>
            <a:r>
              <a:rPr sz="1800" spc="-5" dirty="0">
                <a:latin typeface="Calibri"/>
                <a:cs typeface="Calibri"/>
              </a:rPr>
              <a:t>collisions </a:t>
            </a:r>
            <a:r>
              <a:rPr sz="1800" spc="-15" dirty="0">
                <a:latin typeface="Calibri"/>
                <a:cs typeface="Calibri"/>
              </a:rPr>
              <a:t>for  </a:t>
            </a:r>
            <a:r>
              <a:rPr sz="1800" spc="-5" dirty="0">
                <a:latin typeface="Calibri"/>
                <a:cs typeface="Calibri"/>
              </a:rPr>
              <a:t>selected new </a:t>
            </a:r>
            <a:r>
              <a:rPr sz="1800" spc="-10" dirty="0">
                <a:latin typeface="Calibri"/>
                <a:cs typeface="Calibri"/>
              </a:rPr>
              <a:t>physics process, </a:t>
            </a:r>
            <a:r>
              <a:rPr sz="1800" b="1" spc="-5" dirty="0">
                <a:latin typeface="Calibri"/>
                <a:cs typeface="Calibri"/>
              </a:rPr>
              <a:t>if </a:t>
            </a:r>
            <a:r>
              <a:rPr sz="1800" b="1" spc="-10" dirty="0">
                <a:latin typeface="Calibri"/>
                <a:cs typeface="Calibri"/>
              </a:rPr>
              <a:t>sufficient  </a:t>
            </a:r>
            <a:r>
              <a:rPr sz="1800" b="1" spc="-5" dirty="0">
                <a:latin typeface="Calibri"/>
                <a:cs typeface="Calibri"/>
              </a:rPr>
              <a:t>luminosity is </a:t>
            </a:r>
            <a:r>
              <a:rPr sz="1800" b="1" spc="-10" dirty="0">
                <a:latin typeface="Calibri"/>
                <a:cs typeface="Calibri"/>
              </a:rPr>
              <a:t>provided </a:t>
            </a:r>
            <a:r>
              <a:rPr sz="1800" b="1" dirty="0">
                <a:latin typeface="Calibri"/>
                <a:cs typeface="Calibri"/>
              </a:rPr>
              <a:t>~ </a:t>
            </a:r>
            <a:r>
              <a:rPr sz="1800" spc="135" dirty="0">
                <a:latin typeface="Cambria Math"/>
                <a:cs typeface="Cambria Math"/>
              </a:rPr>
              <a:t>𝟏𝟎</a:t>
            </a:r>
            <a:r>
              <a:rPr sz="1950" spc="202" baseline="27777" dirty="0">
                <a:latin typeface="Cambria Math"/>
                <a:cs typeface="Cambria Math"/>
              </a:rPr>
              <a:t>𝟑𝟓</a:t>
            </a:r>
            <a:r>
              <a:rPr sz="1800" spc="135" dirty="0">
                <a:latin typeface="Cambria Math"/>
                <a:cs typeface="Cambria Math"/>
              </a:rPr>
              <a:t>𝒄𝒎</a:t>
            </a:r>
            <a:r>
              <a:rPr sz="1950" spc="202" baseline="27777" dirty="0">
                <a:latin typeface="Cambria Math"/>
                <a:cs typeface="Cambria Math"/>
              </a:rPr>
              <a:t>.𝟐</a:t>
            </a:r>
            <a:r>
              <a:rPr sz="1800" spc="135" dirty="0">
                <a:latin typeface="Cambria Math"/>
                <a:cs typeface="Cambria Math"/>
              </a:rPr>
              <a:t>𝒔</a:t>
            </a:r>
            <a:r>
              <a:rPr sz="1950" spc="202" baseline="27777" dirty="0">
                <a:latin typeface="Cambria Math"/>
                <a:cs typeface="Cambria Math"/>
              </a:rPr>
              <a:t>.𝟏</a:t>
            </a:r>
            <a:endParaRPr sz="1950" baseline="27777" dirty="0">
              <a:latin typeface="Cambria Math"/>
              <a:cs typeface="Cambria Math"/>
            </a:endParaRPr>
          </a:p>
        </p:txBody>
      </p:sp>
      <p:sp>
        <p:nvSpPr>
          <p:cNvPr id="61" name="object 75">
            <a:extLst>
              <a:ext uri="{FF2B5EF4-FFF2-40B4-BE49-F238E27FC236}">
                <a16:creationId xmlns:a16="http://schemas.microsoft.com/office/drawing/2014/main" id="{6207F7E0-A7C2-EB48-BB81-657A08749B62}"/>
              </a:ext>
            </a:extLst>
          </p:cNvPr>
          <p:cNvSpPr txBox="1"/>
          <p:nvPr/>
        </p:nvSpPr>
        <p:spPr>
          <a:xfrm>
            <a:off x="108575" y="6553651"/>
            <a:ext cx="873062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" dirty="0">
                <a:latin typeface="Calibri"/>
                <a:cs typeface="Calibri"/>
              </a:rPr>
              <a:t>Strong </a:t>
            </a:r>
            <a:r>
              <a:rPr sz="1600" i="1" spc="-15" dirty="0">
                <a:latin typeface="Calibri"/>
                <a:cs typeface="Calibri"/>
              </a:rPr>
              <a:t>interest </a:t>
            </a:r>
            <a:r>
              <a:rPr sz="1600" i="1" spc="-10" dirty="0">
                <a:latin typeface="Calibri"/>
                <a:cs typeface="Calibri"/>
              </a:rPr>
              <a:t>to </a:t>
            </a:r>
            <a:r>
              <a:rPr sz="1600" i="1" spc="-5" dirty="0">
                <a:latin typeface="Calibri"/>
                <a:cs typeface="Calibri"/>
              </a:rPr>
              <a:t>reuse </a:t>
            </a:r>
            <a:r>
              <a:rPr sz="1600" i="1" spc="-15" dirty="0">
                <a:latin typeface="Calibri"/>
                <a:cs typeface="Calibri"/>
              </a:rPr>
              <a:t>existing </a:t>
            </a:r>
            <a:r>
              <a:rPr sz="1600" i="1" spc="-5" dirty="0">
                <a:latin typeface="Calibri"/>
                <a:cs typeface="Calibri"/>
              </a:rPr>
              <a:t>facilities and infrastructure (i.e. LHC tunnel) </a:t>
            </a:r>
            <a:r>
              <a:rPr sz="1600" i="1" dirty="0">
                <a:latin typeface="Calibri"/>
                <a:cs typeface="Calibri"/>
              </a:rPr>
              <a:t>in</a:t>
            </a:r>
            <a:r>
              <a:rPr sz="1600" i="1" spc="12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Europe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890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495" y="-55552"/>
            <a:ext cx="8147305" cy="13638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3958590" algn="l"/>
              </a:tabLst>
            </a:pPr>
            <a:r>
              <a:rPr spc="-4" dirty="0"/>
              <a:t>Detector Response</a:t>
            </a:r>
            <a:r>
              <a:rPr spc="-38" dirty="0"/>
              <a:t> </a:t>
            </a:r>
            <a:r>
              <a:rPr dirty="0"/>
              <a:t>Simulation</a:t>
            </a:r>
            <a:r>
              <a:rPr spc="11" dirty="0"/>
              <a:t> </a:t>
            </a:r>
            <a:r>
              <a:rPr dirty="0"/>
              <a:t>at	</a:t>
            </a:r>
            <a:r>
              <a:rPr b="0" spc="368" dirty="0">
                <a:latin typeface="Cambria Math"/>
                <a:cs typeface="Cambria Math"/>
              </a:rPr>
              <a:t> </a:t>
            </a:r>
            <a:r>
              <a:rPr b="0" spc="-4" dirty="0">
                <a:latin typeface="Cambria Math"/>
                <a:cs typeface="Cambria Math"/>
              </a:rPr>
              <a:t>=</a:t>
            </a:r>
            <a:r>
              <a:rPr spc="-4" dirty="0"/>
              <a:t>1.5</a:t>
            </a:r>
            <a:r>
              <a:rPr spc="-300" dirty="0"/>
              <a:t> </a:t>
            </a:r>
            <a:r>
              <a:rPr spc="-71" dirty="0"/>
              <a:t>TeV</a:t>
            </a:r>
          </a:p>
        </p:txBody>
      </p:sp>
      <p:sp>
        <p:nvSpPr>
          <p:cNvPr id="4" name="object 4"/>
          <p:cNvSpPr/>
          <p:nvPr/>
        </p:nvSpPr>
        <p:spPr>
          <a:xfrm>
            <a:off x="5570982" y="3236975"/>
            <a:ext cx="3017520" cy="20871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5619156" y="3247465"/>
            <a:ext cx="2929433" cy="2009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507465" y="2339419"/>
            <a:ext cx="4245102" cy="23797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539495" y="1335222"/>
            <a:ext cx="7955756" cy="153894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962025">
              <a:spcBef>
                <a:spcPts val="75"/>
              </a:spcBef>
            </a:pPr>
            <a:r>
              <a:rPr sz="1500" dirty="0">
                <a:latin typeface="Times New Roman"/>
                <a:cs typeface="Times New Roman"/>
              </a:rPr>
              <a:t>Use </a:t>
            </a:r>
            <a:r>
              <a:rPr sz="1500" spc="-4" dirty="0">
                <a:latin typeface="Times New Roman"/>
                <a:cs typeface="Times New Roman"/>
              </a:rPr>
              <a:t>the </a:t>
            </a:r>
            <a:r>
              <a:rPr sz="1500" spc="-8" dirty="0">
                <a:latin typeface="Times New Roman"/>
                <a:cs typeface="Times New Roman"/>
              </a:rPr>
              <a:t>simulation/reconstruction </a:t>
            </a:r>
            <a:r>
              <a:rPr sz="1500" spc="-4" dirty="0">
                <a:latin typeface="Times New Roman"/>
                <a:cs typeface="Times New Roman"/>
              </a:rPr>
              <a:t>tools previously developed within the </a:t>
            </a:r>
            <a:r>
              <a:rPr sz="1500" dirty="0">
                <a:latin typeface="Times New Roman"/>
                <a:cs typeface="Times New Roman"/>
              </a:rPr>
              <a:t>MAP </a:t>
            </a:r>
            <a:r>
              <a:rPr sz="1500" spc="-4" dirty="0">
                <a:latin typeface="Times New Roman"/>
                <a:cs typeface="Times New Roman"/>
              </a:rPr>
              <a:t>collaboration  based </a:t>
            </a:r>
            <a:r>
              <a:rPr sz="1500" dirty="0">
                <a:latin typeface="Times New Roman"/>
                <a:cs typeface="Times New Roman"/>
              </a:rPr>
              <a:t>on </a:t>
            </a:r>
            <a:r>
              <a:rPr sz="1500" spc="-4" dirty="0">
                <a:latin typeface="Times New Roman"/>
                <a:cs typeface="Times New Roman"/>
              </a:rPr>
              <a:t>the </a:t>
            </a:r>
            <a:r>
              <a:rPr sz="1500" spc="-4" dirty="0">
                <a:solidFill>
                  <a:srgbClr val="2884C6"/>
                </a:solidFill>
                <a:latin typeface="Times New Roman"/>
                <a:cs typeface="Times New Roman"/>
              </a:rPr>
              <a:t>ILCroot </a:t>
            </a:r>
            <a:r>
              <a:rPr sz="1500" spc="-4" dirty="0">
                <a:latin typeface="Times New Roman"/>
                <a:cs typeface="Times New Roman"/>
              </a:rPr>
              <a:t>package: it supports signal </a:t>
            </a:r>
            <a:r>
              <a:rPr sz="1500" dirty="0">
                <a:latin typeface="Times New Roman"/>
                <a:cs typeface="Times New Roman"/>
              </a:rPr>
              <a:t>+ MARS15 </a:t>
            </a:r>
            <a:r>
              <a:rPr sz="1500" spc="-4" dirty="0">
                <a:latin typeface="Times New Roman"/>
                <a:cs typeface="Times New Roman"/>
              </a:rPr>
              <a:t>background </a:t>
            </a:r>
            <a:r>
              <a:rPr sz="1500" spc="-8" dirty="0">
                <a:latin typeface="Times New Roman"/>
                <a:cs typeface="Times New Roman"/>
              </a:rPr>
              <a:t>merging</a:t>
            </a:r>
            <a:endParaRPr sz="1500" dirty="0">
              <a:latin typeface="Times New Roman"/>
              <a:cs typeface="Times New Roman"/>
            </a:endParaRPr>
          </a:p>
          <a:p>
            <a:pPr>
              <a:spcBef>
                <a:spcPts val="4"/>
              </a:spcBef>
            </a:pPr>
            <a:endParaRPr sz="2438" dirty="0">
              <a:latin typeface="Times New Roman"/>
              <a:cs typeface="Times New Roman"/>
            </a:endParaRPr>
          </a:p>
          <a:p>
            <a:pPr marL="4662011" marR="3810" algn="just"/>
            <a:r>
              <a:rPr sz="1500" spc="-8" dirty="0">
                <a:latin typeface="Times New Roman"/>
                <a:cs typeface="Times New Roman"/>
              </a:rPr>
              <a:t>Effects </a:t>
            </a:r>
            <a:r>
              <a:rPr sz="1500" dirty="0">
                <a:latin typeface="Times New Roman"/>
                <a:cs typeface="Times New Roman"/>
              </a:rPr>
              <a:t>of </a:t>
            </a:r>
            <a:r>
              <a:rPr sz="1500" spc="-4" dirty="0">
                <a:latin typeface="Times New Roman"/>
                <a:cs typeface="Times New Roman"/>
              </a:rPr>
              <a:t>beam-induce background can </a:t>
            </a:r>
            <a:r>
              <a:rPr sz="1500" dirty="0">
                <a:latin typeface="Times New Roman"/>
                <a:cs typeface="Times New Roman"/>
              </a:rPr>
              <a:t>be  </a:t>
            </a:r>
            <a:r>
              <a:rPr sz="1500" spc="-8" dirty="0">
                <a:latin typeface="Times New Roman"/>
                <a:cs typeface="Times New Roman"/>
              </a:rPr>
              <a:t>mitigated </a:t>
            </a:r>
            <a:r>
              <a:rPr sz="1500" dirty="0">
                <a:latin typeface="Times New Roman"/>
                <a:cs typeface="Times New Roman"/>
              </a:rPr>
              <a:t>by </a:t>
            </a:r>
            <a:r>
              <a:rPr sz="1500" spc="-4" dirty="0">
                <a:latin typeface="Times New Roman"/>
                <a:cs typeface="Times New Roman"/>
              </a:rPr>
              <a:t>exploiting </a:t>
            </a:r>
            <a:r>
              <a:rPr sz="1500" dirty="0">
                <a:latin typeface="Times New Roman"/>
                <a:cs typeface="Times New Roman"/>
              </a:rPr>
              <a:t>“5D” </a:t>
            </a:r>
            <a:r>
              <a:rPr sz="1500" spc="-4" dirty="0">
                <a:latin typeface="Times New Roman"/>
                <a:cs typeface="Times New Roman"/>
              </a:rPr>
              <a:t>detectors, i.e.  including </a:t>
            </a:r>
            <a:r>
              <a:rPr sz="1500" spc="-8" dirty="0">
                <a:latin typeface="Times New Roman"/>
                <a:cs typeface="Times New Roman"/>
              </a:rPr>
              <a:t>timing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79258" y="1179576"/>
            <a:ext cx="1069847" cy="1058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225BE475-6769-8242-B3C9-F72D826FE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5" y="4753304"/>
            <a:ext cx="4749800" cy="2019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DE48DB-32D2-364D-895D-9CA50B087BCC}"/>
              </a:ext>
            </a:extLst>
          </p:cNvPr>
          <p:cNvSpPr txBox="1"/>
          <p:nvPr/>
        </p:nvSpPr>
        <p:spPr>
          <a:xfrm>
            <a:off x="5161775" y="5432357"/>
            <a:ext cx="3809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For the moment the  studies done with an existing geometry (MAP) but the final detector needs to be assess.</a:t>
            </a:r>
          </a:p>
        </p:txBody>
      </p:sp>
    </p:spTree>
    <p:extLst>
      <p:ext uri="{BB962C8B-B14F-4D97-AF65-F5344CB8AC3E}">
        <p14:creationId xmlns:p14="http://schemas.microsoft.com/office/powerpoint/2010/main" val="366353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4535" y="252685"/>
            <a:ext cx="24491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Next</a:t>
            </a:r>
            <a:r>
              <a:rPr spc="-70" dirty="0"/>
              <a:t> </a:t>
            </a:r>
            <a:r>
              <a:rPr spc="-30" dirty="0"/>
              <a:t>steps</a:t>
            </a:r>
          </a:p>
        </p:txBody>
      </p:sp>
      <p:sp>
        <p:nvSpPr>
          <p:cNvPr id="3" name="object 3"/>
          <p:cNvSpPr/>
          <p:nvPr/>
        </p:nvSpPr>
        <p:spPr>
          <a:xfrm>
            <a:off x="6542078" y="65353"/>
            <a:ext cx="2399258" cy="2614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67466" y="2743321"/>
            <a:ext cx="244610" cy="2200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93470" y="3446098"/>
            <a:ext cx="242473" cy="220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73103" y="3725518"/>
            <a:ext cx="245140" cy="2200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15160" y="4155349"/>
            <a:ext cx="255270" cy="220345"/>
          </a:xfrm>
          <a:custGeom>
            <a:avLst/>
            <a:gdLst/>
            <a:ahLst/>
            <a:cxnLst/>
            <a:rect l="l" t="t" r="r" b="b"/>
            <a:pathLst>
              <a:path w="255270" h="220345">
                <a:moveTo>
                  <a:pt x="44227" y="120662"/>
                </a:moveTo>
                <a:lnTo>
                  <a:pt x="22324" y="120662"/>
                </a:lnTo>
                <a:lnTo>
                  <a:pt x="68535" y="220005"/>
                </a:lnTo>
                <a:lnTo>
                  <a:pt x="79362" y="220005"/>
                </a:lnTo>
                <a:lnTo>
                  <a:pt x="87987" y="190538"/>
                </a:lnTo>
                <a:lnTo>
                  <a:pt x="76014" y="190538"/>
                </a:lnTo>
                <a:lnTo>
                  <a:pt x="44227" y="120662"/>
                </a:lnTo>
                <a:close/>
              </a:path>
              <a:path w="255270" h="220345">
                <a:moveTo>
                  <a:pt x="159618" y="0"/>
                </a:moveTo>
                <a:lnTo>
                  <a:pt x="131155" y="0"/>
                </a:lnTo>
                <a:lnTo>
                  <a:pt x="76014" y="190538"/>
                </a:lnTo>
                <a:lnTo>
                  <a:pt x="87987" y="190538"/>
                </a:lnTo>
                <a:lnTo>
                  <a:pt x="139414" y="14846"/>
                </a:lnTo>
                <a:lnTo>
                  <a:pt x="254749" y="14846"/>
                </a:lnTo>
                <a:lnTo>
                  <a:pt x="254749" y="290"/>
                </a:lnTo>
                <a:lnTo>
                  <a:pt x="159618" y="290"/>
                </a:lnTo>
                <a:lnTo>
                  <a:pt x="159618" y="0"/>
                </a:lnTo>
                <a:close/>
              </a:path>
              <a:path w="255270" h="220345">
                <a:moveTo>
                  <a:pt x="36611" y="103920"/>
                </a:moveTo>
                <a:lnTo>
                  <a:pt x="0" y="120662"/>
                </a:lnTo>
                <a:lnTo>
                  <a:pt x="3460" y="129034"/>
                </a:lnTo>
                <a:lnTo>
                  <a:pt x="22324" y="120662"/>
                </a:lnTo>
                <a:lnTo>
                  <a:pt x="44227" y="120662"/>
                </a:lnTo>
                <a:lnTo>
                  <a:pt x="36611" y="103920"/>
                </a:lnTo>
                <a:close/>
              </a:path>
              <a:path w="255270" h="220345">
                <a:moveTo>
                  <a:pt x="254749" y="14846"/>
                </a:moveTo>
                <a:lnTo>
                  <a:pt x="144683" y="14846"/>
                </a:lnTo>
                <a:lnTo>
                  <a:pt x="144683" y="17223"/>
                </a:lnTo>
                <a:lnTo>
                  <a:pt x="254749" y="17223"/>
                </a:lnTo>
                <a:lnTo>
                  <a:pt x="254749" y="148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6243" y="1427256"/>
            <a:ext cx="8655685" cy="296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45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360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Move to </a:t>
            </a:r>
            <a:r>
              <a:rPr sz="1800" b="1" spc="-5" dirty="0">
                <a:latin typeface="Calibri"/>
                <a:cs typeface="Calibri"/>
              </a:rPr>
              <a:t>use the </a:t>
            </a:r>
            <a:r>
              <a:rPr sz="1800" b="1" spc="-10" dirty="0">
                <a:latin typeface="Calibri"/>
                <a:cs typeface="Calibri"/>
              </a:rPr>
              <a:t>Future </a:t>
            </a:r>
            <a:r>
              <a:rPr sz="1800" b="1" spc="-5" dirty="0">
                <a:latin typeface="Calibri"/>
                <a:cs typeface="Calibri"/>
              </a:rPr>
              <a:t>Collider </a:t>
            </a:r>
            <a:r>
              <a:rPr sz="1800" b="1" spc="-15" dirty="0">
                <a:latin typeface="Calibri"/>
                <a:cs typeface="Calibri"/>
              </a:rPr>
              <a:t>Framework</a:t>
            </a:r>
            <a:endParaRPr sz="1800">
              <a:latin typeface="Calibri"/>
              <a:cs typeface="Calibri"/>
            </a:endParaRPr>
          </a:p>
          <a:p>
            <a:pPr marL="612775" indent="-257810">
              <a:lnSpc>
                <a:spcPts val="2145"/>
              </a:lnSpc>
              <a:buClr>
                <a:srgbClr val="FF0000"/>
              </a:buClr>
              <a:buFont typeface="Wingdings"/>
              <a:buChar char="▪"/>
              <a:tabLst>
                <a:tab pos="612775" algn="l"/>
              </a:tabLst>
            </a:pPr>
            <a:r>
              <a:rPr sz="1800" spc="-5" dirty="0">
                <a:latin typeface="Calibri"/>
                <a:cs typeface="Calibri"/>
              </a:rPr>
              <a:t>Description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10" dirty="0">
                <a:latin typeface="Calibri"/>
                <a:cs typeface="Calibri"/>
              </a:rPr>
              <a:t>detector </a:t>
            </a:r>
            <a:r>
              <a:rPr sz="1800" spc="-5" dirty="0">
                <a:latin typeface="Calibri"/>
                <a:cs typeface="Calibri"/>
              </a:rPr>
              <a:t>already </a:t>
            </a:r>
            <a:r>
              <a:rPr sz="1800" dirty="0">
                <a:latin typeface="Calibri"/>
                <a:cs typeface="Calibri"/>
              </a:rPr>
              <a:t>done </a:t>
            </a:r>
            <a:r>
              <a:rPr sz="1800" spc="-5" dirty="0">
                <a:latin typeface="Calibri"/>
                <a:cs typeface="Calibri"/>
              </a:rPr>
              <a:t>including the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nozzle</a:t>
            </a:r>
            <a:endParaRPr sz="1800">
              <a:latin typeface="Calibri"/>
              <a:cs typeface="Calibri"/>
            </a:endParaRPr>
          </a:p>
          <a:p>
            <a:pPr marL="612775" indent="-257810">
              <a:lnSpc>
                <a:spcPct val="100000"/>
              </a:lnSpc>
              <a:spcBef>
                <a:spcPts val="5"/>
              </a:spcBef>
              <a:buClr>
                <a:srgbClr val="FF0000"/>
              </a:buClr>
              <a:buFont typeface="Wingdings"/>
              <a:buChar char="▪"/>
              <a:tabLst>
                <a:tab pos="612775" algn="l"/>
              </a:tabLst>
            </a:pPr>
            <a:r>
              <a:rPr sz="1800" dirty="0">
                <a:latin typeface="Calibri"/>
                <a:cs typeface="Calibri"/>
              </a:rPr>
              <a:t>A </a:t>
            </a:r>
            <a:r>
              <a:rPr sz="1800" spc="-40" dirty="0">
                <a:latin typeface="Calibri"/>
                <a:cs typeface="Calibri"/>
              </a:rPr>
              <a:t>new, </a:t>
            </a:r>
            <a:r>
              <a:rPr sz="1800" dirty="0">
                <a:latin typeface="Calibri"/>
                <a:cs typeface="Calibri"/>
              </a:rPr>
              <a:t>up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the </a:t>
            </a:r>
            <a:r>
              <a:rPr sz="1800" spc="-20" dirty="0">
                <a:latin typeface="Calibri"/>
                <a:cs typeface="Calibri"/>
              </a:rPr>
              <a:t>state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the art </a:t>
            </a:r>
            <a:r>
              <a:rPr sz="1800" spc="-10" dirty="0">
                <a:latin typeface="Calibri"/>
                <a:cs typeface="Calibri"/>
              </a:rPr>
              <a:t>detector </a:t>
            </a:r>
            <a:r>
              <a:rPr sz="1800" spc="-5" dirty="0">
                <a:latin typeface="Calibri"/>
                <a:cs typeface="Calibri"/>
              </a:rPr>
              <a:t>is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needed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335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Simulate </a:t>
            </a:r>
            <a:r>
              <a:rPr sz="1800" b="1" spc="-5" dirty="0">
                <a:latin typeface="Calibri"/>
                <a:cs typeface="Calibri"/>
              </a:rPr>
              <a:t>the </a:t>
            </a:r>
            <a:r>
              <a:rPr sz="1800" b="1" spc="-10" dirty="0">
                <a:latin typeface="Calibri"/>
                <a:cs typeface="Calibri"/>
              </a:rPr>
              <a:t>beam-induced background </a:t>
            </a:r>
            <a:r>
              <a:rPr sz="1800" b="1" spc="-5" dirty="0">
                <a:latin typeface="Calibri"/>
                <a:cs typeface="Calibri"/>
              </a:rPr>
              <a:t>with </a:t>
            </a:r>
            <a:r>
              <a:rPr sz="1800" b="1" spc="-15" dirty="0">
                <a:latin typeface="Calibri"/>
                <a:cs typeface="Calibri"/>
              </a:rPr>
              <a:t>FLUKA</a:t>
            </a:r>
            <a:endParaRPr sz="1800">
              <a:latin typeface="Calibri"/>
              <a:cs typeface="Calibri"/>
            </a:endParaRPr>
          </a:p>
          <a:p>
            <a:pPr marL="612775" indent="-257810">
              <a:lnSpc>
                <a:spcPts val="2145"/>
              </a:lnSpc>
              <a:spcBef>
                <a:spcPts val="40"/>
              </a:spcBef>
              <a:buClr>
                <a:srgbClr val="FF0000"/>
              </a:buClr>
              <a:buFont typeface="Wingdings"/>
              <a:buChar char="▪"/>
              <a:tabLst>
                <a:tab pos="612775" algn="l"/>
                <a:tab pos="7626984" algn="l"/>
              </a:tabLst>
            </a:pPr>
            <a:r>
              <a:rPr sz="1800" dirty="0">
                <a:latin typeface="Calibri"/>
                <a:cs typeface="Calibri"/>
              </a:rPr>
              <a:t>MDI and </a:t>
            </a:r>
            <a:r>
              <a:rPr sz="1800" spc="-5" dirty="0">
                <a:latin typeface="Calibri"/>
                <a:cs typeface="Calibri"/>
              </a:rPr>
              <a:t>IR descriptions provided by MAP </a:t>
            </a:r>
            <a:r>
              <a:rPr sz="1800" spc="-10" dirty="0">
                <a:latin typeface="Calibri"/>
                <a:cs typeface="Calibri"/>
              </a:rPr>
              <a:t>collaboration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1.5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1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 </a:t>
            </a:r>
            <a:r>
              <a:rPr sz="1800" spc="-55" dirty="0">
                <a:latin typeface="Calibri"/>
                <a:cs typeface="Calibri"/>
              </a:rPr>
              <a:t>TeV	</a:t>
            </a:r>
            <a:r>
              <a:rPr sz="1800" dirty="0">
                <a:latin typeface="Cambria Math"/>
                <a:cs typeface="Cambria Math"/>
              </a:rPr>
              <a:t>s</a:t>
            </a:r>
            <a:endParaRPr sz="1800">
              <a:latin typeface="Cambria Math"/>
              <a:cs typeface="Cambria Math"/>
            </a:endParaRPr>
          </a:p>
          <a:p>
            <a:pPr marL="612775" indent="-257810">
              <a:lnSpc>
                <a:spcPts val="2145"/>
              </a:lnSpc>
              <a:buClr>
                <a:srgbClr val="FF0000"/>
              </a:buClr>
              <a:buFont typeface="Wingdings"/>
              <a:buChar char="▪"/>
              <a:tabLst>
                <a:tab pos="612775" algn="l"/>
              </a:tabLst>
            </a:pPr>
            <a:r>
              <a:rPr sz="1800" spc="-5" dirty="0">
                <a:latin typeface="Calibri"/>
                <a:cs typeface="Calibri"/>
              </a:rPr>
              <a:t>Importing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description in </a:t>
            </a:r>
            <a:r>
              <a:rPr sz="1800" spc="-10" dirty="0">
                <a:latin typeface="Calibri"/>
                <a:cs typeface="Calibri"/>
              </a:rPr>
              <a:t>FLUKA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5" dirty="0">
                <a:latin typeface="Calibri"/>
                <a:cs typeface="Calibri"/>
              </a:rPr>
              <a:t>generate </a:t>
            </a:r>
            <a:r>
              <a:rPr sz="1800" spc="-5" dirty="0">
                <a:latin typeface="Calibri"/>
                <a:cs typeface="Calibri"/>
              </a:rPr>
              <a:t>new beam-induced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background</a:t>
            </a:r>
            <a:endParaRPr sz="1800">
              <a:latin typeface="Calibri"/>
              <a:cs typeface="Calibri"/>
            </a:endParaRPr>
          </a:p>
          <a:p>
            <a:pPr marL="269240" marR="608965" indent="-257175">
              <a:lnSpc>
                <a:spcPct val="101899"/>
              </a:lnSpc>
              <a:spcBef>
                <a:spcPts val="1200"/>
              </a:spcBef>
              <a:tabLst>
                <a:tab pos="1932939" algn="l"/>
                <a:tab pos="3853179" algn="l"/>
              </a:tabLst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340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Re-evaluate </a:t>
            </a:r>
            <a:r>
              <a:rPr sz="1800" b="1" spc="-10" dirty="0">
                <a:latin typeface="Calibri"/>
                <a:cs typeface="Calibri"/>
              </a:rPr>
              <a:t>Physics performance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@	</a:t>
            </a:r>
            <a:r>
              <a:rPr sz="1800" spc="-5" dirty="0">
                <a:latin typeface="Cambria Math"/>
                <a:cs typeface="Cambria Math"/>
              </a:rPr>
              <a:t>s</a:t>
            </a:r>
            <a:r>
              <a:rPr sz="1800" spc="-5" dirty="0">
                <a:latin typeface="Calibri"/>
                <a:cs typeface="Calibri"/>
              </a:rPr>
              <a:t>=1.5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dirty="0">
                <a:latin typeface="Calibri"/>
                <a:cs typeface="Calibri"/>
              </a:rPr>
              <a:t>as double check then </a:t>
            </a:r>
            <a:r>
              <a:rPr sz="1800" spc="-5" dirty="0">
                <a:latin typeface="Calibri"/>
                <a:cs typeface="Calibri"/>
              </a:rPr>
              <a:t>study </a:t>
            </a:r>
            <a:r>
              <a:rPr sz="1800" spc="-15" dirty="0">
                <a:latin typeface="Calibri"/>
                <a:cs typeface="Calibri"/>
              </a:rPr>
              <a:t>Physics  </a:t>
            </a:r>
            <a:r>
              <a:rPr sz="1800" spc="-5" dirty="0">
                <a:latin typeface="Calibri"/>
                <a:cs typeface="Calibri"/>
              </a:rPr>
              <a:t>performance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@	</a:t>
            </a:r>
            <a:r>
              <a:rPr sz="1800" dirty="0">
                <a:latin typeface="Cambria Math"/>
                <a:cs typeface="Cambria Math"/>
              </a:rPr>
              <a:t>s</a:t>
            </a:r>
            <a:r>
              <a:rPr sz="1800" dirty="0">
                <a:latin typeface="Calibri"/>
                <a:cs typeface="Calibri"/>
              </a:rPr>
              <a:t>=3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dirty="0">
                <a:latin typeface="Calibri"/>
                <a:cs typeface="Calibri"/>
              </a:rPr>
              <a:t>full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simulation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40"/>
              </a:spcBef>
              <a:tabLst>
                <a:tab pos="4674870" algn="l"/>
              </a:tabLst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295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Collaborate </a:t>
            </a:r>
            <a:r>
              <a:rPr sz="1800" b="1" spc="-5" dirty="0">
                <a:latin typeface="Calibri"/>
                <a:cs typeface="Calibri"/>
              </a:rPr>
              <a:t>with MAP </a:t>
            </a:r>
            <a:r>
              <a:rPr sz="1800" b="1" spc="-10" dirty="0">
                <a:latin typeface="Calibri"/>
                <a:cs typeface="Calibri"/>
              </a:rPr>
              <a:t>to </a:t>
            </a:r>
            <a:r>
              <a:rPr sz="1800" b="1" spc="-15" dirty="0">
                <a:latin typeface="Calibri"/>
                <a:cs typeface="Calibri"/>
              </a:rPr>
              <a:t>have </a:t>
            </a:r>
            <a:r>
              <a:rPr sz="1800" b="1" dirty="0">
                <a:latin typeface="Calibri"/>
                <a:cs typeface="Calibri"/>
              </a:rPr>
              <a:t>MDI </a:t>
            </a:r>
            <a:r>
              <a:rPr sz="1800" b="1" spc="-5" dirty="0">
                <a:latin typeface="Calibri"/>
                <a:cs typeface="Calibri"/>
              </a:rPr>
              <a:t>and IR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@	</a:t>
            </a:r>
            <a:r>
              <a:rPr sz="1800" spc="-5" dirty="0">
                <a:latin typeface="Cambria Math"/>
                <a:cs typeface="Cambria Math"/>
              </a:rPr>
              <a:t>𝐬</a:t>
            </a:r>
            <a:r>
              <a:rPr sz="1800" b="1" spc="-5" dirty="0">
                <a:latin typeface="Calibri"/>
                <a:cs typeface="Calibri"/>
              </a:rPr>
              <a:t>=10 </a:t>
            </a:r>
            <a:r>
              <a:rPr sz="1800" b="1" spc="-60" dirty="0">
                <a:latin typeface="Calibri"/>
                <a:cs typeface="Calibri"/>
              </a:rPr>
              <a:t>TeV </a:t>
            </a:r>
            <a:r>
              <a:rPr sz="1800" b="1" spc="-10" dirty="0">
                <a:latin typeface="Calibri"/>
                <a:cs typeface="Calibri"/>
              </a:rPr>
              <a:t>to </a:t>
            </a:r>
            <a:r>
              <a:rPr sz="1800" b="1" spc="-15" dirty="0">
                <a:latin typeface="Calibri"/>
                <a:cs typeface="Calibri"/>
              </a:rPr>
              <a:t>evaluate Physics</a:t>
            </a:r>
            <a:r>
              <a:rPr sz="1800" b="1" spc="8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performance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27058" y="4414148"/>
            <a:ext cx="3943075" cy="2255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6243" y="5249521"/>
            <a:ext cx="5053330" cy="1121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9240" marR="5080" indent="-257175">
              <a:lnSpc>
                <a:spcPct val="99800"/>
              </a:lnSpc>
              <a:spcBef>
                <a:spcPts val="105"/>
              </a:spcBef>
            </a:pPr>
            <a:r>
              <a:rPr sz="1800" dirty="0">
                <a:solidFill>
                  <a:srgbClr val="FF0000"/>
                </a:solidFill>
                <a:latin typeface="Wingdings"/>
                <a:cs typeface="Wingdings"/>
              </a:rPr>
              <a:t>q</a:t>
            </a:r>
            <a:r>
              <a:rPr sz="1800" spc="-1410" dirty="0">
                <a:solidFill>
                  <a:srgbClr val="FF0000"/>
                </a:solidFill>
                <a:latin typeface="Wingdings"/>
                <a:cs typeface="Wingdings"/>
              </a:rPr>
              <a:t> </a:t>
            </a:r>
            <a:r>
              <a:rPr sz="1800" spc="-5" dirty="0">
                <a:latin typeface="Calibri"/>
                <a:cs typeface="Calibri"/>
              </a:rPr>
              <a:t>Determine </a:t>
            </a:r>
            <a:r>
              <a:rPr sz="1800" spc="-10" dirty="0">
                <a:latin typeface="Calibri"/>
                <a:cs typeface="Calibri"/>
              </a:rPr>
              <a:t>physics </a:t>
            </a:r>
            <a:r>
              <a:rPr sz="1800" spc="-5" dirty="0">
                <a:latin typeface="Calibri"/>
                <a:cs typeface="Calibri"/>
              </a:rPr>
              <a:t>objects efficiency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resolution 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each </a:t>
            </a:r>
            <a:r>
              <a:rPr sz="1800" spc="-10" dirty="0">
                <a:latin typeface="Calibri"/>
                <a:cs typeface="Calibri"/>
              </a:rPr>
              <a:t>configuration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parametrize </a:t>
            </a:r>
            <a:r>
              <a:rPr sz="1800" spc="-5" dirty="0">
                <a:latin typeface="Calibri"/>
                <a:cs typeface="Calibri"/>
              </a:rPr>
              <a:t>them </a:t>
            </a:r>
            <a:r>
              <a:rPr sz="1800" spc="-10" dirty="0">
                <a:latin typeface="Calibri"/>
                <a:cs typeface="Calibri"/>
              </a:rPr>
              <a:t>to  estimate broad physics </a:t>
            </a:r>
            <a:r>
              <a:rPr sz="1800" spc="-5" dirty="0">
                <a:latin typeface="Calibri"/>
                <a:cs typeface="Calibri"/>
              </a:rPr>
              <a:t>reaches smearing </a:t>
            </a:r>
            <a:r>
              <a:rPr sz="1800" spc="-10" dirty="0">
                <a:latin typeface="Calibri"/>
                <a:cs typeface="Calibri"/>
              </a:rPr>
              <a:t>Monte  </a:t>
            </a:r>
            <a:r>
              <a:rPr sz="1800" spc="-5" dirty="0">
                <a:latin typeface="Calibri"/>
                <a:cs typeface="Calibri"/>
              </a:rPr>
              <a:t>Carlo </a:t>
            </a:r>
            <a:r>
              <a:rPr sz="1800" spc="-10" dirty="0">
                <a:latin typeface="Calibri"/>
                <a:cs typeface="Calibri"/>
              </a:rPr>
              <a:t>generated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process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1890" y="182325"/>
            <a:ext cx="6196178" cy="68672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dirty="0"/>
              <a:t>Simulation</a:t>
            </a:r>
            <a:r>
              <a:rPr spc="-45" dirty="0"/>
              <a:t> </a:t>
            </a:r>
            <a:r>
              <a:rPr spc="-4" dirty="0"/>
              <a:t>Framework</a:t>
            </a:r>
          </a:p>
        </p:txBody>
      </p:sp>
      <p:sp>
        <p:nvSpPr>
          <p:cNvPr id="3" name="object 3"/>
          <p:cNvSpPr/>
          <p:nvPr/>
        </p:nvSpPr>
        <p:spPr>
          <a:xfrm>
            <a:off x="3456432" y="1791461"/>
            <a:ext cx="1627632" cy="1627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 txBox="1"/>
          <p:nvPr/>
        </p:nvSpPr>
        <p:spPr>
          <a:xfrm>
            <a:off x="3681779" y="2359532"/>
            <a:ext cx="1178243" cy="449802"/>
          </a:xfrm>
          <a:prstGeom prst="rect">
            <a:avLst/>
          </a:prstGeom>
        </p:spPr>
        <p:txBody>
          <a:bodyPr vert="horz" wrap="square" lIns="0" tIns="39052" rIns="0" bIns="0" rtlCol="0">
            <a:spAutoFit/>
          </a:bodyPr>
          <a:lstStyle/>
          <a:p>
            <a:pPr marL="43814" marR="3810" indent="-34766">
              <a:lnSpc>
                <a:spcPts val="1583"/>
              </a:lnSpc>
              <a:spcBef>
                <a:spcPts val="307"/>
              </a:spcBef>
            </a:pPr>
            <a:r>
              <a:rPr sz="1500" spc="-4" dirty="0">
                <a:latin typeface="Times New Roman"/>
                <a:cs typeface="Times New Roman"/>
              </a:rPr>
              <a:t>Simulation</a:t>
            </a:r>
            <a:r>
              <a:rPr sz="1500" spc="-49" dirty="0">
                <a:latin typeface="Times New Roman"/>
                <a:cs typeface="Times New Roman"/>
              </a:rPr>
              <a:t> </a:t>
            </a:r>
            <a:r>
              <a:rPr sz="1500" spc="-4" dirty="0">
                <a:latin typeface="Times New Roman"/>
                <a:cs typeface="Times New Roman"/>
              </a:rPr>
              <a:t>and  reconstruction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93845" y="1992453"/>
            <a:ext cx="349091" cy="337661"/>
          </a:xfrm>
          <a:custGeom>
            <a:avLst/>
            <a:gdLst/>
            <a:ahLst/>
            <a:cxnLst/>
            <a:rect l="l" t="t" r="r" b="b"/>
            <a:pathLst>
              <a:path w="465454" h="450214">
                <a:moveTo>
                  <a:pt x="390150" y="359690"/>
                </a:moveTo>
                <a:lnTo>
                  <a:pt x="320732" y="359690"/>
                </a:lnTo>
                <a:lnTo>
                  <a:pt x="359857" y="449613"/>
                </a:lnTo>
                <a:lnTo>
                  <a:pt x="390150" y="359690"/>
                </a:lnTo>
                <a:close/>
              </a:path>
              <a:path w="465454" h="450214">
                <a:moveTo>
                  <a:pt x="164230" y="0"/>
                </a:moveTo>
                <a:lnTo>
                  <a:pt x="203356" y="89922"/>
                </a:lnTo>
                <a:lnTo>
                  <a:pt x="0" y="178403"/>
                </a:lnTo>
                <a:lnTo>
                  <a:pt x="117375" y="448171"/>
                </a:lnTo>
                <a:lnTo>
                  <a:pt x="320732" y="359690"/>
                </a:lnTo>
                <a:lnTo>
                  <a:pt x="390150" y="359690"/>
                </a:lnTo>
                <a:lnTo>
                  <a:pt x="465399" y="136326"/>
                </a:lnTo>
                <a:lnTo>
                  <a:pt x="164230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/>
          <p:nvPr/>
        </p:nvSpPr>
        <p:spPr>
          <a:xfrm>
            <a:off x="5522977" y="1066800"/>
            <a:ext cx="1383029" cy="138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object 7"/>
          <p:cNvSpPr txBox="1"/>
          <p:nvPr/>
        </p:nvSpPr>
        <p:spPr>
          <a:xfrm>
            <a:off x="5626651" y="1513713"/>
            <a:ext cx="1178243" cy="449802"/>
          </a:xfrm>
          <a:prstGeom prst="rect">
            <a:avLst/>
          </a:prstGeom>
        </p:spPr>
        <p:txBody>
          <a:bodyPr vert="horz" wrap="square" lIns="0" tIns="39052" rIns="0" bIns="0" rtlCol="0">
            <a:spAutoFit/>
          </a:bodyPr>
          <a:lstStyle/>
          <a:p>
            <a:pPr marL="340043" marR="3810" indent="-330994">
              <a:lnSpc>
                <a:spcPts val="1583"/>
              </a:lnSpc>
              <a:spcBef>
                <a:spcPts val="307"/>
              </a:spcBef>
            </a:pPr>
            <a:r>
              <a:rPr sz="1500" spc="-4" dirty="0">
                <a:latin typeface="Times New Roman"/>
                <a:cs typeface="Times New Roman"/>
              </a:rPr>
              <a:t>Full</a:t>
            </a:r>
            <a:r>
              <a:rPr sz="1500" spc="-49" dirty="0">
                <a:latin typeface="Times New Roman"/>
                <a:cs typeface="Times New Roman"/>
              </a:rPr>
              <a:t> </a:t>
            </a:r>
            <a:r>
              <a:rPr sz="1500" spc="-4" dirty="0">
                <a:latin typeface="Times New Roman"/>
                <a:cs typeface="Times New Roman"/>
              </a:rPr>
              <a:t>simulation  results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6087" y="2818806"/>
            <a:ext cx="326707" cy="344329"/>
          </a:xfrm>
          <a:custGeom>
            <a:avLst/>
            <a:gdLst/>
            <a:ahLst/>
            <a:cxnLst/>
            <a:rect l="l" t="t" r="r" b="b"/>
            <a:pathLst>
              <a:path w="435609" h="459104">
                <a:moveTo>
                  <a:pt x="104282" y="19047"/>
                </a:moveTo>
                <a:lnTo>
                  <a:pt x="0" y="294142"/>
                </a:lnTo>
                <a:lnTo>
                  <a:pt x="191649" y="366793"/>
                </a:lnTo>
                <a:lnTo>
                  <a:pt x="156888" y="458491"/>
                </a:lnTo>
                <a:lnTo>
                  <a:pt x="435439" y="301896"/>
                </a:lnTo>
                <a:lnTo>
                  <a:pt x="362508" y="91699"/>
                </a:lnTo>
                <a:lnTo>
                  <a:pt x="295931" y="91699"/>
                </a:lnTo>
                <a:lnTo>
                  <a:pt x="104282" y="19047"/>
                </a:lnTo>
                <a:close/>
              </a:path>
              <a:path w="435609" h="459104">
                <a:moveTo>
                  <a:pt x="330692" y="0"/>
                </a:moveTo>
                <a:lnTo>
                  <a:pt x="295931" y="91699"/>
                </a:lnTo>
                <a:lnTo>
                  <a:pt x="362508" y="91699"/>
                </a:lnTo>
                <a:lnTo>
                  <a:pt x="330692" y="0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5518404" y="2648713"/>
            <a:ext cx="1383029" cy="1383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0" name="object 10"/>
          <p:cNvSpPr txBox="1"/>
          <p:nvPr/>
        </p:nvSpPr>
        <p:spPr>
          <a:xfrm>
            <a:off x="5684209" y="2997327"/>
            <a:ext cx="1051084" cy="64787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9049" marR="3810" indent="-476" algn="ctr">
              <a:lnSpc>
                <a:spcPct val="87500"/>
              </a:lnSpc>
              <a:spcBef>
                <a:spcPts val="300"/>
              </a:spcBef>
            </a:pPr>
            <a:r>
              <a:rPr sz="1500" spc="-4" dirty="0">
                <a:latin typeface="Times New Roman"/>
                <a:cs typeface="Times New Roman"/>
              </a:rPr>
              <a:t>Resolution  functions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spc="-4" dirty="0">
                <a:latin typeface="Times New Roman"/>
                <a:cs typeface="Times New Roman"/>
              </a:rPr>
              <a:t>and  </a:t>
            </a:r>
            <a:r>
              <a:rPr sz="1500" spc="-8" dirty="0">
                <a:latin typeface="Times New Roman"/>
                <a:cs typeface="Times New Roman"/>
              </a:rPr>
              <a:t>efficiencies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5914" y="2666301"/>
            <a:ext cx="300514" cy="346234"/>
          </a:xfrm>
          <a:custGeom>
            <a:avLst/>
            <a:gdLst/>
            <a:ahLst/>
            <a:cxnLst/>
            <a:rect l="l" t="t" r="r" b="b"/>
            <a:pathLst>
              <a:path w="400685" h="461645">
                <a:moveTo>
                  <a:pt x="91986" y="0"/>
                </a:moveTo>
                <a:lnTo>
                  <a:pt x="0" y="293800"/>
                </a:lnTo>
                <a:lnTo>
                  <a:pt x="258347" y="461243"/>
                </a:lnTo>
                <a:lnTo>
                  <a:pt x="225075" y="368994"/>
                </a:lnTo>
                <a:lnTo>
                  <a:pt x="400243" y="305816"/>
                </a:lnTo>
                <a:lnTo>
                  <a:pt x="323213" y="92247"/>
                </a:lnTo>
                <a:lnTo>
                  <a:pt x="125258" y="92247"/>
                </a:lnTo>
                <a:lnTo>
                  <a:pt x="91986" y="0"/>
                </a:lnTo>
                <a:close/>
              </a:path>
              <a:path w="400685" h="461645">
                <a:moveTo>
                  <a:pt x="300426" y="29069"/>
                </a:moveTo>
                <a:lnTo>
                  <a:pt x="125258" y="92247"/>
                </a:lnTo>
                <a:lnTo>
                  <a:pt x="323213" y="92247"/>
                </a:lnTo>
                <a:lnTo>
                  <a:pt x="300426" y="29069"/>
                </a:lnTo>
                <a:close/>
              </a:path>
            </a:pathLst>
          </a:custGeom>
          <a:solidFill>
            <a:srgbClr val="0432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1677924" y="2598420"/>
            <a:ext cx="1383030" cy="13830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 txBox="1"/>
          <p:nvPr/>
        </p:nvSpPr>
        <p:spPr>
          <a:xfrm>
            <a:off x="1807812" y="3045332"/>
            <a:ext cx="1124426" cy="449802"/>
          </a:xfrm>
          <a:prstGeom prst="rect">
            <a:avLst/>
          </a:prstGeom>
        </p:spPr>
        <p:txBody>
          <a:bodyPr vert="horz" wrap="square" lIns="0" tIns="39052" rIns="0" bIns="0" rtlCol="0">
            <a:spAutoFit/>
          </a:bodyPr>
          <a:lstStyle/>
          <a:p>
            <a:pPr marL="96679" marR="3810" indent="-87629">
              <a:lnSpc>
                <a:spcPts val="1583"/>
              </a:lnSpc>
              <a:spcBef>
                <a:spcPts val="307"/>
              </a:spcBef>
            </a:pPr>
            <a:r>
              <a:rPr sz="1500" spc="-4" dirty="0">
                <a:latin typeface="Times New Roman"/>
                <a:cs typeface="Times New Roman"/>
              </a:rPr>
              <a:t>Beam</a:t>
            </a:r>
            <a:r>
              <a:rPr sz="1500" spc="-53" dirty="0">
                <a:latin typeface="Times New Roman"/>
                <a:cs typeface="Times New Roman"/>
              </a:rPr>
              <a:t> </a:t>
            </a:r>
            <a:r>
              <a:rPr sz="1500" spc="-4" dirty="0">
                <a:latin typeface="Times New Roman"/>
                <a:cs typeface="Times New Roman"/>
              </a:rPr>
              <a:t>Induced  Background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86957" y="1994527"/>
            <a:ext cx="328136" cy="336232"/>
          </a:xfrm>
          <a:custGeom>
            <a:avLst/>
            <a:gdLst/>
            <a:ahLst/>
            <a:cxnLst/>
            <a:rect l="l" t="t" r="r" b="b"/>
            <a:pathLst>
              <a:path w="437514" h="448310">
                <a:moveTo>
                  <a:pt x="119214" y="5993"/>
                </a:moveTo>
                <a:lnTo>
                  <a:pt x="0" y="274955"/>
                </a:lnTo>
                <a:lnTo>
                  <a:pt x="188744" y="358613"/>
                </a:lnTo>
                <a:lnTo>
                  <a:pt x="149006" y="448268"/>
                </a:lnTo>
                <a:lnTo>
                  <a:pt x="437097" y="307793"/>
                </a:lnTo>
                <a:lnTo>
                  <a:pt x="373737" y="89653"/>
                </a:lnTo>
                <a:lnTo>
                  <a:pt x="307959" y="89653"/>
                </a:lnTo>
                <a:lnTo>
                  <a:pt x="119214" y="5993"/>
                </a:lnTo>
                <a:close/>
              </a:path>
              <a:path w="437514" h="448310">
                <a:moveTo>
                  <a:pt x="347698" y="0"/>
                </a:moveTo>
                <a:lnTo>
                  <a:pt x="307959" y="89653"/>
                </a:lnTo>
                <a:lnTo>
                  <a:pt x="373737" y="89653"/>
                </a:lnTo>
                <a:lnTo>
                  <a:pt x="347698" y="0"/>
                </a:lnTo>
                <a:close/>
              </a:path>
            </a:pathLst>
          </a:custGeom>
          <a:solidFill>
            <a:srgbClr val="E84C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1680209" y="1071372"/>
            <a:ext cx="1383030" cy="1383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" name="object 16"/>
          <p:cNvSpPr txBox="1"/>
          <p:nvPr/>
        </p:nvSpPr>
        <p:spPr>
          <a:xfrm>
            <a:off x="1896086" y="1321690"/>
            <a:ext cx="950119" cy="835901"/>
          </a:xfrm>
          <a:prstGeom prst="rect">
            <a:avLst/>
          </a:prstGeom>
        </p:spPr>
        <p:txBody>
          <a:bodyPr vert="horz" wrap="square" lIns="0" tIns="41433" rIns="0" bIns="0" rtlCol="0">
            <a:spAutoFit/>
          </a:bodyPr>
          <a:lstStyle/>
          <a:p>
            <a:pPr marL="9525" marR="3810" algn="ctr">
              <a:lnSpc>
                <a:spcPct val="86000"/>
              </a:lnSpc>
              <a:spcBef>
                <a:spcPts val="326"/>
              </a:spcBef>
            </a:pPr>
            <a:r>
              <a:rPr sz="1500" spc="-4" dirty="0">
                <a:latin typeface="Times New Roman"/>
                <a:cs typeface="Times New Roman"/>
              </a:rPr>
              <a:t>Signals and  Physic  </a:t>
            </a:r>
            <a:r>
              <a:rPr sz="1500" dirty="0">
                <a:latin typeface="Times New Roman"/>
                <a:cs typeface="Times New Roman"/>
              </a:rPr>
              <a:t>B</a:t>
            </a:r>
            <a:r>
              <a:rPr sz="1500" spc="-4" dirty="0">
                <a:latin typeface="Times New Roman"/>
                <a:cs typeface="Times New Roman"/>
              </a:rPr>
              <a:t>ac</a:t>
            </a:r>
            <a:r>
              <a:rPr sz="1500" dirty="0">
                <a:latin typeface="Times New Roman"/>
                <a:cs typeface="Times New Roman"/>
              </a:rPr>
              <a:t>kground  </a:t>
            </a:r>
            <a:r>
              <a:rPr sz="1500" spc="-4" dirty="0">
                <a:latin typeface="Times New Roman"/>
                <a:cs typeface="Times New Roman"/>
              </a:rPr>
              <a:t>generation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095458" y="3015993"/>
            <a:ext cx="336232" cy="334804"/>
          </a:xfrm>
          <a:custGeom>
            <a:avLst/>
            <a:gdLst/>
            <a:ahLst/>
            <a:cxnLst/>
            <a:rect l="l" t="t" r="r" b="b"/>
            <a:pathLst>
              <a:path w="448310" h="446404">
                <a:moveTo>
                  <a:pt x="148567" y="0"/>
                </a:moveTo>
                <a:lnTo>
                  <a:pt x="191683" y="88078"/>
                </a:lnTo>
                <a:lnTo>
                  <a:pt x="0" y="181912"/>
                </a:lnTo>
                <a:lnTo>
                  <a:pt x="129349" y="446148"/>
                </a:lnTo>
                <a:lnTo>
                  <a:pt x="321034" y="352314"/>
                </a:lnTo>
                <a:lnTo>
                  <a:pt x="387680" y="352314"/>
                </a:lnTo>
                <a:lnTo>
                  <a:pt x="448042" y="126362"/>
                </a:lnTo>
                <a:lnTo>
                  <a:pt x="148567" y="0"/>
                </a:lnTo>
                <a:close/>
              </a:path>
              <a:path w="448310" h="446404">
                <a:moveTo>
                  <a:pt x="387680" y="352314"/>
                </a:moveTo>
                <a:lnTo>
                  <a:pt x="321034" y="352314"/>
                </a:lnTo>
                <a:lnTo>
                  <a:pt x="364150" y="440392"/>
                </a:lnTo>
                <a:lnTo>
                  <a:pt x="387680" y="352314"/>
                </a:lnTo>
                <a:close/>
              </a:path>
            </a:pathLst>
          </a:custGeom>
          <a:solidFill>
            <a:srgbClr val="E84C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3095458" y="3047601"/>
            <a:ext cx="298609" cy="296704"/>
          </a:xfrm>
          <a:custGeom>
            <a:avLst/>
            <a:gdLst/>
            <a:ahLst/>
            <a:cxnLst/>
            <a:rect l="l" t="t" r="r" b="b"/>
            <a:pathLst>
              <a:path w="398145" h="395604">
                <a:moveTo>
                  <a:pt x="268356" y="0"/>
                </a:moveTo>
                <a:lnTo>
                  <a:pt x="0" y="131367"/>
                </a:lnTo>
                <a:lnTo>
                  <a:pt x="129349" y="395603"/>
                </a:lnTo>
                <a:lnTo>
                  <a:pt x="397706" y="264236"/>
                </a:lnTo>
                <a:lnTo>
                  <a:pt x="268356" y="0"/>
                </a:lnTo>
                <a:close/>
              </a:path>
            </a:pathLst>
          </a:custGeom>
          <a:solidFill>
            <a:srgbClr val="E84C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object 19"/>
          <p:cNvSpPr txBox="1"/>
          <p:nvPr/>
        </p:nvSpPr>
        <p:spPr>
          <a:xfrm>
            <a:off x="581890" y="1243237"/>
            <a:ext cx="956310" cy="431658"/>
          </a:xfrm>
          <a:prstGeom prst="rect">
            <a:avLst/>
          </a:prstGeom>
          <a:ln w="38100">
            <a:solidFill>
              <a:srgbClr val="73FEFF"/>
            </a:solidFill>
          </a:ln>
        </p:spPr>
        <p:txBody>
          <a:bodyPr vert="horz" wrap="square" lIns="0" tIns="20003" rIns="0" bIns="0" rtlCol="0">
            <a:spAutoFit/>
          </a:bodyPr>
          <a:lstStyle/>
          <a:p>
            <a:pPr marL="68580" marR="71438">
              <a:lnSpc>
                <a:spcPct val="102200"/>
              </a:lnSpc>
              <a:spcBef>
                <a:spcPts val="158"/>
              </a:spcBef>
            </a:pPr>
            <a:r>
              <a:rPr sz="1350" dirty="0">
                <a:latin typeface="Times New Roman"/>
                <a:cs typeface="Times New Roman"/>
              </a:rPr>
              <a:t>WHIZA</a:t>
            </a:r>
            <a:r>
              <a:rPr sz="1350" spc="-4" dirty="0">
                <a:latin typeface="Times New Roman"/>
                <a:cs typeface="Times New Roman"/>
              </a:rPr>
              <a:t>R</a:t>
            </a:r>
            <a:r>
              <a:rPr sz="1350" dirty="0">
                <a:latin typeface="Times New Roman"/>
                <a:cs typeface="Times New Roman"/>
              </a:rPr>
              <a:t>D  </a:t>
            </a:r>
            <a:r>
              <a:rPr sz="1350" spc="-4" dirty="0">
                <a:latin typeface="Times New Roman"/>
                <a:cs typeface="Times New Roman"/>
              </a:rPr>
              <a:t>PYTHIA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40020" y="1720407"/>
            <a:ext cx="553879" cy="405289"/>
          </a:xfrm>
          <a:custGeom>
            <a:avLst/>
            <a:gdLst/>
            <a:ahLst/>
            <a:cxnLst/>
            <a:rect l="l" t="t" r="r" b="b"/>
            <a:pathLst>
              <a:path w="738505" h="540385">
                <a:moveTo>
                  <a:pt x="624055" y="425919"/>
                </a:moveTo>
                <a:lnTo>
                  <a:pt x="624055" y="540219"/>
                </a:lnTo>
                <a:lnTo>
                  <a:pt x="700255" y="502119"/>
                </a:lnTo>
                <a:lnTo>
                  <a:pt x="643105" y="502119"/>
                </a:lnTo>
                <a:lnTo>
                  <a:pt x="643105" y="464019"/>
                </a:lnTo>
                <a:lnTo>
                  <a:pt x="700255" y="464019"/>
                </a:lnTo>
                <a:lnTo>
                  <a:pt x="624055" y="425919"/>
                </a:lnTo>
                <a:close/>
              </a:path>
              <a:path w="738505" h="540385">
                <a:moveTo>
                  <a:pt x="350127" y="19050"/>
                </a:moveTo>
                <a:lnTo>
                  <a:pt x="350127" y="502119"/>
                </a:lnTo>
                <a:lnTo>
                  <a:pt x="624055" y="502119"/>
                </a:lnTo>
                <a:lnTo>
                  <a:pt x="624055" y="483069"/>
                </a:lnTo>
                <a:lnTo>
                  <a:pt x="388227" y="483069"/>
                </a:lnTo>
                <a:lnTo>
                  <a:pt x="369177" y="464019"/>
                </a:lnTo>
                <a:lnTo>
                  <a:pt x="388227" y="464019"/>
                </a:lnTo>
                <a:lnTo>
                  <a:pt x="388227" y="38100"/>
                </a:lnTo>
                <a:lnTo>
                  <a:pt x="369177" y="38100"/>
                </a:lnTo>
                <a:lnTo>
                  <a:pt x="350127" y="19050"/>
                </a:lnTo>
                <a:close/>
              </a:path>
              <a:path w="738505" h="540385">
                <a:moveTo>
                  <a:pt x="700255" y="464019"/>
                </a:moveTo>
                <a:lnTo>
                  <a:pt x="643105" y="464019"/>
                </a:lnTo>
                <a:lnTo>
                  <a:pt x="643105" y="502119"/>
                </a:lnTo>
                <a:lnTo>
                  <a:pt x="700255" y="502119"/>
                </a:lnTo>
                <a:lnTo>
                  <a:pt x="738355" y="483069"/>
                </a:lnTo>
                <a:lnTo>
                  <a:pt x="700255" y="464019"/>
                </a:lnTo>
                <a:close/>
              </a:path>
              <a:path w="738505" h="540385">
                <a:moveTo>
                  <a:pt x="388227" y="464019"/>
                </a:moveTo>
                <a:lnTo>
                  <a:pt x="369177" y="464019"/>
                </a:lnTo>
                <a:lnTo>
                  <a:pt x="388227" y="483069"/>
                </a:lnTo>
                <a:lnTo>
                  <a:pt x="388227" y="464019"/>
                </a:lnTo>
                <a:close/>
              </a:path>
              <a:path w="738505" h="540385">
                <a:moveTo>
                  <a:pt x="624055" y="464019"/>
                </a:moveTo>
                <a:lnTo>
                  <a:pt x="388227" y="464019"/>
                </a:lnTo>
                <a:lnTo>
                  <a:pt x="388227" y="483069"/>
                </a:lnTo>
                <a:lnTo>
                  <a:pt x="624055" y="483069"/>
                </a:lnTo>
                <a:lnTo>
                  <a:pt x="624055" y="464019"/>
                </a:lnTo>
                <a:close/>
              </a:path>
              <a:path w="738505" h="540385">
                <a:moveTo>
                  <a:pt x="388227" y="0"/>
                </a:moveTo>
                <a:lnTo>
                  <a:pt x="0" y="0"/>
                </a:lnTo>
                <a:lnTo>
                  <a:pt x="0" y="38100"/>
                </a:lnTo>
                <a:lnTo>
                  <a:pt x="350127" y="38100"/>
                </a:lnTo>
                <a:lnTo>
                  <a:pt x="350127" y="19050"/>
                </a:lnTo>
                <a:lnTo>
                  <a:pt x="388227" y="19050"/>
                </a:lnTo>
                <a:lnTo>
                  <a:pt x="388227" y="0"/>
                </a:lnTo>
                <a:close/>
              </a:path>
              <a:path w="738505" h="540385">
                <a:moveTo>
                  <a:pt x="388227" y="19050"/>
                </a:moveTo>
                <a:lnTo>
                  <a:pt x="350127" y="19050"/>
                </a:lnTo>
                <a:lnTo>
                  <a:pt x="369177" y="38100"/>
                </a:lnTo>
                <a:lnTo>
                  <a:pt x="388227" y="38100"/>
                </a:lnTo>
                <a:lnTo>
                  <a:pt x="388227" y="19050"/>
                </a:lnTo>
                <a:close/>
              </a:path>
            </a:pathLst>
          </a:custGeom>
          <a:solidFill>
            <a:srgbClr val="73FEF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1" name="object 21"/>
          <p:cNvSpPr txBox="1"/>
          <p:nvPr/>
        </p:nvSpPr>
        <p:spPr>
          <a:xfrm>
            <a:off x="581890" y="2805228"/>
            <a:ext cx="956310" cy="231795"/>
          </a:xfrm>
          <a:prstGeom prst="rect">
            <a:avLst/>
          </a:prstGeom>
          <a:ln w="38100">
            <a:solidFill>
              <a:srgbClr val="73FDD6"/>
            </a:solidFill>
          </a:ln>
        </p:spPr>
        <p:txBody>
          <a:bodyPr vert="horz" wrap="square" lIns="0" tIns="23813" rIns="0" bIns="0" rtlCol="0">
            <a:spAutoFit/>
          </a:bodyPr>
          <a:lstStyle/>
          <a:p>
            <a:pPr marL="68580">
              <a:spcBef>
                <a:spcPts val="188"/>
              </a:spcBef>
            </a:pPr>
            <a:r>
              <a:rPr sz="1350" spc="-4" dirty="0">
                <a:latin typeface="Times New Roman"/>
                <a:cs typeface="Times New Roman"/>
              </a:rPr>
              <a:t>FLUKA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40020" y="3071507"/>
            <a:ext cx="553879" cy="388144"/>
          </a:xfrm>
          <a:custGeom>
            <a:avLst/>
            <a:gdLst/>
            <a:ahLst/>
            <a:cxnLst/>
            <a:rect l="l" t="t" r="r" b="b"/>
            <a:pathLst>
              <a:path w="738505" h="517525">
                <a:moveTo>
                  <a:pt x="624055" y="403058"/>
                </a:moveTo>
                <a:lnTo>
                  <a:pt x="624055" y="517358"/>
                </a:lnTo>
                <a:lnTo>
                  <a:pt x="700255" y="479258"/>
                </a:lnTo>
                <a:lnTo>
                  <a:pt x="643105" y="479258"/>
                </a:lnTo>
                <a:lnTo>
                  <a:pt x="643105" y="441158"/>
                </a:lnTo>
                <a:lnTo>
                  <a:pt x="700255" y="441158"/>
                </a:lnTo>
                <a:lnTo>
                  <a:pt x="624055" y="403058"/>
                </a:lnTo>
                <a:close/>
              </a:path>
              <a:path w="738505" h="517525">
                <a:moveTo>
                  <a:pt x="350127" y="19049"/>
                </a:moveTo>
                <a:lnTo>
                  <a:pt x="350127" y="479258"/>
                </a:lnTo>
                <a:lnTo>
                  <a:pt x="624055" y="479258"/>
                </a:lnTo>
                <a:lnTo>
                  <a:pt x="624055" y="460208"/>
                </a:lnTo>
                <a:lnTo>
                  <a:pt x="388227" y="460208"/>
                </a:lnTo>
                <a:lnTo>
                  <a:pt x="369177" y="441158"/>
                </a:lnTo>
                <a:lnTo>
                  <a:pt x="388227" y="441158"/>
                </a:lnTo>
                <a:lnTo>
                  <a:pt x="388227" y="38099"/>
                </a:lnTo>
                <a:lnTo>
                  <a:pt x="369177" y="38099"/>
                </a:lnTo>
                <a:lnTo>
                  <a:pt x="350127" y="19049"/>
                </a:lnTo>
                <a:close/>
              </a:path>
              <a:path w="738505" h="517525">
                <a:moveTo>
                  <a:pt x="700255" y="441158"/>
                </a:moveTo>
                <a:lnTo>
                  <a:pt x="643105" y="441158"/>
                </a:lnTo>
                <a:lnTo>
                  <a:pt x="643105" y="479258"/>
                </a:lnTo>
                <a:lnTo>
                  <a:pt x="700255" y="479258"/>
                </a:lnTo>
                <a:lnTo>
                  <a:pt x="738355" y="460208"/>
                </a:lnTo>
                <a:lnTo>
                  <a:pt x="700255" y="441158"/>
                </a:lnTo>
                <a:close/>
              </a:path>
              <a:path w="738505" h="517525">
                <a:moveTo>
                  <a:pt x="388227" y="441158"/>
                </a:moveTo>
                <a:lnTo>
                  <a:pt x="369177" y="441158"/>
                </a:lnTo>
                <a:lnTo>
                  <a:pt x="388227" y="460208"/>
                </a:lnTo>
                <a:lnTo>
                  <a:pt x="388227" y="441158"/>
                </a:lnTo>
                <a:close/>
              </a:path>
              <a:path w="738505" h="517525">
                <a:moveTo>
                  <a:pt x="624055" y="441158"/>
                </a:moveTo>
                <a:lnTo>
                  <a:pt x="388227" y="441158"/>
                </a:lnTo>
                <a:lnTo>
                  <a:pt x="388227" y="460208"/>
                </a:lnTo>
                <a:lnTo>
                  <a:pt x="624055" y="460208"/>
                </a:lnTo>
                <a:lnTo>
                  <a:pt x="624055" y="441158"/>
                </a:lnTo>
                <a:close/>
              </a:path>
              <a:path w="738505" h="517525">
                <a:moveTo>
                  <a:pt x="388227" y="0"/>
                </a:moveTo>
                <a:lnTo>
                  <a:pt x="0" y="0"/>
                </a:lnTo>
                <a:lnTo>
                  <a:pt x="0" y="38099"/>
                </a:lnTo>
                <a:lnTo>
                  <a:pt x="350127" y="38099"/>
                </a:lnTo>
                <a:lnTo>
                  <a:pt x="350127" y="19049"/>
                </a:lnTo>
                <a:lnTo>
                  <a:pt x="388227" y="19049"/>
                </a:lnTo>
                <a:lnTo>
                  <a:pt x="388227" y="0"/>
                </a:lnTo>
                <a:close/>
              </a:path>
              <a:path w="738505" h="517525">
                <a:moveTo>
                  <a:pt x="388227" y="19049"/>
                </a:moveTo>
                <a:lnTo>
                  <a:pt x="350127" y="19049"/>
                </a:lnTo>
                <a:lnTo>
                  <a:pt x="369177" y="38099"/>
                </a:lnTo>
                <a:lnTo>
                  <a:pt x="388227" y="38099"/>
                </a:lnTo>
                <a:lnTo>
                  <a:pt x="388227" y="19049"/>
                </a:lnTo>
                <a:close/>
              </a:path>
            </a:pathLst>
          </a:custGeom>
          <a:solidFill>
            <a:srgbClr val="73FDD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3" name="object 23"/>
          <p:cNvSpPr txBox="1"/>
          <p:nvPr/>
        </p:nvSpPr>
        <p:spPr>
          <a:xfrm>
            <a:off x="7296160" y="1388846"/>
            <a:ext cx="956310" cy="233237"/>
          </a:xfrm>
          <a:prstGeom prst="rect">
            <a:avLst/>
          </a:prstGeom>
          <a:ln w="38100">
            <a:solidFill>
              <a:srgbClr val="00FA00"/>
            </a:solidFill>
          </a:ln>
        </p:spPr>
        <p:txBody>
          <a:bodyPr vert="horz" wrap="square" lIns="0" tIns="25241" rIns="0" bIns="0" rtlCol="0">
            <a:spAutoFit/>
          </a:bodyPr>
          <a:lstStyle/>
          <a:p>
            <a:pPr marL="68580">
              <a:spcBef>
                <a:spcPts val="199"/>
              </a:spcBef>
            </a:pPr>
            <a:r>
              <a:rPr sz="1350" spc="-4" dirty="0">
                <a:latin typeface="Times New Roman"/>
                <a:cs typeface="Times New Roman"/>
              </a:rPr>
              <a:t>Public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930737" y="1484482"/>
            <a:ext cx="365760" cy="406718"/>
          </a:xfrm>
          <a:custGeom>
            <a:avLst/>
            <a:gdLst/>
            <a:ahLst/>
            <a:cxnLst/>
            <a:rect l="l" t="t" r="r" b="b"/>
            <a:pathLst>
              <a:path w="487679" h="542289">
                <a:moveTo>
                  <a:pt x="224566" y="503894"/>
                </a:moveTo>
                <a:lnTo>
                  <a:pt x="0" y="503894"/>
                </a:lnTo>
                <a:lnTo>
                  <a:pt x="0" y="541994"/>
                </a:lnTo>
                <a:lnTo>
                  <a:pt x="262666" y="541994"/>
                </a:lnTo>
                <a:lnTo>
                  <a:pt x="262666" y="522944"/>
                </a:lnTo>
                <a:lnTo>
                  <a:pt x="224566" y="522944"/>
                </a:lnTo>
                <a:lnTo>
                  <a:pt x="224566" y="503894"/>
                </a:lnTo>
                <a:close/>
              </a:path>
              <a:path w="487679" h="542289">
                <a:moveTo>
                  <a:pt x="372931" y="38100"/>
                </a:moveTo>
                <a:lnTo>
                  <a:pt x="224566" y="38100"/>
                </a:lnTo>
                <a:lnTo>
                  <a:pt x="224566" y="522944"/>
                </a:lnTo>
                <a:lnTo>
                  <a:pt x="243616" y="503894"/>
                </a:lnTo>
                <a:lnTo>
                  <a:pt x="262666" y="503894"/>
                </a:lnTo>
                <a:lnTo>
                  <a:pt x="262666" y="76200"/>
                </a:lnTo>
                <a:lnTo>
                  <a:pt x="243616" y="76200"/>
                </a:lnTo>
                <a:lnTo>
                  <a:pt x="262666" y="57150"/>
                </a:lnTo>
                <a:lnTo>
                  <a:pt x="372931" y="57150"/>
                </a:lnTo>
                <a:lnTo>
                  <a:pt x="372931" y="38100"/>
                </a:lnTo>
                <a:close/>
              </a:path>
              <a:path w="487679" h="542289">
                <a:moveTo>
                  <a:pt x="262666" y="503894"/>
                </a:moveTo>
                <a:lnTo>
                  <a:pt x="243616" y="503894"/>
                </a:lnTo>
                <a:lnTo>
                  <a:pt x="224566" y="522944"/>
                </a:lnTo>
                <a:lnTo>
                  <a:pt x="262666" y="522944"/>
                </a:lnTo>
                <a:lnTo>
                  <a:pt x="262666" y="503894"/>
                </a:lnTo>
                <a:close/>
              </a:path>
              <a:path w="487679" h="542289">
                <a:moveTo>
                  <a:pt x="372931" y="0"/>
                </a:moveTo>
                <a:lnTo>
                  <a:pt x="372931" y="114300"/>
                </a:lnTo>
                <a:lnTo>
                  <a:pt x="449131" y="76200"/>
                </a:lnTo>
                <a:lnTo>
                  <a:pt x="391981" y="76200"/>
                </a:lnTo>
                <a:lnTo>
                  <a:pt x="391981" y="38100"/>
                </a:lnTo>
                <a:lnTo>
                  <a:pt x="449131" y="38100"/>
                </a:lnTo>
                <a:lnTo>
                  <a:pt x="372931" y="0"/>
                </a:lnTo>
                <a:close/>
              </a:path>
              <a:path w="487679" h="542289">
                <a:moveTo>
                  <a:pt x="262666" y="57150"/>
                </a:moveTo>
                <a:lnTo>
                  <a:pt x="243616" y="76200"/>
                </a:lnTo>
                <a:lnTo>
                  <a:pt x="262666" y="76200"/>
                </a:lnTo>
                <a:lnTo>
                  <a:pt x="262666" y="57150"/>
                </a:lnTo>
                <a:close/>
              </a:path>
              <a:path w="487679" h="542289">
                <a:moveTo>
                  <a:pt x="372931" y="57150"/>
                </a:moveTo>
                <a:lnTo>
                  <a:pt x="262666" y="57150"/>
                </a:lnTo>
                <a:lnTo>
                  <a:pt x="262666" y="76200"/>
                </a:lnTo>
                <a:lnTo>
                  <a:pt x="372931" y="76200"/>
                </a:lnTo>
                <a:lnTo>
                  <a:pt x="372931" y="57150"/>
                </a:lnTo>
                <a:close/>
              </a:path>
              <a:path w="487679" h="542289">
                <a:moveTo>
                  <a:pt x="449131" y="38100"/>
                </a:moveTo>
                <a:lnTo>
                  <a:pt x="391981" y="38100"/>
                </a:lnTo>
                <a:lnTo>
                  <a:pt x="391981" y="76200"/>
                </a:lnTo>
                <a:lnTo>
                  <a:pt x="449131" y="76200"/>
                </a:lnTo>
                <a:lnTo>
                  <a:pt x="487231" y="57150"/>
                </a:lnTo>
                <a:lnTo>
                  <a:pt x="449131" y="38100"/>
                </a:lnTo>
                <a:close/>
              </a:path>
            </a:pathLst>
          </a:custGeom>
          <a:solidFill>
            <a:srgbClr val="00FA0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5" name="object 25"/>
          <p:cNvSpPr txBox="1"/>
          <p:nvPr/>
        </p:nvSpPr>
        <p:spPr>
          <a:xfrm>
            <a:off x="7306550" y="2802013"/>
            <a:ext cx="956310" cy="645016"/>
          </a:xfrm>
          <a:prstGeom prst="rect">
            <a:avLst/>
          </a:prstGeom>
          <a:ln w="38100">
            <a:solidFill>
              <a:srgbClr val="D3FC78"/>
            </a:solidFill>
          </a:ln>
        </p:spPr>
        <p:txBody>
          <a:bodyPr vert="horz" wrap="square" lIns="0" tIns="21431" rIns="0" bIns="0" rtlCol="0">
            <a:spAutoFit/>
          </a:bodyPr>
          <a:lstStyle/>
          <a:p>
            <a:pPr marL="68580" marR="276701">
              <a:lnSpc>
                <a:spcPct val="101699"/>
              </a:lnSpc>
              <a:spcBef>
                <a:spcPts val="169"/>
              </a:spcBef>
            </a:pPr>
            <a:r>
              <a:rPr sz="1350" dirty="0">
                <a:latin typeface="Times New Roman"/>
                <a:cs typeface="Times New Roman"/>
              </a:rPr>
              <a:t>Input</a:t>
            </a:r>
            <a:r>
              <a:rPr sz="1350" spc="-79" dirty="0">
                <a:latin typeface="Times New Roman"/>
                <a:cs typeface="Times New Roman"/>
              </a:rPr>
              <a:t> </a:t>
            </a:r>
            <a:r>
              <a:rPr sz="1350" dirty="0">
                <a:latin typeface="Times New Roman"/>
                <a:cs typeface="Times New Roman"/>
              </a:rPr>
              <a:t>for  </a:t>
            </a:r>
            <a:r>
              <a:rPr sz="1350" spc="-4" dirty="0">
                <a:latin typeface="Times New Roman"/>
                <a:cs typeface="Times New Roman"/>
              </a:rPr>
              <a:t>other  studies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41126" y="3105398"/>
            <a:ext cx="365760" cy="199073"/>
          </a:xfrm>
          <a:custGeom>
            <a:avLst/>
            <a:gdLst/>
            <a:ahLst/>
            <a:cxnLst/>
            <a:rect l="l" t="t" r="r" b="b"/>
            <a:pathLst>
              <a:path w="487679" h="265429">
                <a:moveTo>
                  <a:pt x="224565" y="226898"/>
                </a:moveTo>
                <a:lnTo>
                  <a:pt x="0" y="226898"/>
                </a:lnTo>
                <a:lnTo>
                  <a:pt x="0" y="264998"/>
                </a:lnTo>
                <a:lnTo>
                  <a:pt x="262665" y="264998"/>
                </a:lnTo>
                <a:lnTo>
                  <a:pt x="262665" y="245948"/>
                </a:lnTo>
                <a:lnTo>
                  <a:pt x="224565" y="245948"/>
                </a:lnTo>
                <a:lnTo>
                  <a:pt x="224565" y="226898"/>
                </a:lnTo>
                <a:close/>
              </a:path>
              <a:path w="487679" h="265429">
                <a:moveTo>
                  <a:pt x="372931" y="38100"/>
                </a:moveTo>
                <a:lnTo>
                  <a:pt x="224565" y="38100"/>
                </a:lnTo>
                <a:lnTo>
                  <a:pt x="224565" y="245948"/>
                </a:lnTo>
                <a:lnTo>
                  <a:pt x="243615" y="226898"/>
                </a:lnTo>
                <a:lnTo>
                  <a:pt x="262665" y="226898"/>
                </a:lnTo>
                <a:lnTo>
                  <a:pt x="262665" y="76200"/>
                </a:lnTo>
                <a:lnTo>
                  <a:pt x="243615" y="76200"/>
                </a:lnTo>
                <a:lnTo>
                  <a:pt x="262665" y="57150"/>
                </a:lnTo>
                <a:lnTo>
                  <a:pt x="372931" y="57150"/>
                </a:lnTo>
                <a:lnTo>
                  <a:pt x="372931" y="38100"/>
                </a:lnTo>
                <a:close/>
              </a:path>
              <a:path w="487679" h="265429">
                <a:moveTo>
                  <a:pt x="262665" y="226898"/>
                </a:moveTo>
                <a:lnTo>
                  <a:pt x="243615" y="226898"/>
                </a:lnTo>
                <a:lnTo>
                  <a:pt x="224565" y="245948"/>
                </a:lnTo>
                <a:lnTo>
                  <a:pt x="262665" y="245948"/>
                </a:lnTo>
                <a:lnTo>
                  <a:pt x="262665" y="226898"/>
                </a:lnTo>
                <a:close/>
              </a:path>
              <a:path w="487679" h="265429">
                <a:moveTo>
                  <a:pt x="372931" y="0"/>
                </a:moveTo>
                <a:lnTo>
                  <a:pt x="372931" y="114300"/>
                </a:lnTo>
                <a:lnTo>
                  <a:pt x="449131" y="76200"/>
                </a:lnTo>
                <a:lnTo>
                  <a:pt x="391981" y="76200"/>
                </a:lnTo>
                <a:lnTo>
                  <a:pt x="391981" y="38100"/>
                </a:lnTo>
                <a:lnTo>
                  <a:pt x="449131" y="38100"/>
                </a:lnTo>
                <a:lnTo>
                  <a:pt x="372931" y="0"/>
                </a:lnTo>
                <a:close/>
              </a:path>
              <a:path w="487679" h="265429">
                <a:moveTo>
                  <a:pt x="262665" y="57150"/>
                </a:moveTo>
                <a:lnTo>
                  <a:pt x="243615" y="76200"/>
                </a:lnTo>
                <a:lnTo>
                  <a:pt x="262665" y="76200"/>
                </a:lnTo>
                <a:lnTo>
                  <a:pt x="262665" y="57150"/>
                </a:lnTo>
                <a:close/>
              </a:path>
              <a:path w="487679" h="265429">
                <a:moveTo>
                  <a:pt x="372931" y="57150"/>
                </a:moveTo>
                <a:lnTo>
                  <a:pt x="262665" y="57150"/>
                </a:lnTo>
                <a:lnTo>
                  <a:pt x="262665" y="76200"/>
                </a:lnTo>
                <a:lnTo>
                  <a:pt x="372931" y="76200"/>
                </a:lnTo>
                <a:lnTo>
                  <a:pt x="372931" y="57150"/>
                </a:lnTo>
                <a:close/>
              </a:path>
              <a:path w="487679" h="265429">
                <a:moveTo>
                  <a:pt x="449131" y="38100"/>
                </a:moveTo>
                <a:lnTo>
                  <a:pt x="391981" y="38100"/>
                </a:lnTo>
                <a:lnTo>
                  <a:pt x="391981" y="76200"/>
                </a:lnTo>
                <a:lnTo>
                  <a:pt x="449131" y="76200"/>
                </a:lnTo>
                <a:lnTo>
                  <a:pt x="487231" y="57150"/>
                </a:lnTo>
                <a:lnTo>
                  <a:pt x="449131" y="38100"/>
                </a:lnTo>
                <a:close/>
              </a:path>
            </a:pathLst>
          </a:custGeom>
          <a:solidFill>
            <a:srgbClr val="D3FC7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27"/>
          <p:cNvSpPr txBox="1"/>
          <p:nvPr/>
        </p:nvSpPr>
        <p:spPr>
          <a:xfrm>
            <a:off x="3810866" y="3839847"/>
            <a:ext cx="1209199" cy="645016"/>
          </a:xfrm>
          <a:prstGeom prst="rect">
            <a:avLst/>
          </a:prstGeom>
          <a:ln w="38100">
            <a:solidFill>
              <a:srgbClr val="FF7E79"/>
            </a:solidFill>
          </a:ln>
        </p:spPr>
        <p:txBody>
          <a:bodyPr vert="horz" wrap="square" lIns="0" tIns="21431" rIns="0" bIns="0" rtlCol="0">
            <a:spAutoFit/>
          </a:bodyPr>
          <a:lstStyle/>
          <a:p>
            <a:pPr marL="68580" marR="215265">
              <a:lnSpc>
                <a:spcPct val="101699"/>
              </a:lnSpc>
              <a:spcBef>
                <a:spcPts val="169"/>
              </a:spcBef>
            </a:pPr>
            <a:r>
              <a:rPr sz="1350" spc="-4" dirty="0">
                <a:latin typeface="Times New Roman"/>
                <a:cs typeface="Times New Roman"/>
              </a:rPr>
              <a:t>DDSim  Marlin  Particle</a:t>
            </a:r>
            <a:r>
              <a:rPr sz="1350" spc="-49" dirty="0">
                <a:latin typeface="Times New Roman"/>
                <a:cs typeface="Times New Roman"/>
              </a:rPr>
              <a:t> </a:t>
            </a:r>
            <a:r>
              <a:rPr sz="1350" spc="-4" dirty="0">
                <a:latin typeface="Times New Roman"/>
                <a:cs typeface="Times New Roman"/>
              </a:rPr>
              <a:t>Flow</a:t>
            </a:r>
            <a:endParaRPr sz="135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243391" y="3344306"/>
            <a:ext cx="85725" cy="441960"/>
          </a:xfrm>
          <a:custGeom>
            <a:avLst/>
            <a:gdLst/>
            <a:ahLst/>
            <a:cxnLst/>
            <a:rect l="l" t="t" r="r" b="b"/>
            <a:pathLst>
              <a:path w="114300" h="589279">
                <a:moveTo>
                  <a:pt x="76197" y="294375"/>
                </a:moveTo>
                <a:lnTo>
                  <a:pt x="38097" y="294375"/>
                </a:lnTo>
                <a:lnTo>
                  <a:pt x="38097" y="588752"/>
                </a:lnTo>
                <a:lnTo>
                  <a:pt x="76197" y="588752"/>
                </a:lnTo>
                <a:lnTo>
                  <a:pt x="76197" y="313425"/>
                </a:lnTo>
                <a:lnTo>
                  <a:pt x="57147" y="313425"/>
                </a:lnTo>
                <a:lnTo>
                  <a:pt x="76197" y="294375"/>
                </a:lnTo>
                <a:close/>
              </a:path>
              <a:path w="114300" h="589279">
                <a:moveTo>
                  <a:pt x="76197" y="294375"/>
                </a:moveTo>
                <a:lnTo>
                  <a:pt x="57147" y="313425"/>
                </a:lnTo>
                <a:lnTo>
                  <a:pt x="76197" y="313425"/>
                </a:lnTo>
                <a:lnTo>
                  <a:pt x="76197" y="294375"/>
                </a:lnTo>
                <a:close/>
              </a:path>
              <a:path w="114300" h="589279">
                <a:moveTo>
                  <a:pt x="76200" y="275325"/>
                </a:moveTo>
                <a:lnTo>
                  <a:pt x="57150" y="275325"/>
                </a:lnTo>
                <a:lnTo>
                  <a:pt x="38100" y="294375"/>
                </a:lnTo>
                <a:lnTo>
                  <a:pt x="76197" y="294375"/>
                </a:lnTo>
                <a:lnTo>
                  <a:pt x="76197" y="313425"/>
                </a:lnTo>
                <a:lnTo>
                  <a:pt x="76200" y="275325"/>
                </a:lnTo>
                <a:close/>
              </a:path>
              <a:path w="114300" h="589279">
                <a:moveTo>
                  <a:pt x="38100" y="275325"/>
                </a:moveTo>
                <a:lnTo>
                  <a:pt x="38097" y="294375"/>
                </a:lnTo>
                <a:lnTo>
                  <a:pt x="38100" y="275325"/>
                </a:lnTo>
                <a:close/>
              </a:path>
              <a:path w="114300" h="589279">
                <a:moveTo>
                  <a:pt x="76200" y="95249"/>
                </a:moveTo>
                <a:lnTo>
                  <a:pt x="38100" y="95249"/>
                </a:lnTo>
                <a:lnTo>
                  <a:pt x="38100" y="294375"/>
                </a:lnTo>
                <a:lnTo>
                  <a:pt x="57150" y="275325"/>
                </a:lnTo>
                <a:lnTo>
                  <a:pt x="76200" y="275325"/>
                </a:lnTo>
                <a:lnTo>
                  <a:pt x="76200" y="95249"/>
                </a:lnTo>
                <a:close/>
              </a:path>
              <a:path w="114300" h="589279">
                <a:moveTo>
                  <a:pt x="57150" y="0"/>
                </a:moveTo>
                <a:lnTo>
                  <a:pt x="0" y="114299"/>
                </a:lnTo>
                <a:lnTo>
                  <a:pt x="38100" y="114299"/>
                </a:lnTo>
                <a:lnTo>
                  <a:pt x="38100" y="95249"/>
                </a:lnTo>
                <a:lnTo>
                  <a:pt x="104775" y="95249"/>
                </a:lnTo>
                <a:lnTo>
                  <a:pt x="57150" y="0"/>
                </a:lnTo>
                <a:close/>
              </a:path>
              <a:path w="114300" h="589279">
                <a:moveTo>
                  <a:pt x="104775" y="95249"/>
                </a:moveTo>
                <a:lnTo>
                  <a:pt x="76200" y="95249"/>
                </a:lnTo>
                <a:lnTo>
                  <a:pt x="76200" y="114299"/>
                </a:lnTo>
                <a:lnTo>
                  <a:pt x="114300" y="114299"/>
                </a:lnTo>
                <a:lnTo>
                  <a:pt x="104775" y="95249"/>
                </a:lnTo>
                <a:close/>
              </a:path>
            </a:pathLst>
          </a:custGeom>
          <a:solidFill>
            <a:srgbClr val="FF7E7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791F7F-A72E-154F-9282-BEF10B20B1E8}"/>
              </a:ext>
            </a:extLst>
          </p:cNvPr>
          <p:cNvSpPr/>
          <p:nvPr/>
        </p:nvSpPr>
        <p:spPr>
          <a:xfrm>
            <a:off x="502462" y="4606584"/>
            <a:ext cx="78260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ffectLst/>
                <a:latin typeface="Helvetica" pitchFamily="2" charset="0"/>
              </a:rPr>
              <a:t>The work done so far used the MAP framework</a:t>
            </a:r>
          </a:p>
          <a:p>
            <a:r>
              <a:rPr lang="en-GB" dirty="0">
                <a:effectLst/>
                <a:latin typeface="Helvetica" pitchFamily="2" charset="0"/>
              </a:rPr>
              <a:t>Now moved to a Future Collider Framework, </a:t>
            </a:r>
            <a:r>
              <a:rPr lang="en-GB" dirty="0" err="1">
                <a:effectLst/>
                <a:latin typeface="Helvetica" pitchFamily="2" charset="0"/>
              </a:rPr>
              <a:t>ILCSoftware</a:t>
            </a:r>
            <a:r>
              <a:rPr lang="en-GB" dirty="0">
                <a:effectLst/>
                <a:latin typeface="Helvetica" pitchFamily="2" charset="0"/>
              </a:rPr>
              <a:t>. </a:t>
            </a:r>
          </a:p>
          <a:p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Set up a GRID VO, </a:t>
            </a:r>
            <a:r>
              <a:rPr lang="en-GB" dirty="0" err="1">
                <a:solidFill>
                  <a:srgbClr val="E94C22"/>
                </a:solidFill>
                <a:effectLst/>
                <a:latin typeface="Helvetica" pitchFamily="2" charset="0"/>
              </a:rPr>
              <a:t>muoncoll.infn.it</a:t>
            </a:r>
            <a:r>
              <a:rPr lang="en-GB" dirty="0">
                <a:solidFill>
                  <a:srgbClr val="E94C22"/>
                </a:solidFill>
                <a:effectLst/>
                <a:latin typeface="Helvetica" pitchFamily="2" charset="0"/>
              </a:rPr>
              <a:t> </a:t>
            </a:r>
            <a:r>
              <a:rPr lang="en-GB" dirty="0">
                <a:effectLst/>
                <a:latin typeface="Helvetica" pitchFamily="2" charset="0"/>
              </a:rPr>
              <a:t>everybody can register</a:t>
            </a:r>
          </a:p>
          <a:p>
            <a:r>
              <a:rPr lang="en-GB" dirty="0">
                <a:effectLst/>
                <a:latin typeface="Helvetica" pitchFamily="2" charset="0"/>
              </a:rPr>
              <a:t>Preparing the environment to be able to submit to the GRID/cloud</a:t>
            </a:r>
          </a:p>
          <a:p>
            <a:r>
              <a:rPr lang="en-GB" dirty="0">
                <a:effectLst/>
                <a:latin typeface="Helvetica" pitchFamily="2" charset="0"/>
              </a:rPr>
              <a:t>Right now we have a cloud VM that can be installed anywhere</a:t>
            </a:r>
          </a:p>
          <a:p>
            <a:r>
              <a:rPr lang="en-GB" dirty="0">
                <a:effectLst/>
                <a:latin typeface="Helvetica" pitchFamily="2" charset="0"/>
              </a:rPr>
              <a:t>Some resources, machines and disk space is available on </a:t>
            </a:r>
            <a:r>
              <a:rPr lang="en-GB" dirty="0" err="1">
                <a:effectLst/>
                <a:latin typeface="Helvetica" pitchFamily="2" charset="0"/>
              </a:rPr>
              <a:t>CloudVeneto</a:t>
            </a:r>
            <a:endParaRPr lang="en-GB" dirty="0">
              <a:effectLst/>
              <a:latin typeface="Helvetica" pitchFamily="2" charset="0"/>
            </a:endParaRPr>
          </a:p>
          <a:p>
            <a:r>
              <a:rPr lang="en-GB" dirty="0">
                <a:effectLst/>
                <a:latin typeface="Helvetica" pitchFamily="2" charset="0"/>
              </a:rPr>
              <a:t>Code on </a:t>
            </a:r>
            <a:r>
              <a:rPr lang="en-GB" dirty="0" err="1">
                <a:effectLst/>
                <a:latin typeface="Helvetica" pitchFamily="2" charset="0"/>
              </a:rPr>
              <a:t>github</a:t>
            </a:r>
            <a:endParaRPr lang="en-GB" dirty="0">
              <a:effectLst/>
              <a:latin typeface="Helvetica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769A0B-F401-554C-927E-93BC0E345307}"/>
              </a:ext>
            </a:extLst>
          </p:cNvPr>
          <p:cNvSpPr/>
          <p:nvPr/>
        </p:nvSpPr>
        <p:spPr>
          <a:xfrm>
            <a:off x="1759507" y="5149189"/>
            <a:ext cx="59603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lang="en-GB" dirty="0">
                <a:hlinkClick r:id="rId7"/>
              </a:rPr>
              <a:t>https://sites.google.com/site/muoncollider/home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61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37453" y="1977746"/>
            <a:ext cx="250409" cy="250409"/>
          </a:xfrm>
          <a:custGeom>
            <a:avLst/>
            <a:gdLst/>
            <a:ahLst/>
            <a:cxnLst/>
            <a:rect l="l" t="t" r="r" b="b"/>
            <a:pathLst>
              <a:path w="126364" h="126365">
                <a:moveTo>
                  <a:pt x="0" y="125958"/>
                </a:moveTo>
                <a:lnTo>
                  <a:pt x="125958" y="125958"/>
                </a:lnTo>
                <a:lnTo>
                  <a:pt x="125958" y="0"/>
                </a:lnTo>
                <a:lnTo>
                  <a:pt x="0" y="0"/>
                </a:lnTo>
                <a:lnTo>
                  <a:pt x="0" y="12595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4" name="object 4"/>
          <p:cNvSpPr/>
          <p:nvPr/>
        </p:nvSpPr>
        <p:spPr>
          <a:xfrm>
            <a:off x="541131" y="2661457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5" name="object 5"/>
          <p:cNvSpPr/>
          <p:nvPr/>
        </p:nvSpPr>
        <p:spPr>
          <a:xfrm>
            <a:off x="861632" y="2948966"/>
            <a:ext cx="74243" cy="74243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0" y="37325"/>
                </a:moveTo>
                <a:lnTo>
                  <a:pt x="37325" y="37325"/>
                </a:lnTo>
                <a:lnTo>
                  <a:pt x="37325" y="0"/>
                </a:lnTo>
                <a:lnTo>
                  <a:pt x="0" y="0"/>
                </a:lnTo>
                <a:lnTo>
                  <a:pt x="0" y="373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6" name="object 6"/>
          <p:cNvSpPr/>
          <p:nvPr/>
        </p:nvSpPr>
        <p:spPr>
          <a:xfrm>
            <a:off x="861632" y="3187146"/>
            <a:ext cx="74243" cy="74243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0" y="37325"/>
                </a:moveTo>
                <a:lnTo>
                  <a:pt x="37325" y="37325"/>
                </a:lnTo>
                <a:lnTo>
                  <a:pt x="37325" y="0"/>
                </a:lnTo>
                <a:lnTo>
                  <a:pt x="0" y="0"/>
                </a:lnTo>
                <a:lnTo>
                  <a:pt x="0" y="373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7" name="object 7"/>
          <p:cNvSpPr/>
          <p:nvPr/>
        </p:nvSpPr>
        <p:spPr>
          <a:xfrm>
            <a:off x="861632" y="3425351"/>
            <a:ext cx="74243" cy="74243"/>
          </a:xfrm>
          <a:custGeom>
            <a:avLst/>
            <a:gdLst/>
            <a:ahLst/>
            <a:cxnLst/>
            <a:rect l="l" t="t" r="r" b="b"/>
            <a:pathLst>
              <a:path w="37465" h="37464">
                <a:moveTo>
                  <a:pt x="0" y="37325"/>
                </a:moveTo>
                <a:lnTo>
                  <a:pt x="37325" y="37325"/>
                </a:lnTo>
                <a:lnTo>
                  <a:pt x="37325" y="0"/>
                </a:lnTo>
                <a:lnTo>
                  <a:pt x="0" y="0"/>
                </a:lnTo>
                <a:lnTo>
                  <a:pt x="0" y="37325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8" name="object 8"/>
          <p:cNvSpPr/>
          <p:nvPr/>
        </p:nvSpPr>
        <p:spPr>
          <a:xfrm>
            <a:off x="137453" y="3594950"/>
            <a:ext cx="250409" cy="250409"/>
          </a:xfrm>
          <a:custGeom>
            <a:avLst/>
            <a:gdLst/>
            <a:ahLst/>
            <a:cxnLst/>
            <a:rect l="l" t="t" r="r" b="b"/>
            <a:pathLst>
              <a:path w="126364" h="126364">
                <a:moveTo>
                  <a:pt x="0" y="125958"/>
                </a:moveTo>
                <a:lnTo>
                  <a:pt x="125958" y="125958"/>
                </a:lnTo>
                <a:lnTo>
                  <a:pt x="125958" y="0"/>
                </a:lnTo>
                <a:lnTo>
                  <a:pt x="0" y="0"/>
                </a:lnTo>
                <a:lnTo>
                  <a:pt x="0" y="12595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9" name="object 9"/>
          <p:cNvSpPr/>
          <p:nvPr/>
        </p:nvSpPr>
        <p:spPr>
          <a:xfrm>
            <a:off x="541131" y="3977791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0" name="object 10"/>
          <p:cNvSpPr/>
          <p:nvPr/>
        </p:nvSpPr>
        <p:spPr>
          <a:xfrm>
            <a:off x="541131" y="4278661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1" name="object 11"/>
          <p:cNvSpPr/>
          <p:nvPr/>
        </p:nvSpPr>
        <p:spPr>
          <a:xfrm>
            <a:off x="137453" y="4497590"/>
            <a:ext cx="250409" cy="250409"/>
          </a:xfrm>
          <a:custGeom>
            <a:avLst/>
            <a:gdLst/>
            <a:ahLst/>
            <a:cxnLst/>
            <a:rect l="l" t="t" r="r" b="b"/>
            <a:pathLst>
              <a:path w="126364" h="126364">
                <a:moveTo>
                  <a:pt x="0" y="125958"/>
                </a:moveTo>
                <a:lnTo>
                  <a:pt x="125958" y="125958"/>
                </a:lnTo>
                <a:lnTo>
                  <a:pt x="125958" y="0"/>
                </a:lnTo>
                <a:lnTo>
                  <a:pt x="0" y="0"/>
                </a:lnTo>
                <a:lnTo>
                  <a:pt x="0" y="125958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2" name="object 12"/>
          <p:cNvSpPr txBox="1"/>
          <p:nvPr/>
        </p:nvSpPr>
        <p:spPr>
          <a:xfrm>
            <a:off x="178122" y="1904081"/>
            <a:ext cx="3810280" cy="3168732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208891" marR="10067" indent="-184982">
              <a:lnSpc>
                <a:spcPct val="110700"/>
              </a:lnSpc>
              <a:spcBef>
                <a:spcPts val="178"/>
              </a:spcBef>
              <a:buSzPct val="94444"/>
              <a:buFont typeface="Arial"/>
              <a:buAutoNum type="arabicPlain"/>
              <a:tabLst>
                <a:tab pos="363672" algn="l"/>
              </a:tabLst>
            </a:pPr>
            <a:r>
              <a:rPr sz="3567" dirty="0"/>
              <a:t>	</a:t>
            </a:r>
            <a:r>
              <a:rPr sz="1784" spc="20" dirty="0">
                <a:latin typeface="Arial"/>
                <a:cs typeface="Arial"/>
                <a:hlinkClick r:id="rId2" action="ppaction://hlinksldjump"/>
              </a:rPr>
              <a:t>Key4HEP: </a:t>
            </a:r>
            <a:r>
              <a:rPr sz="1784" spc="40" dirty="0">
                <a:latin typeface="Arial"/>
                <a:cs typeface="Arial"/>
                <a:hlinkClick r:id="rId2" action="ppaction://hlinksldjump"/>
              </a:rPr>
              <a:t>The </a:t>
            </a:r>
            <a:r>
              <a:rPr sz="1784" spc="-10" dirty="0">
                <a:latin typeface="Arial"/>
                <a:cs typeface="Arial"/>
                <a:hlinkClick r:id="rId2" action="ppaction://hlinksldjump"/>
              </a:rPr>
              <a:t>Turnkey</a:t>
            </a:r>
            <a:r>
              <a:rPr sz="1784" spc="-59" dirty="0">
                <a:latin typeface="Arial"/>
                <a:cs typeface="Arial"/>
                <a:hlinkClick r:id="rId2" action="ppaction://hlinksldjump"/>
              </a:rPr>
              <a:t> </a:t>
            </a:r>
            <a:r>
              <a:rPr sz="1784" spc="30" dirty="0">
                <a:latin typeface="Arial"/>
                <a:cs typeface="Arial"/>
                <a:hlinkClick r:id="rId2" action="ppaction://hlinksldjump"/>
              </a:rPr>
              <a:t>Software  </a:t>
            </a:r>
            <a:r>
              <a:rPr sz="1784" spc="20" dirty="0">
                <a:latin typeface="Arial"/>
                <a:cs typeface="Arial"/>
                <a:hlinkClick r:id="rId2" action="ppaction://hlinksldjump"/>
              </a:rPr>
              <a:t>Stack</a:t>
            </a:r>
            <a:endParaRPr sz="1784">
              <a:latin typeface="Arial"/>
              <a:cs typeface="Arial"/>
            </a:endParaRPr>
          </a:p>
          <a:p>
            <a:pPr marL="609056">
              <a:spcBef>
                <a:spcPts val="226"/>
              </a:spcBef>
            </a:pPr>
            <a:r>
              <a:rPr sz="1784" spc="30" dirty="0">
                <a:latin typeface="Arial"/>
                <a:cs typeface="Arial"/>
                <a:hlinkClick r:id="rId3" action="ppaction://hlinksldjump"/>
              </a:rPr>
              <a:t>Ingredients</a:t>
            </a:r>
            <a:endParaRPr sz="1784">
              <a:latin typeface="Arial"/>
              <a:cs typeface="Arial"/>
            </a:endParaRPr>
          </a:p>
          <a:p>
            <a:pPr marL="855698">
              <a:spcBef>
                <a:spcPts val="40"/>
              </a:spcBef>
            </a:pPr>
            <a:r>
              <a:rPr sz="1486" dirty="0">
                <a:latin typeface="Arial"/>
                <a:cs typeface="Arial"/>
                <a:hlinkClick r:id="rId3" action="ppaction://hlinksldjump"/>
              </a:rPr>
              <a:t>Geometry</a:t>
            </a:r>
            <a:endParaRPr sz="1486">
              <a:latin typeface="Arial"/>
              <a:cs typeface="Arial"/>
            </a:endParaRPr>
          </a:p>
          <a:p>
            <a:pPr marL="855698" marR="1444620">
              <a:lnSpc>
                <a:spcPct val="105200"/>
              </a:lnSpc>
            </a:pPr>
            <a:r>
              <a:rPr sz="1486" spc="-10" dirty="0">
                <a:latin typeface="Arial"/>
                <a:cs typeface="Arial"/>
                <a:hlinkClick r:id="rId4" action="ppaction://hlinksldjump"/>
              </a:rPr>
              <a:t>Event Data</a:t>
            </a:r>
            <a:r>
              <a:rPr sz="1486" spc="-109" dirty="0">
                <a:latin typeface="Arial"/>
                <a:cs typeface="Arial"/>
                <a:hlinkClick r:id="rId4" action="ppaction://hlinksldjump"/>
              </a:rPr>
              <a:t> </a:t>
            </a:r>
            <a:r>
              <a:rPr sz="1486" spc="-10" dirty="0">
                <a:latin typeface="Arial"/>
                <a:cs typeface="Arial"/>
                <a:hlinkClick r:id="rId4" action="ppaction://hlinksldjump"/>
              </a:rPr>
              <a:t>Model </a:t>
            </a:r>
            <a:r>
              <a:rPr sz="1486" spc="-10" dirty="0">
                <a:latin typeface="Arial"/>
                <a:cs typeface="Arial"/>
              </a:rPr>
              <a:t> </a:t>
            </a:r>
            <a:r>
              <a:rPr sz="1486" spc="-20" dirty="0">
                <a:latin typeface="Arial"/>
                <a:cs typeface="Arial"/>
                <a:hlinkClick r:id="rId5" action="ppaction://hlinksldjump"/>
              </a:rPr>
              <a:t>Framework</a:t>
            </a:r>
            <a:endParaRPr sz="1486">
              <a:latin typeface="Arial"/>
              <a:cs typeface="Arial"/>
            </a:endParaRPr>
          </a:p>
          <a:p>
            <a:pPr marL="362413" indent="-338504">
              <a:spcBef>
                <a:spcPts val="287"/>
              </a:spcBef>
              <a:buSzPct val="94444"/>
              <a:buAutoNum type="arabicPlain" startAt="2"/>
              <a:tabLst>
                <a:tab pos="363672" algn="l"/>
              </a:tabLst>
            </a:pPr>
            <a:r>
              <a:rPr sz="1784" spc="30" dirty="0">
                <a:latin typeface="Arial"/>
                <a:cs typeface="Arial"/>
                <a:hlinkClick r:id="rId6" action="ppaction://hlinksldjump"/>
              </a:rPr>
              <a:t>Functionality</a:t>
            </a:r>
            <a:endParaRPr sz="1784">
              <a:latin typeface="Arial"/>
              <a:cs typeface="Arial"/>
            </a:endParaRPr>
          </a:p>
          <a:p>
            <a:pPr marL="609056" marR="234059">
              <a:lnSpc>
                <a:spcPct val="110700"/>
              </a:lnSpc>
            </a:pPr>
            <a:r>
              <a:rPr sz="1784" spc="30" dirty="0">
                <a:latin typeface="Arial"/>
                <a:cs typeface="Arial"/>
                <a:hlinkClick r:id="rId7" action="ppaction://hlinksldjump"/>
              </a:rPr>
              <a:t>Detector Descriptions </a:t>
            </a:r>
            <a:r>
              <a:rPr sz="1784" spc="3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  <a:hlinkClick r:id="rId3" action="ppaction://hlinksldjump"/>
              </a:rPr>
              <a:t>Reconstruction from</a:t>
            </a:r>
            <a:r>
              <a:rPr sz="1784" spc="-50" dirty="0">
                <a:latin typeface="Arial"/>
                <a:cs typeface="Arial"/>
                <a:hlinkClick r:id="rId3" action="ppaction://hlinksldjump"/>
              </a:rPr>
              <a:t> </a:t>
            </a:r>
            <a:r>
              <a:rPr sz="1784" spc="30" dirty="0">
                <a:latin typeface="Arial"/>
                <a:cs typeface="Arial"/>
                <a:hlinkClick r:id="rId3" action="ppaction://hlinksldjump"/>
              </a:rPr>
              <a:t>iLCSoft</a:t>
            </a:r>
            <a:endParaRPr sz="1784">
              <a:latin typeface="Arial"/>
              <a:cs typeface="Arial"/>
            </a:endParaRPr>
          </a:p>
          <a:p>
            <a:pPr marL="362413" indent="-338504">
              <a:spcBef>
                <a:spcPts val="226"/>
              </a:spcBef>
              <a:buSzPct val="94444"/>
              <a:buAutoNum type="arabicPlain" startAt="3"/>
              <a:tabLst>
                <a:tab pos="363672" algn="l"/>
              </a:tabLst>
            </a:pPr>
            <a:r>
              <a:rPr sz="1784" spc="30" dirty="0">
                <a:latin typeface="Arial"/>
                <a:cs typeface="Arial"/>
                <a:hlinkClick r:id="rId8" action="ppaction://hlinksldjump"/>
              </a:rPr>
              <a:t>Conclusion</a:t>
            </a:r>
            <a:endParaRPr sz="1784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53489" y="1312183"/>
            <a:ext cx="4314705" cy="43888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4" name="object 14"/>
          <p:cNvSpPr/>
          <p:nvPr/>
        </p:nvSpPr>
        <p:spPr>
          <a:xfrm>
            <a:off x="7644168" y="159055"/>
            <a:ext cx="608799" cy="6087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5" name="object 15"/>
          <p:cNvSpPr/>
          <p:nvPr/>
        </p:nvSpPr>
        <p:spPr>
          <a:xfrm>
            <a:off x="8411097" y="321135"/>
            <a:ext cx="337424" cy="2429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6" name="object 16"/>
          <p:cNvSpPr/>
          <p:nvPr/>
        </p:nvSpPr>
        <p:spPr>
          <a:xfrm>
            <a:off x="8359455" y="146689"/>
            <a:ext cx="636724" cy="630433"/>
          </a:xfrm>
          <a:custGeom>
            <a:avLst/>
            <a:gdLst/>
            <a:ahLst/>
            <a:cxnLst/>
            <a:rect l="l" t="t" r="r" b="b"/>
            <a:pathLst>
              <a:path w="321310" h="318135">
                <a:moveTo>
                  <a:pt x="184289" y="210806"/>
                </a:moveTo>
                <a:lnTo>
                  <a:pt x="176291" y="210806"/>
                </a:lnTo>
                <a:lnTo>
                  <a:pt x="176439" y="210946"/>
                </a:lnTo>
                <a:lnTo>
                  <a:pt x="76145" y="317670"/>
                </a:lnTo>
                <a:lnTo>
                  <a:pt x="83980" y="317668"/>
                </a:lnTo>
                <a:lnTo>
                  <a:pt x="178357" y="217307"/>
                </a:lnTo>
                <a:lnTo>
                  <a:pt x="184289" y="210806"/>
                </a:lnTo>
                <a:close/>
              </a:path>
              <a:path w="321310" h="318135">
                <a:moveTo>
                  <a:pt x="234743" y="117959"/>
                </a:moveTo>
                <a:lnTo>
                  <a:pt x="229011" y="117959"/>
                </a:lnTo>
                <a:lnTo>
                  <a:pt x="272961" y="317668"/>
                </a:lnTo>
                <a:lnTo>
                  <a:pt x="279268" y="317668"/>
                </a:lnTo>
                <a:lnTo>
                  <a:pt x="255185" y="210806"/>
                </a:lnTo>
                <a:lnTo>
                  <a:pt x="246109" y="170362"/>
                </a:lnTo>
                <a:lnTo>
                  <a:pt x="239879" y="141988"/>
                </a:lnTo>
                <a:lnTo>
                  <a:pt x="235238" y="120016"/>
                </a:lnTo>
                <a:lnTo>
                  <a:pt x="234743" y="117959"/>
                </a:lnTo>
                <a:close/>
              </a:path>
              <a:path w="321310" h="318135">
                <a:moveTo>
                  <a:pt x="150460" y="0"/>
                </a:moveTo>
                <a:lnTo>
                  <a:pt x="112314" y="1"/>
                </a:lnTo>
                <a:lnTo>
                  <a:pt x="107199" y="538"/>
                </a:lnTo>
                <a:lnTo>
                  <a:pt x="105549" y="643"/>
                </a:lnTo>
                <a:lnTo>
                  <a:pt x="63718" y="12032"/>
                </a:lnTo>
                <a:lnTo>
                  <a:pt x="30300" y="37602"/>
                </a:lnTo>
                <a:lnTo>
                  <a:pt x="8120" y="73223"/>
                </a:lnTo>
                <a:lnTo>
                  <a:pt x="0" y="114776"/>
                </a:lnTo>
                <a:lnTo>
                  <a:pt x="775" y="127768"/>
                </a:lnTo>
                <a:lnTo>
                  <a:pt x="11623" y="175748"/>
                </a:lnTo>
                <a:lnTo>
                  <a:pt x="32358" y="247880"/>
                </a:lnTo>
                <a:lnTo>
                  <a:pt x="38459" y="247880"/>
                </a:lnTo>
                <a:lnTo>
                  <a:pt x="15915" y="171823"/>
                </a:lnTo>
                <a:lnTo>
                  <a:pt x="16083" y="171709"/>
                </a:lnTo>
                <a:lnTo>
                  <a:pt x="24676" y="171709"/>
                </a:lnTo>
                <a:lnTo>
                  <a:pt x="14767" y="157024"/>
                </a:lnTo>
                <a:lnTo>
                  <a:pt x="6218" y="114764"/>
                </a:lnTo>
                <a:lnTo>
                  <a:pt x="14792" y="72526"/>
                </a:lnTo>
                <a:lnTo>
                  <a:pt x="38142" y="37988"/>
                </a:lnTo>
                <a:lnTo>
                  <a:pt x="72699" y="14682"/>
                </a:lnTo>
                <a:lnTo>
                  <a:pt x="114893" y="6130"/>
                </a:lnTo>
                <a:lnTo>
                  <a:pt x="148500" y="6130"/>
                </a:lnTo>
                <a:lnTo>
                  <a:pt x="147048" y="5619"/>
                </a:lnTo>
                <a:lnTo>
                  <a:pt x="147048" y="5462"/>
                </a:lnTo>
                <a:lnTo>
                  <a:pt x="321286" y="5462"/>
                </a:lnTo>
                <a:lnTo>
                  <a:pt x="321284" y="1180"/>
                </a:lnTo>
                <a:lnTo>
                  <a:pt x="150460" y="0"/>
                </a:lnTo>
                <a:close/>
              </a:path>
              <a:path w="321310" h="318135">
                <a:moveTo>
                  <a:pt x="24676" y="171709"/>
                </a:moveTo>
                <a:lnTo>
                  <a:pt x="16083" y="171709"/>
                </a:lnTo>
                <a:lnTo>
                  <a:pt x="32300" y="194221"/>
                </a:lnTo>
                <a:lnTo>
                  <a:pt x="55079" y="212554"/>
                </a:lnTo>
                <a:lnTo>
                  <a:pt x="82876" y="224889"/>
                </a:lnTo>
                <a:lnTo>
                  <a:pt x="114147" y="229405"/>
                </a:lnTo>
                <a:lnTo>
                  <a:pt x="131317" y="228194"/>
                </a:lnTo>
                <a:lnTo>
                  <a:pt x="147579" y="224626"/>
                </a:lnTo>
                <a:lnTo>
                  <a:pt x="150708" y="223417"/>
                </a:lnTo>
                <a:lnTo>
                  <a:pt x="114858" y="223417"/>
                </a:lnTo>
                <a:lnTo>
                  <a:pt x="72610" y="214866"/>
                </a:lnTo>
                <a:lnTo>
                  <a:pt x="38072" y="191561"/>
                </a:lnTo>
                <a:lnTo>
                  <a:pt x="24676" y="171709"/>
                </a:lnTo>
                <a:close/>
              </a:path>
              <a:path w="321310" h="318135">
                <a:moveTo>
                  <a:pt x="200740" y="49405"/>
                </a:moveTo>
                <a:lnTo>
                  <a:pt x="209794" y="63113"/>
                </a:lnTo>
                <a:lnTo>
                  <a:pt x="217008" y="79078"/>
                </a:lnTo>
                <a:lnTo>
                  <a:pt x="221779" y="96549"/>
                </a:lnTo>
                <a:lnTo>
                  <a:pt x="223503" y="114776"/>
                </a:lnTo>
                <a:lnTo>
                  <a:pt x="214952" y="157024"/>
                </a:lnTo>
                <a:lnTo>
                  <a:pt x="191646" y="191561"/>
                </a:lnTo>
                <a:lnTo>
                  <a:pt x="157107" y="214866"/>
                </a:lnTo>
                <a:lnTo>
                  <a:pt x="114858" y="223417"/>
                </a:lnTo>
                <a:lnTo>
                  <a:pt x="150708" y="223417"/>
                </a:lnTo>
                <a:lnTo>
                  <a:pt x="162661" y="218798"/>
                </a:lnTo>
                <a:lnTo>
                  <a:pt x="176291" y="210806"/>
                </a:lnTo>
                <a:lnTo>
                  <a:pt x="184289" y="210806"/>
                </a:lnTo>
                <a:lnTo>
                  <a:pt x="210242" y="178737"/>
                </a:lnTo>
                <a:lnTo>
                  <a:pt x="226787" y="139806"/>
                </a:lnTo>
                <a:lnTo>
                  <a:pt x="228816" y="117972"/>
                </a:lnTo>
                <a:lnTo>
                  <a:pt x="229011" y="117959"/>
                </a:lnTo>
                <a:lnTo>
                  <a:pt x="234743" y="117959"/>
                </a:lnTo>
                <a:lnTo>
                  <a:pt x="229728" y="97121"/>
                </a:lnTo>
                <a:lnTo>
                  <a:pt x="210901" y="53609"/>
                </a:lnTo>
                <a:lnTo>
                  <a:pt x="203007" y="49935"/>
                </a:lnTo>
                <a:lnTo>
                  <a:pt x="200740" y="49405"/>
                </a:lnTo>
                <a:close/>
              </a:path>
              <a:path w="321310" h="318135">
                <a:moveTo>
                  <a:pt x="148500" y="6130"/>
                </a:moveTo>
                <a:lnTo>
                  <a:pt x="114893" y="6130"/>
                </a:lnTo>
                <a:lnTo>
                  <a:pt x="134395" y="7903"/>
                </a:lnTo>
                <a:lnTo>
                  <a:pt x="152816" y="13008"/>
                </a:lnTo>
                <a:lnTo>
                  <a:pt x="169805" y="21121"/>
                </a:lnTo>
                <a:lnTo>
                  <a:pt x="185008" y="31920"/>
                </a:lnTo>
                <a:lnTo>
                  <a:pt x="188666" y="32424"/>
                </a:lnTo>
                <a:lnTo>
                  <a:pt x="193570" y="33568"/>
                </a:lnTo>
                <a:lnTo>
                  <a:pt x="196498" y="34623"/>
                </a:lnTo>
                <a:lnTo>
                  <a:pt x="185709" y="25065"/>
                </a:lnTo>
                <a:lnTo>
                  <a:pt x="173768" y="16993"/>
                </a:lnTo>
                <a:lnTo>
                  <a:pt x="160835" y="10471"/>
                </a:lnTo>
                <a:lnTo>
                  <a:pt x="148500" y="6130"/>
                </a:lnTo>
                <a:close/>
              </a:path>
              <a:path w="321310" h="318135">
                <a:moveTo>
                  <a:pt x="321286" y="5462"/>
                </a:moveTo>
                <a:lnTo>
                  <a:pt x="147048" y="5462"/>
                </a:lnTo>
                <a:lnTo>
                  <a:pt x="321287" y="6549"/>
                </a:lnTo>
                <a:lnTo>
                  <a:pt x="321286" y="5462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7" name="object 17"/>
          <p:cNvSpPr/>
          <p:nvPr/>
        </p:nvSpPr>
        <p:spPr>
          <a:xfrm>
            <a:off x="8511920" y="203005"/>
            <a:ext cx="431606" cy="47316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6165070" y="12638854"/>
            <a:ext cx="5798470" cy="301141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spc="-10" dirty="0"/>
              <a:t>CTau, </a:t>
            </a:r>
            <a:r>
              <a:rPr spc="10" dirty="0"/>
              <a:t>Sept.</a:t>
            </a:r>
            <a:r>
              <a:rPr spc="-10" dirty="0"/>
              <a:t> </a:t>
            </a:r>
            <a:r>
              <a:rPr spc="20" dirty="0"/>
              <a:t>2019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717219" y="6674547"/>
            <a:ext cx="3705837" cy="161424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sz="892" spc="10" dirty="0">
                <a:latin typeface="Arial"/>
                <a:cs typeface="Arial"/>
                <a:hlinkClick r:id="rId13"/>
              </a:rPr>
              <a:t>A. Sailer: </a:t>
            </a:r>
            <a:r>
              <a:rPr sz="892" spc="10" dirty="0">
                <a:latin typeface="Arial"/>
                <a:cs typeface="Arial"/>
                <a:hlinkClick r:id="rId14" action="ppaction://hlinksldjump"/>
              </a:rPr>
              <a:t>Key4HEP: </a:t>
            </a:r>
            <a:r>
              <a:rPr sz="892" spc="-10" dirty="0">
                <a:latin typeface="Arial"/>
                <a:cs typeface="Arial"/>
                <a:hlinkClick r:id="rId14" action="ppaction://hlinksldjump"/>
              </a:rPr>
              <a:t>Turnkey </a:t>
            </a:r>
            <a:r>
              <a:rPr sz="892" spc="10" dirty="0">
                <a:latin typeface="Arial"/>
                <a:cs typeface="Arial"/>
                <a:hlinkClick r:id="rId14" action="ppaction://hlinksldjump"/>
              </a:rPr>
              <a:t>Software </a:t>
            </a:r>
            <a:r>
              <a:rPr sz="892" dirty="0">
                <a:latin typeface="Arial"/>
                <a:cs typeface="Arial"/>
                <a:hlinkClick r:id="rId14" action="ppaction://hlinksldjump"/>
              </a:rPr>
              <a:t>for </a:t>
            </a:r>
            <a:r>
              <a:rPr sz="892" spc="10" dirty="0">
                <a:latin typeface="Arial"/>
                <a:cs typeface="Arial"/>
                <a:hlinkClick r:id="rId14" action="ppaction://hlinksldjump"/>
              </a:rPr>
              <a:t>Future Collider</a:t>
            </a:r>
            <a:r>
              <a:rPr sz="892" spc="-10" dirty="0">
                <a:latin typeface="Arial"/>
                <a:cs typeface="Arial"/>
                <a:hlinkClick r:id="rId14" action="ppaction://hlinksldjump"/>
              </a:rPr>
              <a:t> </a:t>
            </a:r>
            <a:r>
              <a:rPr sz="892" spc="10" dirty="0">
                <a:latin typeface="Arial"/>
                <a:cs typeface="Arial"/>
                <a:hlinkClick r:id="rId14" action="ppaction://hlinksldjump"/>
              </a:rPr>
              <a:t>Experiments</a:t>
            </a:r>
            <a:endParaRPr sz="892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16655083" y="12749190"/>
            <a:ext cx="459297" cy="208808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75503">
              <a:spcBef>
                <a:spcPts val="188"/>
              </a:spcBef>
            </a:pPr>
            <a:fld id="{81D60167-4931-47E6-BA6A-407CBD079E47}" type="slidenum">
              <a:rPr spc="20" dirty="0"/>
              <a:pPr marL="75503">
                <a:spcBef>
                  <a:spcPts val="188"/>
                </a:spcBef>
              </a:pPr>
              <a:t>23</a:t>
            </a:fld>
            <a:r>
              <a:rPr spc="10" dirty="0"/>
              <a:t>/24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45269B12-C249-7C4A-A3DB-F333F0A2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5" y="128867"/>
            <a:ext cx="7451122" cy="1354217"/>
          </a:xfrm>
        </p:spPr>
        <p:txBody>
          <a:bodyPr/>
          <a:lstStyle/>
          <a:p>
            <a:r>
              <a:rPr lang="en-GB" spc="-30" dirty="0"/>
              <a:t>Key4HEP: </a:t>
            </a:r>
            <a:r>
              <a:rPr lang="en-GB" spc="-59" dirty="0"/>
              <a:t>Turnkey </a:t>
            </a:r>
            <a:r>
              <a:rPr lang="en-GB" spc="-10" dirty="0"/>
              <a:t>Software </a:t>
            </a:r>
            <a:r>
              <a:rPr lang="en-GB" spc="-40" dirty="0"/>
              <a:t>for </a:t>
            </a:r>
            <a:r>
              <a:rPr lang="en-GB" spc="-10" dirty="0"/>
              <a:t>Future Collider  </a:t>
            </a:r>
            <a:r>
              <a:rPr lang="en-GB" dirty="0"/>
              <a:t>Experiments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825476916"/>
      </p:ext>
    </p:extLst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3046" y="128868"/>
            <a:ext cx="6512554" cy="639696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sz="4000" spc="-10" dirty="0"/>
              <a:t>Motivation </a:t>
            </a:r>
            <a:r>
              <a:rPr sz="4000" spc="-40" dirty="0"/>
              <a:t>for</a:t>
            </a:r>
            <a:r>
              <a:rPr sz="4000" spc="-69" dirty="0"/>
              <a:t> </a:t>
            </a:r>
            <a:r>
              <a:rPr lang="en-US" sz="4000" spc="119" dirty="0"/>
              <a:t>Key</a:t>
            </a:r>
            <a:r>
              <a:rPr sz="4000" spc="119" dirty="0"/>
              <a:t>4HEP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507760" y="1561912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4" name="object 4"/>
          <p:cNvSpPr/>
          <p:nvPr/>
        </p:nvSpPr>
        <p:spPr>
          <a:xfrm>
            <a:off x="507760" y="2238878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5" name="object 5"/>
          <p:cNvSpPr/>
          <p:nvPr/>
        </p:nvSpPr>
        <p:spPr>
          <a:xfrm>
            <a:off x="507760" y="2915846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6" name="object 6"/>
          <p:cNvSpPr/>
          <p:nvPr/>
        </p:nvSpPr>
        <p:spPr>
          <a:xfrm>
            <a:off x="507760" y="3893681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7" name="object 7"/>
          <p:cNvSpPr/>
          <p:nvPr/>
        </p:nvSpPr>
        <p:spPr>
          <a:xfrm>
            <a:off x="507760" y="4871545"/>
            <a:ext cx="123318" cy="123318"/>
          </a:xfrm>
          <a:custGeom>
            <a:avLst/>
            <a:gdLst/>
            <a:ahLst/>
            <a:cxnLst/>
            <a:rect l="l" t="t" r="r" b="b"/>
            <a:pathLst>
              <a:path w="62229" h="62230">
                <a:moveTo>
                  <a:pt x="0" y="62204"/>
                </a:moveTo>
                <a:lnTo>
                  <a:pt x="62204" y="62204"/>
                </a:lnTo>
                <a:lnTo>
                  <a:pt x="62204" y="0"/>
                </a:lnTo>
                <a:lnTo>
                  <a:pt x="0" y="0"/>
                </a:lnTo>
                <a:lnTo>
                  <a:pt x="0" y="622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8" name="object 8"/>
          <p:cNvSpPr txBox="1"/>
          <p:nvPr/>
        </p:nvSpPr>
        <p:spPr>
          <a:xfrm>
            <a:off x="731218" y="1406279"/>
            <a:ext cx="8062240" cy="3959205"/>
          </a:xfrm>
          <a:prstGeom prst="rect">
            <a:avLst/>
          </a:prstGeom>
        </p:spPr>
        <p:txBody>
          <a:bodyPr vert="horz" wrap="square" lIns="0" tIns="22650" rIns="0" bIns="0" rtlCol="0">
            <a:spAutoFit/>
          </a:bodyPr>
          <a:lstStyle/>
          <a:p>
            <a:pPr marL="25168" marR="10067">
              <a:lnSpc>
                <a:spcPct val="110700"/>
              </a:lnSpc>
              <a:spcBef>
                <a:spcPts val="178"/>
              </a:spcBef>
            </a:pPr>
            <a:r>
              <a:rPr sz="1784" spc="30" dirty="0">
                <a:latin typeface="Arial"/>
                <a:cs typeface="Arial"/>
              </a:rPr>
              <a:t>Future detector studies </a:t>
            </a:r>
            <a:r>
              <a:rPr sz="1784" spc="20" dirty="0">
                <a:latin typeface="Arial"/>
                <a:cs typeface="Arial"/>
              </a:rPr>
              <a:t>critically rely </a:t>
            </a:r>
            <a:r>
              <a:rPr sz="1784" spc="40" dirty="0">
                <a:latin typeface="Arial"/>
                <a:cs typeface="Arial"/>
              </a:rPr>
              <a:t>on </a:t>
            </a:r>
            <a:r>
              <a:rPr sz="1784" spc="30" dirty="0">
                <a:latin typeface="Arial"/>
                <a:cs typeface="Arial"/>
              </a:rPr>
              <a:t>well-maintained software to model  detector concepts </a:t>
            </a:r>
            <a:r>
              <a:rPr sz="1784" spc="40" dirty="0">
                <a:latin typeface="Arial"/>
                <a:cs typeface="Arial"/>
              </a:rPr>
              <a:t>and </a:t>
            </a:r>
            <a:r>
              <a:rPr sz="1784" spc="30" dirty="0">
                <a:latin typeface="Arial"/>
                <a:cs typeface="Arial"/>
              </a:rPr>
              <a:t>to understand </a:t>
            </a:r>
            <a:r>
              <a:rPr sz="1784" spc="40" dirty="0">
                <a:latin typeface="Arial"/>
                <a:cs typeface="Arial"/>
              </a:rPr>
              <a:t>a </a:t>
            </a:r>
            <a:r>
              <a:rPr sz="1784" spc="20" dirty="0">
                <a:latin typeface="Arial"/>
                <a:cs typeface="Arial"/>
              </a:rPr>
              <a:t>detector’s </a:t>
            </a:r>
            <a:r>
              <a:rPr sz="1784" spc="30" dirty="0">
                <a:latin typeface="Arial"/>
                <a:cs typeface="Arial"/>
              </a:rPr>
              <a:t>potential </a:t>
            </a:r>
            <a:r>
              <a:rPr sz="1784" spc="40" dirty="0">
                <a:latin typeface="Arial"/>
                <a:cs typeface="Arial"/>
              </a:rPr>
              <a:t>and </a:t>
            </a:r>
            <a:r>
              <a:rPr sz="1784" spc="20" dirty="0">
                <a:latin typeface="Arial"/>
                <a:cs typeface="Arial"/>
              </a:rPr>
              <a:t>physics</a:t>
            </a:r>
            <a:r>
              <a:rPr sz="1784" spc="-59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reach</a:t>
            </a:r>
            <a:endParaRPr sz="1784" dirty="0">
              <a:latin typeface="Arial"/>
              <a:cs typeface="Arial"/>
            </a:endParaRPr>
          </a:p>
          <a:p>
            <a:pPr marL="25168" marR="269293">
              <a:lnSpc>
                <a:spcPct val="110700"/>
              </a:lnSpc>
              <a:spcBef>
                <a:spcPts val="595"/>
              </a:spcBef>
            </a:pPr>
            <a:r>
              <a:rPr sz="1784" spc="30" dirty="0">
                <a:latin typeface="Arial"/>
                <a:cs typeface="Arial"/>
              </a:rPr>
              <a:t>There </a:t>
            </a:r>
            <a:r>
              <a:rPr sz="1784" spc="20" dirty="0">
                <a:latin typeface="Arial"/>
                <a:cs typeface="Arial"/>
              </a:rPr>
              <a:t>is </a:t>
            </a:r>
            <a:r>
              <a:rPr sz="1784" spc="40" dirty="0">
                <a:latin typeface="Arial"/>
                <a:cs typeface="Arial"/>
              </a:rPr>
              <a:t>a </a:t>
            </a:r>
            <a:r>
              <a:rPr sz="1784" spc="30" dirty="0">
                <a:latin typeface="Arial"/>
                <a:cs typeface="Arial"/>
              </a:rPr>
              <a:t>scattered landscape of specific software tools </a:t>
            </a:r>
            <a:r>
              <a:rPr sz="1784" spc="40" dirty="0">
                <a:latin typeface="Arial"/>
                <a:cs typeface="Arial"/>
              </a:rPr>
              <a:t>on one </a:t>
            </a:r>
            <a:r>
              <a:rPr sz="1784" spc="30" dirty="0">
                <a:latin typeface="Arial"/>
                <a:cs typeface="Arial"/>
              </a:rPr>
              <a:t>hand,</a:t>
            </a:r>
            <a:r>
              <a:rPr sz="1784" spc="-129" dirty="0">
                <a:latin typeface="Arial"/>
                <a:cs typeface="Arial"/>
              </a:rPr>
              <a:t> </a:t>
            </a:r>
            <a:r>
              <a:rPr sz="1784" spc="40" dirty="0">
                <a:latin typeface="Arial"/>
                <a:cs typeface="Arial"/>
              </a:rPr>
              <a:t>and  </a:t>
            </a:r>
            <a:r>
              <a:rPr sz="1784" spc="20" dirty="0">
                <a:latin typeface="Arial"/>
                <a:cs typeface="Arial"/>
              </a:rPr>
              <a:t>integrated </a:t>
            </a:r>
            <a:r>
              <a:rPr sz="1784" spc="30" dirty="0">
                <a:latin typeface="Arial"/>
                <a:cs typeface="Arial"/>
              </a:rPr>
              <a:t>frameworks </a:t>
            </a:r>
            <a:r>
              <a:rPr sz="1784" spc="20" dirty="0">
                <a:latin typeface="Arial"/>
                <a:cs typeface="Arial"/>
              </a:rPr>
              <a:t>tailored </a:t>
            </a:r>
            <a:r>
              <a:rPr sz="1784" spc="30" dirty="0">
                <a:latin typeface="Arial"/>
                <a:cs typeface="Arial"/>
              </a:rPr>
              <a:t>to </a:t>
            </a:r>
            <a:r>
              <a:rPr sz="1784" spc="40" dirty="0">
                <a:latin typeface="Arial"/>
                <a:cs typeface="Arial"/>
              </a:rPr>
              <a:t>a </a:t>
            </a:r>
            <a:r>
              <a:rPr sz="1784" spc="30" dirty="0">
                <a:latin typeface="Arial"/>
                <a:cs typeface="Arial"/>
              </a:rPr>
              <a:t>specific experiment </a:t>
            </a:r>
            <a:r>
              <a:rPr sz="1784" spc="40" dirty="0">
                <a:latin typeface="Arial"/>
                <a:cs typeface="Arial"/>
              </a:rPr>
              <a:t>on </a:t>
            </a:r>
            <a:r>
              <a:rPr sz="1784" spc="30" dirty="0">
                <a:latin typeface="Arial"/>
                <a:cs typeface="Arial"/>
              </a:rPr>
              <a:t>the other</a:t>
            </a:r>
            <a:r>
              <a:rPr sz="1784" spc="-50" dirty="0">
                <a:latin typeface="Arial"/>
                <a:cs typeface="Arial"/>
              </a:rPr>
              <a:t> </a:t>
            </a:r>
            <a:r>
              <a:rPr sz="1784" spc="40" dirty="0">
                <a:latin typeface="Arial"/>
                <a:cs typeface="Arial"/>
              </a:rPr>
              <a:t>hand</a:t>
            </a:r>
            <a:endParaRPr sz="1784" dirty="0">
              <a:latin typeface="Arial"/>
              <a:cs typeface="Arial"/>
            </a:endParaRPr>
          </a:p>
          <a:p>
            <a:pPr marL="25168" marR="273068">
              <a:lnSpc>
                <a:spcPct val="110700"/>
              </a:lnSpc>
              <a:spcBef>
                <a:spcPts val="595"/>
              </a:spcBef>
            </a:pPr>
            <a:r>
              <a:rPr sz="1784" spc="40" dirty="0">
                <a:latin typeface="Arial"/>
                <a:cs typeface="Arial"/>
              </a:rPr>
              <a:t>Aim </a:t>
            </a:r>
            <a:r>
              <a:rPr sz="1784" spc="30" dirty="0">
                <a:latin typeface="Arial"/>
                <a:cs typeface="Arial"/>
              </a:rPr>
              <a:t>at </a:t>
            </a:r>
            <a:r>
              <a:rPr sz="1784" spc="40" dirty="0">
                <a:latin typeface="Arial"/>
                <a:cs typeface="Arial"/>
              </a:rPr>
              <a:t>a </a:t>
            </a:r>
            <a:r>
              <a:rPr sz="1784" spc="30" dirty="0">
                <a:latin typeface="Arial"/>
                <a:cs typeface="Arial"/>
              </a:rPr>
              <a:t>low-maintenance </a:t>
            </a:r>
            <a:r>
              <a:rPr sz="1784" spc="40" dirty="0">
                <a:latin typeface="Arial"/>
                <a:cs typeface="Arial"/>
              </a:rPr>
              <a:t>common </a:t>
            </a:r>
            <a:r>
              <a:rPr sz="1784" spc="20" dirty="0">
                <a:latin typeface="Arial"/>
                <a:cs typeface="Arial"/>
              </a:rPr>
              <a:t>stack </a:t>
            </a:r>
            <a:r>
              <a:rPr sz="1784" dirty="0">
                <a:latin typeface="Arial"/>
                <a:cs typeface="Arial"/>
              </a:rPr>
              <a:t>for </a:t>
            </a:r>
            <a:r>
              <a:rPr sz="1784" spc="20" dirty="0">
                <a:latin typeface="Arial"/>
                <a:cs typeface="Arial"/>
              </a:rPr>
              <a:t>FCC, ILC/CLIC, </a:t>
            </a:r>
            <a:r>
              <a:rPr sz="1784" spc="30" dirty="0">
                <a:latin typeface="Arial"/>
                <a:cs typeface="Arial"/>
              </a:rPr>
              <a:t>CEPC,  SCT/STC,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40" dirty="0">
                <a:latin typeface="Arial"/>
                <a:cs typeface="Arial"/>
              </a:rPr>
              <a:t>Muon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10" dirty="0">
                <a:latin typeface="Arial"/>
                <a:cs typeface="Arial"/>
              </a:rPr>
              <a:t>Collider,</a:t>
            </a:r>
            <a:r>
              <a:rPr sz="1784" spc="30" dirty="0">
                <a:latin typeface="Arial"/>
                <a:cs typeface="Arial"/>
              </a:rPr>
              <a:t> </a:t>
            </a:r>
            <a:r>
              <a:rPr sz="1784" spc="20" dirty="0">
                <a:latin typeface="Arial"/>
                <a:cs typeface="Arial"/>
              </a:rPr>
              <a:t>.</a:t>
            </a:r>
            <a:r>
              <a:rPr sz="1784" spc="-188" dirty="0">
                <a:latin typeface="Arial"/>
                <a:cs typeface="Arial"/>
              </a:rPr>
              <a:t> </a:t>
            </a:r>
            <a:r>
              <a:rPr sz="1784" spc="20" dirty="0">
                <a:latin typeface="Arial"/>
                <a:cs typeface="Arial"/>
              </a:rPr>
              <a:t>.</a:t>
            </a:r>
            <a:r>
              <a:rPr sz="1784" spc="-188" dirty="0">
                <a:latin typeface="Arial"/>
                <a:cs typeface="Arial"/>
              </a:rPr>
              <a:t> </a:t>
            </a:r>
            <a:r>
              <a:rPr sz="1784" spc="20" dirty="0">
                <a:latin typeface="Arial"/>
                <a:cs typeface="Arial"/>
              </a:rPr>
              <a:t>.</a:t>
            </a:r>
            <a:r>
              <a:rPr sz="1784" spc="-188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with ready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to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use plug-ins</a:t>
            </a:r>
            <a:r>
              <a:rPr sz="1784" spc="2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to</a:t>
            </a:r>
            <a:r>
              <a:rPr sz="1784" spc="20" dirty="0">
                <a:latin typeface="Arial"/>
                <a:cs typeface="Arial"/>
              </a:rPr>
              <a:t> develop</a:t>
            </a:r>
            <a:r>
              <a:rPr sz="1784" spc="30" dirty="0">
                <a:latin typeface="Arial"/>
                <a:cs typeface="Arial"/>
              </a:rPr>
              <a:t> detector  concepts</a:t>
            </a:r>
            <a:endParaRPr sz="1784" dirty="0">
              <a:latin typeface="Arial"/>
              <a:cs typeface="Arial"/>
            </a:endParaRPr>
          </a:p>
          <a:p>
            <a:pPr marL="25168" marR="144714">
              <a:lnSpc>
                <a:spcPct val="110700"/>
              </a:lnSpc>
              <a:spcBef>
                <a:spcPts val="595"/>
              </a:spcBef>
            </a:pPr>
            <a:r>
              <a:rPr sz="1784" spc="40" dirty="0">
                <a:latin typeface="Arial"/>
                <a:cs typeface="Arial"/>
              </a:rPr>
              <a:t>Reached </a:t>
            </a:r>
            <a:r>
              <a:rPr sz="1784" spc="30" dirty="0">
                <a:latin typeface="Arial"/>
                <a:cs typeface="Arial"/>
              </a:rPr>
              <a:t>consensus </a:t>
            </a:r>
            <a:r>
              <a:rPr sz="1784" spc="40" dirty="0">
                <a:latin typeface="Arial"/>
                <a:cs typeface="Arial"/>
              </a:rPr>
              <a:t>among </a:t>
            </a:r>
            <a:r>
              <a:rPr sz="1784" spc="20" dirty="0">
                <a:latin typeface="Arial"/>
                <a:cs typeface="Arial"/>
              </a:rPr>
              <a:t>all </a:t>
            </a:r>
            <a:r>
              <a:rPr sz="1784" spc="30" dirty="0">
                <a:latin typeface="Arial"/>
                <a:cs typeface="Arial"/>
              </a:rPr>
              <a:t>communities </a:t>
            </a:r>
            <a:r>
              <a:rPr sz="1784" dirty="0">
                <a:latin typeface="Arial"/>
                <a:cs typeface="Arial"/>
              </a:rPr>
              <a:t>for </a:t>
            </a:r>
            <a:r>
              <a:rPr sz="1784" spc="30" dirty="0">
                <a:latin typeface="Arial"/>
                <a:cs typeface="Arial"/>
              </a:rPr>
              <a:t>future </a:t>
            </a:r>
            <a:r>
              <a:rPr sz="1784" spc="20" dirty="0">
                <a:latin typeface="Arial"/>
                <a:cs typeface="Arial"/>
              </a:rPr>
              <a:t>colliders </a:t>
            </a:r>
            <a:r>
              <a:rPr sz="1784" spc="30" dirty="0">
                <a:latin typeface="Arial"/>
                <a:cs typeface="Arial"/>
              </a:rPr>
              <a:t>to </a:t>
            </a:r>
            <a:r>
              <a:rPr sz="1784" spc="20" dirty="0">
                <a:latin typeface="Arial"/>
                <a:cs typeface="Arial"/>
              </a:rPr>
              <a:t>develop </a:t>
            </a:r>
            <a:r>
              <a:rPr sz="1784" spc="40" dirty="0">
                <a:latin typeface="Arial"/>
                <a:cs typeface="Arial"/>
              </a:rPr>
              <a:t>a  common </a:t>
            </a:r>
            <a:r>
              <a:rPr sz="1784" spc="20" dirty="0">
                <a:latin typeface="Arial"/>
                <a:cs typeface="Arial"/>
              </a:rPr>
              <a:t>turnkey </a:t>
            </a:r>
            <a:r>
              <a:rPr sz="1784" spc="30" dirty="0">
                <a:latin typeface="Arial"/>
                <a:cs typeface="Arial"/>
              </a:rPr>
              <a:t>software </a:t>
            </a:r>
            <a:r>
              <a:rPr sz="1784" spc="20" dirty="0">
                <a:latin typeface="Arial"/>
                <a:cs typeface="Arial"/>
              </a:rPr>
              <a:t>stack </a:t>
            </a:r>
            <a:r>
              <a:rPr sz="1784" spc="30" dirty="0">
                <a:latin typeface="Arial"/>
                <a:cs typeface="Arial"/>
              </a:rPr>
              <a:t>at</a:t>
            </a:r>
            <a:r>
              <a:rPr sz="1784" spc="-20" dirty="0">
                <a:latin typeface="Arial"/>
                <a:cs typeface="Arial"/>
              </a:rPr>
              <a:t> </a:t>
            </a:r>
            <a:r>
              <a:rPr sz="1784" spc="30" dirty="0">
                <a:latin typeface="Arial"/>
                <a:cs typeface="Arial"/>
              </a:rPr>
              <a:t>recent</a:t>
            </a:r>
            <a:endParaRPr sz="1784" dirty="0">
              <a:latin typeface="Arial"/>
              <a:cs typeface="Arial"/>
            </a:endParaRPr>
          </a:p>
          <a:p>
            <a:pPr marL="25168">
              <a:spcBef>
                <a:spcPts val="228"/>
              </a:spcBef>
            </a:pPr>
            <a:r>
              <a:rPr sz="1784" b="1" u="sng" spc="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Future Collider Software</a:t>
            </a:r>
            <a:r>
              <a:rPr sz="1784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1784" b="1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Workshop</a:t>
            </a:r>
            <a:endParaRPr sz="1784" dirty="0">
              <a:latin typeface="Arial"/>
              <a:cs typeface="Arial"/>
            </a:endParaRPr>
          </a:p>
          <a:p>
            <a:pPr marL="25168" marR="86828">
              <a:lnSpc>
                <a:spcPct val="110700"/>
              </a:lnSpc>
              <a:spcBef>
                <a:spcPts val="585"/>
              </a:spcBef>
            </a:pPr>
            <a:r>
              <a:rPr sz="1784" spc="20" dirty="0">
                <a:latin typeface="Arial"/>
                <a:cs typeface="Arial"/>
              </a:rPr>
              <a:t>Identified </a:t>
            </a:r>
            <a:r>
              <a:rPr sz="1784" spc="30" dirty="0">
                <a:latin typeface="Arial"/>
                <a:cs typeface="Arial"/>
              </a:rPr>
              <a:t>as </a:t>
            </a:r>
            <a:r>
              <a:rPr sz="1784" spc="40" dirty="0">
                <a:latin typeface="Arial"/>
                <a:cs typeface="Arial"/>
              </a:rPr>
              <a:t>an important </a:t>
            </a:r>
            <a:r>
              <a:rPr sz="1784" spc="30" dirty="0">
                <a:latin typeface="Arial"/>
                <a:cs typeface="Arial"/>
              </a:rPr>
              <a:t>project </a:t>
            </a:r>
            <a:r>
              <a:rPr sz="1784" spc="20" dirty="0">
                <a:latin typeface="Arial"/>
                <a:cs typeface="Arial"/>
              </a:rPr>
              <a:t>in </a:t>
            </a:r>
            <a:r>
              <a:rPr sz="1784" spc="30" dirty="0">
                <a:latin typeface="Arial"/>
                <a:cs typeface="Arial"/>
              </a:rPr>
              <a:t>the </a:t>
            </a:r>
            <a:r>
              <a:rPr sz="1784" b="1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CERN </a:t>
            </a:r>
            <a:r>
              <a:rPr sz="1784" b="1" u="sng" spc="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EP </a:t>
            </a:r>
            <a:r>
              <a:rPr sz="1784" b="1" u="sng" spc="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R&amp;D </a:t>
            </a:r>
            <a:r>
              <a:rPr sz="1784" b="1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3"/>
              </a:rPr>
              <a:t>initiative</a:t>
            </a:r>
            <a:r>
              <a:rPr sz="1784" spc="20" dirty="0">
                <a:latin typeface="Arial"/>
                <a:cs typeface="Arial"/>
              </a:rPr>
              <a:t>, </a:t>
            </a:r>
            <a:r>
              <a:rPr sz="1784" spc="30" dirty="0">
                <a:latin typeface="Arial"/>
                <a:cs typeface="Arial"/>
              </a:rPr>
              <a:t>submitted  EoI </a:t>
            </a:r>
            <a:r>
              <a:rPr sz="1784" dirty="0">
                <a:latin typeface="Arial"/>
                <a:cs typeface="Arial"/>
              </a:rPr>
              <a:t>for </a:t>
            </a:r>
            <a:r>
              <a:rPr sz="1784" spc="20" dirty="0">
                <a:latin typeface="Arial"/>
                <a:cs typeface="Arial"/>
              </a:rPr>
              <a:t>AIDA++</a:t>
            </a:r>
            <a:r>
              <a:rPr lang="en-US" sz="1784" spc="20" dirty="0">
                <a:latin typeface="Arial"/>
                <a:cs typeface="Arial"/>
              </a:rPr>
              <a:t> </a:t>
            </a:r>
            <a:r>
              <a:rPr lang="en-US" sz="1784" spc="20" dirty="0">
                <a:latin typeface="Arial"/>
                <a:cs typeface="Arial"/>
                <a:sym typeface="Wingdings" pitchFamily="2" charset="2"/>
              </a:rPr>
              <a:t> </a:t>
            </a:r>
            <a:r>
              <a:rPr lang="en-US" sz="1784" spc="20" dirty="0" err="1">
                <a:latin typeface="Arial"/>
                <a:cs typeface="Arial"/>
                <a:sym typeface="Wingdings" pitchFamily="2" charset="2"/>
              </a:rPr>
              <a:t>AIDAInnova</a:t>
            </a:r>
            <a:r>
              <a:rPr lang="en-US" sz="1784" spc="20" dirty="0">
                <a:latin typeface="Arial"/>
                <a:cs typeface="Arial"/>
                <a:sym typeface="Wingdings" pitchFamily="2" charset="2"/>
              </a:rPr>
              <a:t> WP12</a:t>
            </a:r>
            <a:endParaRPr sz="1784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44168" y="159055"/>
            <a:ext cx="608799" cy="608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0" name="object 10"/>
          <p:cNvSpPr/>
          <p:nvPr/>
        </p:nvSpPr>
        <p:spPr>
          <a:xfrm>
            <a:off x="8411097" y="321135"/>
            <a:ext cx="337424" cy="2429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1" name="object 11"/>
          <p:cNvSpPr/>
          <p:nvPr/>
        </p:nvSpPr>
        <p:spPr>
          <a:xfrm>
            <a:off x="8359455" y="146689"/>
            <a:ext cx="636724" cy="630433"/>
          </a:xfrm>
          <a:custGeom>
            <a:avLst/>
            <a:gdLst/>
            <a:ahLst/>
            <a:cxnLst/>
            <a:rect l="l" t="t" r="r" b="b"/>
            <a:pathLst>
              <a:path w="321310" h="318135">
                <a:moveTo>
                  <a:pt x="184289" y="210806"/>
                </a:moveTo>
                <a:lnTo>
                  <a:pt x="176291" y="210806"/>
                </a:lnTo>
                <a:lnTo>
                  <a:pt x="176439" y="210946"/>
                </a:lnTo>
                <a:lnTo>
                  <a:pt x="76145" y="317670"/>
                </a:lnTo>
                <a:lnTo>
                  <a:pt x="83980" y="317668"/>
                </a:lnTo>
                <a:lnTo>
                  <a:pt x="178357" y="217307"/>
                </a:lnTo>
                <a:lnTo>
                  <a:pt x="184289" y="210806"/>
                </a:lnTo>
                <a:close/>
              </a:path>
              <a:path w="321310" h="318135">
                <a:moveTo>
                  <a:pt x="234743" y="117959"/>
                </a:moveTo>
                <a:lnTo>
                  <a:pt x="229011" y="117959"/>
                </a:lnTo>
                <a:lnTo>
                  <a:pt x="272961" y="317668"/>
                </a:lnTo>
                <a:lnTo>
                  <a:pt x="279268" y="317668"/>
                </a:lnTo>
                <a:lnTo>
                  <a:pt x="255185" y="210806"/>
                </a:lnTo>
                <a:lnTo>
                  <a:pt x="246109" y="170362"/>
                </a:lnTo>
                <a:lnTo>
                  <a:pt x="239879" y="141988"/>
                </a:lnTo>
                <a:lnTo>
                  <a:pt x="235238" y="120016"/>
                </a:lnTo>
                <a:lnTo>
                  <a:pt x="234743" y="117959"/>
                </a:lnTo>
                <a:close/>
              </a:path>
              <a:path w="321310" h="318135">
                <a:moveTo>
                  <a:pt x="150460" y="0"/>
                </a:moveTo>
                <a:lnTo>
                  <a:pt x="112314" y="1"/>
                </a:lnTo>
                <a:lnTo>
                  <a:pt x="107199" y="538"/>
                </a:lnTo>
                <a:lnTo>
                  <a:pt x="105549" y="643"/>
                </a:lnTo>
                <a:lnTo>
                  <a:pt x="63718" y="12032"/>
                </a:lnTo>
                <a:lnTo>
                  <a:pt x="30300" y="37602"/>
                </a:lnTo>
                <a:lnTo>
                  <a:pt x="8120" y="73223"/>
                </a:lnTo>
                <a:lnTo>
                  <a:pt x="0" y="114776"/>
                </a:lnTo>
                <a:lnTo>
                  <a:pt x="775" y="127768"/>
                </a:lnTo>
                <a:lnTo>
                  <a:pt x="11623" y="175748"/>
                </a:lnTo>
                <a:lnTo>
                  <a:pt x="32358" y="247880"/>
                </a:lnTo>
                <a:lnTo>
                  <a:pt x="38459" y="247880"/>
                </a:lnTo>
                <a:lnTo>
                  <a:pt x="15915" y="171823"/>
                </a:lnTo>
                <a:lnTo>
                  <a:pt x="16083" y="171709"/>
                </a:lnTo>
                <a:lnTo>
                  <a:pt x="24676" y="171709"/>
                </a:lnTo>
                <a:lnTo>
                  <a:pt x="14767" y="157024"/>
                </a:lnTo>
                <a:lnTo>
                  <a:pt x="6218" y="114764"/>
                </a:lnTo>
                <a:lnTo>
                  <a:pt x="14792" y="72526"/>
                </a:lnTo>
                <a:lnTo>
                  <a:pt x="38142" y="37988"/>
                </a:lnTo>
                <a:lnTo>
                  <a:pt x="72699" y="14682"/>
                </a:lnTo>
                <a:lnTo>
                  <a:pt x="114893" y="6130"/>
                </a:lnTo>
                <a:lnTo>
                  <a:pt x="148500" y="6130"/>
                </a:lnTo>
                <a:lnTo>
                  <a:pt x="147048" y="5619"/>
                </a:lnTo>
                <a:lnTo>
                  <a:pt x="147048" y="5462"/>
                </a:lnTo>
                <a:lnTo>
                  <a:pt x="321286" y="5462"/>
                </a:lnTo>
                <a:lnTo>
                  <a:pt x="321284" y="1180"/>
                </a:lnTo>
                <a:lnTo>
                  <a:pt x="150460" y="0"/>
                </a:lnTo>
                <a:close/>
              </a:path>
              <a:path w="321310" h="318135">
                <a:moveTo>
                  <a:pt x="24676" y="171709"/>
                </a:moveTo>
                <a:lnTo>
                  <a:pt x="16083" y="171709"/>
                </a:lnTo>
                <a:lnTo>
                  <a:pt x="32300" y="194221"/>
                </a:lnTo>
                <a:lnTo>
                  <a:pt x="55079" y="212554"/>
                </a:lnTo>
                <a:lnTo>
                  <a:pt x="82876" y="224889"/>
                </a:lnTo>
                <a:lnTo>
                  <a:pt x="114147" y="229405"/>
                </a:lnTo>
                <a:lnTo>
                  <a:pt x="131317" y="228194"/>
                </a:lnTo>
                <a:lnTo>
                  <a:pt x="147579" y="224626"/>
                </a:lnTo>
                <a:lnTo>
                  <a:pt x="150708" y="223417"/>
                </a:lnTo>
                <a:lnTo>
                  <a:pt x="114858" y="223417"/>
                </a:lnTo>
                <a:lnTo>
                  <a:pt x="72610" y="214866"/>
                </a:lnTo>
                <a:lnTo>
                  <a:pt x="38072" y="191561"/>
                </a:lnTo>
                <a:lnTo>
                  <a:pt x="24676" y="171709"/>
                </a:lnTo>
                <a:close/>
              </a:path>
              <a:path w="321310" h="318135">
                <a:moveTo>
                  <a:pt x="200740" y="49405"/>
                </a:moveTo>
                <a:lnTo>
                  <a:pt x="209794" y="63113"/>
                </a:lnTo>
                <a:lnTo>
                  <a:pt x="217008" y="79078"/>
                </a:lnTo>
                <a:lnTo>
                  <a:pt x="221779" y="96549"/>
                </a:lnTo>
                <a:lnTo>
                  <a:pt x="223503" y="114776"/>
                </a:lnTo>
                <a:lnTo>
                  <a:pt x="214952" y="157024"/>
                </a:lnTo>
                <a:lnTo>
                  <a:pt x="191646" y="191561"/>
                </a:lnTo>
                <a:lnTo>
                  <a:pt x="157107" y="214866"/>
                </a:lnTo>
                <a:lnTo>
                  <a:pt x="114858" y="223417"/>
                </a:lnTo>
                <a:lnTo>
                  <a:pt x="150708" y="223417"/>
                </a:lnTo>
                <a:lnTo>
                  <a:pt x="162661" y="218798"/>
                </a:lnTo>
                <a:lnTo>
                  <a:pt x="176291" y="210806"/>
                </a:lnTo>
                <a:lnTo>
                  <a:pt x="184289" y="210806"/>
                </a:lnTo>
                <a:lnTo>
                  <a:pt x="210242" y="178737"/>
                </a:lnTo>
                <a:lnTo>
                  <a:pt x="226787" y="139806"/>
                </a:lnTo>
                <a:lnTo>
                  <a:pt x="228816" y="117972"/>
                </a:lnTo>
                <a:lnTo>
                  <a:pt x="229011" y="117959"/>
                </a:lnTo>
                <a:lnTo>
                  <a:pt x="234743" y="117959"/>
                </a:lnTo>
                <a:lnTo>
                  <a:pt x="229728" y="97121"/>
                </a:lnTo>
                <a:lnTo>
                  <a:pt x="210901" y="53609"/>
                </a:lnTo>
                <a:lnTo>
                  <a:pt x="203007" y="49935"/>
                </a:lnTo>
                <a:lnTo>
                  <a:pt x="200740" y="49405"/>
                </a:lnTo>
                <a:close/>
              </a:path>
              <a:path w="321310" h="318135">
                <a:moveTo>
                  <a:pt x="148500" y="6130"/>
                </a:moveTo>
                <a:lnTo>
                  <a:pt x="114893" y="6130"/>
                </a:lnTo>
                <a:lnTo>
                  <a:pt x="134395" y="7903"/>
                </a:lnTo>
                <a:lnTo>
                  <a:pt x="152816" y="13008"/>
                </a:lnTo>
                <a:lnTo>
                  <a:pt x="169805" y="21121"/>
                </a:lnTo>
                <a:lnTo>
                  <a:pt x="185008" y="31920"/>
                </a:lnTo>
                <a:lnTo>
                  <a:pt x="188666" y="32424"/>
                </a:lnTo>
                <a:lnTo>
                  <a:pt x="193570" y="33568"/>
                </a:lnTo>
                <a:lnTo>
                  <a:pt x="196498" y="34623"/>
                </a:lnTo>
                <a:lnTo>
                  <a:pt x="185709" y="25065"/>
                </a:lnTo>
                <a:lnTo>
                  <a:pt x="173768" y="16993"/>
                </a:lnTo>
                <a:lnTo>
                  <a:pt x="160835" y="10471"/>
                </a:lnTo>
                <a:lnTo>
                  <a:pt x="148500" y="6130"/>
                </a:lnTo>
                <a:close/>
              </a:path>
              <a:path w="321310" h="318135">
                <a:moveTo>
                  <a:pt x="321286" y="5462"/>
                </a:moveTo>
                <a:lnTo>
                  <a:pt x="147048" y="5462"/>
                </a:lnTo>
                <a:lnTo>
                  <a:pt x="321287" y="6549"/>
                </a:lnTo>
                <a:lnTo>
                  <a:pt x="321286" y="5462"/>
                </a:lnTo>
                <a:close/>
              </a:path>
            </a:pathLst>
          </a:custGeom>
          <a:solidFill>
            <a:srgbClr val="005DAA"/>
          </a:solid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2" name="object 12"/>
          <p:cNvSpPr/>
          <p:nvPr/>
        </p:nvSpPr>
        <p:spPr>
          <a:xfrm>
            <a:off x="8511920" y="203005"/>
            <a:ext cx="431606" cy="4731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6165070" y="12638854"/>
            <a:ext cx="5798470" cy="301141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spc="-10" dirty="0"/>
              <a:t>CTau, </a:t>
            </a:r>
            <a:r>
              <a:rPr spc="10" dirty="0"/>
              <a:t>Sept.</a:t>
            </a:r>
            <a:r>
              <a:rPr spc="-10" dirty="0"/>
              <a:t> </a:t>
            </a:r>
            <a:r>
              <a:rPr spc="20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2717219" y="6674547"/>
            <a:ext cx="3705837" cy="161424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25168">
              <a:spcBef>
                <a:spcPts val="188"/>
              </a:spcBef>
            </a:pPr>
            <a:r>
              <a:rPr sz="892" spc="10" dirty="0">
                <a:latin typeface="Arial"/>
                <a:cs typeface="Arial"/>
                <a:hlinkClick r:id="rId7"/>
              </a:rPr>
              <a:t>A. Sailer: </a:t>
            </a:r>
            <a:r>
              <a:rPr sz="892" spc="10" dirty="0">
                <a:latin typeface="Arial"/>
                <a:cs typeface="Arial"/>
                <a:hlinkClick r:id="rId8" action="ppaction://hlinksldjump"/>
              </a:rPr>
              <a:t>Key4HEP: </a:t>
            </a:r>
            <a:r>
              <a:rPr sz="892" spc="-10" dirty="0">
                <a:latin typeface="Arial"/>
                <a:cs typeface="Arial"/>
                <a:hlinkClick r:id="rId8" action="ppaction://hlinksldjump"/>
              </a:rPr>
              <a:t>Turnkey </a:t>
            </a:r>
            <a:r>
              <a:rPr sz="892" spc="10" dirty="0">
                <a:latin typeface="Arial"/>
                <a:cs typeface="Arial"/>
                <a:hlinkClick r:id="rId8" action="ppaction://hlinksldjump"/>
              </a:rPr>
              <a:t>Software </a:t>
            </a:r>
            <a:r>
              <a:rPr sz="892" dirty="0">
                <a:latin typeface="Arial"/>
                <a:cs typeface="Arial"/>
                <a:hlinkClick r:id="rId8" action="ppaction://hlinksldjump"/>
              </a:rPr>
              <a:t>for </a:t>
            </a:r>
            <a:r>
              <a:rPr sz="892" spc="10" dirty="0">
                <a:latin typeface="Arial"/>
                <a:cs typeface="Arial"/>
                <a:hlinkClick r:id="rId8" action="ppaction://hlinksldjump"/>
              </a:rPr>
              <a:t>Future Collider</a:t>
            </a:r>
            <a:r>
              <a:rPr sz="892" spc="-10" dirty="0">
                <a:latin typeface="Arial"/>
                <a:cs typeface="Arial"/>
                <a:hlinkClick r:id="rId8" action="ppaction://hlinksldjump"/>
              </a:rPr>
              <a:t> </a:t>
            </a:r>
            <a:r>
              <a:rPr sz="892" spc="10" dirty="0">
                <a:latin typeface="Arial"/>
                <a:cs typeface="Arial"/>
                <a:hlinkClick r:id="rId8" action="ppaction://hlinksldjump"/>
              </a:rPr>
              <a:t>Experiments</a:t>
            </a:r>
            <a:endParaRPr sz="892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6655083" y="12749190"/>
            <a:ext cx="459297" cy="208808"/>
          </a:xfrm>
          <a:prstGeom prst="rect">
            <a:avLst/>
          </a:prstGeom>
        </p:spPr>
        <p:txBody>
          <a:bodyPr vert="horz" wrap="square" lIns="0" tIns="23909" rIns="0" bIns="0" rtlCol="0">
            <a:spAutoFit/>
          </a:bodyPr>
          <a:lstStyle/>
          <a:p>
            <a:pPr marL="75503">
              <a:spcBef>
                <a:spcPts val="188"/>
              </a:spcBef>
            </a:pPr>
            <a:fld id="{81D60167-4931-47E6-BA6A-407CBD079E47}" type="slidenum">
              <a:rPr spc="20" dirty="0"/>
              <a:pPr marL="75503">
                <a:spcBef>
                  <a:spcPts val="188"/>
                </a:spcBef>
              </a:pPr>
              <a:t>24</a:t>
            </a:fld>
            <a:r>
              <a:rPr spc="10" dirty="0"/>
              <a:t>/24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E6546D-4E05-EE4F-8CAE-E5ED2534E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593241"/>
            <a:ext cx="6259101" cy="74316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AF0330-6A7C-2C4E-BD39-055A2D299A14}"/>
              </a:ext>
            </a:extLst>
          </p:cNvPr>
          <p:cNvSpPr txBox="1"/>
          <p:nvPr/>
        </p:nvSpPr>
        <p:spPr>
          <a:xfrm>
            <a:off x="6383694" y="5780157"/>
            <a:ext cx="2520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</a:t>
            </a:r>
            <a:r>
              <a:rPr lang="en-IT" dirty="0"/>
              <a:t>if. Lucia Silvestris a Bari.</a:t>
            </a:r>
          </a:p>
        </p:txBody>
      </p:sp>
    </p:spTree>
    <p:extLst>
      <p:ext uri="{BB962C8B-B14F-4D97-AF65-F5344CB8AC3E}">
        <p14:creationId xmlns:p14="http://schemas.microsoft.com/office/powerpoint/2010/main" val="2586687163"/>
      </p:ext>
    </p:extLst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3923" y="230871"/>
            <a:ext cx="3892534" cy="56979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3627" spc="195" dirty="0"/>
              <a:t>Ongoing</a:t>
            </a:r>
            <a:r>
              <a:rPr sz="3627" spc="-91" dirty="0"/>
              <a:t> </a:t>
            </a:r>
            <a:r>
              <a:rPr sz="3627" spc="118" dirty="0"/>
              <a:t>activities</a:t>
            </a:r>
            <a:endParaRPr sz="3627"/>
          </a:p>
        </p:txBody>
      </p:sp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4BD19E8-592E-0143-B626-C897C48C9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6836969" cy="3613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E791FD-0C50-DC40-973F-868D1A3779D7}"/>
              </a:ext>
            </a:extLst>
          </p:cNvPr>
          <p:cNvSpPr txBox="1"/>
          <p:nvPr/>
        </p:nvSpPr>
        <p:spPr>
          <a:xfrm>
            <a:off x="304800" y="967368"/>
            <a:ext cx="8284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Issue to reconstruct background + signal due to high occupancy in the inner tracking. </a:t>
            </a:r>
          </a:p>
          <a:p>
            <a:r>
              <a:rPr lang="en-IT" dirty="0"/>
              <a:t>(also CPU consuming)  </a:t>
            </a:r>
          </a:p>
          <a:p>
            <a:r>
              <a:rPr lang="en-IT" dirty="0"/>
              <a:t>Opportunity to work on new algorithms and tracking with GPU.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4C6F5-142D-7F46-9FBD-64207208981D}"/>
              </a:ext>
            </a:extLst>
          </p:cNvPr>
          <p:cNvSpPr txBox="1"/>
          <p:nvPr/>
        </p:nvSpPr>
        <p:spPr>
          <a:xfrm>
            <a:off x="374154" y="5137833"/>
            <a:ext cx="83956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Opportunity for contributions</a:t>
            </a:r>
          </a:p>
          <a:p>
            <a:pPr marL="285750" indent="-285750">
              <a:buFontTx/>
              <a:buChar char="-"/>
            </a:pPr>
            <a:r>
              <a:rPr lang="en-GB" dirty="0"/>
              <a:t>E</a:t>
            </a:r>
            <a:r>
              <a:rPr lang="en-IT" dirty="0"/>
              <a:t>valuate the impact of the background on the different detectors (hit occupancy, rates) and impact on the reconstructions </a:t>
            </a:r>
            <a:r>
              <a:rPr lang="en-IT" dirty="0">
                <a:solidFill>
                  <a:srgbClr val="FF0000"/>
                </a:solidFill>
              </a:rPr>
              <a:t>(ok for degree thesis)</a:t>
            </a:r>
          </a:p>
          <a:p>
            <a:pPr lvl="1"/>
            <a:r>
              <a:rPr lang="en-IT" dirty="0">
                <a:sym typeface="Wingdings" pitchFamily="2" charset="2"/>
              </a:rPr>
              <a:t>  improve by software (better algorithms, GPU?, contribution to KEY4HEP)</a:t>
            </a:r>
          </a:p>
          <a:p>
            <a:pPr lvl="1"/>
            <a:r>
              <a:rPr lang="en-IT" dirty="0">
                <a:sym typeface="Wingdings" pitchFamily="2" charset="2"/>
              </a:rPr>
              <a:t> improve by hardware (better detectors)</a:t>
            </a:r>
            <a:endParaRPr lang="en-IT" dirty="0"/>
          </a:p>
          <a:p>
            <a:pPr marL="285750" indent="-285750">
              <a:buFontTx/>
              <a:buChar char="-"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842851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5363-EC59-A642-8622-DF9D8BA0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382000" cy="1354217"/>
          </a:xfrm>
        </p:spPr>
        <p:txBody>
          <a:bodyPr/>
          <a:lstStyle/>
          <a:p>
            <a:r>
              <a:rPr lang="en-IT" dirty="0"/>
              <a:t>Physics program in next months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D3C9CC-EEFE-DF46-B886-4AEDED31C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6" y="1778000"/>
            <a:ext cx="8051800" cy="3302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A18D61-8019-4946-8687-B3BB142B8A67}"/>
              </a:ext>
            </a:extLst>
          </p:cNvPr>
          <p:cNvSpPr/>
          <p:nvPr/>
        </p:nvSpPr>
        <p:spPr>
          <a:xfrm>
            <a:off x="901700" y="5379882"/>
            <a:ext cx="3705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Opportunity for contributions (thesis)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EAE39-6573-8748-BB1C-A9CCFD46D0B7}"/>
              </a:ext>
            </a:extLst>
          </p:cNvPr>
          <p:cNvSpPr txBox="1"/>
          <p:nvPr/>
        </p:nvSpPr>
        <p:spPr>
          <a:xfrm>
            <a:off x="509462" y="924120"/>
            <a:ext cx="806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Con il software esistente (rivelatore non ottimizzato) possible realizzare questi studi:</a:t>
            </a:r>
          </a:p>
          <a:p>
            <a:r>
              <a:rPr lang="en-GB" dirty="0"/>
              <a:t>D</a:t>
            </a:r>
            <a:r>
              <a:rPr lang="en-IT" dirty="0"/>
              <a:t>ovrebbe essere sufficientemente facile senza fondi.</a:t>
            </a:r>
          </a:p>
        </p:txBody>
      </p:sp>
    </p:spTree>
    <p:extLst>
      <p:ext uri="{BB962C8B-B14F-4D97-AF65-F5344CB8AC3E}">
        <p14:creationId xmlns:p14="http://schemas.microsoft.com/office/powerpoint/2010/main" val="3847293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5363-EC59-A642-8622-DF9D8BA0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382000" cy="677108"/>
          </a:xfrm>
        </p:spPr>
        <p:txBody>
          <a:bodyPr/>
          <a:lstStyle/>
          <a:p>
            <a:r>
              <a:rPr lang="en-IT" dirty="0"/>
              <a:t>Computing issues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164F64-7728-5C43-B3B2-4BF51FDE8CD6}"/>
              </a:ext>
            </a:extLst>
          </p:cNvPr>
          <p:cNvSpPr txBox="1"/>
          <p:nvPr/>
        </p:nvSpPr>
        <p:spPr>
          <a:xfrm>
            <a:off x="293126" y="1379429"/>
            <a:ext cx="8458236" cy="441746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Il Muon Collider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presenta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un </a:t>
            </a:r>
            <a:r>
              <a:rPr lang="en-US" sz="1633" b="1" dirty="0">
                <a:latin typeface="Liberation Sans" pitchFamily="18"/>
                <a:ea typeface="SimSun" pitchFamily="2"/>
                <a:cs typeface="Lucida Sans" pitchFamily="2"/>
              </a:rPr>
              <a:t>beam-induced background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di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notevole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entità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,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generato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dal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decadimento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in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volo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muoni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e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dalle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interazioni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prodotti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di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decadimento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con la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macchina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.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18"/>
              <a:ea typeface="SimSun" pitchFamily="2"/>
              <a:cs typeface="Lucida Sans" pitchFamily="2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Data la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sua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unicità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le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strategie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di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mitigazione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devono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essere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studiate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tramite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b="1" dirty="0">
                <a:latin typeface="Liberation Sans" pitchFamily="18"/>
                <a:ea typeface="SimSun" pitchFamily="2"/>
                <a:cs typeface="Lucida Sans" pitchFamily="2"/>
              </a:rPr>
              <a:t>full simulation: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Le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sono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pesanti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in termini di storage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che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CPU time: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necessità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adottare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un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sistema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calcolo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distribuito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sulla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GRID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.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Accesso a file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comuni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,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per INFN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che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per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collaboratori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esterni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(es. USA)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VO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è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già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stata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aperta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, SE in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preparazione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al CNAF. Il framework di CLIC dispone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già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un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suo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sistema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sottomissione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dei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job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sulla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GRID.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7A7CD-8D23-E946-81AA-6368EB5E249E}"/>
              </a:ext>
            </a:extLst>
          </p:cNvPr>
          <p:cNvSpPr txBox="1"/>
          <p:nvPr/>
        </p:nvSpPr>
        <p:spPr>
          <a:xfrm>
            <a:off x="720342" y="2857399"/>
            <a:ext cx="4100050" cy="804941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➔"/>
            </a:pP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Sviluppo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del detector</a:t>
            </a:r>
          </a:p>
          <a:p>
            <a:pPr hangingPunct="0">
              <a:buSzPct val="45000"/>
              <a:buFont typeface="StarSymbol"/>
              <a:buChar char="➔"/>
            </a:pP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Disegno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della</a:t>
            </a: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 Machine Detector Interface</a:t>
            </a:r>
          </a:p>
          <a:p>
            <a:pPr hangingPunct="0">
              <a:buSzPct val="45000"/>
              <a:buFont typeface="StarSymbol"/>
              <a:buChar char="➔"/>
            </a:pPr>
            <a:r>
              <a:rPr lang="en-US" sz="1633" dirty="0">
                <a:latin typeface="Liberation Sans" pitchFamily="18"/>
                <a:ea typeface="SimSun" pitchFamily="2"/>
                <a:cs typeface="Lucida Sans" pitchFamily="2"/>
              </a:rPr>
              <a:t>Benchmark di </a:t>
            </a:r>
            <a:r>
              <a:rPr lang="en-US" sz="1633" dirty="0" err="1">
                <a:latin typeface="Liberation Sans" pitchFamily="18"/>
                <a:ea typeface="SimSun" pitchFamily="2"/>
                <a:cs typeface="Lucida Sans" pitchFamily="2"/>
              </a:rPr>
              <a:t>Fisica</a:t>
            </a:r>
            <a:endParaRPr lang="en-US" sz="1633" dirty="0"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409FBF-A8B1-1947-835F-941BF4AD9DE6}"/>
              </a:ext>
            </a:extLst>
          </p:cNvPr>
          <p:cNvSpPr/>
          <p:nvPr/>
        </p:nvSpPr>
        <p:spPr>
          <a:xfrm>
            <a:off x="2438400" y="6132514"/>
            <a:ext cx="3892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Opportunity for contributions from Bari</a:t>
            </a:r>
          </a:p>
        </p:txBody>
      </p:sp>
    </p:spTree>
    <p:extLst>
      <p:ext uri="{BB962C8B-B14F-4D97-AF65-F5344CB8AC3E}">
        <p14:creationId xmlns:p14="http://schemas.microsoft.com/office/powerpoint/2010/main" val="475322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5363-EC59-A642-8622-DF9D8BA0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8382000" cy="677108"/>
          </a:xfrm>
        </p:spPr>
        <p:txBody>
          <a:bodyPr/>
          <a:lstStyle/>
          <a:p>
            <a:r>
              <a:rPr lang="en-IT" dirty="0"/>
              <a:t>Computing in 2021: richieste CPU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FB5C55-9F1C-A243-ABB3-4E24F00FAA1B}"/>
              </a:ext>
            </a:extLst>
          </p:cNvPr>
          <p:cNvSpPr txBox="1">
            <a:spLocks/>
          </p:cNvSpPr>
          <p:nvPr/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en-IT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Liberation Serif" pitchFamily="18"/>
                <a:ea typeface="Tahoma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BC0B7-4BBE-0C47-A41B-34B6A601A24D}" type="slidenum">
              <a:rPr lang="en-IT" smtClean="0"/>
              <a:pPr/>
              <a:t>28</a:t>
            </a:fld>
            <a:endParaRPr lang="en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1AD9B7-AD15-E64C-AB79-CA11D0009525}"/>
              </a:ext>
            </a:extLst>
          </p:cNvPr>
          <p:cNvSpPr txBox="1"/>
          <p:nvPr/>
        </p:nvSpPr>
        <p:spPr>
          <a:xfrm>
            <a:off x="166457" y="1221591"/>
            <a:ext cx="8977544" cy="489913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●"/>
            </a:pP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Benchmark: CPU Intel Xeon ES-2670 → 200 HS06 per 10 Multi-Thread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 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1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evento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BIB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richiede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10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processi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in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parallelo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per 7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giorni</a:t>
            </a: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Ricostruzione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 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3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giorni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per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processare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10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segnale+BIB</a:t>
            </a: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Goal: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10k 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* 200 HS06 * 7/365 = 38k HS06 per la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simulazione</a:t>
            </a: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100k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* 200 HS06 * 0.3/365 = 16k HS06 per la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ricostruzione</a:t>
            </a: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Si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richiedono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in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totale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54k HS06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Una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frazione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consistente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delle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risorse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calcolo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puo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'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essere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su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GPU o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su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CPU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dei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siti</a:t>
            </a:r>
            <a:r>
              <a:rPr lang="en-US" sz="1633" b="1" dirty="0">
                <a:solidFill>
                  <a:srgbClr val="FF0000"/>
                </a:solidFill>
                <a:latin typeface="Liberation Sans" pitchFamily="34"/>
                <a:ea typeface="Liberation Sans" pitchFamily="34"/>
                <a:cs typeface="Liberation Sans" pitchFamily="34"/>
              </a:rPr>
              <a:t> IBISCO/RECAS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F3DFBF6F-FBCD-AB46-97CB-13887730DE74}"/>
              </a:ext>
            </a:extLst>
          </p:cNvPr>
          <p:cNvSpPr/>
          <p:nvPr/>
        </p:nvSpPr>
        <p:spPr>
          <a:xfrm flipV="1">
            <a:off x="1078272" y="2930761"/>
            <a:ext cx="829441" cy="24883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0EC927A9-8D67-3E48-AA54-FA4CB1F174AE}"/>
              </a:ext>
            </a:extLst>
          </p:cNvPr>
          <p:cNvSpPr/>
          <p:nvPr/>
        </p:nvSpPr>
        <p:spPr>
          <a:xfrm>
            <a:off x="1078272" y="3262536"/>
            <a:ext cx="746497" cy="331776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SimSun" pitchFamily="2"/>
              <a:cs typeface="Lucida Sans" pitchFamily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E455FA-B28A-1A43-884E-199832D63409}"/>
              </a:ext>
            </a:extLst>
          </p:cNvPr>
          <p:cNvSpPr txBox="1"/>
          <p:nvPr/>
        </p:nvSpPr>
        <p:spPr>
          <a:xfrm>
            <a:off x="1990657" y="2764872"/>
            <a:ext cx="7031622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SimSun" pitchFamily="2"/>
                <a:cs typeface="Lucida Sans" pitchFamily="2"/>
              </a:rPr>
              <a:t>10k eventi di BIB simulati (per essere usati a rotazione nella ricostruzione)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D5047-9ACB-A24C-8A3D-0124E4B8F92F}"/>
              </a:ext>
            </a:extLst>
          </p:cNvPr>
          <p:cNvSpPr txBox="1"/>
          <p:nvPr/>
        </p:nvSpPr>
        <p:spPr>
          <a:xfrm>
            <a:off x="1958002" y="3379768"/>
            <a:ext cx="5652398" cy="323270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>
                <a:latin typeface="Liberation Sans" pitchFamily="18"/>
                <a:ea typeface="SimSun" pitchFamily="2"/>
                <a:cs typeface="Lucida Sans" pitchFamily="2"/>
              </a:rPr>
              <a:t>100k eventi di segnale + BIB ricostruiti (2-3 canali di Fisica)</a:t>
            </a:r>
          </a:p>
        </p:txBody>
      </p:sp>
    </p:spTree>
    <p:extLst>
      <p:ext uri="{BB962C8B-B14F-4D97-AF65-F5344CB8AC3E}">
        <p14:creationId xmlns:p14="http://schemas.microsoft.com/office/powerpoint/2010/main" val="3469260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5363-EC59-A642-8622-DF9D8BA0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8" y="-52457"/>
            <a:ext cx="9798081" cy="1354217"/>
          </a:xfrm>
        </p:spPr>
        <p:txBody>
          <a:bodyPr/>
          <a:lstStyle/>
          <a:p>
            <a:r>
              <a:rPr lang="en-IT" dirty="0"/>
              <a:t>Computing in 2021: richieste storage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FB5C55-9F1C-A243-ABB3-4E24F00FAA1B}"/>
              </a:ext>
            </a:extLst>
          </p:cNvPr>
          <p:cNvSpPr txBox="1">
            <a:spLocks/>
          </p:cNvSpPr>
          <p:nvPr/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defPPr>
              <a:defRPr lang="en-IT"/>
            </a:defPPr>
            <a:lvl1pPr marL="0" lvl="0" algn="r" defTabSz="914400" rtl="0" eaLnBrk="1" latinLnBrk="0" hangingPunct="0">
              <a:buNone/>
              <a:tabLst/>
              <a:defRPr lang="en-US" sz="1400" kern="1200">
                <a:solidFill>
                  <a:schemeClr val="tx1"/>
                </a:solidFill>
                <a:latin typeface="Liberation Serif" pitchFamily="18"/>
                <a:ea typeface="Tahoma" pitchFamily="2"/>
                <a:cs typeface="Tahoma" pitchFamily="2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B1BC0B7-4BBE-0C47-A41B-34B6A601A24D}" type="slidenum">
              <a:rPr lang="en-IT" smtClean="0"/>
              <a:pPr/>
              <a:t>29</a:t>
            </a:fld>
            <a:endParaRPr lang="en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76639-4E64-764D-B511-53AAD714C7F1}"/>
              </a:ext>
            </a:extLst>
          </p:cNvPr>
          <p:cNvSpPr txBox="1"/>
          <p:nvPr/>
        </p:nvSpPr>
        <p:spPr>
          <a:xfrm>
            <a:off x="165889" y="1098808"/>
            <a:ext cx="7029314" cy="3694963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/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/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Simulazione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 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1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evento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simulato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BIB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occupa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~10 GB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Ricostruzione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 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1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evento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ricostruito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segnale+BIB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occupa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~5 GB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10k 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* 10 GB = 100 TB per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campioni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simulati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di BIB</a:t>
            </a: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100k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eventi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* 5 GB = 500 TB per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campioni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di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segnale+BIB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ricostruiti</a:t>
            </a: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Si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richiedono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in </a:t>
            </a:r>
            <a:r>
              <a:rPr lang="en-US" sz="1633" b="1" dirty="0" err="1">
                <a:latin typeface="Liberation Sans" pitchFamily="34"/>
                <a:ea typeface="Liberation Sans" pitchFamily="34"/>
                <a:cs typeface="Liberation Sans" pitchFamily="34"/>
              </a:rPr>
              <a:t>totale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 600 TB di storage</a:t>
            </a: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endParaRPr lang="en-US" sz="1633" b="1" dirty="0">
              <a:latin typeface="Liberation Sans" pitchFamily="34"/>
              <a:ea typeface="Liberation Sans" pitchFamily="34"/>
              <a:cs typeface="Liberation Sans" pitchFamily="34"/>
            </a:endParaRPr>
          </a:p>
          <a:p>
            <a:pPr hangingPunct="0">
              <a:buSzPct val="45000"/>
              <a:buFont typeface="StarSymbol"/>
              <a:buChar char="●"/>
            </a:pP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Contributi</a:t>
            </a:r>
            <a:r>
              <a:rPr lang="en-US" sz="1633" dirty="0">
                <a:latin typeface="Liberation Sans" pitchFamily="34"/>
                <a:ea typeface="Liberation Sans" pitchFamily="34"/>
                <a:cs typeface="Liberation Sans" pitchFamily="34"/>
              </a:rPr>
              <a:t> </a:t>
            </a:r>
            <a:r>
              <a:rPr lang="en-US" sz="1633" dirty="0" err="1">
                <a:latin typeface="Liberation Sans" pitchFamily="34"/>
                <a:ea typeface="Liberation Sans" pitchFamily="34"/>
                <a:cs typeface="Liberation Sans" pitchFamily="34"/>
              </a:rPr>
              <a:t>aggiuntivi</a:t>
            </a:r>
            <a:r>
              <a:rPr lang="en-US" sz="1633" b="1" dirty="0">
                <a:latin typeface="Liberation Sans" pitchFamily="34"/>
                <a:ea typeface="Liberation Sans" pitchFamily="34"/>
                <a:cs typeface="Liberation Sans" pitchFamily="34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E4DF95-E9C8-5E4B-A52B-050C7B861F34}"/>
              </a:ext>
            </a:extLst>
          </p:cNvPr>
          <p:cNvSpPr txBox="1"/>
          <p:nvPr/>
        </p:nvSpPr>
        <p:spPr>
          <a:xfrm>
            <a:off x="497665" y="4672584"/>
            <a:ext cx="4534080" cy="564106"/>
          </a:xfrm>
          <a:prstGeom prst="rect">
            <a:avLst/>
          </a:prstGeom>
          <a:noFill/>
          <a:ln>
            <a:noFill/>
          </a:ln>
        </p:spPr>
        <p:txBody>
          <a:bodyPr vert="horz" wrap="none" lIns="81638" tIns="40819" rIns="81638" bIns="40819" anchorCtr="0" compatLnSpc="0">
            <a:spAutoFit/>
          </a:bodyPr>
          <a:lstStyle/>
          <a:p>
            <a:pPr hangingPunct="0">
              <a:buSzPct val="45000"/>
              <a:buFont typeface="StarSymbol"/>
              <a:buChar char="➔"/>
            </a:pPr>
            <a:r>
              <a:rPr lang="en-US" sz="1633">
                <a:latin typeface="Liberation Sans" pitchFamily="18"/>
                <a:ea typeface="SimSun" pitchFamily="2"/>
                <a:cs typeface="Lucida Sans" pitchFamily="2"/>
              </a:rPr>
              <a:t>5k euro per Cloud-Veneto (INFN-Padova)</a:t>
            </a:r>
          </a:p>
          <a:p>
            <a:pPr hangingPunct="0">
              <a:buSzPct val="45000"/>
              <a:buFont typeface="StarSymbol"/>
              <a:buChar char="➔"/>
            </a:pPr>
            <a:r>
              <a:rPr lang="en-US" sz="1633">
                <a:latin typeface="Liberation Sans" pitchFamily="18"/>
                <a:ea typeface="SimSun" pitchFamily="2"/>
                <a:cs typeface="Lucida Sans" pitchFamily="2"/>
              </a:rPr>
              <a:t>5k euro per acquisto macchina a INFN-Trieste</a:t>
            </a:r>
          </a:p>
        </p:txBody>
      </p:sp>
    </p:spTree>
    <p:extLst>
      <p:ext uri="{BB962C8B-B14F-4D97-AF65-F5344CB8AC3E}">
        <p14:creationId xmlns:p14="http://schemas.microsoft.com/office/powerpoint/2010/main" val="3570359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1699" y="6428040"/>
            <a:ext cx="7622540" cy="217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  <a:tabLst>
                <a:tab pos="3319779" algn="l"/>
                <a:tab pos="7466330" algn="l"/>
              </a:tabLst>
            </a:pP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o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-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Jun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1,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2019	N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ad</a:t>
            </a:r>
            <a:r>
              <a:rPr sz="1400" b="1" spc="5" dirty="0">
                <a:solidFill>
                  <a:srgbClr val="000090"/>
                </a:solidFill>
                <a:latin typeface="Calibri"/>
                <a:cs typeface="Calibri"/>
              </a:rPr>
              <a:t>i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a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000090"/>
                </a:solidFill>
                <a:latin typeface="Calibri"/>
                <a:cs typeface="Calibri"/>
              </a:rPr>
              <a:t>P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a</a:t>
            </a:r>
            <a:r>
              <a:rPr sz="1400" b="1" spc="-15" dirty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t</a:t>
            </a:r>
            <a:r>
              <a:rPr sz="1400" b="1" spc="-20" dirty="0">
                <a:solidFill>
                  <a:srgbClr val="000090"/>
                </a:solidFill>
                <a:latin typeface="Calibri"/>
                <a:cs typeface="Calibri"/>
              </a:rPr>
              <a:t>r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on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e	</a:t>
            </a:r>
            <a:r>
              <a:rPr sz="1800" b="1" baseline="2314" dirty="0">
                <a:solidFill>
                  <a:srgbClr val="000090"/>
                </a:solidFill>
                <a:latin typeface="Calibri"/>
                <a:cs typeface="Calibri"/>
              </a:rPr>
              <a:t>15</a:t>
            </a:r>
            <a:endParaRPr sz="1800" baseline="2314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7868" y="894132"/>
            <a:ext cx="7790237" cy="58273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42554" y="22193"/>
            <a:ext cx="58597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Proton </a:t>
            </a:r>
            <a:r>
              <a:rPr sz="4400" spc="-5" dirty="0"/>
              <a:t>vs </a:t>
            </a:r>
            <a:r>
              <a:rPr sz="4400" dirty="0"/>
              <a:t>Muon</a:t>
            </a:r>
            <a:r>
              <a:rPr sz="4400" spc="-25" dirty="0"/>
              <a:t> </a:t>
            </a:r>
            <a:r>
              <a:rPr sz="4400" spc="-15" dirty="0"/>
              <a:t>Colliders</a:t>
            </a:r>
            <a:endParaRPr sz="4400"/>
          </a:p>
        </p:txBody>
      </p:sp>
    </p:spTree>
    <p:extLst>
      <p:ext uri="{BB962C8B-B14F-4D97-AF65-F5344CB8AC3E}">
        <p14:creationId xmlns:p14="http://schemas.microsoft.com/office/powerpoint/2010/main" val="2733508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30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448" y="317865"/>
            <a:ext cx="8060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 </a:t>
            </a:r>
            <a:r>
              <a:rPr spc="-25" dirty="0"/>
              <a:t>zona </a:t>
            </a:r>
            <a:r>
              <a:rPr dirty="0"/>
              <a:t>di</a:t>
            </a:r>
            <a:r>
              <a:rPr spc="65" dirty="0"/>
              <a:t> </a:t>
            </a:r>
            <a:r>
              <a:rPr spc="-25" dirty="0"/>
              <a:t>interazione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0260" y="1356833"/>
            <a:ext cx="8155305" cy="3560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89965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Calibri"/>
                <a:cs typeface="Calibri"/>
              </a:rPr>
              <a:t>Zona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0" dirty="0">
                <a:latin typeface="Calibri"/>
                <a:cs typeface="Calibri"/>
              </a:rPr>
              <a:t>interazione </a:t>
            </a:r>
            <a:r>
              <a:rPr sz="2000" spc="-5" dirty="0">
                <a:latin typeface="Calibri"/>
                <a:cs typeface="Calibri"/>
              </a:rPr>
              <a:t>(Machine </a:t>
            </a:r>
            <a:r>
              <a:rPr sz="2000" spc="-10" dirty="0">
                <a:latin typeface="Calibri"/>
                <a:cs typeface="Calibri"/>
              </a:rPr>
              <a:t>Detector Interface):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-10" dirty="0">
                <a:latin typeface="Calibri"/>
                <a:cs typeface="Calibri"/>
              </a:rPr>
              <a:t>capire come/se  contribuire</a:t>
            </a:r>
            <a:endParaRPr sz="2000" dirty="0">
              <a:latin typeface="Calibri"/>
              <a:cs typeface="Calibri"/>
            </a:endParaRPr>
          </a:p>
          <a:p>
            <a:pPr marL="469900" marR="189865">
              <a:lnSpc>
                <a:spcPct val="119500"/>
              </a:lnSpc>
              <a:spcBef>
                <a:spcPts val="30"/>
              </a:spcBef>
            </a:pPr>
            <a:r>
              <a:rPr sz="2000" spc="-5" dirty="0">
                <a:latin typeface="Calibri"/>
                <a:cs typeface="Calibri"/>
              </a:rPr>
              <a:t>richiede disegno di macchina: </a:t>
            </a:r>
            <a:r>
              <a:rPr sz="2000" spc="-10" dirty="0">
                <a:latin typeface="Calibri"/>
                <a:cs typeface="Calibri"/>
              </a:rPr>
              <a:t>parametri </a:t>
            </a:r>
            <a:r>
              <a:rPr sz="2000" spc="-20" dirty="0">
                <a:latin typeface="Calibri"/>
                <a:cs typeface="Calibri"/>
              </a:rPr>
              <a:t>dell’ottica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5" dirty="0">
                <a:latin typeface="Calibri"/>
                <a:cs typeface="Calibri"/>
              </a:rPr>
              <a:t>esiste </a:t>
            </a:r>
            <a:r>
              <a:rPr sz="2000" dirty="0">
                <a:latin typeface="Calibri"/>
                <a:cs typeface="Calibri"/>
              </a:rPr>
              <a:t>solo </a:t>
            </a:r>
            <a:r>
              <a:rPr sz="2000" spc="-5" dirty="0">
                <a:latin typeface="Calibri"/>
                <a:cs typeface="Calibri"/>
              </a:rPr>
              <a:t>per </a:t>
            </a:r>
            <a:r>
              <a:rPr sz="2000" dirty="0">
                <a:latin typeface="Calibri"/>
                <a:cs typeface="Calibri"/>
              </a:rPr>
              <a:t>MAP  </a:t>
            </a:r>
            <a:r>
              <a:rPr sz="2000" spc="-5" dirty="0">
                <a:latin typeface="Calibri"/>
                <a:cs typeface="Calibri"/>
              </a:rPr>
              <a:t>disegno </a:t>
            </a:r>
            <a:r>
              <a:rPr sz="2000" spc="-10" dirty="0">
                <a:latin typeface="Calibri"/>
                <a:cs typeface="Calibri"/>
              </a:rPr>
              <a:t>nozzle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-15" dirty="0">
                <a:latin typeface="Calibri"/>
                <a:cs typeface="Calibri"/>
              </a:rPr>
              <a:t>integrare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nell’esperimento</a:t>
            </a:r>
            <a:endParaRPr sz="2000" dirty="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465"/>
              </a:spcBef>
            </a:pPr>
            <a:r>
              <a:rPr sz="2000" spc="-15" dirty="0">
                <a:latin typeface="Calibri"/>
                <a:cs typeface="Calibri"/>
              </a:rPr>
              <a:t>fondi </a:t>
            </a:r>
            <a:r>
              <a:rPr sz="2000" spc="-5" dirty="0">
                <a:latin typeface="Calibri"/>
                <a:cs typeface="Calibri"/>
              </a:rPr>
              <a:t>di macchina </a:t>
            </a:r>
            <a:r>
              <a:rPr sz="2000" spc="-10" dirty="0">
                <a:latin typeface="Calibri"/>
                <a:cs typeface="Calibri"/>
              </a:rPr>
              <a:t>prodotti con FLUKA </a:t>
            </a:r>
            <a:r>
              <a:rPr sz="2000" spc="-5" dirty="0">
                <a:latin typeface="Calibri"/>
                <a:cs typeface="Calibri"/>
              </a:rPr>
              <a:t>utilizzando line-builder </a:t>
            </a:r>
            <a:r>
              <a:rPr sz="2000" spc="-10" dirty="0">
                <a:latin typeface="Calibri"/>
                <a:cs typeface="Calibri"/>
              </a:rPr>
              <a:t>(postdoc</a:t>
            </a:r>
            <a:r>
              <a:rPr sz="2000" spc="9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PD)</a:t>
            </a:r>
            <a:endParaRPr sz="20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Studi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10" dirty="0">
                <a:latin typeface="Calibri"/>
                <a:cs typeface="Calibri"/>
              </a:rPr>
              <a:t>radiazione </a:t>
            </a:r>
            <a:r>
              <a:rPr sz="2000" b="1" spc="-5" dirty="0">
                <a:latin typeface="Calibri"/>
                <a:cs typeface="Calibri"/>
              </a:rPr>
              <a:t>in </a:t>
            </a:r>
            <a:r>
              <a:rPr sz="2000" b="1" dirty="0">
                <a:latin typeface="Calibri"/>
                <a:cs typeface="Calibri"/>
              </a:rPr>
              <a:t>funzione del </a:t>
            </a:r>
            <a:r>
              <a:rPr sz="2000" b="1" spc="-10" dirty="0">
                <a:latin typeface="Calibri"/>
                <a:cs typeface="Calibri"/>
              </a:rPr>
              <a:t>sito </a:t>
            </a:r>
            <a:r>
              <a:rPr sz="2000" b="1" dirty="0">
                <a:latin typeface="Calibri"/>
                <a:cs typeface="Calibri"/>
              </a:rPr>
              <a:t>e del disegno di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macchina</a:t>
            </a:r>
            <a:endParaRPr sz="2000" dirty="0">
              <a:latin typeface="Calibri"/>
              <a:cs typeface="Calibri"/>
            </a:endParaRPr>
          </a:p>
          <a:p>
            <a:pPr marL="469900" marR="310515">
              <a:lnSpc>
                <a:spcPct val="119500"/>
              </a:lnSpc>
              <a:spcBef>
                <a:spcPts val="35"/>
              </a:spcBef>
            </a:pPr>
            <a:r>
              <a:rPr sz="2000" spc="-5" dirty="0">
                <a:latin typeface="Calibri"/>
                <a:cs typeface="Calibri"/>
              </a:rPr>
              <a:t>studi preliminari simulazione </a:t>
            </a:r>
            <a:r>
              <a:rPr sz="2000" spc="-10" dirty="0">
                <a:latin typeface="Calibri"/>
                <a:cs typeface="Calibri"/>
              </a:rPr>
              <a:t>completa FLUKA </a:t>
            </a:r>
            <a:r>
              <a:rPr sz="2000" spc="-5" dirty="0">
                <a:latin typeface="Calibri"/>
                <a:cs typeface="Calibri"/>
              </a:rPr>
              <a:t>(parzialmente pubblicati)  supporto definizione </a:t>
            </a:r>
            <a:r>
              <a:rPr sz="2000" spc="-10" dirty="0">
                <a:latin typeface="Calibri"/>
                <a:cs typeface="Calibri"/>
              </a:rPr>
              <a:t>parametri </a:t>
            </a:r>
            <a:r>
              <a:rPr sz="2000" spc="-5" dirty="0">
                <a:latin typeface="Calibri"/>
                <a:cs typeface="Calibri"/>
              </a:rPr>
              <a:t>macchina </a:t>
            </a:r>
            <a:r>
              <a:rPr sz="2000" spc="-10" dirty="0">
                <a:latin typeface="Calibri"/>
                <a:cs typeface="Calibri"/>
              </a:rPr>
              <a:t>con </a:t>
            </a:r>
            <a:r>
              <a:rPr sz="2000" dirty="0">
                <a:latin typeface="Calibri"/>
                <a:cs typeface="Calibri"/>
              </a:rPr>
              <a:t>esperti </a:t>
            </a:r>
            <a:r>
              <a:rPr sz="2000" spc="-5" dirty="0">
                <a:latin typeface="Calibri"/>
                <a:cs typeface="Calibri"/>
              </a:rPr>
              <a:t>di </a:t>
            </a:r>
            <a:r>
              <a:rPr sz="2000" spc="-10" dirty="0">
                <a:latin typeface="Calibri"/>
                <a:cs typeface="Calibri"/>
              </a:rPr>
              <a:t>acceleratori  valutazioni con FLUKA </a:t>
            </a:r>
            <a:r>
              <a:rPr sz="2000" spc="-5" dirty="0">
                <a:latin typeface="Calibri"/>
                <a:cs typeface="Calibri"/>
              </a:rPr>
              <a:t>dell'ottica </a:t>
            </a:r>
            <a:r>
              <a:rPr sz="2000" dirty="0">
                <a:latin typeface="Calibri"/>
                <a:cs typeface="Calibri"/>
              </a:rPr>
              <a:t>e in base a siti e </a:t>
            </a:r>
            <a:r>
              <a:rPr sz="2000" spc="-5" dirty="0">
                <a:latin typeface="Calibri"/>
                <a:cs typeface="Calibri"/>
              </a:rPr>
              <a:t>disegni di</a:t>
            </a:r>
            <a:r>
              <a:rPr sz="2000" spc="4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macchina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31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8030" y="317865"/>
            <a:ext cx="76485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 LEMMA</a:t>
            </a:r>
            <a:r>
              <a:rPr spc="-5" dirty="0"/>
              <a:t> </a:t>
            </a:r>
            <a:r>
              <a:rPr spc="-30" dirty="0"/>
              <a:t>sorgente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25696" y="1185321"/>
            <a:ext cx="8714105" cy="472440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b="1" spc="-5" dirty="0">
                <a:latin typeface="Calibri"/>
                <a:cs typeface="Calibri"/>
              </a:rPr>
              <a:t>LEMMA </a:t>
            </a:r>
            <a:r>
              <a:rPr sz="2000" spc="-10" dirty="0">
                <a:latin typeface="Calibri"/>
                <a:cs typeface="Calibri"/>
              </a:rPr>
              <a:t>(sorgente </a:t>
            </a:r>
            <a:r>
              <a:rPr sz="2000" spc="-5" dirty="0">
                <a:latin typeface="Calibri"/>
                <a:cs typeface="Calibri"/>
              </a:rPr>
              <a:t>di </a:t>
            </a:r>
            <a:r>
              <a:rPr sz="2000" spc="-10" dirty="0">
                <a:latin typeface="Calibri"/>
                <a:cs typeface="Calibri"/>
              </a:rPr>
              <a:t>produzione </a:t>
            </a:r>
            <a:r>
              <a:rPr sz="2000" spc="-5" dirty="0">
                <a:latin typeface="Calibri"/>
                <a:cs typeface="Calibri"/>
              </a:rPr>
              <a:t>dei </a:t>
            </a:r>
            <a:r>
              <a:rPr sz="2000" spc="-10" dirty="0">
                <a:latin typeface="Calibri"/>
                <a:cs typeface="Calibri"/>
              </a:rPr>
              <a:t>fasci </a:t>
            </a:r>
            <a:r>
              <a:rPr sz="2000" spc="-5" dirty="0">
                <a:latin typeface="Calibri"/>
                <a:cs typeface="Calibri"/>
              </a:rPr>
              <a:t>di muoni da</a:t>
            </a:r>
            <a:r>
              <a:rPr sz="2000" spc="5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positroni):</a:t>
            </a:r>
            <a:endParaRPr sz="2000"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50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b="1" spc="-10" dirty="0">
                <a:latin typeface="Calibri"/>
                <a:cs typeface="Calibri"/>
              </a:rPr>
              <a:t>studio </a:t>
            </a:r>
            <a:r>
              <a:rPr sz="2000" b="1" spc="-15" dirty="0">
                <a:latin typeface="Calibri"/>
                <a:cs typeface="Calibri"/>
              </a:rPr>
              <a:t>start-to-end </a:t>
            </a:r>
            <a:r>
              <a:rPr sz="2000" b="1" spc="-10" dirty="0">
                <a:latin typeface="Calibri"/>
                <a:cs typeface="Calibri"/>
              </a:rPr>
              <a:t>completo </a:t>
            </a:r>
            <a:r>
              <a:rPr sz="2925" spc="75" baseline="1424" dirty="0">
                <a:latin typeface="Wingdings"/>
                <a:cs typeface="Wingdings"/>
              </a:rPr>
              <a:t>è</a:t>
            </a:r>
            <a:r>
              <a:rPr sz="2925" spc="-2190" baseline="1424" dirty="0">
                <a:latin typeface="Wingdings"/>
                <a:cs typeface="Wingdings"/>
              </a:rPr>
              <a:t> </a:t>
            </a:r>
            <a:r>
              <a:rPr sz="2000" b="1" spc="-5" dirty="0">
                <a:latin typeface="Calibri"/>
                <a:cs typeface="Calibri"/>
              </a:rPr>
              <a:t>articolo in </a:t>
            </a:r>
            <a:r>
              <a:rPr sz="2000" b="1" spc="-10" dirty="0">
                <a:latin typeface="Calibri"/>
                <a:cs typeface="Calibri"/>
              </a:rPr>
              <a:t>fase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5" dirty="0">
                <a:latin typeface="Calibri"/>
                <a:cs typeface="Calibri"/>
              </a:rPr>
              <a:t>pubblicazione</a:t>
            </a:r>
            <a:endParaRPr sz="2000"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46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5" dirty="0">
                <a:latin typeface="Calibri"/>
                <a:cs typeface="Calibri"/>
              </a:rPr>
              <a:t>studi per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spc="-10" dirty="0">
                <a:latin typeface="Calibri"/>
                <a:cs typeface="Calibri"/>
              </a:rPr>
              <a:t>sorgente </a:t>
            </a:r>
            <a:r>
              <a:rPr sz="2000" spc="-5" dirty="0">
                <a:latin typeface="Calibri"/>
                <a:cs typeface="Calibri"/>
              </a:rPr>
              <a:t>di positroni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10" dirty="0">
                <a:latin typeface="Calibri"/>
                <a:cs typeface="Calibri"/>
              </a:rPr>
              <a:t>collaborazione con </a:t>
            </a:r>
            <a:r>
              <a:rPr sz="2000" dirty="0">
                <a:latin typeface="Calibri"/>
                <a:cs typeface="Calibri"/>
              </a:rPr>
              <a:t>LAL – </a:t>
            </a:r>
            <a:r>
              <a:rPr sz="2000" spc="-5" dirty="0">
                <a:latin typeface="Calibri"/>
                <a:cs typeface="Calibri"/>
              </a:rPr>
              <a:t>sinergia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FCCee</a:t>
            </a:r>
            <a:endParaRPr sz="2000">
              <a:latin typeface="Calibri"/>
              <a:cs typeface="Calibri"/>
            </a:endParaRPr>
          </a:p>
          <a:p>
            <a:pPr marL="755650" marR="5080" indent="-285750">
              <a:lnSpc>
                <a:spcPct val="101400"/>
              </a:lnSpc>
              <a:spcBef>
                <a:spcPts val="434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5" dirty="0">
                <a:latin typeface="Calibri"/>
                <a:cs typeface="Calibri"/>
              </a:rPr>
              <a:t>studi materiali bersagli di </a:t>
            </a:r>
            <a:r>
              <a:rPr sz="2000" spc="-10" dirty="0">
                <a:latin typeface="Calibri"/>
                <a:cs typeface="Calibri"/>
              </a:rPr>
              <a:t>produzione </a:t>
            </a:r>
            <a:r>
              <a:rPr sz="2000" spc="-5" dirty="0">
                <a:latin typeface="Calibri"/>
                <a:cs typeface="Calibri"/>
              </a:rPr>
              <a:t>positroni </a:t>
            </a:r>
            <a:r>
              <a:rPr sz="2000" dirty="0">
                <a:latin typeface="Calibri"/>
                <a:cs typeface="Calibri"/>
              </a:rPr>
              <a:t>e </a:t>
            </a:r>
            <a:r>
              <a:rPr sz="2000" spc="-5" dirty="0">
                <a:latin typeface="Calibri"/>
                <a:cs typeface="Calibri"/>
              </a:rPr>
              <a:t>muoni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10" dirty="0">
                <a:latin typeface="Calibri"/>
                <a:cs typeface="Calibri"/>
              </a:rPr>
              <a:t>collaborazione con  SBAI-Roma </a:t>
            </a: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540" dirty="0">
                <a:latin typeface="Wingdings"/>
                <a:cs typeface="Wingdings"/>
              </a:rPr>
              <a:t> </a:t>
            </a:r>
            <a:r>
              <a:rPr sz="2000" spc="-5" dirty="0">
                <a:latin typeface="Calibri"/>
                <a:cs typeface="Calibri"/>
              </a:rPr>
              <a:t>articolo da </a:t>
            </a:r>
            <a:r>
              <a:rPr sz="2000" spc="-10" dirty="0">
                <a:latin typeface="Calibri"/>
                <a:cs typeface="Calibri"/>
              </a:rPr>
              <a:t>pubblicare</a:t>
            </a:r>
            <a:endParaRPr sz="2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4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5" dirty="0">
                <a:latin typeface="Calibri"/>
                <a:cs typeface="Calibri"/>
              </a:rPr>
              <a:t>simulazioni </a:t>
            </a:r>
            <a:r>
              <a:rPr sz="2000" spc="-10" dirty="0">
                <a:latin typeface="Calibri"/>
                <a:cs typeface="Calibri"/>
              </a:rPr>
              <a:t>(postdoc)</a:t>
            </a:r>
            <a:endParaRPr sz="2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4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10" dirty="0">
                <a:latin typeface="Calibri"/>
                <a:cs typeface="Calibri"/>
              </a:rPr>
              <a:t>test </a:t>
            </a:r>
            <a:r>
              <a:rPr sz="2000" dirty="0">
                <a:latin typeface="Calibri"/>
                <a:cs typeface="Calibri"/>
              </a:rPr>
              <a:t>su </a:t>
            </a:r>
            <a:r>
              <a:rPr sz="2000" spc="-10" dirty="0">
                <a:latin typeface="Calibri"/>
                <a:cs typeface="Calibri"/>
              </a:rPr>
              <a:t>fascio con camera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10" dirty="0">
                <a:latin typeface="Calibri"/>
                <a:cs typeface="Calibri"/>
              </a:rPr>
              <a:t>vuoto </a:t>
            </a:r>
            <a:r>
              <a:rPr sz="2000" dirty="0">
                <a:latin typeface="Calibri"/>
                <a:cs typeface="Calibri"/>
              </a:rPr>
              <a:t>e </a:t>
            </a:r>
            <a:r>
              <a:rPr sz="2000" spc="-10" dirty="0">
                <a:latin typeface="Calibri"/>
                <a:cs typeface="Calibri"/>
              </a:rPr>
              <a:t>termocamera </a:t>
            </a:r>
            <a:r>
              <a:rPr sz="2000" spc="-5" dirty="0">
                <a:latin typeface="Calibri"/>
                <a:cs typeface="Calibri"/>
              </a:rPr>
              <a:t>(LNF </a:t>
            </a:r>
            <a:r>
              <a:rPr sz="2000" dirty="0">
                <a:latin typeface="Calibri"/>
                <a:cs typeface="Calibri"/>
              </a:rPr>
              <a:t>e </a:t>
            </a:r>
            <a:r>
              <a:rPr sz="2000" spc="-5" dirty="0">
                <a:latin typeface="Calibri"/>
                <a:cs typeface="Calibri"/>
              </a:rPr>
              <a:t>CERN</a:t>
            </a:r>
            <a:r>
              <a:rPr sz="2000" spc="4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+?)</a:t>
            </a:r>
            <a:endParaRPr sz="2000">
              <a:latin typeface="Calibri"/>
              <a:cs typeface="Calibri"/>
            </a:endParaRPr>
          </a:p>
          <a:p>
            <a:pPr marL="755650" indent="-285750">
              <a:lnSpc>
                <a:spcPct val="100000"/>
              </a:lnSpc>
              <a:spcBef>
                <a:spcPts val="50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spc="-5" dirty="0">
                <a:latin typeface="Calibri"/>
                <a:cs typeface="Calibri"/>
              </a:rPr>
              <a:t>studi </a:t>
            </a:r>
            <a:r>
              <a:rPr sz="2000" spc="-10" dirty="0">
                <a:latin typeface="Calibri"/>
                <a:cs typeface="Calibri"/>
              </a:rPr>
              <a:t>accumulatore (grant giovani </a:t>
            </a:r>
            <a:r>
              <a:rPr sz="2000" spc="-5" dirty="0">
                <a:latin typeface="Calibri"/>
                <a:cs typeface="Calibri"/>
              </a:rPr>
              <a:t>CSN5 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dottorando):</a:t>
            </a:r>
            <a:endParaRPr sz="2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30" dirty="0">
                <a:latin typeface="Calibri"/>
                <a:cs typeface="Calibri"/>
              </a:rPr>
              <a:t>FFAG </a:t>
            </a:r>
            <a:r>
              <a:rPr sz="2000" spc="-10" dirty="0">
                <a:latin typeface="Calibri"/>
                <a:cs typeface="Calibri"/>
              </a:rPr>
              <a:t>(collaborazione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UK)</a:t>
            </a:r>
            <a:endParaRPr sz="2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46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spc="-10" dirty="0">
                <a:latin typeface="Calibri"/>
                <a:cs typeface="Calibri"/>
              </a:rPr>
              <a:t>0ttica </a:t>
            </a:r>
            <a:r>
              <a:rPr sz="2000" spc="-5" dirty="0">
                <a:latin typeface="Calibri"/>
                <a:cs typeface="Calibri"/>
              </a:rPr>
              <a:t>multibend-achromat (con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ESRF)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Calibri"/>
                <a:cs typeface="Calibri"/>
              </a:rPr>
              <a:t>PIANO </a:t>
            </a:r>
            <a:r>
              <a:rPr sz="2000" b="1" dirty="0">
                <a:latin typeface="Calibri"/>
                <a:cs typeface="Calibri"/>
              </a:rPr>
              <a:t>DI </a:t>
            </a:r>
            <a:r>
              <a:rPr sz="2000" b="1" spc="-30" dirty="0">
                <a:latin typeface="Calibri"/>
                <a:cs typeface="Calibri"/>
              </a:rPr>
              <a:t>LAVORO </a:t>
            </a:r>
            <a:r>
              <a:rPr sz="2000" b="1" spc="-5" dirty="0">
                <a:latin typeface="Calibri"/>
                <a:cs typeface="Calibri"/>
              </a:rPr>
              <a:t>preCDR MACCHINA </a:t>
            </a:r>
            <a:r>
              <a:rPr sz="2000" spc="-10" dirty="0">
                <a:latin typeface="Calibri"/>
                <a:cs typeface="Calibri"/>
              </a:rPr>
              <a:t>sottoposto </a:t>
            </a:r>
            <a:r>
              <a:rPr sz="2000" dirty="0">
                <a:latin typeface="Calibri"/>
                <a:cs typeface="Calibri"/>
              </a:rPr>
              <a:t>alla GE </a:t>
            </a:r>
            <a:r>
              <a:rPr sz="2000" spc="-5" dirty="0">
                <a:latin typeface="Calibri"/>
                <a:cs typeface="Calibri"/>
              </a:rPr>
              <a:t>da </a:t>
            </a:r>
            <a:r>
              <a:rPr sz="2000" spc="5" dirty="0">
                <a:latin typeface="Calibri"/>
                <a:cs typeface="Calibri"/>
              </a:rPr>
              <a:t>A. </a:t>
            </a:r>
            <a:r>
              <a:rPr sz="2000" spc="-20" dirty="0">
                <a:latin typeface="Calibri"/>
                <a:cs typeface="Calibri"/>
              </a:rPr>
              <a:t>Variola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(10/2019)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285" dirty="0">
                <a:latin typeface="Wingdings"/>
                <a:cs typeface="Wingdings"/>
              </a:rPr>
              <a:t> </a:t>
            </a:r>
            <a:r>
              <a:rPr sz="2000" b="1" spc="-5" dirty="0">
                <a:latin typeface="Calibri"/>
                <a:cs typeface="Calibri"/>
              </a:rPr>
              <a:t>richiede </a:t>
            </a:r>
            <a:r>
              <a:rPr sz="2000" b="1" spc="-10" dirty="0">
                <a:latin typeface="Calibri"/>
                <a:cs typeface="Calibri"/>
              </a:rPr>
              <a:t>intensa </a:t>
            </a:r>
            <a:r>
              <a:rPr sz="2000" b="1" spc="-15" dirty="0">
                <a:latin typeface="Calibri"/>
                <a:cs typeface="Calibri"/>
              </a:rPr>
              <a:t>attività </a:t>
            </a:r>
            <a:r>
              <a:rPr sz="2000" b="1" spc="-5" dirty="0">
                <a:latin typeface="Calibri"/>
                <a:cs typeface="Calibri"/>
              </a:rPr>
              <a:t>anche in </a:t>
            </a:r>
            <a:r>
              <a:rPr sz="2000" b="1" spc="-10" dirty="0">
                <a:latin typeface="Calibri"/>
                <a:cs typeface="Calibri"/>
              </a:rPr>
              <a:t>ambito internazionale </a:t>
            </a:r>
            <a:r>
              <a:rPr sz="2000" b="1" dirty="0">
                <a:latin typeface="Calibri"/>
                <a:cs typeface="Calibri"/>
              </a:rPr>
              <a:t>per </a:t>
            </a:r>
            <a:r>
              <a:rPr sz="2000" b="1" spc="-10" dirty="0">
                <a:latin typeface="Calibri"/>
                <a:cs typeface="Calibri"/>
              </a:rPr>
              <a:t>valutarne </a:t>
            </a:r>
            <a:r>
              <a:rPr sz="2000" b="1" spc="-15" dirty="0">
                <a:latin typeface="Calibri"/>
                <a:cs typeface="Calibri"/>
              </a:rPr>
              <a:t>fattibilità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6A58FF-FB36-6041-8116-FA947A06D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219443"/>
            <a:ext cx="8229600" cy="830997"/>
          </a:xfrm>
        </p:spPr>
        <p:txBody>
          <a:bodyPr/>
          <a:lstStyle/>
          <a:p>
            <a:r>
              <a:rPr lang="en-GB" sz="1800" dirty="0"/>
              <a:t>two beam tests in the CERN NA in the past (2017 and 2018) -</a:t>
            </a:r>
            <a:r>
              <a:rPr lang="en-GB" sz="1800" dirty="0">
                <a:solidFill>
                  <a:srgbClr val="FF0000"/>
                </a:solidFill>
                <a:sym typeface="Wingdings" pitchFamily="2" charset="2"/>
              </a:rPr>
              <a:t> Bari not involved</a:t>
            </a:r>
            <a:endParaRPr lang="en-GB" sz="1800" dirty="0">
              <a:solidFill>
                <a:srgbClr val="FF0000"/>
              </a:solidFill>
            </a:endParaRPr>
          </a:p>
          <a:p>
            <a:pPr lvl="1"/>
            <a:r>
              <a:rPr lang="en-GB" dirty="0"/>
              <a:t>both done with essentially ~0 budget, reusing equipment from other experiments</a:t>
            </a:r>
          </a:p>
          <a:p>
            <a:pPr lvl="1"/>
            <a:r>
              <a:rPr lang="en-GB" dirty="0"/>
              <a:t>One week only at the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BFA82-7F7F-CD44-BE5B-A46D0C264A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32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961C9-D10C-1B42-B776-9A73E31A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5" y="3169289"/>
            <a:ext cx="5531713" cy="2926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3B044-58C5-FE4E-8360-157FB2FFC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518" y="3289053"/>
            <a:ext cx="3396677" cy="2617761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6ABA8E78-A842-4F4D-B588-A679428C58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817" y="175106"/>
            <a:ext cx="80003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Attivita’ </a:t>
            </a:r>
            <a:r>
              <a:rPr dirty="0"/>
              <a:t>INFN – LEMMA </a:t>
            </a:r>
            <a:r>
              <a:rPr spc="-114" dirty="0"/>
              <a:t>Test</a:t>
            </a:r>
            <a:r>
              <a:rPr spc="-10" dirty="0"/>
              <a:t> </a:t>
            </a:r>
            <a:r>
              <a:rPr spc="-5" dirty="0"/>
              <a:t>Beam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B39CA1D9-E74B-C340-895F-A5D307B036F2}"/>
              </a:ext>
            </a:extLst>
          </p:cNvPr>
          <p:cNvSpPr txBox="1"/>
          <p:nvPr/>
        </p:nvSpPr>
        <p:spPr>
          <a:xfrm>
            <a:off x="826166" y="1152641"/>
            <a:ext cx="7491095" cy="752129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565"/>
              </a:spcBef>
              <a:buFont typeface="Arial"/>
              <a:buChar char="–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misure </a:t>
            </a:r>
            <a:r>
              <a:rPr sz="2000" spc="-10" dirty="0">
                <a:latin typeface="Calibri"/>
                <a:cs typeface="Calibri"/>
              </a:rPr>
              <a:t>test </a:t>
            </a:r>
            <a:r>
              <a:rPr sz="2000" spc="-5" dirty="0">
                <a:latin typeface="Calibri"/>
                <a:cs typeface="Calibri"/>
              </a:rPr>
              <a:t>beam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CERN </a:t>
            </a:r>
            <a:r>
              <a:rPr sz="2000" dirty="0">
                <a:latin typeface="Calibri"/>
                <a:cs typeface="Calibri"/>
              </a:rPr>
              <a:t>su </a:t>
            </a:r>
            <a:r>
              <a:rPr sz="2000" spc="-10" dirty="0">
                <a:latin typeface="Calibri"/>
                <a:cs typeface="Calibri"/>
              </a:rPr>
              <a:t>fascio </a:t>
            </a:r>
            <a:r>
              <a:rPr sz="2000" spc="-5" dirty="0">
                <a:latin typeface="Calibri"/>
                <a:cs typeface="Calibri"/>
              </a:rPr>
              <a:t>di muoni (</a:t>
            </a:r>
            <a:r>
              <a:rPr sz="2000" i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J. </a:t>
            </a:r>
            <a:r>
              <a:rPr sz="2000" i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Inst. </a:t>
            </a:r>
            <a:r>
              <a:rPr sz="20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15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P01036,</a:t>
            </a:r>
            <a:r>
              <a:rPr sz="2000" u="sng" spc="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2020</a:t>
            </a:r>
            <a:endParaRPr sz="20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65"/>
              </a:spcBef>
              <a:buFont typeface="Arial"/>
              <a:buChar char="–"/>
              <a:tabLst>
                <a:tab pos="354965" algn="l"/>
                <a:tab pos="355600" algn="l"/>
              </a:tabLst>
            </a:pPr>
            <a:r>
              <a:rPr sz="2000" spc="-15" dirty="0">
                <a:latin typeface="Calibri"/>
                <a:cs typeface="Calibri"/>
              </a:rPr>
              <a:t>proposta nuova </a:t>
            </a:r>
            <a:r>
              <a:rPr sz="2000" spc="-5" dirty="0">
                <a:latin typeface="Calibri"/>
                <a:cs typeface="Calibri"/>
              </a:rPr>
              <a:t>presa dati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</a:rPr>
              <a:t>fascio </a:t>
            </a:r>
            <a:r>
              <a:rPr sz="2000" dirty="0">
                <a:latin typeface="Calibri"/>
                <a:cs typeface="Calibri"/>
              </a:rPr>
              <a:t>al </a:t>
            </a:r>
            <a:r>
              <a:rPr sz="2000" spc="-5" dirty="0">
                <a:latin typeface="Calibri"/>
                <a:cs typeface="Calibri"/>
              </a:rPr>
              <a:t>CERN 2022 (2023</a:t>
            </a:r>
            <a:r>
              <a:rPr sz="2000" spc="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?)</a:t>
            </a:r>
            <a:endParaRPr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1389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6F830F-A203-3146-BF69-7990F6A80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853705"/>
            <a:ext cx="8839200" cy="2731988"/>
          </a:xfrm>
        </p:spPr>
        <p:txBody>
          <a:bodyPr>
            <a:normAutofit lnSpcReduction="10000"/>
          </a:bodyPr>
          <a:lstStyle/>
          <a:p>
            <a:r>
              <a:rPr lang="en-GB" sz="3000" dirty="0"/>
              <a:t>Learn from gathered experience, design proper experiment to overcame past limitations</a:t>
            </a:r>
          </a:p>
          <a:p>
            <a:pPr marL="0" indent="0">
              <a:buNone/>
            </a:pPr>
            <a:r>
              <a:rPr lang="en-GB" dirty="0">
                <a:sym typeface="Wingdings" pitchFamily="2" charset="2"/>
              </a:rPr>
              <a:t>	 </a:t>
            </a:r>
            <a:r>
              <a:rPr lang="en-GB" sz="2000" dirty="0">
                <a:sym typeface="Wingdings" pitchFamily="2" charset="2"/>
              </a:rPr>
              <a:t>Enlarge collaboration, sufficient budget for detector and hardware</a:t>
            </a:r>
          </a:p>
          <a:p>
            <a:r>
              <a:rPr lang="en-GB" sz="3000" dirty="0"/>
              <a:t>Exploit 2021 SPS resumed operations</a:t>
            </a:r>
          </a:p>
          <a:p>
            <a:pPr lvl="1"/>
            <a:r>
              <a:rPr lang="en-GB" dirty="0"/>
              <a:t>Will that suffer from (unavoidable) delays? How much?</a:t>
            </a:r>
          </a:p>
          <a:p>
            <a:pPr lvl="1"/>
            <a:r>
              <a:rPr lang="en-GB" dirty="0"/>
              <a:t>We are ourselves late with the preparation</a:t>
            </a:r>
          </a:p>
          <a:p>
            <a:r>
              <a:rPr lang="en-GB" sz="3000" dirty="0"/>
              <a:t>Key to get &gt;2 weeks of continuous operations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71881F-C27B-B247-9764-563913051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031" y="81806"/>
            <a:ext cx="7291769" cy="695960"/>
          </a:xfrm>
        </p:spPr>
        <p:txBody>
          <a:bodyPr/>
          <a:lstStyle/>
          <a:p>
            <a:r>
              <a:rPr lang="en-GB" dirty="0"/>
              <a:t>Proposal to SPSC submitted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D70BC-676B-6B45-AD88-27315255D1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A55EC-905F-AA4F-9F3C-14FA9C9C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699" y="939800"/>
            <a:ext cx="5000405" cy="2311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71B7B3-D50B-EC48-9665-0D5D2F31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939800"/>
            <a:ext cx="520700" cy="26797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5948B2F-A829-3345-80A9-F0B3BB8EDEE1}"/>
              </a:ext>
            </a:extLst>
          </p:cNvPr>
          <p:cNvSpPr/>
          <p:nvPr/>
        </p:nvSpPr>
        <p:spPr>
          <a:xfrm>
            <a:off x="3048000" y="2095500"/>
            <a:ext cx="914400" cy="1841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B95B86-20C8-5D4B-9971-8A12212DCCFC}"/>
              </a:ext>
            </a:extLst>
          </p:cNvPr>
          <p:cNvSpPr/>
          <p:nvPr/>
        </p:nvSpPr>
        <p:spPr>
          <a:xfrm>
            <a:off x="5334000" y="2101850"/>
            <a:ext cx="914400" cy="1841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8A31AF-2E7B-9545-A314-97663026A0E6}"/>
              </a:ext>
            </a:extLst>
          </p:cNvPr>
          <p:cNvSpPr/>
          <p:nvPr/>
        </p:nvSpPr>
        <p:spPr>
          <a:xfrm>
            <a:off x="4267200" y="2895600"/>
            <a:ext cx="914400" cy="1841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137429-F7A8-8C45-A290-C53DBF3AF680}"/>
              </a:ext>
            </a:extLst>
          </p:cNvPr>
          <p:cNvSpPr/>
          <p:nvPr/>
        </p:nvSpPr>
        <p:spPr>
          <a:xfrm>
            <a:off x="6095999" y="2746265"/>
            <a:ext cx="1003301" cy="1841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33233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1D421A-862E-164E-AB0D-54B115EA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41" y="788895"/>
            <a:ext cx="8686800" cy="17272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Fast and high-resolution pixel-based telescopes (CMS modules) in the target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Fast GEM detectors from CMS beyond the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Combination of several Calorimeters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4+2 CMS Muon DT chambers (</a:t>
            </a:r>
            <a:r>
              <a:rPr lang="en-GB" sz="2000" dirty="0" err="1"/>
              <a:t>triggerless</a:t>
            </a:r>
            <a:r>
              <a:rPr lang="en-GB" sz="2000" dirty="0"/>
              <a:t> readout)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Improved (integrated, low dead time) CMS DAQ system and trigger system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2FB5A4-3D09-1448-8362-83FC87B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573" y="68911"/>
            <a:ext cx="3458336" cy="695960"/>
          </a:xfrm>
        </p:spPr>
        <p:txBody>
          <a:bodyPr/>
          <a:lstStyle/>
          <a:p>
            <a:r>
              <a:rPr lang="en-GB" dirty="0"/>
              <a:t>2022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24B7D-873D-BA45-94AC-6AFAB32980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114800" y="6624638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34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Content Placeholder 5" descr="A screenshot of a map&#10;&#10;Description automatically generated">
            <a:extLst>
              <a:ext uri="{FF2B5EF4-FFF2-40B4-BE49-F238E27FC236}">
                <a16:creationId xmlns:a16="http://schemas.microsoft.com/office/drawing/2014/main" id="{A396C3D4-2B00-C141-8606-C6B8A4C58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93514"/>
            <a:ext cx="8990097" cy="4364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E7181B-EE5C-8945-B23C-58058E625A85}"/>
              </a:ext>
            </a:extLst>
          </p:cNvPr>
          <p:cNvSpPr/>
          <p:nvPr/>
        </p:nvSpPr>
        <p:spPr>
          <a:xfrm>
            <a:off x="163439" y="3445760"/>
            <a:ext cx="2620370" cy="1969657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7C0A5B-378B-0142-BEF2-9F23E3446ABB}"/>
              </a:ext>
            </a:extLst>
          </p:cNvPr>
          <p:cNvSpPr txBox="1"/>
          <p:nvPr/>
        </p:nvSpPr>
        <p:spPr>
          <a:xfrm>
            <a:off x="1130103" y="2474382"/>
            <a:ext cx="3077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00B050"/>
                </a:solidFill>
              </a:rPr>
              <a:t>Tracking around target with CMS Phase-2 Strip/Pixel</a:t>
            </a:r>
          </a:p>
          <a:p>
            <a:r>
              <a:rPr lang="en-IT" b="1" dirty="0">
                <a:solidFill>
                  <a:srgbClr val="00B050"/>
                </a:solidFill>
              </a:rPr>
              <a:t>Tracking Modules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53EAC8-0DD0-B547-9E87-98E75013FD85}"/>
              </a:ext>
            </a:extLst>
          </p:cNvPr>
          <p:cNvSpPr/>
          <p:nvPr/>
        </p:nvSpPr>
        <p:spPr>
          <a:xfrm>
            <a:off x="3688412" y="3328350"/>
            <a:ext cx="3547176" cy="19696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F790FB-C7F6-414B-857A-000693B78616}"/>
              </a:ext>
            </a:extLst>
          </p:cNvPr>
          <p:cNvSpPr txBox="1"/>
          <p:nvPr/>
        </p:nvSpPr>
        <p:spPr>
          <a:xfrm>
            <a:off x="4478741" y="2367302"/>
            <a:ext cx="2976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FF0000"/>
                </a:solidFill>
              </a:rPr>
              <a:t>Tracking in Muon Arms:</a:t>
            </a:r>
            <a:br>
              <a:rPr lang="en-IT" b="1" dirty="0">
                <a:solidFill>
                  <a:srgbClr val="FF0000"/>
                </a:solidFill>
              </a:rPr>
            </a:br>
            <a:r>
              <a:rPr lang="en-IT" b="1" dirty="0">
                <a:solidFill>
                  <a:srgbClr val="FF0000"/>
                </a:solidFill>
              </a:rPr>
              <a:t>GE2/1 M1 &amp; M2 modules</a:t>
            </a:r>
            <a:br>
              <a:rPr lang="en-IT" b="1" dirty="0">
                <a:solidFill>
                  <a:srgbClr val="FF0000"/>
                </a:solidFill>
              </a:rPr>
            </a:br>
            <a:r>
              <a:rPr lang="en-IT" b="1" dirty="0">
                <a:solidFill>
                  <a:srgbClr val="FF0000"/>
                </a:solidFill>
              </a:rPr>
              <a:t>+ dedicated HighRes 10x10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A4C8BA7-E2D3-BA41-84A8-95BD8241BA91}"/>
              </a:ext>
            </a:extLst>
          </p:cNvPr>
          <p:cNvSpPr/>
          <p:nvPr/>
        </p:nvSpPr>
        <p:spPr>
          <a:xfrm>
            <a:off x="8329140" y="1851850"/>
            <a:ext cx="604091" cy="1801504"/>
          </a:xfrm>
          <a:custGeom>
            <a:avLst/>
            <a:gdLst>
              <a:gd name="connsiteX0" fmla="*/ 0 w 604091"/>
              <a:gd name="connsiteY0" fmla="*/ 1801504 h 1801504"/>
              <a:gd name="connsiteX1" fmla="*/ 600502 w 604091"/>
              <a:gd name="connsiteY1" fmla="*/ 696036 h 1801504"/>
              <a:gd name="connsiteX2" fmla="*/ 204717 w 604091"/>
              <a:gd name="connsiteY2" fmla="*/ 0 h 1801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091" h="1801504">
                <a:moveTo>
                  <a:pt x="0" y="1801504"/>
                </a:moveTo>
                <a:cubicBezTo>
                  <a:pt x="283191" y="1398895"/>
                  <a:pt x="566383" y="996287"/>
                  <a:pt x="600502" y="696036"/>
                </a:cubicBezTo>
                <a:cubicBezTo>
                  <a:pt x="634622" y="395785"/>
                  <a:pt x="419669" y="197892"/>
                  <a:pt x="204717" y="0"/>
                </a:cubicBezTo>
              </a:path>
            </a:pathLst>
          </a:custGeom>
          <a:noFill/>
          <a:ln w="57150">
            <a:solidFill>
              <a:srgbClr val="7030A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3F4C-1EB9-7041-B445-5038615CEEB7}"/>
              </a:ext>
            </a:extLst>
          </p:cNvPr>
          <p:cNvSpPr txBox="1"/>
          <p:nvPr/>
        </p:nvSpPr>
        <p:spPr>
          <a:xfrm>
            <a:off x="7826077" y="1520807"/>
            <a:ext cx="113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rgbClr val="7030A0"/>
                </a:solidFill>
              </a:rPr>
              <a:t>CMS DT</a:t>
            </a:r>
          </a:p>
        </p:txBody>
      </p:sp>
    </p:spTree>
    <p:extLst>
      <p:ext uri="{BB962C8B-B14F-4D97-AF65-F5344CB8AC3E}">
        <p14:creationId xmlns:p14="http://schemas.microsoft.com/office/powerpoint/2010/main" val="32061389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278729-4E0E-EC4A-9A86-24E4B271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9032" y="75004"/>
            <a:ext cx="3458336" cy="695960"/>
          </a:xfrm>
        </p:spPr>
        <p:txBody>
          <a:bodyPr/>
          <a:lstStyle/>
          <a:p>
            <a:r>
              <a:rPr lang="en-GB" dirty="0"/>
              <a:t>GEM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57FCB-0BAB-ED49-8802-11835ECBE8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010400" y="6624638"/>
            <a:ext cx="2133600" cy="1936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510A81-E1C6-BD42-BE73-1B3BB53E2664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2CD315-D957-AF48-BE56-B4F5CE0B8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86730"/>
            <a:ext cx="8839200" cy="22159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2 Dedicated hi-resolution 10x10 triple-GEM X-Y, 260 um pitch (75 um resolution)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Standard CMS GE2/1 M1 and Me2 modules in muon arms</a:t>
            </a:r>
          </a:p>
          <a:p>
            <a:pPr lvl="1"/>
            <a:r>
              <a:rPr lang="en-GB" dirty="0"/>
              <a:t>Trapezoidal, 360-600 um resolution</a:t>
            </a:r>
          </a:p>
          <a:p>
            <a:pPr lvl="1"/>
            <a:endParaRPr lang="en-GB" dirty="0"/>
          </a:p>
          <a:p>
            <a:r>
              <a:rPr lang="en-GB" sz="1800" dirty="0"/>
              <a:t>All (to be..) read-out by CMS phase2 DAQ</a:t>
            </a:r>
          </a:p>
          <a:p>
            <a:endParaRPr lang="en-GB" sz="1800" dirty="0"/>
          </a:p>
          <a:p>
            <a:r>
              <a:rPr lang="en-GB" sz="1800" dirty="0"/>
              <a:t>We plan to have a dedicated CMS TB before Lemma TB to assess the performance of the detectors and integrate the electronics.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0380F2-8551-7047-A3DB-CA26AD54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46" y="3101783"/>
            <a:ext cx="7075492" cy="34275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113067-EDDE-E24E-9B79-B485106152C1}"/>
              </a:ext>
            </a:extLst>
          </p:cNvPr>
          <p:cNvSpPr/>
          <p:nvPr/>
        </p:nvSpPr>
        <p:spPr>
          <a:xfrm>
            <a:off x="986141" y="3101783"/>
            <a:ext cx="3598778" cy="3272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726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EE447-2176-9E45-B486-05A11E2E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58" y="-18589"/>
            <a:ext cx="8441883" cy="1354217"/>
          </a:xfrm>
        </p:spPr>
        <p:txBody>
          <a:bodyPr/>
          <a:lstStyle/>
          <a:p>
            <a:r>
              <a:rPr lang="en-IT" dirty="0"/>
              <a:t>Summary of possible interest in Bari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5C0403-93B3-444A-97ED-D493C77B6F81}"/>
              </a:ext>
            </a:extLst>
          </p:cNvPr>
          <p:cNvSpPr txBox="1"/>
          <p:nvPr/>
        </p:nvSpPr>
        <p:spPr>
          <a:xfrm>
            <a:off x="333383" y="1219200"/>
            <a:ext cx="733014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Considerando le nostre competenze possibili ambiti:</a:t>
            </a:r>
          </a:p>
          <a:p>
            <a:endParaRPr lang="en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Physics studies: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</a:t>
            </a:r>
            <a:r>
              <a:rPr lang="en-IT" dirty="0"/>
              <a:t>tilizzando il framework esistente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Detector optimization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IT" dirty="0"/>
              <a:t>tudio del fondo e interazione con detector: ottimizzazione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IT" dirty="0"/>
              <a:t>inergia con AIDAINNOVA WP7.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Recontruction algorithm: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IT" dirty="0"/>
              <a:t>ecniche ML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IT" dirty="0"/>
              <a:t>racking con GPU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Software development for future collider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/>
              <a:t>Sinergia con AIDAINNOVA WP12.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Test beam: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T" dirty="0"/>
              <a:t>Sinergia CMS Phase2  (pixel, GEM, DT , ECAL e DAQ per il momento)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/>
              <a:t>Neutrino background and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Expertise a Bari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fisica</a:t>
            </a:r>
            <a:r>
              <a:rPr lang="en-GB" dirty="0"/>
              <a:t> neutrino</a:t>
            </a:r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541318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34EC-2ABB-4246-A3BC-9143CFB1A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215" y="141982"/>
            <a:ext cx="6046185" cy="677108"/>
          </a:xfrm>
        </p:spPr>
        <p:txBody>
          <a:bodyPr/>
          <a:lstStyle/>
          <a:p>
            <a:r>
              <a:rPr lang="en-IT" dirty="0"/>
              <a:t>RD_MUCOL anagrafica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023A59-9A0C-124E-95E4-FB2295464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963424"/>
            <a:ext cx="8077200" cy="461665"/>
          </a:xfrm>
        </p:spPr>
        <p:txBody>
          <a:bodyPr/>
          <a:lstStyle/>
          <a:p>
            <a:r>
              <a:rPr lang="en-IT" sz="3000" dirty="0"/>
              <a:t>Attualmente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60CAA9-4EF2-4341-8602-A48524FBC8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28372"/>
              </p:ext>
            </p:extLst>
          </p:nvPr>
        </p:nvGraphicFramePr>
        <p:xfrm>
          <a:off x="3352800" y="1066800"/>
          <a:ext cx="3276600" cy="3086100"/>
        </p:xfrm>
        <a:graphic>
          <a:graphicData uri="http://schemas.openxmlformats.org/drawingml/2006/table">
            <a:tbl>
              <a:tblPr/>
              <a:tblGrid>
                <a:gridCol w="1941689">
                  <a:extLst>
                    <a:ext uri="{9D8B030D-6E8A-4147-A177-3AD203B41FA5}">
                      <a16:colId xmlns:a16="http://schemas.microsoft.com/office/drawing/2014/main" val="3169745247"/>
                    </a:ext>
                  </a:extLst>
                </a:gridCol>
                <a:gridCol w="1334911">
                  <a:extLst>
                    <a:ext uri="{9D8B030D-6E8A-4147-A177-3AD203B41FA5}">
                      <a16:colId xmlns:a16="http://schemas.microsoft.com/office/drawing/2014/main" val="23720918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 err="1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C.Aruta</a:t>
                      </a:r>
                      <a:endParaRPr lang="en-GB" sz="2000" b="1" dirty="0">
                        <a:solidFill>
                          <a:srgbClr val="4A86E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38708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A. Colaleo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65667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M. Maggi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54344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S. My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189656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F. Simone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00158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L. </a:t>
                      </a:r>
                      <a:r>
                        <a:rPr lang="en-GB" sz="2000" b="1" dirty="0" err="1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Silvestris</a:t>
                      </a:r>
                      <a:endParaRPr lang="en-GB" sz="2000" b="1" dirty="0">
                        <a:solidFill>
                          <a:srgbClr val="4A86E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4A86E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42808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R. Venditti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9855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P. </a:t>
                      </a:r>
                      <a:r>
                        <a:rPr lang="en-GB" sz="2000" b="1" dirty="0" err="1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Verwilligen</a:t>
                      </a:r>
                      <a:endParaRPr lang="en-GB" sz="2000" b="1" dirty="0">
                        <a:solidFill>
                          <a:srgbClr val="3C78D8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3C78D8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2220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  <a:endParaRPr lang="en-GB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20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100 %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501445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44B7B15-6896-3D44-B152-525DA230AFB1}"/>
              </a:ext>
            </a:extLst>
          </p:cNvPr>
          <p:cNvSpPr txBox="1">
            <a:spLocks/>
          </p:cNvSpPr>
          <p:nvPr/>
        </p:nvSpPr>
        <p:spPr>
          <a:xfrm>
            <a:off x="431553" y="4495800"/>
            <a:ext cx="8585693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600" b="0" i="1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IT" sz="2000" i="0" kern="0" dirty="0"/>
              <a:t>Le percentuali non sono sinergiche con altre sigle al momento. Ma e’ prevista sinergia con AIDAINNOVA (approvazione inizio 2021).</a:t>
            </a:r>
          </a:p>
          <a:p>
            <a:endParaRPr lang="en-IT" sz="2000" i="0" kern="0" dirty="0"/>
          </a:p>
          <a:p>
            <a:r>
              <a:rPr lang="en-IT" sz="2000" i="0" kern="0" dirty="0"/>
              <a:t>Ovviamente siete invitati a contribuire al progetto:</a:t>
            </a:r>
          </a:p>
          <a:p>
            <a:r>
              <a:rPr lang="en-IT" sz="2000" i="0" kern="0" dirty="0"/>
              <a:t>	</a:t>
            </a:r>
            <a:r>
              <a:rPr lang="en-IT" sz="2000" i="0" kern="0" dirty="0">
                <a:sym typeface="Wingdings" pitchFamily="2" charset="2"/>
              </a:rPr>
              <a:t> </a:t>
            </a:r>
            <a:r>
              <a:rPr lang="en-IT" sz="2000" i="0" kern="0" dirty="0"/>
              <a:t> ma non e’ indispensabile avere delle percentuali.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2E277-9727-C047-A080-F5CF0CF508D8}"/>
              </a:ext>
            </a:extLst>
          </p:cNvPr>
          <p:cNvSpPr txBox="1"/>
          <p:nvPr/>
        </p:nvSpPr>
        <p:spPr>
          <a:xfrm>
            <a:off x="7162800" y="3733800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IT" dirty="0"/>
              <a:t>igla su dot1z.</a:t>
            </a:r>
          </a:p>
        </p:txBody>
      </p:sp>
    </p:spTree>
    <p:extLst>
      <p:ext uri="{BB962C8B-B14F-4D97-AF65-F5344CB8AC3E}">
        <p14:creationId xmlns:p14="http://schemas.microsoft.com/office/powerpoint/2010/main" val="37373777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17502-4025-A24A-B4EE-C552982F0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9448" y="1377669"/>
            <a:ext cx="6196330" cy="553998"/>
          </a:xfrm>
        </p:spPr>
        <p:txBody>
          <a:bodyPr/>
          <a:lstStyle/>
          <a:p>
            <a:r>
              <a:rPr lang="en-IT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1078466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11743" y="94846"/>
            <a:ext cx="51193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20" dirty="0">
                <a:solidFill>
                  <a:srgbClr val="800000"/>
                </a:solidFill>
                <a:latin typeface="Calibri"/>
                <a:cs typeface="Calibri"/>
              </a:rPr>
              <a:t>Physics at </a:t>
            </a:r>
            <a:r>
              <a:rPr sz="4400" b="1" spc="-5" dirty="0">
                <a:solidFill>
                  <a:srgbClr val="800000"/>
                </a:solidFill>
                <a:latin typeface="Calibri"/>
                <a:cs typeface="Calibri"/>
              </a:rPr>
              <a:t>high</a:t>
            </a:r>
            <a:r>
              <a:rPr sz="4400" b="1" spc="-15" dirty="0">
                <a:solidFill>
                  <a:srgbClr val="800000"/>
                </a:solidFill>
                <a:latin typeface="Calibri"/>
                <a:cs typeface="Calibri"/>
              </a:rPr>
              <a:t> energy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51" y="1073056"/>
            <a:ext cx="8297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latin typeface="Calibri"/>
                <a:cs typeface="Calibri"/>
              </a:rPr>
              <a:t>Multi-TeV </a:t>
            </a:r>
            <a:r>
              <a:rPr sz="1800" b="1" spc="-10" dirty="0">
                <a:latin typeface="Calibri"/>
                <a:cs typeface="Calibri"/>
              </a:rPr>
              <a:t>energy scale allows to </a:t>
            </a:r>
            <a:r>
              <a:rPr sz="1800" b="1" spc="-15" dirty="0">
                <a:latin typeface="Calibri"/>
                <a:cs typeface="Calibri"/>
              </a:rPr>
              <a:t>explore physics beyond </a:t>
            </a:r>
            <a:r>
              <a:rPr sz="1800" b="1" spc="-5" dirty="0">
                <a:latin typeface="Calibri"/>
                <a:cs typeface="Calibri"/>
              </a:rPr>
              <a:t>SM both </a:t>
            </a:r>
            <a:r>
              <a:rPr sz="1800" b="1" spc="-10" dirty="0">
                <a:latin typeface="Calibri"/>
                <a:cs typeface="Calibri"/>
              </a:rPr>
              <a:t>directly </a:t>
            </a:r>
            <a:r>
              <a:rPr sz="1800" b="1" spc="-5" dirty="0">
                <a:latin typeface="Calibri"/>
                <a:cs typeface="Calibri"/>
              </a:rPr>
              <a:t>and</a:t>
            </a:r>
            <a:r>
              <a:rPr sz="1800" b="1" spc="2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indirectly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525026"/>
            <a:ext cx="9144000" cy="48889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39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989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9505" y="23061"/>
            <a:ext cx="286194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0" dirty="0"/>
              <a:t>Brief</a:t>
            </a:r>
            <a:r>
              <a:rPr sz="4400" spc="-75" dirty="0"/>
              <a:t> </a:t>
            </a:r>
            <a:r>
              <a:rPr sz="4400" spc="-15" dirty="0"/>
              <a:t>history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96488" y="679229"/>
            <a:ext cx="8945245" cy="479253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alibri"/>
                <a:cs typeface="Calibri"/>
              </a:rPr>
              <a:t>The </a:t>
            </a:r>
            <a:r>
              <a:rPr b="1" spc="-5" dirty="0">
                <a:solidFill>
                  <a:srgbClr val="800000"/>
                </a:solidFill>
                <a:latin typeface="Calibri"/>
                <a:cs typeface="Calibri"/>
              </a:rPr>
              <a:t>muon collider idea </a:t>
            </a:r>
            <a:r>
              <a:rPr spc="-10" dirty="0">
                <a:latin typeface="Calibri"/>
                <a:cs typeface="Calibri"/>
              </a:rPr>
              <a:t>was </a:t>
            </a:r>
            <a:r>
              <a:rPr spc="-20" dirty="0">
                <a:latin typeface="Calibri"/>
                <a:cs typeface="Calibri"/>
              </a:rPr>
              <a:t>first </a:t>
            </a:r>
            <a:r>
              <a:rPr spc="-15" dirty="0">
                <a:latin typeface="Calibri"/>
                <a:cs typeface="Calibri"/>
              </a:rPr>
              <a:t>introduced </a:t>
            </a:r>
            <a:r>
              <a:rPr spc="-5" dirty="0">
                <a:latin typeface="Calibri"/>
                <a:cs typeface="Calibri"/>
              </a:rPr>
              <a:t>in </a:t>
            </a:r>
            <a:r>
              <a:rPr b="1" dirty="0">
                <a:latin typeface="Calibri"/>
                <a:cs typeface="Calibri"/>
              </a:rPr>
              <a:t>early</a:t>
            </a:r>
            <a:r>
              <a:rPr b="1" spc="70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1980’s</a:t>
            </a:r>
            <a:endParaRPr dirty="0">
              <a:latin typeface="Calibri"/>
              <a:cs typeface="Calibri"/>
            </a:endParaRPr>
          </a:p>
          <a:p>
            <a:pPr marL="329565">
              <a:lnSpc>
                <a:spcPct val="100000"/>
              </a:lnSpc>
              <a:spcBef>
                <a:spcPts val="725"/>
              </a:spcBef>
            </a:pPr>
            <a:r>
              <a:rPr i="1" dirty="0">
                <a:latin typeface="Calibri"/>
                <a:cs typeface="Calibri"/>
              </a:rPr>
              <a:t>[A. </a:t>
            </a:r>
            <a:r>
              <a:rPr i="1" spc="-5" dirty="0">
                <a:latin typeface="Calibri"/>
                <a:cs typeface="Calibri"/>
              </a:rPr>
              <a:t>N. Skrinsky and </a:t>
            </a:r>
            <a:r>
              <a:rPr i="1" spc="-100" dirty="0">
                <a:latin typeface="Calibri"/>
                <a:cs typeface="Calibri"/>
              </a:rPr>
              <a:t>V. V. </a:t>
            </a:r>
            <a:r>
              <a:rPr i="1" spc="-5" dirty="0">
                <a:latin typeface="Calibri"/>
                <a:cs typeface="Calibri"/>
              </a:rPr>
              <a:t>Parkhomchuk, </a:t>
            </a:r>
            <a:r>
              <a:rPr i="1" spc="-30" dirty="0">
                <a:latin typeface="Calibri"/>
                <a:cs typeface="Calibri"/>
              </a:rPr>
              <a:t>D. </a:t>
            </a:r>
            <a:r>
              <a:rPr i="1" spc="-10" dirty="0">
                <a:latin typeface="Calibri"/>
                <a:cs typeface="Calibri"/>
              </a:rPr>
              <a:t>Neuffer</a:t>
            </a:r>
            <a:r>
              <a:rPr i="1" spc="190" dirty="0">
                <a:latin typeface="Calibri"/>
                <a:cs typeface="Calibri"/>
              </a:rPr>
              <a:t> </a:t>
            </a:r>
            <a:r>
              <a:rPr i="1" dirty="0">
                <a:latin typeface="Calibri"/>
                <a:cs typeface="Calibri"/>
              </a:rPr>
              <a:t>]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pc="-5" dirty="0">
                <a:latin typeface="Calibri"/>
                <a:cs typeface="Calibri"/>
              </a:rPr>
              <a:t>the idea </a:t>
            </a:r>
            <a:r>
              <a:rPr spc="-10" dirty="0">
                <a:latin typeface="Calibri"/>
                <a:cs typeface="Calibri"/>
              </a:rPr>
              <a:t>was </a:t>
            </a:r>
            <a:r>
              <a:rPr spc="-5" dirty="0">
                <a:latin typeface="Calibri"/>
                <a:cs typeface="Calibri"/>
              </a:rPr>
              <a:t>further </a:t>
            </a:r>
            <a:r>
              <a:rPr spc="-10" dirty="0">
                <a:latin typeface="Calibri"/>
                <a:cs typeface="Calibri"/>
              </a:rPr>
              <a:t>developed by </a:t>
            </a:r>
            <a:r>
              <a:rPr dirty="0">
                <a:latin typeface="Calibri"/>
                <a:cs typeface="Calibri"/>
              </a:rPr>
              <a:t>a </a:t>
            </a:r>
            <a:r>
              <a:rPr b="1" dirty="0">
                <a:solidFill>
                  <a:srgbClr val="800000"/>
                </a:solidFill>
                <a:latin typeface="Calibri"/>
                <a:cs typeface="Calibri"/>
              </a:rPr>
              <a:t>series of </a:t>
            </a:r>
            <a:r>
              <a:rPr b="1" spc="-10" dirty="0">
                <a:solidFill>
                  <a:srgbClr val="800000"/>
                </a:solidFill>
                <a:latin typeface="Calibri"/>
                <a:cs typeface="Calibri"/>
              </a:rPr>
              <a:t>world-wide</a:t>
            </a:r>
            <a:r>
              <a:rPr b="1" spc="7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800000"/>
                </a:solidFill>
                <a:latin typeface="Calibri"/>
                <a:cs typeface="Calibri"/>
              </a:rPr>
              <a:t>collaborations</a:t>
            </a:r>
            <a:endParaRPr dirty="0">
              <a:latin typeface="Calibri"/>
              <a:cs typeface="Calibri"/>
            </a:endParaRPr>
          </a:p>
          <a:p>
            <a:pPr marL="354965" marR="280035" indent="-342900">
              <a:lnSpc>
                <a:spcPct val="119100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1" dirty="0">
                <a:solidFill>
                  <a:srgbClr val="800000"/>
                </a:solidFill>
                <a:latin typeface="Calibri"/>
                <a:cs typeface="Calibri"/>
              </a:rPr>
              <a:t>US </a:t>
            </a:r>
            <a:r>
              <a:rPr b="1" spc="-5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spc="-5" dirty="0">
                <a:solidFill>
                  <a:srgbClr val="800000"/>
                </a:solidFill>
                <a:latin typeface="Calibri"/>
                <a:cs typeface="Calibri"/>
              </a:rPr>
              <a:t>uon </a:t>
            </a:r>
            <a:r>
              <a:rPr b="1" spc="-10" dirty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800000"/>
                </a:solidFill>
                <a:latin typeface="Calibri"/>
                <a:cs typeface="Calibri"/>
              </a:rPr>
              <a:t>ccelerator </a:t>
            </a:r>
            <a:r>
              <a:rPr b="1" spc="-15" dirty="0">
                <a:solidFill>
                  <a:srgbClr val="800000"/>
                </a:solidFill>
                <a:latin typeface="Calibri"/>
                <a:cs typeface="Calibri"/>
              </a:rPr>
              <a:t>P</a:t>
            </a:r>
            <a:r>
              <a:rPr spc="-15" dirty="0">
                <a:solidFill>
                  <a:srgbClr val="800000"/>
                </a:solidFill>
                <a:latin typeface="Calibri"/>
                <a:cs typeface="Calibri"/>
              </a:rPr>
              <a:t>rogram </a:t>
            </a:r>
            <a:r>
              <a:rPr b="1" dirty="0">
                <a:solidFill>
                  <a:srgbClr val="800000"/>
                </a:solidFill>
                <a:latin typeface="Calibri"/>
                <a:cs typeface="Calibri"/>
              </a:rPr>
              <a:t>– </a:t>
            </a:r>
            <a:r>
              <a:rPr b="1" spc="-60" dirty="0">
                <a:solidFill>
                  <a:srgbClr val="800000"/>
                </a:solidFill>
                <a:latin typeface="Calibri"/>
                <a:cs typeface="Calibri"/>
              </a:rPr>
              <a:t>MAP, </a:t>
            </a:r>
            <a:r>
              <a:rPr spc="-15" dirty="0">
                <a:latin typeface="Calibri"/>
                <a:cs typeface="Calibri"/>
              </a:rPr>
              <a:t>created </a:t>
            </a:r>
            <a:r>
              <a:rPr spc="-5" dirty="0">
                <a:latin typeface="Calibri"/>
                <a:cs typeface="Calibri"/>
              </a:rPr>
              <a:t>in </a:t>
            </a:r>
            <a:r>
              <a:rPr b="1" spc="-5" dirty="0">
                <a:latin typeface="Calibri"/>
                <a:cs typeface="Calibri"/>
              </a:rPr>
              <a:t>2011, </a:t>
            </a:r>
            <a:r>
              <a:rPr spc="-10" dirty="0">
                <a:latin typeface="Calibri"/>
                <a:cs typeface="Calibri"/>
              </a:rPr>
              <a:t>was </a:t>
            </a:r>
            <a:r>
              <a:rPr spc="-5" dirty="0">
                <a:latin typeface="Calibri"/>
                <a:cs typeface="Calibri"/>
              </a:rPr>
              <a:t>killed in </a:t>
            </a:r>
            <a:r>
              <a:rPr b="1" spc="-5" dirty="0">
                <a:latin typeface="Calibri"/>
                <a:cs typeface="Calibri"/>
              </a:rPr>
              <a:t>2014  </a:t>
            </a:r>
            <a:r>
              <a:rPr i="1" dirty="0">
                <a:latin typeface="Calibri"/>
                <a:cs typeface="Calibri"/>
              </a:rPr>
              <a:t>MAP </a:t>
            </a:r>
            <a:r>
              <a:rPr i="1" spc="-10" dirty="0">
                <a:latin typeface="Calibri"/>
                <a:cs typeface="Calibri"/>
              </a:rPr>
              <a:t>developed </a:t>
            </a:r>
            <a:r>
              <a:rPr i="1" dirty="0">
                <a:latin typeface="Calibri"/>
                <a:cs typeface="Calibri"/>
              </a:rPr>
              <a:t>a </a:t>
            </a:r>
            <a:r>
              <a:rPr b="1" i="1" spc="-10" dirty="0">
                <a:latin typeface="Calibri-BoldItalic"/>
                <a:cs typeface="Calibri-BoldItalic"/>
              </a:rPr>
              <a:t>proton </a:t>
            </a:r>
            <a:r>
              <a:rPr b="1" i="1" spc="-5" dirty="0">
                <a:latin typeface="Calibri-BoldItalic"/>
                <a:cs typeface="Calibri-BoldItalic"/>
              </a:rPr>
              <a:t>driver scheme </a:t>
            </a:r>
            <a:r>
              <a:rPr i="1" spc="-5" dirty="0">
                <a:latin typeface="Calibri"/>
                <a:cs typeface="Calibri"/>
              </a:rPr>
              <a:t>and addressed </a:t>
            </a:r>
            <a:r>
              <a:rPr i="1" dirty="0">
                <a:latin typeface="Calibri"/>
                <a:cs typeface="Calibri"/>
              </a:rPr>
              <a:t>the </a:t>
            </a:r>
            <a:r>
              <a:rPr i="1" spc="-5" dirty="0">
                <a:latin typeface="Calibri"/>
                <a:cs typeface="Calibri"/>
              </a:rPr>
              <a:t>feasibility of </a:t>
            </a:r>
            <a:r>
              <a:rPr i="1" dirty="0">
                <a:latin typeface="Calibri"/>
                <a:cs typeface="Calibri"/>
              </a:rPr>
              <a:t>the  </a:t>
            </a:r>
            <a:r>
              <a:rPr i="1" spc="-10" dirty="0">
                <a:latin typeface="Calibri"/>
                <a:cs typeface="Calibri"/>
              </a:rPr>
              <a:t>novel </a:t>
            </a:r>
            <a:r>
              <a:rPr i="1" spc="-5" dirty="0">
                <a:latin typeface="Calibri"/>
                <a:cs typeface="Calibri"/>
              </a:rPr>
              <a:t>technologies required </a:t>
            </a:r>
            <a:r>
              <a:rPr i="1" spc="-10" dirty="0">
                <a:latin typeface="Calibri"/>
                <a:cs typeface="Calibri"/>
              </a:rPr>
              <a:t>for </a:t>
            </a:r>
            <a:r>
              <a:rPr i="1" spc="-5" dirty="0">
                <a:latin typeface="Calibri"/>
                <a:cs typeface="Calibri"/>
              </a:rPr>
              <a:t>Muon Colliders and Neutrino</a:t>
            </a:r>
            <a:r>
              <a:rPr i="1" spc="15" dirty="0">
                <a:latin typeface="Calibri"/>
                <a:cs typeface="Calibri"/>
              </a:rPr>
              <a:t> </a:t>
            </a:r>
            <a:r>
              <a:rPr i="1" spc="-10" dirty="0">
                <a:latin typeface="Calibri"/>
                <a:cs typeface="Calibri"/>
              </a:rPr>
              <a:t>Factories</a:t>
            </a:r>
            <a:endParaRPr dirty="0">
              <a:latin typeface="Calibri"/>
              <a:cs typeface="Calibri"/>
            </a:endParaRPr>
          </a:p>
          <a:p>
            <a:pPr marL="37465" algn="ctr">
              <a:lnSpc>
                <a:spcPct val="100000"/>
              </a:lnSpc>
              <a:spcBef>
                <a:spcPts val="500"/>
              </a:spcBef>
            </a:pPr>
            <a:r>
              <a:rPr b="1" i="1" spc="-5" dirty="0">
                <a:latin typeface="Calibri-BoldItalic"/>
                <a:cs typeface="Calibri-BoldItalic"/>
              </a:rPr>
              <a:t>"Muon </a:t>
            </a:r>
            <a:r>
              <a:rPr b="1" i="1" spc="-10" dirty="0">
                <a:latin typeface="Calibri-BoldItalic"/>
                <a:cs typeface="Calibri-BoldItalic"/>
              </a:rPr>
              <a:t>Accelerator for Particle Physics,"</a:t>
            </a:r>
            <a:r>
              <a:rPr b="1" i="1" spc="-15" dirty="0">
                <a:latin typeface="Calibri-BoldItalic"/>
                <a:cs typeface="Calibri-BoldItalic"/>
              </a:rPr>
              <a:t> </a:t>
            </a:r>
            <a:r>
              <a:rPr b="1" i="1" spc="-35" dirty="0">
                <a:latin typeface="Calibri-BoldItalic"/>
                <a:cs typeface="Calibri-BoldItalic"/>
              </a:rPr>
              <a:t>JINST,</a:t>
            </a:r>
            <a:endParaRPr dirty="0">
              <a:latin typeface="Calibri-BoldItalic"/>
              <a:cs typeface="Calibri-BoldItalic"/>
            </a:endParaRPr>
          </a:p>
          <a:p>
            <a:pPr marL="1184275">
              <a:lnSpc>
                <a:spcPct val="100000"/>
              </a:lnSpc>
              <a:spcBef>
                <a:spcPts val="465"/>
              </a:spcBef>
            </a:pPr>
            <a:r>
              <a:rPr i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https://iopscience.iop.org/journal/1748-0221/page/extraproc46</a:t>
            </a:r>
            <a:endParaRPr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1" spc="-5" dirty="0">
                <a:solidFill>
                  <a:srgbClr val="800000"/>
                </a:solidFill>
                <a:latin typeface="Calibri"/>
                <a:cs typeface="Calibri"/>
              </a:rPr>
              <a:t>LEMMA (L</a:t>
            </a:r>
            <a:r>
              <a:rPr spc="-5" dirty="0">
                <a:solidFill>
                  <a:srgbClr val="800000"/>
                </a:solidFill>
                <a:latin typeface="Calibri"/>
                <a:cs typeface="Calibri"/>
              </a:rPr>
              <a:t>ow </a:t>
            </a:r>
            <a:r>
              <a:rPr b="1" spc="-15" dirty="0">
                <a:solidFill>
                  <a:srgbClr val="800000"/>
                </a:solidFill>
                <a:latin typeface="Calibri"/>
                <a:cs typeface="Calibri"/>
              </a:rPr>
              <a:t>EM</a:t>
            </a:r>
            <a:r>
              <a:rPr spc="-15" dirty="0">
                <a:solidFill>
                  <a:srgbClr val="800000"/>
                </a:solidFill>
                <a:latin typeface="Calibri"/>
                <a:cs typeface="Calibri"/>
              </a:rPr>
              <a:t>ittance </a:t>
            </a:r>
            <a:r>
              <a:rPr b="1" spc="-5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spc="-5" dirty="0">
                <a:solidFill>
                  <a:srgbClr val="800000"/>
                </a:solidFill>
                <a:latin typeface="Calibri"/>
                <a:cs typeface="Calibri"/>
              </a:rPr>
              <a:t>uon </a:t>
            </a:r>
            <a:r>
              <a:rPr b="1" spc="-10" dirty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r>
              <a:rPr spc="-10" dirty="0">
                <a:solidFill>
                  <a:srgbClr val="800000"/>
                </a:solidFill>
                <a:latin typeface="Calibri"/>
                <a:cs typeface="Calibri"/>
              </a:rPr>
              <a:t>ccelerator</a:t>
            </a:r>
            <a:r>
              <a:rPr b="1" spc="-10" dirty="0">
                <a:solidFill>
                  <a:srgbClr val="800000"/>
                </a:solidFill>
                <a:latin typeface="Calibri"/>
                <a:cs typeface="Calibri"/>
              </a:rPr>
              <a:t>) </a:t>
            </a:r>
            <a:r>
              <a:rPr spc="-10" dirty="0">
                <a:latin typeface="Calibri"/>
                <a:cs typeface="Calibri"/>
              </a:rPr>
              <a:t>concept was proposed </a:t>
            </a:r>
            <a:r>
              <a:rPr spc="-5" dirty="0">
                <a:latin typeface="Calibri"/>
                <a:cs typeface="Calibri"/>
              </a:rPr>
              <a:t>in</a:t>
            </a:r>
            <a:r>
              <a:rPr spc="65" dirty="0">
                <a:latin typeface="Calibri"/>
                <a:cs typeface="Calibri"/>
              </a:rPr>
              <a:t> </a:t>
            </a:r>
            <a:r>
              <a:rPr b="1" spc="-5" dirty="0">
                <a:latin typeface="Calibri"/>
                <a:cs typeface="Calibri"/>
              </a:rPr>
              <a:t>2013</a:t>
            </a:r>
            <a:endParaRPr dirty="0">
              <a:latin typeface="Calibri"/>
              <a:cs typeface="Calibri"/>
            </a:endParaRPr>
          </a:p>
          <a:p>
            <a:pPr marL="202565">
              <a:lnSpc>
                <a:spcPct val="100000"/>
              </a:lnSpc>
              <a:spcBef>
                <a:spcPts val="725"/>
              </a:spcBef>
            </a:pPr>
            <a:r>
              <a:rPr i="1" dirty="0">
                <a:latin typeface="Calibri"/>
                <a:cs typeface="Calibri"/>
              </a:rPr>
              <a:t>a </a:t>
            </a:r>
            <a:r>
              <a:rPr i="1" spc="-10" dirty="0">
                <a:latin typeface="Calibri"/>
                <a:cs typeface="Calibri"/>
              </a:rPr>
              <a:t>new end-to-end </a:t>
            </a:r>
            <a:r>
              <a:rPr i="1" spc="-5" dirty="0">
                <a:latin typeface="Calibri"/>
                <a:cs typeface="Calibri"/>
              </a:rPr>
              <a:t>design of </a:t>
            </a:r>
            <a:r>
              <a:rPr i="1" dirty="0">
                <a:latin typeface="Calibri"/>
                <a:cs typeface="Calibri"/>
              </a:rPr>
              <a:t>a </a:t>
            </a:r>
            <a:r>
              <a:rPr b="1" i="1" spc="-10" dirty="0">
                <a:latin typeface="Calibri-BoldItalic"/>
                <a:cs typeface="Calibri-BoldItalic"/>
              </a:rPr>
              <a:t>positron </a:t>
            </a:r>
            <a:r>
              <a:rPr b="1" i="1" spc="-5" dirty="0">
                <a:latin typeface="Calibri-BoldItalic"/>
                <a:cs typeface="Calibri-BoldItalic"/>
              </a:rPr>
              <a:t>driven scheme </a:t>
            </a:r>
            <a:r>
              <a:rPr i="1" dirty="0">
                <a:latin typeface="Calibri"/>
                <a:cs typeface="Calibri"/>
              </a:rPr>
              <a:t>is </a:t>
            </a:r>
            <a:r>
              <a:rPr i="1" spc="-5" dirty="0">
                <a:latin typeface="Calibri"/>
                <a:cs typeface="Calibri"/>
              </a:rPr>
              <a:t>presently under </a:t>
            </a:r>
            <a:r>
              <a:rPr i="1" spc="-10" dirty="0">
                <a:latin typeface="Calibri"/>
                <a:cs typeface="Calibri"/>
              </a:rPr>
              <a:t>study</a:t>
            </a:r>
            <a:endParaRPr dirty="0">
              <a:latin typeface="Calibri"/>
              <a:cs typeface="Calibri"/>
            </a:endParaRPr>
          </a:p>
          <a:p>
            <a:pPr marL="126364">
              <a:lnSpc>
                <a:spcPct val="100000"/>
              </a:lnSpc>
              <a:spcBef>
                <a:spcPts val="484"/>
              </a:spcBef>
            </a:pPr>
            <a:r>
              <a:rPr i="1" spc="-10" dirty="0">
                <a:latin typeface="Calibri"/>
                <a:cs typeface="Calibri"/>
              </a:rPr>
              <a:t>by </a:t>
            </a:r>
            <a:r>
              <a:rPr i="1" spc="-5" dirty="0">
                <a:latin typeface="Calibri"/>
                <a:cs typeface="Calibri"/>
              </a:rPr>
              <a:t>INFN-LNF </a:t>
            </a:r>
            <a:r>
              <a:rPr i="1" spc="-10" dirty="0">
                <a:latin typeface="Calibri"/>
                <a:cs typeface="Calibri"/>
              </a:rPr>
              <a:t>et </a:t>
            </a:r>
            <a:r>
              <a:rPr i="1" dirty="0">
                <a:latin typeface="Calibri"/>
                <a:cs typeface="Calibri"/>
              </a:rPr>
              <a:t>al. </a:t>
            </a:r>
            <a:r>
              <a:rPr i="1" spc="-10" dirty="0">
                <a:latin typeface="Calibri"/>
                <a:cs typeface="Calibri"/>
              </a:rPr>
              <a:t>to </a:t>
            </a:r>
            <a:r>
              <a:rPr i="1" spc="-5" dirty="0">
                <a:latin typeface="Calibri"/>
                <a:cs typeface="Calibri"/>
              </a:rPr>
              <a:t>overcome technical issues of initial </a:t>
            </a:r>
            <a:r>
              <a:rPr i="1" spc="-10" dirty="0">
                <a:latin typeface="Calibri"/>
                <a:cs typeface="Calibri"/>
              </a:rPr>
              <a:t>concept </a:t>
            </a:r>
            <a:r>
              <a:rPr spc="-55" dirty="0">
                <a:latin typeface="Wingdings"/>
                <a:cs typeface="Wingdings"/>
              </a:rPr>
              <a:t>è</a:t>
            </a:r>
            <a:r>
              <a:rPr spc="-1565" dirty="0">
                <a:latin typeface="Wingdings"/>
                <a:cs typeface="Wingdings"/>
              </a:rPr>
              <a:t> </a:t>
            </a:r>
            <a:r>
              <a:rPr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arXiv:1905.05747</a:t>
            </a:r>
            <a:endParaRPr dirty="0">
              <a:latin typeface="Calibri"/>
              <a:cs typeface="Calibri"/>
            </a:endParaRPr>
          </a:p>
          <a:p>
            <a:pPr marL="12700" marR="327660">
              <a:lnSpc>
                <a:spcPct val="100000"/>
              </a:lnSpc>
              <a:spcBef>
                <a:spcPts val="490"/>
              </a:spcBef>
            </a:pPr>
            <a:r>
              <a:rPr spc="-5" dirty="0">
                <a:latin typeface="Calibri"/>
                <a:cs typeface="Calibri"/>
              </a:rPr>
              <a:t>an </a:t>
            </a:r>
            <a:r>
              <a:rPr b="1" spc="-10" dirty="0">
                <a:latin typeface="Calibri"/>
                <a:cs typeface="Calibri"/>
              </a:rPr>
              <a:t>input document </a:t>
            </a:r>
            <a:r>
              <a:rPr spc="-10" dirty="0">
                <a:latin typeface="Calibri"/>
                <a:cs typeface="Calibri"/>
              </a:rPr>
              <a:t>was submitted to </a:t>
            </a:r>
            <a:r>
              <a:rPr spc="-5" dirty="0">
                <a:latin typeface="Calibri"/>
                <a:cs typeface="Calibri"/>
              </a:rPr>
              <a:t>the </a:t>
            </a:r>
            <a:r>
              <a:rPr spc="-10" dirty="0">
                <a:latin typeface="Calibri"/>
                <a:cs typeface="Calibri"/>
              </a:rPr>
              <a:t>European Particle </a:t>
            </a:r>
            <a:r>
              <a:rPr spc="-15" dirty="0">
                <a:latin typeface="Calibri"/>
                <a:cs typeface="Calibri"/>
              </a:rPr>
              <a:t>Physics Strategy  Update </a:t>
            </a:r>
            <a:r>
              <a:rPr dirty="0">
                <a:latin typeface="Calibri"/>
                <a:cs typeface="Calibri"/>
              </a:rPr>
              <a:t>on </a:t>
            </a:r>
            <a:r>
              <a:rPr spc="-10" dirty="0">
                <a:latin typeface="Calibri"/>
                <a:cs typeface="Calibri"/>
              </a:rPr>
              <a:t>existing </a:t>
            </a:r>
            <a:r>
              <a:rPr spc="-5" dirty="0">
                <a:latin typeface="Calibri"/>
                <a:cs typeface="Calibri"/>
              </a:rPr>
              <a:t>muon </a:t>
            </a:r>
            <a:r>
              <a:rPr spc="-10" dirty="0">
                <a:latin typeface="Calibri"/>
                <a:cs typeface="Calibri"/>
              </a:rPr>
              <a:t>collider studies, to </a:t>
            </a:r>
            <a:r>
              <a:rPr spc="-5" dirty="0">
                <a:latin typeface="Calibri"/>
                <a:cs typeface="Calibri"/>
              </a:rPr>
              <a:t>support further</a:t>
            </a:r>
            <a:r>
              <a:rPr spc="65" dirty="0">
                <a:latin typeface="Calibri"/>
                <a:cs typeface="Calibri"/>
              </a:rPr>
              <a:t> </a:t>
            </a:r>
            <a:r>
              <a:rPr spc="-5" dirty="0">
                <a:latin typeface="Calibri"/>
                <a:cs typeface="Calibri"/>
              </a:rPr>
              <a:t>R&amp;Ds</a:t>
            </a:r>
            <a:endParaRPr dirty="0">
              <a:latin typeface="Calibri"/>
              <a:cs typeface="Calibri"/>
            </a:endParaRPr>
          </a:p>
          <a:p>
            <a:pPr marL="2649855">
              <a:lnSpc>
                <a:spcPct val="100000"/>
              </a:lnSpc>
              <a:spcBef>
                <a:spcPts val="484"/>
              </a:spcBef>
            </a:pPr>
            <a:r>
              <a:rPr spc="-5" dirty="0">
                <a:latin typeface="Calibri"/>
                <a:cs typeface="Calibri"/>
              </a:rPr>
              <a:t>“Muon </a:t>
            </a:r>
            <a:r>
              <a:rPr spc="-20" dirty="0">
                <a:latin typeface="Calibri"/>
                <a:cs typeface="Calibri"/>
              </a:rPr>
              <a:t>Colliders,”</a:t>
            </a:r>
            <a:r>
              <a:rPr spc="-5" dirty="0">
                <a:latin typeface="Calibri"/>
                <a:cs typeface="Calibri"/>
              </a:rPr>
              <a:t> </a:t>
            </a:r>
            <a:r>
              <a:rPr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arXiv:1901.06150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E66410-FF37-2C48-BC92-4AD565ACCFCD}"/>
              </a:ext>
            </a:extLst>
          </p:cNvPr>
          <p:cNvSpPr/>
          <p:nvPr/>
        </p:nvSpPr>
        <p:spPr>
          <a:xfrm>
            <a:off x="304800" y="6110453"/>
            <a:ext cx="678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https://cerncourier.com/a/sketching-out-a-muon-collider/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8757544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689" y="841361"/>
            <a:ext cx="4579620" cy="3405504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sz="3200" b="1" spc="-5" dirty="0">
                <a:latin typeface="Calibri"/>
                <a:cs typeface="Calibri"/>
              </a:rPr>
              <a:t>High </a:t>
            </a:r>
            <a:r>
              <a:rPr sz="3200" b="1" spc="-10" dirty="0">
                <a:latin typeface="Calibri"/>
                <a:cs typeface="Calibri"/>
              </a:rPr>
              <a:t>Energy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Collisions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35" dirty="0">
                <a:latin typeface="Calibri"/>
                <a:cs typeface="Calibri"/>
              </a:rPr>
              <a:t>At </a:t>
            </a:r>
            <a:r>
              <a:rPr sz="2400" dirty="0">
                <a:latin typeface="Calibri"/>
                <a:cs typeface="Calibri"/>
              </a:rPr>
              <a:t>√s &gt; 1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75" dirty="0">
                <a:latin typeface="Calibri"/>
                <a:cs typeface="Calibri"/>
              </a:rPr>
              <a:t>TeV:</a:t>
            </a:r>
            <a:endParaRPr sz="2400">
              <a:latin typeface="Calibri"/>
              <a:cs typeface="Calibri"/>
            </a:endParaRPr>
          </a:p>
          <a:p>
            <a:pPr marL="353695">
              <a:lnSpc>
                <a:spcPct val="100000"/>
              </a:lnSpc>
              <a:spcBef>
                <a:spcPts val="585"/>
              </a:spcBef>
            </a:pPr>
            <a:r>
              <a:rPr sz="2400" spc="-5" dirty="0">
                <a:latin typeface="Calibri"/>
                <a:cs typeface="Calibri"/>
              </a:rPr>
              <a:t>Fusion </a:t>
            </a:r>
            <a:r>
              <a:rPr sz="2400" spc="-10" dirty="0">
                <a:latin typeface="Calibri"/>
                <a:cs typeface="Calibri"/>
              </a:rPr>
              <a:t>processes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dominate</a:t>
            </a:r>
            <a:endParaRPr sz="24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9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dirty="0">
                <a:latin typeface="Calibri"/>
                <a:cs typeface="Calibri"/>
              </a:rPr>
              <a:t>An </a:t>
            </a:r>
            <a:r>
              <a:rPr sz="2000" spc="-10" dirty="0">
                <a:latin typeface="Calibri"/>
                <a:cs typeface="Calibri"/>
              </a:rPr>
              <a:t>Electroweak </a:t>
            </a:r>
            <a:r>
              <a:rPr sz="2000" spc="-5" dirty="0">
                <a:latin typeface="Calibri"/>
                <a:cs typeface="Calibri"/>
              </a:rPr>
              <a:t>Boson Collider</a:t>
            </a:r>
            <a:endParaRPr sz="2000">
              <a:latin typeface="Calibri"/>
              <a:cs typeface="Calibri"/>
            </a:endParaRPr>
          </a:p>
          <a:p>
            <a:pPr marL="755650" marR="5080" lvl="1" indent="-285750">
              <a:lnSpc>
                <a:spcPct val="119400"/>
              </a:lnSpc>
              <a:spcBef>
                <a:spcPts val="3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discovery machine complementary 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spc="-5" dirty="0">
                <a:latin typeface="Calibri"/>
                <a:cs typeface="Calibri"/>
              </a:rPr>
              <a:t>very high </a:t>
            </a:r>
            <a:r>
              <a:rPr sz="2000" spc="-10" dirty="0">
                <a:latin typeface="Calibri"/>
                <a:cs typeface="Calibri"/>
              </a:rPr>
              <a:t>energy </a:t>
            </a:r>
            <a:r>
              <a:rPr sz="2000" spc="-5" dirty="0">
                <a:latin typeface="Calibri"/>
                <a:cs typeface="Calibri"/>
              </a:rPr>
              <a:t>pp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collider</a:t>
            </a:r>
            <a:endParaRPr sz="2000">
              <a:latin typeface="Calibri"/>
              <a:cs typeface="Calibri"/>
            </a:endParaRPr>
          </a:p>
          <a:p>
            <a:pPr marL="355600" marR="608965" indent="-342900">
              <a:lnSpc>
                <a:spcPct val="100699"/>
              </a:lnSpc>
              <a:spcBef>
                <a:spcPts val="509"/>
              </a:spcBef>
              <a:buFont typeface="Arial"/>
              <a:buChar char="•"/>
              <a:tabLst>
                <a:tab pos="354965" algn="l"/>
                <a:tab pos="355600" algn="l"/>
                <a:tab pos="1655445" algn="l"/>
              </a:tabLst>
            </a:pPr>
            <a:r>
              <a:rPr sz="2400" spc="-35" dirty="0">
                <a:latin typeface="Calibri"/>
                <a:cs typeface="Calibri"/>
              </a:rPr>
              <a:t>At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&gt;5TeV:	</a:t>
            </a:r>
            <a:r>
              <a:rPr sz="2400" dirty="0">
                <a:latin typeface="Calibri"/>
                <a:cs typeface="Calibri"/>
              </a:rPr>
              <a:t>Higgs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self-coupling  resolution </a:t>
            </a:r>
            <a:r>
              <a:rPr sz="2400" spc="-5" dirty="0">
                <a:latin typeface="Calibri"/>
                <a:cs typeface="Calibri"/>
              </a:rPr>
              <a:t>&lt;10%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2786" y="246030"/>
            <a:ext cx="62198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High </a:t>
            </a:r>
            <a:r>
              <a:rPr sz="4400" spc="-15" dirty="0"/>
              <a:t>energy </a:t>
            </a:r>
            <a:r>
              <a:rPr sz="4400" spc="-5" dirty="0"/>
              <a:t>Muon</a:t>
            </a:r>
            <a:r>
              <a:rPr sz="4400" spc="-10" dirty="0"/>
              <a:t> </a:t>
            </a:r>
            <a:r>
              <a:rPr sz="4400" spc="-5" dirty="0"/>
              <a:t>Collider</a:t>
            </a:r>
            <a:endParaRPr sz="4400"/>
          </a:p>
        </p:txBody>
      </p:sp>
      <p:sp>
        <p:nvSpPr>
          <p:cNvPr id="4" name="object 4"/>
          <p:cNvSpPr/>
          <p:nvPr/>
        </p:nvSpPr>
        <p:spPr>
          <a:xfrm>
            <a:off x="5046662" y="1315092"/>
            <a:ext cx="3950127" cy="4611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65967" y="4034366"/>
            <a:ext cx="2197100" cy="21632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3062" y="4057652"/>
            <a:ext cx="2101850" cy="2068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279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678" y="0"/>
            <a:ext cx="81915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Higgs </a:t>
            </a:r>
            <a:r>
              <a:rPr sz="4400" spc="-10" dirty="0"/>
              <a:t>production </a:t>
            </a:r>
            <a:r>
              <a:rPr sz="4400" spc="-20" dirty="0"/>
              <a:t>at </a:t>
            </a:r>
            <a:r>
              <a:rPr sz="4400" spc="-15" dirty="0"/>
              <a:t>Lepton</a:t>
            </a:r>
            <a:r>
              <a:rPr sz="4400" spc="30" dirty="0"/>
              <a:t> </a:t>
            </a:r>
            <a:r>
              <a:rPr sz="4400" spc="-5" dirty="0"/>
              <a:t>Collider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296513" y="955266"/>
            <a:ext cx="3140710" cy="19221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5400" marR="17780">
              <a:lnSpc>
                <a:spcPct val="100400"/>
              </a:lnSpc>
              <a:spcBef>
                <a:spcPts val="85"/>
              </a:spcBef>
            </a:pPr>
            <a:r>
              <a:rPr sz="2400" b="1" spc="-10" dirty="0">
                <a:latin typeface="Calibri"/>
                <a:cs typeface="Calibri"/>
              </a:rPr>
              <a:t>Circular </a:t>
            </a:r>
            <a:r>
              <a:rPr sz="2400" b="1" spc="-5" dirty="0">
                <a:latin typeface="Calibri"/>
                <a:cs typeface="Calibri"/>
              </a:rPr>
              <a:t>muon </a:t>
            </a:r>
            <a:r>
              <a:rPr sz="2400" b="1" spc="-10" dirty="0">
                <a:latin typeface="Calibri"/>
                <a:cs typeface="Calibri"/>
              </a:rPr>
              <a:t>colliders  </a:t>
            </a:r>
            <a:r>
              <a:rPr sz="2000" spc="-5" dirty="0">
                <a:latin typeface="Calibri"/>
                <a:cs typeface="Calibri"/>
              </a:rPr>
              <a:t>might reach </a:t>
            </a:r>
            <a:r>
              <a:rPr sz="2000" spc="-15" dirty="0">
                <a:latin typeface="Calibri"/>
                <a:cs typeface="Calibri"/>
              </a:rPr>
              <a:t>center-of-mass  </a:t>
            </a:r>
            <a:r>
              <a:rPr sz="2000" spc="-5" dirty="0">
                <a:latin typeface="Calibri"/>
                <a:cs typeface="Calibri"/>
              </a:rPr>
              <a:t>energies of tens of </a:t>
            </a:r>
            <a:r>
              <a:rPr sz="2000" spc="-60" dirty="0">
                <a:latin typeface="Calibri"/>
                <a:cs typeface="Calibri"/>
              </a:rPr>
              <a:t>TeV </a:t>
            </a:r>
            <a:r>
              <a:rPr sz="2000" spc="-5" dirty="0">
                <a:latin typeface="Calibri"/>
                <a:cs typeface="Calibri"/>
              </a:rPr>
              <a:t>thanks 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5" dirty="0">
                <a:latin typeface="Calibri"/>
                <a:cs typeface="Calibri"/>
              </a:rPr>
              <a:t>limited amount of  </a:t>
            </a:r>
            <a:r>
              <a:rPr sz="2000" spc="-15" dirty="0">
                <a:latin typeface="Calibri"/>
                <a:cs typeface="Calibri"/>
              </a:rPr>
              <a:t>synchrotron </a:t>
            </a:r>
            <a:r>
              <a:rPr sz="2000" spc="-10" dirty="0">
                <a:latin typeface="Calibri"/>
                <a:cs typeface="Calibri"/>
              </a:rPr>
              <a:t>radiation  compared to </a:t>
            </a:r>
            <a:r>
              <a:rPr sz="2000" spc="130" dirty="0">
                <a:latin typeface="Cambria Math"/>
                <a:cs typeface="Cambria Math"/>
              </a:rPr>
              <a:t>𝑒</a:t>
            </a:r>
            <a:r>
              <a:rPr sz="2175" spc="195" baseline="28735" dirty="0">
                <a:latin typeface="Cambria Math"/>
                <a:cs typeface="Cambria Math"/>
              </a:rPr>
              <a:t>&lt;</a:t>
            </a:r>
            <a:r>
              <a:rPr sz="2000" spc="130" dirty="0">
                <a:latin typeface="Cambria Math"/>
                <a:cs typeface="Cambria Math"/>
              </a:rPr>
              <a:t>𝑒</a:t>
            </a:r>
            <a:r>
              <a:rPr sz="2175" spc="195" baseline="28735" dirty="0">
                <a:latin typeface="Cambria Math"/>
                <a:cs typeface="Cambria Math"/>
              </a:rPr>
              <a:t>2</a:t>
            </a:r>
            <a:r>
              <a:rPr sz="2175" spc="284" baseline="28735" dirty="0">
                <a:latin typeface="Cambria Math"/>
                <a:cs typeface="Cambria Math"/>
              </a:rPr>
              <a:t> </a:t>
            </a:r>
            <a:r>
              <a:rPr sz="2000" spc="-10" dirty="0">
                <a:latin typeface="Calibri"/>
                <a:cs typeface="Calibri"/>
              </a:rPr>
              <a:t>colliders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640" y="6428040"/>
            <a:ext cx="4866005" cy="2171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14"/>
              </a:lnSpc>
              <a:tabLst>
                <a:tab pos="3742690" algn="l"/>
              </a:tabLst>
            </a:pP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Otranto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- 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June</a:t>
            </a:r>
            <a:r>
              <a:rPr sz="1400" b="1" spc="-15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1,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2019	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Nadia</a:t>
            </a:r>
            <a:r>
              <a:rPr sz="1400" b="1" spc="-75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Pastrone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60032" y="620688"/>
            <a:ext cx="4283967" cy="3146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30472" y="3122626"/>
            <a:ext cx="5173974" cy="37340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44208" y="6356350"/>
            <a:ext cx="1448435" cy="369570"/>
          </a:xfrm>
          <a:custGeom>
            <a:avLst/>
            <a:gdLst/>
            <a:ahLst/>
            <a:cxnLst/>
            <a:rect l="l" t="t" r="r" b="b"/>
            <a:pathLst>
              <a:path w="1448434" h="369570">
                <a:moveTo>
                  <a:pt x="0" y="0"/>
                </a:moveTo>
                <a:lnTo>
                  <a:pt x="1448025" y="0"/>
                </a:lnTo>
                <a:lnTo>
                  <a:pt x="1448025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22948" y="6387609"/>
            <a:ext cx="1276985" cy="304800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latin typeface="Calibri"/>
                <a:cs typeface="Calibri"/>
              </a:rPr>
              <a:t>B. </a:t>
            </a:r>
            <a:r>
              <a:rPr sz="1800" b="1" spc="-5" dirty="0">
                <a:latin typeface="Calibri"/>
                <a:cs typeface="Calibri"/>
              </a:rPr>
              <a:t>Mele </a:t>
            </a:r>
            <a:r>
              <a:rPr sz="1800" b="1" spc="-10" dirty="0">
                <a:latin typeface="Calibri"/>
                <a:cs typeface="Calibri"/>
              </a:rPr>
              <a:t>et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al.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1778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7797" y="51736"/>
            <a:ext cx="83083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30" dirty="0"/>
              <a:t>Trilinear </a:t>
            </a:r>
            <a:r>
              <a:rPr sz="4400" dirty="0"/>
              <a:t>and </a:t>
            </a:r>
            <a:r>
              <a:rPr sz="4400" spc="-5" dirty="0"/>
              <a:t>Quadrilinear</a:t>
            </a:r>
            <a:r>
              <a:rPr sz="4400" spc="-20" dirty="0"/>
              <a:t> </a:t>
            </a:r>
            <a:r>
              <a:rPr sz="4400" spc="-10" dirty="0"/>
              <a:t>couplings</a:t>
            </a:r>
            <a:endParaRPr sz="4400"/>
          </a:p>
        </p:txBody>
      </p:sp>
      <p:sp>
        <p:nvSpPr>
          <p:cNvPr id="3" name="object 3"/>
          <p:cNvSpPr/>
          <p:nvPr/>
        </p:nvSpPr>
        <p:spPr>
          <a:xfrm>
            <a:off x="1126398" y="1129644"/>
            <a:ext cx="6891201" cy="50405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Otranto </a:t>
            </a:r>
            <a:r>
              <a:rPr dirty="0"/>
              <a:t>- </a:t>
            </a:r>
            <a:r>
              <a:rPr spc="-5" dirty="0"/>
              <a:t>June </a:t>
            </a:r>
            <a:r>
              <a:rPr dirty="0"/>
              <a:t>1,</a:t>
            </a:r>
            <a:r>
              <a:rPr spc="-100" dirty="0"/>
              <a:t> </a:t>
            </a:r>
            <a:r>
              <a:rPr dirty="0"/>
              <a:t>2019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 dirty="0"/>
              <a:t>Nadia</a:t>
            </a:r>
            <a:r>
              <a:rPr spc="-65" dirty="0"/>
              <a:t> </a:t>
            </a:r>
            <a:r>
              <a:rPr spc="-10" dirty="0"/>
              <a:t>Pastrone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396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675" y="-228600"/>
            <a:ext cx="8950325" cy="647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60917" y="6507414"/>
            <a:ext cx="165417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Otranto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- </a:t>
            </a: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June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1,</a:t>
            </a:r>
            <a:r>
              <a:rPr sz="1400" b="1" spc="-1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90"/>
                </a:solidFill>
                <a:latin typeface="Calibri"/>
                <a:cs typeface="Calibri"/>
              </a:rPr>
              <a:t>2019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46340" y="6517006"/>
            <a:ext cx="1148715" cy="2425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400" b="1" spc="-5" dirty="0">
                <a:solidFill>
                  <a:srgbClr val="000090"/>
                </a:solidFill>
                <a:latin typeface="Calibri"/>
                <a:cs typeface="Calibri"/>
              </a:rPr>
              <a:t>Nadia</a:t>
            </a:r>
            <a:r>
              <a:rPr sz="1400" b="1" spc="-6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000090"/>
                </a:solidFill>
                <a:latin typeface="Calibri"/>
                <a:cs typeface="Calibri"/>
              </a:rPr>
              <a:t>Pastrone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65"/>
              </a:spcBef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675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44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4379" y="0"/>
            <a:ext cx="61150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5" dirty="0"/>
              <a:t>Main design</a:t>
            </a:r>
            <a:r>
              <a:rPr sz="4400" spc="-20" dirty="0"/>
              <a:t> requirements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80576" y="851994"/>
            <a:ext cx="8995410" cy="5465445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36550" indent="-285750">
              <a:lnSpc>
                <a:spcPct val="100000"/>
              </a:lnSpc>
              <a:spcBef>
                <a:spcPts val="705"/>
              </a:spcBef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b="1" spc="-15" dirty="0">
                <a:latin typeface="Calibri"/>
                <a:cs typeface="Calibri"/>
              </a:rPr>
              <a:t>Positron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Source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like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CLIC/ILC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è</a:t>
            </a:r>
            <a:r>
              <a:rPr sz="1800" spc="-1385" dirty="0">
                <a:latin typeface="Wingdings"/>
                <a:cs typeface="Wingdings"/>
              </a:rPr>
              <a:t> </a:t>
            </a:r>
            <a:r>
              <a:rPr sz="1800" b="1" i="1" dirty="0">
                <a:solidFill>
                  <a:srgbClr val="800000"/>
                </a:solidFill>
                <a:latin typeface="Arial-BoldItalicMT"/>
                <a:cs typeface="Arial-BoldItalicMT"/>
              </a:rPr>
              <a:t>1</a:t>
            </a:r>
            <a:r>
              <a:rPr sz="1800" b="1" i="1" spc="-5" dirty="0">
                <a:solidFill>
                  <a:srgbClr val="800000"/>
                </a:solidFill>
                <a:latin typeface="Arial-BoldItalicMT"/>
                <a:cs typeface="Arial-BoldItalicMT"/>
              </a:rPr>
              <a:t> </a:t>
            </a:r>
            <a:r>
              <a:rPr sz="1800" b="1" i="1" dirty="0">
                <a:solidFill>
                  <a:srgbClr val="800000"/>
                </a:solidFill>
                <a:latin typeface="Arial-BoldItalicMT"/>
                <a:cs typeface="Arial-BoldItalicMT"/>
              </a:rPr>
              <a:t>x</a:t>
            </a:r>
            <a:r>
              <a:rPr sz="1800" b="1" i="1" spc="-5" dirty="0">
                <a:solidFill>
                  <a:srgbClr val="800000"/>
                </a:solidFill>
                <a:latin typeface="Arial-BoldItalicMT"/>
                <a:cs typeface="Arial-BoldItalicMT"/>
              </a:rPr>
              <a:t> 10</a:t>
            </a:r>
            <a:r>
              <a:rPr sz="1800" b="1" i="1" spc="-7" baseline="25462" dirty="0">
                <a:solidFill>
                  <a:srgbClr val="800000"/>
                </a:solidFill>
                <a:latin typeface="Arial-BoldItalicMT"/>
                <a:cs typeface="Arial-BoldItalicMT"/>
              </a:rPr>
              <a:t>14</a:t>
            </a:r>
            <a:r>
              <a:rPr sz="1800" b="1" i="1" spc="240" baseline="25462" dirty="0">
                <a:solidFill>
                  <a:srgbClr val="800000"/>
                </a:solidFill>
                <a:latin typeface="Arial-BoldItalicMT"/>
                <a:cs typeface="Arial-BoldItalicMT"/>
              </a:rPr>
              <a:t> </a:t>
            </a:r>
            <a:r>
              <a:rPr sz="1800" spc="-5" dirty="0">
                <a:solidFill>
                  <a:srgbClr val="800000"/>
                </a:solidFill>
                <a:latin typeface="Cambria Math"/>
                <a:cs typeface="Cambria Math"/>
              </a:rPr>
              <a:t>𝒆</a:t>
            </a:r>
            <a:r>
              <a:rPr sz="1950" spc="-7" baseline="27777" dirty="0">
                <a:solidFill>
                  <a:srgbClr val="800000"/>
                </a:solidFill>
                <a:latin typeface="Cambria Math"/>
                <a:cs typeface="Cambria Math"/>
              </a:rPr>
              <a:t>&lt;</a:t>
            </a: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/s</a:t>
            </a:r>
            <a:r>
              <a:rPr sz="1800" b="1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è</a:t>
            </a:r>
            <a:r>
              <a:rPr sz="1800" spc="-1385" dirty="0">
                <a:latin typeface="Wingdings"/>
                <a:cs typeface="Wingdings"/>
              </a:rPr>
              <a:t> </a:t>
            </a:r>
            <a:r>
              <a:rPr sz="1800" spc="-5" dirty="0">
                <a:latin typeface="Calibri"/>
                <a:cs typeface="Calibri"/>
              </a:rPr>
              <a:t>injection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5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  <a:p>
            <a:pPr marL="336550" indent="-285750">
              <a:lnSpc>
                <a:spcPct val="100000"/>
              </a:lnSpc>
              <a:spcBef>
                <a:spcPts val="605"/>
              </a:spcBef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b="1" spc="-5" dirty="0">
                <a:latin typeface="Calibri"/>
                <a:cs typeface="Calibri"/>
              </a:rPr>
              <a:t>Damping Ring </a:t>
            </a:r>
            <a:r>
              <a:rPr sz="1800" spc="-5" dirty="0">
                <a:latin typeface="Calibri"/>
                <a:cs typeface="Calibri"/>
              </a:rPr>
              <a:t>has </a:t>
            </a:r>
            <a:r>
              <a:rPr sz="1800" spc="-10" dirty="0">
                <a:latin typeface="Calibri"/>
                <a:cs typeface="Calibri"/>
              </a:rPr>
              <a:t>to provide </a:t>
            </a:r>
            <a:r>
              <a:rPr sz="1800" b="1" spc="-15" dirty="0">
                <a:solidFill>
                  <a:srgbClr val="800000"/>
                </a:solidFill>
                <a:latin typeface="Calibri"/>
                <a:cs typeface="Calibri"/>
              </a:rPr>
              <a:t>fast </a:t>
            </a:r>
            <a:r>
              <a:rPr sz="1800" spc="-20" dirty="0">
                <a:solidFill>
                  <a:srgbClr val="800000"/>
                </a:solidFill>
                <a:latin typeface="Cambria Math"/>
                <a:cs typeface="Cambria Math"/>
              </a:rPr>
              <a:t>𝒆</a:t>
            </a:r>
            <a:r>
              <a:rPr sz="1950" spc="-30" baseline="27777" dirty="0">
                <a:solidFill>
                  <a:srgbClr val="800000"/>
                </a:solidFill>
                <a:latin typeface="Cambria Math"/>
                <a:cs typeface="Cambria Math"/>
              </a:rPr>
              <a:t>&lt;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cooling</a:t>
            </a:r>
            <a:r>
              <a:rPr sz="1800" spc="-10" dirty="0">
                <a:latin typeface="Calibri"/>
                <a:cs typeface="Calibri"/>
              </a:rPr>
              <a:t>, </a:t>
            </a:r>
            <a:r>
              <a:rPr sz="1800" spc="-5" dirty="0">
                <a:latin typeface="Calibri"/>
                <a:cs typeface="Calibri"/>
              </a:rPr>
              <a:t>limiting </a:t>
            </a:r>
            <a:r>
              <a:rPr sz="1800" spc="-10" dirty="0">
                <a:latin typeface="Calibri"/>
                <a:cs typeface="Calibri"/>
              </a:rPr>
              <a:t>total </a:t>
            </a:r>
            <a:r>
              <a:rPr sz="1800" spc="-5" dirty="0">
                <a:latin typeface="Calibri"/>
                <a:cs typeface="Calibri"/>
              </a:rPr>
              <a:t>collider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cycle</a:t>
            </a:r>
            <a:endParaRPr sz="1800">
              <a:latin typeface="Calibri"/>
              <a:cs typeface="Calibri"/>
            </a:endParaRPr>
          </a:p>
          <a:p>
            <a:pPr marL="312420">
              <a:lnSpc>
                <a:spcPct val="100000"/>
              </a:lnSpc>
              <a:spcBef>
                <a:spcPts val="575"/>
              </a:spcBef>
            </a:pPr>
            <a:r>
              <a:rPr sz="1800" i="1" spc="-5" dirty="0">
                <a:latin typeface="Calibri"/>
                <a:cs typeface="Calibri"/>
              </a:rPr>
              <a:t>Lattice may be similar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the main </a:t>
            </a:r>
            <a:r>
              <a:rPr sz="1800" i="1" spc="-10" dirty="0">
                <a:latin typeface="Calibri"/>
                <a:cs typeface="Calibri"/>
              </a:rPr>
              <a:t>Positron</a:t>
            </a:r>
            <a:r>
              <a:rPr sz="1800" i="1" spc="8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Ring</a:t>
            </a:r>
            <a:endParaRPr sz="1800">
              <a:latin typeface="Calibri"/>
              <a:cs typeface="Calibri"/>
            </a:endParaRPr>
          </a:p>
          <a:p>
            <a:pPr marL="312420">
              <a:lnSpc>
                <a:spcPts val="2140"/>
              </a:lnSpc>
              <a:spcBef>
                <a:spcPts val="5"/>
              </a:spcBef>
            </a:pPr>
            <a:r>
              <a:rPr sz="1800" i="1" dirty="0">
                <a:latin typeface="Calibri"/>
                <a:cs typeface="Calibri"/>
              </a:rPr>
              <a:t>A DR </a:t>
            </a:r>
            <a:r>
              <a:rPr sz="1800" i="1" spc="-5" dirty="0">
                <a:latin typeface="Calibri"/>
                <a:cs typeface="Calibri"/>
              </a:rPr>
              <a:t>similar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20" dirty="0">
                <a:latin typeface="Calibri"/>
                <a:cs typeface="Calibri"/>
              </a:rPr>
              <a:t>ILC </a:t>
            </a:r>
            <a:r>
              <a:rPr sz="1800" i="1" spc="-5" dirty="0">
                <a:latin typeface="Calibri"/>
                <a:cs typeface="Calibri"/>
              </a:rPr>
              <a:t>one could </a:t>
            </a:r>
            <a:r>
              <a:rPr sz="1800" i="1" spc="-10" dirty="0">
                <a:latin typeface="Calibri"/>
                <a:cs typeface="Calibri"/>
              </a:rPr>
              <a:t>provide </a:t>
            </a:r>
            <a:r>
              <a:rPr sz="1800" i="1" spc="-5" dirty="0">
                <a:latin typeface="Calibri"/>
                <a:cs typeface="Calibri"/>
              </a:rPr>
              <a:t>needed damping time (12 msec) and</a:t>
            </a:r>
            <a:r>
              <a:rPr sz="1800" i="1" spc="14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emittance</a:t>
            </a:r>
            <a:endParaRPr sz="1800">
              <a:latin typeface="Calibri"/>
              <a:cs typeface="Calibri"/>
            </a:endParaRPr>
          </a:p>
          <a:p>
            <a:pPr marL="260350">
              <a:lnSpc>
                <a:spcPts val="2170"/>
              </a:lnSpc>
            </a:pPr>
            <a:r>
              <a:rPr sz="1850" spc="-55" dirty="0">
                <a:latin typeface="Wingdings"/>
                <a:cs typeface="Wingdings"/>
              </a:rPr>
              <a:t>è</a:t>
            </a:r>
            <a:r>
              <a:rPr sz="1850" spc="-1365" dirty="0">
                <a:latin typeface="Wingdings"/>
                <a:cs typeface="Wingdings"/>
              </a:rPr>
              <a:t> </a:t>
            </a:r>
            <a:r>
              <a:rPr sz="1800" i="1" spc="-5" dirty="0">
                <a:latin typeface="Calibri"/>
                <a:cs typeface="Calibri"/>
              </a:rPr>
              <a:t>about </a:t>
            </a:r>
            <a:r>
              <a:rPr sz="1800" i="1" dirty="0">
                <a:latin typeface="Calibri"/>
                <a:cs typeface="Calibri"/>
              </a:rPr>
              <a:t>100 </a:t>
            </a:r>
            <a:r>
              <a:rPr sz="1800" i="1" spc="-5" dirty="0">
                <a:latin typeface="Calibri"/>
                <a:cs typeface="Calibri"/>
              </a:rPr>
              <a:t>wigglers </a:t>
            </a:r>
            <a:r>
              <a:rPr sz="1800" i="1" spc="-15" dirty="0">
                <a:latin typeface="Calibri"/>
                <a:cs typeface="Calibri"/>
              </a:rPr>
              <a:t>(ILC </a:t>
            </a:r>
            <a:r>
              <a:rPr sz="1800" i="1" spc="-5" dirty="0">
                <a:latin typeface="Calibri"/>
                <a:cs typeface="Calibri"/>
              </a:rPr>
              <a:t>type)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be </a:t>
            </a:r>
            <a:r>
              <a:rPr sz="1800" i="1" spc="-10" dirty="0">
                <a:latin typeface="Calibri"/>
                <a:cs typeface="Calibri"/>
              </a:rPr>
              <a:t>installed</a:t>
            </a:r>
            <a:endParaRPr sz="1800">
              <a:latin typeface="Calibri"/>
              <a:cs typeface="Calibri"/>
            </a:endParaRPr>
          </a:p>
          <a:p>
            <a:pPr marL="260350">
              <a:lnSpc>
                <a:spcPts val="2190"/>
              </a:lnSpc>
            </a:pPr>
            <a:r>
              <a:rPr sz="1850" spc="-55" dirty="0">
                <a:latin typeface="Wingdings"/>
                <a:cs typeface="Wingdings"/>
              </a:rPr>
              <a:t>è</a:t>
            </a:r>
            <a:r>
              <a:rPr sz="1850" spc="-1330" dirty="0">
                <a:latin typeface="Wingdings"/>
                <a:cs typeface="Wingdings"/>
              </a:rPr>
              <a:t>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i="1" spc="-10" dirty="0">
                <a:latin typeface="Calibri"/>
                <a:cs typeface="Calibri"/>
              </a:rPr>
              <a:t>shorter </a:t>
            </a:r>
            <a:r>
              <a:rPr sz="1800" i="1" spc="-5" dirty="0">
                <a:latin typeface="Calibri"/>
                <a:cs typeface="Calibri"/>
              </a:rPr>
              <a:t>ring (i.e. 6.3 km) </a:t>
            </a:r>
            <a:r>
              <a:rPr sz="1800" i="1" dirty="0">
                <a:latin typeface="Calibri"/>
                <a:cs typeface="Calibri"/>
              </a:rPr>
              <a:t>is </a:t>
            </a:r>
            <a:r>
              <a:rPr sz="1800" i="1" spc="-10" dirty="0">
                <a:latin typeface="Calibri"/>
                <a:cs typeface="Calibri"/>
              </a:rPr>
              <a:t>preferred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minimize </a:t>
            </a:r>
            <a:r>
              <a:rPr sz="1800" i="1" dirty="0">
                <a:latin typeface="Calibri"/>
                <a:cs typeface="Calibri"/>
              </a:rPr>
              <a:t>number of </a:t>
            </a:r>
            <a:r>
              <a:rPr sz="1800" i="1" spc="-5" dirty="0">
                <a:latin typeface="Calibri"/>
                <a:cs typeface="Calibri"/>
              </a:rPr>
              <a:t>damping wigglers</a:t>
            </a:r>
            <a:endParaRPr sz="1800">
              <a:latin typeface="Calibri"/>
              <a:cs typeface="Calibri"/>
            </a:endParaRPr>
          </a:p>
          <a:p>
            <a:pPr marL="312420">
              <a:lnSpc>
                <a:spcPts val="2160"/>
              </a:lnSpc>
            </a:pPr>
            <a:r>
              <a:rPr sz="1800" i="1" spc="-10" dirty="0">
                <a:latin typeface="Calibri"/>
                <a:cs typeface="Calibri"/>
              </a:rPr>
              <a:t>First </a:t>
            </a:r>
            <a:r>
              <a:rPr sz="1800" i="1" spc="-5" dirty="0">
                <a:latin typeface="Calibri"/>
                <a:cs typeface="Calibri"/>
              </a:rPr>
              <a:t>injection </a:t>
            </a:r>
            <a:r>
              <a:rPr sz="1800" i="1" dirty="0">
                <a:latin typeface="Calibri"/>
                <a:cs typeface="Calibri"/>
              </a:rPr>
              <a:t>- </a:t>
            </a:r>
            <a:r>
              <a:rPr sz="1800" i="1" spc="-5" dirty="0">
                <a:latin typeface="Calibri"/>
                <a:cs typeface="Calibri"/>
              </a:rPr>
              <a:t>no time </a:t>
            </a:r>
            <a:r>
              <a:rPr sz="1800" i="1" spc="-10" dirty="0">
                <a:latin typeface="Calibri"/>
                <a:cs typeface="Calibri"/>
              </a:rPr>
              <a:t>constraints, </a:t>
            </a:r>
            <a:r>
              <a:rPr sz="1800" i="1" spc="-5" dirty="0">
                <a:latin typeface="Calibri"/>
                <a:cs typeface="Calibri"/>
              </a:rPr>
              <a:t>then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1000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bunches </a:t>
            </a:r>
            <a:r>
              <a:rPr sz="1800" i="1" spc="-5" dirty="0">
                <a:latin typeface="Calibri"/>
                <a:cs typeface="Calibri"/>
              </a:rPr>
              <a:t>with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5 x 10</a:t>
            </a:r>
            <a:r>
              <a:rPr sz="1800" b="1" i="1" baseline="25462" dirty="0">
                <a:solidFill>
                  <a:srgbClr val="800000"/>
                </a:solidFill>
                <a:latin typeface="Calibri-BoldItalic"/>
                <a:cs typeface="Calibri-BoldItalic"/>
              </a:rPr>
              <a:t>11 </a:t>
            </a:r>
            <a:r>
              <a:rPr sz="1800" spc="-20" dirty="0">
                <a:solidFill>
                  <a:srgbClr val="800000"/>
                </a:solidFill>
                <a:latin typeface="Cambria Math"/>
                <a:cs typeface="Cambria Math"/>
              </a:rPr>
              <a:t>𝒆</a:t>
            </a:r>
            <a:r>
              <a:rPr sz="1950" spc="-30" baseline="27777" dirty="0">
                <a:solidFill>
                  <a:srgbClr val="800000"/>
                </a:solidFill>
                <a:latin typeface="Cambria Math"/>
                <a:cs typeface="Cambria Math"/>
              </a:rPr>
              <a:t>&lt; </a:t>
            </a:r>
            <a:r>
              <a:rPr sz="1800" i="1" spc="-5" dirty="0">
                <a:latin typeface="Calibri"/>
                <a:cs typeface="Calibri"/>
              </a:rPr>
              <a:t>need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be</a:t>
            </a:r>
            <a:r>
              <a:rPr sz="1800" i="1" spc="-10" dirty="0">
                <a:latin typeface="Calibri"/>
                <a:cs typeface="Calibri"/>
              </a:rPr>
              <a:t> injected</a:t>
            </a:r>
            <a:endParaRPr sz="1800">
              <a:latin typeface="Calibri"/>
              <a:cs typeface="Calibri"/>
            </a:endParaRPr>
          </a:p>
          <a:p>
            <a:pPr marL="336550" indent="-285750">
              <a:lnSpc>
                <a:spcPct val="100000"/>
              </a:lnSpc>
              <a:spcBef>
                <a:spcPts val="940"/>
              </a:spcBef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dirty="0">
                <a:latin typeface="Calibri"/>
                <a:cs typeface="Calibri"/>
              </a:rPr>
              <a:t>45 GeV </a:t>
            </a:r>
            <a:r>
              <a:rPr sz="1800" b="1" spc="-15" dirty="0">
                <a:latin typeface="Calibri"/>
                <a:cs typeface="Calibri"/>
              </a:rPr>
              <a:t>Positron </a:t>
            </a:r>
            <a:r>
              <a:rPr sz="1800" b="1" spc="-5" dirty="0">
                <a:latin typeface="Calibri"/>
                <a:cs typeface="Calibri"/>
              </a:rPr>
              <a:t>Ring</a:t>
            </a:r>
            <a:r>
              <a:rPr sz="1800" spc="-5" dirty="0">
                <a:latin typeface="Calibri"/>
                <a:cs typeface="Calibri"/>
              </a:rPr>
              <a:t>: high energy acceptance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low </a:t>
            </a:r>
            <a:r>
              <a:rPr sz="1800" spc="-10" dirty="0">
                <a:latin typeface="Calibri"/>
                <a:cs typeface="Calibri"/>
              </a:rPr>
              <a:t>emittance </a:t>
            </a:r>
            <a:r>
              <a:rPr sz="1800" spc="-5" dirty="0">
                <a:latin typeface="Calibri"/>
                <a:cs typeface="Calibri"/>
              </a:rPr>
              <a:t>with </a:t>
            </a:r>
            <a:r>
              <a:rPr sz="1800" dirty="0">
                <a:latin typeface="Calibri"/>
                <a:cs typeface="Calibri"/>
              </a:rPr>
              <a:t>27 </a:t>
            </a:r>
            <a:r>
              <a:rPr sz="1800" spc="-5" dirty="0">
                <a:latin typeface="Calibri"/>
                <a:cs typeface="Calibri"/>
              </a:rPr>
              <a:t>km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ring</a:t>
            </a:r>
            <a:endParaRPr sz="1800">
              <a:latin typeface="Calibri"/>
              <a:cs typeface="Calibri"/>
            </a:endParaRPr>
          </a:p>
          <a:p>
            <a:pPr marL="312420" marR="178435">
              <a:lnSpc>
                <a:spcPct val="99500"/>
              </a:lnSpc>
              <a:spcBef>
                <a:spcPts val="20"/>
              </a:spcBef>
            </a:pPr>
            <a:r>
              <a:rPr sz="1800" dirty="0">
                <a:latin typeface="Wingdings"/>
                <a:cs typeface="Wingdings"/>
              </a:rPr>
              <a:t>è </a:t>
            </a:r>
            <a:r>
              <a:rPr sz="1800" i="1" spc="-5" dirty="0">
                <a:latin typeface="Calibri"/>
                <a:cs typeface="Calibri"/>
              </a:rPr>
              <a:t>choice </a:t>
            </a:r>
            <a:r>
              <a:rPr sz="1800" i="1" dirty="0">
                <a:latin typeface="Calibri"/>
                <a:cs typeface="Calibri"/>
              </a:rPr>
              <a:t>of </a:t>
            </a:r>
            <a:r>
              <a:rPr sz="1800" i="1" spc="-5" dirty="0">
                <a:latin typeface="Calibri"/>
                <a:cs typeface="Calibri"/>
              </a:rPr>
              <a:t>final </a:t>
            </a:r>
            <a:r>
              <a:rPr sz="1800" i="1" spc="-10" dirty="0">
                <a:latin typeface="Calibri"/>
                <a:cs typeface="Calibri"/>
              </a:rPr>
              <a:t>lattice </a:t>
            </a:r>
            <a:r>
              <a:rPr sz="1800" i="1" spc="-5" dirty="0">
                <a:latin typeface="Calibri"/>
                <a:cs typeface="Calibri"/>
              </a:rPr>
              <a:t>based </a:t>
            </a:r>
            <a:r>
              <a:rPr sz="1800" i="1" dirty="0">
                <a:latin typeface="Calibri"/>
                <a:cs typeface="Calibri"/>
              </a:rPr>
              <a:t>on </a:t>
            </a:r>
            <a:r>
              <a:rPr sz="1800" i="1" spc="-5" dirty="0">
                <a:latin typeface="Calibri"/>
                <a:cs typeface="Calibri"/>
              </a:rPr>
              <a:t>the larger energy </a:t>
            </a:r>
            <a:r>
              <a:rPr sz="1800" i="1" spc="-10" dirty="0">
                <a:latin typeface="Calibri"/>
                <a:cs typeface="Calibri"/>
              </a:rPr>
              <a:t>acceptance: </a:t>
            </a:r>
            <a:r>
              <a:rPr sz="1800" i="1" spc="-5" dirty="0">
                <a:latin typeface="Calibri"/>
                <a:cs typeface="Calibri"/>
              </a:rPr>
              <a:t>it is mandatory </a:t>
            </a:r>
            <a:r>
              <a:rPr sz="1800" i="1" spc="-25" dirty="0">
                <a:latin typeface="Calibri"/>
                <a:cs typeface="Calibri"/>
              </a:rPr>
              <a:t>to  </a:t>
            </a:r>
            <a:r>
              <a:rPr sz="1800" i="1" spc="-5" dirty="0">
                <a:latin typeface="Calibri"/>
                <a:cs typeface="Calibri"/>
              </a:rPr>
              <a:t>successfully re-inject all the </a:t>
            </a:r>
            <a:r>
              <a:rPr sz="1800" i="1" dirty="0">
                <a:latin typeface="Calibri"/>
                <a:cs typeface="Calibri"/>
              </a:rPr>
              <a:t>“spent” beam </a:t>
            </a:r>
            <a:r>
              <a:rPr sz="1800" i="1" spc="-5" dirty="0">
                <a:latin typeface="Calibri"/>
                <a:cs typeface="Calibri"/>
              </a:rPr>
              <a:t>from the </a:t>
            </a:r>
            <a:r>
              <a:rPr sz="1800" i="1" dirty="0">
                <a:latin typeface="Calibri"/>
                <a:cs typeface="Calibri"/>
              </a:rPr>
              <a:t>muon </a:t>
            </a:r>
            <a:r>
              <a:rPr sz="1800" i="1" spc="-5" dirty="0">
                <a:latin typeface="Calibri"/>
                <a:cs typeface="Calibri"/>
              </a:rPr>
              <a:t>production </a:t>
            </a:r>
            <a:r>
              <a:rPr sz="1800" i="1" spc="-15" dirty="0">
                <a:latin typeface="Calibri"/>
                <a:cs typeface="Calibri"/>
              </a:rPr>
              <a:t>to </a:t>
            </a:r>
            <a:r>
              <a:rPr sz="1800" i="1" spc="-5" dirty="0">
                <a:latin typeface="Calibri"/>
                <a:cs typeface="Calibri"/>
              </a:rPr>
              <a:t>be </a:t>
            </a:r>
            <a:r>
              <a:rPr sz="1800" i="1" spc="-10" dirty="0">
                <a:latin typeface="Calibri"/>
                <a:cs typeface="Calibri"/>
              </a:rPr>
              <a:t>later decelerated  </a:t>
            </a:r>
            <a:r>
              <a:rPr sz="1800" i="1" spc="-5" dirty="0">
                <a:latin typeface="Calibri"/>
                <a:cs typeface="Calibri"/>
              </a:rPr>
              <a:t>and re-injected in the </a:t>
            </a:r>
            <a:r>
              <a:rPr sz="1800" i="1" dirty="0">
                <a:latin typeface="Calibri"/>
                <a:cs typeface="Calibri"/>
              </a:rPr>
              <a:t>DR </a:t>
            </a:r>
            <a:r>
              <a:rPr sz="1800" i="1" spc="-10" dirty="0">
                <a:latin typeface="Calibri"/>
                <a:cs typeface="Calibri"/>
              </a:rPr>
              <a:t>for</a:t>
            </a:r>
            <a:r>
              <a:rPr sz="1800" i="1" spc="35" dirty="0">
                <a:latin typeface="Calibri"/>
                <a:cs typeface="Calibri"/>
              </a:rPr>
              <a:t> </a:t>
            </a:r>
            <a:r>
              <a:rPr sz="1800" i="1" spc="-5" dirty="0">
                <a:latin typeface="Calibri"/>
                <a:cs typeface="Calibri"/>
              </a:rPr>
              <a:t>cooling</a:t>
            </a:r>
            <a:endParaRPr sz="1800">
              <a:latin typeface="Calibri"/>
              <a:cs typeface="Calibri"/>
            </a:endParaRPr>
          </a:p>
          <a:p>
            <a:pPr marL="260350">
              <a:lnSpc>
                <a:spcPct val="100000"/>
              </a:lnSpc>
              <a:spcBef>
                <a:spcPts val="5"/>
              </a:spcBef>
            </a:pP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100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km solution will increase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the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luminosity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of at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least </a:t>
            </a:r>
            <a:r>
              <a:rPr sz="1800" b="1" i="1" dirty="0">
                <a:solidFill>
                  <a:srgbClr val="800000"/>
                </a:solidFill>
                <a:latin typeface="Calibri-BoldItalic"/>
                <a:cs typeface="Calibri-BoldItalic"/>
              </a:rPr>
              <a:t>a </a:t>
            </a:r>
            <a:r>
              <a:rPr sz="1800" b="1" i="1" spc="-10" dirty="0">
                <a:solidFill>
                  <a:srgbClr val="800000"/>
                </a:solidFill>
                <a:latin typeface="Calibri-BoldItalic"/>
                <a:cs typeface="Calibri-BoldItalic"/>
              </a:rPr>
              <a:t>factor</a:t>
            </a:r>
            <a:r>
              <a:rPr sz="1800" b="1" i="1" spc="95" dirty="0">
                <a:solidFill>
                  <a:srgbClr val="800000"/>
                </a:solidFill>
                <a:latin typeface="Calibri-BoldItalic"/>
                <a:cs typeface="Calibri-BoldItalic"/>
              </a:rPr>
              <a:t> </a:t>
            </a:r>
            <a:r>
              <a:rPr sz="1800" b="1" i="1" spc="-5" dirty="0">
                <a:solidFill>
                  <a:srgbClr val="800000"/>
                </a:solidFill>
                <a:latin typeface="Calibri-BoldItalic"/>
                <a:cs typeface="Calibri-BoldItalic"/>
              </a:rPr>
              <a:t>3.5</a:t>
            </a:r>
            <a:endParaRPr sz="1800">
              <a:latin typeface="Calibri-BoldItalic"/>
              <a:cs typeface="Calibri-BoldIt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Calibri-BoldItalic"/>
              <a:cs typeface="Calibri-BoldItalic"/>
            </a:endParaRPr>
          </a:p>
          <a:p>
            <a:pPr marL="339725" indent="-288925">
              <a:lnSpc>
                <a:spcPct val="100000"/>
              </a:lnSpc>
              <a:buFont typeface="Arial"/>
              <a:buChar char="•"/>
              <a:tabLst>
                <a:tab pos="339090" algn="l"/>
                <a:tab pos="339725" algn="l"/>
              </a:tabLst>
            </a:pPr>
            <a:r>
              <a:rPr sz="1800" b="1" spc="-10" dirty="0">
                <a:latin typeface="Calibri"/>
                <a:cs typeface="Calibri"/>
              </a:rPr>
              <a:t>Multi-target </a:t>
            </a:r>
            <a:r>
              <a:rPr sz="1800" b="1" spc="-20" dirty="0">
                <a:latin typeface="Calibri"/>
                <a:cs typeface="Calibri"/>
              </a:rPr>
              <a:t>system </a:t>
            </a:r>
            <a:r>
              <a:rPr sz="1800" spc="-10" dirty="0">
                <a:latin typeface="Calibri"/>
                <a:cs typeface="Calibri"/>
              </a:rPr>
              <a:t>to alleviate </a:t>
            </a:r>
            <a:r>
              <a:rPr sz="1800" spc="-5" dirty="0">
                <a:latin typeface="Calibri"/>
                <a:cs typeface="Calibri"/>
              </a:rPr>
              <a:t>issues </a:t>
            </a:r>
            <a:r>
              <a:rPr sz="1800" dirty="0">
                <a:latin typeface="Calibri"/>
                <a:cs typeface="Calibri"/>
              </a:rPr>
              <a:t>due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power deposited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5" dirty="0">
                <a:latin typeface="Calibri"/>
                <a:cs typeface="Calibri"/>
              </a:rPr>
              <a:t>integrated </a:t>
            </a:r>
            <a:r>
              <a:rPr sz="1800" spc="-5" dirty="0">
                <a:latin typeface="Calibri"/>
                <a:cs typeface="Calibri"/>
              </a:rPr>
              <a:t>PEDD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(*)</a:t>
            </a:r>
            <a:endParaRPr sz="1800">
              <a:latin typeface="Calibri"/>
              <a:cs typeface="Calibri"/>
            </a:endParaRPr>
          </a:p>
          <a:p>
            <a:pPr marL="368300" marR="300355">
              <a:lnSpc>
                <a:spcPts val="2130"/>
              </a:lnSpc>
              <a:spcBef>
                <a:spcPts val="770"/>
              </a:spcBef>
            </a:pP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Source needed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to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replace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the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positrons lost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in the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muon production process 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is a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real challenge, since </a:t>
            </a:r>
            <a:r>
              <a:rPr sz="1800" b="1" dirty="0">
                <a:solidFill>
                  <a:srgbClr val="0432FF"/>
                </a:solidFill>
                <a:latin typeface="Arial"/>
                <a:cs typeface="Arial"/>
              </a:rPr>
              <a:t>the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time available is very</a:t>
            </a:r>
            <a:r>
              <a:rPr sz="1800" b="1" spc="-25" dirty="0">
                <a:solidFill>
                  <a:srgbClr val="0432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0432FF"/>
                </a:solidFill>
                <a:latin typeface="Arial"/>
                <a:cs typeface="Arial"/>
              </a:rPr>
              <a:t>short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Arial"/>
              <a:cs typeface="Arial"/>
            </a:endParaRPr>
          </a:p>
          <a:p>
            <a:pPr marL="572833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(*) </a:t>
            </a:r>
            <a:r>
              <a:rPr sz="1800" spc="-15" dirty="0">
                <a:latin typeface="Calibri"/>
                <a:cs typeface="Calibri"/>
              </a:rPr>
              <a:t>Peak </a:t>
            </a:r>
            <a:r>
              <a:rPr sz="1800" spc="-10" dirty="0">
                <a:latin typeface="Calibri"/>
                <a:cs typeface="Calibri"/>
              </a:rPr>
              <a:t>Energy </a:t>
            </a:r>
            <a:r>
              <a:rPr sz="1800" spc="-5" dirty="0">
                <a:latin typeface="Calibri"/>
                <a:cs typeface="Calibri"/>
              </a:rPr>
              <a:t>Density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Deposition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6881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45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3785" y="0"/>
            <a:ext cx="69996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/>
              <a:t>Tentative </a:t>
            </a:r>
            <a:r>
              <a:rPr sz="3600" spc="-10" dirty="0"/>
              <a:t>Considerations </a:t>
            </a:r>
            <a:r>
              <a:rPr sz="3600" dirty="0"/>
              <a:t>on</a:t>
            </a:r>
            <a:r>
              <a:rPr sz="3600" spc="25" dirty="0"/>
              <a:t> </a:t>
            </a:r>
            <a:r>
              <a:rPr sz="3600" spc="-5" dirty="0"/>
              <a:t>Baseline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5940" y="630273"/>
            <a:ext cx="7731125" cy="5518785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10" dirty="0">
                <a:latin typeface="Calibri"/>
                <a:cs typeface="Calibri"/>
              </a:rPr>
              <a:t>Focus </a:t>
            </a:r>
            <a:r>
              <a:rPr sz="2000" b="1" spc="-5" dirty="0">
                <a:latin typeface="Calibri"/>
                <a:cs typeface="Calibri"/>
              </a:rPr>
              <a:t>on </a:t>
            </a:r>
            <a:r>
              <a:rPr sz="2000" b="1" spc="-10" dirty="0">
                <a:latin typeface="Calibri"/>
                <a:cs typeface="Calibri"/>
              </a:rPr>
              <a:t>first </a:t>
            </a:r>
            <a:r>
              <a:rPr sz="2000" b="1" spc="-15" dirty="0">
                <a:latin typeface="Calibri"/>
                <a:cs typeface="Calibri"/>
              </a:rPr>
              <a:t>stage </a:t>
            </a:r>
            <a:r>
              <a:rPr sz="2000" b="1" spc="-5" dirty="0">
                <a:latin typeface="Calibri"/>
                <a:cs typeface="Calibri"/>
              </a:rPr>
              <a:t>with energy of O(1.5 </a:t>
            </a:r>
            <a:r>
              <a:rPr sz="2000" b="1" dirty="0">
                <a:latin typeface="Calibri"/>
                <a:cs typeface="Calibri"/>
              </a:rPr>
              <a:t>+ </a:t>
            </a:r>
            <a:r>
              <a:rPr sz="2000" b="1" spc="-5" dirty="0">
                <a:latin typeface="Calibri"/>
                <a:cs typeface="Calibri"/>
              </a:rPr>
              <a:t>1.5 </a:t>
            </a:r>
            <a:r>
              <a:rPr sz="2000" b="1" dirty="0">
                <a:latin typeface="Calibri"/>
                <a:cs typeface="Calibri"/>
              </a:rPr>
              <a:t>= 3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45" dirty="0">
                <a:latin typeface="Calibri"/>
                <a:cs typeface="Calibri"/>
              </a:rPr>
              <a:t>TeV)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7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85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come </a:t>
            </a:r>
            <a:r>
              <a:rPr sz="1800" spc="-10" dirty="0">
                <a:latin typeface="Calibri"/>
                <a:cs typeface="Calibri"/>
              </a:rPr>
              <a:t>after </a:t>
            </a:r>
            <a:r>
              <a:rPr sz="1800" dirty="0">
                <a:latin typeface="Calibri"/>
                <a:cs typeface="Calibri"/>
              </a:rPr>
              <a:t>higgs </a:t>
            </a:r>
            <a:r>
              <a:rPr sz="1800" spc="-10" dirty="0">
                <a:latin typeface="Calibri"/>
                <a:cs typeface="Calibri"/>
              </a:rPr>
              <a:t>factory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matching </a:t>
            </a:r>
            <a:r>
              <a:rPr sz="1800" spc="-5" dirty="0">
                <a:latin typeface="Calibri"/>
                <a:cs typeface="Calibri"/>
              </a:rPr>
              <a:t>highest </a:t>
            </a:r>
            <a:r>
              <a:rPr sz="1800" dirty="0">
                <a:latin typeface="Calibri"/>
                <a:cs typeface="Calibri"/>
              </a:rPr>
              <a:t>CLIC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energy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0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Using the high-energy </a:t>
            </a:r>
            <a:r>
              <a:rPr sz="1800" spc="-15" dirty="0">
                <a:latin typeface="Calibri"/>
                <a:cs typeface="Calibri"/>
              </a:rPr>
              <a:t>strength </a:t>
            </a:r>
            <a:r>
              <a:rPr sz="1800" dirty="0">
                <a:latin typeface="Calibri"/>
                <a:cs typeface="Calibri"/>
              </a:rPr>
              <a:t>of muon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colliders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Realistic </a:t>
            </a:r>
            <a:r>
              <a:rPr sz="1800" spc="-5" dirty="0">
                <a:latin typeface="Calibri"/>
                <a:cs typeface="Calibri"/>
              </a:rPr>
              <a:t>design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10" dirty="0">
                <a:latin typeface="Calibri"/>
                <a:cs typeface="Calibri"/>
              </a:rPr>
              <a:t>implementation at </a:t>
            </a:r>
            <a:r>
              <a:rPr sz="1800" spc="-5" dirty="0">
                <a:latin typeface="Calibri"/>
                <a:cs typeface="Calibri"/>
              </a:rPr>
              <a:t>CERN, with </a:t>
            </a:r>
            <a:r>
              <a:rPr sz="1800" spc="-10" dirty="0">
                <a:latin typeface="Calibri"/>
                <a:cs typeface="Calibri"/>
              </a:rPr>
              <a:t>cost </a:t>
            </a:r>
            <a:r>
              <a:rPr sz="1800" spc="-5" dirty="0">
                <a:latin typeface="Calibri"/>
                <a:cs typeface="Calibri"/>
              </a:rPr>
              <a:t>power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risk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scale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If successful, </a:t>
            </a:r>
            <a:r>
              <a:rPr sz="1800" spc="-10" dirty="0">
                <a:latin typeface="Calibri"/>
                <a:cs typeface="Calibri"/>
              </a:rPr>
              <a:t>feasibility demonstration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CDR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–"/>
            </a:pP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Calibri"/>
                <a:cs typeface="Calibri"/>
              </a:rPr>
              <a:t>Explore 14 </a:t>
            </a:r>
            <a:r>
              <a:rPr sz="2000" b="1" spc="-60" dirty="0">
                <a:latin typeface="Calibri"/>
                <a:cs typeface="Calibri"/>
              </a:rPr>
              <a:t>TeV </a:t>
            </a:r>
            <a:r>
              <a:rPr sz="2000" b="1" dirty="0">
                <a:latin typeface="Calibri"/>
                <a:cs typeface="Calibri"/>
              </a:rPr>
              <a:t>as </a:t>
            </a:r>
            <a:r>
              <a:rPr sz="2000" b="1" spc="-5" dirty="0">
                <a:latin typeface="Calibri"/>
                <a:cs typeface="Calibri"/>
              </a:rPr>
              <a:t>further</a:t>
            </a:r>
            <a:r>
              <a:rPr sz="2000" b="1" spc="4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step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34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85" dirty="0">
                <a:latin typeface="Calibri"/>
                <a:cs typeface="Calibri"/>
              </a:rPr>
              <a:t>To </a:t>
            </a:r>
            <a:r>
              <a:rPr sz="1800" spc="-10" dirty="0">
                <a:latin typeface="Calibri"/>
                <a:cs typeface="Calibri"/>
              </a:rPr>
              <a:t>match </a:t>
            </a:r>
            <a:r>
              <a:rPr sz="1800" spc="-5" dirty="0">
                <a:latin typeface="Calibri"/>
                <a:cs typeface="Calibri"/>
              </a:rPr>
              <a:t>FCC-hh </a:t>
            </a:r>
            <a:r>
              <a:rPr sz="1800" spc="-10" dirty="0">
                <a:latin typeface="Calibri"/>
                <a:cs typeface="Calibri"/>
              </a:rPr>
              <a:t>discovery</a:t>
            </a:r>
            <a:r>
              <a:rPr sz="1800" spc="11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potential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3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Mainly </a:t>
            </a:r>
            <a:r>
              <a:rPr sz="1800" spc="-10" dirty="0">
                <a:latin typeface="Calibri"/>
                <a:cs typeface="Calibri"/>
              </a:rPr>
              <a:t>exploration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15" dirty="0">
                <a:latin typeface="Calibri"/>
                <a:cs typeface="Calibri"/>
              </a:rPr>
              <a:t>parameters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guide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choices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3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Provide </a:t>
            </a:r>
            <a:r>
              <a:rPr sz="1800" spc="-5" dirty="0">
                <a:latin typeface="Calibri"/>
                <a:cs typeface="Calibri"/>
              </a:rPr>
              <a:t>evidence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20" dirty="0">
                <a:latin typeface="Calibri"/>
                <a:cs typeface="Calibri"/>
              </a:rPr>
              <a:t>feasibility, </a:t>
            </a:r>
            <a:r>
              <a:rPr sz="1800" spc="-10" dirty="0">
                <a:latin typeface="Calibri"/>
                <a:cs typeface="Calibri"/>
              </a:rPr>
              <a:t>maybe cost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frame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Font typeface="Arial"/>
              <a:buChar char="–"/>
            </a:pP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Calibri"/>
                <a:cs typeface="Calibri"/>
              </a:rPr>
              <a:t>Some </a:t>
            </a:r>
            <a:r>
              <a:rPr sz="2000" b="1" spc="-15" dirty="0">
                <a:latin typeface="Calibri"/>
                <a:cs typeface="Calibri"/>
              </a:rPr>
              <a:t>exploration </a:t>
            </a:r>
            <a:r>
              <a:rPr sz="2000" b="1" spc="-5" dirty="0">
                <a:latin typeface="Calibri"/>
                <a:cs typeface="Calibri"/>
              </a:rPr>
              <a:t>of lower energies </a:t>
            </a:r>
            <a:r>
              <a:rPr sz="2000" b="1" dirty="0">
                <a:latin typeface="Calibri"/>
                <a:cs typeface="Calibri"/>
              </a:rPr>
              <a:t>/ Higgs</a:t>
            </a:r>
            <a:r>
              <a:rPr sz="2000" b="1" spc="2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factory</a:t>
            </a:r>
            <a:endParaRPr sz="20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3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Scaling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higher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energies</a:t>
            </a:r>
            <a:endParaRPr sz="1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dirty="0">
                <a:latin typeface="Calibri"/>
                <a:cs typeface="Calibri"/>
              </a:rPr>
              <a:t>Not a </a:t>
            </a:r>
            <a:r>
              <a:rPr sz="1800" spc="-5" dirty="0">
                <a:latin typeface="Calibri"/>
                <a:cs typeface="Calibri"/>
              </a:rPr>
              <a:t>main </a:t>
            </a:r>
            <a:r>
              <a:rPr sz="1800" spc="-10" dirty="0">
                <a:latin typeface="Calibri"/>
                <a:cs typeface="Calibri"/>
              </a:rPr>
              <a:t>focus, </a:t>
            </a:r>
            <a:r>
              <a:rPr sz="1800" spc="-15" dirty="0">
                <a:latin typeface="Calibri"/>
                <a:cs typeface="Calibri"/>
              </a:rPr>
              <a:t>except </a:t>
            </a:r>
            <a:r>
              <a:rPr sz="1800" spc="-5" dirty="0">
                <a:latin typeface="Calibri"/>
                <a:cs typeface="Calibri"/>
              </a:rPr>
              <a:t>if other </a:t>
            </a:r>
            <a:r>
              <a:rPr sz="1800" spc="-10" dirty="0">
                <a:latin typeface="Calibri"/>
                <a:cs typeface="Calibri"/>
              </a:rPr>
              <a:t>projects </a:t>
            </a:r>
            <a:r>
              <a:rPr sz="1800" dirty="0">
                <a:latin typeface="Calibri"/>
                <a:cs typeface="Calibri"/>
              </a:rPr>
              <a:t>do not </a:t>
            </a:r>
            <a:r>
              <a:rPr sz="1800" spc="-10" dirty="0">
                <a:latin typeface="Calibri"/>
                <a:cs typeface="Calibri"/>
              </a:rPr>
              <a:t>cover </a:t>
            </a:r>
            <a:r>
              <a:rPr sz="1800" spc="-5" dirty="0">
                <a:latin typeface="Calibri"/>
                <a:cs typeface="Calibri"/>
              </a:rPr>
              <a:t>lower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energies</a:t>
            </a:r>
            <a:endParaRPr sz="18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Arial"/>
              <a:buChar char="–"/>
            </a:pP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Open </a:t>
            </a:r>
            <a:r>
              <a:rPr sz="2000" spc="-15" dirty="0">
                <a:latin typeface="Calibri"/>
                <a:cs typeface="Calibri"/>
              </a:rPr>
              <a:t>for</a:t>
            </a:r>
            <a:r>
              <a:rPr sz="2000" spc="-5" dirty="0">
                <a:latin typeface="Calibri"/>
                <a:cs typeface="Calibri"/>
              </a:rPr>
              <a:t> input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5203" y="29337"/>
            <a:ext cx="309626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Physics</a:t>
            </a:r>
            <a:r>
              <a:rPr sz="4400" spc="-95" dirty="0"/>
              <a:t> </a:t>
            </a:r>
            <a:r>
              <a:rPr sz="4400" spc="-15" dirty="0"/>
              <a:t>reach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406812" y="921511"/>
            <a:ext cx="8277225" cy="3042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79550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1479550" algn="l"/>
                <a:tab pos="1480185" algn="l"/>
              </a:tabLst>
            </a:pPr>
            <a:r>
              <a:rPr sz="2400" spc="-5" dirty="0">
                <a:latin typeface="Calibri"/>
                <a:cs typeface="Calibri"/>
              </a:rPr>
              <a:t>Muon </a:t>
            </a:r>
            <a:r>
              <a:rPr sz="2400" spc="-20" dirty="0">
                <a:latin typeface="Calibri"/>
                <a:cs typeface="Calibri"/>
              </a:rPr>
              <a:t>rare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processes</a:t>
            </a:r>
            <a:endParaRPr sz="2400">
              <a:latin typeface="Calibri"/>
              <a:cs typeface="Calibri"/>
            </a:endParaRPr>
          </a:p>
          <a:p>
            <a:pPr marL="1479550" indent="-286385">
              <a:lnSpc>
                <a:spcPts val="2875"/>
              </a:lnSpc>
              <a:spcBef>
                <a:spcPts val="20"/>
              </a:spcBef>
              <a:buFont typeface="Arial"/>
              <a:buChar char="•"/>
              <a:tabLst>
                <a:tab pos="1479550" algn="l"/>
                <a:tab pos="1480185" algn="l"/>
              </a:tabLst>
            </a:pPr>
            <a:r>
              <a:rPr sz="2400" dirty="0">
                <a:latin typeface="Calibri"/>
                <a:cs typeface="Calibri"/>
              </a:rPr>
              <a:t>Neutrino</a:t>
            </a:r>
            <a:r>
              <a:rPr sz="2400" spc="-15" dirty="0">
                <a:latin typeface="Calibri"/>
                <a:cs typeface="Calibri"/>
              </a:rPr>
              <a:t> physics</a:t>
            </a:r>
            <a:endParaRPr sz="2400">
              <a:latin typeface="Calibri"/>
              <a:cs typeface="Calibri"/>
            </a:endParaRPr>
          </a:p>
          <a:p>
            <a:pPr marL="1479550" indent="-286385">
              <a:lnSpc>
                <a:spcPts val="2875"/>
              </a:lnSpc>
              <a:buFont typeface="Arial"/>
              <a:buChar char="•"/>
              <a:tabLst>
                <a:tab pos="1479550" algn="l"/>
                <a:tab pos="1480185" algn="l"/>
              </a:tabLst>
            </a:pPr>
            <a:r>
              <a:rPr sz="2400" dirty="0">
                <a:latin typeface="Calibri"/>
                <a:cs typeface="Calibri"/>
              </a:rPr>
              <a:t>Higgs</a:t>
            </a:r>
            <a:r>
              <a:rPr sz="2400" spc="-15" dirty="0">
                <a:latin typeface="Calibri"/>
                <a:cs typeface="Calibri"/>
              </a:rPr>
              <a:t> factory</a:t>
            </a:r>
            <a:endParaRPr sz="2400">
              <a:latin typeface="Calibri"/>
              <a:cs typeface="Calibri"/>
            </a:endParaRPr>
          </a:p>
          <a:p>
            <a:pPr marL="1479550" indent="-286385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1479550" algn="l"/>
                <a:tab pos="1480185" algn="l"/>
              </a:tabLst>
            </a:pPr>
            <a:r>
              <a:rPr sz="2400" spc="-30" dirty="0">
                <a:latin typeface="Calibri"/>
                <a:cs typeface="Calibri"/>
              </a:rPr>
              <a:t>Multi-TeV</a:t>
            </a:r>
            <a:r>
              <a:rPr sz="2400" spc="-10" dirty="0">
                <a:latin typeface="Calibri"/>
                <a:cs typeface="Calibri"/>
              </a:rPr>
              <a:t> frontier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b="1" spc="-15" dirty="0">
                <a:solidFill>
                  <a:srgbClr val="800000"/>
                </a:solidFill>
                <a:latin typeface="Calibri"/>
                <a:cs typeface="Calibri"/>
              </a:rPr>
              <a:t>U.S. </a:t>
            </a:r>
            <a:r>
              <a:rPr sz="3200" b="1" spc="-5" dirty="0">
                <a:solidFill>
                  <a:srgbClr val="800000"/>
                </a:solidFill>
                <a:latin typeface="Calibri"/>
                <a:cs typeface="Calibri"/>
              </a:rPr>
              <a:t>Muon </a:t>
            </a:r>
            <a:r>
              <a:rPr sz="3200" b="1" spc="-15" dirty="0">
                <a:solidFill>
                  <a:srgbClr val="800000"/>
                </a:solidFill>
                <a:latin typeface="Calibri"/>
                <a:cs typeface="Calibri"/>
              </a:rPr>
              <a:t>Accelerator </a:t>
            </a:r>
            <a:r>
              <a:rPr sz="3200" b="1" spc="-20" dirty="0">
                <a:solidFill>
                  <a:srgbClr val="800000"/>
                </a:solidFill>
                <a:latin typeface="Calibri"/>
                <a:cs typeface="Calibri"/>
              </a:rPr>
              <a:t>Program</a:t>
            </a:r>
            <a:r>
              <a:rPr sz="3200" b="1" spc="1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200" b="1" spc="-5" dirty="0">
                <a:solidFill>
                  <a:srgbClr val="800000"/>
                </a:solidFill>
                <a:latin typeface="Calibri"/>
                <a:cs typeface="Calibri"/>
              </a:rPr>
              <a:t>(MAP)</a:t>
            </a:r>
            <a:endParaRPr sz="3200">
              <a:latin typeface="Calibri"/>
              <a:cs typeface="Calibri"/>
            </a:endParaRPr>
          </a:p>
          <a:p>
            <a:pPr marL="401955" lvl="1" indent="-286385">
              <a:lnSpc>
                <a:spcPct val="100000"/>
              </a:lnSpc>
              <a:spcBef>
                <a:spcPts val="880"/>
              </a:spcBef>
              <a:buFont typeface="Arial"/>
              <a:buChar char="•"/>
              <a:tabLst>
                <a:tab pos="401955" algn="l"/>
                <a:tab pos="402590" algn="l"/>
              </a:tabLst>
            </a:pPr>
            <a:r>
              <a:rPr sz="2000" spc="-10" dirty="0">
                <a:latin typeface="Calibri"/>
                <a:cs typeface="Calibri"/>
              </a:rPr>
              <a:t>Recommendation from </a:t>
            </a:r>
            <a:r>
              <a:rPr sz="2000" spc="-5" dirty="0">
                <a:latin typeface="Calibri"/>
                <a:cs typeface="Calibri"/>
              </a:rPr>
              <a:t>2008 Particle </a:t>
            </a:r>
            <a:r>
              <a:rPr sz="2000" spc="-10" dirty="0">
                <a:latin typeface="Calibri"/>
                <a:cs typeface="Calibri"/>
              </a:rPr>
              <a:t>Physics Project </a:t>
            </a:r>
            <a:r>
              <a:rPr sz="2000" spc="-5" dirty="0">
                <a:latin typeface="Calibri"/>
                <a:cs typeface="Calibri"/>
              </a:rPr>
              <a:t>Prioritization </a:t>
            </a:r>
            <a:r>
              <a:rPr sz="2000" spc="-10" dirty="0">
                <a:latin typeface="Calibri"/>
                <a:cs typeface="Calibri"/>
              </a:rPr>
              <a:t>Panel</a:t>
            </a:r>
            <a:r>
              <a:rPr sz="2000" spc="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(P5)</a:t>
            </a:r>
            <a:endParaRPr sz="2000">
              <a:latin typeface="Calibri"/>
              <a:cs typeface="Calibri"/>
            </a:endParaRPr>
          </a:p>
          <a:p>
            <a:pPr marL="401955" lvl="1" indent="-286385">
              <a:lnSpc>
                <a:spcPct val="100000"/>
              </a:lnSpc>
              <a:buFont typeface="Arial"/>
              <a:buChar char="•"/>
              <a:tabLst>
                <a:tab pos="401955" algn="l"/>
                <a:tab pos="402590" algn="l"/>
              </a:tabLst>
            </a:pPr>
            <a:r>
              <a:rPr sz="2000" spc="-10" dirty="0">
                <a:latin typeface="Calibri"/>
                <a:cs typeface="Calibri"/>
              </a:rPr>
              <a:t>Approved </a:t>
            </a:r>
            <a:r>
              <a:rPr sz="2000" spc="-5" dirty="0">
                <a:latin typeface="Calibri"/>
                <a:cs typeface="Calibri"/>
              </a:rPr>
              <a:t>by </a:t>
            </a:r>
            <a:r>
              <a:rPr sz="2000" spc="-10" dirty="0">
                <a:latin typeface="Calibri"/>
                <a:cs typeface="Calibri"/>
              </a:rPr>
              <a:t>DOE-HEP </a:t>
            </a:r>
            <a:r>
              <a:rPr sz="2000" dirty="0">
                <a:latin typeface="Calibri"/>
                <a:cs typeface="Calibri"/>
              </a:rPr>
              <a:t>in </a:t>
            </a:r>
            <a:r>
              <a:rPr sz="2000" spc="-5" dirty="0">
                <a:latin typeface="Calibri"/>
                <a:cs typeface="Calibri"/>
              </a:rPr>
              <a:t>2011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0540" y="3938779"/>
            <a:ext cx="4556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dirty="0">
                <a:latin typeface="Calibri"/>
                <a:cs typeface="Calibri"/>
              </a:rPr>
              <a:t>Ramp </a:t>
            </a:r>
            <a:r>
              <a:rPr sz="2000" spc="-10" dirty="0">
                <a:latin typeface="Calibri"/>
                <a:cs typeface="Calibri"/>
              </a:rPr>
              <a:t>down </a:t>
            </a:r>
            <a:r>
              <a:rPr sz="2000" spc="-5" dirty="0">
                <a:latin typeface="Calibri"/>
                <a:cs typeface="Calibri"/>
              </a:rPr>
              <a:t>recommended by </a:t>
            </a:r>
            <a:r>
              <a:rPr sz="2000" dirty="0">
                <a:latin typeface="Calibri"/>
                <a:cs typeface="Calibri"/>
              </a:rPr>
              <a:t>P5 in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2014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0540" y="4366408"/>
            <a:ext cx="8147684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AIM: </a:t>
            </a:r>
            <a:r>
              <a:rPr sz="2000" spc="-10" dirty="0">
                <a:latin typeface="Calibri"/>
                <a:cs typeface="Calibri"/>
              </a:rPr>
              <a:t>to </a:t>
            </a:r>
            <a:r>
              <a:rPr sz="2000" dirty="0">
                <a:latin typeface="Calibri"/>
                <a:cs typeface="Calibri"/>
              </a:rPr>
              <a:t>assess </a:t>
            </a:r>
            <a:r>
              <a:rPr sz="2000" spc="-5" dirty="0">
                <a:latin typeface="Calibri"/>
                <a:cs typeface="Calibri"/>
              </a:rPr>
              <a:t>feasibility of technologies </a:t>
            </a:r>
            <a:r>
              <a:rPr sz="2000" spc="-10" dirty="0">
                <a:latin typeface="Calibri"/>
                <a:cs typeface="Calibri"/>
              </a:rPr>
              <a:t>to develop </a:t>
            </a:r>
            <a:r>
              <a:rPr sz="2000" spc="-5" dirty="0">
                <a:latin typeface="Calibri"/>
                <a:cs typeface="Calibri"/>
              </a:rPr>
              <a:t>muon </a:t>
            </a:r>
            <a:r>
              <a:rPr sz="2000" spc="-10" dirty="0">
                <a:latin typeface="Calibri"/>
                <a:cs typeface="Calibri"/>
              </a:rPr>
              <a:t>accelerators </a:t>
            </a:r>
            <a:r>
              <a:rPr sz="2000" spc="-15" dirty="0">
                <a:latin typeface="Calibri"/>
                <a:cs typeface="Calibri"/>
              </a:rPr>
              <a:t>for </a:t>
            </a:r>
            <a:r>
              <a:rPr sz="2000" spc="-5" dirty="0">
                <a:latin typeface="Calibri"/>
                <a:cs typeface="Calibri"/>
              </a:rPr>
              <a:t>the  Intensity and </a:t>
            </a:r>
            <a:r>
              <a:rPr sz="2000" spc="-10" dirty="0">
                <a:latin typeface="Calibri"/>
                <a:cs typeface="Calibri"/>
              </a:rPr>
              <a:t>Energy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Frontiers: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Short-baseline neutrino facilities </a:t>
            </a:r>
            <a:r>
              <a:rPr sz="2000" spc="-10" dirty="0">
                <a:latin typeface="Calibri"/>
                <a:cs typeface="Calibri"/>
              </a:rPr>
              <a:t>(nuSTORM)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latin typeface="Calibri"/>
                <a:cs typeface="Calibri"/>
              </a:rPr>
              <a:t>Long-baseline neutrino </a:t>
            </a:r>
            <a:r>
              <a:rPr sz="2000" spc="-10" dirty="0">
                <a:latin typeface="Calibri"/>
                <a:cs typeface="Calibri"/>
              </a:rPr>
              <a:t>factory </a:t>
            </a:r>
            <a:r>
              <a:rPr sz="2000" dirty="0">
                <a:latin typeface="Calibri"/>
                <a:cs typeface="Calibri"/>
              </a:rPr>
              <a:t>(nuMAX) with </a:t>
            </a:r>
            <a:r>
              <a:rPr sz="2000" spc="-10" dirty="0">
                <a:latin typeface="Calibri"/>
                <a:cs typeface="Calibri"/>
              </a:rPr>
              <a:t>energy </a:t>
            </a:r>
            <a:r>
              <a:rPr sz="2000" spc="-5" dirty="0">
                <a:latin typeface="Calibri"/>
                <a:cs typeface="Calibri"/>
              </a:rPr>
              <a:t>flexibility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latin typeface="Calibri"/>
                <a:cs typeface="Calibri"/>
              </a:rPr>
              <a:t>Higgs </a:t>
            </a:r>
            <a:r>
              <a:rPr sz="2000" spc="-10" dirty="0">
                <a:latin typeface="Calibri"/>
                <a:cs typeface="Calibri"/>
              </a:rPr>
              <a:t>factory </a:t>
            </a:r>
            <a:r>
              <a:rPr sz="2000" dirty="0">
                <a:latin typeface="Calibri"/>
                <a:cs typeface="Calibri"/>
              </a:rPr>
              <a:t>with </a:t>
            </a:r>
            <a:r>
              <a:rPr sz="2000" spc="-10" dirty="0">
                <a:latin typeface="Calibri"/>
                <a:cs typeface="Calibri"/>
              </a:rPr>
              <a:t>good energy </a:t>
            </a:r>
            <a:r>
              <a:rPr sz="2000" spc="-5" dirty="0">
                <a:latin typeface="Calibri"/>
                <a:cs typeface="Calibri"/>
              </a:rPr>
              <a:t>resolution </a:t>
            </a:r>
            <a:r>
              <a:rPr sz="2000" spc="-10" dirty="0">
                <a:latin typeface="Calibri"/>
                <a:cs typeface="Calibri"/>
              </a:rPr>
              <a:t>to probe </a:t>
            </a:r>
            <a:r>
              <a:rPr sz="2000" spc="-5" dirty="0">
                <a:latin typeface="Calibri"/>
                <a:cs typeface="Calibri"/>
              </a:rPr>
              <a:t>resonance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structure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35" dirty="0">
                <a:latin typeface="Calibri"/>
                <a:cs typeface="Calibri"/>
              </a:rPr>
              <a:t>TeV-scale </a:t>
            </a:r>
            <a:r>
              <a:rPr sz="2000" spc="-5" dirty="0">
                <a:latin typeface="Calibri"/>
                <a:cs typeface="Calibri"/>
              </a:rPr>
              <a:t>muon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collider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65253" y="3851465"/>
            <a:ext cx="1969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cs typeface="Arial"/>
                <a:hlinkClick r:id="rId2"/>
              </a:rPr>
              <a:t>http://map.fnal.gov/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00787" y="4762"/>
            <a:ext cx="2835275" cy="2749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10" dirty="0"/>
              <a:t>Otranto </a:t>
            </a:r>
            <a:r>
              <a:rPr dirty="0"/>
              <a:t>- </a:t>
            </a:r>
            <a:r>
              <a:rPr spc="-5" dirty="0"/>
              <a:t>June </a:t>
            </a:r>
            <a:r>
              <a:rPr dirty="0"/>
              <a:t>1,</a:t>
            </a:r>
            <a:r>
              <a:rPr spc="-100" dirty="0"/>
              <a:t> </a:t>
            </a:r>
            <a:r>
              <a:rPr dirty="0"/>
              <a:t>2019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pc="-5" dirty="0"/>
              <a:t>Nadia</a:t>
            </a:r>
            <a:r>
              <a:rPr spc="-65" dirty="0"/>
              <a:t> </a:t>
            </a:r>
            <a:r>
              <a:rPr spc="-10" dirty="0"/>
              <a:t>Pastrone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9334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9575" y="152439"/>
            <a:ext cx="792225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5" dirty="0"/>
              <a:t>Proton-driven </a:t>
            </a:r>
            <a:r>
              <a:rPr sz="4000" spc="-5" dirty="0"/>
              <a:t>Muon Collider</a:t>
            </a:r>
            <a:r>
              <a:rPr sz="4000" spc="10" dirty="0"/>
              <a:t> </a:t>
            </a:r>
            <a:r>
              <a:rPr sz="4000" spc="-5" dirty="0"/>
              <a:t>Concept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1437" y="2056231"/>
            <a:ext cx="9092532" cy="2173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742" y="4338132"/>
            <a:ext cx="2261235" cy="15487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225425">
              <a:lnSpc>
                <a:spcPct val="99500"/>
              </a:lnSpc>
              <a:spcBef>
                <a:spcPts val="110"/>
              </a:spcBef>
            </a:pPr>
            <a:r>
              <a:rPr sz="1800" b="1" spc="-5" dirty="0">
                <a:latin typeface="Calibri"/>
                <a:cs typeface="Calibri"/>
              </a:rPr>
              <a:t>Short, </a:t>
            </a:r>
            <a:r>
              <a:rPr sz="1800" b="1" spc="-10" dirty="0">
                <a:latin typeface="Calibri"/>
                <a:cs typeface="Calibri"/>
              </a:rPr>
              <a:t>intense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proton  </a:t>
            </a:r>
            <a:r>
              <a:rPr sz="1800" b="1" spc="-5" dirty="0">
                <a:latin typeface="Calibri"/>
                <a:cs typeface="Calibri"/>
              </a:rPr>
              <a:t>bunches </a:t>
            </a:r>
            <a:r>
              <a:rPr sz="1800" b="1" spc="-10" dirty="0">
                <a:latin typeface="Calibri"/>
                <a:cs typeface="Calibri"/>
              </a:rPr>
              <a:t>to produce  hadronic </a:t>
            </a:r>
            <a:r>
              <a:rPr sz="1800" b="1" spc="-15" dirty="0">
                <a:latin typeface="Calibri"/>
                <a:cs typeface="Calibri"/>
              </a:rPr>
              <a:t>showers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205"/>
              </a:spcBef>
            </a:pPr>
            <a:r>
              <a:rPr sz="1800" b="1" spc="-5" dirty="0">
                <a:latin typeface="Calibri"/>
                <a:cs typeface="Calibri"/>
              </a:rPr>
              <a:t>Pions </a:t>
            </a:r>
            <a:r>
              <a:rPr sz="1800" b="1" spc="-15" dirty="0">
                <a:latin typeface="Calibri"/>
                <a:cs typeface="Calibri"/>
              </a:rPr>
              <a:t>decay into </a:t>
            </a:r>
            <a:r>
              <a:rPr sz="1800" b="1" spc="-10" dirty="0">
                <a:latin typeface="Calibri"/>
                <a:cs typeface="Calibri"/>
              </a:rPr>
              <a:t>muons  that can </a:t>
            </a:r>
            <a:r>
              <a:rPr sz="1800" b="1" spc="-5" dirty="0">
                <a:latin typeface="Calibri"/>
                <a:cs typeface="Calibri"/>
              </a:rPr>
              <a:t>be </a:t>
            </a:r>
            <a:r>
              <a:rPr sz="1800" b="1" spc="-10" dirty="0">
                <a:latin typeface="Calibri"/>
                <a:cs typeface="Calibri"/>
              </a:rPr>
              <a:t>captured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13731" y="4320546"/>
            <a:ext cx="2431415" cy="570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2130"/>
              </a:lnSpc>
              <a:spcBef>
                <a:spcPts val="195"/>
              </a:spcBef>
            </a:pPr>
            <a:r>
              <a:rPr sz="1800" b="1" spc="-5" dirty="0">
                <a:latin typeface="Calibri"/>
                <a:cs typeface="Calibri"/>
              </a:rPr>
              <a:t>Muon </a:t>
            </a:r>
            <a:r>
              <a:rPr sz="1800" b="1" spc="-10" dirty="0">
                <a:latin typeface="Calibri"/>
                <a:cs typeface="Calibri"/>
              </a:rPr>
              <a:t>are captured,  </a:t>
            </a:r>
            <a:r>
              <a:rPr sz="1800" b="1" spc="-5" dirty="0">
                <a:latin typeface="Calibri"/>
                <a:cs typeface="Calibri"/>
              </a:rPr>
              <a:t>bunched and then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cooled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57116" y="4328710"/>
            <a:ext cx="2899410" cy="5708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 marR="5080">
              <a:lnSpc>
                <a:spcPts val="2130"/>
              </a:lnSpc>
              <a:spcBef>
                <a:spcPts val="195"/>
              </a:spcBef>
              <a:tabLst>
                <a:tab pos="2085975" algn="l"/>
              </a:tabLst>
            </a:pPr>
            <a:r>
              <a:rPr sz="1800" b="1" spc="-5" dirty="0">
                <a:latin typeface="Calibri"/>
                <a:cs typeface="Calibri"/>
              </a:rPr>
              <a:t>Acc</a:t>
            </a: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e</a:t>
            </a:r>
            <a:r>
              <a:rPr sz="1800" b="1" spc="-45" dirty="0">
                <a:latin typeface="Calibri"/>
                <a:cs typeface="Calibri"/>
              </a:rPr>
              <a:t>r</a:t>
            </a:r>
            <a:r>
              <a:rPr sz="1800" b="1" spc="-20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t</a:t>
            </a:r>
            <a:r>
              <a:rPr sz="1800" b="1" spc="-5" dirty="0">
                <a:latin typeface="Calibri"/>
                <a:cs typeface="Calibri"/>
              </a:rPr>
              <a:t>io</a:t>
            </a:r>
            <a:r>
              <a:rPr sz="1800" b="1" dirty="0">
                <a:latin typeface="Calibri"/>
                <a:cs typeface="Calibri"/>
              </a:rPr>
              <a:t>n </a:t>
            </a:r>
            <a:r>
              <a:rPr sz="1800" b="1" spc="-20" dirty="0">
                <a:latin typeface="Calibri"/>
                <a:cs typeface="Calibri"/>
              </a:rPr>
              <a:t>t</a:t>
            </a:r>
            <a:r>
              <a:rPr sz="1800" b="1" dirty="0">
                <a:latin typeface="Calibri"/>
                <a:cs typeface="Calibri"/>
              </a:rPr>
              <a:t>o	</a:t>
            </a:r>
            <a:r>
              <a:rPr sz="1800" b="1" spc="-5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lli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io</a:t>
            </a:r>
            <a:r>
              <a:rPr sz="1800" b="1" dirty="0">
                <a:latin typeface="Calibri"/>
                <a:cs typeface="Calibri"/>
              </a:rPr>
              <a:t>n  </a:t>
            </a:r>
            <a:r>
              <a:rPr sz="1800" b="1" spc="-10" dirty="0">
                <a:latin typeface="Calibri"/>
                <a:cs typeface="Calibri"/>
              </a:rPr>
              <a:t>collision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energy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58029" cy="11497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35696" y="6057557"/>
            <a:ext cx="6236335" cy="64643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ts val="2145"/>
              </a:lnSpc>
              <a:spcBef>
                <a:spcPts val="260"/>
              </a:spcBef>
            </a:pPr>
            <a:r>
              <a:rPr sz="1800" b="1" i="1" spc="-5" dirty="0">
                <a:latin typeface="Calibri-BoldItalic"/>
                <a:cs typeface="Calibri-BoldItalic"/>
              </a:rPr>
              <a:t>"Muon </a:t>
            </a:r>
            <a:r>
              <a:rPr sz="1800" b="1" i="1" spc="-10" dirty="0">
                <a:latin typeface="Calibri-BoldItalic"/>
                <a:cs typeface="Calibri-BoldItalic"/>
              </a:rPr>
              <a:t>Accelerator </a:t>
            </a:r>
            <a:r>
              <a:rPr sz="1800" b="1" i="1" spc="-5" dirty="0">
                <a:latin typeface="Calibri-BoldItalic"/>
                <a:cs typeface="Calibri-BoldItalic"/>
              </a:rPr>
              <a:t>for Particle Physics,"</a:t>
            </a:r>
            <a:r>
              <a:rPr sz="1800" b="1" i="1" spc="55" dirty="0">
                <a:latin typeface="Calibri-BoldItalic"/>
                <a:cs typeface="Calibri-BoldItalic"/>
              </a:rPr>
              <a:t> </a:t>
            </a:r>
            <a:r>
              <a:rPr sz="1800" b="1" i="1" spc="-35" dirty="0">
                <a:latin typeface="Calibri-BoldItalic"/>
                <a:cs typeface="Calibri-BoldItalic"/>
              </a:rPr>
              <a:t>JINST,</a:t>
            </a:r>
            <a:endParaRPr sz="1800">
              <a:latin typeface="Calibri-BoldItalic"/>
              <a:cs typeface="Calibri-BoldItalic"/>
            </a:endParaRPr>
          </a:p>
          <a:p>
            <a:pPr algn="ctr">
              <a:lnSpc>
                <a:spcPts val="2145"/>
              </a:lnSpc>
            </a:pPr>
            <a:r>
              <a:rPr sz="1800" i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https://iopscience.iop.org/journal/1748-0221/page/extraproc46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55891" y="1048383"/>
            <a:ext cx="7319009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26390" marR="5080" indent="-314325" algn="just">
              <a:lnSpc>
                <a:spcPct val="99500"/>
              </a:lnSpc>
              <a:spcBef>
                <a:spcPts val="110"/>
              </a:spcBef>
            </a:pP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US </a:t>
            </a:r>
            <a:r>
              <a:rPr sz="1800" b="1" dirty="0">
                <a:solidFill>
                  <a:srgbClr val="800000"/>
                </a:solidFill>
                <a:latin typeface="Calibri"/>
                <a:cs typeface="Calibri"/>
              </a:rPr>
              <a:t>M</a:t>
            </a:r>
            <a:r>
              <a:rPr sz="1800" dirty="0">
                <a:solidFill>
                  <a:srgbClr val="800000"/>
                </a:solidFill>
                <a:latin typeface="Calibri"/>
                <a:cs typeface="Calibri"/>
              </a:rPr>
              <a:t>uon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800000"/>
                </a:solidFill>
                <a:latin typeface="Calibri"/>
                <a:cs typeface="Calibri"/>
              </a:rPr>
              <a:t>ccelerator </a:t>
            </a:r>
            <a:r>
              <a:rPr sz="1800" b="1" spc="-15" dirty="0">
                <a:solidFill>
                  <a:srgbClr val="800000"/>
                </a:solidFill>
                <a:latin typeface="Calibri"/>
                <a:cs typeface="Calibri"/>
              </a:rPr>
              <a:t>P</a:t>
            </a:r>
            <a:r>
              <a:rPr sz="1800" spc="-15" dirty="0">
                <a:solidFill>
                  <a:srgbClr val="800000"/>
                </a:solidFill>
                <a:latin typeface="Calibri"/>
                <a:cs typeface="Calibri"/>
              </a:rPr>
              <a:t>rogram </a:t>
            </a:r>
            <a:r>
              <a:rPr sz="1800" b="1" dirty="0">
                <a:solidFill>
                  <a:srgbClr val="800000"/>
                </a:solidFill>
                <a:latin typeface="Calibri"/>
                <a:cs typeface="Calibri"/>
              </a:rPr>
              <a:t>– </a:t>
            </a:r>
            <a:r>
              <a:rPr sz="1800" b="1" spc="-50" dirty="0">
                <a:solidFill>
                  <a:srgbClr val="800000"/>
                </a:solidFill>
                <a:latin typeface="Calibri"/>
                <a:cs typeface="Calibri"/>
              </a:rPr>
              <a:t>MAP, </a:t>
            </a:r>
            <a:r>
              <a:rPr sz="1800" dirty="0">
                <a:latin typeface="Calibri"/>
                <a:cs typeface="Calibri"/>
              </a:rPr>
              <a:t>launched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b="1" dirty="0">
                <a:latin typeface="Calibri"/>
                <a:cs typeface="Calibri"/>
              </a:rPr>
              <a:t>2011, </a:t>
            </a:r>
            <a:r>
              <a:rPr sz="1800" spc="-5" dirty="0">
                <a:latin typeface="Calibri"/>
                <a:cs typeface="Calibri"/>
              </a:rPr>
              <a:t>wound down in </a:t>
            </a:r>
            <a:r>
              <a:rPr sz="1800" b="1" dirty="0">
                <a:latin typeface="Calibri"/>
                <a:cs typeface="Calibri"/>
              </a:rPr>
              <a:t>2014  </a:t>
            </a:r>
            <a:r>
              <a:rPr sz="1800" i="1" spc="-5" dirty="0">
                <a:latin typeface="Calibri"/>
                <a:cs typeface="Calibri"/>
              </a:rPr>
              <a:t>MAP developed </a:t>
            </a:r>
            <a:r>
              <a:rPr sz="1800" i="1" dirty="0">
                <a:latin typeface="Calibri"/>
                <a:cs typeface="Calibri"/>
              </a:rPr>
              <a:t>a </a:t>
            </a:r>
            <a:r>
              <a:rPr sz="1800" b="1" i="1" spc="-5" dirty="0">
                <a:latin typeface="Calibri-BoldItalic"/>
                <a:cs typeface="Calibri-BoldItalic"/>
              </a:rPr>
              <a:t>proton driver scheme </a:t>
            </a:r>
            <a:r>
              <a:rPr sz="1800" i="1" spc="-5" dirty="0">
                <a:latin typeface="Calibri"/>
                <a:cs typeface="Calibri"/>
              </a:rPr>
              <a:t>and addressed the </a:t>
            </a:r>
            <a:r>
              <a:rPr sz="1800" i="1" spc="-10" dirty="0">
                <a:latin typeface="Calibri"/>
                <a:cs typeface="Calibri"/>
              </a:rPr>
              <a:t>feasibility </a:t>
            </a:r>
            <a:r>
              <a:rPr sz="1800" i="1" dirty="0">
                <a:latin typeface="Calibri"/>
                <a:cs typeface="Calibri"/>
              </a:rPr>
              <a:t>of </a:t>
            </a:r>
            <a:r>
              <a:rPr sz="1800" i="1" spc="-5" dirty="0">
                <a:latin typeface="Calibri"/>
                <a:cs typeface="Calibri"/>
              </a:rPr>
              <a:t>the  novel technologies required </a:t>
            </a:r>
            <a:r>
              <a:rPr sz="1800" i="1" spc="-10" dirty="0">
                <a:latin typeface="Calibri"/>
                <a:cs typeface="Calibri"/>
              </a:rPr>
              <a:t>for </a:t>
            </a:r>
            <a:r>
              <a:rPr sz="1800" i="1" spc="-5" dirty="0">
                <a:latin typeface="Calibri"/>
                <a:cs typeface="Calibri"/>
              </a:rPr>
              <a:t>Muon Colliders and Neutrino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Factories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83768" y="4994824"/>
            <a:ext cx="6660515" cy="923925"/>
          </a:xfrm>
          <a:custGeom>
            <a:avLst/>
            <a:gdLst/>
            <a:ahLst/>
            <a:cxnLst/>
            <a:rect l="l" t="t" r="r" b="b"/>
            <a:pathLst>
              <a:path w="6660515" h="923925">
                <a:moveTo>
                  <a:pt x="0" y="0"/>
                </a:moveTo>
                <a:lnTo>
                  <a:pt x="6660231" y="0"/>
                </a:lnTo>
                <a:lnTo>
                  <a:pt x="6660231" y="923329"/>
                </a:lnTo>
                <a:lnTo>
                  <a:pt x="0" y="923329"/>
                </a:lnTo>
                <a:lnTo>
                  <a:pt x="0" y="0"/>
                </a:lnTo>
                <a:close/>
              </a:path>
            </a:pathLst>
          </a:custGeom>
          <a:solidFill>
            <a:srgbClr val="FCD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62508" y="5015145"/>
            <a:ext cx="643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Design </a:t>
            </a:r>
            <a:r>
              <a:rPr sz="1800" b="1" spc="-5" dirty="0">
                <a:latin typeface="Calibri"/>
                <a:cs typeface="Calibri"/>
              </a:rPr>
              <a:t>is not </a:t>
            </a:r>
            <a:r>
              <a:rPr sz="1800" b="1" spc="-10" dirty="0">
                <a:latin typeface="Calibri"/>
                <a:cs typeface="Calibri"/>
              </a:rPr>
              <a:t>complete </a:t>
            </a:r>
            <a:r>
              <a:rPr sz="1800" b="1" spc="-5" dirty="0">
                <a:latin typeface="Calibri"/>
                <a:cs typeface="Calibri"/>
              </a:rPr>
              <a:t>but did not find </a:t>
            </a:r>
            <a:r>
              <a:rPr sz="1800" b="1" spc="-10" dirty="0">
                <a:latin typeface="Calibri"/>
                <a:cs typeface="Calibri"/>
              </a:rPr>
              <a:t>anything that </a:t>
            </a:r>
            <a:r>
              <a:rPr sz="1800" b="1" spc="-5" dirty="0">
                <a:latin typeface="Calibri"/>
                <a:cs typeface="Calibri"/>
              </a:rPr>
              <a:t>does not</a:t>
            </a:r>
            <a:r>
              <a:rPr sz="1800" b="1" spc="114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work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562508" y="5561223"/>
            <a:ext cx="5789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5" dirty="0">
                <a:latin typeface="Calibri"/>
                <a:cs typeface="Calibri"/>
              </a:rPr>
              <a:t>CDR </a:t>
            </a:r>
            <a:r>
              <a:rPr sz="1800" b="1" spc="-15" dirty="0">
                <a:latin typeface="Calibri"/>
                <a:cs typeface="Calibri"/>
              </a:rPr>
              <a:t>exists </a:t>
            </a: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15" dirty="0">
                <a:latin typeface="Calibri"/>
                <a:cs typeface="Calibri"/>
              </a:rPr>
              <a:t>coherent </a:t>
            </a:r>
            <a:r>
              <a:rPr sz="1800" b="1" spc="-10" dirty="0">
                <a:latin typeface="Calibri"/>
                <a:cs typeface="Calibri"/>
              </a:rPr>
              <a:t>baseline </a:t>
            </a:r>
            <a:r>
              <a:rPr sz="1800" b="1" dirty="0">
                <a:latin typeface="Calibri"/>
                <a:cs typeface="Calibri"/>
              </a:rPr>
              <a:t>No </a:t>
            </a:r>
            <a:r>
              <a:rPr sz="1800" b="1" spc="-10" dirty="0">
                <a:latin typeface="Calibri"/>
                <a:cs typeface="Calibri"/>
              </a:rPr>
              <a:t>reliable </a:t>
            </a:r>
            <a:r>
              <a:rPr sz="1800" b="1" spc="-15" dirty="0">
                <a:latin typeface="Calibri"/>
                <a:cs typeface="Calibri"/>
              </a:rPr>
              <a:t>cost</a:t>
            </a:r>
            <a:r>
              <a:rPr sz="1800" b="1" spc="70" dirty="0">
                <a:latin typeface="Calibri"/>
                <a:cs typeface="Calibri"/>
              </a:rPr>
              <a:t> </a:t>
            </a:r>
            <a:r>
              <a:rPr sz="1800" b="1" spc="-15" dirty="0">
                <a:latin typeface="Calibri"/>
                <a:cs typeface="Calibri"/>
              </a:rPr>
              <a:t>estimate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425815" y="642632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90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2241" y="64634"/>
            <a:ext cx="75342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Why </a:t>
            </a:r>
            <a:r>
              <a:rPr dirty="0"/>
              <a:t>a </a:t>
            </a:r>
            <a:r>
              <a:rPr spc="-50" dirty="0"/>
              <a:t>multi-TeV </a:t>
            </a:r>
            <a:r>
              <a:rPr spc="-5" dirty="0"/>
              <a:t>Muon</a:t>
            </a:r>
            <a:r>
              <a:rPr spc="80" dirty="0"/>
              <a:t> </a:t>
            </a:r>
            <a:r>
              <a:rPr spc="-10" dirty="0"/>
              <a:t>Collider?</a:t>
            </a:r>
          </a:p>
        </p:txBody>
      </p:sp>
      <p:sp>
        <p:nvSpPr>
          <p:cNvPr id="3" name="object 3"/>
          <p:cNvSpPr/>
          <p:nvPr/>
        </p:nvSpPr>
        <p:spPr>
          <a:xfrm>
            <a:off x="7500621" y="912412"/>
            <a:ext cx="289560" cy="244475"/>
          </a:xfrm>
          <a:custGeom>
            <a:avLst/>
            <a:gdLst/>
            <a:ahLst/>
            <a:cxnLst/>
            <a:rect l="l" t="t" r="r" b="b"/>
            <a:pathLst>
              <a:path w="289559" h="244475">
                <a:moveTo>
                  <a:pt x="49142" y="134070"/>
                </a:moveTo>
                <a:lnTo>
                  <a:pt x="24804" y="134070"/>
                </a:lnTo>
                <a:lnTo>
                  <a:pt x="76150" y="244450"/>
                </a:lnTo>
                <a:lnTo>
                  <a:pt x="88181" y="244450"/>
                </a:lnTo>
                <a:lnTo>
                  <a:pt x="97765" y="211709"/>
                </a:lnTo>
                <a:lnTo>
                  <a:pt x="84460" y="211709"/>
                </a:lnTo>
                <a:lnTo>
                  <a:pt x="49142" y="134070"/>
                </a:lnTo>
                <a:close/>
              </a:path>
              <a:path w="289559" h="244475">
                <a:moveTo>
                  <a:pt x="177352" y="0"/>
                </a:moveTo>
                <a:lnTo>
                  <a:pt x="145727" y="0"/>
                </a:lnTo>
                <a:lnTo>
                  <a:pt x="84460" y="211709"/>
                </a:lnTo>
                <a:lnTo>
                  <a:pt x="97765" y="211709"/>
                </a:lnTo>
                <a:lnTo>
                  <a:pt x="154905" y="16496"/>
                </a:lnTo>
                <a:lnTo>
                  <a:pt x="289346" y="16496"/>
                </a:lnTo>
                <a:lnTo>
                  <a:pt x="289346" y="3403"/>
                </a:lnTo>
                <a:lnTo>
                  <a:pt x="177352" y="3403"/>
                </a:lnTo>
                <a:lnTo>
                  <a:pt x="177352" y="0"/>
                </a:lnTo>
                <a:close/>
              </a:path>
              <a:path w="289559" h="244475">
                <a:moveTo>
                  <a:pt x="40679" y="115465"/>
                </a:moveTo>
                <a:lnTo>
                  <a:pt x="0" y="134070"/>
                </a:lnTo>
                <a:lnTo>
                  <a:pt x="3844" y="143371"/>
                </a:lnTo>
                <a:lnTo>
                  <a:pt x="24804" y="134070"/>
                </a:lnTo>
                <a:lnTo>
                  <a:pt x="49142" y="134070"/>
                </a:lnTo>
                <a:lnTo>
                  <a:pt x="40679" y="115465"/>
                </a:lnTo>
                <a:close/>
              </a:path>
              <a:path w="289559" h="244475">
                <a:moveTo>
                  <a:pt x="289346" y="16496"/>
                </a:moveTo>
                <a:lnTo>
                  <a:pt x="162346" y="16496"/>
                </a:lnTo>
                <a:lnTo>
                  <a:pt x="162346" y="20336"/>
                </a:lnTo>
                <a:lnTo>
                  <a:pt x="289346" y="20336"/>
                </a:lnTo>
                <a:lnTo>
                  <a:pt x="289346" y="164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1568" y="845966"/>
            <a:ext cx="8408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391400" algn="l"/>
              </a:tabLst>
            </a:pPr>
            <a:r>
              <a:rPr sz="2000" b="1" spc="-5" dirty="0">
                <a:latin typeface="Arial"/>
                <a:cs typeface="Arial"/>
              </a:rPr>
              <a:t>cost-effective </a:t>
            </a:r>
            <a:r>
              <a:rPr sz="2000" b="1" dirty="0">
                <a:latin typeface="Arial"/>
                <a:cs typeface="Arial"/>
              </a:rPr>
              <a:t>and </a:t>
            </a:r>
            <a:r>
              <a:rPr sz="2000" b="1" spc="-5" dirty="0">
                <a:latin typeface="Arial"/>
                <a:cs typeface="Arial"/>
              </a:rPr>
              <a:t>unique opportunity for lepton</a:t>
            </a:r>
            <a:r>
              <a:rPr sz="2000" b="1" spc="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colliders</a:t>
            </a:r>
            <a:r>
              <a:rPr sz="2000" b="1" dirty="0">
                <a:latin typeface="Arial"/>
                <a:cs typeface="Arial"/>
              </a:rPr>
              <a:t> @	</a:t>
            </a:r>
            <a:r>
              <a:rPr sz="2000" dirty="0">
                <a:latin typeface="Cambria Math"/>
                <a:cs typeface="Cambria Math"/>
              </a:rPr>
              <a:t>𝒔 </a:t>
            </a:r>
            <a:r>
              <a:rPr sz="2000" b="1" spc="-5" dirty="0">
                <a:latin typeface="Arial"/>
                <a:cs typeface="Arial"/>
              </a:rPr>
              <a:t>&gt;3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0" dirty="0">
                <a:latin typeface="Arial"/>
                <a:cs typeface="Arial"/>
              </a:rPr>
              <a:t>TeV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82391" y="377248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34683" y="377248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82391" y="3570468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34683" y="357046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82391" y="3369084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34683" y="3369084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82391" y="3167071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34683" y="3167071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2391" y="2965057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34683" y="296505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82391" y="2763043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34683" y="276304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82391" y="2561659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34683" y="256165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82391" y="2359646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34683" y="2359646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82391" y="215763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34683" y="215763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82391" y="1955619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34683" y="195561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82391" y="1754235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34683" y="175423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82391" y="1552221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34683" y="1552221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19036" y="1422026"/>
            <a:ext cx="270510" cy="2457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ts val="1605"/>
              </a:lnSpc>
              <a:spcBef>
                <a:spcPts val="135"/>
              </a:spcBef>
            </a:pPr>
            <a:r>
              <a:rPr sz="1350" spc="10" dirty="0">
                <a:latin typeface="Helvetica"/>
                <a:cs typeface="Helvetica"/>
              </a:rPr>
              <a:t>1.2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1.1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20" dirty="0">
                <a:latin typeface="Helvetica"/>
                <a:cs typeface="Helvetica"/>
              </a:rPr>
              <a:t>1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0.9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0.8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0.7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0.6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0.5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0.4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0.3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0.2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605"/>
              </a:lnSpc>
            </a:pPr>
            <a:r>
              <a:rPr sz="1350" spc="10" dirty="0">
                <a:latin typeface="Helvetica"/>
                <a:cs typeface="Helvetica"/>
              </a:rPr>
              <a:t>0.1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18239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8239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145199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0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71417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71417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676980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1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4658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4658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209389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2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77836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7836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1014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1014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272949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4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842550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42550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805358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5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74331" y="3732834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74331" y="1552221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337140" y="3818498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6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182391" y="1552221"/>
            <a:ext cx="3192145" cy="2220595"/>
          </a:xfrm>
          <a:custGeom>
            <a:avLst/>
            <a:gdLst/>
            <a:ahLst/>
            <a:cxnLst/>
            <a:rect l="l" t="t" r="r" b="b"/>
            <a:pathLst>
              <a:path w="3192145" h="2220595">
                <a:moveTo>
                  <a:pt x="0" y="2220260"/>
                </a:moveTo>
                <a:lnTo>
                  <a:pt x="3191938" y="2220260"/>
                </a:lnTo>
                <a:lnTo>
                  <a:pt x="3191938" y="0"/>
                </a:lnTo>
                <a:lnTo>
                  <a:pt x="0" y="0"/>
                </a:lnTo>
                <a:lnTo>
                  <a:pt x="0" y="2220260"/>
                </a:lnTo>
                <a:close/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09287" y="1623266"/>
            <a:ext cx="307340" cy="2078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3290">
              <a:lnSpc>
                <a:spcPts val="735"/>
              </a:lnSpc>
              <a:tabLst>
                <a:tab pos="1315085" algn="l"/>
              </a:tabLst>
            </a:pPr>
            <a:r>
              <a:rPr sz="1100" dirty="0">
                <a:latin typeface="Helvetica"/>
                <a:cs typeface="Helvetica"/>
              </a:rPr>
              <a:t>34	-2</a:t>
            </a:r>
            <a:r>
              <a:rPr sz="1100" spc="65" dirty="0">
                <a:latin typeface="Helvetica"/>
                <a:cs typeface="Helvetica"/>
              </a:rPr>
              <a:t> </a:t>
            </a:r>
            <a:r>
              <a:rPr sz="1100" dirty="0">
                <a:latin typeface="Helvetica"/>
                <a:cs typeface="Helvetica"/>
              </a:rPr>
              <a:t>-1</a:t>
            </a:r>
            <a:endParaRPr sz="1100">
              <a:latin typeface="Helvetica"/>
              <a:cs typeface="Helvetica"/>
            </a:endParaRPr>
          </a:p>
          <a:p>
            <a:pPr marL="12700">
              <a:lnSpc>
                <a:spcPts val="1180"/>
              </a:lnSpc>
              <a:tabLst>
                <a:tab pos="1080135" algn="l"/>
              </a:tabLst>
            </a:pPr>
            <a:r>
              <a:rPr sz="1350" spc="5" dirty="0">
                <a:latin typeface="Helvetica"/>
                <a:cs typeface="Helvetica"/>
              </a:rPr>
              <a:t>L/P</a:t>
            </a:r>
            <a:r>
              <a:rPr sz="1650" spc="7" baseline="-20202" dirty="0">
                <a:latin typeface="Helvetica"/>
                <a:cs typeface="Helvetica"/>
              </a:rPr>
              <a:t>beam</a:t>
            </a:r>
            <a:r>
              <a:rPr sz="1650" spc="127" baseline="-20202" dirty="0">
                <a:latin typeface="Helvetica"/>
                <a:cs typeface="Helvetica"/>
              </a:rPr>
              <a:t> </a:t>
            </a:r>
            <a:r>
              <a:rPr sz="1350" spc="15" dirty="0">
                <a:latin typeface="Helvetica"/>
                <a:cs typeface="Helvetica"/>
              </a:rPr>
              <a:t>[10	</a:t>
            </a:r>
            <a:r>
              <a:rPr sz="1350" spc="25" dirty="0">
                <a:latin typeface="Helvetica"/>
                <a:cs typeface="Helvetica"/>
              </a:rPr>
              <a:t>cm </a:t>
            </a:r>
            <a:r>
              <a:rPr sz="1350" spc="15" dirty="0">
                <a:latin typeface="Helvetica"/>
                <a:cs typeface="Helvetica"/>
              </a:rPr>
              <a:t>s</a:t>
            </a:r>
            <a:r>
              <a:rPr sz="1350" spc="310" dirty="0">
                <a:latin typeface="Helvetica"/>
                <a:cs typeface="Helvetica"/>
              </a:rPr>
              <a:t> </a:t>
            </a:r>
            <a:r>
              <a:rPr sz="1350" spc="20" dirty="0">
                <a:latin typeface="Helvetica"/>
                <a:cs typeface="Helvetica"/>
              </a:rPr>
              <a:t>/MW]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352519" y="3783256"/>
            <a:ext cx="852169" cy="51879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414"/>
              </a:spcBef>
            </a:pPr>
            <a:r>
              <a:rPr sz="1350" spc="20" dirty="0">
                <a:latin typeface="Helvetica"/>
                <a:cs typeface="Helvetica"/>
              </a:rPr>
              <a:t>3</a:t>
            </a:r>
            <a:endParaRPr sz="1350">
              <a:latin typeface="Helvetica"/>
              <a:cs typeface="Helvetica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350" spc="10" dirty="0">
                <a:latin typeface="Helvetica"/>
                <a:cs typeface="Helvetica"/>
              </a:rPr>
              <a:t>E</a:t>
            </a:r>
            <a:r>
              <a:rPr sz="1650" spc="15" baseline="-20202" dirty="0">
                <a:latin typeface="Helvetica"/>
                <a:cs typeface="Helvetica"/>
              </a:rPr>
              <a:t>cm</a:t>
            </a:r>
            <a:r>
              <a:rPr sz="1650" spc="52" baseline="-20202" dirty="0">
                <a:latin typeface="Helvetica"/>
                <a:cs typeface="Helvetica"/>
              </a:rPr>
              <a:t> </a:t>
            </a:r>
            <a:r>
              <a:rPr sz="1350" spc="15" dirty="0">
                <a:latin typeface="Helvetica"/>
                <a:cs typeface="Helvetica"/>
              </a:rPr>
              <a:t>[TeV]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28205" y="1679974"/>
            <a:ext cx="502284" cy="0"/>
          </a:xfrm>
          <a:custGeom>
            <a:avLst/>
            <a:gdLst/>
            <a:ahLst/>
            <a:cxnLst/>
            <a:rect l="l" t="t" r="r" b="b"/>
            <a:pathLst>
              <a:path w="502285">
                <a:moveTo>
                  <a:pt x="0" y="0"/>
                </a:moveTo>
                <a:lnTo>
                  <a:pt x="502201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84405" y="3433905"/>
            <a:ext cx="1394460" cy="111125"/>
          </a:xfrm>
          <a:custGeom>
            <a:avLst/>
            <a:gdLst/>
            <a:ahLst/>
            <a:cxnLst/>
            <a:rect l="l" t="t" r="r" b="b"/>
            <a:pathLst>
              <a:path w="1394460" h="111125">
                <a:moveTo>
                  <a:pt x="0" y="0"/>
                </a:moveTo>
                <a:lnTo>
                  <a:pt x="595971" y="3146"/>
                </a:lnTo>
                <a:lnTo>
                  <a:pt x="1393955" y="110761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384405" y="3394257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44757" y="343390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80376" y="3397404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40729" y="3437051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778361" y="3505019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38713" y="3544666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79306" y="1640327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39658" y="1679974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361442" y="1549779"/>
            <a:ext cx="1181735" cy="4133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9385">
              <a:lnSpc>
                <a:spcPts val="1505"/>
              </a:lnSpc>
              <a:spcBef>
                <a:spcPts val="135"/>
              </a:spcBef>
              <a:tabLst>
                <a:tab pos="1168400" algn="l"/>
              </a:tabLst>
            </a:pPr>
            <a:r>
              <a:rPr sz="1350" spc="15" dirty="0">
                <a:latin typeface="Helvetica"/>
                <a:cs typeface="Helvetica"/>
              </a:rPr>
              <a:t>CLIC </a:t>
            </a:r>
            <a:r>
              <a:rPr sz="1350" spc="80" dirty="0">
                <a:latin typeface="Helvetica"/>
                <a:cs typeface="Helvetica"/>
              </a:rPr>
              <a:t> </a:t>
            </a:r>
            <a:r>
              <a:rPr sz="1350" u="heavy" spc="10" dirty="0"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 </a:t>
            </a:r>
            <a:r>
              <a:rPr sz="1350" u="heavy" dirty="0"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	</a:t>
            </a:r>
            <a:endParaRPr sz="1350">
              <a:latin typeface="Helvetica"/>
              <a:cs typeface="Helvetica"/>
            </a:endParaRPr>
          </a:p>
          <a:p>
            <a:pPr marL="12700">
              <a:lnSpc>
                <a:spcPts val="1505"/>
              </a:lnSpc>
            </a:pPr>
            <a:r>
              <a:rPr sz="1350" spc="15" dirty="0">
                <a:latin typeface="Helvetica"/>
                <a:cs typeface="Helvetica"/>
              </a:rPr>
              <a:t>MuColl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980376" y="1731579"/>
            <a:ext cx="2393950" cy="1869439"/>
          </a:xfrm>
          <a:custGeom>
            <a:avLst/>
            <a:gdLst/>
            <a:ahLst/>
            <a:cxnLst/>
            <a:rect l="l" t="t" r="r" b="b"/>
            <a:pathLst>
              <a:path w="2393950" h="1869439">
                <a:moveTo>
                  <a:pt x="0" y="1869096"/>
                </a:moveTo>
                <a:lnTo>
                  <a:pt x="797984" y="1420387"/>
                </a:lnTo>
                <a:lnTo>
                  <a:pt x="2393954" y="0"/>
                </a:lnTo>
              </a:path>
            </a:pathLst>
          </a:custGeom>
          <a:ln w="15733">
            <a:solidFill>
              <a:srgbClr val="0000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940729" y="356102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940729" y="356102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38713" y="311231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738713" y="311231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334683" y="1691931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334683" y="1691931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39658" y="181653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39658" y="181653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82391" y="1552221"/>
            <a:ext cx="3192145" cy="2220595"/>
          </a:xfrm>
          <a:custGeom>
            <a:avLst/>
            <a:gdLst/>
            <a:ahLst/>
            <a:cxnLst/>
            <a:rect l="l" t="t" r="r" b="b"/>
            <a:pathLst>
              <a:path w="3192145" h="2220595">
                <a:moveTo>
                  <a:pt x="0" y="2220260"/>
                </a:moveTo>
                <a:lnTo>
                  <a:pt x="3191938" y="2220260"/>
                </a:lnTo>
                <a:lnTo>
                  <a:pt x="3191938" y="0"/>
                </a:lnTo>
                <a:lnTo>
                  <a:pt x="0" y="0"/>
                </a:lnTo>
                <a:lnTo>
                  <a:pt x="0" y="2220260"/>
                </a:lnTo>
                <a:close/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135416" y="6109361"/>
            <a:ext cx="880681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5" dirty="0">
                <a:latin typeface="Calibri"/>
                <a:cs typeface="Calibri"/>
              </a:rPr>
              <a:t>Strong </a:t>
            </a:r>
            <a:r>
              <a:rPr sz="2000" i="1" spc="-15" dirty="0">
                <a:latin typeface="Calibri"/>
                <a:cs typeface="Calibri"/>
              </a:rPr>
              <a:t>interest </a:t>
            </a:r>
            <a:r>
              <a:rPr sz="2000" i="1" spc="-10" dirty="0">
                <a:latin typeface="Calibri"/>
                <a:cs typeface="Calibri"/>
              </a:rPr>
              <a:t>to </a:t>
            </a:r>
            <a:r>
              <a:rPr sz="2000" i="1" spc="-5" dirty="0">
                <a:latin typeface="Calibri"/>
                <a:cs typeface="Calibri"/>
              </a:rPr>
              <a:t>reuse </a:t>
            </a:r>
            <a:r>
              <a:rPr sz="2000" i="1" spc="-15" dirty="0">
                <a:latin typeface="Calibri"/>
                <a:cs typeface="Calibri"/>
              </a:rPr>
              <a:t>existing </a:t>
            </a:r>
            <a:r>
              <a:rPr sz="2000" i="1" spc="-5" dirty="0">
                <a:latin typeface="Calibri"/>
                <a:cs typeface="Calibri"/>
              </a:rPr>
              <a:t>facilities and infrastructure (i.e. LHC tunnel) </a:t>
            </a:r>
            <a:r>
              <a:rPr sz="2000" i="1" dirty="0">
                <a:latin typeface="Calibri"/>
                <a:cs typeface="Calibri"/>
              </a:rPr>
              <a:t>in</a:t>
            </a:r>
            <a:r>
              <a:rPr sz="2000" i="1" spc="120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Europe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78133" y="4512569"/>
            <a:ext cx="3778250" cy="1200785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 marR="248285">
              <a:lnSpc>
                <a:spcPct val="99800"/>
              </a:lnSpc>
              <a:spcBef>
                <a:spcPts val="265"/>
              </a:spcBef>
            </a:pP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luminosity </a:t>
            </a:r>
            <a:r>
              <a:rPr sz="1800" dirty="0">
                <a:latin typeface="Calibri"/>
                <a:cs typeface="Calibri"/>
              </a:rPr>
              <a:t>per beam </a:t>
            </a:r>
            <a:r>
              <a:rPr sz="1800" spc="-5" dirty="0">
                <a:latin typeface="Calibri"/>
                <a:cs typeface="Calibri"/>
              </a:rPr>
              <a:t>power is  </a:t>
            </a:r>
            <a:r>
              <a:rPr sz="1800" dirty="0">
                <a:latin typeface="Calibri"/>
                <a:cs typeface="Calibri"/>
              </a:rPr>
              <a:t>independent of </a:t>
            </a:r>
            <a:r>
              <a:rPr sz="1800" spc="-5" dirty="0">
                <a:latin typeface="Calibri"/>
                <a:cs typeface="Calibri"/>
              </a:rPr>
              <a:t>collision energy in  linear </a:t>
            </a:r>
            <a:r>
              <a:rPr sz="1800" spc="-10" dirty="0">
                <a:latin typeface="Calibri"/>
                <a:cs typeface="Calibri"/>
              </a:rPr>
              <a:t>colliders, </a:t>
            </a:r>
            <a:r>
              <a:rPr sz="1800" dirty="0">
                <a:latin typeface="Calibri"/>
                <a:cs typeface="Calibri"/>
              </a:rPr>
              <a:t>but </a:t>
            </a:r>
            <a:r>
              <a:rPr sz="1800" spc="-5" dirty="0">
                <a:latin typeface="Calibri"/>
                <a:cs typeface="Calibri"/>
              </a:rPr>
              <a:t>increases linearly 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muon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colliders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4673953" y="4479146"/>
            <a:ext cx="4397375" cy="1544320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L="90805" marR="263525">
              <a:lnSpc>
                <a:spcPct val="101099"/>
              </a:lnSpc>
              <a:spcBef>
                <a:spcPts val="235"/>
              </a:spcBef>
            </a:pPr>
            <a:r>
              <a:rPr sz="1800" spc="-5" dirty="0">
                <a:latin typeface="Calibri"/>
                <a:cs typeface="Calibri"/>
              </a:rPr>
              <a:t>Full collision energy </a:t>
            </a:r>
            <a:r>
              <a:rPr sz="1800" spc="-10" dirty="0">
                <a:latin typeface="Calibri"/>
                <a:cs typeface="Calibri"/>
              </a:rPr>
              <a:t>available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particle  production: 14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5" dirty="0">
                <a:latin typeface="Calibri"/>
                <a:cs typeface="Calibri"/>
              </a:rPr>
              <a:t>lepton collisions </a:t>
            </a:r>
            <a:r>
              <a:rPr sz="1800" spc="-10" dirty="0">
                <a:latin typeface="Calibri"/>
                <a:cs typeface="Calibri"/>
              </a:rPr>
              <a:t>are  comparable to </a:t>
            </a:r>
            <a:r>
              <a:rPr sz="1800" spc="-5" dirty="0">
                <a:latin typeface="Calibri"/>
                <a:cs typeface="Calibri"/>
              </a:rPr>
              <a:t>100 </a:t>
            </a:r>
            <a:r>
              <a:rPr sz="1800" spc="-55" dirty="0">
                <a:latin typeface="Calibri"/>
                <a:cs typeface="Calibri"/>
              </a:rPr>
              <a:t>TeV </a:t>
            </a:r>
            <a:r>
              <a:rPr sz="1800" spc="-10" dirty="0">
                <a:latin typeface="Calibri"/>
                <a:cs typeface="Calibri"/>
              </a:rPr>
              <a:t>proton </a:t>
            </a:r>
            <a:r>
              <a:rPr sz="1800" spc="-5" dirty="0">
                <a:latin typeface="Calibri"/>
                <a:cs typeface="Calibri"/>
              </a:rPr>
              <a:t>collisions </a:t>
            </a:r>
            <a:r>
              <a:rPr sz="1800" spc="-15" dirty="0">
                <a:latin typeface="Calibri"/>
                <a:cs typeface="Calibri"/>
              </a:rPr>
              <a:t>for  </a:t>
            </a:r>
            <a:r>
              <a:rPr sz="1800" spc="-5" dirty="0">
                <a:latin typeface="Calibri"/>
                <a:cs typeface="Calibri"/>
              </a:rPr>
              <a:t>selected new </a:t>
            </a:r>
            <a:r>
              <a:rPr sz="1800" spc="-10" dirty="0">
                <a:latin typeface="Calibri"/>
                <a:cs typeface="Calibri"/>
              </a:rPr>
              <a:t>physics process, </a:t>
            </a:r>
            <a:r>
              <a:rPr sz="1800" b="1" spc="-5" dirty="0">
                <a:latin typeface="Calibri"/>
                <a:cs typeface="Calibri"/>
              </a:rPr>
              <a:t>if </a:t>
            </a:r>
            <a:r>
              <a:rPr sz="1800" b="1" spc="-10" dirty="0">
                <a:latin typeface="Calibri"/>
                <a:cs typeface="Calibri"/>
              </a:rPr>
              <a:t>sufficient  </a:t>
            </a:r>
            <a:r>
              <a:rPr sz="1800" b="1" spc="-5" dirty="0">
                <a:latin typeface="Calibri"/>
                <a:cs typeface="Calibri"/>
              </a:rPr>
              <a:t>luminosity is </a:t>
            </a:r>
            <a:r>
              <a:rPr sz="1800" b="1" spc="-10" dirty="0">
                <a:latin typeface="Calibri"/>
                <a:cs typeface="Calibri"/>
              </a:rPr>
              <a:t>provided </a:t>
            </a:r>
            <a:r>
              <a:rPr sz="1800" b="1" dirty="0">
                <a:latin typeface="Calibri"/>
                <a:cs typeface="Calibri"/>
              </a:rPr>
              <a:t>~ </a:t>
            </a:r>
            <a:r>
              <a:rPr sz="1800" spc="135" dirty="0">
                <a:latin typeface="Cambria Math"/>
                <a:cs typeface="Cambria Math"/>
              </a:rPr>
              <a:t>𝟏𝟎</a:t>
            </a:r>
            <a:r>
              <a:rPr sz="1950" spc="202" baseline="27777" dirty="0">
                <a:latin typeface="Cambria Math"/>
                <a:cs typeface="Cambria Math"/>
              </a:rPr>
              <a:t>𝟑𝟓</a:t>
            </a:r>
            <a:r>
              <a:rPr sz="1800" spc="135" dirty="0">
                <a:latin typeface="Cambria Math"/>
                <a:cs typeface="Cambria Math"/>
              </a:rPr>
              <a:t>𝒄𝒎</a:t>
            </a:r>
            <a:r>
              <a:rPr sz="1950" spc="202" baseline="27777" dirty="0">
                <a:latin typeface="Cambria Math"/>
                <a:cs typeface="Cambria Math"/>
              </a:rPr>
              <a:t>.𝟐</a:t>
            </a:r>
            <a:r>
              <a:rPr sz="1800" spc="135" dirty="0">
                <a:latin typeface="Cambria Math"/>
                <a:cs typeface="Cambria Math"/>
              </a:rPr>
              <a:t>𝒔</a:t>
            </a:r>
            <a:r>
              <a:rPr sz="1950" spc="202" baseline="27777" dirty="0">
                <a:latin typeface="Cambria Math"/>
                <a:cs typeface="Cambria Math"/>
              </a:rPr>
              <a:t>.𝟏</a:t>
            </a:r>
            <a:endParaRPr sz="1950" baseline="27777" dirty="0">
              <a:latin typeface="Cambria Math"/>
              <a:cs typeface="Cambria Math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331639" y="2067524"/>
            <a:ext cx="1037590" cy="339090"/>
          </a:xfrm>
          <a:custGeom>
            <a:avLst/>
            <a:gdLst/>
            <a:ahLst/>
            <a:cxnLst/>
            <a:rect l="l" t="t" r="r" b="b"/>
            <a:pathLst>
              <a:path w="1037589" h="339089">
                <a:moveTo>
                  <a:pt x="0" y="0"/>
                </a:moveTo>
                <a:lnTo>
                  <a:pt x="1037142" y="0"/>
                </a:lnTo>
                <a:lnTo>
                  <a:pt x="1037142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1331639" y="2067524"/>
            <a:ext cx="1037590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D.</a:t>
            </a:r>
            <a:r>
              <a:rPr sz="16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Schulte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1" name="object 8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48</a:t>
            </a:fld>
            <a:endParaRPr dirty="0"/>
          </a:p>
        </p:txBody>
      </p:sp>
      <p:sp>
        <p:nvSpPr>
          <p:cNvPr id="80" name="object 80"/>
          <p:cNvSpPr txBox="1"/>
          <p:nvPr/>
        </p:nvSpPr>
        <p:spPr>
          <a:xfrm>
            <a:off x="5248471" y="1686717"/>
            <a:ext cx="1007744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</a:pPr>
            <a:r>
              <a:rPr sz="1600" b="1" spc="5" dirty="0">
                <a:solidFill>
                  <a:srgbClr val="002060"/>
                </a:solidFill>
                <a:latin typeface="Calibri"/>
                <a:cs typeface="Calibri"/>
              </a:rPr>
              <a:t>A.</a:t>
            </a:r>
            <a:r>
              <a:rPr sz="16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Wulzer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2" name="object 8">
            <a:extLst>
              <a:ext uri="{FF2B5EF4-FFF2-40B4-BE49-F238E27FC236}">
                <a16:creationId xmlns:a16="http://schemas.microsoft.com/office/drawing/2014/main" id="{8B571C6A-BECB-5745-BF12-B866910D1BEB}"/>
              </a:ext>
            </a:extLst>
          </p:cNvPr>
          <p:cNvSpPr/>
          <p:nvPr/>
        </p:nvSpPr>
        <p:spPr>
          <a:xfrm>
            <a:off x="4651897" y="1469286"/>
            <a:ext cx="4567378" cy="2866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0">
            <a:extLst>
              <a:ext uri="{FF2B5EF4-FFF2-40B4-BE49-F238E27FC236}">
                <a16:creationId xmlns:a16="http://schemas.microsoft.com/office/drawing/2014/main" id="{24C4AAA6-020C-6E4D-9B07-B7A7990235F8}"/>
              </a:ext>
            </a:extLst>
          </p:cNvPr>
          <p:cNvSpPr/>
          <p:nvPr/>
        </p:nvSpPr>
        <p:spPr>
          <a:xfrm>
            <a:off x="7091804" y="2673596"/>
            <a:ext cx="1937385" cy="750570"/>
          </a:xfrm>
          <a:custGeom>
            <a:avLst/>
            <a:gdLst/>
            <a:ahLst/>
            <a:cxnLst/>
            <a:rect l="l" t="t" r="r" b="b"/>
            <a:pathLst>
              <a:path w="1937384" h="750570">
                <a:moveTo>
                  <a:pt x="0" y="0"/>
                </a:moveTo>
                <a:lnTo>
                  <a:pt x="1936879" y="0"/>
                </a:lnTo>
                <a:lnTo>
                  <a:pt x="1936879" y="750270"/>
                </a:lnTo>
                <a:lnTo>
                  <a:pt x="0" y="750270"/>
                </a:lnTo>
                <a:lnTo>
                  <a:pt x="0" y="0"/>
                </a:lnTo>
                <a:close/>
              </a:path>
            </a:pathLst>
          </a:custGeom>
          <a:solidFill>
            <a:srgbClr val="EBF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6">
            <a:extLst>
              <a:ext uri="{FF2B5EF4-FFF2-40B4-BE49-F238E27FC236}">
                <a16:creationId xmlns:a16="http://schemas.microsoft.com/office/drawing/2014/main" id="{FA043E99-FF8C-FE4D-9A68-CAF60B087CEE}"/>
              </a:ext>
            </a:extLst>
          </p:cNvPr>
          <p:cNvSpPr txBox="1"/>
          <p:nvPr/>
        </p:nvSpPr>
        <p:spPr>
          <a:xfrm>
            <a:off x="7222448" y="2699492"/>
            <a:ext cx="1612265" cy="762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15570" algn="ctr">
              <a:lnSpc>
                <a:spcPts val="2165"/>
              </a:lnSpc>
              <a:spcBef>
                <a:spcPts val="100"/>
              </a:spcBef>
            </a:pPr>
            <a:r>
              <a:rPr sz="2000" i="1" dirty="0">
                <a:latin typeface="Arial"/>
                <a:cs typeface="Arial"/>
              </a:rPr>
              <a:t>μμ </a:t>
            </a:r>
            <a:r>
              <a:rPr sz="2000" dirty="0">
                <a:latin typeface="Arial"/>
                <a:cs typeface="Arial"/>
              </a:rPr>
              <a:t>@ </a:t>
            </a:r>
            <a:r>
              <a:rPr sz="2000" dirty="0">
                <a:solidFill>
                  <a:srgbClr val="050C9B"/>
                </a:solidFill>
                <a:latin typeface="Arial"/>
                <a:cs typeface="Arial"/>
              </a:rPr>
              <a:t>14</a:t>
            </a:r>
            <a:r>
              <a:rPr sz="2000" spc="-155" dirty="0">
                <a:solidFill>
                  <a:srgbClr val="050C9B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050C9B"/>
                </a:solidFill>
                <a:latin typeface="Arial"/>
                <a:cs typeface="Arial"/>
              </a:rPr>
              <a:t>TeV</a:t>
            </a:r>
            <a:endParaRPr sz="2000" dirty="0">
              <a:latin typeface="Arial"/>
              <a:cs typeface="Arial"/>
            </a:endParaRPr>
          </a:p>
          <a:p>
            <a:pPr marL="166370" algn="ctr">
              <a:lnSpc>
                <a:spcPts val="1580"/>
              </a:lnSpc>
            </a:pP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=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ts val="2055"/>
              </a:lnSpc>
            </a:pPr>
            <a:r>
              <a:rPr sz="2000" i="1" dirty="0">
                <a:latin typeface="Arial"/>
                <a:cs typeface="Arial"/>
              </a:rPr>
              <a:t>pp </a:t>
            </a:r>
            <a:r>
              <a:rPr sz="2000" dirty="0">
                <a:latin typeface="Arial"/>
                <a:cs typeface="Arial"/>
              </a:rPr>
              <a:t>@ </a:t>
            </a:r>
            <a:r>
              <a:rPr sz="2000" dirty="0">
                <a:solidFill>
                  <a:srgbClr val="C00000"/>
                </a:solidFill>
                <a:latin typeface="Arial"/>
                <a:cs typeface="Arial"/>
              </a:rPr>
              <a:t>100</a:t>
            </a:r>
            <a:r>
              <a:rPr sz="2000" spc="-3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spc="-75" dirty="0">
                <a:solidFill>
                  <a:srgbClr val="C00000"/>
                </a:solidFill>
                <a:latin typeface="Arial"/>
                <a:cs typeface="Arial"/>
              </a:rPr>
              <a:t>TeV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85" name="object 17">
            <a:extLst>
              <a:ext uri="{FF2B5EF4-FFF2-40B4-BE49-F238E27FC236}">
                <a16:creationId xmlns:a16="http://schemas.microsoft.com/office/drawing/2014/main" id="{6A35B9FB-6621-9D4C-B4FF-7C108A142459}"/>
              </a:ext>
            </a:extLst>
          </p:cNvPr>
          <p:cNvSpPr/>
          <p:nvPr/>
        </p:nvSpPr>
        <p:spPr>
          <a:xfrm>
            <a:off x="9199861" y="1688512"/>
            <a:ext cx="1623595" cy="294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69">
            <a:extLst>
              <a:ext uri="{FF2B5EF4-FFF2-40B4-BE49-F238E27FC236}">
                <a16:creationId xmlns:a16="http://schemas.microsoft.com/office/drawing/2014/main" id="{3AE89D6A-4CDE-484D-978F-8FA0C6D02DA5}"/>
              </a:ext>
            </a:extLst>
          </p:cNvPr>
          <p:cNvSpPr txBox="1"/>
          <p:nvPr/>
        </p:nvSpPr>
        <p:spPr>
          <a:xfrm>
            <a:off x="5461892" y="1514874"/>
            <a:ext cx="22510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000" b="1" i="1" spc="10" dirty="0">
                <a:latin typeface="TimesNewRomanPS-BoldItalicMT"/>
                <a:cs typeface="TimesNewRomanPS-BoldItalicMT"/>
              </a:rPr>
              <a:t>M</a:t>
            </a:r>
            <a:r>
              <a:rPr sz="1950" spc="15" baseline="-19230" dirty="0">
                <a:latin typeface="Times New Roman"/>
                <a:cs typeface="Times New Roman"/>
              </a:rPr>
              <a:t>NewPhysics </a:t>
            </a:r>
            <a:r>
              <a:rPr sz="2000" dirty="0">
                <a:latin typeface="Times New Roman"/>
                <a:cs typeface="Times New Roman"/>
              </a:rPr>
              <a:t>=</a:t>
            </a:r>
            <a:r>
              <a:rPr sz="2000" spc="-229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sqrt(</a:t>
            </a:r>
            <a:r>
              <a:rPr sz="2000" b="1" i="1" spc="-5" dirty="0">
                <a:latin typeface="TimesNewRomanPS-BoldItalicMT"/>
                <a:cs typeface="TimesNewRomanPS-BoldItalicMT"/>
              </a:rPr>
              <a:t>s</a:t>
            </a:r>
            <a:r>
              <a:rPr sz="2000" spc="-5" dirty="0">
                <a:latin typeface="Times New Roman"/>
                <a:cs typeface="Times New Roman"/>
              </a:rPr>
              <a:t>)/2</a:t>
            </a:r>
            <a:endParaRPr sz="20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94657" y="0"/>
            <a:ext cx="272859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/>
              <a:t>INFN @</a:t>
            </a:r>
            <a:r>
              <a:rPr sz="4400" spc="-85" dirty="0"/>
              <a:t> </a:t>
            </a:r>
            <a:r>
              <a:rPr sz="4400" dirty="0"/>
              <a:t>WP</a:t>
            </a:r>
            <a:endParaRPr sz="4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450680"/>
              </p:ext>
            </p:extLst>
          </p:nvPr>
        </p:nvGraphicFramePr>
        <p:xfrm>
          <a:off x="75394" y="696158"/>
          <a:ext cx="8825230" cy="21781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8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5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19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5" dirty="0">
                          <a:latin typeface="Calibri"/>
                          <a:cs typeface="Calibri"/>
                        </a:rPr>
                        <a:t>WP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Indus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spc="-5" dirty="0">
                          <a:latin typeface="Calibri"/>
                          <a:cs typeface="Calibri"/>
                        </a:rPr>
                        <a:t>INFN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7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gas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detector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MPGD,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RPC,TPC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30" dirty="0">
                          <a:latin typeface="Calibri"/>
                          <a:cs typeface="Calibri"/>
                        </a:rPr>
                        <a:t>ATLAS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CMS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LHCb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 EIC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–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Higgsfact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neutrino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145415">
                        <a:lnSpc>
                          <a:spcPct val="100699"/>
                        </a:lnSpc>
                        <a:spcBef>
                          <a:spcPts val="245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CAEN  </a:t>
                      </a:r>
                      <a:r>
                        <a:rPr sz="1600" spc="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600" spc="-120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OS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560705">
                        <a:lnSpc>
                          <a:spcPct val="100699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BA,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BO,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LE,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LNF,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PV, 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RM3,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TS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8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11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10" dirty="0">
                          <a:latin typeface="Calibri"/>
                          <a:cs typeface="Calibri"/>
                        </a:rPr>
                        <a:t>microlectronics: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ASIC design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all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267335">
                        <a:lnSpc>
                          <a:spcPct val="100699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BA,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BO,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PV,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TO,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MI,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CA,  FE,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LNF</a:t>
                      </a:r>
                    </a:p>
                  </a:txBody>
                  <a:tcPr marL="0" marR="0" marT="31115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87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12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GB" sz="1600" spc="-10" dirty="0">
                          <a:latin typeface="Calibri"/>
                          <a:cs typeface="Calibri"/>
                        </a:rPr>
                        <a:t>software/</a:t>
                      </a:r>
                      <a:r>
                        <a:rPr lang="en-GB" sz="1600" spc="-10" dirty="0" err="1">
                          <a:latin typeface="Calibri"/>
                          <a:cs typeface="Calibri"/>
                        </a:rPr>
                        <a:t>reco</a:t>
                      </a:r>
                      <a:r>
                        <a:rPr lang="en-GB" sz="1600" spc="-10" dirty="0">
                          <a:latin typeface="Calibri"/>
                          <a:cs typeface="Calibri"/>
                        </a:rPr>
                        <a:t> for future accelerators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5" dirty="0">
                          <a:latin typeface="Calibri"/>
                          <a:cs typeface="Calibri"/>
                        </a:rPr>
                        <a:t>all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805" marR="520700">
                        <a:lnSpc>
                          <a:spcPct val="100699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FE,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PD,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PI,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BA,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" dirty="0">
                          <a:latin typeface="Calibri"/>
                          <a:cs typeface="Calibri"/>
                        </a:rPr>
                        <a:t>RM3, 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BO,PV</a:t>
                      </a:r>
                      <a:endParaRPr sz="1600" dirty="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3187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E9E8EB-5398-8A40-A38F-B699A201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79" y="1130381"/>
            <a:ext cx="8890000" cy="47244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72224"/>
            <a:ext cx="822579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7505" marR="5080" indent="-1615440">
              <a:lnSpc>
                <a:spcPct val="100000"/>
              </a:lnSpc>
              <a:spcBef>
                <a:spcPts val="100"/>
              </a:spcBef>
            </a:pPr>
            <a:r>
              <a:rPr lang="en-US" sz="4000" spc="-20" dirty="0"/>
              <a:t>Two options: </a:t>
            </a:r>
            <a:r>
              <a:rPr sz="4000" spc="-20" dirty="0"/>
              <a:t>proton </a:t>
            </a:r>
            <a:r>
              <a:rPr sz="4000" dirty="0"/>
              <a:t>(MAP) </a:t>
            </a:r>
            <a:r>
              <a:rPr sz="4000" spc="-10" dirty="0"/>
              <a:t>vs positron </a:t>
            </a:r>
            <a:r>
              <a:rPr sz="4000" dirty="0"/>
              <a:t>(LEMMA)  </a:t>
            </a:r>
            <a:r>
              <a:rPr sz="4000" spc="-10" dirty="0"/>
              <a:t>driven </a:t>
            </a:r>
            <a:r>
              <a:rPr sz="4000" spc="-5" dirty="0"/>
              <a:t>muon</a:t>
            </a:r>
            <a:r>
              <a:rPr sz="4000" spc="-15" dirty="0"/>
              <a:t> </a:t>
            </a:r>
            <a:r>
              <a:rPr sz="4000" spc="-10" dirty="0"/>
              <a:t>source</a:t>
            </a:r>
            <a:endParaRPr sz="4000" dirty="0"/>
          </a:p>
        </p:txBody>
      </p:sp>
      <p:sp>
        <p:nvSpPr>
          <p:cNvPr id="5" name="object 5"/>
          <p:cNvSpPr txBox="1"/>
          <p:nvPr/>
        </p:nvSpPr>
        <p:spPr>
          <a:xfrm>
            <a:off x="2915815" y="1709148"/>
            <a:ext cx="1631950" cy="313055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325"/>
              </a:spcBef>
            </a:pPr>
            <a:r>
              <a:rPr sz="1400" spc="10" dirty="0">
                <a:latin typeface="Cambria Math"/>
                <a:cs typeface="Cambria Math"/>
              </a:rPr>
              <a:t>𝟏𝟎</a:t>
            </a:r>
            <a:r>
              <a:rPr sz="1500" spc="15" baseline="27777" dirty="0">
                <a:latin typeface="Cambria Math"/>
                <a:cs typeface="Cambria Math"/>
              </a:rPr>
              <a:t>𝟏𝟑</a:t>
            </a:r>
            <a:r>
              <a:rPr sz="1400" b="1" spc="10" dirty="0">
                <a:latin typeface="Calibri"/>
                <a:cs typeface="Calibri"/>
              </a:rPr>
              <a:t>-</a:t>
            </a:r>
            <a:r>
              <a:rPr sz="1400" spc="10" dirty="0">
                <a:latin typeface="Cambria Math"/>
                <a:cs typeface="Cambria Math"/>
              </a:rPr>
              <a:t>𝟏𝟎</a:t>
            </a:r>
            <a:r>
              <a:rPr sz="1500" spc="15" baseline="27777" dirty="0">
                <a:latin typeface="Cambria Math"/>
                <a:cs typeface="Cambria Math"/>
              </a:rPr>
              <a:t>𝟏𝟒</a:t>
            </a:r>
            <a:r>
              <a:rPr sz="1400" spc="10" dirty="0">
                <a:latin typeface="Cambria Math"/>
                <a:cs typeface="Cambria Math"/>
              </a:rPr>
              <a:t>𝝁/𝒔𝒆𝒄</a:t>
            </a:r>
            <a:endParaRPr sz="1400">
              <a:latin typeface="Cambria Math"/>
              <a:cs typeface="Cambria Math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6841" y="3352800"/>
            <a:ext cx="3996559" cy="279563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9"/>
              </a:spcBef>
            </a:pPr>
            <a:r>
              <a:rPr lang="en-US" sz="16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LEMMA </a:t>
            </a:r>
            <a:r>
              <a:rPr sz="16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arXiv:1905.05747v2</a:t>
            </a:r>
            <a:r>
              <a:rPr sz="1600" b="1" spc="-10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[physics.acc-ph]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46841" y="5586230"/>
            <a:ext cx="8596630" cy="10369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25"/>
              </a:spcBef>
            </a:pPr>
            <a:r>
              <a:rPr sz="1750" spc="50" dirty="0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sz="1750" spc="-1220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need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consolidation </a:t>
            </a:r>
            <a:r>
              <a:rPr sz="1800" spc="-10" dirty="0">
                <a:latin typeface="Calibri"/>
                <a:cs typeface="Calibri"/>
              </a:rPr>
              <a:t>to overcome </a:t>
            </a:r>
            <a:r>
              <a:rPr sz="1800" spc="-5" dirty="0">
                <a:latin typeface="Calibri"/>
                <a:cs typeface="Calibri"/>
              </a:rPr>
              <a:t>technical </a:t>
            </a:r>
            <a:r>
              <a:rPr sz="1800" spc="-10" dirty="0">
                <a:latin typeface="Calibri"/>
                <a:cs typeface="Calibri"/>
              </a:rPr>
              <a:t>limitations to reach </a:t>
            </a:r>
            <a:r>
              <a:rPr sz="1800" dirty="0">
                <a:latin typeface="Calibri"/>
                <a:cs typeface="Calibri"/>
              </a:rPr>
              <a:t>higher </a:t>
            </a:r>
            <a:r>
              <a:rPr sz="1800" spc="-5" dirty="0">
                <a:latin typeface="Calibri"/>
                <a:cs typeface="Calibri"/>
              </a:rPr>
              <a:t>muon </a:t>
            </a:r>
            <a:r>
              <a:rPr sz="1800" spc="-10" dirty="0">
                <a:latin typeface="Calibri"/>
                <a:cs typeface="Calibri"/>
              </a:rPr>
              <a:t>intensities</a:t>
            </a:r>
            <a:endParaRPr sz="1800" dirty="0">
              <a:latin typeface="Calibri"/>
              <a:cs typeface="Calibri"/>
            </a:endParaRPr>
          </a:p>
          <a:p>
            <a:pPr marL="2392045" marR="1391920">
              <a:lnSpc>
                <a:spcPts val="1670"/>
              </a:lnSpc>
              <a:spcBef>
                <a:spcPts val="290"/>
              </a:spcBef>
            </a:pPr>
            <a:r>
              <a:rPr sz="1400" spc="-5" dirty="0">
                <a:latin typeface="Calibri"/>
                <a:cs typeface="Calibri"/>
              </a:rPr>
              <a:t>muons produced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5" dirty="0">
                <a:latin typeface="Calibri"/>
                <a:cs typeface="Calibri"/>
              </a:rPr>
              <a:t>low emittance </a:t>
            </a:r>
            <a:r>
              <a:rPr sz="1400" dirty="0">
                <a:latin typeface="Wingdings"/>
                <a:cs typeface="Wingdings"/>
              </a:rPr>
              <a:t>è</a:t>
            </a:r>
            <a:r>
              <a:rPr sz="1400" spc="-1125" dirty="0">
                <a:latin typeface="Wingdings"/>
                <a:cs typeface="Wingdings"/>
              </a:rPr>
              <a:t> </a:t>
            </a:r>
            <a:r>
              <a:rPr sz="1400" spc="-5" dirty="0">
                <a:latin typeface="Calibri"/>
                <a:cs typeface="Calibri"/>
              </a:rPr>
              <a:t>“no/low </a:t>
            </a:r>
            <a:r>
              <a:rPr sz="1400" dirty="0">
                <a:latin typeface="Calibri"/>
                <a:cs typeface="Calibri"/>
              </a:rPr>
              <a:t>cooling” needed  </a:t>
            </a:r>
            <a:r>
              <a:rPr sz="1400" b="1" dirty="0">
                <a:solidFill>
                  <a:srgbClr val="800000"/>
                </a:solidFill>
                <a:latin typeface="Calibri"/>
                <a:cs typeface="Calibri"/>
              </a:rPr>
              <a:t>low </a:t>
            </a:r>
            <a:r>
              <a:rPr sz="1400" spc="-5" dirty="0">
                <a:latin typeface="Calibri"/>
                <a:cs typeface="Calibri"/>
              </a:rPr>
              <a:t>production </a:t>
            </a:r>
            <a:r>
              <a:rPr sz="1400" b="1" spc="-5" dirty="0">
                <a:solidFill>
                  <a:srgbClr val="800000"/>
                </a:solidFill>
                <a:latin typeface="Calibri"/>
                <a:cs typeface="Calibri"/>
              </a:rPr>
              <a:t>cross section</a:t>
            </a:r>
            <a:r>
              <a:rPr sz="1400" spc="-5" dirty="0">
                <a:latin typeface="Calibri"/>
                <a:cs typeface="Calibri"/>
              </a:rPr>
              <a:t>: maximum </a:t>
            </a:r>
            <a:r>
              <a:rPr sz="1400" spc="190" dirty="0">
                <a:latin typeface="Cambria Math"/>
                <a:cs typeface="Cambria Math"/>
              </a:rPr>
              <a:t>σ(𝑒</a:t>
            </a:r>
            <a:r>
              <a:rPr sz="1500" spc="284" baseline="27777" dirty="0">
                <a:latin typeface="Cambria Math"/>
                <a:cs typeface="Cambria Math"/>
              </a:rPr>
              <a:t>-</a:t>
            </a:r>
            <a:r>
              <a:rPr sz="1400" spc="190" dirty="0">
                <a:latin typeface="Cambria Math"/>
                <a:cs typeface="Cambria Math"/>
              </a:rPr>
              <a:t>𝑒</a:t>
            </a:r>
            <a:r>
              <a:rPr sz="1500" spc="284" baseline="27777" dirty="0">
                <a:latin typeface="Cambria Math"/>
                <a:cs typeface="Cambria Math"/>
              </a:rPr>
              <a:t>. </a:t>
            </a:r>
            <a:r>
              <a:rPr sz="1400" dirty="0">
                <a:latin typeface="Calibri"/>
                <a:cs typeface="Calibri"/>
              </a:rPr>
              <a:t>→ </a:t>
            </a:r>
            <a:r>
              <a:rPr sz="1400" spc="220" dirty="0">
                <a:latin typeface="Cambria Math"/>
                <a:cs typeface="Cambria Math"/>
              </a:rPr>
              <a:t>𝜇</a:t>
            </a:r>
            <a:r>
              <a:rPr sz="1500" spc="330" baseline="27777" dirty="0">
                <a:latin typeface="Cambria Math"/>
                <a:cs typeface="Cambria Math"/>
              </a:rPr>
              <a:t>-</a:t>
            </a:r>
            <a:r>
              <a:rPr sz="1400" spc="220" dirty="0">
                <a:latin typeface="Cambria Math"/>
                <a:cs typeface="Cambria Math"/>
              </a:rPr>
              <a:t>𝜇</a:t>
            </a:r>
            <a:r>
              <a:rPr sz="1500" spc="330" baseline="27777" dirty="0">
                <a:latin typeface="Cambria Math"/>
                <a:cs typeface="Cambria Math"/>
              </a:rPr>
              <a:t>.</a:t>
            </a:r>
            <a:r>
              <a:rPr sz="1400" spc="220" dirty="0">
                <a:latin typeface="Cambria Math"/>
                <a:cs typeface="Cambria Math"/>
              </a:rPr>
              <a:t>)</a:t>
            </a:r>
            <a:r>
              <a:rPr sz="1400" spc="-120" dirty="0">
                <a:latin typeface="Cambria Math"/>
                <a:cs typeface="Cambria Math"/>
              </a:rPr>
              <a:t> </a:t>
            </a:r>
            <a:r>
              <a:rPr sz="1400" dirty="0">
                <a:latin typeface="Cambria Math"/>
                <a:cs typeface="Cambria Math"/>
              </a:rPr>
              <a:t>~ </a:t>
            </a:r>
            <a:r>
              <a:rPr sz="1400" dirty="0">
                <a:latin typeface="Calibri"/>
                <a:cs typeface="Calibri"/>
              </a:rPr>
              <a:t>1 </a:t>
            </a:r>
            <a:r>
              <a:rPr sz="1400" spc="15" dirty="0">
                <a:latin typeface="Cambria Math"/>
                <a:cs typeface="Cambria Math"/>
              </a:rPr>
              <a:t>𝜇</a:t>
            </a:r>
            <a:r>
              <a:rPr sz="1400" spc="15" dirty="0">
                <a:latin typeface="Calibri"/>
                <a:cs typeface="Calibri"/>
              </a:rPr>
              <a:t>b  </a:t>
            </a:r>
            <a:r>
              <a:rPr sz="1400" b="1" spc="-5" dirty="0">
                <a:solidFill>
                  <a:srgbClr val="800000"/>
                </a:solidFill>
                <a:latin typeface="Calibri"/>
                <a:cs typeface="Calibri"/>
              </a:rPr>
              <a:t>high </a:t>
            </a:r>
            <a:r>
              <a:rPr sz="1400" b="1" spc="-10" dirty="0">
                <a:solidFill>
                  <a:srgbClr val="800000"/>
                </a:solidFill>
                <a:latin typeface="Calibri"/>
                <a:cs typeface="Calibri"/>
              </a:rPr>
              <a:t>heat </a:t>
            </a:r>
            <a:r>
              <a:rPr sz="1400" b="1" spc="-5" dirty="0">
                <a:solidFill>
                  <a:srgbClr val="800000"/>
                </a:solidFill>
                <a:latin typeface="Calibri"/>
                <a:cs typeface="Calibri"/>
              </a:rPr>
              <a:t>load </a:t>
            </a:r>
            <a:r>
              <a:rPr sz="1400" dirty="0">
                <a:latin typeface="Calibri"/>
                <a:cs typeface="Calibri"/>
              </a:rPr>
              <a:t>and </a:t>
            </a:r>
            <a:r>
              <a:rPr sz="1400" b="1" spc="-10" dirty="0">
                <a:solidFill>
                  <a:srgbClr val="800000"/>
                </a:solidFill>
                <a:latin typeface="Calibri"/>
                <a:cs typeface="Calibri"/>
              </a:rPr>
              <a:t>stress </a:t>
            </a:r>
            <a:r>
              <a:rPr sz="1400" dirty="0">
                <a:latin typeface="Calibri"/>
                <a:cs typeface="Calibri"/>
              </a:rPr>
              <a:t>in μ </a:t>
            </a:r>
            <a:r>
              <a:rPr sz="1400" spc="-5" dirty="0">
                <a:latin typeface="Calibri"/>
                <a:cs typeface="Calibri"/>
              </a:rPr>
              <a:t>production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target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25928" y="6590287"/>
            <a:ext cx="50215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800000"/>
                </a:solidFill>
                <a:latin typeface="Calibri"/>
                <a:cs typeface="Calibri"/>
              </a:rPr>
              <a:t>synchrotron power </a:t>
            </a:r>
            <a:r>
              <a:rPr sz="1400" spc="-5" dirty="0">
                <a:latin typeface="Calibri"/>
                <a:cs typeface="Calibri"/>
              </a:rPr>
              <a:t>O(100 </a:t>
            </a:r>
            <a:r>
              <a:rPr sz="1400" dirty="0">
                <a:latin typeface="Calibri"/>
                <a:cs typeface="Calibri"/>
              </a:rPr>
              <a:t>MW) </a:t>
            </a:r>
            <a:r>
              <a:rPr sz="1350" spc="50" dirty="0">
                <a:solidFill>
                  <a:srgbClr val="800000"/>
                </a:solidFill>
                <a:latin typeface="Wingdings"/>
                <a:cs typeface="Wingdings"/>
              </a:rPr>
              <a:t>ç</a:t>
            </a:r>
            <a:r>
              <a:rPr sz="1350" spc="-1055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1400" spc="-5" dirty="0">
                <a:latin typeface="Calibri"/>
                <a:cs typeface="Calibri"/>
              </a:rPr>
              <a:t>available </a:t>
            </a:r>
            <a:r>
              <a:rPr sz="1400" dirty="0">
                <a:latin typeface="Calibri"/>
                <a:cs typeface="Calibri"/>
              </a:rPr>
              <a:t>45 GeV </a:t>
            </a:r>
            <a:r>
              <a:rPr sz="1400" spc="-5" dirty="0">
                <a:latin typeface="Calibri"/>
                <a:cs typeface="Calibri"/>
              </a:rPr>
              <a:t>positron sources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7099" y="1300510"/>
            <a:ext cx="730810" cy="817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2979" y="1110873"/>
            <a:ext cx="4314786" cy="279564"/>
          </a:xfrm>
          <a:prstGeom prst="rect">
            <a:avLst/>
          </a:prstGeom>
          <a:solidFill>
            <a:srgbClr val="FFFFFF"/>
          </a:solidFill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260"/>
              </a:spcBef>
            </a:pPr>
            <a:r>
              <a:rPr lang="en-US" sz="1600" b="1" i="1" spc="-5" dirty="0">
                <a:latin typeface="Calibri-BoldItalic"/>
                <a:cs typeface="Calibri-BoldItalic"/>
              </a:rPr>
              <a:t>MAP: </a:t>
            </a:r>
            <a:r>
              <a:rPr sz="1600" b="1" i="1" spc="-5" dirty="0">
                <a:latin typeface="Calibri-BoldItalic"/>
                <a:cs typeface="Calibri-BoldItalic"/>
              </a:rPr>
              <a:t>MUON </a:t>
            </a:r>
            <a:r>
              <a:rPr sz="1600" b="1" i="1" spc="-30" dirty="0">
                <a:latin typeface="Calibri-BoldItalic"/>
                <a:cs typeface="Calibri-BoldItalic"/>
              </a:rPr>
              <a:t>JINST,</a:t>
            </a:r>
            <a:r>
              <a:rPr sz="1600" b="1" i="1" spc="40" dirty="0">
                <a:latin typeface="Calibri-BoldItalic"/>
                <a:cs typeface="Calibri-BoldItalic"/>
              </a:rPr>
              <a:t> </a:t>
            </a:r>
            <a:r>
              <a:rPr sz="16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shorturl.at/kxKU7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25815" y="642632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90"/>
                </a:solidFill>
                <a:latin typeface="Calibri"/>
                <a:cs typeface="Calibri"/>
              </a:rPr>
              <a:t>11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Factor </a:t>
            </a:r>
            <a:r>
              <a:rPr spc="-5" dirty="0"/>
              <a:t>of</a:t>
            </a:r>
            <a:r>
              <a:rPr spc="-45" dirty="0"/>
              <a:t> </a:t>
            </a:r>
            <a:r>
              <a:rPr spc="-10" dirty="0"/>
              <a:t>merit</a:t>
            </a:r>
          </a:p>
        </p:txBody>
      </p:sp>
      <p:sp>
        <p:nvSpPr>
          <p:cNvPr id="3" name="object 3"/>
          <p:cNvSpPr/>
          <p:nvPr/>
        </p:nvSpPr>
        <p:spPr>
          <a:xfrm>
            <a:off x="3114972" y="3424413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67264" y="342441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4972" y="3222399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67264" y="3222399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14972" y="3021015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67264" y="302101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14972" y="281900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267264" y="281900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14972" y="2616988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67264" y="2616988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14972" y="2414975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67264" y="2414975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14972" y="22135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67264" y="221359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14972" y="2011577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67264" y="2011577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14972" y="1809563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67264" y="1809563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14972" y="1607550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67264" y="1607550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114972" y="1406166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67264" y="1406166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14972" y="1204152"/>
            <a:ext cx="40005" cy="0"/>
          </a:xfrm>
          <a:custGeom>
            <a:avLst/>
            <a:gdLst/>
            <a:ahLst/>
            <a:cxnLst/>
            <a:rect l="l" t="t" r="r" b="b"/>
            <a:pathLst>
              <a:path w="40005">
                <a:moveTo>
                  <a:pt x="0" y="0"/>
                </a:moveTo>
                <a:lnTo>
                  <a:pt x="39647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67264" y="1204152"/>
            <a:ext cx="40005" cy="0"/>
          </a:xfrm>
          <a:custGeom>
            <a:avLst/>
            <a:gdLst/>
            <a:ahLst/>
            <a:cxnLst/>
            <a:rect l="l" t="t" r="r" b="b"/>
            <a:pathLst>
              <a:path w="40004">
                <a:moveTo>
                  <a:pt x="39647" y="0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751617" y="1073957"/>
            <a:ext cx="270510" cy="2457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R="5080" algn="r">
              <a:lnSpc>
                <a:spcPts val="1605"/>
              </a:lnSpc>
              <a:spcBef>
                <a:spcPts val="135"/>
              </a:spcBef>
            </a:pPr>
            <a:r>
              <a:rPr sz="1350" spc="10" dirty="0">
                <a:latin typeface="Helvetica"/>
                <a:cs typeface="Helvetica"/>
              </a:rPr>
              <a:t>1.2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1.1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20" dirty="0">
                <a:latin typeface="Helvetica"/>
                <a:cs typeface="Helvetica"/>
              </a:rPr>
              <a:t>1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0.9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0.8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0.7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0.6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0.5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0.4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0.3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590"/>
              </a:lnSpc>
            </a:pPr>
            <a:r>
              <a:rPr sz="1350" spc="10" dirty="0">
                <a:latin typeface="Helvetica"/>
                <a:cs typeface="Helvetica"/>
              </a:rPr>
              <a:t>0.2</a:t>
            </a:r>
            <a:endParaRPr sz="1350">
              <a:latin typeface="Helvetica"/>
              <a:cs typeface="Helvetica"/>
            </a:endParaRPr>
          </a:p>
          <a:p>
            <a:pPr marR="5080" algn="r">
              <a:lnSpc>
                <a:spcPts val="1605"/>
              </a:lnSpc>
            </a:pPr>
            <a:r>
              <a:rPr sz="1350" spc="10" dirty="0">
                <a:latin typeface="Helvetica"/>
                <a:cs typeface="Helvetica"/>
              </a:rPr>
              <a:t>0.1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1497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1497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7778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0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4675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4675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60956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1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7916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17916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14197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2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71094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1094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42722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42722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20553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4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775131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775131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737939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5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306911" y="3384765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39647"/>
                </a:moveTo>
                <a:lnTo>
                  <a:pt x="0" y="0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306911" y="1204152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647"/>
                </a:lnTo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269720" y="3470429"/>
            <a:ext cx="123825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20" dirty="0">
                <a:latin typeface="Helvetica"/>
                <a:cs typeface="Helvetica"/>
              </a:rPr>
              <a:t>6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114972" y="1204152"/>
            <a:ext cx="3192145" cy="2220595"/>
          </a:xfrm>
          <a:custGeom>
            <a:avLst/>
            <a:gdLst/>
            <a:ahLst/>
            <a:cxnLst/>
            <a:rect l="l" t="t" r="r" b="b"/>
            <a:pathLst>
              <a:path w="3192145" h="2220595">
                <a:moveTo>
                  <a:pt x="0" y="2220260"/>
                </a:moveTo>
                <a:lnTo>
                  <a:pt x="3191938" y="2220260"/>
                </a:lnTo>
                <a:lnTo>
                  <a:pt x="3191938" y="0"/>
                </a:lnTo>
                <a:lnTo>
                  <a:pt x="0" y="0"/>
                </a:lnTo>
                <a:lnTo>
                  <a:pt x="0" y="2220260"/>
                </a:lnTo>
                <a:close/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241868" y="1275197"/>
            <a:ext cx="307340" cy="20783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23290">
              <a:lnSpc>
                <a:spcPts val="735"/>
              </a:lnSpc>
              <a:tabLst>
                <a:tab pos="1315085" algn="l"/>
              </a:tabLst>
            </a:pPr>
            <a:r>
              <a:rPr sz="1100" dirty="0">
                <a:latin typeface="Helvetica"/>
                <a:cs typeface="Helvetica"/>
              </a:rPr>
              <a:t>34	-2</a:t>
            </a:r>
            <a:r>
              <a:rPr sz="1100" spc="65" dirty="0">
                <a:latin typeface="Helvetica"/>
                <a:cs typeface="Helvetica"/>
              </a:rPr>
              <a:t> </a:t>
            </a:r>
            <a:r>
              <a:rPr sz="1100" dirty="0">
                <a:latin typeface="Helvetica"/>
                <a:cs typeface="Helvetica"/>
              </a:rPr>
              <a:t>-1</a:t>
            </a:r>
            <a:endParaRPr sz="1100">
              <a:latin typeface="Helvetica"/>
              <a:cs typeface="Helvetica"/>
            </a:endParaRPr>
          </a:p>
          <a:p>
            <a:pPr marL="12700">
              <a:lnSpc>
                <a:spcPts val="1180"/>
              </a:lnSpc>
              <a:tabLst>
                <a:tab pos="1080135" algn="l"/>
              </a:tabLst>
            </a:pPr>
            <a:r>
              <a:rPr sz="1350" spc="5" dirty="0">
                <a:latin typeface="Helvetica"/>
                <a:cs typeface="Helvetica"/>
              </a:rPr>
              <a:t>L/P</a:t>
            </a:r>
            <a:r>
              <a:rPr sz="1650" spc="7" baseline="-20202" dirty="0">
                <a:latin typeface="Helvetica"/>
                <a:cs typeface="Helvetica"/>
              </a:rPr>
              <a:t>beam</a:t>
            </a:r>
            <a:r>
              <a:rPr sz="1650" spc="127" baseline="-20202" dirty="0">
                <a:latin typeface="Helvetica"/>
                <a:cs typeface="Helvetica"/>
              </a:rPr>
              <a:t> </a:t>
            </a:r>
            <a:r>
              <a:rPr sz="1350" spc="15" dirty="0">
                <a:latin typeface="Helvetica"/>
                <a:cs typeface="Helvetica"/>
              </a:rPr>
              <a:t>[10	</a:t>
            </a:r>
            <a:r>
              <a:rPr sz="1350" spc="25" dirty="0">
                <a:latin typeface="Helvetica"/>
                <a:cs typeface="Helvetica"/>
              </a:rPr>
              <a:t>cm </a:t>
            </a:r>
            <a:r>
              <a:rPr sz="1350" spc="15" dirty="0">
                <a:latin typeface="Helvetica"/>
                <a:cs typeface="Helvetica"/>
              </a:rPr>
              <a:t>s</a:t>
            </a:r>
            <a:r>
              <a:rPr sz="1350" spc="310" dirty="0">
                <a:latin typeface="Helvetica"/>
                <a:cs typeface="Helvetica"/>
              </a:rPr>
              <a:t> </a:t>
            </a:r>
            <a:r>
              <a:rPr sz="1350" spc="20" dirty="0">
                <a:latin typeface="Helvetica"/>
                <a:cs typeface="Helvetica"/>
              </a:rPr>
              <a:t>/MW]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285099" y="3435187"/>
            <a:ext cx="852169" cy="51879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48260" algn="ctr">
              <a:lnSpc>
                <a:spcPct val="100000"/>
              </a:lnSpc>
              <a:spcBef>
                <a:spcPts val="414"/>
              </a:spcBef>
            </a:pPr>
            <a:r>
              <a:rPr sz="1350" spc="20" dirty="0">
                <a:latin typeface="Helvetica"/>
                <a:cs typeface="Helvetica"/>
              </a:rPr>
              <a:t>3</a:t>
            </a:r>
            <a:endParaRPr sz="1350">
              <a:latin typeface="Helvetica"/>
              <a:cs typeface="Helvetica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350" spc="10" dirty="0">
                <a:latin typeface="Helvetica"/>
                <a:cs typeface="Helvetica"/>
              </a:rPr>
              <a:t>E</a:t>
            </a:r>
            <a:r>
              <a:rPr sz="1650" spc="15" baseline="-20202" dirty="0">
                <a:latin typeface="Helvetica"/>
                <a:cs typeface="Helvetica"/>
              </a:rPr>
              <a:t>cm</a:t>
            </a:r>
            <a:r>
              <a:rPr sz="1650" spc="52" baseline="-20202" dirty="0">
                <a:latin typeface="Helvetica"/>
                <a:cs typeface="Helvetica"/>
              </a:rPr>
              <a:t> </a:t>
            </a:r>
            <a:r>
              <a:rPr sz="1350" spc="15" dirty="0">
                <a:latin typeface="Helvetica"/>
                <a:cs typeface="Helvetica"/>
              </a:rPr>
              <a:t>[TeV]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960786" y="1331905"/>
            <a:ext cx="502284" cy="0"/>
          </a:xfrm>
          <a:custGeom>
            <a:avLst/>
            <a:gdLst/>
            <a:ahLst/>
            <a:cxnLst/>
            <a:rect l="l" t="t" r="r" b="b"/>
            <a:pathLst>
              <a:path w="502285">
                <a:moveTo>
                  <a:pt x="0" y="0"/>
                </a:moveTo>
                <a:lnTo>
                  <a:pt x="502201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316986" y="3085836"/>
            <a:ext cx="1394460" cy="111125"/>
          </a:xfrm>
          <a:custGeom>
            <a:avLst/>
            <a:gdLst/>
            <a:ahLst/>
            <a:cxnLst/>
            <a:rect l="l" t="t" r="r" b="b"/>
            <a:pathLst>
              <a:path w="1394460" h="111125">
                <a:moveTo>
                  <a:pt x="0" y="0"/>
                </a:moveTo>
                <a:lnTo>
                  <a:pt x="595971" y="3146"/>
                </a:lnTo>
                <a:lnTo>
                  <a:pt x="1393955" y="110761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16986" y="304618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77338" y="3085836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12957" y="3049335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73310" y="3088982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710942" y="3156949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71294" y="3196597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211887" y="1292258"/>
            <a:ext cx="0" cy="79375"/>
          </a:xfrm>
          <a:custGeom>
            <a:avLst/>
            <a:gdLst/>
            <a:ahLst/>
            <a:cxnLst/>
            <a:rect l="l" t="t" r="r" b="b"/>
            <a:pathLst>
              <a:path h="79375">
                <a:moveTo>
                  <a:pt x="0" y="79295"/>
                </a:moveTo>
                <a:lnTo>
                  <a:pt x="0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72239" y="1331905"/>
            <a:ext cx="79375" cy="0"/>
          </a:xfrm>
          <a:custGeom>
            <a:avLst/>
            <a:gdLst/>
            <a:ahLst/>
            <a:cxnLst/>
            <a:rect l="l" t="t" r="r" b="b"/>
            <a:pathLst>
              <a:path w="79375">
                <a:moveTo>
                  <a:pt x="0" y="0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3294023" y="1201710"/>
            <a:ext cx="1181735" cy="41338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59385">
              <a:lnSpc>
                <a:spcPts val="1505"/>
              </a:lnSpc>
              <a:spcBef>
                <a:spcPts val="135"/>
              </a:spcBef>
              <a:tabLst>
                <a:tab pos="1168400" algn="l"/>
              </a:tabLst>
            </a:pPr>
            <a:r>
              <a:rPr sz="1350" spc="15" dirty="0">
                <a:latin typeface="Helvetica"/>
                <a:cs typeface="Helvetica"/>
              </a:rPr>
              <a:t>CLIC </a:t>
            </a:r>
            <a:r>
              <a:rPr sz="1350" spc="80" dirty="0">
                <a:latin typeface="Helvetica"/>
                <a:cs typeface="Helvetica"/>
              </a:rPr>
              <a:t> </a:t>
            </a:r>
            <a:r>
              <a:rPr sz="1350" u="heavy" spc="10" dirty="0"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 </a:t>
            </a:r>
            <a:r>
              <a:rPr sz="1350" u="heavy" dirty="0">
                <a:uFill>
                  <a:solidFill>
                    <a:srgbClr val="0000FF"/>
                  </a:solidFill>
                </a:uFill>
                <a:latin typeface="Helvetica"/>
                <a:cs typeface="Helvetica"/>
              </a:rPr>
              <a:t>	</a:t>
            </a:r>
            <a:endParaRPr sz="1350">
              <a:latin typeface="Helvetica"/>
              <a:cs typeface="Helvetica"/>
            </a:endParaRPr>
          </a:p>
          <a:p>
            <a:pPr marL="12700">
              <a:lnSpc>
                <a:spcPts val="1505"/>
              </a:lnSpc>
            </a:pPr>
            <a:r>
              <a:rPr sz="1350" spc="15" dirty="0">
                <a:latin typeface="Helvetica"/>
                <a:cs typeface="Helvetica"/>
              </a:rPr>
              <a:t>MuColl</a:t>
            </a:r>
            <a:endParaRPr sz="1350">
              <a:latin typeface="Helvetica"/>
              <a:cs typeface="Helvetica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912957" y="1383510"/>
            <a:ext cx="2393950" cy="1869439"/>
          </a:xfrm>
          <a:custGeom>
            <a:avLst/>
            <a:gdLst/>
            <a:ahLst/>
            <a:cxnLst/>
            <a:rect l="l" t="t" r="r" b="b"/>
            <a:pathLst>
              <a:path w="2393950" h="1869439">
                <a:moveTo>
                  <a:pt x="0" y="1869096"/>
                </a:moveTo>
                <a:lnTo>
                  <a:pt x="797984" y="1420387"/>
                </a:lnTo>
                <a:lnTo>
                  <a:pt x="2393954" y="0"/>
                </a:lnTo>
              </a:path>
            </a:pathLst>
          </a:custGeom>
          <a:ln w="15733">
            <a:solidFill>
              <a:srgbClr val="0000FF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73310" y="321295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873310" y="321295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671294" y="2764250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671294" y="2764250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267264" y="1343862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267264" y="1343862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172239" y="146846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0"/>
                </a:moveTo>
                <a:lnTo>
                  <a:pt x="79295" y="79295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172239" y="1468469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0" y="79295"/>
                </a:moveTo>
                <a:lnTo>
                  <a:pt x="79295" y="0"/>
                </a:lnTo>
              </a:path>
            </a:pathLst>
          </a:custGeom>
          <a:ln w="1573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14972" y="1204152"/>
            <a:ext cx="3192145" cy="2220595"/>
          </a:xfrm>
          <a:custGeom>
            <a:avLst/>
            <a:gdLst/>
            <a:ahLst/>
            <a:cxnLst/>
            <a:rect l="l" t="t" r="r" b="b"/>
            <a:pathLst>
              <a:path w="3192145" h="2220595">
                <a:moveTo>
                  <a:pt x="0" y="2220260"/>
                </a:moveTo>
                <a:lnTo>
                  <a:pt x="3191938" y="2220260"/>
                </a:lnTo>
                <a:lnTo>
                  <a:pt x="3191938" y="0"/>
                </a:lnTo>
                <a:lnTo>
                  <a:pt x="0" y="0"/>
                </a:lnTo>
                <a:lnTo>
                  <a:pt x="0" y="2220260"/>
                </a:lnTo>
                <a:close/>
              </a:path>
            </a:pathLst>
          </a:custGeom>
          <a:ln w="62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64221" y="1719455"/>
            <a:ext cx="1037590" cy="339090"/>
          </a:xfrm>
          <a:custGeom>
            <a:avLst/>
            <a:gdLst/>
            <a:ahLst/>
            <a:cxnLst/>
            <a:rect l="l" t="t" r="r" b="b"/>
            <a:pathLst>
              <a:path w="1037589" h="339089">
                <a:moveTo>
                  <a:pt x="0" y="0"/>
                </a:moveTo>
                <a:lnTo>
                  <a:pt x="1037142" y="0"/>
                </a:lnTo>
                <a:lnTo>
                  <a:pt x="1037142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3264221" y="1719455"/>
            <a:ext cx="1037590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600" b="1" spc="-15" dirty="0">
                <a:solidFill>
                  <a:srgbClr val="002060"/>
                </a:solidFill>
                <a:latin typeface="Calibri"/>
                <a:cs typeface="Calibri"/>
              </a:rPr>
              <a:t>D.</a:t>
            </a:r>
            <a:r>
              <a:rPr sz="1600" b="1" spc="-3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Schulte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50</a:t>
            </a:fld>
            <a:endParaRPr dirty="0"/>
          </a:p>
        </p:txBody>
      </p:sp>
      <p:sp>
        <p:nvSpPr>
          <p:cNvPr id="74" name="object 74"/>
          <p:cNvSpPr txBox="1"/>
          <p:nvPr/>
        </p:nvSpPr>
        <p:spPr>
          <a:xfrm>
            <a:off x="212221" y="4084609"/>
            <a:ext cx="8608695" cy="231140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MAP </a:t>
            </a:r>
            <a:r>
              <a:rPr sz="2000" spc="-5" dirty="0">
                <a:latin typeface="Calibri"/>
                <a:cs typeface="Calibri"/>
              </a:rPr>
              <a:t>studies addressed design </a:t>
            </a:r>
            <a:r>
              <a:rPr sz="2000" dirty="0">
                <a:latin typeface="Calibri"/>
                <a:cs typeface="Calibri"/>
              </a:rPr>
              <a:t>issues </a:t>
            </a:r>
            <a:r>
              <a:rPr sz="2000" spc="-10" dirty="0">
                <a:latin typeface="Calibri"/>
                <a:cs typeface="Calibri"/>
              </a:rPr>
              <a:t>from </a:t>
            </a:r>
            <a:r>
              <a:rPr sz="2000" spc="-5" dirty="0">
                <a:latin typeface="Calibri"/>
                <a:cs typeface="Calibri"/>
              </a:rPr>
              <a:t>muon </a:t>
            </a:r>
            <a:r>
              <a:rPr sz="2000" spc="-10" dirty="0">
                <a:latin typeface="Calibri"/>
                <a:cs typeface="Calibri"/>
              </a:rPr>
              <a:t>production to </a:t>
            </a:r>
            <a:r>
              <a:rPr sz="2000" spc="-5" dirty="0">
                <a:latin typeface="Calibri"/>
                <a:cs typeface="Calibri"/>
              </a:rPr>
              <a:t>final</a:t>
            </a:r>
            <a:r>
              <a:rPr sz="2000" spc="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acceleration: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2000" dirty="0">
                <a:latin typeface="Wingdings"/>
                <a:cs typeface="Wingdings"/>
              </a:rPr>
              <a:t>è</a:t>
            </a:r>
            <a:r>
              <a:rPr sz="2000" spc="-1375" dirty="0">
                <a:latin typeface="Wingdings"/>
                <a:cs typeface="Wingdings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proton </a:t>
            </a:r>
            <a:r>
              <a:rPr sz="2000" b="1" spc="-5" dirty="0">
                <a:latin typeface="Calibri"/>
                <a:cs typeface="Calibri"/>
              </a:rPr>
              <a:t>driver option: advanced studies </a:t>
            </a:r>
            <a:r>
              <a:rPr sz="2000" b="1" spc="-15" dirty="0">
                <a:latin typeface="Calibri"/>
                <a:cs typeface="Calibri"/>
              </a:rPr>
              <a:t>for </a:t>
            </a:r>
            <a:r>
              <a:rPr sz="2000" b="1" dirty="0">
                <a:latin typeface="Calibri"/>
                <a:cs typeface="Calibri"/>
              </a:rPr>
              <a:t>a 3-6 </a:t>
            </a:r>
            <a:r>
              <a:rPr sz="2000" b="1" spc="-60" dirty="0">
                <a:latin typeface="Calibri"/>
                <a:cs typeface="Calibri"/>
              </a:rPr>
              <a:t>TeV </a:t>
            </a:r>
            <a:r>
              <a:rPr sz="2000" b="1" spc="-5" dirty="0">
                <a:latin typeface="Calibri"/>
                <a:cs typeface="Calibri"/>
              </a:rPr>
              <a:t>machine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50000"/>
              </a:lnSpc>
            </a:pPr>
            <a:r>
              <a:rPr sz="2000" dirty="0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sz="2000" spc="-1330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however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a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6D cooling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TEST </a:t>
            </a:r>
            <a:r>
              <a:rPr sz="2000" b="1" spc="-20" dirty="0">
                <a:solidFill>
                  <a:srgbClr val="800000"/>
                </a:solidFill>
                <a:latin typeface="Calibri"/>
                <a:cs typeface="Calibri"/>
              </a:rPr>
              <a:t>FACILITY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is </a:t>
            </a:r>
            <a:r>
              <a:rPr sz="2000" b="1" spc="-40" dirty="0">
                <a:solidFill>
                  <a:srgbClr val="800000"/>
                </a:solidFill>
                <a:latin typeface="Calibri"/>
                <a:cs typeface="Calibri"/>
              </a:rPr>
              <a:t>MANDATORY 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to demonstrate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feasibility  </a:t>
            </a:r>
            <a:r>
              <a:rPr sz="2000" dirty="0">
                <a:latin typeface="Calibri"/>
                <a:cs typeface="Calibri"/>
              </a:rPr>
              <a:t>A </a:t>
            </a:r>
            <a:r>
              <a:rPr sz="2000" spc="-5" dirty="0">
                <a:latin typeface="Calibri"/>
                <a:cs typeface="Calibri"/>
              </a:rPr>
              <a:t>new idea not requiring 6D cooling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LEMMA </a:t>
            </a:r>
            <a:r>
              <a:rPr sz="2000" dirty="0">
                <a:latin typeface="Calibri"/>
                <a:cs typeface="Calibri"/>
              </a:rPr>
              <a:t>– </a:t>
            </a:r>
            <a:r>
              <a:rPr sz="2000" spc="-10" dirty="0">
                <a:latin typeface="Calibri"/>
                <a:cs typeface="Calibri"/>
              </a:rPr>
              <a:t>represent </a:t>
            </a:r>
            <a:r>
              <a:rPr sz="2000" dirty="0">
                <a:latin typeface="Calibri"/>
                <a:cs typeface="Calibri"/>
              </a:rPr>
              <a:t>an </a:t>
            </a:r>
            <a:r>
              <a:rPr sz="2000" spc="-5" dirty="0">
                <a:latin typeface="Calibri"/>
                <a:cs typeface="Calibri"/>
              </a:rPr>
              <a:t>appealing </a:t>
            </a:r>
            <a:r>
              <a:rPr sz="2000" dirty="0">
                <a:latin typeface="Calibri"/>
                <a:cs typeface="Calibri"/>
              </a:rPr>
              <a:t>scheme:  </a:t>
            </a:r>
            <a:r>
              <a:rPr sz="2000" dirty="0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sz="2000" spc="-1350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further studies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and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solid R&amp;D 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program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needed 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for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such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positron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driven 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option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51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3221" y="192200"/>
            <a:ext cx="48126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/>
              <a:t>Effort </a:t>
            </a:r>
            <a:r>
              <a:rPr sz="3600" spc="-20" dirty="0"/>
              <a:t>for </a:t>
            </a:r>
            <a:r>
              <a:rPr sz="3600" spc="-5" dirty="0"/>
              <a:t>Baseline</a:t>
            </a:r>
            <a:r>
              <a:rPr sz="3600" spc="-15" dirty="0"/>
              <a:t> </a:t>
            </a:r>
            <a:r>
              <a:rPr sz="3600" dirty="0"/>
              <a:t>Design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533716" y="930894"/>
            <a:ext cx="7162165" cy="237236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b="1" spc="-5" dirty="0">
                <a:latin typeface="Calibri"/>
                <a:cs typeface="Calibri"/>
              </a:rPr>
              <a:t>Put </a:t>
            </a:r>
            <a:r>
              <a:rPr sz="2000" b="1" spc="-10" dirty="0">
                <a:latin typeface="Calibri"/>
                <a:cs typeface="Calibri"/>
              </a:rPr>
              <a:t>together coherent </a:t>
            </a:r>
            <a:r>
              <a:rPr sz="2000" b="1" dirty="0">
                <a:latin typeface="Calibri"/>
                <a:cs typeface="Calibri"/>
              </a:rPr>
              <a:t>design </a:t>
            </a:r>
            <a:r>
              <a:rPr sz="2000" b="1" spc="-10" dirty="0">
                <a:latin typeface="Calibri"/>
                <a:cs typeface="Calibri"/>
              </a:rPr>
              <a:t>requires </a:t>
            </a:r>
            <a:r>
              <a:rPr sz="2000" b="1" spc="-5" dirty="0">
                <a:latin typeface="Calibri"/>
                <a:cs typeface="Calibri"/>
              </a:rPr>
              <a:t>(mainly human)</a:t>
            </a:r>
            <a:r>
              <a:rPr sz="2000" b="1" spc="6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resources</a:t>
            </a:r>
            <a:endParaRPr sz="20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7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This goes </a:t>
            </a:r>
            <a:r>
              <a:rPr sz="1800" spc="-10" dirty="0">
                <a:latin typeface="Calibri"/>
                <a:cs typeface="Calibri"/>
              </a:rPr>
              <a:t>beyond </a:t>
            </a:r>
            <a:r>
              <a:rPr sz="1800" spc="-5" dirty="0">
                <a:latin typeface="Calibri"/>
                <a:cs typeface="Calibri"/>
              </a:rPr>
              <a:t>US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effort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0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Consistent </a:t>
            </a:r>
            <a:r>
              <a:rPr sz="1800" spc="-15" dirty="0">
                <a:latin typeface="Calibri"/>
                <a:cs typeface="Calibri"/>
              </a:rPr>
              <a:t>parameters </a:t>
            </a:r>
            <a:r>
              <a:rPr sz="1800" spc="-5" dirty="0">
                <a:latin typeface="Calibri"/>
                <a:cs typeface="Calibri"/>
              </a:rPr>
              <a:t>and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layouts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5" dirty="0">
                <a:latin typeface="Calibri"/>
                <a:cs typeface="Calibri"/>
              </a:rPr>
              <a:t>Integration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collider </a:t>
            </a:r>
            <a:r>
              <a:rPr sz="1800" spc="-15" dirty="0">
                <a:latin typeface="Calibri"/>
                <a:cs typeface="Calibri"/>
              </a:rPr>
              <a:t>systems, </a:t>
            </a:r>
            <a:r>
              <a:rPr sz="1800" spc="-10" dirty="0">
                <a:latin typeface="Calibri"/>
                <a:cs typeface="Calibri"/>
              </a:rPr>
              <a:t>trade-offs, </a:t>
            </a:r>
            <a:r>
              <a:rPr sz="1800" spc="-5" dirty="0">
                <a:latin typeface="Calibri"/>
                <a:cs typeface="Calibri"/>
              </a:rPr>
              <a:t>choices,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…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5" dirty="0">
                <a:latin typeface="Calibri"/>
                <a:cs typeface="Calibri"/>
              </a:rPr>
              <a:t>May </a:t>
            </a:r>
            <a:r>
              <a:rPr sz="1800" spc="-5" dirty="0">
                <a:latin typeface="Calibri"/>
                <a:cs typeface="Calibri"/>
              </a:rPr>
              <a:t>highlight </a:t>
            </a:r>
            <a:r>
              <a:rPr sz="1800" dirty="0">
                <a:latin typeface="Calibri"/>
                <a:cs typeface="Calibri"/>
              </a:rPr>
              <a:t>additional </a:t>
            </a:r>
            <a:r>
              <a:rPr sz="1800" spc="-10" dirty="0">
                <a:latin typeface="Calibri"/>
                <a:cs typeface="Calibri"/>
              </a:rPr>
              <a:t>important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issues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4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Requires </a:t>
            </a:r>
            <a:r>
              <a:rPr sz="1800" spc="-5" dirty="0">
                <a:latin typeface="Calibri"/>
                <a:cs typeface="Calibri"/>
              </a:rPr>
              <a:t>(mainly human)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resources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0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Currently </a:t>
            </a:r>
            <a:r>
              <a:rPr sz="1800" spc="-5" dirty="0">
                <a:latin typeface="Calibri"/>
                <a:cs typeface="Calibri"/>
              </a:rPr>
              <a:t>MAP is main option, LEMMA is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alternative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716" y="3600852"/>
            <a:ext cx="4317365" cy="208153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200" b="1" spc="-20" dirty="0">
                <a:solidFill>
                  <a:srgbClr val="800000"/>
                </a:solidFill>
                <a:latin typeface="Calibri"/>
                <a:cs typeface="Calibri"/>
              </a:rPr>
              <a:t>Key </a:t>
            </a:r>
            <a:r>
              <a:rPr sz="2200" b="1" spc="-5" dirty="0">
                <a:solidFill>
                  <a:srgbClr val="800000"/>
                </a:solidFill>
                <a:latin typeface="Calibri"/>
                <a:cs typeface="Calibri"/>
              </a:rPr>
              <a:t>R&amp;D </a:t>
            </a:r>
            <a:r>
              <a:rPr sz="2200" b="1" spc="-10" dirty="0">
                <a:solidFill>
                  <a:srgbClr val="800000"/>
                </a:solidFill>
                <a:latin typeface="Calibri"/>
                <a:cs typeface="Calibri"/>
              </a:rPr>
              <a:t>list </a:t>
            </a:r>
            <a:r>
              <a:rPr sz="2200" b="1" spc="-5" dirty="0">
                <a:solidFill>
                  <a:srgbClr val="800000"/>
                </a:solidFill>
                <a:latin typeface="Calibri"/>
                <a:cs typeface="Calibri"/>
              </a:rPr>
              <a:t>with</a:t>
            </a:r>
            <a:r>
              <a:rPr sz="2200" b="1" spc="1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200" b="1" spc="-5" dirty="0">
                <a:solidFill>
                  <a:srgbClr val="800000"/>
                </a:solidFill>
                <a:latin typeface="Calibri"/>
                <a:cs typeface="Calibri"/>
              </a:rPr>
              <a:t>priorities</a:t>
            </a:r>
            <a:endParaRPr sz="2200">
              <a:latin typeface="Calibri"/>
              <a:cs typeface="Calibri"/>
            </a:endParaRPr>
          </a:p>
          <a:p>
            <a:pPr marL="285115" marR="788670" lvl="1" indent="-285115" algn="r">
              <a:lnSpc>
                <a:spcPct val="100000"/>
              </a:lnSpc>
              <a:spcBef>
                <a:spcPts val="459"/>
              </a:spcBef>
              <a:buFont typeface="Arial"/>
              <a:buChar char="–"/>
              <a:tabLst>
                <a:tab pos="285115" algn="l"/>
                <a:tab pos="285750" algn="l"/>
              </a:tabLst>
            </a:pPr>
            <a:r>
              <a:rPr sz="1800" spc="-5" dirty="0">
                <a:latin typeface="Calibri"/>
                <a:cs typeface="Calibri"/>
              </a:rPr>
              <a:t>Identify </a:t>
            </a:r>
            <a:r>
              <a:rPr sz="1800" spc="-25" dirty="0">
                <a:latin typeface="Calibri"/>
                <a:cs typeface="Calibri"/>
              </a:rPr>
              <a:t>key </a:t>
            </a:r>
            <a:r>
              <a:rPr sz="1800" dirty="0">
                <a:latin typeface="Calibri"/>
                <a:cs typeface="Calibri"/>
              </a:rPr>
              <a:t>/ </a:t>
            </a:r>
            <a:r>
              <a:rPr sz="1800" spc="-10" dirty="0">
                <a:latin typeface="Calibri"/>
                <a:cs typeface="Calibri"/>
              </a:rPr>
              <a:t>feasibility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issues</a:t>
            </a:r>
            <a:endParaRPr sz="1800">
              <a:latin typeface="Calibri"/>
              <a:cs typeface="Calibri"/>
            </a:endParaRPr>
          </a:p>
          <a:p>
            <a:pPr marL="227965" marR="846455" lvl="2" indent="-227965" algn="r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227965" algn="l"/>
                <a:tab pos="228600" algn="l"/>
              </a:tabLst>
            </a:pPr>
            <a:r>
              <a:rPr sz="1800" spc="-5" dirty="0">
                <a:latin typeface="Calibri"/>
                <a:cs typeface="Calibri"/>
              </a:rPr>
              <a:t>i.e. </a:t>
            </a:r>
            <a:r>
              <a:rPr sz="1800" spc="-15" dirty="0">
                <a:latin typeface="Calibri"/>
                <a:cs typeface="Calibri"/>
              </a:rPr>
              <a:t>largest </a:t>
            </a:r>
            <a:r>
              <a:rPr sz="1800" spc="-5" dirty="0">
                <a:latin typeface="Calibri"/>
                <a:cs typeface="Calibri"/>
              </a:rPr>
              <a:t>technical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risks</a:t>
            </a:r>
            <a:endParaRPr sz="18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800" spc="-15" dirty="0">
                <a:latin typeface="Calibri"/>
                <a:cs typeface="Calibri"/>
              </a:rPr>
              <a:t>Key </a:t>
            </a:r>
            <a:r>
              <a:rPr sz="1800" spc="-10" dirty="0">
                <a:latin typeface="Calibri"/>
                <a:cs typeface="Calibri"/>
              </a:rPr>
              <a:t>cost </a:t>
            </a:r>
            <a:r>
              <a:rPr sz="1800" spc="-30" dirty="0">
                <a:latin typeface="Calibri"/>
                <a:cs typeface="Calibri"/>
              </a:rPr>
              <a:t>driver, </a:t>
            </a:r>
            <a:r>
              <a:rPr sz="1800" spc="-5" dirty="0">
                <a:latin typeface="Calibri"/>
                <a:cs typeface="Calibri"/>
              </a:rPr>
              <a:t>if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critical</a:t>
            </a:r>
            <a:endParaRPr sz="18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439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1800" spc="-15" dirty="0">
                <a:latin typeface="Calibri"/>
                <a:cs typeface="Calibri"/>
              </a:rPr>
              <a:t>Key </a:t>
            </a:r>
            <a:r>
              <a:rPr sz="1800" spc="-5" dirty="0">
                <a:latin typeface="Calibri"/>
                <a:cs typeface="Calibri"/>
              </a:rPr>
              <a:t>power consumption, if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critical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439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800" spc="-5" dirty="0">
                <a:solidFill>
                  <a:srgbClr val="FF0000"/>
                </a:solidFill>
                <a:latin typeface="Calibri"/>
                <a:cs typeface="Calibri"/>
              </a:rPr>
              <a:t>Entry point 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1800" spc="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collaborators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48064" y="3717032"/>
            <a:ext cx="3264535" cy="923925"/>
          </a:xfrm>
          <a:prstGeom prst="rect">
            <a:avLst/>
          </a:prstGeom>
          <a:solidFill>
            <a:srgbClr val="DBEEF4"/>
          </a:solidFill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ts val="2145"/>
              </a:lnSpc>
              <a:spcBef>
                <a:spcPts val="259"/>
              </a:spcBef>
            </a:pPr>
            <a:r>
              <a:rPr sz="1800" b="1" spc="-10" dirty="0">
                <a:latin typeface="Calibri"/>
                <a:cs typeface="Calibri"/>
              </a:rPr>
              <a:t>Proposed</a:t>
            </a:r>
            <a:r>
              <a:rPr sz="1800" b="1" spc="-5" dirty="0">
                <a:latin typeface="Calibri"/>
                <a:cs typeface="Calibri"/>
              </a:rPr>
              <a:t> MUST</a:t>
            </a:r>
            <a:endParaRPr sz="1800">
              <a:latin typeface="Calibri"/>
              <a:cs typeface="Calibri"/>
            </a:endParaRPr>
          </a:p>
          <a:p>
            <a:pPr marL="90805" marR="215900">
              <a:lnSpc>
                <a:spcPts val="2170"/>
              </a:lnSpc>
              <a:spcBef>
                <a:spcPts val="50"/>
              </a:spcBef>
            </a:pPr>
            <a:r>
              <a:rPr sz="1800" b="1" spc="-5" dirty="0">
                <a:latin typeface="Calibri"/>
                <a:cs typeface="Calibri"/>
              </a:rPr>
              <a:t>(MUon </a:t>
            </a:r>
            <a:r>
              <a:rPr sz="1800" b="1" spc="-10" dirty="0">
                <a:latin typeface="Calibri"/>
                <a:cs typeface="Calibri"/>
              </a:rPr>
              <a:t>collider </a:t>
            </a:r>
            <a:r>
              <a:rPr sz="1800" b="1" spc="-25" dirty="0">
                <a:latin typeface="Calibri"/>
                <a:cs typeface="Calibri"/>
              </a:rPr>
              <a:t>STudy </a:t>
            </a:r>
            <a:r>
              <a:rPr sz="1800" b="1" spc="-10" dirty="0">
                <a:latin typeface="Calibri"/>
                <a:cs typeface="Calibri"/>
              </a:rPr>
              <a:t>network)  submitted </a:t>
            </a:r>
            <a:r>
              <a:rPr sz="1800" b="1" spc="-25" dirty="0">
                <a:latin typeface="Calibri"/>
                <a:cs typeface="Calibri"/>
              </a:rPr>
              <a:t>I.FAST </a:t>
            </a:r>
            <a:r>
              <a:rPr sz="1800" b="1" spc="-5" dirty="0">
                <a:latin typeface="Calibri"/>
                <a:cs typeface="Calibri"/>
              </a:rPr>
              <a:t>EU</a:t>
            </a:r>
            <a:r>
              <a:rPr sz="1800" b="1" spc="1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project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88705" y="658865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7372" y="251587"/>
            <a:ext cx="651682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The</a:t>
            </a:r>
            <a:r>
              <a:rPr spc="-50" dirty="0"/>
              <a:t> </a:t>
            </a:r>
            <a:r>
              <a:rPr spc="-5" dirty="0"/>
              <a:t>challenge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246" y="1033350"/>
            <a:ext cx="8416290" cy="1204176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79400" marR="110489" indent="-229235">
              <a:lnSpc>
                <a:spcPts val="2150"/>
              </a:lnSpc>
              <a:spcBef>
                <a:spcPts val="490"/>
              </a:spcBef>
              <a:buFont typeface="Arial"/>
              <a:buChar char="•"/>
              <a:tabLst>
                <a:tab pos="279400" algn="l"/>
                <a:tab pos="280035" algn="l"/>
              </a:tabLst>
            </a:pPr>
            <a:r>
              <a:rPr sz="2000" b="1" dirty="0">
                <a:latin typeface="Palatino Linotype"/>
                <a:cs typeface="Palatino Linotype"/>
              </a:rPr>
              <a:t>“intrinsic” emittance </a:t>
            </a:r>
            <a:r>
              <a:rPr sz="2000" b="1" spc="-5" dirty="0">
                <a:latin typeface="Palatino Linotype"/>
                <a:cs typeface="Palatino Linotype"/>
              </a:rPr>
              <a:t>of </a:t>
            </a:r>
            <a:r>
              <a:rPr sz="2000" b="1" dirty="0">
                <a:latin typeface="Palatino Linotype"/>
                <a:cs typeface="Palatino Linotype"/>
              </a:rPr>
              <a:t>emerging </a:t>
            </a:r>
            <a:r>
              <a:rPr sz="2000" b="1" spc="-60" dirty="0">
                <a:latin typeface="Palatino Linotype"/>
                <a:cs typeface="Palatino Linotype"/>
              </a:rPr>
              <a:t> </a:t>
            </a:r>
            <a:r>
              <a:rPr lang="en-US" sz="2000" b="1" spc="-60" dirty="0">
                <a:latin typeface="Palatino Linotype"/>
                <a:cs typeface="Palatino Linotype"/>
              </a:rPr>
              <a:t>muons </a:t>
            </a:r>
            <a:r>
              <a:rPr sz="2000" b="1" dirty="0">
                <a:latin typeface="Palatino Linotype"/>
                <a:cs typeface="Palatino Linotype"/>
              </a:rPr>
              <a:t>is tiny</a:t>
            </a:r>
            <a:r>
              <a:rPr sz="2000" dirty="0">
                <a:latin typeface="Palatino Linotype"/>
                <a:cs typeface="Palatino Linotype"/>
              </a:rPr>
              <a:t>, and </a:t>
            </a:r>
            <a:r>
              <a:rPr sz="2000" spc="-5" dirty="0">
                <a:latin typeface="Palatino Linotype"/>
                <a:cs typeface="Palatino Linotype"/>
              </a:rPr>
              <a:t>buried </a:t>
            </a:r>
            <a:r>
              <a:rPr sz="2000" dirty="0">
                <a:latin typeface="Palatino Linotype"/>
                <a:cs typeface="Palatino Linotype"/>
              </a:rPr>
              <a:t>deep into </a:t>
            </a:r>
            <a:r>
              <a:rPr sz="2000" spc="-5" dirty="0">
                <a:latin typeface="Palatino Linotype"/>
                <a:cs typeface="Palatino Linotype"/>
              </a:rPr>
              <a:t>the  </a:t>
            </a:r>
            <a:r>
              <a:rPr sz="2000" dirty="0">
                <a:latin typeface="Palatino Linotype"/>
                <a:cs typeface="Palatino Linotype"/>
              </a:rPr>
              <a:t>emittance of </a:t>
            </a:r>
            <a:r>
              <a:rPr sz="2000" spc="-5" dirty="0">
                <a:latin typeface="Palatino Linotype"/>
                <a:cs typeface="Palatino Linotype"/>
              </a:rPr>
              <a:t>the </a:t>
            </a:r>
            <a:r>
              <a:rPr sz="2000" dirty="0">
                <a:latin typeface="Palatino Linotype"/>
                <a:cs typeface="Palatino Linotype"/>
              </a:rPr>
              <a:t>incoming</a:t>
            </a:r>
            <a:r>
              <a:rPr sz="2000" spc="-35" dirty="0">
                <a:latin typeface="Palatino Linotype"/>
                <a:cs typeface="Palatino Linotype"/>
              </a:rPr>
              <a:t> </a:t>
            </a:r>
            <a:r>
              <a:rPr sz="2000" spc="20" dirty="0">
                <a:latin typeface="Cambria Math"/>
                <a:cs typeface="Cambria Math"/>
              </a:rPr>
              <a:t>𝑒</a:t>
            </a:r>
            <a:r>
              <a:rPr sz="2175" spc="30" baseline="28735" dirty="0">
                <a:latin typeface="Cambria Math"/>
                <a:cs typeface="Cambria Math"/>
              </a:rPr>
              <a:t>+</a:t>
            </a:r>
            <a:r>
              <a:rPr sz="2000" spc="20" dirty="0">
                <a:latin typeface="Palatino Linotype"/>
                <a:cs typeface="Palatino Linotype"/>
              </a:rPr>
              <a:t>beam</a:t>
            </a:r>
            <a:endParaRPr sz="2000" dirty="0">
              <a:latin typeface="Palatino Linotype"/>
              <a:cs typeface="Palatino Linotype"/>
            </a:endParaRPr>
          </a:p>
          <a:p>
            <a:pPr marL="626745" lvl="1" indent="-229235">
              <a:lnSpc>
                <a:spcPts val="2050"/>
              </a:lnSpc>
              <a:spcBef>
                <a:spcPts val="265"/>
              </a:spcBef>
              <a:buFont typeface="Arial"/>
              <a:buChar char="•"/>
              <a:tabLst>
                <a:tab pos="626745" algn="l"/>
                <a:tab pos="627380" algn="l"/>
              </a:tabLst>
            </a:pPr>
            <a:r>
              <a:rPr sz="1800" dirty="0">
                <a:latin typeface="Palatino Linotype"/>
                <a:cs typeface="Palatino Linotype"/>
              </a:rPr>
              <a:t>In order </a:t>
            </a:r>
            <a:r>
              <a:rPr sz="1800" spc="-5" dirty="0">
                <a:latin typeface="Palatino Linotype"/>
                <a:cs typeface="Palatino Linotype"/>
              </a:rPr>
              <a:t>to get </a:t>
            </a:r>
            <a:r>
              <a:rPr sz="1800" dirty="0">
                <a:latin typeface="Palatino Linotype"/>
                <a:cs typeface="Palatino Linotype"/>
              </a:rPr>
              <a:t>a </a:t>
            </a:r>
            <a:r>
              <a:rPr sz="1800" spc="-5" dirty="0">
                <a:latin typeface="Palatino Linotype"/>
                <a:cs typeface="Palatino Linotype"/>
              </a:rPr>
              <a:t>meaningful </a:t>
            </a:r>
            <a:r>
              <a:rPr sz="1800" dirty="0">
                <a:latin typeface="Palatino Linotype"/>
                <a:cs typeface="Palatino Linotype"/>
              </a:rPr>
              <a:t>result, </a:t>
            </a:r>
            <a:r>
              <a:rPr sz="1800" b="1" dirty="0">
                <a:latin typeface="Palatino Linotype"/>
                <a:cs typeface="Palatino Linotype"/>
              </a:rPr>
              <a:t>the </a:t>
            </a:r>
            <a:r>
              <a:rPr sz="1800" b="1" spc="-5" dirty="0">
                <a:latin typeface="Palatino Linotype"/>
                <a:cs typeface="Palatino Linotype"/>
              </a:rPr>
              <a:t>measured muon </a:t>
            </a:r>
            <a:r>
              <a:rPr sz="1800" b="1" dirty="0">
                <a:latin typeface="Palatino Linotype"/>
                <a:cs typeface="Palatino Linotype"/>
              </a:rPr>
              <a:t>kinematics </a:t>
            </a:r>
            <a:r>
              <a:rPr sz="1800" b="1" spc="-5" dirty="0">
                <a:latin typeface="Palatino Linotype"/>
                <a:cs typeface="Palatino Linotype"/>
              </a:rPr>
              <a:t>must</a:t>
            </a:r>
            <a:r>
              <a:rPr sz="1800" b="1" spc="25" dirty="0">
                <a:latin typeface="Palatino Linotype"/>
                <a:cs typeface="Palatino Linotype"/>
              </a:rPr>
              <a:t> </a:t>
            </a:r>
            <a:r>
              <a:rPr sz="1800" b="1" dirty="0">
                <a:latin typeface="Palatino Linotype"/>
                <a:cs typeface="Palatino Linotype"/>
              </a:rPr>
              <a:t>be</a:t>
            </a:r>
            <a:endParaRPr sz="1800" dirty="0">
              <a:latin typeface="Palatino Linotype"/>
              <a:cs typeface="Palatino Linotype"/>
            </a:endParaRPr>
          </a:p>
          <a:p>
            <a:pPr marL="626745">
              <a:lnSpc>
                <a:spcPts val="2050"/>
              </a:lnSpc>
            </a:pPr>
            <a:r>
              <a:rPr sz="1800" b="1" spc="-5" dirty="0">
                <a:latin typeface="Palatino Linotype"/>
                <a:cs typeface="Palatino Linotype"/>
              </a:rPr>
              <a:t>corrected </a:t>
            </a:r>
            <a:r>
              <a:rPr sz="1800" b="1" dirty="0">
                <a:latin typeface="Palatino Linotype"/>
                <a:cs typeface="Palatino Linotype"/>
              </a:rPr>
              <a:t>by that </a:t>
            </a:r>
            <a:r>
              <a:rPr sz="1800" b="1" spc="-10" dirty="0">
                <a:latin typeface="Palatino Linotype"/>
                <a:cs typeface="Palatino Linotype"/>
              </a:rPr>
              <a:t>of </a:t>
            </a:r>
            <a:r>
              <a:rPr sz="1800" b="1" dirty="0">
                <a:latin typeface="Palatino Linotype"/>
                <a:cs typeface="Palatino Linotype"/>
              </a:rPr>
              <a:t>the the </a:t>
            </a:r>
            <a:r>
              <a:rPr sz="1800" b="1" spc="-5" dirty="0">
                <a:latin typeface="Palatino Linotype"/>
                <a:cs typeface="Palatino Linotype"/>
              </a:rPr>
              <a:t>incoming </a:t>
            </a:r>
            <a:r>
              <a:rPr sz="1800" b="1" dirty="0">
                <a:latin typeface="Palatino Linotype"/>
                <a:cs typeface="Palatino Linotype"/>
              </a:rPr>
              <a:t>positron</a:t>
            </a:r>
            <a:r>
              <a:rPr sz="1800" dirty="0">
                <a:latin typeface="Palatino Linotype"/>
                <a:cs typeface="Palatino Linotype"/>
              </a:rPr>
              <a:t>: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30123" y="3150184"/>
            <a:ext cx="81559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-5" dirty="0">
                <a:latin typeface="Palatino Linotype"/>
                <a:cs typeface="Palatino Linotype"/>
              </a:rPr>
              <a:t>Requires </a:t>
            </a:r>
            <a:r>
              <a:rPr sz="1800" b="1" spc="-5" dirty="0">
                <a:latin typeface="Palatino Linotype"/>
                <a:cs typeface="Palatino Linotype"/>
              </a:rPr>
              <a:t>extremely good </a:t>
            </a:r>
            <a:r>
              <a:rPr sz="1800" b="1" dirty="0">
                <a:latin typeface="Palatino Linotype"/>
                <a:cs typeface="Palatino Linotype"/>
              </a:rPr>
              <a:t>tracking </a:t>
            </a:r>
            <a:r>
              <a:rPr sz="1800" b="1" spc="-5" dirty="0">
                <a:latin typeface="Palatino Linotype"/>
                <a:cs typeface="Palatino Linotype"/>
              </a:rPr>
              <a:t>resolution both before </a:t>
            </a:r>
            <a:r>
              <a:rPr sz="1800" b="1" dirty="0">
                <a:latin typeface="Palatino Linotype"/>
                <a:cs typeface="Palatino Linotype"/>
              </a:rPr>
              <a:t>and </a:t>
            </a:r>
            <a:r>
              <a:rPr sz="1800" b="1" spc="-5" dirty="0">
                <a:latin typeface="Palatino Linotype"/>
                <a:cs typeface="Palatino Linotype"/>
              </a:rPr>
              <a:t>after </a:t>
            </a:r>
            <a:r>
              <a:rPr sz="1800" b="1" dirty="0">
                <a:latin typeface="Palatino Linotype"/>
                <a:cs typeface="Palatino Linotype"/>
              </a:rPr>
              <a:t>the</a:t>
            </a:r>
            <a:r>
              <a:rPr sz="1800" b="1" spc="100" dirty="0">
                <a:latin typeface="Palatino Linotype"/>
                <a:cs typeface="Palatino Linotype"/>
              </a:rPr>
              <a:t> </a:t>
            </a:r>
            <a:r>
              <a:rPr sz="1800" b="1" spc="-5" dirty="0">
                <a:latin typeface="Palatino Linotype"/>
                <a:cs typeface="Palatino Linotype"/>
              </a:rPr>
              <a:t>target</a:t>
            </a:r>
            <a:endParaRPr sz="1800" dirty="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66577" y="3970020"/>
            <a:ext cx="1771745" cy="1592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66577" y="5502088"/>
            <a:ext cx="20066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intrinsic true </a:t>
            </a:r>
            <a:r>
              <a:rPr sz="1400" spc="10" dirty="0">
                <a:latin typeface="Cambria Math"/>
                <a:cs typeface="Cambria Math"/>
              </a:rPr>
              <a:t>𝜇</a:t>
            </a:r>
            <a:r>
              <a:rPr sz="1500" spc="15" baseline="27777" dirty="0">
                <a:latin typeface="Cambria Math"/>
                <a:cs typeface="Cambria Math"/>
              </a:rPr>
              <a:t>−</a:t>
            </a:r>
            <a:r>
              <a:rPr sz="1500" spc="217" baseline="27777" dirty="0">
                <a:latin typeface="Cambria Math"/>
                <a:cs typeface="Cambria Math"/>
              </a:rPr>
              <a:t> </a:t>
            </a:r>
            <a:r>
              <a:rPr sz="1400" spc="-10" dirty="0">
                <a:latin typeface="Calibri"/>
                <a:cs typeface="Calibri"/>
              </a:rPr>
              <a:t>emittance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32011" y="2314373"/>
            <a:ext cx="1892519" cy="6589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9000" y="3996917"/>
            <a:ext cx="1656274" cy="16190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341097" y="4024829"/>
            <a:ext cx="3205480" cy="451484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38100" marR="30480">
              <a:lnSpc>
                <a:spcPts val="1670"/>
              </a:lnSpc>
              <a:spcBef>
                <a:spcPts val="165"/>
              </a:spcBef>
            </a:pPr>
            <a:r>
              <a:rPr sz="1400" spc="-10" dirty="0">
                <a:latin typeface="Calibri"/>
                <a:cs typeface="Calibri"/>
              </a:rPr>
              <a:t>Positron-corrected </a:t>
            </a:r>
            <a:r>
              <a:rPr sz="1400" spc="-5" dirty="0">
                <a:latin typeface="Calibri"/>
                <a:cs typeface="Calibri"/>
              </a:rPr>
              <a:t>measured </a:t>
            </a:r>
            <a:r>
              <a:rPr sz="1400" spc="10" dirty="0">
                <a:latin typeface="Cambria Math"/>
                <a:cs typeface="Cambria Math"/>
              </a:rPr>
              <a:t>𝜇</a:t>
            </a:r>
            <a:r>
              <a:rPr sz="1500" spc="15" baseline="27777" dirty="0">
                <a:latin typeface="Cambria Math"/>
                <a:cs typeface="Cambria Math"/>
              </a:rPr>
              <a:t>− </a:t>
            </a:r>
            <a:r>
              <a:rPr sz="1400" spc="-10" dirty="0">
                <a:latin typeface="Calibri"/>
                <a:cs typeface="Calibri"/>
              </a:rPr>
              <a:t>emittance  </a:t>
            </a:r>
            <a:r>
              <a:rPr sz="1400" dirty="0">
                <a:latin typeface="Calibri"/>
                <a:cs typeface="Calibri"/>
              </a:rPr>
              <a:t>with </a:t>
            </a:r>
            <a:r>
              <a:rPr sz="1400" spc="-5" dirty="0">
                <a:latin typeface="Calibri"/>
                <a:cs typeface="Calibri"/>
              </a:rPr>
              <a:t>reasonably </a:t>
            </a:r>
            <a:r>
              <a:rPr sz="1400" spc="-10" dirty="0">
                <a:latin typeface="Calibri"/>
                <a:cs typeface="Calibri"/>
              </a:rPr>
              <a:t>achievable </a:t>
            </a:r>
            <a:r>
              <a:rPr sz="1400" spc="-5" dirty="0">
                <a:latin typeface="Calibri"/>
                <a:cs typeface="Calibri"/>
              </a:rPr>
              <a:t>tracking</a:t>
            </a:r>
            <a:r>
              <a:rPr sz="1400" spc="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system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39932" y="3509233"/>
            <a:ext cx="1833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25" dirty="0">
                <a:latin typeface="Cambria Math"/>
                <a:cs typeface="Cambria Math"/>
              </a:rPr>
              <a:t>𝜀</a:t>
            </a:r>
            <a:r>
              <a:rPr sz="1950" spc="37" baseline="-14957" dirty="0">
                <a:latin typeface="Cambria Math"/>
                <a:cs typeface="Cambria Math"/>
              </a:rPr>
              <a:t>𝑔𝑒𝑜 </a:t>
            </a:r>
            <a:r>
              <a:rPr sz="1800" dirty="0">
                <a:latin typeface="Cambria Math"/>
                <a:cs typeface="Cambria Math"/>
              </a:rPr>
              <a:t>= 3.8 nm</a:t>
            </a:r>
            <a:r>
              <a:rPr sz="1800" spc="15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rad</a:t>
            </a:r>
            <a:endParaRPr sz="1800">
              <a:latin typeface="Cambria Math"/>
              <a:cs typeface="Cambria Math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92830" y="3466323"/>
            <a:ext cx="19583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spc="25" dirty="0">
                <a:latin typeface="Cambria Math"/>
                <a:cs typeface="Cambria Math"/>
              </a:rPr>
              <a:t>𝜀</a:t>
            </a:r>
            <a:r>
              <a:rPr sz="1950" spc="37" baseline="-14957" dirty="0">
                <a:latin typeface="Cambria Math"/>
                <a:cs typeface="Cambria Math"/>
              </a:rPr>
              <a:t>𝑔𝑒𝑜 </a:t>
            </a:r>
            <a:r>
              <a:rPr sz="1800" dirty="0">
                <a:latin typeface="Cambria Math"/>
                <a:cs typeface="Cambria Math"/>
              </a:rPr>
              <a:t>= 30.1 nm</a:t>
            </a:r>
            <a:r>
              <a:rPr sz="1800" spc="-10" dirty="0">
                <a:latin typeface="Cambria Math"/>
                <a:cs typeface="Cambria Math"/>
              </a:rPr>
              <a:t> </a:t>
            </a:r>
            <a:r>
              <a:rPr sz="1800" dirty="0">
                <a:latin typeface="Cambria Math"/>
                <a:cs typeface="Cambria Math"/>
              </a:rPr>
              <a:t>rad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D0B900D0-A3EA-9044-9FC7-63857C805694}"/>
              </a:ext>
            </a:extLst>
          </p:cNvPr>
          <p:cNvSpPr txBox="1"/>
          <p:nvPr/>
        </p:nvSpPr>
        <p:spPr>
          <a:xfrm>
            <a:off x="299491" y="5723667"/>
            <a:ext cx="8305800" cy="115608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41300" marR="5080" indent="-228600">
              <a:lnSpc>
                <a:spcPts val="2160"/>
              </a:lnSpc>
              <a:spcBef>
                <a:spcPts val="37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700" spc="-5" dirty="0">
                <a:latin typeface="Palatino Linotype"/>
                <a:cs typeface="Palatino Linotype"/>
              </a:rPr>
              <a:t>Cross </a:t>
            </a:r>
            <a:r>
              <a:rPr sz="1700" dirty="0">
                <a:latin typeface="Palatino Linotype"/>
                <a:cs typeface="Palatino Linotype"/>
              </a:rPr>
              <a:t>section measurement requires an </a:t>
            </a:r>
            <a:r>
              <a:rPr sz="1700" b="1" dirty="0">
                <a:latin typeface="Palatino Linotype"/>
                <a:cs typeface="Palatino Linotype"/>
              </a:rPr>
              <a:t>efficient trigger and DAQ  system </a:t>
            </a:r>
            <a:r>
              <a:rPr sz="1700" dirty="0">
                <a:latin typeface="Palatino Linotype"/>
                <a:cs typeface="Palatino Linotype"/>
              </a:rPr>
              <a:t>with small </a:t>
            </a:r>
            <a:r>
              <a:rPr sz="1700" spc="-5" dirty="0">
                <a:latin typeface="Palatino Linotype"/>
                <a:cs typeface="Palatino Linotype"/>
              </a:rPr>
              <a:t>dead-time, </a:t>
            </a:r>
            <a:r>
              <a:rPr sz="1700" dirty="0">
                <a:latin typeface="Palatino Linotype"/>
                <a:cs typeface="Palatino Linotype"/>
              </a:rPr>
              <a:t>ability </a:t>
            </a:r>
            <a:r>
              <a:rPr sz="1700" spc="-5" dirty="0">
                <a:latin typeface="Palatino Linotype"/>
                <a:cs typeface="Palatino Linotype"/>
              </a:rPr>
              <a:t>to </a:t>
            </a:r>
            <a:r>
              <a:rPr sz="1700" dirty="0">
                <a:latin typeface="Palatino Linotype"/>
                <a:cs typeface="Palatino Linotype"/>
              </a:rPr>
              <a:t>assess </a:t>
            </a:r>
            <a:r>
              <a:rPr sz="1700" spc="-5" dirty="0">
                <a:latin typeface="Palatino Linotype"/>
                <a:cs typeface="Palatino Linotype"/>
              </a:rPr>
              <a:t>the trigger </a:t>
            </a:r>
            <a:r>
              <a:rPr sz="1700" spc="-20" dirty="0">
                <a:latin typeface="Palatino Linotype"/>
                <a:cs typeface="Palatino Linotype"/>
              </a:rPr>
              <a:t>efficiency, </a:t>
            </a:r>
            <a:r>
              <a:rPr sz="1700" dirty="0">
                <a:latin typeface="Palatino Linotype"/>
                <a:cs typeface="Palatino Linotype"/>
              </a:rPr>
              <a:t>and  </a:t>
            </a:r>
            <a:r>
              <a:rPr sz="1700" spc="-10" dirty="0">
                <a:latin typeface="Palatino Linotype"/>
                <a:cs typeface="Palatino Linotype"/>
              </a:rPr>
              <a:t>well </a:t>
            </a:r>
            <a:r>
              <a:rPr sz="1700" spc="-5" dirty="0">
                <a:latin typeface="Palatino Linotype"/>
                <a:cs typeface="Palatino Linotype"/>
              </a:rPr>
              <a:t>controlled </a:t>
            </a:r>
            <a:r>
              <a:rPr sz="1700" dirty="0">
                <a:latin typeface="Palatino Linotype"/>
                <a:cs typeface="Palatino Linotype"/>
              </a:rPr>
              <a:t>acceptance</a:t>
            </a:r>
          </a:p>
          <a:p>
            <a:pPr marL="1905" algn="ctr">
              <a:lnSpc>
                <a:spcPct val="100000"/>
              </a:lnSpc>
            </a:pPr>
            <a:r>
              <a:rPr sz="1700" b="1" dirty="0">
                <a:solidFill>
                  <a:srgbClr val="C00000"/>
                </a:solidFill>
                <a:latin typeface="Palatino Linotype"/>
                <a:cs typeface="Palatino Linotype"/>
              </a:rPr>
              <a:t>More like a small experiment than a typical test</a:t>
            </a:r>
            <a:r>
              <a:rPr sz="1700" b="1" spc="-190" dirty="0">
                <a:solidFill>
                  <a:srgbClr val="C00000"/>
                </a:solidFill>
                <a:latin typeface="Palatino Linotype"/>
                <a:cs typeface="Palatino Linotype"/>
              </a:rPr>
              <a:t> </a:t>
            </a:r>
            <a:r>
              <a:rPr sz="1700" b="1" spc="5" dirty="0">
                <a:solidFill>
                  <a:srgbClr val="C00000"/>
                </a:solidFill>
                <a:latin typeface="Palatino Linotype"/>
                <a:cs typeface="Palatino Linotype"/>
              </a:rPr>
              <a:t>beam</a:t>
            </a:r>
            <a:endParaRPr sz="17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083141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557" y="1295400"/>
            <a:ext cx="8734884" cy="3884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01130">
              <a:lnSpc>
                <a:spcPct val="100000"/>
              </a:lnSpc>
              <a:spcBef>
                <a:spcPts val="100"/>
              </a:spcBef>
            </a:pPr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r>
              <a:rPr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167744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621" y="4477015"/>
            <a:ext cx="8812510" cy="2114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98610" y="5948486"/>
            <a:ext cx="167576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arXiv:1905.05747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65096" y="0"/>
            <a:ext cx="4557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/>
              <a:t>Recent </a:t>
            </a:r>
            <a:r>
              <a:rPr sz="4000" spc="-5" dirty="0"/>
              <a:t>LEMMA</a:t>
            </a:r>
            <a:r>
              <a:rPr sz="4000" spc="-30" dirty="0"/>
              <a:t> </a:t>
            </a:r>
            <a:r>
              <a:rPr sz="4000" spc="-20" dirty="0"/>
              <a:t>effort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92679" y="953422"/>
            <a:ext cx="8722995" cy="3342004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70"/>
              </a:spcBef>
            </a:pPr>
            <a:r>
              <a:rPr sz="1800" spc="-10" dirty="0">
                <a:latin typeface="Calibri"/>
                <a:cs typeface="Calibri"/>
              </a:rPr>
              <a:t>Asymmetric </a:t>
            </a:r>
            <a:r>
              <a:rPr sz="1800" spc="-5" dirty="0">
                <a:latin typeface="Calibri"/>
                <a:cs typeface="Calibri"/>
              </a:rPr>
              <a:t>collisions </a:t>
            </a:r>
            <a:r>
              <a:rPr sz="1800" spc="310" dirty="0">
                <a:latin typeface="Cambria Math"/>
                <a:cs typeface="Cambria Math"/>
              </a:rPr>
              <a:t>𝒆</a:t>
            </a:r>
            <a:r>
              <a:rPr lang="en-US" sz="1950" spc="465" baseline="27777" dirty="0">
                <a:latin typeface="Cambria Math"/>
                <a:cs typeface="Cambria Math"/>
              </a:rPr>
              <a:t>+</a:t>
            </a:r>
            <a:r>
              <a:rPr sz="1800" spc="310" dirty="0">
                <a:latin typeface="Cambria Math"/>
                <a:cs typeface="Cambria Math"/>
              </a:rPr>
              <a:t>𝒆</a:t>
            </a:r>
            <a:r>
              <a:rPr lang="en-US" sz="1950" spc="465" baseline="27777" dirty="0">
                <a:latin typeface="Cambria Math"/>
                <a:cs typeface="Cambria Math"/>
              </a:rPr>
              <a:t>-</a:t>
            </a:r>
            <a:r>
              <a:rPr sz="1950" spc="465" baseline="27777" dirty="0">
                <a:latin typeface="Cambria Math"/>
                <a:cs typeface="Cambria Math"/>
              </a:rPr>
              <a:t> </a:t>
            </a:r>
            <a:r>
              <a:rPr sz="1800" b="1" dirty="0">
                <a:latin typeface="Calibri"/>
                <a:cs typeface="Calibri"/>
              </a:rPr>
              <a:t>→ 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lang="en-US" sz="1950" spc="472" baseline="27777" dirty="0">
                <a:latin typeface="Cambria Math"/>
                <a:cs typeface="Cambria Math"/>
              </a:rPr>
              <a:t>+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sz="1950" spc="472" baseline="27777" dirty="0">
                <a:latin typeface="Cambria Math"/>
                <a:cs typeface="Cambria Math"/>
              </a:rPr>
              <a:t>. </a:t>
            </a:r>
            <a:r>
              <a:rPr sz="1800" spc="-10" dirty="0">
                <a:latin typeface="Calibri"/>
                <a:cs typeface="Calibri"/>
              </a:rPr>
              <a:t>at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lang="en-US" sz="1950" spc="472" baseline="27777" dirty="0">
                <a:latin typeface="Cambria Math"/>
                <a:cs typeface="Cambria Math"/>
              </a:rPr>
              <a:t>+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sz="1950" spc="472" baseline="27777" dirty="0">
                <a:latin typeface="Cambria Math"/>
                <a:cs typeface="Cambria Math"/>
              </a:rPr>
              <a:t>.</a:t>
            </a:r>
            <a:r>
              <a:rPr sz="1950" spc="-7" baseline="27777" dirty="0">
                <a:latin typeface="Cambria Math"/>
                <a:cs typeface="Cambria Math"/>
              </a:rPr>
              <a:t> </a:t>
            </a:r>
            <a:r>
              <a:rPr sz="1800" spc="-5" dirty="0">
                <a:latin typeface="Calibri"/>
                <a:cs typeface="Calibri"/>
              </a:rPr>
              <a:t>threshold </a:t>
            </a:r>
            <a:r>
              <a:rPr sz="1800" dirty="0">
                <a:latin typeface="Calibri"/>
                <a:cs typeface="Calibri"/>
              </a:rPr>
              <a:t>(</a:t>
            </a:r>
            <a:r>
              <a:rPr sz="1800" dirty="0">
                <a:latin typeface="Cambria Math"/>
                <a:cs typeface="Cambria Math"/>
              </a:rPr>
              <a:t>√</a:t>
            </a:r>
            <a:r>
              <a:rPr sz="1800" b="1" dirty="0">
                <a:latin typeface="Calibri"/>
                <a:cs typeface="Calibri"/>
              </a:rPr>
              <a:t>s </a:t>
            </a:r>
            <a:r>
              <a:rPr sz="1800" dirty="0">
                <a:latin typeface="Calibri"/>
                <a:cs typeface="Calibri"/>
              </a:rPr>
              <a:t>≈ </a:t>
            </a:r>
            <a:r>
              <a:rPr sz="1800" b="1" spc="-5" dirty="0">
                <a:latin typeface="Calibri"/>
                <a:cs typeface="Calibri"/>
              </a:rPr>
              <a:t>0.212 GeV</a:t>
            </a:r>
            <a:r>
              <a:rPr sz="1800" spc="-5" dirty="0"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323850" indent="-28575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1800" spc="-10" dirty="0">
                <a:latin typeface="Calibri"/>
                <a:cs typeface="Calibri"/>
              </a:rPr>
              <a:t>maximize </a:t>
            </a:r>
            <a:r>
              <a:rPr sz="1800" spc="145" dirty="0">
                <a:latin typeface="Cambria Math"/>
                <a:cs typeface="Cambria Math"/>
              </a:rPr>
              <a:t>𝝁</a:t>
            </a:r>
            <a:r>
              <a:rPr lang="en-US" sz="1950" spc="217" baseline="27777" dirty="0">
                <a:latin typeface="Cambria Math"/>
                <a:cs typeface="Cambria Math"/>
              </a:rPr>
              <a:t>+</a:t>
            </a:r>
            <a:r>
              <a:rPr sz="1800" spc="145" dirty="0">
                <a:latin typeface="Cambria Math"/>
                <a:cs typeface="Cambria Math"/>
              </a:rPr>
              <a:t>𝝁</a:t>
            </a:r>
            <a:r>
              <a:rPr sz="1950" spc="217" baseline="27777" dirty="0">
                <a:latin typeface="Cambria Math"/>
                <a:cs typeface="Cambria Math"/>
              </a:rPr>
              <a:t>.</a:t>
            </a:r>
            <a:r>
              <a:rPr sz="1800" spc="145" dirty="0">
                <a:latin typeface="Calibri"/>
                <a:cs typeface="Calibri"/>
              </a:rPr>
              <a:t>pairs </a:t>
            </a:r>
            <a:r>
              <a:rPr sz="1800" spc="-5" dirty="0">
                <a:latin typeface="Calibri"/>
                <a:cs typeface="Calibri"/>
              </a:rPr>
              <a:t>production </a:t>
            </a:r>
            <a:r>
              <a:rPr sz="1800" spc="-10" dirty="0">
                <a:latin typeface="Calibri"/>
                <a:cs typeface="Calibri"/>
              </a:rPr>
              <a:t>cross</a:t>
            </a:r>
            <a:r>
              <a:rPr sz="1800" spc="-1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section</a:t>
            </a:r>
            <a:endParaRPr sz="1800" dirty="0">
              <a:latin typeface="Calibri"/>
              <a:cs typeface="Calibri"/>
            </a:endParaRPr>
          </a:p>
          <a:p>
            <a:pPr marL="323850" indent="-28575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323215" algn="l"/>
                <a:tab pos="323850" algn="l"/>
              </a:tabLst>
            </a:pPr>
            <a:r>
              <a:rPr sz="1800" spc="-10" dirty="0">
                <a:latin typeface="Calibri"/>
                <a:cs typeface="Calibri"/>
              </a:rPr>
              <a:t>minimize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lang="en-US" sz="1950" spc="472" baseline="27777" dirty="0">
                <a:latin typeface="Cambria Math"/>
                <a:cs typeface="Cambria Math"/>
              </a:rPr>
              <a:t>_</a:t>
            </a:r>
            <a:r>
              <a:rPr sz="1800" spc="315" dirty="0">
                <a:latin typeface="Cambria Math"/>
                <a:cs typeface="Cambria Math"/>
              </a:rPr>
              <a:t>𝝁</a:t>
            </a:r>
            <a:r>
              <a:rPr sz="1950" spc="472" baseline="27777" dirty="0">
                <a:latin typeface="Cambria Math"/>
                <a:cs typeface="Cambria Math"/>
              </a:rPr>
              <a:t>. </a:t>
            </a:r>
            <a:r>
              <a:rPr sz="1800" spc="-5" dirty="0">
                <a:latin typeface="Calibri"/>
                <a:cs typeface="Calibri"/>
              </a:rPr>
              <a:t>beam </a:t>
            </a:r>
            <a:r>
              <a:rPr sz="1800" dirty="0">
                <a:latin typeface="Calibri"/>
                <a:cs typeface="Calibri"/>
              </a:rPr>
              <a:t>angular </a:t>
            </a:r>
            <a:r>
              <a:rPr sz="1800" spc="-10" dirty="0">
                <a:latin typeface="Calibri"/>
                <a:cs typeface="Calibri"/>
              </a:rPr>
              <a:t>divergence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energy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spread</a:t>
            </a:r>
            <a:endParaRPr sz="1800" dirty="0">
              <a:latin typeface="Calibri"/>
              <a:cs typeface="Calibri"/>
            </a:endParaRPr>
          </a:p>
          <a:p>
            <a:pPr marL="68580">
              <a:lnSpc>
                <a:spcPct val="100000"/>
              </a:lnSpc>
              <a:spcBef>
                <a:spcPts val="650"/>
              </a:spcBef>
            </a:pP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Extremely</a:t>
            </a:r>
            <a:r>
              <a:rPr sz="2000" b="1" spc="-1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promising:</a:t>
            </a:r>
            <a:endParaRPr sz="2000" dirty="0">
              <a:latin typeface="Calibri"/>
              <a:cs typeface="Calibri"/>
            </a:endParaRPr>
          </a:p>
          <a:p>
            <a:pPr marL="411480" indent="-343535">
              <a:lnSpc>
                <a:spcPct val="100000"/>
              </a:lnSpc>
              <a:spcBef>
                <a:spcPts val="35"/>
              </a:spcBef>
              <a:buFont typeface="Arial"/>
              <a:buChar char="•"/>
              <a:tabLst>
                <a:tab pos="411480" algn="l"/>
                <a:tab pos="412115" algn="l"/>
              </a:tabLst>
            </a:pPr>
            <a:r>
              <a:rPr sz="1800" dirty="0">
                <a:latin typeface="Calibri"/>
                <a:cs typeface="Calibri"/>
              </a:rPr>
              <a:t>muons </a:t>
            </a:r>
            <a:r>
              <a:rPr sz="1800" spc="-5" dirty="0">
                <a:latin typeface="Calibri"/>
                <a:cs typeface="Calibri"/>
              </a:rPr>
              <a:t>produced with low </a:t>
            </a:r>
            <a:r>
              <a:rPr sz="1800" spc="-10" dirty="0">
                <a:latin typeface="Calibri"/>
                <a:cs typeface="Calibri"/>
              </a:rPr>
              <a:t>emittance </a:t>
            </a:r>
            <a:r>
              <a:rPr sz="1800" dirty="0">
                <a:latin typeface="Wingdings"/>
                <a:cs typeface="Wingdings"/>
              </a:rPr>
              <a:t>è</a:t>
            </a:r>
            <a:r>
              <a:rPr sz="1800" spc="-1325" dirty="0">
                <a:latin typeface="Wingdings"/>
                <a:cs typeface="Wingdings"/>
              </a:rPr>
              <a:t> </a:t>
            </a:r>
            <a:r>
              <a:rPr sz="1800" spc="-5" dirty="0">
                <a:latin typeface="Calibri"/>
                <a:cs typeface="Calibri"/>
              </a:rPr>
              <a:t>“no/low </a:t>
            </a:r>
            <a:r>
              <a:rPr sz="1800" spc="5" dirty="0">
                <a:latin typeface="Calibri"/>
                <a:cs typeface="Calibri"/>
              </a:rPr>
              <a:t>cooling” </a:t>
            </a:r>
            <a:r>
              <a:rPr sz="1800" dirty="0">
                <a:latin typeface="Calibri"/>
                <a:cs typeface="Calibri"/>
              </a:rPr>
              <a:t>needed</a:t>
            </a:r>
          </a:p>
          <a:p>
            <a:pPr marL="68580">
              <a:lnSpc>
                <a:spcPct val="100000"/>
              </a:lnSpc>
              <a:spcBef>
                <a:spcPts val="439"/>
              </a:spcBef>
            </a:pP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But</a:t>
            </a:r>
            <a:r>
              <a:rPr sz="2000" b="1" spc="-1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difficult:</a:t>
            </a:r>
            <a:endParaRPr sz="2000" dirty="0">
              <a:latin typeface="Calibri"/>
              <a:cs typeface="Calibri"/>
            </a:endParaRPr>
          </a:p>
          <a:p>
            <a:pPr marL="525780" indent="-457834">
              <a:lnSpc>
                <a:spcPct val="100000"/>
              </a:lnSpc>
              <a:spcBef>
                <a:spcPts val="30"/>
              </a:spcBef>
              <a:buFont typeface="Wingdings"/>
              <a:buChar char="✓"/>
              <a:tabLst>
                <a:tab pos="526415" algn="l"/>
              </a:tabLst>
            </a:pP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low </a:t>
            </a:r>
            <a:r>
              <a:rPr sz="1800" spc="-5" dirty="0">
                <a:latin typeface="Calibri"/>
                <a:cs typeface="Calibri"/>
              </a:rPr>
              <a:t>production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cross section</a:t>
            </a:r>
            <a:r>
              <a:rPr sz="1800" spc="-10" dirty="0">
                <a:latin typeface="Calibri"/>
                <a:cs typeface="Calibri"/>
              </a:rPr>
              <a:t>: maximum </a:t>
            </a:r>
            <a:r>
              <a:rPr sz="1800" spc="240" dirty="0">
                <a:latin typeface="Cambria Math"/>
                <a:cs typeface="Cambria Math"/>
              </a:rPr>
              <a:t>σ(𝑒</a:t>
            </a:r>
            <a:r>
              <a:rPr sz="1950" spc="359" baseline="27777" dirty="0">
                <a:latin typeface="Cambria Math"/>
                <a:cs typeface="Cambria Math"/>
              </a:rPr>
              <a:t>-</a:t>
            </a:r>
            <a:r>
              <a:rPr sz="1800" spc="240" dirty="0">
                <a:latin typeface="Cambria Math"/>
                <a:cs typeface="Cambria Math"/>
              </a:rPr>
              <a:t>𝑒</a:t>
            </a:r>
            <a:r>
              <a:rPr sz="1950" spc="359" baseline="27777" dirty="0">
                <a:latin typeface="Cambria Math"/>
                <a:cs typeface="Cambria Math"/>
              </a:rPr>
              <a:t>. </a:t>
            </a:r>
            <a:r>
              <a:rPr sz="1800" dirty="0">
                <a:latin typeface="Calibri"/>
                <a:cs typeface="Calibri"/>
              </a:rPr>
              <a:t>→ </a:t>
            </a:r>
            <a:r>
              <a:rPr sz="1800" spc="285" dirty="0">
                <a:latin typeface="Cambria Math"/>
                <a:cs typeface="Cambria Math"/>
              </a:rPr>
              <a:t>𝜇</a:t>
            </a:r>
            <a:r>
              <a:rPr sz="1950" spc="427" baseline="27777" dirty="0">
                <a:latin typeface="Cambria Math"/>
                <a:cs typeface="Cambria Math"/>
              </a:rPr>
              <a:t>-</a:t>
            </a:r>
            <a:r>
              <a:rPr sz="1800" spc="285" dirty="0">
                <a:latin typeface="Cambria Math"/>
                <a:cs typeface="Cambria Math"/>
              </a:rPr>
              <a:t>𝜇</a:t>
            </a:r>
            <a:r>
              <a:rPr sz="1950" spc="427" baseline="27777" dirty="0">
                <a:latin typeface="Cambria Math"/>
                <a:cs typeface="Cambria Math"/>
              </a:rPr>
              <a:t>.</a:t>
            </a:r>
            <a:r>
              <a:rPr sz="1800" spc="285" dirty="0">
                <a:latin typeface="Cambria Math"/>
                <a:cs typeface="Cambria Math"/>
              </a:rPr>
              <a:t>) </a:t>
            </a:r>
            <a:r>
              <a:rPr sz="1800" dirty="0">
                <a:latin typeface="Cambria Math"/>
                <a:cs typeface="Cambria Math"/>
              </a:rPr>
              <a:t>~ </a:t>
            </a:r>
            <a:r>
              <a:rPr sz="1800" dirty="0">
                <a:latin typeface="Calibri"/>
                <a:cs typeface="Calibri"/>
              </a:rPr>
              <a:t>1</a:t>
            </a:r>
            <a:r>
              <a:rPr sz="1800" spc="-250" dirty="0">
                <a:latin typeface="Calibri"/>
                <a:cs typeface="Calibri"/>
              </a:rPr>
              <a:t> </a:t>
            </a:r>
            <a:r>
              <a:rPr sz="1800" spc="20" dirty="0">
                <a:latin typeface="Cambria Math"/>
                <a:cs typeface="Cambria Math"/>
              </a:rPr>
              <a:t>𝜇</a:t>
            </a:r>
            <a:r>
              <a:rPr sz="1800" spc="20" dirty="0">
                <a:latin typeface="Calibri"/>
                <a:cs typeface="Calibri"/>
              </a:rPr>
              <a:t>b</a:t>
            </a:r>
            <a:endParaRPr sz="1800" dirty="0">
              <a:latin typeface="Calibri"/>
              <a:cs typeface="Calibri"/>
            </a:endParaRPr>
          </a:p>
          <a:p>
            <a:pPr marL="525780" indent="-457834">
              <a:lnSpc>
                <a:spcPct val="100000"/>
              </a:lnSpc>
              <a:spcBef>
                <a:spcPts val="10"/>
              </a:spcBef>
              <a:buFont typeface="Wingdings"/>
              <a:buChar char="✓"/>
              <a:tabLst>
                <a:tab pos="526415" algn="l"/>
              </a:tabLst>
            </a:pPr>
            <a:r>
              <a:rPr sz="1800" b="1" spc="-5" dirty="0">
                <a:solidFill>
                  <a:srgbClr val="800000"/>
                </a:solidFill>
                <a:latin typeface="Calibri"/>
                <a:cs typeface="Calibri"/>
              </a:rPr>
              <a:t>high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heat load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b="1" spc="-15" dirty="0">
                <a:solidFill>
                  <a:srgbClr val="800000"/>
                </a:solidFill>
                <a:latin typeface="Calibri"/>
                <a:cs typeface="Calibri"/>
              </a:rPr>
              <a:t>stress </a:t>
            </a: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dirty="0">
                <a:latin typeface="Calibri"/>
                <a:cs typeface="Calibri"/>
              </a:rPr>
              <a:t>μ </a:t>
            </a:r>
            <a:r>
              <a:rPr sz="1800" spc="-5" dirty="0">
                <a:latin typeface="Calibri"/>
                <a:cs typeface="Calibri"/>
              </a:rPr>
              <a:t>production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target</a:t>
            </a:r>
            <a:endParaRPr sz="1800" dirty="0">
              <a:latin typeface="Calibri"/>
              <a:cs typeface="Calibri"/>
            </a:endParaRPr>
          </a:p>
          <a:p>
            <a:pPr marL="525780" indent="-457834">
              <a:lnSpc>
                <a:spcPct val="100000"/>
              </a:lnSpc>
              <a:spcBef>
                <a:spcPts val="5"/>
              </a:spcBef>
              <a:buFont typeface="Wingdings"/>
              <a:buChar char="✓"/>
              <a:tabLst>
                <a:tab pos="526415" algn="l"/>
              </a:tabLst>
            </a:pPr>
            <a:r>
              <a:rPr sz="1800" b="1" spc="-15" dirty="0">
                <a:solidFill>
                  <a:srgbClr val="800000"/>
                </a:solidFill>
                <a:latin typeface="Calibri"/>
                <a:cs typeface="Calibri"/>
              </a:rPr>
              <a:t>synchrotron </a:t>
            </a:r>
            <a:r>
              <a:rPr sz="1800" b="1" spc="-10" dirty="0">
                <a:solidFill>
                  <a:srgbClr val="800000"/>
                </a:solidFill>
                <a:latin typeface="Calibri"/>
                <a:cs typeface="Calibri"/>
              </a:rPr>
              <a:t>power </a:t>
            </a:r>
            <a:r>
              <a:rPr sz="1800" spc="-5" dirty="0">
                <a:latin typeface="Calibri"/>
                <a:cs typeface="Calibri"/>
              </a:rPr>
              <a:t>O(100 MW) </a:t>
            </a:r>
            <a:r>
              <a:rPr sz="1750" spc="50" dirty="0">
                <a:solidFill>
                  <a:srgbClr val="800000"/>
                </a:solidFill>
                <a:latin typeface="Wingdings"/>
                <a:cs typeface="Wingdings"/>
              </a:rPr>
              <a:t>ç</a:t>
            </a:r>
            <a:r>
              <a:rPr sz="1750" spc="-1250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 </a:t>
            </a:r>
            <a:r>
              <a:rPr sz="1800" dirty="0">
                <a:latin typeface="Calibri"/>
                <a:cs typeface="Calibri"/>
              </a:rPr>
              <a:t>45 GeV </a:t>
            </a:r>
            <a:r>
              <a:rPr sz="1800" spc="-10" dirty="0">
                <a:latin typeface="Calibri"/>
                <a:cs typeface="Calibri"/>
              </a:rPr>
              <a:t>positron </a:t>
            </a:r>
            <a:r>
              <a:rPr sz="1800" spc="-5" dirty="0">
                <a:latin typeface="Calibri"/>
                <a:cs typeface="Calibri"/>
              </a:rPr>
              <a:t>sources</a:t>
            </a:r>
            <a:endParaRPr sz="1800" dirty="0">
              <a:latin typeface="Calibri"/>
              <a:cs typeface="Calibri"/>
            </a:endParaRPr>
          </a:p>
          <a:p>
            <a:pPr marL="159385">
              <a:lnSpc>
                <a:spcPct val="100000"/>
              </a:lnSpc>
              <a:spcBef>
                <a:spcPts val="1875"/>
              </a:spcBef>
            </a:pPr>
            <a:r>
              <a:rPr sz="1750" spc="50" dirty="0">
                <a:solidFill>
                  <a:srgbClr val="800000"/>
                </a:solidFill>
                <a:latin typeface="Wingdings"/>
                <a:cs typeface="Wingdings"/>
              </a:rPr>
              <a:t>è</a:t>
            </a:r>
            <a:r>
              <a:rPr sz="1750" spc="-1195" dirty="0">
                <a:solidFill>
                  <a:srgbClr val="800000"/>
                </a:solidFill>
                <a:latin typeface="Wingdings"/>
                <a:cs typeface="Wingdings"/>
              </a:rPr>
              <a:t> </a:t>
            </a:r>
            <a:r>
              <a:rPr sz="2000" b="1" dirty="0">
                <a:solidFill>
                  <a:srgbClr val="800000"/>
                </a:solidFill>
                <a:latin typeface="Calibri"/>
                <a:cs typeface="Calibri"/>
              </a:rPr>
              <a:t>need </a:t>
            </a:r>
            <a:r>
              <a:rPr sz="2000" b="1" spc="-5" dirty="0">
                <a:solidFill>
                  <a:srgbClr val="800000"/>
                </a:solidFill>
                <a:latin typeface="Calibri"/>
                <a:cs typeface="Calibri"/>
              </a:rPr>
              <a:t>consolidation </a:t>
            </a:r>
            <a:r>
              <a:rPr sz="1800" spc="-10" dirty="0">
                <a:latin typeface="Calibri"/>
                <a:cs typeface="Calibri"/>
              </a:rPr>
              <a:t>to overcome </a:t>
            </a:r>
            <a:r>
              <a:rPr sz="1800" spc="-5" dirty="0">
                <a:latin typeface="Calibri"/>
                <a:cs typeface="Calibri"/>
              </a:rPr>
              <a:t>technical </a:t>
            </a:r>
            <a:r>
              <a:rPr sz="1800" spc="-10" dirty="0">
                <a:latin typeface="Calibri"/>
                <a:cs typeface="Calibri"/>
              </a:rPr>
              <a:t>limitations to reach </a:t>
            </a:r>
            <a:r>
              <a:rPr sz="1800" dirty="0">
                <a:latin typeface="Calibri"/>
                <a:cs typeface="Calibri"/>
              </a:rPr>
              <a:t>higher muon </a:t>
            </a:r>
            <a:r>
              <a:rPr sz="1800" spc="-10" dirty="0">
                <a:latin typeface="Calibri"/>
                <a:cs typeface="Calibri"/>
              </a:rPr>
              <a:t>intensities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6083" y="583641"/>
            <a:ext cx="6607175" cy="339090"/>
          </a:xfrm>
          <a:custGeom>
            <a:avLst/>
            <a:gdLst/>
            <a:ahLst/>
            <a:cxnLst/>
            <a:rect l="l" t="t" r="r" b="b"/>
            <a:pathLst>
              <a:path w="6607175" h="339090">
                <a:moveTo>
                  <a:pt x="0" y="0"/>
                </a:moveTo>
                <a:lnTo>
                  <a:pt x="6606740" y="0"/>
                </a:lnTo>
                <a:lnTo>
                  <a:pt x="6606740" y="338554"/>
                </a:lnTo>
                <a:lnTo>
                  <a:pt x="0" y="3385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50588" y="583641"/>
            <a:ext cx="6607175" cy="339090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9"/>
              </a:spcBef>
            </a:pP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M.Antonelli,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M.E.Biagini, M.Boscolo, S.Guiducci, </a:t>
            </a:r>
            <a:r>
              <a:rPr sz="1600" b="1" spc="-20" dirty="0">
                <a:solidFill>
                  <a:srgbClr val="002060"/>
                </a:solidFill>
                <a:latin typeface="Calibri"/>
                <a:cs typeface="Calibri"/>
              </a:rPr>
              <a:t>P.Raimondi, </a:t>
            </a:r>
            <a:r>
              <a:rPr sz="1600" b="1" spc="-25" dirty="0">
                <a:solidFill>
                  <a:srgbClr val="002060"/>
                </a:solidFill>
                <a:latin typeface="Calibri"/>
                <a:cs typeface="Calibri"/>
              </a:rPr>
              <a:t>A.Variola </a:t>
            </a:r>
            <a:r>
              <a:rPr sz="1600" b="1" spc="-10" dirty="0">
                <a:solidFill>
                  <a:srgbClr val="002060"/>
                </a:solidFill>
                <a:latin typeface="Calibri"/>
                <a:cs typeface="Calibri"/>
              </a:rPr>
              <a:t>et</a:t>
            </a:r>
            <a:r>
              <a:rPr sz="1600" b="1" spc="75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002060"/>
                </a:solidFill>
                <a:latin typeface="Calibri"/>
                <a:cs typeface="Calibri"/>
              </a:rPr>
              <a:t>al.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25815" y="6426327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0090"/>
                </a:solidFill>
                <a:latin typeface="Calibri"/>
                <a:cs typeface="Calibri"/>
              </a:rPr>
              <a:t>21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11" y="0"/>
            <a:ext cx="669798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20" dirty="0"/>
              <a:t>Positron </a:t>
            </a:r>
            <a:r>
              <a:rPr sz="4400" spc="-10" dirty="0"/>
              <a:t>driven </a:t>
            </a:r>
            <a:r>
              <a:rPr sz="4400" spc="-5" dirty="0"/>
              <a:t>muon</a:t>
            </a:r>
            <a:r>
              <a:rPr sz="4400" spc="-40" dirty="0"/>
              <a:t> </a:t>
            </a:r>
            <a:r>
              <a:rPr sz="4400" spc="-15" dirty="0"/>
              <a:t>source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152411" y="557227"/>
            <a:ext cx="51911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i="1" spc="-10" dirty="0">
                <a:solidFill>
                  <a:srgbClr val="800000"/>
                </a:solidFill>
                <a:latin typeface="Calibri"/>
                <a:cs typeface="Calibri"/>
              </a:rPr>
              <a:t>recent developments</a:t>
            </a:r>
            <a:r>
              <a:rPr sz="3600" i="1" spc="-5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3600" i="1" spc="-5" dirty="0">
                <a:solidFill>
                  <a:srgbClr val="800000"/>
                </a:solidFill>
                <a:latin typeface="Calibri"/>
                <a:cs typeface="Calibri"/>
              </a:rPr>
              <a:t>(2019)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512" y="1313103"/>
            <a:ext cx="8896823" cy="2503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7011" y="3723935"/>
            <a:ext cx="8896822" cy="2852704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22250" indent="-18415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222250" algn="l"/>
              </a:tabLst>
            </a:pPr>
            <a:r>
              <a:rPr sz="1800" b="1" spc="-15" dirty="0">
                <a:latin typeface="Calibri"/>
                <a:cs typeface="Calibri"/>
              </a:rPr>
              <a:t>Positron </a:t>
            </a:r>
            <a:r>
              <a:rPr sz="1800" b="1" spc="-10" dirty="0">
                <a:latin typeface="Calibri"/>
                <a:cs typeface="Calibri"/>
              </a:rPr>
              <a:t>Source </a:t>
            </a:r>
            <a:r>
              <a:rPr sz="1800" spc="-5" dirty="0">
                <a:latin typeface="Calibri"/>
                <a:cs typeface="Calibri"/>
              </a:rPr>
              <a:t>(PS) </a:t>
            </a:r>
            <a:r>
              <a:rPr sz="1800" dirty="0">
                <a:latin typeface="Calibri"/>
                <a:cs typeface="Calibri"/>
              </a:rPr>
              <a:t>@ 300 </a:t>
            </a:r>
            <a:r>
              <a:rPr sz="1800" spc="-40" dirty="0">
                <a:latin typeface="Calibri"/>
                <a:cs typeface="Calibri"/>
              </a:rPr>
              <a:t>MeV, </a:t>
            </a:r>
            <a:r>
              <a:rPr sz="1800" spc="-5" dirty="0">
                <a:latin typeface="Calibri"/>
                <a:cs typeface="Calibri"/>
              </a:rPr>
              <a:t>plus </a:t>
            </a:r>
            <a:r>
              <a:rPr sz="1800" b="1" spc="-10" dirty="0">
                <a:latin typeface="Calibri"/>
                <a:cs typeface="Calibri"/>
              </a:rPr>
              <a:t>LINAC </a:t>
            </a:r>
            <a:r>
              <a:rPr sz="1800" spc="-10" dirty="0">
                <a:latin typeface="Calibri"/>
                <a:cs typeface="Calibri"/>
              </a:rPr>
              <a:t>to accelerate </a:t>
            </a:r>
            <a:r>
              <a:rPr sz="1800" dirty="0">
                <a:latin typeface="Calibri"/>
                <a:cs typeface="Calibri"/>
              </a:rPr>
              <a:t>up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dirty="0">
                <a:latin typeface="Calibri"/>
                <a:cs typeface="Calibri"/>
              </a:rPr>
              <a:t>5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GeV</a:t>
            </a:r>
          </a:p>
          <a:p>
            <a:pPr marL="222250" indent="-18415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22250" algn="l"/>
              </a:tabLst>
            </a:pPr>
            <a:r>
              <a:rPr sz="1800" dirty="0">
                <a:latin typeface="Calibri"/>
                <a:cs typeface="Calibri"/>
              </a:rPr>
              <a:t>5 GeV </a:t>
            </a:r>
            <a:r>
              <a:rPr sz="1800" spc="-20" dirty="0">
                <a:latin typeface="Cambria Math"/>
                <a:cs typeface="Cambria Math"/>
              </a:rPr>
              <a:t>𝒆</a:t>
            </a:r>
            <a:r>
              <a:rPr lang="en-US" sz="1950" spc="-30" baseline="27777" dirty="0">
                <a:latin typeface="Cambria Math"/>
                <a:cs typeface="Cambria Math"/>
              </a:rPr>
              <a:t>+</a:t>
            </a:r>
            <a:r>
              <a:rPr sz="1950" spc="-30" baseline="27777" dirty="0">
                <a:latin typeface="Cambria Math"/>
                <a:cs typeface="Cambria Math"/>
              </a:rPr>
              <a:t> </a:t>
            </a:r>
            <a:r>
              <a:rPr sz="1800" b="1" spc="-5" dirty="0">
                <a:latin typeface="Calibri"/>
                <a:cs typeface="Calibri"/>
              </a:rPr>
              <a:t>Damping Ring </a:t>
            </a:r>
            <a:r>
              <a:rPr sz="1800" dirty="0">
                <a:latin typeface="Calibri"/>
                <a:cs typeface="Calibri"/>
              </a:rPr>
              <a:t>(DR) </a:t>
            </a:r>
            <a:r>
              <a:rPr sz="1800" spc="-5" dirty="0">
                <a:latin typeface="Calibri"/>
                <a:cs typeface="Calibri"/>
              </a:rPr>
              <a:t>with damping time </a:t>
            </a:r>
            <a:r>
              <a:rPr sz="1800" spc="-10" dirty="0">
                <a:latin typeface="Calibri"/>
                <a:cs typeface="Calibri"/>
              </a:rPr>
              <a:t>order </a:t>
            </a:r>
            <a:r>
              <a:rPr sz="1800" dirty="0">
                <a:latin typeface="Calibri"/>
                <a:cs typeface="Calibri"/>
              </a:rPr>
              <a:t>of </a:t>
            </a:r>
            <a:r>
              <a:rPr sz="1800" spc="-5" dirty="0">
                <a:latin typeface="Calibri"/>
                <a:cs typeface="Calibri"/>
              </a:rPr>
              <a:t>10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msec</a:t>
            </a:r>
            <a:endParaRPr sz="1800" dirty="0">
              <a:latin typeface="Calibri"/>
              <a:cs typeface="Calibri"/>
            </a:endParaRPr>
          </a:p>
          <a:p>
            <a:pPr marL="222250" indent="-184150">
              <a:lnSpc>
                <a:spcPct val="100000"/>
              </a:lnSpc>
              <a:spcBef>
                <a:spcPts val="275"/>
              </a:spcBef>
              <a:buFont typeface="Arial"/>
              <a:buChar char="•"/>
              <a:tabLst>
                <a:tab pos="222250" algn="l"/>
              </a:tabLst>
            </a:pPr>
            <a:r>
              <a:rPr sz="1800" spc="-5" dirty="0">
                <a:latin typeface="Calibri"/>
                <a:cs typeface="Calibri"/>
              </a:rPr>
              <a:t>SC </a:t>
            </a:r>
            <a:r>
              <a:rPr sz="1800" dirty="0">
                <a:latin typeface="Calibri"/>
                <a:cs typeface="Calibri"/>
              </a:rPr>
              <a:t>Linac or </a:t>
            </a:r>
            <a:r>
              <a:rPr sz="1800" spc="-5" dirty="0">
                <a:latin typeface="Calibri"/>
                <a:cs typeface="Calibri"/>
              </a:rPr>
              <a:t>ERL </a:t>
            </a:r>
            <a:r>
              <a:rPr sz="1800" spc="-10" dirty="0">
                <a:latin typeface="Calibri"/>
                <a:cs typeface="Calibri"/>
              </a:rPr>
              <a:t>accelerate </a:t>
            </a:r>
            <a:r>
              <a:rPr sz="1800" spc="-20" dirty="0">
                <a:latin typeface="Cambria Math"/>
                <a:cs typeface="Cambria Math"/>
              </a:rPr>
              <a:t>𝒆</a:t>
            </a:r>
            <a:r>
              <a:rPr lang="en-US" sz="1950" spc="-30" baseline="27777" dirty="0">
                <a:latin typeface="Cambria Math"/>
                <a:cs typeface="Cambria Math"/>
              </a:rPr>
              <a:t>+</a:t>
            </a:r>
            <a:r>
              <a:rPr sz="1950" spc="-30" baseline="27777" dirty="0">
                <a:latin typeface="Cambria Math"/>
                <a:cs typeface="Cambria Math"/>
              </a:rPr>
              <a:t> </a:t>
            </a:r>
            <a:r>
              <a:rPr sz="1800" dirty="0">
                <a:latin typeface="Calibri"/>
                <a:cs typeface="Calibri"/>
              </a:rPr>
              <a:t>@ </a:t>
            </a:r>
            <a:r>
              <a:rPr sz="1800" spc="-5" dirty="0">
                <a:latin typeface="Calibri"/>
                <a:cs typeface="Calibri"/>
              </a:rPr>
              <a:t>45 </a:t>
            </a:r>
            <a:r>
              <a:rPr sz="1800" spc="-40" dirty="0">
                <a:latin typeface="Calibri"/>
                <a:cs typeface="Calibri"/>
              </a:rPr>
              <a:t>GeV,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0" dirty="0">
                <a:latin typeface="Calibri"/>
                <a:cs typeface="Calibri"/>
              </a:rPr>
              <a:t>decelerate </a:t>
            </a:r>
            <a:r>
              <a:rPr sz="1800" dirty="0">
                <a:latin typeface="Calibri"/>
                <a:cs typeface="Calibri"/>
              </a:rPr>
              <a:t>@ 5 GeV </a:t>
            </a:r>
            <a:r>
              <a:rPr sz="1800" spc="-10" dirty="0">
                <a:latin typeface="Calibri"/>
                <a:cs typeface="Calibri"/>
              </a:rPr>
              <a:t>after </a:t>
            </a:r>
            <a:r>
              <a:rPr sz="1800" dirty="0">
                <a:latin typeface="Calibri"/>
                <a:cs typeface="Calibri"/>
              </a:rPr>
              <a:t>μ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production</a:t>
            </a:r>
            <a:endParaRPr sz="1800" dirty="0">
              <a:latin typeface="Calibri"/>
              <a:cs typeface="Calibri"/>
            </a:endParaRPr>
          </a:p>
          <a:p>
            <a:pPr marL="222250" indent="-184150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22250" algn="l"/>
              </a:tabLst>
            </a:pPr>
            <a:r>
              <a:rPr sz="1800" dirty="0">
                <a:latin typeface="Calibri"/>
                <a:cs typeface="Calibri"/>
              </a:rPr>
              <a:t>45 GeV </a:t>
            </a:r>
            <a:r>
              <a:rPr sz="1800" spc="-20" dirty="0">
                <a:latin typeface="Cambria Math"/>
                <a:cs typeface="Cambria Math"/>
              </a:rPr>
              <a:t>𝒆</a:t>
            </a:r>
            <a:r>
              <a:rPr lang="en-US" sz="1950" spc="-30" baseline="27777" dirty="0">
                <a:latin typeface="Cambria Math"/>
                <a:cs typeface="Cambria Math"/>
              </a:rPr>
              <a:t>+</a:t>
            </a:r>
            <a:r>
              <a:rPr sz="1950" spc="-30" baseline="27777" dirty="0">
                <a:latin typeface="Cambria Math"/>
                <a:cs typeface="Cambria Math"/>
              </a:rPr>
              <a:t> </a:t>
            </a:r>
            <a:r>
              <a:rPr sz="1800" b="1" spc="-5" dirty="0">
                <a:latin typeface="Calibri"/>
                <a:cs typeface="Calibri"/>
              </a:rPr>
              <a:t>Ring </a:t>
            </a:r>
            <a:r>
              <a:rPr sz="1800" spc="-5" dirty="0">
                <a:latin typeface="Calibri"/>
                <a:cs typeface="Calibri"/>
              </a:rPr>
              <a:t>(PR)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accumulate 1000 </a:t>
            </a:r>
            <a:r>
              <a:rPr sz="1800" dirty="0">
                <a:latin typeface="Calibri"/>
                <a:cs typeface="Calibri"/>
              </a:rPr>
              <a:t>bunches needed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dirty="0">
                <a:latin typeface="Calibri"/>
                <a:cs typeface="Calibri"/>
              </a:rPr>
              <a:t>μ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production</a:t>
            </a:r>
            <a:endParaRPr sz="1800" dirty="0">
              <a:latin typeface="Calibri"/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sz="1800" spc="-5" dirty="0">
                <a:latin typeface="Calibri"/>
                <a:cs typeface="Calibri"/>
              </a:rPr>
              <a:t>1/more </a:t>
            </a:r>
            <a:r>
              <a:rPr sz="1800" b="1" spc="-40" dirty="0">
                <a:latin typeface="Calibri"/>
                <a:cs typeface="Calibri"/>
              </a:rPr>
              <a:t>Target </a:t>
            </a:r>
            <a:r>
              <a:rPr sz="1800" b="1" spc="-5" dirty="0">
                <a:latin typeface="Calibri"/>
                <a:cs typeface="Calibri"/>
              </a:rPr>
              <a:t>Lines </a:t>
            </a:r>
            <a:r>
              <a:rPr sz="1800" dirty="0">
                <a:latin typeface="Calibri"/>
                <a:cs typeface="Calibri"/>
              </a:rPr>
              <a:t>(TL): </a:t>
            </a:r>
            <a:r>
              <a:rPr sz="1800" i="1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+ beam </a:t>
            </a:r>
            <a:r>
              <a:rPr sz="1800" spc="-5" dirty="0">
                <a:latin typeface="Calibri"/>
                <a:cs typeface="Calibri"/>
              </a:rPr>
              <a:t>collides with </a:t>
            </a:r>
            <a:r>
              <a:rPr sz="1800" spc="-15" dirty="0">
                <a:latin typeface="Calibri"/>
                <a:cs typeface="Calibri"/>
              </a:rPr>
              <a:t>targets for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direct </a:t>
            </a:r>
            <a:r>
              <a:rPr sz="1800" dirty="0">
                <a:latin typeface="Calibri"/>
                <a:cs typeface="Calibri"/>
              </a:rPr>
              <a:t>μ</a:t>
            </a:r>
            <a:r>
              <a:rPr sz="1800" spc="1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production</a:t>
            </a:r>
            <a:endParaRPr sz="1800" dirty="0">
              <a:latin typeface="Calibri"/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sz="1800" dirty="0">
                <a:latin typeface="Calibri"/>
                <a:cs typeface="Calibri"/>
              </a:rPr>
              <a:t>2 </a:t>
            </a:r>
            <a:r>
              <a:rPr sz="1800" b="1" spc="-5" dirty="0">
                <a:latin typeface="Calibri"/>
                <a:cs typeface="Calibri"/>
              </a:rPr>
              <a:t>Muon </a:t>
            </a:r>
            <a:r>
              <a:rPr sz="1800" b="1" spc="-10" dirty="0">
                <a:latin typeface="Calibri"/>
                <a:cs typeface="Calibri"/>
              </a:rPr>
              <a:t>Accumulation </a:t>
            </a:r>
            <a:r>
              <a:rPr sz="1800" b="1" spc="-5" dirty="0">
                <a:latin typeface="Calibri"/>
                <a:cs typeface="Calibri"/>
              </a:rPr>
              <a:t>Rings </a:t>
            </a:r>
            <a:r>
              <a:rPr sz="1800" spc="-5" dirty="0">
                <a:latin typeface="Calibri"/>
                <a:cs typeface="Calibri"/>
              </a:rPr>
              <a:t>(AR) </a:t>
            </a:r>
            <a:r>
              <a:rPr sz="1800" dirty="0">
                <a:latin typeface="Calibri"/>
                <a:cs typeface="Calibri"/>
              </a:rPr>
              <a:t>– 123 m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store </a:t>
            </a:r>
            <a:r>
              <a:rPr sz="1800" dirty="0">
                <a:latin typeface="Calibri"/>
                <a:cs typeface="Calibri"/>
              </a:rPr>
              <a:t>μ </a:t>
            </a:r>
            <a:r>
              <a:rPr sz="1800" spc="-5" dirty="0">
                <a:latin typeface="Calibri"/>
                <a:cs typeface="Calibri"/>
              </a:rPr>
              <a:t>till </a:t>
            </a:r>
            <a:r>
              <a:rPr sz="1800" dirty="0">
                <a:latin typeface="Calibri"/>
                <a:cs typeface="Calibri"/>
              </a:rPr>
              <a:t>μ bunch </a:t>
            </a:r>
            <a:r>
              <a:rPr sz="1800" spc="-10" dirty="0">
                <a:latin typeface="Calibri"/>
                <a:cs typeface="Calibri"/>
              </a:rPr>
              <a:t>reach </a:t>
            </a:r>
            <a:r>
              <a:rPr sz="1800" spc="-5" dirty="0">
                <a:latin typeface="Calibri"/>
                <a:cs typeface="Calibri"/>
              </a:rPr>
              <a:t>typically 10</a:t>
            </a:r>
            <a:r>
              <a:rPr sz="1800" spc="-7" baseline="25462" dirty="0">
                <a:latin typeface="Calibri"/>
                <a:cs typeface="Calibri"/>
              </a:rPr>
              <a:t>9</a:t>
            </a:r>
            <a:r>
              <a:rPr sz="1800" spc="30" baseline="25462" dirty="0">
                <a:latin typeface="Calibri"/>
                <a:cs typeface="Calibri"/>
              </a:rPr>
              <a:t> </a:t>
            </a:r>
            <a:r>
              <a:rPr sz="1800" dirty="0" err="1">
                <a:latin typeface="Calibri"/>
                <a:cs typeface="Calibri"/>
              </a:rPr>
              <a:t>μ</a:t>
            </a:r>
            <a:endParaRPr lang="en-US" sz="1800" dirty="0">
              <a:latin typeface="Calibri"/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lang="en-GB" dirty="0">
                <a:latin typeface="Calibri"/>
                <a:cs typeface="Calibri"/>
              </a:rPr>
              <a:t>A</a:t>
            </a:r>
            <a:r>
              <a:rPr lang="en-IT" dirty="0">
                <a:latin typeface="Calibri"/>
                <a:cs typeface="Calibri"/>
              </a:rPr>
              <a:t>verage muon energy 22 GeV (</a:t>
            </a:r>
            <a:r>
              <a:rPr lang="en-GB" spc="-10" dirty="0">
                <a:latin typeface="Symbol" pitchFamily="2" charset="2"/>
                <a:cs typeface="Calibri"/>
              </a:rPr>
              <a:t>g(m) = 200 </a:t>
            </a:r>
            <a:r>
              <a:rPr lang="en-GB" spc="-10" dirty="0" err="1">
                <a:latin typeface="Symbol" pitchFamily="2" charset="2"/>
                <a:cs typeface="Calibri"/>
              </a:rPr>
              <a:t>m</a:t>
            </a:r>
            <a:r>
              <a:rPr lang="en-GB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GB" spc="-10" dirty="0">
                <a:latin typeface="Symbol" pitchFamily="2" charset="2"/>
                <a:cs typeface="Calibri"/>
              </a:rPr>
              <a:t>t(m)</a:t>
            </a:r>
            <a:r>
              <a:rPr lang="en-GB" spc="-1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en-GB" spc="-10" dirty="0">
                <a:latin typeface="Symbol" pitchFamily="2" charset="2"/>
                <a:cs typeface="Calibri"/>
              </a:rPr>
              <a:t> = 500 </a:t>
            </a:r>
            <a:r>
              <a:rPr lang="en-GB" spc="-10" dirty="0" err="1">
                <a:latin typeface="Symbol" pitchFamily="2" charset="2"/>
                <a:cs typeface="Calibri"/>
              </a:rPr>
              <a:t>m</a:t>
            </a:r>
            <a:r>
              <a:rPr lang="en-GB"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sz="1800" dirty="0">
              <a:latin typeface="Calibri"/>
              <a:cs typeface="Calibri"/>
            </a:endParaRPr>
          </a:p>
          <a:p>
            <a:pPr marL="274320" indent="-236854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274320" algn="l"/>
                <a:tab pos="274955" algn="l"/>
              </a:tabLst>
            </a:pPr>
            <a:r>
              <a:rPr sz="1800" b="1" spc="-5" dirty="0">
                <a:latin typeface="Calibri"/>
                <a:cs typeface="Calibri"/>
              </a:rPr>
              <a:t>Embedded </a:t>
            </a:r>
            <a:r>
              <a:rPr sz="1800" spc="-20" dirty="0">
                <a:latin typeface="Cambria Math"/>
                <a:cs typeface="Cambria Math"/>
              </a:rPr>
              <a:t>𝒆</a:t>
            </a:r>
            <a:r>
              <a:rPr lang="en-US" sz="1950" spc="-30" baseline="27777" dirty="0">
                <a:latin typeface="Cambria Math"/>
                <a:cs typeface="Cambria Math"/>
              </a:rPr>
              <a:t>+</a:t>
            </a:r>
            <a:r>
              <a:rPr sz="1950" spc="-30" baseline="27777" dirty="0">
                <a:latin typeface="Cambria Math"/>
                <a:cs typeface="Cambria Math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source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restore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design </a:t>
            </a:r>
            <a:r>
              <a:rPr sz="1800" spc="30" dirty="0">
                <a:latin typeface="Cambria Math"/>
                <a:cs typeface="Cambria Math"/>
              </a:rPr>
              <a:t>𝑒</a:t>
            </a:r>
            <a:r>
              <a:rPr lang="en-US" sz="1950" spc="44" baseline="27777" dirty="0">
                <a:latin typeface="Cambria Math"/>
                <a:cs typeface="Cambria Math"/>
              </a:rPr>
              <a:t>+</a:t>
            </a:r>
            <a:r>
              <a:rPr sz="1950" spc="44" baseline="27777" dirty="0">
                <a:latin typeface="Cambria Math"/>
                <a:cs typeface="Cambria Math"/>
              </a:rPr>
              <a:t> </a:t>
            </a:r>
            <a:r>
              <a:rPr sz="1800" spc="-5" dirty="0">
                <a:latin typeface="Calibri"/>
                <a:cs typeface="Calibri"/>
              </a:rPr>
              <a:t>beam</a:t>
            </a:r>
            <a:r>
              <a:rPr sz="1800" spc="-1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current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9720">
              <a:lnSpc>
                <a:spcPct val="100000"/>
              </a:lnSpc>
              <a:spcBef>
                <a:spcPts val="275"/>
              </a:spcBef>
            </a:pPr>
            <a:r>
              <a:rPr sz="1800" spc="-5" dirty="0">
                <a:latin typeface="Calibri"/>
                <a:cs typeface="Calibri"/>
              </a:rPr>
              <a:t>using </a:t>
            </a:r>
            <a:r>
              <a:rPr sz="1800" dirty="0">
                <a:latin typeface="Calibri"/>
                <a:cs typeface="Calibri"/>
              </a:rPr>
              <a:t>γ </a:t>
            </a:r>
            <a:r>
              <a:rPr sz="1800" spc="-5" dirty="0">
                <a:latin typeface="Calibri"/>
                <a:cs typeface="Calibri"/>
              </a:rPr>
              <a:t>coming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dirty="0">
                <a:latin typeface="Calibri"/>
                <a:cs typeface="Calibri"/>
              </a:rPr>
              <a:t>μ </a:t>
            </a:r>
            <a:r>
              <a:rPr sz="1800" spc="-5" dirty="0">
                <a:latin typeface="Calibri"/>
                <a:cs typeface="Calibri"/>
              </a:rPr>
              <a:t>production </a:t>
            </a:r>
            <a:r>
              <a:rPr sz="1800" spc="-15" dirty="0">
                <a:latin typeface="Calibri"/>
                <a:cs typeface="Calibri"/>
              </a:rPr>
              <a:t>targets, </a:t>
            </a:r>
            <a:r>
              <a:rPr sz="1800" dirty="0">
                <a:latin typeface="Calibri"/>
                <a:cs typeface="Calibri"/>
              </a:rPr>
              <a:t>or </a:t>
            </a:r>
            <a:r>
              <a:rPr sz="1800" spc="-5" dirty="0">
                <a:latin typeface="Calibri"/>
                <a:cs typeface="Calibri"/>
              </a:rPr>
              <a:t>using the </a:t>
            </a:r>
            <a:r>
              <a:rPr sz="1800" dirty="0">
                <a:latin typeface="Calibri"/>
                <a:cs typeface="Calibri"/>
              </a:rPr>
              <a:t>45 GeV </a:t>
            </a:r>
            <a:r>
              <a:rPr sz="1800" spc="-5" dirty="0">
                <a:latin typeface="Calibri"/>
                <a:cs typeface="Calibri"/>
              </a:rPr>
              <a:t>“spent”</a:t>
            </a:r>
            <a:r>
              <a:rPr sz="1800" spc="1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beam</a:t>
            </a:r>
          </a:p>
        </p:txBody>
      </p:sp>
      <p:sp>
        <p:nvSpPr>
          <p:cNvPr id="6" name="object 6"/>
          <p:cNvSpPr/>
          <p:nvPr/>
        </p:nvSpPr>
        <p:spPr>
          <a:xfrm>
            <a:off x="6084168" y="540250"/>
            <a:ext cx="2986405" cy="923925"/>
          </a:xfrm>
          <a:custGeom>
            <a:avLst/>
            <a:gdLst/>
            <a:ahLst/>
            <a:cxnLst/>
            <a:rect l="l" t="t" r="r" b="b"/>
            <a:pathLst>
              <a:path w="2986404" h="923925">
                <a:moveTo>
                  <a:pt x="0" y="0"/>
                </a:moveTo>
                <a:lnTo>
                  <a:pt x="2986138" y="0"/>
                </a:lnTo>
                <a:lnTo>
                  <a:pt x="2986138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84168" y="540250"/>
            <a:ext cx="2986405" cy="923925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ts val="2145"/>
              </a:lnSpc>
              <a:spcBef>
                <a:spcPts val="260"/>
              </a:spcBef>
            </a:pPr>
            <a:r>
              <a:rPr sz="1800" b="1" dirty="0">
                <a:latin typeface="Calibri"/>
                <a:cs typeface="Calibri"/>
              </a:rPr>
              <a:t>A. </a:t>
            </a:r>
            <a:r>
              <a:rPr sz="1800" b="1" spc="-20" dirty="0">
                <a:latin typeface="Calibri"/>
                <a:cs typeface="Calibri"/>
              </a:rPr>
              <a:t>Variola, </a:t>
            </a:r>
            <a:r>
              <a:rPr sz="1800" b="1" dirty="0">
                <a:latin typeface="Calibri"/>
                <a:cs typeface="Calibri"/>
              </a:rPr>
              <a:t>M. </a:t>
            </a:r>
            <a:r>
              <a:rPr sz="1800" b="1" spc="-5" dirty="0">
                <a:latin typeface="Calibri"/>
                <a:cs typeface="Calibri"/>
              </a:rPr>
              <a:t>Biagini,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ts val="2145"/>
              </a:lnSpc>
            </a:pPr>
            <a:r>
              <a:rPr sz="1800" b="1" spc="-5" dirty="0">
                <a:latin typeface="Calibri"/>
                <a:cs typeface="Calibri"/>
              </a:rPr>
              <a:t>S. Guiducci, </a:t>
            </a:r>
            <a:r>
              <a:rPr sz="1800" b="1" dirty="0">
                <a:latin typeface="Calibri"/>
                <a:cs typeface="Calibri"/>
              </a:rPr>
              <a:t>M.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Antonelli,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M. </a:t>
            </a:r>
            <a:r>
              <a:rPr sz="1800" b="1" spc="-10" dirty="0">
                <a:latin typeface="Calibri"/>
                <a:cs typeface="Calibri"/>
              </a:rPr>
              <a:t>Boscolo, </a:t>
            </a:r>
            <a:r>
              <a:rPr sz="1800" b="1" spc="-100" dirty="0">
                <a:latin typeface="Calibri"/>
                <a:cs typeface="Calibri"/>
              </a:rPr>
              <a:t>P. </a:t>
            </a:r>
            <a:r>
              <a:rPr sz="1800" b="1" spc="-5" dirty="0">
                <a:latin typeface="Calibri"/>
                <a:cs typeface="Calibri"/>
              </a:rPr>
              <a:t>Raimondi </a:t>
            </a:r>
            <a:r>
              <a:rPr sz="1800" b="1" spc="-10" dirty="0">
                <a:latin typeface="Calibri"/>
                <a:cs typeface="Calibri"/>
              </a:rPr>
              <a:t>et</a:t>
            </a:r>
            <a:r>
              <a:rPr sz="1800" b="1" spc="4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al.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3772" y="1125044"/>
            <a:ext cx="2219960" cy="369570"/>
          </a:xfrm>
          <a:custGeom>
            <a:avLst/>
            <a:gdLst/>
            <a:ahLst/>
            <a:cxnLst/>
            <a:rect l="l" t="t" r="r" b="b"/>
            <a:pathLst>
              <a:path w="2219960" h="369569">
                <a:moveTo>
                  <a:pt x="0" y="0"/>
                </a:moveTo>
                <a:lnTo>
                  <a:pt x="2219581" y="0"/>
                </a:lnTo>
                <a:lnTo>
                  <a:pt x="2219581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3772" y="1125044"/>
            <a:ext cx="2219960" cy="369570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3019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9"/>
              </a:spcBef>
            </a:pPr>
            <a:r>
              <a:rPr sz="1800" b="1" spc="-20" dirty="0">
                <a:latin typeface="Calibri"/>
                <a:cs typeface="Calibri"/>
              </a:rPr>
              <a:t>IPAC2019: </a:t>
            </a:r>
            <a:r>
              <a:rPr sz="1800" b="1" spc="-5" dirty="0">
                <a:latin typeface="Calibri"/>
                <a:cs typeface="Calibri"/>
              </a:rPr>
              <a:t>MOZZPLS2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044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6861" y="238400"/>
            <a:ext cx="55105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/>
              <a:t>Use </a:t>
            </a:r>
            <a:r>
              <a:rPr sz="3600" dirty="0"/>
              <a:t>of </a:t>
            </a:r>
            <a:r>
              <a:rPr sz="3600" spc="-10" dirty="0"/>
              <a:t>Existing</a:t>
            </a:r>
            <a:r>
              <a:rPr sz="3600" spc="-35" dirty="0"/>
              <a:t> </a:t>
            </a:r>
            <a:r>
              <a:rPr sz="3600" spc="-15" dirty="0"/>
              <a:t>Infrastructure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52401" y="685800"/>
            <a:ext cx="5029199" cy="5114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latin typeface="Calibri"/>
                <a:cs typeface="Calibri"/>
              </a:rPr>
              <a:t>Might </a:t>
            </a:r>
            <a:r>
              <a:rPr sz="2000" b="1" dirty="0">
                <a:latin typeface="Calibri"/>
                <a:cs typeface="Calibri"/>
              </a:rPr>
              <a:t>be </a:t>
            </a:r>
            <a:r>
              <a:rPr sz="2000" b="1" spc="-5" dirty="0">
                <a:latin typeface="Calibri"/>
                <a:cs typeface="Calibri"/>
              </a:rPr>
              <a:t>able </a:t>
            </a:r>
            <a:r>
              <a:rPr sz="2000" b="1" spc="-15" dirty="0">
                <a:latin typeface="Calibri"/>
                <a:cs typeface="Calibri"/>
              </a:rPr>
              <a:t>to </a:t>
            </a:r>
            <a:r>
              <a:rPr sz="2000" b="1" spc="-5" dirty="0">
                <a:latin typeface="Calibri"/>
                <a:cs typeface="Calibri"/>
              </a:rPr>
              <a:t>reuse much of the </a:t>
            </a:r>
            <a:r>
              <a:rPr sz="2000" b="1" spc="-10" dirty="0">
                <a:latin typeface="Calibri"/>
                <a:cs typeface="Calibri"/>
              </a:rPr>
              <a:t>proton </a:t>
            </a:r>
            <a:r>
              <a:rPr sz="2000" b="1" dirty="0">
                <a:latin typeface="Calibri"/>
                <a:cs typeface="Calibri"/>
              </a:rPr>
              <a:t>and </a:t>
            </a:r>
            <a:r>
              <a:rPr sz="2000" b="1" spc="-10" dirty="0">
                <a:latin typeface="Calibri"/>
                <a:cs typeface="Calibri"/>
              </a:rPr>
              <a:t>general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infrastructure</a:t>
            </a:r>
            <a:endParaRPr sz="2000" dirty="0">
              <a:latin typeface="Calibri"/>
              <a:cs typeface="Calibri"/>
            </a:endParaRPr>
          </a:p>
          <a:p>
            <a:pPr marL="298450" indent="-285750">
              <a:lnSpc>
                <a:spcPts val="2145"/>
              </a:lnSpc>
              <a:spcBef>
                <a:spcPts val="3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dirty="0">
                <a:latin typeface="Calibri"/>
                <a:cs typeface="Calibri"/>
              </a:rPr>
              <a:t>Needs </a:t>
            </a:r>
            <a:r>
              <a:rPr sz="1800" spc="-10" dirty="0">
                <a:latin typeface="Calibri"/>
                <a:cs typeface="Calibri"/>
              </a:rPr>
              <a:t>detailed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study</a:t>
            </a:r>
            <a:endParaRPr sz="1800" dirty="0">
              <a:latin typeface="Calibri"/>
              <a:cs typeface="Calibri"/>
            </a:endParaRPr>
          </a:p>
          <a:p>
            <a:pPr marL="298450" indent="-285750">
              <a:lnSpc>
                <a:spcPts val="2145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dirty="0">
                <a:latin typeface="Calibri"/>
                <a:cs typeface="Calibri"/>
              </a:rPr>
              <a:t>Much of the </a:t>
            </a:r>
            <a:r>
              <a:rPr sz="1800" spc="-10" dirty="0">
                <a:latin typeface="Calibri"/>
                <a:cs typeface="Calibri"/>
              </a:rPr>
              <a:t>expertise </a:t>
            </a:r>
            <a:r>
              <a:rPr sz="1800" spc="-5" dirty="0">
                <a:latin typeface="Calibri"/>
                <a:cs typeface="Calibri"/>
              </a:rPr>
              <a:t>is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available</a:t>
            </a:r>
            <a:endParaRPr sz="18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9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5" dirty="0">
                <a:latin typeface="Calibri"/>
                <a:cs typeface="Calibri"/>
              </a:rPr>
              <a:t>Use </a:t>
            </a:r>
            <a:r>
              <a:rPr sz="2000" b="1" dirty="0">
                <a:latin typeface="Calibri"/>
                <a:cs typeface="Calibri"/>
              </a:rPr>
              <a:t>of </a:t>
            </a:r>
            <a:r>
              <a:rPr sz="2000" b="1" spc="-5" dirty="0">
                <a:latin typeface="Calibri"/>
                <a:cs typeface="Calibri"/>
              </a:rPr>
              <a:t>the </a:t>
            </a:r>
            <a:r>
              <a:rPr sz="2000" b="1" spc="-10" dirty="0">
                <a:latin typeface="Calibri"/>
                <a:cs typeface="Calibri"/>
              </a:rPr>
              <a:t>largest </a:t>
            </a:r>
            <a:r>
              <a:rPr sz="2000" b="1" spc="-5" dirty="0">
                <a:latin typeface="Calibri"/>
                <a:cs typeface="Calibri"/>
              </a:rPr>
              <a:t>tunnels, </a:t>
            </a:r>
            <a:r>
              <a:rPr sz="2000" b="1" dirty="0">
                <a:latin typeface="Calibri"/>
                <a:cs typeface="Calibri"/>
              </a:rPr>
              <a:t>i.e. LHC or </a:t>
            </a:r>
            <a:r>
              <a:rPr sz="2000" b="1" spc="-10" dirty="0">
                <a:latin typeface="Calibri"/>
                <a:cs typeface="Calibri"/>
              </a:rPr>
              <a:t>potentially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FCC</a:t>
            </a:r>
            <a:endParaRPr sz="2000" dirty="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Calibri"/>
                <a:cs typeface="Calibri"/>
              </a:rPr>
              <a:t>Can house </a:t>
            </a:r>
            <a:r>
              <a:rPr sz="1800" spc="-10" dirty="0">
                <a:latin typeface="Calibri"/>
                <a:cs typeface="Calibri"/>
              </a:rPr>
              <a:t>positron </a:t>
            </a:r>
            <a:r>
              <a:rPr sz="1800" spc="-5" dirty="0">
                <a:latin typeface="Calibri"/>
                <a:cs typeface="Calibri"/>
              </a:rPr>
              <a:t>ring in the LEMMA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case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In </a:t>
            </a:r>
            <a:r>
              <a:rPr sz="1800" spc="-10" dirty="0">
                <a:latin typeface="Calibri"/>
                <a:cs typeface="Calibri"/>
              </a:rPr>
              <a:t>FCC, even </a:t>
            </a:r>
            <a:r>
              <a:rPr sz="1800" spc="-5" dirty="0">
                <a:latin typeface="Calibri"/>
                <a:cs typeface="Calibri"/>
              </a:rPr>
              <a:t>lepton equipment might </a:t>
            </a:r>
            <a:r>
              <a:rPr sz="1800" spc="-15" dirty="0">
                <a:latin typeface="Calibri"/>
                <a:cs typeface="Calibri"/>
              </a:rPr>
              <a:t>exist </a:t>
            </a:r>
            <a:r>
              <a:rPr sz="1800" spc="-10" dirty="0">
                <a:latin typeface="Calibri"/>
                <a:cs typeface="Calibri"/>
              </a:rPr>
              <a:t>from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FCC-ee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10" dirty="0">
                <a:latin typeface="Calibri"/>
                <a:cs typeface="Calibri"/>
              </a:rPr>
              <a:t>Large </a:t>
            </a:r>
            <a:r>
              <a:rPr sz="1800" spc="-5" dirty="0">
                <a:latin typeface="Calibri"/>
                <a:cs typeface="Calibri"/>
              </a:rPr>
              <a:t>rings means less </a:t>
            </a:r>
            <a:r>
              <a:rPr sz="1800" spc="-15" dirty="0">
                <a:latin typeface="Calibri"/>
                <a:cs typeface="Calibri"/>
              </a:rPr>
              <a:t>synchrotron </a:t>
            </a:r>
            <a:r>
              <a:rPr sz="1800" spc="-10" dirty="0">
                <a:latin typeface="Calibri"/>
                <a:cs typeface="Calibri"/>
              </a:rPr>
              <a:t>radiation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5" dirty="0">
                <a:latin typeface="Calibri"/>
                <a:cs typeface="Calibri"/>
              </a:rPr>
              <a:t>power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consumption</a:t>
            </a:r>
            <a:endParaRPr sz="1800" dirty="0">
              <a:latin typeface="Calibri"/>
              <a:cs typeface="Calibri"/>
            </a:endParaRPr>
          </a:p>
          <a:p>
            <a:pPr marL="298450" indent="-285750">
              <a:lnSpc>
                <a:spcPts val="2145"/>
              </a:lnSpc>
              <a:spcBef>
                <a:spcPts val="1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800" spc="-5" dirty="0">
                <a:latin typeface="Calibri"/>
                <a:cs typeface="Calibri"/>
              </a:rPr>
              <a:t>Consider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use ring as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collider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ts val="2145"/>
              </a:lnSpc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dirty="0">
                <a:latin typeface="Calibri"/>
                <a:cs typeface="Calibri"/>
              </a:rPr>
              <a:t>But </a:t>
            </a:r>
            <a:r>
              <a:rPr sz="1800" spc="-5" dirty="0">
                <a:latin typeface="Calibri"/>
                <a:cs typeface="Calibri"/>
              </a:rPr>
              <a:t>means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15" dirty="0">
                <a:latin typeface="Calibri"/>
                <a:cs typeface="Calibri"/>
              </a:rPr>
              <a:t>have </a:t>
            </a:r>
            <a:r>
              <a:rPr sz="1800" spc="-10" dirty="0">
                <a:latin typeface="Calibri"/>
                <a:cs typeface="Calibri"/>
              </a:rPr>
              <a:t>larger </a:t>
            </a:r>
            <a:r>
              <a:rPr sz="1800" spc="-5" dirty="0">
                <a:latin typeface="Calibri"/>
                <a:cs typeface="Calibri"/>
              </a:rPr>
              <a:t>ring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6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acceleration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Or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use combined </a:t>
            </a:r>
            <a:r>
              <a:rPr sz="1800" dirty="0">
                <a:latin typeface="Calibri"/>
                <a:cs typeface="Calibri"/>
              </a:rPr>
              <a:t>final </a:t>
            </a:r>
            <a:r>
              <a:rPr sz="1800" spc="-10" dirty="0">
                <a:latin typeface="Calibri"/>
                <a:cs typeface="Calibri"/>
              </a:rPr>
              <a:t>accelerator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collider</a:t>
            </a:r>
            <a:endParaRPr sz="1800" dirty="0">
              <a:latin typeface="Calibri"/>
              <a:cs typeface="Calibri"/>
            </a:endParaRPr>
          </a:p>
          <a:p>
            <a:pPr marL="1212850" marR="5080" lvl="2" indent="-28575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212215" algn="l"/>
                <a:tab pos="1212850" algn="l"/>
              </a:tabLst>
            </a:pPr>
            <a:r>
              <a:rPr sz="1800" spc="-5" dirty="0">
                <a:latin typeface="Calibri"/>
                <a:cs typeface="Calibri"/>
              </a:rPr>
              <a:t>This </a:t>
            </a:r>
            <a:r>
              <a:rPr sz="1800" spc="-10" dirty="0">
                <a:latin typeface="Calibri"/>
                <a:cs typeface="Calibri"/>
              </a:rPr>
              <a:t>compromises </a:t>
            </a:r>
            <a:r>
              <a:rPr sz="1800" spc="-5" dirty="0">
                <a:latin typeface="Calibri"/>
                <a:cs typeface="Calibri"/>
              </a:rPr>
              <a:t>luminosity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-15" dirty="0">
                <a:latin typeface="Calibri"/>
                <a:cs typeface="Calibri"/>
              </a:rPr>
              <a:t>generates </a:t>
            </a:r>
            <a:r>
              <a:rPr sz="1800" spc="-5" dirty="0">
                <a:latin typeface="Calibri"/>
                <a:cs typeface="Calibri"/>
              </a:rPr>
              <a:t>technical challenges </a:t>
            </a:r>
            <a:r>
              <a:rPr sz="1800" dirty="0">
                <a:latin typeface="Calibri"/>
                <a:cs typeface="Calibri"/>
              </a:rPr>
              <a:t>but </a:t>
            </a:r>
            <a:r>
              <a:rPr sz="1800" spc="-15" dirty="0">
                <a:latin typeface="Calibri"/>
                <a:cs typeface="Calibri"/>
              </a:rPr>
              <a:t>may  save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cost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786" y="5910781"/>
            <a:ext cx="551053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000" b="1" spc="-5" dirty="0">
                <a:latin typeface="Calibri"/>
                <a:cs typeface="Calibri"/>
              </a:rPr>
              <a:t>Use tunnel </a:t>
            </a:r>
            <a:r>
              <a:rPr sz="2000" b="1" spc="-10" dirty="0">
                <a:latin typeface="Calibri"/>
                <a:cs typeface="Calibri"/>
              </a:rPr>
              <a:t>for </a:t>
            </a:r>
            <a:r>
              <a:rPr sz="2000" b="1" dirty="0">
                <a:latin typeface="Calibri"/>
                <a:cs typeface="Calibri"/>
              </a:rPr>
              <a:t>final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accelerator</a:t>
            </a:r>
            <a:endParaRPr sz="2000" dirty="0">
              <a:latin typeface="Calibri"/>
              <a:cs typeface="Calibri"/>
            </a:endParaRPr>
          </a:p>
          <a:p>
            <a:pPr marL="755650" lvl="1" indent="-285750">
              <a:lnSpc>
                <a:spcPts val="2145"/>
              </a:lnSpc>
              <a:spcBef>
                <a:spcPts val="30"/>
              </a:spcBef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15" dirty="0">
                <a:latin typeface="Calibri"/>
                <a:cs typeface="Calibri"/>
              </a:rPr>
              <a:t>Have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5" dirty="0">
                <a:latin typeface="Calibri"/>
                <a:cs typeface="Calibri"/>
              </a:rPr>
              <a:t>small optimised collider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ring</a:t>
            </a:r>
            <a:endParaRPr sz="1800" dirty="0">
              <a:latin typeface="Calibri"/>
              <a:cs typeface="Calibri"/>
            </a:endParaRPr>
          </a:p>
          <a:p>
            <a:pPr marL="755650" lvl="1" indent="-285750">
              <a:lnSpc>
                <a:spcPts val="2145"/>
              </a:lnSpc>
              <a:buFont typeface="Arial"/>
              <a:buChar char="•"/>
              <a:tabLst>
                <a:tab pos="755015" algn="l"/>
                <a:tab pos="755650" algn="l"/>
              </a:tabLst>
            </a:pPr>
            <a:r>
              <a:rPr sz="1800" spc="-5" dirty="0">
                <a:latin typeface="Calibri"/>
                <a:cs typeface="Calibri"/>
              </a:rPr>
              <a:t>Seems </a:t>
            </a:r>
            <a:r>
              <a:rPr sz="1800" spc="-10" dirty="0">
                <a:latin typeface="Calibri"/>
                <a:cs typeface="Calibri"/>
              </a:rPr>
              <a:t>natural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solution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5886F-6609-164D-9D5B-17B7A9EB3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903" y="947219"/>
            <a:ext cx="4219097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4040" y="28384"/>
            <a:ext cx="797496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5" dirty="0"/>
              <a:t>Technically </a:t>
            </a:r>
            <a:r>
              <a:rPr sz="4000" spc="-10" dirty="0"/>
              <a:t>Limited </a:t>
            </a:r>
            <a:r>
              <a:rPr sz="4000" spc="-20" dirty="0"/>
              <a:t>Potential</a:t>
            </a:r>
            <a:r>
              <a:rPr sz="4000" spc="-15" dirty="0"/>
              <a:t> </a:t>
            </a:r>
            <a:r>
              <a:rPr sz="4000" spc="-5" dirty="0"/>
              <a:t>Timeline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077433" y="1044425"/>
            <a:ext cx="7408371" cy="5402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90092" y="595441"/>
            <a:ext cx="4772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Physics </a:t>
            </a:r>
            <a:r>
              <a:rPr sz="1800" b="1" spc="-10" dirty="0">
                <a:latin typeface="Calibri"/>
                <a:cs typeface="Calibri"/>
              </a:rPr>
              <a:t>Briefing </a:t>
            </a:r>
            <a:r>
              <a:rPr sz="1800" b="1" spc="-5" dirty="0">
                <a:latin typeface="Calibri"/>
                <a:cs typeface="Calibri"/>
              </a:rPr>
              <a:t>Book </a:t>
            </a:r>
            <a:r>
              <a:rPr sz="1800" b="1" u="sng" spc="-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</a:rPr>
              <a:t>arXiv:1910.11775v2</a:t>
            </a:r>
            <a:r>
              <a:rPr sz="1800" b="1" spc="7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Arial"/>
                <a:cs typeface="Arial"/>
              </a:rPr>
              <a:t>[</a:t>
            </a:r>
            <a:r>
              <a:rPr sz="1800" spc="-5" dirty="0">
                <a:latin typeface="Calibri"/>
                <a:cs typeface="Calibri"/>
              </a:rPr>
              <a:t>hep-ex</a:t>
            </a:r>
            <a:r>
              <a:rPr sz="1800" spc="-5" dirty="0">
                <a:latin typeface="Arial"/>
                <a:cs typeface="Arial"/>
              </a:rPr>
              <a:t>]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40"/>
              </a:spcBef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2598</TotalTime>
  <Words>4667</Words>
  <Application>Microsoft Macintosh PowerPoint</Application>
  <PresentationFormat>On-screen Show (4:3)</PresentationFormat>
  <Paragraphs>609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Arial</vt:lpstr>
      <vt:lpstr>Arial-BoldItalicMT</vt:lpstr>
      <vt:lpstr>Calibri</vt:lpstr>
      <vt:lpstr>Calibri-BoldItalic</vt:lpstr>
      <vt:lpstr>Cambria Math</vt:lpstr>
      <vt:lpstr>Helvetica</vt:lpstr>
      <vt:lpstr>Liberation Sans</vt:lpstr>
      <vt:lpstr>Liberation Serif</vt:lpstr>
      <vt:lpstr>Palatino Linotype</vt:lpstr>
      <vt:lpstr>StarSymbol</vt:lpstr>
      <vt:lpstr>Symbol</vt:lpstr>
      <vt:lpstr>Times New Roman</vt:lpstr>
      <vt:lpstr>TimesNewRomanPS-BoldItalicMT</vt:lpstr>
      <vt:lpstr>Wingdings</vt:lpstr>
      <vt:lpstr>Office Theme</vt:lpstr>
      <vt:lpstr>RD_MUCOL</vt:lpstr>
      <vt:lpstr>Why Muons?</vt:lpstr>
      <vt:lpstr>Proton vs Muon Colliders</vt:lpstr>
      <vt:lpstr>Brief history</vt:lpstr>
      <vt:lpstr>Two options: proton (MAP) vs positron (LEMMA)  driven muon source</vt:lpstr>
      <vt:lpstr>Recent LEMMA effort</vt:lpstr>
      <vt:lpstr>Positron driven muon source</vt:lpstr>
      <vt:lpstr>Use of Existing Infrastructure</vt:lpstr>
      <vt:lpstr>Technically Limited Potential Timeline</vt:lpstr>
      <vt:lpstr>Strategy update http://europeanstrategyupdate.web.cern.ch/</vt:lpstr>
      <vt:lpstr>Strategy update</vt:lpstr>
      <vt:lpstr>International Collaboration</vt:lpstr>
      <vt:lpstr>international collaboration</vt:lpstr>
      <vt:lpstr>Fields  of interest</vt:lpstr>
      <vt:lpstr>INFN activities (1)</vt:lpstr>
      <vt:lpstr>INFN activities (2)</vt:lpstr>
      <vt:lpstr>Attivita’ INFN – Fisica</vt:lpstr>
      <vt:lpstr>Attivita’ INFN – Esperimento</vt:lpstr>
      <vt:lpstr>Muon Beams Induced Background</vt:lpstr>
      <vt:lpstr>Detector Response Simulation at  =1.5 TeV</vt:lpstr>
      <vt:lpstr>Next steps</vt:lpstr>
      <vt:lpstr>Simulation Framework</vt:lpstr>
      <vt:lpstr>Key4HEP: Turnkey Software for Future Collider  Experiments</vt:lpstr>
      <vt:lpstr>Motivation for Key4HEP</vt:lpstr>
      <vt:lpstr>Ongoing activities</vt:lpstr>
      <vt:lpstr>Physics program in next months</vt:lpstr>
      <vt:lpstr>Computing issues</vt:lpstr>
      <vt:lpstr>Computing in 2021: richieste CPU</vt:lpstr>
      <vt:lpstr>Computing in 2021: richieste storage</vt:lpstr>
      <vt:lpstr>Attivita’ INFN – zona di interazione</vt:lpstr>
      <vt:lpstr>Attivita’ INFN – LEMMA sorgente</vt:lpstr>
      <vt:lpstr>Attivita’ INFN – LEMMA Test Beam</vt:lpstr>
      <vt:lpstr>Proposal to SPSC submitted</vt:lpstr>
      <vt:lpstr>2022 layout</vt:lpstr>
      <vt:lpstr>GEM</vt:lpstr>
      <vt:lpstr>Summary of possible interest in Bari</vt:lpstr>
      <vt:lpstr>RD_MUCOL anagrafica</vt:lpstr>
      <vt:lpstr>PowerPoint Presentation</vt:lpstr>
      <vt:lpstr>PowerPoint Presentation</vt:lpstr>
      <vt:lpstr>High energy Muon Collider</vt:lpstr>
      <vt:lpstr>Higgs production at Lepton Collider</vt:lpstr>
      <vt:lpstr>Trilinear and Quadrilinear couplings</vt:lpstr>
      <vt:lpstr>PowerPoint Presentation</vt:lpstr>
      <vt:lpstr>Main design requirements</vt:lpstr>
      <vt:lpstr>Tentative Considerations on Baseline</vt:lpstr>
      <vt:lpstr>Physics reach</vt:lpstr>
      <vt:lpstr>Proton-driven Muon Collider Concept</vt:lpstr>
      <vt:lpstr>Why a multi-TeV Muon Collider?</vt:lpstr>
      <vt:lpstr>INFN @ WP</vt:lpstr>
      <vt:lpstr>Factor of merit</vt:lpstr>
      <vt:lpstr>Effort for Baseline Design</vt:lpstr>
      <vt:lpstr>The challenge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RD_MUCOL</dc:title>
  <cp:lastModifiedBy>Anna Colaleo</cp:lastModifiedBy>
  <cp:revision>51</cp:revision>
  <dcterms:created xsi:type="dcterms:W3CDTF">2020-06-24T13:37:48Z</dcterms:created>
  <dcterms:modified xsi:type="dcterms:W3CDTF">2020-06-26T08:56:46Z</dcterms:modified>
</cp:coreProperties>
</file>