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0" r:id="rId2"/>
  </p:sldMasterIdLst>
  <p:notesMasterIdLst>
    <p:notesMasterId r:id="rId29"/>
  </p:notesMasterIdLst>
  <p:sldIdLst>
    <p:sldId id="273" r:id="rId3"/>
    <p:sldId id="276" r:id="rId4"/>
    <p:sldId id="277" r:id="rId5"/>
    <p:sldId id="260" r:id="rId6"/>
    <p:sldId id="278" r:id="rId7"/>
    <p:sldId id="279" r:id="rId8"/>
    <p:sldId id="286" r:id="rId9"/>
    <p:sldId id="258" r:id="rId10"/>
    <p:sldId id="284" r:id="rId11"/>
    <p:sldId id="261" r:id="rId12"/>
    <p:sldId id="280" r:id="rId13"/>
    <p:sldId id="265" r:id="rId14"/>
    <p:sldId id="281" r:id="rId15"/>
    <p:sldId id="262" r:id="rId16"/>
    <p:sldId id="282" r:id="rId17"/>
    <p:sldId id="264" r:id="rId18"/>
    <p:sldId id="283" r:id="rId19"/>
    <p:sldId id="270" r:id="rId20"/>
    <p:sldId id="272" r:id="rId21"/>
    <p:sldId id="269" r:id="rId22"/>
    <p:sldId id="256" r:id="rId23"/>
    <p:sldId id="275" r:id="rId24"/>
    <p:sldId id="271" r:id="rId25"/>
    <p:sldId id="285" r:id="rId26"/>
    <p:sldId id="287" r:id="rId27"/>
    <p:sldId id="288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47" autoAdjust="0"/>
    <p:restoredTop sz="95455" autoAdjust="0"/>
  </p:normalViewPr>
  <p:slideViewPr>
    <p:cSldViewPr snapToGrid="0" showGuides="1">
      <p:cViewPr varScale="1">
        <p:scale>
          <a:sx n="91" d="100"/>
          <a:sy n="91" d="100"/>
        </p:scale>
        <p:origin x="96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8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image" Target="../media/image5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F7769-45C9-4B0F-9F56-DCC2752B7DC4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909A8F-F61D-4F16-938A-304FD11E38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9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09A8F-F61D-4F16-938A-304FD11E38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52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smtClean="0"/>
              <a:t>Fare clic per modificare lo stile del sottotitolo  dello schema</a:t>
            </a:r>
            <a:endParaRPr lang="en-US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50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A3710C-F7F2-4A13-A606-D1CE75C358B4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53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A88DC1-5838-488C-BADD-182E1B93845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93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30" y="272542"/>
            <a:ext cx="3007481" cy="116188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7" y="272541"/>
            <a:ext cx="5111144" cy="5853901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30" y="1434428"/>
            <a:ext cx="3007481" cy="46920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F36B09-691A-47C6-BA1F-D6C0059316F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62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04" y="4801030"/>
            <a:ext cx="5487258" cy="5665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04" y="612502"/>
            <a:ext cx="5487258" cy="4115373"/>
          </a:xfrm>
        </p:spPr>
        <p:txBody>
          <a:bodyPr/>
          <a:lstStyle>
            <a:lvl1pPr marL="0" indent="0">
              <a:buNone/>
              <a:defRPr sz="2900"/>
            </a:lvl1pPr>
            <a:lvl2pPr marL="412394" indent="0">
              <a:buNone/>
              <a:defRPr sz="2500"/>
            </a:lvl2pPr>
            <a:lvl3pPr marL="824789" indent="0">
              <a:buNone/>
              <a:defRPr sz="2200"/>
            </a:lvl3pPr>
            <a:lvl4pPr marL="1237183" indent="0">
              <a:buNone/>
              <a:defRPr sz="1800"/>
            </a:lvl4pPr>
            <a:lvl5pPr marL="1649578" indent="0">
              <a:buNone/>
              <a:defRPr sz="1800"/>
            </a:lvl5pPr>
            <a:lvl6pPr marL="2061972" indent="0">
              <a:buNone/>
              <a:defRPr sz="1800"/>
            </a:lvl6pPr>
            <a:lvl7pPr marL="2474366" indent="0">
              <a:buNone/>
              <a:defRPr sz="1800"/>
            </a:lvl7pPr>
            <a:lvl8pPr marL="2886761" indent="0">
              <a:buNone/>
              <a:defRPr sz="1800"/>
            </a:lvl8pPr>
            <a:lvl9pPr marL="3299155" indent="0">
              <a:buNone/>
              <a:defRPr sz="1800"/>
            </a:lvl9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04" y="5367629"/>
            <a:ext cx="5487258" cy="8047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572C66-7D00-4224-8FBE-755228769AC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64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3EE64D-40EB-4AA6-80DE-AA744D96CA71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15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1544" y="137705"/>
            <a:ext cx="1956364" cy="6403286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2451" y="137705"/>
            <a:ext cx="5731804" cy="6403286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201C3F-6067-4DB2-9869-10A57CEB027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474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956300" y="26988"/>
            <a:ext cx="316865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77585D-40A2-4ACB-BC6B-77A080B251F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106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56163" y="1981200"/>
            <a:ext cx="3754437" cy="4114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6F4BC2-8F4C-466F-889C-91FB3A328C38}" type="slidenum">
              <a:rPr kumimoji="0" lang="it-IT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67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sha" pitchFamily="34" charset="-79"/>
                <a:cs typeface="Gisha" pitchFamily="34" charset="-79"/>
              </a:defRPr>
            </a:lvl1pPr>
            <a:lvl2pPr>
              <a:defRPr>
                <a:latin typeface="Gisha" pitchFamily="34" charset="-79"/>
                <a:cs typeface="Gisha" pitchFamily="34" charset="-79"/>
              </a:defRPr>
            </a:lvl2pPr>
            <a:lvl3pPr>
              <a:defRPr>
                <a:latin typeface="Gisha" pitchFamily="34" charset="-79"/>
                <a:cs typeface="Gisha" pitchFamily="34" charset="-79"/>
              </a:defRPr>
            </a:lvl3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isha" pitchFamily="34" charset="-79"/>
                <a:cs typeface="Gisha" pitchFamily="34" charset="-79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45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r>
              <a:rPr lang="it-IT" noProof="0" smtClean="0"/>
              <a:t>Fare clic sull'icona per aggiungere un'immagine online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857D5F-88C6-4451-A7B6-A40402508D06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67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2889" y="359542"/>
            <a:ext cx="6859787" cy="1017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noProof="0" smtClean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737754" y="1766455"/>
            <a:ext cx="7668491" cy="4499264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>
              <a:defRPr/>
            </a:lvl6pPr>
          </a:lstStyle>
          <a:p>
            <a:pPr lvl="0"/>
            <a:r>
              <a:rPr lang="it-IT" noProof="0" dirty="0" smtClean="0"/>
              <a:t>Modifica gli stili del testo dello schema </a:t>
            </a:r>
          </a:p>
          <a:p>
            <a:pPr lvl="1"/>
            <a:r>
              <a:rPr lang="it-IT" noProof="0" dirty="0" smtClean="0"/>
              <a:t>Secondo livello</a:t>
            </a:r>
          </a:p>
          <a:p>
            <a:pPr lvl="2"/>
            <a:r>
              <a:rPr lang="it-IT" noProof="0" dirty="0" smtClean="0"/>
              <a:t>Terzo livello</a:t>
            </a:r>
          </a:p>
          <a:p>
            <a:pPr lvl="3"/>
            <a:r>
              <a:rPr lang="it-IT" noProof="0" dirty="0" smtClean="0"/>
              <a:t>Quarto livello</a:t>
            </a:r>
          </a:p>
          <a:p>
            <a:pPr lvl="4"/>
            <a:r>
              <a:rPr lang="it-IT" noProof="0" dirty="0" smtClean="0"/>
              <a:t>Quinto livello</a:t>
            </a:r>
            <a:endParaRPr lang="it-IT" noProof="0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01895" y="6019800"/>
            <a:ext cx="749442" cy="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noProof="0" smtClean="0"/>
              <a:t>Fare clic sull'icona per aggiungere un'immagine online</a:t>
            </a:r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983D18-0224-453E-9814-2E20C114BCFA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577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7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4ED6-769C-41DF-850D-D712E2B3E96B}" type="datetimeFigureOut">
              <a:rPr lang="en-US" smtClean="0"/>
              <a:t>6/19/2020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94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3" descr="C:\Documents and Settings\Rami\Desktop\Ramis Work\PresPro\Templates_07_July_2004\Biotech\JPGS\PPP_SBIOT_TLE_DNA_Struct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solidFill>
            <a:srgbClr val="336699"/>
          </a:solidFill>
          <a:ln w="9525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0"/>
            <a:ext cx="242887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/>
          <a:lstStyle>
            <a:lvl1pPr>
              <a:defRPr sz="900">
                <a:solidFill>
                  <a:srgbClr val="FF0000"/>
                </a:solidFill>
                <a:effectLst/>
                <a:latin typeface="Britannic Bold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933" y="1011272"/>
            <a:ext cx="6250927" cy="1880534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8847" y="3029512"/>
            <a:ext cx="6193722" cy="130819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5F289-2708-48BF-B9D7-4F852864FB8D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901" y="0"/>
            <a:ext cx="291581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/>
          <a:lstStyle>
            <a:lvl1pPr>
              <a:defRPr sz="900">
                <a:solidFill>
                  <a:srgbClr val="FF0000"/>
                </a:solidFill>
                <a:effectLst/>
                <a:latin typeface="Britannic Bold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Horizon</a:t>
            </a:r>
            <a:r>
              <a:rPr kumimoji="0" lang="it-IT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2020 Meeting-Cefalù febbraio 2014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596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228184" y="0"/>
            <a:ext cx="2915817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6" tIns="45718" rIns="91436" bIns="45718"/>
          <a:lstStyle>
            <a:lvl1pPr>
              <a:defRPr sz="900">
                <a:solidFill>
                  <a:srgbClr val="FF0000"/>
                </a:solidFill>
                <a:effectLst/>
                <a:latin typeface="Britannic Bold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Horizon</a:t>
            </a:r>
            <a:r>
              <a:rPr kumimoji="0" lang="it-IT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itannic Bold" pitchFamily="34" charset="0"/>
                <a:ea typeface="+mn-ea"/>
                <a:cs typeface="+mn-cs"/>
              </a:rPr>
              <a:t> 2020 Meeting-Cefalù febbraio 2014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025" y="285727"/>
            <a:ext cx="7681941" cy="1228747"/>
          </a:xfrm>
        </p:spPr>
        <p:txBody>
          <a:bodyPr/>
          <a:lstStyle>
            <a:lvl1pPr algn="ctr">
              <a:defRPr sz="4000">
                <a:solidFill>
                  <a:srgbClr val="33CCFF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239000" y="6624638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29701-04B7-4547-B37E-99AA2FF17582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827" y="6381328"/>
            <a:ext cx="863765" cy="491067"/>
            <a:chOff x="53958" y="6017664"/>
            <a:chExt cx="989650" cy="69269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65" y="6017664"/>
              <a:ext cx="727643" cy="6926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9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53958" y="6068092"/>
            <a:ext cx="806484" cy="6422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87" name="SPW 11.0 Graph" r:id="rId4" imgW="5333400" imgH="4269240" progId="SigmaPlotGraphicObject.11">
                    <p:embed/>
                  </p:oleObj>
                </mc:Choice>
                <mc:Fallback>
                  <p:oleObj name="SPW 11.0 Graph" r:id="rId4" imgW="5333400" imgH="4269240" progId="SigmaPlotGraphicObject.11">
                    <p:embed/>
                    <p:pic>
                      <p:nvPicPr>
                        <p:cNvPr id="9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958" y="6068092"/>
                          <a:ext cx="806484" cy="6422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44860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6" y="4406563"/>
            <a:ext cx="7772543" cy="136270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6" y="2906151"/>
            <a:ext cx="7772543" cy="1500412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394" indent="0">
              <a:buNone/>
              <a:defRPr sz="1600"/>
            </a:lvl2pPr>
            <a:lvl3pPr marL="824789" indent="0">
              <a:buNone/>
              <a:defRPr sz="1400"/>
            </a:lvl3pPr>
            <a:lvl4pPr marL="1237183" indent="0">
              <a:buNone/>
              <a:defRPr sz="1300"/>
            </a:lvl4pPr>
            <a:lvl5pPr marL="1649578" indent="0">
              <a:buNone/>
              <a:defRPr sz="1300"/>
            </a:lvl5pPr>
            <a:lvl6pPr marL="2061972" indent="0">
              <a:buNone/>
              <a:defRPr sz="1300"/>
            </a:lvl6pPr>
            <a:lvl7pPr marL="2474366" indent="0">
              <a:buNone/>
              <a:defRPr sz="1300"/>
            </a:lvl7pPr>
            <a:lvl8pPr marL="2886761" indent="0">
              <a:buNone/>
              <a:defRPr sz="1300"/>
            </a:lvl8pPr>
            <a:lvl9pPr marL="3299155" indent="0">
              <a:buNone/>
              <a:defRPr sz="13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A827BA-CE09-477E-9D25-D4DF4BB124B7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5598" y="1583608"/>
            <a:ext cx="3706795" cy="495738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682" y="1583608"/>
            <a:ext cx="3706795" cy="495738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FAFA4E-0354-4956-B460-6112B7DC993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61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29" y="273976"/>
            <a:ext cx="8228742" cy="1143239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29" y="1534838"/>
            <a:ext cx="4040007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29" y="2174593"/>
            <a:ext cx="4040007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35" y="1534838"/>
            <a:ext cx="4041436" cy="639755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35" y="2174593"/>
            <a:ext cx="4041436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6525" y="6643688"/>
            <a:ext cx="2006600" cy="2143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417E99-3381-4567-833D-96CC94DF7572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69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9512" y="6137920"/>
            <a:ext cx="936104" cy="720080"/>
            <a:chOff x="5101001" y="2702719"/>
            <a:chExt cx="3865199" cy="37066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01001" y="2702719"/>
              <a:ext cx="3865199" cy="370668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250536" y="2817556"/>
              <a:ext cx="2808523" cy="2246296"/>
            </a:xfrm>
            <a:prstGeom prst="rect">
              <a:avLst/>
            </a:prstGeom>
          </p:spPr>
        </p:pic>
      </p:grp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8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983" rtl="0" eaLnBrk="1" latinLnBrk="1" hangingPunct="1"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244" indent="-257244" algn="l" defTabSz="685983" rtl="0" eaLnBrk="1" latinLnBrk="1" hangingPunct="1">
        <a:spcBef>
          <a:spcPct val="20000"/>
        </a:spcBef>
        <a:buFont typeface="Arial" pitchFamily="34" charset="0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defTabSz="685983" rtl="0" eaLnBrk="1" latinLnBrk="1" hangingPunct="1">
        <a:spcBef>
          <a:spcPct val="20000"/>
        </a:spcBef>
        <a:buFont typeface="Arial" pitchFamily="34" charset="0"/>
        <a:buChar char="–"/>
        <a:defRPr sz="2101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8" descr="C:\Documents and Settings\Rami\Desktop\Ramis Work\PresPro\Templates_07_July_2004\Biotech\JPGS\PPP_SBIOT_TXT_DNA_Structure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2025" y="138113"/>
            <a:ext cx="7826375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  <a:endParaRPr lang="en-US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5075" y="1584325"/>
            <a:ext cx="7551738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7538" y="6624638"/>
            <a:ext cx="289401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ERR2018</a:t>
            </a: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07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F58BD6-349A-4292-8935-4B3210F425F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37400" y="0"/>
            <a:ext cx="20066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0000"/>
                </a:solidFill>
                <a:effectLst/>
                <a:latin typeface="Britannic Bold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ritannic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73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Calibri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Calibri" pitchFamily="34" charset="0"/>
        </a:defRPr>
      </a:lvl5pPr>
      <a:lvl6pPr marL="412394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6pPr>
      <a:lvl7pPr marL="824789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7pPr>
      <a:lvl8pPr marL="1237183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8pPr>
      <a:lvl9pPr marL="1649578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rgbClr val="FFFFFF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FFFFFF"/>
          </a:solidFill>
          <a:latin typeface="Calibri" pitchFamily="34" charset="0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FFFFFF"/>
          </a:solidFill>
          <a:latin typeface="Calibri" pitchFamily="34" charset="0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rgbClr val="FFFFFF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Calibri" pitchFamily="34" charset="0"/>
        </a:defRPr>
      </a:lvl5pPr>
      <a:lvl6pPr marL="2470071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882465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294860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707254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94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89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83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578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972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366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761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9155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9.png"/><Relationship Id="rId4" Type="http://schemas.openxmlformats.org/officeDocument/2006/relationships/image" Target="../media/image45.emf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7.bin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6.emf"/><Relationship Id="rId5" Type="http://schemas.openxmlformats.org/officeDocument/2006/relationships/image" Target="../media/image54.emf"/><Relationship Id="rId10" Type="http://schemas.openxmlformats.org/officeDocument/2006/relationships/image" Target="../media/image55.emf"/><Relationship Id="rId4" Type="http://schemas.openxmlformats.org/officeDocument/2006/relationships/image" Target="../media/image51.emf"/><Relationship Id="rId9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0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59.emf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3.emf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0" y="2181343"/>
            <a:ext cx="9144000" cy="4290709"/>
          </a:xfrm>
        </p:spPr>
        <p:txBody>
          <a:bodyPr>
            <a:normAutofit fontScale="92500" lnSpcReduction="20000"/>
          </a:bodyPr>
          <a:lstStyle/>
          <a:p>
            <a:endParaRPr lang="en-US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Lorenzo Manti</a:t>
            </a:r>
          </a:p>
          <a:p>
            <a:endParaRPr lang="en-US" sz="51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NEPTUNE collaboration meeting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June 2020</a:t>
            </a:r>
          </a:p>
          <a:p>
            <a:endParaRPr lang="en-US" sz="200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39413"/>
            <a:ext cx="7772400" cy="664396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WP4</a:t>
            </a:r>
            <a:r>
              <a:rPr lang="en-US" sz="4000" b="1" dirty="0"/>
              <a:t>: Radiobiology</a:t>
            </a:r>
            <a:br>
              <a:rPr lang="en-US" sz="4000" b="1" dirty="0"/>
            </a:br>
            <a:endParaRPr lang="en-US" sz="40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r="65905" b="4314"/>
          <a:stretch/>
        </p:blipFill>
        <p:spPr>
          <a:xfrm>
            <a:off x="685800" y="2793181"/>
            <a:ext cx="1224117" cy="127163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73" y="2830378"/>
            <a:ext cx="1259633" cy="123444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270" y="6100164"/>
            <a:ext cx="749873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9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44776" y="177876"/>
            <a:ext cx="6859787" cy="1017012"/>
          </a:xfrm>
        </p:spPr>
        <p:txBody>
          <a:bodyPr/>
          <a:lstStyle/>
          <a:p>
            <a:r>
              <a:rPr lang="en-US" dirty="0" smtClean="0"/>
              <a:t>Results-3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910" y="1087827"/>
            <a:ext cx="8147607" cy="4682345"/>
          </a:xfrm>
        </p:spPr>
        <p:txBody>
          <a:bodyPr/>
          <a:lstStyle/>
          <a:p>
            <a:r>
              <a:rPr lang="it-IT" dirty="0" smtClean="0"/>
              <a:t>BPA-</a:t>
            </a:r>
            <a:r>
              <a:rPr lang="it-IT" dirty="0" err="1" smtClean="0"/>
              <a:t>survival</a:t>
            </a:r>
            <a:r>
              <a:rPr lang="it-IT" dirty="0" smtClean="0"/>
              <a:t>-LNS</a:t>
            </a:r>
            <a:endParaRPr lang="it-IT" dirty="0"/>
          </a:p>
          <a:p>
            <a:endParaRPr lang="en-US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531667"/>
              </p:ext>
            </p:extLst>
          </p:nvPr>
        </p:nvGraphicFramePr>
        <p:xfrm>
          <a:off x="2186927" y="1850593"/>
          <a:ext cx="4667534" cy="4014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4" name="SPW 12.0 Graph" r:id="rId3" imgW="5429160" imgH="4667160" progId="SigmaPlotGraphicObject.11">
                  <p:embed/>
                </p:oleObj>
              </mc:Choice>
              <mc:Fallback>
                <p:oleObj name="SPW 12.0 Graph" r:id="rId3" imgW="5429160" imgH="4667160" progId="SigmaPlotGraphicObjec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6927" y="1850593"/>
                        <a:ext cx="4667534" cy="40148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80666"/>
              </p:ext>
            </p:extLst>
          </p:nvPr>
        </p:nvGraphicFramePr>
        <p:xfrm>
          <a:off x="253767" y="2015530"/>
          <a:ext cx="4179458" cy="3562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5" name="SPW 12.0 Graph" r:id="rId5" imgW="5476950" imgH="4667160" progId="SigmaPlotGraphicObject.11">
                  <p:embed/>
                </p:oleObj>
              </mc:Choice>
              <mc:Fallback>
                <p:oleObj name="SPW 12.0 Graph" r:id="rId5" imgW="5476950" imgH="4667160" progId="SigmaPlotGraphicObjec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767" y="2015530"/>
                        <a:ext cx="4179458" cy="35626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3121951"/>
              </p:ext>
            </p:extLst>
          </p:nvPr>
        </p:nvGraphicFramePr>
        <p:xfrm>
          <a:off x="4674669" y="2165971"/>
          <a:ext cx="3968149" cy="3384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6" name="SPW 12.0 Graph" r:id="rId7" imgW="5476950" imgH="4667160" progId="SigmaPlotGraphicObject.11">
                  <p:embed/>
                </p:oleObj>
              </mc:Choice>
              <mc:Fallback>
                <p:oleObj name="SPW 12.0 Graph" r:id="rId7" imgW="5476950" imgH="4667160" progId="SigmaPlotGraphicObjec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4669" y="2165971"/>
                        <a:ext cx="3968149" cy="3384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5910" y="2741380"/>
            <a:ext cx="3861892" cy="29565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9713" y="2615363"/>
            <a:ext cx="4195452" cy="308261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133041" y="5973661"/>
            <a:ext cx="889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Panc-1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2432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Results-4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3599" y="1376554"/>
            <a:ext cx="8273125" cy="4499264"/>
          </a:xfrm>
        </p:spPr>
        <p:txBody>
          <a:bodyPr/>
          <a:lstStyle/>
          <a:p>
            <a:r>
              <a:rPr lang="en-US" dirty="0" smtClean="0"/>
              <a:t>Fitting </a:t>
            </a:r>
            <a:r>
              <a:rPr lang="en-US" dirty="0" smtClean="0"/>
              <a:t>parameters-DU145 survival </a:t>
            </a:r>
            <a:r>
              <a:rPr lang="en-US" dirty="0" smtClean="0"/>
              <a:t>dose response curves BPA-LNS</a:t>
            </a:r>
            <a:endParaRPr lang="en-US" dirty="0"/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384353"/>
              </p:ext>
            </p:extLst>
          </p:nvPr>
        </p:nvGraphicFramePr>
        <p:xfrm>
          <a:off x="76736" y="-2036638"/>
          <a:ext cx="9086850" cy="68263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Document" r:id="rId3" imgW="9086830" imgH="5426674" progId="Word.Document.12">
                  <p:embed/>
                </p:oleObj>
              </mc:Choice>
              <mc:Fallback>
                <p:oleObj name="Document" r:id="rId3" imgW="9086830" imgH="542667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36" y="-2036638"/>
                        <a:ext cx="9086850" cy="68263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3114989" y="5552652"/>
            <a:ext cx="2856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DMF</a:t>
            </a:r>
            <a:r>
              <a:rPr lang="en-US" i="1" baseline="-25000" dirty="0" smtClean="0"/>
              <a:t>10</a:t>
            </a:r>
            <a:r>
              <a:rPr lang="en-US" i="1" dirty="0" smtClean="0">
                <a:sym typeface="Symbol" panose="05050102010706020507" pitchFamily="18" charset="2"/>
              </a:rPr>
              <a:t>1.31 @ mid-SOBP</a:t>
            </a:r>
          </a:p>
          <a:p>
            <a:r>
              <a:rPr lang="en-US" i="1" dirty="0">
                <a:sym typeface="Symbol" panose="05050102010706020507" pitchFamily="18" charset="2"/>
              </a:rPr>
              <a:t> </a:t>
            </a:r>
            <a:r>
              <a:rPr lang="en-US" i="1" dirty="0" smtClean="0">
                <a:sym typeface="Symbol" panose="05050102010706020507" pitchFamily="18" charset="2"/>
              </a:rPr>
              <a:t>        1.42 @Distal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652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106" y="257523"/>
            <a:ext cx="6859787" cy="1017012"/>
          </a:xfrm>
        </p:spPr>
        <p:txBody>
          <a:bodyPr/>
          <a:lstStyle/>
          <a:p>
            <a:r>
              <a:rPr lang="en-US" dirty="0" smtClean="0"/>
              <a:t>Results-5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2597" y="1021883"/>
            <a:ext cx="9055865" cy="4814233"/>
          </a:xfrm>
        </p:spPr>
        <p:txBody>
          <a:bodyPr/>
          <a:lstStyle/>
          <a:p>
            <a:r>
              <a:rPr lang="it-IT" dirty="0" smtClean="0"/>
              <a:t>BPA</a:t>
            </a:r>
            <a:r>
              <a:rPr lang="it-IT" b="1" dirty="0" smtClean="0"/>
              <a:t> </a:t>
            </a:r>
            <a:r>
              <a:rPr lang="it-IT" dirty="0" err="1" smtClean="0"/>
              <a:t>Survival</a:t>
            </a:r>
            <a:r>
              <a:rPr lang="it-IT" dirty="0" smtClean="0"/>
              <a:t> in DU145-CNAO</a:t>
            </a:r>
            <a:endParaRPr lang="it-IT" dirty="0"/>
          </a:p>
          <a:p>
            <a:endParaRPr lang="en-US" dirty="0"/>
          </a:p>
        </p:txBody>
      </p:sp>
      <p:grpSp>
        <p:nvGrpSpPr>
          <p:cNvPr id="15" name="Gruppo 14"/>
          <p:cNvGrpSpPr/>
          <p:nvPr/>
        </p:nvGrpSpPr>
        <p:grpSpPr>
          <a:xfrm>
            <a:off x="748765" y="1675482"/>
            <a:ext cx="8029598" cy="3507036"/>
            <a:chOff x="748765" y="1675482"/>
            <a:chExt cx="8029598" cy="3507036"/>
          </a:xfrm>
        </p:grpSpPr>
        <p:graphicFrame>
          <p:nvGraphicFramePr>
            <p:cNvPr id="4" name="Oggetto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4646135"/>
                </p:ext>
              </p:extLst>
            </p:nvPr>
          </p:nvGraphicFramePr>
          <p:xfrm>
            <a:off x="748765" y="1789858"/>
            <a:ext cx="3682876" cy="31750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8" name="SPW 12.0 Graph" r:id="rId3" imgW="5400810" imgH="4657725" progId="SigmaPlotGraphicObject.11">
                    <p:embed/>
                  </p:oleObj>
                </mc:Choice>
                <mc:Fallback>
                  <p:oleObj name="SPW 12.0 Graph" r:id="rId3" imgW="5400810" imgH="4657725" progId="SigmaPlotGraphicObject.11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48765" y="1789858"/>
                          <a:ext cx="3682876" cy="31750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97934" y="1675482"/>
              <a:ext cx="4080429" cy="3507036"/>
            </a:xfrm>
            <a:prstGeom prst="rect">
              <a:avLst/>
            </a:prstGeom>
          </p:spPr>
        </p:pic>
      </p:grpSp>
      <p:grpSp>
        <p:nvGrpSpPr>
          <p:cNvPr id="10" name="Gruppo 9"/>
          <p:cNvGrpSpPr/>
          <p:nvPr/>
        </p:nvGrpSpPr>
        <p:grpSpPr>
          <a:xfrm>
            <a:off x="442258" y="2105290"/>
            <a:ext cx="8336105" cy="3512825"/>
            <a:chOff x="398000" y="2038895"/>
            <a:chExt cx="8336105" cy="3512825"/>
          </a:xfrm>
        </p:grpSpPr>
        <p:graphicFrame>
          <p:nvGraphicFramePr>
            <p:cNvPr id="5" name="Oggetto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2420198"/>
                </p:ext>
              </p:extLst>
            </p:nvPr>
          </p:nvGraphicFramePr>
          <p:xfrm>
            <a:off x="398000" y="2038895"/>
            <a:ext cx="4042118" cy="3484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89" name="SPW 12.0 Graph" r:id="rId6" imgW="5400810" imgH="4657725" progId="SigmaPlotGraphicObject.11">
                    <p:embed/>
                  </p:oleObj>
                </mc:Choice>
                <mc:Fallback>
                  <p:oleObj name="SPW 12.0 Graph" r:id="rId6" imgW="5400810" imgH="4657725" progId="SigmaPlotGraphicObject.11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000" y="2038895"/>
                          <a:ext cx="4042118" cy="34847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" name="Oggetto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76737502"/>
                </p:ext>
              </p:extLst>
            </p:nvPr>
          </p:nvGraphicFramePr>
          <p:xfrm>
            <a:off x="4691987" y="2066947"/>
            <a:ext cx="4042118" cy="3484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90" name="SPW 12.0 Graph" r:id="rId8" imgW="5400810" imgH="4657725" progId="SigmaPlotGraphicObject.11">
                    <p:embed/>
                  </p:oleObj>
                </mc:Choice>
                <mc:Fallback>
                  <p:oleObj name="SPW 12.0 Graph" r:id="rId8" imgW="5400810" imgH="4657725" progId="SigmaPlotGraphicObject.11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1987" y="2066947"/>
                          <a:ext cx="4042118" cy="34847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uppo 13"/>
          <p:cNvGrpSpPr/>
          <p:nvPr/>
        </p:nvGrpSpPr>
        <p:grpSpPr>
          <a:xfrm>
            <a:off x="277537" y="2251108"/>
            <a:ext cx="8413678" cy="3544569"/>
            <a:chOff x="255083" y="2404113"/>
            <a:chExt cx="8413678" cy="3544569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55083" y="2404243"/>
              <a:ext cx="4119540" cy="3544439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49070" y="2404113"/>
              <a:ext cx="4119691" cy="35445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790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Results-6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0753" y="1376554"/>
            <a:ext cx="8782494" cy="4499264"/>
          </a:xfrm>
        </p:spPr>
        <p:txBody>
          <a:bodyPr/>
          <a:lstStyle/>
          <a:p>
            <a:r>
              <a:rPr lang="en-US" dirty="0" smtClean="0"/>
              <a:t>Fitting parameters-DU145 clonogenic survival curves-BPA CNAO 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27" y="-655847"/>
            <a:ext cx="6121619" cy="526160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396503" y="4906036"/>
            <a:ext cx="2775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Nov 2019</a:t>
            </a:r>
          </a:p>
          <a:p>
            <a:pPr algn="ctr"/>
            <a:r>
              <a:rPr lang="en-US" i="1" dirty="0" smtClean="0"/>
              <a:t>DMF</a:t>
            </a:r>
            <a:r>
              <a:rPr lang="en-US" i="1" baseline="-25000" dirty="0" smtClean="0"/>
              <a:t>10</a:t>
            </a:r>
            <a:r>
              <a:rPr lang="en-US" i="1" dirty="0" smtClean="0">
                <a:sym typeface="Symbol" panose="05050102010706020507" pitchFamily="18" charset="2"/>
              </a:rPr>
              <a:t></a:t>
            </a:r>
            <a:r>
              <a:rPr lang="en-US" i="1" dirty="0" smtClean="0">
                <a:sym typeface="Symbol" panose="05050102010706020507" pitchFamily="18" charset="2"/>
              </a:rPr>
              <a:t>1.20 </a:t>
            </a:r>
            <a:r>
              <a:rPr lang="en-US" i="1" dirty="0" smtClean="0">
                <a:sym typeface="Symbol" panose="05050102010706020507" pitchFamily="18" charset="2"/>
              </a:rPr>
              <a:t>@mid-SOBP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179875" y="4909890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Feb  </a:t>
            </a:r>
            <a:r>
              <a:rPr lang="en-US" dirty="0" smtClean="0"/>
              <a:t>2020</a:t>
            </a:r>
          </a:p>
          <a:p>
            <a:r>
              <a:rPr lang="en-US" i="1" dirty="0"/>
              <a:t>DMF</a:t>
            </a:r>
            <a:r>
              <a:rPr lang="en-US" i="1" baseline="-25000" dirty="0"/>
              <a:t>10</a:t>
            </a:r>
            <a:r>
              <a:rPr lang="en-US" i="1" dirty="0">
                <a:sym typeface="Symbol" panose="05050102010706020507" pitchFamily="18" charset="2"/>
              </a:rPr>
              <a:t></a:t>
            </a:r>
            <a:r>
              <a:rPr lang="en-US" i="1" dirty="0" smtClean="0">
                <a:sym typeface="Symbol" panose="05050102010706020507" pitchFamily="18" charset="2"/>
              </a:rPr>
              <a:t>1.26 </a:t>
            </a:r>
            <a:r>
              <a:rPr lang="en-US" i="1" dirty="0">
                <a:sym typeface="Symbol" panose="05050102010706020507" pitchFamily="18" charset="2"/>
              </a:rPr>
              <a:t>@mid-SOBP</a:t>
            </a:r>
          </a:p>
          <a:p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4002" y="-859194"/>
            <a:ext cx="9073142" cy="544177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778488" y="5991434"/>
            <a:ext cx="3450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to average the two </a:t>
            </a:r>
            <a:r>
              <a:rPr lang="en-US" dirty="0" err="1" smtClean="0"/>
              <a:t>exps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Results-7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8364" y="1376554"/>
            <a:ext cx="8707272" cy="5105659"/>
          </a:xfrm>
        </p:spPr>
        <p:txBody>
          <a:bodyPr/>
          <a:lstStyle/>
          <a:p>
            <a:r>
              <a:rPr lang="it-IT" dirty="0" smtClean="0"/>
              <a:t>-</a:t>
            </a:r>
            <a:r>
              <a:rPr lang="it-IT" b="1" dirty="0" smtClean="0"/>
              <a:t>BPA</a:t>
            </a:r>
            <a:r>
              <a:rPr lang="it-IT" dirty="0" smtClean="0"/>
              <a:t>-</a:t>
            </a:r>
            <a:r>
              <a:rPr lang="it-IT" dirty="0" err="1" smtClean="0"/>
              <a:t>Chromosome</a:t>
            </a:r>
            <a:r>
              <a:rPr lang="it-IT" dirty="0" smtClean="0"/>
              <a:t> </a:t>
            </a:r>
            <a:r>
              <a:rPr lang="it-IT" dirty="0" err="1" smtClean="0"/>
              <a:t>aberrations</a:t>
            </a:r>
            <a:r>
              <a:rPr lang="it-IT" dirty="0" smtClean="0"/>
              <a:t>-LNS</a:t>
            </a:r>
            <a:endParaRPr lang="it-IT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1606919"/>
              </p:ext>
            </p:extLst>
          </p:nvPr>
        </p:nvGraphicFramePr>
        <p:xfrm>
          <a:off x="2234180" y="2174537"/>
          <a:ext cx="4675637" cy="4091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2" name="SPW 12.0 Graph" r:id="rId3" imgW="5334120" imgH="4667160" progId="SigmaPlotGraphicObject.11">
                  <p:embed/>
                </p:oleObj>
              </mc:Choice>
              <mc:Fallback>
                <p:oleObj name="SPW 12.0 Graph" r:id="rId3" imgW="5334120" imgH="4667160" progId="SigmaPlotGraphicObjec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4180" y="2174537"/>
                        <a:ext cx="4675637" cy="40911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055834"/>
              </p:ext>
            </p:extLst>
          </p:nvPr>
        </p:nvGraphicFramePr>
        <p:xfrm>
          <a:off x="272952" y="2491455"/>
          <a:ext cx="3719427" cy="322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3" name="SPW 12.0 Graph" r:id="rId5" imgW="5334120" imgH="4629150" progId="SigmaPlotGraphicObject.11">
                  <p:embed/>
                </p:oleObj>
              </mc:Choice>
              <mc:Fallback>
                <p:oleObj name="SPW 12.0 Graph" r:id="rId5" imgW="5334120" imgH="4629150" progId="SigmaPlotGraphicObjec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952" y="2491455"/>
                        <a:ext cx="3719427" cy="32272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792687"/>
              </p:ext>
            </p:extLst>
          </p:nvPr>
        </p:nvGraphicFramePr>
        <p:xfrm>
          <a:off x="4571998" y="2577962"/>
          <a:ext cx="3620617" cy="3168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4" name="SPW 12.0 Graph" r:id="rId7" imgW="5334120" imgH="4667160" progId="SigmaPlotGraphicObject.11">
                  <p:embed/>
                </p:oleObj>
              </mc:Choice>
              <mc:Fallback>
                <p:oleObj name="SPW 12.0 Graph" r:id="rId7" imgW="5334120" imgH="4667160" progId="SigmaPlotGraphicObjec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8" y="2577962"/>
                        <a:ext cx="3620617" cy="31680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9370" y="2263124"/>
            <a:ext cx="4838194" cy="42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5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Results-8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8536" y="1376554"/>
            <a:ext cx="7668491" cy="4499264"/>
          </a:xfrm>
        </p:spPr>
        <p:txBody>
          <a:bodyPr/>
          <a:lstStyle/>
          <a:p>
            <a:r>
              <a:rPr lang="en-US" dirty="0"/>
              <a:t>BPA-Chromosome aberrations-LNS</a:t>
            </a:r>
          </a:p>
          <a:p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4789"/>
            <a:ext cx="4771429" cy="42571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433" y="2015476"/>
            <a:ext cx="4855567" cy="41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Results-9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607" y="1179368"/>
            <a:ext cx="8385464" cy="4499264"/>
          </a:xfrm>
        </p:spPr>
        <p:txBody>
          <a:bodyPr/>
          <a:lstStyle/>
          <a:p>
            <a:r>
              <a:rPr lang="it-IT" b="1" dirty="0" smtClean="0"/>
              <a:t>BSH </a:t>
            </a:r>
            <a:r>
              <a:rPr lang="it-IT" dirty="0" err="1" smtClean="0"/>
              <a:t>Chromosome</a:t>
            </a:r>
            <a:r>
              <a:rPr lang="it-IT" dirty="0" smtClean="0"/>
              <a:t> </a:t>
            </a:r>
            <a:r>
              <a:rPr lang="it-IT" dirty="0" err="1" smtClean="0"/>
              <a:t>aberrations</a:t>
            </a:r>
            <a:r>
              <a:rPr lang="it-IT" dirty="0" smtClean="0"/>
              <a:t>-CNAO</a:t>
            </a:r>
            <a:endParaRPr lang="it-IT" dirty="0"/>
          </a:p>
          <a:p>
            <a:endParaRPr lang="en-US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307142"/>
              </p:ext>
            </p:extLst>
          </p:nvPr>
        </p:nvGraphicFramePr>
        <p:xfrm>
          <a:off x="2098564" y="2124235"/>
          <a:ext cx="4560253" cy="3989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3" name="SPW 12.0 Graph" r:id="rId3" imgW="5334120" imgH="4667160" progId="SigmaPlotGraphicObject.11">
                  <p:embed/>
                </p:oleObj>
              </mc:Choice>
              <mc:Fallback>
                <p:oleObj name="SPW 12.0 Graph" r:id="rId3" imgW="5334120" imgH="4667160" progId="SigmaPlotGraphicObjec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8564" y="2124235"/>
                        <a:ext cx="4560253" cy="39899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717623"/>
              </p:ext>
            </p:extLst>
          </p:nvPr>
        </p:nvGraphicFramePr>
        <p:xfrm>
          <a:off x="551607" y="2378029"/>
          <a:ext cx="3441700" cy="298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4" name="SPW 12.0 Graph" r:id="rId5" imgW="5334120" imgH="4629150" progId="SigmaPlotGraphicObject.11">
                  <p:embed/>
                </p:oleObj>
              </mc:Choice>
              <mc:Fallback>
                <p:oleObj name="SPW 12.0 Graph" r:id="rId5" imgW="5334120" imgH="4629150" progId="SigmaPlotGraphicObject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607" y="2378029"/>
                        <a:ext cx="3441700" cy="298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106094"/>
              </p:ext>
            </p:extLst>
          </p:nvPr>
        </p:nvGraphicFramePr>
        <p:xfrm>
          <a:off x="4866782" y="2378029"/>
          <a:ext cx="3457575" cy="302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5" name="SPW 12.0 Graph" r:id="rId7" imgW="5334120" imgH="4667160" progId="SigmaPlotGraphicObject.11">
                  <p:embed/>
                </p:oleObj>
              </mc:Choice>
              <mc:Fallback>
                <p:oleObj name="SPW 12.0 Graph" r:id="rId7" imgW="5334120" imgH="4667160" progId="SigmaPlotGraphicObjec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6782" y="2378029"/>
                        <a:ext cx="3457575" cy="3024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4190" y="2043328"/>
            <a:ext cx="4917183" cy="415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Results-10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1307" y="1376554"/>
            <a:ext cx="7668491" cy="4499264"/>
          </a:xfrm>
        </p:spPr>
        <p:txBody>
          <a:bodyPr/>
          <a:lstStyle/>
          <a:p>
            <a:r>
              <a:rPr lang="it-IT" b="1" dirty="0"/>
              <a:t>BSH </a:t>
            </a:r>
            <a:r>
              <a:rPr lang="it-IT" dirty="0" err="1"/>
              <a:t>Chromosome</a:t>
            </a:r>
            <a:r>
              <a:rPr lang="it-IT" dirty="0"/>
              <a:t> </a:t>
            </a:r>
            <a:r>
              <a:rPr lang="it-IT" dirty="0" err="1"/>
              <a:t>aberrations</a:t>
            </a:r>
            <a:r>
              <a:rPr lang="it-IT" dirty="0"/>
              <a:t>-CNAO</a:t>
            </a:r>
          </a:p>
          <a:p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1" y="2153449"/>
            <a:ext cx="4473349" cy="377216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476" y="1967523"/>
            <a:ext cx="4809524" cy="3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4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Results-11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7754" y="1376554"/>
            <a:ext cx="7668491" cy="4499264"/>
          </a:xfrm>
        </p:spPr>
        <p:txBody>
          <a:bodyPr/>
          <a:lstStyle/>
          <a:p>
            <a:r>
              <a:rPr lang="en-US" dirty="0" smtClean="0"/>
              <a:t>BPA-Chromosome aberrations  CNAO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09" y="2014046"/>
            <a:ext cx="4276190" cy="36095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023570"/>
            <a:ext cx="4333333" cy="3600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flipH="1">
            <a:off x="5381296" y="5962358"/>
            <a:ext cx="3121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m-FISH analysis in progress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926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106" y="0"/>
            <a:ext cx="6859787" cy="5914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Results-12</a:t>
            </a:r>
            <a:br>
              <a:rPr lang="en-US" dirty="0" smtClean="0"/>
            </a:br>
            <a:r>
              <a:rPr lang="en-US" dirty="0" smtClean="0"/>
              <a:t>Micronuclei-BPA mid-SOBP LNS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236" y="1858023"/>
            <a:ext cx="5455528" cy="431670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2856"/>
            <a:ext cx="5827039" cy="29135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t="16041"/>
          <a:stretch/>
        </p:blipFill>
        <p:spPr>
          <a:xfrm>
            <a:off x="4731488" y="3923784"/>
            <a:ext cx="4479018" cy="281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59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433338"/>
            <a:ext cx="7886700" cy="49419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Overview of carried out activity</a:t>
            </a:r>
            <a:endParaRPr lang="en-US" sz="2500" dirty="0" smtClean="0"/>
          </a:p>
          <a:p>
            <a:pPr marL="685983" lvl="2" indent="0">
              <a:buNone/>
            </a:pPr>
            <a:endParaRPr lang="en-US" sz="2199" dirty="0" smtClean="0"/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Milestone/deliverable status for 2020</a:t>
            </a:r>
            <a:endParaRPr lang="en-US" sz="2500" dirty="0" smtClean="0"/>
          </a:p>
          <a:p>
            <a:pPr marL="342991" lvl="1" indent="0">
              <a:buNone/>
            </a:pPr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 smtClean="0"/>
              <a:t>Outlook for 2021</a:t>
            </a:r>
          </a:p>
          <a:p>
            <a:pPr marL="342991" lvl="1" indent="0">
              <a:buNone/>
            </a:pPr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246322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106" y="17213"/>
            <a:ext cx="6859787" cy="4485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Results-13</a:t>
            </a:r>
            <a:br>
              <a:rPr lang="en-US" dirty="0" smtClean="0"/>
            </a:br>
            <a:r>
              <a:rPr lang="en-US" dirty="0" smtClean="0"/>
              <a:t>Neutron contribution ?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2472" y="1280325"/>
            <a:ext cx="4050051" cy="3544697"/>
          </a:xfrm>
          <a:prstGeom prst="rect">
            <a:avLst/>
          </a:prstGeom>
        </p:spPr>
      </p:pic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02975"/>
              </p:ext>
            </p:extLst>
          </p:nvPr>
        </p:nvGraphicFramePr>
        <p:xfrm>
          <a:off x="4571999" y="5058611"/>
          <a:ext cx="4301508" cy="1609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3836">
                  <a:extLst>
                    <a:ext uri="{9D8B030D-6E8A-4147-A177-3AD203B41FA5}">
                      <a16:colId xmlns:a16="http://schemas.microsoft.com/office/drawing/2014/main" val="2184273268"/>
                    </a:ext>
                  </a:extLst>
                </a:gridCol>
                <a:gridCol w="1433836">
                  <a:extLst>
                    <a:ext uri="{9D8B030D-6E8A-4147-A177-3AD203B41FA5}">
                      <a16:colId xmlns:a16="http://schemas.microsoft.com/office/drawing/2014/main" val="2985578638"/>
                    </a:ext>
                  </a:extLst>
                </a:gridCol>
                <a:gridCol w="1433836">
                  <a:extLst>
                    <a:ext uri="{9D8B030D-6E8A-4147-A177-3AD203B41FA5}">
                      <a16:colId xmlns:a16="http://schemas.microsoft.com/office/drawing/2014/main" val="547369469"/>
                    </a:ext>
                  </a:extLst>
                </a:gridCol>
              </a:tblGrid>
              <a:tr h="2312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>
                          <a:effectLst/>
                        </a:rPr>
                        <a:t>Fitting parameters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a (Gy</a:t>
                      </a:r>
                      <a:r>
                        <a:rPr lang="it-IT" sz="1100" baseline="30000">
                          <a:effectLst/>
                        </a:rPr>
                        <a:t>-1</a:t>
                      </a:r>
                      <a:r>
                        <a:rPr lang="it-IT" sz="1100">
                          <a:effectLst/>
                        </a:rPr>
                        <a:t>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 (Gy</a:t>
                      </a:r>
                      <a:r>
                        <a:rPr lang="it-IT" sz="1100" baseline="30000">
                          <a:effectLst/>
                        </a:rPr>
                        <a:t>-2</a:t>
                      </a:r>
                      <a:r>
                        <a:rPr lang="it-IT" sz="1100">
                          <a:effectLst/>
                        </a:rPr>
                        <a:t>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703805440"/>
                  </a:ext>
                </a:extLst>
              </a:tr>
              <a:tr h="219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No BSH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0.171 ± 0.024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0.0463  </a:t>
                      </a:r>
                      <a:r>
                        <a:rPr lang="it-IT" sz="1000">
                          <a:effectLst/>
                        </a:rPr>
                        <a:t>± 0.0061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0288048"/>
                  </a:ext>
                </a:extLst>
              </a:tr>
              <a:tr h="219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baseline="30000">
                          <a:effectLst/>
                        </a:rPr>
                        <a:t>10</a:t>
                      </a:r>
                      <a:r>
                        <a:rPr lang="it-IT" sz="1100">
                          <a:effectLst/>
                        </a:rPr>
                        <a:t>B-enriched BSH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  </a:t>
                      </a:r>
                      <a:r>
                        <a:rPr lang="it-IT" sz="1000" dirty="0">
                          <a:effectLst/>
                        </a:rPr>
                        <a:t>0.304 ± 0.024	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0.0320 ± 0.0066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229134620"/>
                  </a:ext>
                </a:extLst>
              </a:tr>
              <a:tr h="2197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BSH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0.48 </a:t>
                      </a:r>
                      <a:r>
                        <a:rPr lang="it-IT" sz="1000" dirty="0">
                          <a:effectLst/>
                        </a:rPr>
                        <a:t>± </a:t>
                      </a:r>
                      <a:r>
                        <a:rPr lang="en-GB" sz="1000" dirty="0">
                          <a:effectLst/>
                        </a:rPr>
                        <a:t>0.14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7.742 10</a:t>
                      </a:r>
                      <a:r>
                        <a:rPr lang="it-IT" sz="1000" baseline="30000" dirty="0">
                          <a:effectLst/>
                        </a:rPr>
                        <a:t>-13   </a:t>
                      </a:r>
                      <a:r>
                        <a:rPr lang="it-IT" sz="1000" dirty="0">
                          <a:effectLst/>
                        </a:rPr>
                        <a:t>± 0.036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303407506"/>
                  </a:ext>
                </a:extLst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4" y="1628126"/>
            <a:ext cx="4172998" cy="3196896"/>
          </a:xfrm>
          <a:prstGeom prst="rect">
            <a:avLst/>
          </a:prstGeom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523992"/>
              </p:ext>
            </p:extLst>
          </p:nvPr>
        </p:nvGraphicFramePr>
        <p:xfrm>
          <a:off x="603998" y="5016412"/>
          <a:ext cx="3381489" cy="11012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2336">
                  <a:extLst>
                    <a:ext uri="{9D8B030D-6E8A-4147-A177-3AD203B41FA5}">
                      <a16:colId xmlns:a16="http://schemas.microsoft.com/office/drawing/2014/main" val="2735804077"/>
                    </a:ext>
                  </a:extLst>
                </a:gridCol>
                <a:gridCol w="1081990">
                  <a:extLst>
                    <a:ext uri="{9D8B030D-6E8A-4147-A177-3AD203B41FA5}">
                      <a16:colId xmlns:a16="http://schemas.microsoft.com/office/drawing/2014/main" val="3329841880"/>
                    </a:ext>
                  </a:extLst>
                </a:gridCol>
                <a:gridCol w="1127163">
                  <a:extLst>
                    <a:ext uri="{9D8B030D-6E8A-4147-A177-3AD203B41FA5}">
                      <a16:colId xmlns:a16="http://schemas.microsoft.com/office/drawing/2014/main" val="21363137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</a:rPr>
                        <a:t>Curve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 a (Gy</a:t>
                      </a:r>
                      <a:r>
                        <a:rPr lang="it-IT" sz="1100" baseline="30000">
                          <a:effectLst/>
                        </a:rPr>
                        <a:t>-1</a:t>
                      </a:r>
                      <a:r>
                        <a:rPr lang="it-IT" sz="1100">
                          <a:effectLst/>
                        </a:rPr>
                        <a:t>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 (Gy</a:t>
                      </a:r>
                      <a:r>
                        <a:rPr lang="it-IT" sz="1100" baseline="30000">
                          <a:effectLst/>
                        </a:rPr>
                        <a:t>-2</a:t>
                      </a:r>
                      <a:r>
                        <a:rPr lang="it-IT" sz="1100">
                          <a:effectLst/>
                        </a:rPr>
                        <a:t>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756083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</a:rPr>
                        <a:t>BSH wet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>
                          <a:effectLst/>
                        </a:rPr>
                        <a:t>0.433 ± 0.198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0.091 </a:t>
                      </a:r>
                      <a:r>
                        <a:rPr lang="it-IT" sz="1000">
                          <a:effectLst/>
                        </a:rPr>
                        <a:t>± </a:t>
                      </a:r>
                      <a:r>
                        <a:rPr lang="en-GB" sz="1000">
                          <a:effectLst/>
                        </a:rPr>
                        <a:t>0.054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6554190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</a:rPr>
                        <a:t> </a:t>
                      </a:r>
                      <a:r>
                        <a:rPr lang="it-IT" sz="1100" dirty="0" smtClean="0">
                          <a:effectLst/>
                        </a:rPr>
                        <a:t> </a:t>
                      </a:r>
                      <a:r>
                        <a:rPr lang="it-IT" sz="1100" dirty="0">
                          <a:effectLst/>
                        </a:rPr>
                        <a:t>BSH with </a:t>
                      </a:r>
                      <a:r>
                        <a:rPr lang="it-IT" sz="1100" baseline="30000" dirty="0">
                          <a:effectLst/>
                        </a:rPr>
                        <a:t>10</a:t>
                      </a:r>
                      <a:r>
                        <a:rPr lang="it-IT" sz="1100" dirty="0">
                          <a:effectLst/>
                        </a:rPr>
                        <a:t>B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   0.246 ± 0.063</a:t>
                      </a:r>
                      <a:r>
                        <a:rPr lang="en-US" sz="1000">
                          <a:effectLst/>
                        </a:rPr>
                        <a:t>	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0.102 ± 0.017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3372461891"/>
                  </a:ext>
                </a:extLst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1409676" y="1201895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/>
              <a:t>DU145 mid SOBP</a:t>
            </a:r>
          </a:p>
          <a:p>
            <a:pPr algn="ctr"/>
            <a:r>
              <a:rPr lang="en-US" sz="1200" b="1" dirty="0" smtClean="0"/>
              <a:t>March 2018</a:t>
            </a:r>
            <a:endParaRPr lang="en-US" sz="12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00457" y="6211669"/>
            <a:ext cx="3585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N.B.Wet</a:t>
            </a:r>
            <a:r>
              <a:rPr lang="en-US" sz="1200" b="1" dirty="0" smtClean="0"/>
              <a:t> and dry refer to flasks irradiated with medium and without to BSH “incorporation” </a:t>
            </a:r>
          </a:p>
          <a:p>
            <a:pPr algn="ctr"/>
            <a:r>
              <a:rPr lang="en-US" sz="1200" b="1" dirty="0" smtClean="0"/>
              <a:t>mid SOBP</a:t>
            </a:r>
          </a:p>
        </p:txBody>
      </p:sp>
    </p:spTree>
    <p:extLst>
      <p:ext uri="{BB962C8B-B14F-4D97-AF65-F5344CB8AC3E}">
        <p14:creationId xmlns:p14="http://schemas.microsoft.com/office/powerpoint/2010/main" val="37458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215" y="12959"/>
            <a:ext cx="8207567" cy="1017012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3600" dirty="0"/>
              <a:t>Deliverable &amp; milestone status for 2020</a:t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-2" y="1849313"/>
            <a:ext cx="9144000" cy="4474524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r>
              <a:rPr lang="en-US" b="1" dirty="0" smtClean="0"/>
              <a:t>Deliverable 31-12-2020</a:t>
            </a:r>
          </a:p>
          <a:p>
            <a:pPr lvl="1"/>
            <a:r>
              <a:rPr lang="en-US" i="1" dirty="0" smtClean="0"/>
              <a:t>Results </a:t>
            </a:r>
            <a:r>
              <a:rPr lang="en-US" i="1" dirty="0"/>
              <a:t>on high-LET radiation induced </a:t>
            </a:r>
            <a:r>
              <a:rPr lang="en-US" i="1" dirty="0" smtClean="0"/>
              <a:t>Clustered Lesions (CL) </a:t>
            </a:r>
            <a:r>
              <a:rPr lang="en-US" i="1" dirty="0"/>
              <a:t>as an effector of proton biological enhancement by p-B and p-F reactions. Cell survival </a:t>
            </a:r>
            <a:r>
              <a:rPr lang="en-US" i="1" dirty="0" smtClean="0"/>
              <a:t>       studies </a:t>
            </a:r>
            <a:r>
              <a:rPr lang="en-US" i="1" dirty="0"/>
              <a:t>with </a:t>
            </a:r>
            <a:r>
              <a:rPr lang="en-US" i="1" dirty="0" smtClean="0"/>
              <a:t>BNCT                             </a:t>
            </a:r>
            <a:r>
              <a:rPr lang="en-US" b="1" dirty="0" smtClean="0"/>
              <a:t>50%</a:t>
            </a:r>
          </a:p>
          <a:p>
            <a:pPr marL="0" indent="0">
              <a:buNone/>
            </a:pPr>
            <a:endParaRPr lang="en-US" sz="2000" i="1" dirty="0" smtClean="0"/>
          </a:p>
          <a:p>
            <a:r>
              <a:rPr lang="en-US" b="1" dirty="0" smtClean="0"/>
              <a:t>Milestones</a:t>
            </a:r>
          </a:p>
          <a:p>
            <a:pPr marL="342991" lvl="1" indent="0">
              <a:buNone/>
            </a:pPr>
            <a:r>
              <a:rPr lang="en-US" b="1" dirty="0" smtClean="0"/>
              <a:t>                                                                                         </a:t>
            </a:r>
            <a:r>
              <a:rPr lang="en-US" sz="1700" i="1" dirty="0" smtClean="0"/>
              <a:t> </a:t>
            </a:r>
            <a:r>
              <a:rPr lang="en-US" sz="1700" b="1" i="1" dirty="0" smtClean="0"/>
              <a:t>30-06-2020      50%      </a:t>
            </a:r>
            <a:endParaRPr lang="en-US" sz="1700" b="1" i="1" dirty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                                                                                           </a:t>
            </a:r>
            <a:r>
              <a:rPr lang="en-US" sz="1700" b="1" i="1" dirty="0" smtClean="0"/>
              <a:t>31-12-2020      25%</a:t>
            </a:r>
            <a:endParaRPr lang="en-US" sz="1700" b="1" i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3895" t="14807" r="6341" b="67622"/>
          <a:stretch/>
        </p:blipFill>
        <p:spPr>
          <a:xfrm>
            <a:off x="468215" y="4410419"/>
            <a:ext cx="5337674" cy="151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106" y="251258"/>
            <a:ext cx="6859787" cy="1017012"/>
          </a:xfrm>
        </p:spPr>
        <p:txBody>
          <a:bodyPr/>
          <a:lstStyle/>
          <a:p>
            <a:r>
              <a:rPr lang="en-US" dirty="0" err="1" smtClean="0"/>
              <a:t>Spese</a:t>
            </a:r>
            <a:r>
              <a:rPr lang="en-US" dirty="0" smtClean="0"/>
              <a:t> </a:t>
            </a:r>
            <a:r>
              <a:rPr lang="en-US" dirty="0" err="1"/>
              <a:t>m</a:t>
            </a:r>
            <a:r>
              <a:rPr lang="en-US" dirty="0" err="1" smtClean="0"/>
              <a:t>issioni</a:t>
            </a:r>
            <a:r>
              <a:rPr lang="en-US" dirty="0" smtClean="0"/>
              <a:t> 2020 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7754" y="1376554"/>
            <a:ext cx="7668491" cy="4932947"/>
          </a:xfrm>
        </p:spPr>
        <p:txBody>
          <a:bodyPr/>
          <a:lstStyle/>
          <a:p>
            <a:r>
              <a:rPr lang="en-US" dirty="0" err="1" smtClean="0"/>
              <a:t>Assegnati</a:t>
            </a:r>
            <a:r>
              <a:rPr lang="en-US" dirty="0" smtClean="0"/>
              <a:t> (in k€)</a:t>
            </a:r>
          </a:p>
          <a:p>
            <a:r>
              <a:rPr lang="en-US" dirty="0" err="1" smtClean="0"/>
              <a:t>Turni</a:t>
            </a:r>
            <a:r>
              <a:rPr lang="en-US" dirty="0" smtClean="0"/>
              <a:t> di </a:t>
            </a:r>
            <a:r>
              <a:rPr lang="en-US" dirty="0" err="1" smtClean="0"/>
              <a:t>misura</a:t>
            </a:r>
            <a:r>
              <a:rPr lang="en-US" dirty="0" smtClean="0"/>
              <a:t>  &amp; collaboration meetings 3.0+5.0 SJ</a:t>
            </a:r>
          </a:p>
          <a:p>
            <a:pPr lvl="1"/>
            <a:r>
              <a:rPr lang="en-US" dirty="0" smtClean="0"/>
              <a:t>LNS: 1+1 SJ</a:t>
            </a:r>
          </a:p>
          <a:p>
            <a:pPr lvl="1"/>
            <a:r>
              <a:rPr lang="en-US" dirty="0" smtClean="0"/>
              <a:t>TIFPA: 2 SJ</a:t>
            </a:r>
          </a:p>
          <a:p>
            <a:pPr lvl="1"/>
            <a:r>
              <a:rPr lang="en-US" dirty="0" smtClean="0"/>
              <a:t>CNAO: 2 SJ</a:t>
            </a:r>
          </a:p>
          <a:p>
            <a:pPr lvl="1"/>
            <a:r>
              <a:rPr lang="en-US" dirty="0" smtClean="0"/>
              <a:t>Collaboration meetings: 2</a:t>
            </a:r>
          </a:p>
          <a:p>
            <a:endParaRPr lang="en-US" dirty="0" smtClean="0"/>
          </a:p>
          <a:p>
            <a:r>
              <a:rPr lang="en-US" dirty="0" err="1"/>
              <a:t>Spesi</a:t>
            </a:r>
            <a:r>
              <a:rPr lang="en-US" dirty="0"/>
              <a:t>: 1 </a:t>
            </a:r>
          </a:p>
          <a:p>
            <a:pPr lvl="1"/>
            <a:endParaRPr lang="en-US" dirty="0"/>
          </a:p>
          <a:p>
            <a:r>
              <a:rPr lang="en-US" dirty="0"/>
              <a:t>Da </a:t>
            </a:r>
            <a:r>
              <a:rPr lang="en-US" dirty="0" err="1"/>
              <a:t>spendere</a:t>
            </a:r>
            <a:endParaRPr lang="en-US" dirty="0"/>
          </a:p>
          <a:p>
            <a:pPr lvl="1"/>
            <a:r>
              <a:rPr lang="en-US" dirty="0"/>
              <a:t>2-3?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7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for 2020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37754" y="1376554"/>
            <a:ext cx="7668491" cy="48891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 smtClean="0"/>
              <a:t>Things to do with high-energy beams (BPA):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Clonogenic PANC-1</a:t>
            </a: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ROS, </a:t>
            </a:r>
            <a:r>
              <a:rPr lang="en-US" dirty="0" smtClean="0"/>
              <a:t>DNA damage &amp; repair pathways</a:t>
            </a:r>
          </a:p>
          <a:p>
            <a:pPr marL="342991" lvl="1" indent="0">
              <a:buNone/>
            </a:pPr>
            <a:endParaRPr lang="en-US" dirty="0" smtClean="0"/>
          </a:p>
          <a:p>
            <a:pPr marL="471430">
              <a:buFont typeface="Wingdings" panose="05000000000000000000" pitchFamily="2" charset="2"/>
              <a:buChar char="ü"/>
            </a:pPr>
            <a:r>
              <a:rPr lang="en-US" dirty="0" smtClean="0"/>
              <a:t>Other things to do (BSH/BPA)</a:t>
            </a:r>
          </a:p>
          <a:p>
            <a:pPr marL="685891" lvl="1">
              <a:buFont typeface="Wingdings" panose="05000000000000000000" pitchFamily="2" charset="2"/>
              <a:buChar char="ü"/>
            </a:pPr>
            <a:r>
              <a:rPr lang="en-US" dirty="0" smtClean="0"/>
              <a:t>Low-energy proton clonogenic survival</a:t>
            </a:r>
          </a:p>
          <a:p>
            <a:pPr marL="685891" lvl="1">
              <a:buFont typeface="Wingdings" panose="05000000000000000000" pitchFamily="2" charset="2"/>
              <a:buChar char="ü"/>
            </a:pPr>
            <a:r>
              <a:rPr lang="en-US" dirty="0" smtClean="0"/>
              <a:t>Bystander experiments</a:t>
            </a:r>
          </a:p>
          <a:p>
            <a:pPr marL="471521" lvl="1" indent="0">
              <a:buNone/>
            </a:pPr>
            <a:endParaRPr lang="en-US" dirty="0"/>
          </a:p>
          <a:p>
            <a:pPr marL="599960">
              <a:buFont typeface="Wingdings" panose="05000000000000000000" pitchFamily="2" charset="2"/>
              <a:buChar char="ü"/>
            </a:pPr>
            <a:r>
              <a:rPr lang="en-US" dirty="0" smtClean="0"/>
              <a:t>Even more things to do (2021?):</a:t>
            </a:r>
            <a:endParaRPr lang="en-US" dirty="0"/>
          </a:p>
          <a:p>
            <a:pPr marL="814421" lvl="1">
              <a:buFont typeface="Wingdings" panose="05000000000000000000" pitchFamily="2" charset="2"/>
              <a:buChar char="ü"/>
            </a:pPr>
            <a:r>
              <a:rPr lang="en-US" dirty="0" smtClean="0"/>
              <a:t>p-F reaction experiments-</a:t>
            </a:r>
          </a:p>
          <a:p>
            <a:pPr marL="1114539" lvl="2">
              <a:buFont typeface="Wingdings" panose="05000000000000000000" pitchFamily="2" charset="2"/>
              <a:buChar char="ü"/>
            </a:pPr>
            <a:r>
              <a:rPr lang="en-US" dirty="0" smtClean="0"/>
              <a:t>FDG</a:t>
            </a:r>
          </a:p>
          <a:p>
            <a:pPr marL="1114539" lvl="2">
              <a:buFont typeface="Wingdings" panose="05000000000000000000" pitchFamily="2" charset="2"/>
              <a:buChar char="ü"/>
            </a:pPr>
            <a:r>
              <a:rPr lang="en-US" dirty="0" smtClean="0"/>
              <a:t>F-BPA</a:t>
            </a:r>
          </a:p>
        </p:txBody>
      </p:sp>
    </p:spTree>
    <p:extLst>
      <p:ext uri="{BB962C8B-B14F-4D97-AF65-F5344CB8AC3E}">
        <p14:creationId xmlns:p14="http://schemas.microsoft.com/office/powerpoint/2010/main" val="39938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 for 2021</a:t>
            </a:r>
            <a:endParaRPr lang="en-US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737754" y="1634108"/>
            <a:ext cx="7668491" cy="4499264"/>
          </a:xfrm>
        </p:spPr>
        <p:txBody>
          <a:bodyPr/>
          <a:lstStyle/>
          <a:p>
            <a:r>
              <a:rPr lang="en-US" dirty="0" smtClean="0"/>
              <a:t>Milestones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Deliverables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t="31015" b="44964"/>
          <a:stretch/>
        </p:blipFill>
        <p:spPr>
          <a:xfrm>
            <a:off x="1365039" y="2169367"/>
            <a:ext cx="6657637" cy="180378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84666" b="4142"/>
          <a:stretch/>
        </p:blipFill>
        <p:spPr>
          <a:xfrm>
            <a:off x="906529" y="4644189"/>
            <a:ext cx="7541567" cy="9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348" y="207565"/>
            <a:ext cx="6398413" cy="64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89" y="113412"/>
            <a:ext cx="6509084" cy="663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5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62471" y="104153"/>
            <a:ext cx="6859787" cy="6682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WP4 tasks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9934" y="1520328"/>
            <a:ext cx="8945696" cy="4745391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b="1" dirty="0" smtClean="0"/>
              <a:t>Task 1: Nuclear-reaction driven enhancement of proton-induced cytogenetic damage</a:t>
            </a:r>
          </a:p>
          <a:p>
            <a:pPr marL="0" indent="0" algn="just">
              <a:buNone/>
            </a:pPr>
            <a:endParaRPr lang="en-US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b="1" dirty="0" smtClean="0"/>
              <a:t>Task 2: Dependence of measured effects on proton energy</a:t>
            </a:r>
          </a:p>
          <a:p>
            <a:pPr marL="0" indent="0" algn="just">
              <a:buNone/>
            </a:pPr>
            <a:endParaRPr lang="en-US" b="1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b="1" dirty="0" smtClean="0"/>
              <a:t>Task 3: Detection of specific high-LET radiobiological signatures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b="1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b="1" dirty="0" smtClean="0"/>
              <a:t>Task 4: Investigation of non-targeted phenomena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294" y="712309"/>
            <a:ext cx="5794872" cy="4784889"/>
          </a:xfrm>
          <a:prstGeom prst="rect">
            <a:avLst/>
          </a:prstGeom>
        </p:spPr>
      </p:pic>
      <p:grpSp>
        <p:nvGrpSpPr>
          <p:cNvPr id="7" name="Gruppo 6"/>
          <p:cNvGrpSpPr/>
          <p:nvPr/>
        </p:nvGrpSpPr>
        <p:grpSpPr>
          <a:xfrm>
            <a:off x="119934" y="2369079"/>
            <a:ext cx="8987260" cy="3120661"/>
            <a:chOff x="0" y="1864471"/>
            <a:chExt cx="9065630" cy="312905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3"/>
            <a:srcRect b="41141"/>
            <a:stretch/>
          </p:blipFill>
          <p:spPr>
            <a:xfrm>
              <a:off x="0" y="1864471"/>
              <a:ext cx="4511431" cy="3129058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/>
            <a:srcRect t="59481" r="8800"/>
            <a:stretch/>
          </p:blipFill>
          <p:spPr>
            <a:xfrm>
              <a:off x="4457330" y="2222684"/>
              <a:ext cx="4608300" cy="2412632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392" y="1760484"/>
            <a:ext cx="6552769" cy="403115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" y="2252249"/>
            <a:ext cx="4374835" cy="303129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781" y="3929409"/>
            <a:ext cx="3573722" cy="249486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2742" y="862595"/>
            <a:ext cx="3390846" cy="2566405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/>
          <a:srcRect l="9845" t="22403" r="15581" b="25711"/>
          <a:stretch/>
        </p:blipFill>
        <p:spPr>
          <a:xfrm>
            <a:off x="32795" y="4157731"/>
            <a:ext cx="3695353" cy="192834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750" y="556458"/>
            <a:ext cx="9028959" cy="301778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9449" y="4094477"/>
            <a:ext cx="4958170" cy="26012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9945" y="3932255"/>
            <a:ext cx="2188654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2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4778" y="177080"/>
            <a:ext cx="6859787" cy="5294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Clustered lesions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179636"/>
            <a:ext cx="8686800" cy="5762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none" spc="-100" normalizeH="0" baseline="0" noProof="0" dirty="0" smtClean="0">
              <a:ln>
                <a:noFill/>
              </a:ln>
              <a:solidFill>
                <a:srgbClr val="675E47"/>
              </a:solidFill>
              <a:effectLst/>
              <a:uLnTx/>
              <a:uFillTx/>
              <a:latin typeface="Cambria"/>
              <a:ea typeface="+mj-ea"/>
              <a:cs typeface="+mj-cs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347" y="1152941"/>
            <a:ext cx="1923976" cy="5240856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680" y="1103584"/>
            <a:ext cx="4779982" cy="5022168"/>
          </a:xfrm>
          <a:prstGeom prst="rect">
            <a:avLst/>
          </a:prstGeom>
        </p:spPr>
      </p:pic>
      <p:grpSp>
        <p:nvGrpSpPr>
          <p:cNvPr id="37" name="Gruppo 36"/>
          <p:cNvGrpSpPr/>
          <p:nvPr/>
        </p:nvGrpSpPr>
        <p:grpSpPr>
          <a:xfrm>
            <a:off x="0" y="1889630"/>
            <a:ext cx="5460853" cy="3433291"/>
            <a:chOff x="4518271" y="962855"/>
            <a:chExt cx="4572000" cy="2809323"/>
          </a:xfrm>
        </p:grpSpPr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85046" y="1143278"/>
              <a:ext cx="3552825" cy="2628900"/>
            </a:xfrm>
            <a:prstGeom prst="rect">
              <a:avLst/>
            </a:prstGeom>
          </p:spPr>
        </p:pic>
        <p:sp>
          <p:nvSpPr>
            <p:cNvPr id="36" name="Rettangolo 35"/>
            <p:cNvSpPr/>
            <p:nvPr/>
          </p:nvSpPr>
          <p:spPr>
            <a:xfrm>
              <a:off x="4518271" y="962855"/>
              <a:ext cx="4572000" cy="40011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1000" b="1" dirty="0"/>
                <a:t>ATM, ATR, and DNA-PK: The Trinity at the Heart of the DNA Damage </a:t>
              </a:r>
              <a:r>
                <a:rPr lang="en-US" sz="1000" b="1" dirty="0" smtClean="0"/>
                <a:t>Response. Blackford and Jackson </a:t>
              </a:r>
              <a:r>
                <a:rPr lang="en-US" sz="1000" b="1" dirty="0" err="1" smtClean="0"/>
                <a:t>Mol</a:t>
              </a:r>
              <a:r>
                <a:rPr lang="en-US" sz="1000" b="1" dirty="0" smtClean="0"/>
                <a:t> Cell, 2017</a:t>
              </a:r>
              <a:endParaRPr lang="en-US" sz="1000" b="1" dirty="0"/>
            </a:p>
          </p:txBody>
        </p:sp>
      </p:grpSp>
      <p:pic>
        <p:nvPicPr>
          <p:cNvPr id="38" name="Immagin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682" y="2402715"/>
            <a:ext cx="3992514" cy="1650401"/>
          </a:xfrm>
          <a:prstGeom prst="rect">
            <a:avLst/>
          </a:prstGeom>
        </p:spPr>
      </p:pic>
      <p:sp>
        <p:nvSpPr>
          <p:cNvPr id="39" name="Rettangolo 38"/>
          <p:cNvSpPr/>
          <p:nvPr/>
        </p:nvSpPr>
        <p:spPr>
          <a:xfrm>
            <a:off x="4582601" y="479071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b="1" dirty="0"/>
              <a:t>Intra-track recombination lowers yields of radical species (e.g. </a:t>
            </a:r>
            <a:r>
              <a:rPr lang="en-US" sz="1200" b="1" dirty="0" smtClean="0"/>
              <a:t>OH*) </a:t>
            </a:r>
            <a:r>
              <a:rPr lang="en-US" sz="1200" b="1" dirty="0"/>
              <a:t>raising that </a:t>
            </a:r>
            <a:r>
              <a:rPr lang="en-US" sz="1200" b="1" dirty="0" smtClean="0"/>
              <a:t>of molecular products. </a:t>
            </a:r>
            <a:r>
              <a:rPr lang="en-US" sz="1200" b="1" dirty="0" err="1" smtClean="0"/>
              <a:t>Azzam</a:t>
            </a:r>
            <a:r>
              <a:rPr lang="en-US" sz="1200" b="1" dirty="0" smtClean="0"/>
              <a:t> et al., Cancer Lett 2012</a:t>
            </a:r>
            <a:endParaRPr lang="en-US" sz="12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6"/>
          <a:srcRect l="21695" t="24784" r="30703" b="9345"/>
          <a:stretch/>
        </p:blipFill>
        <p:spPr>
          <a:xfrm>
            <a:off x="4303508" y="2000220"/>
            <a:ext cx="4145570" cy="358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50720" y="0"/>
            <a:ext cx="6859787" cy="5335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Experimental activity-2019</a:t>
            </a:r>
            <a:endParaRPr lang="en-US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199987" y="654017"/>
            <a:ext cx="6744025" cy="60785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 2019, LNS</a:t>
            </a: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BSH, entrance distal CA (WCP &amp; </a:t>
            </a:r>
            <a:r>
              <a:rPr kumimoji="0" lang="en-US" alt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mFISH</a:t>
            </a: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n-US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MCF-10; 0, 0.5, 2, 4 </a:t>
            </a:r>
            <a:r>
              <a:rPr kumimoji="0" lang="en-US" altLang="it-IT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</a:t>
            </a:r>
            <a:r>
              <a:rPr kumimoji="0" lang="en-US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Clonogenic PANC-1,</a:t>
            </a:r>
            <a:r>
              <a:rPr kumimoji="0" lang="en-US" altLang="it-IT" sz="11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Mid-</a:t>
            </a:r>
            <a:r>
              <a:rPr kumimoji="0" lang="en-US" altLang="it-IT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SOBP 0, 0.5, 1, 2, 4, 5 </a:t>
            </a:r>
            <a:r>
              <a:rPr kumimoji="0" lang="en-US" altLang="it-IT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</a:t>
            </a: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100" dirty="0" smtClean="0">
                <a:latin typeface="Calibri" panose="020F0502020204030204" pitchFamily="34" charset="0"/>
                <a:ea typeface="Calibri" panose="020F0502020204030204" pitchFamily="34" charset="0"/>
              </a:rPr>
              <a:t>MCF10 </a:t>
            </a:r>
            <a:r>
              <a:rPr lang="en-US" altLang="it-IT" sz="1100" dirty="0">
                <a:latin typeface="Calibri" panose="020F0502020204030204" pitchFamily="34" charset="0"/>
                <a:ea typeface="Calibri" panose="020F0502020204030204" pitchFamily="34" charset="0"/>
              </a:rPr>
              <a:t>2 </a:t>
            </a:r>
            <a:r>
              <a:rPr lang="en-US" altLang="it-IT" sz="1100" dirty="0" err="1">
                <a:latin typeface="Calibri" panose="020F0502020204030204" pitchFamily="34" charset="0"/>
                <a:ea typeface="Calibri" panose="020F0502020204030204" pitchFamily="34" charset="0"/>
              </a:rPr>
              <a:t>Gy</a:t>
            </a:r>
            <a:r>
              <a:rPr lang="en-US" altLang="it-IT" sz="1100" dirty="0">
                <a:latin typeface="Calibri" panose="020F0502020204030204" pitchFamily="34" charset="0"/>
                <a:ea typeface="Calibri" panose="020F0502020204030204" pitchFamily="34" charset="0"/>
              </a:rPr>
              <a:t> mid-SOBP for DNA damage by immunofluorescence analysis </a:t>
            </a:r>
            <a:endParaRPr lang="en-US" altLang="it-IT" sz="11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it-IT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2019, CNAO</a:t>
            </a: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BSH, 3 positions (entrance, Mid, distal) MCF-10 CA 0 0.5 1 2 4 </a:t>
            </a:r>
            <a:r>
              <a:rPr kumimoji="0" lang="en-US" alt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</a:t>
            </a: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it-IT" sz="1600" b="1" i="1" dirty="0">
                <a:latin typeface="Calibri" panose="020F0502020204030204" pitchFamily="34" charset="0"/>
                <a:ea typeface="Calibri" panose="020F0502020204030204" pitchFamily="34" charset="0"/>
              </a:rPr>
              <a:t>July 2019, LNS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BSH and </a:t>
            </a:r>
            <a:r>
              <a:rPr kumimoji="0" lang="en-US" altLang="it-IT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10</a:t>
            </a: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B BSH, DU 145, clonogenic 0 0.5, 2 4 </a:t>
            </a:r>
            <a:r>
              <a:rPr kumimoji="0" lang="en-US" alt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Gy</a:t>
            </a:r>
            <a:endParaRPr kumimoji="0" lang="en-US" altLang="it-IT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BSH Clonogenic Panc-1 </a:t>
            </a:r>
            <a:r>
              <a:rPr lang="en-US" altLang="it-IT" sz="1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0 0.5 1 2 4 5 </a:t>
            </a:r>
            <a:r>
              <a:rPr lang="en-US" altLang="it-IT" sz="1200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Gy</a:t>
            </a:r>
            <a:endParaRPr lang="en-US" altLang="it-IT" sz="12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CA MCF-10 entrance distal (</a:t>
            </a:r>
            <a:r>
              <a:rPr lang="en-US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WCP+mFISH</a:t>
            </a:r>
            <a:r>
              <a:rPr lang="en-US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)</a:t>
            </a:r>
            <a:r>
              <a:rPr lang="it-IT" altLang="it-IT" sz="800" dirty="0"/>
              <a:t> </a:t>
            </a:r>
            <a:endParaRPr lang="it-IT" altLang="it-IT" sz="800" dirty="0" smtClean="0"/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MCF10 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2 </a:t>
            </a:r>
            <a:r>
              <a:rPr lang="it-IT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Gy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it-IT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mid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-SOBP for DNA </a:t>
            </a:r>
            <a:r>
              <a:rPr lang="it-IT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damage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by </a:t>
            </a:r>
            <a:r>
              <a:rPr lang="it-IT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immunofluorescence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it-IT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analysis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MCF10 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2Gy </a:t>
            </a:r>
            <a:r>
              <a:rPr lang="it-IT" altLang="it-IT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mid</a:t>
            </a:r>
            <a:r>
              <a:rPr lang="it-IT" alt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-SOBP </a:t>
            </a:r>
            <a:r>
              <a:rPr lang="it-IT" altLang="it-IT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protein</a:t>
            </a:r>
            <a:r>
              <a:rPr lang="it-IT" alt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  <a:r>
              <a:rPr lang="it-IT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analysis</a:t>
            </a:r>
            <a:r>
              <a:rPr lang="it-IT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by Western </a:t>
            </a:r>
            <a:r>
              <a:rPr lang="it-IT" altLang="it-IT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blot</a:t>
            </a:r>
            <a:endParaRPr lang="it-IT" altLang="it-IT" sz="12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it-IT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600" b="1" i="1" dirty="0">
                <a:latin typeface="Calibri" panose="020F0502020204030204" pitchFamily="34" charset="0"/>
                <a:ea typeface="Calibri" panose="020F0502020204030204" pitchFamily="34" charset="0"/>
              </a:rPr>
              <a:t>July </a:t>
            </a:r>
            <a:r>
              <a:rPr lang="en-US" altLang="it-IT" sz="1600" b="1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2019, CNAO</a:t>
            </a:r>
            <a:endParaRPr lang="it-IT" altLang="it-IT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BSH CA MCF-10 entrance, mid,</a:t>
            </a:r>
            <a:r>
              <a:rPr kumimoji="0" lang="en-US" altLang="it-IT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distal (</a:t>
            </a:r>
            <a:r>
              <a:rPr kumimoji="0" lang="en-US" alt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WCP+mFISH</a:t>
            </a: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it-IT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it-IT" sz="1600" b="1" i="1" dirty="0">
                <a:latin typeface="Calibri" panose="020F0502020204030204" pitchFamily="34" charset="0"/>
                <a:ea typeface="Calibri" panose="020F0502020204030204" pitchFamily="34" charset="0"/>
              </a:rPr>
              <a:t>October </a:t>
            </a:r>
            <a:r>
              <a:rPr lang="en-US" altLang="it-IT" sz="1600" b="1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2019, </a:t>
            </a:r>
            <a:r>
              <a:rPr lang="en-US" altLang="it-IT" sz="1600" b="1" i="1" dirty="0">
                <a:latin typeface="Calibri" panose="020F0502020204030204" pitchFamily="34" charset="0"/>
                <a:ea typeface="Calibri" panose="020F0502020204030204" pitchFamily="34" charset="0"/>
              </a:rPr>
              <a:t>LNS</a:t>
            </a:r>
            <a:endParaRPr lang="it-IT" altLang="it-IT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BPA</a:t>
            </a:r>
            <a:r>
              <a:rPr lang="it-IT" altLang="it-IT" sz="800" dirty="0"/>
              <a:t> </a:t>
            </a: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145 and Panc-1 clonogenic</a:t>
            </a: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0.5, 1,2 4 5 entrance,</a:t>
            </a:r>
            <a:r>
              <a:rPr kumimoji="0" lang="en-US" altLang="it-IT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mid e distal</a:t>
            </a: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MCF10 entrance mid distal 0 0.5 2 4 (WCP &amp; </a:t>
            </a:r>
            <a:r>
              <a:rPr kumimoji="0" lang="en-US" altLang="it-IT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mFISH</a:t>
            </a: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>
                <a:latin typeface="Calibri" panose="020F0502020204030204" pitchFamily="34" charset="0"/>
                <a:ea typeface="Calibri" panose="020F0502020204030204" pitchFamily="34" charset="0"/>
              </a:rPr>
              <a:t>Evaluation ROS Production (Panc-1), mid-SOBP and Distal: 0, 1, 2, 5 </a:t>
            </a:r>
            <a:r>
              <a:rPr lang="en-US" altLang="it-IT" sz="1200" dirty="0" err="1">
                <a:latin typeface="Calibri" panose="020F0502020204030204" pitchFamily="34" charset="0"/>
                <a:ea typeface="Calibri" panose="020F0502020204030204" pitchFamily="34" charset="0"/>
              </a:rPr>
              <a:t>Gy</a:t>
            </a:r>
            <a:endParaRPr lang="it-IT" altLang="it-IT" sz="1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600" b="1" i="1" dirty="0">
                <a:latin typeface="Calibri" panose="020F0502020204030204" pitchFamily="34" charset="0"/>
                <a:ea typeface="Calibri" panose="020F0502020204030204" pitchFamily="34" charset="0"/>
              </a:rPr>
              <a:t>November </a:t>
            </a:r>
            <a:r>
              <a:rPr lang="en-US" altLang="it-IT" sz="1600" b="1" i="1" dirty="0" smtClean="0">
                <a:latin typeface="Calibri" panose="020F0502020204030204" pitchFamily="34" charset="0"/>
                <a:ea typeface="Calibri" panose="020F0502020204030204" pitchFamily="34" charset="0"/>
              </a:rPr>
              <a:t>2019, CNAO </a:t>
            </a:r>
            <a:endParaRPr lang="en-US" altLang="it-IT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BPA  DU145 clonogenic entrance mid distal 0 0.5,1, 2 4 </a:t>
            </a:r>
            <a:r>
              <a:rPr lang="it-IT" altLang="it-IT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Gy</a:t>
            </a:r>
            <a:r>
              <a:rPr lang="it-IT" alt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 </a:t>
            </a: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MCF10 CA entrance mid distal (WCP &amp; </a:t>
            </a:r>
            <a:r>
              <a:rPr lang="en-US" altLang="it-IT" sz="1200" dirty="0" err="1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mFISH</a:t>
            </a:r>
            <a:r>
              <a:rPr lang="en-US" altLang="it-IT" sz="1200" dirty="0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) 0, 2 4 </a:t>
            </a:r>
            <a:r>
              <a:rPr lang="en-US" altLang="it-IT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Consolas" panose="020B0609020204030204" pitchFamily="49" charset="0"/>
              </a:rPr>
              <a:t>Gy</a:t>
            </a:r>
            <a:endParaRPr lang="it-IT" altLang="it-IT" sz="1200" dirty="0">
              <a:latin typeface="Calibri" panose="020F0502020204030204" pitchFamily="34" charset="0"/>
              <a:ea typeface="Calibri" panose="020F0502020204030204" pitchFamily="34" charset="0"/>
              <a:cs typeface="Consolas" panose="020B0609020204030204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it-IT" sz="1600" b="1" i="1" dirty="0">
                <a:latin typeface="Calibri" panose="020F0502020204030204" pitchFamily="34" charset="0"/>
                <a:ea typeface="Calibri" panose="020F0502020204030204" pitchFamily="34" charset="0"/>
              </a:rPr>
              <a:t>December 2019, LNS</a:t>
            </a:r>
            <a:endParaRPr lang="it-IT" altLang="it-IT" sz="1600" b="1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it-IT" sz="12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BPA Boron incorporation;</a:t>
            </a: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Clonogenic Panc-1, Entrance, mid-SOBP and Distal: 0, 0.5, 1, 2, 4, 5 </a:t>
            </a:r>
            <a:r>
              <a:rPr lang="en-US" altLang="it-IT" sz="1200" dirty="0" err="1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Gy</a:t>
            </a:r>
            <a:endParaRPr lang="en-US" altLang="it-IT" sz="1200" dirty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MCF10 2Gy, mid-SOBP for DNA damage by immunofluorescence analysis </a:t>
            </a: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12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MCF10 </a:t>
            </a:r>
            <a:r>
              <a:rPr lang="en-US" altLang="it-IT" sz="12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2Gy mid-SOBP to collect pellet for protein analysis by Western blot </a:t>
            </a:r>
            <a:endParaRPr lang="en-US" altLang="it-IT" sz="1200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it-IT" alt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240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7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106" y="157523"/>
            <a:ext cx="6859787" cy="491063"/>
          </a:xfrm>
        </p:spPr>
        <p:txBody>
          <a:bodyPr>
            <a:normAutofit fontScale="90000"/>
          </a:bodyPr>
          <a:lstStyle/>
          <a:p>
            <a:r>
              <a:rPr lang="en-US" dirty="0"/>
              <a:t>Experimental </a:t>
            </a:r>
            <a:r>
              <a:rPr lang="en-US" dirty="0" smtClean="0"/>
              <a:t>activity-2020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3915" y="802530"/>
            <a:ext cx="8290085" cy="4499264"/>
          </a:xfrm>
        </p:spPr>
        <p:txBody>
          <a:bodyPr/>
          <a:lstStyle/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800" b="1" dirty="0">
                <a:latin typeface="Calibri" panose="020F0502020204030204" pitchFamily="34" charset="0"/>
                <a:ea typeface="Calibri" panose="020F0502020204030204" pitchFamily="34" charset="0"/>
              </a:rPr>
              <a:t>February </a:t>
            </a:r>
            <a:r>
              <a:rPr lang="en-US" altLang="it-IT" sz="28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2020, </a:t>
            </a:r>
            <a:r>
              <a:rPr lang="en-US" altLang="it-IT" sz="2800" b="1" dirty="0">
                <a:latin typeface="Calibri" panose="020F0502020204030204" pitchFamily="34" charset="0"/>
                <a:ea typeface="Calibri" panose="020F0502020204030204" pitchFamily="34" charset="0"/>
              </a:rPr>
              <a:t>LNS</a:t>
            </a:r>
            <a:endParaRPr lang="it-IT" altLang="it-IT" sz="1200" dirty="0"/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BPA</a:t>
            </a:r>
            <a:r>
              <a:rPr lang="it-IT" altLang="it-IT" sz="1200" dirty="0"/>
              <a:t> </a:t>
            </a:r>
            <a:r>
              <a:rPr lang="it-IT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DU &amp; </a:t>
            </a:r>
            <a:r>
              <a:rPr lang="it-IT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Panc</a:t>
            </a: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 clonogenic </a:t>
            </a:r>
            <a:r>
              <a:rPr lang="it-IT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entrance</a:t>
            </a: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distal</a:t>
            </a: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mid</a:t>
            </a: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 0 0.5 1 2 4 5 </a:t>
            </a:r>
            <a:r>
              <a:rPr lang="it-IT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Gy</a:t>
            </a:r>
            <a:endParaRPr lang="it-IT" altLang="it-IT" sz="1200" dirty="0"/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MCF 10 </a:t>
            </a:r>
            <a:r>
              <a:rPr lang="en-US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Micronuclei (MN) </a:t>
            </a:r>
            <a:r>
              <a:rPr lang="en-US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mid SOBP 0 0.5 2 4 </a:t>
            </a:r>
            <a:r>
              <a:rPr lang="en-US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Gy</a:t>
            </a:r>
            <a:endParaRPr lang="it-IT" altLang="it-IT" sz="1200" dirty="0"/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MCF 10 </a:t>
            </a:r>
            <a:r>
              <a:rPr lang="en-US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immunofluorescence &amp; protein analysis e </a:t>
            </a:r>
            <a:r>
              <a:rPr lang="en-US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distal 1 </a:t>
            </a:r>
            <a:r>
              <a:rPr lang="en-US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Gy</a:t>
            </a:r>
            <a:r>
              <a:rPr lang="en-US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altLang="it-IT" sz="28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February </a:t>
            </a:r>
            <a:r>
              <a:rPr lang="en-US" altLang="it-IT" sz="2800" b="1" dirty="0">
                <a:latin typeface="Calibri" panose="020F0502020204030204" pitchFamily="34" charset="0"/>
                <a:ea typeface="Calibri" panose="020F0502020204030204" pitchFamily="34" charset="0"/>
              </a:rPr>
              <a:t>2020, CNAO, </a:t>
            </a:r>
            <a:endParaRPr lang="it-IT" altLang="it-IT" sz="1200" dirty="0"/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BPA</a:t>
            </a:r>
            <a:r>
              <a:rPr lang="it-IT" altLang="it-IT" sz="1200" dirty="0" smtClean="0"/>
              <a:t> </a:t>
            </a:r>
            <a:r>
              <a:rPr lang="it-IT" alt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Boron</a:t>
            </a:r>
            <a:r>
              <a:rPr lang="it-IT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altLang="it-IT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incorporation</a:t>
            </a:r>
            <a:endParaRPr lang="it-IT" altLang="it-IT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DU 145 entrance </a:t>
            </a:r>
            <a:r>
              <a:rPr lang="en-US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mid distal 0 0.5 1 2 </a:t>
            </a:r>
            <a:r>
              <a:rPr lang="en-US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4 </a:t>
            </a:r>
            <a:r>
              <a:rPr lang="en-US" altLang="it-IT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Gy</a:t>
            </a:r>
            <a:endParaRPr lang="it-IT" altLang="it-IT" sz="1200" dirty="0"/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1200" dirty="0"/>
          </a:p>
          <a:p>
            <a:pPr mar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it-IT" sz="2800" b="1" dirty="0">
                <a:latin typeface="Calibri" panose="020F0502020204030204" pitchFamily="34" charset="0"/>
                <a:ea typeface="Calibri" panose="020F0502020204030204" pitchFamily="34" charset="0"/>
              </a:rPr>
              <a:t>March </a:t>
            </a:r>
            <a:r>
              <a:rPr lang="en-US" altLang="it-IT" sz="28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&amp; June 2020, Caserta</a:t>
            </a:r>
            <a:r>
              <a:rPr lang="en-US" altLang="it-IT" sz="2800" b="1" dirty="0">
                <a:latin typeface="Calibri" panose="020F0502020204030204" pitchFamily="34" charset="0"/>
                <a:ea typeface="Calibri" panose="020F0502020204030204" pitchFamily="34" charset="0"/>
              </a:rPr>
              <a:t>, tandem CIRCE</a:t>
            </a:r>
            <a:endParaRPr lang="it-IT" altLang="it-IT" sz="28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DU145 </a:t>
            </a:r>
            <a:r>
              <a:rPr lang="pl-PL" alt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clonogenic no </a:t>
            </a:r>
            <a:r>
              <a:rPr lang="pl-PL" alt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BSH</a:t>
            </a:r>
            <a:endParaRPr lang="it-IT" altLang="it-IT" sz="2400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endParaRPr lang="it-IT" sz="2400" i="1" dirty="0" smtClean="0">
              <a:latin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400" b="1" i="1" dirty="0" err="1" smtClean="0">
                <a:latin typeface="Calibri" panose="020F0502020204030204" pitchFamily="34" charset="0"/>
              </a:rPr>
              <a:t>Scheduled</a:t>
            </a:r>
            <a:endParaRPr lang="it-IT" sz="2400" b="1" i="1" dirty="0" smtClean="0">
              <a:latin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400" b="1" dirty="0" err="1" smtClean="0">
                <a:latin typeface="Calibri" panose="020F0502020204030204" pitchFamily="34" charset="0"/>
              </a:rPr>
              <a:t>June</a:t>
            </a:r>
            <a:r>
              <a:rPr lang="it-IT" sz="2400" b="1" dirty="0" smtClean="0">
                <a:latin typeface="Calibri" panose="020F0502020204030204" pitchFamily="34" charset="0"/>
              </a:rPr>
              <a:t> &amp; </a:t>
            </a:r>
            <a:r>
              <a:rPr lang="it-IT" sz="2400" b="1" dirty="0" err="1" smtClean="0">
                <a:latin typeface="Calibri" panose="020F0502020204030204" pitchFamily="34" charset="0"/>
              </a:rPr>
              <a:t>July</a:t>
            </a:r>
            <a:r>
              <a:rPr lang="it-IT" sz="2400" b="1" dirty="0" smtClean="0">
                <a:latin typeface="Calibri" panose="020F0502020204030204" pitchFamily="34" charset="0"/>
              </a:rPr>
              <a:t> 2020, CNAO</a:t>
            </a: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BPA 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Clonogenic,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Panc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entrance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mid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 and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distal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Premature </a:t>
            </a:r>
            <a:r>
              <a:rPr lang="it-IT" sz="2400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senescence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HUVEC 0 0.5 2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Gy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defTabSz="914400" eaLnBrk="0" fontAlgn="base" latinLnBrk="0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</a:rPr>
              <a:t>Bystander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</a:rPr>
              <a:t>-medium </a:t>
            </a:r>
            <a:r>
              <a:rPr lang="it-IT" sz="2400" dirty="0" smtClean="0">
                <a:latin typeface="Calibri" panose="020F0502020204030204" pitchFamily="34" charset="0"/>
                <a:ea typeface="Calibri" panose="020F0502020204030204" pitchFamily="34" charset="0"/>
              </a:rPr>
              <a:t>transfer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3246" y="73594"/>
            <a:ext cx="7577508" cy="47937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Danno</a:t>
            </a:r>
            <a:r>
              <a:rPr lang="en-US" dirty="0" smtClean="0"/>
              <a:t> </a:t>
            </a:r>
            <a:r>
              <a:rPr lang="en-US" dirty="0" err="1" smtClean="0"/>
              <a:t>radioindotto</a:t>
            </a:r>
            <a:r>
              <a:rPr lang="en-US" dirty="0" smtClean="0"/>
              <a:t>: </a:t>
            </a:r>
            <a:r>
              <a:rPr lang="en-US" dirty="0" err="1" smtClean="0"/>
              <a:t>aberrazioni</a:t>
            </a:r>
            <a:r>
              <a:rPr lang="en-US" dirty="0" smtClean="0"/>
              <a:t>            </a:t>
            </a:r>
            <a:r>
              <a:rPr lang="en-US" dirty="0" err="1" smtClean="0"/>
              <a:t>cromosomiche</a:t>
            </a:r>
            <a:r>
              <a:rPr lang="en-US" dirty="0" smtClean="0"/>
              <a:t> </a:t>
            </a:r>
            <a:r>
              <a:rPr lang="en-US" dirty="0" err="1" smtClean="0"/>
              <a:t>strutturali</a:t>
            </a:r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75" y="1556426"/>
            <a:ext cx="5182049" cy="4919898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4480" y="1897832"/>
            <a:ext cx="6255038" cy="40054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" y="1269889"/>
            <a:ext cx="4422086" cy="37812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620" y="2591242"/>
            <a:ext cx="4615108" cy="38850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238" y="6350331"/>
            <a:ext cx="5401524" cy="54259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764" y="3510326"/>
            <a:ext cx="1365622" cy="253615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2185" y="3397506"/>
            <a:ext cx="1365622" cy="26337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4416" y="3429000"/>
            <a:ext cx="2048434" cy="253615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6075" y="6031206"/>
            <a:ext cx="1371719" cy="49381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0376" y="6046482"/>
            <a:ext cx="1371719" cy="49381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4607" y="1254170"/>
            <a:ext cx="4826400" cy="20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201906"/>
            <a:ext cx="7886700" cy="5597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Results-1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8730" y="1007050"/>
            <a:ext cx="8114894" cy="494192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it-IT" dirty="0" err="1" smtClean="0"/>
              <a:t>Chromosome</a:t>
            </a:r>
            <a:r>
              <a:rPr lang="it-IT" dirty="0" smtClean="0"/>
              <a:t> </a:t>
            </a:r>
            <a:r>
              <a:rPr lang="it-IT" dirty="0" err="1" smtClean="0"/>
              <a:t>aberrations</a:t>
            </a:r>
            <a:r>
              <a:rPr lang="it-IT" dirty="0" smtClean="0"/>
              <a:t> and </a:t>
            </a:r>
            <a:r>
              <a:rPr lang="it-IT" dirty="0" err="1" smtClean="0"/>
              <a:t>survival</a:t>
            </a:r>
            <a:r>
              <a:rPr lang="it-IT" dirty="0" smtClean="0"/>
              <a:t>-BSH-LNS</a:t>
            </a: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0557856"/>
              </p:ext>
            </p:extLst>
          </p:nvPr>
        </p:nvGraphicFramePr>
        <p:xfrm>
          <a:off x="2231409" y="1834860"/>
          <a:ext cx="4681182" cy="409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SPW 12.0 Graph" r:id="rId3" imgW="5334120" imgH="4667160" progId="SigmaPlotGraphicObject.11">
                  <p:embed/>
                </p:oleObj>
              </mc:Choice>
              <mc:Fallback>
                <p:oleObj name="SPW 12.0 Graph" r:id="rId3" imgW="5334120" imgH="4667160" progId="SigmaPlotGraphicObjec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409" y="1834860"/>
                        <a:ext cx="4681182" cy="40952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940" y="2001485"/>
            <a:ext cx="3890361" cy="341203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561" y="2069527"/>
            <a:ext cx="3847063" cy="336355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2723" y="1589500"/>
            <a:ext cx="5366918" cy="432297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3324" y="1552999"/>
            <a:ext cx="5385706" cy="412522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5056519" y="188486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Results-2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99530" y="1058307"/>
            <a:ext cx="7668491" cy="4499264"/>
          </a:xfrm>
        </p:spPr>
        <p:txBody>
          <a:bodyPr/>
          <a:lstStyle/>
          <a:p>
            <a:r>
              <a:rPr lang="en-US" dirty="0" smtClean="0"/>
              <a:t>Chromosome aberrations BSH LNS</a:t>
            </a:r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8567"/>
            <a:ext cx="4771429" cy="425714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373" y="1788567"/>
            <a:ext cx="4927627" cy="418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6E4A8A3C-BA13-41E0-BA99-73A85FA6BCAE}" vid="{CC41C8DC-DA5E-47C9-B164-306FBF915B90}"/>
    </a:ext>
  </a:extLst>
</a:theme>
</file>

<file path=ppt/theme/theme2.xml><?xml version="1.0" encoding="utf-8"?>
<a:theme xmlns:a="http://schemas.openxmlformats.org/drawingml/2006/main" name="DNA structure design templat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Manti_et al_GSI_2019</Template>
  <TotalTime>6737</TotalTime>
  <Words>801</Words>
  <Application>Microsoft Office PowerPoint</Application>
  <PresentationFormat>Presentazione su schermo (4:3)</PresentationFormat>
  <Paragraphs>180</Paragraphs>
  <Slides>26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26</vt:i4>
      </vt:variant>
    </vt:vector>
  </HeadingPairs>
  <TitlesOfParts>
    <vt:vector size="42" baseType="lpstr">
      <vt:lpstr>맑은 고딕</vt:lpstr>
      <vt:lpstr>Arial</vt:lpstr>
      <vt:lpstr>Britannic Bold</vt:lpstr>
      <vt:lpstr>Calibri</vt:lpstr>
      <vt:lpstr>Cambria</vt:lpstr>
      <vt:lpstr>Consolas</vt:lpstr>
      <vt:lpstr>Courier New</vt:lpstr>
      <vt:lpstr>Gisha</vt:lpstr>
      <vt:lpstr>Symbol</vt:lpstr>
      <vt:lpstr>Times New Roman</vt:lpstr>
      <vt:lpstr>Wingdings</vt:lpstr>
      <vt:lpstr>Tema1</vt:lpstr>
      <vt:lpstr>DNA structure design template</vt:lpstr>
      <vt:lpstr>SPW 11.0 Graph</vt:lpstr>
      <vt:lpstr>SPW 12.0 Graph</vt:lpstr>
      <vt:lpstr>Document</vt:lpstr>
      <vt:lpstr> WP4: Radiobiology </vt:lpstr>
      <vt:lpstr>Outline</vt:lpstr>
      <vt:lpstr>WP4 tasks</vt:lpstr>
      <vt:lpstr> Clustered lesions</vt:lpstr>
      <vt:lpstr>Experimental activity-2019</vt:lpstr>
      <vt:lpstr>Experimental activity-2020</vt:lpstr>
      <vt:lpstr>Danno radioindotto: aberrazioni            cromosomiche strutturali</vt:lpstr>
      <vt:lpstr>Results-1</vt:lpstr>
      <vt:lpstr>Results-2</vt:lpstr>
      <vt:lpstr>Results-3</vt:lpstr>
      <vt:lpstr>Results-4</vt:lpstr>
      <vt:lpstr>Results-5</vt:lpstr>
      <vt:lpstr>Results-6</vt:lpstr>
      <vt:lpstr>Results-7</vt:lpstr>
      <vt:lpstr>Results-8</vt:lpstr>
      <vt:lpstr>Results-9</vt:lpstr>
      <vt:lpstr>Results-10</vt:lpstr>
      <vt:lpstr>Results-11</vt:lpstr>
      <vt:lpstr>Results-12 Micronuclei-BPA mid-SOBP LNS</vt:lpstr>
      <vt:lpstr>Results-13 Neutron contribution ?</vt:lpstr>
      <vt:lpstr> Deliverable &amp; milestone status for 2020      </vt:lpstr>
      <vt:lpstr>Spese missioni 2020 </vt:lpstr>
      <vt:lpstr>Outlook for 2020</vt:lpstr>
      <vt:lpstr>Outlook for 2021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NEPTUNE (Nuclear process-driven Enhancement of Proton Therapy UNravEled) WP.4: Radiobiology</dc:title>
  <dc:creator>lorenzo</dc:creator>
  <cp:lastModifiedBy>lorenzo</cp:lastModifiedBy>
  <cp:revision>227</cp:revision>
  <dcterms:created xsi:type="dcterms:W3CDTF">2018-12-08T08:00:28Z</dcterms:created>
  <dcterms:modified xsi:type="dcterms:W3CDTF">2020-06-19T06:17:08Z</dcterms:modified>
</cp:coreProperties>
</file>