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009" r:id="rId2"/>
    <p:sldId id="2011" r:id="rId3"/>
    <p:sldId id="2021" r:id="rId4"/>
    <p:sldId id="2025" r:id="rId5"/>
    <p:sldId id="2018" r:id="rId6"/>
    <p:sldId id="2020" r:id="rId7"/>
    <p:sldId id="2012" r:id="rId8"/>
    <p:sldId id="2014" r:id="rId9"/>
    <p:sldId id="2015" r:id="rId10"/>
    <p:sldId id="2016" r:id="rId11"/>
    <p:sldId id="2017" r:id="rId12"/>
    <p:sldId id="1992" r:id="rId13"/>
    <p:sldId id="2013" r:id="rId14"/>
    <p:sldId id="2007" r:id="rId15"/>
    <p:sldId id="2003" r:id="rId16"/>
    <p:sldId id="2005" r:id="rId17"/>
    <p:sldId id="2024" r:id="rId18"/>
    <p:sldId id="2023" r:id="rId19"/>
    <p:sldId id="2006" r:id="rId20"/>
    <p:sldId id="1982" r:id="rId21"/>
  </p:sldIdLst>
  <p:sldSz cx="9144000" cy="5143500" type="screen16x9"/>
  <p:notesSz cx="6805613" cy="9944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orient="horz" pos="628" userDrawn="1">
          <p15:clr>
            <a:srgbClr val="A4A3A4"/>
          </p15:clr>
        </p15:guide>
        <p15:guide id="4" pos="2324" userDrawn="1">
          <p15:clr>
            <a:srgbClr val="A4A3A4"/>
          </p15:clr>
        </p15:guide>
        <p15:guide id="5" pos="8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7E"/>
    <a:srgbClr val="C0C0C0"/>
    <a:srgbClr val="FF0000"/>
    <a:srgbClr val="009644"/>
    <a:srgbClr val="4F81BD"/>
    <a:srgbClr val="FFC000"/>
    <a:srgbClr val="17375E"/>
    <a:srgbClr val="00FF00"/>
    <a:srgbClr val="990099"/>
    <a:srgbClr val="003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88429" autoAdjust="0"/>
  </p:normalViewPr>
  <p:slideViewPr>
    <p:cSldViewPr>
      <p:cViewPr varScale="1">
        <p:scale>
          <a:sx n="76" d="100"/>
          <a:sy n="76" d="100"/>
        </p:scale>
        <p:origin x="100" y="56"/>
      </p:cViewPr>
      <p:guideLst>
        <p:guide orient="horz" pos="3240"/>
        <p:guide orient="horz" pos="628"/>
        <p:guide pos="2324"/>
        <p:guide pos="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1136"/>
    </p:cViewPr>
  </p:sorterViewPr>
  <p:notesViewPr>
    <p:cSldViewPr>
      <p:cViewPr varScale="1">
        <p:scale>
          <a:sx n="77" d="100"/>
          <a:sy n="77" d="100"/>
        </p:scale>
        <p:origin x="-2208" y="-90"/>
      </p:cViewPr>
      <p:guideLst>
        <p:guide orient="horz" pos="3132"/>
        <p:guide pos="214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8565" cy="496564"/>
          </a:xfrm>
          <a:prstGeom prst="rect">
            <a:avLst/>
          </a:prstGeom>
        </p:spPr>
        <p:txBody>
          <a:bodyPr vert="horz" lIns="92325" tIns="46162" rIns="92325" bIns="46162" rtlCol="0"/>
          <a:lstStyle>
            <a:lvl1pPr algn="l">
              <a:defRPr sz="1300"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443" y="2"/>
            <a:ext cx="2948565" cy="496564"/>
          </a:xfrm>
          <a:prstGeom prst="rect">
            <a:avLst/>
          </a:prstGeom>
        </p:spPr>
        <p:txBody>
          <a:bodyPr vert="horz" lIns="92325" tIns="46162" rIns="92325" bIns="46162" rtlCol="0"/>
          <a:lstStyle>
            <a:lvl1pPr algn="r">
              <a:defRPr sz="1300"/>
            </a:lvl1pPr>
          </a:lstStyle>
          <a:p>
            <a:pPr>
              <a:defRPr/>
            </a:pPr>
            <a:fld id="{D0617223-37D1-4538-923C-6B117196357E}" type="datetimeFigureOut">
              <a:rPr lang="en-US"/>
              <a:pPr>
                <a:defRPr/>
              </a:pPr>
              <a:t>7/6/2020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936"/>
            <a:ext cx="2948565" cy="496564"/>
          </a:xfrm>
          <a:prstGeom prst="rect">
            <a:avLst/>
          </a:prstGeom>
        </p:spPr>
        <p:txBody>
          <a:bodyPr vert="horz" lIns="92325" tIns="46162" rIns="92325" bIns="46162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443" y="9445936"/>
            <a:ext cx="2948565" cy="496564"/>
          </a:xfrm>
          <a:prstGeom prst="rect">
            <a:avLst/>
          </a:prstGeom>
        </p:spPr>
        <p:txBody>
          <a:bodyPr vert="horz" lIns="92325" tIns="46162" rIns="92325" bIns="46162" rtlCol="0" anchor="b"/>
          <a:lstStyle>
            <a:lvl1pPr algn="r">
              <a:defRPr sz="1300"/>
            </a:lvl1pPr>
          </a:lstStyle>
          <a:p>
            <a:pPr>
              <a:defRPr/>
            </a:pPr>
            <a:fld id="{602268FF-81BF-4736-830D-281BB962F3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0901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50169" cy="49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t" anchorCtr="0" compatLnSpc="1">
            <a:prstTxWarp prst="textNoShape">
              <a:avLst/>
            </a:prstTxWarp>
          </a:bodyPr>
          <a:lstStyle>
            <a:lvl1pPr algn="l" defTabSz="976145">
              <a:defRPr sz="1400"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443" y="2"/>
            <a:ext cx="2948565" cy="49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t" anchorCtr="0" compatLnSpc="1">
            <a:prstTxWarp prst="textNoShape">
              <a:avLst/>
            </a:prstTxWarp>
          </a:bodyPr>
          <a:lstStyle>
            <a:lvl1pPr algn="r" defTabSz="976145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6125"/>
            <a:ext cx="6630987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562" y="4723769"/>
            <a:ext cx="5444490" cy="447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5936"/>
            <a:ext cx="2950169" cy="49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b" anchorCtr="0" compatLnSpc="1">
            <a:prstTxWarp prst="textNoShape">
              <a:avLst/>
            </a:prstTxWarp>
          </a:bodyPr>
          <a:lstStyle>
            <a:lvl1pPr algn="l" defTabSz="976145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443" y="9445936"/>
            <a:ext cx="2948565" cy="49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97" tIns="48799" rIns="97597" bIns="48799" numCol="1" anchor="b" anchorCtr="0" compatLnSpc="1">
            <a:prstTxWarp prst="textNoShape">
              <a:avLst/>
            </a:prstTxWarp>
          </a:bodyPr>
          <a:lstStyle>
            <a:lvl1pPr algn="r" defTabSz="976145">
              <a:defRPr sz="1400"/>
            </a:lvl1pPr>
          </a:lstStyle>
          <a:p>
            <a:pPr>
              <a:defRPr/>
            </a:pPr>
            <a:fld id="{B16AB1AD-67F4-4C8E-A88E-285F0961B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403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6125"/>
            <a:ext cx="6630987" cy="3730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589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19893" y="9720785"/>
            <a:ext cx="3077805" cy="512081"/>
          </a:xfrm>
          <a:ln>
            <a:miter lim="800000"/>
            <a:headEnd/>
            <a:tailEnd/>
          </a:ln>
        </p:spPr>
        <p:txBody>
          <a:bodyPr lIns="93075" tIns="46537" rIns="93075" bIns="46537"/>
          <a:lstStyle/>
          <a:p>
            <a:pPr>
              <a:defRPr/>
            </a:pPr>
            <a:fld id="{5BFD637F-9286-5748-9311-D21C796D2EB7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46125"/>
            <a:ext cx="6823075" cy="3838575"/>
          </a:xfrm>
          <a:solidFill>
            <a:srgbClr val="FFFFFF"/>
          </a:solidFill>
          <a:ln/>
        </p:spPr>
      </p:sp>
      <p:sp>
        <p:nvSpPr>
          <p:cNvPr id="901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5292" y="4853403"/>
            <a:ext cx="5208717" cy="4636685"/>
          </a:xfrm>
          <a:ln>
            <a:miter lim="800000"/>
            <a:headEnd/>
            <a:tailEnd/>
          </a:ln>
        </p:spPr>
        <p:txBody>
          <a:bodyPr wrap="none" lIns="99823" tIns="49912" rIns="99823" bIns="49912" anchor="ctr"/>
          <a:lstStyle/>
          <a:p>
            <a:pPr>
              <a:defRPr/>
            </a:pPr>
            <a:r>
              <a:rPr lang="de-DE" dirty="0" err="1" smtClean="0"/>
              <a:t>Mention</a:t>
            </a:r>
            <a:r>
              <a:rPr lang="de-DE" dirty="0" smtClean="0"/>
              <a:t>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Add X </a:t>
            </a:r>
            <a:r>
              <a:rPr lang="de-DE" dirty="0" err="1" smtClean="0"/>
              <a:t>section</a:t>
            </a:r>
            <a:r>
              <a:rPr lang="de-DE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678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344260"/>
            <a:ext cx="9144000" cy="729695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360" y="421070"/>
            <a:ext cx="7162800" cy="45983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037285"/>
            <a:ext cx="7162800" cy="1077515"/>
          </a:xfrm>
        </p:spPr>
        <p:txBody>
          <a:bodyPr anchor="b"/>
          <a:lstStyle>
            <a:lvl1pPr marL="0" indent="0">
              <a:buNone/>
              <a:defRPr sz="1500" i="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244" y="-35845"/>
            <a:ext cx="1057276" cy="74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\\cern.ch\dfs\Users\f\flatorre\Documents\My Pictures\Cern3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6" y="-35845"/>
            <a:ext cx="744268" cy="74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87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262788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0"/>
            <a:ext cx="3657600" cy="3262789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477178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17/10/2016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CERN - EURADOS WG9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8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77838"/>
            <a:ext cx="82296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Titolo della slide – </a:t>
            </a:r>
            <a:r>
              <a:rPr lang="it-IT" dirty="0" err="1" smtClean="0"/>
              <a:t>Arial</a:t>
            </a:r>
            <a:r>
              <a:rPr lang="it-IT" dirty="0" smtClean="0"/>
              <a:t> 26pt </a:t>
            </a:r>
            <a:endParaRPr lang="it-IT" dirty="0"/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413414" y="939800"/>
            <a:ext cx="8229600" cy="400110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 smtClean="0"/>
              <a:t>Titolo di secondo livello 20pt </a:t>
            </a: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413413" y="1513047"/>
            <a:ext cx="82295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Corpo del testo 20pt </a:t>
            </a:r>
            <a:r>
              <a:rPr lang="it-IT" dirty="0" err="1" smtClean="0"/>
              <a:t>Arial</a:t>
            </a:r>
            <a:r>
              <a:rPr lang="it-IT" dirty="0" smtClean="0"/>
              <a:t> regular</a:t>
            </a:r>
          </a:p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r>
              <a:rPr lang="it-IT" dirty="0" smtClean="0"/>
              <a:t> </a:t>
            </a:r>
            <a:r>
              <a:rPr lang="it-IT" dirty="0" err="1" smtClean="0"/>
              <a:t>dolor</a:t>
            </a:r>
            <a:r>
              <a:rPr lang="it-IT" dirty="0" smtClean="0"/>
              <a:t> sic </a:t>
            </a:r>
            <a:r>
              <a:rPr lang="it-IT" dirty="0" err="1" smtClean="0"/>
              <a:t>amet</a:t>
            </a:r>
            <a:endParaRPr lang="it-IT" dirty="0" smtClean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413413" y="2556815"/>
            <a:ext cx="8229599" cy="929485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 smtClean="0"/>
              <a:t>Lista 16pt </a:t>
            </a:r>
            <a:r>
              <a:rPr lang="it-IT" dirty="0" err="1" smtClean="0"/>
              <a:t>Arial</a:t>
            </a:r>
            <a:r>
              <a:rPr lang="it-IT" dirty="0" smtClean="0"/>
              <a:t> regular</a:t>
            </a:r>
          </a:p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endParaRPr lang="it-IT" dirty="0" smtClean="0"/>
          </a:p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‹#›</a:t>
            </a:fld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73891" y="4776680"/>
            <a:ext cx="766466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aseline="30000" dirty="0" smtClean="0"/>
              <a:t>10</a:t>
            </a:r>
            <a:r>
              <a:rPr lang="en-US" dirty="0" smtClean="0"/>
              <a:t>B-based GEM neutron detectors           </a:t>
            </a:r>
            <a:r>
              <a:rPr lang="en-US" dirty="0" err="1" smtClean="0"/>
              <a:t>F.Murtas</a:t>
            </a:r>
            <a:r>
              <a:rPr lang="en-US" dirty="0" smtClean="0"/>
              <a:t>                            </a:t>
            </a:r>
            <a:r>
              <a:rPr lang="it-IT" dirty="0" smtClean="0"/>
              <a:t>IEEE NSS MIC 2018,  Sydney, 15 -11-2018 </a:t>
            </a:r>
          </a:p>
        </p:txBody>
      </p:sp>
    </p:spTree>
    <p:extLst>
      <p:ext uri="{BB962C8B-B14F-4D97-AF65-F5344CB8AC3E}">
        <p14:creationId xmlns:p14="http://schemas.microsoft.com/office/powerpoint/2010/main" val="3276779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/>
          <p:nvPr userDrawn="1"/>
        </p:nvSpPr>
        <p:spPr bwMode="auto">
          <a:xfrm>
            <a:off x="0" y="0"/>
            <a:ext cx="9144000" cy="74295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914400"/>
            <a:ext cx="365760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5334000" y="914400"/>
            <a:ext cx="365760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12" y="914400"/>
            <a:ext cx="3659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212" y="1394221"/>
            <a:ext cx="3659188" cy="340637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0976" y="914400"/>
            <a:ext cx="366062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0976" y="1394221"/>
            <a:ext cx="3660625" cy="340637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47800" y="857251"/>
            <a:ext cx="3657600" cy="19595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7800" y="857251"/>
            <a:ext cx="3657600" cy="19595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447800" y="2896792"/>
            <a:ext cx="3657600" cy="196095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7800" y="2896792"/>
            <a:ext cx="3657600" cy="19609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1600" y="914400"/>
            <a:ext cx="7543800" cy="38862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65000"/>
                  <a:alpha val="31000"/>
                </a:schemeClr>
              </a:gs>
              <a:gs pos="85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1500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"/>
            <a:ext cx="7467600" cy="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914400"/>
            <a:ext cx="7467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533400" y="4686300"/>
            <a:ext cx="12954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>
              <a:defRPr/>
            </a:pPr>
            <a:endParaRPr lang="en-US" sz="10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4857750"/>
            <a:ext cx="12192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algn="ctr">
              <a:defRPr/>
            </a:pPr>
            <a:r>
              <a:rPr lang="en-US" sz="1050" dirty="0">
                <a:solidFill>
                  <a:schemeClr val="bg1"/>
                </a:solidFill>
              </a:rPr>
              <a:t> -</a:t>
            </a:r>
            <a:fld id="{6A59D7EB-9048-4DBB-B21A-D5AD76E636FE}" type="slidenum">
              <a:rPr lang="en-US" sz="105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r>
              <a:rPr lang="en-US" sz="105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7" name="NameInfo"/>
          <p:cNvSpPr txBox="1"/>
          <p:nvPr/>
        </p:nvSpPr>
        <p:spPr>
          <a:xfrm>
            <a:off x="7874000" y="4857750"/>
            <a:ext cx="19050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endParaRPr lang="en-US" sz="105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9740" y="4837645"/>
            <a:ext cx="4242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AA5DB9-D22A-4160-9776-E969CB8E7A13}" type="slidenum">
              <a:rPr lang="en-GB" sz="900" smtClean="0"/>
              <a:pPr/>
              <a:t>‹#›</a:t>
            </a:fld>
            <a:endParaRPr lang="en-GB" sz="9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561" y="4857074"/>
            <a:ext cx="2116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003F7E"/>
                </a:solidFill>
              </a:rPr>
              <a:t>F.Murtas</a:t>
            </a:r>
            <a:r>
              <a:rPr lang="it-IT" sz="1200" dirty="0" smtClean="0">
                <a:solidFill>
                  <a:srgbClr val="003F7E"/>
                </a:solidFill>
              </a:rPr>
              <a:t> CERN &amp; INFN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895600" y="485074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dirty="0" err="1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Consiglio</a:t>
            </a:r>
            <a:r>
              <a:rPr lang="en-US" sz="1200" b="0" baseline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baseline="0" dirty="0" err="1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Laboratorio</a:t>
            </a:r>
            <a:r>
              <a:rPr lang="en-US" sz="1200" b="0" baseline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 LNF July 7</a:t>
            </a:r>
            <a:r>
              <a:rPr lang="en-US" sz="1200" b="0" baseline="3000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th</a:t>
            </a:r>
            <a:r>
              <a:rPr lang="en-US" sz="1200" b="0" baseline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dirty="0" smtClean="0">
                <a:solidFill>
                  <a:srgbClr val="003F7E"/>
                </a:solidFill>
                <a:effectLst/>
                <a:latin typeface="Arial" panose="020B0604020202020204" pitchFamily="34" charset="0"/>
              </a:rPr>
              <a:t>2020 </a:t>
            </a:r>
            <a:endParaRPr lang="en-US" sz="1200" b="0" dirty="0">
              <a:solidFill>
                <a:srgbClr val="003F7E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59" r:id="rId4"/>
    <p:sldLayoutId id="2147483660" r:id="rId5"/>
    <p:sldLayoutId id="2147483661" r:id="rId6"/>
    <p:sldLayoutId id="2147483664" r:id="rId7"/>
    <p:sldLayoutId id="2147483665" r:id="rId8"/>
    <p:sldLayoutId id="2147483666" r:id="rId9"/>
    <p:sldLayoutId id="2147483674" r:id="rId10"/>
    <p:sldLayoutId id="2147483675" r:id="rId11"/>
    <p:sldLayoutId id="2147483676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7375E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990099"/>
          </a:solidFill>
          <a:effectLst>
            <a:outerShdw blurRad="38100" dist="38100" dir="2700000" algn="tl">
              <a:srgbClr val="C0C0C0"/>
            </a:outerShdw>
          </a:effectLst>
          <a:latin typeface="Franklin Gothic Medium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 b="1">
          <a:solidFill>
            <a:srgbClr val="37609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376092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 b="1">
          <a:solidFill>
            <a:srgbClr val="376092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200" b="1">
          <a:solidFill>
            <a:srgbClr val="376092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 b="1">
          <a:solidFill>
            <a:srgbClr val="37609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rgbClr val="004F9E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310" y="382665"/>
            <a:ext cx="7181734" cy="537670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LNF @ NToF</a:t>
            </a:r>
            <a:endParaRPr lang="en-US" sz="3600" cap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0" name="Text Placeholder 2"/>
          <p:cNvSpPr>
            <a:spLocks noGrp="1"/>
          </p:cNvSpPr>
          <p:nvPr>
            <p:ph type="body" idx="1"/>
          </p:nvPr>
        </p:nvSpPr>
        <p:spPr>
          <a:xfrm>
            <a:off x="1269170" y="1419600"/>
            <a:ext cx="5847161" cy="645107"/>
          </a:xfrm>
        </p:spPr>
        <p:txBody>
          <a:bodyPr/>
          <a:lstStyle/>
          <a:p>
            <a:pPr algn="ctr" eaLnBrk="1" hangingPunct="1"/>
            <a:r>
              <a:rPr lang="en-US" sz="1800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F.Murtas</a:t>
            </a:r>
            <a:r>
              <a:rPr lang="en-US" sz="18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hangingPunct="1"/>
            <a:r>
              <a:rPr lang="en-US" sz="18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INFN - </a:t>
            </a:r>
            <a:r>
              <a:rPr lang="en-US" sz="1800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</a:t>
            </a:r>
            <a:r>
              <a:rPr lang="en-US" sz="18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Nazionali</a:t>
            </a:r>
            <a:r>
              <a:rPr lang="en-US" sz="18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1800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Frascati</a:t>
            </a:r>
            <a:r>
              <a:rPr lang="en-US" sz="18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CERN </a:t>
            </a:r>
            <a:endParaRPr lang="en-US" sz="1600" i="1" dirty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2665" y="2226104"/>
            <a:ext cx="8295480" cy="257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3F7E"/>
                </a:solidFill>
              </a:rPr>
              <a:t>LNF participation at </a:t>
            </a:r>
            <a:r>
              <a:rPr lang="en-US" dirty="0" err="1" smtClean="0">
                <a:solidFill>
                  <a:srgbClr val="003F7E"/>
                </a:solidFill>
              </a:rPr>
              <a:t>nTOF</a:t>
            </a:r>
            <a:r>
              <a:rPr lang="en-US" dirty="0" smtClean="0">
                <a:solidFill>
                  <a:srgbClr val="003F7E"/>
                </a:solidFill>
              </a:rPr>
              <a:t> @ CERN</a:t>
            </a:r>
            <a:endParaRPr lang="en-US" dirty="0" smtClean="0">
              <a:solidFill>
                <a:srgbClr val="003F7E"/>
              </a:solidFill>
            </a:endParaRPr>
          </a:p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3F7E"/>
                </a:solidFill>
              </a:rPr>
              <a:t>Beam dump in EAR1 instrumentation</a:t>
            </a:r>
          </a:p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3F7E"/>
                </a:solidFill>
              </a:rPr>
              <a:t>Use of Timepixes in nTOF</a:t>
            </a:r>
          </a:p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3F7E"/>
                </a:solidFill>
              </a:rPr>
              <a:t>Alignment system using TimepixQuad </a:t>
            </a:r>
          </a:p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FF0000"/>
                </a:solidFill>
              </a:rPr>
              <a:t>nGEM </a:t>
            </a:r>
            <a:r>
              <a:rPr lang="it-IT" dirty="0" smtClean="0">
                <a:solidFill>
                  <a:srgbClr val="003F7E"/>
                </a:solidFill>
              </a:rPr>
              <a:t>: a gas chamber for </a:t>
            </a:r>
            <a:r>
              <a:rPr lang="it-IT" dirty="0" smtClean="0">
                <a:solidFill>
                  <a:srgbClr val="FF0000"/>
                </a:solidFill>
              </a:rPr>
              <a:t>thermal neutron high </a:t>
            </a:r>
            <a:r>
              <a:rPr lang="it-IT" dirty="0" smtClean="0">
                <a:solidFill>
                  <a:srgbClr val="FF0000"/>
                </a:solidFill>
              </a:rPr>
              <a:t>efficiency detection</a:t>
            </a:r>
          </a:p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003F7E"/>
                </a:solidFill>
              </a:rPr>
              <a:t>Experimental group and requests </a:t>
            </a:r>
            <a:endParaRPr lang="en-GB" dirty="0" smtClean="0">
              <a:solidFill>
                <a:srgbClr val="003F7E"/>
              </a:solidFill>
            </a:endParaRPr>
          </a:p>
          <a:p>
            <a:pPr marL="342900" indent="-342900"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fr-CH" b="1" dirty="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ts val="45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7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145" y="0"/>
            <a:ext cx="7467600" cy="70842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Diamondpix</a:t>
            </a:r>
            <a:r>
              <a:rPr lang="it-IT" dirty="0" smtClean="0"/>
              <a:t> : a radiation hardness detector </a:t>
            </a:r>
            <a:endParaRPr lang="en-GB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5445" y="422869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495" y="4109066"/>
            <a:ext cx="9336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Details on :</a:t>
            </a:r>
          </a:p>
          <a:p>
            <a:r>
              <a:rPr lang="en-US" sz="1800" dirty="0" err="1" smtClean="0">
                <a:solidFill>
                  <a:srgbClr val="009644"/>
                </a:solidFill>
              </a:rPr>
              <a:t>Diamondpix</a:t>
            </a:r>
            <a:r>
              <a:rPr lang="en-US" sz="1800" dirty="0" smtClean="0">
                <a:solidFill>
                  <a:srgbClr val="009644"/>
                </a:solidFill>
              </a:rPr>
              <a:t>: a CVD diamond detector with Timepix3 chip interface  </a:t>
            </a:r>
            <a:r>
              <a:rPr lang="en-US" sz="1800" dirty="0" smtClean="0">
                <a:solidFill>
                  <a:srgbClr val="FF0000"/>
                </a:solidFill>
              </a:rPr>
              <a:t>TNS 00581-2018-R1 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0" name="Picture" descr="C:\Users\claps\Desktop\DIAMONDs\ImmaginiPoster\neutron&amp;gamma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176" y="798218"/>
            <a:ext cx="3286964" cy="292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5835" y="3656770"/>
            <a:ext cx="3858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3F7E"/>
                </a:solidFill>
              </a:rPr>
              <a:t>Neutron / Gamma discrimination</a:t>
            </a:r>
            <a:endParaRPr lang="it-IT" dirty="0">
              <a:solidFill>
                <a:srgbClr val="003F7E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942041" y="613572"/>
            <a:ext cx="7991850" cy="3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049" name="Picture" descr="n14MeV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991" y="1246298"/>
            <a:ext cx="5327900" cy="166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 flipV="1">
            <a:off x="3942041" y="2911267"/>
            <a:ext cx="79918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16" name="Group 15"/>
          <p:cNvGrpSpPr/>
          <p:nvPr/>
        </p:nvGrpSpPr>
        <p:grpSpPr>
          <a:xfrm>
            <a:off x="3727090" y="2863633"/>
            <a:ext cx="4698866" cy="400110"/>
            <a:chOff x="3727090" y="2863633"/>
            <a:chExt cx="4698866" cy="400110"/>
          </a:xfrm>
        </p:grpSpPr>
        <p:sp>
          <p:nvSpPr>
            <p:cNvPr id="12" name="TextBox 11"/>
            <p:cNvSpPr txBox="1"/>
            <p:nvPr/>
          </p:nvSpPr>
          <p:spPr>
            <a:xfrm>
              <a:off x="5631074" y="2863633"/>
              <a:ext cx="12250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3F7E"/>
                  </a:solidFill>
                </a:rPr>
                <a:t>N</a:t>
              </a:r>
              <a:r>
                <a:rPr lang="it-IT" dirty="0" smtClean="0">
                  <a:solidFill>
                    <a:srgbClr val="003F7E"/>
                  </a:solidFill>
                </a:rPr>
                <a:t>eutrons</a:t>
              </a:r>
              <a:endParaRPr lang="it-IT" dirty="0">
                <a:solidFill>
                  <a:srgbClr val="003F7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02544" y="2863633"/>
              <a:ext cx="122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3F7E"/>
                  </a:solidFill>
                </a:rPr>
                <a:t>G</a:t>
              </a:r>
              <a:r>
                <a:rPr lang="it-IT" dirty="0" smtClean="0">
                  <a:solidFill>
                    <a:srgbClr val="003F7E"/>
                  </a:solidFill>
                </a:rPr>
                <a:t>ammas</a:t>
              </a:r>
              <a:endParaRPr lang="it-IT" dirty="0">
                <a:solidFill>
                  <a:srgbClr val="003F7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27090" y="2863633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3F7E"/>
                  </a:solidFill>
                </a:rPr>
                <a:t>Beam image</a:t>
              </a:r>
              <a:endParaRPr lang="it-IT" dirty="0">
                <a:solidFill>
                  <a:srgbClr val="003F7E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07575" y="4155232"/>
            <a:ext cx="4697941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G.Claps</a:t>
            </a:r>
            <a:r>
              <a:rPr lang="en-GB" sz="1200" dirty="0" smtClean="0"/>
              <a:t>,  F, </a:t>
            </a:r>
            <a:r>
              <a:rPr lang="en-GB" sz="1200" dirty="0" err="1" smtClean="0"/>
              <a:t>Cordella</a:t>
            </a:r>
            <a:r>
              <a:rPr lang="en-GB" sz="1200" dirty="0"/>
              <a:t>, </a:t>
            </a:r>
            <a:r>
              <a:rPr lang="en-GB" sz="1200" dirty="0" err="1" smtClean="0"/>
              <a:t>C.Di</a:t>
            </a:r>
            <a:r>
              <a:rPr lang="en-GB" sz="1200" dirty="0" smtClean="0"/>
              <a:t> </a:t>
            </a:r>
            <a:r>
              <a:rPr lang="en-GB" sz="1200" dirty="0"/>
              <a:t>G</a:t>
            </a:r>
            <a:r>
              <a:rPr lang="en-GB" sz="1200" dirty="0" smtClean="0"/>
              <a:t>iulio</a:t>
            </a:r>
            <a:r>
              <a:rPr lang="en-GB" sz="1200" dirty="0" smtClean="0"/>
              <a:t>, L. </a:t>
            </a:r>
            <a:r>
              <a:rPr lang="en-GB" sz="1200" dirty="0" err="1" smtClean="0"/>
              <a:t>Foggetta</a:t>
            </a:r>
            <a:r>
              <a:rPr lang="en-GB" sz="1200" dirty="0" smtClean="0"/>
              <a:t>, </a:t>
            </a:r>
            <a:r>
              <a:rPr lang="en-GB" sz="1200" dirty="0" err="1" smtClean="0"/>
              <a:t>F.Murtas</a:t>
            </a:r>
            <a:r>
              <a:rPr lang="en-GB" sz="1200" dirty="0" smtClean="0"/>
              <a:t>, </a:t>
            </a:r>
            <a:r>
              <a:rPr lang="en-GB" sz="1200" dirty="0" err="1" smtClean="0"/>
              <a:t>G.Cavoto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2281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3624" y="2149295"/>
            <a:ext cx="63211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Beam Alignment</a:t>
            </a:r>
          </a:p>
          <a:p>
            <a:pPr algn="ctr"/>
            <a:r>
              <a:rPr lang="it-IT" sz="4000" b="1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it-IT" sz="4000" b="1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ith Timepix</a:t>
            </a:r>
            <a:endParaRPr lang="it-IT" sz="4000" b="1" dirty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60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887" y="0"/>
            <a:ext cx="7467600" cy="708422"/>
          </a:xfrm>
        </p:spPr>
        <p:txBody>
          <a:bodyPr/>
          <a:lstStyle/>
          <a:p>
            <a:r>
              <a:rPr lang="it-IT" dirty="0" smtClean="0"/>
              <a:t>Timepix Neutron Beam Monitor at nTOF 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35" y="967130"/>
            <a:ext cx="3380030" cy="2304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88573" y="1485583"/>
            <a:ext cx="2286225" cy="1286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480" y="967130"/>
            <a:ext cx="2916616" cy="2370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917" y="3547532"/>
            <a:ext cx="90556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3F7E"/>
                </a:solidFill>
              </a:rPr>
              <a:t>In 2018 a beam monitor based on 2 Quad Timepixes </a:t>
            </a:r>
            <a:r>
              <a:rPr lang="it-IT" sz="1600" dirty="0" smtClean="0">
                <a:solidFill>
                  <a:srgbClr val="003F7E"/>
                </a:solidFill>
              </a:rPr>
              <a:t>has </a:t>
            </a:r>
            <a:r>
              <a:rPr lang="it-IT" sz="1600" dirty="0" smtClean="0">
                <a:solidFill>
                  <a:srgbClr val="003F7E"/>
                </a:solidFill>
              </a:rPr>
              <a:t>been installed in </a:t>
            </a:r>
            <a:r>
              <a:rPr lang="it-IT" sz="1600" dirty="0" smtClean="0">
                <a:solidFill>
                  <a:srgbClr val="003F7E"/>
                </a:solidFill>
              </a:rPr>
              <a:t>nTOF </a:t>
            </a:r>
            <a:r>
              <a:rPr lang="it-IT" sz="1600" dirty="0" smtClean="0">
                <a:solidFill>
                  <a:srgbClr val="003F7E"/>
                </a:solidFill>
              </a:rPr>
              <a:t>EAR1</a:t>
            </a:r>
          </a:p>
          <a:p>
            <a:r>
              <a:rPr lang="it-IT" sz="1600" dirty="0" smtClean="0">
                <a:solidFill>
                  <a:srgbClr val="FF0000"/>
                </a:solidFill>
              </a:rPr>
              <a:t>It </a:t>
            </a:r>
            <a:r>
              <a:rPr lang="it-IT" sz="1600" dirty="0" smtClean="0">
                <a:solidFill>
                  <a:srgbClr val="FF0000"/>
                </a:solidFill>
              </a:rPr>
              <a:t>has </a:t>
            </a:r>
            <a:r>
              <a:rPr lang="it-IT" sz="1600" dirty="0" smtClean="0">
                <a:solidFill>
                  <a:srgbClr val="FF0000"/>
                </a:solidFill>
              </a:rPr>
              <a:t>been used for the beam alignment</a:t>
            </a:r>
            <a:r>
              <a:rPr lang="it-IT" sz="1600" dirty="0" smtClean="0">
                <a:solidFill>
                  <a:srgbClr val="003F7E"/>
                </a:solidFill>
              </a:rPr>
              <a:t> and </a:t>
            </a:r>
            <a:r>
              <a:rPr lang="it-IT" sz="1600" dirty="0" smtClean="0">
                <a:solidFill>
                  <a:srgbClr val="003F7E"/>
                </a:solidFill>
              </a:rPr>
              <a:t>it will </a:t>
            </a:r>
            <a:r>
              <a:rPr lang="it-IT" sz="1600" dirty="0" smtClean="0">
                <a:solidFill>
                  <a:srgbClr val="003F7E"/>
                </a:solidFill>
              </a:rPr>
              <a:t>be used for flux measurements in </a:t>
            </a:r>
            <a:r>
              <a:rPr lang="it-IT" sz="1600" dirty="0" smtClean="0">
                <a:solidFill>
                  <a:srgbClr val="003F7E"/>
                </a:solidFill>
              </a:rPr>
              <a:t>2022</a:t>
            </a:r>
            <a:endParaRPr lang="it-IT" sz="1600" dirty="0" smtClean="0">
              <a:solidFill>
                <a:srgbClr val="003F7E"/>
              </a:solidFill>
            </a:endParaRPr>
          </a:p>
          <a:p>
            <a:r>
              <a:rPr lang="it-IT" sz="1600" dirty="0" smtClean="0">
                <a:solidFill>
                  <a:srgbClr val="003F7E"/>
                </a:solidFill>
              </a:rPr>
              <a:t> </a:t>
            </a:r>
            <a:endParaRPr lang="it-IT" sz="1600" dirty="0">
              <a:solidFill>
                <a:srgbClr val="003F7E"/>
              </a:solidFill>
            </a:endParaRPr>
          </a:p>
          <a:p>
            <a:r>
              <a:rPr lang="it-IT" sz="1600" dirty="0" smtClean="0">
                <a:solidFill>
                  <a:srgbClr val="FF0000"/>
                </a:solidFill>
              </a:rPr>
              <a:t>LNF p</a:t>
            </a:r>
            <a:r>
              <a:rPr lang="it-IT" sz="1600" dirty="0" smtClean="0">
                <a:solidFill>
                  <a:srgbClr val="FF0000"/>
                </a:solidFill>
              </a:rPr>
              <a:t>roposed in 2019 </a:t>
            </a:r>
            <a:r>
              <a:rPr lang="it-IT" sz="1600" dirty="0" smtClean="0">
                <a:solidFill>
                  <a:srgbClr val="FF0000"/>
                </a:solidFill>
              </a:rPr>
              <a:t>to realize a second </a:t>
            </a:r>
            <a:r>
              <a:rPr lang="it-IT" sz="1600" dirty="0" smtClean="0">
                <a:solidFill>
                  <a:srgbClr val="FF0000"/>
                </a:solidFill>
              </a:rPr>
              <a:t>alignment system </a:t>
            </a:r>
            <a:r>
              <a:rPr lang="it-IT" sz="1600" dirty="0" smtClean="0">
                <a:solidFill>
                  <a:srgbClr val="FF0000"/>
                </a:solidFill>
              </a:rPr>
              <a:t>in EAR2 </a:t>
            </a:r>
            <a:r>
              <a:rPr lang="it-IT" sz="1600" dirty="0" smtClean="0">
                <a:solidFill>
                  <a:srgbClr val="FF0000"/>
                </a:solidFill>
              </a:rPr>
              <a:t>(financial requests for 2020)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0530" y="2784495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Beam image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995925" y="2456535"/>
            <a:ext cx="192025" cy="9944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61663" y="1265980"/>
            <a:ext cx="1296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nTOF EAR1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1981205" y="2034081"/>
            <a:ext cx="2008331" cy="14169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8396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9045" y="2217807"/>
            <a:ext cx="8257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 on GEM neutron detector</a:t>
            </a:r>
            <a:endParaRPr lang="it-IT" sz="4000" b="1" dirty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700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272394" y="1095841"/>
            <a:ext cx="8520723" cy="3576998"/>
            <a:chOff x="272394" y="1095841"/>
            <a:chExt cx="8520723" cy="3576998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6815" y="2354507"/>
              <a:ext cx="6036302" cy="2318332"/>
            </a:xfrm>
            <a:prstGeom prst="rect">
              <a:avLst/>
            </a:prstGeom>
          </p:spPr>
        </p:pic>
        <p:grpSp>
          <p:nvGrpSpPr>
            <p:cNvPr id="93" name="Group 92"/>
            <p:cNvGrpSpPr/>
            <p:nvPr/>
          </p:nvGrpSpPr>
          <p:grpSpPr>
            <a:xfrm>
              <a:off x="7247620" y="1095841"/>
              <a:ext cx="602772" cy="1195995"/>
              <a:chOff x="7247620" y="1095841"/>
              <a:chExt cx="602772" cy="1195995"/>
            </a:xfrm>
          </p:grpSpPr>
          <p:sp>
            <p:nvSpPr>
              <p:cNvPr id="90" name="Isosceles Triangle 89"/>
              <p:cNvSpPr/>
              <p:nvPr/>
            </p:nvSpPr>
            <p:spPr>
              <a:xfrm>
                <a:off x="7364181" y="1095841"/>
                <a:ext cx="369651" cy="751346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Isosceles Triangle 90"/>
              <p:cNvSpPr/>
              <p:nvPr/>
            </p:nvSpPr>
            <p:spPr>
              <a:xfrm rot="10800000">
                <a:off x="7247620" y="1835488"/>
                <a:ext cx="602772" cy="456348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272394" y="3075466"/>
              <a:ext cx="2536925" cy="276999"/>
            </a:xfrm>
            <a:prstGeom prst="rect">
              <a:avLst/>
            </a:prstGeom>
          </p:spPr>
          <p:txBody>
            <a:bodyPr vert="horz" wrap="square" lIns="91440" tIns="0" rIns="91440" bIns="0" rtlCol="0">
              <a:spAutoFit/>
            </a:bodyPr>
            <a:lstStyle/>
            <a:p>
              <a:r>
                <a:rPr lang="en-US" dirty="0" smtClean="0">
                  <a:solidFill>
                    <a:srgbClr val="004884"/>
                  </a:solidFill>
                </a:rPr>
                <a:t>Detector cross section 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511929" y="2341580"/>
              <a:ext cx="2275585" cy="276999"/>
            </a:xfrm>
            <a:prstGeom prst="rect">
              <a:avLst/>
            </a:prstGeom>
          </p:spPr>
          <p:txBody>
            <a:bodyPr vert="horz" wrap="square" lIns="91440" tIns="0" rIns="91440" bIns="0" rtlCol="0">
              <a:spAutoFit/>
            </a:bodyPr>
            <a:lstStyle/>
            <a:p>
              <a:r>
                <a:rPr lang="en-US" dirty="0" smtClean="0"/>
                <a:t>Borated Slides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120811" y="812348"/>
            <a:ext cx="4104897" cy="1806231"/>
            <a:chOff x="2475765" y="1386900"/>
            <a:chExt cx="4104897" cy="1806231"/>
          </a:xfrm>
        </p:grpSpPr>
        <p:pic>
          <p:nvPicPr>
            <p:cNvPr id="39" name="Immagin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1" b="40539"/>
            <a:stretch/>
          </p:blipFill>
          <p:spPr>
            <a:xfrm>
              <a:off x="2475765" y="1386900"/>
              <a:ext cx="4104897" cy="1806231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2926080" y="2635624"/>
              <a:ext cx="451821" cy="193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</a:t>
            </a:r>
            <a:r>
              <a:rPr lang="it-IT" dirty="0" smtClean="0"/>
              <a:t>he side-on </a:t>
            </a:r>
            <a:r>
              <a:rPr lang="it-IT" dirty="0" err="1" smtClean="0"/>
              <a:t>nGEM</a:t>
            </a:r>
            <a:r>
              <a:rPr lang="it-IT" dirty="0" smtClean="0"/>
              <a:t> detector</a:t>
            </a:r>
            <a:endParaRPr lang="it-IT" dirty="0"/>
          </a:p>
        </p:txBody>
      </p:sp>
      <p:grpSp>
        <p:nvGrpSpPr>
          <p:cNvPr id="31" name="Group 30"/>
          <p:cNvGrpSpPr/>
          <p:nvPr/>
        </p:nvGrpSpPr>
        <p:grpSpPr>
          <a:xfrm>
            <a:off x="372475" y="1095841"/>
            <a:ext cx="3056770" cy="269148"/>
            <a:chOff x="372475" y="1095841"/>
            <a:chExt cx="3056770" cy="269148"/>
          </a:xfrm>
        </p:grpSpPr>
        <p:cxnSp>
          <p:nvCxnSpPr>
            <p:cNvPr id="25" name="Connettore 1 24"/>
            <p:cNvCxnSpPr/>
            <p:nvPr/>
          </p:nvCxnSpPr>
          <p:spPr>
            <a:xfrm>
              <a:off x="2411889" y="1097556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" name="Rettangolo 4"/>
            <p:cNvSpPr/>
            <p:nvPr/>
          </p:nvSpPr>
          <p:spPr>
            <a:xfrm>
              <a:off x="3383526" y="1103732"/>
              <a:ext cx="45719" cy="26125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1 14"/>
            <p:cNvCxnSpPr/>
            <p:nvPr/>
          </p:nvCxnSpPr>
          <p:spPr>
            <a:xfrm>
              <a:off x="372475" y="1103732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555056" y="1098288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742098" y="1102243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945463" y="1096799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1140421" y="1099299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1333400" y="1100262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>
              <a:off x="1540857" y="1098281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1752783" y="1097319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>
              <a:off x="1978647" y="1097327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>
              <a:off x="2194241" y="1098811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2620146" y="1096799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>
              <a:off x="2824701" y="1095842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3023994" y="1097326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/>
          </p:nvCxnSpPr>
          <p:spPr>
            <a:xfrm>
              <a:off x="3218186" y="1095841"/>
              <a:ext cx="0" cy="26125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CasellaDiTesto 35"/>
          <p:cNvSpPr txBox="1"/>
          <p:nvPr/>
        </p:nvSpPr>
        <p:spPr>
          <a:xfrm>
            <a:off x="217924" y="1526680"/>
            <a:ext cx="569387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1 mm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226881" y="1743155"/>
            <a:ext cx="569387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2 mm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230656" y="1955196"/>
            <a:ext cx="569387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1 mm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2132149" y="1026169"/>
            <a:ext cx="3986549" cy="338820"/>
            <a:chOff x="2132149" y="1026169"/>
            <a:chExt cx="3986549" cy="338820"/>
          </a:xfrm>
        </p:grpSpPr>
        <p:cxnSp>
          <p:nvCxnSpPr>
            <p:cNvPr id="43" name="Straight Arrow Connector 42"/>
            <p:cNvCxnSpPr/>
            <p:nvPr/>
          </p:nvCxnSpPr>
          <p:spPr>
            <a:xfrm flipH="1">
              <a:off x="2276272" y="1232871"/>
              <a:ext cx="135617" cy="13211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849716" y="1026169"/>
              <a:ext cx="1600118" cy="169277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en-US" sz="1100" dirty="0" smtClean="0"/>
                <a:t>THERMAL NEUTRON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132149" y="1026169"/>
              <a:ext cx="330540" cy="276999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2411889" y="1232871"/>
              <a:ext cx="3706809" cy="0"/>
            </a:xfrm>
            <a:prstGeom prst="straightConnector1">
              <a:avLst/>
            </a:prstGeom>
            <a:ln>
              <a:solidFill>
                <a:srgbClr val="003A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2146207" y="1375810"/>
            <a:ext cx="237767" cy="1163108"/>
            <a:chOff x="2146207" y="1375810"/>
            <a:chExt cx="237767" cy="1163108"/>
          </a:xfrm>
        </p:grpSpPr>
        <p:grpSp>
          <p:nvGrpSpPr>
            <p:cNvPr id="47" name="Group 46"/>
            <p:cNvGrpSpPr/>
            <p:nvPr/>
          </p:nvGrpSpPr>
          <p:grpSpPr>
            <a:xfrm rot="16200000">
              <a:off x="2097322" y="1475725"/>
              <a:ext cx="335536" cy="135705"/>
              <a:chOff x="6218341" y="2885647"/>
              <a:chExt cx="1688869" cy="365978"/>
            </a:xfrm>
          </p:grpSpPr>
          <p:sp>
            <p:nvSpPr>
              <p:cNvPr id="80" name="Arc 79"/>
              <p:cNvSpPr/>
              <p:nvPr/>
            </p:nvSpPr>
            <p:spPr>
              <a:xfrm>
                <a:off x="6218341" y="2885647"/>
                <a:ext cx="1687130" cy="343466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Arc 80"/>
              <p:cNvSpPr/>
              <p:nvPr/>
            </p:nvSpPr>
            <p:spPr>
              <a:xfrm>
                <a:off x="6218342" y="2946778"/>
                <a:ext cx="1672104" cy="251167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Arc 81"/>
              <p:cNvSpPr/>
              <p:nvPr/>
            </p:nvSpPr>
            <p:spPr>
              <a:xfrm>
                <a:off x="6218344" y="3061971"/>
                <a:ext cx="1672105" cy="45719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Arc 82"/>
              <p:cNvSpPr/>
              <p:nvPr/>
            </p:nvSpPr>
            <p:spPr>
              <a:xfrm flipV="1">
                <a:off x="6220079" y="2908159"/>
                <a:ext cx="1687131" cy="343466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Arc 83"/>
              <p:cNvSpPr/>
              <p:nvPr/>
            </p:nvSpPr>
            <p:spPr>
              <a:xfrm flipV="1">
                <a:off x="6225276" y="2927722"/>
                <a:ext cx="1672105" cy="251167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 rot="16200000">
              <a:off x="2153337" y="1613165"/>
              <a:ext cx="240435" cy="151834"/>
              <a:chOff x="6218347" y="2885643"/>
              <a:chExt cx="1688866" cy="365976"/>
            </a:xfrm>
          </p:grpSpPr>
          <p:sp>
            <p:nvSpPr>
              <p:cNvPr id="75" name="Arc 74"/>
              <p:cNvSpPr/>
              <p:nvPr/>
            </p:nvSpPr>
            <p:spPr>
              <a:xfrm>
                <a:off x="6218347" y="2885643"/>
                <a:ext cx="1687132" cy="343466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Arc 75"/>
              <p:cNvSpPr/>
              <p:nvPr/>
            </p:nvSpPr>
            <p:spPr>
              <a:xfrm>
                <a:off x="6218347" y="2946773"/>
                <a:ext cx="1672105" cy="251166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Arc 76"/>
              <p:cNvSpPr/>
              <p:nvPr/>
            </p:nvSpPr>
            <p:spPr>
              <a:xfrm>
                <a:off x="6218347" y="3061966"/>
                <a:ext cx="1672105" cy="45719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Arc 77"/>
              <p:cNvSpPr/>
              <p:nvPr/>
            </p:nvSpPr>
            <p:spPr>
              <a:xfrm flipV="1">
                <a:off x="6220081" y="2908153"/>
                <a:ext cx="1687132" cy="343466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Arc 78"/>
              <p:cNvSpPr/>
              <p:nvPr/>
            </p:nvSpPr>
            <p:spPr>
              <a:xfrm flipV="1">
                <a:off x="6225276" y="2927723"/>
                <a:ext cx="1672105" cy="251166"/>
              </a:xfrm>
              <a:prstGeom prst="arc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 rot="16200000">
              <a:off x="2076489" y="1828796"/>
              <a:ext cx="377202" cy="198050"/>
              <a:chOff x="1648399" y="2242339"/>
              <a:chExt cx="766745" cy="289686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1648399" y="2242339"/>
                <a:ext cx="755024" cy="179489"/>
                <a:chOff x="6218347" y="2885643"/>
                <a:chExt cx="1688866" cy="365976"/>
              </a:xfrm>
            </p:grpSpPr>
            <p:sp>
              <p:nvSpPr>
                <p:cNvPr id="70" name="Arc 69"/>
                <p:cNvSpPr/>
                <p:nvPr/>
              </p:nvSpPr>
              <p:spPr>
                <a:xfrm>
                  <a:off x="6218347" y="2885643"/>
                  <a:ext cx="1687132" cy="343466"/>
                </a:xfrm>
                <a:prstGeom prst="arc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1" name="Arc 70"/>
                <p:cNvSpPr/>
                <p:nvPr/>
              </p:nvSpPr>
              <p:spPr>
                <a:xfrm>
                  <a:off x="6218347" y="2946773"/>
                  <a:ext cx="1672105" cy="251166"/>
                </a:xfrm>
                <a:prstGeom prst="arc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Arc 71"/>
                <p:cNvSpPr/>
                <p:nvPr/>
              </p:nvSpPr>
              <p:spPr>
                <a:xfrm>
                  <a:off x="6218347" y="3061966"/>
                  <a:ext cx="1672105" cy="45719"/>
                </a:xfrm>
                <a:prstGeom prst="arc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Arc 72"/>
                <p:cNvSpPr/>
                <p:nvPr/>
              </p:nvSpPr>
              <p:spPr>
                <a:xfrm flipV="1">
                  <a:off x="6220081" y="2908153"/>
                  <a:ext cx="1687132" cy="343466"/>
                </a:xfrm>
                <a:prstGeom prst="arc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Arc 73"/>
                <p:cNvSpPr/>
                <p:nvPr/>
              </p:nvSpPr>
              <p:spPr>
                <a:xfrm flipV="1">
                  <a:off x="6225276" y="2927723"/>
                  <a:ext cx="1672105" cy="251166"/>
                </a:xfrm>
                <a:prstGeom prst="arc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4" name="Group 63"/>
              <p:cNvGrpSpPr/>
              <p:nvPr/>
            </p:nvGrpSpPr>
            <p:grpSpPr>
              <a:xfrm>
                <a:off x="1660120" y="2352536"/>
                <a:ext cx="755024" cy="179489"/>
                <a:chOff x="6218347" y="2885643"/>
                <a:chExt cx="1688866" cy="365976"/>
              </a:xfrm>
            </p:grpSpPr>
            <p:sp>
              <p:nvSpPr>
                <p:cNvPr id="65" name="Arc 64"/>
                <p:cNvSpPr/>
                <p:nvPr/>
              </p:nvSpPr>
              <p:spPr>
                <a:xfrm>
                  <a:off x="6218347" y="2885643"/>
                  <a:ext cx="1687132" cy="343466"/>
                </a:xfrm>
                <a:prstGeom prst="arc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Arc 65"/>
                <p:cNvSpPr/>
                <p:nvPr/>
              </p:nvSpPr>
              <p:spPr>
                <a:xfrm>
                  <a:off x="6218347" y="2946773"/>
                  <a:ext cx="1672105" cy="251166"/>
                </a:xfrm>
                <a:prstGeom prst="arc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Arc 66"/>
                <p:cNvSpPr/>
                <p:nvPr/>
              </p:nvSpPr>
              <p:spPr>
                <a:xfrm>
                  <a:off x="6218347" y="3061966"/>
                  <a:ext cx="1672105" cy="45719"/>
                </a:xfrm>
                <a:prstGeom prst="arc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Arc 67"/>
                <p:cNvSpPr/>
                <p:nvPr/>
              </p:nvSpPr>
              <p:spPr>
                <a:xfrm flipV="1">
                  <a:off x="6220081" y="2908153"/>
                  <a:ext cx="1687132" cy="343466"/>
                </a:xfrm>
                <a:prstGeom prst="arc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Arc 68"/>
                <p:cNvSpPr/>
                <p:nvPr/>
              </p:nvSpPr>
              <p:spPr>
                <a:xfrm flipV="1">
                  <a:off x="6225276" y="2927723"/>
                  <a:ext cx="1672105" cy="251166"/>
                </a:xfrm>
                <a:prstGeom prst="arc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 rot="16200000">
              <a:off x="1990568" y="2145512"/>
              <a:ext cx="549045" cy="237767"/>
              <a:chOff x="1648399" y="2242339"/>
              <a:chExt cx="766745" cy="28968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648399" y="2242339"/>
                <a:ext cx="755024" cy="179489"/>
                <a:chOff x="6218347" y="2885643"/>
                <a:chExt cx="1688866" cy="365976"/>
              </a:xfrm>
            </p:grpSpPr>
            <p:sp>
              <p:nvSpPr>
                <p:cNvPr id="58" name="Arc 57"/>
                <p:cNvSpPr/>
                <p:nvPr/>
              </p:nvSpPr>
              <p:spPr>
                <a:xfrm>
                  <a:off x="6218347" y="2885643"/>
                  <a:ext cx="1687132" cy="3434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>
                  <a:off x="6218347" y="2946773"/>
                  <a:ext cx="1672105" cy="2511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>
                  <a:off x="6218347" y="3061966"/>
                  <a:ext cx="1672105" cy="45719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Arc 60"/>
                <p:cNvSpPr/>
                <p:nvPr/>
              </p:nvSpPr>
              <p:spPr>
                <a:xfrm flipV="1">
                  <a:off x="6220081" y="2908153"/>
                  <a:ext cx="1687132" cy="3434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Arc 61"/>
                <p:cNvSpPr/>
                <p:nvPr/>
              </p:nvSpPr>
              <p:spPr>
                <a:xfrm flipV="1">
                  <a:off x="6225276" y="2927723"/>
                  <a:ext cx="1672105" cy="2511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1660120" y="2352536"/>
                <a:ext cx="755024" cy="179489"/>
                <a:chOff x="6218347" y="2885643"/>
                <a:chExt cx="1688866" cy="365976"/>
              </a:xfrm>
            </p:grpSpPr>
            <p:sp>
              <p:nvSpPr>
                <p:cNvPr id="53" name="Arc 52"/>
                <p:cNvSpPr/>
                <p:nvPr/>
              </p:nvSpPr>
              <p:spPr>
                <a:xfrm>
                  <a:off x="6218347" y="2885643"/>
                  <a:ext cx="1687132" cy="3434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Arc 53"/>
                <p:cNvSpPr/>
                <p:nvPr/>
              </p:nvSpPr>
              <p:spPr>
                <a:xfrm>
                  <a:off x="6218347" y="2946773"/>
                  <a:ext cx="1672105" cy="2511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Arc 54"/>
                <p:cNvSpPr/>
                <p:nvPr/>
              </p:nvSpPr>
              <p:spPr>
                <a:xfrm>
                  <a:off x="6218347" y="3061966"/>
                  <a:ext cx="1672105" cy="45719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Arc 55"/>
                <p:cNvSpPr/>
                <p:nvPr/>
              </p:nvSpPr>
              <p:spPr>
                <a:xfrm flipV="1">
                  <a:off x="6220081" y="2908153"/>
                  <a:ext cx="1687132" cy="3434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Arc 56"/>
                <p:cNvSpPr/>
                <p:nvPr/>
              </p:nvSpPr>
              <p:spPr>
                <a:xfrm flipV="1">
                  <a:off x="6225276" y="2927723"/>
                  <a:ext cx="1672105" cy="251166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96" name="Rectangle 95"/>
          <p:cNvSpPr/>
          <p:nvPr/>
        </p:nvSpPr>
        <p:spPr>
          <a:xfrm>
            <a:off x="346137" y="908424"/>
            <a:ext cx="11416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Borated Slides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94714" y="3869944"/>
            <a:ext cx="2492990" cy="553998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30% neutron detection</a:t>
            </a:r>
          </a:p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fficiency at 25 </a:t>
            </a:r>
            <a:r>
              <a:rPr lang="en-US" dirty="0" err="1" smtClean="0">
                <a:solidFill>
                  <a:srgbClr val="FF0000"/>
                </a:solidFill>
              </a:rPr>
              <a:t>meV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966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>
          <a:xfrm>
            <a:off x="124078" y="851279"/>
            <a:ext cx="3497854" cy="274637"/>
          </a:xfrm>
        </p:spPr>
        <p:txBody>
          <a:bodyPr/>
          <a:lstStyle/>
          <a:p>
            <a:r>
              <a:rPr lang="en-US" sz="1600" baseline="30000" dirty="0" smtClean="0">
                <a:solidFill>
                  <a:srgbClr val="FF0000"/>
                </a:solidFill>
              </a:rPr>
              <a:t>10</a:t>
            </a:r>
            <a:r>
              <a:rPr lang="en-US" sz="1600" dirty="0" smtClean="0">
                <a:solidFill>
                  <a:srgbClr val="FF0000"/>
                </a:solidFill>
              </a:rPr>
              <a:t>B-based GEM neutron detectors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13414" y="177838"/>
            <a:ext cx="8730586" cy="400110"/>
          </a:xfrm>
        </p:spPr>
        <p:txBody>
          <a:bodyPr/>
          <a:lstStyle/>
          <a:p>
            <a:r>
              <a:rPr lang="en-US" dirty="0" smtClean="0"/>
              <a:t>Borated GEM: </a:t>
            </a:r>
            <a:r>
              <a:rPr lang="en-US" dirty="0" err="1" smtClean="0"/>
              <a:t>multiborated</a:t>
            </a:r>
            <a:r>
              <a:rPr lang="en-US" dirty="0" smtClean="0"/>
              <a:t> head-on converter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88685" y="2351621"/>
            <a:ext cx="5165979" cy="153888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3A69"/>
                </a:solidFill>
              </a:rPr>
              <a:t>In three years several attempts have been made in collaboration with </a:t>
            </a:r>
            <a:r>
              <a:rPr lang="en-US" dirty="0">
                <a:solidFill>
                  <a:srgbClr val="003A69"/>
                </a:solidFill>
              </a:rPr>
              <a:t>Milano Bicocca, </a:t>
            </a:r>
            <a:r>
              <a:rPr lang="en-US" dirty="0" smtClean="0">
                <a:solidFill>
                  <a:srgbClr val="003A69"/>
                </a:solidFill>
              </a:rPr>
              <a:t>CERN </a:t>
            </a:r>
            <a:r>
              <a:rPr lang="en-US" dirty="0">
                <a:solidFill>
                  <a:srgbClr val="003A69"/>
                </a:solidFill>
              </a:rPr>
              <a:t>and </a:t>
            </a:r>
            <a:r>
              <a:rPr lang="en-US" dirty="0" smtClean="0">
                <a:solidFill>
                  <a:srgbClr val="003A69"/>
                </a:solidFill>
              </a:rPr>
              <a:t>ESS </a:t>
            </a:r>
            <a:r>
              <a:rPr lang="en-US" dirty="0" err="1" smtClean="0">
                <a:solidFill>
                  <a:srgbClr val="003A69"/>
                </a:solidFill>
              </a:rPr>
              <a:t>Liopking</a:t>
            </a:r>
            <a:endParaRPr lang="en-US" dirty="0" smtClean="0">
              <a:solidFill>
                <a:srgbClr val="003A69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nd now a new etching and Boron deposition procedure has been defined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31" y="1275624"/>
            <a:ext cx="3226020" cy="2893985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3621932" y="988598"/>
            <a:ext cx="5522068" cy="1231106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4884"/>
                </a:solidFill>
              </a:rPr>
              <a:t>The borated </a:t>
            </a:r>
            <a:r>
              <a:rPr lang="en-US" dirty="0" smtClean="0">
                <a:solidFill>
                  <a:srgbClr val="004884"/>
                </a:solidFill>
              </a:rPr>
              <a:t>GEM was </a:t>
            </a:r>
            <a:r>
              <a:rPr lang="en-US" dirty="0">
                <a:solidFill>
                  <a:srgbClr val="004884"/>
                </a:solidFill>
              </a:rPr>
              <a:t>p</a:t>
            </a:r>
            <a:r>
              <a:rPr lang="en-US" sz="2000" dirty="0" smtClean="0">
                <a:solidFill>
                  <a:srgbClr val="004884"/>
                </a:solidFill>
              </a:rPr>
              <a:t>roposed for the first time by Cascade project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b</a:t>
            </a:r>
            <a:r>
              <a:rPr lang="en-US" sz="2000" dirty="0" smtClean="0">
                <a:solidFill>
                  <a:srgbClr val="FF0000"/>
                </a:solidFill>
              </a:rPr>
              <a:t>ut problems on boron deposition stability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nd GEM reliability</a:t>
            </a:r>
            <a:r>
              <a:rPr lang="en-US" sz="2000" dirty="0" smtClean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830" y="4107950"/>
            <a:ext cx="8756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A69"/>
                </a:solidFill>
              </a:rPr>
              <a:t>We are assembling </a:t>
            </a:r>
            <a:r>
              <a:rPr lang="en-US" dirty="0" smtClean="0">
                <a:solidFill>
                  <a:srgbClr val="003A69"/>
                </a:solidFill>
              </a:rPr>
              <a:t>a detector for the first characterization.</a:t>
            </a:r>
          </a:p>
          <a:p>
            <a:r>
              <a:rPr lang="en-US" dirty="0">
                <a:solidFill>
                  <a:srgbClr val="003A69"/>
                </a:solidFill>
              </a:rPr>
              <a:t>G</a:t>
            </a:r>
            <a:r>
              <a:rPr lang="en-US" dirty="0" smtClean="0">
                <a:solidFill>
                  <a:srgbClr val="003A69"/>
                </a:solidFill>
              </a:rPr>
              <a:t>ood prospective for high efficiency thermal neutron imaging for </a:t>
            </a:r>
            <a:r>
              <a:rPr lang="en-US" dirty="0" err="1" smtClean="0">
                <a:solidFill>
                  <a:srgbClr val="003A69"/>
                </a:solidFill>
              </a:rPr>
              <a:t>nTOF</a:t>
            </a:r>
            <a:r>
              <a:rPr lang="en-US" dirty="0" smtClean="0">
                <a:solidFill>
                  <a:srgbClr val="003A69"/>
                </a:solidFill>
              </a:rPr>
              <a:t>. </a:t>
            </a:r>
            <a:endParaRPr lang="en-US" dirty="0">
              <a:solidFill>
                <a:srgbClr val="003A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Borated GEM for high efficiency thermal neutrons detector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" b="-309"/>
          <a:stretch/>
        </p:blipFill>
        <p:spPr>
          <a:xfrm>
            <a:off x="468654" y="1438722"/>
            <a:ext cx="2335696" cy="2221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" t="7545" r="-500" b="8196"/>
          <a:stretch/>
        </p:blipFill>
        <p:spPr>
          <a:xfrm>
            <a:off x="3945847" y="1438722"/>
            <a:ext cx="4040123" cy="2221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253" y="996950"/>
            <a:ext cx="9154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GEMPix detector allows to develop and optimize a new thermal neutron detector based on GEM technology.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711204"/>
            <a:ext cx="7341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collaboration between CERN ESS INFN has recently develop a new procedure to realize borated GEM.</a:t>
            </a:r>
          </a:p>
          <a:p>
            <a:endParaRPr lang="en-US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detector efficiency</a:t>
            </a:r>
            <a:r>
              <a: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times the single foil has be reached </a:t>
            </a:r>
            <a:r>
              <a:rPr lang="en-U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uniform big surface </a:t>
            </a:r>
            <a:r>
              <a:rPr lang="en-U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(3x3 </a:t>
            </a:r>
            <a:r>
              <a:rPr lang="en-U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</a:t>
            </a:r>
            <a:r>
              <a:rPr lang="en-US" sz="12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en-US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time </a:t>
            </a: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 ns) and </a:t>
            </a:r>
            <a:r>
              <a: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</a:t>
            </a: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 (50 </a:t>
            </a: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m)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Timepix  electronics.</a:t>
            </a: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8953" y="4542201"/>
            <a:ext cx="4882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F.Murtas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G.Claps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R.De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Oliveira,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C.Lai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G.Croci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A.Muraro</a:t>
            </a:r>
            <a:endParaRPr lang="en-US" sz="1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1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541926" y="2055475"/>
            <a:ext cx="2116935" cy="1612127"/>
            <a:chOff x="419600" y="1458005"/>
            <a:chExt cx="1387240" cy="864717"/>
          </a:xfrm>
        </p:grpSpPr>
        <p:cxnSp>
          <p:nvCxnSpPr>
            <p:cNvPr id="68" name="Straight Connector 67"/>
            <p:cNvCxnSpPr/>
            <p:nvPr/>
          </p:nvCxnSpPr>
          <p:spPr bwMode="auto">
            <a:xfrm>
              <a:off x="424260" y="1458005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421930" y="1742856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421930" y="1679918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419600" y="2027707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419600" y="1964769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419600" y="2322722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>
              <a:off x="419600" y="2259784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Multiboron</a:t>
            </a:r>
            <a:r>
              <a:rPr lang="en-US" dirty="0" smtClean="0"/>
              <a:t> GEM Detector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-957369" y="2803131"/>
            <a:ext cx="2363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GEM Boron Layers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 bwMode="auto">
          <a:xfrm>
            <a:off x="541926" y="4009184"/>
            <a:ext cx="2102713" cy="34212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</a:rPr>
              <a:t>GEMPix detector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41926" y="2055475"/>
            <a:ext cx="2116935" cy="1612127"/>
            <a:chOff x="419600" y="1458005"/>
            <a:chExt cx="1387240" cy="864717"/>
          </a:xfrm>
        </p:grpSpPr>
        <p:cxnSp>
          <p:nvCxnSpPr>
            <p:cNvPr id="38" name="Straight Connector 37"/>
            <p:cNvCxnSpPr/>
            <p:nvPr/>
          </p:nvCxnSpPr>
          <p:spPr bwMode="auto">
            <a:xfrm>
              <a:off x="424260" y="1458005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421930" y="1742856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421930" y="1679918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419600" y="2027707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419600" y="1964769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419600" y="2322722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419600" y="2259784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541926" y="2055475"/>
            <a:ext cx="2116935" cy="1612127"/>
            <a:chOff x="419600" y="1458005"/>
            <a:chExt cx="1387240" cy="864717"/>
          </a:xfrm>
        </p:grpSpPr>
        <p:cxnSp>
          <p:nvCxnSpPr>
            <p:cNvPr id="60" name="Straight Connector 59"/>
            <p:cNvCxnSpPr/>
            <p:nvPr/>
          </p:nvCxnSpPr>
          <p:spPr bwMode="auto">
            <a:xfrm>
              <a:off x="424260" y="1458005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421930" y="1742856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421930" y="1679918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419600" y="2027707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419600" y="1964769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419600" y="2322722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419600" y="2259784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1" name="Group 50"/>
          <p:cNvGrpSpPr/>
          <p:nvPr/>
        </p:nvGrpSpPr>
        <p:grpSpPr>
          <a:xfrm>
            <a:off x="541926" y="2055475"/>
            <a:ext cx="2116935" cy="1612127"/>
            <a:chOff x="419600" y="1458005"/>
            <a:chExt cx="1387240" cy="864717"/>
          </a:xfrm>
        </p:grpSpPr>
        <p:cxnSp>
          <p:nvCxnSpPr>
            <p:cNvPr id="53" name="Straight Connector 52"/>
            <p:cNvCxnSpPr/>
            <p:nvPr/>
          </p:nvCxnSpPr>
          <p:spPr bwMode="auto">
            <a:xfrm>
              <a:off x="421930" y="1742856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421930" y="1679918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419600" y="2027707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419600" y="1964769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419600" y="2322722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419600" y="2259784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424260" y="1458005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541926" y="2055475"/>
            <a:ext cx="2116935" cy="1612127"/>
            <a:chOff x="419600" y="1458005"/>
            <a:chExt cx="1387240" cy="864717"/>
          </a:xfrm>
        </p:grpSpPr>
        <p:cxnSp>
          <p:nvCxnSpPr>
            <p:cNvPr id="17" name="Straight Connector 16"/>
            <p:cNvCxnSpPr/>
            <p:nvPr/>
          </p:nvCxnSpPr>
          <p:spPr bwMode="auto">
            <a:xfrm>
              <a:off x="424260" y="1458005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421930" y="1742856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421930" y="1679918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419600" y="2027707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419600" y="1964769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419600" y="2322722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419600" y="2259784"/>
              <a:ext cx="13825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4" name="Group 83"/>
          <p:cNvGrpSpPr/>
          <p:nvPr/>
        </p:nvGrpSpPr>
        <p:grpSpPr>
          <a:xfrm>
            <a:off x="3407011" y="3931905"/>
            <a:ext cx="5286618" cy="729695"/>
            <a:chOff x="3407011" y="3931905"/>
            <a:chExt cx="5286618" cy="729695"/>
          </a:xfrm>
        </p:grpSpPr>
        <p:grpSp>
          <p:nvGrpSpPr>
            <p:cNvPr id="75" name="Group 74"/>
            <p:cNvGrpSpPr/>
            <p:nvPr/>
          </p:nvGrpSpPr>
          <p:grpSpPr>
            <a:xfrm>
              <a:off x="3407011" y="3931905"/>
              <a:ext cx="2015206" cy="729695"/>
              <a:chOff x="6492250" y="1030220"/>
              <a:chExt cx="2015206" cy="72969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8673" t="5428" b="76614"/>
              <a:stretch/>
            </p:blipFill>
            <p:spPr>
              <a:xfrm>
                <a:off x="6492250" y="1030220"/>
                <a:ext cx="2015206" cy="729695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684275" y="1098848"/>
                <a:ext cx="98616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rgbClr val="FF0000"/>
                    </a:solidFill>
                  </a:rPr>
                  <a:t>    0       0        0</a:t>
                </a:r>
                <a:endParaRPr lang="en-US" sz="9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6" name="Rectangle 75"/>
            <p:cNvSpPr/>
            <p:nvPr/>
          </p:nvSpPr>
          <p:spPr>
            <a:xfrm>
              <a:off x="5419784" y="4096697"/>
              <a:ext cx="32738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003F7E"/>
                  </a:solidFill>
                </a:rPr>
                <a:t>efficiency </a:t>
              </a:r>
              <a:r>
                <a:rPr lang="en-GB" dirty="0">
                  <a:solidFill>
                    <a:srgbClr val="003F7E"/>
                  </a:solidFill>
                </a:rPr>
                <a:t>= </a:t>
              </a:r>
              <a:r>
                <a:rPr lang="en-GB" dirty="0">
                  <a:solidFill>
                    <a:srgbClr val="FF0000"/>
                  </a:solidFill>
                </a:rPr>
                <a:t>1.0 %  (</a:t>
              </a:r>
              <a:r>
                <a:rPr lang="en-GB" dirty="0" smtClean="0">
                  <a:solidFill>
                    <a:srgbClr val="FF0000"/>
                  </a:solidFill>
                </a:rPr>
                <a:t>1 layer)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304635" y="2986386"/>
            <a:ext cx="5517234" cy="883315"/>
            <a:chOff x="3304635" y="2986386"/>
            <a:chExt cx="5517234" cy="883315"/>
          </a:xfrm>
        </p:grpSpPr>
        <p:grpSp>
          <p:nvGrpSpPr>
            <p:cNvPr id="77" name="Group 76"/>
            <p:cNvGrpSpPr/>
            <p:nvPr/>
          </p:nvGrpSpPr>
          <p:grpSpPr>
            <a:xfrm>
              <a:off x="3304635" y="2986386"/>
              <a:ext cx="1941201" cy="883315"/>
              <a:chOff x="6353836" y="2018640"/>
              <a:chExt cx="1941201" cy="88331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450" t="27410" r="53048" b="50852"/>
              <a:stretch/>
            </p:blipFill>
            <p:spPr>
              <a:xfrm>
                <a:off x="6353836" y="2018640"/>
                <a:ext cx="1939627" cy="883315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7308870" y="2148893"/>
                <a:ext cx="98616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rgbClr val="FF0000"/>
                    </a:solidFill>
                  </a:rPr>
                  <a:t> </a:t>
                </a:r>
                <a:r>
                  <a:rPr lang="en-US" sz="900" dirty="0">
                    <a:solidFill>
                      <a:srgbClr val="FF0000"/>
                    </a:solidFill>
                  </a:rPr>
                  <a:t>    0       0   100</a:t>
                </a:r>
                <a:endParaRPr lang="en-US" sz="9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5419784" y="3227988"/>
              <a:ext cx="34020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3F7E"/>
                  </a:solidFill>
                </a:rPr>
                <a:t>efficiency = </a:t>
              </a:r>
              <a:r>
                <a:rPr lang="en-GB" dirty="0">
                  <a:solidFill>
                    <a:srgbClr val="FF0000"/>
                  </a:solidFill>
                </a:rPr>
                <a:t>2.6 %  (</a:t>
              </a:r>
              <a:r>
                <a:rPr lang="en-GB" dirty="0" smtClean="0">
                  <a:solidFill>
                    <a:srgbClr val="FF0000"/>
                  </a:solidFill>
                </a:rPr>
                <a:t>3 layers)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407011" y="2117678"/>
            <a:ext cx="5414858" cy="806505"/>
            <a:chOff x="3407011" y="2117678"/>
            <a:chExt cx="5414858" cy="806505"/>
          </a:xfrm>
        </p:grpSpPr>
        <p:grpSp>
          <p:nvGrpSpPr>
            <p:cNvPr id="79" name="Group 78"/>
            <p:cNvGrpSpPr/>
            <p:nvPr/>
          </p:nvGrpSpPr>
          <p:grpSpPr>
            <a:xfrm>
              <a:off x="3407011" y="2117678"/>
              <a:ext cx="1937201" cy="806505"/>
              <a:chOff x="6356262" y="3070132"/>
              <a:chExt cx="1937201" cy="80650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2121" r="50660" b="28031"/>
              <a:stretch/>
            </p:blipFill>
            <p:spPr>
              <a:xfrm>
                <a:off x="6356262" y="3070132"/>
                <a:ext cx="1937201" cy="80650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323649" y="3125919"/>
                <a:ext cx="82586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rgbClr val="FF0000"/>
                    </a:solidFill>
                  </a:rPr>
                  <a:t>0</a:t>
                </a:r>
                <a:r>
                  <a:rPr lang="en-US" sz="900" dirty="0" smtClean="0">
                    <a:solidFill>
                      <a:srgbClr val="FF0000"/>
                    </a:solidFill>
                  </a:rPr>
                  <a:t>   </a:t>
                </a:r>
                <a:r>
                  <a:rPr lang="en-US" sz="900" dirty="0">
                    <a:solidFill>
                      <a:srgbClr val="FF0000"/>
                    </a:solidFill>
                  </a:rPr>
                  <a:t>100   100</a:t>
                </a:r>
                <a:endParaRPr lang="en-US" sz="9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5419784" y="2320875"/>
              <a:ext cx="34020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003F7E"/>
                  </a:solidFill>
                </a:rPr>
                <a:t>efficiency </a:t>
              </a:r>
              <a:r>
                <a:rPr lang="en-GB" dirty="0">
                  <a:solidFill>
                    <a:srgbClr val="003F7E"/>
                  </a:solidFill>
                </a:rPr>
                <a:t>= </a:t>
              </a:r>
              <a:r>
                <a:rPr lang="en-GB" dirty="0">
                  <a:solidFill>
                    <a:srgbClr val="FF0000"/>
                  </a:solidFill>
                </a:rPr>
                <a:t>4.0 %  (</a:t>
              </a:r>
              <a:r>
                <a:rPr lang="en-GB" dirty="0" smtClean="0">
                  <a:solidFill>
                    <a:srgbClr val="FF0000"/>
                  </a:solidFill>
                </a:rPr>
                <a:t>5 layers)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381445" y="1248970"/>
            <a:ext cx="5440424" cy="806505"/>
            <a:chOff x="3381445" y="1248970"/>
            <a:chExt cx="5440424" cy="806505"/>
          </a:xfrm>
        </p:grpSpPr>
        <p:grpSp>
          <p:nvGrpSpPr>
            <p:cNvPr id="81" name="Group 80"/>
            <p:cNvGrpSpPr/>
            <p:nvPr/>
          </p:nvGrpSpPr>
          <p:grpSpPr>
            <a:xfrm>
              <a:off x="3381445" y="1248970"/>
              <a:ext cx="1958655" cy="806505"/>
              <a:chOff x="6377308" y="3919565"/>
              <a:chExt cx="1958655" cy="80650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8594" t="75274" r="1520" b="4877"/>
              <a:stretch/>
            </p:blipFill>
            <p:spPr>
              <a:xfrm>
                <a:off x="6377308" y="3919565"/>
                <a:ext cx="1958655" cy="806505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876300" y="3995857"/>
                <a:ext cx="95410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rgbClr val="FF0000"/>
                    </a:solidFill>
                  </a:rPr>
                  <a:t>320  </a:t>
                </a:r>
                <a:r>
                  <a:rPr lang="en-US" sz="900" dirty="0" smtClean="0">
                    <a:solidFill>
                      <a:srgbClr val="FF0000"/>
                    </a:solidFill>
                  </a:rPr>
                  <a:t> 300   </a:t>
                </a:r>
                <a:r>
                  <a:rPr lang="en-US" sz="900" dirty="0">
                    <a:solidFill>
                      <a:srgbClr val="FF0000"/>
                    </a:solidFill>
                  </a:rPr>
                  <a:t>280</a:t>
                </a:r>
                <a:endParaRPr lang="en-US" sz="9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2" name="Rectangle 81"/>
            <p:cNvSpPr/>
            <p:nvPr/>
          </p:nvSpPr>
          <p:spPr>
            <a:xfrm>
              <a:off x="5419784" y="1452167"/>
              <a:ext cx="34020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3F7E"/>
                  </a:solidFill>
                </a:rPr>
                <a:t>efficiency = </a:t>
              </a:r>
              <a:r>
                <a:rPr lang="en-GB" dirty="0">
                  <a:solidFill>
                    <a:srgbClr val="FF0000"/>
                  </a:solidFill>
                </a:rPr>
                <a:t>5.9 % </a:t>
              </a:r>
              <a:r>
                <a:rPr lang="en-GB" dirty="0" smtClean="0">
                  <a:solidFill>
                    <a:srgbClr val="FF0000"/>
                  </a:solidFill>
                </a:rPr>
                <a:t> (7 layers)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61849" y="914919"/>
            <a:ext cx="3264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3F7E"/>
                </a:solidFill>
              </a:rPr>
              <a:t>Applying voltage to the GEM foils </a:t>
            </a:r>
          </a:p>
          <a:p>
            <a:r>
              <a:rPr lang="en-US" sz="1600" dirty="0">
                <a:solidFill>
                  <a:srgbClr val="003F7E"/>
                </a:solidFill>
              </a:rPr>
              <a:t>t</a:t>
            </a:r>
            <a:r>
              <a:rPr lang="en-US" sz="1600" dirty="0" smtClean="0">
                <a:solidFill>
                  <a:srgbClr val="003F7E"/>
                </a:solidFill>
              </a:rPr>
              <a:t>he layers can be switched on/off</a:t>
            </a:r>
            <a:endParaRPr lang="en-US" sz="1600" dirty="0">
              <a:solidFill>
                <a:srgbClr val="003F7E"/>
              </a:solidFill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798760" y="1503501"/>
            <a:ext cx="1622560" cy="2342835"/>
            <a:chOff x="798760" y="1503501"/>
            <a:chExt cx="1622560" cy="2342835"/>
          </a:xfrm>
        </p:grpSpPr>
        <p:grpSp>
          <p:nvGrpSpPr>
            <p:cNvPr id="94" name="Group 93"/>
            <p:cNvGrpSpPr/>
            <p:nvPr/>
          </p:nvGrpSpPr>
          <p:grpSpPr>
            <a:xfrm>
              <a:off x="1038740" y="1532729"/>
              <a:ext cx="1037715" cy="2313607"/>
              <a:chOff x="1192360" y="1532729"/>
              <a:chExt cx="1037715" cy="2313607"/>
            </a:xfrm>
          </p:grpSpPr>
          <p:cxnSp>
            <p:nvCxnSpPr>
              <p:cNvPr id="89" name="Straight Arrow Connector 88"/>
              <p:cNvCxnSpPr/>
              <p:nvPr/>
            </p:nvCxnSpPr>
            <p:spPr bwMode="auto">
              <a:xfrm>
                <a:off x="1192360" y="1532729"/>
                <a:ext cx="0" cy="2313607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0" name="Straight Arrow Connector 89"/>
              <p:cNvCxnSpPr/>
              <p:nvPr/>
            </p:nvCxnSpPr>
            <p:spPr bwMode="auto">
              <a:xfrm>
                <a:off x="1451789" y="1532729"/>
                <a:ext cx="0" cy="2313607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1" name="Straight Arrow Connector 90"/>
              <p:cNvCxnSpPr/>
              <p:nvPr/>
            </p:nvCxnSpPr>
            <p:spPr bwMode="auto">
              <a:xfrm>
                <a:off x="1711218" y="1532729"/>
                <a:ext cx="0" cy="2313607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2" name="Straight Arrow Connector 91"/>
              <p:cNvCxnSpPr/>
              <p:nvPr/>
            </p:nvCxnSpPr>
            <p:spPr bwMode="auto">
              <a:xfrm>
                <a:off x="1970647" y="1532729"/>
                <a:ext cx="0" cy="2313607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3" name="Straight Arrow Connector 92"/>
              <p:cNvCxnSpPr/>
              <p:nvPr/>
            </p:nvCxnSpPr>
            <p:spPr bwMode="auto">
              <a:xfrm>
                <a:off x="2230075" y="1532729"/>
                <a:ext cx="0" cy="2313607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95" name="TextBox 94"/>
            <p:cNvSpPr txBox="1"/>
            <p:nvPr/>
          </p:nvSpPr>
          <p:spPr>
            <a:xfrm>
              <a:off x="798760" y="1503501"/>
              <a:ext cx="16225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</a:t>
              </a:r>
              <a:r>
                <a:rPr lang="en-US" sz="1600" dirty="0" smtClean="0"/>
                <a:t>hermal neutron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409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Thermal Neutron </a:t>
            </a:r>
            <a:r>
              <a:rPr lang="en-US" dirty="0" smtClean="0"/>
              <a:t>detection</a:t>
            </a:r>
            <a:endParaRPr lang="en-US" dirty="0"/>
          </a:p>
        </p:txBody>
      </p:sp>
      <p:pic>
        <p:nvPicPr>
          <p:cNvPr id="3" name="20200212_1825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7395" y="1197005"/>
            <a:ext cx="5657051" cy="3182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67" y="996950"/>
            <a:ext cx="2291265" cy="1718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2655" y="2626373"/>
            <a:ext cx="1671571" cy="2228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437" y="796895"/>
            <a:ext cx="2505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Active area 3x3 cm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endParaRPr lang="en-US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of 10 Borated GEM foils 10x10 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1" y="1009294"/>
            <a:ext cx="3749422" cy="3307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9343" y="818845"/>
            <a:ext cx="5304657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10 GEM foils (10x10 cm</a:t>
            </a:r>
            <a:r>
              <a:rPr lang="en-US" baseline="30000" dirty="0" smtClean="0">
                <a:solidFill>
                  <a:srgbClr val="002060"/>
                </a:solidFill>
              </a:rPr>
              <a:t>2</a:t>
            </a:r>
            <a:r>
              <a:rPr lang="en-US" dirty="0" smtClean="0">
                <a:solidFill>
                  <a:srgbClr val="002060"/>
                </a:solidFill>
              </a:rPr>
              <a:t>) have been borated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in Sweden on February 15</a:t>
            </a:r>
            <a:r>
              <a:rPr lang="en-US" baseline="30000" dirty="0" smtClean="0">
                <a:solidFill>
                  <a:srgbClr val="002060"/>
                </a:solidFill>
              </a:rPr>
              <a:t>th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They are at CERN ready </a:t>
            </a:r>
            <a:r>
              <a:rPr lang="en-US" dirty="0" smtClean="0">
                <a:solidFill>
                  <a:srgbClr val="002060"/>
                </a:solidFill>
              </a:rPr>
              <a:t>after the etching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dirty="0" err="1" smtClean="0">
                <a:solidFill>
                  <a:srgbClr val="002060"/>
                </a:solidFill>
              </a:rPr>
              <a:t>Rui’s</a:t>
            </a:r>
            <a:r>
              <a:rPr lang="en-US" dirty="0" smtClean="0">
                <a:solidFill>
                  <a:srgbClr val="002060"/>
                </a:solidFill>
              </a:rPr>
              <a:t> Laboratory)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Two detectors we’ll be built in Frascati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before September.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The electronic </a:t>
            </a:r>
            <a:r>
              <a:rPr lang="en-US" dirty="0" smtClean="0">
                <a:solidFill>
                  <a:srgbClr val="002060"/>
                </a:solidFill>
              </a:rPr>
              <a:t>readout </a:t>
            </a:r>
            <a:r>
              <a:rPr lang="en-US" dirty="0" smtClean="0">
                <a:solidFill>
                  <a:srgbClr val="002060"/>
                </a:solidFill>
              </a:rPr>
              <a:t>is ready </a:t>
            </a:r>
            <a:r>
              <a:rPr lang="en-US" dirty="0" smtClean="0">
                <a:solidFill>
                  <a:srgbClr val="002060"/>
                </a:solidFill>
              </a:rPr>
              <a:t>:</a:t>
            </a:r>
          </a:p>
          <a:p>
            <a:r>
              <a:rPr lang="en-US" dirty="0">
                <a:solidFill>
                  <a:srgbClr val="002060"/>
                </a:solidFill>
              </a:rPr>
              <a:t>- 256 pads 6x6 </a:t>
            </a:r>
            <a:r>
              <a:rPr lang="en-US" dirty="0" smtClean="0">
                <a:solidFill>
                  <a:srgbClr val="002060"/>
                </a:solidFill>
              </a:rPr>
              <a:t>mm</a:t>
            </a:r>
            <a:r>
              <a:rPr lang="en-US" baseline="30000" dirty="0" smtClean="0">
                <a:solidFill>
                  <a:srgbClr val="002060"/>
                </a:solidFill>
              </a:rPr>
              <a:t>2 </a:t>
            </a:r>
            <a:endParaRPr lang="en-US" baseline="300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</a:rPr>
              <a:t>8 Gemini32 </a:t>
            </a:r>
            <a:r>
              <a:rPr lang="en-US" dirty="0" smtClean="0">
                <a:solidFill>
                  <a:srgbClr val="002060"/>
                </a:solidFill>
              </a:rPr>
              <a:t>boards and FPGA </a:t>
            </a:r>
            <a:r>
              <a:rPr lang="en-US" dirty="0" smtClean="0">
                <a:solidFill>
                  <a:srgbClr val="002060"/>
                </a:solidFill>
              </a:rPr>
              <a:t>board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(designed by </a:t>
            </a:r>
            <a:r>
              <a:rPr lang="en-US" sz="1600" dirty="0" err="1" smtClean="0">
                <a:solidFill>
                  <a:srgbClr val="FF0000"/>
                </a:solidFill>
              </a:rPr>
              <a:t>Corradi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Tagnani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591" y="4404442"/>
            <a:ext cx="3342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F7E"/>
                </a:solidFill>
              </a:rPr>
              <a:t>Paid by </a:t>
            </a:r>
            <a:r>
              <a:rPr lang="en-US" dirty="0" err="1" smtClean="0">
                <a:solidFill>
                  <a:srgbClr val="003F7E"/>
                </a:solidFill>
              </a:rPr>
              <a:t>nTOF</a:t>
            </a:r>
            <a:r>
              <a:rPr lang="en-US" dirty="0">
                <a:solidFill>
                  <a:srgbClr val="003F7E"/>
                </a:solidFill>
              </a:rPr>
              <a:t>-</a:t>
            </a:r>
            <a:r>
              <a:rPr lang="en-US" dirty="0" smtClean="0">
                <a:solidFill>
                  <a:srgbClr val="003F7E"/>
                </a:solidFill>
              </a:rPr>
              <a:t>LNF and MIB</a:t>
            </a:r>
            <a:endParaRPr lang="en-US" dirty="0">
              <a:solidFill>
                <a:srgbClr val="003F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3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Beam Dump Area at </a:t>
            </a:r>
            <a:r>
              <a:rPr lang="en-GB" dirty="0" err="1" smtClean="0"/>
              <a:t>nTOF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3" y="843525"/>
            <a:ext cx="3352762" cy="2514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368" y="3731626"/>
            <a:ext cx="77443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3F7E"/>
                </a:solidFill>
              </a:rPr>
              <a:t>Measuring the time of arrival from the proton hit on target </a:t>
            </a:r>
          </a:p>
          <a:p>
            <a:r>
              <a:rPr lang="en-US" sz="1600" dirty="0" smtClean="0">
                <a:solidFill>
                  <a:srgbClr val="003F7E"/>
                </a:solidFill>
              </a:rPr>
              <a:t>a precise measurement of the neutron energy can be obtained. </a:t>
            </a:r>
          </a:p>
          <a:p>
            <a:endParaRPr lang="en-US" sz="1600" dirty="0" smtClean="0">
              <a:solidFill>
                <a:srgbClr val="003F7E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Two experimental areas : EAR1 (low flux) with a Beam Dump </a:t>
            </a:r>
            <a:r>
              <a:rPr lang="en-US" sz="1600" dirty="0">
                <a:solidFill>
                  <a:srgbClr val="FF0000"/>
                </a:solidFill>
              </a:rPr>
              <a:t>and </a:t>
            </a:r>
            <a:r>
              <a:rPr lang="en-US" sz="1600" dirty="0">
                <a:solidFill>
                  <a:srgbClr val="003F7E"/>
                </a:solidFill>
              </a:rPr>
              <a:t>EAR2 (high flux) 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1230765" y="1241279"/>
            <a:ext cx="844910" cy="345645"/>
          </a:xfrm>
          <a:prstGeom prst="ellips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24000" y="1864868"/>
            <a:ext cx="844910" cy="345645"/>
          </a:xfrm>
          <a:prstGeom prst="ellips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424260" y="3439655"/>
            <a:ext cx="27787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200" dirty="0">
                <a:solidFill>
                  <a:srgbClr val="002060"/>
                </a:solidFill>
                <a:latin typeface="+mn-lt"/>
              </a:rPr>
              <a:t>NTOF </a:t>
            </a:r>
            <a:r>
              <a:rPr lang="en-GB" altLang="it-IT" sz="1200" dirty="0" smtClean="0">
                <a:solidFill>
                  <a:srgbClr val="002060"/>
                </a:solidFill>
                <a:latin typeface="+mn-lt"/>
              </a:rPr>
              <a:t>facility with two neutron beams </a:t>
            </a:r>
            <a:endParaRPr lang="en-GB" altLang="it-IT" sz="1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02" y="843525"/>
            <a:ext cx="4508023" cy="264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6285"/>
            <a:ext cx="7467600" cy="708422"/>
          </a:xfrm>
        </p:spPr>
        <p:txBody>
          <a:bodyPr/>
          <a:lstStyle/>
          <a:p>
            <a:r>
              <a:rPr lang="it-IT" dirty="0" smtClean="0"/>
              <a:t>Financial </a:t>
            </a:r>
            <a:r>
              <a:rPr lang="it-IT" dirty="0" smtClean="0"/>
              <a:t>requests for 2021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70640" y="843525"/>
            <a:ext cx="666067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 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FTE</a:t>
            </a:r>
          </a:p>
          <a:p>
            <a:r>
              <a:rPr lang="en-US" sz="16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50 % 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FM		          INFN</a:t>
            </a:r>
            <a:endParaRPr lang="en-US" sz="1600" dirty="0" smtClean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20 % </a:t>
            </a:r>
            <a:r>
              <a:rPr lang="en-US" sz="1600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Tonino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Pietropaolo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ENEA</a:t>
            </a:r>
            <a:endParaRPr lang="en-US" sz="1600" dirty="0" smtClean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30 % Gerardo Claps      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ENEA</a:t>
            </a:r>
          </a:p>
          <a:p>
            <a:r>
              <a:rPr lang="en-US" sz="16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</a:t>
            </a:r>
            <a:r>
              <a:rPr lang="en-US" sz="16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Nicholas </a:t>
            </a:r>
            <a:r>
              <a:rPr lang="en-US" sz="1600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Terranova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ENEA</a:t>
            </a:r>
            <a:endParaRPr lang="en-US" sz="1600" dirty="0" smtClean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600" dirty="0" smtClean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requests :</a:t>
            </a:r>
          </a:p>
          <a:p>
            <a:r>
              <a:rPr lang="en-US" sz="16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1600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Keuro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Monitor 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(fine tuning position system) </a:t>
            </a:r>
            <a:endParaRPr lang="en-US" sz="1600" dirty="0" smtClean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1600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Keuro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neutron detector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GEMINI boards and FPGA</a:t>
            </a:r>
            <a:endParaRPr lang="en-US" sz="1600" dirty="0" smtClean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Missions :</a:t>
            </a:r>
          </a:p>
          <a:p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 </a:t>
            </a:r>
            <a:r>
              <a:rPr lang="en-US" sz="1600" dirty="0" err="1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Keuro</a:t>
            </a:r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installations and collaboration meetings</a:t>
            </a:r>
          </a:p>
          <a:p>
            <a:r>
              <a:rPr lang="en-US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LNF Facility : clean room 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578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Beam Dump Area at </a:t>
            </a:r>
            <a:r>
              <a:rPr lang="en-GB" dirty="0" err="1" smtClean="0"/>
              <a:t>nTOF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639594" y="820841"/>
            <a:ext cx="5343911" cy="2929435"/>
            <a:chOff x="3639594" y="820841"/>
            <a:chExt cx="5343911" cy="2929435"/>
          </a:xfrm>
        </p:grpSpPr>
        <p:pic>
          <p:nvPicPr>
            <p:cNvPr id="512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564" y="826355"/>
              <a:ext cx="1873658" cy="249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5942" y="820841"/>
              <a:ext cx="3357563" cy="2516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" name="TextBox 4"/>
            <p:cNvSpPr txBox="1">
              <a:spLocks noChangeArrowheads="1"/>
            </p:cNvSpPr>
            <p:nvPr/>
          </p:nvSpPr>
          <p:spPr bwMode="auto">
            <a:xfrm>
              <a:off x="3639594" y="3454627"/>
              <a:ext cx="18838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defRPr sz="2800">
                  <a:solidFill>
                    <a:schemeClr val="tx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defRPr sz="2400">
                  <a:solidFill>
                    <a:srgbClr val="000099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Monotype Sorts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200" dirty="0">
                  <a:solidFill>
                    <a:srgbClr val="002060"/>
                  </a:solidFill>
                  <a:latin typeface="+mn-lt"/>
                </a:rPr>
                <a:t>NTOF Beam dump area </a:t>
              </a:r>
            </a:p>
          </p:txBody>
        </p:sp>
        <p:sp>
          <p:nvSpPr>
            <p:cNvPr id="5126" name="TextBox 5"/>
            <p:cNvSpPr txBox="1">
              <a:spLocks noChangeArrowheads="1"/>
            </p:cNvSpPr>
            <p:nvPr/>
          </p:nvSpPr>
          <p:spPr bwMode="auto">
            <a:xfrm>
              <a:off x="6490336" y="3473277"/>
              <a:ext cx="15520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defRPr sz="2800">
                  <a:solidFill>
                    <a:schemeClr val="tx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defRPr sz="2400">
                  <a:solidFill>
                    <a:srgbClr val="000099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Monotype Sorts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200">
                  <a:solidFill>
                    <a:srgbClr val="002060"/>
                  </a:solidFill>
                  <a:latin typeface="+mn-lt"/>
                </a:rPr>
                <a:t>GEM detector setup</a:t>
              </a:r>
            </a:p>
          </p:txBody>
        </p:sp>
        <p:sp>
          <p:nvSpPr>
            <p:cNvPr id="5127" name="TextBox 6"/>
            <p:cNvSpPr txBox="1">
              <a:spLocks noChangeArrowheads="1"/>
            </p:cNvSpPr>
            <p:nvPr/>
          </p:nvSpPr>
          <p:spPr bwMode="auto">
            <a:xfrm>
              <a:off x="5842637" y="2067148"/>
              <a:ext cx="103425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defRPr sz="2800">
                  <a:solidFill>
                    <a:schemeClr val="tx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defRPr sz="2400">
                  <a:solidFill>
                    <a:srgbClr val="000099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Monotype Sorts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200">
                  <a:solidFill>
                    <a:schemeClr val="bg1"/>
                  </a:solidFill>
                  <a:latin typeface="+mn-lt"/>
                </a:rPr>
                <a:t>FPGA board</a:t>
              </a:r>
            </a:p>
          </p:txBody>
        </p:sp>
        <p:cxnSp>
          <p:nvCxnSpPr>
            <p:cNvPr id="5128" name="Straight Arrow Connector 8"/>
            <p:cNvCxnSpPr>
              <a:cxnSpLocks noChangeShapeType="1"/>
            </p:cNvCxnSpPr>
            <p:nvPr/>
          </p:nvCxnSpPr>
          <p:spPr bwMode="auto">
            <a:xfrm>
              <a:off x="6490337" y="2320751"/>
              <a:ext cx="702469" cy="179784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29" name="TextBox 10"/>
            <p:cNvSpPr txBox="1">
              <a:spLocks noChangeArrowheads="1"/>
            </p:cNvSpPr>
            <p:nvPr/>
          </p:nvSpPr>
          <p:spPr bwMode="auto">
            <a:xfrm>
              <a:off x="7413070" y="3100611"/>
              <a:ext cx="15087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Monotype Sorts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defRPr sz="2800">
                  <a:solidFill>
                    <a:schemeClr val="tx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SzPct val="100000"/>
                <a:defRPr sz="2400">
                  <a:solidFill>
                    <a:srgbClr val="000099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Monotype Sorts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1200">
                  <a:solidFill>
                    <a:schemeClr val="bg1"/>
                  </a:solidFill>
                  <a:latin typeface="+mn-lt"/>
                </a:rPr>
                <a:t>Step motor (10 um)</a:t>
              </a:r>
            </a:p>
          </p:txBody>
        </p:sp>
        <p:cxnSp>
          <p:nvCxnSpPr>
            <p:cNvPr id="5130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7851221" y="2824385"/>
              <a:ext cx="1021556" cy="341710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3" y="843525"/>
            <a:ext cx="3352762" cy="2514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368" y="3731626"/>
            <a:ext cx="81275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3F7E"/>
                </a:solidFill>
              </a:rPr>
              <a:t>One of LNF contribution in the past years was the instrumentation of the dump area with</a:t>
            </a:r>
          </a:p>
          <a:p>
            <a:r>
              <a:rPr lang="en-US" sz="1600" dirty="0">
                <a:solidFill>
                  <a:srgbClr val="003F7E"/>
                </a:solidFill>
              </a:rPr>
              <a:t>a</a:t>
            </a:r>
            <a:r>
              <a:rPr lang="en-US" sz="1600" dirty="0" smtClean="0">
                <a:solidFill>
                  <a:srgbClr val="003F7E"/>
                </a:solidFill>
              </a:rPr>
              <a:t> linear stage for detector tests and characterization (2013-2019) .</a:t>
            </a:r>
          </a:p>
          <a:p>
            <a:endParaRPr lang="en-US" sz="1600" dirty="0" smtClean="0">
              <a:solidFill>
                <a:srgbClr val="003F7E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Thermal and fast neutron GEM detectors </a:t>
            </a:r>
            <a:r>
              <a:rPr lang="en-US" sz="1600" dirty="0" smtClean="0">
                <a:solidFill>
                  <a:srgbClr val="003F7E"/>
                </a:solidFill>
              </a:rPr>
              <a:t>were tested in this area during this period.</a:t>
            </a:r>
            <a:endParaRPr lang="en-US" sz="1600" dirty="0">
              <a:solidFill>
                <a:srgbClr val="003F7E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858684" y="1368844"/>
            <a:ext cx="293235" cy="255131"/>
          </a:xfrm>
          <a:prstGeom prst="ellips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424260" y="3439655"/>
            <a:ext cx="21039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200" dirty="0">
                <a:solidFill>
                  <a:srgbClr val="002060"/>
                </a:solidFill>
                <a:latin typeface="+mn-lt"/>
              </a:rPr>
              <a:t>NTOF </a:t>
            </a:r>
            <a:r>
              <a:rPr lang="en-GB" altLang="it-IT" sz="1200" dirty="0" smtClean="0">
                <a:solidFill>
                  <a:srgbClr val="002060"/>
                </a:solidFill>
                <a:latin typeface="+mn-lt"/>
              </a:rPr>
              <a:t>neutron Beam Dump </a:t>
            </a:r>
            <a:endParaRPr lang="en-GB" altLang="it-IT" sz="1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9" name="Straight Arrow Connector 8"/>
          <p:cNvCxnSpPr>
            <a:endCxn id="5" idx="3"/>
          </p:cNvCxnSpPr>
          <p:nvPr/>
        </p:nvCxnSpPr>
        <p:spPr bwMode="auto">
          <a:xfrm flipV="1">
            <a:off x="923525" y="1586612"/>
            <a:ext cx="978102" cy="17909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5166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0765" y="2264510"/>
            <a:ext cx="6462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</a:t>
            </a:r>
            <a:r>
              <a:rPr lang="en-US" sz="4000" b="1" dirty="0" err="1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Timepixes</a:t>
            </a:r>
            <a:r>
              <a:rPr lang="en-US" sz="4000" b="1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 sz="4000" b="1" dirty="0" err="1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nTOF</a:t>
            </a:r>
            <a:endParaRPr lang="en-US" sz="4000" b="1" dirty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59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775367"/>
            <a:ext cx="3645694" cy="243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06640" y="85417"/>
            <a:ext cx="7450138" cy="685800"/>
          </a:xfrm>
        </p:spPr>
        <p:txBody>
          <a:bodyPr/>
          <a:lstStyle/>
          <a:p>
            <a:pPr>
              <a:lnSpc>
                <a:spcPct val="95000"/>
              </a:lnSpc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lang="en-GB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 Silicon Pixel Detectors</a:t>
            </a:r>
            <a:endParaRPr lang="en-GB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270640" y="3471339"/>
            <a:ext cx="798824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500" dirty="0" smtClean="0">
                <a:solidFill>
                  <a:srgbClr val="003F7E"/>
                </a:solidFill>
              </a:rPr>
              <a:t>Standard </a:t>
            </a:r>
            <a:r>
              <a:rPr lang="en-GB" sz="1500" dirty="0">
                <a:solidFill>
                  <a:srgbClr val="003F7E"/>
                </a:solidFill>
              </a:rPr>
              <a:t>CMOS can be used allowing on-pixel signal processing </a:t>
            </a:r>
          </a:p>
          <a:p>
            <a:endParaRPr lang="en-GB" sz="1500" dirty="0" smtClean="0">
              <a:solidFill>
                <a:srgbClr val="003F7E"/>
              </a:solidFill>
            </a:endParaRPr>
          </a:p>
          <a:p>
            <a:r>
              <a:rPr lang="en-GB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</a:t>
            </a:r>
            <a:r>
              <a:rPr lang="en-GB" sz="16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can be changed </a:t>
            </a:r>
            <a:r>
              <a:rPr lang="en-GB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the </a:t>
            </a:r>
            <a:r>
              <a:rPr lang="en-GB" sz="16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you need :</a:t>
            </a:r>
          </a:p>
          <a:p>
            <a:endParaRPr lang="en-GB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Silicon, </a:t>
            </a:r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GaAs, </a:t>
            </a:r>
            <a:r>
              <a:rPr lang="en-GB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CdTe</a:t>
            </a:r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Diamond … and gas </a:t>
            </a:r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GEMPix detector )</a:t>
            </a:r>
            <a:endParaRPr lang="en-GB" sz="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1500" dirty="0">
              <a:solidFill>
                <a:srgbClr val="003F7E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10" y="958850"/>
            <a:ext cx="2571768" cy="267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08750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0"/>
            <a:ext cx="7467600" cy="708422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Timepix family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utoShape 4" descr="Immagine correl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8" name="Group 17"/>
          <p:cNvGrpSpPr/>
          <p:nvPr/>
        </p:nvGrpSpPr>
        <p:grpSpPr>
          <a:xfrm>
            <a:off x="269362" y="843525"/>
            <a:ext cx="2996868" cy="3994120"/>
            <a:chOff x="269362" y="843525"/>
            <a:chExt cx="2996868" cy="3994120"/>
          </a:xfrm>
        </p:grpSpPr>
        <p:sp>
          <p:nvSpPr>
            <p:cNvPr id="6" name="TextBox 5"/>
            <p:cNvSpPr txBox="1"/>
            <p:nvPr/>
          </p:nvSpPr>
          <p:spPr>
            <a:xfrm>
              <a:off x="472272" y="843525"/>
              <a:ext cx="2014078" cy="2339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Timepix :</a:t>
              </a:r>
            </a:p>
            <a:p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frame oriented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Counting mode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of arrival  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Charge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sz="12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>
                <a:buFont typeface="Wingdings" panose="05000000000000000000" pitchFamily="2" charset="2"/>
                <a:buChar char=""/>
              </a:pP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Dead Time</a:t>
              </a:r>
              <a:endParaRPr lang="it-IT" sz="1400" dirty="0" smtClean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"/>
              </a:pPr>
              <a:r>
                <a:rPr lang="it-IT" sz="14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E</a:t>
              </a:r>
              <a:r>
                <a:rPr lang="it-IT" sz="1400" baseline="-250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vis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&gt; 5 keV</a:t>
              </a:r>
            </a:p>
            <a:p>
              <a:pPr marL="285750" indent="-285750">
                <a:buFont typeface="Wingdings" panose="05000000000000000000" pitchFamily="2" charset="2"/>
                <a:buChar char=""/>
              </a:pP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10 ns resolution</a:t>
              </a:r>
              <a:endPara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kB/s</a:t>
              </a:r>
              <a:endPara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69362" y="3374293"/>
              <a:ext cx="2996868" cy="1463352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034034" y="843525"/>
            <a:ext cx="3731464" cy="3994120"/>
            <a:chOff x="2034034" y="843525"/>
            <a:chExt cx="3731464" cy="3994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58255" y="3380909"/>
              <a:ext cx="1869405" cy="145673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43040" y="843525"/>
              <a:ext cx="2422458" cy="2923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Timepix3</a:t>
              </a:r>
            </a:p>
            <a:p>
              <a:pPr lvl="0"/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Pixel </a:t>
              </a:r>
              <a:r>
                <a:rPr lang="it-IT" sz="16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oriented</a:t>
              </a:r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AND</a:t>
              </a:r>
            </a:p>
            <a:p>
              <a:pPr lvl="0"/>
              <a:r>
                <a:rPr lang="it-IT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frame </a:t>
              </a:r>
              <a:r>
                <a:rPr lang="it-IT" sz="16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oriented</a:t>
              </a:r>
              <a:endParaRPr lang="it-IT" sz="2400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it-IT" sz="1400" dirty="0" err="1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Counting</a:t>
              </a: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it-IT" sz="1400" dirty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</a:t>
              </a:r>
              <a:endPara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it-IT" sz="1400" dirty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of </a:t>
              </a:r>
              <a:r>
                <a:rPr lang="it-IT" sz="1400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arrival   </a:t>
              </a: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</a:t>
              </a:r>
              <a:endPara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it-IT" sz="1400" dirty="0" err="1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Charge</a:t>
              </a:r>
              <a:endParaRPr lang="it-IT" sz="14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Continous measurement</a:t>
              </a: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err="1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E</a:t>
              </a:r>
              <a:r>
                <a:rPr lang="it-IT" sz="1400" baseline="-25000" dirty="0" err="1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vis</a:t>
              </a:r>
              <a:r>
                <a:rPr lang="it-IT" sz="1400" dirty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&gt; </a:t>
              </a:r>
              <a:r>
                <a:rPr lang="it-IT" sz="1400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3 keV</a:t>
              </a:r>
            </a:p>
            <a:p>
              <a:pPr marL="285750" indent="-285750">
                <a:buFont typeface="Wingdings" panose="05000000000000000000" pitchFamily="2" charset="2"/>
                <a:buChar char="J"/>
              </a:pPr>
              <a:r>
                <a:rPr lang="it-IT" sz="1400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1.5 ns resoution</a:t>
              </a: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MB/s</a:t>
              </a: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it-IT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Temperature</a:t>
              </a:r>
              <a:endPara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it-IT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>
              <a:off x="2034034" y="943553"/>
              <a:ext cx="1113745" cy="20005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68977" y="843525"/>
            <a:ext cx="3544591" cy="3994120"/>
            <a:chOff x="5268977" y="843525"/>
            <a:chExt cx="3544591" cy="3994120"/>
          </a:xfrm>
        </p:grpSpPr>
        <p:sp>
          <p:nvSpPr>
            <p:cNvPr id="7" name="TextBox 6"/>
            <p:cNvSpPr txBox="1"/>
            <p:nvPr/>
          </p:nvSpPr>
          <p:spPr>
            <a:xfrm>
              <a:off x="6799490" y="843525"/>
              <a:ext cx="2014078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3F7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Timepix4</a:t>
              </a:r>
            </a:p>
            <a:p>
              <a:pPr lvl="0"/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Pixel </a:t>
              </a:r>
              <a:r>
                <a:rPr lang="it-IT" sz="16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oriented</a:t>
              </a:r>
              <a:endParaRPr lang="it-IT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/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frame </a:t>
              </a:r>
              <a:r>
                <a:rPr lang="it-IT" sz="16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oriented</a:t>
              </a:r>
              <a:endParaRPr lang="it-IT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/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 x </a:t>
              </a:r>
              <a:r>
                <a:rPr lang="it-IT" sz="16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active</a:t>
              </a:r>
              <a:r>
                <a:rPr lang="it-IT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area</a:t>
              </a:r>
              <a:endParaRPr lang="it-IT" sz="2400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7035" y="3380909"/>
              <a:ext cx="2189085" cy="1456736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 bwMode="auto">
            <a:xfrm>
              <a:off x="5268977" y="943553"/>
              <a:ext cx="1113745" cy="20005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79398" y="1923603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30931" y="1923603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000" b="1" dirty="0" smtClean="0">
                  <a:solidFill>
                    <a:srgbClr val="0096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it-IT" sz="4000" b="1" dirty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67799" y="2631489"/>
            <a:ext cx="3007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…finally INFN re-enter</a:t>
            </a:r>
          </a:p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 </a:t>
            </a:r>
            <a:r>
              <a:rPr lang="en-US" dirty="0" err="1" smtClean="0">
                <a:solidFill>
                  <a:srgbClr val="FF0000"/>
                </a:solidFill>
              </a:rPr>
              <a:t>Medipix</a:t>
            </a:r>
            <a:r>
              <a:rPr lang="en-US" dirty="0" smtClean="0">
                <a:solidFill>
                  <a:srgbClr val="FF0000"/>
                </a:solidFill>
              </a:rPr>
              <a:t> collaboration 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7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Timepix in EAR1</a:t>
            </a:r>
            <a:endParaRPr lang="en-GB" dirty="0"/>
          </a:p>
        </p:txBody>
      </p:sp>
      <p:pic>
        <p:nvPicPr>
          <p:cNvPr id="307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9" y="760591"/>
            <a:ext cx="2520171" cy="336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7"/>
          <p:cNvSpPr txBox="1">
            <a:spLocks noChangeArrowheads="1"/>
          </p:cNvSpPr>
          <p:nvPr/>
        </p:nvSpPr>
        <p:spPr bwMode="auto">
          <a:xfrm>
            <a:off x="0" y="4193278"/>
            <a:ext cx="2765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80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defRPr sz="2400">
                <a:solidFill>
                  <a:srgbClr val="000099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Monotype Sorts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200" dirty="0" smtClean="0">
                <a:solidFill>
                  <a:srgbClr val="002060"/>
                </a:solidFill>
                <a:latin typeface="+mn-lt"/>
              </a:rPr>
              <a:t>First measurements were done also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200" dirty="0" smtClean="0">
                <a:solidFill>
                  <a:srgbClr val="002060"/>
                </a:solidFill>
                <a:latin typeface="+mn-lt"/>
              </a:rPr>
              <a:t>with Timepix detectors in 2014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200" dirty="0">
                <a:solidFill>
                  <a:srgbClr val="002060"/>
                </a:solidFill>
                <a:latin typeface="+mn-lt"/>
              </a:rPr>
              <a:t>i</a:t>
            </a:r>
            <a:r>
              <a:rPr lang="en-GB" altLang="it-IT" sz="1200" dirty="0" smtClean="0">
                <a:solidFill>
                  <a:srgbClr val="002060"/>
                </a:solidFill>
                <a:latin typeface="+mn-lt"/>
              </a:rPr>
              <a:t>n EAR1</a:t>
            </a:r>
            <a:endParaRPr lang="en-GB" altLang="it-IT" sz="1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078" name="Straight Arrow Connector 9"/>
          <p:cNvCxnSpPr>
            <a:cxnSpLocks noChangeShapeType="1"/>
          </p:cNvCxnSpPr>
          <p:nvPr/>
        </p:nvCxnSpPr>
        <p:spPr bwMode="auto">
          <a:xfrm flipV="1">
            <a:off x="309045" y="1918865"/>
            <a:ext cx="729695" cy="2311712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65" y="3003131"/>
            <a:ext cx="2157413" cy="161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65" y="842147"/>
            <a:ext cx="2157413" cy="161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86303" y="842147"/>
            <a:ext cx="4123821" cy="1708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500" dirty="0">
                <a:solidFill>
                  <a:srgbClr val="002060"/>
                </a:solidFill>
              </a:rPr>
              <a:t>A converter can be placed on top of the silicon</a:t>
            </a:r>
          </a:p>
          <a:p>
            <a:pPr>
              <a:defRPr/>
            </a:pPr>
            <a:r>
              <a:rPr lang="en-GB" sz="1500" dirty="0">
                <a:solidFill>
                  <a:srgbClr val="002060"/>
                </a:solidFill>
              </a:rPr>
              <a:t>sensor (15x15 mm</a:t>
            </a:r>
            <a:r>
              <a:rPr lang="en-GB" sz="1500" baseline="30000" dirty="0">
                <a:solidFill>
                  <a:srgbClr val="002060"/>
                </a:solidFill>
              </a:rPr>
              <a:t>2</a:t>
            </a:r>
            <a:r>
              <a:rPr lang="en-GB" sz="1500" dirty="0">
                <a:solidFill>
                  <a:srgbClr val="002060"/>
                </a:solidFill>
              </a:rPr>
              <a:t> x 300 micron)</a:t>
            </a:r>
          </a:p>
          <a:p>
            <a:pPr>
              <a:defRPr/>
            </a:pPr>
            <a:endParaRPr lang="en-GB" sz="1500" dirty="0">
              <a:solidFill>
                <a:srgbClr val="00206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2060"/>
                </a:solidFill>
              </a:rPr>
              <a:t>Boron layer (1 micron)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2060"/>
                </a:solidFill>
              </a:rPr>
              <a:t>PE layer (2 mm)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rgbClr val="002060"/>
                </a:solidFill>
              </a:rPr>
              <a:t>Machined PMMA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en-GB" sz="15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9159" y="2948362"/>
            <a:ext cx="3756156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500" dirty="0">
                <a:solidFill>
                  <a:srgbClr val="002060"/>
                </a:solidFill>
              </a:rPr>
              <a:t>The converter can be replaced with the </a:t>
            </a:r>
          </a:p>
          <a:p>
            <a:pPr>
              <a:defRPr/>
            </a:pPr>
            <a:r>
              <a:rPr lang="en-GB" sz="1500" dirty="0">
                <a:solidFill>
                  <a:srgbClr val="002060"/>
                </a:solidFill>
              </a:rPr>
              <a:t>detector in position </a:t>
            </a:r>
          </a:p>
          <a:p>
            <a:pPr>
              <a:defRPr/>
            </a:pPr>
            <a:r>
              <a:rPr lang="en-GB" sz="1500" dirty="0">
                <a:solidFill>
                  <a:srgbClr val="002060"/>
                </a:solidFill>
              </a:rPr>
              <a:t> </a:t>
            </a:r>
          </a:p>
          <a:p>
            <a:pPr>
              <a:defRPr/>
            </a:pPr>
            <a:r>
              <a:rPr lang="en-GB" sz="1500" dirty="0">
                <a:solidFill>
                  <a:srgbClr val="002060"/>
                </a:solidFill>
              </a:rPr>
              <a:t>The sensitivity to thermal or fast neutrons </a:t>
            </a:r>
          </a:p>
          <a:p>
            <a:pPr>
              <a:defRPr/>
            </a:pPr>
            <a:r>
              <a:rPr lang="en-GB" sz="1500" dirty="0">
                <a:solidFill>
                  <a:srgbClr val="002060"/>
                </a:solidFill>
              </a:rPr>
              <a:t>can be changed easily 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en-GB" sz="1500" dirty="0">
              <a:solidFill>
                <a:srgbClr val="002060"/>
              </a:solidFill>
            </a:endParaRPr>
          </a:p>
        </p:txBody>
      </p:sp>
      <p:cxnSp>
        <p:nvCxnSpPr>
          <p:cNvPr id="13" name="Straight Arrow Connector 9"/>
          <p:cNvCxnSpPr>
            <a:cxnSpLocks noChangeShapeType="1"/>
          </p:cNvCxnSpPr>
          <p:nvPr/>
        </p:nvCxnSpPr>
        <p:spPr bwMode="auto">
          <a:xfrm flipV="1">
            <a:off x="309045" y="3654972"/>
            <a:ext cx="576075" cy="568193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3011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089" y="1765245"/>
            <a:ext cx="82493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DIAMONDPix</a:t>
            </a:r>
          </a:p>
          <a:p>
            <a:pPr algn="ctr"/>
            <a:r>
              <a:rPr lang="it-IT" sz="4000" b="1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Higly pixelated diamond </a:t>
            </a:r>
            <a:r>
              <a:rPr lang="it-IT" sz="4000" b="1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</a:t>
            </a:r>
          </a:p>
          <a:p>
            <a:pPr algn="ctr"/>
            <a:r>
              <a:rPr lang="it-IT" sz="4000" b="1" dirty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sz="4000" b="1" dirty="0" smtClean="0">
                <a:solidFill>
                  <a:srgbClr val="003F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ested at nTOF</a:t>
            </a:r>
            <a:endParaRPr lang="it-IT" sz="4000" b="1" dirty="0">
              <a:solidFill>
                <a:srgbClr val="003F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70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126" y="-6053"/>
            <a:ext cx="7467600" cy="708422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Diamondpix</a:t>
            </a:r>
            <a:r>
              <a:rPr lang="it-IT" dirty="0" smtClean="0"/>
              <a:t> : a radiation hardness detector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069795" y="2514142"/>
            <a:ext cx="2492834" cy="1958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51" y="3685495"/>
            <a:ext cx="5835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In 2018  </a:t>
            </a:r>
            <a:r>
              <a:rPr lang="en-US" sz="1800" dirty="0" smtClean="0">
                <a:solidFill>
                  <a:srgbClr val="002060"/>
                </a:solidFill>
              </a:rPr>
              <a:t>two </a:t>
            </a:r>
            <a:r>
              <a:rPr lang="en-US" sz="1800" dirty="0" err="1">
                <a:solidFill>
                  <a:srgbClr val="002060"/>
                </a:solidFill>
              </a:rPr>
              <a:t>D</a:t>
            </a:r>
            <a:r>
              <a:rPr lang="en-US" sz="1800" dirty="0" err="1" smtClean="0">
                <a:solidFill>
                  <a:srgbClr val="002060"/>
                </a:solidFill>
              </a:rPr>
              <a:t>iamondpix</a:t>
            </a:r>
            <a:r>
              <a:rPr lang="en-US" sz="1800" dirty="0" smtClean="0">
                <a:solidFill>
                  <a:srgbClr val="002060"/>
                </a:solidFill>
              </a:rPr>
              <a:t> have been tested on </a:t>
            </a:r>
          </a:p>
          <a:p>
            <a:r>
              <a:rPr lang="en-US" sz="1800" dirty="0" err="1" smtClean="0">
                <a:solidFill>
                  <a:srgbClr val="002060"/>
                </a:solidFill>
              </a:rPr>
              <a:t>nTOF</a:t>
            </a:r>
            <a:r>
              <a:rPr lang="en-US" sz="1800" dirty="0" smtClean="0">
                <a:solidFill>
                  <a:srgbClr val="002060"/>
                </a:solidFill>
              </a:rPr>
              <a:t> for detector characterization and neutron-gamma</a:t>
            </a:r>
          </a:p>
          <a:p>
            <a:r>
              <a:rPr lang="en-US" sz="1800" dirty="0" smtClean="0">
                <a:solidFill>
                  <a:srgbClr val="002060"/>
                </a:solidFill>
              </a:rPr>
              <a:t>discrimination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  <a:endParaRPr lang="en-US" sz="1800" dirty="0" smtClean="0">
              <a:solidFill>
                <a:srgbClr val="002060"/>
              </a:solidFill>
            </a:endParaRPr>
          </a:p>
        </p:txBody>
      </p:sp>
      <p:pic>
        <p:nvPicPr>
          <p:cNvPr id="7" name="Picture" descr="C:\Users\claps\Desktop\DIAMONDs\ImmaginiPoster\projec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91" y="1864826"/>
            <a:ext cx="2401170" cy="162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" descr="C:\Users\claps\Desktop\DIAMONDs\ImmaginiPaper\tiff files\2AFIG.t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47" y="836409"/>
            <a:ext cx="3168650" cy="90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3157901" y="971016"/>
            <a:ext cx="4992787" cy="1525374"/>
            <a:chOff x="3157901" y="971016"/>
            <a:chExt cx="4992787" cy="1525374"/>
          </a:xfrm>
        </p:grpSpPr>
        <p:pic>
          <p:nvPicPr>
            <p:cNvPr id="11" name="Picture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96660" y="971016"/>
              <a:ext cx="143827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09670" y="985764"/>
              <a:ext cx="143827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25748" y="995289"/>
              <a:ext cx="1424940" cy="105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5149189" y="2034725"/>
              <a:ext cx="14285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Pads on diamond </a:t>
              </a:r>
            </a:p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downward surface</a:t>
              </a:r>
              <a:endParaRPr lang="it-IT" sz="1200" dirty="0">
                <a:solidFill>
                  <a:srgbClr val="003F7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57901" y="2016885"/>
              <a:ext cx="1983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Gold cathode on diamond </a:t>
              </a:r>
            </a:p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upward surface</a:t>
              </a:r>
              <a:endParaRPr lang="it-IT" sz="1200" dirty="0">
                <a:solidFill>
                  <a:srgbClr val="003F7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29007" y="2108598"/>
              <a:ext cx="1193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smtClean="0">
                  <a:solidFill>
                    <a:srgbClr val="003F7E"/>
                  </a:solidFill>
                </a:rPr>
                <a:t>Timepix3 Pads</a:t>
              </a:r>
              <a:endParaRPr lang="it-IT" sz="1200" dirty="0">
                <a:solidFill>
                  <a:srgbClr val="003F7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409403" y="689280"/>
            <a:ext cx="2908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3F7E"/>
                </a:solidFill>
                <a:latin typeface="+mn-lt"/>
                <a:ea typeface="Droid Sans Fallback"/>
              </a:rPr>
              <a:t>Made by Element6 and </a:t>
            </a:r>
            <a:r>
              <a:rPr lang="en-US" sz="1200" dirty="0" err="1" smtClean="0">
                <a:solidFill>
                  <a:srgbClr val="003F7E"/>
                </a:solidFill>
                <a:latin typeface="+mn-lt"/>
                <a:ea typeface="Droid Sans Fallback"/>
              </a:rPr>
              <a:t>Fraunhofer</a:t>
            </a:r>
            <a:r>
              <a:rPr lang="en-US" sz="1200" dirty="0" smtClean="0">
                <a:solidFill>
                  <a:srgbClr val="003F7E"/>
                </a:solidFill>
                <a:latin typeface="+mn-lt"/>
                <a:ea typeface="Droid Sans Fallback"/>
              </a:rPr>
              <a:t> </a:t>
            </a:r>
            <a:r>
              <a:rPr lang="en-US" sz="1200" dirty="0">
                <a:solidFill>
                  <a:srgbClr val="003F7E"/>
                </a:solidFill>
                <a:latin typeface="+mn-lt"/>
                <a:ea typeface="Droid Sans Fallback"/>
              </a:rPr>
              <a:t>IZM </a:t>
            </a:r>
            <a:endParaRPr lang="it-IT" sz="1200" dirty="0">
              <a:solidFill>
                <a:srgbClr val="003F7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895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dipix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MedipixTemplate</Template>
  <TotalTime>107057</TotalTime>
  <Words>883</Words>
  <Application>Microsoft Office PowerPoint</Application>
  <PresentationFormat>On-screen Show (16:9)</PresentationFormat>
  <Paragraphs>182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MS PGothic</vt:lpstr>
      <vt:lpstr>Arial</vt:lpstr>
      <vt:lpstr>Droid Sans Fallback</vt:lpstr>
      <vt:lpstr>Franklin Gothic Medium</vt:lpstr>
      <vt:lpstr>Symbol</vt:lpstr>
      <vt:lpstr>Wingdings</vt:lpstr>
      <vt:lpstr>MedipixTemplate</vt:lpstr>
      <vt:lpstr>LNF @ NToF</vt:lpstr>
      <vt:lpstr>Beam Dump Area at nTOF</vt:lpstr>
      <vt:lpstr>Beam Dump Area at nTOF</vt:lpstr>
      <vt:lpstr>PowerPoint Presentation</vt:lpstr>
      <vt:lpstr>Hybrid Silicon Pixel Detectors</vt:lpstr>
      <vt:lpstr>Timepix family</vt:lpstr>
      <vt:lpstr>Timepix in EAR1</vt:lpstr>
      <vt:lpstr>PowerPoint Presentation</vt:lpstr>
      <vt:lpstr>Diamondpix : a radiation hardness detector </vt:lpstr>
      <vt:lpstr>Diamondpix : a radiation hardness detector </vt:lpstr>
      <vt:lpstr>PowerPoint Presentation</vt:lpstr>
      <vt:lpstr>Timepix Neutron Beam Monitor at nTOF </vt:lpstr>
      <vt:lpstr>PowerPoint Presentation</vt:lpstr>
      <vt:lpstr>The side-on nGEM detector</vt:lpstr>
      <vt:lpstr>Borated GEM: multiborated head-on converter</vt:lpstr>
      <vt:lpstr>Borated GEM for high efficiency thermal neutrons detector</vt:lpstr>
      <vt:lpstr>Multiboron GEM Detector</vt:lpstr>
      <vt:lpstr>Thermal Neutron detection</vt:lpstr>
      <vt:lpstr>Production of 10 Borated GEM foils 10x10 cm2</vt:lpstr>
      <vt:lpstr>Financial requests for 2021 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Medipix3 Test set up</dc:title>
  <dc:creator>Xavier Llopart</dc:creator>
  <cp:lastModifiedBy>fabrizio murtas</cp:lastModifiedBy>
  <cp:revision>1383</cp:revision>
  <cp:lastPrinted>2018-10-02T14:52:45Z</cp:lastPrinted>
  <dcterms:created xsi:type="dcterms:W3CDTF">2009-01-28T08:24:25Z</dcterms:created>
  <dcterms:modified xsi:type="dcterms:W3CDTF">2020-07-06T14:58:42Z</dcterms:modified>
</cp:coreProperties>
</file>