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5.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2.jpg" ContentType="image/jpg"/>
  <Override PartName="/ppt/media/image73.jpg" ContentType="image/jpg"/>
  <Override PartName="/ppt/media/image74.jpg" ContentType="image/jpg"/>
  <Override PartName="/ppt/media/image75.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5" r:id="rId2"/>
    <p:sldMasterId id="2147483690" r:id="rId3"/>
    <p:sldMasterId id="2147483696" r:id="rId4"/>
    <p:sldMasterId id="2147483708" r:id="rId5"/>
    <p:sldMasterId id="2147483722" r:id="rId6"/>
    <p:sldMasterId id="2147483728" r:id="rId7"/>
    <p:sldMasterId id="2147483747" r:id="rId8"/>
    <p:sldMasterId id="2147483760" r:id="rId9"/>
  </p:sldMasterIdLst>
  <p:notesMasterIdLst>
    <p:notesMasterId r:id="rId99"/>
  </p:notesMasterIdLst>
  <p:sldIdLst>
    <p:sldId id="256" r:id="rId10"/>
    <p:sldId id="257" r:id="rId11"/>
    <p:sldId id="261" r:id="rId12"/>
    <p:sldId id="260" r:id="rId13"/>
    <p:sldId id="262" r:id="rId14"/>
    <p:sldId id="682" r:id="rId15"/>
    <p:sldId id="303" r:id="rId16"/>
    <p:sldId id="643" r:id="rId17"/>
    <p:sldId id="644" r:id="rId18"/>
    <p:sldId id="645" r:id="rId19"/>
    <p:sldId id="683" r:id="rId20"/>
    <p:sldId id="674" r:id="rId21"/>
    <p:sldId id="675" r:id="rId22"/>
    <p:sldId id="676" r:id="rId23"/>
    <p:sldId id="677" r:id="rId24"/>
    <p:sldId id="678" r:id="rId25"/>
    <p:sldId id="686" r:id="rId26"/>
    <p:sldId id="687" r:id="rId27"/>
    <p:sldId id="688" r:id="rId28"/>
    <p:sldId id="657" r:id="rId29"/>
    <p:sldId id="658" r:id="rId30"/>
    <p:sldId id="659" r:id="rId31"/>
    <p:sldId id="660" r:id="rId32"/>
    <p:sldId id="661" r:id="rId33"/>
    <p:sldId id="665" r:id="rId34"/>
    <p:sldId id="353" r:id="rId35"/>
    <p:sldId id="671" r:id="rId36"/>
    <p:sldId id="359" r:id="rId37"/>
    <p:sldId id="672" r:id="rId38"/>
    <p:sldId id="375" r:id="rId39"/>
    <p:sldId id="684" r:id="rId40"/>
    <p:sldId id="314" r:id="rId41"/>
    <p:sldId id="627" r:id="rId42"/>
    <p:sldId id="592" r:id="rId43"/>
    <p:sldId id="621" r:id="rId44"/>
    <p:sldId id="629" r:id="rId45"/>
    <p:sldId id="631" r:id="rId46"/>
    <p:sldId id="588" r:id="rId47"/>
    <p:sldId id="633" r:id="rId48"/>
    <p:sldId id="634" r:id="rId49"/>
    <p:sldId id="635" r:id="rId50"/>
    <p:sldId id="636" r:id="rId51"/>
    <p:sldId id="637" r:id="rId52"/>
    <p:sldId id="638" r:id="rId53"/>
    <p:sldId id="377" r:id="rId54"/>
    <p:sldId id="378" r:id="rId55"/>
    <p:sldId id="379" r:id="rId56"/>
    <p:sldId id="380" r:id="rId57"/>
    <p:sldId id="381" r:id="rId58"/>
    <p:sldId id="652" r:id="rId59"/>
    <p:sldId id="653" r:id="rId60"/>
    <p:sldId id="654" r:id="rId61"/>
    <p:sldId id="655" r:id="rId62"/>
    <p:sldId id="277" r:id="rId63"/>
    <p:sldId id="273" r:id="rId64"/>
    <p:sldId id="685" r:id="rId65"/>
    <p:sldId id="666" r:id="rId66"/>
    <p:sldId id="266" r:id="rId67"/>
    <p:sldId id="267" r:id="rId68"/>
    <p:sldId id="270" r:id="rId69"/>
    <p:sldId id="275" r:id="rId70"/>
    <p:sldId id="281" r:id="rId71"/>
    <p:sldId id="282" r:id="rId72"/>
    <p:sldId id="667" r:id="rId73"/>
    <p:sldId id="668" r:id="rId74"/>
    <p:sldId id="669" r:id="rId75"/>
    <p:sldId id="670" r:id="rId76"/>
    <p:sldId id="288" r:id="rId77"/>
    <p:sldId id="681" r:id="rId78"/>
    <p:sldId id="332" r:id="rId79"/>
    <p:sldId id="309" r:id="rId80"/>
    <p:sldId id="300" r:id="rId81"/>
    <p:sldId id="680" r:id="rId82"/>
    <p:sldId id="679" r:id="rId83"/>
    <p:sldId id="646" r:id="rId84"/>
    <p:sldId id="371" r:id="rId85"/>
    <p:sldId id="367" r:id="rId86"/>
    <p:sldId id="368" r:id="rId87"/>
    <p:sldId id="370" r:id="rId88"/>
    <p:sldId id="647" r:id="rId89"/>
    <p:sldId id="648" r:id="rId90"/>
    <p:sldId id="649" r:id="rId91"/>
    <p:sldId id="265" r:id="rId92"/>
    <p:sldId id="650" r:id="rId93"/>
    <p:sldId id="263" r:id="rId94"/>
    <p:sldId id="651" r:id="rId95"/>
    <p:sldId id="264" r:id="rId96"/>
    <p:sldId id="258" r:id="rId97"/>
    <p:sldId id="259" r:id="rId98"/>
  </p:sldIdLst>
  <p:sldSz cx="12192000" cy="6858000"/>
  <p:notesSz cx="6858000" cy="9144000"/>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1pPr>
    <a:lvl2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2pPr>
    <a:lvl3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3pPr>
    <a:lvl4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4pPr>
    <a:lvl5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5pPr>
    <a:lvl6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6pPr>
    <a:lvl7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7pPr>
    <a:lvl8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8pPr>
    <a:lvl9pPr marL="0" marR="0" indent="0" algn="l" defTabSz="412750" rtl="0" fontAlgn="auto" latinLnBrk="0" hangingPunct="0">
      <a:lnSpc>
        <a:spcPct val="80000"/>
      </a:lnSpc>
      <a:spcBef>
        <a:spcPts val="1800"/>
      </a:spcBef>
      <a:spcAft>
        <a:spcPts val="0"/>
      </a:spcAft>
      <a:buClrTx/>
      <a:buSzTx/>
      <a:buFontTx/>
      <a:buNone/>
      <a:tabLst/>
      <a:defRPr kumimoji="0" sz="2100" b="0" i="0" u="none" strike="noStrike" cap="none" spc="-21" normalizeH="0" baseline="0">
        <a:ln>
          <a:noFill/>
        </a:ln>
        <a:solidFill>
          <a:srgbClr val="000000"/>
        </a:solidFill>
        <a:effectLst/>
        <a:uFillTx/>
        <a:latin typeface="Founders Grotesk Text"/>
        <a:ea typeface="Founders Grotesk Text"/>
        <a:cs typeface="Founders Grotesk Text"/>
        <a:sym typeface="Founders Grotesk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Ref idx="minor">
          <a:srgbClr val="3A39E5"/>
        </a:fontRef>
        <a:srgbClr val="3A39E5"/>
      </a:tcTxStyle>
      <a:tcStyle>
        <a:tcBdr>
          <a:left>
            <a:ln w="12700" cap="flat">
              <a:solidFill>
                <a:srgbClr val="525760"/>
              </a:solidFill>
              <a:prstDash val="solid"/>
              <a:miter lim="400000"/>
            </a:ln>
          </a:left>
          <a:right>
            <a:ln w="381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noFill/>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458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AEAEA"/>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4585E"/>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458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127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55A61"/>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381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381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3"/>
    <p:restoredTop sz="94694"/>
  </p:normalViewPr>
  <p:slideViewPr>
    <p:cSldViewPr snapToGrid="0" snapToObjects="1">
      <p:cViewPr varScale="1">
        <p:scale>
          <a:sx n="110" d="100"/>
          <a:sy n="110" d="100"/>
        </p:scale>
        <p:origin x="208" y="32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AF4328-E301-7C44-BB88-97ECDFECBF4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it-IT"/>
        </a:p>
      </dgm:t>
    </dgm:pt>
    <dgm:pt modelId="{D10753BC-AA77-B74D-B5DA-AE5C90C15968}">
      <dgm:prSet phldrT="[Testo]"/>
      <dgm:spPr/>
      <dgm:t>
        <a:bodyPr/>
        <a:lstStyle/>
        <a:p>
          <a:r>
            <a:rPr lang="it-IT" dirty="0">
              <a:solidFill>
                <a:srgbClr val="FFFFFF"/>
              </a:solidFill>
            </a:rPr>
            <a:t>DETECTORS</a:t>
          </a:r>
          <a:r>
            <a:rPr lang="it-IT" dirty="0"/>
            <a:t>  </a:t>
          </a:r>
          <a:r>
            <a:rPr lang="it-IT" dirty="0">
              <a:solidFill>
                <a:srgbClr val="FFFF00"/>
              </a:solidFill>
            </a:rPr>
            <a:t>4</a:t>
          </a:r>
        </a:p>
      </dgm:t>
    </dgm:pt>
    <dgm:pt modelId="{F941660D-C79D-0F44-AE0F-5047EAB0F20E}" type="parTrans" cxnId="{755D6E5E-91E9-A74E-AD45-848D68786B75}">
      <dgm:prSet/>
      <dgm:spPr/>
      <dgm:t>
        <a:bodyPr/>
        <a:lstStyle/>
        <a:p>
          <a:endParaRPr lang="it-IT"/>
        </a:p>
      </dgm:t>
    </dgm:pt>
    <dgm:pt modelId="{DE2414F4-CFDA-C64C-BEDC-FD3CBA4F0D8E}" type="sibTrans" cxnId="{755D6E5E-91E9-A74E-AD45-848D68786B75}">
      <dgm:prSet/>
      <dgm:spPr/>
      <dgm:t>
        <a:bodyPr/>
        <a:lstStyle/>
        <a:p>
          <a:endParaRPr lang="it-IT"/>
        </a:p>
      </dgm:t>
    </dgm:pt>
    <dgm:pt modelId="{DBD91F0B-4143-A64A-946B-02E8F378964F}">
      <dgm:prSet phldrT="[Testo]"/>
      <dgm:spPr/>
      <dgm:t>
        <a:bodyPr/>
        <a:lstStyle/>
        <a:p>
          <a:r>
            <a:rPr lang="it-IT" dirty="0"/>
            <a:t>ENTER_BNCT</a:t>
          </a:r>
        </a:p>
      </dgm:t>
    </dgm:pt>
    <dgm:pt modelId="{ECEDEDE8-F420-7742-B0A7-0A6086D2833C}" type="parTrans" cxnId="{90EB254C-C0ED-D844-ABF4-BDE98A6E3C41}">
      <dgm:prSet/>
      <dgm:spPr/>
      <dgm:t>
        <a:bodyPr/>
        <a:lstStyle/>
        <a:p>
          <a:endParaRPr lang="it-IT"/>
        </a:p>
      </dgm:t>
    </dgm:pt>
    <dgm:pt modelId="{FC28B4A4-9298-F24B-9977-883D0469EE82}" type="sibTrans" cxnId="{90EB254C-C0ED-D844-ABF4-BDE98A6E3C41}">
      <dgm:prSet/>
      <dgm:spPr/>
      <dgm:t>
        <a:bodyPr/>
        <a:lstStyle/>
        <a:p>
          <a:endParaRPr lang="it-IT"/>
        </a:p>
      </dgm:t>
    </dgm:pt>
    <dgm:pt modelId="{8FEB0CD8-8160-2842-900B-A756B60C7DF6}">
      <dgm:prSet phldrT="[Testo]"/>
      <dgm:spPr/>
      <dgm:t>
        <a:bodyPr/>
        <a:lstStyle/>
        <a:p>
          <a:r>
            <a:rPr lang="it-IT" dirty="0"/>
            <a:t>SIMP</a:t>
          </a:r>
        </a:p>
      </dgm:t>
    </dgm:pt>
    <dgm:pt modelId="{91D68D3D-DC12-9A40-AD9E-888906F1B08F}" type="parTrans" cxnId="{0844A699-AD41-8C4E-A5D5-009C8507ACFB}">
      <dgm:prSet/>
      <dgm:spPr/>
      <dgm:t>
        <a:bodyPr/>
        <a:lstStyle/>
        <a:p>
          <a:endParaRPr lang="it-IT"/>
        </a:p>
      </dgm:t>
    </dgm:pt>
    <dgm:pt modelId="{C26B243A-C246-A141-AC22-5089EE964E82}" type="sibTrans" cxnId="{0844A699-AD41-8C4E-A5D5-009C8507ACFB}">
      <dgm:prSet/>
      <dgm:spPr/>
      <dgm:t>
        <a:bodyPr/>
        <a:lstStyle/>
        <a:p>
          <a:endParaRPr lang="it-IT"/>
        </a:p>
      </dgm:t>
    </dgm:pt>
    <dgm:pt modelId="{364368B1-9D4C-5F44-B933-BA9BB0CC73F4}">
      <dgm:prSet phldrT="[Testo]"/>
      <dgm:spPr/>
      <dgm:t>
        <a:bodyPr/>
        <a:lstStyle/>
        <a:p>
          <a:r>
            <a:rPr lang="it-IT" dirty="0">
              <a:solidFill>
                <a:srgbClr val="FFFFFF"/>
              </a:solidFill>
            </a:rPr>
            <a:t>INTERDISCIPLINARY</a:t>
          </a:r>
          <a:r>
            <a:rPr lang="it-IT" dirty="0"/>
            <a:t> </a:t>
          </a:r>
          <a:r>
            <a:rPr lang="it-IT" dirty="0">
              <a:solidFill>
                <a:srgbClr val="FFFF00"/>
              </a:solidFill>
            </a:rPr>
            <a:t>4</a:t>
          </a:r>
          <a:endParaRPr lang="it-IT" dirty="0"/>
        </a:p>
      </dgm:t>
    </dgm:pt>
    <dgm:pt modelId="{279D7917-6A24-2B4F-80BD-A42895EBDD6F}" type="parTrans" cxnId="{48DE08B6-D9BF-2B41-989D-4304099E072C}">
      <dgm:prSet/>
      <dgm:spPr/>
      <dgm:t>
        <a:bodyPr/>
        <a:lstStyle/>
        <a:p>
          <a:endParaRPr lang="it-IT"/>
        </a:p>
      </dgm:t>
    </dgm:pt>
    <dgm:pt modelId="{A2F41B1A-9EE7-4140-8E24-17AFA4AD2E1D}" type="sibTrans" cxnId="{48DE08B6-D9BF-2B41-989D-4304099E072C}">
      <dgm:prSet/>
      <dgm:spPr/>
      <dgm:t>
        <a:bodyPr/>
        <a:lstStyle/>
        <a:p>
          <a:endParaRPr lang="it-IT"/>
        </a:p>
      </dgm:t>
    </dgm:pt>
    <dgm:pt modelId="{764AB369-7A1A-7344-90C1-5CD4E048C318}">
      <dgm:prSet phldrT="[Testo]"/>
      <dgm:spPr/>
      <dgm:t>
        <a:bodyPr/>
        <a:lstStyle/>
        <a:p>
          <a:r>
            <a:rPr lang="it-IT" dirty="0"/>
            <a:t>GLARE_X</a:t>
          </a:r>
        </a:p>
      </dgm:t>
    </dgm:pt>
    <dgm:pt modelId="{A258EBA8-BF65-984E-AA98-7BEEA5A6D460}" type="parTrans" cxnId="{5339B61C-502B-BB48-9804-EC6A1F0B625B}">
      <dgm:prSet/>
      <dgm:spPr/>
      <dgm:t>
        <a:bodyPr/>
        <a:lstStyle/>
        <a:p>
          <a:endParaRPr lang="it-IT"/>
        </a:p>
      </dgm:t>
    </dgm:pt>
    <dgm:pt modelId="{148F4358-B7BD-AC44-936A-2142AA963497}" type="sibTrans" cxnId="{5339B61C-502B-BB48-9804-EC6A1F0B625B}">
      <dgm:prSet/>
      <dgm:spPr/>
      <dgm:t>
        <a:bodyPr/>
        <a:lstStyle/>
        <a:p>
          <a:endParaRPr lang="it-IT"/>
        </a:p>
      </dgm:t>
    </dgm:pt>
    <dgm:pt modelId="{46498C23-A4EC-0349-8C99-257A78B9CC57}">
      <dgm:prSet phldrT="[Testo]"/>
      <dgm:spPr/>
      <dgm:t>
        <a:bodyPr/>
        <a:lstStyle/>
        <a:p>
          <a:r>
            <a:rPr lang="it-IT" dirty="0"/>
            <a:t>OLAGS DTZ</a:t>
          </a:r>
        </a:p>
      </dgm:t>
    </dgm:pt>
    <dgm:pt modelId="{A25066E5-8624-DC4A-B38F-C12CEF9F2897}" type="parTrans" cxnId="{923C5401-8E36-4341-A1BD-2F819652F652}">
      <dgm:prSet/>
      <dgm:spPr/>
      <dgm:t>
        <a:bodyPr/>
        <a:lstStyle/>
        <a:p>
          <a:endParaRPr lang="it-IT"/>
        </a:p>
      </dgm:t>
    </dgm:pt>
    <dgm:pt modelId="{78B21EE2-D087-FC4F-AE3C-B61B76433AFA}" type="sibTrans" cxnId="{923C5401-8E36-4341-A1BD-2F819652F652}">
      <dgm:prSet/>
      <dgm:spPr/>
      <dgm:t>
        <a:bodyPr/>
        <a:lstStyle/>
        <a:p>
          <a:endParaRPr lang="it-IT"/>
        </a:p>
      </dgm:t>
    </dgm:pt>
    <dgm:pt modelId="{EC3E69DD-61D3-CF48-B66B-89E6DEEA14C9}">
      <dgm:prSet phldrT="[Testo]"/>
      <dgm:spPr/>
      <dgm:t>
        <a:bodyPr/>
        <a:lstStyle/>
        <a:p>
          <a:r>
            <a:rPr lang="it-IT" dirty="0">
              <a:solidFill>
                <a:srgbClr val="FFFFFF"/>
              </a:solidFill>
            </a:rPr>
            <a:t>ACCELERATORS </a:t>
          </a:r>
          <a:r>
            <a:rPr lang="it-IT" dirty="0"/>
            <a:t> </a:t>
          </a:r>
          <a:r>
            <a:rPr lang="it-IT" dirty="0">
              <a:solidFill>
                <a:srgbClr val="FFFF00"/>
              </a:solidFill>
            </a:rPr>
            <a:t>9</a:t>
          </a:r>
          <a:endParaRPr lang="it-IT" dirty="0"/>
        </a:p>
      </dgm:t>
    </dgm:pt>
    <dgm:pt modelId="{446BE475-CA69-194C-9CEE-FA2611202DAE}" type="parTrans" cxnId="{DB7FD847-9BAE-CD4C-B0BB-E42F0A9DDA5D}">
      <dgm:prSet/>
      <dgm:spPr/>
      <dgm:t>
        <a:bodyPr/>
        <a:lstStyle/>
        <a:p>
          <a:endParaRPr lang="it-IT"/>
        </a:p>
      </dgm:t>
    </dgm:pt>
    <dgm:pt modelId="{1520402D-4875-2D47-A111-F8BFC6E593E6}" type="sibTrans" cxnId="{DB7FD847-9BAE-CD4C-B0BB-E42F0A9DDA5D}">
      <dgm:prSet/>
      <dgm:spPr/>
      <dgm:t>
        <a:bodyPr/>
        <a:lstStyle/>
        <a:p>
          <a:endParaRPr lang="it-IT"/>
        </a:p>
      </dgm:t>
    </dgm:pt>
    <dgm:pt modelId="{B5393038-E07C-5F47-A6FB-81932ED51279}">
      <dgm:prSet phldrT="[Testo]"/>
      <dgm:spPr/>
      <dgm:t>
        <a:bodyPr/>
        <a:lstStyle/>
        <a:p>
          <a:r>
            <a:rPr lang="it-IT" dirty="0"/>
            <a:t>ARYA</a:t>
          </a:r>
        </a:p>
      </dgm:t>
    </dgm:pt>
    <dgm:pt modelId="{53811FCF-D632-A04E-B284-C1DF5C2E54EA}" type="parTrans" cxnId="{374A9DB9-E6F4-CF46-AB9F-1C6738D0D27F}">
      <dgm:prSet/>
      <dgm:spPr/>
      <dgm:t>
        <a:bodyPr/>
        <a:lstStyle/>
        <a:p>
          <a:endParaRPr lang="it-IT"/>
        </a:p>
      </dgm:t>
    </dgm:pt>
    <dgm:pt modelId="{BAD2DA58-B118-8543-B956-455C2EFE233F}" type="sibTrans" cxnId="{374A9DB9-E6F4-CF46-AB9F-1C6738D0D27F}">
      <dgm:prSet/>
      <dgm:spPr/>
      <dgm:t>
        <a:bodyPr/>
        <a:lstStyle/>
        <a:p>
          <a:endParaRPr lang="it-IT"/>
        </a:p>
      </dgm:t>
    </dgm:pt>
    <dgm:pt modelId="{FEAD10C3-3AB9-EA41-BDE9-07B735C0F5AC}">
      <dgm:prSet phldrT="[Testo]"/>
      <dgm:spPr/>
      <dgm:t>
        <a:bodyPr/>
        <a:lstStyle/>
        <a:p>
          <a:r>
            <a:rPr lang="it-IT" dirty="0"/>
            <a:t>LEMMAACC (Grant)</a:t>
          </a:r>
        </a:p>
      </dgm:t>
    </dgm:pt>
    <dgm:pt modelId="{8209C471-03A6-1D4E-8009-F00E12A6ADEA}" type="parTrans" cxnId="{AF402B64-2F4A-754C-B1FE-E794170D012F}">
      <dgm:prSet/>
      <dgm:spPr/>
      <dgm:t>
        <a:bodyPr/>
        <a:lstStyle/>
        <a:p>
          <a:endParaRPr lang="it-IT"/>
        </a:p>
      </dgm:t>
    </dgm:pt>
    <dgm:pt modelId="{C6B00A97-0185-1046-8A7C-B36A825DA6EF}" type="sibTrans" cxnId="{AF402B64-2F4A-754C-B1FE-E794170D012F}">
      <dgm:prSet/>
      <dgm:spPr/>
      <dgm:t>
        <a:bodyPr/>
        <a:lstStyle/>
        <a:p>
          <a:endParaRPr lang="it-IT"/>
        </a:p>
      </dgm:t>
    </dgm:pt>
    <dgm:pt modelId="{28F0FD54-FDD2-4A4B-A662-026D654013D9}">
      <dgm:prSet phldrT="[Testo]"/>
      <dgm:spPr/>
      <dgm:t>
        <a:bodyPr/>
        <a:lstStyle/>
        <a:p>
          <a:r>
            <a:rPr lang="it-IT" dirty="0"/>
            <a:t>PEROV DTZ.</a:t>
          </a:r>
        </a:p>
      </dgm:t>
    </dgm:pt>
    <dgm:pt modelId="{B714FB4C-7941-574E-AD24-02E6E2B39781}" type="parTrans" cxnId="{5DFBD429-8F86-F84F-940F-4EE8B25920DD}">
      <dgm:prSet/>
      <dgm:spPr/>
      <dgm:t>
        <a:bodyPr/>
        <a:lstStyle/>
        <a:p>
          <a:endParaRPr lang="it-IT"/>
        </a:p>
      </dgm:t>
    </dgm:pt>
    <dgm:pt modelId="{B70D1971-DFD8-064B-AA72-06E3A4F0A1E0}" type="sibTrans" cxnId="{5DFBD429-8F86-F84F-940F-4EE8B25920DD}">
      <dgm:prSet/>
      <dgm:spPr/>
      <dgm:t>
        <a:bodyPr/>
        <a:lstStyle/>
        <a:p>
          <a:endParaRPr lang="it-IT"/>
        </a:p>
      </dgm:t>
    </dgm:pt>
    <dgm:pt modelId="{00218415-40DA-6245-A802-159BDDA4C32F}">
      <dgm:prSet phldrT="[Testo]"/>
      <dgm:spPr/>
      <dgm:t>
        <a:bodyPr/>
        <a:lstStyle/>
        <a:p>
          <a:r>
            <a:rPr lang="it-IT" dirty="0"/>
            <a:t>IDDLS</a:t>
          </a:r>
        </a:p>
      </dgm:t>
    </dgm:pt>
    <dgm:pt modelId="{8B6A6E64-3E84-0F42-9011-92E482D0B2FD}" type="parTrans" cxnId="{8165B5C1-D7CA-8D46-97A7-2EAF5257496D}">
      <dgm:prSet/>
      <dgm:spPr/>
      <dgm:t>
        <a:bodyPr/>
        <a:lstStyle/>
        <a:p>
          <a:endParaRPr lang="it-IT"/>
        </a:p>
      </dgm:t>
    </dgm:pt>
    <dgm:pt modelId="{8BD6AB03-43F3-2D4C-BFE1-A1F8C5623EC8}" type="sibTrans" cxnId="{8165B5C1-D7CA-8D46-97A7-2EAF5257496D}">
      <dgm:prSet/>
      <dgm:spPr/>
      <dgm:t>
        <a:bodyPr/>
        <a:lstStyle/>
        <a:p>
          <a:endParaRPr lang="it-IT"/>
        </a:p>
      </dgm:t>
    </dgm:pt>
    <dgm:pt modelId="{659F8B64-94EF-FB4C-B1F9-BDBEA3D83ABF}">
      <dgm:prSet phldrT="[Testo]"/>
      <dgm:spPr/>
      <dgm:t>
        <a:bodyPr/>
        <a:lstStyle/>
        <a:p>
          <a:r>
            <a:rPr lang="it-IT" dirty="0"/>
            <a:t>PAPRICA (Grant)</a:t>
          </a:r>
        </a:p>
      </dgm:t>
    </dgm:pt>
    <dgm:pt modelId="{0E85703C-FDCB-7846-A6B3-27E2020B336D}" type="parTrans" cxnId="{52BD366F-25D2-8B40-BC68-CD45A567673A}">
      <dgm:prSet/>
      <dgm:spPr/>
      <dgm:t>
        <a:bodyPr/>
        <a:lstStyle/>
        <a:p>
          <a:endParaRPr lang="it-IT"/>
        </a:p>
      </dgm:t>
    </dgm:pt>
    <dgm:pt modelId="{7861CF65-A441-7846-906A-8C27ABD8B3FF}" type="sibTrans" cxnId="{52BD366F-25D2-8B40-BC68-CD45A567673A}">
      <dgm:prSet/>
      <dgm:spPr/>
      <dgm:t>
        <a:bodyPr/>
        <a:lstStyle/>
        <a:p>
          <a:endParaRPr lang="it-IT"/>
        </a:p>
      </dgm:t>
    </dgm:pt>
    <dgm:pt modelId="{DA622002-4418-444D-AA6A-A92E50DF5EBB}">
      <dgm:prSet phldrT="[Testo]"/>
      <dgm:spPr/>
      <dgm:t>
        <a:bodyPr/>
        <a:lstStyle/>
        <a:p>
          <a:r>
            <a:rPr lang="it-IT" dirty="0"/>
            <a:t>RESOLVE</a:t>
          </a:r>
        </a:p>
      </dgm:t>
    </dgm:pt>
    <dgm:pt modelId="{810689CF-011A-6244-9EE4-D917A6703435}" type="parTrans" cxnId="{794D6506-A904-AC45-B5E3-E926F8A4A9E3}">
      <dgm:prSet/>
      <dgm:spPr/>
      <dgm:t>
        <a:bodyPr/>
        <a:lstStyle/>
        <a:p>
          <a:endParaRPr lang="it-IT"/>
        </a:p>
      </dgm:t>
    </dgm:pt>
    <dgm:pt modelId="{0393B7AD-4479-A546-96DD-030BDBCC26F1}" type="sibTrans" cxnId="{794D6506-A904-AC45-B5E3-E926F8A4A9E3}">
      <dgm:prSet/>
      <dgm:spPr/>
      <dgm:t>
        <a:bodyPr/>
        <a:lstStyle/>
        <a:p>
          <a:endParaRPr lang="it-IT"/>
        </a:p>
      </dgm:t>
    </dgm:pt>
    <dgm:pt modelId="{85BE86C9-1455-3B41-A570-26FB6408DCE3}">
      <dgm:prSet phldrT="[Testo]"/>
      <dgm:spPr/>
      <dgm:t>
        <a:bodyPr/>
        <a:lstStyle/>
        <a:p>
          <a:r>
            <a:rPr lang="it-IT" dirty="0"/>
            <a:t>SINGULARITY</a:t>
          </a:r>
        </a:p>
      </dgm:t>
    </dgm:pt>
    <dgm:pt modelId="{87C80939-159E-9742-BF95-86A547298F0D}" type="parTrans" cxnId="{A1302870-FE9B-D648-972B-5F62EE6A72D7}">
      <dgm:prSet/>
      <dgm:spPr/>
      <dgm:t>
        <a:bodyPr/>
        <a:lstStyle/>
        <a:p>
          <a:endParaRPr lang="it-IT"/>
        </a:p>
      </dgm:t>
    </dgm:pt>
    <dgm:pt modelId="{018B5813-E8FF-8E4A-9EAF-0DAA1CD20D3B}" type="sibTrans" cxnId="{A1302870-FE9B-D648-972B-5F62EE6A72D7}">
      <dgm:prSet/>
      <dgm:spPr/>
      <dgm:t>
        <a:bodyPr/>
        <a:lstStyle/>
        <a:p>
          <a:endParaRPr lang="it-IT"/>
        </a:p>
      </dgm:t>
    </dgm:pt>
    <dgm:pt modelId="{DE0DF5C2-687B-3147-8033-BBB1818ED51B}">
      <dgm:prSet phldrT="[Testo]"/>
      <dgm:spPr/>
      <dgm:t>
        <a:bodyPr/>
        <a:lstStyle/>
        <a:p>
          <a:r>
            <a:rPr lang="it-IT" dirty="0"/>
            <a:t>SL_COMB2FEL</a:t>
          </a:r>
        </a:p>
      </dgm:t>
    </dgm:pt>
    <dgm:pt modelId="{EFB99486-29D2-2B4A-9463-CDA49CB8A21A}" type="parTrans" cxnId="{2409481D-372E-9548-A442-53231F8C7D78}">
      <dgm:prSet/>
      <dgm:spPr/>
      <dgm:t>
        <a:bodyPr/>
        <a:lstStyle/>
        <a:p>
          <a:endParaRPr lang="it-IT"/>
        </a:p>
      </dgm:t>
    </dgm:pt>
    <dgm:pt modelId="{232FECFE-BA51-2043-99C5-EB889B27E983}" type="sibTrans" cxnId="{2409481D-372E-9548-A442-53231F8C7D78}">
      <dgm:prSet/>
      <dgm:spPr/>
      <dgm:t>
        <a:bodyPr/>
        <a:lstStyle/>
        <a:p>
          <a:endParaRPr lang="it-IT"/>
        </a:p>
      </dgm:t>
    </dgm:pt>
    <dgm:pt modelId="{226C82DC-8967-3F47-A1F6-FD79C96A2B26}">
      <dgm:prSet phldrT="[Testo]"/>
      <dgm:spPr/>
      <dgm:t>
        <a:bodyPr/>
        <a:lstStyle/>
        <a:p>
          <a:r>
            <a:rPr lang="it-IT" dirty="0"/>
            <a:t>SL_EXIN</a:t>
          </a:r>
        </a:p>
      </dgm:t>
    </dgm:pt>
    <dgm:pt modelId="{3303A7AA-431D-BD4B-A044-2D2A8FBA8340}" type="parTrans" cxnId="{1D3CBFE2-A472-F54A-8635-3054C7CD074C}">
      <dgm:prSet/>
      <dgm:spPr/>
      <dgm:t>
        <a:bodyPr/>
        <a:lstStyle/>
        <a:p>
          <a:endParaRPr lang="it-IT"/>
        </a:p>
      </dgm:t>
    </dgm:pt>
    <dgm:pt modelId="{4FAF53F6-760B-3541-B0FE-7FFD3BDA355F}" type="sibTrans" cxnId="{1D3CBFE2-A472-F54A-8635-3054C7CD074C}">
      <dgm:prSet/>
      <dgm:spPr/>
      <dgm:t>
        <a:bodyPr/>
        <a:lstStyle/>
        <a:p>
          <a:endParaRPr lang="it-IT"/>
        </a:p>
      </dgm:t>
    </dgm:pt>
    <dgm:pt modelId="{0CC4B828-C35E-1A48-8890-7BE6D4994356}">
      <dgm:prSet phldrT="[Testo]"/>
      <dgm:spPr/>
      <dgm:t>
        <a:bodyPr/>
        <a:lstStyle/>
        <a:p>
          <a:r>
            <a:rPr lang="it-IT" dirty="0"/>
            <a:t>TERA  (Call)</a:t>
          </a:r>
        </a:p>
      </dgm:t>
    </dgm:pt>
    <dgm:pt modelId="{140EFD12-C98F-1447-A289-6B980C3D0B52}" type="parTrans" cxnId="{0E555423-9022-C54C-A395-9D99A94CCE13}">
      <dgm:prSet/>
      <dgm:spPr/>
      <dgm:t>
        <a:bodyPr/>
        <a:lstStyle/>
        <a:p>
          <a:endParaRPr lang="it-IT"/>
        </a:p>
      </dgm:t>
    </dgm:pt>
    <dgm:pt modelId="{F1B8FFE5-6586-1F45-B4B8-A561EDD9A938}" type="sibTrans" cxnId="{0E555423-9022-C54C-A395-9D99A94CCE13}">
      <dgm:prSet/>
      <dgm:spPr/>
      <dgm:t>
        <a:bodyPr/>
        <a:lstStyle/>
        <a:p>
          <a:endParaRPr lang="it-IT"/>
        </a:p>
      </dgm:t>
    </dgm:pt>
    <dgm:pt modelId="{8B2196EC-79C1-F240-AAFF-A34FBB9DB354}">
      <dgm:prSet phldrT="[Testo]"/>
      <dgm:spPr/>
      <dgm:t>
        <a:bodyPr/>
        <a:lstStyle/>
        <a:p>
          <a:r>
            <a:rPr lang="it-IT" dirty="0"/>
            <a:t>TUAREG</a:t>
          </a:r>
        </a:p>
      </dgm:t>
    </dgm:pt>
    <dgm:pt modelId="{993CF22D-D7FE-9448-9873-11EEAB8D6C8D}" type="parTrans" cxnId="{A8D2EEBB-0852-9444-B4F7-04368B8CF5FB}">
      <dgm:prSet/>
      <dgm:spPr/>
      <dgm:t>
        <a:bodyPr/>
        <a:lstStyle/>
        <a:p>
          <a:endParaRPr lang="it-IT"/>
        </a:p>
      </dgm:t>
    </dgm:pt>
    <dgm:pt modelId="{3CF94AC3-8B17-A145-A99A-CBA9A59BC3A9}" type="sibTrans" cxnId="{A8D2EEBB-0852-9444-B4F7-04368B8CF5FB}">
      <dgm:prSet/>
      <dgm:spPr/>
      <dgm:t>
        <a:bodyPr/>
        <a:lstStyle/>
        <a:p>
          <a:endParaRPr lang="it-IT"/>
        </a:p>
      </dgm:t>
    </dgm:pt>
    <dgm:pt modelId="{3CB9FDC0-C540-2948-AC46-E0AD7CE09540}">
      <dgm:prSet phldrT="[Testo]"/>
      <dgm:spPr/>
      <dgm:t>
        <a:bodyPr/>
        <a:lstStyle/>
        <a:p>
          <a:r>
            <a:rPr lang="it-IT" dirty="0"/>
            <a:t>SHERPA (Grant)</a:t>
          </a:r>
        </a:p>
      </dgm:t>
    </dgm:pt>
    <dgm:pt modelId="{48FE8173-E0D6-3641-9A9C-C1DD659A8485}" type="parTrans" cxnId="{23F41B83-E2D6-5245-AC83-FD1F60989391}">
      <dgm:prSet/>
      <dgm:spPr/>
      <dgm:t>
        <a:bodyPr/>
        <a:lstStyle/>
        <a:p>
          <a:endParaRPr lang="it-IT"/>
        </a:p>
      </dgm:t>
    </dgm:pt>
    <dgm:pt modelId="{39FBC3C9-0224-744F-A549-D8ED0736FA04}" type="sibTrans" cxnId="{23F41B83-E2D6-5245-AC83-FD1F60989391}">
      <dgm:prSet/>
      <dgm:spPr/>
      <dgm:t>
        <a:bodyPr/>
        <a:lstStyle/>
        <a:p>
          <a:endParaRPr lang="it-IT"/>
        </a:p>
      </dgm:t>
    </dgm:pt>
    <dgm:pt modelId="{1320933D-F214-6641-85DA-FBB11BA47E5D}">
      <dgm:prSet phldrT="[Testo]"/>
      <dgm:spPr/>
      <dgm:t>
        <a:bodyPr/>
        <a:lstStyle/>
        <a:p>
          <a:r>
            <a:rPr lang="it-IT" dirty="0"/>
            <a:t>NUCLEAAR</a:t>
          </a:r>
        </a:p>
      </dgm:t>
    </dgm:pt>
    <dgm:pt modelId="{BAD7AA1B-15AD-EB42-87C7-D1DFFF8144CA}" type="parTrans" cxnId="{20E92967-83D9-144C-B2D7-3B9F85C3C0CB}">
      <dgm:prSet/>
      <dgm:spPr/>
      <dgm:t>
        <a:bodyPr/>
        <a:lstStyle/>
        <a:p>
          <a:endParaRPr lang="it-IT"/>
        </a:p>
      </dgm:t>
    </dgm:pt>
    <dgm:pt modelId="{85C80214-65C6-D548-89FE-DA418B9EB108}" type="sibTrans" cxnId="{20E92967-83D9-144C-B2D7-3B9F85C3C0CB}">
      <dgm:prSet/>
      <dgm:spPr/>
      <dgm:t>
        <a:bodyPr/>
        <a:lstStyle/>
        <a:p>
          <a:endParaRPr lang="it-IT"/>
        </a:p>
      </dgm:t>
    </dgm:pt>
    <dgm:pt modelId="{A65BC6C8-7229-0E49-A1F1-0A3F5065F0AF}" type="pres">
      <dgm:prSet presAssocID="{02AF4328-E301-7C44-BB88-97ECDFECBF42}" presName="Name0" presStyleCnt="0">
        <dgm:presLayoutVars>
          <dgm:dir/>
          <dgm:animLvl val="lvl"/>
          <dgm:resizeHandles val="exact"/>
        </dgm:presLayoutVars>
      </dgm:prSet>
      <dgm:spPr/>
    </dgm:pt>
    <dgm:pt modelId="{66887AC4-15B9-BD4D-803B-70076AB33A0B}" type="pres">
      <dgm:prSet presAssocID="{D10753BC-AA77-B74D-B5DA-AE5C90C15968}" presName="composite" presStyleCnt="0"/>
      <dgm:spPr/>
    </dgm:pt>
    <dgm:pt modelId="{966303D2-9DE9-9144-AE9A-CA766189520D}" type="pres">
      <dgm:prSet presAssocID="{D10753BC-AA77-B74D-B5DA-AE5C90C15968}" presName="parTx" presStyleLbl="alignNode1" presStyleIdx="0" presStyleCnt="3">
        <dgm:presLayoutVars>
          <dgm:chMax val="0"/>
          <dgm:chPref val="0"/>
          <dgm:bulletEnabled val="1"/>
        </dgm:presLayoutVars>
      </dgm:prSet>
      <dgm:spPr/>
    </dgm:pt>
    <dgm:pt modelId="{819F8FF8-C153-8E4C-AA1E-0D3B62A2540C}" type="pres">
      <dgm:prSet presAssocID="{D10753BC-AA77-B74D-B5DA-AE5C90C15968}" presName="desTx" presStyleLbl="alignAccFollowNode1" presStyleIdx="0" presStyleCnt="3">
        <dgm:presLayoutVars>
          <dgm:bulletEnabled val="1"/>
        </dgm:presLayoutVars>
      </dgm:prSet>
      <dgm:spPr/>
    </dgm:pt>
    <dgm:pt modelId="{692EA318-D9CC-7848-8F93-7D53C5EE41FC}" type="pres">
      <dgm:prSet presAssocID="{DE2414F4-CFDA-C64C-BEDC-FD3CBA4F0D8E}" presName="space" presStyleCnt="0"/>
      <dgm:spPr/>
    </dgm:pt>
    <dgm:pt modelId="{D28D71D7-9584-D64E-A331-2E370549080F}" type="pres">
      <dgm:prSet presAssocID="{364368B1-9D4C-5F44-B933-BA9BB0CC73F4}" presName="composite" presStyleCnt="0"/>
      <dgm:spPr/>
    </dgm:pt>
    <dgm:pt modelId="{42486B07-98A8-694B-9703-00936D99A0D5}" type="pres">
      <dgm:prSet presAssocID="{364368B1-9D4C-5F44-B933-BA9BB0CC73F4}" presName="parTx" presStyleLbl="alignNode1" presStyleIdx="1" presStyleCnt="3">
        <dgm:presLayoutVars>
          <dgm:chMax val="0"/>
          <dgm:chPref val="0"/>
          <dgm:bulletEnabled val="1"/>
        </dgm:presLayoutVars>
      </dgm:prSet>
      <dgm:spPr/>
    </dgm:pt>
    <dgm:pt modelId="{D444242D-0651-314B-BF09-30DA0033B67B}" type="pres">
      <dgm:prSet presAssocID="{364368B1-9D4C-5F44-B933-BA9BB0CC73F4}" presName="desTx" presStyleLbl="alignAccFollowNode1" presStyleIdx="1" presStyleCnt="3">
        <dgm:presLayoutVars>
          <dgm:bulletEnabled val="1"/>
        </dgm:presLayoutVars>
      </dgm:prSet>
      <dgm:spPr/>
    </dgm:pt>
    <dgm:pt modelId="{E7B5210E-AC22-7841-B609-046ACC9F81A5}" type="pres">
      <dgm:prSet presAssocID="{A2F41B1A-9EE7-4140-8E24-17AFA4AD2E1D}" presName="space" presStyleCnt="0"/>
      <dgm:spPr/>
    </dgm:pt>
    <dgm:pt modelId="{B0EFAEA4-ECB9-6D49-AD3D-C5EF0959581D}" type="pres">
      <dgm:prSet presAssocID="{EC3E69DD-61D3-CF48-B66B-89E6DEEA14C9}" presName="composite" presStyleCnt="0"/>
      <dgm:spPr/>
    </dgm:pt>
    <dgm:pt modelId="{0A0614D5-32D8-9F42-ADC4-FC86E24D6CBC}" type="pres">
      <dgm:prSet presAssocID="{EC3E69DD-61D3-CF48-B66B-89E6DEEA14C9}" presName="parTx" presStyleLbl="alignNode1" presStyleIdx="2" presStyleCnt="3">
        <dgm:presLayoutVars>
          <dgm:chMax val="0"/>
          <dgm:chPref val="0"/>
          <dgm:bulletEnabled val="1"/>
        </dgm:presLayoutVars>
      </dgm:prSet>
      <dgm:spPr/>
    </dgm:pt>
    <dgm:pt modelId="{7FD343F9-FB4E-E04B-8514-BFBD68D9D54A}" type="pres">
      <dgm:prSet presAssocID="{EC3E69DD-61D3-CF48-B66B-89E6DEEA14C9}" presName="desTx" presStyleLbl="alignAccFollowNode1" presStyleIdx="2" presStyleCnt="3">
        <dgm:presLayoutVars>
          <dgm:bulletEnabled val="1"/>
        </dgm:presLayoutVars>
      </dgm:prSet>
      <dgm:spPr/>
    </dgm:pt>
  </dgm:ptLst>
  <dgm:cxnLst>
    <dgm:cxn modelId="{923C5401-8E36-4341-A1BD-2F819652F652}" srcId="{364368B1-9D4C-5F44-B933-BA9BB0CC73F4}" destId="{46498C23-A4EC-0349-8C99-257A78B9CC57}" srcOrd="1" destOrd="0" parTransId="{A25066E5-8624-DC4A-B38F-C12CEF9F2897}" sibTransId="{78B21EE2-D087-FC4F-AE3C-B61B76433AFA}"/>
    <dgm:cxn modelId="{794D6506-A904-AC45-B5E3-E926F8A4A9E3}" srcId="{364368B1-9D4C-5F44-B933-BA9BB0CC73F4}" destId="{DA622002-4418-444D-AA6A-A92E50DF5EBB}" srcOrd="3" destOrd="0" parTransId="{810689CF-011A-6244-9EE4-D917A6703435}" sibTransId="{0393B7AD-4479-A546-96DD-030BDBCC26F1}"/>
    <dgm:cxn modelId="{3727B209-3364-954D-A0CD-66D46368E5F2}" type="presOf" srcId="{28F0FD54-FDD2-4A4B-A662-026D654013D9}" destId="{819F8FF8-C153-8E4C-AA1E-0D3B62A2540C}" srcOrd="0" destOrd="2" presId="urn:microsoft.com/office/officeart/2005/8/layout/hList1"/>
    <dgm:cxn modelId="{5339B61C-502B-BB48-9804-EC6A1F0B625B}" srcId="{364368B1-9D4C-5F44-B933-BA9BB0CC73F4}" destId="{764AB369-7A1A-7344-90C1-5CD4E048C318}" srcOrd="0" destOrd="0" parTransId="{A258EBA8-BF65-984E-AA98-7BEEA5A6D460}" sibTransId="{148F4358-B7BD-AC44-936A-2142AA963497}"/>
    <dgm:cxn modelId="{2409481D-372E-9548-A442-53231F8C7D78}" srcId="{EC3E69DD-61D3-CF48-B66B-89E6DEEA14C9}" destId="{DE0DF5C2-687B-3147-8033-BBB1818ED51B}" srcOrd="5" destOrd="0" parTransId="{EFB99486-29D2-2B4A-9463-CDA49CB8A21A}" sibTransId="{232FECFE-BA51-2043-99C5-EB889B27E983}"/>
    <dgm:cxn modelId="{0E555423-9022-C54C-A395-9D99A94CCE13}" srcId="{EC3E69DD-61D3-CF48-B66B-89E6DEEA14C9}" destId="{0CC4B828-C35E-1A48-8890-7BE6D4994356}" srcOrd="7" destOrd="0" parTransId="{140EFD12-C98F-1447-A289-6B980C3D0B52}" sibTransId="{F1B8FFE5-6586-1F45-B4B8-A561EDD9A938}"/>
    <dgm:cxn modelId="{CD605E24-8BAE-EC4E-B23F-607501D6711F}" type="presOf" srcId="{DE0DF5C2-687B-3147-8033-BBB1818ED51B}" destId="{7FD343F9-FB4E-E04B-8514-BFBD68D9D54A}" srcOrd="0" destOrd="5" presId="urn:microsoft.com/office/officeart/2005/8/layout/hList1"/>
    <dgm:cxn modelId="{C9C7EE27-BAF2-DC45-84B0-4F8146022C19}" type="presOf" srcId="{85BE86C9-1455-3B41-A570-26FB6408DCE3}" destId="{7FD343F9-FB4E-E04B-8514-BFBD68D9D54A}" srcOrd="0" destOrd="4" presId="urn:microsoft.com/office/officeart/2005/8/layout/hList1"/>
    <dgm:cxn modelId="{5DFBD429-8F86-F84F-940F-4EE8B25920DD}" srcId="{D10753BC-AA77-B74D-B5DA-AE5C90C15968}" destId="{28F0FD54-FDD2-4A4B-A662-026D654013D9}" srcOrd="2" destOrd="0" parTransId="{B714FB4C-7941-574E-AD24-02E6E2B39781}" sibTransId="{B70D1971-DFD8-064B-AA72-06E3A4F0A1E0}"/>
    <dgm:cxn modelId="{93FFAF2F-CA3F-784D-AA88-F558C01D5F50}" type="presOf" srcId="{DA622002-4418-444D-AA6A-A92E50DF5EBB}" destId="{D444242D-0651-314B-BF09-30DA0033B67B}" srcOrd="0" destOrd="3" presId="urn:microsoft.com/office/officeart/2005/8/layout/hList1"/>
    <dgm:cxn modelId="{14408530-B90A-B44E-8A05-849A83F992FC}" type="presOf" srcId="{FEAD10C3-3AB9-EA41-BDE9-07B735C0F5AC}" destId="{7FD343F9-FB4E-E04B-8514-BFBD68D9D54A}" srcOrd="0" destOrd="1" presId="urn:microsoft.com/office/officeart/2005/8/layout/hList1"/>
    <dgm:cxn modelId="{ACB06835-0103-8547-9D1B-7F12244AC9F4}" type="presOf" srcId="{3CB9FDC0-C540-2948-AC46-E0AD7CE09540}" destId="{7FD343F9-FB4E-E04B-8514-BFBD68D9D54A}" srcOrd="0" destOrd="3" presId="urn:microsoft.com/office/officeart/2005/8/layout/hList1"/>
    <dgm:cxn modelId="{DB7FD847-9BAE-CD4C-B0BB-E42F0A9DDA5D}" srcId="{02AF4328-E301-7C44-BB88-97ECDFECBF42}" destId="{EC3E69DD-61D3-CF48-B66B-89E6DEEA14C9}" srcOrd="2" destOrd="0" parTransId="{446BE475-CA69-194C-9CEE-FA2611202DAE}" sibTransId="{1520402D-4875-2D47-A111-F8BFC6E593E6}"/>
    <dgm:cxn modelId="{B4B00449-FA26-8448-B7C0-B4E5E70AB1A5}" type="presOf" srcId="{226C82DC-8967-3F47-A1F6-FD79C96A2B26}" destId="{7FD343F9-FB4E-E04B-8514-BFBD68D9D54A}" srcOrd="0" destOrd="6" presId="urn:microsoft.com/office/officeart/2005/8/layout/hList1"/>
    <dgm:cxn modelId="{90EB254C-C0ED-D844-ABF4-BDE98A6E3C41}" srcId="{D10753BC-AA77-B74D-B5DA-AE5C90C15968}" destId="{DBD91F0B-4143-A64A-946B-02E8F378964F}" srcOrd="0" destOrd="0" parTransId="{ECEDEDE8-F420-7742-B0A7-0A6086D2833C}" sibTransId="{FC28B4A4-9298-F24B-9977-883D0469EE82}"/>
    <dgm:cxn modelId="{6969634C-29A2-7E48-8241-6F62F2E95261}" type="presOf" srcId="{8FEB0CD8-8160-2842-900B-A756B60C7DF6}" destId="{819F8FF8-C153-8E4C-AA1E-0D3B62A2540C}" srcOrd="0" destOrd="3" presId="urn:microsoft.com/office/officeart/2005/8/layout/hList1"/>
    <dgm:cxn modelId="{D2BFBD51-C292-A24E-8B48-D2F0CB0A1EAC}" type="presOf" srcId="{659F8B64-94EF-FB4C-B1F9-BDBEA3D83ABF}" destId="{D444242D-0651-314B-BF09-30DA0033B67B}" srcOrd="0" destOrd="2" presId="urn:microsoft.com/office/officeart/2005/8/layout/hList1"/>
    <dgm:cxn modelId="{755D6E5E-91E9-A74E-AD45-848D68786B75}" srcId="{02AF4328-E301-7C44-BB88-97ECDFECBF42}" destId="{D10753BC-AA77-B74D-B5DA-AE5C90C15968}" srcOrd="0" destOrd="0" parTransId="{F941660D-C79D-0F44-AE0F-5047EAB0F20E}" sibTransId="{DE2414F4-CFDA-C64C-BEDC-FD3CBA4F0D8E}"/>
    <dgm:cxn modelId="{9720BE5E-A48F-2745-8B7D-536101BCA08B}" type="presOf" srcId="{00218415-40DA-6245-A802-159BDDA4C32F}" destId="{819F8FF8-C153-8E4C-AA1E-0D3B62A2540C}" srcOrd="0" destOrd="1" presId="urn:microsoft.com/office/officeart/2005/8/layout/hList1"/>
    <dgm:cxn modelId="{AF402B64-2F4A-754C-B1FE-E794170D012F}" srcId="{EC3E69DD-61D3-CF48-B66B-89E6DEEA14C9}" destId="{FEAD10C3-3AB9-EA41-BDE9-07B735C0F5AC}" srcOrd="1" destOrd="0" parTransId="{8209C471-03A6-1D4E-8009-F00E12A6ADEA}" sibTransId="{C6B00A97-0185-1046-8A7C-B36A825DA6EF}"/>
    <dgm:cxn modelId="{20E92967-83D9-144C-B2D7-3B9F85C3C0CB}" srcId="{EC3E69DD-61D3-CF48-B66B-89E6DEEA14C9}" destId="{1320933D-F214-6641-85DA-FBB11BA47E5D}" srcOrd="2" destOrd="0" parTransId="{BAD7AA1B-15AD-EB42-87C7-D1DFFF8144CA}" sibTransId="{85C80214-65C6-D548-89FE-DA418B9EB108}"/>
    <dgm:cxn modelId="{88E5D56B-E79C-7340-B5EA-623A17FA1A0E}" type="presOf" srcId="{02AF4328-E301-7C44-BB88-97ECDFECBF42}" destId="{A65BC6C8-7229-0E49-A1F1-0A3F5065F0AF}" srcOrd="0" destOrd="0" presId="urn:microsoft.com/office/officeart/2005/8/layout/hList1"/>
    <dgm:cxn modelId="{52BD366F-25D2-8B40-BC68-CD45A567673A}" srcId="{364368B1-9D4C-5F44-B933-BA9BB0CC73F4}" destId="{659F8B64-94EF-FB4C-B1F9-BDBEA3D83ABF}" srcOrd="2" destOrd="0" parTransId="{0E85703C-FDCB-7846-A6B3-27E2020B336D}" sibTransId="{7861CF65-A441-7846-906A-8C27ABD8B3FF}"/>
    <dgm:cxn modelId="{A1302870-FE9B-D648-972B-5F62EE6A72D7}" srcId="{EC3E69DD-61D3-CF48-B66B-89E6DEEA14C9}" destId="{85BE86C9-1455-3B41-A570-26FB6408DCE3}" srcOrd="4" destOrd="0" parTransId="{87C80939-159E-9742-BF95-86A547298F0D}" sibTransId="{018B5813-E8FF-8E4A-9EAF-0DAA1CD20D3B}"/>
    <dgm:cxn modelId="{E7691F72-36D4-7A4E-9599-F56ECCF80B31}" type="presOf" srcId="{DBD91F0B-4143-A64A-946B-02E8F378964F}" destId="{819F8FF8-C153-8E4C-AA1E-0D3B62A2540C}" srcOrd="0" destOrd="0" presId="urn:microsoft.com/office/officeart/2005/8/layout/hList1"/>
    <dgm:cxn modelId="{23F41B83-E2D6-5245-AC83-FD1F60989391}" srcId="{EC3E69DD-61D3-CF48-B66B-89E6DEEA14C9}" destId="{3CB9FDC0-C540-2948-AC46-E0AD7CE09540}" srcOrd="3" destOrd="0" parTransId="{48FE8173-E0D6-3641-9A9C-C1DD659A8485}" sibTransId="{39FBC3C9-0224-744F-A549-D8ED0736FA04}"/>
    <dgm:cxn modelId="{2914D485-DCED-564B-A8A0-2A8A02D3834F}" type="presOf" srcId="{0CC4B828-C35E-1A48-8890-7BE6D4994356}" destId="{7FD343F9-FB4E-E04B-8514-BFBD68D9D54A}" srcOrd="0" destOrd="7" presId="urn:microsoft.com/office/officeart/2005/8/layout/hList1"/>
    <dgm:cxn modelId="{0844A699-AD41-8C4E-A5D5-009C8507ACFB}" srcId="{D10753BC-AA77-B74D-B5DA-AE5C90C15968}" destId="{8FEB0CD8-8160-2842-900B-A756B60C7DF6}" srcOrd="3" destOrd="0" parTransId="{91D68D3D-DC12-9A40-AD9E-888906F1B08F}" sibTransId="{C26B243A-C246-A141-AC22-5089EE964E82}"/>
    <dgm:cxn modelId="{39F6879E-64B7-EE4B-AE85-C141E719E1FA}" type="presOf" srcId="{B5393038-E07C-5F47-A6FB-81932ED51279}" destId="{7FD343F9-FB4E-E04B-8514-BFBD68D9D54A}" srcOrd="0" destOrd="0" presId="urn:microsoft.com/office/officeart/2005/8/layout/hList1"/>
    <dgm:cxn modelId="{F280BAA3-DD7D-3F43-8045-328EEB42B1C9}" type="presOf" srcId="{764AB369-7A1A-7344-90C1-5CD4E048C318}" destId="{D444242D-0651-314B-BF09-30DA0033B67B}" srcOrd="0" destOrd="0" presId="urn:microsoft.com/office/officeart/2005/8/layout/hList1"/>
    <dgm:cxn modelId="{E159AFAE-BC93-1243-9CEF-BB3307FE1E77}" type="presOf" srcId="{D10753BC-AA77-B74D-B5DA-AE5C90C15968}" destId="{966303D2-9DE9-9144-AE9A-CA766189520D}" srcOrd="0" destOrd="0" presId="urn:microsoft.com/office/officeart/2005/8/layout/hList1"/>
    <dgm:cxn modelId="{48DE08B6-D9BF-2B41-989D-4304099E072C}" srcId="{02AF4328-E301-7C44-BB88-97ECDFECBF42}" destId="{364368B1-9D4C-5F44-B933-BA9BB0CC73F4}" srcOrd="1" destOrd="0" parTransId="{279D7917-6A24-2B4F-80BD-A42895EBDD6F}" sibTransId="{A2F41B1A-9EE7-4140-8E24-17AFA4AD2E1D}"/>
    <dgm:cxn modelId="{374A9DB9-E6F4-CF46-AB9F-1C6738D0D27F}" srcId="{EC3E69DD-61D3-CF48-B66B-89E6DEEA14C9}" destId="{B5393038-E07C-5F47-A6FB-81932ED51279}" srcOrd="0" destOrd="0" parTransId="{53811FCF-D632-A04E-B284-C1DF5C2E54EA}" sibTransId="{BAD2DA58-B118-8543-B956-455C2EFE233F}"/>
    <dgm:cxn modelId="{95C793BA-8261-A647-BDEF-63B91DF5327E}" type="presOf" srcId="{EC3E69DD-61D3-CF48-B66B-89E6DEEA14C9}" destId="{0A0614D5-32D8-9F42-ADC4-FC86E24D6CBC}" srcOrd="0" destOrd="0" presId="urn:microsoft.com/office/officeart/2005/8/layout/hList1"/>
    <dgm:cxn modelId="{A8D2EEBB-0852-9444-B4F7-04368B8CF5FB}" srcId="{EC3E69DD-61D3-CF48-B66B-89E6DEEA14C9}" destId="{8B2196EC-79C1-F240-AAFF-A34FBB9DB354}" srcOrd="8" destOrd="0" parTransId="{993CF22D-D7FE-9448-9873-11EEAB8D6C8D}" sibTransId="{3CF94AC3-8B17-A145-A99A-CBA9A59BC3A9}"/>
    <dgm:cxn modelId="{8165B5C1-D7CA-8D46-97A7-2EAF5257496D}" srcId="{D10753BC-AA77-B74D-B5DA-AE5C90C15968}" destId="{00218415-40DA-6245-A802-159BDDA4C32F}" srcOrd="1" destOrd="0" parTransId="{8B6A6E64-3E84-0F42-9011-92E482D0B2FD}" sibTransId="{8BD6AB03-43F3-2D4C-BFE1-A1F8C5623EC8}"/>
    <dgm:cxn modelId="{677334C3-4CD7-8644-8CF5-2190948C159F}" type="presOf" srcId="{8B2196EC-79C1-F240-AAFF-A34FBB9DB354}" destId="{7FD343F9-FB4E-E04B-8514-BFBD68D9D54A}" srcOrd="0" destOrd="8" presId="urn:microsoft.com/office/officeart/2005/8/layout/hList1"/>
    <dgm:cxn modelId="{9E7B83D7-D37A-FF43-873D-FE988240060C}" type="presOf" srcId="{364368B1-9D4C-5F44-B933-BA9BB0CC73F4}" destId="{42486B07-98A8-694B-9703-00936D99A0D5}" srcOrd="0" destOrd="0" presId="urn:microsoft.com/office/officeart/2005/8/layout/hList1"/>
    <dgm:cxn modelId="{1D3CBFE2-A472-F54A-8635-3054C7CD074C}" srcId="{EC3E69DD-61D3-CF48-B66B-89E6DEEA14C9}" destId="{226C82DC-8967-3F47-A1F6-FD79C96A2B26}" srcOrd="6" destOrd="0" parTransId="{3303A7AA-431D-BD4B-A044-2D2A8FBA8340}" sibTransId="{4FAF53F6-760B-3541-B0FE-7FFD3BDA355F}"/>
    <dgm:cxn modelId="{95E8F8E7-B0B1-274F-B151-8D592B74CB8E}" type="presOf" srcId="{1320933D-F214-6641-85DA-FBB11BA47E5D}" destId="{7FD343F9-FB4E-E04B-8514-BFBD68D9D54A}" srcOrd="0" destOrd="2" presId="urn:microsoft.com/office/officeart/2005/8/layout/hList1"/>
    <dgm:cxn modelId="{5CC161FA-0C09-934C-9D52-D6C57BCF98C7}" type="presOf" srcId="{46498C23-A4EC-0349-8C99-257A78B9CC57}" destId="{D444242D-0651-314B-BF09-30DA0033B67B}" srcOrd="0" destOrd="1" presId="urn:microsoft.com/office/officeart/2005/8/layout/hList1"/>
    <dgm:cxn modelId="{EA491A49-2122-144C-884D-2B4148D9A950}" type="presParOf" srcId="{A65BC6C8-7229-0E49-A1F1-0A3F5065F0AF}" destId="{66887AC4-15B9-BD4D-803B-70076AB33A0B}" srcOrd="0" destOrd="0" presId="urn:microsoft.com/office/officeart/2005/8/layout/hList1"/>
    <dgm:cxn modelId="{71A4F8EA-DF20-F847-8DEB-1EF4BDE09805}" type="presParOf" srcId="{66887AC4-15B9-BD4D-803B-70076AB33A0B}" destId="{966303D2-9DE9-9144-AE9A-CA766189520D}" srcOrd="0" destOrd="0" presId="urn:microsoft.com/office/officeart/2005/8/layout/hList1"/>
    <dgm:cxn modelId="{E2045363-6830-1E4E-87F8-7C9E5CF7B6D7}" type="presParOf" srcId="{66887AC4-15B9-BD4D-803B-70076AB33A0B}" destId="{819F8FF8-C153-8E4C-AA1E-0D3B62A2540C}" srcOrd="1" destOrd="0" presId="urn:microsoft.com/office/officeart/2005/8/layout/hList1"/>
    <dgm:cxn modelId="{7B7E40DD-7A49-AF4D-B73C-25C1F46D1E8E}" type="presParOf" srcId="{A65BC6C8-7229-0E49-A1F1-0A3F5065F0AF}" destId="{692EA318-D9CC-7848-8F93-7D53C5EE41FC}" srcOrd="1" destOrd="0" presId="urn:microsoft.com/office/officeart/2005/8/layout/hList1"/>
    <dgm:cxn modelId="{CD4CB6DE-7F75-6147-938A-E4CEB3D922DF}" type="presParOf" srcId="{A65BC6C8-7229-0E49-A1F1-0A3F5065F0AF}" destId="{D28D71D7-9584-D64E-A331-2E370549080F}" srcOrd="2" destOrd="0" presId="urn:microsoft.com/office/officeart/2005/8/layout/hList1"/>
    <dgm:cxn modelId="{F3EFDA31-C728-7841-87C5-2B68D401FFCB}" type="presParOf" srcId="{D28D71D7-9584-D64E-A331-2E370549080F}" destId="{42486B07-98A8-694B-9703-00936D99A0D5}" srcOrd="0" destOrd="0" presId="urn:microsoft.com/office/officeart/2005/8/layout/hList1"/>
    <dgm:cxn modelId="{52E6CEAD-AD5B-DE45-8265-7ED7B12975D7}" type="presParOf" srcId="{D28D71D7-9584-D64E-A331-2E370549080F}" destId="{D444242D-0651-314B-BF09-30DA0033B67B}" srcOrd="1" destOrd="0" presId="urn:microsoft.com/office/officeart/2005/8/layout/hList1"/>
    <dgm:cxn modelId="{672112E1-EFB4-A14D-B7F5-1F170E49E88F}" type="presParOf" srcId="{A65BC6C8-7229-0E49-A1F1-0A3F5065F0AF}" destId="{E7B5210E-AC22-7841-B609-046ACC9F81A5}" srcOrd="3" destOrd="0" presId="urn:microsoft.com/office/officeart/2005/8/layout/hList1"/>
    <dgm:cxn modelId="{F01A617B-96AC-0243-9614-FB72560325AA}" type="presParOf" srcId="{A65BC6C8-7229-0E49-A1F1-0A3F5065F0AF}" destId="{B0EFAEA4-ECB9-6D49-AD3D-C5EF0959581D}" srcOrd="4" destOrd="0" presId="urn:microsoft.com/office/officeart/2005/8/layout/hList1"/>
    <dgm:cxn modelId="{4459487E-EC10-4741-8ECD-09638107BE85}" type="presParOf" srcId="{B0EFAEA4-ECB9-6D49-AD3D-C5EF0959581D}" destId="{0A0614D5-32D8-9F42-ADC4-FC86E24D6CBC}" srcOrd="0" destOrd="0" presId="urn:microsoft.com/office/officeart/2005/8/layout/hList1"/>
    <dgm:cxn modelId="{F8E8FE9B-61F0-5349-ACE8-45EDB37F1709}" type="presParOf" srcId="{B0EFAEA4-ECB9-6D49-AD3D-C5EF0959581D}" destId="{7FD343F9-FB4E-E04B-8514-BFBD68D9D54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303D2-9DE9-9144-AE9A-CA766189520D}">
      <dsp:nvSpPr>
        <dsp:cNvPr id="0" name=""/>
        <dsp:cNvSpPr/>
      </dsp:nvSpPr>
      <dsp:spPr>
        <a:xfrm>
          <a:off x="3514" y="23230"/>
          <a:ext cx="3426234" cy="720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it-IT" sz="2500" kern="1200" dirty="0">
              <a:solidFill>
                <a:srgbClr val="FFFFFF"/>
              </a:solidFill>
            </a:rPr>
            <a:t>DETECTORS</a:t>
          </a:r>
          <a:r>
            <a:rPr lang="it-IT" sz="2500" kern="1200" dirty="0"/>
            <a:t>  </a:t>
          </a:r>
          <a:r>
            <a:rPr lang="it-IT" sz="2500" kern="1200" dirty="0">
              <a:solidFill>
                <a:srgbClr val="FFFF00"/>
              </a:solidFill>
            </a:rPr>
            <a:t>4</a:t>
          </a:r>
        </a:p>
      </dsp:txBody>
      <dsp:txXfrm>
        <a:off x="3514" y="23230"/>
        <a:ext cx="3426234" cy="720000"/>
      </dsp:txXfrm>
    </dsp:sp>
    <dsp:sp modelId="{819F8FF8-C153-8E4C-AA1E-0D3B62A2540C}">
      <dsp:nvSpPr>
        <dsp:cNvPr id="0" name=""/>
        <dsp:cNvSpPr/>
      </dsp:nvSpPr>
      <dsp:spPr>
        <a:xfrm>
          <a:off x="3514" y="743230"/>
          <a:ext cx="3426234" cy="396309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it-IT" sz="2500" kern="1200" dirty="0"/>
            <a:t>ENTER_BNCT</a:t>
          </a:r>
        </a:p>
        <a:p>
          <a:pPr marL="228600" lvl="1" indent="-228600" algn="l" defTabSz="1111250">
            <a:lnSpc>
              <a:spcPct val="90000"/>
            </a:lnSpc>
            <a:spcBef>
              <a:spcPct val="0"/>
            </a:spcBef>
            <a:spcAft>
              <a:spcPct val="15000"/>
            </a:spcAft>
            <a:buChar char="•"/>
          </a:pPr>
          <a:r>
            <a:rPr lang="it-IT" sz="2500" kern="1200" dirty="0"/>
            <a:t>IDDLS</a:t>
          </a:r>
        </a:p>
        <a:p>
          <a:pPr marL="228600" lvl="1" indent="-228600" algn="l" defTabSz="1111250">
            <a:lnSpc>
              <a:spcPct val="90000"/>
            </a:lnSpc>
            <a:spcBef>
              <a:spcPct val="0"/>
            </a:spcBef>
            <a:spcAft>
              <a:spcPct val="15000"/>
            </a:spcAft>
            <a:buChar char="•"/>
          </a:pPr>
          <a:r>
            <a:rPr lang="it-IT" sz="2500" kern="1200" dirty="0"/>
            <a:t>PEROV DTZ.</a:t>
          </a:r>
        </a:p>
        <a:p>
          <a:pPr marL="228600" lvl="1" indent="-228600" algn="l" defTabSz="1111250">
            <a:lnSpc>
              <a:spcPct val="90000"/>
            </a:lnSpc>
            <a:spcBef>
              <a:spcPct val="0"/>
            </a:spcBef>
            <a:spcAft>
              <a:spcPct val="15000"/>
            </a:spcAft>
            <a:buChar char="•"/>
          </a:pPr>
          <a:r>
            <a:rPr lang="it-IT" sz="2500" kern="1200" dirty="0"/>
            <a:t>SIMP</a:t>
          </a:r>
        </a:p>
      </dsp:txBody>
      <dsp:txXfrm>
        <a:off x="3514" y="743230"/>
        <a:ext cx="3426234" cy="3963093"/>
      </dsp:txXfrm>
    </dsp:sp>
    <dsp:sp modelId="{42486B07-98A8-694B-9703-00936D99A0D5}">
      <dsp:nvSpPr>
        <dsp:cNvPr id="0" name=""/>
        <dsp:cNvSpPr/>
      </dsp:nvSpPr>
      <dsp:spPr>
        <a:xfrm>
          <a:off x="3909420" y="23230"/>
          <a:ext cx="3426234" cy="720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it-IT" sz="2500" kern="1200" dirty="0">
              <a:solidFill>
                <a:srgbClr val="FFFFFF"/>
              </a:solidFill>
            </a:rPr>
            <a:t>INTERDISCIPLINARY</a:t>
          </a:r>
          <a:r>
            <a:rPr lang="it-IT" sz="2500" kern="1200" dirty="0"/>
            <a:t> </a:t>
          </a:r>
          <a:r>
            <a:rPr lang="it-IT" sz="2500" kern="1200" dirty="0">
              <a:solidFill>
                <a:srgbClr val="FFFF00"/>
              </a:solidFill>
            </a:rPr>
            <a:t>4</a:t>
          </a:r>
          <a:endParaRPr lang="it-IT" sz="2500" kern="1200" dirty="0"/>
        </a:p>
      </dsp:txBody>
      <dsp:txXfrm>
        <a:off x="3909420" y="23230"/>
        <a:ext cx="3426234" cy="720000"/>
      </dsp:txXfrm>
    </dsp:sp>
    <dsp:sp modelId="{D444242D-0651-314B-BF09-30DA0033B67B}">
      <dsp:nvSpPr>
        <dsp:cNvPr id="0" name=""/>
        <dsp:cNvSpPr/>
      </dsp:nvSpPr>
      <dsp:spPr>
        <a:xfrm>
          <a:off x="3909420" y="743230"/>
          <a:ext cx="3426234" cy="396309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it-IT" sz="2500" kern="1200" dirty="0"/>
            <a:t>GLARE_X</a:t>
          </a:r>
        </a:p>
        <a:p>
          <a:pPr marL="228600" lvl="1" indent="-228600" algn="l" defTabSz="1111250">
            <a:lnSpc>
              <a:spcPct val="90000"/>
            </a:lnSpc>
            <a:spcBef>
              <a:spcPct val="0"/>
            </a:spcBef>
            <a:spcAft>
              <a:spcPct val="15000"/>
            </a:spcAft>
            <a:buChar char="•"/>
          </a:pPr>
          <a:r>
            <a:rPr lang="it-IT" sz="2500" kern="1200" dirty="0"/>
            <a:t>OLAGS DTZ</a:t>
          </a:r>
        </a:p>
        <a:p>
          <a:pPr marL="228600" lvl="1" indent="-228600" algn="l" defTabSz="1111250">
            <a:lnSpc>
              <a:spcPct val="90000"/>
            </a:lnSpc>
            <a:spcBef>
              <a:spcPct val="0"/>
            </a:spcBef>
            <a:spcAft>
              <a:spcPct val="15000"/>
            </a:spcAft>
            <a:buChar char="•"/>
          </a:pPr>
          <a:r>
            <a:rPr lang="it-IT" sz="2500" kern="1200" dirty="0"/>
            <a:t>PAPRICA (Grant)</a:t>
          </a:r>
        </a:p>
        <a:p>
          <a:pPr marL="228600" lvl="1" indent="-228600" algn="l" defTabSz="1111250">
            <a:lnSpc>
              <a:spcPct val="90000"/>
            </a:lnSpc>
            <a:spcBef>
              <a:spcPct val="0"/>
            </a:spcBef>
            <a:spcAft>
              <a:spcPct val="15000"/>
            </a:spcAft>
            <a:buChar char="•"/>
          </a:pPr>
          <a:r>
            <a:rPr lang="it-IT" sz="2500" kern="1200" dirty="0"/>
            <a:t>RESOLVE</a:t>
          </a:r>
        </a:p>
      </dsp:txBody>
      <dsp:txXfrm>
        <a:off x="3909420" y="743230"/>
        <a:ext cx="3426234" cy="3963093"/>
      </dsp:txXfrm>
    </dsp:sp>
    <dsp:sp modelId="{0A0614D5-32D8-9F42-ADC4-FC86E24D6CBC}">
      <dsp:nvSpPr>
        <dsp:cNvPr id="0" name=""/>
        <dsp:cNvSpPr/>
      </dsp:nvSpPr>
      <dsp:spPr>
        <a:xfrm>
          <a:off x="7815327" y="23230"/>
          <a:ext cx="3426234" cy="720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it-IT" sz="2500" kern="1200" dirty="0">
              <a:solidFill>
                <a:srgbClr val="FFFFFF"/>
              </a:solidFill>
            </a:rPr>
            <a:t>ACCELERATORS </a:t>
          </a:r>
          <a:r>
            <a:rPr lang="it-IT" sz="2500" kern="1200" dirty="0"/>
            <a:t> </a:t>
          </a:r>
          <a:r>
            <a:rPr lang="it-IT" sz="2500" kern="1200" dirty="0">
              <a:solidFill>
                <a:srgbClr val="FFFF00"/>
              </a:solidFill>
            </a:rPr>
            <a:t>9</a:t>
          </a:r>
          <a:endParaRPr lang="it-IT" sz="2500" kern="1200" dirty="0"/>
        </a:p>
      </dsp:txBody>
      <dsp:txXfrm>
        <a:off x="7815327" y="23230"/>
        <a:ext cx="3426234" cy="720000"/>
      </dsp:txXfrm>
    </dsp:sp>
    <dsp:sp modelId="{7FD343F9-FB4E-E04B-8514-BFBD68D9D54A}">
      <dsp:nvSpPr>
        <dsp:cNvPr id="0" name=""/>
        <dsp:cNvSpPr/>
      </dsp:nvSpPr>
      <dsp:spPr>
        <a:xfrm>
          <a:off x="7815327" y="743230"/>
          <a:ext cx="3426234" cy="396309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it-IT" sz="2500" kern="1200" dirty="0"/>
            <a:t>ARYA</a:t>
          </a:r>
        </a:p>
        <a:p>
          <a:pPr marL="228600" lvl="1" indent="-228600" algn="l" defTabSz="1111250">
            <a:lnSpc>
              <a:spcPct val="90000"/>
            </a:lnSpc>
            <a:spcBef>
              <a:spcPct val="0"/>
            </a:spcBef>
            <a:spcAft>
              <a:spcPct val="15000"/>
            </a:spcAft>
            <a:buChar char="•"/>
          </a:pPr>
          <a:r>
            <a:rPr lang="it-IT" sz="2500" kern="1200" dirty="0"/>
            <a:t>LEMMAACC (Grant)</a:t>
          </a:r>
        </a:p>
        <a:p>
          <a:pPr marL="228600" lvl="1" indent="-228600" algn="l" defTabSz="1111250">
            <a:lnSpc>
              <a:spcPct val="90000"/>
            </a:lnSpc>
            <a:spcBef>
              <a:spcPct val="0"/>
            </a:spcBef>
            <a:spcAft>
              <a:spcPct val="15000"/>
            </a:spcAft>
            <a:buChar char="•"/>
          </a:pPr>
          <a:r>
            <a:rPr lang="it-IT" sz="2500" kern="1200" dirty="0"/>
            <a:t>NUCLEAAR</a:t>
          </a:r>
        </a:p>
        <a:p>
          <a:pPr marL="228600" lvl="1" indent="-228600" algn="l" defTabSz="1111250">
            <a:lnSpc>
              <a:spcPct val="90000"/>
            </a:lnSpc>
            <a:spcBef>
              <a:spcPct val="0"/>
            </a:spcBef>
            <a:spcAft>
              <a:spcPct val="15000"/>
            </a:spcAft>
            <a:buChar char="•"/>
          </a:pPr>
          <a:r>
            <a:rPr lang="it-IT" sz="2500" kern="1200" dirty="0"/>
            <a:t>SHERPA (Grant)</a:t>
          </a:r>
        </a:p>
        <a:p>
          <a:pPr marL="228600" lvl="1" indent="-228600" algn="l" defTabSz="1111250">
            <a:lnSpc>
              <a:spcPct val="90000"/>
            </a:lnSpc>
            <a:spcBef>
              <a:spcPct val="0"/>
            </a:spcBef>
            <a:spcAft>
              <a:spcPct val="15000"/>
            </a:spcAft>
            <a:buChar char="•"/>
          </a:pPr>
          <a:r>
            <a:rPr lang="it-IT" sz="2500" kern="1200" dirty="0"/>
            <a:t>SINGULARITY</a:t>
          </a:r>
        </a:p>
        <a:p>
          <a:pPr marL="228600" lvl="1" indent="-228600" algn="l" defTabSz="1111250">
            <a:lnSpc>
              <a:spcPct val="90000"/>
            </a:lnSpc>
            <a:spcBef>
              <a:spcPct val="0"/>
            </a:spcBef>
            <a:spcAft>
              <a:spcPct val="15000"/>
            </a:spcAft>
            <a:buChar char="•"/>
          </a:pPr>
          <a:r>
            <a:rPr lang="it-IT" sz="2500" kern="1200" dirty="0"/>
            <a:t>SL_COMB2FEL</a:t>
          </a:r>
        </a:p>
        <a:p>
          <a:pPr marL="228600" lvl="1" indent="-228600" algn="l" defTabSz="1111250">
            <a:lnSpc>
              <a:spcPct val="90000"/>
            </a:lnSpc>
            <a:spcBef>
              <a:spcPct val="0"/>
            </a:spcBef>
            <a:spcAft>
              <a:spcPct val="15000"/>
            </a:spcAft>
            <a:buChar char="•"/>
          </a:pPr>
          <a:r>
            <a:rPr lang="it-IT" sz="2500" kern="1200" dirty="0"/>
            <a:t>SL_EXIN</a:t>
          </a:r>
        </a:p>
        <a:p>
          <a:pPr marL="228600" lvl="1" indent="-228600" algn="l" defTabSz="1111250">
            <a:lnSpc>
              <a:spcPct val="90000"/>
            </a:lnSpc>
            <a:spcBef>
              <a:spcPct val="0"/>
            </a:spcBef>
            <a:spcAft>
              <a:spcPct val="15000"/>
            </a:spcAft>
            <a:buChar char="•"/>
          </a:pPr>
          <a:r>
            <a:rPr lang="it-IT" sz="2500" kern="1200" dirty="0"/>
            <a:t>TERA  (Call)</a:t>
          </a:r>
        </a:p>
        <a:p>
          <a:pPr marL="228600" lvl="1" indent="-228600" algn="l" defTabSz="1111250">
            <a:lnSpc>
              <a:spcPct val="90000"/>
            </a:lnSpc>
            <a:spcBef>
              <a:spcPct val="0"/>
            </a:spcBef>
            <a:spcAft>
              <a:spcPct val="15000"/>
            </a:spcAft>
            <a:buChar char="•"/>
          </a:pPr>
          <a:r>
            <a:rPr lang="it-IT" sz="2500" kern="1200" dirty="0"/>
            <a:t>TUAREG</a:t>
          </a:r>
        </a:p>
      </dsp:txBody>
      <dsp:txXfrm>
        <a:off x="7815327" y="743230"/>
        <a:ext cx="3426234" cy="396309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600" latinLnBrk="0">
      <a:lnSpc>
        <a:spcPct val="117999"/>
      </a:lnSpc>
      <a:defRPr sz="1100">
        <a:latin typeface="Helvetica Neue"/>
        <a:ea typeface="Helvetica Neue"/>
        <a:cs typeface="Helvetica Neue"/>
        <a:sym typeface="Helvetica Neue"/>
      </a:defRPr>
    </a:lvl1pPr>
    <a:lvl2pPr indent="114300" defTabSz="228600" latinLnBrk="0">
      <a:lnSpc>
        <a:spcPct val="117999"/>
      </a:lnSpc>
      <a:defRPr sz="1100">
        <a:latin typeface="Helvetica Neue"/>
        <a:ea typeface="Helvetica Neue"/>
        <a:cs typeface="Helvetica Neue"/>
        <a:sym typeface="Helvetica Neue"/>
      </a:defRPr>
    </a:lvl2pPr>
    <a:lvl3pPr indent="228600" defTabSz="228600" latinLnBrk="0">
      <a:lnSpc>
        <a:spcPct val="117999"/>
      </a:lnSpc>
      <a:defRPr sz="1100">
        <a:latin typeface="Helvetica Neue"/>
        <a:ea typeface="Helvetica Neue"/>
        <a:cs typeface="Helvetica Neue"/>
        <a:sym typeface="Helvetica Neue"/>
      </a:defRPr>
    </a:lvl3pPr>
    <a:lvl4pPr indent="342900" defTabSz="228600" latinLnBrk="0">
      <a:lnSpc>
        <a:spcPct val="117999"/>
      </a:lnSpc>
      <a:defRPr sz="1100">
        <a:latin typeface="Helvetica Neue"/>
        <a:ea typeface="Helvetica Neue"/>
        <a:cs typeface="Helvetica Neue"/>
        <a:sym typeface="Helvetica Neue"/>
      </a:defRPr>
    </a:lvl4pPr>
    <a:lvl5pPr indent="457200" defTabSz="228600" latinLnBrk="0">
      <a:lnSpc>
        <a:spcPct val="117999"/>
      </a:lnSpc>
      <a:defRPr sz="1100">
        <a:latin typeface="Helvetica Neue"/>
        <a:ea typeface="Helvetica Neue"/>
        <a:cs typeface="Helvetica Neue"/>
        <a:sym typeface="Helvetica Neue"/>
      </a:defRPr>
    </a:lvl5pPr>
    <a:lvl6pPr indent="571500" defTabSz="228600" latinLnBrk="0">
      <a:lnSpc>
        <a:spcPct val="117999"/>
      </a:lnSpc>
      <a:defRPr sz="1100">
        <a:latin typeface="Helvetica Neue"/>
        <a:ea typeface="Helvetica Neue"/>
        <a:cs typeface="Helvetica Neue"/>
        <a:sym typeface="Helvetica Neue"/>
      </a:defRPr>
    </a:lvl6pPr>
    <a:lvl7pPr indent="685800" defTabSz="228600" latinLnBrk="0">
      <a:lnSpc>
        <a:spcPct val="117999"/>
      </a:lnSpc>
      <a:defRPr sz="1100">
        <a:latin typeface="Helvetica Neue"/>
        <a:ea typeface="Helvetica Neue"/>
        <a:cs typeface="Helvetica Neue"/>
        <a:sym typeface="Helvetica Neue"/>
      </a:defRPr>
    </a:lvl7pPr>
    <a:lvl8pPr indent="800100" defTabSz="228600" latinLnBrk="0">
      <a:lnSpc>
        <a:spcPct val="117999"/>
      </a:lnSpc>
      <a:defRPr sz="1100">
        <a:latin typeface="Helvetica Neue"/>
        <a:ea typeface="Helvetica Neue"/>
        <a:cs typeface="Helvetica Neue"/>
        <a:sym typeface="Helvetica Neue"/>
      </a:defRPr>
    </a:lvl8pPr>
    <a:lvl9pPr indent="914400" defTabSz="228600"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53693C1C-957E-42F6-B795-B131EE1E6FE0}" type="slidenum">
              <a:rPr lang="en-US" smtClean="0"/>
              <a:pPr/>
              <a:t>26</a:t>
            </a:fld>
            <a:endParaRPr lang="en-US"/>
          </a:p>
        </p:txBody>
      </p:sp>
    </p:spTree>
    <p:extLst>
      <p:ext uri="{BB962C8B-B14F-4D97-AF65-F5344CB8AC3E}">
        <p14:creationId xmlns:p14="http://schemas.microsoft.com/office/powerpoint/2010/main" val="191643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53693C1C-957E-42F6-B795-B131EE1E6FE0}" type="slidenum">
              <a:rPr lang="en-US" smtClean="0"/>
              <a:pPr/>
              <a:t>28</a:t>
            </a:fld>
            <a:endParaRPr lang="en-US"/>
          </a:p>
        </p:txBody>
      </p:sp>
    </p:spTree>
    <p:extLst>
      <p:ext uri="{BB962C8B-B14F-4D97-AF65-F5344CB8AC3E}">
        <p14:creationId xmlns:p14="http://schemas.microsoft.com/office/powerpoint/2010/main" val="32074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31835-0993-E74E-8C2A-AD6BCD434624}" type="slidenum">
              <a:rPr lang="en-US" smtClean="0"/>
              <a:t>50</a:t>
            </a:fld>
            <a:endParaRPr lang="en-US"/>
          </a:p>
        </p:txBody>
      </p:sp>
    </p:spTree>
    <p:extLst>
      <p:ext uri="{BB962C8B-B14F-4D97-AF65-F5344CB8AC3E}">
        <p14:creationId xmlns:p14="http://schemas.microsoft.com/office/powerpoint/2010/main" val="187743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31835-0993-E74E-8C2A-AD6BCD434624}" type="slidenum">
              <a:rPr lang="en-US" smtClean="0"/>
              <a:t>51</a:t>
            </a:fld>
            <a:endParaRPr lang="en-US"/>
          </a:p>
        </p:txBody>
      </p:sp>
    </p:spTree>
    <p:extLst>
      <p:ext uri="{BB962C8B-B14F-4D97-AF65-F5344CB8AC3E}">
        <p14:creationId xmlns:p14="http://schemas.microsoft.com/office/powerpoint/2010/main" val="82526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88613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31835-0993-E74E-8C2A-AD6BCD434624}" type="slidenum">
              <a:rPr lang="en-US" smtClean="0"/>
              <a:t>76</a:t>
            </a:fld>
            <a:endParaRPr lang="en-US"/>
          </a:p>
        </p:txBody>
      </p:sp>
    </p:spTree>
    <p:extLst>
      <p:ext uri="{BB962C8B-B14F-4D97-AF65-F5344CB8AC3E}">
        <p14:creationId xmlns:p14="http://schemas.microsoft.com/office/powerpoint/2010/main" val="181103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31835-0993-E74E-8C2A-AD6BCD434624}" type="slidenum">
              <a:rPr lang="en-US" smtClean="0"/>
              <a:t>77</a:t>
            </a:fld>
            <a:endParaRPr lang="en-US"/>
          </a:p>
        </p:txBody>
      </p:sp>
    </p:spTree>
    <p:extLst>
      <p:ext uri="{BB962C8B-B14F-4D97-AF65-F5344CB8AC3E}">
        <p14:creationId xmlns:p14="http://schemas.microsoft.com/office/powerpoint/2010/main" val="2382364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olo">
    <p:spTree>
      <p:nvGrpSpPr>
        <p:cNvPr id="1" name=""/>
        <p:cNvGrpSpPr/>
        <p:nvPr/>
      </p:nvGrpSpPr>
      <p:grpSpPr>
        <a:xfrm>
          <a:off x="0" y="0"/>
          <a:ext cx="0" cy="0"/>
          <a:chOff x="0" y="0"/>
          <a:chExt cx="0" cy="0"/>
        </a:xfrm>
      </p:grpSpPr>
      <p:sp>
        <p:nvSpPr>
          <p:cNvPr id="12" name="Linea"/>
          <p:cNvSpPr/>
          <p:nvPr/>
        </p:nvSpPr>
        <p:spPr>
          <a:xfrm>
            <a:off x="317500" y="6096000"/>
            <a:ext cx="11557000" cy="0"/>
          </a:xfrm>
          <a:prstGeom prst="line">
            <a:avLst/>
          </a:prstGeom>
          <a:ln w="381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13" name="Autore e data"/>
          <p:cNvSpPr txBox="1">
            <a:spLocks noGrp="1"/>
          </p:cNvSpPr>
          <p:nvPr>
            <p:ph type="body" sz="quarter" idx="13" hasCustomPrompt="1"/>
          </p:nvPr>
        </p:nvSpPr>
        <p:spPr>
          <a:xfrm>
            <a:off x="285750" y="6134629"/>
            <a:ext cx="11617574" cy="277623"/>
          </a:xfrm>
          <a:prstGeom prst="rect">
            <a:avLst/>
          </a:prstGeom>
        </p:spPr>
        <p:txBody>
          <a:bodyPr/>
          <a:lstStyle>
            <a:lvl1pPr defTabSz="412750">
              <a:lnSpc>
                <a:spcPct val="100000"/>
              </a:lnSpc>
              <a:tabLst/>
              <a:defRPr sz="1400" b="1" cap="all" spc="84">
                <a:solidFill>
                  <a:schemeClr val="accent4"/>
                </a:solidFill>
                <a:latin typeface="Founders Grotesk Condensed"/>
                <a:ea typeface="Founders Grotesk Condensed"/>
                <a:cs typeface="Founders Grotesk Condensed"/>
                <a:sym typeface="Founders Grotesk Condensed"/>
              </a:defRPr>
            </a:lvl1pPr>
          </a:lstStyle>
          <a:p>
            <a:r>
              <a:t>Autore e data </a:t>
            </a:r>
          </a:p>
        </p:txBody>
      </p:sp>
      <p:sp>
        <p:nvSpPr>
          <p:cNvPr id="14" name="Linea"/>
          <p:cNvSpPr/>
          <p:nvPr/>
        </p:nvSpPr>
        <p:spPr>
          <a:xfrm>
            <a:off x="317500" y="4721668"/>
            <a:ext cx="11557000" cy="3175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15" name="Titolo presentazione"/>
          <p:cNvSpPr txBox="1">
            <a:spLocks noGrp="1"/>
          </p:cNvSpPr>
          <p:nvPr>
            <p:ph type="title" hasCustomPrompt="1"/>
          </p:nvPr>
        </p:nvSpPr>
        <p:spPr>
          <a:xfrm>
            <a:off x="285750" y="4762943"/>
            <a:ext cx="11617574" cy="1323533"/>
          </a:xfrm>
          <a:prstGeom prst="rect">
            <a:avLst/>
          </a:prstGeom>
        </p:spPr>
        <p:txBody>
          <a:bodyPr/>
          <a:lstStyle>
            <a:lvl1pPr>
              <a:lnSpc>
                <a:spcPct val="70000"/>
              </a:lnSpc>
              <a:defRPr sz="7500" spc="-150">
                <a:solidFill>
                  <a:srgbClr val="FFFFFF"/>
                </a:solidFill>
                <a:latin typeface="+mn-lt"/>
                <a:ea typeface="+mn-ea"/>
                <a:cs typeface="+mn-cs"/>
                <a:sym typeface="Founders Grotesk Semibold"/>
              </a:defRPr>
            </a:lvl1pPr>
          </a:lstStyle>
          <a:p>
            <a:r>
              <a:t>Titolo presentazione</a:t>
            </a:r>
          </a:p>
        </p:txBody>
      </p:sp>
      <p:sp>
        <p:nvSpPr>
          <p:cNvPr id="16" name="Corpo livello uno…"/>
          <p:cNvSpPr txBox="1">
            <a:spLocks noGrp="1"/>
          </p:cNvSpPr>
          <p:nvPr>
            <p:ph type="body" sz="quarter" idx="1" hasCustomPrompt="1"/>
          </p:nvPr>
        </p:nvSpPr>
        <p:spPr>
          <a:xfrm>
            <a:off x="285750" y="423858"/>
            <a:ext cx="11617574" cy="1162051"/>
          </a:xfrm>
          <a:prstGeom prst="rect">
            <a:avLst/>
          </a:prstGeom>
        </p:spPr>
        <p:txBody>
          <a:bodyPr/>
          <a:lstStyle>
            <a:lvl1pPr defTabSz="412750">
              <a:lnSpc>
                <a:spcPct val="80000"/>
              </a:lnSpc>
              <a:tabLst/>
              <a:defRPr spc="-40">
                <a:solidFill>
                  <a:schemeClr val="accent4"/>
                </a:solidFill>
                <a:latin typeface="Founders Grotesk"/>
                <a:ea typeface="Founders Grotesk"/>
                <a:cs typeface="Founders Grotesk"/>
                <a:sym typeface="Founders Grotesk"/>
              </a:defRPr>
            </a:lvl1pPr>
            <a:lvl2pPr defTabSz="412750">
              <a:lnSpc>
                <a:spcPct val="80000"/>
              </a:lnSpc>
              <a:tabLst/>
              <a:defRPr spc="-40">
                <a:solidFill>
                  <a:schemeClr val="accent4"/>
                </a:solidFill>
                <a:latin typeface="Founders Grotesk"/>
                <a:ea typeface="Founders Grotesk"/>
                <a:cs typeface="Founders Grotesk"/>
                <a:sym typeface="Founders Grotesk"/>
              </a:defRPr>
            </a:lvl2pPr>
            <a:lvl3pPr defTabSz="412750">
              <a:lnSpc>
                <a:spcPct val="80000"/>
              </a:lnSpc>
              <a:tabLst/>
              <a:defRPr spc="-40">
                <a:solidFill>
                  <a:schemeClr val="accent4"/>
                </a:solidFill>
                <a:latin typeface="Founders Grotesk"/>
                <a:ea typeface="Founders Grotesk"/>
                <a:cs typeface="Founders Grotesk"/>
                <a:sym typeface="Founders Grotesk"/>
              </a:defRPr>
            </a:lvl3pPr>
            <a:lvl4pPr defTabSz="412750">
              <a:lnSpc>
                <a:spcPct val="80000"/>
              </a:lnSpc>
              <a:tabLst/>
              <a:defRPr spc="-40">
                <a:solidFill>
                  <a:schemeClr val="accent4"/>
                </a:solidFill>
                <a:latin typeface="Founders Grotesk"/>
                <a:ea typeface="Founders Grotesk"/>
                <a:cs typeface="Founders Grotesk"/>
                <a:sym typeface="Founders Grotesk"/>
              </a:defRPr>
            </a:lvl4pPr>
            <a:lvl5pPr defTabSz="412750">
              <a:lnSpc>
                <a:spcPct val="80000"/>
              </a:lnSpc>
              <a:tabLst/>
              <a:defRPr spc="-40">
                <a:solidFill>
                  <a:schemeClr val="accent4"/>
                </a:solidFill>
                <a:latin typeface="Founders Grotesk"/>
                <a:ea typeface="Founders Grotesk"/>
                <a:cs typeface="Founders Grotesk"/>
                <a:sym typeface="Founders Grotesk"/>
              </a:defRPr>
            </a:lvl5pPr>
          </a:lstStyle>
          <a:p>
            <a:r>
              <a:t>Sottotitolo presentazione</a:t>
            </a:r>
          </a:p>
          <a:p>
            <a:pPr lvl="1"/>
            <a:endParaRPr/>
          </a:p>
          <a:p>
            <a:pPr lvl="2"/>
            <a:endParaRPr/>
          </a:p>
          <a:p>
            <a:pPr lvl="3"/>
            <a:endParaRPr/>
          </a:p>
          <a:p>
            <a:pPr lvl="4"/>
            <a:endParaRPr/>
          </a:p>
        </p:txBody>
      </p:sp>
      <p:sp>
        <p:nvSpPr>
          <p:cNvPr id="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ichiarazione">
    <p:bg>
      <p:bgPr>
        <a:solidFill>
          <a:srgbClr val="FFFFFF"/>
        </a:solidFill>
        <a:effectLst/>
      </p:bgPr>
    </p:bg>
    <p:spTree>
      <p:nvGrpSpPr>
        <p:cNvPr id="1" name=""/>
        <p:cNvGrpSpPr/>
        <p:nvPr/>
      </p:nvGrpSpPr>
      <p:grpSpPr>
        <a:xfrm>
          <a:off x="0" y="0"/>
          <a:ext cx="0" cy="0"/>
          <a:chOff x="0" y="0"/>
          <a:chExt cx="0" cy="0"/>
        </a:xfrm>
      </p:grpSpPr>
      <p:sp>
        <p:nvSpPr>
          <p:cNvPr id="113" name="Linea"/>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114" name="Linea"/>
          <p:cNvSpPr/>
          <p:nvPr/>
        </p:nvSpPr>
        <p:spPr>
          <a:xfrm>
            <a:off x="319571" y="346454"/>
            <a:ext cx="11557001" cy="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115" name="Corpo livello uno…"/>
          <p:cNvSpPr txBox="1">
            <a:spLocks noGrp="1"/>
          </p:cNvSpPr>
          <p:nvPr>
            <p:ph type="body" sz="half" idx="1" hasCustomPrompt="1"/>
          </p:nvPr>
        </p:nvSpPr>
        <p:spPr>
          <a:xfrm>
            <a:off x="285750" y="1949450"/>
            <a:ext cx="11618413" cy="2749550"/>
          </a:xfrm>
          <a:prstGeom prst="rect">
            <a:avLst/>
          </a:prstGeom>
        </p:spPr>
        <p:txBody>
          <a:bodyPr anchor="ctr"/>
          <a:lstStyle>
            <a:lvl1pPr defTabSz="412750">
              <a:lnSpc>
                <a:spcPct val="100000"/>
              </a:lnSpc>
              <a:tabLst/>
              <a:defRPr sz="6000" spc="-120">
                <a:solidFill>
                  <a:schemeClr val="accent1"/>
                </a:solidFill>
                <a:latin typeface="Founders Grotesk"/>
                <a:ea typeface="Founders Grotesk"/>
                <a:cs typeface="Founders Grotesk"/>
                <a:sym typeface="Founders Grotesk"/>
              </a:defRPr>
            </a:lvl1pPr>
            <a:lvl2pPr defTabSz="412750">
              <a:lnSpc>
                <a:spcPct val="100000"/>
              </a:lnSpc>
              <a:tabLst/>
              <a:defRPr sz="6000" spc="-120">
                <a:solidFill>
                  <a:schemeClr val="accent1"/>
                </a:solidFill>
                <a:latin typeface="Founders Grotesk"/>
                <a:ea typeface="Founders Grotesk"/>
                <a:cs typeface="Founders Grotesk"/>
                <a:sym typeface="Founders Grotesk"/>
              </a:defRPr>
            </a:lvl2pPr>
            <a:lvl3pPr defTabSz="412750">
              <a:lnSpc>
                <a:spcPct val="100000"/>
              </a:lnSpc>
              <a:tabLst/>
              <a:defRPr sz="6000" spc="-120">
                <a:solidFill>
                  <a:schemeClr val="accent1"/>
                </a:solidFill>
                <a:latin typeface="Founders Grotesk"/>
                <a:ea typeface="Founders Grotesk"/>
                <a:cs typeface="Founders Grotesk"/>
                <a:sym typeface="Founders Grotesk"/>
              </a:defRPr>
            </a:lvl3pPr>
            <a:lvl4pPr defTabSz="412750">
              <a:lnSpc>
                <a:spcPct val="100000"/>
              </a:lnSpc>
              <a:tabLst/>
              <a:defRPr sz="6000" spc="-120">
                <a:solidFill>
                  <a:schemeClr val="accent1"/>
                </a:solidFill>
                <a:latin typeface="Founders Grotesk"/>
                <a:ea typeface="Founders Grotesk"/>
                <a:cs typeface="Founders Grotesk"/>
                <a:sym typeface="Founders Grotesk"/>
              </a:defRPr>
            </a:lvl4pPr>
            <a:lvl5pPr defTabSz="412750">
              <a:lnSpc>
                <a:spcPct val="100000"/>
              </a:lnSpc>
              <a:tabLst/>
              <a:defRPr sz="6000" spc="-120">
                <a:solidFill>
                  <a:schemeClr val="accent1"/>
                </a:solidFill>
                <a:latin typeface="Founders Grotesk"/>
                <a:ea typeface="Founders Grotesk"/>
                <a:cs typeface="Founders Grotesk"/>
                <a:sym typeface="Founders Grotesk"/>
              </a:defRPr>
            </a:lvl5pPr>
          </a:lstStyle>
          <a:p>
            <a:r>
              <a:t>Dichiarazione</a:t>
            </a:r>
          </a:p>
          <a:p>
            <a:pPr lvl="1"/>
            <a:endParaRPr/>
          </a:p>
          <a:p>
            <a:pPr lvl="2"/>
            <a:endParaRPr/>
          </a:p>
          <a:p>
            <a:pPr lvl="3"/>
            <a:endParaRPr/>
          </a:p>
          <a:p>
            <a:pPr lvl="4"/>
            <a:endParaRPr/>
          </a:p>
        </p:txBody>
      </p:sp>
      <p:sp>
        <p:nvSpPr>
          <p:cNvPr id="116"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7535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11247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04645"/>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53949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020045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7/6/20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7759755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8985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7/6/20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35166506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956609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8962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itazione">
    <p:bg>
      <p:bgPr>
        <a:solidFill>
          <a:srgbClr val="C3D9E0"/>
        </a:solidFill>
        <a:effectLst/>
      </p:bgPr>
    </p:bg>
    <p:spTree>
      <p:nvGrpSpPr>
        <p:cNvPr id="1" name=""/>
        <p:cNvGrpSpPr/>
        <p:nvPr/>
      </p:nvGrpSpPr>
      <p:grpSpPr>
        <a:xfrm>
          <a:off x="0" y="0"/>
          <a:ext cx="0" cy="0"/>
          <a:chOff x="0" y="0"/>
          <a:chExt cx="0" cy="0"/>
        </a:xfrm>
      </p:grpSpPr>
      <p:sp>
        <p:nvSpPr>
          <p:cNvPr id="134" name="Linea"/>
          <p:cNvSpPr/>
          <p:nvPr/>
        </p:nvSpPr>
        <p:spPr>
          <a:xfrm>
            <a:off x="317500" y="6096000"/>
            <a:ext cx="11557000" cy="0"/>
          </a:xfrm>
          <a:prstGeom prst="line">
            <a:avLst/>
          </a:prstGeom>
          <a:ln w="38100">
            <a:solidFill>
              <a:schemeClr val="accent1">
                <a:hueOff val="-42304"/>
                <a:satOff val="23749"/>
                <a:lumOff val="-45745"/>
              </a:schemeClr>
            </a:solidFill>
            <a:miter lim="400000"/>
          </a:ln>
        </p:spPr>
        <p:txBody>
          <a:bodyPr lIns="25400" tIns="25400" rIns="25400" bIns="2540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135" name="Linea"/>
          <p:cNvSpPr/>
          <p:nvPr/>
        </p:nvSpPr>
        <p:spPr>
          <a:xfrm>
            <a:off x="319571" y="346454"/>
            <a:ext cx="11557001" cy="1"/>
          </a:xfrm>
          <a:prstGeom prst="line">
            <a:avLst/>
          </a:prstGeom>
          <a:ln w="114300">
            <a:solidFill>
              <a:schemeClr val="accent1">
                <a:hueOff val="-42304"/>
                <a:satOff val="23749"/>
                <a:lumOff val="-45745"/>
              </a:schemeClr>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136" name="Attribuzione"/>
          <p:cNvSpPr txBox="1">
            <a:spLocks noGrp="1"/>
          </p:cNvSpPr>
          <p:nvPr>
            <p:ph type="body" sz="quarter" idx="13" hasCustomPrompt="1"/>
          </p:nvPr>
        </p:nvSpPr>
        <p:spPr>
          <a:xfrm>
            <a:off x="574030" y="4623574"/>
            <a:ext cx="11353591" cy="466408"/>
          </a:xfrm>
          <a:prstGeom prst="rect">
            <a:avLst/>
          </a:prstGeom>
        </p:spPr>
        <p:txBody>
          <a:bodyPr anchor="ctr"/>
          <a:lstStyle>
            <a:lvl1pPr defTabSz="408622">
              <a:lnSpc>
                <a:spcPct val="80000"/>
              </a:lnSpc>
              <a:tabLst/>
              <a:defRPr sz="2723" spc="-27">
                <a:solidFill>
                  <a:schemeClr val="accent1"/>
                </a:solidFill>
              </a:defRPr>
            </a:lvl1pPr>
          </a:lstStyle>
          <a:p>
            <a:r>
              <a:t>Attribuzione</a:t>
            </a:r>
          </a:p>
        </p:txBody>
      </p:sp>
      <p:sp>
        <p:nvSpPr>
          <p:cNvPr id="137" name="Corpo livello uno…"/>
          <p:cNvSpPr txBox="1">
            <a:spLocks noGrp="1"/>
          </p:cNvSpPr>
          <p:nvPr>
            <p:ph type="body" sz="half" idx="1" hasCustomPrompt="1"/>
          </p:nvPr>
        </p:nvSpPr>
        <p:spPr>
          <a:xfrm>
            <a:off x="257919" y="370691"/>
            <a:ext cx="11620501" cy="2485040"/>
          </a:xfrm>
          <a:prstGeom prst="rect">
            <a:avLst/>
          </a:prstGeom>
        </p:spPr>
        <p:txBody>
          <a:bodyPr/>
          <a:lstStyle>
            <a:lvl1pPr marL="209550" indent="-209550" defTabSz="412750">
              <a:lnSpc>
                <a:spcPct val="80000"/>
              </a:lnSpc>
              <a:tabLst/>
              <a:defRPr sz="6000" spc="-60">
                <a:solidFill>
                  <a:schemeClr val="accent1"/>
                </a:solidFill>
                <a:latin typeface="Founders Grotesk"/>
                <a:ea typeface="Founders Grotesk"/>
                <a:cs typeface="Founders Grotesk"/>
                <a:sym typeface="Founders Grotesk"/>
              </a:defRPr>
            </a:lvl1pPr>
            <a:lvl2pPr marL="209550" indent="-209550" defTabSz="412750">
              <a:lnSpc>
                <a:spcPct val="80000"/>
              </a:lnSpc>
              <a:tabLst/>
              <a:defRPr sz="6000" spc="-60">
                <a:solidFill>
                  <a:schemeClr val="accent1"/>
                </a:solidFill>
                <a:latin typeface="Founders Grotesk"/>
                <a:ea typeface="Founders Grotesk"/>
                <a:cs typeface="Founders Grotesk"/>
                <a:sym typeface="Founders Grotesk"/>
              </a:defRPr>
            </a:lvl2pPr>
            <a:lvl3pPr marL="209550" indent="-209550" defTabSz="412750">
              <a:lnSpc>
                <a:spcPct val="80000"/>
              </a:lnSpc>
              <a:tabLst/>
              <a:defRPr sz="6000" spc="-60">
                <a:solidFill>
                  <a:schemeClr val="accent1"/>
                </a:solidFill>
                <a:latin typeface="Founders Grotesk"/>
                <a:ea typeface="Founders Grotesk"/>
                <a:cs typeface="Founders Grotesk"/>
                <a:sym typeface="Founders Grotesk"/>
              </a:defRPr>
            </a:lvl3pPr>
            <a:lvl4pPr marL="209550" indent="-209550" defTabSz="412750">
              <a:lnSpc>
                <a:spcPct val="80000"/>
              </a:lnSpc>
              <a:tabLst/>
              <a:defRPr sz="6000" spc="-60">
                <a:solidFill>
                  <a:schemeClr val="accent1"/>
                </a:solidFill>
                <a:latin typeface="Founders Grotesk"/>
                <a:ea typeface="Founders Grotesk"/>
                <a:cs typeface="Founders Grotesk"/>
                <a:sym typeface="Founders Grotesk"/>
              </a:defRPr>
            </a:lvl4pPr>
            <a:lvl5pPr marL="209550" indent="-209550" defTabSz="412750">
              <a:lnSpc>
                <a:spcPct val="80000"/>
              </a:lnSpc>
              <a:tabLst/>
              <a:defRPr sz="6000" spc="-60">
                <a:solidFill>
                  <a:schemeClr val="accent1"/>
                </a:solidFill>
                <a:latin typeface="Founders Grotesk"/>
                <a:ea typeface="Founders Grotesk"/>
                <a:cs typeface="Founders Grotesk"/>
                <a:sym typeface="Founders Grotesk"/>
              </a:defRPr>
            </a:lvl5pPr>
          </a:lstStyle>
          <a:p>
            <a:r>
              <a:t>“Citazione degna di nota”</a:t>
            </a:r>
          </a:p>
          <a:p>
            <a:pPr lvl="1"/>
            <a:endParaRPr/>
          </a:p>
          <a:p>
            <a:pPr lvl="2"/>
            <a:endParaRPr/>
          </a:p>
          <a:p>
            <a:pPr lvl="3"/>
            <a:endParaRPr/>
          </a:p>
          <a:p>
            <a:pPr lvl="4"/>
            <a:endParaRPr/>
          </a:p>
        </p:txBody>
      </p:sp>
      <p:sp>
        <p:nvSpPr>
          <p:cNvPr id="138"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964896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7/6/20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24309221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234248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1753489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86061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Foto - 3 per pagina">
    <p:bg>
      <p:bgPr>
        <a:solidFill>
          <a:srgbClr val="FFFFFF"/>
        </a:solidFill>
        <a:effectLst/>
      </p:bgPr>
    </p:bg>
    <p:spTree>
      <p:nvGrpSpPr>
        <p:cNvPr id="1" name=""/>
        <p:cNvGrpSpPr/>
        <p:nvPr/>
      </p:nvGrpSpPr>
      <p:grpSpPr>
        <a:xfrm>
          <a:off x="0" y="0"/>
          <a:ext cx="0" cy="0"/>
          <a:chOff x="0" y="0"/>
          <a:chExt cx="0" cy="0"/>
        </a:xfrm>
      </p:grpSpPr>
      <p:sp>
        <p:nvSpPr>
          <p:cNvPr id="145" name="Immagine"/>
          <p:cNvSpPr>
            <a:spLocks noGrp="1"/>
          </p:cNvSpPr>
          <p:nvPr>
            <p:ph type="pic" sz="half" idx="13"/>
          </p:nvPr>
        </p:nvSpPr>
        <p:spPr>
          <a:xfrm>
            <a:off x="6096000" y="-501650"/>
            <a:ext cx="5778500" cy="3839634"/>
          </a:xfrm>
          <a:prstGeom prst="rect">
            <a:avLst/>
          </a:prstGeom>
        </p:spPr>
        <p:txBody>
          <a:bodyPr lIns="91439" tIns="45719" rIns="91439" bIns="45719">
            <a:noAutofit/>
          </a:bodyPr>
          <a:lstStyle/>
          <a:p>
            <a:endParaRPr/>
          </a:p>
        </p:txBody>
      </p:sp>
      <p:sp>
        <p:nvSpPr>
          <p:cNvPr id="146" name="Immagine"/>
          <p:cNvSpPr>
            <a:spLocks noGrp="1"/>
          </p:cNvSpPr>
          <p:nvPr>
            <p:ph type="pic" sz="half" idx="14"/>
          </p:nvPr>
        </p:nvSpPr>
        <p:spPr>
          <a:xfrm>
            <a:off x="6096000" y="2698750"/>
            <a:ext cx="5778500" cy="3874895"/>
          </a:xfrm>
          <a:prstGeom prst="rect">
            <a:avLst/>
          </a:prstGeom>
        </p:spPr>
        <p:txBody>
          <a:bodyPr lIns="91439" tIns="45719" rIns="91439" bIns="45719">
            <a:noAutofit/>
          </a:bodyPr>
          <a:lstStyle/>
          <a:p>
            <a:endParaRPr/>
          </a:p>
        </p:txBody>
      </p:sp>
      <p:sp>
        <p:nvSpPr>
          <p:cNvPr id="147" name="Immagine"/>
          <p:cNvSpPr>
            <a:spLocks noGrp="1"/>
          </p:cNvSpPr>
          <p:nvPr>
            <p:ph type="pic" idx="15"/>
          </p:nvPr>
        </p:nvSpPr>
        <p:spPr>
          <a:xfrm>
            <a:off x="285750" y="-349250"/>
            <a:ext cx="5842000" cy="7213247"/>
          </a:xfrm>
          <a:prstGeom prst="rect">
            <a:avLst/>
          </a:prstGeom>
        </p:spPr>
        <p:txBody>
          <a:bodyPr lIns="91439" tIns="45719" rIns="91439" bIns="45719">
            <a:noAutofit/>
          </a:bodyPr>
          <a:lstStyle/>
          <a:p>
            <a:endParaRPr/>
          </a:p>
        </p:txBody>
      </p:sp>
      <p:sp>
        <p:nvSpPr>
          <p:cNvPr id="148"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oto">
    <p:bg>
      <p:bgPr>
        <a:solidFill>
          <a:srgbClr val="FFFFFF"/>
        </a:solidFill>
        <a:effectLst/>
      </p:bgPr>
    </p:bg>
    <p:spTree>
      <p:nvGrpSpPr>
        <p:cNvPr id="1" name=""/>
        <p:cNvGrpSpPr/>
        <p:nvPr/>
      </p:nvGrpSpPr>
      <p:grpSpPr>
        <a:xfrm>
          <a:off x="0" y="0"/>
          <a:ext cx="0" cy="0"/>
          <a:chOff x="0" y="0"/>
          <a:chExt cx="0" cy="0"/>
        </a:xfrm>
      </p:grpSpPr>
      <p:sp>
        <p:nvSpPr>
          <p:cNvPr id="155" name="1054398042_3378x2084.jpg"/>
          <p:cNvSpPr>
            <a:spLocks noGrp="1"/>
          </p:cNvSpPr>
          <p:nvPr>
            <p:ph type="pic" idx="13"/>
          </p:nvPr>
        </p:nvSpPr>
        <p:spPr>
          <a:xfrm>
            <a:off x="0" y="-1492250"/>
            <a:ext cx="14166850" cy="8740000"/>
          </a:xfrm>
          <a:prstGeom prst="rect">
            <a:avLst/>
          </a:prstGeom>
        </p:spPr>
        <p:txBody>
          <a:bodyPr lIns="91439" tIns="45719" rIns="91439" bIns="45719">
            <a:noAutofit/>
          </a:bodyPr>
          <a:lstStyle/>
          <a:p>
            <a:endParaRPr/>
          </a:p>
        </p:txBody>
      </p:sp>
      <p:sp>
        <p:nvSpPr>
          <p:cNvPr id="15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Vuota">
    <p:bg>
      <p:bgPr>
        <a:solidFill>
          <a:srgbClr val="FFFFFF"/>
        </a:solidFill>
        <a:effectLst/>
      </p:bgPr>
    </p:bg>
    <p:spTree>
      <p:nvGrpSpPr>
        <p:cNvPr id="1" name=""/>
        <p:cNvGrpSpPr/>
        <p:nvPr/>
      </p:nvGrpSpPr>
      <p:grpSpPr>
        <a:xfrm>
          <a:off x="0" y="0"/>
          <a:ext cx="0" cy="0"/>
          <a:chOff x="0" y="0"/>
          <a:chExt cx="0" cy="0"/>
        </a:xfrm>
      </p:grpSpPr>
      <p:sp>
        <p:nvSpPr>
          <p:cNvPr id="163"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49"/>
            <a:ext cx="12192000" cy="2482851"/>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3"/>
          </a:xfrm>
        </p:spPr>
        <p:txBody>
          <a:bodyPr/>
          <a:lstStyle/>
          <a:p>
            <a:fld id="{48A87A34-81AB-432B-8DAE-1953F412C126}" type="datetimeFigureOut">
              <a:rPr lang="en-US" dirty="0"/>
              <a:t>7/6/20</a:t>
            </a:fld>
            <a:endParaRPr lang="en-US" dirty="0"/>
          </a:p>
        </p:txBody>
      </p:sp>
      <p:sp>
        <p:nvSpPr>
          <p:cNvPr id="5" name="Footer Placeholder 4"/>
          <p:cNvSpPr>
            <a:spLocks noGrp="1"/>
          </p:cNvSpPr>
          <p:nvPr>
            <p:ph type="ftr" sz="quarter" idx="11"/>
          </p:nvPr>
        </p:nvSpPr>
        <p:spPr>
          <a:xfrm>
            <a:off x="1371600" y="4323846"/>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7"/>
            <a:ext cx="2743200" cy="365125"/>
          </a:xfrm>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1772907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947013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49"/>
            <a:ext cx="12192000" cy="2482851"/>
          </a:xfrm>
          <a:prstGeom prst="rect">
            <a:avLst/>
          </a:prstGeom>
        </p:spPr>
      </p:pic>
      <p:sp>
        <p:nvSpPr>
          <p:cNvPr id="2" name="Title 1"/>
          <p:cNvSpPr>
            <a:spLocks noGrp="1"/>
          </p:cNvSpPr>
          <p:nvPr>
            <p:ph type="title"/>
          </p:nvPr>
        </p:nvSpPr>
        <p:spPr>
          <a:xfrm>
            <a:off x="685802" y="753534"/>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7/6/20</a:t>
            </a:fld>
            <a:endParaRPr lang="en-US" dirty="0"/>
          </a:p>
        </p:txBody>
      </p:sp>
      <p:sp>
        <p:nvSpPr>
          <p:cNvPr id="5" name="Footer Placeholder 4"/>
          <p:cNvSpPr>
            <a:spLocks noGrp="1"/>
          </p:cNvSpPr>
          <p:nvPr>
            <p:ph type="ftr" sz="quarter" idx="11"/>
          </p:nvPr>
        </p:nvSpPr>
        <p:spPr>
          <a:xfrm>
            <a:off x="685801" y="381002"/>
            <a:ext cx="6991492" cy="364065"/>
          </a:xfrm>
        </p:spPr>
        <p:txBody>
          <a:bodyPr/>
          <a:lstStyle/>
          <a:p>
            <a:endParaRPr lang="en-US" dirty="0"/>
          </a:p>
        </p:txBody>
      </p:sp>
      <p:sp>
        <p:nvSpPr>
          <p:cNvPr id="6" name="Slide Number Placeholder 5"/>
          <p:cNvSpPr>
            <a:spLocks noGrp="1"/>
          </p:cNvSpPr>
          <p:nvPr>
            <p:ph type="sldNum" sz="quarter" idx="12"/>
          </p:nvPr>
        </p:nvSpPr>
        <p:spPr>
          <a:xfrm>
            <a:off x="10862453" y="381000"/>
            <a:ext cx="643748" cy="365125"/>
          </a:xfrm>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835865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60"/>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55023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10" y="2183803"/>
            <a:ext cx="5079991" cy="823912"/>
          </a:xfrm>
        </p:spPr>
        <p:txBody>
          <a:bodyPr anchor="b">
            <a:normAutofit/>
          </a:bodyPr>
          <a:lstStyle>
            <a:lvl1pPr marL="0" indent="0">
              <a:buNone/>
              <a:defRPr sz="28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2" y="3132667"/>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3"/>
            <a:ext cx="5105400" cy="823912"/>
          </a:xfrm>
        </p:spPr>
        <p:txBody>
          <a:bodyPr anchor="b">
            <a:normAutofit/>
          </a:bodyPr>
          <a:lstStyle>
            <a:lvl1pPr marL="0" indent="0">
              <a:buNone/>
              <a:defRPr sz="28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7"/>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330114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olo e foto">
    <p:spTree>
      <p:nvGrpSpPr>
        <p:cNvPr id="1" name=""/>
        <p:cNvGrpSpPr/>
        <p:nvPr/>
      </p:nvGrpSpPr>
      <p:grpSpPr>
        <a:xfrm>
          <a:off x="0" y="0"/>
          <a:ext cx="0" cy="0"/>
          <a:chOff x="0" y="0"/>
          <a:chExt cx="0" cy="0"/>
        </a:xfrm>
      </p:grpSpPr>
      <p:sp>
        <p:nvSpPr>
          <p:cNvPr id="24" name="1054398042_3378x2084.jpg"/>
          <p:cNvSpPr>
            <a:spLocks noGrp="1"/>
          </p:cNvSpPr>
          <p:nvPr>
            <p:ph type="pic" idx="13"/>
          </p:nvPr>
        </p:nvSpPr>
        <p:spPr>
          <a:xfrm>
            <a:off x="0" y="-1949450"/>
            <a:ext cx="14293850" cy="8818350"/>
          </a:xfrm>
          <a:prstGeom prst="rect">
            <a:avLst/>
          </a:prstGeom>
        </p:spPr>
        <p:txBody>
          <a:bodyPr lIns="91439" tIns="45719" rIns="91439" bIns="45719">
            <a:noAutofit/>
          </a:bodyPr>
          <a:lstStyle/>
          <a:p>
            <a:endParaRPr/>
          </a:p>
        </p:txBody>
      </p:sp>
      <p:sp>
        <p:nvSpPr>
          <p:cNvPr id="25" name="Autore e data"/>
          <p:cNvSpPr txBox="1">
            <a:spLocks noGrp="1"/>
          </p:cNvSpPr>
          <p:nvPr>
            <p:ph type="body" sz="quarter" idx="14" hasCustomPrompt="1"/>
          </p:nvPr>
        </p:nvSpPr>
        <p:spPr>
          <a:xfrm>
            <a:off x="285750" y="6134629"/>
            <a:ext cx="11620500" cy="277623"/>
          </a:xfrm>
          <a:prstGeom prst="rect">
            <a:avLst/>
          </a:prstGeom>
        </p:spPr>
        <p:txBody>
          <a:bodyPr/>
          <a:lstStyle>
            <a:lvl1pPr defTabSz="412750">
              <a:lnSpc>
                <a:spcPct val="100000"/>
              </a:lnSpc>
              <a:tabLst/>
              <a:defRPr sz="1400" b="1" cap="all" spc="84">
                <a:solidFill>
                  <a:srgbClr val="FFFFFF"/>
                </a:solidFill>
                <a:latin typeface="Founders Grotesk Condensed"/>
                <a:ea typeface="Founders Grotesk Condensed"/>
                <a:cs typeface="Founders Grotesk Condensed"/>
                <a:sym typeface="Founders Grotesk Condensed"/>
              </a:defRPr>
            </a:lvl1pPr>
          </a:lstStyle>
          <a:p>
            <a:r>
              <a:t>Autore e data</a:t>
            </a:r>
          </a:p>
        </p:txBody>
      </p:sp>
      <p:sp>
        <p:nvSpPr>
          <p:cNvPr id="26" name="Corpo livello uno…"/>
          <p:cNvSpPr txBox="1">
            <a:spLocks noGrp="1"/>
          </p:cNvSpPr>
          <p:nvPr>
            <p:ph type="body" sz="quarter" idx="1" hasCustomPrompt="1"/>
          </p:nvPr>
        </p:nvSpPr>
        <p:spPr>
          <a:xfrm>
            <a:off x="285750" y="426976"/>
            <a:ext cx="11620500" cy="1160525"/>
          </a:xfrm>
          <a:prstGeom prst="rect">
            <a:avLst/>
          </a:prstGeom>
        </p:spPr>
        <p:txBody>
          <a:bodyPr/>
          <a:lstStyle>
            <a:lvl1pPr defTabSz="412750">
              <a:lnSpc>
                <a:spcPct val="80000"/>
              </a:lnSpc>
              <a:tabLst/>
              <a:defRPr spc="-40">
                <a:solidFill>
                  <a:srgbClr val="FFFFFF"/>
                </a:solidFill>
                <a:latin typeface="Founders Grotesk"/>
                <a:ea typeface="Founders Grotesk"/>
                <a:cs typeface="Founders Grotesk"/>
                <a:sym typeface="Founders Grotesk"/>
              </a:defRPr>
            </a:lvl1pPr>
            <a:lvl2pPr defTabSz="412750">
              <a:lnSpc>
                <a:spcPct val="80000"/>
              </a:lnSpc>
              <a:tabLst/>
              <a:defRPr spc="-40">
                <a:solidFill>
                  <a:srgbClr val="FFFFFF"/>
                </a:solidFill>
                <a:latin typeface="Founders Grotesk"/>
                <a:ea typeface="Founders Grotesk"/>
                <a:cs typeface="Founders Grotesk"/>
                <a:sym typeface="Founders Grotesk"/>
              </a:defRPr>
            </a:lvl2pPr>
            <a:lvl3pPr defTabSz="412750">
              <a:lnSpc>
                <a:spcPct val="80000"/>
              </a:lnSpc>
              <a:tabLst/>
              <a:defRPr spc="-40">
                <a:solidFill>
                  <a:srgbClr val="FFFFFF"/>
                </a:solidFill>
                <a:latin typeface="Founders Grotesk"/>
                <a:ea typeface="Founders Grotesk"/>
                <a:cs typeface="Founders Grotesk"/>
                <a:sym typeface="Founders Grotesk"/>
              </a:defRPr>
            </a:lvl3pPr>
            <a:lvl4pPr defTabSz="412750">
              <a:lnSpc>
                <a:spcPct val="80000"/>
              </a:lnSpc>
              <a:tabLst/>
              <a:defRPr spc="-40">
                <a:solidFill>
                  <a:srgbClr val="FFFFFF"/>
                </a:solidFill>
                <a:latin typeface="Founders Grotesk"/>
                <a:ea typeface="Founders Grotesk"/>
                <a:cs typeface="Founders Grotesk"/>
                <a:sym typeface="Founders Grotesk"/>
              </a:defRPr>
            </a:lvl4pPr>
            <a:lvl5pPr defTabSz="412750">
              <a:lnSpc>
                <a:spcPct val="80000"/>
              </a:lnSpc>
              <a:tabLst/>
              <a:defRPr spc="-40">
                <a:solidFill>
                  <a:srgbClr val="FFFFFF"/>
                </a:solidFill>
                <a:latin typeface="Founders Grotesk"/>
                <a:ea typeface="Founders Grotesk"/>
                <a:cs typeface="Founders Grotesk"/>
                <a:sym typeface="Founders Grotesk"/>
              </a:defRPr>
            </a:lvl5pPr>
          </a:lstStyle>
          <a:p>
            <a:r>
              <a:t>Sottotitolo presentazione</a:t>
            </a:r>
          </a:p>
          <a:p>
            <a:pPr lvl="1"/>
            <a:endParaRPr/>
          </a:p>
          <a:p>
            <a:pPr lvl="2"/>
            <a:endParaRPr/>
          </a:p>
          <a:p>
            <a:pPr lvl="3"/>
            <a:endParaRPr/>
          </a:p>
          <a:p>
            <a:pPr lvl="4"/>
            <a:endParaRPr/>
          </a:p>
        </p:txBody>
      </p:sp>
      <p:sp>
        <p:nvSpPr>
          <p:cNvPr id="27" name="Linea"/>
          <p:cNvSpPr/>
          <p:nvPr/>
        </p:nvSpPr>
        <p:spPr>
          <a:xfrm>
            <a:off x="317500" y="6096000"/>
            <a:ext cx="11557000" cy="0"/>
          </a:xfrm>
          <a:prstGeom prst="line">
            <a:avLst/>
          </a:prstGeom>
          <a:ln w="381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28" name="Linea"/>
          <p:cNvSpPr/>
          <p:nvPr/>
        </p:nvSpPr>
        <p:spPr>
          <a:xfrm>
            <a:off x="317500" y="4721668"/>
            <a:ext cx="11557000" cy="3175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29" name="Titolo presentazione"/>
          <p:cNvSpPr txBox="1">
            <a:spLocks noGrp="1"/>
          </p:cNvSpPr>
          <p:nvPr>
            <p:ph type="title" hasCustomPrompt="1"/>
          </p:nvPr>
        </p:nvSpPr>
        <p:spPr>
          <a:xfrm>
            <a:off x="285750" y="4762500"/>
            <a:ext cx="11620500" cy="1320800"/>
          </a:xfrm>
          <a:prstGeom prst="rect">
            <a:avLst/>
          </a:prstGeom>
        </p:spPr>
        <p:txBody>
          <a:bodyPr/>
          <a:lstStyle>
            <a:lvl1pPr>
              <a:lnSpc>
                <a:spcPct val="70000"/>
              </a:lnSpc>
              <a:defRPr sz="7500" spc="-150">
                <a:solidFill>
                  <a:srgbClr val="FFFFFF"/>
                </a:solidFill>
                <a:latin typeface="+mn-lt"/>
                <a:ea typeface="+mn-ea"/>
                <a:cs typeface="+mn-cs"/>
                <a:sym typeface="Founders Grotesk Semibold"/>
              </a:defRPr>
            </a:lvl1pPr>
          </a:lstStyle>
          <a:p>
            <a:r>
              <a:t>Titolo presentazione</a:t>
            </a:r>
          </a:p>
        </p:txBody>
      </p:sp>
      <p:sp>
        <p:nvSpPr>
          <p:cNvPr id="3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137897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606522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1" y="746760"/>
            <a:ext cx="6510619"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200"/>
            <a:ext cx="4114800" cy="309448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407965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7" y="751241"/>
            <a:ext cx="3644963" cy="54674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200"/>
            <a:ext cx="6873240" cy="309448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03111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1"/>
            <a:ext cx="10822035"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41"/>
            <a:ext cx="10821840" cy="3478161"/>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7"/>
            <a:ext cx="10820400" cy="701969"/>
          </a:xfrm>
        </p:spPr>
        <p:txBody>
          <a:bodyPr/>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10273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49"/>
            <a:ext cx="12192000" cy="2482851"/>
          </a:xfrm>
          <a:prstGeom prst="rect">
            <a:avLst/>
          </a:prstGeom>
        </p:spPr>
      </p:pic>
      <p:sp>
        <p:nvSpPr>
          <p:cNvPr id="2" name="Title 1"/>
          <p:cNvSpPr>
            <a:spLocks noGrp="1"/>
          </p:cNvSpPr>
          <p:nvPr>
            <p:ph type="title"/>
          </p:nvPr>
        </p:nvSpPr>
        <p:spPr>
          <a:xfrm>
            <a:off x="685800" y="753533"/>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7/6/20</a:t>
            </a:fld>
            <a:endParaRPr lang="en-US" dirty="0"/>
          </a:p>
        </p:txBody>
      </p:sp>
      <p:sp>
        <p:nvSpPr>
          <p:cNvPr id="6" name="Footer Placeholder 5"/>
          <p:cNvSpPr>
            <a:spLocks noGrp="1"/>
          </p:cNvSpPr>
          <p:nvPr>
            <p:ph type="ftr" sz="quarter" idx="11"/>
          </p:nvPr>
        </p:nvSpPr>
        <p:spPr>
          <a:xfrm>
            <a:off x="685801" y="379942"/>
            <a:ext cx="6991492" cy="365125"/>
          </a:xfrm>
        </p:spPr>
        <p:txBody>
          <a:bodyPr/>
          <a:lstStyle/>
          <a:p>
            <a:endParaRPr lang="en-US" dirty="0"/>
          </a:p>
        </p:txBody>
      </p:sp>
      <p:sp>
        <p:nvSpPr>
          <p:cNvPr id="7" name="Slide Number Placeholder 6"/>
          <p:cNvSpPr>
            <a:spLocks noGrp="1"/>
          </p:cNvSpPr>
          <p:nvPr>
            <p:ph type="sldNum" sz="quarter" idx="12"/>
          </p:nvPr>
        </p:nvSpPr>
        <p:spPr>
          <a:xfrm>
            <a:off x="10862453" y="381000"/>
            <a:ext cx="643748" cy="365125"/>
          </a:xfrm>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3047654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49"/>
            <a:ext cx="12192000" cy="2482851"/>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7"/>
            <a:ext cx="9592736" cy="444443"/>
          </a:xfrm>
        </p:spPr>
        <p:txBody>
          <a:bodyPr anchor="t">
            <a:normAutofit/>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8" y="3959863"/>
            <a:ext cx="10151533" cy="679871"/>
          </a:xfrm>
        </p:spPr>
        <p:txBody>
          <a:bodyPr anchor="ctr">
            <a:normAutofit/>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7/6/20</a:t>
            </a:fld>
            <a:endParaRPr lang="en-US" dirty="0"/>
          </a:p>
        </p:txBody>
      </p:sp>
      <p:sp>
        <p:nvSpPr>
          <p:cNvPr id="6" name="Footer Placeholder 5"/>
          <p:cNvSpPr>
            <a:spLocks noGrp="1"/>
          </p:cNvSpPr>
          <p:nvPr>
            <p:ph type="ftr" sz="quarter" idx="11"/>
          </p:nvPr>
        </p:nvSpPr>
        <p:spPr>
          <a:xfrm>
            <a:off x="685801" y="379942"/>
            <a:ext cx="6991492" cy="365125"/>
          </a:xfrm>
        </p:spPr>
        <p:txBody>
          <a:bodyPr/>
          <a:lstStyle/>
          <a:p>
            <a:endParaRPr lang="en-US" dirty="0"/>
          </a:p>
        </p:txBody>
      </p:sp>
      <p:sp>
        <p:nvSpPr>
          <p:cNvPr id="7" name="Slide Number Placeholder 6"/>
          <p:cNvSpPr>
            <a:spLocks noGrp="1"/>
          </p:cNvSpPr>
          <p:nvPr>
            <p:ph type="sldNum" sz="quarter" idx="12"/>
          </p:nvPr>
        </p:nvSpPr>
        <p:spPr>
          <a:xfrm>
            <a:off x="10862453" y="381000"/>
            <a:ext cx="643748" cy="365125"/>
          </a:xfrm>
        </p:spPr>
        <p:txBody>
          <a:bodyPr/>
          <a:lstStyle/>
          <a:p>
            <a:fld id="{DF28FB93-0A08-4E7D-8E63-9EFA29F1E093}" type="slidenum">
              <a:rPr lang="en-US" smtClean="0"/>
              <a:pPr/>
              <a:t>‹N›</a:t>
            </a:fld>
            <a:endParaRPr lang="en-US" dirty="0"/>
          </a:p>
        </p:txBody>
      </p:sp>
      <p:sp>
        <p:nvSpPr>
          <p:cNvPr id="9" name="TextBox 8"/>
          <p:cNvSpPr txBox="1"/>
          <p:nvPr/>
        </p:nvSpPr>
        <p:spPr>
          <a:xfrm>
            <a:off x="476251" y="93345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19362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49"/>
            <a:ext cx="12192000" cy="2482851"/>
          </a:xfrm>
          <a:prstGeom prst="rect">
            <a:avLst/>
          </a:prstGeom>
        </p:spPr>
      </p:pic>
      <p:sp>
        <p:nvSpPr>
          <p:cNvPr id="2" name="Title 1"/>
          <p:cNvSpPr>
            <a:spLocks noGrp="1"/>
          </p:cNvSpPr>
          <p:nvPr>
            <p:ph type="title"/>
          </p:nvPr>
        </p:nvSpPr>
        <p:spPr>
          <a:xfrm>
            <a:off x="1024495" y="1124701"/>
            <a:ext cx="10146187"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6"/>
            <a:ext cx="10144655" cy="999885"/>
          </a:xfrm>
        </p:spPr>
        <p:txBody>
          <a:bodyPr anchor="t"/>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4"/>
            <a:ext cx="2910840" cy="365125"/>
          </a:xfrm>
        </p:spPr>
        <p:txBody>
          <a:bodyPr/>
          <a:lstStyle>
            <a:lvl1pPr algn="r">
              <a:defRPr/>
            </a:lvl1pPr>
          </a:lstStyle>
          <a:p>
            <a:fld id="{48A87A34-81AB-432B-8DAE-1953F412C126}" type="datetimeFigureOut">
              <a:rPr lang="en-US" dirty="0"/>
              <a:pPr/>
              <a:t>7/6/20</a:t>
            </a:fld>
            <a:endParaRPr lang="en-US" dirty="0"/>
          </a:p>
        </p:txBody>
      </p:sp>
      <p:sp>
        <p:nvSpPr>
          <p:cNvPr id="6" name="Footer Placeholder 5"/>
          <p:cNvSpPr>
            <a:spLocks noGrp="1"/>
          </p:cNvSpPr>
          <p:nvPr>
            <p:ph type="ftr" sz="quarter" idx="11"/>
          </p:nvPr>
        </p:nvSpPr>
        <p:spPr>
          <a:xfrm>
            <a:off x="685801" y="378884"/>
            <a:ext cx="6991492" cy="365125"/>
          </a:xfrm>
        </p:spPr>
        <p:txBody>
          <a:bodyPr/>
          <a:lstStyle/>
          <a:p>
            <a:endParaRPr lang="en-US" dirty="0"/>
          </a:p>
        </p:txBody>
      </p:sp>
      <p:sp>
        <p:nvSpPr>
          <p:cNvPr id="7" name="Slide Number Placeholder 6"/>
          <p:cNvSpPr>
            <a:spLocks noGrp="1"/>
          </p:cNvSpPr>
          <p:nvPr>
            <p:ph type="sldNum" sz="quarter" idx="12"/>
          </p:nvPr>
        </p:nvSpPr>
        <p:spPr>
          <a:xfrm>
            <a:off x="10862453" y="381000"/>
            <a:ext cx="643748" cy="365125"/>
          </a:xfrm>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276981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0"/>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6"/>
            <a:ext cx="3456432" cy="331413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5"/>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9" y="2904067"/>
            <a:ext cx="3456432" cy="331461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5"/>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6"/>
            <a:ext cx="3456432" cy="331413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1708730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2"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3" cy="682765"/>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5"/>
            <a:ext cx="3451583" cy="1344921"/>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5" y="4191000"/>
            <a:ext cx="3448935" cy="682765"/>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6" y="4873765"/>
            <a:ext cx="3448935" cy="1344921"/>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2" y="4191000"/>
            <a:ext cx="3456469" cy="682765"/>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2" y="4873762"/>
            <a:ext cx="3452445" cy="1344921"/>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44526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olo e foto 2">
    <p:bg>
      <p:bgPr>
        <a:solidFill>
          <a:srgbClr val="FFFFFF"/>
        </a:solidFill>
        <a:effectLst/>
      </p:bgPr>
    </p:bg>
    <p:spTree>
      <p:nvGrpSpPr>
        <p:cNvPr id="1" name=""/>
        <p:cNvGrpSpPr/>
        <p:nvPr/>
      </p:nvGrpSpPr>
      <p:grpSpPr>
        <a:xfrm>
          <a:off x="0" y="0"/>
          <a:ext cx="0" cy="0"/>
          <a:chOff x="0" y="0"/>
          <a:chExt cx="0" cy="0"/>
        </a:xfrm>
      </p:grpSpPr>
      <p:sp>
        <p:nvSpPr>
          <p:cNvPr id="37" name="520524404_2582x1617.jpg"/>
          <p:cNvSpPr>
            <a:spLocks noGrp="1"/>
          </p:cNvSpPr>
          <p:nvPr>
            <p:ph type="pic" idx="13"/>
          </p:nvPr>
        </p:nvSpPr>
        <p:spPr>
          <a:xfrm>
            <a:off x="4813300" y="-1"/>
            <a:ext cx="10950746" cy="6858001"/>
          </a:xfrm>
          <a:prstGeom prst="rect">
            <a:avLst/>
          </a:prstGeom>
        </p:spPr>
        <p:txBody>
          <a:bodyPr lIns="91439" tIns="45719" rIns="91439" bIns="45719">
            <a:noAutofit/>
          </a:bodyPr>
          <a:lstStyle/>
          <a:p>
            <a:endParaRPr/>
          </a:p>
        </p:txBody>
      </p:sp>
      <p:sp>
        <p:nvSpPr>
          <p:cNvPr id="38" name="Linea"/>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39" name="Linea"/>
          <p:cNvSpPr/>
          <p:nvPr/>
        </p:nvSpPr>
        <p:spPr>
          <a:xfrm>
            <a:off x="319571" y="346454"/>
            <a:ext cx="11557001" cy="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40" name="Autore e data"/>
          <p:cNvSpPr txBox="1">
            <a:spLocks noGrp="1"/>
          </p:cNvSpPr>
          <p:nvPr>
            <p:ph type="body" sz="quarter" idx="14" hasCustomPrompt="1"/>
          </p:nvPr>
        </p:nvSpPr>
        <p:spPr>
          <a:xfrm>
            <a:off x="285750" y="6134629"/>
            <a:ext cx="5524500" cy="277623"/>
          </a:xfrm>
          <a:prstGeom prst="rect">
            <a:avLst/>
          </a:prstGeom>
        </p:spPr>
        <p:txBody>
          <a:bodyPr/>
          <a:lstStyle>
            <a:lvl1pPr defTabSz="412750">
              <a:lnSpc>
                <a:spcPct val="100000"/>
              </a:lnSpc>
              <a:tabLst/>
              <a:defRPr sz="1400" b="1" cap="all" spc="84">
                <a:solidFill>
                  <a:schemeClr val="accent1"/>
                </a:solidFill>
                <a:latin typeface="Founders Grotesk Condensed"/>
                <a:ea typeface="Founders Grotesk Condensed"/>
                <a:cs typeface="Founders Grotesk Condensed"/>
                <a:sym typeface="Founders Grotesk Condensed"/>
              </a:defRPr>
            </a:lvl1pPr>
          </a:lstStyle>
          <a:p>
            <a:r>
              <a:t>Autore e data</a:t>
            </a:r>
          </a:p>
        </p:txBody>
      </p:sp>
      <p:sp>
        <p:nvSpPr>
          <p:cNvPr id="41" name="Titolo diapositiva"/>
          <p:cNvSpPr txBox="1">
            <a:spLocks noGrp="1"/>
          </p:cNvSpPr>
          <p:nvPr>
            <p:ph type="title" hasCustomPrompt="1"/>
          </p:nvPr>
        </p:nvSpPr>
        <p:spPr>
          <a:xfrm>
            <a:off x="285750" y="2385069"/>
            <a:ext cx="5524500" cy="3518489"/>
          </a:xfrm>
          <a:prstGeom prst="rect">
            <a:avLst/>
          </a:prstGeom>
        </p:spPr>
        <p:txBody>
          <a:bodyPr/>
          <a:lstStyle>
            <a:lvl1pPr>
              <a:defRPr sz="7500" spc="-150">
                <a:solidFill>
                  <a:schemeClr val="accent1"/>
                </a:solidFill>
                <a:latin typeface="+mn-lt"/>
                <a:ea typeface="+mn-ea"/>
                <a:cs typeface="+mn-cs"/>
                <a:sym typeface="Founders Grotesk Semibold"/>
              </a:defRPr>
            </a:lvl1pPr>
          </a:lstStyle>
          <a:p>
            <a:r>
              <a:t>Titolo diapositiva</a:t>
            </a:r>
          </a:p>
        </p:txBody>
      </p:sp>
      <p:sp>
        <p:nvSpPr>
          <p:cNvPr id="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60"/>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9040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49"/>
            <a:ext cx="12192000" cy="2482851"/>
          </a:xfrm>
          <a:prstGeom prst="rect">
            <a:avLst/>
          </a:prstGeom>
        </p:spPr>
      </p:pic>
      <p:sp>
        <p:nvSpPr>
          <p:cNvPr id="2" name="Vertical Title 1"/>
          <p:cNvSpPr>
            <a:spLocks noGrp="1"/>
          </p:cNvSpPr>
          <p:nvPr>
            <p:ph type="title" orient="vert"/>
          </p:nvPr>
        </p:nvSpPr>
        <p:spPr>
          <a:xfrm>
            <a:off x="9448800" y="745067"/>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8"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2"/>
            <a:ext cx="2910840" cy="365125"/>
          </a:xfrm>
        </p:spPr>
        <p:txBody>
          <a:bodyPr/>
          <a:lstStyle>
            <a:lvl1pPr algn="r">
              <a:defRPr/>
            </a:lvl1pPr>
          </a:lstStyle>
          <a:p>
            <a:fld id="{48A87A34-81AB-432B-8DAE-1953F412C126}" type="datetimeFigureOut">
              <a:rPr lang="en-US" dirty="0"/>
              <a:pPr/>
              <a:t>7/6/20</a:t>
            </a:fld>
            <a:endParaRPr lang="en-US" dirty="0"/>
          </a:p>
        </p:txBody>
      </p:sp>
      <p:sp>
        <p:nvSpPr>
          <p:cNvPr id="5" name="Footer Placeholder 4"/>
          <p:cNvSpPr>
            <a:spLocks noGrp="1"/>
          </p:cNvSpPr>
          <p:nvPr>
            <p:ph type="ftr" sz="quarter" idx="11"/>
          </p:nvPr>
        </p:nvSpPr>
        <p:spPr>
          <a:xfrm>
            <a:off x="685801"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3" y="381000"/>
            <a:ext cx="643748" cy="365125"/>
          </a:xfrm>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4208421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95861"/>
            <a:ext cx="12192000" cy="1862139"/>
          </a:xfrm>
          <a:prstGeom prst="rect">
            <a:avLst/>
          </a:prstGeom>
        </p:spPr>
      </p:pic>
      <p:sp>
        <p:nvSpPr>
          <p:cNvPr id="2" name="Title 1"/>
          <p:cNvSpPr>
            <a:spLocks noGrp="1"/>
          </p:cNvSpPr>
          <p:nvPr>
            <p:ph type="ctrTitle"/>
          </p:nvPr>
        </p:nvSpPr>
        <p:spPr>
          <a:xfrm>
            <a:off x="1219200" y="1803405"/>
            <a:ext cx="9753600" cy="1825096"/>
          </a:xfrm>
        </p:spPr>
        <p:txBody>
          <a:bodyPr anchor="b">
            <a:normAutofit/>
          </a:bodyPr>
          <a:lstStyle>
            <a:lvl1pPr algn="l">
              <a:defRPr sz="6000"/>
            </a:lvl1pPr>
          </a:lstStyle>
          <a:p>
            <a:r>
              <a:rPr lang="en-US" dirty="0"/>
              <a:t>Click to edit Master title style</a:t>
            </a:r>
          </a:p>
        </p:txBody>
      </p:sp>
    </p:spTree>
    <p:extLst>
      <p:ext uri="{BB962C8B-B14F-4D97-AF65-F5344CB8AC3E}">
        <p14:creationId xmlns:p14="http://schemas.microsoft.com/office/powerpoint/2010/main" val="3528865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3753385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4224522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1261105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945173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2195320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790959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66671" y="121349"/>
            <a:ext cx="3378903" cy="818686"/>
          </a:xfrm>
        </p:spPr>
        <p:txBody>
          <a:bodyPr lIns="0" tIns="0" rIns="0" bIns="0"/>
          <a:lstStyle>
            <a:lvl1pPr>
              <a:defRPr sz="532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59545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olo e punti elenco">
    <p:bg>
      <p:bgPr>
        <a:solidFill>
          <a:srgbClr val="FFFFFF"/>
        </a:solidFill>
        <a:effectLst/>
      </p:bgPr>
    </p:bg>
    <p:spTree>
      <p:nvGrpSpPr>
        <p:cNvPr id="1" name=""/>
        <p:cNvGrpSpPr/>
        <p:nvPr/>
      </p:nvGrpSpPr>
      <p:grpSpPr>
        <a:xfrm>
          <a:off x="0" y="0"/>
          <a:ext cx="0" cy="0"/>
          <a:chOff x="0" y="0"/>
          <a:chExt cx="0" cy="0"/>
        </a:xfrm>
      </p:grpSpPr>
      <p:sp>
        <p:nvSpPr>
          <p:cNvPr id="49" name="Linea"/>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50" name="Linea"/>
          <p:cNvSpPr/>
          <p:nvPr/>
        </p:nvSpPr>
        <p:spPr>
          <a:xfrm>
            <a:off x="319571" y="346454"/>
            <a:ext cx="11557001" cy="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51" name="Autore e data"/>
          <p:cNvSpPr txBox="1">
            <a:spLocks noGrp="1"/>
          </p:cNvSpPr>
          <p:nvPr>
            <p:ph type="body" sz="quarter" idx="13" hasCustomPrompt="1"/>
          </p:nvPr>
        </p:nvSpPr>
        <p:spPr>
          <a:xfrm>
            <a:off x="285750" y="6134629"/>
            <a:ext cx="11620500" cy="277623"/>
          </a:xfrm>
          <a:prstGeom prst="rect">
            <a:avLst/>
          </a:prstGeom>
        </p:spPr>
        <p:txBody>
          <a:bodyPr/>
          <a:lstStyle>
            <a:lvl1pPr defTabSz="412750">
              <a:lnSpc>
                <a:spcPct val="100000"/>
              </a:lnSpc>
              <a:tabLst/>
              <a:defRPr sz="1400" b="1" cap="all" spc="84">
                <a:solidFill>
                  <a:schemeClr val="accent1"/>
                </a:solidFill>
                <a:latin typeface="Founders Grotesk Condensed"/>
                <a:ea typeface="Founders Grotesk Condensed"/>
                <a:cs typeface="Founders Grotesk Condensed"/>
                <a:sym typeface="Founders Grotesk Condensed"/>
              </a:defRPr>
            </a:lvl1pPr>
          </a:lstStyle>
          <a:p>
            <a:r>
              <a:t>Autore e data</a:t>
            </a:r>
          </a:p>
        </p:txBody>
      </p:sp>
      <p:sp>
        <p:nvSpPr>
          <p:cNvPr id="52" name="Corpo livello uno…"/>
          <p:cNvSpPr txBox="1">
            <a:spLocks noGrp="1"/>
          </p:cNvSpPr>
          <p:nvPr>
            <p:ph type="body" idx="1" hasCustomPrompt="1"/>
          </p:nvPr>
        </p:nvSpPr>
        <p:spPr>
          <a:xfrm>
            <a:off x="285750" y="1952221"/>
            <a:ext cx="11620500" cy="3848505"/>
          </a:xfrm>
          <a:prstGeom prst="rect">
            <a:avLst/>
          </a:prstGeom>
        </p:spPr>
        <p:txBody>
          <a:bodyPr/>
          <a:lstStyle>
            <a:lvl1pPr marL="2286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1pPr>
            <a:lvl2pPr marL="228600" indent="0" defTabSz="412750">
              <a:lnSpc>
                <a:spcPct val="80000"/>
              </a:lnSpc>
              <a:spcBef>
                <a:spcPts val="1800"/>
              </a:spcBef>
              <a:buClr>
                <a:schemeClr val="accent1"/>
              </a:buClr>
              <a:buSzPct val="100000"/>
              <a:buNone/>
              <a:tabLst/>
              <a:defRPr sz="2100" spc="-21">
                <a:solidFill>
                  <a:srgbClr val="000000"/>
                </a:solidFill>
                <a:latin typeface="Founders Grotesk Text"/>
                <a:ea typeface="Founders Grotesk Text"/>
                <a:cs typeface="Founders Grotesk Text"/>
                <a:sym typeface="Founders Grotesk Text"/>
              </a:defRPr>
            </a:lvl2pPr>
            <a:lvl3pPr marL="6858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3pPr>
            <a:lvl4pPr marL="9144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4pPr>
            <a:lvl5pPr marL="11430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5pPr>
          </a:lstStyle>
          <a:p>
            <a:r>
              <a:rPr dirty="0" err="1"/>
              <a:t>Testo</a:t>
            </a:r>
            <a:r>
              <a:rPr dirty="0"/>
              <a:t> </a:t>
            </a:r>
            <a:r>
              <a:rPr dirty="0" err="1"/>
              <a:t>elenco</a:t>
            </a:r>
            <a:r>
              <a:rPr dirty="0"/>
              <a:t> </a:t>
            </a:r>
            <a:r>
              <a:rPr dirty="0" err="1"/>
              <a:t>puntato</a:t>
            </a:r>
            <a:r>
              <a:rPr dirty="0"/>
              <a:t> </a:t>
            </a:r>
            <a:r>
              <a:rPr dirty="0" err="1"/>
              <a:t>diapositiva</a:t>
            </a:r>
            <a:endParaRPr dirty="0"/>
          </a:p>
          <a:p>
            <a:pPr lvl="1"/>
            <a:endParaRPr dirty="0"/>
          </a:p>
          <a:p>
            <a:pPr lvl="2"/>
            <a:endParaRPr dirty="0"/>
          </a:p>
          <a:p>
            <a:pPr lvl="3"/>
            <a:endParaRPr dirty="0"/>
          </a:p>
          <a:p>
            <a:pPr lvl="4"/>
            <a:endParaRPr dirty="0"/>
          </a:p>
        </p:txBody>
      </p:sp>
      <p:sp>
        <p:nvSpPr>
          <p:cNvPr id="53" name="Titolo diapositiva"/>
          <p:cNvSpPr txBox="1">
            <a:spLocks noGrp="1"/>
          </p:cNvSpPr>
          <p:nvPr>
            <p:ph type="title" hasCustomPrompt="1"/>
          </p:nvPr>
        </p:nvSpPr>
        <p:spPr>
          <a:xfrm>
            <a:off x="285750" y="326241"/>
            <a:ext cx="11620500" cy="975509"/>
          </a:xfrm>
          <a:prstGeom prst="rect">
            <a:avLst/>
          </a:prstGeom>
        </p:spPr>
        <p:txBody>
          <a:bodyPr/>
          <a:lstStyle>
            <a:lvl1pPr>
              <a:lnSpc>
                <a:spcPct val="60000"/>
              </a:lnSpc>
              <a:defRPr sz="6000" spc="-120">
                <a:solidFill>
                  <a:schemeClr val="accent1"/>
                </a:solidFill>
                <a:latin typeface="+mn-lt"/>
                <a:ea typeface="+mn-ea"/>
                <a:cs typeface="+mn-cs"/>
                <a:sym typeface="Founders Grotesk Semibold"/>
              </a:defRPr>
            </a:lvl1pPr>
          </a:lstStyle>
          <a:p>
            <a:r>
              <a:t>Titolo diapositiva</a:t>
            </a:r>
          </a:p>
        </p:txBody>
      </p:sp>
      <p:sp>
        <p:nvSpPr>
          <p:cNvPr id="54" name="Numero diapositiva"/>
          <p:cNvSpPr txBox="1">
            <a:spLocks noGrp="1"/>
          </p:cNvSpPr>
          <p:nvPr>
            <p:ph type="sldNum" sz="quarter" idx="2"/>
          </p:nvPr>
        </p:nvSpPr>
        <p:spPr>
          <a:xfrm>
            <a:off x="11558715" y="6093687"/>
            <a:ext cx="345224" cy="318036"/>
          </a:xfrm>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66671" y="121349"/>
            <a:ext cx="3378903" cy="818686"/>
          </a:xfrm>
        </p:spPr>
        <p:txBody>
          <a:bodyPr lIns="0" tIns="0" rIns="0" bIns="0"/>
          <a:lstStyle>
            <a:lvl1pPr>
              <a:defRPr sz="5320" b="0" i="0">
                <a:solidFill>
                  <a:schemeClr val="tx1"/>
                </a:solidFill>
                <a:latin typeface="Arial"/>
                <a:cs typeface="Arial"/>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494613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66671" y="121349"/>
            <a:ext cx="3378903" cy="818686"/>
          </a:xfrm>
        </p:spPr>
        <p:txBody>
          <a:bodyPr lIns="0" tIns="0" rIns="0" bIns="0"/>
          <a:lstStyle>
            <a:lvl1pPr>
              <a:defRPr sz="532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646378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234423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677108"/>
          </a:xfrm>
        </p:spPr>
        <p:txBody>
          <a:bodyPr/>
          <a:lstStyle>
            <a:lvl1pPr algn="l">
              <a:defRPr/>
            </a:lvl1pPr>
          </a:lstStyle>
          <a:p>
            <a:r>
              <a:rPr kumimoji="0" lang="fr-CH"/>
              <a:t>Click to edit Master title style</a:t>
            </a:r>
            <a:endParaRPr kumimoji="0" lang="en-US"/>
          </a:p>
        </p:txBody>
      </p:sp>
      <p:sp>
        <p:nvSpPr>
          <p:cNvPr id="7" name="Date Placeholder 1"/>
          <p:cNvSpPr>
            <a:spLocks noGrp="1"/>
          </p:cNvSpPr>
          <p:nvPr>
            <p:ph type="dt" sz="half" idx="2"/>
          </p:nvPr>
        </p:nvSpPr>
        <p:spPr>
          <a:xfrm>
            <a:off x="3959113" y="6423048"/>
            <a:ext cx="2844800" cy="24378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07/07/2020</a:t>
            </a:r>
            <a:endParaRPr lang="en-US" dirty="0"/>
          </a:p>
        </p:txBody>
      </p:sp>
      <p:sp>
        <p:nvSpPr>
          <p:cNvPr id="8" name="Footer Placeholder 2"/>
          <p:cNvSpPr>
            <a:spLocks noGrp="1"/>
          </p:cNvSpPr>
          <p:nvPr>
            <p:ph type="ftr" sz="quarter" idx="3"/>
          </p:nvPr>
        </p:nvSpPr>
        <p:spPr>
          <a:xfrm>
            <a:off x="6910341" y="6417021"/>
            <a:ext cx="3860800" cy="24378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CdL - Preventivi Gruppo V   </a:t>
            </a:r>
            <a:endParaRPr lang="en-US" dirty="0"/>
          </a:p>
        </p:txBody>
      </p:sp>
      <p:sp>
        <p:nvSpPr>
          <p:cNvPr id="9" name="Slide Number Placeholder 3"/>
          <p:cNvSpPr>
            <a:spLocks noGrp="1"/>
          </p:cNvSpPr>
          <p:nvPr>
            <p:ph type="sldNum" sz="quarter" idx="4"/>
          </p:nvPr>
        </p:nvSpPr>
        <p:spPr>
          <a:xfrm>
            <a:off x="10913835" y="6417021"/>
            <a:ext cx="668565" cy="24378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a:t>
            </a:fld>
            <a:endParaRPr lang="en-US" dirty="0"/>
          </a:p>
        </p:txBody>
      </p:sp>
      <p:sp>
        <p:nvSpPr>
          <p:cNvPr id="11" name="Espace réservé du texte 2"/>
          <p:cNvSpPr>
            <a:spLocks noGrp="1"/>
          </p:cNvSpPr>
          <p:nvPr>
            <p:ph type="body" idx="10"/>
          </p:nvPr>
        </p:nvSpPr>
        <p:spPr>
          <a:xfrm>
            <a:off x="609600" y="3595334"/>
            <a:ext cx="3657600" cy="215444"/>
          </a:xfrm>
          <a:prstGeom prst="rect">
            <a:avLst/>
          </a:prstGeo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1816915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5FFC1-9329-5541-9B79-75C13AE9A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8387AF5D-6515-6541-97A4-E5778119E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5B810BB-20FC-DD4D-A5D5-E89C26B4DB10}"/>
              </a:ext>
            </a:extLst>
          </p:cNvPr>
          <p:cNvSpPr>
            <a:spLocks noGrp="1"/>
          </p:cNvSpPr>
          <p:nvPr>
            <p:ph type="dt" sz="half" idx="10"/>
          </p:nvPr>
        </p:nvSpPr>
        <p:spPr/>
        <p:txBody>
          <a:bodyPr/>
          <a:lstStyle/>
          <a:p>
            <a:fld id="{CF19A1E8-AC39-B443-975A-5CB8F515A623}" type="datetimeFigureOut">
              <a:t>06/07/20</a:t>
            </a:fld>
            <a:endParaRPr lang="it-IT"/>
          </a:p>
        </p:txBody>
      </p:sp>
      <p:sp>
        <p:nvSpPr>
          <p:cNvPr id="5" name="Footer Placeholder 4">
            <a:extLst>
              <a:ext uri="{FF2B5EF4-FFF2-40B4-BE49-F238E27FC236}">
                <a16:creationId xmlns:a16="http://schemas.microsoft.com/office/drawing/2014/main" id="{F5753C96-D9B0-BE49-B997-D5680674C45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80C9197-73C6-C540-A6B6-CBA05515618C}"/>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3092171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C4C9-57BE-8441-9078-4A662B3BEC25}"/>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00179F6A-0559-1445-97F9-EF72B244D4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AE4CBF8-440B-D048-B793-432760B8FE17}"/>
              </a:ext>
            </a:extLst>
          </p:cNvPr>
          <p:cNvSpPr>
            <a:spLocks noGrp="1"/>
          </p:cNvSpPr>
          <p:nvPr>
            <p:ph type="dt" sz="half" idx="10"/>
          </p:nvPr>
        </p:nvSpPr>
        <p:spPr/>
        <p:txBody>
          <a:bodyPr/>
          <a:lstStyle/>
          <a:p>
            <a:fld id="{CF19A1E8-AC39-B443-975A-5CB8F515A623}" type="datetimeFigureOut">
              <a:t>06/07/20</a:t>
            </a:fld>
            <a:endParaRPr lang="it-IT"/>
          </a:p>
        </p:txBody>
      </p:sp>
      <p:sp>
        <p:nvSpPr>
          <p:cNvPr id="5" name="Footer Placeholder 4">
            <a:extLst>
              <a:ext uri="{FF2B5EF4-FFF2-40B4-BE49-F238E27FC236}">
                <a16:creationId xmlns:a16="http://schemas.microsoft.com/office/drawing/2014/main" id="{535D5572-B7D7-394A-8A1E-28DD46A32E18}"/>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2ACC347-E97F-F340-AFA1-78DB93EA5681}"/>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3162440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477E-3BF2-0342-BA0D-B9E964B32F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96C0E9C0-4809-004C-BC44-5CCD1644C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362049-6C80-ED40-87D7-CB0AFE4C59BB}"/>
              </a:ext>
            </a:extLst>
          </p:cNvPr>
          <p:cNvSpPr>
            <a:spLocks noGrp="1"/>
          </p:cNvSpPr>
          <p:nvPr>
            <p:ph type="dt" sz="half" idx="10"/>
          </p:nvPr>
        </p:nvSpPr>
        <p:spPr/>
        <p:txBody>
          <a:bodyPr/>
          <a:lstStyle/>
          <a:p>
            <a:fld id="{CF19A1E8-AC39-B443-975A-5CB8F515A623}" type="datetimeFigureOut">
              <a:t>06/07/20</a:t>
            </a:fld>
            <a:endParaRPr lang="it-IT"/>
          </a:p>
        </p:txBody>
      </p:sp>
      <p:sp>
        <p:nvSpPr>
          <p:cNvPr id="5" name="Footer Placeholder 4">
            <a:extLst>
              <a:ext uri="{FF2B5EF4-FFF2-40B4-BE49-F238E27FC236}">
                <a16:creationId xmlns:a16="http://schemas.microsoft.com/office/drawing/2014/main" id="{6145E3D6-C819-9242-BDD5-1757D6F4519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76F00E8-F5A4-F949-8784-A08A10FD1F1A}"/>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2707863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50A3-A3F4-9243-A56C-68D2B7B5D85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8A8E768-7492-654B-9146-BC2F3C4521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326158E7-3BF9-4741-82F7-263E6095B64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BF53FC5F-CAD0-9D4F-A491-F54CF8077930}"/>
              </a:ext>
            </a:extLst>
          </p:cNvPr>
          <p:cNvSpPr>
            <a:spLocks noGrp="1"/>
          </p:cNvSpPr>
          <p:nvPr>
            <p:ph type="dt" sz="half" idx="10"/>
          </p:nvPr>
        </p:nvSpPr>
        <p:spPr/>
        <p:txBody>
          <a:bodyPr/>
          <a:lstStyle/>
          <a:p>
            <a:fld id="{CF19A1E8-AC39-B443-975A-5CB8F515A623}" type="datetimeFigureOut">
              <a:t>06/07/20</a:t>
            </a:fld>
            <a:endParaRPr lang="it-IT"/>
          </a:p>
        </p:txBody>
      </p:sp>
      <p:sp>
        <p:nvSpPr>
          <p:cNvPr id="6" name="Footer Placeholder 5">
            <a:extLst>
              <a:ext uri="{FF2B5EF4-FFF2-40B4-BE49-F238E27FC236}">
                <a16:creationId xmlns:a16="http://schemas.microsoft.com/office/drawing/2014/main" id="{EFCFB321-E361-5041-9961-6BF30C929EB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5F9FF49-0134-DE4E-A353-8583B7FD9447}"/>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1182459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730B-362E-7E4F-A70E-B1F7042A9F58}"/>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52829F4F-1286-D14A-8253-BF13FB9351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548329-9B4B-674B-BC11-7DD737F12B2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3552B3E3-A118-B74B-9CC8-E38A8F69EC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DBC09F-837F-4540-A4F4-64B14FE024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D94035FC-CE8B-0442-9512-B7BBBFB5B685}"/>
              </a:ext>
            </a:extLst>
          </p:cNvPr>
          <p:cNvSpPr>
            <a:spLocks noGrp="1"/>
          </p:cNvSpPr>
          <p:nvPr>
            <p:ph type="dt" sz="half" idx="10"/>
          </p:nvPr>
        </p:nvSpPr>
        <p:spPr/>
        <p:txBody>
          <a:bodyPr/>
          <a:lstStyle/>
          <a:p>
            <a:fld id="{CF19A1E8-AC39-B443-975A-5CB8F515A623}" type="datetimeFigureOut">
              <a:t>06/07/20</a:t>
            </a:fld>
            <a:endParaRPr lang="it-IT"/>
          </a:p>
        </p:txBody>
      </p:sp>
      <p:sp>
        <p:nvSpPr>
          <p:cNvPr id="8" name="Footer Placeholder 7">
            <a:extLst>
              <a:ext uri="{FF2B5EF4-FFF2-40B4-BE49-F238E27FC236}">
                <a16:creationId xmlns:a16="http://schemas.microsoft.com/office/drawing/2014/main" id="{E2185D4D-5FAA-FE44-AA43-725BBB5D86DC}"/>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6F1185C5-031B-BA45-8F2C-4298C7BB291D}"/>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1887298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068F-E3E6-E546-86D2-0BC36208E3D7}"/>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E72DB5C4-A156-2F4F-A148-5190986BE747}"/>
              </a:ext>
            </a:extLst>
          </p:cNvPr>
          <p:cNvSpPr>
            <a:spLocks noGrp="1"/>
          </p:cNvSpPr>
          <p:nvPr>
            <p:ph type="dt" sz="half" idx="10"/>
          </p:nvPr>
        </p:nvSpPr>
        <p:spPr/>
        <p:txBody>
          <a:bodyPr/>
          <a:lstStyle/>
          <a:p>
            <a:fld id="{CF19A1E8-AC39-B443-975A-5CB8F515A623}" type="datetimeFigureOut">
              <a:t>06/07/20</a:t>
            </a:fld>
            <a:endParaRPr lang="it-IT"/>
          </a:p>
        </p:txBody>
      </p:sp>
      <p:sp>
        <p:nvSpPr>
          <p:cNvPr id="4" name="Footer Placeholder 3">
            <a:extLst>
              <a:ext uri="{FF2B5EF4-FFF2-40B4-BE49-F238E27FC236}">
                <a16:creationId xmlns:a16="http://schemas.microsoft.com/office/drawing/2014/main" id="{88033981-7360-F942-9B42-DE8BF4E9128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E87039E0-97D0-154B-910D-92316068E090}"/>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269838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unti elenco">
    <p:bg>
      <p:bgPr>
        <a:solidFill>
          <a:srgbClr val="FFFFFF"/>
        </a:solidFill>
        <a:effectLst/>
      </p:bgPr>
    </p:bg>
    <p:spTree>
      <p:nvGrpSpPr>
        <p:cNvPr id="1" name=""/>
        <p:cNvGrpSpPr/>
        <p:nvPr/>
      </p:nvGrpSpPr>
      <p:grpSpPr>
        <a:xfrm>
          <a:off x="0" y="0"/>
          <a:ext cx="0" cy="0"/>
          <a:chOff x="0" y="0"/>
          <a:chExt cx="0" cy="0"/>
        </a:xfrm>
      </p:grpSpPr>
      <p:sp>
        <p:nvSpPr>
          <p:cNvPr id="61" name="Linea"/>
          <p:cNvSpPr/>
          <p:nvPr/>
        </p:nvSpPr>
        <p:spPr>
          <a:xfrm>
            <a:off x="317500" y="6096000"/>
            <a:ext cx="11559072" cy="0"/>
          </a:xfrm>
          <a:prstGeom prst="line">
            <a:avLst/>
          </a:prstGeom>
          <a:ln w="38100">
            <a:solidFill>
              <a:schemeClr val="accent4"/>
            </a:solidFill>
            <a:miter lim="400000"/>
          </a:ln>
        </p:spPr>
        <p:txBody>
          <a:bodyPr lIns="25400" tIns="25400" rIns="25400" bIns="2540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62" name="Linea"/>
          <p:cNvSpPr/>
          <p:nvPr/>
        </p:nvSpPr>
        <p:spPr>
          <a:xfrm>
            <a:off x="319571" y="346454"/>
            <a:ext cx="11557001" cy="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63" name="Corpo livello uno…"/>
          <p:cNvSpPr txBox="1">
            <a:spLocks noGrp="1"/>
          </p:cNvSpPr>
          <p:nvPr>
            <p:ph type="body" idx="1" hasCustomPrompt="1"/>
          </p:nvPr>
        </p:nvSpPr>
        <p:spPr>
          <a:xfrm>
            <a:off x="285750" y="1949450"/>
            <a:ext cx="11620500" cy="3848100"/>
          </a:xfrm>
          <a:prstGeom prst="rect">
            <a:avLst/>
          </a:prstGeom>
        </p:spPr>
        <p:txBody>
          <a:bodyPr numCol="2" spcCol="1162050"/>
          <a:lstStyle>
            <a:lvl1pPr marL="2286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1pPr>
            <a:lvl2pPr marL="4572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2pPr>
            <a:lvl3pPr marL="6858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3pPr>
            <a:lvl4pPr marL="9144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4pPr>
            <a:lvl5pPr marL="11430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5pPr>
          </a:lstStyle>
          <a:p>
            <a:r>
              <a:t>Testo elenco puntato diapositiva</a:t>
            </a:r>
          </a:p>
          <a:p>
            <a:pPr lvl="1"/>
            <a:endParaRPr/>
          </a:p>
          <a:p>
            <a:pPr lvl="2"/>
            <a:endParaRPr/>
          </a:p>
          <a:p>
            <a:pPr lvl="3"/>
            <a:endParaRPr/>
          </a:p>
          <a:p>
            <a:pPr lvl="4"/>
            <a:endParaRPr/>
          </a:p>
        </p:txBody>
      </p:sp>
      <p:sp>
        <p:nvSpPr>
          <p:cNvPr id="64"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C00E9-FEB2-DB46-A849-71A61BDA2881}"/>
              </a:ext>
            </a:extLst>
          </p:cNvPr>
          <p:cNvSpPr>
            <a:spLocks noGrp="1"/>
          </p:cNvSpPr>
          <p:nvPr>
            <p:ph type="dt" sz="half" idx="10"/>
          </p:nvPr>
        </p:nvSpPr>
        <p:spPr/>
        <p:txBody>
          <a:bodyPr/>
          <a:lstStyle/>
          <a:p>
            <a:fld id="{CF19A1E8-AC39-B443-975A-5CB8F515A623}" type="datetimeFigureOut">
              <a:t>06/07/20</a:t>
            </a:fld>
            <a:endParaRPr lang="it-IT"/>
          </a:p>
        </p:txBody>
      </p:sp>
      <p:sp>
        <p:nvSpPr>
          <p:cNvPr id="3" name="Footer Placeholder 2">
            <a:extLst>
              <a:ext uri="{FF2B5EF4-FFF2-40B4-BE49-F238E27FC236}">
                <a16:creationId xmlns:a16="http://schemas.microsoft.com/office/drawing/2014/main" id="{6C1B95ED-ABE0-DF45-8623-F2EBE738B753}"/>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0B2FA696-1FB1-E84A-B237-CE29FC346B6D}"/>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3168616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B11C-F008-314F-9AA1-45E73209F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CF4599D6-D4C4-4340-979A-27F0558C5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236F046-3F7E-6F4A-B3CC-F19E153CD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541EE7-8021-4544-B806-3AC4C30F6F14}"/>
              </a:ext>
            </a:extLst>
          </p:cNvPr>
          <p:cNvSpPr>
            <a:spLocks noGrp="1"/>
          </p:cNvSpPr>
          <p:nvPr>
            <p:ph type="dt" sz="half" idx="10"/>
          </p:nvPr>
        </p:nvSpPr>
        <p:spPr/>
        <p:txBody>
          <a:bodyPr/>
          <a:lstStyle/>
          <a:p>
            <a:fld id="{CF19A1E8-AC39-B443-975A-5CB8F515A623}" type="datetimeFigureOut">
              <a:t>06/07/20</a:t>
            </a:fld>
            <a:endParaRPr lang="it-IT"/>
          </a:p>
        </p:txBody>
      </p:sp>
      <p:sp>
        <p:nvSpPr>
          <p:cNvPr id="6" name="Footer Placeholder 5">
            <a:extLst>
              <a:ext uri="{FF2B5EF4-FFF2-40B4-BE49-F238E27FC236}">
                <a16:creationId xmlns:a16="http://schemas.microsoft.com/office/drawing/2014/main" id="{E9D74B5A-9E15-6540-9CCE-64E40A37B1BD}"/>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44CE1EB-07DD-0D41-BA9E-9F71569715EB}"/>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1205972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02F3-BA96-FF43-A15F-984DEA47B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E7C98B6-EB91-8144-B221-0A32F359F3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7FE69F8-256B-5545-A2A7-062D54372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5B8DDC-B77D-A543-8E17-88D33DACA29E}"/>
              </a:ext>
            </a:extLst>
          </p:cNvPr>
          <p:cNvSpPr>
            <a:spLocks noGrp="1"/>
          </p:cNvSpPr>
          <p:nvPr>
            <p:ph type="dt" sz="half" idx="10"/>
          </p:nvPr>
        </p:nvSpPr>
        <p:spPr/>
        <p:txBody>
          <a:bodyPr/>
          <a:lstStyle/>
          <a:p>
            <a:fld id="{CF19A1E8-AC39-B443-975A-5CB8F515A623}" type="datetimeFigureOut">
              <a:t>06/07/20</a:t>
            </a:fld>
            <a:endParaRPr lang="it-IT"/>
          </a:p>
        </p:txBody>
      </p:sp>
      <p:sp>
        <p:nvSpPr>
          <p:cNvPr id="6" name="Footer Placeholder 5">
            <a:extLst>
              <a:ext uri="{FF2B5EF4-FFF2-40B4-BE49-F238E27FC236}">
                <a16:creationId xmlns:a16="http://schemas.microsoft.com/office/drawing/2014/main" id="{6B697BD1-8680-494F-8BB8-B0C0BB5332ED}"/>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B5DE1EEF-8F2A-F04B-A212-E32DAB520B50}"/>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23463037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0084-D688-5746-ABBC-9A4D34268531}"/>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3361A30-362E-3A46-8DFA-FA0345EA9F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6587D6E-A7F9-AB4A-AAA9-69DC627F11BE}"/>
              </a:ext>
            </a:extLst>
          </p:cNvPr>
          <p:cNvSpPr>
            <a:spLocks noGrp="1"/>
          </p:cNvSpPr>
          <p:nvPr>
            <p:ph type="dt" sz="half" idx="10"/>
          </p:nvPr>
        </p:nvSpPr>
        <p:spPr/>
        <p:txBody>
          <a:bodyPr/>
          <a:lstStyle/>
          <a:p>
            <a:fld id="{CF19A1E8-AC39-B443-975A-5CB8F515A623}" type="datetimeFigureOut">
              <a:t>06/07/20</a:t>
            </a:fld>
            <a:endParaRPr lang="it-IT"/>
          </a:p>
        </p:txBody>
      </p:sp>
      <p:sp>
        <p:nvSpPr>
          <p:cNvPr id="5" name="Footer Placeholder 4">
            <a:extLst>
              <a:ext uri="{FF2B5EF4-FFF2-40B4-BE49-F238E27FC236}">
                <a16:creationId xmlns:a16="http://schemas.microsoft.com/office/drawing/2014/main" id="{18A81DDC-BB83-484D-8DFF-C5209F2C41C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7A79CA5-E019-EB4D-AC6D-C2DD7A458523}"/>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533542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3F156-281E-D54C-A3D5-B9E47456E7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FFC26C2-FF03-BB43-8654-A7E0BA8BCC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259D9B0-1042-0443-8F18-057B4B075646}"/>
              </a:ext>
            </a:extLst>
          </p:cNvPr>
          <p:cNvSpPr>
            <a:spLocks noGrp="1"/>
          </p:cNvSpPr>
          <p:nvPr>
            <p:ph type="dt" sz="half" idx="10"/>
          </p:nvPr>
        </p:nvSpPr>
        <p:spPr/>
        <p:txBody>
          <a:bodyPr/>
          <a:lstStyle/>
          <a:p>
            <a:fld id="{CF19A1E8-AC39-B443-975A-5CB8F515A623}" type="datetimeFigureOut">
              <a:t>06/07/20</a:t>
            </a:fld>
            <a:endParaRPr lang="it-IT"/>
          </a:p>
        </p:txBody>
      </p:sp>
      <p:sp>
        <p:nvSpPr>
          <p:cNvPr id="5" name="Footer Placeholder 4">
            <a:extLst>
              <a:ext uri="{FF2B5EF4-FFF2-40B4-BE49-F238E27FC236}">
                <a16:creationId xmlns:a16="http://schemas.microsoft.com/office/drawing/2014/main" id="{DA3006E6-0F8F-5F46-AB93-DF1CB614F9B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6523750-6B44-E442-9B6C-A96EB53686AA}"/>
              </a:ext>
            </a:extLst>
          </p:cNvPr>
          <p:cNvSpPr>
            <a:spLocks noGrp="1"/>
          </p:cNvSpPr>
          <p:nvPr>
            <p:ph type="sldNum" sz="quarter" idx="12"/>
          </p:nvPr>
        </p:nvSpPr>
        <p:spPr/>
        <p:txBody>
          <a:bodyPr/>
          <a:lstStyle/>
          <a:p>
            <a:fld id="{0B75C64B-7E0A-514E-88A2-641EF6136A1B}" type="slidenum">
              <a:t>‹N›</a:t>
            </a:fld>
            <a:endParaRPr lang="it-IT"/>
          </a:p>
        </p:txBody>
      </p:sp>
    </p:spTree>
    <p:extLst>
      <p:ext uri="{BB962C8B-B14F-4D97-AF65-F5344CB8AC3E}">
        <p14:creationId xmlns:p14="http://schemas.microsoft.com/office/powerpoint/2010/main" val="427994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40CB-6C7B-7748-99A5-1C0E464BD8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9FC3C5F2-988E-464A-8C7A-3EEF466EA8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EC22BCA4-A424-F140-8A8C-CEA4271C863E}"/>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5" name="Footer Placeholder 4">
            <a:extLst>
              <a:ext uri="{FF2B5EF4-FFF2-40B4-BE49-F238E27FC236}">
                <a16:creationId xmlns:a16="http://schemas.microsoft.com/office/drawing/2014/main" id="{66D8B3B5-DC94-1C4C-9C9C-BEFA42FC938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6D48666-1BA4-9C40-B5B1-462D7DFD3177}"/>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23660004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1A74-CA6D-944C-B688-5C7AE8C5D0C6}"/>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A564B0B-214A-B44C-85D2-3CB6B3FAD4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D760FFE-B980-9C4F-AA0F-EF443F13D654}"/>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5" name="Footer Placeholder 4">
            <a:extLst>
              <a:ext uri="{FF2B5EF4-FFF2-40B4-BE49-F238E27FC236}">
                <a16:creationId xmlns:a16="http://schemas.microsoft.com/office/drawing/2014/main" id="{C15FF1CB-9BB5-0244-B0C7-4E193BC5F26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1CEC872-8D8D-E34C-A1C6-E3444E617107}"/>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3288530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8B052-A152-A74A-96F8-B3548C67F0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11175CEC-1D25-3643-A9E0-8802753A8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58015B-367F-8742-9D58-3C4A40C09111}"/>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5" name="Footer Placeholder 4">
            <a:extLst>
              <a:ext uri="{FF2B5EF4-FFF2-40B4-BE49-F238E27FC236}">
                <a16:creationId xmlns:a16="http://schemas.microsoft.com/office/drawing/2014/main" id="{3046B985-A9E6-3B43-A05A-FA90537E7B3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D98A5D3-7500-6147-A755-2183DDC0F8B8}"/>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21432977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314FE-6A14-4D4A-AC97-2A40D234D173}"/>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F64BFC05-4119-3F4C-8810-0CB20380CD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71238F6D-F033-3742-84BC-EFE70CCC9E2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85D2F61E-915B-9E4D-B72F-A9DBA77146A4}"/>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6" name="Footer Placeholder 5">
            <a:extLst>
              <a:ext uri="{FF2B5EF4-FFF2-40B4-BE49-F238E27FC236}">
                <a16:creationId xmlns:a16="http://schemas.microsoft.com/office/drawing/2014/main" id="{698C4725-514E-6F44-B092-2AE4633030D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1A4DE8D-A467-6A4D-874A-A5AA6ABD6FF1}"/>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1976163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A1DD-216E-F949-812E-EE1E688C7312}"/>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3AA3E99-ACC3-3F4D-AC73-8AB7089CB2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26E74F-CC49-B142-9A3C-F1862F8BDC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56430360-7BDC-BE41-84CB-B9A4CBDEB6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8898D5-02AB-994E-8C2D-D8775A528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C0FBD6E-BCCF-5444-B1D3-072FEC953726}"/>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8" name="Footer Placeholder 7">
            <a:extLst>
              <a:ext uri="{FF2B5EF4-FFF2-40B4-BE49-F238E27FC236}">
                <a16:creationId xmlns:a16="http://schemas.microsoft.com/office/drawing/2014/main" id="{5ED1D688-13DA-2E4B-BF32-FE20A29C4F80}"/>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FE4D623C-7C03-A447-B54B-4336F06D4855}"/>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2232484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olo, punti elenco e foto">
    <p:bg>
      <p:bgPr>
        <a:solidFill>
          <a:srgbClr val="FFFFFF"/>
        </a:solidFill>
        <a:effectLst/>
      </p:bgPr>
    </p:bg>
    <p:spTree>
      <p:nvGrpSpPr>
        <p:cNvPr id="1" name=""/>
        <p:cNvGrpSpPr/>
        <p:nvPr/>
      </p:nvGrpSpPr>
      <p:grpSpPr>
        <a:xfrm>
          <a:off x="0" y="0"/>
          <a:ext cx="0" cy="0"/>
          <a:chOff x="0" y="0"/>
          <a:chExt cx="0" cy="0"/>
        </a:xfrm>
      </p:grpSpPr>
      <p:sp>
        <p:nvSpPr>
          <p:cNvPr id="71" name="Sottotitolo diapositiva"/>
          <p:cNvSpPr txBox="1">
            <a:spLocks noGrp="1"/>
          </p:cNvSpPr>
          <p:nvPr>
            <p:ph type="body" sz="quarter" idx="13" hasCustomPrompt="1"/>
          </p:nvPr>
        </p:nvSpPr>
        <p:spPr>
          <a:xfrm>
            <a:off x="6578600" y="926124"/>
            <a:ext cx="5128419" cy="655321"/>
          </a:xfrm>
          <a:prstGeom prst="rect">
            <a:avLst/>
          </a:prstGeom>
        </p:spPr>
        <p:txBody>
          <a:bodyPr anchor="ctr"/>
          <a:lstStyle>
            <a:lvl1pPr defTabSz="289179">
              <a:lnSpc>
                <a:spcPct val="80000"/>
              </a:lnSpc>
              <a:tabLst/>
              <a:defRPr sz="3960">
                <a:solidFill>
                  <a:schemeClr val="accent1"/>
                </a:solidFill>
                <a:latin typeface="Founders Grotesk"/>
                <a:ea typeface="Founders Grotesk"/>
                <a:cs typeface="Founders Grotesk"/>
                <a:sym typeface="Founders Grotesk"/>
              </a:defRPr>
            </a:lvl1pPr>
          </a:lstStyle>
          <a:p>
            <a:r>
              <a:t>Sottotitolo diapositiva</a:t>
            </a:r>
          </a:p>
        </p:txBody>
      </p:sp>
      <p:sp>
        <p:nvSpPr>
          <p:cNvPr id="72" name="683033896_1440x1778.jpg"/>
          <p:cNvSpPr>
            <a:spLocks noGrp="1"/>
          </p:cNvSpPr>
          <p:nvPr>
            <p:ph type="pic" idx="14"/>
          </p:nvPr>
        </p:nvSpPr>
        <p:spPr>
          <a:xfrm>
            <a:off x="0" y="-335892"/>
            <a:ext cx="6098374" cy="7529798"/>
          </a:xfrm>
          <a:prstGeom prst="rect">
            <a:avLst/>
          </a:prstGeom>
        </p:spPr>
        <p:txBody>
          <a:bodyPr lIns="91439" tIns="45719" rIns="91439" bIns="45719">
            <a:noAutofit/>
          </a:bodyPr>
          <a:lstStyle/>
          <a:p>
            <a:endParaRPr/>
          </a:p>
        </p:txBody>
      </p:sp>
      <p:sp>
        <p:nvSpPr>
          <p:cNvPr id="73" name="Linea"/>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74" name="Linea"/>
          <p:cNvSpPr/>
          <p:nvPr/>
        </p:nvSpPr>
        <p:spPr>
          <a:xfrm>
            <a:off x="319571" y="346454"/>
            <a:ext cx="11557001" cy="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75" name="Titolo diapositiva"/>
          <p:cNvSpPr txBox="1">
            <a:spLocks noGrp="1"/>
          </p:cNvSpPr>
          <p:nvPr>
            <p:ph type="title" hasCustomPrompt="1"/>
          </p:nvPr>
        </p:nvSpPr>
        <p:spPr>
          <a:xfrm>
            <a:off x="6578600" y="432405"/>
            <a:ext cx="5128419" cy="654051"/>
          </a:xfrm>
          <a:prstGeom prst="rect">
            <a:avLst/>
          </a:prstGeom>
        </p:spPr>
        <p:txBody>
          <a:bodyPr anchor="b"/>
          <a:lstStyle>
            <a:lvl1pPr>
              <a:defRPr spc="0">
                <a:solidFill>
                  <a:schemeClr val="accent1"/>
                </a:solidFill>
                <a:latin typeface="+mn-lt"/>
                <a:ea typeface="+mn-ea"/>
                <a:cs typeface="+mn-cs"/>
                <a:sym typeface="Founders Grotesk Semibold"/>
              </a:defRPr>
            </a:lvl1pPr>
          </a:lstStyle>
          <a:p>
            <a:r>
              <a:t>Titolo diapositiva </a:t>
            </a:r>
          </a:p>
        </p:txBody>
      </p:sp>
      <p:sp>
        <p:nvSpPr>
          <p:cNvPr id="76" name="Corpo livello uno…"/>
          <p:cNvSpPr txBox="1">
            <a:spLocks noGrp="1"/>
          </p:cNvSpPr>
          <p:nvPr>
            <p:ph type="body" sz="half" idx="1" hasCustomPrompt="1"/>
          </p:nvPr>
        </p:nvSpPr>
        <p:spPr>
          <a:xfrm>
            <a:off x="6578600" y="1952220"/>
            <a:ext cx="5128419" cy="3651655"/>
          </a:xfrm>
          <a:prstGeom prst="rect">
            <a:avLst/>
          </a:prstGeom>
        </p:spPr>
        <p:txBody>
          <a:bodyPr/>
          <a:lstStyle>
            <a:lvl1pPr marL="2286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1pPr>
            <a:lvl2pPr marL="4572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2pPr>
            <a:lvl3pPr marL="6858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3pPr>
            <a:lvl4pPr marL="9144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4pPr>
            <a:lvl5pPr marL="11430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5pPr>
          </a:lstStyle>
          <a:p>
            <a:r>
              <a:t>Testo elenco puntato diapositiva</a:t>
            </a:r>
          </a:p>
          <a:p>
            <a:pPr lvl="1"/>
            <a:endParaRPr/>
          </a:p>
          <a:p>
            <a:pPr lvl="2"/>
            <a:endParaRPr/>
          </a:p>
          <a:p>
            <a:pPr lvl="3"/>
            <a:endParaRPr/>
          </a:p>
          <a:p>
            <a:pPr lvl="4"/>
            <a:endParaRPr/>
          </a:p>
        </p:txBody>
      </p:sp>
      <p:sp>
        <p:nvSpPr>
          <p:cNvPr id="77"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58E3-B10A-0C46-A92B-788D46964CFA}"/>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74C5E258-75BD-8849-ACD6-88871186CF37}"/>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4" name="Footer Placeholder 3">
            <a:extLst>
              <a:ext uri="{FF2B5EF4-FFF2-40B4-BE49-F238E27FC236}">
                <a16:creationId xmlns:a16="http://schemas.microsoft.com/office/drawing/2014/main" id="{2BE66854-3443-564C-A33D-66E236A41D93}"/>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45958BAB-CA8A-3545-AC17-6E8436CD014E}"/>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169820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B05AB9-CBEA-FD4E-A5A8-B029B7967F95}"/>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3" name="Footer Placeholder 2">
            <a:extLst>
              <a:ext uri="{FF2B5EF4-FFF2-40B4-BE49-F238E27FC236}">
                <a16:creationId xmlns:a16="http://schemas.microsoft.com/office/drawing/2014/main" id="{4113D9CD-D531-734E-91A0-70E310AC8C09}"/>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E5253269-167B-D248-A6C8-8316775C5339}"/>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11644848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92F9-43AF-9443-9E5B-B57695A7B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9B2F62B4-DFFC-9E47-8673-7A36F7820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BD07F944-6BEA-6B40-8D2E-AFD85EBE1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DBD6E1-D041-1448-B6BA-7FD6A394E437}"/>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6" name="Footer Placeholder 5">
            <a:extLst>
              <a:ext uri="{FF2B5EF4-FFF2-40B4-BE49-F238E27FC236}">
                <a16:creationId xmlns:a16="http://schemas.microsoft.com/office/drawing/2014/main" id="{EC489170-810C-C64A-AC45-7A8A03107EA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13A2113-C654-A545-9005-49ABAD570E44}"/>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40679359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CD26-8E5A-EB48-B569-179E8E60E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04E3D57F-B3F0-5443-B83E-9DCC657FA1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69B2B87D-5F6C-C747-AEDF-E4A8E8C7B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C719C1-9288-DA4B-854F-9729FF788B5E}"/>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6" name="Footer Placeholder 5">
            <a:extLst>
              <a:ext uri="{FF2B5EF4-FFF2-40B4-BE49-F238E27FC236}">
                <a16:creationId xmlns:a16="http://schemas.microsoft.com/office/drawing/2014/main" id="{F9FA402A-9402-4E44-B865-38BA5793DE2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A7571F0-3BED-B743-BCBD-ACA73305332F}"/>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4158526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5CF6-A287-D24F-A27E-F98B61E0225F}"/>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14CF2600-8161-FA45-A9E9-E1C33052E9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DC5352D-BD2D-EE48-8E50-8EB1E001E4B9}"/>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5" name="Footer Placeholder 4">
            <a:extLst>
              <a:ext uri="{FF2B5EF4-FFF2-40B4-BE49-F238E27FC236}">
                <a16:creationId xmlns:a16="http://schemas.microsoft.com/office/drawing/2014/main" id="{FE256F95-E23F-A74B-B22A-820AE8EA38A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BA6B994-7157-A141-A85B-1FE7088CB090}"/>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4064504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8F9E2-73C2-D248-8906-21CD795EC0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E14FCA7-DE64-7141-9949-5DC75C6A29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E1EC039-2ECC-824F-A80B-F4B5F9111E01}"/>
              </a:ext>
            </a:extLst>
          </p:cNvPr>
          <p:cNvSpPr>
            <a:spLocks noGrp="1"/>
          </p:cNvSpPr>
          <p:nvPr>
            <p:ph type="dt" sz="half" idx="10"/>
          </p:nvPr>
        </p:nvSpPr>
        <p:spPr/>
        <p:txBody>
          <a:bodyPr/>
          <a:lstStyle/>
          <a:p>
            <a:fld id="{CE4DA669-CCE5-E844-9CC2-435E2545A04A}" type="datetimeFigureOut">
              <a:rPr lang="it-IT" smtClean="0"/>
              <a:t>06/07/20</a:t>
            </a:fld>
            <a:endParaRPr lang="it-IT"/>
          </a:p>
        </p:txBody>
      </p:sp>
      <p:sp>
        <p:nvSpPr>
          <p:cNvPr id="5" name="Footer Placeholder 4">
            <a:extLst>
              <a:ext uri="{FF2B5EF4-FFF2-40B4-BE49-F238E27FC236}">
                <a16:creationId xmlns:a16="http://schemas.microsoft.com/office/drawing/2014/main" id="{F16A9F5B-99CF-F74A-9E31-834C5B0C736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CCBAE93-0A5E-D341-8F40-E569BCF88154}"/>
              </a:ext>
            </a:extLst>
          </p:cNvPr>
          <p:cNvSpPr>
            <a:spLocks noGrp="1"/>
          </p:cNvSpPr>
          <p:nvPr>
            <p:ph type="sldNum" sz="quarter" idx="12"/>
          </p:nvPr>
        </p:nvSpPr>
        <p:spPr/>
        <p:txBody>
          <a:bodyPr/>
          <a:lstStyle/>
          <a:p>
            <a:fld id="{210D8553-F674-A747-886F-F23C7B7F4C29}" type="slidenum">
              <a:rPr lang="it-IT" smtClean="0"/>
              <a:t>‹N›</a:t>
            </a:fld>
            <a:endParaRPr lang="it-IT"/>
          </a:p>
        </p:txBody>
      </p:sp>
    </p:spTree>
    <p:extLst>
      <p:ext uri="{BB962C8B-B14F-4D97-AF65-F5344CB8AC3E}">
        <p14:creationId xmlns:p14="http://schemas.microsoft.com/office/powerpoint/2010/main" val="2114186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p:spPr>
        <p:txBody>
          <a:bodyPr/>
          <a:lstStyle>
            <a:lvl1pPr algn="l">
              <a:defRPr/>
            </a:lvl1pPr>
          </a:lstStyle>
          <a:p>
            <a:r>
              <a:rPr kumimoji="0" lang="fr-CH"/>
              <a:t>Click to edit Master title style</a:t>
            </a:r>
            <a:endParaRPr kumimoji="0" lang="en-US"/>
          </a:p>
        </p:txBody>
      </p:sp>
      <p:sp>
        <p:nvSpPr>
          <p:cNvPr id="7"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07/07/2020</a:t>
            </a:r>
            <a:endParaRPr lang="en-US" dirty="0"/>
          </a:p>
        </p:txBody>
      </p:sp>
      <p:sp>
        <p:nvSpPr>
          <p:cNvPr id="8"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CdL - Preventivi Gruppo V   </a:t>
            </a:r>
            <a:endParaRPr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a:t>
            </a:fld>
            <a:endParaRPr lang="en-US" dirty="0"/>
          </a:p>
        </p:txBody>
      </p:sp>
      <p:sp>
        <p:nvSpPr>
          <p:cNvPr id="11" name="Espace réservé du texte 2"/>
          <p:cNvSpPr>
            <a:spLocks noGrp="1"/>
          </p:cNvSpPr>
          <p:nvPr>
            <p:ph type="body" idx="10"/>
          </p:nvPr>
        </p:nvSpPr>
        <p:spPr>
          <a:xfrm>
            <a:off x="609600" y="3391125"/>
            <a:ext cx="3657600" cy="419653"/>
          </a:xfrm>
          <a:prstGeom prst="rect">
            <a:avLst/>
          </a:prstGeo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Tree>
    <p:extLst>
      <p:ext uri="{BB962C8B-B14F-4D97-AF65-F5344CB8AC3E}">
        <p14:creationId xmlns:p14="http://schemas.microsoft.com/office/powerpoint/2010/main" val="167578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6" name="Holder 6"/>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it-IT" smtClean="0"/>
              <a:pPr marL="26788">
                <a:lnSpc>
                  <a:spcPts val="1297"/>
                </a:lnSpc>
              </a:pPr>
              <a:t>‹N›</a:t>
            </a:fld>
            <a:endParaRPr lang="it-IT" dirty="0"/>
          </a:p>
        </p:txBody>
      </p:sp>
    </p:spTree>
    <p:extLst>
      <p:ext uri="{BB962C8B-B14F-4D97-AF65-F5344CB8AC3E}">
        <p14:creationId xmlns:p14="http://schemas.microsoft.com/office/powerpoint/2010/main" val="35578983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631156" y="446484"/>
            <a:ext cx="8929688" cy="389466"/>
          </a:xfrm>
        </p:spPr>
        <p:txBody>
          <a:bodyPr lIns="0" tIns="0" rIns="0" bIns="0"/>
          <a:lstStyle>
            <a:lvl1pPr>
              <a:defRPr sz="2531" b="1" i="0">
                <a:solidFill>
                  <a:srgbClr val="0365C0"/>
                </a:solidFill>
                <a:latin typeface="Helvetica"/>
                <a:cs typeface="Helvetica"/>
              </a:defRPr>
            </a:lvl1pPr>
          </a:lstStyle>
          <a:p>
            <a:endParaRPr/>
          </a:p>
        </p:txBody>
      </p:sp>
      <p:sp>
        <p:nvSpPr>
          <p:cNvPr id="3" name="Holder 3"/>
          <p:cNvSpPr>
            <a:spLocks noGrp="1"/>
          </p:cNvSpPr>
          <p:nvPr>
            <p:ph type="body" idx="1"/>
          </p:nvPr>
        </p:nvSpPr>
        <p:spPr>
          <a:xfrm>
            <a:off x="873324" y="1407319"/>
            <a:ext cx="10445353" cy="303032"/>
          </a:xfrm>
        </p:spPr>
        <p:txBody>
          <a:bodyPr lIns="0" tIns="0" rIns="0" bIns="0"/>
          <a:lstStyle>
            <a:lvl1pPr>
              <a:defRPr sz="1969" b="0" i="0">
                <a:solidFill>
                  <a:schemeClr val="tx1"/>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6" name="Holder 6"/>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it-IT" smtClean="0"/>
              <a:pPr marL="26788">
                <a:lnSpc>
                  <a:spcPts val="1297"/>
                </a:lnSpc>
              </a:pPr>
              <a:t>‹N›</a:t>
            </a:fld>
            <a:endParaRPr lang="it-IT" dirty="0"/>
          </a:p>
        </p:txBody>
      </p:sp>
    </p:spTree>
    <p:extLst>
      <p:ext uri="{BB962C8B-B14F-4D97-AF65-F5344CB8AC3E}">
        <p14:creationId xmlns:p14="http://schemas.microsoft.com/office/powerpoint/2010/main" val="2660649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631156" y="446484"/>
            <a:ext cx="8929688" cy="389466"/>
          </a:xfrm>
        </p:spPr>
        <p:txBody>
          <a:bodyPr lIns="0" tIns="0" rIns="0" bIns="0"/>
          <a:lstStyle>
            <a:lvl1pPr>
              <a:defRPr sz="2531" b="1" i="0">
                <a:solidFill>
                  <a:srgbClr val="0365C0"/>
                </a:solidFill>
                <a:latin typeface="Helvetica"/>
                <a:cs typeface="Helvetica"/>
              </a:defRPr>
            </a:lvl1pPr>
          </a:lstStyle>
          <a:p>
            <a:endParaRPr/>
          </a:p>
        </p:txBody>
      </p:sp>
      <p:sp>
        <p:nvSpPr>
          <p:cNvPr id="3" name="Holder 3"/>
          <p:cNvSpPr>
            <a:spLocks noGrp="1"/>
          </p:cNvSpPr>
          <p:nvPr>
            <p:ph sz="half" idx="2"/>
          </p:nvPr>
        </p:nvSpPr>
        <p:spPr>
          <a:xfrm>
            <a:off x="609600" y="1577340"/>
            <a:ext cx="530352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7" name="Holder 7"/>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it-IT" smtClean="0"/>
              <a:pPr marL="26788">
                <a:lnSpc>
                  <a:spcPts val="1297"/>
                </a:lnSpc>
              </a:pPr>
              <a:t>‹N›</a:t>
            </a:fld>
            <a:endParaRPr lang="it-IT" dirty="0"/>
          </a:p>
        </p:txBody>
      </p:sp>
    </p:spTree>
    <p:extLst>
      <p:ext uri="{BB962C8B-B14F-4D97-AF65-F5344CB8AC3E}">
        <p14:creationId xmlns:p14="http://schemas.microsoft.com/office/powerpoint/2010/main" val="248637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zione">
    <p:bg>
      <p:bgPr>
        <a:solidFill>
          <a:schemeClr val="accent3">
            <a:hueOff val="513816"/>
            <a:satOff val="9467"/>
            <a:lumOff val="17481"/>
          </a:schemeClr>
        </a:solidFill>
        <a:effectLst/>
      </p:bgPr>
    </p:bg>
    <p:spTree>
      <p:nvGrpSpPr>
        <p:cNvPr id="1" name=""/>
        <p:cNvGrpSpPr/>
        <p:nvPr/>
      </p:nvGrpSpPr>
      <p:grpSpPr>
        <a:xfrm>
          <a:off x="0" y="0"/>
          <a:ext cx="0" cy="0"/>
          <a:chOff x="0" y="0"/>
          <a:chExt cx="0" cy="0"/>
        </a:xfrm>
      </p:grpSpPr>
      <p:sp>
        <p:nvSpPr>
          <p:cNvPr id="84" name="Linea"/>
          <p:cNvSpPr/>
          <p:nvPr/>
        </p:nvSpPr>
        <p:spPr>
          <a:xfrm>
            <a:off x="317500" y="6096000"/>
            <a:ext cx="11557000" cy="0"/>
          </a:xfrm>
          <a:prstGeom prst="line">
            <a:avLst/>
          </a:prstGeom>
          <a:ln w="38100">
            <a:solidFill>
              <a:schemeClr val="accent1"/>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85" name="Linea"/>
          <p:cNvSpPr/>
          <p:nvPr/>
        </p:nvSpPr>
        <p:spPr>
          <a:xfrm>
            <a:off x="317500" y="4721668"/>
            <a:ext cx="11557000" cy="1"/>
          </a:xfrm>
          <a:prstGeom prst="line">
            <a:avLst/>
          </a:prstGeom>
          <a:ln w="114300">
            <a:solidFill>
              <a:schemeClr val="accent1"/>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86" name="Titolo sezione"/>
          <p:cNvSpPr txBox="1">
            <a:spLocks noGrp="1"/>
          </p:cNvSpPr>
          <p:nvPr>
            <p:ph type="title" hasCustomPrompt="1"/>
          </p:nvPr>
        </p:nvSpPr>
        <p:spPr>
          <a:xfrm>
            <a:off x="285750" y="4765490"/>
            <a:ext cx="11620500" cy="1009651"/>
          </a:xfrm>
          <a:prstGeom prst="rect">
            <a:avLst/>
          </a:prstGeom>
        </p:spPr>
        <p:txBody>
          <a:bodyPr anchor="b"/>
          <a:lstStyle>
            <a:lvl1pPr>
              <a:lnSpc>
                <a:spcPct val="70000"/>
              </a:lnSpc>
              <a:defRPr sz="7500" spc="-150">
                <a:solidFill>
                  <a:schemeClr val="accent1"/>
                </a:solidFill>
                <a:latin typeface="+mn-lt"/>
                <a:ea typeface="+mn-ea"/>
                <a:cs typeface="+mn-cs"/>
                <a:sym typeface="Founders Grotesk Semibold"/>
              </a:defRPr>
            </a:lvl1pPr>
          </a:lstStyle>
          <a:p>
            <a:r>
              <a:t>Titolo sezione</a:t>
            </a:r>
          </a:p>
        </p:txBody>
      </p:sp>
      <p:sp>
        <p:nvSpPr>
          <p:cNvPr id="87"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631156" y="446484"/>
            <a:ext cx="8929688" cy="389466"/>
          </a:xfrm>
        </p:spPr>
        <p:txBody>
          <a:bodyPr lIns="0" tIns="0" rIns="0" bIns="0"/>
          <a:lstStyle>
            <a:lvl1pPr>
              <a:defRPr sz="2531" b="1" i="0">
                <a:solidFill>
                  <a:srgbClr val="0365C0"/>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5" name="Holder 5"/>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it-IT" smtClean="0"/>
              <a:pPr marL="26788">
                <a:lnSpc>
                  <a:spcPts val="1297"/>
                </a:lnSpc>
              </a:pPr>
              <a:t>‹N›</a:t>
            </a:fld>
            <a:endParaRPr lang="it-IT" dirty="0"/>
          </a:p>
        </p:txBody>
      </p:sp>
    </p:spTree>
    <p:extLst>
      <p:ext uri="{BB962C8B-B14F-4D97-AF65-F5344CB8AC3E}">
        <p14:creationId xmlns:p14="http://schemas.microsoft.com/office/powerpoint/2010/main" val="2291482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7/6/20</a:t>
            </a:fld>
            <a:endParaRPr lang="en-US"/>
          </a:p>
        </p:txBody>
      </p:sp>
      <p:sp>
        <p:nvSpPr>
          <p:cNvPr id="4" name="Holder 4"/>
          <p:cNvSpPr>
            <a:spLocks noGrp="1"/>
          </p:cNvSpPr>
          <p:nvPr>
            <p:ph type="sldNum" sz="quarter" idx="7"/>
          </p:nvPr>
        </p:nvSpPr>
        <p:spPr/>
        <p:txBody>
          <a:bodyPr lIns="0" tIns="0" rIns="0" bIns="0"/>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it-IT" smtClean="0"/>
              <a:pPr marL="26788">
                <a:lnSpc>
                  <a:spcPts val="1297"/>
                </a:lnSpc>
              </a:pPr>
              <a:t>‹N›</a:t>
            </a:fld>
            <a:endParaRPr lang="it-IT" dirty="0"/>
          </a:p>
        </p:txBody>
      </p:sp>
    </p:spTree>
    <p:extLst>
      <p:ext uri="{BB962C8B-B14F-4D97-AF65-F5344CB8AC3E}">
        <p14:creationId xmlns:p14="http://schemas.microsoft.com/office/powerpoint/2010/main" val="2873578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2">
    <p:spTree>
      <p:nvGrpSpPr>
        <p:cNvPr id="1" name=""/>
        <p:cNvGrpSpPr/>
        <p:nvPr/>
      </p:nvGrpSpPr>
      <p:grpSpPr>
        <a:xfrm>
          <a:off x="0" y="0"/>
          <a:ext cx="0" cy="0"/>
          <a:chOff x="0" y="0"/>
          <a:chExt cx="0" cy="0"/>
        </a:xfrm>
      </p:grpSpPr>
      <p:sp>
        <p:nvSpPr>
          <p:cNvPr id="7" name="Figure">
            <a:extLst>
              <a:ext uri="{FF2B5EF4-FFF2-40B4-BE49-F238E27FC236}">
                <a16:creationId xmlns:a16="http://schemas.microsoft.com/office/drawing/2014/main" id="{0DFD6B67-4EBF-4059-B726-B133E1C8983A}"/>
              </a:ext>
            </a:extLst>
          </p:cNvPr>
          <p:cNvSpPr/>
          <p:nvPr/>
        </p:nvSpPr>
        <p:spPr>
          <a:xfrm>
            <a:off x="3867079" y="785076"/>
            <a:ext cx="4801951" cy="5958872"/>
          </a:xfrm>
          <a:custGeom>
            <a:avLst/>
            <a:gdLst/>
            <a:ahLst/>
            <a:cxnLst>
              <a:cxn ang="0">
                <a:pos x="wd2" y="hd2"/>
              </a:cxn>
              <a:cxn ang="5400000">
                <a:pos x="wd2" y="hd2"/>
              </a:cxn>
              <a:cxn ang="10800000">
                <a:pos x="wd2" y="hd2"/>
              </a:cxn>
              <a:cxn ang="16200000">
                <a:pos x="wd2" y="hd2"/>
              </a:cxn>
            </a:cxnLst>
            <a:rect l="0" t="0" r="r" b="b"/>
            <a:pathLst>
              <a:path w="20693" h="20744" extrusionOk="0">
                <a:moveTo>
                  <a:pt x="50" y="8912"/>
                </a:moveTo>
                <a:cubicBezTo>
                  <a:pt x="599" y="13351"/>
                  <a:pt x="9033" y="21184"/>
                  <a:pt x="14691" y="20725"/>
                </a:cubicBezTo>
                <a:cubicBezTo>
                  <a:pt x="20349" y="20265"/>
                  <a:pt x="21091" y="11684"/>
                  <a:pt x="20542" y="7246"/>
                </a:cubicBezTo>
                <a:cubicBezTo>
                  <a:pt x="19992" y="2808"/>
                  <a:pt x="14951" y="-416"/>
                  <a:pt x="9293" y="43"/>
                </a:cubicBezTo>
                <a:cubicBezTo>
                  <a:pt x="3636" y="503"/>
                  <a:pt x="-509" y="4474"/>
                  <a:pt x="50" y="8912"/>
                </a:cubicBezTo>
                <a:close/>
              </a:path>
            </a:pathLst>
          </a:custGeom>
          <a:solidFill>
            <a:schemeClr val="accent6"/>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8" name="Figure">
            <a:extLst>
              <a:ext uri="{FF2B5EF4-FFF2-40B4-BE49-F238E27FC236}">
                <a16:creationId xmlns:a16="http://schemas.microsoft.com/office/drawing/2014/main" id="{A6AFB5AB-00A5-42C5-8B89-0D4DEAD0012C}"/>
              </a:ext>
            </a:extLst>
          </p:cNvPr>
          <p:cNvSpPr/>
          <p:nvPr/>
        </p:nvSpPr>
        <p:spPr>
          <a:xfrm>
            <a:off x="2927649" y="1746878"/>
            <a:ext cx="7103771" cy="4829623"/>
          </a:xfrm>
          <a:custGeom>
            <a:avLst/>
            <a:gdLst/>
            <a:ahLst/>
            <a:cxnLst>
              <a:cxn ang="0">
                <a:pos x="wd2" y="hd2"/>
              </a:cxn>
              <a:cxn ang="5400000">
                <a:pos x="wd2" y="hd2"/>
              </a:cxn>
              <a:cxn ang="10800000">
                <a:pos x="wd2" y="hd2"/>
              </a:cxn>
              <a:cxn ang="16200000">
                <a:pos x="wd2" y="hd2"/>
              </a:cxn>
            </a:cxnLst>
            <a:rect l="0" t="0" r="r" b="b"/>
            <a:pathLst>
              <a:path w="19589" h="18693" extrusionOk="0">
                <a:moveTo>
                  <a:pt x="245" y="15021"/>
                </a:moveTo>
                <a:cubicBezTo>
                  <a:pt x="1306" y="18233"/>
                  <a:pt x="6123" y="19289"/>
                  <a:pt x="10101" y="18380"/>
                </a:cubicBezTo>
                <a:cubicBezTo>
                  <a:pt x="14080" y="17471"/>
                  <a:pt x="20377" y="13324"/>
                  <a:pt x="19507" y="5836"/>
                </a:cubicBezTo>
                <a:cubicBezTo>
                  <a:pt x="19168" y="2918"/>
                  <a:pt x="16966" y="-2311"/>
                  <a:pt x="8751" y="1135"/>
                </a:cubicBezTo>
                <a:cubicBezTo>
                  <a:pt x="4192" y="3048"/>
                  <a:pt x="-1223" y="10588"/>
                  <a:pt x="245" y="15021"/>
                </a:cubicBezTo>
                <a:close/>
              </a:path>
            </a:pathLst>
          </a:custGeom>
          <a:solidFill>
            <a:srgbClr val="8DB1C4">
              <a:alpha val="80000"/>
            </a:srgbClr>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9" name="Figure">
            <a:extLst>
              <a:ext uri="{FF2B5EF4-FFF2-40B4-BE49-F238E27FC236}">
                <a16:creationId xmlns:a16="http://schemas.microsoft.com/office/drawing/2014/main" id="{F853A99F-53BE-43F4-B45A-A2127E017721}"/>
              </a:ext>
            </a:extLst>
          </p:cNvPr>
          <p:cNvSpPr/>
          <p:nvPr/>
        </p:nvSpPr>
        <p:spPr>
          <a:xfrm>
            <a:off x="2368462" y="1388999"/>
            <a:ext cx="6998772" cy="4812289"/>
          </a:xfrm>
          <a:custGeom>
            <a:avLst/>
            <a:gdLst/>
            <a:ahLst/>
            <a:cxnLst>
              <a:cxn ang="0">
                <a:pos x="wd2" y="hd2"/>
              </a:cxn>
              <a:cxn ang="5400000">
                <a:pos x="wd2" y="hd2"/>
              </a:cxn>
              <a:cxn ang="10800000">
                <a:pos x="wd2" y="hd2"/>
              </a:cxn>
              <a:cxn ang="16200000">
                <a:pos x="wd2" y="hd2"/>
              </a:cxn>
            </a:cxnLst>
            <a:rect l="0" t="0" r="r" b="b"/>
            <a:pathLst>
              <a:path w="21600" h="19116" extrusionOk="0">
                <a:moveTo>
                  <a:pt x="0" y="7130"/>
                </a:moveTo>
                <a:cubicBezTo>
                  <a:pt x="0" y="12861"/>
                  <a:pt x="8015" y="19116"/>
                  <a:pt x="12433" y="19116"/>
                </a:cubicBezTo>
                <a:cubicBezTo>
                  <a:pt x="16851" y="19116"/>
                  <a:pt x="21600" y="12861"/>
                  <a:pt x="21600" y="7130"/>
                </a:cubicBezTo>
                <a:cubicBezTo>
                  <a:pt x="21600" y="1399"/>
                  <a:pt x="19736" y="-2484"/>
                  <a:pt x="13206" y="1861"/>
                </a:cubicBezTo>
                <a:cubicBezTo>
                  <a:pt x="9285" y="4482"/>
                  <a:pt x="0" y="1399"/>
                  <a:pt x="0" y="7130"/>
                </a:cubicBezTo>
                <a:close/>
              </a:path>
            </a:pathLst>
          </a:custGeom>
          <a:solidFill>
            <a:schemeClr val="accent3">
              <a:alpha val="80000"/>
            </a:schemeClr>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0" name="Figure">
            <a:extLst>
              <a:ext uri="{FF2B5EF4-FFF2-40B4-BE49-F238E27FC236}">
                <a16:creationId xmlns:a16="http://schemas.microsoft.com/office/drawing/2014/main" id="{523540BF-0941-4408-B229-3B101068B600}"/>
              </a:ext>
            </a:extLst>
          </p:cNvPr>
          <p:cNvSpPr/>
          <p:nvPr/>
        </p:nvSpPr>
        <p:spPr>
          <a:xfrm>
            <a:off x="6730113" y="114055"/>
            <a:ext cx="1313884" cy="1186203"/>
          </a:xfrm>
          <a:custGeom>
            <a:avLst/>
            <a:gdLst/>
            <a:ahLst/>
            <a:cxnLst>
              <a:cxn ang="0">
                <a:pos x="wd2" y="hd2"/>
              </a:cxn>
              <a:cxn ang="5400000">
                <a:pos x="wd2" y="hd2"/>
              </a:cxn>
              <a:cxn ang="10800000">
                <a:pos x="wd2" y="hd2"/>
              </a:cxn>
              <a:cxn ang="16200000">
                <a:pos x="wd2" y="hd2"/>
              </a:cxn>
            </a:cxnLst>
            <a:rect l="0" t="0" r="r" b="b"/>
            <a:pathLst>
              <a:path w="18415" h="19060" extrusionOk="0">
                <a:moveTo>
                  <a:pt x="1251" y="17706"/>
                </a:moveTo>
                <a:cubicBezTo>
                  <a:pt x="3633" y="20258"/>
                  <a:pt x="13007" y="19180"/>
                  <a:pt x="16737" y="14651"/>
                </a:cubicBezTo>
                <a:cubicBezTo>
                  <a:pt x="20468" y="10087"/>
                  <a:pt x="17145" y="3797"/>
                  <a:pt x="14794" y="1210"/>
                </a:cubicBezTo>
                <a:cubicBezTo>
                  <a:pt x="12411" y="-1342"/>
                  <a:pt x="7458" y="275"/>
                  <a:pt x="3727" y="4804"/>
                </a:cubicBezTo>
                <a:cubicBezTo>
                  <a:pt x="-3" y="9368"/>
                  <a:pt x="-1132" y="15155"/>
                  <a:pt x="1251" y="17706"/>
                </a:cubicBezTo>
                <a:close/>
              </a:path>
            </a:pathLst>
          </a:custGeom>
          <a:solidFill>
            <a:schemeClr val="accent1">
              <a:alpha val="80000"/>
            </a:schemeClr>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 name="Figure">
            <a:extLst>
              <a:ext uri="{FF2B5EF4-FFF2-40B4-BE49-F238E27FC236}">
                <a16:creationId xmlns:a16="http://schemas.microsoft.com/office/drawing/2014/main" id="{BD5C64BF-08E2-4135-B576-782BCC1358BD}"/>
              </a:ext>
            </a:extLst>
          </p:cNvPr>
          <p:cNvSpPr/>
          <p:nvPr/>
        </p:nvSpPr>
        <p:spPr>
          <a:xfrm>
            <a:off x="1921112" y="4207294"/>
            <a:ext cx="875651" cy="8921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 name="Figure">
            <a:extLst>
              <a:ext uri="{FF2B5EF4-FFF2-40B4-BE49-F238E27FC236}">
                <a16:creationId xmlns:a16="http://schemas.microsoft.com/office/drawing/2014/main" id="{284B6DC6-7C4D-44E7-9164-F5FAB39BEF1C}"/>
              </a:ext>
            </a:extLst>
          </p:cNvPr>
          <p:cNvSpPr/>
          <p:nvPr/>
        </p:nvSpPr>
        <p:spPr>
          <a:xfrm>
            <a:off x="8765548" y="1031118"/>
            <a:ext cx="604493" cy="575736"/>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 name="Title 1">
            <a:extLst>
              <a:ext uri="{FF2B5EF4-FFF2-40B4-BE49-F238E27FC236}">
                <a16:creationId xmlns:a16="http://schemas.microsoft.com/office/drawing/2014/main" id="{D79A6E0A-A784-4C45-AFF8-2658713EFA2A}"/>
              </a:ext>
            </a:extLst>
          </p:cNvPr>
          <p:cNvSpPr>
            <a:spLocks noGrp="1"/>
          </p:cNvSpPr>
          <p:nvPr>
            <p:ph type="ctrTitle"/>
          </p:nvPr>
        </p:nvSpPr>
        <p:spPr>
          <a:xfrm>
            <a:off x="3161928" y="2072667"/>
            <a:ext cx="5868144" cy="2387600"/>
          </a:xfrm>
        </p:spPr>
        <p:txBody>
          <a:bodyPr anchor="b"/>
          <a:lstStyle>
            <a:lvl1pPr algn="ctr">
              <a:defRPr sz="4500">
                <a:solidFill>
                  <a:schemeClr val="accent1"/>
                </a:solidFill>
              </a:defRPr>
            </a:lvl1pPr>
          </a:lstStyle>
          <a:p>
            <a:r>
              <a:rPr lang="it-IT"/>
              <a:t>Fare clic per modificare lo stile del titolo</a:t>
            </a:r>
            <a:endParaRPr lang="en-US"/>
          </a:p>
        </p:txBody>
      </p:sp>
      <p:sp>
        <p:nvSpPr>
          <p:cNvPr id="3" name="Subtitle 2">
            <a:extLst>
              <a:ext uri="{FF2B5EF4-FFF2-40B4-BE49-F238E27FC236}">
                <a16:creationId xmlns:a16="http://schemas.microsoft.com/office/drawing/2014/main" id="{F5C34C85-A365-4BBD-B9CF-8C6283402AC8}"/>
              </a:ext>
            </a:extLst>
          </p:cNvPr>
          <p:cNvSpPr>
            <a:spLocks noGrp="1"/>
          </p:cNvSpPr>
          <p:nvPr>
            <p:ph type="subTitle" idx="1"/>
          </p:nvPr>
        </p:nvSpPr>
        <p:spPr>
          <a:xfrm>
            <a:off x="3161928" y="4552342"/>
            <a:ext cx="5868144" cy="1655762"/>
          </a:xfrm>
        </p:spPr>
        <p:txBody>
          <a:bodyPr/>
          <a:lstStyle>
            <a:lvl1pPr marL="0" indent="0" algn="ctr">
              <a:buNone/>
              <a:defRPr sz="180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a:p>
        </p:txBody>
      </p:sp>
      <p:sp>
        <p:nvSpPr>
          <p:cNvPr id="4" name="Date Placeholder 3">
            <a:extLst>
              <a:ext uri="{FF2B5EF4-FFF2-40B4-BE49-F238E27FC236}">
                <a16:creationId xmlns:a16="http://schemas.microsoft.com/office/drawing/2014/main" id="{F77BA3C7-7567-46E4-A65B-A3825FBDF703}"/>
              </a:ext>
            </a:extLst>
          </p:cNvPr>
          <p:cNvSpPr>
            <a:spLocks noGrp="1"/>
          </p:cNvSpPr>
          <p:nvPr>
            <p:ph type="dt" sz="half" idx="10"/>
          </p:nvPr>
        </p:nvSpPr>
        <p:spPr/>
        <p:txBody>
          <a:bodyPr/>
          <a:lstStyle>
            <a:lvl1pPr>
              <a:defRPr>
                <a:solidFill>
                  <a:schemeClr val="accent5"/>
                </a:solidFill>
              </a:defRPr>
            </a:lvl1pPr>
          </a:lstStyle>
          <a:p>
            <a:pPr algn="r" eaLnBrk="1" latinLnBrk="0" hangingPunct="1"/>
            <a:r>
              <a:rPr lang="it-IT"/>
              <a:t>Rio de Janeiro, 16 July 2013</a:t>
            </a:r>
            <a:endParaRPr lang="en-US" sz="1200">
              <a:solidFill>
                <a:schemeClr val="bg2">
                  <a:shade val="50000"/>
                </a:schemeClr>
              </a:solidFill>
            </a:endParaRPr>
          </a:p>
        </p:txBody>
      </p:sp>
      <p:sp>
        <p:nvSpPr>
          <p:cNvPr id="5" name="Footer Placeholder 4">
            <a:extLst>
              <a:ext uri="{FF2B5EF4-FFF2-40B4-BE49-F238E27FC236}">
                <a16:creationId xmlns:a16="http://schemas.microsoft.com/office/drawing/2014/main" id="{0F500830-2640-4EEC-B623-30A512C08777}"/>
              </a:ext>
            </a:extLst>
          </p:cNvPr>
          <p:cNvSpPr>
            <a:spLocks noGrp="1"/>
          </p:cNvSpPr>
          <p:nvPr>
            <p:ph type="ftr" sz="quarter" idx="11"/>
          </p:nvPr>
        </p:nvSpPr>
        <p:spPr>
          <a:xfrm>
            <a:off x="8328248" y="6356352"/>
            <a:ext cx="3025552" cy="365125"/>
          </a:xfrm>
        </p:spPr>
        <p:txBody>
          <a:bodyPr/>
          <a:lstStyle>
            <a:lvl1pPr algn="r">
              <a:defRPr>
                <a:solidFill>
                  <a:schemeClr val="accent5"/>
                </a:solidFill>
              </a:defRPr>
            </a:lvl1pPr>
          </a:lstStyle>
          <a:p>
            <a:r>
              <a:rPr kumimoji="0" lang="en-US" sz="1200">
                <a:solidFill>
                  <a:schemeClr val="bg2">
                    <a:shade val="50000"/>
                  </a:schemeClr>
                </a:solidFill>
                <a:effectLst/>
              </a:rPr>
              <a:t>Federico Picollo</a:t>
            </a:r>
          </a:p>
        </p:txBody>
      </p:sp>
    </p:spTree>
    <p:extLst>
      <p:ext uri="{BB962C8B-B14F-4D97-AF65-F5344CB8AC3E}">
        <p14:creationId xmlns:p14="http://schemas.microsoft.com/office/powerpoint/2010/main" val="1010219093"/>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and Content w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BE77-6C43-40AD-ABCF-E64E36A513F3}"/>
              </a:ext>
            </a:extLst>
          </p:cNvPr>
          <p:cNvSpPr>
            <a:spLocks noGrp="1"/>
          </p:cNvSpPr>
          <p:nvPr>
            <p:ph type="title"/>
          </p:nvPr>
        </p:nvSpPr>
        <p:spPr>
          <a:xfrm>
            <a:off x="2925272" y="136527"/>
            <a:ext cx="8428529" cy="1132235"/>
          </a:xfrm>
        </p:spPr>
        <p:txBody>
          <a:bodyPr>
            <a:normAutofit/>
          </a:bodyPr>
          <a:lstStyle>
            <a:lvl1pPr>
              <a:defRPr sz="3300"/>
            </a:lvl1pPr>
          </a:lstStyle>
          <a:p>
            <a:r>
              <a:rPr lang="it-IT"/>
              <a:t>Fare clic per modificare lo stile del titolo</a:t>
            </a:r>
            <a:endParaRPr lang="en-US"/>
          </a:p>
        </p:txBody>
      </p:sp>
      <p:sp>
        <p:nvSpPr>
          <p:cNvPr id="3" name="Content Placeholder 2">
            <a:extLst>
              <a:ext uri="{FF2B5EF4-FFF2-40B4-BE49-F238E27FC236}">
                <a16:creationId xmlns:a16="http://schemas.microsoft.com/office/drawing/2014/main" id="{BE762276-1662-4EB6-B7CB-4BCCA4334D09}"/>
              </a:ext>
            </a:extLst>
          </p:cNvPr>
          <p:cNvSpPr>
            <a:spLocks noGrp="1"/>
          </p:cNvSpPr>
          <p:nvPr>
            <p:ph idx="1"/>
          </p:nvPr>
        </p:nvSpPr>
        <p:spPr>
          <a:xfrm>
            <a:off x="838200" y="2060850"/>
            <a:ext cx="10515600" cy="4116115"/>
          </a:xfrm>
        </p:spPr>
        <p:txBody>
          <a:bodyPr>
            <a:normAutofit/>
          </a:bodyPr>
          <a:lstStyle>
            <a:lvl1pPr marL="427435" indent="-427435">
              <a:spcAft>
                <a:spcPts val="900"/>
              </a:spcAft>
              <a:buFontTx/>
              <a:buBlip>
                <a:blip r:embed="rId2"/>
              </a:buBlip>
              <a:tabLst>
                <a:tab pos="685800" algn="l"/>
              </a:tabLst>
              <a:defRPr sz="2700"/>
            </a:lvl1pPr>
            <a:lvl2pPr marL="514350" indent="-171450">
              <a:spcAft>
                <a:spcPts val="900"/>
              </a:spcAft>
              <a:buFontTx/>
              <a:buBlip>
                <a:blip r:embed="rId2"/>
              </a:buBlip>
              <a:tabLst>
                <a:tab pos="685800" algn="l"/>
              </a:tabLst>
              <a:defRPr sz="2400"/>
            </a:lvl2pPr>
            <a:lvl3pPr marL="857250" indent="-171450">
              <a:spcAft>
                <a:spcPts val="900"/>
              </a:spcAft>
              <a:buFontTx/>
              <a:buBlip>
                <a:blip r:embed="rId2"/>
              </a:buBlip>
              <a:tabLst>
                <a:tab pos="685800" algn="l"/>
              </a:tabLst>
              <a:defRPr sz="2100"/>
            </a:lvl3pPr>
            <a:lvl4pPr marL="1200150" indent="-171450">
              <a:spcAft>
                <a:spcPts val="900"/>
              </a:spcAft>
              <a:buFontTx/>
              <a:buBlip>
                <a:blip r:embed="rId2"/>
              </a:buBlip>
              <a:tabLst>
                <a:tab pos="685800" algn="l"/>
              </a:tabLst>
              <a:defRPr sz="1800"/>
            </a:lvl4pPr>
            <a:lvl5pPr marL="1543050" indent="-171450">
              <a:spcAft>
                <a:spcPts val="900"/>
              </a:spcAft>
              <a:buFontTx/>
              <a:buBlip>
                <a:blip r:embed="rId2"/>
              </a:buBlip>
              <a:tabLst>
                <a:tab pos="685800" algn="l"/>
              </a:tabLst>
              <a:defRPr sz="18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99216D0A-CC06-4975-A732-F53359E90DB7}"/>
              </a:ext>
            </a:extLst>
          </p:cNvPr>
          <p:cNvSpPr>
            <a:spLocks noGrp="1"/>
          </p:cNvSpPr>
          <p:nvPr>
            <p:ph type="dt" sz="half" idx="10"/>
          </p:nvPr>
        </p:nvSpPr>
        <p:spPr/>
        <p:txBody>
          <a:bodyPr/>
          <a:lstStyle/>
          <a:p>
            <a:pPr algn="r" eaLnBrk="1" latinLnBrk="0" hangingPunct="1"/>
            <a:r>
              <a:rPr lang="it-IT"/>
              <a:t>Rio de Janeiro, 16 July 2013</a:t>
            </a:r>
            <a:endParaRPr lang="en-US" sz="1200">
              <a:solidFill>
                <a:schemeClr val="bg2">
                  <a:shade val="50000"/>
                </a:schemeClr>
              </a:solidFill>
            </a:endParaRPr>
          </a:p>
        </p:txBody>
      </p:sp>
      <p:sp>
        <p:nvSpPr>
          <p:cNvPr id="5" name="Footer Placeholder 4">
            <a:extLst>
              <a:ext uri="{FF2B5EF4-FFF2-40B4-BE49-F238E27FC236}">
                <a16:creationId xmlns:a16="http://schemas.microsoft.com/office/drawing/2014/main" id="{81154B79-E7FE-48ED-B0DA-7D78B70358EB}"/>
              </a:ext>
            </a:extLst>
          </p:cNvPr>
          <p:cNvSpPr>
            <a:spLocks noGrp="1"/>
          </p:cNvSpPr>
          <p:nvPr>
            <p:ph type="ftr" sz="quarter" idx="11"/>
          </p:nvPr>
        </p:nvSpPr>
        <p:spPr/>
        <p:txBody>
          <a:bodyPr/>
          <a:lstStyle/>
          <a:p>
            <a:r>
              <a:rPr kumimoji="0" lang="en-US" sz="1200">
                <a:solidFill>
                  <a:schemeClr val="bg2">
                    <a:shade val="50000"/>
                  </a:schemeClr>
                </a:solidFill>
                <a:effectLst/>
              </a:rPr>
              <a:t>Federico Picollo</a:t>
            </a:r>
          </a:p>
        </p:txBody>
      </p:sp>
      <p:sp>
        <p:nvSpPr>
          <p:cNvPr id="6" name="Slide Number Placeholder 5">
            <a:extLst>
              <a:ext uri="{FF2B5EF4-FFF2-40B4-BE49-F238E27FC236}">
                <a16:creationId xmlns:a16="http://schemas.microsoft.com/office/drawing/2014/main" id="{7E6E6126-25F8-4B03-BBC1-DF5D33FFE17F}"/>
              </a:ext>
            </a:extLst>
          </p:cNvPr>
          <p:cNvSpPr>
            <a:spLocks noGrp="1"/>
          </p:cNvSpPr>
          <p:nvPr>
            <p:ph type="sldNum" sz="quarter" idx="12"/>
          </p:nvPr>
        </p:nvSpPr>
        <p:spPr/>
        <p:txBody>
          <a:bodyPr/>
          <a:lstStyle/>
          <a:p>
            <a:pPr algn="ctr" eaLnBrk="1" latinLnBrk="0" hangingPunct="1"/>
            <a:fld id="{6294C92D-0306-4E69-9CD3-20855E849650}" type="slidenum">
              <a:rPr kumimoji="0" lang="en-US" smtClean="0"/>
              <a:t>‹N›</a:t>
            </a:fld>
            <a:endParaRPr kumimoji="0" lang="en-US" sz="1200">
              <a:solidFill>
                <a:schemeClr val="bg2">
                  <a:shade val="50000"/>
                </a:schemeClr>
              </a:solidFill>
              <a:effectLst/>
            </a:endParaRPr>
          </a:p>
        </p:txBody>
      </p:sp>
      <p:sp>
        <p:nvSpPr>
          <p:cNvPr id="17" name="Freeform: Shape 16">
            <a:extLst>
              <a:ext uri="{FF2B5EF4-FFF2-40B4-BE49-F238E27FC236}">
                <a16:creationId xmlns:a16="http://schemas.microsoft.com/office/drawing/2014/main" id="{44C2378E-37F4-4D35-A4CE-098A70BB67C3}"/>
              </a:ext>
            </a:extLst>
          </p:cNvPr>
          <p:cNvSpPr/>
          <p:nvPr/>
        </p:nvSpPr>
        <p:spPr>
          <a:xfrm>
            <a:off x="861777" y="-2072"/>
            <a:ext cx="1197859" cy="1389174"/>
          </a:xfrm>
          <a:custGeom>
            <a:avLst/>
            <a:gdLst>
              <a:gd name="connsiteX0" fmla="*/ 272811 w 1197858"/>
              <a:gd name="connsiteY0" fmla="*/ 0 h 1389174"/>
              <a:gd name="connsiteX1" fmla="*/ 924678 w 1197858"/>
              <a:gd name="connsiteY1" fmla="*/ 0 h 1389174"/>
              <a:gd name="connsiteX2" fmla="*/ 974454 w 1197858"/>
              <a:gd name="connsiteY2" fmla="*/ 32247 h 1389174"/>
              <a:gd name="connsiteX3" fmla="*/ 1189160 w 1197858"/>
              <a:gd name="connsiteY3" fmla="*/ 421913 h 1389174"/>
              <a:gd name="connsiteX4" fmla="*/ 850459 w 1197858"/>
              <a:gd name="connsiteY4" fmla="*/ 1387791 h 1389174"/>
              <a:gd name="connsiteX5" fmla="*/ 2923 w 1197858"/>
              <a:gd name="connsiteY5" fmla="*/ 541295 h 1389174"/>
              <a:gd name="connsiteX6" fmla="*/ 216245 w 1197858"/>
              <a:gd name="connsiteY6" fmla="*/ 37481 h 138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858" h="1389174">
                <a:moveTo>
                  <a:pt x="272811" y="0"/>
                </a:moveTo>
                <a:lnTo>
                  <a:pt x="924678" y="0"/>
                </a:lnTo>
                <a:lnTo>
                  <a:pt x="974454" y="32247"/>
                </a:lnTo>
                <a:cubicBezTo>
                  <a:pt x="1092328" y="125644"/>
                  <a:pt x="1173241" y="262904"/>
                  <a:pt x="1189160" y="421913"/>
                </a:cubicBezTo>
                <a:cubicBezTo>
                  <a:pt x="1220940" y="739931"/>
                  <a:pt x="1177988" y="1354828"/>
                  <a:pt x="850459" y="1387791"/>
                </a:cubicBezTo>
                <a:cubicBezTo>
                  <a:pt x="522929" y="1420682"/>
                  <a:pt x="34704" y="859385"/>
                  <a:pt x="2923" y="541295"/>
                </a:cubicBezTo>
                <a:cubicBezTo>
                  <a:pt x="-17301" y="342534"/>
                  <a:pt x="68843" y="156845"/>
                  <a:pt x="216245" y="37481"/>
                </a:cubicBezTo>
                <a:close/>
              </a:path>
            </a:pathLst>
          </a:custGeom>
          <a:solidFill>
            <a:schemeClr val="accent6"/>
          </a:solidFill>
          <a:ln w="12700">
            <a:miter lim="400000"/>
          </a:ln>
        </p:spPr>
        <p:txBody>
          <a:bodyPr wrap="square" lIns="28575" tIns="28575" rIns="28575" bIns="28575" anchor="ctr">
            <a:noAutofit/>
          </a:bodyP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 name="Figure">
            <a:extLst>
              <a:ext uri="{FF2B5EF4-FFF2-40B4-BE49-F238E27FC236}">
                <a16:creationId xmlns:a16="http://schemas.microsoft.com/office/drawing/2014/main" id="{F4657BEA-DC8F-4BE7-BF7C-680143DD0533}"/>
              </a:ext>
            </a:extLst>
          </p:cNvPr>
          <p:cNvSpPr/>
          <p:nvPr/>
        </p:nvSpPr>
        <p:spPr>
          <a:xfrm>
            <a:off x="627460" y="140536"/>
            <a:ext cx="1772075" cy="1204775"/>
          </a:xfrm>
          <a:custGeom>
            <a:avLst/>
            <a:gdLst/>
            <a:ahLst/>
            <a:cxnLst>
              <a:cxn ang="0">
                <a:pos x="wd2" y="hd2"/>
              </a:cxn>
              <a:cxn ang="5400000">
                <a:pos x="wd2" y="hd2"/>
              </a:cxn>
              <a:cxn ang="10800000">
                <a:pos x="wd2" y="hd2"/>
              </a:cxn>
              <a:cxn ang="16200000">
                <a:pos x="wd2" y="hd2"/>
              </a:cxn>
            </a:cxnLst>
            <a:rect l="0" t="0" r="r" b="b"/>
            <a:pathLst>
              <a:path w="19589" h="18693" extrusionOk="0">
                <a:moveTo>
                  <a:pt x="245" y="15021"/>
                </a:moveTo>
                <a:cubicBezTo>
                  <a:pt x="1306" y="18233"/>
                  <a:pt x="6123" y="19289"/>
                  <a:pt x="10101" y="18380"/>
                </a:cubicBezTo>
                <a:cubicBezTo>
                  <a:pt x="14080" y="17471"/>
                  <a:pt x="20377" y="13324"/>
                  <a:pt x="19507" y="5836"/>
                </a:cubicBezTo>
                <a:cubicBezTo>
                  <a:pt x="19168" y="2918"/>
                  <a:pt x="16966" y="-2311"/>
                  <a:pt x="8751" y="1135"/>
                </a:cubicBezTo>
                <a:cubicBezTo>
                  <a:pt x="4192" y="3048"/>
                  <a:pt x="-1223" y="10588"/>
                  <a:pt x="245" y="15021"/>
                </a:cubicBezTo>
                <a:close/>
              </a:path>
            </a:pathLst>
          </a:custGeom>
          <a:solidFill>
            <a:srgbClr val="8DB1C4">
              <a:alpha val="80000"/>
            </a:srgbClr>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 name="Figure">
            <a:extLst>
              <a:ext uri="{FF2B5EF4-FFF2-40B4-BE49-F238E27FC236}">
                <a16:creationId xmlns:a16="http://schemas.microsoft.com/office/drawing/2014/main" id="{8D24ED71-D1A6-4B3D-92ED-855ED2F859DB}"/>
              </a:ext>
            </a:extLst>
          </p:cNvPr>
          <p:cNvSpPr/>
          <p:nvPr/>
        </p:nvSpPr>
        <p:spPr>
          <a:xfrm>
            <a:off x="487969" y="51261"/>
            <a:ext cx="1745881" cy="1200451"/>
          </a:xfrm>
          <a:custGeom>
            <a:avLst/>
            <a:gdLst/>
            <a:ahLst/>
            <a:cxnLst>
              <a:cxn ang="0">
                <a:pos x="wd2" y="hd2"/>
              </a:cxn>
              <a:cxn ang="5400000">
                <a:pos x="wd2" y="hd2"/>
              </a:cxn>
              <a:cxn ang="10800000">
                <a:pos x="wd2" y="hd2"/>
              </a:cxn>
              <a:cxn ang="16200000">
                <a:pos x="wd2" y="hd2"/>
              </a:cxn>
            </a:cxnLst>
            <a:rect l="0" t="0" r="r" b="b"/>
            <a:pathLst>
              <a:path w="21600" h="19116" extrusionOk="0">
                <a:moveTo>
                  <a:pt x="0" y="7130"/>
                </a:moveTo>
                <a:cubicBezTo>
                  <a:pt x="0" y="12861"/>
                  <a:pt x="8015" y="19116"/>
                  <a:pt x="12433" y="19116"/>
                </a:cubicBezTo>
                <a:cubicBezTo>
                  <a:pt x="16851" y="19116"/>
                  <a:pt x="21600" y="12861"/>
                  <a:pt x="21600" y="7130"/>
                </a:cubicBezTo>
                <a:cubicBezTo>
                  <a:pt x="21600" y="1399"/>
                  <a:pt x="19736" y="-2484"/>
                  <a:pt x="13206" y="1861"/>
                </a:cubicBezTo>
                <a:cubicBezTo>
                  <a:pt x="9285" y="4482"/>
                  <a:pt x="0" y="1399"/>
                  <a:pt x="0" y="7130"/>
                </a:cubicBezTo>
                <a:close/>
              </a:path>
            </a:pathLst>
          </a:custGeom>
          <a:solidFill>
            <a:schemeClr val="accent3">
              <a:alpha val="80000"/>
            </a:schemeClr>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 name="Figure">
            <a:extLst>
              <a:ext uri="{FF2B5EF4-FFF2-40B4-BE49-F238E27FC236}">
                <a16:creationId xmlns:a16="http://schemas.microsoft.com/office/drawing/2014/main" id="{4E29128A-65FF-46D9-9AC5-CD5F360D05FD}"/>
              </a:ext>
            </a:extLst>
          </p:cNvPr>
          <p:cNvSpPr/>
          <p:nvPr/>
        </p:nvSpPr>
        <p:spPr>
          <a:xfrm>
            <a:off x="889708" y="1402363"/>
            <a:ext cx="218435" cy="2225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 name="Figure">
            <a:extLst>
              <a:ext uri="{FF2B5EF4-FFF2-40B4-BE49-F238E27FC236}">
                <a16:creationId xmlns:a16="http://schemas.microsoft.com/office/drawing/2014/main" id="{B3BA8C1E-A710-4F84-9924-34F2C3A20531}"/>
              </a:ext>
            </a:extLst>
          </p:cNvPr>
          <p:cNvSpPr/>
          <p:nvPr/>
        </p:nvSpPr>
        <p:spPr>
          <a:xfrm>
            <a:off x="2281389" y="140534"/>
            <a:ext cx="150795" cy="143620"/>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28575" tIns="28575" rIns="28575" bIns="28575" anchor="ctr"/>
          <a:lstStyle/>
          <a:p>
            <a:pPr marL="0" marR="0" lvl="0" indent="0" algn="ctr" defTabSz="3429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 name="Text Placeholder 21">
            <a:extLst>
              <a:ext uri="{FF2B5EF4-FFF2-40B4-BE49-F238E27FC236}">
                <a16:creationId xmlns:a16="http://schemas.microsoft.com/office/drawing/2014/main" id="{0A941A22-1624-42ED-B289-69DC7E776C8D}"/>
              </a:ext>
            </a:extLst>
          </p:cNvPr>
          <p:cNvSpPr>
            <a:spLocks noGrp="1"/>
          </p:cNvSpPr>
          <p:nvPr>
            <p:ph type="body" sz="quarter" idx="13" hasCustomPrompt="1"/>
          </p:nvPr>
        </p:nvSpPr>
        <p:spPr>
          <a:xfrm>
            <a:off x="878554" y="141289"/>
            <a:ext cx="1163047" cy="1127472"/>
          </a:xfrm>
        </p:spPr>
        <p:txBody>
          <a:bodyPr vert="horz" lIns="91440" tIns="45720" rIns="91440" bIns="45720" rtlCol="0" anchor="ctr">
            <a:normAutofit/>
          </a:bodyPr>
          <a:lstStyle>
            <a:lvl1pPr marL="0" indent="0" algn="ctr">
              <a:buNone/>
              <a:defRPr lang="en-US" sz="4050" b="1">
                <a:ea typeface="+mj-ea"/>
                <a:cs typeface="+mj-cs"/>
              </a:defRPr>
            </a:lvl1pPr>
          </a:lstStyle>
          <a:p>
            <a:pPr marL="171450" lvl="0" indent="-171450">
              <a:spcBef>
                <a:spcPct val="0"/>
              </a:spcBef>
            </a:pPr>
            <a:r>
              <a:rPr lang="en-US"/>
              <a:t>#</a:t>
            </a:r>
          </a:p>
        </p:txBody>
      </p:sp>
    </p:spTree>
    <p:extLst>
      <p:ext uri="{BB962C8B-B14F-4D97-AF65-F5344CB8AC3E}">
        <p14:creationId xmlns:p14="http://schemas.microsoft.com/office/powerpoint/2010/main" val="37849128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lstStyle/>
          <a:p>
            <a:r>
              <a:t>Title Text</a:t>
            </a:r>
          </a:p>
        </p:txBody>
      </p:sp>
      <p:sp>
        <p:nvSpPr>
          <p:cNvPr id="15"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9643755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24" name="Body Level One…"/>
          <p:cNvSpPr txBox="1">
            <a:spLocks noGrp="1"/>
          </p:cNvSpPr>
          <p:nvPr>
            <p:ph type="body" sz="quarter" idx="1"/>
          </p:nvPr>
        </p:nvSpPr>
        <p:spPr>
          <a:xfrm>
            <a:off x="381000" y="4317816"/>
            <a:ext cx="11430000" cy="186"/>
          </a:xfrm>
          <a:prstGeom prst="rect">
            <a:avLst/>
          </a:prstGeom>
          <a:ln w="38100">
            <a:solidFill>
              <a:srgbClr val="A6AAA9"/>
            </a:solidFill>
          </a:ln>
        </p:spPr>
        <p:txBody>
          <a:bodyPr anchor="ctr"/>
          <a:lstStyle>
            <a:lvl1pPr marL="312528"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1pPr>
            <a:lvl2pPr marL="625056"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2pPr>
            <a:lvl3pPr marL="937584"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3pPr>
            <a:lvl4pPr marL="1250112"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4pPr>
            <a:lvl5pPr marL="1562640" indent="-312528">
              <a:lnSpc>
                <a:spcPct val="100000"/>
              </a:lnSpc>
              <a:spcBef>
                <a:spcPts val="1969"/>
              </a:spcBef>
              <a:buClr>
                <a:srgbClr val="39A3D5"/>
              </a:buClr>
              <a:buSzPct val="104999"/>
              <a:buFont typeface="Avenir Next"/>
              <a:buChar char="‣"/>
              <a:defRPr sz="2391" cap="none">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sz="quarter" idx="14"/>
          </p:nvPr>
        </p:nvSpPr>
        <p:spPr>
          <a:prstGeom prst="rect">
            <a:avLst/>
          </a:prstGeom>
        </p:spPr>
        <p:txBody>
          <a:bodyPr/>
          <a:lstStyle/>
          <a:p>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8859740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mp; Subtitle Alt">
    <p:bg>
      <p:bgPr>
        <a:solidFill>
          <a:srgbClr val="FFFFFF"/>
        </a:solidFill>
        <a:effectLst/>
      </p:bgPr>
    </p:bg>
    <p:spTree>
      <p:nvGrpSpPr>
        <p:cNvPr id="1" name=""/>
        <p:cNvGrpSpPr/>
        <p:nvPr/>
      </p:nvGrpSpPr>
      <p:grpSpPr>
        <a:xfrm>
          <a:off x="0" y="0"/>
          <a:ext cx="0" cy="0"/>
          <a:chOff x="0" y="0"/>
          <a:chExt cx="0" cy="0"/>
        </a:xfrm>
      </p:grpSpPr>
      <p:sp>
        <p:nvSpPr>
          <p:cNvPr id="34" name="Line"/>
          <p:cNvSpPr/>
          <p:nvPr/>
        </p:nvSpPr>
        <p:spPr>
          <a:xfrm flipV="1">
            <a:off x="381000" y="4317816"/>
            <a:ext cx="11430001" cy="186"/>
          </a:xfrm>
          <a:prstGeom prst="line">
            <a:avLst/>
          </a:prstGeom>
          <a:ln w="38100">
            <a:solidFill>
              <a:srgbClr val="A6AAA9"/>
            </a:solidFill>
            <a:miter lim="400000"/>
          </a:ln>
        </p:spPr>
        <p:txBody>
          <a:bodyPr lIns="32145" tIns="32145" rIns="32145" bIns="32145"/>
          <a:lstStyle/>
          <a:p>
            <a:pPr>
              <a:defRPr>
                <a:solidFill>
                  <a:srgbClr val="838787"/>
                </a:solidFill>
              </a:defRPr>
            </a:pPr>
            <a:endParaRPr sz="1477"/>
          </a:p>
        </p:txBody>
      </p:sp>
      <p:sp>
        <p:nvSpPr>
          <p:cNvPr id="35" name="Title Text"/>
          <p:cNvSpPr txBox="1">
            <a:spLocks noGrp="1"/>
          </p:cNvSpPr>
          <p:nvPr>
            <p:ph type="title"/>
          </p:nvPr>
        </p:nvSpPr>
        <p:spPr>
          <a:prstGeom prst="rect">
            <a:avLst/>
          </a:prstGeom>
        </p:spPr>
        <p:txBody>
          <a:bodyPr/>
          <a:lstStyle/>
          <a:p>
            <a:r>
              <a:t>Title Text</a:t>
            </a:r>
          </a:p>
        </p:txBody>
      </p:sp>
      <p:sp>
        <p:nvSpPr>
          <p:cNvPr id="36"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xfrm>
            <a:off x="11401745" y="294680"/>
            <a:ext cx="381466"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1151193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4" name="Title Text"/>
          <p:cNvSpPr txBox="1">
            <a:spLocks noGrp="1"/>
          </p:cNvSpPr>
          <p:nvPr>
            <p:ph type="title"/>
          </p:nvPr>
        </p:nvSpPr>
        <p:spPr>
          <a:xfrm>
            <a:off x="381000" y="2839641"/>
            <a:ext cx="11430000" cy="3178969"/>
          </a:xfrm>
          <a:prstGeom prst="rect">
            <a:avLst/>
          </a:prstGeom>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07377069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52" name="Line"/>
          <p:cNvSpPr/>
          <p:nvPr/>
        </p:nvSpPr>
        <p:spPr>
          <a:xfrm flipV="1">
            <a:off x="5524500" y="4317898"/>
            <a:ext cx="6286501" cy="103"/>
          </a:xfrm>
          <a:prstGeom prst="line">
            <a:avLst/>
          </a:prstGeom>
          <a:ln w="38100">
            <a:solidFill>
              <a:srgbClr val="A6AAA9"/>
            </a:solidFill>
            <a:miter lim="400000"/>
          </a:ln>
        </p:spPr>
        <p:txBody>
          <a:bodyPr lIns="32145" tIns="32145" rIns="32145" bIns="32145"/>
          <a:lstStyle/>
          <a:p>
            <a:pPr>
              <a:defRPr>
                <a:solidFill>
                  <a:srgbClr val="838787"/>
                </a:solidFill>
              </a:defRPr>
            </a:pPr>
            <a:endParaRPr sz="1477"/>
          </a:p>
        </p:txBody>
      </p:sp>
      <p:sp>
        <p:nvSpPr>
          <p:cNvPr id="53" name="Image"/>
          <p:cNvSpPr>
            <a:spLocks noGrp="1"/>
          </p:cNvSpPr>
          <p:nvPr>
            <p:ph type="pic" idx="13"/>
          </p:nvPr>
        </p:nvSpPr>
        <p:spPr>
          <a:xfrm>
            <a:off x="0" y="0"/>
            <a:ext cx="5143500" cy="6858000"/>
          </a:xfrm>
          <a:prstGeom prst="rect">
            <a:avLst/>
          </a:prstGeom>
        </p:spPr>
        <p:txBody>
          <a:bodyPr lIns="91439" tIns="45719" rIns="91439" bIns="45719" anchor="t">
            <a:noAutofit/>
          </a:bodyPr>
          <a:lstStyle/>
          <a:p>
            <a:endParaRPr/>
          </a:p>
        </p:txBody>
      </p:sp>
      <p:sp>
        <p:nvSpPr>
          <p:cNvPr id="54" name="Title Text"/>
          <p:cNvSpPr txBox="1">
            <a:spLocks noGrp="1"/>
          </p:cNvSpPr>
          <p:nvPr>
            <p:ph type="title"/>
          </p:nvPr>
        </p:nvSpPr>
        <p:spPr>
          <a:xfrm>
            <a:off x="5524500" y="4518422"/>
            <a:ext cx="6286500" cy="1902023"/>
          </a:xfrm>
          <a:prstGeom prst="rect">
            <a:avLst/>
          </a:prstGeom>
        </p:spPr>
        <p:txBody>
          <a:bodyPr/>
          <a:lstStyle/>
          <a:p>
            <a:r>
              <a:t>Title Text</a:t>
            </a:r>
          </a:p>
        </p:txBody>
      </p:sp>
      <p:sp>
        <p:nvSpPr>
          <p:cNvPr id="55" name="Body Level One…"/>
          <p:cNvSpPr txBox="1">
            <a:spLocks noGrp="1"/>
          </p:cNvSpPr>
          <p:nvPr>
            <p:ph type="body" sz="quarter" idx="1"/>
          </p:nvPr>
        </p:nvSpPr>
        <p:spPr>
          <a:xfrm>
            <a:off x="5524500" y="3000375"/>
            <a:ext cx="6286500" cy="12680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23291050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FFFFFF"/>
        </a:solidFill>
        <a:effectLst/>
      </p:bgPr>
    </p:bg>
    <p:spTree>
      <p:nvGrpSpPr>
        <p:cNvPr id="1" name=""/>
        <p:cNvGrpSpPr/>
        <p:nvPr/>
      </p:nvGrpSpPr>
      <p:grpSpPr>
        <a:xfrm>
          <a:off x="0" y="0"/>
          <a:ext cx="0" cy="0"/>
          <a:chOff x="0" y="0"/>
          <a:chExt cx="0" cy="0"/>
        </a:xfrm>
      </p:grpSpPr>
      <p:sp>
        <p:nvSpPr>
          <p:cNvPr id="63" name="Line"/>
          <p:cNvSpPr/>
          <p:nvPr/>
        </p:nvSpPr>
        <p:spPr>
          <a:xfrm flipV="1">
            <a:off x="381000" y="698315"/>
            <a:ext cx="11430001" cy="186"/>
          </a:xfrm>
          <a:prstGeom prst="line">
            <a:avLst/>
          </a:prstGeom>
          <a:ln w="25400">
            <a:solidFill>
              <a:srgbClr val="A6AAA9"/>
            </a:solidFill>
            <a:miter lim="400000"/>
          </a:ln>
        </p:spPr>
        <p:txBody>
          <a:bodyPr lIns="32145" tIns="32145" rIns="32145" bIns="32145"/>
          <a:lstStyle/>
          <a:p>
            <a:pPr>
              <a:defRPr>
                <a:solidFill>
                  <a:srgbClr val="838787"/>
                </a:solidFill>
              </a:defRPr>
            </a:pPr>
            <a:endParaRPr sz="1477"/>
          </a:p>
        </p:txBody>
      </p:sp>
      <p:sp>
        <p:nvSpPr>
          <p:cNvPr id="64" name="Body Level One…"/>
          <p:cNvSpPr txBox="1">
            <a:spLocks noGrp="1"/>
          </p:cNvSpPr>
          <p:nvPr>
            <p:ph type="body" sz="quarter" idx="1"/>
          </p:nvPr>
        </p:nvSpPr>
        <p:spPr>
          <a:xfrm>
            <a:off x="381000" y="321469"/>
            <a:ext cx="10477500" cy="321469"/>
          </a:xfrm>
          <a:prstGeom prst="rect">
            <a:avLst/>
          </a:prstGeom>
        </p:spPr>
        <p:txBody>
          <a:bodyPr/>
          <a:lstStyle>
            <a:lvl1pPr defTabSz="321457">
              <a:spcBef>
                <a:spcPts val="0"/>
              </a:spcBef>
              <a:defRPr sz="1687" spc="84">
                <a:solidFill>
                  <a:srgbClr val="838787"/>
                </a:solidFill>
              </a:defRPr>
            </a:lvl1pPr>
            <a:lvl2pPr marL="533135" indent="-220607" defTabSz="321457">
              <a:spcBef>
                <a:spcPts val="0"/>
              </a:spcBef>
              <a:buSzPct val="104999"/>
              <a:buChar char="‣"/>
              <a:defRPr sz="1687" spc="84">
                <a:solidFill>
                  <a:srgbClr val="838787"/>
                </a:solidFill>
              </a:defRPr>
            </a:lvl2pPr>
            <a:lvl3pPr marL="845663" indent="-220607" defTabSz="321457">
              <a:spcBef>
                <a:spcPts val="0"/>
              </a:spcBef>
              <a:buSzPct val="104999"/>
              <a:buChar char="‣"/>
              <a:defRPr sz="1687" spc="84">
                <a:solidFill>
                  <a:srgbClr val="838787"/>
                </a:solidFill>
              </a:defRPr>
            </a:lvl3pPr>
            <a:lvl4pPr marL="1158191" indent="-220607" defTabSz="321457">
              <a:spcBef>
                <a:spcPts val="0"/>
              </a:spcBef>
              <a:buSzPct val="104999"/>
              <a:buChar char="‣"/>
              <a:defRPr sz="1687" spc="84">
                <a:solidFill>
                  <a:srgbClr val="838787"/>
                </a:solidFill>
              </a:defRPr>
            </a:lvl4pPr>
            <a:lvl5pPr marL="1470719" indent="-220607" defTabSz="321457">
              <a:spcBef>
                <a:spcPts val="0"/>
              </a:spcBef>
              <a:buSzPct val="104999"/>
              <a:buChar char="‣"/>
              <a:defRPr sz="1687" spc="84">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65" name="Title Text"/>
          <p:cNvSpPr txBox="1">
            <a:spLocks noGrp="1"/>
          </p:cNvSpPr>
          <p:nvPr>
            <p:ph type="title"/>
          </p:nvPr>
        </p:nvSpPr>
        <p:spPr>
          <a:xfrm>
            <a:off x="381000" y="1080492"/>
            <a:ext cx="11430000" cy="508992"/>
          </a:xfrm>
          <a:prstGeom prst="rect">
            <a:avLst/>
          </a:prstGeom>
        </p:spPr>
        <p:txBody>
          <a:bodyPr/>
          <a:lstStyle>
            <a:lvl1pPr>
              <a:spcBef>
                <a:spcPts val="1969"/>
              </a:spcBef>
              <a:defRPr sz="4219"/>
            </a:lvl1pPr>
          </a:lstStyle>
          <a:p>
            <a:r>
              <a:t>Title Text</a:t>
            </a:r>
          </a:p>
        </p:txBody>
      </p:sp>
      <p:sp>
        <p:nvSpPr>
          <p:cNvPr id="66"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81264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olo titolo">
    <p:bg>
      <p:bgPr>
        <a:solidFill>
          <a:srgbClr val="FFFFFF"/>
        </a:solidFill>
        <a:effectLst/>
      </p:bgPr>
    </p:bg>
    <p:spTree>
      <p:nvGrpSpPr>
        <p:cNvPr id="1" name=""/>
        <p:cNvGrpSpPr/>
        <p:nvPr/>
      </p:nvGrpSpPr>
      <p:grpSpPr>
        <a:xfrm>
          <a:off x="0" y="0"/>
          <a:ext cx="0" cy="0"/>
          <a:chOff x="0" y="0"/>
          <a:chExt cx="0" cy="0"/>
        </a:xfrm>
      </p:grpSpPr>
      <p:sp>
        <p:nvSpPr>
          <p:cNvPr id="94" name="Linea"/>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95" name="Linea"/>
          <p:cNvSpPr/>
          <p:nvPr/>
        </p:nvSpPr>
        <p:spPr>
          <a:xfrm>
            <a:off x="319571" y="346454"/>
            <a:ext cx="11557001" cy="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96" name="Titolo diapositiva"/>
          <p:cNvSpPr txBox="1">
            <a:spLocks noGrp="1"/>
          </p:cNvSpPr>
          <p:nvPr>
            <p:ph type="title" hasCustomPrompt="1"/>
          </p:nvPr>
        </p:nvSpPr>
        <p:spPr>
          <a:xfrm>
            <a:off x="285750" y="357991"/>
            <a:ext cx="11620500" cy="975509"/>
          </a:xfrm>
          <a:prstGeom prst="rect">
            <a:avLst/>
          </a:prstGeom>
        </p:spPr>
        <p:txBody>
          <a:bodyPr/>
          <a:lstStyle>
            <a:lvl1pPr>
              <a:lnSpc>
                <a:spcPct val="60000"/>
              </a:lnSpc>
              <a:defRPr sz="6000" spc="-120">
                <a:solidFill>
                  <a:schemeClr val="accent1"/>
                </a:solidFill>
                <a:latin typeface="+mn-lt"/>
                <a:ea typeface="+mn-ea"/>
                <a:cs typeface="+mn-cs"/>
                <a:sym typeface="Founders Grotesk Semibold"/>
              </a:defRPr>
            </a:lvl1pPr>
          </a:lstStyle>
          <a:p>
            <a:r>
              <a:t>Titolo diapositiva </a:t>
            </a:r>
          </a:p>
        </p:txBody>
      </p:sp>
      <p:sp>
        <p:nvSpPr>
          <p:cNvPr id="97" name="Numero diapositiva"/>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3" name="Line"/>
          <p:cNvSpPr/>
          <p:nvPr/>
        </p:nvSpPr>
        <p:spPr>
          <a:xfrm flipV="1">
            <a:off x="381000" y="698315"/>
            <a:ext cx="11430001" cy="186"/>
          </a:xfrm>
          <a:prstGeom prst="line">
            <a:avLst/>
          </a:prstGeom>
          <a:ln w="25400">
            <a:solidFill>
              <a:srgbClr val="A6AAA9"/>
            </a:solidFill>
            <a:miter lim="400000"/>
          </a:ln>
        </p:spPr>
        <p:txBody>
          <a:bodyPr lIns="32145" tIns="32145" rIns="32145" bIns="32145"/>
          <a:lstStyle/>
          <a:p>
            <a:pPr>
              <a:defRPr>
                <a:solidFill>
                  <a:srgbClr val="838787"/>
                </a:solidFill>
              </a:defRPr>
            </a:pPr>
            <a:endParaRPr sz="1477"/>
          </a:p>
        </p:txBody>
      </p:sp>
      <p:sp>
        <p:nvSpPr>
          <p:cNvPr id="74" name="Body Level One…"/>
          <p:cNvSpPr txBox="1">
            <a:spLocks noGrp="1"/>
          </p:cNvSpPr>
          <p:nvPr>
            <p:ph type="body" sz="quarter" idx="1"/>
          </p:nvPr>
        </p:nvSpPr>
        <p:spPr>
          <a:xfrm>
            <a:off x="381000" y="321469"/>
            <a:ext cx="10477500" cy="321469"/>
          </a:xfrm>
          <a:prstGeom prst="rect">
            <a:avLst/>
          </a:prstGeom>
        </p:spPr>
        <p:txBody>
          <a:bodyPr/>
          <a:lstStyle>
            <a:lvl1pPr defTabSz="321457">
              <a:spcBef>
                <a:spcPts val="0"/>
              </a:spcBef>
              <a:defRPr sz="1687" spc="84">
                <a:solidFill>
                  <a:srgbClr val="838787"/>
                </a:solidFill>
              </a:defRPr>
            </a:lvl1pPr>
            <a:lvl2pPr marL="533135" indent="-220607" defTabSz="321457">
              <a:spcBef>
                <a:spcPts val="0"/>
              </a:spcBef>
              <a:buSzPct val="104999"/>
              <a:buChar char="‣"/>
              <a:defRPr sz="1687" spc="84">
                <a:solidFill>
                  <a:srgbClr val="838787"/>
                </a:solidFill>
              </a:defRPr>
            </a:lvl2pPr>
            <a:lvl3pPr marL="845663" indent="-220607" defTabSz="321457">
              <a:spcBef>
                <a:spcPts val="0"/>
              </a:spcBef>
              <a:buSzPct val="104999"/>
              <a:buChar char="‣"/>
              <a:defRPr sz="1687" spc="84">
                <a:solidFill>
                  <a:srgbClr val="838787"/>
                </a:solidFill>
              </a:defRPr>
            </a:lvl3pPr>
            <a:lvl4pPr marL="1158191" indent="-220607" defTabSz="321457">
              <a:spcBef>
                <a:spcPts val="0"/>
              </a:spcBef>
              <a:buSzPct val="104999"/>
              <a:buChar char="‣"/>
              <a:defRPr sz="1687" spc="84">
                <a:solidFill>
                  <a:srgbClr val="838787"/>
                </a:solidFill>
              </a:defRPr>
            </a:lvl4pPr>
            <a:lvl5pPr marL="1470719" indent="-220607" defTabSz="321457">
              <a:spcBef>
                <a:spcPts val="0"/>
              </a:spcBef>
              <a:buSzPct val="104999"/>
              <a:buChar char="‣"/>
              <a:defRPr sz="1687" spc="84">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75" name="Title Text"/>
          <p:cNvSpPr txBox="1">
            <a:spLocks noGrp="1"/>
          </p:cNvSpPr>
          <p:nvPr>
            <p:ph type="title"/>
          </p:nvPr>
        </p:nvSpPr>
        <p:spPr>
          <a:xfrm>
            <a:off x="381000" y="1080492"/>
            <a:ext cx="11430000" cy="508992"/>
          </a:xfrm>
          <a:prstGeom prst="rect">
            <a:avLst/>
          </a:prstGeom>
        </p:spPr>
        <p:txBody>
          <a:bodyPr/>
          <a:lstStyle>
            <a:lvl1pPr>
              <a:spcBef>
                <a:spcPts val="1969"/>
              </a:spcBef>
              <a:defRPr sz="4219"/>
            </a:lvl1pPr>
          </a:lstStyle>
          <a:p>
            <a:r>
              <a:t>Title Text</a:t>
            </a:r>
          </a:p>
        </p:txBody>
      </p:sp>
      <p:sp>
        <p:nvSpPr>
          <p:cNvPr id="76" name="Body Level One…"/>
          <p:cNvSpPr txBox="1">
            <a:spLocks noGrp="1"/>
          </p:cNvSpPr>
          <p:nvPr>
            <p:ph type="body" idx="13"/>
          </p:nvPr>
        </p:nvSpPr>
        <p:spPr>
          <a:xfrm>
            <a:off x="381000" y="1928812"/>
            <a:ext cx="11430000" cy="4295180"/>
          </a:xfrm>
          <a:prstGeom prst="rect">
            <a:avLst/>
          </a:prstGeom>
        </p:spPr>
        <p:txBody>
          <a:bodyPr anchor="t"/>
          <a:lstStyle>
            <a:lvl1pPr marL="312528" indent="-312528">
              <a:lnSpc>
                <a:spcPct val="100000"/>
              </a:lnSpc>
              <a:spcBef>
                <a:spcPts val="1969"/>
              </a:spcBef>
              <a:buClr>
                <a:schemeClr val="accent1"/>
              </a:buClr>
              <a:buSzPct val="104999"/>
              <a:buFont typeface="Avenir Next"/>
              <a:buChar char="▸"/>
              <a:defRPr sz="3400" cap="none">
                <a:solidFill>
                  <a:srgbClr val="838787"/>
                </a:solidFill>
                <a:latin typeface="Avenir Next Medium"/>
                <a:sym typeface="Avenir Next Medium"/>
              </a:defRPr>
            </a:lvl1pPr>
          </a:lstStyle>
          <a:p>
            <a:pPr marL="444500" indent="-444500">
              <a:lnSpc>
                <a:spcPct val="100000"/>
              </a:lnSpc>
              <a:spcBef>
                <a:spcPts val="2800"/>
              </a:spcBef>
              <a:buClr>
                <a:schemeClr val="accent1"/>
              </a:buClr>
              <a:buSzPct val="104999"/>
              <a:buFont typeface="Avenir Next"/>
              <a:buChar char="▸"/>
              <a:defRPr sz="3400" cap="none">
                <a:solidFill>
                  <a:srgbClr val="838787"/>
                </a:solidFill>
                <a:latin typeface="Avenir Next Medium"/>
                <a:ea typeface="Avenir Next Medium"/>
                <a:cs typeface="Avenir Next Medium"/>
                <a:sym typeface="Avenir Next Medium"/>
              </a:defRPr>
            </a:pPr>
            <a:endParaRPr/>
          </a:p>
        </p:txBody>
      </p:sp>
      <p:sp>
        <p:nvSpPr>
          <p:cNvPr id="77"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16806378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amp; Bullets Alt">
    <p:bg>
      <p:bgPr>
        <a:solidFill>
          <a:srgbClr val="FFFFFF"/>
        </a:solidFill>
        <a:effectLst/>
      </p:bgPr>
    </p:bg>
    <p:spTree>
      <p:nvGrpSpPr>
        <p:cNvPr id="1" name=""/>
        <p:cNvGrpSpPr/>
        <p:nvPr/>
      </p:nvGrpSpPr>
      <p:grpSpPr>
        <a:xfrm>
          <a:off x="0" y="0"/>
          <a:ext cx="0" cy="0"/>
          <a:chOff x="0" y="0"/>
          <a:chExt cx="0" cy="0"/>
        </a:xfrm>
      </p:grpSpPr>
      <p:sp>
        <p:nvSpPr>
          <p:cNvPr id="84" name="Line"/>
          <p:cNvSpPr/>
          <p:nvPr/>
        </p:nvSpPr>
        <p:spPr>
          <a:xfrm flipV="1">
            <a:off x="381000" y="698315"/>
            <a:ext cx="11430001" cy="186"/>
          </a:xfrm>
          <a:prstGeom prst="line">
            <a:avLst/>
          </a:prstGeom>
          <a:ln w="25400">
            <a:solidFill>
              <a:srgbClr val="A6AAA9"/>
            </a:solidFill>
            <a:miter lim="400000"/>
          </a:ln>
        </p:spPr>
        <p:txBody>
          <a:bodyPr lIns="32145" tIns="32145" rIns="32145" bIns="32145"/>
          <a:lstStyle/>
          <a:p>
            <a:pPr>
              <a:defRPr>
                <a:solidFill>
                  <a:srgbClr val="838787"/>
                </a:solidFill>
              </a:defRPr>
            </a:pPr>
            <a:endParaRPr sz="1477"/>
          </a:p>
        </p:txBody>
      </p:sp>
      <p:sp>
        <p:nvSpPr>
          <p:cNvPr id="85" name="Body Level One…"/>
          <p:cNvSpPr txBox="1">
            <a:spLocks noGrp="1"/>
          </p:cNvSpPr>
          <p:nvPr>
            <p:ph type="body" sz="quarter" idx="1"/>
          </p:nvPr>
        </p:nvSpPr>
        <p:spPr>
          <a:xfrm>
            <a:off x="381000" y="321469"/>
            <a:ext cx="10477500" cy="321469"/>
          </a:xfrm>
          <a:prstGeom prst="rect">
            <a:avLst/>
          </a:prstGeom>
        </p:spPr>
        <p:txBody>
          <a:bodyPr/>
          <a:lstStyle>
            <a:lvl1pPr defTabSz="321457">
              <a:spcBef>
                <a:spcPts val="0"/>
              </a:spcBef>
              <a:defRPr sz="1687" spc="84">
                <a:solidFill>
                  <a:srgbClr val="838787"/>
                </a:solidFill>
              </a:defRPr>
            </a:lvl1pPr>
            <a:lvl2pPr marL="533135" indent="-220607" defTabSz="321457">
              <a:spcBef>
                <a:spcPts val="0"/>
              </a:spcBef>
              <a:buSzPct val="104999"/>
              <a:buChar char="‣"/>
              <a:defRPr sz="1687" spc="84">
                <a:solidFill>
                  <a:srgbClr val="838787"/>
                </a:solidFill>
              </a:defRPr>
            </a:lvl2pPr>
            <a:lvl3pPr marL="845663" indent="-220607" defTabSz="321457">
              <a:spcBef>
                <a:spcPts val="0"/>
              </a:spcBef>
              <a:buSzPct val="104999"/>
              <a:buChar char="‣"/>
              <a:defRPr sz="1687" spc="84">
                <a:solidFill>
                  <a:srgbClr val="838787"/>
                </a:solidFill>
              </a:defRPr>
            </a:lvl3pPr>
            <a:lvl4pPr marL="1158191" indent="-220607" defTabSz="321457">
              <a:spcBef>
                <a:spcPts val="0"/>
              </a:spcBef>
              <a:buSzPct val="104999"/>
              <a:buChar char="‣"/>
              <a:defRPr sz="1687" spc="84">
                <a:solidFill>
                  <a:srgbClr val="838787"/>
                </a:solidFill>
              </a:defRPr>
            </a:lvl4pPr>
            <a:lvl5pPr marL="1470719" indent="-220607" defTabSz="321457">
              <a:spcBef>
                <a:spcPts val="0"/>
              </a:spcBef>
              <a:buSzPct val="104999"/>
              <a:buChar char="‣"/>
              <a:defRPr sz="1687" spc="84">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86" name="Title Text"/>
          <p:cNvSpPr txBox="1">
            <a:spLocks noGrp="1"/>
          </p:cNvSpPr>
          <p:nvPr>
            <p:ph type="title"/>
          </p:nvPr>
        </p:nvSpPr>
        <p:spPr>
          <a:xfrm>
            <a:off x="381000" y="1080492"/>
            <a:ext cx="11430000" cy="508992"/>
          </a:xfrm>
          <a:prstGeom prst="rect">
            <a:avLst/>
          </a:prstGeom>
        </p:spPr>
        <p:txBody>
          <a:bodyPr/>
          <a:lstStyle>
            <a:lvl1pPr>
              <a:spcBef>
                <a:spcPts val="1969"/>
              </a:spcBef>
              <a:defRPr sz="4219"/>
            </a:lvl1pPr>
          </a:lstStyle>
          <a:p>
            <a:r>
              <a:t>Title Text</a:t>
            </a:r>
          </a:p>
        </p:txBody>
      </p:sp>
      <p:sp>
        <p:nvSpPr>
          <p:cNvPr id="87" name="Body Level One…"/>
          <p:cNvSpPr txBox="1">
            <a:spLocks noGrp="1"/>
          </p:cNvSpPr>
          <p:nvPr>
            <p:ph type="body" idx="13"/>
          </p:nvPr>
        </p:nvSpPr>
        <p:spPr>
          <a:xfrm>
            <a:off x="381000" y="1928812"/>
            <a:ext cx="11430000" cy="4295180"/>
          </a:xfrm>
          <a:prstGeom prst="rect">
            <a:avLst/>
          </a:prstGeom>
        </p:spPr>
        <p:txBody>
          <a:bodyPr anchor="t"/>
          <a:lstStyle>
            <a:lvl1pPr marL="312528" indent="-312528">
              <a:lnSpc>
                <a:spcPct val="100000"/>
              </a:lnSpc>
              <a:spcBef>
                <a:spcPts val="1969"/>
              </a:spcBef>
              <a:buClr>
                <a:schemeClr val="accent1"/>
              </a:buClr>
              <a:buSzPct val="104999"/>
              <a:buFont typeface="Avenir Next"/>
              <a:buChar char="▸"/>
              <a:defRPr sz="3400" cap="none">
                <a:solidFill>
                  <a:srgbClr val="838787"/>
                </a:solidFill>
                <a:latin typeface="Avenir Next Medium"/>
                <a:sym typeface="Avenir Next Medium"/>
              </a:defRPr>
            </a:lvl1pPr>
          </a:lstStyle>
          <a:p>
            <a:pPr marL="444500" indent="-444500">
              <a:lnSpc>
                <a:spcPct val="100000"/>
              </a:lnSpc>
              <a:spcBef>
                <a:spcPts val="2800"/>
              </a:spcBef>
              <a:buClr>
                <a:schemeClr val="accent1"/>
              </a:buClr>
              <a:buSzPct val="104999"/>
              <a:buFont typeface="Avenir Next"/>
              <a:buChar char="▸"/>
              <a:defRPr sz="3400" cap="none">
                <a:solidFill>
                  <a:srgbClr val="838787"/>
                </a:solidFill>
                <a:latin typeface="Avenir Next Medium"/>
                <a:ea typeface="Avenir Next Medium"/>
                <a:cs typeface="Avenir Next Medium"/>
                <a:sym typeface="Avenir Next Medium"/>
              </a:defRPr>
            </a:pPr>
            <a:endParaRPr/>
          </a:p>
        </p:txBody>
      </p:sp>
      <p:sp>
        <p:nvSpPr>
          <p:cNvPr id="88"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0488535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95" name="Line"/>
          <p:cNvSpPr/>
          <p:nvPr/>
        </p:nvSpPr>
        <p:spPr>
          <a:xfrm flipV="1">
            <a:off x="381000" y="698315"/>
            <a:ext cx="11430001" cy="186"/>
          </a:xfrm>
          <a:prstGeom prst="line">
            <a:avLst/>
          </a:prstGeom>
          <a:ln w="25400">
            <a:solidFill>
              <a:srgbClr val="A6AAA9"/>
            </a:solidFill>
            <a:miter lim="400000"/>
          </a:ln>
        </p:spPr>
        <p:txBody>
          <a:bodyPr lIns="32145" tIns="32145" rIns="32145" bIns="32145"/>
          <a:lstStyle/>
          <a:p>
            <a:pPr>
              <a:defRPr>
                <a:solidFill>
                  <a:srgbClr val="838787"/>
                </a:solidFill>
              </a:defRPr>
            </a:pPr>
            <a:endParaRPr sz="1477"/>
          </a:p>
        </p:txBody>
      </p:sp>
      <p:sp>
        <p:nvSpPr>
          <p:cNvPr id="96" name="Body Level One…"/>
          <p:cNvSpPr txBox="1">
            <a:spLocks noGrp="1"/>
          </p:cNvSpPr>
          <p:nvPr>
            <p:ph type="body" sz="quarter" idx="1"/>
          </p:nvPr>
        </p:nvSpPr>
        <p:spPr>
          <a:xfrm>
            <a:off x="381000" y="321469"/>
            <a:ext cx="10477500" cy="321469"/>
          </a:xfrm>
          <a:prstGeom prst="rect">
            <a:avLst/>
          </a:prstGeom>
        </p:spPr>
        <p:txBody>
          <a:bodyPr/>
          <a:lstStyle>
            <a:lvl1pPr defTabSz="321457">
              <a:spcBef>
                <a:spcPts val="0"/>
              </a:spcBef>
              <a:defRPr sz="1687" spc="84">
                <a:solidFill>
                  <a:srgbClr val="838787"/>
                </a:solidFill>
              </a:defRPr>
            </a:lvl1pPr>
            <a:lvl2pPr marL="533135" indent="-220607" defTabSz="321457">
              <a:spcBef>
                <a:spcPts val="0"/>
              </a:spcBef>
              <a:buSzPct val="104999"/>
              <a:buChar char="‣"/>
              <a:defRPr sz="1687" spc="84">
                <a:solidFill>
                  <a:srgbClr val="838787"/>
                </a:solidFill>
              </a:defRPr>
            </a:lvl2pPr>
            <a:lvl3pPr marL="845663" indent="-220607" defTabSz="321457">
              <a:spcBef>
                <a:spcPts val="0"/>
              </a:spcBef>
              <a:buSzPct val="104999"/>
              <a:buChar char="‣"/>
              <a:defRPr sz="1687" spc="84">
                <a:solidFill>
                  <a:srgbClr val="838787"/>
                </a:solidFill>
              </a:defRPr>
            </a:lvl3pPr>
            <a:lvl4pPr marL="1158191" indent="-220607" defTabSz="321457">
              <a:spcBef>
                <a:spcPts val="0"/>
              </a:spcBef>
              <a:buSzPct val="104999"/>
              <a:buChar char="‣"/>
              <a:defRPr sz="1687" spc="84">
                <a:solidFill>
                  <a:srgbClr val="838787"/>
                </a:solidFill>
              </a:defRPr>
            </a:lvl4pPr>
            <a:lvl5pPr marL="1470719" indent="-220607" defTabSz="321457">
              <a:spcBef>
                <a:spcPts val="0"/>
              </a:spcBef>
              <a:buSzPct val="104999"/>
              <a:buChar char="‣"/>
              <a:defRPr sz="1687" spc="84">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97" name="Image"/>
          <p:cNvSpPr>
            <a:spLocks noGrp="1"/>
          </p:cNvSpPr>
          <p:nvPr>
            <p:ph type="pic" sz="half" idx="13"/>
          </p:nvPr>
        </p:nvSpPr>
        <p:spPr>
          <a:xfrm>
            <a:off x="6667500" y="1080492"/>
            <a:ext cx="5143500" cy="5482828"/>
          </a:xfrm>
          <a:prstGeom prst="rect">
            <a:avLst/>
          </a:prstGeom>
        </p:spPr>
        <p:txBody>
          <a:bodyPr lIns="91439" tIns="45719" rIns="91439" bIns="45719" anchor="t">
            <a:noAutofit/>
          </a:bodyPr>
          <a:lstStyle/>
          <a:p>
            <a:endParaRPr/>
          </a:p>
        </p:txBody>
      </p:sp>
      <p:sp>
        <p:nvSpPr>
          <p:cNvPr id="98" name="Title Text"/>
          <p:cNvSpPr txBox="1">
            <a:spLocks noGrp="1"/>
          </p:cNvSpPr>
          <p:nvPr>
            <p:ph type="title"/>
          </p:nvPr>
        </p:nvSpPr>
        <p:spPr>
          <a:xfrm>
            <a:off x="381000" y="1080492"/>
            <a:ext cx="5905500" cy="508992"/>
          </a:xfrm>
          <a:prstGeom prst="rect">
            <a:avLst/>
          </a:prstGeom>
        </p:spPr>
        <p:txBody>
          <a:bodyPr/>
          <a:lstStyle>
            <a:lvl1pPr>
              <a:spcBef>
                <a:spcPts val="1969"/>
              </a:spcBef>
              <a:defRPr sz="4219"/>
            </a:lvl1pPr>
          </a:lstStyle>
          <a:p>
            <a:r>
              <a:t>Title Text</a:t>
            </a:r>
          </a:p>
        </p:txBody>
      </p:sp>
      <p:sp>
        <p:nvSpPr>
          <p:cNvPr id="99" name="Body Level One…"/>
          <p:cNvSpPr txBox="1">
            <a:spLocks noGrp="1"/>
          </p:cNvSpPr>
          <p:nvPr>
            <p:ph type="body" sz="half" idx="14"/>
          </p:nvPr>
        </p:nvSpPr>
        <p:spPr>
          <a:xfrm>
            <a:off x="381000" y="1928812"/>
            <a:ext cx="5905500" cy="4295180"/>
          </a:xfrm>
          <a:prstGeom prst="rect">
            <a:avLst/>
          </a:prstGeom>
        </p:spPr>
        <p:txBody>
          <a:bodyPr anchor="t"/>
          <a:lstStyle>
            <a:lvl1pPr marL="312528" indent="-312528">
              <a:lnSpc>
                <a:spcPct val="100000"/>
              </a:lnSpc>
              <a:spcBef>
                <a:spcPts val="1969"/>
              </a:spcBef>
              <a:buClr>
                <a:schemeClr val="accent1"/>
              </a:buClr>
              <a:buSzPct val="104999"/>
              <a:buFont typeface="Avenir Next"/>
              <a:buChar char="▸"/>
              <a:defRPr sz="2800" cap="none">
                <a:solidFill>
                  <a:srgbClr val="838787"/>
                </a:solidFill>
                <a:latin typeface="Avenir Next Medium"/>
                <a:sym typeface="Avenir Next Medium"/>
              </a:defRPr>
            </a:lvl1pPr>
          </a:lstStyle>
          <a:p>
            <a:pPr marL="444500" indent="-444500">
              <a:lnSpc>
                <a:spcPct val="100000"/>
              </a:lnSpc>
              <a:spcBef>
                <a:spcPts val="2800"/>
              </a:spcBef>
              <a:buClr>
                <a:schemeClr val="accent1"/>
              </a:buClr>
              <a:buSzPct val="104999"/>
              <a:buFont typeface="Avenir Next"/>
              <a:buChar char="▸"/>
              <a:defRPr sz="2800" cap="none">
                <a:solidFill>
                  <a:srgbClr val="838787"/>
                </a:solidFill>
                <a:latin typeface="Avenir Next Medium"/>
                <a:ea typeface="Avenir Next Medium"/>
                <a:cs typeface="Avenir Next Medium"/>
                <a:sym typeface="Avenir Next Medium"/>
              </a:defRPr>
            </a:pPr>
            <a:endParaRPr/>
          </a:p>
        </p:txBody>
      </p:sp>
      <p:sp>
        <p:nvSpPr>
          <p:cNvPr id="100"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7951484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07" name="Line"/>
          <p:cNvSpPr/>
          <p:nvPr/>
        </p:nvSpPr>
        <p:spPr>
          <a:xfrm flipV="1">
            <a:off x="381000" y="698315"/>
            <a:ext cx="11430001" cy="186"/>
          </a:xfrm>
          <a:prstGeom prst="line">
            <a:avLst/>
          </a:prstGeom>
          <a:ln w="25400">
            <a:solidFill>
              <a:srgbClr val="A6AAA9"/>
            </a:solidFill>
            <a:miter lim="400000"/>
          </a:ln>
        </p:spPr>
        <p:txBody>
          <a:bodyPr lIns="32145" tIns="32145" rIns="32145" bIns="32145"/>
          <a:lstStyle/>
          <a:p>
            <a:pPr>
              <a:defRPr>
                <a:solidFill>
                  <a:srgbClr val="838787"/>
                </a:solidFill>
              </a:defRPr>
            </a:pPr>
            <a:endParaRPr sz="1477"/>
          </a:p>
        </p:txBody>
      </p:sp>
      <p:sp>
        <p:nvSpPr>
          <p:cNvPr id="108" name="Body Level One…"/>
          <p:cNvSpPr txBox="1">
            <a:spLocks noGrp="1"/>
          </p:cNvSpPr>
          <p:nvPr>
            <p:ph type="body" sz="quarter" idx="1"/>
          </p:nvPr>
        </p:nvSpPr>
        <p:spPr>
          <a:xfrm>
            <a:off x="381000" y="321469"/>
            <a:ext cx="10477500" cy="321469"/>
          </a:xfrm>
          <a:prstGeom prst="rect">
            <a:avLst/>
          </a:prstGeom>
        </p:spPr>
        <p:txBody>
          <a:bodyPr/>
          <a:lstStyle>
            <a:lvl1pPr defTabSz="321457">
              <a:spcBef>
                <a:spcPts val="0"/>
              </a:spcBef>
              <a:defRPr sz="1687" spc="84">
                <a:solidFill>
                  <a:srgbClr val="838787"/>
                </a:solidFill>
              </a:defRPr>
            </a:lvl1pPr>
            <a:lvl2pPr marL="533135" indent="-220607" defTabSz="321457">
              <a:spcBef>
                <a:spcPts val="0"/>
              </a:spcBef>
              <a:buSzPct val="104999"/>
              <a:buChar char="‣"/>
              <a:defRPr sz="1687" spc="84">
                <a:solidFill>
                  <a:srgbClr val="838787"/>
                </a:solidFill>
              </a:defRPr>
            </a:lvl2pPr>
            <a:lvl3pPr marL="845663" indent="-220607" defTabSz="321457">
              <a:spcBef>
                <a:spcPts val="0"/>
              </a:spcBef>
              <a:buSzPct val="104999"/>
              <a:buChar char="‣"/>
              <a:defRPr sz="1687" spc="84">
                <a:solidFill>
                  <a:srgbClr val="838787"/>
                </a:solidFill>
              </a:defRPr>
            </a:lvl3pPr>
            <a:lvl4pPr marL="1158191" indent="-220607" defTabSz="321457">
              <a:spcBef>
                <a:spcPts val="0"/>
              </a:spcBef>
              <a:buSzPct val="104999"/>
              <a:buChar char="‣"/>
              <a:defRPr sz="1687" spc="84">
                <a:solidFill>
                  <a:srgbClr val="838787"/>
                </a:solidFill>
              </a:defRPr>
            </a:lvl4pPr>
            <a:lvl5pPr marL="1470719" indent="-220607" defTabSz="321457">
              <a:spcBef>
                <a:spcPts val="0"/>
              </a:spcBef>
              <a:buSzPct val="104999"/>
              <a:buChar char="‣"/>
              <a:defRPr sz="1687" spc="84">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109" name="Body Level One…"/>
          <p:cNvSpPr txBox="1">
            <a:spLocks noGrp="1"/>
          </p:cNvSpPr>
          <p:nvPr>
            <p:ph type="body" idx="13"/>
          </p:nvPr>
        </p:nvSpPr>
        <p:spPr>
          <a:xfrm>
            <a:off x="381000" y="1928812"/>
            <a:ext cx="11430000" cy="4295180"/>
          </a:xfrm>
          <a:prstGeom prst="rect">
            <a:avLst/>
          </a:prstGeom>
        </p:spPr>
        <p:txBody>
          <a:bodyPr anchor="t"/>
          <a:lstStyle>
            <a:lvl1pPr marL="312528" indent="-312528">
              <a:lnSpc>
                <a:spcPct val="100000"/>
              </a:lnSpc>
              <a:spcBef>
                <a:spcPts val="1969"/>
              </a:spcBef>
              <a:buClr>
                <a:schemeClr val="accent1"/>
              </a:buClr>
              <a:buSzPct val="104999"/>
              <a:buFont typeface="Avenir Next"/>
              <a:buChar char="▸"/>
              <a:defRPr sz="3400" cap="none">
                <a:solidFill>
                  <a:srgbClr val="838787"/>
                </a:solidFill>
                <a:latin typeface="Avenir Next Medium"/>
                <a:sym typeface="Avenir Next Medium"/>
              </a:defRPr>
            </a:lvl1pPr>
          </a:lstStyle>
          <a:p>
            <a:pPr marL="444500" indent="-444500">
              <a:lnSpc>
                <a:spcPct val="100000"/>
              </a:lnSpc>
              <a:spcBef>
                <a:spcPts val="2800"/>
              </a:spcBef>
              <a:buClr>
                <a:schemeClr val="accent1"/>
              </a:buClr>
              <a:buSzPct val="104999"/>
              <a:buFont typeface="Avenir Next"/>
              <a:buChar char="▸"/>
              <a:defRPr sz="3400" cap="none">
                <a:solidFill>
                  <a:srgbClr val="838787"/>
                </a:solidFill>
                <a:latin typeface="Avenir Next Medium"/>
                <a:ea typeface="Avenir Next Medium"/>
                <a:cs typeface="Avenir Next Medium"/>
                <a:sym typeface="Avenir Next Medium"/>
              </a:defRPr>
            </a:pPr>
            <a:endParaRPr/>
          </a:p>
        </p:txBody>
      </p:sp>
      <p:sp>
        <p:nvSpPr>
          <p:cNvPr id="110"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13662695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17" name="Image"/>
          <p:cNvSpPr>
            <a:spLocks noGrp="1"/>
          </p:cNvSpPr>
          <p:nvPr>
            <p:ph type="pic" sz="half" idx="13"/>
          </p:nvPr>
        </p:nvSpPr>
        <p:spPr>
          <a:xfrm>
            <a:off x="6096707" y="0"/>
            <a:ext cx="6096001" cy="3420070"/>
          </a:xfrm>
          <a:prstGeom prst="rect">
            <a:avLst/>
          </a:prstGeom>
        </p:spPr>
        <p:txBody>
          <a:bodyPr lIns="91439" tIns="45719" rIns="91439" bIns="45719" anchor="t">
            <a:noAutofit/>
          </a:bodyPr>
          <a:lstStyle/>
          <a:p>
            <a:endParaRPr/>
          </a:p>
        </p:txBody>
      </p:sp>
      <p:sp>
        <p:nvSpPr>
          <p:cNvPr id="118" name="Image"/>
          <p:cNvSpPr>
            <a:spLocks noGrp="1"/>
          </p:cNvSpPr>
          <p:nvPr>
            <p:ph type="pic" sz="half" idx="14"/>
          </p:nvPr>
        </p:nvSpPr>
        <p:spPr>
          <a:xfrm>
            <a:off x="6096000" y="3446860"/>
            <a:ext cx="6096000" cy="3420070"/>
          </a:xfrm>
          <a:prstGeom prst="rect">
            <a:avLst/>
          </a:prstGeom>
        </p:spPr>
        <p:txBody>
          <a:bodyPr lIns="91439" tIns="45719" rIns="91439" bIns="45719" anchor="t">
            <a:noAutofit/>
          </a:bodyPr>
          <a:lstStyle/>
          <a:p>
            <a:endParaRPr/>
          </a:p>
        </p:txBody>
      </p:sp>
      <p:sp>
        <p:nvSpPr>
          <p:cNvPr id="119" name="Image"/>
          <p:cNvSpPr>
            <a:spLocks noGrp="1"/>
          </p:cNvSpPr>
          <p:nvPr>
            <p:ph type="pic" idx="15"/>
          </p:nvPr>
        </p:nvSpPr>
        <p:spPr>
          <a:xfrm>
            <a:off x="0" y="0"/>
            <a:ext cx="6064251" cy="6858000"/>
          </a:xfrm>
          <a:prstGeom prst="rect">
            <a:avLst/>
          </a:prstGeom>
        </p:spPr>
        <p:txBody>
          <a:bodyPr lIns="91439" tIns="45719" rIns="91439" bIns="45719" anchor="t">
            <a:noAutofit/>
          </a:bodyPr>
          <a:lstStyle/>
          <a:p>
            <a:endParaRPr/>
          </a:p>
        </p:txBody>
      </p:sp>
      <p:sp>
        <p:nvSpPr>
          <p:cNvPr id="120"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2997955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7" name="Line"/>
          <p:cNvSpPr/>
          <p:nvPr/>
        </p:nvSpPr>
        <p:spPr>
          <a:xfrm flipV="1">
            <a:off x="381000" y="698315"/>
            <a:ext cx="11430001" cy="186"/>
          </a:xfrm>
          <a:prstGeom prst="line">
            <a:avLst/>
          </a:prstGeom>
          <a:ln w="25400">
            <a:solidFill>
              <a:srgbClr val="A6AAA9"/>
            </a:solidFill>
            <a:miter lim="400000"/>
          </a:ln>
        </p:spPr>
        <p:txBody>
          <a:bodyPr lIns="32145" tIns="32145" rIns="32145" bIns="32145"/>
          <a:lstStyle/>
          <a:p>
            <a:pPr>
              <a:defRPr>
                <a:solidFill>
                  <a:srgbClr val="838787"/>
                </a:solidFill>
              </a:defRPr>
            </a:pPr>
            <a:endParaRPr sz="1477"/>
          </a:p>
        </p:txBody>
      </p:sp>
      <p:sp>
        <p:nvSpPr>
          <p:cNvPr id="128" name="Callout"/>
          <p:cNvSpPr/>
          <p:nvPr/>
        </p:nvSpPr>
        <p:spPr>
          <a:xfrm>
            <a:off x="440532" y="1660922"/>
            <a:ext cx="11310938" cy="3676800"/>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35719" tIns="35719" rIns="35719" bIns="35719" anchor="ctr"/>
          <a:lstStyle/>
          <a:p>
            <a:pPr algn="ctr">
              <a:lnSpc>
                <a:spcPct val="80000"/>
              </a:lnSpc>
              <a:spcBef>
                <a:spcPts val="0"/>
              </a:spcBef>
              <a:defRPr sz="2800" cap="all">
                <a:solidFill>
                  <a:srgbClr val="FFFFFF"/>
                </a:solidFill>
              </a:defRPr>
            </a:pPr>
            <a:endParaRPr sz="1969"/>
          </a:p>
        </p:txBody>
      </p:sp>
      <p:sp>
        <p:nvSpPr>
          <p:cNvPr id="129" name="Body Level One…"/>
          <p:cNvSpPr txBox="1">
            <a:spLocks noGrp="1"/>
          </p:cNvSpPr>
          <p:nvPr>
            <p:ph type="body" sz="quarter" idx="1"/>
          </p:nvPr>
        </p:nvSpPr>
        <p:spPr>
          <a:xfrm>
            <a:off x="833438" y="2044899"/>
            <a:ext cx="10525125" cy="912618"/>
          </a:xfrm>
          <a:prstGeom prst="rect">
            <a:avLst/>
          </a:prstGeom>
        </p:spPr>
        <p:txBody>
          <a:bodyPr anchor="t"/>
          <a:lstStyle>
            <a:lvl1pPr>
              <a:spcBef>
                <a:spcPts val="0"/>
              </a:spcBef>
              <a:defRPr sz="6609">
                <a:solidFill>
                  <a:srgbClr val="FFFFFF"/>
                </a:solidFill>
                <a:latin typeface="DIN Condensed"/>
                <a:ea typeface="DIN Condensed"/>
                <a:cs typeface="DIN Condensed"/>
                <a:sym typeface="DIN Condensed"/>
              </a:defRPr>
            </a:lvl1pPr>
            <a:lvl2pPr marL="1176575" indent="-864047">
              <a:spcBef>
                <a:spcPts val="0"/>
              </a:spcBef>
              <a:buSzPct val="104999"/>
              <a:buChar char="‣"/>
              <a:defRPr sz="6609">
                <a:solidFill>
                  <a:srgbClr val="FFFFFF"/>
                </a:solidFill>
                <a:latin typeface="DIN Condensed"/>
                <a:ea typeface="DIN Condensed"/>
                <a:cs typeface="DIN Condensed"/>
                <a:sym typeface="DIN Condensed"/>
              </a:defRPr>
            </a:lvl2pPr>
            <a:lvl3pPr marL="1489103" indent="-864047">
              <a:spcBef>
                <a:spcPts val="0"/>
              </a:spcBef>
              <a:buSzPct val="104999"/>
              <a:buChar char="‣"/>
              <a:defRPr sz="6609">
                <a:solidFill>
                  <a:srgbClr val="FFFFFF"/>
                </a:solidFill>
                <a:latin typeface="DIN Condensed"/>
                <a:ea typeface="DIN Condensed"/>
                <a:cs typeface="DIN Condensed"/>
                <a:sym typeface="DIN Condensed"/>
              </a:defRPr>
            </a:lvl3pPr>
            <a:lvl4pPr marL="1801631" indent="-864047">
              <a:spcBef>
                <a:spcPts val="0"/>
              </a:spcBef>
              <a:buSzPct val="104999"/>
              <a:buChar char="‣"/>
              <a:defRPr sz="6609">
                <a:solidFill>
                  <a:srgbClr val="FFFFFF"/>
                </a:solidFill>
                <a:latin typeface="DIN Condensed"/>
                <a:ea typeface="DIN Condensed"/>
                <a:cs typeface="DIN Condensed"/>
                <a:sym typeface="DIN Condensed"/>
              </a:defRPr>
            </a:lvl4pPr>
            <a:lvl5pPr marL="2114159" indent="-864047">
              <a:spcBef>
                <a:spcPts val="0"/>
              </a:spcBef>
              <a:buSzPct val="104999"/>
              <a:buChar char="‣"/>
              <a:defRPr sz="6609">
                <a:solidFill>
                  <a:srgbClr val="FFFFFF"/>
                </a:solid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30" name="Johnny Appleseed"/>
          <p:cNvSpPr txBox="1">
            <a:spLocks noGrp="1"/>
          </p:cNvSpPr>
          <p:nvPr>
            <p:ph type="body" sz="quarter" idx="13"/>
          </p:nvPr>
        </p:nvSpPr>
        <p:spPr>
          <a:xfrm>
            <a:off x="381000" y="5476875"/>
            <a:ext cx="11430000" cy="607222"/>
          </a:xfrm>
          <a:prstGeom prst="rect">
            <a:avLst/>
          </a:prstGeom>
        </p:spPr>
        <p:txBody>
          <a:bodyPr anchor="t"/>
          <a:lstStyle>
            <a:lvl1pPr algn="r">
              <a:spcBef>
                <a:spcPts val="0"/>
              </a:spcBef>
              <a:defRPr sz="6000" cap="none">
                <a:solidFill>
                  <a:srgbClr val="838787"/>
                </a:solidFill>
                <a:latin typeface="DIN Condensed"/>
                <a:sym typeface="DIN Condensed"/>
              </a:defRPr>
            </a:lvl1pPr>
          </a:lstStyle>
          <a:p>
            <a:pPr algn="r">
              <a:spcBef>
                <a:spcPts val="0"/>
              </a:spcBef>
              <a:defRPr sz="6000" cap="none">
                <a:solidFill>
                  <a:srgbClr val="838787"/>
                </a:solidFill>
                <a:latin typeface="DIN Condensed"/>
                <a:ea typeface="DIN Condensed"/>
                <a:cs typeface="DIN Condensed"/>
                <a:sym typeface="DIN Condensed"/>
              </a:defRPr>
            </a:pPr>
            <a:endParaRPr/>
          </a:p>
        </p:txBody>
      </p:sp>
      <p:sp>
        <p:nvSpPr>
          <p:cNvPr id="131" name="Text"/>
          <p:cNvSpPr txBox="1">
            <a:spLocks noGrp="1"/>
          </p:cNvSpPr>
          <p:nvPr>
            <p:ph type="body" sz="quarter" idx="14"/>
          </p:nvPr>
        </p:nvSpPr>
        <p:spPr>
          <a:xfrm>
            <a:off x="381000" y="321469"/>
            <a:ext cx="10477500" cy="321469"/>
          </a:xfrm>
          <a:prstGeom prst="rect">
            <a:avLst/>
          </a:prstGeom>
        </p:spPr>
        <p:txBody>
          <a:bodyPr/>
          <a:lstStyle>
            <a:lvl1pPr defTabSz="321457">
              <a:spcBef>
                <a:spcPts val="0"/>
              </a:spcBef>
              <a:defRPr sz="2400" spc="100">
                <a:solidFill>
                  <a:srgbClr val="838787"/>
                </a:solidFill>
              </a:defRPr>
            </a:lvl1pPr>
          </a:lstStyle>
          <a:p>
            <a:pPr defTabSz="457200">
              <a:spcBef>
                <a:spcPts val="0"/>
              </a:spcBef>
              <a:defRPr sz="2400" spc="100">
                <a:solidFill>
                  <a:srgbClr val="838787"/>
                </a:solidFill>
              </a:defRPr>
            </a:pPr>
            <a:endParaRPr/>
          </a:p>
        </p:txBody>
      </p:sp>
      <p:sp>
        <p:nvSpPr>
          <p:cNvPr id="132"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4104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9" name="Body Level One…"/>
          <p:cNvSpPr txBox="1">
            <a:spLocks noGrp="1"/>
          </p:cNvSpPr>
          <p:nvPr>
            <p:ph type="body" sz="quarter" idx="1"/>
          </p:nvPr>
        </p:nvSpPr>
        <p:spPr>
          <a:xfrm>
            <a:off x="5524500" y="1857375"/>
            <a:ext cx="6286500" cy="1759148"/>
          </a:xfrm>
          <a:prstGeom prst="rect">
            <a:avLst/>
          </a:prstGeom>
        </p:spPr>
        <p:txBody>
          <a:bodyPr anchor="t"/>
          <a:lstStyle>
            <a:lvl1pPr>
              <a:spcBef>
                <a:spcPts val="0"/>
              </a:spcBef>
              <a:defRPr sz="6609">
                <a:solidFill>
                  <a:srgbClr val="FFFFFF"/>
                </a:solidFill>
                <a:latin typeface="DIN Condensed"/>
                <a:ea typeface="DIN Condensed"/>
                <a:cs typeface="DIN Condensed"/>
                <a:sym typeface="DIN Condensed"/>
              </a:defRPr>
            </a:lvl1pPr>
            <a:lvl2pPr marL="1176575" indent="-864047">
              <a:spcBef>
                <a:spcPts val="0"/>
              </a:spcBef>
              <a:buSzPct val="104999"/>
              <a:buChar char="‣"/>
              <a:defRPr sz="6609">
                <a:solidFill>
                  <a:srgbClr val="FFFFFF"/>
                </a:solidFill>
                <a:latin typeface="DIN Condensed"/>
                <a:ea typeface="DIN Condensed"/>
                <a:cs typeface="DIN Condensed"/>
                <a:sym typeface="DIN Condensed"/>
              </a:defRPr>
            </a:lvl2pPr>
            <a:lvl3pPr marL="1489103" indent="-864047">
              <a:spcBef>
                <a:spcPts val="0"/>
              </a:spcBef>
              <a:buSzPct val="104999"/>
              <a:buChar char="‣"/>
              <a:defRPr sz="6609">
                <a:solidFill>
                  <a:srgbClr val="FFFFFF"/>
                </a:solidFill>
                <a:latin typeface="DIN Condensed"/>
                <a:ea typeface="DIN Condensed"/>
                <a:cs typeface="DIN Condensed"/>
                <a:sym typeface="DIN Condensed"/>
              </a:defRPr>
            </a:lvl3pPr>
            <a:lvl4pPr marL="1801631" indent="-864047">
              <a:spcBef>
                <a:spcPts val="0"/>
              </a:spcBef>
              <a:buSzPct val="104999"/>
              <a:buChar char="‣"/>
              <a:defRPr sz="6609">
                <a:solidFill>
                  <a:srgbClr val="FFFFFF"/>
                </a:solidFill>
                <a:latin typeface="DIN Condensed"/>
                <a:ea typeface="DIN Condensed"/>
                <a:cs typeface="DIN Condensed"/>
                <a:sym typeface="DIN Condensed"/>
              </a:defRPr>
            </a:lvl4pPr>
            <a:lvl5pPr marL="2114159" indent="-864047">
              <a:spcBef>
                <a:spcPts val="0"/>
              </a:spcBef>
              <a:buSzPct val="104999"/>
              <a:buChar char="‣"/>
              <a:defRPr sz="6609">
                <a:solidFill>
                  <a:srgbClr val="FFFFFF"/>
                </a:solid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40" name="Image"/>
          <p:cNvSpPr>
            <a:spLocks noGrp="1"/>
          </p:cNvSpPr>
          <p:nvPr>
            <p:ph type="pic" idx="13"/>
          </p:nvPr>
        </p:nvSpPr>
        <p:spPr>
          <a:xfrm>
            <a:off x="0" y="0"/>
            <a:ext cx="5143500" cy="6858000"/>
          </a:xfrm>
          <a:prstGeom prst="rect">
            <a:avLst/>
          </a:prstGeom>
        </p:spPr>
        <p:txBody>
          <a:bodyPr lIns="91439" tIns="45719" rIns="91439" bIns="45719" anchor="t">
            <a:noAutofit/>
          </a:bodyPr>
          <a:lstStyle/>
          <a:p>
            <a:endParaRPr/>
          </a:p>
        </p:txBody>
      </p:sp>
      <p:sp>
        <p:nvSpPr>
          <p:cNvPr id="141" name="Johnny Appleseed"/>
          <p:cNvSpPr txBox="1">
            <a:spLocks noGrp="1"/>
          </p:cNvSpPr>
          <p:nvPr>
            <p:ph type="body" sz="quarter" idx="14"/>
          </p:nvPr>
        </p:nvSpPr>
        <p:spPr>
          <a:xfrm>
            <a:off x="5524500" y="5476875"/>
            <a:ext cx="6286500" cy="607222"/>
          </a:xfrm>
          <a:prstGeom prst="rect">
            <a:avLst/>
          </a:prstGeom>
        </p:spPr>
        <p:txBody>
          <a:bodyPr anchor="ctr"/>
          <a:lstStyle>
            <a:lvl1pPr defTabSz="321457">
              <a:lnSpc>
                <a:spcPct val="100000"/>
              </a:lnSpc>
              <a:spcBef>
                <a:spcPts val="0"/>
              </a:spcBef>
              <a:defRPr sz="6000" cap="none">
                <a:solidFill>
                  <a:srgbClr val="232323"/>
                </a:solidFill>
                <a:latin typeface="DIN Condensed"/>
                <a:sym typeface="DIN Condensed"/>
              </a:defRPr>
            </a:lvl1pPr>
          </a:lstStyle>
          <a:p>
            <a:pPr defTabSz="457200">
              <a:lnSpc>
                <a:spcPct val="100000"/>
              </a:lnSpc>
              <a:spcBef>
                <a:spcPts val="0"/>
              </a:spcBef>
              <a:defRPr sz="6000" cap="none">
                <a:solidFill>
                  <a:srgbClr val="232323"/>
                </a:solidFill>
                <a:latin typeface="DIN Condensed"/>
                <a:ea typeface="DIN Condensed"/>
                <a:cs typeface="DIN Condensed"/>
                <a:sym typeface="DIN Condensed"/>
              </a:defRPr>
            </a:pPr>
            <a:endParaRPr/>
          </a:p>
        </p:txBody>
      </p:sp>
      <p:sp>
        <p:nvSpPr>
          <p:cNvPr id="142"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83611782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9"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50"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3541095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15694247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Blank Alt">
    <p:bg>
      <p:bgPr>
        <a:solidFill>
          <a:srgbClr val="FFFFFF"/>
        </a:solidFill>
        <a:effectLst/>
      </p:bgPr>
    </p:bg>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11424958" y="303609"/>
            <a:ext cx="381467" cy="32146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00908792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rogramma">
    <p:spTree>
      <p:nvGrpSpPr>
        <p:cNvPr id="1" name=""/>
        <p:cNvGrpSpPr/>
        <p:nvPr/>
      </p:nvGrpSpPr>
      <p:grpSpPr>
        <a:xfrm>
          <a:off x="0" y="0"/>
          <a:ext cx="0" cy="0"/>
          <a:chOff x="0" y="0"/>
          <a:chExt cx="0" cy="0"/>
        </a:xfrm>
      </p:grpSpPr>
      <p:sp>
        <p:nvSpPr>
          <p:cNvPr id="104" name="Titolo programma"/>
          <p:cNvSpPr txBox="1">
            <a:spLocks noGrp="1"/>
          </p:cNvSpPr>
          <p:nvPr>
            <p:ph type="title" hasCustomPrompt="1"/>
          </p:nvPr>
        </p:nvSpPr>
        <p:spPr>
          <a:prstGeom prst="rect">
            <a:avLst/>
          </a:prstGeom>
        </p:spPr>
        <p:txBody>
          <a:bodyPr/>
          <a:lstStyle/>
          <a:p>
            <a:r>
              <a:t>Titolo programma</a:t>
            </a:r>
          </a:p>
        </p:txBody>
      </p:sp>
      <p:sp>
        <p:nvSpPr>
          <p:cNvPr id="10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5" name="Corpo livello uno…">
            <a:extLst>
              <a:ext uri="{FF2B5EF4-FFF2-40B4-BE49-F238E27FC236}">
                <a16:creationId xmlns:a16="http://schemas.microsoft.com/office/drawing/2014/main" id="{A570C25F-CC74-1947-8433-4337C0E23A0E}"/>
              </a:ext>
            </a:extLst>
          </p:cNvPr>
          <p:cNvSpPr txBox="1">
            <a:spLocks noGrp="1"/>
          </p:cNvSpPr>
          <p:nvPr>
            <p:ph type="body" idx="1" hasCustomPrompt="1"/>
          </p:nvPr>
        </p:nvSpPr>
        <p:spPr>
          <a:xfrm>
            <a:off x="285750" y="1708485"/>
            <a:ext cx="11620500" cy="4235116"/>
          </a:xfrm>
          <a:prstGeom prst="rect">
            <a:avLst/>
          </a:prstGeom>
        </p:spPr>
        <p:txBody>
          <a:bodyPr/>
          <a:lstStyle>
            <a:lvl1pPr marL="228600" indent="-228600" defTabSz="412750">
              <a:lnSpc>
                <a:spcPct val="80000"/>
              </a:lnSpc>
              <a:spcBef>
                <a:spcPts val="1800"/>
              </a:spcBef>
              <a:buClr>
                <a:schemeClr val="accent4"/>
              </a:buClr>
              <a:buSzPct val="100000"/>
              <a:buChar char="•"/>
              <a:tabLst/>
              <a:defRPr sz="2100" spc="-21">
                <a:solidFill>
                  <a:schemeClr val="tx2">
                    <a:lumMod val="20000"/>
                    <a:lumOff val="80000"/>
                  </a:schemeClr>
                </a:solidFill>
                <a:latin typeface="Founders Grotesk Text"/>
                <a:ea typeface="Founders Grotesk Text"/>
                <a:cs typeface="Founders Grotesk Text"/>
                <a:sym typeface="Founders Grotesk Text"/>
              </a:defRPr>
            </a:lvl1pPr>
            <a:lvl2pPr marL="514350" indent="-285750" defTabSz="412750">
              <a:lnSpc>
                <a:spcPct val="80000"/>
              </a:lnSpc>
              <a:spcBef>
                <a:spcPts val="1800"/>
              </a:spcBef>
              <a:buClr>
                <a:schemeClr val="tx2">
                  <a:lumMod val="20000"/>
                  <a:lumOff val="80000"/>
                </a:schemeClr>
              </a:buClr>
              <a:buSzPct val="100000"/>
              <a:buFont typeface="Arial" panose="020B0604020202020204" pitchFamily="34" charset="0"/>
              <a:buChar char="•"/>
              <a:tabLst/>
              <a:defRPr sz="2100" spc="-21">
                <a:solidFill>
                  <a:schemeClr val="tx2">
                    <a:lumMod val="20000"/>
                    <a:lumOff val="80000"/>
                  </a:schemeClr>
                </a:solidFill>
                <a:latin typeface="Founders Grotesk Text"/>
                <a:ea typeface="Founders Grotesk Text"/>
                <a:cs typeface="Founders Grotesk Text"/>
                <a:sym typeface="Founders Grotesk Text"/>
              </a:defRPr>
            </a:lvl2pPr>
            <a:lvl3pPr marL="6858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3pPr>
            <a:lvl4pPr marL="9144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4pPr>
            <a:lvl5pPr marL="1143000" indent="-228600" defTabSz="412750">
              <a:lnSpc>
                <a:spcPct val="80000"/>
              </a:lnSpc>
              <a:spcBef>
                <a:spcPts val="1800"/>
              </a:spcBef>
              <a:buClr>
                <a:schemeClr val="accent1"/>
              </a:buClr>
              <a:buSzPct val="100000"/>
              <a:buChar char="•"/>
              <a:tabLst/>
              <a:defRPr sz="2100" spc="-21">
                <a:solidFill>
                  <a:srgbClr val="000000"/>
                </a:solidFill>
                <a:latin typeface="Founders Grotesk Text"/>
                <a:ea typeface="Founders Grotesk Text"/>
                <a:cs typeface="Founders Grotesk Text"/>
                <a:sym typeface="Founders Grotesk Text"/>
              </a:defRPr>
            </a:lvl5pPr>
          </a:lstStyle>
          <a:p>
            <a:r>
              <a:rPr lang="it-IT" dirty="0" err="1"/>
              <a:t>hsjs</a:t>
            </a:r>
            <a:r>
              <a:rPr dirty="0" err="1"/>
              <a:t>Testo</a:t>
            </a:r>
            <a:r>
              <a:rPr dirty="0"/>
              <a:t> </a:t>
            </a:r>
            <a:r>
              <a:rPr dirty="0" err="1"/>
              <a:t>elenco</a:t>
            </a:r>
            <a:r>
              <a:rPr dirty="0"/>
              <a:t> </a:t>
            </a:r>
            <a:r>
              <a:rPr dirty="0" err="1"/>
              <a:t>puntato</a:t>
            </a:r>
            <a:r>
              <a:rPr dirty="0"/>
              <a:t> </a:t>
            </a:r>
            <a:r>
              <a:rPr dirty="0" err="1"/>
              <a:t>diapositiva</a:t>
            </a:r>
            <a:endParaRPr lang="it-IT" dirty="0"/>
          </a:p>
          <a:p>
            <a:pPr lvl="1"/>
            <a:r>
              <a:rPr lang="it-IT" dirty="0" err="1"/>
              <a:t>fgfa</a:t>
            </a:r>
            <a:endParaRPr dirty="0"/>
          </a:p>
          <a:p>
            <a:pPr lvl="1"/>
            <a:endParaRPr dirty="0"/>
          </a:p>
          <a:p>
            <a:pPr lvl="2"/>
            <a:endParaRPr dirty="0"/>
          </a:p>
          <a:p>
            <a:pPr lvl="3"/>
            <a:endParaRPr dirty="0"/>
          </a:p>
          <a:p>
            <a:pPr lvl="4"/>
            <a:endParaRPr dirty="0"/>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Solo titolo">
    <p:bg>
      <p:bgPr>
        <a:solidFill>
          <a:srgbClr val="F2F2F2"/>
        </a:solidFill>
        <a:effectLst/>
      </p:bgPr>
    </p:bg>
    <p:spTree>
      <p:nvGrpSpPr>
        <p:cNvPr id="1" name=""/>
        <p:cNvGrpSpPr/>
        <p:nvPr/>
      </p:nvGrpSpPr>
      <p:grpSpPr>
        <a:xfrm>
          <a:off x="0" y="0"/>
          <a:ext cx="0" cy="0"/>
          <a:chOff x="0" y="0"/>
          <a:chExt cx="0" cy="0"/>
        </a:xfrm>
      </p:grpSpPr>
      <p:sp>
        <p:nvSpPr>
          <p:cNvPr id="171" name="Rettangolo 6"/>
          <p:cNvSpPr/>
          <p:nvPr/>
        </p:nvSpPr>
        <p:spPr>
          <a:xfrm>
            <a:off x="-1" y="857250"/>
            <a:ext cx="12192002" cy="1028701"/>
          </a:xfrm>
          <a:prstGeom prst="rect">
            <a:avLst/>
          </a:prstGeom>
          <a:solidFill>
            <a:srgbClr val="595959"/>
          </a:solidFill>
          <a:ln w="12700">
            <a:miter lim="400000"/>
          </a:ln>
        </p:spPr>
        <p:txBody>
          <a:bodyPr lIns="34289" tIns="34289" rIns="34289" bIns="34289" anchor="ctr"/>
          <a:lstStyle/>
          <a:p>
            <a:pPr algn="ctr" defTabSz="914367">
              <a:spcBef>
                <a:spcPts val="0"/>
              </a:spcBef>
              <a:defRPr sz="2400">
                <a:solidFill>
                  <a:srgbClr val="FFFFFF"/>
                </a:solidFill>
                <a:latin typeface="Book Antiqua"/>
                <a:ea typeface="Book Antiqua"/>
                <a:cs typeface="Book Antiqua"/>
                <a:sym typeface="Book Antiqua"/>
              </a:defRPr>
            </a:pPr>
            <a:endParaRPr sz="1687"/>
          </a:p>
        </p:txBody>
      </p:sp>
      <p:sp>
        <p:nvSpPr>
          <p:cNvPr id="172" name="Rettangolo 7"/>
          <p:cNvSpPr/>
          <p:nvPr/>
        </p:nvSpPr>
        <p:spPr>
          <a:xfrm>
            <a:off x="-1" y="1885950"/>
            <a:ext cx="12192002" cy="61638"/>
          </a:xfrm>
          <a:prstGeom prst="rect">
            <a:avLst/>
          </a:prstGeom>
          <a:solidFill>
            <a:srgbClr val="EF7920"/>
          </a:solidFill>
          <a:ln w="12700">
            <a:miter lim="400000"/>
          </a:ln>
        </p:spPr>
        <p:txBody>
          <a:bodyPr lIns="34289" tIns="34289" rIns="34289" bIns="34289" anchor="ctr"/>
          <a:lstStyle/>
          <a:p>
            <a:pPr algn="ctr" defTabSz="914367">
              <a:spcBef>
                <a:spcPts val="0"/>
              </a:spcBef>
              <a:defRPr sz="2400">
                <a:solidFill>
                  <a:srgbClr val="FFFFFF"/>
                </a:solidFill>
                <a:latin typeface="Book Antiqua"/>
                <a:ea typeface="Book Antiqua"/>
                <a:cs typeface="Book Antiqua"/>
                <a:sym typeface="Book Antiqua"/>
              </a:defRPr>
            </a:pPr>
            <a:endParaRPr sz="1687"/>
          </a:p>
        </p:txBody>
      </p:sp>
      <p:sp>
        <p:nvSpPr>
          <p:cNvPr id="173" name="Rettangolo 8"/>
          <p:cNvSpPr/>
          <p:nvPr/>
        </p:nvSpPr>
        <p:spPr>
          <a:xfrm>
            <a:off x="-1" y="1939505"/>
            <a:ext cx="12192002" cy="61638"/>
          </a:xfrm>
          <a:prstGeom prst="rect">
            <a:avLst/>
          </a:prstGeom>
          <a:solidFill>
            <a:srgbClr val="1EB8C1"/>
          </a:solidFill>
          <a:ln w="12700">
            <a:miter lim="400000"/>
          </a:ln>
        </p:spPr>
        <p:txBody>
          <a:bodyPr lIns="34289" tIns="34289" rIns="34289" bIns="34289" anchor="ctr"/>
          <a:lstStyle/>
          <a:p>
            <a:pPr algn="ctr" defTabSz="914367">
              <a:spcBef>
                <a:spcPts val="0"/>
              </a:spcBef>
              <a:defRPr sz="2400">
                <a:solidFill>
                  <a:srgbClr val="FFFFFF"/>
                </a:solidFill>
                <a:latin typeface="Book Antiqua"/>
                <a:ea typeface="Book Antiqua"/>
                <a:cs typeface="Book Antiqua"/>
                <a:sym typeface="Book Antiqua"/>
              </a:defRPr>
            </a:pPr>
            <a:endParaRPr sz="1687"/>
          </a:p>
        </p:txBody>
      </p:sp>
      <p:sp>
        <p:nvSpPr>
          <p:cNvPr id="174" name="Title Text"/>
          <p:cNvSpPr txBox="1">
            <a:spLocks noGrp="1"/>
          </p:cNvSpPr>
          <p:nvPr>
            <p:ph type="title"/>
          </p:nvPr>
        </p:nvSpPr>
        <p:spPr>
          <a:xfrm>
            <a:off x="1295399" y="1048600"/>
            <a:ext cx="9601202" cy="777639"/>
          </a:xfrm>
          <a:prstGeom prst="rect">
            <a:avLst/>
          </a:prstGeom>
        </p:spPr>
        <p:txBody>
          <a:bodyPr lIns="48767" tIns="48767" rIns="48767" bIns="48767" anchor="b"/>
          <a:lstStyle>
            <a:lvl1pPr defTabSz="914367">
              <a:lnSpc>
                <a:spcPct val="90000"/>
              </a:lnSpc>
              <a:defRPr sz="3094" cap="none">
                <a:solidFill>
                  <a:srgbClr val="FFFFFF"/>
                </a:solidFill>
                <a:latin typeface="Book Antiqua"/>
                <a:ea typeface="Book Antiqua"/>
                <a:cs typeface="Book Antiqua"/>
                <a:sym typeface="Book Antiqua"/>
              </a:defRPr>
            </a:lvl1pPr>
          </a:lstStyle>
          <a:p>
            <a:r>
              <a:t>Title Text</a:t>
            </a:r>
          </a:p>
        </p:txBody>
      </p:sp>
      <p:sp>
        <p:nvSpPr>
          <p:cNvPr id="175" name="Slide Number"/>
          <p:cNvSpPr txBox="1">
            <a:spLocks noGrp="1"/>
          </p:cNvSpPr>
          <p:nvPr>
            <p:ph type="sldNum" sz="quarter" idx="2"/>
          </p:nvPr>
        </p:nvSpPr>
        <p:spPr>
          <a:xfrm>
            <a:off x="10618643" y="5616402"/>
            <a:ext cx="277959" cy="249938"/>
          </a:xfrm>
          <a:prstGeom prst="rect">
            <a:avLst/>
          </a:prstGeom>
        </p:spPr>
        <p:txBody>
          <a:bodyPr lIns="48767" tIns="48767" rIns="48767" bIns="48767" anchor="ctr"/>
          <a:lstStyle>
            <a:lvl1pPr defTabSz="914367">
              <a:lnSpc>
                <a:spcPct val="100000"/>
              </a:lnSpc>
              <a:defRPr sz="984">
                <a:solidFill>
                  <a:srgbClr val="595959"/>
                </a:solidFill>
                <a:latin typeface="Book Antiqua"/>
                <a:ea typeface="Book Antiqua"/>
                <a:cs typeface="Book Antiqua"/>
                <a:sym typeface="Book Antiqua"/>
              </a:defRPr>
            </a:lvl1pPr>
          </a:lstStyle>
          <a:p>
            <a:fld id="{86CB4B4D-7CA3-9044-876B-883B54F8677D}" type="slidenum">
              <a:t>‹N›</a:t>
            </a:fld>
            <a:endParaRPr/>
          </a:p>
        </p:txBody>
      </p:sp>
    </p:spTree>
    <p:extLst>
      <p:ext uri="{BB962C8B-B14F-4D97-AF65-F5344CB8AC3E}">
        <p14:creationId xmlns:p14="http://schemas.microsoft.com/office/powerpoint/2010/main" val="119368322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olo e contenuto">
    <p:bg>
      <p:bgPr>
        <a:solidFill>
          <a:srgbClr val="F2F2F2"/>
        </a:solidFill>
        <a:effectLst/>
      </p:bgPr>
    </p:bg>
    <p:spTree>
      <p:nvGrpSpPr>
        <p:cNvPr id="1" name=""/>
        <p:cNvGrpSpPr/>
        <p:nvPr/>
      </p:nvGrpSpPr>
      <p:grpSpPr>
        <a:xfrm>
          <a:off x="0" y="0"/>
          <a:ext cx="0" cy="0"/>
          <a:chOff x="0" y="0"/>
          <a:chExt cx="0" cy="0"/>
        </a:xfrm>
      </p:grpSpPr>
      <p:sp>
        <p:nvSpPr>
          <p:cNvPr id="182" name="Rettangolo 6"/>
          <p:cNvSpPr/>
          <p:nvPr/>
        </p:nvSpPr>
        <p:spPr>
          <a:xfrm>
            <a:off x="-1" y="857250"/>
            <a:ext cx="12192002" cy="1028701"/>
          </a:xfrm>
          <a:prstGeom prst="rect">
            <a:avLst/>
          </a:prstGeom>
          <a:solidFill>
            <a:srgbClr val="595959"/>
          </a:solidFill>
          <a:ln w="12700">
            <a:miter lim="400000"/>
          </a:ln>
        </p:spPr>
        <p:txBody>
          <a:bodyPr lIns="34289" tIns="34289" rIns="34289" bIns="34289" anchor="ctr"/>
          <a:lstStyle/>
          <a:p>
            <a:pPr algn="ctr" defTabSz="914367">
              <a:spcBef>
                <a:spcPts val="0"/>
              </a:spcBef>
              <a:defRPr sz="2400">
                <a:solidFill>
                  <a:srgbClr val="FFFFFF"/>
                </a:solidFill>
                <a:latin typeface="Book Antiqua"/>
                <a:ea typeface="Book Antiqua"/>
                <a:cs typeface="Book Antiqua"/>
                <a:sym typeface="Book Antiqua"/>
              </a:defRPr>
            </a:pPr>
            <a:endParaRPr sz="1687"/>
          </a:p>
        </p:txBody>
      </p:sp>
      <p:sp>
        <p:nvSpPr>
          <p:cNvPr id="183" name="Rettangolo 7"/>
          <p:cNvSpPr/>
          <p:nvPr/>
        </p:nvSpPr>
        <p:spPr>
          <a:xfrm>
            <a:off x="-1" y="1885950"/>
            <a:ext cx="12192002" cy="61638"/>
          </a:xfrm>
          <a:prstGeom prst="rect">
            <a:avLst/>
          </a:prstGeom>
          <a:solidFill>
            <a:srgbClr val="EF7920"/>
          </a:solidFill>
          <a:ln w="12700">
            <a:miter lim="400000"/>
          </a:ln>
        </p:spPr>
        <p:txBody>
          <a:bodyPr lIns="34289" tIns="34289" rIns="34289" bIns="34289" anchor="ctr"/>
          <a:lstStyle/>
          <a:p>
            <a:pPr algn="ctr" defTabSz="914367">
              <a:spcBef>
                <a:spcPts val="0"/>
              </a:spcBef>
              <a:defRPr sz="2400">
                <a:solidFill>
                  <a:srgbClr val="FFFFFF"/>
                </a:solidFill>
                <a:latin typeface="Book Antiqua"/>
                <a:ea typeface="Book Antiqua"/>
                <a:cs typeface="Book Antiqua"/>
                <a:sym typeface="Book Antiqua"/>
              </a:defRPr>
            </a:pPr>
            <a:endParaRPr sz="1687"/>
          </a:p>
        </p:txBody>
      </p:sp>
      <p:sp>
        <p:nvSpPr>
          <p:cNvPr id="184" name="Rettangolo 8"/>
          <p:cNvSpPr/>
          <p:nvPr/>
        </p:nvSpPr>
        <p:spPr>
          <a:xfrm>
            <a:off x="-1" y="1939505"/>
            <a:ext cx="12192002" cy="61638"/>
          </a:xfrm>
          <a:prstGeom prst="rect">
            <a:avLst/>
          </a:prstGeom>
          <a:solidFill>
            <a:srgbClr val="1EB8C1"/>
          </a:solidFill>
          <a:ln w="12700">
            <a:miter lim="400000"/>
          </a:ln>
        </p:spPr>
        <p:txBody>
          <a:bodyPr lIns="34289" tIns="34289" rIns="34289" bIns="34289" anchor="ctr"/>
          <a:lstStyle/>
          <a:p>
            <a:pPr algn="ctr" defTabSz="914367">
              <a:spcBef>
                <a:spcPts val="0"/>
              </a:spcBef>
              <a:defRPr sz="2400">
                <a:solidFill>
                  <a:srgbClr val="FFFFFF"/>
                </a:solidFill>
                <a:latin typeface="Book Antiqua"/>
                <a:ea typeface="Book Antiqua"/>
                <a:cs typeface="Book Antiqua"/>
                <a:sym typeface="Book Antiqua"/>
              </a:defRPr>
            </a:pPr>
            <a:endParaRPr sz="1687"/>
          </a:p>
        </p:txBody>
      </p:sp>
      <p:sp>
        <p:nvSpPr>
          <p:cNvPr id="185" name="Title Text"/>
          <p:cNvSpPr txBox="1">
            <a:spLocks noGrp="1"/>
          </p:cNvSpPr>
          <p:nvPr>
            <p:ph type="title"/>
          </p:nvPr>
        </p:nvSpPr>
        <p:spPr>
          <a:xfrm>
            <a:off x="1295399" y="1048600"/>
            <a:ext cx="9601202" cy="777639"/>
          </a:xfrm>
          <a:prstGeom prst="rect">
            <a:avLst/>
          </a:prstGeom>
        </p:spPr>
        <p:txBody>
          <a:bodyPr lIns="48767" tIns="48767" rIns="48767" bIns="48767" anchor="b"/>
          <a:lstStyle>
            <a:lvl1pPr defTabSz="914367">
              <a:lnSpc>
                <a:spcPct val="90000"/>
              </a:lnSpc>
              <a:defRPr sz="3094" cap="none">
                <a:solidFill>
                  <a:srgbClr val="FFFFFF"/>
                </a:solidFill>
                <a:latin typeface="Book Antiqua"/>
                <a:ea typeface="Book Antiqua"/>
                <a:cs typeface="Book Antiqua"/>
                <a:sym typeface="Book Antiqua"/>
              </a:defRPr>
            </a:lvl1pPr>
          </a:lstStyle>
          <a:p>
            <a:r>
              <a:t>Title Text</a:t>
            </a:r>
          </a:p>
        </p:txBody>
      </p:sp>
      <p:sp>
        <p:nvSpPr>
          <p:cNvPr id="186" name="Body Level One…"/>
          <p:cNvSpPr txBox="1">
            <a:spLocks noGrp="1"/>
          </p:cNvSpPr>
          <p:nvPr>
            <p:ph type="body" sz="half" idx="1"/>
          </p:nvPr>
        </p:nvSpPr>
        <p:spPr>
          <a:xfrm>
            <a:off x="1295399" y="2228850"/>
            <a:ext cx="9601202" cy="3257551"/>
          </a:xfrm>
          <a:prstGeom prst="rect">
            <a:avLst/>
          </a:prstGeom>
        </p:spPr>
        <p:txBody>
          <a:bodyPr lIns="48767" tIns="48767" rIns="48767" bIns="48767" anchor="t"/>
          <a:lstStyle>
            <a:lvl1pPr marL="273239" indent="-273239" defTabSz="914367">
              <a:lnSpc>
                <a:spcPct val="90000"/>
              </a:lnSpc>
              <a:spcBef>
                <a:spcPts val="1758"/>
              </a:spcBef>
              <a:buSzPct val="100000"/>
              <a:buFont typeface="Arial"/>
              <a:buChar char="•"/>
              <a:defRPr sz="2391" cap="none">
                <a:solidFill>
                  <a:srgbClr val="595959"/>
                </a:solidFill>
                <a:latin typeface="Book Antiqua"/>
                <a:ea typeface="Book Antiqua"/>
                <a:cs typeface="Book Antiqua"/>
                <a:sym typeface="Book Antiqua"/>
              </a:defRPr>
            </a:lvl1pPr>
            <a:lvl2pPr marL="498258" indent="-273238" defTabSz="914367">
              <a:lnSpc>
                <a:spcPct val="90000"/>
              </a:lnSpc>
              <a:spcBef>
                <a:spcPts val="1758"/>
              </a:spcBef>
              <a:buSzPct val="100000"/>
              <a:buFont typeface="Arial"/>
              <a:buChar char="•"/>
              <a:defRPr sz="2391" cap="none">
                <a:solidFill>
                  <a:srgbClr val="595959"/>
                </a:solidFill>
                <a:latin typeface="Book Antiqua"/>
                <a:ea typeface="Book Antiqua"/>
                <a:cs typeface="Book Antiqua"/>
                <a:sym typeface="Book Antiqua"/>
              </a:defRPr>
            </a:lvl2pPr>
            <a:lvl3pPr marL="721493" indent="-303599" defTabSz="914367">
              <a:lnSpc>
                <a:spcPct val="90000"/>
              </a:lnSpc>
              <a:spcBef>
                <a:spcPts val="1758"/>
              </a:spcBef>
              <a:buSzPct val="100000"/>
              <a:buFont typeface="Arial"/>
              <a:buChar char="•"/>
              <a:defRPr sz="2391" cap="none">
                <a:solidFill>
                  <a:srgbClr val="595959"/>
                </a:solidFill>
                <a:latin typeface="Book Antiqua"/>
                <a:ea typeface="Book Antiqua"/>
                <a:cs typeface="Book Antiqua"/>
                <a:sym typeface="Book Antiqua"/>
              </a:defRPr>
            </a:lvl3pPr>
            <a:lvl4pPr marL="952317" indent="-341548" defTabSz="914367">
              <a:lnSpc>
                <a:spcPct val="90000"/>
              </a:lnSpc>
              <a:spcBef>
                <a:spcPts val="1758"/>
              </a:spcBef>
              <a:buSzPct val="100000"/>
              <a:buFont typeface="Arial"/>
              <a:buChar char="•"/>
              <a:defRPr sz="2391" cap="none">
                <a:solidFill>
                  <a:srgbClr val="595959"/>
                </a:solidFill>
                <a:latin typeface="Book Antiqua"/>
                <a:ea typeface="Book Antiqua"/>
                <a:cs typeface="Book Antiqua"/>
                <a:sym typeface="Book Antiqua"/>
              </a:defRPr>
            </a:lvl4pPr>
            <a:lvl5pPr marL="1113046" indent="-341548" defTabSz="914367">
              <a:lnSpc>
                <a:spcPct val="90000"/>
              </a:lnSpc>
              <a:spcBef>
                <a:spcPts val="1758"/>
              </a:spcBef>
              <a:buSzPct val="100000"/>
              <a:buFont typeface="Arial"/>
              <a:buChar char="•"/>
              <a:defRPr sz="2391" cap="none">
                <a:solidFill>
                  <a:srgbClr val="595959"/>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10618643" y="5616402"/>
            <a:ext cx="277959" cy="249938"/>
          </a:xfrm>
          <a:prstGeom prst="rect">
            <a:avLst/>
          </a:prstGeom>
        </p:spPr>
        <p:txBody>
          <a:bodyPr lIns="48767" tIns="48767" rIns="48767" bIns="48767" anchor="ctr"/>
          <a:lstStyle>
            <a:lvl1pPr defTabSz="914367">
              <a:lnSpc>
                <a:spcPct val="100000"/>
              </a:lnSpc>
              <a:defRPr sz="984">
                <a:solidFill>
                  <a:srgbClr val="595959"/>
                </a:solidFill>
                <a:latin typeface="Book Antiqua"/>
                <a:ea typeface="Book Antiqua"/>
                <a:cs typeface="Book Antiqua"/>
                <a:sym typeface="Book Antiqua"/>
              </a:defRPr>
            </a:lvl1pPr>
          </a:lstStyle>
          <a:p>
            <a:fld id="{86CB4B4D-7CA3-9044-876B-883B54F8677D}" type="slidenum">
              <a:t>‹N›</a:t>
            </a:fld>
            <a:endParaRPr/>
          </a:p>
        </p:txBody>
      </p:sp>
    </p:spTree>
    <p:extLst>
      <p:ext uri="{BB962C8B-B14F-4D97-AF65-F5344CB8AC3E}">
        <p14:creationId xmlns:p14="http://schemas.microsoft.com/office/powerpoint/2010/main" val="303748382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9" name="Shape 9"/>
          <p:cNvSpPr/>
          <p:nvPr/>
        </p:nvSpPr>
        <p:spPr>
          <a:xfrm>
            <a:off x="476251" y="4634508"/>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E62100">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10" name="Shape 10"/>
          <p:cNvSpPr/>
          <p:nvPr/>
        </p:nvSpPr>
        <p:spPr>
          <a:xfrm>
            <a:off x="476250" y="2875359"/>
            <a:ext cx="1125001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E62100">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11" name="Shape 11"/>
          <p:cNvSpPr/>
          <p:nvPr/>
        </p:nvSpPr>
        <p:spPr>
          <a:xfrm rot="16200000">
            <a:off x="8298252" y="3760055"/>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E62100">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12" name="Shape 12"/>
          <p:cNvSpPr>
            <a:spLocks noGrp="1"/>
          </p:cNvSpPr>
          <p:nvPr>
            <p:ph type="title"/>
          </p:nvPr>
        </p:nvSpPr>
        <p:spPr>
          <a:xfrm>
            <a:off x="476250" y="2911078"/>
            <a:ext cx="6750844" cy="1696641"/>
          </a:xfrm>
          <a:prstGeom prst="rect">
            <a:avLst/>
          </a:prstGeom>
        </p:spPr>
        <p:txBody>
          <a:bodyPr/>
          <a:lstStyle>
            <a:lvl1pPr algn="l"/>
          </a:lstStyle>
          <a:p>
            <a:pPr lvl="0">
              <a:defRPr sz="1800">
                <a:solidFill>
                  <a:srgbClr val="000000"/>
                </a:solidFill>
              </a:defRPr>
            </a:pPr>
            <a:r>
              <a:rPr sz="4922">
                <a:solidFill>
                  <a:srgbClr val="D93E2B"/>
                </a:solidFill>
              </a:rPr>
              <a:t>Title Text</a:t>
            </a:r>
          </a:p>
        </p:txBody>
      </p:sp>
      <p:sp>
        <p:nvSpPr>
          <p:cNvPr id="13" name="Shape 13"/>
          <p:cNvSpPr>
            <a:spLocks noGrp="1"/>
          </p:cNvSpPr>
          <p:nvPr>
            <p:ph type="body" idx="1"/>
          </p:nvPr>
        </p:nvSpPr>
        <p:spPr>
          <a:xfrm>
            <a:off x="8889876" y="2911078"/>
            <a:ext cx="2849687" cy="1696641"/>
          </a:xfrm>
          <a:prstGeom prst="rect">
            <a:avLst/>
          </a:prstGeom>
        </p:spPr>
        <p:txBody>
          <a:bodyPr/>
          <a:lstStyle>
            <a:lvl1pPr marL="0" indent="0">
              <a:spcBef>
                <a:spcPts val="0"/>
              </a:spcBef>
              <a:buClrTx/>
              <a:buSzTx/>
              <a:buFontTx/>
              <a:buNone/>
              <a:defRPr sz="1687"/>
            </a:lvl1pPr>
            <a:lvl2pPr marL="0" indent="160729">
              <a:spcBef>
                <a:spcPts val="0"/>
              </a:spcBef>
              <a:buClrTx/>
              <a:buSzTx/>
              <a:buFontTx/>
              <a:buNone/>
              <a:defRPr sz="1687"/>
            </a:lvl2pPr>
            <a:lvl3pPr marL="0" indent="321457">
              <a:spcBef>
                <a:spcPts val="0"/>
              </a:spcBef>
              <a:buClrTx/>
              <a:buSzTx/>
              <a:buFontTx/>
              <a:buNone/>
              <a:defRPr sz="1687"/>
            </a:lvl3pPr>
            <a:lvl4pPr marL="0" indent="482186">
              <a:spcBef>
                <a:spcPts val="0"/>
              </a:spcBef>
              <a:buClrTx/>
              <a:buSzTx/>
              <a:buFontTx/>
              <a:buNone/>
              <a:defRPr sz="1687"/>
            </a:lvl4pPr>
            <a:lvl5pPr marL="0" indent="642915">
              <a:spcBef>
                <a:spcPts val="0"/>
              </a:spcBef>
              <a:buClrTx/>
              <a:buSzTx/>
              <a:buFontTx/>
              <a:buNone/>
              <a:defRPr sz="1687"/>
            </a:lvl5pPr>
          </a:lstStyle>
          <a:p>
            <a:pPr lvl="0">
              <a:defRPr sz="1800">
                <a:solidFill>
                  <a:srgbClr val="000000"/>
                </a:solidFill>
              </a:defRPr>
            </a:pPr>
            <a:r>
              <a:rPr sz="1687">
                <a:solidFill>
                  <a:srgbClr val="414141"/>
                </a:solidFill>
              </a:rPr>
              <a:t>Body Level One</a:t>
            </a:r>
          </a:p>
          <a:p>
            <a:pPr lvl="1">
              <a:defRPr sz="1800">
                <a:solidFill>
                  <a:srgbClr val="000000"/>
                </a:solidFill>
              </a:defRPr>
            </a:pPr>
            <a:r>
              <a:rPr sz="1687">
                <a:solidFill>
                  <a:srgbClr val="414141"/>
                </a:solidFill>
              </a:rPr>
              <a:t>Body Level Two</a:t>
            </a:r>
          </a:p>
          <a:p>
            <a:pPr lvl="2">
              <a:defRPr sz="1800">
                <a:solidFill>
                  <a:srgbClr val="000000"/>
                </a:solidFill>
              </a:defRPr>
            </a:pPr>
            <a:r>
              <a:rPr sz="1687">
                <a:solidFill>
                  <a:srgbClr val="414141"/>
                </a:solidFill>
              </a:rPr>
              <a:t>Body Level Three</a:t>
            </a:r>
          </a:p>
          <a:p>
            <a:pPr lvl="3">
              <a:defRPr sz="1800">
                <a:solidFill>
                  <a:srgbClr val="000000"/>
                </a:solidFill>
              </a:defRPr>
            </a:pPr>
            <a:r>
              <a:rPr sz="1687">
                <a:solidFill>
                  <a:srgbClr val="414141"/>
                </a:solidFill>
              </a:rPr>
              <a:t>Body Level Four</a:t>
            </a:r>
          </a:p>
          <a:p>
            <a:pPr lvl="4">
              <a:defRPr sz="1800">
                <a:solidFill>
                  <a:srgbClr val="000000"/>
                </a:solidFill>
              </a:defRPr>
            </a:pPr>
            <a:r>
              <a:rPr sz="1687">
                <a:solidFill>
                  <a:srgbClr val="414141"/>
                </a:solidFill>
              </a:rPr>
              <a:t>Body Level Five</a:t>
            </a:r>
          </a:p>
        </p:txBody>
      </p:sp>
      <p:pic>
        <p:nvPicPr>
          <p:cNvPr id="14" name="logo sparc_ROSSO.jpg"/>
          <p:cNvPicPr/>
          <p:nvPr/>
        </p:nvPicPr>
        <p:blipFill>
          <a:blip r:embed="rId2"/>
          <a:srcRect t="30127" b="32781"/>
          <a:stretch>
            <a:fillRect/>
          </a:stretch>
        </p:blipFill>
        <p:spPr>
          <a:xfrm>
            <a:off x="3301442" y="65500"/>
            <a:ext cx="6256004" cy="1230444"/>
          </a:xfrm>
          <a:prstGeom prst="rect">
            <a:avLst/>
          </a:prstGeom>
          <a:ln w="12700">
            <a:miter lim="400000"/>
          </a:ln>
        </p:spPr>
      </p:pic>
      <p:pic>
        <p:nvPicPr>
          <p:cNvPr id="15" name="pasted-image.tif"/>
          <p:cNvPicPr/>
          <p:nvPr/>
        </p:nvPicPr>
        <p:blipFill>
          <a:blip r:embed="rId3"/>
          <a:stretch>
            <a:fillRect/>
          </a:stretch>
        </p:blipFill>
        <p:spPr>
          <a:xfrm>
            <a:off x="87313" y="6122788"/>
            <a:ext cx="3684584" cy="519770"/>
          </a:xfrm>
          <a:prstGeom prst="rect">
            <a:avLst/>
          </a:prstGeom>
          <a:ln w="12700">
            <a:miter lim="400000"/>
          </a:ln>
        </p:spPr>
      </p:pic>
    </p:spTree>
    <p:extLst>
      <p:ext uri="{BB962C8B-B14F-4D97-AF65-F5344CB8AC3E}">
        <p14:creationId xmlns:p14="http://schemas.microsoft.com/office/powerpoint/2010/main" val="97518745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7" name="Shape 17"/>
          <p:cNvSpPr/>
          <p:nvPr/>
        </p:nvSpPr>
        <p:spPr>
          <a:xfrm rot="16200000">
            <a:off x="6917127" y="5537063"/>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18" name="Shape 18"/>
          <p:cNvSpPr/>
          <p:nvPr/>
        </p:nvSpPr>
        <p:spPr>
          <a:xfrm>
            <a:off x="476251" y="6420445"/>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19" name="Shape 19"/>
          <p:cNvSpPr/>
          <p:nvPr/>
        </p:nvSpPr>
        <p:spPr>
          <a:xfrm>
            <a:off x="476250" y="4661297"/>
            <a:ext cx="1125001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20" name="Shape 20"/>
          <p:cNvSpPr/>
          <p:nvPr/>
        </p:nvSpPr>
        <p:spPr>
          <a:xfrm rot="16200000">
            <a:off x="6917127" y="5537063"/>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21" name="Shape 21"/>
          <p:cNvSpPr>
            <a:spLocks noGrp="1"/>
          </p:cNvSpPr>
          <p:nvPr>
            <p:ph type="title"/>
          </p:nvPr>
        </p:nvSpPr>
        <p:spPr>
          <a:xfrm>
            <a:off x="476250" y="4697015"/>
            <a:ext cx="6750844" cy="1696641"/>
          </a:xfrm>
          <a:prstGeom prst="rect">
            <a:avLst/>
          </a:prstGeom>
        </p:spPr>
        <p:txBody>
          <a:bodyPr/>
          <a:lstStyle>
            <a:lvl1pPr algn="l"/>
          </a:lstStyle>
          <a:p>
            <a:pPr lvl="0">
              <a:defRPr sz="1800">
                <a:solidFill>
                  <a:srgbClr val="000000"/>
                </a:solidFill>
              </a:defRPr>
            </a:pPr>
            <a:r>
              <a:rPr sz="4922">
                <a:solidFill>
                  <a:srgbClr val="D93E2B"/>
                </a:solidFill>
              </a:rPr>
              <a:t>Title Text</a:t>
            </a:r>
          </a:p>
        </p:txBody>
      </p:sp>
      <p:sp>
        <p:nvSpPr>
          <p:cNvPr id="22" name="Shape 22"/>
          <p:cNvSpPr>
            <a:spLocks noGrp="1"/>
          </p:cNvSpPr>
          <p:nvPr>
            <p:ph type="body" idx="1"/>
          </p:nvPr>
        </p:nvSpPr>
        <p:spPr>
          <a:xfrm>
            <a:off x="7762875" y="4697015"/>
            <a:ext cx="3976688" cy="1696641"/>
          </a:xfrm>
          <a:prstGeom prst="rect">
            <a:avLst/>
          </a:prstGeom>
        </p:spPr>
        <p:txBody>
          <a:bodyPr/>
          <a:lstStyle>
            <a:lvl1pPr marL="0" indent="0">
              <a:spcBef>
                <a:spcPts val="0"/>
              </a:spcBef>
              <a:buClrTx/>
              <a:buSzTx/>
              <a:buFontTx/>
              <a:buNone/>
              <a:defRPr sz="1687"/>
            </a:lvl1pPr>
            <a:lvl2pPr marL="0" indent="160729">
              <a:spcBef>
                <a:spcPts val="0"/>
              </a:spcBef>
              <a:buClrTx/>
              <a:buSzTx/>
              <a:buFontTx/>
              <a:buNone/>
              <a:defRPr sz="1687"/>
            </a:lvl2pPr>
            <a:lvl3pPr marL="0" indent="321457">
              <a:spcBef>
                <a:spcPts val="0"/>
              </a:spcBef>
              <a:buClrTx/>
              <a:buSzTx/>
              <a:buFontTx/>
              <a:buNone/>
              <a:defRPr sz="1687"/>
            </a:lvl3pPr>
            <a:lvl4pPr marL="0" indent="482186">
              <a:spcBef>
                <a:spcPts val="0"/>
              </a:spcBef>
              <a:buClrTx/>
              <a:buSzTx/>
              <a:buFontTx/>
              <a:buNone/>
              <a:defRPr sz="1687"/>
            </a:lvl4pPr>
            <a:lvl5pPr marL="0" indent="642915">
              <a:spcBef>
                <a:spcPts val="0"/>
              </a:spcBef>
              <a:buClrTx/>
              <a:buSzTx/>
              <a:buFontTx/>
              <a:buNone/>
              <a:defRPr sz="1687"/>
            </a:lvl5pPr>
          </a:lstStyle>
          <a:p>
            <a:pPr lvl="0">
              <a:defRPr sz="1800">
                <a:solidFill>
                  <a:srgbClr val="000000"/>
                </a:solidFill>
              </a:defRPr>
            </a:pPr>
            <a:r>
              <a:rPr sz="1687">
                <a:solidFill>
                  <a:srgbClr val="414141"/>
                </a:solidFill>
              </a:rPr>
              <a:t>Body Level One</a:t>
            </a:r>
          </a:p>
          <a:p>
            <a:pPr lvl="1">
              <a:defRPr sz="1800">
                <a:solidFill>
                  <a:srgbClr val="000000"/>
                </a:solidFill>
              </a:defRPr>
            </a:pPr>
            <a:r>
              <a:rPr sz="1687">
                <a:solidFill>
                  <a:srgbClr val="414141"/>
                </a:solidFill>
              </a:rPr>
              <a:t>Body Level Two</a:t>
            </a:r>
          </a:p>
          <a:p>
            <a:pPr lvl="2">
              <a:defRPr sz="1800">
                <a:solidFill>
                  <a:srgbClr val="000000"/>
                </a:solidFill>
              </a:defRPr>
            </a:pPr>
            <a:r>
              <a:rPr sz="1687">
                <a:solidFill>
                  <a:srgbClr val="414141"/>
                </a:solidFill>
              </a:rPr>
              <a:t>Body Level Three</a:t>
            </a:r>
          </a:p>
          <a:p>
            <a:pPr lvl="3">
              <a:defRPr sz="1800">
                <a:solidFill>
                  <a:srgbClr val="000000"/>
                </a:solidFill>
              </a:defRPr>
            </a:pPr>
            <a:r>
              <a:rPr sz="1687">
                <a:solidFill>
                  <a:srgbClr val="414141"/>
                </a:solidFill>
              </a:rPr>
              <a:t>Body Level Four</a:t>
            </a:r>
          </a:p>
          <a:p>
            <a:pPr lvl="4">
              <a:defRPr sz="1800">
                <a:solidFill>
                  <a:srgbClr val="000000"/>
                </a:solidFill>
              </a:defRPr>
            </a:pPr>
            <a:r>
              <a:rPr sz="1687">
                <a:solidFill>
                  <a:srgbClr val="414141"/>
                </a:solidFill>
              </a:rPr>
              <a:t>Body Level Five</a:t>
            </a:r>
          </a:p>
        </p:txBody>
      </p:sp>
    </p:spTree>
    <p:extLst>
      <p:ext uri="{BB962C8B-B14F-4D97-AF65-F5344CB8AC3E}">
        <p14:creationId xmlns:p14="http://schemas.microsoft.com/office/powerpoint/2010/main" val="159587522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24" name="Shape 24"/>
          <p:cNvSpPr>
            <a:spLocks noGrp="1"/>
          </p:cNvSpPr>
          <p:nvPr>
            <p:ph type="title"/>
          </p:nvPr>
        </p:nvSpPr>
        <p:spPr>
          <a:xfrm>
            <a:off x="476250" y="2580680"/>
            <a:ext cx="11239500" cy="1696641"/>
          </a:xfrm>
          <a:prstGeom prst="rect">
            <a:avLst/>
          </a:prstGeom>
        </p:spPr>
        <p:txBody>
          <a:bodyPr/>
          <a:lstStyle>
            <a:lvl1pPr algn="ctr"/>
          </a:lstStyle>
          <a:p>
            <a:pPr lvl="0">
              <a:defRPr sz="1800">
                <a:solidFill>
                  <a:srgbClr val="000000"/>
                </a:solidFill>
              </a:defRPr>
            </a:pPr>
            <a:r>
              <a:rPr sz="4922">
                <a:solidFill>
                  <a:srgbClr val="D93E2B"/>
                </a:solidFill>
              </a:rPr>
              <a:t>Title Text</a:t>
            </a:r>
          </a:p>
        </p:txBody>
      </p:sp>
    </p:spTree>
    <p:extLst>
      <p:ext uri="{BB962C8B-B14F-4D97-AF65-F5344CB8AC3E}">
        <p14:creationId xmlns:p14="http://schemas.microsoft.com/office/powerpoint/2010/main" val="74160662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26" name="Shape 26"/>
          <p:cNvSpPr/>
          <p:nvPr/>
        </p:nvSpPr>
        <p:spPr>
          <a:xfrm>
            <a:off x="476250" y="3429000"/>
            <a:ext cx="53216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27" name="Shape 27"/>
          <p:cNvSpPr/>
          <p:nvPr/>
        </p:nvSpPr>
        <p:spPr>
          <a:xfrm>
            <a:off x="476250" y="1946672"/>
            <a:ext cx="532154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28" name="Shape 28"/>
          <p:cNvSpPr>
            <a:spLocks noGrp="1"/>
          </p:cNvSpPr>
          <p:nvPr>
            <p:ph type="title"/>
          </p:nvPr>
        </p:nvSpPr>
        <p:spPr>
          <a:xfrm>
            <a:off x="476250" y="1973461"/>
            <a:ext cx="5322094" cy="1428750"/>
          </a:xfrm>
          <a:prstGeom prst="rect">
            <a:avLst/>
          </a:prstGeom>
        </p:spPr>
        <p:txBody>
          <a:bodyPr/>
          <a:lstStyle>
            <a:lvl1pPr algn="l">
              <a:defRPr sz="3937"/>
            </a:lvl1pPr>
          </a:lstStyle>
          <a:p>
            <a:pPr lvl="0">
              <a:defRPr sz="1800">
                <a:solidFill>
                  <a:srgbClr val="000000"/>
                </a:solidFill>
              </a:defRPr>
            </a:pPr>
            <a:r>
              <a:rPr sz="3937">
                <a:solidFill>
                  <a:srgbClr val="D93E2B"/>
                </a:solidFill>
              </a:rPr>
              <a:t>Title Text</a:t>
            </a:r>
          </a:p>
        </p:txBody>
      </p:sp>
      <p:sp>
        <p:nvSpPr>
          <p:cNvPr id="29" name="Shape 29"/>
          <p:cNvSpPr>
            <a:spLocks noGrp="1"/>
          </p:cNvSpPr>
          <p:nvPr>
            <p:ph type="body" idx="1"/>
          </p:nvPr>
        </p:nvSpPr>
        <p:spPr>
          <a:xfrm>
            <a:off x="476250" y="3536156"/>
            <a:ext cx="5322094" cy="2821781"/>
          </a:xfrm>
          <a:prstGeom prst="rect">
            <a:avLst/>
          </a:prstGeom>
        </p:spPr>
        <p:txBody>
          <a:bodyPr anchor="t"/>
          <a:lstStyle>
            <a:lvl1pPr marL="0" indent="0">
              <a:spcBef>
                <a:spcPts val="0"/>
              </a:spcBef>
              <a:buClrTx/>
              <a:buSzTx/>
              <a:buFontTx/>
              <a:buNone/>
              <a:defRPr sz="1687"/>
            </a:lvl1pPr>
            <a:lvl2pPr marL="0" indent="160729">
              <a:spcBef>
                <a:spcPts val="0"/>
              </a:spcBef>
              <a:buClrTx/>
              <a:buSzTx/>
              <a:buFontTx/>
              <a:buNone/>
              <a:defRPr sz="1687"/>
            </a:lvl2pPr>
            <a:lvl3pPr marL="0" indent="321457">
              <a:spcBef>
                <a:spcPts val="0"/>
              </a:spcBef>
              <a:buClrTx/>
              <a:buSzTx/>
              <a:buFontTx/>
              <a:buNone/>
              <a:defRPr sz="1687"/>
            </a:lvl3pPr>
            <a:lvl4pPr marL="0" indent="482186">
              <a:spcBef>
                <a:spcPts val="0"/>
              </a:spcBef>
              <a:buClrTx/>
              <a:buSzTx/>
              <a:buFontTx/>
              <a:buNone/>
              <a:defRPr sz="1687"/>
            </a:lvl4pPr>
            <a:lvl5pPr marL="0" indent="642915">
              <a:spcBef>
                <a:spcPts val="0"/>
              </a:spcBef>
              <a:buClrTx/>
              <a:buSzTx/>
              <a:buFontTx/>
              <a:buNone/>
              <a:defRPr sz="1687"/>
            </a:lvl5pPr>
          </a:lstStyle>
          <a:p>
            <a:pPr lvl="0">
              <a:defRPr sz="1800">
                <a:solidFill>
                  <a:srgbClr val="000000"/>
                </a:solidFill>
              </a:defRPr>
            </a:pPr>
            <a:r>
              <a:rPr sz="1687">
                <a:solidFill>
                  <a:srgbClr val="414141"/>
                </a:solidFill>
              </a:rPr>
              <a:t>Body Level One</a:t>
            </a:r>
          </a:p>
          <a:p>
            <a:pPr lvl="1">
              <a:defRPr sz="1800">
                <a:solidFill>
                  <a:srgbClr val="000000"/>
                </a:solidFill>
              </a:defRPr>
            </a:pPr>
            <a:r>
              <a:rPr sz="1687">
                <a:solidFill>
                  <a:srgbClr val="414141"/>
                </a:solidFill>
              </a:rPr>
              <a:t>Body Level Two</a:t>
            </a:r>
          </a:p>
          <a:p>
            <a:pPr lvl="2">
              <a:defRPr sz="1800">
                <a:solidFill>
                  <a:srgbClr val="000000"/>
                </a:solidFill>
              </a:defRPr>
            </a:pPr>
            <a:r>
              <a:rPr sz="1687">
                <a:solidFill>
                  <a:srgbClr val="414141"/>
                </a:solidFill>
              </a:rPr>
              <a:t>Body Level Three</a:t>
            </a:r>
          </a:p>
          <a:p>
            <a:pPr lvl="3">
              <a:defRPr sz="1800">
                <a:solidFill>
                  <a:srgbClr val="000000"/>
                </a:solidFill>
              </a:defRPr>
            </a:pPr>
            <a:r>
              <a:rPr sz="1687">
                <a:solidFill>
                  <a:srgbClr val="414141"/>
                </a:solidFill>
              </a:rPr>
              <a:t>Body Level Four</a:t>
            </a:r>
          </a:p>
          <a:p>
            <a:pPr lvl="4">
              <a:defRPr sz="1800">
                <a:solidFill>
                  <a:srgbClr val="000000"/>
                </a:solidFill>
              </a:defRPr>
            </a:pPr>
            <a:r>
              <a:rPr sz="1687">
                <a:solidFill>
                  <a:srgbClr val="414141"/>
                </a:solidFill>
              </a:rPr>
              <a:t>Body Level Five</a:t>
            </a:r>
          </a:p>
        </p:txBody>
      </p:sp>
    </p:spTree>
    <p:extLst>
      <p:ext uri="{BB962C8B-B14F-4D97-AF65-F5344CB8AC3E}">
        <p14:creationId xmlns:p14="http://schemas.microsoft.com/office/powerpoint/2010/main" val="352151868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31" name="Shape 31"/>
          <p:cNvSpPr/>
          <p:nvPr/>
        </p:nvSpPr>
        <p:spPr>
          <a:xfrm>
            <a:off x="476250" y="1526977"/>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32" name="Shape 32"/>
          <p:cNvSpPr/>
          <p:nvPr/>
        </p:nvSpPr>
        <p:spPr>
          <a:xfrm>
            <a:off x="476250" y="446484"/>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33" name="Shape 33"/>
          <p:cNvSpPr>
            <a:spLocks noGrp="1"/>
          </p:cNvSpPr>
          <p:nvPr>
            <p:ph type="title"/>
          </p:nvPr>
        </p:nvSpPr>
        <p:spPr>
          <a:xfrm>
            <a:off x="476250" y="562570"/>
            <a:ext cx="11239500" cy="857250"/>
          </a:xfrm>
          <a:prstGeom prst="rect">
            <a:avLst/>
          </a:prstGeom>
        </p:spPr>
        <p:txBody>
          <a:bodyPr/>
          <a:lstStyle>
            <a:lvl1pPr algn="ctr"/>
          </a:lstStyle>
          <a:p>
            <a:pPr lvl="0">
              <a:defRPr sz="1800">
                <a:solidFill>
                  <a:srgbClr val="000000"/>
                </a:solidFill>
              </a:defRPr>
            </a:pPr>
            <a:r>
              <a:rPr sz="4922">
                <a:solidFill>
                  <a:srgbClr val="D93E2B"/>
                </a:solidFill>
              </a:rPr>
              <a:t>Title Text</a:t>
            </a:r>
          </a:p>
        </p:txBody>
      </p:sp>
    </p:spTree>
    <p:extLst>
      <p:ext uri="{BB962C8B-B14F-4D97-AF65-F5344CB8AC3E}">
        <p14:creationId xmlns:p14="http://schemas.microsoft.com/office/powerpoint/2010/main" val="154362956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pPr lvl="0">
              <a:defRPr sz="1800">
                <a:solidFill>
                  <a:srgbClr val="000000"/>
                </a:solidFill>
              </a:defRPr>
            </a:pPr>
            <a:r>
              <a:rPr sz="4922">
                <a:solidFill>
                  <a:srgbClr val="D93E2B"/>
                </a:solidFill>
              </a:rPr>
              <a:t>Title Text</a:t>
            </a:r>
          </a:p>
        </p:txBody>
      </p:sp>
      <p:sp>
        <p:nvSpPr>
          <p:cNvPr id="36" name="Shape 36"/>
          <p:cNvSpPr>
            <a:spLocks noGrp="1"/>
          </p:cNvSpPr>
          <p:nvPr>
            <p:ph type="body" idx="1"/>
          </p:nvPr>
        </p:nvSpPr>
        <p:spPr>
          <a:prstGeom prst="rect">
            <a:avLst/>
          </a:prstGeom>
        </p:spPr>
        <p:txBody>
          <a:bodyPr/>
          <a:lstStyle/>
          <a:p>
            <a:pPr lvl="0">
              <a:defRPr sz="1800">
                <a:solidFill>
                  <a:srgbClr val="000000"/>
                </a:solidFill>
              </a:defRPr>
            </a:pPr>
            <a:r>
              <a:rPr sz="2531">
                <a:solidFill>
                  <a:srgbClr val="414141"/>
                </a:solidFill>
              </a:rPr>
              <a:t>Body Level One</a:t>
            </a:r>
          </a:p>
          <a:p>
            <a:pPr lvl="1">
              <a:defRPr sz="1800">
                <a:solidFill>
                  <a:srgbClr val="000000"/>
                </a:solidFill>
              </a:defRPr>
            </a:pPr>
            <a:r>
              <a:rPr sz="2531">
                <a:solidFill>
                  <a:srgbClr val="414141"/>
                </a:solidFill>
              </a:rPr>
              <a:t>Body Level Two</a:t>
            </a:r>
          </a:p>
          <a:p>
            <a:pPr lvl="2">
              <a:defRPr sz="1800">
                <a:solidFill>
                  <a:srgbClr val="000000"/>
                </a:solidFill>
              </a:defRPr>
            </a:pPr>
            <a:r>
              <a:rPr sz="2531">
                <a:solidFill>
                  <a:srgbClr val="414141"/>
                </a:solidFill>
              </a:rPr>
              <a:t>Body Level Three</a:t>
            </a:r>
          </a:p>
          <a:p>
            <a:pPr lvl="3">
              <a:defRPr sz="1800">
                <a:solidFill>
                  <a:srgbClr val="000000"/>
                </a:solidFill>
              </a:defRPr>
            </a:pPr>
            <a:r>
              <a:rPr sz="2531">
                <a:solidFill>
                  <a:srgbClr val="414141"/>
                </a:solidFill>
              </a:rPr>
              <a:t>Body Level Four</a:t>
            </a:r>
          </a:p>
          <a:p>
            <a:pPr lvl="4">
              <a:defRPr sz="1800">
                <a:solidFill>
                  <a:srgbClr val="000000"/>
                </a:solidFill>
              </a:defRPr>
            </a:pPr>
            <a:r>
              <a:rPr sz="2531">
                <a:solidFill>
                  <a:srgbClr val="414141"/>
                </a:solidFill>
              </a:rPr>
              <a:t>Body Level Five</a:t>
            </a:r>
          </a:p>
        </p:txBody>
      </p:sp>
    </p:spTree>
    <p:extLst>
      <p:ext uri="{BB962C8B-B14F-4D97-AF65-F5344CB8AC3E}">
        <p14:creationId xmlns:p14="http://schemas.microsoft.com/office/powerpoint/2010/main" val="303535350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8" name="Shape 38"/>
          <p:cNvSpPr/>
          <p:nvPr/>
        </p:nvSpPr>
        <p:spPr>
          <a:xfrm>
            <a:off x="476250" y="1526977"/>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39" name="Shape 39"/>
          <p:cNvSpPr/>
          <p:nvPr/>
        </p:nvSpPr>
        <p:spPr>
          <a:xfrm>
            <a:off x="476250" y="446484"/>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40" name="Shape 40"/>
          <p:cNvSpPr>
            <a:spLocks noGrp="1"/>
          </p:cNvSpPr>
          <p:nvPr>
            <p:ph type="title"/>
          </p:nvPr>
        </p:nvSpPr>
        <p:spPr>
          <a:xfrm>
            <a:off x="476250" y="562570"/>
            <a:ext cx="11239500" cy="857250"/>
          </a:xfrm>
          <a:prstGeom prst="rect">
            <a:avLst/>
          </a:prstGeom>
        </p:spPr>
        <p:txBody>
          <a:bodyPr/>
          <a:lstStyle>
            <a:lvl1pPr algn="ctr"/>
          </a:lstStyle>
          <a:p>
            <a:pPr lvl="0">
              <a:defRPr sz="1800">
                <a:solidFill>
                  <a:srgbClr val="000000"/>
                </a:solidFill>
              </a:defRPr>
            </a:pPr>
            <a:r>
              <a:rPr sz="4922">
                <a:solidFill>
                  <a:srgbClr val="D93E2B"/>
                </a:solidFill>
              </a:rPr>
              <a:t>Title Text</a:t>
            </a:r>
          </a:p>
        </p:txBody>
      </p:sp>
      <p:sp>
        <p:nvSpPr>
          <p:cNvPr id="41" name="Shape 41"/>
          <p:cNvSpPr>
            <a:spLocks noGrp="1"/>
          </p:cNvSpPr>
          <p:nvPr>
            <p:ph type="body" idx="1"/>
          </p:nvPr>
        </p:nvSpPr>
        <p:spPr>
          <a:xfrm>
            <a:off x="476250" y="1919883"/>
            <a:ext cx="5453063" cy="4464844"/>
          </a:xfrm>
          <a:prstGeom prst="rect">
            <a:avLst/>
          </a:prstGeom>
        </p:spPr>
        <p:txBody>
          <a:bodyPr/>
          <a:lstStyle>
            <a:lvl1pPr marL="276810" indent="-276810">
              <a:spcBef>
                <a:spcPts val="1266"/>
              </a:spcBef>
              <a:buSzPct val="65000"/>
              <a:defRPr sz="2109"/>
            </a:lvl1pPr>
            <a:lvl2pPr marL="553621" indent="-276810">
              <a:spcBef>
                <a:spcPts val="1266"/>
              </a:spcBef>
              <a:buSzPct val="65000"/>
              <a:defRPr sz="2109"/>
            </a:lvl2pPr>
            <a:lvl3pPr marL="830431" indent="-276810">
              <a:spcBef>
                <a:spcPts val="1266"/>
              </a:spcBef>
              <a:buSzPct val="65000"/>
              <a:defRPr sz="2109"/>
            </a:lvl3pPr>
            <a:lvl4pPr marL="1107242" indent="-276810">
              <a:spcBef>
                <a:spcPts val="1266"/>
              </a:spcBef>
              <a:buSzPct val="65000"/>
              <a:defRPr sz="2109"/>
            </a:lvl4pPr>
            <a:lvl5pPr marL="1384052" indent="-276810">
              <a:spcBef>
                <a:spcPts val="1266"/>
              </a:spcBef>
              <a:buSzPct val="65000"/>
              <a:defRPr sz="2109"/>
            </a:lvl5pPr>
          </a:lstStyle>
          <a:p>
            <a:pPr lvl="0">
              <a:defRPr sz="1800">
                <a:solidFill>
                  <a:srgbClr val="000000"/>
                </a:solidFill>
              </a:defRPr>
            </a:pPr>
            <a:r>
              <a:rPr sz="2109">
                <a:solidFill>
                  <a:srgbClr val="414141"/>
                </a:solidFill>
              </a:rPr>
              <a:t>Body Level One</a:t>
            </a:r>
          </a:p>
          <a:p>
            <a:pPr lvl="1">
              <a:defRPr sz="1800">
                <a:solidFill>
                  <a:srgbClr val="000000"/>
                </a:solidFill>
              </a:defRPr>
            </a:pPr>
            <a:r>
              <a:rPr sz="2109">
                <a:solidFill>
                  <a:srgbClr val="414141"/>
                </a:solidFill>
              </a:rPr>
              <a:t>Body Level Two</a:t>
            </a:r>
          </a:p>
          <a:p>
            <a:pPr lvl="2">
              <a:defRPr sz="1800">
                <a:solidFill>
                  <a:srgbClr val="000000"/>
                </a:solidFill>
              </a:defRPr>
            </a:pPr>
            <a:r>
              <a:rPr sz="2109">
                <a:solidFill>
                  <a:srgbClr val="414141"/>
                </a:solidFill>
              </a:rPr>
              <a:t>Body Level Three</a:t>
            </a:r>
          </a:p>
          <a:p>
            <a:pPr lvl="3">
              <a:defRPr sz="1800">
                <a:solidFill>
                  <a:srgbClr val="000000"/>
                </a:solidFill>
              </a:defRPr>
            </a:pPr>
            <a:r>
              <a:rPr sz="2109">
                <a:solidFill>
                  <a:srgbClr val="414141"/>
                </a:solidFill>
              </a:rPr>
              <a:t>Body Level Four</a:t>
            </a:r>
          </a:p>
          <a:p>
            <a:pPr lvl="4">
              <a:defRPr sz="1800">
                <a:solidFill>
                  <a:srgbClr val="000000"/>
                </a:solidFill>
              </a:defRPr>
            </a:pPr>
            <a:r>
              <a:rPr sz="2109">
                <a:solidFill>
                  <a:srgbClr val="414141"/>
                </a:solidFill>
              </a:rPr>
              <a:t>Body Level Five</a:t>
            </a:r>
          </a:p>
        </p:txBody>
      </p:sp>
    </p:spTree>
    <p:extLst>
      <p:ext uri="{BB962C8B-B14F-4D97-AF65-F5344CB8AC3E}">
        <p14:creationId xmlns:p14="http://schemas.microsoft.com/office/powerpoint/2010/main" val="23098581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43" name="Shape 43"/>
          <p:cNvSpPr>
            <a:spLocks noGrp="1"/>
          </p:cNvSpPr>
          <p:nvPr>
            <p:ph type="body" idx="1"/>
          </p:nvPr>
        </p:nvSpPr>
        <p:spPr>
          <a:xfrm>
            <a:off x="476250" y="892969"/>
            <a:ext cx="11239500" cy="5072063"/>
          </a:xfrm>
          <a:prstGeom prst="rect">
            <a:avLst/>
          </a:prstGeom>
        </p:spPr>
        <p:txBody>
          <a:bodyPr/>
          <a:lstStyle/>
          <a:p>
            <a:pPr lvl="0">
              <a:defRPr sz="1800">
                <a:solidFill>
                  <a:srgbClr val="000000"/>
                </a:solidFill>
              </a:defRPr>
            </a:pPr>
            <a:r>
              <a:rPr sz="2531">
                <a:solidFill>
                  <a:srgbClr val="414141"/>
                </a:solidFill>
              </a:rPr>
              <a:t>Body Level One</a:t>
            </a:r>
          </a:p>
          <a:p>
            <a:pPr lvl="1">
              <a:defRPr sz="1800">
                <a:solidFill>
                  <a:srgbClr val="000000"/>
                </a:solidFill>
              </a:defRPr>
            </a:pPr>
            <a:r>
              <a:rPr sz="2531">
                <a:solidFill>
                  <a:srgbClr val="414141"/>
                </a:solidFill>
              </a:rPr>
              <a:t>Body Level Two</a:t>
            </a:r>
          </a:p>
          <a:p>
            <a:pPr lvl="2">
              <a:defRPr sz="1800">
                <a:solidFill>
                  <a:srgbClr val="000000"/>
                </a:solidFill>
              </a:defRPr>
            </a:pPr>
            <a:r>
              <a:rPr sz="2531">
                <a:solidFill>
                  <a:srgbClr val="414141"/>
                </a:solidFill>
              </a:rPr>
              <a:t>Body Level Three</a:t>
            </a:r>
          </a:p>
          <a:p>
            <a:pPr lvl="3">
              <a:defRPr sz="1800">
                <a:solidFill>
                  <a:srgbClr val="000000"/>
                </a:solidFill>
              </a:defRPr>
            </a:pPr>
            <a:r>
              <a:rPr sz="2531">
                <a:solidFill>
                  <a:srgbClr val="414141"/>
                </a:solidFill>
              </a:rPr>
              <a:t>Body Level Four</a:t>
            </a:r>
          </a:p>
          <a:p>
            <a:pPr lvl="4">
              <a:defRPr sz="1800">
                <a:solidFill>
                  <a:srgbClr val="000000"/>
                </a:solidFill>
              </a:defRPr>
            </a:pPr>
            <a:r>
              <a:rPr sz="2531">
                <a:solidFill>
                  <a:srgbClr val="414141"/>
                </a:solidFill>
              </a:rPr>
              <a:t>Body Level Five</a:t>
            </a:r>
          </a:p>
        </p:txBody>
      </p:sp>
    </p:spTree>
    <p:extLst>
      <p:ext uri="{BB962C8B-B14F-4D97-AF65-F5344CB8AC3E}">
        <p14:creationId xmlns:p14="http://schemas.microsoft.com/office/powerpoint/2010/main" val="106102312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2.png"/><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image" Target="../media/image6.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7.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8.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9.tif"/><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hyperlink" Target="mailto:enrica.chiadroni@lnf.infn.it" TargetMode="Externa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hueOff val="-42304"/>
            <a:satOff val="23749"/>
            <a:lumOff val="-45745"/>
          </a:schemeClr>
        </a:solidFill>
        <a:effectLst/>
      </p:bgPr>
    </p:bg>
    <p:spTree>
      <p:nvGrpSpPr>
        <p:cNvPr id="1" name=""/>
        <p:cNvGrpSpPr/>
        <p:nvPr/>
      </p:nvGrpSpPr>
      <p:grpSpPr>
        <a:xfrm>
          <a:off x="0" y="0"/>
          <a:ext cx="0" cy="0"/>
          <a:chOff x="0" y="0"/>
          <a:chExt cx="0" cy="0"/>
        </a:xfrm>
      </p:grpSpPr>
      <p:sp>
        <p:nvSpPr>
          <p:cNvPr id="2" name="Titolo programma"/>
          <p:cNvSpPr txBox="1">
            <a:spLocks noGrp="1"/>
          </p:cNvSpPr>
          <p:nvPr>
            <p:ph type="title" hasCustomPrompt="1"/>
          </p:nvPr>
        </p:nvSpPr>
        <p:spPr>
          <a:xfrm>
            <a:off x="287821" y="440541"/>
            <a:ext cx="11620501" cy="975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 programma</a:t>
            </a:r>
          </a:p>
        </p:txBody>
      </p:sp>
      <p:sp>
        <p:nvSpPr>
          <p:cNvPr id="3" name="Linea"/>
          <p:cNvSpPr/>
          <p:nvPr/>
        </p:nvSpPr>
        <p:spPr>
          <a:xfrm>
            <a:off x="319571" y="346454"/>
            <a:ext cx="11557001" cy="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4" name="Corpo livello uno…"/>
          <p:cNvSpPr txBox="1">
            <a:spLocks noGrp="1"/>
          </p:cNvSpPr>
          <p:nvPr>
            <p:ph type="body" idx="1" hasCustomPrompt="1"/>
          </p:nvPr>
        </p:nvSpPr>
        <p:spPr>
          <a:xfrm>
            <a:off x="287821" y="1638300"/>
            <a:ext cx="11620501" cy="4935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Argomenti del programma</a:t>
            </a:r>
          </a:p>
          <a:p>
            <a:pPr lvl="1"/>
            <a:endParaRPr/>
          </a:p>
          <a:p>
            <a:pPr lvl="2"/>
            <a:endParaRPr/>
          </a:p>
          <a:p>
            <a:pPr lvl="3"/>
            <a:endParaRPr/>
          </a:p>
          <a:p>
            <a:pPr lvl="4"/>
            <a:endParaRPr/>
          </a:p>
        </p:txBody>
      </p:sp>
      <p:sp>
        <p:nvSpPr>
          <p:cNvPr id="5" name="Numero diapositiva"/>
          <p:cNvSpPr txBox="1">
            <a:spLocks noGrp="1"/>
          </p:cNvSpPr>
          <p:nvPr>
            <p:ph type="sldNum" sz="quarter" idx="2"/>
          </p:nvPr>
        </p:nvSpPr>
        <p:spPr>
          <a:xfrm>
            <a:off x="11556404" y="6093687"/>
            <a:ext cx="345224" cy="318036"/>
          </a:xfrm>
          <a:prstGeom prst="rect">
            <a:avLst/>
          </a:prstGeom>
          <a:ln w="12700">
            <a:miter lim="400000"/>
          </a:ln>
        </p:spPr>
        <p:txBody>
          <a:bodyPr wrap="none" lIns="50800" tIns="50800" rIns="50800" bIns="50800" anchor="b">
            <a:spAutoFit/>
          </a:bodyPr>
          <a:lstStyle>
            <a:lvl1pPr algn="r">
              <a:lnSpc>
                <a:spcPct val="100000"/>
              </a:lnSpc>
              <a:spcBef>
                <a:spcPts val="0"/>
              </a:spcBef>
              <a:defRPr sz="1400" spc="14">
                <a:solidFill>
                  <a:srgbClr val="FFFFFF"/>
                </a:solidFill>
                <a:latin typeface="Founders Grotesk Condensed"/>
                <a:ea typeface="Founders Grotesk Condensed"/>
                <a:cs typeface="Founders Grotesk Condensed"/>
                <a:sym typeface="Founders Grotesk Condensed"/>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transition spd="med"/>
  <p:txStyles>
    <p:titleStyle>
      <a:lvl1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1pPr>
      <a:lvl2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2pPr>
      <a:lvl3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3pPr>
      <a:lvl4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4pPr>
      <a:lvl5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5pPr>
      <a:lvl6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6pPr>
      <a:lvl7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7pPr>
      <a:lvl8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8pPr>
      <a:lvl9pPr marL="0" marR="0" indent="0" algn="l" defTabSz="412750" rtl="0" latinLnBrk="0">
        <a:lnSpc>
          <a:spcPct val="80000"/>
        </a:lnSpc>
        <a:spcBef>
          <a:spcPts val="0"/>
        </a:spcBef>
        <a:spcAft>
          <a:spcPts val="0"/>
        </a:spcAft>
        <a:buClrTx/>
        <a:buSzTx/>
        <a:buFontTx/>
        <a:buNone/>
        <a:tabLst/>
        <a:defRPr sz="4000" b="0" i="0" u="none" strike="noStrike" cap="none" spc="-40" baseline="0">
          <a:solidFill>
            <a:schemeClr val="accent4"/>
          </a:solidFill>
          <a:uFillTx/>
          <a:latin typeface="Founders Grotesk"/>
          <a:ea typeface="Founders Grotesk"/>
          <a:cs typeface="Founders Grotesk"/>
          <a:sym typeface="Founders Grotesk"/>
        </a:defRPr>
      </a:lvl9pPr>
    </p:titleStyle>
    <p:bodyStyle>
      <a:lvl1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1pPr>
      <a:lvl2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2pPr>
      <a:lvl3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3pPr>
      <a:lvl4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4pPr>
      <a:lvl5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5pPr>
      <a:lvl6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6pPr>
      <a:lvl7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7pPr>
      <a:lvl8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8pPr>
      <a:lvl9pPr marL="0" marR="0" indent="0" algn="l" defTabSz="234950" rtl="0" latinLnBrk="0">
        <a:lnSpc>
          <a:spcPct val="120000"/>
        </a:lnSpc>
        <a:spcBef>
          <a:spcPts val="0"/>
        </a:spcBef>
        <a:spcAft>
          <a:spcPts val="0"/>
        </a:spcAft>
        <a:buClrTx/>
        <a:buSzTx/>
        <a:buFontTx/>
        <a:buNone/>
        <a:tabLst>
          <a:tab pos="234950" algn="l"/>
        </a:tabLst>
        <a:defRPr sz="4000" b="0" i="0" u="none" strike="noStrike" cap="none" spc="0" baseline="0">
          <a:solidFill>
            <a:srgbClr val="C3CCB0"/>
          </a:solidFill>
          <a:uFillTx/>
          <a:latin typeface="+mn-lt"/>
          <a:ea typeface="+mn-ea"/>
          <a:cs typeface="+mn-cs"/>
          <a:sym typeface="Founders Grotesk Semibold"/>
        </a:defRPr>
      </a:lvl9pPr>
    </p:bodyStyle>
    <p:otherStyle>
      <a:lvl1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1pPr>
      <a:lvl2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2pPr>
      <a:lvl3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3pPr>
      <a:lvl4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4pPr>
      <a:lvl5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5pPr>
      <a:lvl6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6pPr>
      <a:lvl7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7pPr>
      <a:lvl8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8pPr>
      <a:lvl9pPr marL="0" marR="0" indent="0" algn="r" defTabSz="412750" rtl="0" latinLnBrk="0">
        <a:lnSpc>
          <a:spcPct val="100000"/>
        </a:lnSpc>
        <a:spcBef>
          <a:spcPts val="0"/>
        </a:spcBef>
        <a:spcAft>
          <a:spcPts val="0"/>
        </a:spcAft>
        <a:buClrTx/>
        <a:buSzTx/>
        <a:buFontTx/>
        <a:buNone/>
        <a:tabLst/>
        <a:defRPr sz="1400" b="0" i="0" u="none" strike="noStrike" cap="none" spc="14" baseline="0">
          <a:solidFill>
            <a:schemeClr val="tx1"/>
          </a:solidFill>
          <a:uFillTx/>
          <a:latin typeface="+mn-lt"/>
          <a:ea typeface="+mn-ea"/>
          <a:cs typeface="+mn-cs"/>
          <a:sym typeface="Founders Grotesk Condense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12192000" cy="1441451"/>
          </a:xfrm>
          <a:prstGeom prst="rect">
            <a:avLst/>
          </a:prstGeom>
        </p:spPr>
      </p:pic>
      <p:sp>
        <p:nvSpPr>
          <p:cNvPr id="2" name="Title Placeholder 1"/>
          <p:cNvSpPr>
            <a:spLocks noGrp="1"/>
          </p:cNvSpPr>
          <p:nvPr>
            <p:ph type="title"/>
          </p:nvPr>
        </p:nvSpPr>
        <p:spPr>
          <a:xfrm>
            <a:off x="2895600" y="764374"/>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1"/>
            <a:ext cx="291084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48A87A34-81AB-432B-8DAE-1953F412C126}" type="datetimeFigureOut">
              <a:rPr lang="en-US" dirty="0"/>
              <a:pPr/>
              <a:t>7/6/20</a:t>
            </a:fld>
            <a:endParaRPr lang="en-US" dirty="0"/>
          </a:p>
        </p:txBody>
      </p:sp>
      <p:sp>
        <p:nvSpPr>
          <p:cNvPr id="5" name="Footer Placeholder 4"/>
          <p:cNvSpPr>
            <a:spLocks noGrp="1"/>
          </p:cNvSpPr>
          <p:nvPr>
            <p:ph type="ftr" sz="quarter" idx="3"/>
          </p:nvPr>
        </p:nvSpPr>
        <p:spPr>
          <a:xfrm>
            <a:off x="685800" y="6355846"/>
            <a:ext cx="7772400" cy="365125"/>
          </a:xfrm>
          <a:prstGeom prst="rect">
            <a:avLst/>
          </a:prstGeom>
        </p:spPr>
        <p:txBody>
          <a:bodyPr vert="horz" lIns="91440" tIns="45720" rIns="91440" bIns="45720" rtlCol="0" anchor="ctr"/>
          <a:lstStyle>
            <a:lvl1pPr algn="l">
              <a:defRPr sz="1051">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DF28FB93-0A08-4E7D-8E63-9EFA29F1E093}" type="slidenum">
              <a:rPr lang="en-US" smtClean="0"/>
              <a:pPr/>
              <a:t>‹N›</a:t>
            </a:fld>
            <a:endParaRPr lang="en-US" dirty="0"/>
          </a:p>
        </p:txBody>
      </p:sp>
      <p:pic>
        <p:nvPicPr>
          <p:cNvPr id="8" name="Picture 7">
            <a:extLst>
              <a:ext uri="{FF2B5EF4-FFF2-40B4-BE49-F238E27FC236}">
                <a16:creationId xmlns:a16="http://schemas.microsoft.com/office/drawing/2014/main" id="{B45370DB-CBAA-AD48-B06A-710BEE1B3CF1}"/>
              </a:ext>
            </a:extLst>
          </p:cNvPr>
          <p:cNvPicPr>
            <a:picLocks noChangeAspect="1"/>
          </p:cNvPicPr>
          <p:nvPr userDrawn="1"/>
        </p:nvPicPr>
        <p:blipFill>
          <a:blip r:embed="rId26"/>
          <a:stretch>
            <a:fillRect/>
          </a:stretch>
        </p:blipFill>
        <p:spPr>
          <a:xfrm>
            <a:off x="2" y="1"/>
            <a:ext cx="2323071" cy="769243"/>
          </a:xfrm>
          <a:prstGeom prst="rect">
            <a:avLst/>
          </a:prstGeom>
        </p:spPr>
      </p:pic>
      <p:sp>
        <p:nvSpPr>
          <p:cNvPr id="9" name="Rectangle 8">
            <a:extLst>
              <a:ext uri="{FF2B5EF4-FFF2-40B4-BE49-F238E27FC236}">
                <a16:creationId xmlns:a16="http://schemas.microsoft.com/office/drawing/2014/main" id="{B00B4CAD-7053-7D4B-903C-54E55A3914FA}"/>
              </a:ext>
            </a:extLst>
          </p:cNvPr>
          <p:cNvSpPr/>
          <p:nvPr userDrawn="1"/>
        </p:nvSpPr>
        <p:spPr>
          <a:xfrm>
            <a:off x="792480" y="6400799"/>
            <a:ext cx="4387548" cy="319446"/>
          </a:xfrm>
          <a:prstGeom prst="rect">
            <a:avLst/>
          </a:prstGeom>
        </p:spPr>
        <p:txBody>
          <a:bodyPr wrap="none">
            <a:spAutoFit/>
          </a:bodyPr>
          <a:lstStyle/>
          <a:p>
            <a:pPr>
              <a:defRPr/>
            </a:pPr>
            <a:r>
              <a:rPr lang="it-IT" sz="1800" dirty="0" err="1">
                <a:latin typeface="Calibri" panose="020F0502020204030204" pitchFamily="34" charset="0"/>
                <a:cs typeface="Calibri" panose="020F0502020204030204" pitchFamily="34" charset="0"/>
              </a:rPr>
              <a:t>CdL</a:t>
            </a:r>
            <a:r>
              <a:rPr lang="it-IT" sz="1800" dirty="0">
                <a:latin typeface="Calibri" panose="020F0502020204030204" pitchFamily="34" charset="0"/>
                <a:cs typeface="Calibri" panose="020F0502020204030204" pitchFamily="34" charset="0"/>
              </a:rPr>
              <a:t> Preventivi LNF 7-7-2020		</a:t>
            </a:r>
            <a:r>
              <a:rPr lang="it-IT" sz="1800" dirty="0" err="1">
                <a:latin typeface="Calibri" panose="020F0502020204030204" pitchFamily="34" charset="0"/>
                <a:cs typeface="Calibri" panose="020F0502020204030204" pitchFamily="34" charset="0"/>
              </a:rPr>
              <a:t>R</a:t>
            </a:r>
            <a:r>
              <a:rPr lang="it-IT" sz="1800" dirty="0">
                <a:latin typeface="Calibri" panose="020F0502020204030204" pitchFamily="34" charset="0"/>
                <a:cs typeface="Calibri" panose="020F0502020204030204" pitchFamily="34" charset="0"/>
              </a:rPr>
              <a:t>. Cimino</a:t>
            </a:r>
          </a:p>
        </p:txBody>
      </p:sp>
    </p:spTree>
    <p:extLst>
      <p:ext uri="{BB962C8B-B14F-4D97-AF65-F5344CB8AC3E}">
        <p14:creationId xmlns:p14="http://schemas.microsoft.com/office/powerpoint/2010/main" val="111485258"/>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9" r:id="rId23"/>
  </p:sldLayoutIdLst>
  <p:txStyles>
    <p:titleStyle>
      <a:lvl1pPr algn="r" defTabSz="914377"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66671" y="121349"/>
            <a:ext cx="3378903" cy="677108"/>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757363" y="1709779"/>
            <a:ext cx="10677274"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6500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6500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7/6/20</a:t>
            </a:fld>
            <a:endParaRPr lang="en-US"/>
          </a:p>
        </p:txBody>
      </p:sp>
      <p:sp>
        <p:nvSpPr>
          <p:cNvPr id="6" name="Holder 6"/>
          <p:cNvSpPr>
            <a:spLocks noGrp="1"/>
          </p:cNvSpPr>
          <p:nvPr>
            <p:ph type="sldNum" sz="quarter" idx="7"/>
          </p:nvPr>
        </p:nvSpPr>
        <p:spPr>
          <a:xfrm>
            <a:off x="8778240" y="6377940"/>
            <a:ext cx="2804160" cy="26500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6423872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721" r:id="rId6"/>
  </p:sldLayoutIdLst>
  <p:txStyles>
    <p:titleStyle>
      <a:lvl1pPr>
        <a:defRPr>
          <a:latin typeface="+mj-lt"/>
          <a:ea typeface="+mj-ea"/>
          <a:cs typeface="+mj-cs"/>
        </a:defRPr>
      </a:lvl1pPr>
    </p:titleStyle>
    <p:bodyStyle>
      <a:lvl1pPr marL="0">
        <a:defRPr>
          <a:latin typeface="+mn-lt"/>
          <a:ea typeface="+mn-ea"/>
          <a:cs typeface="+mn-cs"/>
        </a:defRPr>
      </a:lvl1pPr>
      <a:lvl2pPr marL="552801">
        <a:defRPr>
          <a:latin typeface="+mn-lt"/>
          <a:ea typeface="+mn-ea"/>
          <a:cs typeface="+mn-cs"/>
        </a:defRPr>
      </a:lvl2pPr>
      <a:lvl3pPr marL="1105601">
        <a:defRPr>
          <a:latin typeface="+mn-lt"/>
          <a:ea typeface="+mn-ea"/>
          <a:cs typeface="+mn-cs"/>
        </a:defRPr>
      </a:lvl3pPr>
      <a:lvl4pPr marL="1658402">
        <a:defRPr>
          <a:latin typeface="+mn-lt"/>
          <a:ea typeface="+mn-ea"/>
          <a:cs typeface="+mn-cs"/>
        </a:defRPr>
      </a:lvl4pPr>
      <a:lvl5pPr marL="2211202">
        <a:defRPr>
          <a:latin typeface="+mn-lt"/>
          <a:ea typeface="+mn-ea"/>
          <a:cs typeface="+mn-cs"/>
        </a:defRPr>
      </a:lvl5pPr>
      <a:lvl6pPr marL="2764003">
        <a:defRPr>
          <a:latin typeface="+mn-lt"/>
          <a:ea typeface="+mn-ea"/>
          <a:cs typeface="+mn-cs"/>
        </a:defRPr>
      </a:lvl6pPr>
      <a:lvl7pPr marL="3316803">
        <a:defRPr>
          <a:latin typeface="+mn-lt"/>
          <a:ea typeface="+mn-ea"/>
          <a:cs typeface="+mn-cs"/>
        </a:defRPr>
      </a:lvl7pPr>
      <a:lvl8pPr marL="3869604">
        <a:defRPr>
          <a:latin typeface="+mn-lt"/>
          <a:ea typeface="+mn-ea"/>
          <a:cs typeface="+mn-cs"/>
        </a:defRPr>
      </a:lvl8pPr>
      <a:lvl9pPr marL="4422404">
        <a:defRPr>
          <a:latin typeface="+mn-lt"/>
          <a:ea typeface="+mn-ea"/>
          <a:cs typeface="+mn-cs"/>
        </a:defRPr>
      </a:lvl9pPr>
    </p:bodyStyle>
    <p:otherStyle>
      <a:lvl1pPr marL="0">
        <a:defRPr>
          <a:latin typeface="+mn-lt"/>
          <a:ea typeface="+mn-ea"/>
          <a:cs typeface="+mn-cs"/>
        </a:defRPr>
      </a:lvl1pPr>
      <a:lvl2pPr marL="552801">
        <a:defRPr>
          <a:latin typeface="+mn-lt"/>
          <a:ea typeface="+mn-ea"/>
          <a:cs typeface="+mn-cs"/>
        </a:defRPr>
      </a:lvl2pPr>
      <a:lvl3pPr marL="1105601">
        <a:defRPr>
          <a:latin typeface="+mn-lt"/>
          <a:ea typeface="+mn-ea"/>
          <a:cs typeface="+mn-cs"/>
        </a:defRPr>
      </a:lvl3pPr>
      <a:lvl4pPr marL="1658402">
        <a:defRPr>
          <a:latin typeface="+mn-lt"/>
          <a:ea typeface="+mn-ea"/>
          <a:cs typeface="+mn-cs"/>
        </a:defRPr>
      </a:lvl4pPr>
      <a:lvl5pPr marL="2211202">
        <a:defRPr>
          <a:latin typeface="+mn-lt"/>
          <a:ea typeface="+mn-ea"/>
          <a:cs typeface="+mn-cs"/>
        </a:defRPr>
      </a:lvl5pPr>
      <a:lvl6pPr marL="2764003">
        <a:defRPr>
          <a:latin typeface="+mn-lt"/>
          <a:ea typeface="+mn-ea"/>
          <a:cs typeface="+mn-cs"/>
        </a:defRPr>
      </a:lvl6pPr>
      <a:lvl7pPr marL="3316803">
        <a:defRPr>
          <a:latin typeface="+mn-lt"/>
          <a:ea typeface="+mn-ea"/>
          <a:cs typeface="+mn-cs"/>
        </a:defRPr>
      </a:lvl7pPr>
      <a:lvl8pPr marL="3869604">
        <a:defRPr>
          <a:latin typeface="+mn-lt"/>
          <a:ea typeface="+mn-ea"/>
          <a:cs typeface="+mn-cs"/>
        </a:defRPr>
      </a:lvl8pPr>
      <a:lvl9pPr marL="4422404">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0EE57F-E344-F148-ABF1-DC3735F648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2C058849-930A-9F4C-B178-C339CE0040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DB162AF7-5913-9743-8FEE-A811626FCB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9A1E8-AC39-B443-975A-5CB8F515A623}" type="datetimeFigureOut">
              <a:t>06/07/20</a:t>
            </a:fld>
            <a:endParaRPr lang="it-IT"/>
          </a:p>
        </p:txBody>
      </p:sp>
      <p:sp>
        <p:nvSpPr>
          <p:cNvPr id="5" name="Footer Placeholder 4">
            <a:extLst>
              <a:ext uri="{FF2B5EF4-FFF2-40B4-BE49-F238E27FC236}">
                <a16:creationId xmlns:a16="http://schemas.microsoft.com/office/drawing/2014/main" id="{E13B0BC8-7376-AC47-BDA6-C4CD99DB6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EE190BCE-247D-B843-A377-BAC9A0F5A5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5C64B-7E0A-514E-88A2-641EF6136A1B}" type="slidenum">
              <a:t>‹N›</a:t>
            </a:fld>
            <a:endParaRPr lang="it-IT"/>
          </a:p>
        </p:txBody>
      </p:sp>
    </p:spTree>
    <p:extLst>
      <p:ext uri="{BB962C8B-B14F-4D97-AF65-F5344CB8AC3E}">
        <p14:creationId xmlns:p14="http://schemas.microsoft.com/office/powerpoint/2010/main" val="27450853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D26BF-6393-544A-8EE1-1DAEB96430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73561F4-D038-A645-9E52-7305EE6AA7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8A6D9BF-3FD0-EC41-A8B9-FFA0935DC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A669-CCE5-E844-9CC2-435E2545A04A}" type="datetimeFigureOut">
              <a:rPr lang="it-IT" smtClean="0"/>
              <a:t>06/07/20</a:t>
            </a:fld>
            <a:endParaRPr lang="it-IT"/>
          </a:p>
        </p:txBody>
      </p:sp>
      <p:sp>
        <p:nvSpPr>
          <p:cNvPr id="5" name="Footer Placeholder 4">
            <a:extLst>
              <a:ext uri="{FF2B5EF4-FFF2-40B4-BE49-F238E27FC236}">
                <a16:creationId xmlns:a16="http://schemas.microsoft.com/office/drawing/2014/main" id="{82C44451-4E94-1949-8871-C5777F36C5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A48B619E-5871-6247-AE09-6883996A2C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D8553-F674-A747-886F-F23C7B7F4C29}" type="slidenum">
              <a:rPr lang="it-IT" smtClean="0"/>
              <a:t>‹N›</a:t>
            </a:fld>
            <a:endParaRPr lang="it-IT"/>
          </a:p>
        </p:txBody>
      </p:sp>
    </p:spTree>
    <p:extLst>
      <p:ext uri="{BB962C8B-B14F-4D97-AF65-F5344CB8AC3E}">
        <p14:creationId xmlns:p14="http://schemas.microsoft.com/office/powerpoint/2010/main" val="36761040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31156" y="446484"/>
            <a:ext cx="8929688" cy="553998"/>
          </a:xfrm>
          <a:prstGeom prst="rect">
            <a:avLst/>
          </a:prstGeom>
        </p:spPr>
        <p:txBody>
          <a:bodyPr wrap="square" lIns="0" tIns="0" rIns="0" bIns="0">
            <a:spAutoFit/>
          </a:bodyPr>
          <a:lstStyle>
            <a:lvl1pPr>
              <a:defRPr sz="3600" b="1" i="0">
                <a:solidFill>
                  <a:srgbClr val="0365C0"/>
                </a:solidFill>
                <a:latin typeface="Helvetica"/>
                <a:cs typeface="Helvetica"/>
              </a:defRPr>
            </a:lvl1pPr>
          </a:lstStyle>
          <a:p>
            <a:endParaRPr/>
          </a:p>
        </p:txBody>
      </p:sp>
      <p:sp>
        <p:nvSpPr>
          <p:cNvPr id="3" name="Holder 3"/>
          <p:cNvSpPr>
            <a:spLocks noGrp="1"/>
          </p:cNvSpPr>
          <p:nvPr>
            <p:ph type="body" idx="1"/>
          </p:nvPr>
        </p:nvSpPr>
        <p:spPr>
          <a:xfrm>
            <a:off x="873324" y="1407319"/>
            <a:ext cx="10445353" cy="430887"/>
          </a:xfrm>
          <a:prstGeom prst="rect">
            <a:avLst/>
          </a:prstGeom>
        </p:spPr>
        <p:txBody>
          <a:bodyPr wrap="square" lIns="0" tIns="0" rIns="0" bIns="0">
            <a:spAutoFit/>
          </a:bodyPr>
          <a:lstStyle>
            <a:lvl1pPr>
              <a:defRPr sz="2800" b="0" i="0">
                <a:solidFill>
                  <a:schemeClr val="tx1"/>
                </a:solidFill>
                <a:latin typeface="Helvetica"/>
                <a:cs typeface="Helvetica"/>
              </a:defRPr>
            </a:lvl1pPr>
          </a:lstStyle>
          <a:p>
            <a:endParaRPr/>
          </a:p>
        </p:txBody>
      </p:sp>
      <p:sp>
        <p:nvSpPr>
          <p:cNvPr id="4" name="Holder 4"/>
          <p:cNvSpPr>
            <a:spLocks noGrp="1"/>
          </p:cNvSpPr>
          <p:nvPr>
            <p:ph type="ftr" sz="quarter" idx="5"/>
          </p:nvPr>
        </p:nvSpPr>
        <p:spPr>
          <a:xfrm>
            <a:off x="4145280" y="6377940"/>
            <a:ext cx="3901440" cy="26500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6500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7/6/20</a:t>
            </a:fld>
            <a:endParaRPr lang="en-US"/>
          </a:p>
        </p:txBody>
      </p:sp>
      <p:sp>
        <p:nvSpPr>
          <p:cNvPr id="6" name="Holder 6"/>
          <p:cNvSpPr>
            <a:spLocks noGrp="1"/>
          </p:cNvSpPr>
          <p:nvPr>
            <p:ph type="sldNum" sz="quarter" idx="7"/>
          </p:nvPr>
        </p:nvSpPr>
        <p:spPr>
          <a:xfrm>
            <a:off x="5988844" y="6564570"/>
            <a:ext cx="191094" cy="503215"/>
          </a:xfrm>
          <a:prstGeom prst="rect">
            <a:avLst/>
          </a:prstGeom>
        </p:spPr>
        <p:txBody>
          <a:bodyPr wrap="square" lIns="0" tIns="0" rIns="0" bIns="0">
            <a:spAutoFit/>
          </a:bodyPr>
          <a:lstStyle>
            <a:lvl1pPr>
              <a:defRPr sz="1266" b="0" i="0">
                <a:solidFill>
                  <a:schemeClr val="tx1"/>
                </a:solidFill>
                <a:latin typeface="Helvetica-Light"/>
                <a:cs typeface="Helvetica-Light"/>
              </a:defRPr>
            </a:lvl1pPr>
          </a:lstStyle>
          <a:p>
            <a:pPr marL="26788">
              <a:lnSpc>
                <a:spcPts val="1297"/>
              </a:lnSpc>
            </a:pPr>
            <a:fld id="{81D60167-4931-47E6-BA6A-407CBD079E47}" type="slidenum">
              <a:rPr lang="it-IT" smtClean="0"/>
              <a:pPr marL="26788">
                <a:lnSpc>
                  <a:spcPts val="1297"/>
                </a:lnSpc>
              </a:pPr>
              <a:t>‹N›</a:t>
            </a:fld>
            <a:endParaRPr lang="it-IT" dirty="0"/>
          </a:p>
        </p:txBody>
      </p:sp>
    </p:spTree>
    <p:extLst>
      <p:ext uri="{BB962C8B-B14F-4D97-AF65-F5344CB8AC3E}">
        <p14:creationId xmlns:p14="http://schemas.microsoft.com/office/powerpoint/2010/main" val="18487922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72" r:id="rId6"/>
    <p:sldLayoutId id="2147483773" r:id="rId7"/>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Line"/>
          <p:cNvSpPr/>
          <p:nvPr/>
        </p:nvSpPr>
        <p:spPr>
          <a:xfrm flipV="1">
            <a:off x="381000" y="4317816"/>
            <a:ext cx="11430001" cy="186"/>
          </a:xfrm>
          <a:prstGeom prst="line">
            <a:avLst/>
          </a:prstGeom>
          <a:ln w="38100">
            <a:solidFill>
              <a:srgbClr val="A6AAA9"/>
            </a:solidFill>
            <a:miter lim="400000"/>
          </a:ln>
        </p:spPr>
        <p:txBody>
          <a:bodyPr lIns="32145" tIns="32145" rIns="32145" bIns="32145"/>
          <a:lstStyle/>
          <a:p>
            <a:pPr>
              <a:defRPr>
                <a:solidFill>
                  <a:srgbClr val="838787"/>
                </a:solidFill>
              </a:defRPr>
            </a:pPr>
            <a:endParaRPr sz="1477"/>
          </a:p>
        </p:txBody>
      </p:sp>
      <p:sp>
        <p:nvSpPr>
          <p:cNvPr id="3" name="Title Text"/>
          <p:cNvSpPr txBox="1">
            <a:spLocks noGrp="1"/>
          </p:cNvSpPr>
          <p:nvPr>
            <p:ph type="title"/>
          </p:nvPr>
        </p:nvSpPr>
        <p:spPr>
          <a:xfrm>
            <a:off x="381000" y="4518422"/>
            <a:ext cx="11430000" cy="190202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381000" y="3000375"/>
            <a:ext cx="11430000" cy="12680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r>
              <a:t>Body Level One</a:t>
            </a:r>
          </a:p>
          <a:p>
            <a:pPr lvl="1"/>
            <a:r>
              <a:t>Body Level Two</a:t>
            </a:r>
          </a:p>
          <a:p>
            <a:pPr lvl="2"/>
            <a:r>
              <a:t>Body Level Three</a:t>
            </a:r>
          </a:p>
          <a:p>
            <a:pPr lvl="3"/>
            <a:r>
              <a:t>Body Level Four</a:t>
            </a:r>
          </a:p>
          <a:p>
            <a:pPr lvl="4"/>
            <a:r>
              <a:t>Body Level Five</a:t>
            </a:r>
          </a:p>
        </p:txBody>
      </p:sp>
      <p:sp>
        <p:nvSpPr>
          <p:cNvPr id="5" name="Gruppo V - Frascati 2 luglio 2018"/>
          <p:cNvSpPr txBox="1"/>
          <p:nvPr/>
        </p:nvSpPr>
        <p:spPr>
          <a:xfrm>
            <a:off x="8314705" y="6500570"/>
            <a:ext cx="4405314" cy="26738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ctr">
              <a:spcBef>
                <a:spcPts val="0"/>
              </a:spcBef>
              <a:defRPr sz="2200">
                <a:solidFill>
                  <a:srgbClr val="FF3A15"/>
                </a:solidFill>
              </a:defRPr>
            </a:lvl1pPr>
          </a:lstStyle>
          <a:p>
            <a:r>
              <a:rPr sz="1547"/>
              <a:t>Gruppo V - Frascati 9 luglio 2019</a:t>
            </a:r>
          </a:p>
        </p:txBody>
      </p:sp>
      <p:pic>
        <p:nvPicPr>
          <p:cNvPr id="6" name="Image" descr="Image"/>
          <p:cNvPicPr>
            <a:picLocks noChangeAspect="1"/>
          </p:cNvPicPr>
          <p:nvPr/>
        </p:nvPicPr>
        <p:blipFill>
          <a:blip r:embed="rId20"/>
          <a:stretch>
            <a:fillRect/>
          </a:stretch>
        </p:blipFill>
        <p:spPr>
          <a:xfrm>
            <a:off x="10728287" y="208682"/>
            <a:ext cx="1190627" cy="482205"/>
          </a:xfrm>
          <a:prstGeom prst="rect">
            <a:avLst/>
          </a:prstGeom>
          <a:ln w="12700">
            <a:miter lim="400000"/>
          </a:ln>
        </p:spPr>
      </p:pic>
      <p:sp>
        <p:nvSpPr>
          <p:cNvPr id="7" name="Slide Number"/>
          <p:cNvSpPr txBox="1">
            <a:spLocks noGrp="1"/>
          </p:cNvSpPr>
          <p:nvPr>
            <p:ph type="sldNum" sz="quarter" idx="2"/>
          </p:nvPr>
        </p:nvSpPr>
        <p:spPr>
          <a:xfrm>
            <a:off x="11432290" y="303609"/>
            <a:ext cx="381466" cy="321469"/>
          </a:xfrm>
          <a:prstGeom prst="rect">
            <a:avLst/>
          </a:prstGeom>
          <a:ln w="12700">
            <a:miter lim="400000"/>
          </a:ln>
        </p:spPr>
        <p:txBody>
          <a:bodyPr wrap="none" lIns="50800" tIns="50800" rIns="50800" bIns="50800">
            <a:spAutoFit/>
          </a:bodyPr>
          <a:lstStyle>
            <a:lvl1pPr algn="r">
              <a:lnSpc>
                <a:spcPct val="80000"/>
              </a:lnSpc>
              <a:spcBef>
                <a:spcPts val="0"/>
              </a:spcBef>
              <a:defRPr sz="1687">
                <a:solidFill>
                  <a:srgbClr val="838787"/>
                </a:solidFill>
                <a:latin typeface="DIN Alternate"/>
                <a:ea typeface="DIN Alternate"/>
                <a:cs typeface="DIN Alternate"/>
                <a:sym typeface="DIN Alternate"/>
              </a:defRPr>
            </a:lvl1pPr>
          </a:lstStyle>
          <a:p>
            <a:fld id="{86CB4B4D-7CA3-9044-876B-883B54F8677D}" type="slidenum">
              <a:t>‹N›</a:t>
            </a:fld>
            <a:endParaRPr/>
          </a:p>
        </p:txBody>
      </p:sp>
    </p:spTree>
    <p:extLst>
      <p:ext uri="{BB962C8B-B14F-4D97-AF65-F5344CB8AC3E}">
        <p14:creationId xmlns:p14="http://schemas.microsoft.com/office/powerpoint/2010/main" val="150496170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Lst>
  <p:transition spd="med"/>
  <p:txStyles>
    <p:titleStyle>
      <a:lvl1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1pPr>
      <a:lvl2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2pPr>
      <a:lvl3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3pPr>
      <a:lvl4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4pPr>
      <a:lvl5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5pPr>
      <a:lvl6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6pPr>
      <a:lvl7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7pPr>
      <a:lvl8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8pPr>
      <a:lvl9pPr marL="0" marR="0" indent="0" algn="l" defTabSz="410751" rtl="0" latinLnBrk="0">
        <a:lnSpc>
          <a:spcPct val="80000"/>
        </a:lnSpc>
        <a:spcBef>
          <a:spcPts val="0"/>
        </a:spcBef>
        <a:spcAft>
          <a:spcPts val="0"/>
        </a:spcAft>
        <a:buClrTx/>
        <a:buSzTx/>
        <a:buFontTx/>
        <a:buNone/>
        <a:tabLst/>
        <a:defRPr sz="11953" b="0" i="0" u="none" strike="noStrike" cap="all" spc="0" baseline="0">
          <a:solidFill>
            <a:schemeClr val="accent1"/>
          </a:solidFill>
          <a:uFillTx/>
          <a:latin typeface="DIN Condensed"/>
          <a:ea typeface="DIN Condensed"/>
          <a:cs typeface="DIN Condensed"/>
          <a:sym typeface="DIN Condensed"/>
        </a:defRPr>
      </a:lvl9pPr>
    </p:titleStyle>
    <p:bodyStyle>
      <a:lvl1pPr marL="0" marR="0" indent="0" algn="l" defTabSz="410751" rtl="0" latinLnBrk="0">
        <a:lnSpc>
          <a:spcPct val="80000"/>
        </a:lnSpc>
        <a:spcBef>
          <a:spcPts val="1617"/>
        </a:spcBef>
        <a:spcAft>
          <a:spcPts val="0"/>
        </a:spcAft>
        <a:buClrTx/>
        <a:buSzTx/>
        <a:buFontTx/>
        <a:buNone/>
        <a:tabLst/>
        <a:defRPr sz="3797" b="0" i="0" u="none" strike="noStrike" cap="all" spc="0" baseline="0">
          <a:solidFill>
            <a:srgbClr val="A6AAA9"/>
          </a:solidFill>
          <a:uFillTx/>
          <a:latin typeface="DIN Alternate"/>
          <a:ea typeface="DIN Alternate"/>
          <a:cs typeface="DIN Alternate"/>
          <a:sym typeface="DIN Alternate"/>
        </a:defRPr>
      </a:lvl1pPr>
      <a:lvl2pPr marL="0" marR="0" indent="0" algn="l" defTabSz="410751" rtl="0" latinLnBrk="0">
        <a:lnSpc>
          <a:spcPct val="80000"/>
        </a:lnSpc>
        <a:spcBef>
          <a:spcPts val="1617"/>
        </a:spcBef>
        <a:spcAft>
          <a:spcPts val="0"/>
        </a:spcAft>
        <a:buClrTx/>
        <a:buSzTx/>
        <a:buFontTx/>
        <a:buNone/>
        <a:tabLst/>
        <a:defRPr sz="3797" b="0" i="0" u="none" strike="noStrike" cap="all" spc="0" baseline="0">
          <a:solidFill>
            <a:srgbClr val="A6AAA9"/>
          </a:solidFill>
          <a:uFillTx/>
          <a:latin typeface="DIN Alternate"/>
          <a:ea typeface="DIN Alternate"/>
          <a:cs typeface="DIN Alternate"/>
          <a:sym typeface="DIN Alternate"/>
        </a:defRPr>
      </a:lvl2pPr>
      <a:lvl3pPr marL="0" marR="0" indent="0" algn="l" defTabSz="410751" rtl="0" latinLnBrk="0">
        <a:lnSpc>
          <a:spcPct val="80000"/>
        </a:lnSpc>
        <a:spcBef>
          <a:spcPts val="1617"/>
        </a:spcBef>
        <a:spcAft>
          <a:spcPts val="0"/>
        </a:spcAft>
        <a:buClrTx/>
        <a:buSzTx/>
        <a:buFontTx/>
        <a:buNone/>
        <a:tabLst/>
        <a:defRPr sz="3797" b="0" i="0" u="none" strike="noStrike" cap="all" spc="0" baseline="0">
          <a:solidFill>
            <a:srgbClr val="A6AAA9"/>
          </a:solidFill>
          <a:uFillTx/>
          <a:latin typeface="DIN Alternate"/>
          <a:ea typeface="DIN Alternate"/>
          <a:cs typeface="DIN Alternate"/>
          <a:sym typeface="DIN Alternate"/>
        </a:defRPr>
      </a:lvl3pPr>
      <a:lvl4pPr marL="0" marR="0" indent="0" algn="l" defTabSz="410751" rtl="0" latinLnBrk="0">
        <a:lnSpc>
          <a:spcPct val="80000"/>
        </a:lnSpc>
        <a:spcBef>
          <a:spcPts val="1617"/>
        </a:spcBef>
        <a:spcAft>
          <a:spcPts val="0"/>
        </a:spcAft>
        <a:buClrTx/>
        <a:buSzTx/>
        <a:buFontTx/>
        <a:buNone/>
        <a:tabLst/>
        <a:defRPr sz="3797" b="0" i="0" u="none" strike="noStrike" cap="all" spc="0" baseline="0">
          <a:solidFill>
            <a:srgbClr val="A6AAA9"/>
          </a:solidFill>
          <a:uFillTx/>
          <a:latin typeface="DIN Alternate"/>
          <a:ea typeface="DIN Alternate"/>
          <a:cs typeface="DIN Alternate"/>
          <a:sym typeface="DIN Alternate"/>
        </a:defRPr>
      </a:lvl4pPr>
      <a:lvl5pPr marL="0" marR="0" indent="0" algn="l" defTabSz="410751" rtl="0" latinLnBrk="0">
        <a:lnSpc>
          <a:spcPct val="80000"/>
        </a:lnSpc>
        <a:spcBef>
          <a:spcPts val="1617"/>
        </a:spcBef>
        <a:spcAft>
          <a:spcPts val="0"/>
        </a:spcAft>
        <a:buClrTx/>
        <a:buSzTx/>
        <a:buFontTx/>
        <a:buNone/>
        <a:tabLst/>
        <a:defRPr sz="3797" b="0" i="0" u="none" strike="noStrike" cap="all" spc="0" baseline="0">
          <a:solidFill>
            <a:srgbClr val="A6AAA9"/>
          </a:solidFill>
          <a:uFillTx/>
          <a:latin typeface="DIN Alternate"/>
          <a:ea typeface="DIN Alternate"/>
          <a:cs typeface="DIN Alternate"/>
          <a:sym typeface="DIN Alternate"/>
        </a:defRPr>
      </a:lvl5pPr>
      <a:lvl6pPr marL="2059007" marR="0" indent="-496368" algn="l" defTabSz="410751" rtl="0" latinLnBrk="0">
        <a:lnSpc>
          <a:spcPct val="80000"/>
        </a:lnSpc>
        <a:spcBef>
          <a:spcPts val="1617"/>
        </a:spcBef>
        <a:spcAft>
          <a:spcPts val="0"/>
        </a:spcAft>
        <a:buClrTx/>
        <a:buSzPct val="104999"/>
        <a:buFontTx/>
        <a:buChar char="‣"/>
        <a:tabLst/>
        <a:defRPr sz="3797" b="0" i="0" u="none" strike="noStrike" cap="all" spc="0" baseline="0">
          <a:solidFill>
            <a:srgbClr val="A6AAA9"/>
          </a:solidFill>
          <a:uFillTx/>
          <a:latin typeface="DIN Alternate"/>
          <a:ea typeface="DIN Alternate"/>
          <a:cs typeface="DIN Alternate"/>
          <a:sym typeface="DIN Alternate"/>
        </a:defRPr>
      </a:lvl6pPr>
      <a:lvl7pPr marL="2371535" marR="0" indent="-496368" algn="l" defTabSz="410751" rtl="0" latinLnBrk="0">
        <a:lnSpc>
          <a:spcPct val="80000"/>
        </a:lnSpc>
        <a:spcBef>
          <a:spcPts val="1617"/>
        </a:spcBef>
        <a:spcAft>
          <a:spcPts val="0"/>
        </a:spcAft>
        <a:buClrTx/>
        <a:buSzPct val="104999"/>
        <a:buFontTx/>
        <a:buChar char="‣"/>
        <a:tabLst/>
        <a:defRPr sz="3797" b="0" i="0" u="none" strike="noStrike" cap="all" spc="0" baseline="0">
          <a:solidFill>
            <a:srgbClr val="A6AAA9"/>
          </a:solidFill>
          <a:uFillTx/>
          <a:latin typeface="DIN Alternate"/>
          <a:ea typeface="DIN Alternate"/>
          <a:cs typeface="DIN Alternate"/>
          <a:sym typeface="DIN Alternate"/>
        </a:defRPr>
      </a:lvl7pPr>
      <a:lvl8pPr marL="2684063" marR="0" indent="-496368" algn="l" defTabSz="410751" rtl="0" latinLnBrk="0">
        <a:lnSpc>
          <a:spcPct val="80000"/>
        </a:lnSpc>
        <a:spcBef>
          <a:spcPts val="1617"/>
        </a:spcBef>
        <a:spcAft>
          <a:spcPts val="0"/>
        </a:spcAft>
        <a:buClrTx/>
        <a:buSzPct val="104999"/>
        <a:buFontTx/>
        <a:buChar char="‣"/>
        <a:tabLst/>
        <a:defRPr sz="3797" b="0" i="0" u="none" strike="noStrike" cap="all" spc="0" baseline="0">
          <a:solidFill>
            <a:srgbClr val="A6AAA9"/>
          </a:solidFill>
          <a:uFillTx/>
          <a:latin typeface="DIN Alternate"/>
          <a:ea typeface="DIN Alternate"/>
          <a:cs typeface="DIN Alternate"/>
          <a:sym typeface="DIN Alternate"/>
        </a:defRPr>
      </a:lvl8pPr>
      <a:lvl9pPr marL="2996591" marR="0" indent="-496368" algn="l" defTabSz="410751" rtl="0" latinLnBrk="0">
        <a:lnSpc>
          <a:spcPct val="80000"/>
        </a:lnSpc>
        <a:spcBef>
          <a:spcPts val="1617"/>
        </a:spcBef>
        <a:spcAft>
          <a:spcPts val="0"/>
        </a:spcAft>
        <a:buClrTx/>
        <a:buSzPct val="104999"/>
        <a:buFontTx/>
        <a:buChar char="‣"/>
        <a:tabLst/>
        <a:defRPr sz="3797" b="0" i="0" u="none" strike="noStrike" cap="all" spc="0" baseline="0">
          <a:solidFill>
            <a:srgbClr val="A6AAA9"/>
          </a:solidFill>
          <a:uFillTx/>
          <a:latin typeface="DIN Alternate"/>
          <a:ea typeface="DIN Alternate"/>
          <a:cs typeface="DIN Alternate"/>
          <a:sym typeface="DIN Alternate"/>
        </a:defRPr>
      </a:lvl9pPr>
    </p:bodyStyle>
    <p:otherStyle>
      <a:lvl1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1pPr>
      <a:lvl2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2pPr>
      <a:lvl3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3pPr>
      <a:lvl4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4pPr>
      <a:lvl5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5pPr>
      <a:lvl6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6pPr>
      <a:lvl7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7pPr>
      <a:lvl8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8pPr>
      <a:lvl9pPr marL="0" marR="0" indent="0" algn="r" defTabSz="410751" rtl="0" latinLnBrk="0">
        <a:lnSpc>
          <a:spcPct val="80000"/>
        </a:lnSpc>
        <a:spcBef>
          <a:spcPts val="0"/>
        </a:spcBef>
        <a:spcAft>
          <a:spcPts val="0"/>
        </a:spcAft>
        <a:buClrTx/>
        <a:buSzTx/>
        <a:buFontTx/>
        <a:buNone/>
        <a:tabLst/>
        <a:defRPr sz="1687" b="0" i="0" u="none" strike="noStrike" cap="none" spc="0" baseline="0">
          <a:solidFill>
            <a:schemeClr val="tx1"/>
          </a:solidFill>
          <a:uFillTx/>
          <a:latin typeface="+mn-lt"/>
          <a:ea typeface="+mn-ea"/>
          <a:cs typeface="+mn-cs"/>
          <a:sym typeface="DIN Alternate"/>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781832" y="949523"/>
            <a:ext cx="1124746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EB2200">
                <a:alpha val="38032"/>
              </a:srgbClr>
            </a:solidFill>
            <a:miter lim="400000"/>
          </a:ln>
        </p:spPr>
        <p:txBody>
          <a:bodyPr lIns="0" tIns="0" rIns="0" bIns="0" anchor="ctr"/>
          <a:lstStyle/>
          <a:p>
            <a:pPr lvl="0" algn="l" defTabSz="321457">
              <a:defRPr sz="1200">
                <a:solidFill>
                  <a:srgbClr val="EC2200"/>
                </a:solidFill>
                <a:latin typeface="Helvetica"/>
                <a:ea typeface="Helvetica"/>
                <a:cs typeface="Helvetica"/>
                <a:sym typeface="Helvetica"/>
              </a:defRPr>
            </a:pPr>
            <a:endParaRPr sz="844"/>
          </a:p>
        </p:txBody>
      </p:sp>
      <p:sp>
        <p:nvSpPr>
          <p:cNvPr id="3" name="Shape 3"/>
          <p:cNvSpPr>
            <a:spLocks noGrp="1"/>
          </p:cNvSpPr>
          <p:nvPr>
            <p:ph type="title"/>
          </p:nvPr>
        </p:nvSpPr>
        <p:spPr>
          <a:xfrm>
            <a:off x="809625" y="101203"/>
            <a:ext cx="11239500" cy="8572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4922">
                <a:solidFill>
                  <a:srgbClr val="D93E2B"/>
                </a:solidFill>
              </a:rPr>
              <a:t>Title Text</a:t>
            </a:r>
          </a:p>
        </p:txBody>
      </p:sp>
      <p:sp>
        <p:nvSpPr>
          <p:cNvPr id="4" name="Shape 4"/>
          <p:cNvSpPr>
            <a:spLocks noGrp="1"/>
          </p:cNvSpPr>
          <p:nvPr>
            <p:ph type="body" idx="1"/>
          </p:nvPr>
        </p:nvSpPr>
        <p:spPr>
          <a:xfrm>
            <a:off x="476250" y="1848445"/>
            <a:ext cx="11239500" cy="428625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2531">
                <a:solidFill>
                  <a:srgbClr val="414141"/>
                </a:solidFill>
              </a:rPr>
              <a:t>Body Level One</a:t>
            </a:r>
          </a:p>
          <a:p>
            <a:pPr lvl="1">
              <a:defRPr sz="1800">
                <a:solidFill>
                  <a:srgbClr val="000000"/>
                </a:solidFill>
              </a:defRPr>
            </a:pPr>
            <a:r>
              <a:rPr sz="2531">
                <a:solidFill>
                  <a:srgbClr val="414141"/>
                </a:solidFill>
              </a:rPr>
              <a:t>Body Level Two</a:t>
            </a:r>
          </a:p>
          <a:p>
            <a:pPr lvl="2">
              <a:defRPr sz="1800">
                <a:solidFill>
                  <a:srgbClr val="000000"/>
                </a:solidFill>
              </a:defRPr>
            </a:pPr>
            <a:r>
              <a:rPr sz="2531">
                <a:solidFill>
                  <a:srgbClr val="414141"/>
                </a:solidFill>
              </a:rPr>
              <a:t>Body Level Three</a:t>
            </a:r>
          </a:p>
          <a:p>
            <a:pPr lvl="3">
              <a:defRPr sz="1800">
                <a:solidFill>
                  <a:srgbClr val="000000"/>
                </a:solidFill>
              </a:defRPr>
            </a:pPr>
            <a:r>
              <a:rPr sz="2531">
                <a:solidFill>
                  <a:srgbClr val="414141"/>
                </a:solidFill>
              </a:rPr>
              <a:t>Body Level Four</a:t>
            </a:r>
          </a:p>
          <a:p>
            <a:pPr lvl="4">
              <a:defRPr sz="1800">
                <a:solidFill>
                  <a:srgbClr val="000000"/>
                </a:solidFill>
              </a:defRPr>
            </a:pPr>
            <a:r>
              <a:rPr sz="2531">
                <a:solidFill>
                  <a:srgbClr val="414141"/>
                </a:solidFill>
              </a:rPr>
              <a:t>Body Level Five</a:t>
            </a:r>
          </a:p>
        </p:txBody>
      </p:sp>
      <p:pic>
        <p:nvPicPr>
          <p:cNvPr id="5" name="logo sparc_ROSSO.jpg"/>
          <p:cNvPicPr/>
          <p:nvPr/>
        </p:nvPicPr>
        <p:blipFill>
          <a:blip r:embed="rId14"/>
          <a:srcRect l="4829" t="31362" r="3864" b="34092"/>
          <a:stretch>
            <a:fillRect/>
          </a:stretch>
        </p:blipFill>
        <p:spPr>
          <a:xfrm>
            <a:off x="24432" y="638240"/>
            <a:ext cx="3057964" cy="613501"/>
          </a:xfrm>
          <a:prstGeom prst="rect">
            <a:avLst/>
          </a:prstGeom>
          <a:ln w="12700">
            <a:miter lim="400000"/>
          </a:ln>
        </p:spPr>
      </p:pic>
      <p:sp>
        <p:nvSpPr>
          <p:cNvPr id="6" name="Shape 6"/>
          <p:cNvSpPr/>
          <p:nvPr/>
        </p:nvSpPr>
        <p:spPr>
          <a:xfrm>
            <a:off x="3515661" y="6545461"/>
            <a:ext cx="5160679" cy="15972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spcBef>
                <a:spcPts val="1200"/>
              </a:spcBef>
              <a:defRPr sz="1800" i="1" u="sng">
                <a:hlinkClick r:id=""/>
              </a:defRPr>
            </a:lvl1pPr>
          </a:lstStyle>
          <a:p>
            <a:pPr lvl="0">
              <a:defRPr i="0" u="none">
                <a:solidFill>
                  <a:srgbClr val="000000"/>
                </a:solidFill>
              </a:defRPr>
            </a:pPr>
            <a:r>
              <a:rPr sz="1266" i="1" u="sng">
                <a:solidFill>
                  <a:srgbClr val="414141"/>
                </a:solidFill>
                <a:hlinkClick r:id="rId15"/>
              </a:rPr>
              <a:t>enrica.chiadroni@lnf.infn.it</a:t>
            </a:r>
          </a:p>
        </p:txBody>
      </p:sp>
      <p:pic>
        <p:nvPicPr>
          <p:cNvPr id="7" name="pasted-image.tif"/>
          <p:cNvPicPr/>
          <p:nvPr/>
        </p:nvPicPr>
        <p:blipFill>
          <a:blip r:embed="rId16"/>
          <a:stretch>
            <a:fillRect/>
          </a:stretch>
        </p:blipFill>
        <p:spPr>
          <a:xfrm>
            <a:off x="10805801" y="6300453"/>
            <a:ext cx="1237810" cy="471227"/>
          </a:xfrm>
          <a:prstGeom prst="rect">
            <a:avLst/>
          </a:prstGeom>
          <a:ln w="12700">
            <a:miter lim="400000"/>
          </a:ln>
        </p:spPr>
      </p:pic>
    </p:spTree>
    <p:extLst>
      <p:ext uri="{BB962C8B-B14F-4D97-AF65-F5344CB8AC3E}">
        <p14:creationId xmlns:p14="http://schemas.microsoft.com/office/powerpoint/2010/main" val="168218328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spd="med"/>
  <p:txStyles>
    <p:titleStyle>
      <a:lvl1pPr algn="r" defTabSz="410751">
        <a:lnSpc>
          <a:spcPct val="90000"/>
        </a:lnSpc>
        <a:spcBef>
          <a:spcPts val="1125"/>
        </a:spcBef>
        <a:defRPr sz="4922">
          <a:solidFill>
            <a:srgbClr val="D93E2B"/>
          </a:solidFill>
          <a:latin typeface="+mn-lt"/>
          <a:ea typeface="+mn-ea"/>
          <a:cs typeface="+mn-cs"/>
          <a:sym typeface="Bodoni SvtyTwo ITC TT-Book"/>
        </a:defRPr>
      </a:lvl1pPr>
      <a:lvl2pPr indent="160729" algn="r" defTabSz="410751">
        <a:lnSpc>
          <a:spcPct val="90000"/>
        </a:lnSpc>
        <a:spcBef>
          <a:spcPts val="1125"/>
        </a:spcBef>
        <a:defRPr sz="4922">
          <a:solidFill>
            <a:srgbClr val="D93E2B"/>
          </a:solidFill>
          <a:latin typeface="+mn-lt"/>
          <a:ea typeface="+mn-ea"/>
          <a:cs typeface="+mn-cs"/>
          <a:sym typeface="Bodoni SvtyTwo ITC TT-Book"/>
        </a:defRPr>
      </a:lvl2pPr>
      <a:lvl3pPr indent="321457" algn="r" defTabSz="410751">
        <a:lnSpc>
          <a:spcPct val="90000"/>
        </a:lnSpc>
        <a:spcBef>
          <a:spcPts val="1125"/>
        </a:spcBef>
        <a:defRPr sz="4922">
          <a:solidFill>
            <a:srgbClr val="D93E2B"/>
          </a:solidFill>
          <a:latin typeface="+mn-lt"/>
          <a:ea typeface="+mn-ea"/>
          <a:cs typeface="+mn-cs"/>
          <a:sym typeface="Bodoni SvtyTwo ITC TT-Book"/>
        </a:defRPr>
      </a:lvl3pPr>
      <a:lvl4pPr indent="482186" algn="r" defTabSz="410751">
        <a:lnSpc>
          <a:spcPct val="90000"/>
        </a:lnSpc>
        <a:spcBef>
          <a:spcPts val="1125"/>
        </a:spcBef>
        <a:defRPr sz="4922">
          <a:solidFill>
            <a:srgbClr val="D93E2B"/>
          </a:solidFill>
          <a:latin typeface="+mn-lt"/>
          <a:ea typeface="+mn-ea"/>
          <a:cs typeface="+mn-cs"/>
          <a:sym typeface="Bodoni SvtyTwo ITC TT-Book"/>
        </a:defRPr>
      </a:lvl4pPr>
      <a:lvl5pPr indent="642915" algn="r" defTabSz="410751">
        <a:lnSpc>
          <a:spcPct val="90000"/>
        </a:lnSpc>
        <a:spcBef>
          <a:spcPts val="1125"/>
        </a:spcBef>
        <a:defRPr sz="4922">
          <a:solidFill>
            <a:srgbClr val="D93E2B"/>
          </a:solidFill>
          <a:latin typeface="+mn-lt"/>
          <a:ea typeface="+mn-ea"/>
          <a:cs typeface="+mn-cs"/>
          <a:sym typeface="Bodoni SvtyTwo ITC TT-Book"/>
        </a:defRPr>
      </a:lvl5pPr>
      <a:lvl6pPr indent="803643" algn="r" defTabSz="410751">
        <a:lnSpc>
          <a:spcPct val="90000"/>
        </a:lnSpc>
        <a:spcBef>
          <a:spcPts val="1125"/>
        </a:spcBef>
        <a:defRPr sz="4922">
          <a:solidFill>
            <a:srgbClr val="D93E2B"/>
          </a:solidFill>
          <a:latin typeface="+mn-lt"/>
          <a:ea typeface="+mn-ea"/>
          <a:cs typeface="+mn-cs"/>
          <a:sym typeface="Bodoni SvtyTwo ITC TT-Book"/>
        </a:defRPr>
      </a:lvl6pPr>
      <a:lvl7pPr indent="964372" algn="r" defTabSz="410751">
        <a:lnSpc>
          <a:spcPct val="90000"/>
        </a:lnSpc>
        <a:spcBef>
          <a:spcPts val="1125"/>
        </a:spcBef>
        <a:defRPr sz="4922">
          <a:solidFill>
            <a:srgbClr val="D93E2B"/>
          </a:solidFill>
          <a:latin typeface="+mn-lt"/>
          <a:ea typeface="+mn-ea"/>
          <a:cs typeface="+mn-cs"/>
          <a:sym typeface="Bodoni SvtyTwo ITC TT-Book"/>
        </a:defRPr>
      </a:lvl7pPr>
      <a:lvl8pPr indent="1125101" algn="r" defTabSz="410751">
        <a:lnSpc>
          <a:spcPct val="90000"/>
        </a:lnSpc>
        <a:spcBef>
          <a:spcPts val="1125"/>
        </a:spcBef>
        <a:defRPr sz="4922">
          <a:solidFill>
            <a:srgbClr val="D93E2B"/>
          </a:solidFill>
          <a:latin typeface="+mn-lt"/>
          <a:ea typeface="+mn-ea"/>
          <a:cs typeface="+mn-cs"/>
          <a:sym typeface="Bodoni SvtyTwo ITC TT-Book"/>
        </a:defRPr>
      </a:lvl8pPr>
      <a:lvl9pPr indent="1285829" algn="r" defTabSz="410751">
        <a:lnSpc>
          <a:spcPct val="90000"/>
        </a:lnSpc>
        <a:spcBef>
          <a:spcPts val="1125"/>
        </a:spcBef>
        <a:defRPr sz="4922">
          <a:solidFill>
            <a:srgbClr val="D93E2B"/>
          </a:solidFill>
          <a:latin typeface="+mn-lt"/>
          <a:ea typeface="+mn-ea"/>
          <a:cs typeface="+mn-cs"/>
          <a:sym typeface="Bodoni SvtyTwo ITC TT-Book"/>
        </a:defRPr>
      </a:lvl9pPr>
    </p:titleStyle>
    <p:bodyStyle>
      <a:lvl1pPr marL="330387"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1pPr>
      <a:lvl2pPr marL="660773"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2pPr>
      <a:lvl3pPr marL="991160"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3pPr>
      <a:lvl4pPr marL="1321547"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4pPr>
      <a:lvl5pPr marL="1651933"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5pPr>
      <a:lvl6pPr marL="1982320"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6pPr>
      <a:lvl7pPr marL="2312707"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7pPr>
      <a:lvl8pPr marL="2643094"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8pPr>
      <a:lvl9pPr marL="2973480" indent="-330387" defTabSz="410751">
        <a:spcBef>
          <a:spcPts val="1687"/>
        </a:spcBef>
        <a:buClr>
          <a:srgbClr val="929292"/>
        </a:buClr>
        <a:buSzPct val="60000"/>
        <a:buFont typeface="Zapf Dingbats"/>
        <a:buChar char="❖"/>
        <a:defRPr sz="2531">
          <a:solidFill>
            <a:srgbClr val="414141"/>
          </a:solidFill>
          <a:latin typeface="Palatino"/>
          <a:ea typeface="Palatino"/>
          <a:cs typeface="Palatino"/>
          <a:sym typeface="Palatino"/>
        </a:defRPr>
      </a:lvl9pPr>
    </p:bodyStyle>
    <p:otherStyle>
      <a:lvl1pPr algn="ctr" defTabSz="410751">
        <a:defRPr>
          <a:solidFill>
            <a:schemeClr val="tx1"/>
          </a:solidFill>
          <a:latin typeface="+mn-lt"/>
          <a:ea typeface="+mn-ea"/>
          <a:cs typeface="+mn-cs"/>
          <a:sym typeface="Palatino"/>
        </a:defRPr>
      </a:lvl1pPr>
      <a:lvl2pPr indent="160729" algn="ctr" defTabSz="410751">
        <a:defRPr>
          <a:solidFill>
            <a:schemeClr val="tx1"/>
          </a:solidFill>
          <a:latin typeface="+mn-lt"/>
          <a:ea typeface="+mn-ea"/>
          <a:cs typeface="+mn-cs"/>
          <a:sym typeface="Palatino"/>
        </a:defRPr>
      </a:lvl2pPr>
      <a:lvl3pPr indent="321457" algn="ctr" defTabSz="410751">
        <a:defRPr>
          <a:solidFill>
            <a:schemeClr val="tx1"/>
          </a:solidFill>
          <a:latin typeface="+mn-lt"/>
          <a:ea typeface="+mn-ea"/>
          <a:cs typeface="+mn-cs"/>
          <a:sym typeface="Palatino"/>
        </a:defRPr>
      </a:lvl3pPr>
      <a:lvl4pPr indent="482186" algn="ctr" defTabSz="410751">
        <a:defRPr>
          <a:solidFill>
            <a:schemeClr val="tx1"/>
          </a:solidFill>
          <a:latin typeface="+mn-lt"/>
          <a:ea typeface="+mn-ea"/>
          <a:cs typeface="+mn-cs"/>
          <a:sym typeface="Palatino"/>
        </a:defRPr>
      </a:lvl4pPr>
      <a:lvl5pPr indent="642915" algn="ctr" defTabSz="410751">
        <a:defRPr>
          <a:solidFill>
            <a:schemeClr val="tx1"/>
          </a:solidFill>
          <a:latin typeface="+mn-lt"/>
          <a:ea typeface="+mn-ea"/>
          <a:cs typeface="+mn-cs"/>
          <a:sym typeface="Palatino"/>
        </a:defRPr>
      </a:lvl5pPr>
      <a:lvl6pPr indent="803643" algn="ctr" defTabSz="410751">
        <a:defRPr>
          <a:solidFill>
            <a:schemeClr val="tx1"/>
          </a:solidFill>
          <a:latin typeface="+mn-lt"/>
          <a:ea typeface="+mn-ea"/>
          <a:cs typeface="+mn-cs"/>
          <a:sym typeface="Palatino"/>
        </a:defRPr>
      </a:lvl6pPr>
      <a:lvl7pPr indent="964372" algn="ctr" defTabSz="410751">
        <a:defRPr>
          <a:solidFill>
            <a:schemeClr val="tx1"/>
          </a:solidFill>
          <a:latin typeface="+mn-lt"/>
          <a:ea typeface="+mn-ea"/>
          <a:cs typeface="+mn-cs"/>
          <a:sym typeface="Palatino"/>
        </a:defRPr>
      </a:lvl7pPr>
      <a:lvl8pPr indent="1125101" algn="ctr" defTabSz="410751">
        <a:defRPr>
          <a:solidFill>
            <a:schemeClr val="tx1"/>
          </a:solidFill>
          <a:latin typeface="+mn-lt"/>
          <a:ea typeface="+mn-ea"/>
          <a:cs typeface="+mn-cs"/>
          <a:sym typeface="Palatino"/>
        </a:defRPr>
      </a:lvl8pPr>
      <a:lvl9pPr indent="1285829" algn="ctr" defTabSz="410751">
        <a:defRPr>
          <a:solidFill>
            <a:schemeClr val="tx1"/>
          </a:solidFill>
          <a:latin typeface="+mn-lt"/>
          <a:ea typeface="+mn-ea"/>
          <a:cs typeface="+mn-cs"/>
          <a:sym typeface="Palatino"/>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7/6/20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6045588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45.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45.xml"/><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68.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3.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3.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8.png"/><Relationship Id="rId7" Type="http://schemas.openxmlformats.org/officeDocument/2006/relationships/image" Target="../media/image62.emf"/><Relationship Id="rId2" Type="http://schemas.openxmlformats.org/officeDocument/2006/relationships/image" Target="../media/image57.jpeg"/><Relationship Id="rId1" Type="http://schemas.openxmlformats.org/officeDocument/2006/relationships/slideLayout" Target="../slideLayouts/slideLayout36.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90.xml"/><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91.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7.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0.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7.emf"/><Relationship Id="rId2" Type="http://schemas.openxmlformats.org/officeDocument/2006/relationships/image" Target="../media/image103.png"/><Relationship Id="rId1" Type="http://schemas.openxmlformats.org/officeDocument/2006/relationships/slideLayout" Target="../slideLayouts/slideLayout110.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2.png"/><Relationship Id="rId1" Type="http://schemas.openxmlformats.org/officeDocument/2006/relationships/slideLayout" Target="../slideLayouts/slideLayout110.xml"/><Relationship Id="rId6" Type="http://schemas.openxmlformats.org/officeDocument/2006/relationships/image" Target="../media/image111.emf"/><Relationship Id="rId5" Type="http://schemas.openxmlformats.org/officeDocument/2006/relationships/image" Target="../media/image110.png"/><Relationship Id="rId4" Type="http://schemas.openxmlformats.org/officeDocument/2006/relationships/image" Target="../media/image109.emf"/></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7.xml"/><Relationship Id="rId1" Type="http://schemas.openxmlformats.org/officeDocument/2006/relationships/slideLayout" Target="../slideLayouts/slideLayout66.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44.xml"/><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Autore e data"/>
          <p:cNvSpPr txBox="1">
            <a:spLocks noGrp="1"/>
          </p:cNvSpPr>
          <p:nvPr>
            <p:ph type="body" idx="13"/>
          </p:nvPr>
        </p:nvSpPr>
        <p:spPr>
          <a:prstGeom prst="rect">
            <a:avLst/>
          </a:prstGeom>
        </p:spPr>
        <p:txBody>
          <a:bodyPr>
            <a:normAutofit fontScale="92500" lnSpcReduction="20000"/>
          </a:bodyPr>
          <a:lstStyle/>
          <a:p>
            <a:r>
              <a:rPr lang="it-IT" dirty="0"/>
              <a:t>C. Vaccarezza coordinatore LNF -  </a:t>
            </a:r>
            <a:r>
              <a:rPr lang="it-IT" dirty="0" err="1"/>
              <a:t>July</a:t>
            </a:r>
            <a:r>
              <a:rPr lang="it-IT" dirty="0"/>
              <a:t> 7</a:t>
            </a:r>
            <a:r>
              <a:rPr lang="it-IT" baseline="30000" dirty="0"/>
              <a:t>th</a:t>
            </a:r>
            <a:r>
              <a:rPr lang="it-IT" dirty="0"/>
              <a:t> 2020 </a:t>
            </a:r>
            <a:endParaRPr dirty="0"/>
          </a:p>
        </p:txBody>
      </p:sp>
      <p:sp>
        <p:nvSpPr>
          <p:cNvPr id="173" name="Titolo presentazione"/>
          <p:cNvSpPr txBox="1">
            <a:spLocks noGrp="1"/>
          </p:cNvSpPr>
          <p:nvPr>
            <p:ph type="ctrTitle"/>
          </p:nvPr>
        </p:nvSpPr>
        <p:spPr>
          <a:prstGeom prst="rect">
            <a:avLst/>
          </a:prstGeom>
        </p:spPr>
        <p:txBody>
          <a:bodyPr/>
          <a:lstStyle/>
          <a:p>
            <a:r>
              <a:rPr lang="it-IT" dirty="0"/>
              <a:t>CSN5 INFN-LNF</a:t>
            </a:r>
            <a:endParaRPr dirty="0"/>
          </a:p>
        </p:txBody>
      </p:sp>
      <p:sp>
        <p:nvSpPr>
          <p:cNvPr id="174" name="Sottotitolo presentazione"/>
          <p:cNvSpPr txBox="1">
            <a:spLocks noGrp="1"/>
          </p:cNvSpPr>
          <p:nvPr>
            <p:ph type="subTitle" sz="quarter" idx="1"/>
          </p:nvPr>
        </p:nvSpPr>
        <p:spPr>
          <a:prstGeom prst="rect">
            <a:avLst/>
          </a:prstGeom>
        </p:spPr>
        <p:txBody>
          <a:bodyPr/>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8050A29A-CAB8-C046-B2A3-50FAE04CB10C}"/>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9B75C28-C356-394B-A74E-24C12BBA4C57}"/>
              </a:ext>
            </a:extLst>
          </p:cNvPr>
          <p:cNvSpPr txBox="1"/>
          <p:nvPr/>
        </p:nvSpPr>
        <p:spPr>
          <a:xfrm>
            <a:off x="710677" y="1242546"/>
            <a:ext cx="5130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Anagrafica LNF: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762C291-1D43-614D-8819-11F80589C9BE}"/>
              </a:ext>
            </a:extLst>
          </p:cNvPr>
          <p:cNvGraphicFramePr>
            <a:graphicFrameLocks noGrp="1"/>
          </p:cNvGraphicFramePr>
          <p:nvPr/>
        </p:nvGraphicFramePr>
        <p:xfrm>
          <a:off x="560330" y="1724661"/>
          <a:ext cx="5555806" cy="4011930"/>
        </p:xfrm>
        <a:graphic>
          <a:graphicData uri="http://schemas.openxmlformats.org/drawingml/2006/table">
            <a:tbl>
              <a:tblPr>
                <a:tableStyleId>{5C22544A-7EE6-4342-B048-85BDC9FD1C3A}</a:tableStyleId>
              </a:tblPr>
              <a:tblGrid>
                <a:gridCol w="1784033">
                  <a:extLst>
                    <a:ext uri="{9D8B030D-6E8A-4147-A177-3AD203B41FA5}">
                      <a16:colId xmlns:a16="http://schemas.microsoft.com/office/drawing/2014/main" val="3276457025"/>
                    </a:ext>
                  </a:extLst>
                </a:gridCol>
                <a:gridCol w="1497203">
                  <a:extLst>
                    <a:ext uri="{9D8B030D-6E8A-4147-A177-3AD203B41FA5}">
                      <a16:colId xmlns:a16="http://schemas.microsoft.com/office/drawing/2014/main" val="1685032425"/>
                    </a:ext>
                  </a:extLst>
                </a:gridCol>
                <a:gridCol w="1097280">
                  <a:extLst>
                    <a:ext uri="{9D8B030D-6E8A-4147-A177-3AD203B41FA5}">
                      <a16:colId xmlns:a16="http://schemas.microsoft.com/office/drawing/2014/main" val="292239716"/>
                    </a:ext>
                  </a:extLst>
                </a:gridCol>
                <a:gridCol w="1177290">
                  <a:extLst>
                    <a:ext uri="{9D8B030D-6E8A-4147-A177-3AD203B41FA5}">
                      <a16:colId xmlns:a16="http://schemas.microsoft.com/office/drawing/2014/main" val="3793196277"/>
                    </a:ext>
                  </a:extLst>
                </a:gridCol>
              </a:tblGrid>
              <a:tr h="205105">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Percent. 2020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Percent. 2021</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98475280"/>
                  </a:ext>
                </a:extLst>
              </a:tr>
              <a:tr h="205105">
                <a:tc>
                  <a:txBody>
                    <a:bodyPr/>
                    <a:lstStyle/>
                    <a:p>
                      <a:pPr algn="l" fontAlgn="b"/>
                      <a:r>
                        <a:rPr lang="it-IT" sz="1400" u="none" strike="noStrike">
                          <a:effectLst/>
                        </a:rPr>
                        <a:t>babusci danilo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Primo Ricercatore</a:t>
                      </a: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40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01265924"/>
                  </a:ext>
                </a:extLst>
              </a:tr>
              <a:tr h="205105">
                <a:tc>
                  <a:txBody>
                    <a:bodyPr/>
                    <a:lstStyle/>
                    <a:p>
                      <a:pPr algn="l" fontAlgn="b"/>
                      <a:r>
                        <a:rPr lang="it-IT" sz="1400" u="none" strike="noStrike">
                          <a:effectLst/>
                        </a:rPr>
                        <a:t>chiarello fabio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Ricercatore CNR</a:t>
                      </a: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27257463"/>
                  </a:ext>
                </a:extLst>
              </a:tr>
              <a:tr h="205105">
                <a:tc>
                  <a:txBody>
                    <a:bodyPr/>
                    <a:lstStyle/>
                    <a:p>
                      <a:pPr algn="l" fontAlgn="b"/>
                      <a:r>
                        <a:rPr lang="it-IT" sz="1400" u="none" strike="noStrike">
                          <a:effectLst/>
                        </a:rPr>
                        <a:t>di gioacchino daniele</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Ricercatore</a:t>
                      </a:r>
                    </a:p>
                  </a:txBody>
                  <a:tcPr marL="9525" marR="9525" marT="9525" marB="0" anchor="b"/>
                </a:tc>
                <a:tc>
                  <a:txBody>
                    <a:bodyPr/>
                    <a:lstStyle/>
                    <a:p>
                      <a:pPr algn="r" fontAlgn="b"/>
                      <a:r>
                        <a:rPr lang="it-IT" sz="1400" u="none" strike="noStrike">
                          <a:effectLst/>
                        </a:rPr>
                        <a:t>50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50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7441161"/>
                  </a:ext>
                </a:extLst>
              </a:tr>
              <a:tr h="205105">
                <a:tc>
                  <a:txBody>
                    <a:bodyPr/>
                    <a:lstStyle/>
                    <a:p>
                      <a:pPr algn="l" fontAlgn="b"/>
                      <a:r>
                        <a:rPr lang="it-IT" sz="1400" u="none" strike="noStrike">
                          <a:effectLst/>
                        </a:rPr>
                        <a:t>gatti claudio [resp. naz.]</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Primo Ricercatore</a:t>
                      </a:r>
                    </a:p>
                  </a:txBody>
                  <a:tcPr marL="9525" marR="9525" marT="9525" marB="0" anchor="b"/>
                </a:tc>
                <a:tc>
                  <a:txBody>
                    <a:bodyPr/>
                    <a:lstStyle/>
                    <a:p>
                      <a:pPr algn="r" fontAlgn="b"/>
                      <a:r>
                        <a:rPr lang="it-IT" sz="1400" u="none" strike="noStrike">
                          <a:effectLst/>
                        </a:rPr>
                        <a:t>50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40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1102409"/>
                  </a:ext>
                </a:extLst>
              </a:tr>
              <a:tr h="205105">
                <a:tc>
                  <a:txBody>
                    <a:bodyPr/>
                    <a:lstStyle/>
                    <a:p>
                      <a:pPr algn="l" fontAlgn="b"/>
                      <a:r>
                        <a:rPr lang="it-IT" sz="1400" u="none" strike="noStrike">
                          <a:effectLst/>
                        </a:rPr>
                        <a:t>maccarrone giovanni</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it-IT" sz="1400" b="0" i="0" u="none" strike="noStrike">
                          <a:solidFill>
                            <a:srgbClr val="000000"/>
                          </a:solidFill>
                          <a:effectLst/>
                          <a:latin typeface="Calibri" panose="020F0502020204030204" pitchFamily="34" charset="0"/>
                        </a:rPr>
                        <a:t>Primo Ricercatore</a:t>
                      </a: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920863"/>
                  </a:ext>
                </a:extLst>
              </a:tr>
              <a:tr h="205105">
                <a:tc>
                  <a:txBody>
                    <a:bodyPr/>
                    <a:lstStyle/>
                    <a:p>
                      <a:pPr algn="l" fontAlgn="b"/>
                      <a:r>
                        <a:rPr lang="it-IT" sz="1400" u="none" strike="noStrike">
                          <a:effectLst/>
                        </a:rPr>
                        <a:t>mattioli francesco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it-IT" sz="1400" b="0" i="0" u="none" strike="noStrike">
                          <a:solidFill>
                            <a:srgbClr val="000000"/>
                          </a:solidFill>
                          <a:effectLst/>
                          <a:latin typeface="Calibri" panose="020F0502020204030204" pitchFamily="34" charset="0"/>
                        </a:rPr>
                        <a:t>Ricercatore CNR</a:t>
                      </a: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8110512"/>
                  </a:ext>
                </a:extLst>
              </a:tr>
              <a:tr h="205105">
                <a:tc>
                  <a:txBody>
                    <a:bodyPr/>
                    <a:lstStyle/>
                    <a:p>
                      <a:pPr algn="l" fontAlgn="b"/>
                      <a:r>
                        <a:rPr lang="it-IT" sz="1400" u="none" strike="noStrike">
                          <a:effectLst/>
                        </a:rPr>
                        <a:t>rettaroli alessio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Dottorando</a:t>
                      </a:r>
                    </a:p>
                  </a:txBody>
                  <a:tcPr marL="9525" marR="9525" marT="9525" marB="0" anchor="b"/>
                </a:tc>
                <a:tc>
                  <a:txBody>
                    <a:bodyPr/>
                    <a:lstStyle/>
                    <a:p>
                      <a:pPr algn="r" fontAlgn="b"/>
                      <a:r>
                        <a:rPr lang="it-IT" sz="1400" u="none" strike="noStrike">
                          <a:effectLst/>
                        </a:rPr>
                        <a:t>50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40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7921258"/>
                  </a:ext>
                </a:extLst>
              </a:tr>
              <a:tr h="205105">
                <a:tc>
                  <a:txBody>
                    <a:bodyPr/>
                    <a:lstStyle/>
                    <a:p>
                      <a:pPr algn="l" fontAlgn="b"/>
                      <a:r>
                        <a:rPr lang="it-IT" sz="1400" u="none" strike="noStrike">
                          <a:effectLst/>
                        </a:rPr>
                        <a:t>torrioli guido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it-IT" sz="1400" b="0" i="0" u="none" strike="noStrike">
                          <a:solidFill>
                            <a:srgbClr val="000000"/>
                          </a:solidFill>
                          <a:effectLst/>
                          <a:latin typeface="Calibri" panose="020F0502020204030204" pitchFamily="34" charset="0"/>
                        </a:rPr>
                        <a:t>Ricercatore CNR</a:t>
                      </a: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20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4488253"/>
                  </a:ext>
                </a:extLst>
              </a:tr>
              <a:tr h="205105">
                <a:tc>
                  <a:txBody>
                    <a:bodyPr/>
                    <a:lstStyle/>
                    <a:p>
                      <a:pPr algn="l" fontAlgn="b"/>
                      <a:r>
                        <a:rPr lang="it-IT" sz="1400" u="none" strike="noStrike">
                          <a:effectLst/>
                        </a:rPr>
                        <a:t>alesini david</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Dirigente Tecnologo</a:t>
                      </a:r>
                    </a:p>
                  </a:txBody>
                  <a:tcPr marL="9525" marR="9525" marT="9525" marB="0" anchor="b"/>
                </a:tc>
                <a:tc>
                  <a:txBody>
                    <a:bodyPr/>
                    <a:lstStyle/>
                    <a:p>
                      <a:pPr algn="r" fontAlgn="b"/>
                      <a:r>
                        <a:rPr lang="it-IT" sz="1400" u="none" strike="noStrike">
                          <a:effectLst/>
                        </a:rPr>
                        <a:t>10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10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7397254"/>
                  </a:ext>
                </a:extLst>
              </a:tr>
              <a:tr h="205105">
                <a:tc>
                  <a:txBody>
                    <a:bodyPr/>
                    <a:lstStyle/>
                    <a:p>
                      <a:pPr algn="l" fontAlgn="b"/>
                      <a:r>
                        <a:rPr lang="it-IT" sz="1400" u="none" strike="noStrike">
                          <a:effectLst/>
                        </a:rPr>
                        <a:t>beretta matteo mario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Tecnologo</a:t>
                      </a:r>
                    </a:p>
                  </a:txBody>
                  <a:tcPr marL="9525" marR="9525" marT="9525" marB="0" anchor="b"/>
                </a:tc>
                <a:tc>
                  <a:txBody>
                    <a:bodyPr/>
                    <a:lstStyle/>
                    <a:p>
                      <a:pPr algn="r" fontAlgn="b"/>
                      <a:r>
                        <a:rPr lang="it-IT" sz="1400" u="none" strike="noStrike">
                          <a:effectLst/>
                        </a:rPr>
                        <a:t>10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10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00599558"/>
                  </a:ext>
                </a:extLst>
              </a:tr>
              <a:tr h="205105">
                <a:tc>
                  <a:txBody>
                    <a:bodyPr/>
                    <a:lstStyle/>
                    <a:p>
                      <a:pPr algn="l" fontAlgn="b"/>
                      <a:r>
                        <a:rPr lang="it-IT" sz="1400" u="none" strike="noStrike">
                          <a:effectLst/>
                        </a:rPr>
                        <a:t>buonomo bruno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Primo Tecnologo</a:t>
                      </a:r>
                    </a:p>
                  </a:txBody>
                  <a:tcPr marL="9525" marR="9525" marT="9525" marB="0" anchor="b"/>
                </a:tc>
                <a:tc>
                  <a:txBody>
                    <a:bodyPr/>
                    <a:lstStyle/>
                    <a:p>
                      <a:pPr algn="r" fontAlgn="b"/>
                      <a:r>
                        <a:rPr lang="it-IT" sz="1400" u="none" strike="noStrike">
                          <a:effectLst/>
                        </a:rPr>
                        <a:t>20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20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1924157"/>
                  </a:ext>
                </a:extLst>
              </a:tr>
              <a:tr h="205105">
                <a:tc>
                  <a:txBody>
                    <a:bodyPr/>
                    <a:lstStyle/>
                    <a:p>
                      <a:pPr algn="l" fontAlgn="b"/>
                      <a:r>
                        <a:rPr lang="it-IT" sz="1400" u="none" strike="noStrike">
                          <a:effectLst/>
                        </a:rPr>
                        <a:t>felici giulietto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it-IT" sz="1400" b="0" i="0" u="none" strike="noStrike">
                          <a:solidFill>
                            <a:srgbClr val="000000"/>
                          </a:solidFill>
                          <a:effectLst/>
                          <a:latin typeface="Calibri" panose="020F0502020204030204" pitchFamily="34" charset="0"/>
                        </a:rPr>
                        <a:t>Dirigente Tecnologo</a:t>
                      </a:r>
                    </a:p>
                  </a:txBody>
                  <a:tcPr marL="9525" marR="9525" marT="9525" marB="0" anchor="b"/>
                </a:tc>
                <a:tc>
                  <a:txBody>
                    <a:bodyPr/>
                    <a:lstStyle/>
                    <a:p>
                      <a:pPr algn="r" fontAlgn="b"/>
                      <a:r>
                        <a:rPr lang="it-IT" sz="1400" u="none" strike="noStrike">
                          <a:effectLst/>
                        </a:rPr>
                        <a:t>10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10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1424697"/>
                  </a:ext>
                </a:extLst>
              </a:tr>
              <a:tr h="205105">
                <a:tc>
                  <a:txBody>
                    <a:bodyPr/>
                    <a:lstStyle/>
                    <a:p>
                      <a:pPr algn="l" fontAlgn="b"/>
                      <a:r>
                        <a:rPr lang="it-IT" sz="1400" u="none" strike="noStrike">
                          <a:effectLst/>
                        </a:rPr>
                        <a:t>foggetta luca gennaro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it-IT" sz="1400" b="0" i="0" u="none" strike="noStrike">
                          <a:solidFill>
                            <a:srgbClr val="000000"/>
                          </a:solidFill>
                          <a:effectLst/>
                          <a:latin typeface="Calibri" panose="020F0502020204030204" pitchFamily="34" charset="0"/>
                        </a:rPr>
                        <a:t>Tecnologo</a:t>
                      </a: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20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34766011"/>
                  </a:ext>
                </a:extLst>
              </a:tr>
              <a:tr h="205105">
                <a:tc>
                  <a:txBody>
                    <a:bodyPr/>
                    <a:lstStyle/>
                    <a:p>
                      <a:pPr algn="l" fontAlgn="b"/>
                      <a:r>
                        <a:rPr lang="it-IT" sz="1400" u="none" strike="noStrike">
                          <a:effectLst/>
                        </a:rPr>
                        <a:t>gallo alessandro</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it-IT" sz="1400" b="0" i="0" u="none" strike="noStrike">
                          <a:solidFill>
                            <a:srgbClr val="000000"/>
                          </a:solidFill>
                          <a:effectLst/>
                          <a:latin typeface="Calibri" panose="020F0502020204030204" pitchFamily="34" charset="0"/>
                        </a:rPr>
                        <a:t>Dirigente Tecnologo</a:t>
                      </a:r>
                    </a:p>
                  </a:txBody>
                  <a:tcPr marL="9525" marR="9525" marT="9525" marB="0" anchor="b"/>
                </a:tc>
                <a:tc>
                  <a:txBody>
                    <a:bodyPr/>
                    <a:lstStyle/>
                    <a:p>
                      <a:pPr algn="r" fontAlgn="b"/>
                      <a:r>
                        <a:rPr lang="it-IT" sz="1400" u="none" strike="noStrike">
                          <a:effectLst/>
                        </a:rPr>
                        <a:t>10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10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20296891"/>
                  </a:ext>
                </a:extLst>
              </a:tr>
              <a:tr h="205105">
                <a:tc>
                  <a:txBody>
                    <a:bodyPr/>
                    <a:lstStyle/>
                    <a:p>
                      <a:pPr algn="l" fontAlgn="b"/>
                      <a:r>
                        <a:rPr lang="it-IT" sz="1400" u="none" strike="noStrike">
                          <a:effectLst/>
                        </a:rPr>
                        <a:t>ligi carlo [resp. loc.]</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it-IT" sz="1400" b="0" i="0" u="none" strike="noStrike">
                          <a:solidFill>
                            <a:srgbClr val="000000"/>
                          </a:solidFill>
                          <a:effectLst/>
                          <a:latin typeface="Calibri" panose="020F0502020204030204" pitchFamily="34" charset="0"/>
                        </a:rPr>
                        <a:t>Tecnologo</a:t>
                      </a:r>
                    </a:p>
                  </a:txBody>
                  <a:tcPr marL="9525" marR="9525" marT="9525" marB="0" anchor="b"/>
                </a:tc>
                <a:tc>
                  <a:txBody>
                    <a:bodyPr/>
                    <a:lstStyle/>
                    <a:p>
                      <a:pPr algn="r" fontAlgn="b"/>
                      <a:r>
                        <a:rPr lang="it-IT" sz="1400" u="none" strike="noStrike">
                          <a:effectLst/>
                        </a:rPr>
                        <a:t>40</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30</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4224349"/>
                  </a:ext>
                </a:extLst>
              </a:tr>
              <a:tr h="205105">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0302563"/>
                  </a:ext>
                </a:extLst>
              </a:tr>
              <a:tr h="205105">
                <a:tc>
                  <a:txBody>
                    <a:bodyPr/>
                    <a:lstStyle/>
                    <a:p>
                      <a:pPr algn="l" fontAlgn="b"/>
                      <a:r>
                        <a:rPr lang="it-IT" sz="1400" u="none" strike="noStrike">
                          <a:effectLst/>
                        </a:rPr>
                        <a:t>FTE totali</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4.3</a:t>
                      </a:r>
                      <a:endParaRPr lang="it-IT"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400" u="none" strike="noStrike">
                          <a:effectLst/>
                        </a:rPr>
                        <a:t>3.9</a:t>
                      </a:r>
                      <a:endParaRPr lang="it-IT"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82865943"/>
                  </a:ext>
                </a:extLst>
              </a:tr>
            </a:tbl>
          </a:graphicData>
        </a:graphic>
      </p:graphicFrame>
      <p:sp>
        <p:nvSpPr>
          <p:cNvPr id="6" name="TextBox 5">
            <a:extLst>
              <a:ext uri="{FF2B5EF4-FFF2-40B4-BE49-F238E27FC236}">
                <a16:creationId xmlns:a16="http://schemas.microsoft.com/office/drawing/2014/main" id="{C769D3A4-ED98-7F4D-8CC4-D2562722D6FE}"/>
              </a:ext>
            </a:extLst>
          </p:cNvPr>
          <p:cNvSpPr txBox="1"/>
          <p:nvPr/>
        </p:nvSpPr>
        <p:spPr>
          <a:xfrm>
            <a:off x="6629400" y="1522369"/>
            <a:ext cx="4953000" cy="2031325"/>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Richieste economiche LNF: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inventario:	15 k€ (digitizer 20 GHz)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consumo: 	7.5 k€ (varie)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contributo CNR:	15 k€ (costruzione chip)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missioni:		5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669FE5-51EB-3A4A-B893-45364848799C}"/>
              </a:ext>
            </a:extLst>
          </p:cNvPr>
          <p:cNvSpPr txBox="1"/>
          <p:nvPr/>
        </p:nvSpPr>
        <p:spPr>
          <a:xfrm>
            <a:off x="6629400" y="3805273"/>
            <a:ext cx="4953000" cy="1754326"/>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Richieste servizi LNF: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progettista meccanico:	4 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tecnico meccanico:		4 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tecnico elettronico: 	4 m.u.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D120BEF-7A26-FB4B-8C53-2BC7E5CA5DCB}"/>
              </a:ext>
            </a:extLst>
          </p:cNvPr>
          <p:cNvSpPr txBox="1">
            <a:spLocks/>
          </p:cNvSpPr>
          <p:nvPr/>
        </p:nvSpPr>
        <p:spPr>
          <a:xfrm>
            <a:off x="1634751" y="160780"/>
            <a:ext cx="9144000" cy="9715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6000" b="0" i="0" u="none" strike="noStrike" kern="1200" cap="none" spc="0" normalizeH="0" baseline="0" noProof="0">
                <a:ln>
                  <a:noFill/>
                </a:ln>
                <a:solidFill>
                  <a:prstClr val="black"/>
                </a:solidFill>
                <a:effectLst/>
                <a:uLnTx/>
                <a:uFillTx/>
                <a:latin typeface="Calibri Light" panose="020F0302020204030204"/>
                <a:ea typeface="+mj-ea"/>
                <a:cs typeface="+mj-cs"/>
              </a:rPr>
              <a:t>SIMP</a:t>
            </a:r>
            <a:endParaRPr kumimoji="0" lang="it-IT" sz="6000" b="0" i="1" u="none" strike="noStrike" kern="1200" cap="none" spc="0" normalizeH="0" baseline="0" noProof="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15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C42672-CDBF-CE41-BADD-C305DF9245A2}"/>
              </a:ext>
            </a:extLst>
          </p:cNvPr>
          <p:cNvSpPr>
            <a:spLocks noGrp="1"/>
          </p:cNvSpPr>
          <p:nvPr>
            <p:ph type="title"/>
          </p:nvPr>
        </p:nvSpPr>
        <p:spPr/>
        <p:txBody>
          <a:bodyPr/>
          <a:lstStyle/>
          <a:p>
            <a:r>
              <a:rPr lang="it-IT" dirty="0" err="1"/>
              <a:t>Interdisciplinary</a:t>
            </a:r>
            <a:endParaRPr lang="it-IT" dirty="0"/>
          </a:p>
        </p:txBody>
      </p:sp>
    </p:spTree>
    <p:extLst>
      <p:ext uri="{BB962C8B-B14F-4D97-AF65-F5344CB8AC3E}">
        <p14:creationId xmlns:p14="http://schemas.microsoft.com/office/powerpoint/2010/main" val="316966298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1D92-C0B7-8E43-8C75-136690C9B21B}"/>
              </a:ext>
            </a:extLst>
          </p:cNvPr>
          <p:cNvSpPr>
            <a:spLocks noGrp="1"/>
          </p:cNvSpPr>
          <p:nvPr>
            <p:ph type="title"/>
          </p:nvPr>
        </p:nvSpPr>
        <p:spPr>
          <a:xfrm>
            <a:off x="606706" y="129672"/>
            <a:ext cx="10515600" cy="1325563"/>
          </a:xfrm>
        </p:spPr>
        <p:txBody>
          <a:bodyPr>
            <a:normAutofit/>
          </a:bodyPr>
          <a:lstStyle/>
          <a:p>
            <a:r>
              <a:rPr lang="en-US" sz="6600" dirty="0"/>
              <a:t>GLARE-X  			</a:t>
            </a:r>
            <a:r>
              <a:rPr lang="en-US" dirty="0"/>
              <a:t>RN G. </a:t>
            </a:r>
            <a:r>
              <a:rPr lang="en-US" dirty="0" err="1"/>
              <a:t>Delle</a:t>
            </a:r>
            <a:r>
              <a:rPr lang="en-US" dirty="0"/>
              <a:t> Monache</a:t>
            </a:r>
          </a:p>
        </p:txBody>
      </p:sp>
      <p:sp>
        <p:nvSpPr>
          <p:cNvPr id="4" name="Content Placeholder 2">
            <a:extLst>
              <a:ext uri="{FF2B5EF4-FFF2-40B4-BE49-F238E27FC236}">
                <a16:creationId xmlns:a16="http://schemas.microsoft.com/office/drawing/2014/main" id="{DC12DA08-BDED-F34C-806E-6A1B3AF41047}"/>
              </a:ext>
            </a:extLst>
          </p:cNvPr>
          <p:cNvSpPr>
            <a:spLocks noGrp="1"/>
          </p:cNvSpPr>
          <p:nvPr>
            <p:ph idx="1"/>
          </p:nvPr>
        </p:nvSpPr>
        <p:spPr>
          <a:xfrm>
            <a:off x="200035" y="1091285"/>
            <a:ext cx="11617568" cy="4351338"/>
          </a:xfrm>
        </p:spPr>
        <p:txBody>
          <a:bodyPr>
            <a:noAutofit/>
          </a:bodyPr>
          <a:lstStyle/>
          <a:p>
            <a:pPr marL="0" indent="0">
              <a:lnSpc>
                <a:spcPts val="2640"/>
              </a:lnSpc>
              <a:buNone/>
            </a:pPr>
            <a:r>
              <a:rPr lang="en-US" sz="2400" dirty="0"/>
              <a:t>Scientific Motivations</a:t>
            </a:r>
            <a:r>
              <a:rPr lang="en-US" sz="2200" dirty="0"/>
              <a:t>:</a:t>
            </a:r>
          </a:p>
          <a:p>
            <a:pPr marL="0" indent="0">
              <a:lnSpc>
                <a:spcPts val="2640"/>
              </a:lnSpc>
              <a:buNone/>
            </a:pPr>
            <a:r>
              <a:rPr lang="en-US" sz="2200" dirty="0"/>
              <a:t>GLARE-X (</a:t>
            </a:r>
            <a:r>
              <a:rPr lang="it-IT" sz="2200" b="1" dirty="0" err="1"/>
              <a:t>G</a:t>
            </a:r>
            <a:r>
              <a:rPr lang="it-IT" sz="2200" dirty="0" err="1"/>
              <a:t>eoreferencing</a:t>
            </a:r>
            <a:r>
              <a:rPr lang="it-IT" sz="2200" dirty="0"/>
              <a:t> via </a:t>
            </a:r>
            <a:r>
              <a:rPr lang="it-IT" sz="2200" b="1" dirty="0" err="1"/>
              <a:t>LA</a:t>
            </a:r>
            <a:r>
              <a:rPr lang="it-IT" sz="2200" dirty="0" err="1"/>
              <a:t>ser</a:t>
            </a:r>
            <a:r>
              <a:rPr lang="it-IT" sz="2200" dirty="0"/>
              <a:t> </a:t>
            </a:r>
            <a:r>
              <a:rPr lang="it-IT" sz="2200" dirty="0" err="1"/>
              <a:t>Ranging</a:t>
            </a:r>
            <a:r>
              <a:rPr lang="it-IT" sz="2200" dirty="0"/>
              <a:t> &amp; </a:t>
            </a:r>
            <a:r>
              <a:rPr lang="it-IT" sz="2200" b="1" dirty="0" err="1"/>
              <a:t>LA</a:t>
            </a:r>
            <a:r>
              <a:rPr lang="it-IT" sz="2200" dirty="0" err="1"/>
              <a:t>ser</a:t>
            </a:r>
            <a:r>
              <a:rPr lang="it-IT" sz="2200" dirty="0"/>
              <a:t> </a:t>
            </a:r>
            <a:r>
              <a:rPr lang="it-IT" sz="2200" dirty="0" err="1"/>
              <a:t>debris</a:t>
            </a:r>
            <a:r>
              <a:rPr lang="it-IT" sz="2200" dirty="0"/>
              <a:t> </a:t>
            </a:r>
            <a:r>
              <a:rPr lang="it-IT" sz="2200" b="1" dirty="0" err="1"/>
              <a:t>R</a:t>
            </a:r>
            <a:r>
              <a:rPr lang="it-IT" sz="2200" dirty="0" err="1"/>
              <a:t>edirection</a:t>
            </a:r>
            <a:r>
              <a:rPr lang="it-IT" sz="2200" dirty="0"/>
              <a:t> from </a:t>
            </a:r>
            <a:r>
              <a:rPr lang="it-IT" sz="2200" dirty="0" err="1"/>
              <a:t>spac</a:t>
            </a:r>
            <a:r>
              <a:rPr lang="it-IT" sz="2200" b="1" dirty="0" err="1"/>
              <a:t>E</a:t>
            </a:r>
            <a:r>
              <a:rPr lang="it-IT" sz="2200" b="1" dirty="0"/>
              <a:t>-X</a:t>
            </a:r>
            <a:r>
              <a:rPr lang="it-IT" sz="2200" dirty="0"/>
              <a:t>)</a:t>
            </a:r>
            <a:r>
              <a:rPr lang="en-US" sz="2200" dirty="0"/>
              <a:t>is an R&amp;D about 3 diverse, innovative and interdisciplinary applications of lasers systems in space {as collaboration among LNF - LNGS - INFN Torino - TIFPA FBK}</a:t>
            </a:r>
          </a:p>
          <a:p>
            <a:pPr marL="514350" indent="-514350">
              <a:lnSpc>
                <a:spcPct val="160000"/>
              </a:lnSpc>
              <a:buFont typeface="+mj-lt"/>
              <a:buAutoNum type="arabicPeriod"/>
            </a:pPr>
            <a:r>
              <a:rPr lang="en-US" sz="2200" dirty="0"/>
              <a:t>Precise positioning with measurements on Earth from space and space-to-space </a:t>
            </a:r>
          </a:p>
          <a:p>
            <a:pPr marL="457200" lvl="1" indent="0">
              <a:lnSpc>
                <a:spcPct val="160000"/>
              </a:lnSpc>
              <a:buNone/>
            </a:pPr>
            <a:r>
              <a:rPr lang="en-US" sz="2200" dirty="0"/>
              <a:t>	1.1 Laser Ranging</a:t>
            </a:r>
          </a:p>
          <a:p>
            <a:pPr marL="457200" lvl="1" indent="0">
              <a:lnSpc>
                <a:spcPct val="160000"/>
              </a:lnSpc>
              <a:buNone/>
            </a:pPr>
            <a:r>
              <a:rPr lang="en-US" sz="2200" dirty="0"/>
              <a:t>	1.2 UV-IR Ground emitters</a:t>
            </a:r>
          </a:p>
          <a:p>
            <a:pPr marL="514350" indent="-514350">
              <a:lnSpc>
                <a:spcPct val="140000"/>
              </a:lnSpc>
              <a:spcBef>
                <a:spcPts val="2200"/>
              </a:spcBef>
              <a:buFont typeface="+mj-lt"/>
              <a:buAutoNum type="arabicPeriod"/>
            </a:pPr>
            <a:r>
              <a:rPr lang="en-US" sz="2200" dirty="0"/>
              <a:t>Coupling the standard laser positioning with laser communications (“</a:t>
            </a:r>
            <a:r>
              <a:rPr lang="en-US" sz="2200" dirty="0" err="1"/>
              <a:t>lasercom</a:t>
            </a:r>
            <a:r>
              <a:rPr lang="en-US" sz="2200" dirty="0"/>
              <a:t>”) by means of semi-active Modulated </a:t>
            </a:r>
            <a:r>
              <a:rPr lang="en-US" sz="2200" dirty="0" err="1"/>
              <a:t>RetroReflector</a:t>
            </a:r>
            <a:r>
              <a:rPr lang="en-US" sz="2200" dirty="0"/>
              <a:t> devices </a:t>
            </a:r>
          </a:p>
          <a:p>
            <a:pPr marL="514350" indent="-514350">
              <a:lnSpc>
                <a:spcPct val="140000"/>
              </a:lnSpc>
              <a:spcBef>
                <a:spcPts val="2200"/>
              </a:spcBef>
              <a:buFont typeface="+mj-lt"/>
              <a:buAutoNum type="arabicPeriod"/>
            </a:pPr>
            <a:r>
              <a:rPr lang="en-US" sz="2200" dirty="0"/>
              <a:t>Laser Ablation Propulsion (LAP) for the redirection, removal, deflection, de-orbiting of a wide class of space debris, as well as Near Earth Asteroids (NEA).</a:t>
            </a:r>
          </a:p>
        </p:txBody>
      </p:sp>
    </p:spTree>
    <p:extLst>
      <p:ext uri="{BB962C8B-B14F-4D97-AF65-F5344CB8AC3E}">
        <p14:creationId xmlns:p14="http://schemas.microsoft.com/office/powerpoint/2010/main" val="206532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AF5230-2A8C-A349-832D-3D9B2E1BD825}"/>
              </a:ext>
            </a:extLst>
          </p:cNvPr>
          <p:cNvSpPr>
            <a:spLocks noGrp="1"/>
          </p:cNvSpPr>
          <p:nvPr>
            <p:ph idx="1"/>
          </p:nvPr>
        </p:nvSpPr>
        <p:spPr>
          <a:xfrm>
            <a:off x="121763" y="2145887"/>
            <a:ext cx="5270370" cy="1926243"/>
          </a:xfrm>
        </p:spPr>
        <p:txBody>
          <a:bodyPr>
            <a:normAutofit/>
          </a:bodyPr>
          <a:lstStyle/>
          <a:p>
            <a:pPr marL="0" indent="0">
              <a:buNone/>
            </a:pPr>
            <a:br>
              <a:rPr lang="it-IT" dirty="0"/>
            </a:br>
            <a:endParaRPr lang="it-IT" dirty="0"/>
          </a:p>
          <a:p>
            <a:pPr marL="0" indent="0">
              <a:buNone/>
            </a:pPr>
            <a:r>
              <a:rPr lang="it-IT" sz="1800" dirty="0"/>
              <a:t> 2 MEMS </a:t>
            </a:r>
            <a:r>
              <a:rPr lang="it-IT" sz="1800" dirty="0" err="1"/>
              <a:t>mirror</a:t>
            </a:r>
            <a:r>
              <a:rPr lang="it-IT" sz="1800" dirty="0"/>
              <a:t> </a:t>
            </a:r>
            <a:r>
              <a:rPr lang="it-IT" sz="1800" dirty="0" err="1"/>
              <a:t>type</a:t>
            </a:r>
            <a:r>
              <a:rPr lang="it-IT" sz="1800" dirty="0"/>
              <a:t>, </a:t>
            </a:r>
            <a:r>
              <a:rPr lang="it-IT" sz="1800" dirty="0" err="1"/>
              <a:t>one</a:t>
            </a:r>
            <a:r>
              <a:rPr lang="it-IT" sz="1800" dirty="0"/>
              <a:t> with </a:t>
            </a:r>
            <a:r>
              <a:rPr lang="it-IT" sz="1800" dirty="0" err="1"/>
              <a:t>photoresist</a:t>
            </a:r>
            <a:r>
              <a:rPr lang="it-IT" sz="1800" dirty="0"/>
              <a:t> </a:t>
            </a:r>
            <a:r>
              <a:rPr lang="it-IT" sz="1800" dirty="0" err="1"/>
              <a:t>sacrificial</a:t>
            </a:r>
            <a:r>
              <a:rPr lang="it-IT" sz="1800" dirty="0"/>
              <a:t> </a:t>
            </a:r>
            <a:r>
              <a:rPr lang="it-IT" sz="1800" dirty="0" err="1"/>
              <a:t>layer</a:t>
            </a:r>
            <a:r>
              <a:rPr lang="it-IT" sz="1800" dirty="0"/>
              <a:t> </a:t>
            </a:r>
            <a:r>
              <a:rPr lang="it-IT" sz="1800" dirty="0" err="1"/>
              <a:t>completed</a:t>
            </a:r>
            <a:r>
              <a:rPr lang="it-IT" sz="1800" dirty="0"/>
              <a:t> on </a:t>
            </a:r>
            <a:r>
              <a:rPr lang="it-IT" sz="1800" dirty="0" err="1"/>
              <a:t>January</a:t>
            </a:r>
            <a:r>
              <a:rPr lang="it-IT" sz="1800" dirty="0"/>
              <a:t> 2020. Second </a:t>
            </a:r>
            <a:r>
              <a:rPr lang="it-IT" sz="1800" dirty="0" err="1"/>
              <a:t>one</a:t>
            </a:r>
            <a:r>
              <a:rPr lang="it-IT" sz="1800" dirty="0"/>
              <a:t> with SiO</a:t>
            </a:r>
            <a:r>
              <a:rPr lang="it-IT" sz="1800" baseline="-25000" dirty="0"/>
              <a:t>2</a:t>
            </a:r>
            <a:r>
              <a:rPr lang="it-IT" sz="1800" dirty="0"/>
              <a:t> to be </a:t>
            </a:r>
            <a:r>
              <a:rPr lang="it-IT" sz="1800" dirty="0" err="1"/>
              <a:t>completed</a:t>
            </a:r>
            <a:r>
              <a:rPr lang="it-IT" sz="1800" dirty="0"/>
              <a:t> </a:t>
            </a:r>
            <a:r>
              <a:rPr lang="it-IT" sz="1800" dirty="0" err="1"/>
              <a:t>within</a:t>
            </a:r>
            <a:r>
              <a:rPr lang="it-IT" sz="1800" dirty="0"/>
              <a:t> 2020</a:t>
            </a:r>
            <a:r>
              <a:rPr lang="it-IT" dirty="0"/>
              <a:t> </a:t>
            </a:r>
          </a:p>
        </p:txBody>
      </p:sp>
      <p:pic>
        <p:nvPicPr>
          <p:cNvPr id="3" name="Picture 2">
            <a:extLst>
              <a:ext uri="{FF2B5EF4-FFF2-40B4-BE49-F238E27FC236}">
                <a16:creationId xmlns:a16="http://schemas.microsoft.com/office/drawing/2014/main" id="{45EB1212-4E5C-A74F-852C-96B920117931}"/>
              </a:ext>
            </a:extLst>
          </p:cNvPr>
          <p:cNvPicPr>
            <a:picLocks noChangeAspect="1"/>
          </p:cNvPicPr>
          <p:nvPr/>
        </p:nvPicPr>
        <p:blipFill>
          <a:blip r:embed="rId2"/>
          <a:stretch>
            <a:fillRect/>
          </a:stretch>
        </p:blipFill>
        <p:spPr>
          <a:xfrm>
            <a:off x="4989922" y="407988"/>
            <a:ext cx="2438400" cy="2565400"/>
          </a:xfrm>
          <a:prstGeom prst="rect">
            <a:avLst/>
          </a:prstGeom>
        </p:spPr>
      </p:pic>
      <p:pic>
        <p:nvPicPr>
          <p:cNvPr id="4" name="Picture 3">
            <a:extLst>
              <a:ext uri="{FF2B5EF4-FFF2-40B4-BE49-F238E27FC236}">
                <a16:creationId xmlns:a16="http://schemas.microsoft.com/office/drawing/2014/main" id="{E45E4BBD-1175-1B4D-815D-8216FA5F12D6}"/>
              </a:ext>
            </a:extLst>
          </p:cNvPr>
          <p:cNvPicPr>
            <a:picLocks noChangeAspect="1"/>
          </p:cNvPicPr>
          <p:nvPr/>
        </p:nvPicPr>
        <p:blipFill rotWithShape="1">
          <a:blip r:embed="rId3"/>
          <a:srcRect b="14878"/>
          <a:stretch/>
        </p:blipFill>
        <p:spPr>
          <a:xfrm>
            <a:off x="5263299" y="3498510"/>
            <a:ext cx="5257800" cy="2064796"/>
          </a:xfrm>
          <a:prstGeom prst="rect">
            <a:avLst/>
          </a:prstGeom>
        </p:spPr>
      </p:pic>
      <p:sp>
        <p:nvSpPr>
          <p:cNvPr id="5" name="TextBox 4">
            <a:extLst>
              <a:ext uri="{FF2B5EF4-FFF2-40B4-BE49-F238E27FC236}">
                <a16:creationId xmlns:a16="http://schemas.microsoft.com/office/drawing/2014/main" id="{ECBE2D29-A5F3-F44A-9A0A-0BBA4E058097}"/>
              </a:ext>
            </a:extLst>
          </p:cNvPr>
          <p:cNvSpPr txBox="1"/>
          <p:nvPr/>
        </p:nvSpPr>
        <p:spPr>
          <a:xfrm>
            <a:off x="5580669" y="5807631"/>
            <a:ext cx="5363852" cy="369332"/>
          </a:xfrm>
          <a:prstGeom prst="rect">
            <a:avLst/>
          </a:prstGeom>
          <a:noFill/>
        </p:spPr>
        <p:txBody>
          <a:bodyPr wrap="square" rtlCol="0">
            <a:spAutoFit/>
          </a:bodyPr>
          <a:lstStyle/>
          <a:p>
            <a:r>
              <a:rPr lang="it-IT" dirty="0" err="1"/>
              <a:t>photoresist</a:t>
            </a:r>
            <a:r>
              <a:rPr lang="it-IT" dirty="0"/>
              <a:t> </a:t>
            </a:r>
            <a:r>
              <a:rPr lang="it-IT" dirty="0" err="1"/>
              <a:t>sacrificial</a:t>
            </a:r>
            <a:r>
              <a:rPr lang="it-IT" dirty="0"/>
              <a:t> </a:t>
            </a:r>
            <a:r>
              <a:rPr lang="it-IT" dirty="0" err="1"/>
              <a:t>layer</a:t>
            </a:r>
            <a:r>
              <a:rPr lang="it-IT" dirty="0"/>
              <a:t> </a:t>
            </a:r>
            <a:r>
              <a:rPr lang="it-IT" dirty="0" err="1"/>
              <a:t>before</a:t>
            </a:r>
            <a:r>
              <a:rPr lang="it-IT" dirty="0"/>
              <a:t> and </a:t>
            </a:r>
            <a:r>
              <a:rPr lang="it-IT" dirty="0" err="1"/>
              <a:t>after</a:t>
            </a:r>
            <a:r>
              <a:rPr lang="it-IT" dirty="0"/>
              <a:t> </a:t>
            </a:r>
            <a:r>
              <a:rPr lang="it-IT" dirty="0" err="1"/>
              <a:t>etching</a:t>
            </a:r>
            <a:endParaRPr lang="en-US" dirty="0"/>
          </a:p>
        </p:txBody>
      </p:sp>
      <p:pic>
        <p:nvPicPr>
          <p:cNvPr id="6" name="Picture 5">
            <a:extLst>
              <a:ext uri="{FF2B5EF4-FFF2-40B4-BE49-F238E27FC236}">
                <a16:creationId xmlns:a16="http://schemas.microsoft.com/office/drawing/2014/main" id="{B1147D48-3C59-254B-A8BF-B2A4096EB383}"/>
              </a:ext>
            </a:extLst>
          </p:cNvPr>
          <p:cNvPicPr>
            <a:picLocks noChangeAspect="1"/>
          </p:cNvPicPr>
          <p:nvPr/>
        </p:nvPicPr>
        <p:blipFill>
          <a:blip r:embed="rId4"/>
          <a:stretch>
            <a:fillRect/>
          </a:stretch>
        </p:blipFill>
        <p:spPr>
          <a:xfrm>
            <a:off x="7777768" y="365125"/>
            <a:ext cx="2311400" cy="2540000"/>
          </a:xfrm>
          <a:prstGeom prst="rect">
            <a:avLst/>
          </a:prstGeom>
        </p:spPr>
      </p:pic>
      <p:sp>
        <p:nvSpPr>
          <p:cNvPr id="12" name="TextBox 11">
            <a:extLst>
              <a:ext uri="{FF2B5EF4-FFF2-40B4-BE49-F238E27FC236}">
                <a16:creationId xmlns:a16="http://schemas.microsoft.com/office/drawing/2014/main" id="{AF035516-D6C6-DC4F-809E-EAA9836D96EB}"/>
              </a:ext>
            </a:extLst>
          </p:cNvPr>
          <p:cNvSpPr txBox="1"/>
          <p:nvPr/>
        </p:nvSpPr>
        <p:spPr>
          <a:xfrm>
            <a:off x="5263299" y="2801232"/>
            <a:ext cx="2666214" cy="307777"/>
          </a:xfrm>
          <a:prstGeom prst="rect">
            <a:avLst/>
          </a:prstGeom>
          <a:noFill/>
        </p:spPr>
        <p:txBody>
          <a:bodyPr wrap="square" rtlCol="0">
            <a:spAutoFit/>
          </a:bodyPr>
          <a:lstStyle/>
          <a:p>
            <a:r>
              <a:rPr lang="it-IT" sz="1400" dirty="0" err="1"/>
              <a:t>photoresist</a:t>
            </a:r>
            <a:r>
              <a:rPr lang="it-IT" sz="1400" dirty="0"/>
              <a:t> </a:t>
            </a:r>
            <a:r>
              <a:rPr lang="it-IT" sz="1400" dirty="0" err="1"/>
              <a:t>sacrificial</a:t>
            </a:r>
            <a:r>
              <a:rPr lang="it-IT" sz="1400" dirty="0"/>
              <a:t> </a:t>
            </a:r>
            <a:r>
              <a:rPr lang="it-IT" sz="1400" dirty="0" err="1"/>
              <a:t>layer</a:t>
            </a:r>
            <a:endParaRPr lang="en-US" sz="1400" dirty="0"/>
          </a:p>
        </p:txBody>
      </p:sp>
      <p:sp>
        <p:nvSpPr>
          <p:cNvPr id="13" name="TextBox 12">
            <a:extLst>
              <a:ext uri="{FF2B5EF4-FFF2-40B4-BE49-F238E27FC236}">
                <a16:creationId xmlns:a16="http://schemas.microsoft.com/office/drawing/2014/main" id="{3F9A539D-D9A1-5B4C-BB93-989E2166CA39}"/>
              </a:ext>
            </a:extLst>
          </p:cNvPr>
          <p:cNvSpPr txBox="1"/>
          <p:nvPr/>
        </p:nvSpPr>
        <p:spPr>
          <a:xfrm>
            <a:off x="7929513" y="2841673"/>
            <a:ext cx="3241250" cy="307777"/>
          </a:xfrm>
          <a:prstGeom prst="rect">
            <a:avLst/>
          </a:prstGeom>
          <a:noFill/>
        </p:spPr>
        <p:txBody>
          <a:bodyPr wrap="square" rtlCol="0">
            <a:spAutoFit/>
          </a:bodyPr>
          <a:lstStyle/>
          <a:p>
            <a:r>
              <a:rPr lang="it-IT" sz="1400" dirty="0"/>
              <a:t>SiO2 </a:t>
            </a:r>
            <a:r>
              <a:rPr lang="it-IT" sz="1400" dirty="0" err="1"/>
              <a:t>sacrificial</a:t>
            </a:r>
            <a:r>
              <a:rPr lang="it-IT" sz="1400" dirty="0"/>
              <a:t> </a:t>
            </a:r>
            <a:r>
              <a:rPr lang="it-IT" sz="1400" dirty="0" err="1"/>
              <a:t>layer</a:t>
            </a:r>
            <a:r>
              <a:rPr lang="it-IT" sz="1400" dirty="0"/>
              <a:t> (under </a:t>
            </a:r>
            <a:r>
              <a:rPr lang="it-IT" sz="1400" dirty="0" err="1"/>
              <a:t>construction</a:t>
            </a:r>
            <a:r>
              <a:rPr lang="it-IT" sz="1400" dirty="0"/>
              <a:t>)</a:t>
            </a:r>
            <a:endParaRPr lang="en-US" sz="1400" dirty="0"/>
          </a:p>
        </p:txBody>
      </p:sp>
      <p:sp>
        <p:nvSpPr>
          <p:cNvPr id="17" name="Title 1">
            <a:extLst>
              <a:ext uri="{FF2B5EF4-FFF2-40B4-BE49-F238E27FC236}">
                <a16:creationId xmlns:a16="http://schemas.microsoft.com/office/drawing/2014/main" id="{8C3E04AF-D0B5-DC40-8231-3F17ACB70501}"/>
              </a:ext>
            </a:extLst>
          </p:cNvPr>
          <p:cNvSpPr>
            <a:spLocks noGrp="1"/>
          </p:cNvSpPr>
          <p:nvPr>
            <p:ph type="title"/>
          </p:nvPr>
        </p:nvSpPr>
        <p:spPr>
          <a:xfrm>
            <a:off x="838200" y="365125"/>
            <a:ext cx="4026031" cy="1325563"/>
          </a:xfrm>
        </p:spPr>
        <p:txBody>
          <a:bodyPr>
            <a:normAutofit/>
          </a:bodyPr>
          <a:lstStyle/>
          <a:p>
            <a:pPr algn="ctr"/>
            <a:r>
              <a:rPr lang="en-US" sz="3600"/>
              <a:t>Activities 2019/2020</a:t>
            </a:r>
            <a:br>
              <a:rPr lang="en-US" sz="3600" dirty="0"/>
            </a:br>
            <a:r>
              <a:rPr lang="en-US" sz="3600" dirty="0"/>
              <a:t>FBK/LNF</a:t>
            </a:r>
          </a:p>
        </p:txBody>
      </p:sp>
    </p:spTree>
    <p:extLst>
      <p:ext uri="{BB962C8B-B14F-4D97-AF65-F5344CB8AC3E}">
        <p14:creationId xmlns:p14="http://schemas.microsoft.com/office/powerpoint/2010/main" val="2668239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E12F-CCB3-FC45-BD77-FF966105C197}"/>
              </a:ext>
            </a:extLst>
          </p:cNvPr>
          <p:cNvSpPr>
            <a:spLocks noGrp="1"/>
          </p:cNvSpPr>
          <p:nvPr>
            <p:ph type="title"/>
          </p:nvPr>
        </p:nvSpPr>
        <p:spPr>
          <a:xfrm>
            <a:off x="838200" y="365125"/>
            <a:ext cx="4026031" cy="1325563"/>
          </a:xfrm>
        </p:spPr>
        <p:txBody>
          <a:bodyPr>
            <a:normAutofit/>
          </a:bodyPr>
          <a:lstStyle/>
          <a:p>
            <a:pPr algn="ctr"/>
            <a:r>
              <a:rPr lang="en-US" sz="3600" dirty="0"/>
              <a:t>Activities 2019/2020</a:t>
            </a:r>
            <a:br>
              <a:rPr lang="en-US" sz="3600" dirty="0"/>
            </a:br>
            <a:r>
              <a:rPr lang="en-US" sz="3600" dirty="0"/>
              <a:t>TIFPA</a:t>
            </a:r>
          </a:p>
        </p:txBody>
      </p:sp>
      <p:sp>
        <p:nvSpPr>
          <p:cNvPr id="7" name="Content Placeholder 6">
            <a:extLst>
              <a:ext uri="{FF2B5EF4-FFF2-40B4-BE49-F238E27FC236}">
                <a16:creationId xmlns:a16="http://schemas.microsoft.com/office/drawing/2014/main" id="{93AF5230-2A8C-A349-832D-3D9B2E1BD825}"/>
              </a:ext>
            </a:extLst>
          </p:cNvPr>
          <p:cNvSpPr>
            <a:spLocks noGrp="1"/>
          </p:cNvSpPr>
          <p:nvPr>
            <p:ph idx="1"/>
          </p:nvPr>
        </p:nvSpPr>
        <p:spPr>
          <a:xfrm>
            <a:off x="395140" y="1497027"/>
            <a:ext cx="5270370" cy="1926243"/>
          </a:xfrm>
        </p:spPr>
        <p:txBody>
          <a:bodyPr>
            <a:normAutofit/>
          </a:bodyPr>
          <a:lstStyle/>
          <a:p>
            <a:pPr marL="0" indent="0">
              <a:buNone/>
            </a:pPr>
            <a:br>
              <a:rPr lang="it-IT" dirty="0"/>
            </a:br>
            <a:endParaRPr lang="it-IT" dirty="0"/>
          </a:p>
          <a:p>
            <a:pPr marL="0" indent="0">
              <a:buNone/>
            </a:pPr>
            <a:r>
              <a:rPr lang="it-IT" sz="1800" dirty="0"/>
              <a:t> New </a:t>
            </a:r>
            <a:r>
              <a:rPr lang="it-IT" sz="1800" dirty="0" err="1"/>
              <a:t>ballistic</a:t>
            </a:r>
            <a:r>
              <a:rPr lang="it-IT" sz="1800" dirty="0"/>
              <a:t> </a:t>
            </a:r>
            <a:r>
              <a:rPr lang="it-IT" sz="1800" dirty="0" err="1"/>
              <a:t>pendulum</a:t>
            </a:r>
            <a:r>
              <a:rPr lang="it-IT" sz="1800" dirty="0"/>
              <a:t> + </a:t>
            </a:r>
            <a:r>
              <a:rPr lang="it-IT" sz="1800" dirty="0" err="1"/>
              <a:t>alignment</a:t>
            </a:r>
            <a:r>
              <a:rPr lang="it-IT" sz="1800" dirty="0"/>
              <a:t> </a:t>
            </a:r>
            <a:r>
              <a:rPr lang="it-IT" sz="1800" dirty="0" err="1"/>
              <a:t>system</a:t>
            </a:r>
            <a:r>
              <a:rPr lang="it-IT" sz="1800" dirty="0"/>
              <a:t> </a:t>
            </a:r>
            <a:r>
              <a:rPr lang="it-IT" sz="1800" dirty="0" err="1"/>
              <a:t>manufactured</a:t>
            </a:r>
            <a:r>
              <a:rPr lang="it-IT" sz="1800" dirty="0"/>
              <a:t> a TIFPA</a:t>
            </a:r>
            <a:endParaRPr lang="it-IT" dirty="0"/>
          </a:p>
        </p:txBody>
      </p:sp>
      <p:sp>
        <p:nvSpPr>
          <p:cNvPr id="5" name="TextBox 4">
            <a:extLst>
              <a:ext uri="{FF2B5EF4-FFF2-40B4-BE49-F238E27FC236}">
                <a16:creationId xmlns:a16="http://schemas.microsoft.com/office/drawing/2014/main" id="{ECBE2D29-A5F3-F44A-9A0A-0BBA4E058097}"/>
              </a:ext>
            </a:extLst>
          </p:cNvPr>
          <p:cNvSpPr txBox="1"/>
          <p:nvPr/>
        </p:nvSpPr>
        <p:spPr>
          <a:xfrm>
            <a:off x="5580669" y="5807631"/>
            <a:ext cx="5363852" cy="369332"/>
          </a:xfrm>
          <a:prstGeom prst="rect">
            <a:avLst/>
          </a:prstGeom>
          <a:noFill/>
        </p:spPr>
        <p:txBody>
          <a:bodyPr wrap="square" rtlCol="0">
            <a:spAutoFit/>
          </a:bodyPr>
          <a:lstStyle/>
          <a:p>
            <a:r>
              <a:rPr lang="it-IT" dirty="0" err="1"/>
              <a:t>Pendulum</a:t>
            </a:r>
            <a:r>
              <a:rPr lang="it-IT" dirty="0"/>
              <a:t> inside the new </a:t>
            </a:r>
            <a:r>
              <a:rPr lang="it-IT" dirty="0" err="1"/>
              <a:t>vacuum</a:t>
            </a:r>
            <a:r>
              <a:rPr lang="it-IT" dirty="0"/>
              <a:t> </a:t>
            </a:r>
            <a:r>
              <a:rPr lang="it-IT" dirty="0" err="1"/>
              <a:t>chamber</a:t>
            </a:r>
            <a:endParaRPr lang="en-US" dirty="0"/>
          </a:p>
        </p:txBody>
      </p:sp>
      <p:sp>
        <p:nvSpPr>
          <p:cNvPr id="12" name="TextBox 11">
            <a:extLst>
              <a:ext uri="{FF2B5EF4-FFF2-40B4-BE49-F238E27FC236}">
                <a16:creationId xmlns:a16="http://schemas.microsoft.com/office/drawing/2014/main" id="{AF035516-D6C6-DC4F-809E-EAA9836D96EB}"/>
              </a:ext>
            </a:extLst>
          </p:cNvPr>
          <p:cNvSpPr txBox="1"/>
          <p:nvPr/>
        </p:nvSpPr>
        <p:spPr>
          <a:xfrm>
            <a:off x="5263299" y="2924212"/>
            <a:ext cx="2666214" cy="307777"/>
          </a:xfrm>
          <a:prstGeom prst="rect">
            <a:avLst/>
          </a:prstGeom>
          <a:noFill/>
        </p:spPr>
        <p:txBody>
          <a:bodyPr wrap="square" rtlCol="0">
            <a:spAutoFit/>
          </a:bodyPr>
          <a:lstStyle/>
          <a:p>
            <a:r>
              <a:rPr lang="it-IT" sz="1400" dirty="0" err="1"/>
              <a:t>Pendulum</a:t>
            </a:r>
            <a:endParaRPr lang="en-US" sz="1400" dirty="0"/>
          </a:p>
        </p:txBody>
      </p:sp>
      <p:sp>
        <p:nvSpPr>
          <p:cNvPr id="13" name="TextBox 12">
            <a:extLst>
              <a:ext uri="{FF2B5EF4-FFF2-40B4-BE49-F238E27FC236}">
                <a16:creationId xmlns:a16="http://schemas.microsoft.com/office/drawing/2014/main" id="{3F9A539D-D9A1-5B4C-BB93-989E2166CA39}"/>
              </a:ext>
            </a:extLst>
          </p:cNvPr>
          <p:cNvSpPr txBox="1"/>
          <p:nvPr/>
        </p:nvSpPr>
        <p:spPr>
          <a:xfrm>
            <a:off x="7929513" y="2841673"/>
            <a:ext cx="3241250" cy="268984"/>
          </a:xfrm>
          <a:prstGeom prst="rect">
            <a:avLst/>
          </a:prstGeom>
          <a:noFill/>
        </p:spPr>
        <p:txBody>
          <a:bodyPr wrap="square" rtlCol="0">
            <a:spAutoFit/>
          </a:bodyPr>
          <a:lstStyle/>
          <a:p>
            <a:r>
              <a:rPr lang="it-IT" sz="1400" dirty="0" err="1"/>
              <a:t>Pendulum</a:t>
            </a:r>
            <a:r>
              <a:rPr lang="it-IT" sz="1400" dirty="0"/>
              <a:t> + </a:t>
            </a:r>
            <a:r>
              <a:rPr lang="it-IT" sz="1400" dirty="0" err="1"/>
              <a:t>alignment</a:t>
            </a:r>
            <a:r>
              <a:rPr lang="it-IT" sz="1400" dirty="0"/>
              <a:t> </a:t>
            </a:r>
            <a:r>
              <a:rPr lang="it-IT" sz="1400" dirty="0" err="1"/>
              <a:t>system</a:t>
            </a:r>
            <a:endParaRPr lang="en-US" sz="1400" dirty="0"/>
          </a:p>
        </p:txBody>
      </p:sp>
      <p:pic>
        <p:nvPicPr>
          <p:cNvPr id="9" name="Picture 8">
            <a:extLst>
              <a:ext uri="{FF2B5EF4-FFF2-40B4-BE49-F238E27FC236}">
                <a16:creationId xmlns:a16="http://schemas.microsoft.com/office/drawing/2014/main" id="{0A4A8A61-F754-A147-A213-18B7655613B7}"/>
              </a:ext>
            </a:extLst>
          </p:cNvPr>
          <p:cNvPicPr>
            <a:picLocks noChangeAspect="1"/>
          </p:cNvPicPr>
          <p:nvPr/>
        </p:nvPicPr>
        <p:blipFill>
          <a:blip r:embed="rId2"/>
          <a:stretch>
            <a:fillRect/>
          </a:stretch>
        </p:blipFill>
        <p:spPr>
          <a:xfrm>
            <a:off x="8572763" y="540632"/>
            <a:ext cx="1701800" cy="2260600"/>
          </a:xfrm>
          <a:prstGeom prst="rect">
            <a:avLst/>
          </a:prstGeom>
        </p:spPr>
      </p:pic>
      <p:pic>
        <p:nvPicPr>
          <p:cNvPr id="10" name="Picture 9">
            <a:extLst>
              <a:ext uri="{FF2B5EF4-FFF2-40B4-BE49-F238E27FC236}">
                <a16:creationId xmlns:a16="http://schemas.microsoft.com/office/drawing/2014/main" id="{4898453B-61BC-514D-9F97-E3E48C2B9FAF}"/>
              </a:ext>
            </a:extLst>
          </p:cNvPr>
          <p:cNvPicPr>
            <a:picLocks noChangeAspect="1"/>
          </p:cNvPicPr>
          <p:nvPr/>
        </p:nvPicPr>
        <p:blipFill>
          <a:blip r:embed="rId3"/>
          <a:stretch>
            <a:fillRect/>
          </a:stretch>
        </p:blipFill>
        <p:spPr>
          <a:xfrm>
            <a:off x="5054178" y="497604"/>
            <a:ext cx="3518585" cy="2386167"/>
          </a:xfrm>
          <a:prstGeom prst="rect">
            <a:avLst/>
          </a:prstGeom>
        </p:spPr>
      </p:pic>
      <p:pic>
        <p:nvPicPr>
          <p:cNvPr id="11" name="Picture 10">
            <a:extLst>
              <a:ext uri="{FF2B5EF4-FFF2-40B4-BE49-F238E27FC236}">
                <a16:creationId xmlns:a16="http://schemas.microsoft.com/office/drawing/2014/main" id="{2D39E087-230F-754E-9B5E-82319859D576}"/>
              </a:ext>
            </a:extLst>
          </p:cNvPr>
          <p:cNvPicPr>
            <a:picLocks noChangeAspect="1"/>
          </p:cNvPicPr>
          <p:nvPr/>
        </p:nvPicPr>
        <p:blipFill>
          <a:blip r:embed="rId4"/>
          <a:stretch>
            <a:fillRect/>
          </a:stretch>
        </p:blipFill>
        <p:spPr>
          <a:xfrm>
            <a:off x="7780386" y="3423270"/>
            <a:ext cx="3022600" cy="2070100"/>
          </a:xfrm>
          <a:prstGeom prst="rect">
            <a:avLst/>
          </a:prstGeom>
        </p:spPr>
      </p:pic>
    </p:spTree>
    <p:extLst>
      <p:ext uri="{BB962C8B-B14F-4D97-AF65-F5344CB8AC3E}">
        <p14:creationId xmlns:p14="http://schemas.microsoft.com/office/powerpoint/2010/main" val="1131138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EEDB-ED3C-A74E-AFD9-FFAF2196377F}"/>
              </a:ext>
            </a:extLst>
          </p:cNvPr>
          <p:cNvSpPr>
            <a:spLocks noGrp="1"/>
          </p:cNvSpPr>
          <p:nvPr>
            <p:ph type="title"/>
          </p:nvPr>
        </p:nvSpPr>
        <p:spPr/>
        <p:txBody>
          <a:bodyPr/>
          <a:lstStyle/>
          <a:p>
            <a:r>
              <a:rPr lang="en-US" dirty="0" err="1"/>
              <a:t>Covid</a:t>
            </a:r>
            <a:r>
              <a:rPr lang="en-US" dirty="0"/>
              <a:t> Impact on GLARE-X activities 2020/2021</a:t>
            </a:r>
          </a:p>
        </p:txBody>
      </p:sp>
      <p:sp>
        <p:nvSpPr>
          <p:cNvPr id="3" name="Content Placeholder 2">
            <a:extLst>
              <a:ext uri="{FF2B5EF4-FFF2-40B4-BE49-F238E27FC236}">
                <a16:creationId xmlns:a16="http://schemas.microsoft.com/office/drawing/2014/main" id="{18662037-E1B2-C74D-867A-432834053F5C}"/>
              </a:ext>
            </a:extLst>
          </p:cNvPr>
          <p:cNvSpPr>
            <a:spLocks noGrp="1"/>
          </p:cNvSpPr>
          <p:nvPr>
            <p:ph idx="1"/>
          </p:nvPr>
        </p:nvSpPr>
        <p:spPr/>
        <p:txBody>
          <a:bodyPr>
            <a:normAutofit fontScale="85000" lnSpcReduction="20000"/>
          </a:bodyPr>
          <a:lstStyle/>
          <a:p>
            <a:pPr marL="0" indent="0">
              <a:buNone/>
            </a:pPr>
            <a:r>
              <a:rPr lang="it-IT" dirty="0"/>
              <a:t>Lock-down </a:t>
            </a:r>
            <a:r>
              <a:rPr lang="it-IT" dirty="0" err="1"/>
              <a:t>has</a:t>
            </a:r>
            <a:r>
              <a:rPr lang="it-IT" dirty="0"/>
              <a:t> </a:t>
            </a:r>
            <a:r>
              <a:rPr lang="it-IT" dirty="0" err="1"/>
              <a:t>impacted</a:t>
            </a:r>
            <a:r>
              <a:rPr lang="it-IT" dirty="0"/>
              <a:t> </a:t>
            </a:r>
            <a:r>
              <a:rPr lang="it-IT" dirty="0" err="1"/>
              <a:t>mainly</a:t>
            </a:r>
            <a:r>
              <a:rPr lang="it-IT" dirty="0"/>
              <a:t> </a:t>
            </a:r>
            <a:r>
              <a:rPr lang="it-IT" dirty="0" err="1"/>
              <a:t>internal</a:t>
            </a:r>
            <a:r>
              <a:rPr lang="it-IT" dirty="0"/>
              <a:t> </a:t>
            </a:r>
            <a:r>
              <a:rPr lang="it-IT" dirty="0" err="1"/>
              <a:t>activities</a:t>
            </a:r>
            <a:r>
              <a:rPr lang="it-IT" dirty="0"/>
              <a:t>, due to </a:t>
            </a:r>
            <a:r>
              <a:rPr lang="it-IT" dirty="0" err="1"/>
              <a:t>limited</a:t>
            </a:r>
            <a:r>
              <a:rPr lang="it-IT" dirty="0"/>
              <a:t> </a:t>
            </a:r>
            <a:r>
              <a:rPr lang="it-IT" dirty="0" err="1"/>
              <a:t>acces</a:t>
            </a:r>
            <a:r>
              <a:rPr lang="it-IT" dirty="0"/>
              <a:t> to </a:t>
            </a:r>
            <a:r>
              <a:rPr lang="it-IT" dirty="0" err="1"/>
              <a:t>infrastructures</a:t>
            </a:r>
            <a:r>
              <a:rPr lang="it-IT" dirty="0"/>
              <a:t>,  in </a:t>
            </a:r>
            <a:r>
              <a:rPr lang="it-IT" dirty="0" err="1"/>
              <a:t>particular</a:t>
            </a:r>
            <a:r>
              <a:rPr lang="it-IT" dirty="0"/>
              <a:t> on </a:t>
            </a:r>
            <a:r>
              <a:rPr lang="it-IT" dirty="0" err="1"/>
              <a:t>internal</a:t>
            </a:r>
            <a:r>
              <a:rPr lang="it-IT" dirty="0"/>
              <a:t> design and </a:t>
            </a:r>
            <a:r>
              <a:rPr lang="it-IT" dirty="0" err="1"/>
              <a:t>mechanical</a:t>
            </a:r>
            <a:r>
              <a:rPr lang="it-IT" dirty="0"/>
              <a:t> </a:t>
            </a:r>
            <a:r>
              <a:rPr lang="it-IT" dirty="0" err="1"/>
              <a:t>machining</a:t>
            </a:r>
            <a:r>
              <a:rPr lang="it-IT" dirty="0"/>
              <a:t>. </a:t>
            </a:r>
          </a:p>
          <a:p>
            <a:pPr marL="0" indent="0">
              <a:buNone/>
            </a:pPr>
            <a:r>
              <a:rPr lang="it-IT" dirty="0" err="1"/>
              <a:t>External</a:t>
            </a:r>
            <a:r>
              <a:rPr lang="it-IT" dirty="0"/>
              <a:t> processing </a:t>
            </a:r>
            <a:r>
              <a:rPr lang="it-IT" dirty="0" err="1"/>
              <a:t>should</a:t>
            </a:r>
            <a:r>
              <a:rPr lang="it-IT" dirty="0"/>
              <a:t> </a:t>
            </a:r>
            <a:r>
              <a:rPr lang="it-IT" dirty="0" err="1"/>
              <a:t>recover</a:t>
            </a:r>
            <a:r>
              <a:rPr lang="it-IT" dirty="0"/>
              <a:t> the </a:t>
            </a:r>
            <a:r>
              <a:rPr lang="it-IT" dirty="0" err="1"/>
              <a:t>delays</a:t>
            </a:r>
            <a:r>
              <a:rPr lang="it-IT" dirty="0"/>
              <a:t> </a:t>
            </a:r>
            <a:r>
              <a:rPr lang="it-IT" dirty="0" err="1"/>
              <a:t>caused</a:t>
            </a:r>
            <a:r>
              <a:rPr lang="it-IT" dirty="0"/>
              <a:t> by the </a:t>
            </a:r>
            <a:r>
              <a:rPr lang="it-IT" dirty="0" err="1"/>
              <a:t>lock</a:t>
            </a:r>
            <a:r>
              <a:rPr lang="it-IT" dirty="0"/>
              <a:t> down in the medium </a:t>
            </a:r>
            <a:r>
              <a:rPr lang="it-IT" dirty="0" err="1"/>
              <a:t>term</a:t>
            </a:r>
            <a:r>
              <a:rPr lang="it-IT" dirty="0"/>
              <a:t>. </a:t>
            </a:r>
          </a:p>
          <a:p>
            <a:pPr marL="0" indent="0">
              <a:buNone/>
            </a:pPr>
            <a:r>
              <a:rPr lang="it-IT" dirty="0"/>
              <a:t>In </a:t>
            </a:r>
            <a:r>
              <a:rPr lang="it-IT" dirty="0" err="1"/>
              <a:t>detail</a:t>
            </a:r>
            <a:r>
              <a:rPr lang="it-IT" dirty="0"/>
              <a:t>.</a:t>
            </a:r>
          </a:p>
          <a:p>
            <a:pPr marL="514350" indent="-514350">
              <a:buFont typeface="+mj-lt"/>
              <a:buAutoNum type="arabicPeriod"/>
            </a:pPr>
            <a:r>
              <a:rPr lang="it-IT" dirty="0"/>
              <a:t>The </a:t>
            </a:r>
            <a:r>
              <a:rPr lang="it-IT" dirty="0" err="1"/>
              <a:t>expected</a:t>
            </a:r>
            <a:r>
              <a:rPr lang="it-IT" dirty="0"/>
              <a:t> </a:t>
            </a:r>
            <a:r>
              <a:rPr lang="it-IT" dirty="0" err="1"/>
              <a:t>operations</a:t>
            </a:r>
            <a:r>
              <a:rPr lang="it-IT" dirty="0"/>
              <a:t> for the </a:t>
            </a:r>
            <a:r>
              <a:rPr lang="it-IT" dirty="0" err="1"/>
              <a:t>modulating</a:t>
            </a:r>
            <a:r>
              <a:rPr lang="it-IT" dirty="0"/>
              <a:t> </a:t>
            </a:r>
            <a:r>
              <a:rPr lang="it-IT" dirty="0" err="1"/>
              <a:t>mems</a:t>
            </a:r>
            <a:r>
              <a:rPr lang="it-IT" dirty="0"/>
              <a:t> </a:t>
            </a:r>
            <a:r>
              <a:rPr lang="it-IT" dirty="0" err="1"/>
              <a:t>ccr</a:t>
            </a:r>
            <a:r>
              <a:rPr lang="it-IT" dirty="0"/>
              <a:t> with FBK </a:t>
            </a:r>
            <a:r>
              <a:rPr lang="it-IT" dirty="0" err="1"/>
              <a:t>should</a:t>
            </a:r>
            <a:r>
              <a:rPr lang="it-IT" dirty="0"/>
              <a:t> </a:t>
            </a:r>
            <a:r>
              <a:rPr lang="it-IT" dirty="0" err="1"/>
              <a:t>not</a:t>
            </a:r>
            <a:r>
              <a:rPr lang="it-IT" dirty="0"/>
              <a:t> report </a:t>
            </a:r>
            <a:r>
              <a:rPr lang="it-IT" dirty="0" err="1"/>
              <a:t>delays</a:t>
            </a:r>
            <a:r>
              <a:rPr lang="it-IT" dirty="0"/>
              <a:t> </a:t>
            </a:r>
            <a:r>
              <a:rPr lang="it-IT" dirty="0" err="1"/>
              <a:t>between</a:t>
            </a:r>
            <a:r>
              <a:rPr lang="it-IT" dirty="0"/>
              <a:t> </a:t>
            </a:r>
            <a:r>
              <a:rPr lang="it-IT" dirty="0" err="1"/>
              <a:t>now</a:t>
            </a:r>
            <a:r>
              <a:rPr lang="it-IT" dirty="0"/>
              <a:t> and the end of the </a:t>
            </a:r>
            <a:r>
              <a:rPr lang="it-IT" dirty="0" err="1"/>
              <a:t>year</a:t>
            </a:r>
            <a:endParaRPr lang="it-IT" dirty="0"/>
          </a:p>
          <a:p>
            <a:pPr marL="514350" indent="-514350">
              <a:buFont typeface="+mj-lt"/>
              <a:buAutoNum type="arabicPeriod"/>
            </a:pPr>
            <a:r>
              <a:rPr lang="it-IT" dirty="0"/>
              <a:t>The design and processing of the </a:t>
            </a:r>
            <a:r>
              <a:rPr lang="it-IT" dirty="0" err="1"/>
              <a:t>hw</a:t>
            </a:r>
            <a:r>
              <a:rPr lang="it-IT" dirty="0"/>
              <a:t> </a:t>
            </a:r>
            <a:r>
              <a:rPr lang="it-IT" dirty="0" err="1"/>
              <a:t>necessary</a:t>
            </a:r>
            <a:r>
              <a:rPr lang="it-IT" dirty="0"/>
              <a:t> for the </a:t>
            </a:r>
            <a:r>
              <a:rPr lang="it-IT" dirty="0" err="1"/>
              <a:t>installation</a:t>
            </a:r>
            <a:r>
              <a:rPr lang="it-IT" dirty="0"/>
              <a:t> of the UV / IR </a:t>
            </a:r>
            <a:r>
              <a:rPr lang="it-IT" dirty="0" err="1"/>
              <a:t>transmitters</a:t>
            </a:r>
            <a:r>
              <a:rPr lang="it-IT" dirty="0"/>
              <a:t> </a:t>
            </a:r>
            <a:r>
              <a:rPr lang="it-IT" dirty="0" err="1"/>
              <a:t>at</a:t>
            </a:r>
            <a:r>
              <a:rPr lang="it-IT" dirty="0"/>
              <a:t> Gran Sasso and LNF, </a:t>
            </a:r>
            <a:r>
              <a:rPr lang="it-IT" dirty="0" err="1"/>
              <a:t>is</a:t>
            </a:r>
            <a:r>
              <a:rPr lang="it-IT" dirty="0"/>
              <a:t> </a:t>
            </a:r>
            <a:r>
              <a:rPr lang="it-IT" dirty="0" err="1"/>
              <a:t>currently</a:t>
            </a:r>
            <a:r>
              <a:rPr lang="it-IT" dirty="0"/>
              <a:t> </a:t>
            </a:r>
            <a:r>
              <a:rPr lang="it-IT" dirty="0" err="1"/>
              <a:t>suspended</a:t>
            </a:r>
            <a:r>
              <a:rPr lang="it-IT" dirty="0"/>
              <a:t> </a:t>
            </a:r>
            <a:r>
              <a:rPr lang="it-IT" dirty="0" err="1"/>
              <a:t>because</a:t>
            </a:r>
            <a:r>
              <a:rPr lang="it-IT" dirty="0"/>
              <a:t> the staff </a:t>
            </a:r>
            <a:r>
              <a:rPr lang="it-IT" dirty="0" err="1"/>
              <a:t>did</a:t>
            </a:r>
            <a:r>
              <a:rPr lang="it-IT" dirty="0"/>
              <a:t> </a:t>
            </a:r>
            <a:r>
              <a:rPr lang="it-IT" dirty="0" err="1"/>
              <a:t>not</a:t>
            </a:r>
            <a:r>
              <a:rPr lang="it-IT" dirty="0"/>
              <a:t> </a:t>
            </a:r>
            <a:r>
              <a:rPr lang="it-IT" dirty="0" err="1"/>
              <a:t>have</a:t>
            </a:r>
            <a:r>
              <a:rPr lang="it-IT" dirty="0"/>
              <a:t> </a:t>
            </a:r>
            <a:r>
              <a:rPr lang="it-IT" dirty="0" err="1"/>
              <a:t>access</a:t>
            </a:r>
            <a:r>
              <a:rPr lang="it-IT" dirty="0"/>
              <a:t> to the </a:t>
            </a:r>
            <a:r>
              <a:rPr lang="it-IT" dirty="0" err="1"/>
              <a:t>offices</a:t>
            </a:r>
            <a:r>
              <a:rPr lang="it-IT" dirty="0"/>
              <a:t> and </a:t>
            </a:r>
            <a:r>
              <a:rPr lang="it-IT" dirty="0" err="1"/>
              <a:t>delays</a:t>
            </a:r>
            <a:r>
              <a:rPr lang="it-IT" dirty="0"/>
              <a:t> </a:t>
            </a:r>
            <a:r>
              <a:rPr lang="it-IT" dirty="0" err="1"/>
              <a:t>have</a:t>
            </a:r>
            <a:r>
              <a:rPr lang="it-IT" dirty="0"/>
              <a:t> </a:t>
            </a:r>
            <a:r>
              <a:rPr lang="it-IT" dirty="0" err="1"/>
              <a:t>accumulated</a:t>
            </a:r>
            <a:r>
              <a:rPr lang="it-IT" dirty="0"/>
              <a:t> </a:t>
            </a:r>
            <a:r>
              <a:rPr lang="it-IT" dirty="0" err="1"/>
              <a:t>which</a:t>
            </a:r>
            <a:r>
              <a:rPr lang="it-IT" dirty="0"/>
              <a:t> are </a:t>
            </a:r>
            <a:r>
              <a:rPr lang="it-IT" dirty="0" err="1"/>
              <a:t>recovered</a:t>
            </a:r>
            <a:r>
              <a:rPr lang="it-IT" dirty="0"/>
              <a:t> with </a:t>
            </a:r>
            <a:r>
              <a:rPr lang="it-IT" dirty="0" err="1"/>
              <a:t>difficulty</a:t>
            </a:r>
            <a:r>
              <a:rPr lang="it-IT" dirty="0"/>
              <a:t> </a:t>
            </a:r>
            <a:r>
              <a:rPr lang="it-IT" dirty="0" err="1"/>
              <a:t>because</a:t>
            </a:r>
            <a:r>
              <a:rPr lang="it-IT" dirty="0"/>
              <a:t> of LNF </a:t>
            </a:r>
            <a:r>
              <a:rPr lang="it-IT" dirty="0" err="1"/>
              <a:t>people</a:t>
            </a:r>
            <a:r>
              <a:rPr lang="it-IT" dirty="0"/>
              <a:t> </a:t>
            </a:r>
            <a:r>
              <a:rPr lang="it-IT" dirty="0" err="1"/>
              <a:t>involved</a:t>
            </a:r>
            <a:r>
              <a:rPr lang="it-IT" dirty="0"/>
              <a:t> in </a:t>
            </a:r>
            <a:r>
              <a:rPr lang="it-IT" dirty="0" err="1"/>
              <a:t>higher</a:t>
            </a:r>
            <a:r>
              <a:rPr lang="it-IT" dirty="0"/>
              <a:t> </a:t>
            </a:r>
            <a:r>
              <a:rPr lang="it-IT" dirty="0" err="1"/>
              <a:t>priority</a:t>
            </a:r>
            <a:r>
              <a:rPr lang="it-IT" dirty="0"/>
              <a:t> </a:t>
            </a:r>
            <a:r>
              <a:rPr lang="it-IT" dirty="0" err="1"/>
              <a:t>project</a:t>
            </a:r>
            <a:r>
              <a:rPr lang="it-IT" dirty="0"/>
              <a:t> (SATELLES)</a:t>
            </a:r>
          </a:p>
          <a:p>
            <a:pPr marL="514350" indent="-514350">
              <a:buFont typeface="+mj-lt"/>
              <a:buAutoNum type="arabicPeriod"/>
            </a:pPr>
            <a:r>
              <a:rPr lang="it-IT" dirty="0"/>
              <a:t>3. </a:t>
            </a:r>
            <a:r>
              <a:rPr lang="it-IT" dirty="0" err="1"/>
              <a:t>TiFPA</a:t>
            </a:r>
            <a:r>
              <a:rPr lang="it-IT" dirty="0"/>
              <a:t> </a:t>
            </a:r>
            <a:r>
              <a:rPr lang="it-IT" dirty="0" err="1"/>
              <a:t>does</a:t>
            </a:r>
            <a:r>
              <a:rPr lang="it-IT" dirty="0"/>
              <a:t> </a:t>
            </a:r>
            <a:r>
              <a:rPr lang="it-IT" dirty="0" err="1"/>
              <a:t>not</a:t>
            </a:r>
            <a:r>
              <a:rPr lang="it-IT" dirty="0"/>
              <a:t> report </a:t>
            </a:r>
            <a:r>
              <a:rPr lang="it-IT" dirty="0" err="1"/>
              <a:t>delays</a:t>
            </a:r>
            <a:r>
              <a:rPr lang="it-IT" dirty="0"/>
              <a:t> on the manufacturing of the </a:t>
            </a:r>
            <a:r>
              <a:rPr lang="it-IT" dirty="0" err="1"/>
              <a:t>second</a:t>
            </a:r>
            <a:r>
              <a:rPr lang="it-IT" dirty="0"/>
              <a:t> </a:t>
            </a:r>
            <a:r>
              <a:rPr lang="it-IT" dirty="0" err="1"/>
              <a:t>vacuum</a:t>
            </a:r>
            <a:r>
              <a:rPr lang="it-IT" dirty="0"/>
              <a:t> </a:t>
            </a:r>
            <a:r>
              <a:rPr lang="it-IT" dirty="0" err="1"/>
              <a:t>chamber</a:t>
            </a:r>
            <a:r>
              <a:rPr lang="it-IT" dirty="0"/>
              <a:t> for Space Application</a:t>
            </a:r>
            <a:endParaRPr lang="en-US" dirty="0"/>
          </a:p>
        </p:txBody>
      </p:sp>
    </p:spTree>
    <p:extLst>
      <p:ext uri="{BB962C8B-B14F-4D97-AF65-F5344CB8AC3E}">
        <p14:creationId xmlns:p14="http://schemas.microsoft.com/office/powerpoint/2010/main" val="331583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B1AD-E1C3-9343-9561-2B5BDB0E4F72}"/>
              </a:ext>
            </a:extLst>
          </p:cNvPr>
          <p:cNvSpPr>
            <a:spLocks noGrp="1"/>
          </p:cNvSpPr>
          <p:nvPr>
            <p:ph type="title"/>
          </p:nvPr>
        </p:nvSpPr>
        <p:spPr/>
        <p:txBody>
          <a:bodyPr>
            <a:normAutofit/>
          </a:bodyPr>
          <a:lstStyle/>
          <a:p>
            <a:r>
              <a:rPr lang="en-US" sz="3600" dirty="0"/>
              <a:t>Program 2021 @ LNF</a:t>
            </a:r>
          </a:p>
        </p:txBody>
      </p:sp>
      <p:sp>
        <p:nvSpPr>
          <p:cNvPr id="3" name="Content Placeholder 2">
            <a:extLst>
              <a:ext uri="{FF2B5EF4-FFF2-40B4-BE49-F238E27FC236}">
                <a16:creationId xmlns:a16="http://schemas.microsoft.com/office/drawing/2014/main" id="{54ECCDFC-4026-3F4F-8174-DF6BEFC0E317}"/>
              </a:ext>
            </a:extLst>
          </p:cNvPr>
          <p:cNvSpPr>
            <a:spLocks noGrp="1"/>
          </p:cNvSpPr>
          <p:nvPr>
            <p:ph idx="1"/>
          </p:nvPr>
        </p:nvSpPr>
        <p:spPr/>
        <p:txBody>
          <a:bodyPr>
            <a:normAutofit/>
          </a:bodyPr>
          <a:lstStyle/>
          <a:p>
            <a:r>
              <a:rPr lang="en-US" dirty="0" err="1"/>
              <a:t>Elettro</a:t>
            </a:r>
            <a:r>
              <a:rPr lang="en-US" dirty="0"/>
              <a:t>-Mechanical and Optical tests of MEMS mirrors in Space conditions @ LNF</a:t>
            </a:r>
          </a:p>
          <a:p>
            <a:r>
              <a:rPr lang="it-IT" dirty="0" err="1"/>
              <a:t>Detection</a:t>
            </a:r>
            <a:r>
              <a:rPr lang="it-IT" dirty="0"/>
              <a:t> test UV from ICESat-2 and Mini-EUSO.</a:t>
            </a:r>
            <a:endParaRPr lang="en-US" dirty="0"/>
          </a:p>
          <a:p>
            <a:r>
              <a:rPr lang="en-US" dirty="0"/>
              <a:t>TTV and Deployment of IR emitters</a:t>
            </a:r>
          </a:p>
          <a:p>
            <a:r>
              <a:rPr lang="en-US" dirty="0"/>
              <a:t>Data acquisition from IR payloads missions (SORCE – ASTER LANDSAT 7 &amp; 8 PRIOBA-V CALIPSO ENVISAT etc.</a:t>
            </a:r>
          </a:p>
          <a:p>
            <a:r>
              <a:rPr lang="it-IT" dirty="0"/>
              <a:t>Test TOF detector from satellite. </a:t>
            </a:r>
          </a:p>
        </p:txBody>
      </p:sp>
    </p:spTree>
    <p:extLst>
      <p:ext uri="{BB962C8B-B14F-4D97-AF65-F5344CB8AC3E}">
        <p14:creationId xmlns:p14="http://schemas.microsoft.com/office/powerpoint/2010/main" val="67604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6">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5156" y="2130426"/>
            <a:ext cx="7987045" cy="1470025"/>
          </a:xfrm>
        </p:spPr>
        <p:txBody>
          <a:bodyPr>
            <a:normAutofit fontScale="90000"/>
          </a:bodyPr>
          <a:lstStyle/>
          <a:p>
            <a:r>
              <a:rPr lang="en-US" dirty="0"/>
              <a:t>OLAGS</a:t>
            </a:r>
            <a:br>
              <a:rPr lang="en-US" dirty="0"/>
            </a:br>
            <a:r>
              <a:rPr lang="en-US" dirty="0"/>
              <a:t>Optical Links for Atomic Gravity Sensors</a:t>
            </a:r>
            <a:br>
              <a:rPr lang="en-US" dirty="0"/>
            </a:br>
            <a:endParaRPr lang="en-US" dirty="0"/>
          </a:p>
        </p:txBody>
      </p:sp>
      <p:sp>
        <p:nvSpPr>
          <p:cNvPr id="3" name="Subtitle 2"/>
          <p:cNvSpPr>
            <a:spLocks noGrp="1"/>
          </p:cNvSpPr>
          <p:nvPr>
            <p:ph type="subTitle" idx="1"/>
          </p:nvPr>
        </p:nvSpPr>
        <p:spPr/>
        <p:txBody>
          <a:bodyPr>
            <a:normAutofit/>
          </a:bodyPr>
          <a:lstStyle/>
          <a:p>
            <a:endParaRPr lang="en-US" dirty="0"/>
          </a:p>
          <a:p>
            <a:r>
              <a:rPr lang="en-US" dirty="0" err="1"/>
              <a:t>Coord</a:t>
            </a:r>
            <a:r>
              <a:rPr lang="en-US" dirty="0"/>
              <a:t>. </a:t>
            </a:r>
            <a:r>
              <a:rPr lang="en-US" dirty="0" err="1"/>
              <a:t>Naz</a:t>
            </a:r>
            <a:r>
              <a:rPr lang="en-US" dirty="0"/>
              <a:t>. F. Sorrentino</a:t>
            </a:r>
          </a:p>
          <a:p>
            <a:r>
              <a:rPr lang="en-US" dirty="0"/>
              <a:t>Coord. Locale A. </a:t>
            </a:r>
            <a:r>
              <a:rPr lang="en-US" dirty="0" err="1"/>
              <a:t>Clozza</a:t>
            </a:r>
            <a:endParaRPr lang="en-US" dirty="0"/>
          </a:p>
        </p:txBody>
      </p:sp>
    </p:spTree>
    <p:extLst>
      <p:ext uri="{BB962C8B-B14F-4D97-AF65-F5344CB8AC3E}">
        <p14:creationId xmlns:p14="http://schemas.microsoft.com/office/powerpoint/2010/main" val="3860688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6">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144290" y="671432"/>
            <a:ext cx="2370148" cy="3136359"/>
          </a:xfrm>
          <a:prstGeom prst="rect">
            <a:avLst/>
          </a:prstGeom>
        </p:spPr>
      </p:pic>
      <p:sp>
        <p:nvSpPr>
          <p:cNvPr id="3" name="Content Placeholder 2"/>
          <p:cNvSpPr>
            <a:spLocks noGrp="1"/>
          </p:cNvSpPr>
          <p:nvPr>
            <p:ph idx="1"/>
          </p:nvPr>
        </p:nvSpPr>
        <p:spPr>
          <a:xfrm>
            <a:off x="838200" y="671432"/>
            <a:ext cx="7938052" cy="3910507"/>
          </a:xfrm>
        </p:spPr>
        <p:txBody>
          <a:bodyPr>
            <a:normAutofit fontScale="92500" lnSpcReduction="20000"/>
          </a:bodyPr>
          <a:lstStyle/>
          <a:p>
            <a:r>
              <a:rPr lang="it-IT" dirty="0"/>
              <a:t>GRAVIMETRI ATOMICI</a:t>
            </a:r>
          </a:p>
          <a:p>
            <a:pPr lvl="1"/>
            <a:r>
              <a:rPr lang="it-IT" dirty="0"/>
              <a:t>Sono basati sull’interferometria atomica: laser </a:t>
            </a:r>
            <a:r>
              <a:rPr lang="it-IT" dirty="0" err="1"/>
              <a:t>cooling</a:t>
            </a:r>
            <a:r>
              <a:rPr lang="it-IT" dirty="0"/>
              <a:t> + manipolazione coerente di pacchetti d’onda atomici</a:t>
            </a:r>
          </a:p>
          <a:p>
            <a:pPr lvl="1"/>
            <a:r>
              <a:rPr lang="it-IT" dirty="0">
                <a:solidFill>
                  <a:srgbClr val="FF0000"/>
                </a:solidFill>
              </a:rPr>
              <a:t>Il rumore sismico è uno dei principali limiti </a:t>
            </a:r>
            <a:r>
              <a:rPr lang="it-IT">
                <a:solidFill>
                  <a:srgbClr val="FF0000"/>
                </a:solidFill>
              </a:rPr>
              <a:t>di sensibilità (LNF)</a:t>
            </a:r>
            <a:endParaRPr lang="it-IT" dirty="0">
              <a:solidFill>
                <a:srgbClr val="FF0000"/>
              </a:solidFill>
            </a:endParaRPr>
          </a:p>
          <a:p>
            <a:r>
              <a:rPr lang="it-IT" dirty="0"/>
              <a:t>Concetto di Base</a:t>
            </a:r>
          </a:p>
          <a:p>
            <a:pPr lvl="1"/>
            <a:r>
              <a:rPr lang="it-IT" dirty="0"/>
              <a:t>Dimostrare la possibilità di misurare il gradiente gravitazionale con due sensori atomici distanti interconnessi mediante un link ottico coerente</a:t>
            </a:r>
          </a:p>
          <a:p>
            <a:r>
              <a:rPr lang="en-US" dirty="0" err="1"/>
              <a:t>Ambiti</a:t>
            </a:r>
            <a:r>
              <a:rPr lang="en-US" dirty="0"/>
              <a:t> </a:t>
            </a:r>
            <a:r>
              <a:rPr lang="en-US" dirty="0" err="1"/>
              <a:t>applicativi</a:t>
            </a:r>
            <a:endParaRPr lang="en-US" dirty="0"/>
          </a:p>
          <a:p>
            <a:pPr lvl="1"/>
            <a:r>
              <a:rPr lang="it-IT" dirty="0"/>
              <a:t>Fisica terrestre e dell’ambiente</a:t>
            </a:r>
          </a:p>
          <a:p>
            <a:pPr lvl="1"/>
            <a:r>
              <a:rPr lang="it-IT" dirty="0"/>
              <a:t>Rivelazione di onde gravitazionali</a:t>
            </a:r>
          </a:p>
          <a:p>
            <a:pPr lvl="1"/>
            <a:r>
              <a:rPr lang="it-IT" dirty="0"/>
              <a:t>Fisica fondamentale</a:t>
            </a:r>
          </a:p>
          <a:p>
            <a:pPr lvl="1"/>
            <a:endParaRPr lang="it-IT" dirty="0"/>
          </a:p>
          <a:p>
            <a:endParaRPr lang="it-IT" dirty="0"/>
          </a:p>
          <a:p>
            <a:endParaRPr lang="it-IT" dirty="0"/>
          </a:p>
        </p:txBody>
      </p:sp>
      <p:pic>
        <p:nvPicPr>
          <p:cNvPr id="8" name="Picture 32">
            <a:extLst>
              <a:ext uri="{FF2B5EF4-FFF2-40B4-BE49-F238E27FC236}">
                <a16:creationId xmlns:a16="http://schemas.microsoft.com/office/drawing/2014/main" id="{3894DF8C-473E-DC4F-80E2-FB2BF4D7AD2C}"/>
              </a:ext>
            </a:extLst>
          </p:cNvPr>
          <p:cNvPicPr>
            <a:picLocks noChangeAspect="1"/>
          </p:cNvPicPr>
          <p:nvPr/>
        </p:nvPicPr>
        <p:blipFill>
          <a:blip r:embed="rId3"/>
          <a:stretch>
            <a:fillRect/>
          </a:stretch>
        </p:blipFill>
        <p:spPr>
          <a:xfrm>
            <a:off x="1995558" y="4581939"/>
            <a:ext cx="8200884" cy="1943518"/>
          </a:xfrm>
          <a:prstGeom prst="rect">
            <a:avLst/>
          </a:prstGeom>
        </p:spPr>
      </p:pic>
    </p:spTree>
    <p:extLst>
      <p:ext uri="{BB962C8B-B14F-4D97-AF65-F5344CB8AC3E}">
        <p14:creationId xmlns:p14="http://schemas.microsoft.com/office/powerpoint/2010/main" val="3328506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6">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54396"/>
          </a:xfrm>
        </p:spPr>
        <p:txBody>
          <a:bodyPr/>
          <a:lstStyle/>
          <a:p>
            <a:r>
              <a:rPr lang="en-US" dirty="0" err="1"/>
              <a:t>Attività</a:t>
            </a:r>
            <a:r>
              <a:rPr lang="en-US" dirty="0"/>
              <a:t> LNF (0.4 FTE)</a:t>
            </a:r>
          </a:p>
        </p:txBody>
      </p:sp>
      <p:sp>
        <p:nvSpPr>
          <p:cNvPr id="3" name="Content Placeholder 2"/>
          <p:cNvSpPr>
            <a:spLocks noGrp="1"/>
          </p:cNvSpPr>
          <p:nvPr>
            <p:ph idx="1"/>
          </p:nvPr>
        </p:nvSpPr>
        <p:spPr>
          <a:xfrm>
            <a:off x="857250" y="1129034"/>
            <a:ext cx="10929938" cy="5667506"/>
          </a:xfrm>
        </p:spPr>
        <p:txBody>
          <a:bodyPr>
            <a:normAutofit/>
          </a:bodyPr>
          <a:lstStyle/>
          <a:p>
            <a:r>
              <a:rPr lang="it-IT" dirty="0"/>
              <a:t>2020</a:t>
            </a:r>
          </a:p>
          <a:p>
            <a:pPr lvl="1"/>
            <a:r>
              <a:rPr lang="it-IT" sz="2800" dirty="0"/>
              <a:t>Sviluppo elettronica di controllo delle movimentazioni antisismiche</a:t>
            </a:r>
          </a:p>
          <a:p>
            <a:pPr lvl="2"/>
            <a:r>
              <a:rPr lang="it-IT" sz="2800" dirty="0"/>
              <a:t>Questa attività ha subito un rallentamento causa COVID-19</a:t>
            </a:r>
          </a:p>
          <a:p>
            <a:pPr lvl="2"/>
            <a:r>
              <a:rPr lang="it-IT" sz="2800" dirty="0"/>
              <a:t>Assegnati 5 </a:t>
            </a:r>
            <a:r>
              <a:rPr lang="it-IT" sz="2800" dirty="0" err="1"/>
              <a:t>keuro</a:t>
            </a:r>
            <a:r>
              <a:rPr lang="it-IT" sz="2800" dirty="0"/>
              <a:t> S.J. che si vogliono sbloccare entro l’anno, in seguito alla ripresa delle attività post COVID.</a:t>
            </a:r>
          </a:p>
          <a:p>
            <a:r>
              <a:rPr lang="it-IT" dirty="0"/>
              <a:t>2021</a:t>
            </a:r>
          </a:p>
          <a:p>
            <a:pPr lvl="1"/>
            <a:r>
              <a:rPr lang="it-IT" sz="2800" dirty="0"/>
              <a:t>Le richieste sono per ottimizzazioni e ulteriori e sviluppi dell’elettronica di controllo.</a:t>
            </a:r>
          </a:p>
          <a:p>
            <a:pPr lvl="2"/>
            <a:r>
              <a:rPr lang="it-IT" sz="2800" dirty="0"/>
              <a:t>7 </a:t>
            </a:r>
            <a:r>
              <a:rPr lang="it-IT" sz="2800" dirty="0" err="1"/>
              <a:t>keuro</a:t>
            </a:r>
            <a:r>
              <a:rPr lang="it-IT" sz="2800" dirty="0"/>
              <a:t> consumo per sviluppo di schede elettroniche di controllo movimentazioni antisismiche</a:t>
            </a:r>
          </a:p>
          <a:p>
            <a:pPr lvl="2"/>
            <a:r>
              <a:rPr lang="it-IT" sz="2800" dirty="0"/>
              <a:t>1.5 </a:t>
            </a:r>
            <a:r>
              <a:rPr lang="it-IT" sz="2800" dirty="0" err="1"/>
              <a:t>keuro</a:t>
            </a:r>
            <a:r>
              <a:rPr lang="it-IT" sz="2800" dirty="0"/>
              <a:t> missioni</a:t>
            </a:r>
          </a:p>
        </p:txBody>
      </p:sp>
    </p:spTree>
    <p:extLst>
      <p:ext uri="{BB962C8B-B14F-4D97-AF65-F5344CB8AC3E}">
        <p14:creationId xmlns:p14="http://schemas.microsoft.com/office/powerpoint/2010/main" val="381878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72A7728D-0EAB-7643-865F-93FE6A01445E}"/>
              </a:ext>
            </a:extLst>
          </p:cNvPr>
          <p:cNvSpPr>
            <a:spLocks noGrp="1"/>
          </p:cNvSpPr>
          <p:nvPr>
            <p:ph type="body" sz="quarter" idx="13"/>
          </p:nvPr>
        </p:nvSpPr>
        <p:spPr/>
        <p:txBody>
          <a:bodyPr>
            <a:normAutofit fontScale="92500" lnSpcReduction="20000"/>
          </a:bodyPr>
          <a:lstStyle/>
          <a:p>
            <a:endParaRPr lang="it-IT"/>
          </a:p>
        </p:txBody>
      </p:sp>
      <p:sp>
        <p:nvSpPr>
          <p:cNvPr id="3" name="Segnaposto testo 2">
            <a:extLst>
              <a:ext uri="{FF2B5EF4-FFF2-40B4-BE49-F238E27FC236}">
                <a16:creationId xmlns:a16="http://schemas.microsoft.com/office/drawing/2014/main" id="{5153E643-4F8F-1342-9734-679E64C205D1}"/>
              </a:ext>
            </a:extLst>
          </p:cNvPr>
          <p:cNvSpPr>
            <a:spLocks noGrp="1"/>
          </p:cNvSpPr>
          <p:nvPr>
            <p:ph type="body" idx="1"/>
          </p:nvPr>
        </p:nvSpPr>
        <p:spPr/>
        <p:txBody>
          <a:bodyPr/>
          <a:lstStyle/>
          <a:p>
            <a:pPr>
              <a:buBlip>
                <a:blip r:embed="rId2"/>
              </a:buBlip>
            </a:pPr>
            <a:r>
              <a:rPr lang="it-IT" dirty="0"/>
              <a:t>CSN5 update</a:t>
            </a:r>
          </a:p>
          <a:p>
            <a:pPr>
              <a:buBlip>
                <a:blip r:embed="rId2"/>
              </a:buBlip>
            </a:pPr>
            <a:r>
              <a:rPr lang="it-IT" dirty="0"/>
              <a:t>CSN5-LNF </a:t>
            </a:r>
            <a:r>
              <a:rPr lang="it-IT" dirty="0" err="1"/>
              <a:t>overview</a:t>
            </a:r>
            <a:endParaRPr lang="it-IT" dirty="0"/>
          </a:p>
          <a:p>
            <a:pPr>
              <a:buBlip>
                <a:blip r:embed="rId2"/>
              </a:buBlip>
            </a:pPr>
            <a:r>
              <a:rPr lang="it-IT" dirty="0"/>
              <a:t>New Experiment </a:t>
            </a:r>
            <a:r>
              <a:rPr lang="it-IT" dirty="0" err="1"/>
              <a:t>proposals</a:t>
            </a:r>
            <a:r>
              <a:rPr lang="it-IT" dirty="0"/>
              <a:t> and </a:t>
            </a:r>
            <a:r>
              <a:rPr lang="it-IT" dirty="0" err="1"/>
              <a:t>Calls</a:t>
            </a:r>
            <a:endParaRPr lang="it-IT" dirty="0"/>
          </a:p>
          <a:p>
            <a:pPr>
              <a:buBlip>
                <a:blip r:embed="rId2"/>
              </a:buBlip>
            </a:pPr>
            <a:r>
              <a:rPr lang="it-IT" dirty="0" err="1"/>
              <a:t>Ongoing</a:t>
            </a:r>
            <a:r>
              <a:rPr lang="it-IT" dirty="0"/>
              <a:t> </a:t>
            </a:r>
            <a:r>
              <a:rPr lang="it-IT" dirty="0" err="1"/>
              <a:t>experiment</a:t>
            </a:r>
            <a:r>
              <a:rPr lang="it-IT" dirty="0"/>
              <a:t> report</a:t>
            </a:r>
          </a:p>
          <a:p>
            <a:pPr marL="0" indent="0">
              <a:buNone/>
            </a:pPr>
            <a:endParaRPr lang="it-IT" dirty="0"/>
          </a:p>
        </p:txBody>
      </p:sp>
      <p:sp>
        <p:nvSpPr>
          <p:cNvPr id="2" name="Titolo 1">
            <a:extLst>
              <a:ext uri="{FF2B5EF4-FFF2-40B4-BE49-F238E27FC236}">
                <a16:creationId xmlns:a16="http://schemas.microsoft.com/office/drawing/2014/main" id="{F2FD080E-FCE0-274B-90F2-7AAE3138FB89}"/>
              </a:ext>
            </a:extLst>
          </p:cNvPr>
          <p:cNvSpPr>
            <a:spLocks noGrp="1"/>
          </p:cNvSpPr>
          <p:nvPr>
            <p:ph type="title"/>
          </p:nvPr>
        </p:nvSpPr>
        <p:spPr/>
        <p:txBody>
          <a:bodyPr/>
          <a:lstStyle/>
          <a:p>
            <a:r>
              <a:rPr lang="it-IT" dirty="0" err="1"/>
              <a:t>Outline</a:t>
            </a:r>
            <a:endParaRPr lang="it-IT"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5"/>
            </a:gs>
          </a:gsLst>
          <a:lin ang="5400000" scaled="0"/>
        </a:gradFill>
        <a:effectLst/>
      </p:bgPr>
    </p:bg>
    <p:spTree>
      <p:nvGrpSpPr>
        <p:cNvPr id="1" name=""/>
        <p:cNvGrpSpPr/>
        <p:nvPr/>
      </p:nvGrpSpPr>
      <p:grpSpPr>
        <a:xfrm>
          <a:off x="0" y="0"/>
          <a:ext cx="0" cy="0"/>
          <a:chOff x="0" y="0"/>
          <a:chExt cx="0" cy="0"/>
        </a:xfrm>
      </p:grpSpPr>
      <p:sp>
        <p:nvSpPr>
          <p:cNvPr id="2" name="object 2"/>
          <p:cNvSpPr txBox="1"/>
          <p:nvPr/>
        </p:nvSpPr>
        <p:spPr>
          <a:xfrm>
            <a:off x="1923191" y="2173342"/>
            <a:ext cx="7938939" cy="2785659"/>
          </a:xfrm>
          <a:prstGeom prst="rect">
            <a:avLst/>
          </a:prstGeom>
        </p:spPr>
        <p:txBody>
          <a:bodyPr vert="horz" wrap="square" lIns="0" tIns="19645" rIns="0" bIns="0" rtlCol="0">
            <a:spAutoFit/>
          </a:bodyPr>
          <a:lstStyle/>
          <a:p>
            <a:pPr marL="160729" marR="3572" indent="-151799" defTabSz="642915" hangingPunct="1">
              <a:lnSpc>
                <a:spcPts val="2180"/>
              </a:lnSpc>
              <a:spcBef>
                <a:spcPts val="155"/>
              </a:spcBef>
              <a:buFontTx/>
              <a:buChar char="•"/>
              <a:tabLst>
                <a:tab pos="160729" algn="l"/>
              </a:tabLst>
            </a:pPr>
            <a:r>
              <a:rPr sz="1828" kern="1200" dirty="0">
                <a:solidFill>
                  <a:prstClr val="black"/>
                </a:solidFill>
                <a:latin typeface="Helvetica"/>
                <a:ea typeface="+mn-ea"/>
                <a:cs typeface="Helvetica"/>
              </a:rPr>
              <a:t>PAPRICA </a:t>
            </a:r>
            <a:r>
              <a:rPr sz="1828" kern="1200" spc="0" dirty="0">
                <a:solidFill>
                  <a:prstClr val="black"/>
                </a:solidFill>
                <a:latin typeface="Helvetica"/>
                <a:ea typeface="+mn-ea"/>
                <a:cs typeface="Helvetica"/>
              </a:rPr>
              <a:t>è una sigla di CSN5: </a:t>
            </a:r>
            <a:r>
              <a:rPr sz="1828" kern="1200" spc="-4" dirty="0">
                <a:solidFill>
                  <a:prstClr val="black"/>
                </a:solidFill>
                <a:latin typeface="Helvetica"/>
                <a:ea typeface="+mn-ea"/>
                <a:cs typeface="Helvetica"/>
              </a:rPr>
              <a:t>progetto vincitore </a:t>
            </a:r>
            <a:r>
              <a:rPr sz="1828" kern="1200" spc="0" dirty="0">
                <a:solidFill>
                  <a:prstClr val="black"/>
                </a:solidFill>
                <a:latin typeface="Helvetica"/>
                <a:ea typeface="+mn-ea"/>
                <a:cs typeface="Helvetica"/>
              </a:rPr>
              <a:t>del “concorso per il  </a:t>
            </a:r>
            <a:r>
              <a:rPr sz="1828" kern="1200" spc="-4" dirty="0">
                <a:solidFill>
                  <a:prstClr val="black"/>
                </a:solidFill>
                <a:latin typeface="Helvetica"/>
                <a:ea typeface="+mn-ea"/>
                <a:cs typeface="Helvetica"/>
              </a:rPr>
              <a:t>finanziamento </a:t>
            </a:r>
            <a:r>
              <a:rPr sz="1828" kern="1200" spc="0" dirty="0">
                <a:solidFill>
                  <a:prstClr val="black"/>
                </a:solidFill>
                <a:latin typeface="Helvetica"/>
                <a:ea typeface="+mn-ea"/>
                <a:cs typeface="Helvetica"/>
              </a:rPr>
              <a:t>di </a:t>
            </a:r>
            <a:r>
              <a:rPr sz="1828" kern="1200" spc="-4" dirty="0">
                <a:solidFill>
                  <a:prstClr val="black"/>
                </a:solidFill>
                <a:latin typeface="Helvetica"/>
                <a:ea typeface="+mn-ea"/>
                <a:cs typeface="Helvetica"/>
              </a:rPr>
              <a:t>N.6 progetti </a:t>
            </a:r>
            <a:r>
              <a:rPr sz="1828" kern="1200" spc="0" dirty="0">
                <a:solidFill>
                  <a:prstClr val="black"/>
                </a:solidFill>
                <a:latin typeface="Helvetica"/>
                <a:ea typeface="+mn-ea"/>
                <a:cs typeface="Helvetica"/>
              </a:rPr>
              <a:t>per giovani </a:t>
            </a:r>
            <a:r>
              <a:rPr sz="1828" kern="1200" spc="-4" dirty="0">
                <a:solidFill>
                  <a:prstClr val="black"/>
                </a:solidFill>
                <a:latin typeface="Helvetica"/>
                <a:ea typeface="+mn-ea"/>
                <a:cs typeface="Helvetica"/>
              </a:rPr>
              <a:t>ricercatori </a:t>
            </a:r>
            <a:r>
              <a:rPr sz="1828" kern="1200" spc="0" dirty="0">
                <a:solidFill>
                  <a:prstClr val="black"/>
                </a:solidFill>
                <a:latin typeface="Helvetica"/>
                <a:ea typeface="+mn-ea"/>
                <a:cs typeface="Helvetica"/>
              </a:rPr>
              <a:t>e </a:t>
            </a:r>
            <a:r>
              <a:rPr sz="1828" kern="1200" spc="-4" dirty="0">
                <a:solidFill>
                  <a:prstClr val="black"/>
                </a:solidFill>
                <a:latin typeface="Helvetica"/>
                <a:ea typeface="+mn-ea"/>
                <a:cs typeface="Helvetica"/>
              </a:rPr>
              <a:t>ricercatrici” </a:t>
            </a:r>
            <a:r>
              <a:rPr sz="1828" kern="1200" spc="0" dirty="0">
                <a:solidFill>
                  <a:prstClr val="black"/>
                </a:solidFill>
                <a:latin typeface="Helvetica"/>
                <a:ea typeface="+mn-ea"/>
                <a:cs typeface="Helvetica"/>
              </a:rPr>
              <a:t>- Bando n.  </a:t>
            </a:r>
            <a:r>
              <a:rPr sz="1828" kern="1200" spc="-4" dirty="0">
                <a:solidFill>
                  <a:prstClr val="black"/>
                </a:solidFill>
                <a:latin typeface="Helvetica"/>
                <a:ea typeface="+mn-ea"/>
                <a:cs typeface="Helvetica"/>
              </a:rPr>
              <a:t>20069 dell’INFN</a:t>
            </a:r>
            <a:endParaRPr sz="1828" kern="1200" spc="0">
              <a:solidFill>
                <a:prstClr val="black"/>
              </a:solidFill>
              <a:latin typeface="Helvetica"/>
              <a:ea typeface="+mn-ea"/>
              <a:cs typeface="Helvetica"/>
            </a:endParaRPr>
          </a:p>
          <a:p>
            <a:pPr marL="160729" indent="-151799" defTabSz="642915" hangingPunct="1">
              <a:lnSpc>
                <a:spcPct val="100000"/>
              </a:lnSpc>
              <a:spcBef>
                <a:spcPts val="759"/>
              </a:spcBef>
              <a:buFontTx/>
              <a:buChar char="•"/>
              <a:tabLst>
                <a:tab pos="160729" algn="l"/>
              </a:tabLst>
            </a:pPr>
            <a:r>
              <a:rPr sz="1828" kern="1200" spc="0" dirty="0">
                <a:solidFill>
                  <a:prstClr val="black"/>
                </a:solidFill>
                <a:latin typeface="Helvetica"/>
                <a:ea typeface="+mn-ea"/>
                <a:cs typeface="Helvetica"/>
              </a:rPr>
              <a:t>Responsabile nazionale: </a:t>
            </a:r>
            <a:r>
              <a:rPr sz="1828" kern="1200" spc="-4" dirty="0">
                <a:solidFill>
                  <a:prstClr val="black"/>
                </a:solidFill>
                <a:latin typeface="Helvetica"/>
                <a:ea typeface="+mn-ea"/>
                <a:cs typeface="Helvetica"/>
              </a:rPr>
              <a:t>Ilaria Mattei (INFN</a:t>
            </a:r>
            <a:r>
              <a:rPr sz="1828" kern="1200" spc="0" dirty="0">
                <a:solidFill>
                  <a:prstClr val="black"/>
                </a:solidFill>
                <a:latin typeface="Helvetica"/>
                <a:ea typeface="+mn-ea"/>
                <a:cs typeface="Helvetica"/>
              </a:rPr>
              <a:t> Milano)</a:t>
            </a:r>
            <a:endParaRPr sz="1828" kern="1200" spc="0">
              <a:solidFill>
                <a:prstClr val="black"/>
              </a:solidFill>
              <a:latin typeface="Helvetica"/>
              <a:ea typeface="+mn-ea"/>
              <a:cs typeface="Helvetica"/>
            </a:endParaRPr>
          </a:p>
          <a:p>
            <a:pPr marL="160729" indent="-151799" defTabSz="642915" hangingPunct="1">
              <a:lnSpc>
                <a:spcPct val="100000"/>
              </a:lnSpc>
              <a:spcBef>
                <a:spcPts val="830"/>
              </a:spcBef>
              <a:buFontTx/>
              <a:buChar char="•"/>
              <a:tabLst>
                <a:tab pos="160729" algn="l"/>
              </a:tabLst>
            </a:pPr>
            <a:r>
              <a:rPr sz="1828" kern="1200" spc="0" dirty="0">
                <a:solidFill>
                  <a:prstClr val="black"/>
                </a:solidFill>
                <a:latin typeface="Helvetica"/>
                <a:ea typeface="+mn-ea"/>
                <a:cs typeface="Helvetica"/>
              </a:rPr>
              <a:t>Collaborazione:</a:t>
            </a:r>
            <a:endParaRPr sz="1828" kern="1200" spc="0">
              <a:solidFill>
                <a:prstClr val="black"/>
              </a:solidFill>
              <a:latin typeface="Helvetica"/>
              <a:ea typeface="+mn-ea"/>
              <a:cs typeface="Helvetica"/>
            </a:endParaRPr>
          </a:p>
          <a:p>
            <a:pPr marL="500045" lvl="1" indent="-223234" defTabSz="642915" hangingPunct="1">
              <a:lnSpc>
                <a:spcPct val="100000"/>
              </a:lnSpc>
              <a:spcBef>
                <a:spcPts val="830"/>
              </a:spcBef>
              <a:buFont typeface="Lucida Grande"/>
              <a:buChar char="✓"/>
              <a:tabLst>
                <a:tab pos="500045" algn="l"/>
              </a:tabLst>
            </a:pPr>
            <a:r>
              <a:rPr sz="1828" kern="1200" spc="-4" dirty="0">
                <a:solidFill>
                  <a:prstClr val="black"/>
                </a:solidFill>
                <a:latin typeface="Helvetica"/>
                <a:ea typeface="+mn-ea"/>
                <a:cs typeface="Helvetica"/>
              </a:rPr>
              <a:t>INFN </a:t>
            </a:r>
            <a:r>
              <a:rPr sz="1828" kern="1200" spc="0" dirty="0">
                <a:solidFill>
                  <a:prstClr val="black"/>
                </a:solidFill>
                <a:latin typeface="Helvetica"/>
                <a:ea typeface="+mn-ea"/>
                <a:cs typeface="Helvetica"/>
              </a:rPr>
              <a:t>Milano </a:t>
            </a:r>
            <a:r>
              <a:rPr sz="1828" kern="1200" spc="-4" dirty="0">
                <a:solidFill>
                  <a:prstClr val="black"/>
                </a:solidFill>
                <a:latin typeface="Helvetica"/>
                <a:ea typeface="+mn-ea"/>
                <a:cs typeface="Helvetica"/>
              </a:rPr>
              <a:t>(Ilaria Mattei, </a:t>
            </a:r>
            <a:r>
              <a:rPr sz="1828" kern="1200" spc="0" dirty="0">
                <a:solidFill>
                  <a:prstClr val="black"/>
                </a:solidFill>
                <a:latin typeface="Helvetica"/>
                <a:ea typeface="+mn-ea"/>
                <a:cs typeface="Helvetica"/>
              </a:rPr>
              <a:t>resp.</a:t>
            </a:r>
            <a:r>
              <a:rPr sz="1828" kern="1200" spc="7" dirty="0">
                <a:solidFill>
                  <a:prstClr val="black"/>
                </a:solidFill>
                <a:latin typeface="Helvetica"/>
                <a:ea typeface="+mn-ea"/>
                <a:cs typeface="Helvetica"/>
              </a:rPr>
              <a:t> </a:t>
            </a:r>
            <a:r>
              <a:rPr sz="1828" kern="1200" spc="-4" dirty="0">
                <a:solidFill>
                  <a:prstClr val="black"/>
                </a:solidFill>
                <a:latin typeface="Helvetica"/>
                <a:ea typeface="+mn-ea"/>
                <a:cs typeface="Helvetica"/>
              </a:rPr>
              <a:t>locale/nazionale)</a:t>
            </a:r>
            <a:endParaRPr sz="1828" kern="1200" spc="0">
              <a:solidFill>
                <a:prstClr val="black"/>
              </a:solidFill>
              <a:latin typeface="Helvetica"/>
              <a:ea typeface="+mn-ea"/>
              <a:cs typeface="Helvetica"/>
            </a:endParaRPr>
          </a:p>
          <a:p>
            <a:pPr marL="500045" lvl="1" indent="-223234" defTabSz="642915" hangingPunct="1">
              <a:lnSpc>
                <a:spcPct val="100000"/>
              </a:lnSpc>
              <a:spcBef>
                <a:spcPts val="830"/>
              </a:spcBef>
              <a:buFont typeface="Lucida Grande"/>
              <a:buChar char="✓"/>
              <a:tabLst>
                <a:tab pos="500045" algn="l"/>
              </a:tabLst>
            </a:pPr>
            <a:r>
              <a:rPr sz="1828" kern="1200" spc="-4" dirty="0">
                <a:solidFill>
                  <a:prstClr val="black"/>
                </a:solidFill>
                <a:latin typeface="Helvetica"/>
                <a:ea typeface="+mn-ea"/>
                <a:cs typeface="Helvetica"/>
              </a:rPr>
              <a:t>INFN </a:t>
            </a:r>
            <a:r>
              <a:rPr sz="1828" kern="1200" spc="0" dirty="0">
                <a:solidFill>
                  <a:prstClr val="black"/>
                </a:solidFill>
                <a:latin typeface="Helvetica"/>
                <a:ea typeface="+mn-ea"/>
                <a:cs typeface="Helvetica"/>
              </a:rPr>
              <a:t>RM1 </a:t>
            </a:r>
            <a:r>
              <a:rPr sz="1828" kern="1200" spc="-4" dirty="0">
                <a:solidFill>
                  <a:prstClr val="black"/>
                </a:solidFill>
                <a:latin typeface="Helvetica"/>
                <a:ea typeface="+mn-ea"/>
                <a:cs typeface="Helvetica"/>
              </a:rPr>
              <a:t>(Giacomo </a:t>
            </a:r>
            <a:r>
              <a:rPr sz="1828" kern="1200" spc="-11" dirty="0">
                <a:solidFill>
                  <a:prstClr val="black"/>
                </a:solidFill>
                <a:latin typeface="Helvetica"/>
                <a:ea typeface="+mn-ea"/>
                <a:cs typeface="Helvetica"/>
              </a:rPr>
              <a:t>Traini, </a:t>
            </a:r>
            <a:r>
              <a:rPr sz="1828" kern="1200" spc="0" dirty="0">
                <a:solidFill>
                  <a:prstClr val="black"/>
                </a:solidFill>
                <a:latin typeface="Helvetica"/>
                <a:ea typeface="+mn-ea"/>
                <a:cs typeface="Helvetica"/>
              </a:rPr>
              <a:t>resp.</a:t>
            </a:r>
            <a:r>
              <a:rPr sz="1828" kern="1200" spc="-28" dirty="0">
                <a:solidFill>
                  <a:prstClr val="black"/>
                </a:solidFill>
                <a:latin typeface="Helvetica"/>
                <a:ea typeface="+mn-ea"/>
                <a:cs typeface="Helvetica"/>
              </a:rPr>
              <a:t> </a:t>
            </a:r>
            <a:r>
              <a:rPr sz="1828" kern="1200" spc="0" dirty="0">
                <a:solidFill>
                  <a:prstClr val="black"/>
                </a:solidFill>
                <a:latin typeface="Helvetica"/>
                <a:ea typeface="+mn-ea"/>
                <a:cs typeface="Helvetica"/>
              </a:rPr>
              <a:t>locale)</a:t>
            </a:r>
            <a:endParaRPr sz="1828" kern="1200" spc="0">
              <a:solidFill>
                <a:prstClr val="black"/>
              </a:solidFill>
              <a:latin typeface="Helvetica"/>
              <a:ea typeface="+mn-ea"/>
              <a:cs typeface="Helvetica"/>
            </a:endParaRPr>
          </a:p>
          <a:p>
            <a:pPr marL="500045" lvl="1" indent="-223234" defTabSz="642915" hangingPunct="1">
              <a:lnSpc>
                <a:spcPct val="100000"/>
              </a:lnSpc>
              <a:spcBef>
                <a:spcPts val="830"/>
              </a:spcBef>
              <a:buFont typeface="Lucida Grande"/>
              <a:buChar char="✓"/>
              <a:tabLst>
                <a:tab pos="500045" algn="l"/>
              </a:tabLst>
            </a:pPr>
            <a:r>
              <a:rPr sz="1828" kern="1200" spc="-4" dirty="0">
                <a:solidFill>
                  <a:prstClr val="black"/>
                </a:solidFill>
                <a:latin typeface="Helvetica"/>
                <a:ea typeface="+mn-ea"/>
                <a:cs typeface="Helvetica"/>
              </a:rPr>
              <a:t>INFN </a:t>
            </a:r>
            <a:r>
              <a:rPr sz="1828" kern="1200" spc="0" dirty="0">
                <a:solidFill>
                  <a:prstClr val="black"/>
                </a:solidFill>
                <a:latin typeface="Helvetica"/>
                <a:ea typeface="+mn-ea"/>
                <a:cs typeface="Helvetica"/>
              </a:rPr>
              <a:t>LNF (Marco </a:t>
            </a:r>
            <a:r>
              <a:rPr sz="1828" kern="1200" spc="-35" dirty="0">
                <a:solidFill>
                  <a:prstClr val="black"/>
                </a:solidFill>
                <a:latin typeface="Helvetica"/>
                <a:ea typeface="+mn-ea"/>
                <a:cs typeface="Helvetica"/>
              </a:rPr>
              <a:t>Toppi, </a:t>
            </a:r>
            <a:r>
              <a:rPr sz="1828" kern="1200" spc="0" dirty="0">
                <a:solidFill>
                  <a:prstClr val="black"/>
                </a:solidFill>
                <a:latin typeface="Helvetica"/>
                <a:ea typeface="+mn-ea"/>
                <a:cs typeface="Helvetica"/>
              </a:rPr>
              <a:t>resp.</a:t>
            </a:r>
            <a:r>
              <a:rPr sz="1828" kern="1200" spc="-14" dirty="0">
                <a:solidFill>
                  <a:prstClr val="black"/>
                </a:solidFill>
                <a:latin typeface="Helvetica"/>
                <a:ea typeface="+mn-ea"/>
                <a:cs typeface="Helvetica"/>
              </a:rPr>
              <a:t> </a:t>
            </a:r>
            <a:r>
              <a:rPr sz="1828" kern="1200" spc="0" dirty="0">
                <a:solidFill>
                  <a:prstClr val="black"/>
                </a:solidFill>
                <a:latin typeface="Helvetica"/>
                <a:ea typeface="+mn-ea"/>
                <a:cs typeface="Helvetica"/>
              </a:rPr>
              <a:t>locale)</a:t>
            </a:r>
            <a:endParaRPr sz="1828" kern="1200" spc="0">
              <a:solidFill>
                <a:prstClr val="black"/>
              </a:solidFill>
              <a:latin typeface="Helvetica"/>
              <a:ea typeface="+mn-ea"/>
              <a:cs typeface="Helvetica"/>
            </a:endParaRPr>
          </a:p>
        </p:txBody>
      </p:sp>
      <p:sp>
        <p:nvSpPr>
          <p:cNvPr id="3" name="object 3"/>
          <p:cNvSpPr txBox="1"/>
          <p:nvPr/>
        </p:nvSpPr>
        <p:spPr>
          <a:xfrm>
            <a:off x="1923191" y="6077402"/>
            <a:ext cx="4248745" cy="780598"/>
          </a:xfrm>
          <a:prstGeom prst="rect">
            <a:avLst/>
          </a:prstGeom>
        </p:spPr>
        <p:txBody>
          <a:bodyPr vert="horz" wrap="square" lIns="0" tIns="114300" rIns="0" bIns="0" rtlCol="0">
            <a:spAutoFit/>
          </a:bodyPr>
          <a:lstStyle/>
          <a:p>
            <a:pPr marL="160729" indent="-151799" defTabSz="642915" hangingPunct="1">
              <a:lnSpc>
                <a:spcPct val="100000"/>
              </a:lnSpc>
              <a:spcBef>
                <a:spcPts val="900"/>
              </a:spcBef>
              <a:buFontTx/>
              <a:buChar char="•"/>
              <a:tabLst>
                <a:tab pos="160729" algn="l"/>
              </a:tabLst>
            </a:pPr>
            <a:r>
              <a:rPr sz="1828" kern="1200" spc="-4" dirty="0">
                <a:solidFill>
                  <a:prstClr val="black"/>
                </a:solidFill>
                <a:latin typeface="Helvetica"/>
                <a:ea typeface="+mn-ea"/>
                <a:cs typeface="Helvetica"/>
              </a:rPr>
              <a:t>Durata progetto: settembre </a:t>
            </a:r>
            <a:r>
              <a:rPr sz="1828" kern="1200" spc="0" dirty="0">
                <a:solidFill>
                  <a:prstClr val="black"/>
                </a:solidFill>
                <a:latin typeface="Helvetica"/>
                <a:ea typeface="+mn-ea"/>
                <a:cs typeface="Helvetica"/>
              </a:rPr>
              <a:t>2019 - 2021</a:t>
            </a:r>
            <a:endParaRPr sz="1828" kern="1200" spc="0">
              <a:solidFill>
                <a:prstClr val="black"/>
              </a:solidFill>
              <a:latin typeface="Helvetica"/>
              <a:ea typeface="+mn-ea"/>
              <a:cs typeface="Helvetica"/>
            </a:endParaRPr>
          </a:p>
          <a:p>
            <a:pPr marL="160729" indent="-151799" defTabSz="642915" hangingPunct="1">
              <a:lnSpc>
                <a:spcPct val="100000"/>
              </a:lnSpc>
              <a:spcBef>
                <a:spcPts val="830"/>
              </a:spcBef>
              <a:buFontTx/>
              <a:buChar char="•"/>
              <a:tabLst>
                <a:tab pos="160729" algn="l"/>
              </a:tabLst>
            </a:pPr>
            <a:r>
              <a:rPr sz="1828" kern="1200" spc="-35" dirty="0">
                <a:solidFill>
                  <a:prstClr val="black"/>
                </a:solidFill>
                <a:latin typeface="Helvetica"/>
                <a:ea typeface="+mn-ea"/>
                <a:cs typeface="Helvetica"/>
              </a:rPr>
              <a:t>Totale </a:t>
            </a:r>
            <a:r>
              <a:rPr sz="1828" kern="1200" spc="-4" dirty="0">
                <a:solidFill>
                  <a:prstClr val="black"/>
                </a:solidFill>
                <a:latin typeface="Helvetica"/>
                <a:ea typeface="+mn-ea"/>
                <a:cs typeface="Helvetica"/>
              </a:rPr>
              <a:t>budget: </a:t>
            </a:r>
            <a:r>
              <a:rPr sz="1828" kern="1200" spc="0" dirty="0">
                <a:solidFill>
                  <a:prstClr val="black"/>
                </a:solidFill>
                <a:latin typeface="Helvetica"/>
                <a:ea typeface="+mn-ea"/>
                <a:cs typeface="Helvetica"/>
              </a:rPr>
              <a:t>150</a:t>
            </a:r>
            <a:r>
              <a:rPr sz="1828" kern="1200" spc="28" dirty="0">
                <a:solidFill>
                  <a:prstClr val="black"/>
                </a:solidFill>
                <a:latin typeface="Helvetica"/>
                <a:ea typeface="+mn-ea"/>
                <a:cs typeface="Helvetica"/>
              </a:rPr>
              <a:t> </a:t>
            </a:r>
            <a:r>
              <a:rPr sz="1828" kern="1200" spc="0" dirty="0">
                <a:solidFill>
                  <a:prstClr val="black"/>
                </a:solidFill>
                <a:latin typeface="Helvetica"/>
                <a:ea typeface="+mn-ea"/>
                <a:cs typeface="Helvetica"/>
              </a:rPr>
              <a:t>k€</a:t>
            </a:r>
            <a:endParaRPr sz="1828" kern="1200" spc="0">
              <a:solidFill>
                <a:prstClr val="black"/>
              </a:solidFill>
              <a:latin typeface="Helvetica"/>
              <a:ea typeface="+mn-ea"/>
              <a:cs typeface="Helvetica"/>
            </a:endParaRPr>
          </a:p>
        </p:txBody>
      </p:sp>
      <p:sp>
        <p:nvSpPr>
          <p:cNvPr id="4" name="object 4"/>
          <p:cNvSpPr txBox="1">
            <a:spLocks noGrp="1"/>
          </p:cNvSpPr>
          <p:nvPr>
            <p:ph type="title"/>
          </p:nvPr>
        </p:nvSpPr>
        <p:spPr>
          <a:xfrm>
            <a:off x="2020508" y="1614595"/>
            <a:ext cx="6697266" cy="506685"/>
          </a:xfrm>
          <a:prstGeom prst="rect">
            <a:avLst/>
          </a:prstGeom>
          <a:ln w="50800">
            <a:solidFill>
              <a:srgbClr val="0365C0"/>
            </a:solidFill>
          </a:ln>
        </p:spPr>
        <p:txBody>
          <a:bodyPr vert="horz" wrap="square" lIns="0" tIns="116086" rIns="0" bIns="0" rtlCol="0">
            <a:spAutoFit/>
          </a:bodyPr>
          <a:lstStyle/>
          <a:p>
            <a:pPr marL="580409">
              <a:spcBef>
                <a:spcPts val="914"/>
              </a:spcBef>
            </a:pPr>
            <a:r>
              <a:rPr spc="-25" dirty="0" err="1"/>
              <a:t>P</a:t>
            </a:r>
            <a:r>
              <a:rPr spc="-4" dirty="0" err="1"/>
              <a:t>rogetto</a:t>
            </a:r>
            <a:r>
              <a:rPr spc="-4" dirty="0"/>
              <a:t> </a:t>
            </a:r>
            <a:r>
              <a:rPr dirty="0"/>
              <a:t>e</a:t>
            </a:r>
            <a:r>
              <a:rPr spc="11" dirty="0"/>
              <a:t> </a:t>
            </a:r>
            <a:r>
              <a:rPr spc="-4" dirty="0"/>
              <a:t>collaborazione</a:t>
            </a:r>
          </a:p>
        </p:txBody>
      </p:sp>
      <p:sp>
        <p:nvSpPr>
          <p:cNvPr id="5" name="object 5"/>
          <p:cNvSpPr txBox="1"/>
          <p:nvPr/>
        </p:nvSpPr>
        <p:spPr>
          <a:xfrm>
            <a:off x="2174273" y="5549286"/>
            <a:ext cx="6986141" cy="325929"/>
          </a:xfrm>
          <a:prstGeom prst="rect">
            <a:avLst/>
          </a:prstGeom>
          <a:ln w="50800">
            <a:solidFill>
              <a:srgbClr val="0365C0"/>
            </a:solidFill>
          </a:ln>
        </p:spPr>
        <p:txBody>
          <a:bodyPr vert="horz" wrap="square" lIns="0" tIns="44202" rIns="0" bIns="0" rtlCol="0">
            <a:spAutoFit/>
          </a:bodyPr>
          <a:lstStyle/>
          <a:p>
            <a:pPr marL="61166" defTabSz="642915" hangingPunct="1">
              <a:lnSpc>
                <a:spcPct val="100000"/>
              </a:lnSpc>
              <a:spcBef>
                <a:spcPts val="348"/>
              </a:spcBef>
            </a:pPr>
            <a:r>
              <a:rPr sz="1828" kern="1200" spc="-4" dirty="0">
                <a:solidFill>
                  <a:prstClr val="black"/>
                </a:solidFill>
                <a:latin typeface="Helvetica"/>
                <a:ea typeface="+mn-ea"/>
                <a:cs typeface="Helvetica"/>
              </a:rPr>
              <a:t>Gruppo ALICE LNF: </a:t>
            </a:r>
            <a:r>
              <a:rPr sz="1828" kern="1200" spc="-102" dirty="0">
                <a:solidFill>
                  <a:prstClr val="black"/>
                </a:solidFill>
                <a:latin typeface="Helvetica"/>
                <a:ea typeface="+mn-ea"/>
                <a:cs typeface="Helvetica"/>
              </a:rPr>
              <a:t>F. </a:t>
            </a:r>
            <a:r>
              <a:rPr sz="1828" kern="1200" spc="-4" dirty="0">
                <a:solidFill>
                  <a:prstClr val="black"/>
                </a:solidFill>
                <a:latin typeface="Helvetica"/>
                <a:ea typeface="+mn-ea"/>
                <a:cs typeface="Helvetica"/>
              </a:rPr>
              <a:t>Ronchetti, </a:t>
            </a:r>
            <a:r>
              <a:rPr sz="1828" kern="1200" spc="-84" dirty="0">
                <a:solidFill>
                  <a:prstClr val="black"/>
                </a:solidFill>
                <a:latin typeface="Helvetica"/>
                <a:ea typeface="+mn-ea"/>
                <a:cs typeface="Helvetica"/>
              </a:rPr>
              <a:t>V. </a:t>
            </a:r>
            <a:r>
              <a:rPr sz="1828" kern="1200" spc="-4" dirty="0">
                <a:solidFill>
                  <a:prstClr val="black"/>
                </a:solidFill>
                <a:latin typeface="Helvetica"/>
                <a:ea typeface="+mn-ea"/>
                <a:cs typeface="Helvetica"/>
              </a:rPr>
              <a:t>Muccifora, </a:t>
            </a:r>
            <a:r>
              <a:rPr sz="1828" kern="1200" spc="0" dirty="0">
                <a:solidFill>
                  <a:prstClr val="black"/>
                </a:solidFill>
                <a:latin typeface="Helvetica"/>
                <a:ea typeface="+mn-ea"/>
                <a:cs typeface="Helvetica"/>
              </a:rPr>
              <a:t>A. </a:t>
            </a:r>
            <a:r>
              <a:rPr sz="1828" kern="1200" spc="-4" dirty="0">
                <a:solidFill>
                  <a:prstClr val="black"/>
                </a:solidFill>
                <a:latin typeface="Helvetica"/>
                <a:ea typeface="+mn-ea"/>
                <a:cs typeface="Helvetica"/>
              </a:rPr>
              <a:t>Fantoni,</a:t>
            </a:r>
            <a:r>
              <a:rPr sz="1828" kern="1200" spc="39" dirty="0">
                <a:solidFill>
                  <a:prstClr val="black"/>
                </a:solidFill>
                <a:latin typeface="Helvetica"/>
                <a:ea typeface="+mn-ea"/>
                <a:cs typeface="Helvetica"/>
              </a:rPr>
              <a:t> </a:t>
            </a:r>
            <a:r>
              <a:rPr sz="1828" kern="1200" spc="-32" dirty="0">
                <a:solidFill>
                  <a:prstClr val="black"/>
                </a:solidFill>
                <a:latin typeface="Helvetica"/>
                <a:ea typeface="+mn-ea"/>
                <a:cs typeface="Helvetica"/>
              </a:rPr>
              <a:t>M.Toppi</a:t>
            </a:r>
            <a:endParaRPr sz="1828" kern="1200" spc="0">
              <a:solidFill>
                <a:prstClr val="black"/>
              </a:solidFill>
              <a:latin typeface="Helvetica"/>
              <a:ea typeface="+mn-ea"/>
              <a:cs typeface="Helvetica"/>
            </a:endParaRPr>
          </a:p>
        </p:txBody>
      </p:sp>
      <p:sp>
        <p:nvSpPr>
          <p:cNvPr id="6" name="object 6"/>
          <p:cNvSpPr/>
          <p:nvPr/>
        </p:nvSpPr>
        <p:spPr>
          <a:xfrm>
            <a:off x="4396867" y="5030174"/>
            <a:ext cx="0" cy="310752"/>
          </a:xfrm>
          <a:custGeom>
            <a:avLst/>
            <a:gdLst/>
            <a:ahLst/>
            <a:cxnLst/>
            <a:rect l="l" t="t" r="r" b="b"/>
            <a:pathLst>
              <a:path h="441959">
                <a:moveTo>
                  <a:pt x="0" y="0"/>
                </a:moveTo>
                <a:lnTo>
                  <a:pt x="0" y="441616"/>
                </a:lnTo>
              </a:path>
            </a:pathLst>
          </a:custGeom>
          <a:ln w="38100">
            <a:solidFill>
              <a:srgbClr val="0365C0"/>
            </a:solidFill>
          </a:ln>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7" name="object 7"/>
          <p:cNvSpPr/>
          <p:nvPr/>
        </p:nvSpPr>
        <p:spPr>
          <a:xfrm>
            <a:off x="4337931" y="5327291"/>
            <a:ext cx="117872" cy="117872"/>
          </a:xfrm>
          <a:custGeom>
            <a:avLst/>
            <a:gdLst/>
            <a:ahLst/>
            <a:cxnLst/>
            <a:rect l="l" t="t" r="r" b="b"/>
            <a:pathLst>
              <a:path w="167639" h="167640">
                <a:moveTo>
                  <a:pt x="167640" y="0"/>
                </a:moveTo>
                <a:lnTo>
                  <a:pt x="0" y="0"/>
                </a:lnTo>
                <a:lnTo>
                  <a:pt x="83820" y="167639"/>
                </a:lnTo>
                <a:lnTo>
                  <a:pt x="167640" y="0"/>
                </a:lnTo>
                <a:close/>
              </a:path>
            </a:pathLst>
          </a:custGeom>
          <a:solidFill>
            <a:srgbClr val="0365C0"/>
          </a:solid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8" name="object 8"/>
          <p:cNvSpPr txBox="1">
            <a:spLocks noGrp="1"/>
          </p:cNvSpPr>
          <p:nvPr>
            <p:ph type="sldNum" sz="quarter" idx="7"/>
          </p:nvPr>
        </p:nvSpPr>
        <p:spPr>
          <a:xfrm>
            <a:off x="5723331" y="5342446"/>
            <a:ext cx="134363" cy="169790"/>
          </a:xfrm>
          <a:prstGeom prst="rect">
            <a:avLst/>
          </a:prstGeom>
        </p:spPr>
        <p:txBody>
          <a:bodyPr vert="horz" wrap="square" lIns="0" tIns="0" rIns="0" bIns="0" rtlCol="0">
            <a:spAutoFit/>
          </a:bodyPr>
          <a:lstStyle/>
          <a:p>
            <a:pPr marL="26788" defTabSz="642915" hangingPunct="1">
              <a:lnSpc>
                <a:spcPts val="1297"/>
              </a:lnSpc>
              <a:spcBef>
                <a:spcPts val="0"/>
              </a:spcBef>
            </a:pPr>
            <a:fld id="{81D60167-4931-47E6-BA6A-407CBD079E47}" type="slidenum">
              <a:rPr kern="1200" spc="0" dirty="0">
                <a:solidFill>
                  <a:prstClr val="black"/>
                </a:solidFill>
                <a:ea typeface="+mn-ea"/>
              </a:rPr>
              <a:pPr marL="26788" defTabSz="642915" hangingPunct="1">
                <a:lnSpc>
                  <a:spcPts val="1297"/>
                </a:lnSpc>
                <a:spcBef>
                  <a:spcPts val="0"/>
                </a:spcBef>
              </a:pPr>
              <a:t>20</a:t>
            </a:fld>
            <a:endParaRPr kern="1200" spc="0" dirty="0">
              <a:solidFill>
                <a:prstClr val="black"/>
              </a:solidFill>
              <a:ea typeface="+mn-ea"/>
            </a:endParaRPr>
          </a:p>
        </p:txBody>
      </p:sp>
      <p:sp>
        <p:nvSpPr>
          <p:cNvPr id="9" name="object 2">
            <a:extLst>
              <a:ext uri="{FF2B5EF4-FFF2-40B4-BE49-F238E27FC236}">
                <a16:creationId xmlns:a16="http://schemas.microsoft.com/office/drawing/2014/main" id="{3548ADBD-E87E-B843-BA02-94033ECF1145}"/>
              </a:ext>
            </a:extLst>
          </p:cNvPr>
          <p:cNvSpPr txBox="1">
            <a:spLocks/>
          </p:cNvSpPr>
          <p:nvPr/>
        </p:nvSpPr>
        <p:spPr>
          <a:xfrm>
            <a:off x="92597" y="90007"/>
            <a:ext cx="12099403" cy="1446163"/>
          </a:xfrm>
          <a:prstGeom prst="rect">
            <a:avLst/>
          </a:prstGeom>
          <a:ln w="50800">
            <a:solidFill>
              <a:srgbClr val="0365C0"/>
            </a:solidFill>
          </a:ln>
        </p:spPr>
        <p:txBody>
          <a:bodyPr vert="horz" wrap="square" lIns="0" tIns="328166" rIns="0" bIns="0" rtlCol="0">
            <a:spAutoFit/>
          </a:bodyPr>
          <a:lstStyle>
            <a:lvl1pPr>
              <a:defRPr sz="2531" b="1" i="0">
                <a:solidFill>
                  <a:srgbClr val="0365C0"/>
                </a:solidFill>
                <a:latin typeface="Helvetica"/>
                <a:ea typeface="+mj-ea"/>
                <a:cs typeface="Helvetica"/>
              </a:defRPr>
            </a:lvl1pPr>
          </a:lstStyle>
          <a:p>
            <a:pPr marL="184150" marR="688008" indent="-92075" defTabSz="914400" hangingPunct="1">
              <a:lnSpc>
                <a:spcPts val="4359"/>
              </a:lnSpc>
              <a:spcBef>
                <a:spcPts val="2584"/>
              </a:spcBef>
              <a:tabLst>
                <a:tab pos="4057650" algn="l"/>
              </a:tabLst>
            </a:pPr>
            <a:r>
              <a:rPr lang="it-IT" sz="3600" spc="-271" dirty="0"/>
              <a:t>P</a:t>
            </a:r>
            <a:r>
              <a:rPr lang="it-IT" sz="3600" spc="0" dirty="0"/>
              <a:t>APR</a:t>
            </a:r>
            <a:r>
              <a:rPr lang="it-IT" sz="3600" spc="-4" dirty="0"/>
              <a:t>I</a:t>
            </a:r>
            <a:r>
              <a:rPr lang="it-IT" sz="3600" spc="0" dirty="0"/>
              <a:t>CA</a:t>
            </a:r>
            <a:r>
              <a:rPr lang="it-IT" sz="3600" spc="-137" dirty="0"/>
              <a:t> </a:t>
            </a:r>
            <a:r>
              <a:rPr lang="it-IT" sz="3600" spc="0" dirty="0"/>
              <a:t>(</a:t>
            </a:r>
            <a:r>
              <a:rPr lang="it-IT" sz="3600" spc="-271" dirty="0" err="1"/>
              <a:t>P</a:t>
            </a:r>
            <a:r>
              <a:rPr lang="it-IT" sz="3600" spc="0" dirty="0" err="1"/>
              <a:t>a</a:t>
            </a:r>
            <a:r>
              <a:rPr lang="it-IT" sz="3600" spc="-4" dirty="0" err="1"/>
              <a:t>i</a:t>
            </a:r>
            <a:r>
              <a:rPr lang="it-IT" sz="3600" spc="0" dirty="0" err="1"/>
              <a:t>r</a:t>
            </a:r>
            <a:r>
              <a:rPr lang="it-IT" sz="3600" spc="0" dirty="0"/>
              <a:t> Pr</a:t>
            </a:r>
            <a:r>
              <a:rPr lang="it-IT" sz="3600" spc="-4" dirty="0"/>
              <a:t>odu</a:t>
            </a:r>
            <a:r>
              <a:rPr lang="it-IT" sz="3600" spc="0" dirty="0"/>
              <a:t>ct</a:t>
            </a:r>
            <a:r>
              <a:rPr lang="it-IT" sz="3600" spc="-4" dirty="0"/>
              <a:t>io</a:t>
            </a:r>
            <a:r>
              <a:rPr lang="it-IT" sz="3600" spc="0" dirty="0"/>
              <a:t>n </a:t>
            </a:r>
            <a:r>
              <a:rPr lang="it-IT" sz="3600" spc="-4" dirty="0" err="1"/>
              <a:t>Imaging</a:t>
            </a:r>
            <a:r>
              <a:rPr lang="it-IT" sz="3600" spc="-4" dirty="0"/>
              <a:t> </a:t>
            </a:r>
            <a:r>
              <a:rPr lang="it-IT" sz="3600" spc="-4" dirty="0" err="1"/>
              <a:t>ChAmber</a:t>
            </a:r>
            <a:r>
              <a:rPr lang="it-IT" sz="3600" spc="-4" dirty="0"/>
              <a:t>)</a:t>
            </a:r>
            <a:r>
              <a:rPr lang="it-IT" sz="3600" spc="0" dirty="0"/>
              <a:t>@</a:t>
            </a:r>
            <a:r>
              <a:rPr lang="it-IT" sz="3600" spc="-32" dirty="0"/>
              <a:t> </a:t>
            </a:r>
            <a:r>
              <a:rPr lang="it-IT" sz="3600" spc="-4" dirty="0"/>
              <a:t>LNF 						RL  M. Toppi</a:t>
            </a:r>
            <a:endParaRPr lang="it-IT" sz="3600" spc="0" dirty="0"/>
          </a:p>
        </p:txBody>
      </p:sp>
    </p:spTree>
    <p:extLst>
      <p:ext uri="{BB962C8B-B14F-4D97-AF65-F5344CB8AC3E}">
        <p14:creationId xmlns:p14="http://schemas.microsoft.com/office/powerpoint/2010/main" val="426117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5"/>
            </a:gs>
          </a:gsLst>
          <a:lin ang="5400000" scaled="0"/>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805863" y="371592"/>
            <a:ext cx="5027860" cy="500825"/>
          </a:xfrm>
          <a:prstGeom prst="rect">
            <a:avLst/>
          </a:prstGeom>
          <a:ln w="50800">
            <a:solidFill>
              <a:srgbClr val="0365C0"/>
            </a:solidFill>
          </a:ln>
        </p:spPr>
        <p:txBody>
          <a:bodyPr vert="horz" wrap="square" lIns="0" tIns="110282" rIns="0" bIns="0" rtlCol="0">
            <a:spAutoFit/>
          </a:bodyPr>
          <a:lstStyle/>
          <a:p>
            <a:pPr marR="1786" algn="ctr">
              <a:spcBef>
                <a:spcPts val="868"/>
              </a:spcBef>
            </a:pPr>
            <a:r>
              <a:rPr spc="-25" dirty="0"/>
              <a:t>PAPRICA:</a:t>
            </a:r>
            <a:r>
              <a:rPr spc="-11" dirty="0"/>
              <a:t> </a:t>
            </a:r>
            <a:r>
              <a:rPr spc="-4" dirty="0"/>
              <a:t>motivazioni</a:t>
            </a:r>
          </a:p>
        </p:txBody>
      </p:sp>
      <p:sp>
        <p:nvSpPr>
          <p:cNvPr id="3" name="object 3"/>
          <p:cNvSpPr/>
          <p:nvPr/>
        </p:nvSpPr>
        <p:spPr>
          <a:xfrm>
            <a:off x="7015764" y="205697"/>
            <a:ext cx="2836843" cy="3363176"/>
          </a:xfrm>
          <a:prstGeom prst="rect">
            <a:avLst/>
          </a:prstGeom>
          <a:blipFill>
            <a:blip r:embed="rId2"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4" name="object 4"/>
          <p:cNvSpPr/>
          <p:nvPr/>
        </p:nvSpPr>
        <p:spPr>
          <a:xfrm>
            <a:off x="6818657" y="3626233"/>
            <a:ext cx="3045023" cy="3187898"/>
          </a:xfrm>
          <a:prstGeom prst="rect">
            <a:avLst/>
          </a:prstGeom>
          <a:blipFill>
            <a:blip r:embed="rId3"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5" name="object 5"/>
          <p:cNvSpPr txBox="1"/>
          <p:nvPr/>
        </p:nvSpPr>
        <p:spPr>
          <a:xfrm>
            <a:off x="1934765" y="1441073"/>
            <a:ext cx="4756845" cy="3948629"/>
          </a:xfrm>
          <a:prstGeom prst="rect">
            <a:avLst/>
          </a:prstGeom>
        </p:spPr>
        <p:txBody>
          <a:bodyPr vert="horz" wrap="square" lIns="0" tIns="25003" rIns="0" bIns="0" rtlCol="0">
            <a:spAutoFit/>
          </a:bodyPr>
          <a:lstStyle/>
          <a:p>
            <a:pPr marL="133941" marR="6251" indent="-125011" defTabSz="642915" hangingPunct="1">
              <a:lnSpc>
                <a:spcPts val="1828"/>
              </a:lnSpc>
              <a:spcBef>
                <a:spcPts val="197"/>
              </a:spcBef>
              <a:buFontTx/>
              <a:buChar char="•"/>
              <a:tabLst>
                <a:tab pos="133941" algn="l"/>
              </a:tabLst>
            </a:pPr>
            <a:r>
              <a:rPr sz="1582" kern="1200" spc="-14" dirty="0">
                <a:solidFill>
                  <a:prstClr val="black"/>
                </a:solidFill>
                <a:latin typeface="Helvetica"/>
                <a:ea typeface="+mn-ea"/>
                <a:cs typeface="Helvetica"/>
              </a:rPr>
              <a:t>PAPRICA </a:t>
            </a:r>
            <a:r>
              <a:rPr sz="1582" kern="1200" spc="0" dirty="0">
                <a:solidFill>
                  <a:prstClr val="black"/>
                </a:solidFill>
                <a:latin typeface="Helvetica"/>
                <a:ea typeface="+mn-ea"/>
                <a:cs typeface="Helvetica"/>
              </a:rPr>
              <a:t>si </a:t>
            </a:r>
            <a:r>
              <a:rPr sz="1582" kern="1200" spc="4" dirty="0">
                <a:solidFill>
                  <a:prstClr val="black"/>
                </a:solidFill>
                <a:latin typeface="Helvetica"/>
                <a:ea typeface="+mn-ea"/>
                <a:cs typeface="Helvetica"/>
              </a:rPr>
              <a:t>inserisce </a:t>
            </a:r>
            <a:r>
              <a:rPr sz="1582" kern="1200" spc="0" dirty="0">
                <a:solidFill>
                  <a:prstClr val="black"/>
                </a:solidFill>
                <a:latin typeface="Helvetica"/>
                <a:ea typeface="+mn-ea"/>
                <a:cs typeface="Helvetica"/>
              </a:rPr>
              <a:t>nell’ambito </a:t>
            </a:r>
            <a:r>
              <a:rPr sz="1582" kern="1200" spc="4" dirty="0">
                <a:solidFill>
                  <a:prstClr val="black"/>
                </a:solidFill>
                <a:latin typeface="Helvetica"/>
                <a:ea typeface="+mn-ea"/>
                <a:cs typeface="Helvetica"/>
              </a:rPr>
              <a:t>delle proposte</a:t>
            </a:r>
            <a:r>
              <a:rPr sz="1582" kern="1200" spc="-91" dirty="0">
                <a:solidFill>
                  <a:prstClr val="black"/>
                </a:solidFill>
                <a:latin typeface="Helvetica"/>
                <a:ea typeface="+mn-ea"/>
                <a:cs typeface="Helvetica"/>
              </a:rPr>
              <a:t> </a:t>
            </a:r>
            <a:r>
              <a:rPr sz="1582" kern="1200" spc="4" dirty="0">
                <a:solidFill>
                  <a:prstClr val="black"/>
                </a:solidFill>
                <a:latin typeface="Helvetica"/>
                <a:ea typeface="+mn-ea"/>
                <a:cs typeface="Helvetica"/>
              </a:rPr>
              <a:t>per  sviluppare un </a:t>
            </a:r>
            <a:r>
              <a:rPr sz="1582" b="1" kern="1200" spc="0" dirty="0">
                <a:solidFill>
                  <a:srgbClr val="0365C0"/>
                </a:solidFill>
                <a:latin typeface="Helvetica"/>
                <a:ea typeface="+mn-ea"/>
                <a:cs typeface="Helvetica"/>
              </a:rPr>
              <a:t>monitor di range online per  adroterapia</a:t>
            </a:r>
            <a:endParaRPr sz="1582" kern="1200" spc="0">
              <a:solidFill>
                <a:prstClr val="black"/>
              </a:solidFill>
              <a:latin typeface="Helvetica"/>
              <a:ea typeface="+mn-ea"/>
              <a:cs typeface="Helvetica"/>
            </a:endParaRPr>
          </a:p>
          <a:p>
            <a:pPr marL="133941" marR="16519" indent="-125011" defTabSz="642915" hangingPunct="1">
              <a:lnSpc>
                <a:spcPts val="1828"/>
              </a:lnSpc>
              <a:spcBef>
                <a:spcPts val="703"/>
              </a:spcBef>
              <a:buFontTx/>
              <a:buChar char="•"/>
              <a:tabLst>
                <a:tab pos="133941" algn="l"/>
              </a:tabLst>
            </a:pPr>
            <a:r>
              <a:rPr sz="1582" kern="1200" spc="-14" dirty="0">
                <a:solidFill>
                  <a:prstClr val="black"/>
                </a:solidFill>
                <a:latin typeface="Helvetica"/>
                <a:ea typeface="+mn-ea"/>
                <a:cs typeface="Helvetica"/>
              </a:rPr>
              <a:t>Vantaggi </a:t>
            </a:r>
            <a:r>
              <a:rPr sz="1582" kern="1200" spc="0" dirty="0">
                <a:solidFill>
                  <a:prstClr val="black"/>
                </a:solidFill>
                <a:latin typeface="Helvetica"/>
                <a:ea typeface="+mn-ea"/>
                <a:cs typeface="Helvetica"/>
              </a:rPr>
              <a:t>adroterapia: elevata selettività </a:t>
            </a:r>
            <a:r>
              <a:rPr sz="1582" kern="1200" spc="4" dirty="0">
                <a:solidFill>
                  <a:prstClr val="black"/>
                </a:solidFill>
                <a:latin typeface="Helvetica"/>
                <a:ea typeface="+mn-ea"/>
                <a:cs typeface="Helvetica"/>
              </a:rPr>
              <a:t>spaziale ed  </a:t>
            </a:r>
            <a:r>
              <a:rPr sz="1582" kern="1200" spc="0" dirty="0">
                <a:solidFill>
                  <a:prstClr val="black"/>
                </a:solidFill>
                <a:latin typeface="Helvetica"/>
                <a:ea typeface="+mn-ea"/>
                <a:cs typeface="Helvetica"/>
              </a:rPr>
              <a:t>efficacia </a:t>
            </a:r>
            <a:r>
              <a:rPr sz="1582" kern="1200" spc="4" dirty="0">
                <a:solidFill>
                  <a:prstClr val="black"/>
                </a:solidFill>
                <a:latin typeface="Helvetica"/>
                <a:ea typeface="+mn-ea"/>
                <a:cs typeface="Helvetica"/>
              </a:rPr>
              <a:t>biologica nel distruggere </a:t>
            </a:r>
            <a:r>
              <a:rPr sz="1582" kern="1200" spc="0" dirty="0">
                <a:solidFill>
                  <a:prstClr val="black"/>
                </a:solidFill>
                <a:latin typeface="Helvetica"/>
                <a:ea typeface="+mn-ea"/>
                <a:cs typeface="Helvetica"/>
              </a:rPr>
              <a:t>cellule</a:t>
            </a:r>
            <a:r>
              <a:rPr sz="1582" kern="1200" spc="-7" dirty="0">
                <a:solidFill>
                  <a:prstClr val="black"/>
                </a:solidFill>
                <a:latin typeface="Helvetica"/>
                <a:ea typeface="+mn-ea"/>
                <a:cs typeface="Helvetica"/>
              </a:rPr>
              <a:t> </a:t>
            </a:r>
            <a:r>
              <a:rPr sz="1582" kern="1200" spc="0" dirty="0">
                <a:solidFill>
                  <a:prstClr val="black"/>
                </a:solidFill>
                <a:latin typeface="Helvetica"/>
                <a:ea typeface="+mn-ea"/>
                <a:cs typeface="Helvetica"/>
              </a:rPr>
              <a:t>tumorali</a:t>
            </a:r>
            <a:endParaRPr sz="1582" kern="1200" spc="0">
              <a:solidFill>
                <a:prstClr val="black"/>
              </a:solidFill>
              <a:latin typeface="Helvetica"/>
              <a:ea typeface="+mn-ea"/>
              <a:cs typeface="Helvetica"/>
            </a:endParaRPr>
          </a:p>
          <a:p>
            <a:pPr marL="133941" indent="-125011" defTabSz="642915" hangingPunct="1">
              <a:lnSpc>
                <a:spcPct val="100000"/>
              </a:lnSpc>
              <a:spcBef>
                <a:spcPts val="654"/>
              </a:spcBef>
              <a:buFontTx/>
              <a:buChar char="•"/>
              <a:tabLst>
                <a:tab pos="133941" algn="l"/>
              </a:tabLst>
            </a:pPr>
            <a:r>
              <a:rPr sz="1582" b="1" u="heavy" kern="1200" spc="4" dirty="0">
                <a:solidFill>
                  <a:prstClr val="black"/>
                </a:solidFill>
                <a:uFill>
                  <a:solidFill>
                    <a:srgbClr val="000000"/>
                  </a:solidFill>
                </a:uFill>
                <a:latin typeface="Helvetica"/>
                <a:ea typeface="+mn-ea"/>
                <a:cs typeface="Helvetica"/>
              </a:rPr>
              <a:t>Perché è necessario </a:t>
            </a:r>
            <a:r>
              <a:rPr sz="1582" b="1" u="heavy" kern="1200" spc="0" dirty="0">
                <a:solidFill>
                  <a:prstClr val="black"/>
                </a:solidFill>
                <a:uFill>
                  <a:solidFill>
                    <a:srgbClr val="000000"/>
                  </a:solidFill>
                </a:uFill>
                <a:latin typeface="Helvetica"/>
                <a:ea typeface="+mn-ea"/>
                <a:cs typeface="Helvetica"/>
              </a:rPr>
              <a:t>un monitor di</a:t>
            </a:r>
            <a:r>
              <a:rPr sz="1582" b="1" u="heavy" kern="1200" spc="-25" dirty="0">
                <a:solidFill>
                  <a:prstClr val="black"/>
                </a:solidFill>
                <a:uFill>
                  <a:solidFill>
                    <a:srgbClr val="000000"/>
                  </a:solidFill>
                </a:uFill>
                <a:latin typeface="Helvetica"/>
                <a:ea typeface="+mn-ea"/>
                <a:cs typeface="Helvetica"/>
              </a:rPr>
              <a:t> </a:t>
            </a:r>
            <a:r>
              <a:rPr sz="1582" b="1" u="heavy" kern="1200" spc="4" dirty="0">
                <a:solidFill>
                  <a:prstClr val="black"/>
                </a:solidFill>
                <a:uFill>
                  <a:solidFill>
                    <a:srgbClr val="000000"/>
                  </a:solidFill>
                </a:uFill>
                <a:latin typeface="Helvetica"/>
                <a:ea typeface="+mn-ea"/>
                <a:cs typeface="Helvetica"/>
              </a:rPr>
              <a:t>range?</a:t>
            </a:r>
            <a:endParaRPr sz="1582" kern="1200" spc="0">
              <a:solidFill>
                <a:prstClr val="black"/>
              </a:solidFill>
              <a:latin typeface="Helvetica"/>
              <a:ea typeface="+mn-ea"/>
              <a:cs typeface="Helvetica"/>
            </a:endParaRPr>
          </a:p>
          <a:p>
            <a:pPr marL="133941" marR="3572" indent="-125011" defTabSz="642915" hangingPunct="1">
              <a:lnSpc>
                <a:spcPts val="1828"/>
              </a:lnSpc>
              <a:spcBef>
                <a:spcPts val="752"/>
              </a:spcBef>
              <a:buClr>
                <a:srgbClr val="000000"/>
              </a:buClr>
              <a:buFont typeface="Helvetica"/>
              <a:buChar char="•"/>
              <a:tabLst>
                <a:tab pos="133941" algn="l"/>
              </a:tabLst>
            </a:pPr>
            <a:r>
              <a:rPr sz="1582" b="1" kern="1200" spc="0" dirty="0">
                <a:solidFill>
                  <a:srgbClr val="0365C0"/>
                </a:solidFill>
                <a:latin typeface="Helvetica"/>
                <a:ea typeface="+mn-ea"/>
                <a:cs typeface="Helvetica"/>
              </a:rPr>
              <a:t>Rilascio di dose </a:t>
            </a:r>
            <a:r>
              <a:rPr sz="1582" b="1" kern="1200" spc="4" dirty="0">
                <a:solidFill>
                  <a:srgbClr val="0365C0"/>
                </a:solidFill>
                <a:latin typeface="Helvetica"/>
                <a:ea typeface="+mn-ea"/>
                <a:cs typeface="Helvetica"/>
              </a:rPr>
              <a:t>altamente </a:t>
            </a:r>
            <a:r>
              <a:rPr sz="1582" b="1" kern="1200" spc="0" dirty="0">
                <a:solidFill>
                  <a:srgbClr val="0365C0"/>
                </a:solidFill>
                <a:latin typeface="Helvetica"/>
                <a:ea typeface="+mn-ea"/>
                <a:cs typeface="Helvetica"/>
              </a:rPr>
              <a:t>sensibile </a:t>
            </a:r>
            <a:r>
              <a:rPr sz="1582" b="1" kern="1200" spc="4" dirty="0">
                <a:solidFill>
                  <a:srgbClr val="0365C0"/>
                </a:solidFill>
                <a:latin typeface="Helvetica"/>
                <a:ea typeface="+mn-ea"/>
                <a:cs typeface="Helvetica"/>
              </a:rPr>
              <a:t>a </a:t>
            </a:r>
            <a:r>
              <a:rPr sz="1582" b="1" kern="1200" spc="0" dirty="0">
                <a:solidFill>
                  <a:srgbClr val="0365C0"/>
                </a:solidFill>
                <a:latin typeface="Helvetica"/>
                <a:ea typeface="+mn-ea"/>
                <a:cs typeface="Helvetica"/>
              </a:rPr>
              <a:t>variazioni  </a:t>
            </a:r>
            <a:r>
              <a:rPr sz="1582" b="1" kern="1200" spc="4" dirty="0">
                <a:solidFill>
                  <a:srgbClr val="0365C0"/>
                </a:solidFill>
                <a:latin typeface="Helvetica"/>
                <a:ea typeface="+mn-ea"/>
                <a:cs typeface="Helvetica"/>
              </a:rPr>
              <a:t>di </a:t>
            </a:r>
            <a:r>
              <a:rPr sz="1582" b="1" kern="1200" spc="0" dirty="0">
                <a:solidFill>
                  <a:srgbClr val="0365C0"/>
                </a:solidFill>
                <a:latin typeface="Helvetica"/>
                <a:ea typeface="+mn-ea"/>
                <a:cs typeface="Helvetica"/>
              </a:rPr>
              <a:t>range</a:t>
            </a:r>
            <a:r>
              <a:rPr sz="1582" kern="1200" spc="0" dirty="0">
                <a:solidFill>
                  <a:prstClr val="black"/>
                </a:solidFill>
                <a:latin typeface="Helvetica"/>
                <a:ea typeface="+mn-ea"/>
                <a:cs typeface="Helvetica"/>
              </a:rPr>
              <a:t>, </a:t>
            </a:r>
            <a:r>
              <a:rPr sz="1582" kern="1200" spc="4" dirty="0">
                <a:solidFill>
                  <a:prstClr val="black"/>
                </a:solidFill>
                <a:latin typeface="Helvetica"/>
                <a:ea typeface="+mn-ea"/>
                <a:cs typeface="Helvetica"/>
              </a:rPr>
              <a:t>dovute</a:t>
            </a:r>
            <a:r>
              <a:rPr sz="1582" kern="1200" spc="-7" dirty="0">
                <a:solidFill>
                  <a:prstClr val="black"/>
                </a:solidFill>
                <a:latin typeface="Helvetica"/>
                <a:ea typeface="+mn-ea"/>
                <a:cs typeface="Helvetica"/>
              </a:rPr>
              <a:t> </a:t>
            </a:r>
            <a:r>
              <a:rPr sz="1582" kern="1200" spc="4" dirty="0">
                <a:solidFill>
                  <a:prstClr val="black"/>
                </a:solidFill>
                <a:latin typeface="Helvetica"/>
                <a:ea typeface="+mn-ea"/>
                <a:cs typeface="Helvetica"/>
              </a:rPr>
              <a:t>a:</a:t>
            </a:r>
            <a:endParaRPr sz="1582" kern="1200" spc="0">
              <a:solidFill>
                <a:prstClr val="black"/>
              </a:solidFill>
              <a:latin typeface="Helvetica"/>
              <a:ea typeface="+mn-ea"/>
              <a:cs typeface="Helvetica"/>
            </a:endParaRPr>
          </a:p>
          <a:p>
            <a:pPr marL="473257" lvl="1" indent="-196446" defTabSz="642915" hangingPunct="1">
              <a:lnSpc>
                <a:spcPct val="100000"/>
              </a:lnSpc>
              <a:spcBef>
                <a:spcPts val="654"/>
              </a:spcBef>
              <a:buFont typeface="Lucida Grande"/>
              <a:buChar char="✓"/>
              <a:tabLst>
                <a:tab pos="473257" algn="l"/>
              </a:tabLst>
            </a:pPr>
            <a:r>
              <a:rPr sz="1582" kern="1200" spc="0" dirty="0">
                <a:solidFill>
                  <a:prstClr val="black"/>
                </a:solidFill>
                <a:latin typeface="Helvetica"/>
                <a:ea typeface="+mn-ea"/>
                <a:cs typeface="Helvetica"/>
              </a:rPr>
              <a:t>distorsioni </a:t>
            </a:r>
            <a:r>
              <a:rPr sz="1582" kern="1200" spc="4" dirty="0">
                <a:solidFill>
                  <a:prstClr val="black"/>
                </a:solidFill>
                <a:latin typeface="Helvetica"/>
                <a:ea typeface="+mn-ea"/>
                <a:cs typeface="Helvetica"/>
              </a:rPr>
              <a:t>delle immagini della</a:t>
            </a:r>
            <a:r>
              <a:rPr sz="1582" kern="1200" spc="-14" dirty="0">
                <a:solidFill>
                  <a:prstClr val="black"/>
                </a:solidFill>
                <a:latin typeface="Helvetica"/>
                <a:ea typeface="+mn-ea"/>
                <a:cs typeface="Helvetica"/>
              </a:rPr>
              <a:t> </a:t>
            </a:r>
            <a:r>
              <a:rPr sz="1582" kern="1200" spc="4" dirty="0">
                <a:solidFill>
                  <a:prstClr val="black"/>
                </a:solidFill>
                <a:latin typeface="Helvetica"/>
                <a:ea typeface="+mn-ea"/>
                <a:cs typeface="Helvetica"/>
              </a:rPr>
              <a:t>CT</a:t>
            </a:r>
            <a:endParaRPr sz="1582" kern="1200" spc="0">
              <a:solidFill>
                <a:prstClr val="black"/>
              </a:solidFill>
              <a:latin typeface="Helvetica"/>
              <a:ea typeface="+mn-ea"/>
              <a:cs typeface="Helvetica"/>
            </a:endParaRPr>
          </a:p>
          <a:p>
            <a:pPr marL="473257" marR="127244" lvl="1" indent="-196446" defTabSz="642915" hangingPunct="1">
              <a:lnSpc>
                <a:spcPts val="1828"/>
              </a:lnSpc>
              <a:spcBef>
                <a:spcPts val="752"/>
              </a:spcBef>
              <a:buFont typeface="Lucida Grande"/>
              <a:buChar char="✓"/>
              <a:tabLst>
                <a:tab pos="473257" algn="l"/>
              </a:tabLst>
            </a:pPr>
            <a:r>
              <a:rPr sz="1582" kern="1200" spc="4" dirty="0">
                <a:solidFill>
                  <a:prstClr val="black"/>
                </a:solidFill>
                <a:latin typeface="Helvetica"/>
                <a:ea typeface="+mn-ea"/>
                <a:cs typeface="Helvetica"/>
              </a:rPr>
              <a:t>variazioni morfologiche che possono avvenire  </a:t>
            </a:r>
            <a:r>
              <a:rPr sz="1582" kern="1200" spc="0" dirty="0">
                <a:solidFill>
                  <a:prstClr val="black"/>
                </a:solidFill>
                <a:latin typeface="Helvetica"/>
                <a:ea typeface="+mn-ea"/>
                <a:cs typeface="Helvetica"/>
              </a:rPr>
              <a:t>nell’intervallo di </a:t>
            </a:r>
            <a:r>
              <a:rPr sz="1582" kern="1200" spc="4" dirty="0">
                <a:solidFill>
                  <a:prstClr val="black"/>
                </a:solidFill>
                <a:latin typeface="Helvetica"/>
                <a:ea typeface="+mn-ea"/>
                <a:cs typeface="Helvetica"/>
              </a:rPr>
              <a:t>tempo compreso </a:t>
            </a:r>
            <a:r>
              <a:rPr sz="1582" kern="1200" spc="0" dirty="0">
                <a:solidFill>
                  <a:prstClr val="black"/>
                </a:solidFill>
                <a:latin typeface="Helvetica"/>
                <a:ea typeface="+mn-ea"/>
                <a:cs typeface="Helvetica"/>
              </a:rPr>
              <a:t>tra la </a:t>
            </a:r>
            <a:r>
              <a:rPr sz="1582" kern="1200" spc="4" dirty="0">
                <a:solidFill>
                  <a:prstClr val="black"/>
                </a:solidFill>
                <a:latin typeface="Helvetica"/>
                <a:ea typeface="+mn-ea"/>
                <a:cs typeface="Helvetica"/>
              </a:rPr>
              <a:t>CT e </a:t>
            </a:r>
            <a:r>
              <a:rPr sz="1582" kern="1200" spc="0" dirty="0">
                <a:solidFill>
                  <a:prstClr val="black"/>
                </a:solidFill>
                <a:latin typeface="Helvetica"/>
                <a:ea typeface="+mn-ea"/>
                <a:cs typeface="Helvetica"/>
              </a:rPr>
              <a:t>le  </a:t>
            </a:r>
            <a:r>
              <a:rPr sz="1582" kern="1200" spc="4" dirty="0">
                <a:solidFill>
                  <a:prstClr val="black"/>
                </a:solidFill>
                <a:latin typeface="Helvetica"/>
                <a:ea typeface="+mn-ea"/>
                <a:cs typeface="Helvetica"/>
              </a:rPr>
              <a:t>varie sedute </a:t>
            </a:r>
            <a:r>
              <a:rPr sz="1582" kern="1200" spc="0" dirty="0">
                <a:solidFill>
                  <a:prstClr val="black"/>
                </a:solidFill>
                <a:latin typeface="Helvetica"/>
                <a:ea typeface="+mn-ea"/>
                <a:cs typeface="Helvetica"/>
              </a:rPr>
              <a:t>di</a:t>
            </a:r>
            <a:r>
              <a:rPr sz="1582" kern="1200" spc="-11" dirty="0">
                <a:solidFill>
                  <a:prstClr val="black"/>
                </a:solidFill>
                <a:latin typeface="Helvetica"/>
                <a:ea typeface="+mn-ea"/>
                <a:cs typeface="Helvetica"/>
              </a:rPr>
              <a:t> </a:t>
            </a:r>
            <a:r>
              <a:rPr sz="1582" kern="1200" spc="0" dirty="0">
                <a:solidFill>
                  <a:prstClr val="black"/>
                </a:solidFill>
                <a:latin typeface="Helvetica"/>
                <a:ea typeface="+mn-ea"/>
                <a:cs typeface="Helvetica"/>
              </a:rPr>
              <a:t>trattamento</a:t>
            </a:r>
            <a:endParaRPr sz="1582" kern="1200" spc="0">
              <a:solidFill>
                <a:prstClr val="black"/>
              </a:solidFill>
              <a:latin typeface="Helvetica"/>
              <a:ea typeface="+mn-ea"/>
              <a:cs typeface="Helvetica"/>
            </a:endParaRPr>
          </a:p>
          <a:p>
            <a:pPr marL="473257" lvl="1" indent="-196446" defTabSz="642915" hangingPunct="1">
              <a:lnSpc>
                <a:spcPct val="100000"/>
              </a:lnSpc>
              <a:spcBef>
                <a:spcPts val="654"/>
              </a:spcBef>
              <a:buFont typeface="Lucida Grande"/>
              <a:buChar char="✓"/>
              <a:tabLst>
                <a:tab pos="473257" algn="l"/>
              </a:tabLst>
            </a:pPr>
            <a:r>
              <a:rPr sz="1582" kern="1200" spc="4" dirty="0">
                <a:solidFill>
                  <a:prstClr val="black"/>
                </a:solidFill>
                <a:latin typeface="Helvetica"/>
                <a:ea typeface="+mn-ea"/>
                <a:cs typeface="Helvetica"/>
              </a:rPr>
              <a:t>mal posizionamento del</a:t>
            </a:r>
            <a:r>
              <a:rPr sz="1582" kern="1200" spc="-14" dirty="0">
                <a:solidFill>
                  <a:prstClr val="black"/>
                </a:solidFill>
                <a:latin typeface="Helvetica"/>
                <a:ea typeface="+mn-ea"/>
                <a:cs typeface="Helvetica"/>
              </a:rPr>
              <a:t> </a:t>
            </a:r>
            <a:r>
              <a:rPr sz="1582" kern="1200" spc="4" dirty="0">
                <a:solidFill>
                  <a:prstClr val="black"/>
                </a:solidFill>
                <a:latin typeface="Helvetica"/>
                <a:ea typeface="+mn-ea"/>
                <a:cs typeface="Helvetica"/>
              </a:rPr>
              <a:t>paziente</a:t>
            </a:r>
            <a:endParaRPr sz="1582" kern="1200" spc="0">
              <a:solidFill>
                <a:prstClr val="black"/>
              </a:solidFill>
              <a:latin typeface="Helvetica"/>
              <a:ea typeface="+mn-ea"/>
              <a:cs typeface="Helvetica"/>
            </a:endParaRPr>
          </a:p>
          <a:p>
            <a:pPr marL="473257" lvl="1" indent="-196446" defTabSz="642915" hangingPunct="1">
              <a:lnSpc>
                <a:spcPct val="100000"/>
              </a:lnSpc>
              <a:spcBef>
                <a:spcPts val="633"/>
              </a:spcBef>
              <a:buFont typeface="Lucida Grande"/>
              <a:buChar char="✓"/>
              <a:tabLst>
                <a:tab pos="473257" algn="l"/>
              </a:tabLst>
            </a:pPr>
            <a:r>
              <a:rPr sz="1582" kern="1200" spc="4" dirty="0">
                <a:solidFill>
                  <a:prstClr val="black"/>
                </a:solidFill>
                <a:latin typeface="Helvetica"/>
                <a:ea typeface="+mn-ea"/>
                <a:cs typeface="Helvetica"/>
              </a:rPr>
              <a:t>movimento organi durante </a:t>
            </a:r>
            <a:r>
              <a:rPr sz="1582" kern="1200" spc="0" dirty="0">
                <a:solidFill>
                  <a:prstClr val="black"/>
                </a:solidFill>
                <a:latin typeface="Helvetica"/>
                <a:ea typeface="+mn-ea"/>
                <a:cs typeface="Helvetica"/>
              </a:rPr>
              <a:t>il</a:t>
            </a:r>
            <a:r>
              <a:rPr sz="1582" kern="1200" spc="-18" dirty="0">
                <a:solidFill>
                  <a:prstClr val="black"/>
                </a:solidFill>
                <a:latin typeface="Helvetica"/>
                <a:ea typeface="+mn-ea"/>
                <a:cs typeface="Helvetica"/>
              </a:rPr>
              <a:t> </a:t>
            </a:r>
            <a:r>
              <a:rPr sz="1582" kern="1200" spc="0" dirty="0">
                <a:solidFill>
                  <a:prstClr val="black"/>
                </a:solidFill>
                <a:latin typeface="Helvetica"/>
                <a:ea typeface="+mn-ea"/>
                <a:cs typeface="Helvetica"/>
              </a:rPr>
              <a:t>trattamento</a:t>
            </a:r>
            <a:endParaRPr sz="1582" kern="1200" spc="0">
              <a:solidFill>
                <a:prstClr val="black"/>
              </a:solidFill>
              <a:latin typeface="Helvetica"/>
              <a:ea typeface="+mn-ea"/>
              <a:cs typeface="Helvetica"/>
            </a:endParaRPr>
          </a:p>
        </p:txBody>
      </p:sp>
      <p:sp>
        <p:nvSpPr>
          <p:cNvPr id="7" name="object 7"/>
          <p:cNvSpPr txBox="1">
            <a:spLocks noGrp="1"/>
          </p:cNvSpPr>
          <p:nvPr>
            <p:ph type="sldNum" sz="quarter" idx="7"/>
          </p:nvPr>
        </p:nvSpPr>
        <p:spPr>
          <a:xfrm>
            <a:off x="5734906" y="4615713"/>
            <a:ext cx="134363" cy="169790"/>
          </a:xfrm>
          <a:prstGeom prst="rect">
            <a:avLst/>
          </a:prstGeom>
        </p:spPr>
        <p:txBody>
          <a:bodyPr vert="horz" wrap="square" lIns="0" tIns="0" rIns="0" bIns="0" rtlCol="0">
            <a:spAutoFit/>
          </a:bodyPr>
          <a:lstStyle/>
          <a:p>
            <a:pPr marL="26788" defTabSz="642915" hangingPunct="1">
              <a:lnSpc>
                <a:spcPts val="1297"/>
              </a:lnSpc>
              <a:spcBef>
                <a:spcPts val="0"/>
              </a:spcBef>
            </a:pPr>
            <a:fld id="{81D60167-4931-47E6-BA6A-407CBD079E47}" type="slidenum">
              <a:rPr kern="1200" spc="0" dirty="0">
                <a:solidFill>
                  <a:prstClr val="black"/>
                </a:solidFill>
                <a:ea typeface="+mn-ea"/>
              </a:rPr>
              <a:pPr marL="26788" defTabSz="642915" hangingPunct="1">
                <a:lnSpc>
                  <a:spcPts val="1297"/>
                </a:lnSpc>
                <a:spcBef>
                  <a:spcPts val="0"/>
                </a:spcBef>
              </a:pPr>
              <a:t>21</a:t>
            </a:fld>
            <a:endParaRPr kern="1200" spc="0" dirty="0">
              <a:solidFill>
                <a:prstClr val="black"/>
              </a:solidFill>
              <a:ea typeface="+mn-ea"/>
            </a:endParaRPr>
          </a:p>
        </p:txBody>
      </p:sp>
      <p:sp>
        <p:nvSpPr>
          <p:cNvPr id="6" name="object 6"/>
          <p:cNvSpPr txBox="1"/>
          <p:nvPr/>
        </p:nvSpPr>
        <p:spPr>
          <a:xfrm>
            <a:off x="1987577" y="5458177"/>
            <a:ext cx="3862536" cy="1176266"/>
          </a:xfrm>
          <a:prstGeom prst="rect">
            <a:avLst/>
          </a:prstGeom>
          <a:ln w="38100">
            <a:solidFill>
              <a:srgbClr val="0365C0"/>
            </a:solidFill>
          </a:ln>
        </p:spPr>
        <p:txBody>
          <a:bodyPr vert="horz" wrap="square" lIns="0" tIns="53132" rIns="0" bIns="0" rtlCol="0">
            <a:spAutoFit/>
          </a:bodyPr>
          <a:lstStyle/>
          <a:p>
            <a:pPr marL="491562" marR="62059" indent="-357175" defTabSz="642915" hangingPunct="1">
              <a:lnSpc>
                <a:spcPts val="2180"/>
              </a:lnSpc>
              <a:spcBef>
                <a:spcPts val="418"/>
              </a:spcBef>
              <a:tabLst>
                <a:tab pos="491562" algn="l"/>
              </a:tabLst>
            </a:pPr>
            <a:r>
              <a:rPr sz="2180" kern="1200" spc="11" dirty="0">
                <a:solidFill>
                  <a:srgbClr val="0365C0"/>
                </a:solidFill>
                <a:latin typeface="Zapf Dingbats"/>
                <a:ea typeface="+mn-ea"/>
                <a:cs typeface="Zapf Dingbats"/>
              </a:rPr>
              <a:t>➡	</a:t>
            </a:r>
            <a:r>
              <a:rPr sz="1828" b="1" kern="1200" spc="-4" dirty="0">
                <a:solidFill>
                  <a:srgbClr val="0365C0"/>
                </a:solidFill>
                <a:latin typeface="Helvetica"/>
                <a:ea typeface="+mn-ea"/>
                <a:cs typeface="Helvetica"/>
              </a:rPr>
              <a:t>Necessità di un monitor di  range </a:t>
            </a:r>
            <a:r>
              <a:rPr sz="1828" b="1" u="heavy" kern="1200" spc="-4" dirty="0">
                <a:solidFill>
                  <a:srgbClr val="0365C0"/>
                </a:solidFill>
                <a:uFill>
                  <a:solidFill>
                    <a:srgbClr val="0365C0"/>
                  </a:solidFill>
                </a:uFill>
                <a:latin typeface="Helvetica"/>
                <a:ea typeface="+mn-ea"/>
                <a:cs typeface="Helvetica"/>
              </a:rPr>
              <a:t>online</a:t>
            </a:r>
            <a:r>
              <a:rPr sz="1828" b="1" kern="1200" spc="-4" dirty="0">
                <a:solidFill>
                  <a:srgbClr val="0365C0"/>
                </a:solidFill>
                <a:latin typeface="Helvetica"/>
                <a:ea typeface="+mn-ea"/>
                <a:cs typeface="Helvetica"/>
              </a:rPr>
              <a:t>, con accuratezza  millimetrica sulla posizione  </a:t>
            </a:r>
            <a:r>
              <a:rPr sz="1828" b="1" kern="1200" spc="0" dirty="0">
                <a:solidFill>
                  <a:srgbClr val="0365C0"/>
                </a:solidFill>
                <a:latin typeface="Helvetica"/>
                <a:ea typeface="+mn-ea"/>
                <a:cs typeface="Helvetica"/>
              </a:rPr>
              <a:t>del picco di</a:t>
            </a:r>
            <a:r>
              <a:rPr sz="1828" b="1" kern="1200" spc="-11" dirty="0">
                <a:solidFill>
                  <a:srgbClr val="0365C0"/>
                </a:solidFill>
                <a:latin typeface="Helvetica"/>
                <a:ea typeface="+mn-ea"/>
                <a:cs typeface="Helvetica"/>
              </a:rPr>
              <a:t> </a:t>
            </a:r>
            <a:r>
              <a:rPr sz="1828" b="1" kern="1200" spc="-4" dirty="0">
                <a:solidFill>
                  <a:srgbClr val="0365C0"/>
                </a:solidFill>
                <a:latin typeface="Helvetica"/>
                <a:ea typeface="+mn-ea"/>
                <a:cs typeface="Helvetica"/>
              </a:rPr>
              <a:t>Bragg</a:t>
            </a:r>
            <a:endParaRPr sz="1828" kern="1200" spc="0">
              <a:solidFill>
                <a:prstClr val="black"/>
              </a:solidFill>
              <a:latin typeface="Helvetica"/>
              <a:ea typeface="+mn-ea"/>
              <a:cs typeface="Helvetica"/>
            </a:endParaRPr>
          </a:p>
        </p:txBody>
      </p:sp>
    </p:spTree>
    <p:extLst>
      <p:ext uri="{BB962C8B-B14F-4D97-AF65-F5344CB8AC3E}">
        <p14:creationId xmlns:p14="http://schemas.microsoft.com/office/powerpoint/2010/main" val="328100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5"/>
            </a:gs>
          </a:gsLst>
          <a:lin ang="5400000" scaled="0"/>
        </a:gradFill>
        <a:effectLst/>
      </p:bgPr>
    </p:bg>
    <p:spTree>
      <p:nvGrpSpPr>
        <p:cNvPr id="1" name=""/>
        <p:cNvGrpSpPr/>
        <p:nvPr/>
      </p:nvGrpSpPr>
      <p:grpSpPr>
        <a:xfrm>
          <a:off x="0" y="0"/>
          <a:ext cx="0" cy="0"/>
          <a:chOff x="0" y="0"/>
          <a:chExt cx="0" cy="0"/>
        </a:xfrm>
      </p:grpSpPr>
      <p:sp>
        <p:nvSpPr>
          <p:cNvPr id="2" name="object 2"/>
          <p:cNvSpPr txBox="1"/>
          <p:nvPr/>
        </p:nvSpPr>
        <p:spPr>
          <a:xfrm>
            <a:off x="1818680" y="1318736"/>
            <a:ext cx="4123730" cy="3368130"/>
          </a:xfrm>
          <a:prstGeom prst="rect">
            <a:avLst/>
          </a:prstGeom>
        </p:spPr>
        <p:txBody>
          <a:bodyPr vert="horz" wrap="square" lIns="0" tIns="20538" rIns="0" bIns="0" rtlCol="0">
            <a:spAutoFit/>
          </a:bodyPr>
          <a:lstStyle/>
          <a:p>
            <a:pPr marL="160729" marR="21430" indent="-133941" defTabSz="642915" hangingPunct="1">
              <a:lnSpc>
                <a:spcPts val="1758"/>
              </a:lnSpc>
              <a:spcBef>
                <a:spcPts val="161"/>
              </a:spcBef>
              <a:buFontTx/>
              <a:buChar char="•"/>
              <a:tabLst>
                <a:tab pos="160729" algn="l"/>
              </a:tabLst>
            </a:pPr>
            <a:r>
              <a:rPr sz="1477" b="1" kern="1200" spc="7" dirty="0">
                <a:solidFill>
                  <a:prstClr val="black"/>
                </a:solidFill>
                <a:latin typeface="Helvetica"/>
                <a:ea typeface="+mn-ea"/>
                <a:cs typeface="Helvetica"/>
              </a:rPr>
              <a:t>Possibilità di rivelare la radiazione  secondaria </a:t>
            </a:r>
            <a:r>
              <a:rPr sz="1477" b="1" kern="1200" spc="11" dirty="0">
                <a:solidFill>
                  <a:prstClr val="black"/>
                </a:solidFill>
                <a:latin typeface="Helvetica"/>
                <a:ea typeface="+mn-ea"/>
                <a:cs typeface="Helvetica"/>
              </a:rPr>
              <a:t>emessa dovuta ad </a:t>
            </a:r>
            <a:r>
              <a:rPr sz="1477" b="1" kern="1200" spc="7" dirty="0">
                <a:solidFill>
                  <a:prstClr val="black"/>
                </a:solidFill>
                <a:latin typeface="Helvetica"/>
                <a:ea typeface="+mn-ea"/>
                <a:cs typeface="Helvetica"/>
              </a:rPr>
              <a:t>interazioni di  natura nucleare tra ioni del fascio </a:t>
            </a:r>
            <a:r>
              <a:rPr sz="1477" b="1" kern="1200" spc="11" dirty="0">
                <a:solidFill>
                  <a:prstClr val="black"/>
                </a:solidFill>
                <a:latin typeface="Helvetica"/>
                <a:ea typeface="+mn-ea"/>
                <a:cs typeface="Helvetica"/>
              </a:rPr>
              <a:t>e </a:t>
            </a:r>
            <a:r>
              <a:rPr sz="1477" b="1" kern="1200" spc="7" dirty="0">
                <a:solidFill>
                  <a:prstClr val="black"/>
                </a:solidFill>
                <a:latin typeface="Helvetica"/>
                <a:ea typeface="+mn-ea"/>
                <a:cs typeface="Helvetica"/>
              </a:rPr>
              <a:t>nuclei  bersaglio:</a:t>
            </a:r>
            <a:endParaRPr sz="1477" kern="1200" spc="0">
              <a:solidFill>
                <a:prstClr val="black"/>
              </a:solidFill>
              <a:latin typeface="Helvetica"/>
              <a:ea typeface="+mn-ea"/>
              <a:cs typeface="Helvetica"/>
            </a:endParaRPr>
          </a:p>
          <a:p>
            <a:pPr marL="312528" lvl="1" indent="-142870" defTabSz="642915" hangingPunct="1">
              <a:lnSpc>
                <a:spcPct val="100000"/>
              </a:lnSpc>
              <a:spcBef>
                <a:spcPts val="633"/>
              </a:spcBef>
              <a:buSzPct val="76190"/>
              <a:buFont typeface="Lucida Grande"/>
              <a:buChar char="✓"/>
              <a:tabLst>
                <a:tab pos="312528" algn="l"/>
              </a:tabLst>
            </a:pPr>
            <a:r>
              <a:rPr sz="1477" kern="1200" spc="7" dirty="0">
                <a:solidFill>
                  <a:prstClr val="black"/>
                </a:solidFill>
                <a:latin typeface="Helvetica"/>
                <a:ea typeface="+mn-ea"/>
                <a:cs typeface="Helvetica"/>
              </a:rPr>
              <a:t>Emettitori β</a:t>
            </a:r>
            <a:r>
              <a:rPr sz="1477" kern="1200" spc="11" baseline="19841" dirty="0">
                <a:solidFill>
                  <a:prstClr val="black"/>
                </a:solidFill>
                <a:latin typeface="Helvetica"/>
                <a:ea typeface="+mn-ea"/>
                <a:cs typeface="Helvetica"/>
              </a:rPr>
              <a:t>+ </a:t>
            </a:r>
            <a:r>
              <a:rPr sz="1477" kern="1200" spc="11" dirty="0">
                <a:solidFill>
                  <a:prstClr val="black"/>
                </a:solidFill>
                <a:latin typeface="Helvetica"/>
                <a:ea typeface="+mn-ea"/>
                <a:cs typeface="Helvetica"/>
              </a:rPr>
              <a:t>da</a:t>
            </a:r>
            <a:r>
              <a:rPr sz="1477" kern="1200" spc="-155" dirty="0">
                <a:solidFill>
                  <a:prstClr val="black"/>
                </a:solidFill>
                <a:latin typeface="Helvetica"/>
                <a:ea typeface="+mn-ea"/>
                <a:cs typeface="Helvetica"/>
              </a:rPr>
              <a:t> </a:t>
            </a:r>
            <a:r>
              <a:rPr sz="1477" kern="1200" spc="11" dirty="0">
                <a:solidFill>
                  <a:prstClr val="black"/>
                </a:solidFill>
                <a:latin typeface="Helvetica"/>
                <a:ea typeface="+mn-ea"/>
                <a:cs typeface="Helvetica"/>
              </a:rPr>
              <a:t>frammentazione</a:t>
            </a:r>
            <a:endParaRPr sz="1477" kern="1200" spc="0">
              <a:solidFill>
                <a:prstClr val="black"/>
              </a:solidFill>
              <a:latin typeface="Helvetica"/>
              <a:ea typeface="+mn-ea"/>
              <a:cs typeface="Helvetica"/>
            </a:endParaRPr>
          </a:p>
          <a:p>
            <a:pPr marL="312528" lvl="1" indent="-142870" defTabSz="642915" hangingPunct="1">
              <a:lnSpc>
                <a:spcPct val="100000"/>
              </a:lnSpc>
              <a:spcBef>
                <a:spcPts val="689"/>
              </a:spcBef>
              <a:buSzPct val="76190"/>
              <a:buFont typeface="Lucida Grande"/>
              <a:buChar char="✓"/>
              <a:tabLst>
                <a:tab pos="312528" algn="l"/>
              </a:tabLst>
            </a:pPr>
            <a:r>
              <a:rPr sz="1477" kern="1200" spc="7" dirty="0">
                <a:solidFill>
                  <a:prstClr val="black"/>
                </a:solidFill>
                <a:latin typeface="Helvetica"/>
                <a:ea typeface="+mn-ea"/>
                <a:cs typeface="Helvetica"/>
              </a:rPr>
              <a:t>Fotoni </a:t>
            </a:r>
            <a:r>
              <a:rPr sz="1477" kern="1200" spc="11" dirty="0">
                <a:solidFill>
                  <a:prstClr val="black"/>
                </a:solidFill>
                <a:latin typeface="Helvetica"/>
                <a:ea typeface="+mn-ea"/>
                <a:cs typeface="Helvetica"/>
              </a:rPr>
              <a:t>prompt emessi da </a:t>
            </a:r>
            <a:r>
              <a:rPr sz="1477" kern="1200" spc="7" dirty="0">
                <a:solidFill>
                  <a:prstClr val="black"/>
                </a:solidFill>
                <a:latin typeface="Helvetica"/>
                <a:ea typeface="+mn-ea"/>
                <a:cs typeface="Helvetica"/>
              </a:rPr>
              <a:t>nuclei</a:t>
            </a:r>
            <a:r>
              <a:rPr sz="1477" kern="1200" spc="-28" dirty="0">
                <a:solidFill>
                  <a:prstClr val="black"/>
                </a:solidFill>
                <a:latin typeface="Helvetica"/>
                <a:ea typeface="+mn-ea"/>
                <a:cs typeface="Helvetica"/>
              </a:rPr>
              <a:t> </a:t>
            </a:r>
            <a:r>
              <a:rPr sz="1477" kern="1200" spc="7" dirty="0">
                <a:solidFill>
                  <a:prstClr val="black"/>
                </a:solidFill>
                <a:latin typeface="Helvetica"/>
                <a:ea typeface="+mn-ea"/>
                <a:cs typeface="Helvetica"/>
              </a:rPr>
              <a:t>eccitati</a:t>
            </a:r>
            <a:endParaRPr sz="1477" kern="1200" spc="0">
              <a:solidFill>
                <a:prstClr val="black"/>
              </a:solidFill>
              <a:latin typeface="Helvetica"/>
              <a:ea typeface="+mn-ea"/>
              <a:cs typeface="Helvetica"/>
            </a:endParaRPr>
          </a:p>
          <a:p>
            <a:pPr marL="312528" marR="249576" lvl="1" indent="-142870" defTabSz="642915" hangingPunct="1">
              <a:lnSpc>
                <a:spcPts val="1758"/>
              </a:lnSpc>
              <a:spcBef>
                <a:spcPts val="759"/>
              </a:spcBef>
              <a:buSzPct val="76190"/>
              <a:buFont typeface="Lucida Grande"/>
              <a:buChar char="✓"/>
              <a:tabLst>
                <a:tab pos="312528" algn="l"/>
              </a:tabLst>
            </a:pPr>
            <a:r>
              <a:rPr sz="1477" kern="1200" spc="7" dirty="0">
                <a:solidFill>
                  <a:prstClr val="black"/>
                </a:solidFill>
                <a:latin typeface="Helvetica"/>
                <a:ea typeface="+mn-ea"/>
                <a:cs typeface="Helvetica"/>
              </a:rPr>
              <a:t>Particelle cariche, </a:t>
            </a:r>
            <a:r>
              <a:rPr sz="1477" kern="1200" spc="11" dirty="0">
                <a:solidFill>
                  <a:prstClr val="black"/>
                </a:solidFill>
                <a:latin typeface="Helvetica"/>
                <a:ea typeface="+mn-ea"/>
                <a:cs typeface="Helvetica"/>
              </a:rPr>
              <a:t>essenzialmente p da  frammentazione </a:t>
            </a:r>
            <a:r>
              <a:rPr sz="1477" kern="1200" spc="7" dirty="0">
                <a:solidFill>
                  <a:prstClr val="black"/>
                </a:solidFill>
                <a:latin typeface="Helvetica"/>
                <a:ea typeface="+mn-ea"/>
                <a:cs typeface="Helvetica"/>
              </a:rPr>
              <a:t>del proiettile (solo fasci</a:t>
            </a:r>
            <a:r>
              <a:rPr sz="1477" kern="1200" spc="-39" dirty="0">
                <a:solidFill>
                  <a:prstClr val="black"/>
                </a:solidFill>
                <a:latin typeface="Helvetica"/>
                <a:ea typeface="+mn-ea"/>
                <a:cs typeface="Helvetica"/>
              </a:rPr>
              <a:t> </a:t>
            </a:r>
            <a:r>
              <a:rPr sz="1477" kern="1200" spc="7" dirty="0">
                <a:solidFill>
                  <a:prstClr val="black"/>
                </a:solidFill>
                <a:latin typeface="Helvetica"/>
                <a:ea typeface="+mn-ea"/>
                <a:cs typeface="Helvetica"/>
              </a:rPr>
              <a:t>di  ioni </a:t>
            </a:r>
            <a:r>
              <a:rPr sz="1477" kern="1200" spc="11" dirty="0">
                <a:solidFill>
                  <a:prstClr val="black"/>
                </a:solidFill>
                <a:latin typeface="Helvetica"/>
                <a:ea typeface="+mn-ea"/>
                <a:cs typeface="Helvetica"/>
              </a:rPr>
              <a:t>con Z &gt;</a:t>
            </a:r>
            <a:r>
              <a:rPr sz="1477" kern="1200" dirty="0">
                <a:solidFill>
                  <a:prstClr val="black"/>
                </a:solidFill>
                <a:latin typeface="Helvetica"/>
                <a:ea typeface="+mn-ea"/>
                <a:cs typeface="Helvetica"/>
              </a:rPr>
              <a:t> </a:t>
            </a:r>
            <a:r>
              <a:rPr sz="1477" kern="1200" spc="7" dirty="0">
                <a:solidFill>
                  <a:prstClr val="black"/>
                </a:solidFill>
                <a:latin typeface="Helvetica"/>
                <a:ea typeface="+mn-ea"/>
                <a:cs typeface="Helvetica"/>
              </a:rPr>
              <a:t>1)</a:t>
            </a:r>
            <a:endParaRPr sz="1477" kern="1200" spc="0">
              <a:solidFill>
                <a:prstClr val="black"/>
              </a:solidFill>
              <a:latin typeface="Helvetica"/>
              <a:ea typeface="+mn-ea"/>
              <a:cs typeface="Helvetica"/>
            </a:endParaRPr>
          </a:p>
          <a:p>
            <a:pPr marL="160729" marR="51344" indent="-133941" defTabSz="642915" hangingPunct="1">
              <a:lnSpc>
                <a:spcPts val="1758"/>
              </a:lnSpc>
              <a:spcBef>
                <a:spcPts val="703"/>
              </a:spcBef>
              <a:buFontTx/>
              <a:buChar char="•"/>
              <a:tabLst>
                <a:tab pos="160729" algn="l"/>
              </a:tabLst>
            </a:pPr>
            <a:r>
              <a:rPr sz="1477" kern="1200" spc="11" dirty="0">
                <a:solidFill>
                  <a:prstClr val="black"/>
                </a:solidFill>
                <a:latin typeface="Helvetica"/>
                <a:ea typeface="+mn-ea"/>
                <a:cs typeface="Helvetica"/>
              </a:rPr>
              <a:t>Nessuna </a:t>
            </a:r>
            <a:r>
              <a:rPr sz="1477" kern="1200" spc="7" dirty="0">
                <a:solidFill>
                  <a:prstClr val="black"/>
                </a:solidFill>
                <a:latin typeface="Helvetica"/>
                <a:ea typeface="+mn-ea"/>
                <a:cs typeface="Helvetica"/>
              </a:rPr>
              <a:t>delle </a:t>
            </a:r>
            <a:r>
              <a:rPr sz="1477" kern="1200" spc="11" dirty="0">
                <a:solidFill>
                  <a:prstClr val="black"/>
                </a:solidFill>
                <a:latin typeface="Helvetica"/>
                <a:ea typeface="+mn-ea"/>
                <a:cs typeface="Helvetica"/>
              </a:rPr>
              <a:t>implementazioni </a:t>
            </a:r>
            <a:r>
              <a:rPr sz="1477" kern="1200" spc="7" dirty="0">
                <a:solidFill>
                  <a:prstClr val="black"/>
                </a:solidFill>
                <a:latin typeface="Helvetica"/>
                <a:ea typeface="+mn-ea"/>
                <a:cs typeface="Helvetica"/>
              </a:rPr>
              <a:t>tecnologiche  finora sviluppate </a:t>
            </a:r>
            <a:r>
              <a:rPr sz="1477" kern="1200" spc="11" dirty="0">
                <a:solidFill>
                  <a:prstClr val="black"/>
                </a:solidFill>
                <a:latin typeface="Helvetica"/>
                <a:ea typeface="+mn-ea"/>
                <a:cs typeface="Helvetica"/>
              </a:rPr>
              <a:t>è </a:t>
            </a:r>
            <a:r>
              <a:rPr sz="1477" kern="1200" spc="7" dirty="0">
                <a:solidFill>
                  <a:prstClr val="black"/>
                </a:solidFill>
                <a:latin typeface="Helvetica"/>
                <a:ea typeface="+mn-ea"/>
                <a:cs typeface="Helvetica"/>
              </a:rPr>
              <a:t>stata in </a:t>
            </a:r>
            <a:r>
              <a:rPr sz="1477" kern="1200" spc="11" dirty="0">
                <a:solidFill>
                  <a:prstClr val="black"/>
                </a:solidFill>
                <a:latin typeface="Helvetica"/>
                <a:ea typeface="+mn-ea"/>
                <a:cs typeface="Helvetica"/>
              </a:rPr>
              <a:t>grado </a:t>
            </a:r>
            <a:r>
              <a:rPr sz="1477" kern="1200" spc="7" dirty="0">
                <a:solidFill>
                  <a:prstClr val="black"/>
                </a:solidFill>
                <a:latin typeface="Helvetica"/>
                <a:ea typeface="+mn-ea"/>
                <a:cs typeface="Helvetica"/>
              </a:rPr>
              <a:t>di ottenere la  precisione richiesta </a:t>
            </a:r>
            <a:r>
              <a:rPr sz="1477" kern="1200" spc="11" dirty="0">
                <a:solidFill>
                  <a:prstClr val="black"/>
                </a:solidFill>
                <a:latin typeface="Helvetica"/>
                <a:ea typeface="+mn-ea"/>
                <a:cs typeface="Helvetica"/>
              </a:rPr>
              <a:t>per un </a:t>
            </a:r>
            <a:r>
              <a:rPr sz="1477" kern="1200" spc="7" dirty="0">
                <a:solidFill>
                  <a:prstClr val="black"/>
                </a:solidFill>
                <a:latin typeface="Helvetica"/>
                <a:ea typeface="+mn-ea"/>
                <a:cs typeface="Helvetica"/>
              </a:rPr>
              <a:t>monitor online:  limite principale </a:t>
            </a:r>
            <a:r>
              <a:rPr sz="1477" kern="1200" spc="11" dirty="0">
                <a:solidFill>
                  <a:prstClr val="black"/>
                </a:solidFill>
                <a:latin typeface="Helvetica"/>
                <a:ea typeface="+mn-ea"/>
                <a:cs typeface="Helvetica"/>
              </a:rPr>
              <a:t>è </a:t>
            </a:r>
            <a:r>
              <a:rPr sz="1477" kern="1200" spc="7" dirty="0">
                <a:solidFill>
                  <a:prstClr val="black"/>
                </a:solidFill>
                <a:latin typeface="Helvetica"/>
                <a:ea typeface="+mn-ea"/>
                <a:cs typeface="Helvetica"/>
              </a:rPr>
              <a:t>la</a:t>
            </a:r>
            <a:r>
              <a:rPr sz="1477" kern="1200" spc="-14" dirty="0">
                <a:solidFill>
                  <a:prstClr val="black"/>
                </a:solidFill>
                <a:latin typeface="Helvetica"/>
                <a:ea typeface="+mn-ea"/>
                <a:cs typeface="Helvetica"/>
              </a:rPr>
              <a:t> </a:t>
            </a:r>
            <a:r>
              <a:rPr sz="1477" kern="1200" spc="7" dirty="0">
                <a:solidFill>
                  <a:prstClr val="black"/>
                </a:solidFill>
                <a:latin typeface="Helvetica"/>
                <a:ea typeface="+mn-ea"/>
                <a:cs typeface="Helvetica"/>
              </a:rPr>
              <a:t>statistica</a:t>
            </a:r>
            <a:endParaRPr sz="1477" kern="1200" spc="0">
              <a:solidFill>
                <a:prstClr val="black"/>
              </a:solidFill>
              <a:latin typeface="Helvetica"/>
              <a:ea typeface="+mn-ea"/>
              <a:cs typeface="Helvetica"/>
            </a:endParaRPr>
          </a:p>
        </p:txBody>
      </p:sp>
      <p:sp>
        <p:nvSpPr>
          <p:cNvPr id="3" name="object 3"/>
          <p:cNvSpPr txBox="1">
            <a:spLocks noGrp="1"/>
          </p:cNvSpPr>
          <p:nvPr>
            <p:ph type="title"/>
          </p:nvPr>
        </p:nvSpPr>
        <p:spPr>
          <a:xfrm>
            <a:off x="2747367" y="446484"/>
            <a:ext cx="6697266" cy="506685"/>
          </a:xfrm>
          <a:prstGeom prst="rect">
            <a:avLst/>
          </a:prstGeom>
          <a:ln w="50800">
            <a:solidFill>
              <a:srgbClr val="0365C0"/>
            </a:solidFill>
          </a:ln>
        </p:spPr>
        <p:txBody>
          <a:bodyPr vert="horz" wrap="square" lIns="0" tIns="116086" rIns="0" bIns="0" rtlCol="0">
            <a:spAutoFit/>
          </a:bodyPr>
          <a:lstStyle/>
          <a:p>
            <a:pPr algn="ctr">
              <a:spcBef>
                <a:spcPts val="914"/>
              </a:spcBef>
            </a:pPr>
            <a:r>
              <a:rPr spc="-4" dirty="0"/>
              <a:t>Monitor di range:</a:t>
            </a:r>
            <a:r>
              <a:rPr spc="-7" dirty="0"/>
              <a:t> </a:t>
            </a:r>
            <a:r>
              <a:rPr spc="-4" dirty="0"/>
              <a:t>come</a:t>
            </a:r>
          </a:p>
        </p:txBody>
      </p:sp>
      <p:sp>
        <p:nvSpPr>
          <p:cNvPr id="4" name="object 4"/>
          <p:cNvSpPr/>
          <p:nvPr/>
        </p:nvSpPr>
        <p:spPr>
          <a:xfrm>
            <a:off x="6736353" y="1382827"/>
            <a:ext cx="3143250" cy="2402086"/>
          </a:xfrm>
          <a:prstGeom prst="rect">
            <a:avLst/>
          </a:prstGeom>
          <a:blipFill>
            <a:blip r:embed="rId2"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5" name="object 5"/>
          <p:cNvSpPr/>
          <p:nvPr/>
        </p:nvSpPr>
        <p:spPr>
          <a:xfrm>
            <a:off x="6463997" y="4087247"/>
            <a:ext cx="3777258" cy="2411016"/>
          </a:xfrm>
          <a:prstGeom prst="rect">
            <a:avLst/>
          </a:prstGeom>
          <a:blipFill>
            <a:blip r:embed="rId3"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6" name="object 6"/>
          <p:cNvSpPr txBox="1"/>
          <p:nvPr/>
        </p:nvSpPr>
        <p:spPr>
          <a:xfrm>
            <a:off x="1801335" y="4760231"/>
            <a:ext cx="4224189" cy="1552055"/>
          </a:xfrm>
          <a:prstGeom prst="rect">
            <a:avLst/>
          </a:prstGeom>
          <a:ln w="38100">
            <a:solidFill>
              <a:srgbClr val="0365C0"/>
            </a:solidFill>
          </a:ln>
        </p:spPr>
        <p:txBody>
          <a:bodyPr vert="horz" wrap="square" lIns="0" tIns="49113" rIns="0" bIns="0" rtlCol="0">
            <a:spAutoFit/>
          </a:bodyPr>
          <a:lstStyle/>
          <a:p>
            <a:pPr marL="186624" marR="57594" defTabSz="642915" hangingPunct="1">
              <a:lnSpc>
                <a:spcPct val="101400"/>
              </a:lnSpc>
              <a:spcBef>
                <a:spcPts val="387"/>
              </a:spcBef>
            </a:pPr>
            <a:r>
              <a:rPr sz="1617" b="1" kern="1200" spc="-14" dirty="0">
                <a:solidFill>
                  <a:srgbClr val="0365C0"/>
                </a:solidFill>
                <a:latin typeface="Helvetica"/>
                <a:ea typeface="+mn-ea"/>
                <a:cs typeface="Helvetica"/>
              </a:rPr>
              <a:t>PAPRICA </a:t>
            </a:r>
            <a:r>
              <a:rPr sz="1617" b="1" kern="1200" spc="4" dirty="0">
                <a:solidFill>
                  <a:srgbClr val="0365C0"/>
                </a:solidFill>
                <a:latin typeface="Helvetica"/>
                <a:ea typeface="+mn-ea"/>
                <a:cs typeface="Helvetica"/>
              </a:rPr>
              <a:t>si </a:t>
            </a:r>
            <a:r>
              <a:rPr sz="1617" b="1" kern="1200" spc="0" dirty="0">
                <a:solidFill>
                  <a:srgbClr val="0365C0"/>
                </a:solidFill>
                <a:latin typeface="Helvetica"/>
                <a:ea typeface="+mn-ea"/>
                <a:cs typeface="Helvetica"/>
              </a:rPr>
              <a:t>propone studiare la  fattibilità di </a:t>
            </a:r>
            <a:r>
              <a:rPr sz="1617" b="1" kern="1200" spc="4" dirty="0">
                <a:solidFill>
                  <a:srgbClr val="0365C0"/>
                </a:solidFill>
                <a:latin typeface="Helvetica"/>
                <a:ea typeface="+mn-ea"/>
                <a:cs typeface="Helvetica"/>
              </a:rPr>
              <a:t>un </a:t>
            </a:r>
            <a:r>
              <a:rPr sz="1617" b="1" kern="1200" spc="0" dirty="0">
                <a:solidFill>
                  <a:srgbClr val="0365C0"/>
                </a:solidFill>
                <a:latin typeface="Helvetica"/>
                <a:ea typeface="+mn-ea"/>
                <a:cs typeface="Helvetica"/>
              </a:rPr>
              <a:t>monitor di </a:t>
            </a:r>
            <a:r>
              <a:rPr sz="1617" b="1" kern="1200" spc="4" dirty="0">
                <a:solidFill>
                  <a:srgbClr val="0365C0"/>
                </a:solidFill>
                <a:latin typeface="Helvetica"/>
                <a:ea typeface="+mn-ea"/>
                <a:cs typeface="Helvetica"/>
              </a:rPr>
              <a:t>range </a:t>
            </a:r>
            <a:r>
              <a:rPr sz="1617" b="1" kern="1200" spc="0" dirty="0">
                <a:solidFill>
                  <a:srgbClr val="0365C0"/>
                </a:solidFill>
                <a:latin typeface="Helvetica"/>
                <a:ea typeface="+mn-ea"/>
                <a:cs typeface="Helvetica"/>
              </a:rPr>
              <a:t>online  </a:t>
            </a:r>
            <a:r>
              <a:rPr sz="1617" b="1" kern="1200" spc="4" dirty="0">
                <a:solidFill>
                  <a:srgbClr val="0365C0"/>
                </a:solidFill>
                <a:latin typeface="Helvetica"/>
                <a:ea typeface="+mn-ea"/>
                <a:cs typeface="Helvetica"/>
              </a:rPr>
              <a:t>per adroterapia, attraverso </a:t>
            </a:r>
            <a:r>
              <a:rPr sz="1617" b="1" kern="1200" spc="0" dirty="0">
                <a:solidFill>
                  <a:srgbClr val="0365C0"/>
                </a:solidFill>
                <a:latin typeface="Helvetica"/>
                <a:ea typeface="+mn-ea"/>
                <a:cs typeface="Helvetica"/>
              </a:rPr>
              <a:t>la rivelazione  </a:t>
            </a:r>
            <a:r>
              <a:rPr sz="1617" b="1" kern="1200" spc="4" dirty="0">
                <a:solidFill>
                  <a:srgbClr val="0365C0"/>
                </a:solidFill>
                <a:latin typeface="Helvetica"/>
                <a:ea typeface="+mn-ea"/>
                <a:cs typeface="Helvetica"/>
              </a:rPr>
              <a:t>e </a:t>
            </a:r>
            <a:r>
              <a:rPr sz="1617" b="1" kern="1200" spc="0" dirty="0">
                <a:solidFill>
                  <a:srgbClr val="0365C0"/>
                </a:solidFill>
                <a:latin typeface="Helvetica"/>
                <a:ea typeface="+mn-ea"/>
                <a:cs typeface="Helvetica"/>
              </a:rPr>
              <a:t>il </a:t>
            </a:r>
            <a:r>
              <a:rPr sz="1617" b="1" kern="1200" spc="4" dirty="0">
                <a:solidFill>
                  <a:srgbClr val="0365C0"/>
                </a:solidFill>
                <a:latin typeface="Helvetica"/>
                <a:ea typeface="+mn-ea"/>
                <a:cs typeface="Helvetica"/>
              </a:rPr>
              <a:t>backtracking </a:t>
            </a:r>
            <a:r>
              <a:rPr sz="1617" b="1" kern="1200" spc="0" dirty="0">
                <a:solidFill>
                  <a:srgbClr val="0365C0"/>
                </a:solidFill>
                <a:latin typeface="Helvetica"/>
                <a:ea typeface="+mn-ea"/>
                <a:cs typeface="Helvetica"/>
              </a:rPr>
              <a:t>di </a:t>
            </a:r>
            <a:r>
              <a:rPr sz="1617" b="1" kern="1200" spc="4" dirty="0">
                <a:solidFill>
                  <a:srgbClr val="0365C0"/>
                </a:solidFill>
                <a:latin typeface="Helvetica"/>
                <a:ea typeface="+mn-ea"/>
                <a:cs typeface="Helvetica"/>
              </a:rPr>
              <a:t>prompt gamma  (bassa </a:t>
            </a:r>
            <a:r>
              <a:rPr sz="1617" b="1" kern="1200" spc="0" dirty="0">
                <a:solidFill>
                  <a:srgbClr val="0365C0"/>
                </a:solidFill>
                <a:latin typeface="Helvetica"/>
                <a:ea typeface="+mn-ea"/>
                <a:cs typeface="Helvetica"/>
              </a:rPr>
              <a:t>energia, </a:t>
            </a:r>
            <a:r>
              <a:rPr sz="1617" b="1" kern="1200" spc="4" dirty="0">
                <a:solidFill>
                  <a:srgbClr val="0365C0"/>
                </a:solidFill>
                <a:latin typeface="Helvetica"/>
                <a:ea typeface="+mn-ea"/>
                <a:cs typeface="Helvetica"/>
              </a:rPr>
              <a:t>E&lt;10 MeV), sfruttando </a:t>
            </a:r>
            <a:r>
              <a:rPr sz="1617" b="1" kern="1200" spc="0" dirty="0">
                <a:solidFill>
                  <a:srgbClr val="0365C0"/>
                </a:solidFill>
                <a:latin typeface="Helvetica"/>
                <a:ea typeface="+mn-ea"/>
                <a:cs typeface="Helvetica"/>
              </a:rPr>
              <a:t>il  </a:t>
            </a:r>
            <a:r>
              <a:rPr sz="1617" b="1" kern="1200" spc="4" dirty="0">
                <a:solidFill>
                  <a:srgbClr val="0365C0"/>
                </a:solidFill>
                <a:latin typeface="Helvetica"/>
                <a:ea typeface="+mn-ea"/>
                <a:cs typeface="Helvetica"/>
              </a:rPr>
              <a:t>meccanismo </a:t>
            </a:r>
            <a:r>
              <a:rPr sz="1617" b="1" kern="1200" spc="0" dirty="0">
                <a:solidFill>
                  <a:srgbClr val="0365C0"/>
                </a:solidFill>
                <a:latin typeface="Helvetica"/>
                <a:ea typeface="+mn-ea"/>
                <a:cs typeface="Helvetica"/>
              </a:rPr>
              <a:t>di produzione di</a:t>
            </a:r>
            <a:r>
              <a:rPr sz="1617" b="1" kern="1200" spc="-4" dirty="0">
                <a:solidFill>
                  <a:srgbClr val="0365C0"/>
                </a:solidFill>
                <a:latin typeface="Helvetica"/>
                <a:ea typeface="+mn-ea"/>
                <a:cs typeface="Helvetica"/>
              </a:rPr>
              <a:t> </a:t>
            </a:r>
            <a:r>
              <a:rPr sz="1617" b="1" kern="1200" spc="0" dirty="0">
                <a:solidFill>
                  <a:srgbClr val="0365C0"/>
                </a:solidFill>
                <a:latin typeface="Helvetica"/>
                <a:ea typeface="+mn-ea"/>
                <a:cs typeface="Helvetica"/>
              </a:rPr>
              <a:t>coppie</a:t>
            </a:r>
            <a:endParaRPr sz="1617" kern="1200" spc="0">
              <a:solidFill>
                <a:prstClr val="black"/>
              </a:solidFill>
              <a:latin typeface="Helvetica"/>
              <a:ea typeface="+mn-ea"/>
              <a:cs typeface="Helvetica"/>
            </a:endParaRPr>
          </a:p>
        </p:txBody>
      </p:sp>
      <p:sp>
        <p:nvSpPr>
          <p:cNvPr id="8" name="object 8"/>
          <p:cNvSpPr txBox="1">
            <a:spLocks noGrp="1"/>
          </p:cNvSpPr>
          <p:nvPr>
            <p:ph type="sldNum" sz="quarter" idx="7"/>
          </p:nvPr>
        </p:nvSpPr>
        <p:spPr>
          <a:xfrm>
            <a:off x="5734906" y="4615713"/>
            <a:ext cx="134363" cy="169790"/>
          </a:xfrm>
          <a:prstGeom prst="rect">
            <a:avLst/>
          </a:prstGeom>
        </p:spPr>
        <p:txBody>
          <a:bodyPr vert="horz" wrap="square" lIns="0" tIns="0" rIns="0" bIns="0" rtlCol="0">
            <a:spAutoFit/>
          </a:bodyPr>
          <a:lstStyle/>
          <a:p>
            <a:pPr marL="26788" defTabSz="642915" hangingPunct="1">
              <a:lnSpc>
                <a:spcPts val="1297"/>
              </a:lnSpc>
              <a:spcBef>
                <a:spcPts val="0"/>
              </a:spcBef>
            </a:pPr>
            <a:fld id="{81D60167-4931-47E6-BA6A-407CBD079E47}" type="slidenum">
              <a:rPr kern="1200" spc="0" dirty="0">
                <a:solidFill>
                  <a:prstClr val="black"/>
                </a:solidFill>
                <a:ea typeface="+mn-ea"/>
              </a:rPr>
              <a:pPr marL="26788" defTabSz="642915" hangingPunct="1">
                <a:lnSpc>
                  <a:spcPts val="1297"/>
                </a:lnSpc>
                <a:spcBef>
                  <a:spcPts val="0"/>
                </a:spcBef>
              </a:pPr>
              <a:t>22</a:t>
            </a:fld>
            <a:endParaRPr kern="1200" spc="0" dirty="0">
              <a:solidFill>
                <a:prstClr val="black"/>
              </a:solidFill>
              <a:ea typeface="+mn-ea"/>
            </a:endParaRPr>
          </a:p>
        </p:txBody>
      </p:sp>
      <p:sp>
        <p:nvSpPr>
          <p:cNvPr id="7" name="object 7"/>
          <p:cNvSpPr txBox="1"/>
          <p:nvPr/>
        </p:nvSpPr>
        <p:spPr>
          <a:xfrm>
            <a:off x="8614172" y="5045274"/>
            <a:ext cx="1426964" cy="441700"/>
          </a:xfrm>
          <a:prstGeom prst="rect">
            <a:avLst/>
          </a:prstGeom>
        </p:spPr>
        <p:txBody>
          <a:bodyPr vert="horz" wrap="square" lIns="0" tIns="8930" rIns="0" bIns="0" rtlCol="0">
            <a:spAutoFit/>
          </a:bodyPr>
          <a:lstStyle/>
          <a:p>
            <a:pPr marL="71435" marR="3572" indent="-62506" defTabSz="642915" hangingPunct="1">
              <a:lnSpc>
                <a:spcPct val="100000"/>
              </a:lnSpc>
              <a:spcBef>
                <a:spcPts val="70"/>
              </a:spcBef>
            </a:pPr>
            <a:r>
              <a:rPr sz="1406" b="1" kern="1200" spc="-4" dirty="0">
                <a:solidFill>
                  <a:srgbClr val="164F86"/>
                </a:solidFill>
                <a:latin typeface="Helvetica"/>
                <a:ea typeface="+mn-ea"/>
                <a:cs typeface="Helvetica"/>
              </a:rPr>
              <a:t>Simulazione</a:t>
            </a:r>
            <a:r>
              <a:rPr sz="1406" b="1" kern="1200" spc="-46" dirty="0">
                <a:solidFill>
                  <a:srgbClr val="164F86"/>
                </a:solidFill>
                <a:latin typeface="Helvetica"/>
                <a:ea typeface="+mn-ea"/>
                <a:cs typeface="Helvetica"/>
              </a:rPr>
              <a:t> </a:t>
            </a:r>
            <a:r>
              <a:rPr sz="1406" b="1" kern="1200" spc="-4" dirty="0">
                <a:solidFill>
                  <a:srgbClr val="164F86"/>
                </a:solidFill>
                <a:latin typeface="Helvetica"/>
                <a:ea typeface="+mn-ea"/>
                <a:cs typeface="Helvetica"/>
              </a:rPr>
              <a:t>con  prompt</a:t>
            </a:r>
            <a:r>
              <a:rPr sz="1406" b="1" kern="1200" spc="-25" dirty="0">
                <a:solidFill>
                  <a:srgbClr val="164F86"/>
                </a:solidFill>
                <a:latin typeface="Helvetica"/>
                <a:ea typeface="+mn-ea"/>
                <a:cs typeface="Helvetica"/>
              </a:rPr>
              <a:t> </a:t>
            </a:r>
            <a:r>
              <a:rPr sz="1406" b="1" kern="1200" spc="-4" dirty="0">
                <a:solidFill>
                  <a:srgbClr val="164F86"/>
                </a:solidFill>
                <a:latin typeface="Helvetica"/>
                <a:ea typeface="+mn-ea"/>
                <a:cs typeface="Helvetica"/>
              </a:rPr>
              <a:t>gamma</a:t>
            </a:r>
            <a:endParaRPr sz="1406" kern="1200" spc="0">
              <a:solidFill>
                <a:prstClr val="black"/>
              </a:solidFill>
              <a:latin typeface="Helvetica"/>
              <a:ea typeface="+mn-ea"/>
              <a:cs typeface="Helvetica"/>
            </a:endParaRPr>
          </a:p>
        </p:txBody>
      </p:sp>
    </p:spTree>
    <p:extLst>
      <p:ext uri="{BB962C8B-B14F-4D97-AF65-F5344CB8AC3E}">
        <p14:creationId xmlns:p14="http://schemas.microsoft.com/office/powerpoint/2010/main" val="417979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5"/>
            </a:gs>
          </a:gsLst>
          <a:lin ang="5400000" scaled="0"/>
        </a:gradFill>
        <a:effectLst/>
      </p:bgPr>
    </p:bg>
    <p:spTree>
      <p:nvGrpSpPr>
        <p:cNvPr id="1" name=""/>
        <p:cNvGrpSpPr/>
        <p:nvPr/>
      </p:nvGrpSpPr>
      <p:grpSpPr>
        <a:xfrm>
          <a:off x="0" y="0"/>
          <a:ext cx="0" cy="0"/>
          <a:chOff x="0" y="0"/>
          <a:chExt cx="0" cy="0"/>
        </a:xfrm>
      </p:grpSpPr>
      <p:sp>
        <p:nvSpPr>
          <p:cNvPr id="2" name="object 2"/>
          <p:cNvSpPr txBox="1"/>
          <p:nvPr/>
        </p:nvSpPr>
        <p:spPr>
          <a:xfrm>
            <a:off x="1907976" y="1273160"/>
            <a:ext cx="5900738" cy="4942447"/>
          </a:xfrm>
          <a:prstGeom prst="rect">
            <a:avLst/>
          </a:prstGeom>
        </p:spPr>
        <p:txBody>
          <a:bodyPr vert="horz" wrap="square" lIns="0" tIns="115193" rIns="0" bIns="0" rtlCol="0">
            <a:spAutoFit/>
          </a:bodyPr>
          <a:lstStyle/>
          <a:p>
            <a:pPr marL="169658" indent="-142870" defTabSz="642915" hangingPunct="1">
              <a:lnSpc>
                <a:spcPct val="100000"/>
              </a:lnSpc>
              <a:spcBef>
                <a:spcPts val="907"/>
              </a:spcBef>
              <a:buClr>
                <a:srgbClr val="000000"/>
              </a:buClr>
              <a:buFontTx/>
              <a:buChar char="•"/>
              <a:tabLst>
                <a:tab pos="169658" algn="l"/>
              </a:tabLst>
            </a:pPr>
            <a:r>
              <a:rPr sz="1582" b="1" kern="1200" spc="11" dirty="0">
                <a:solidFill>
                  <a:srgbClr val="0365C0"/>
                </a:solidFill>
                <a:latin typeface="Helvetica"/>
                <a:ea typeface="+mn-ea"/>
                <a:cs typeface="Helvetica"/>
              </a:rPr>
              <a:t>Piano convertitore </a:t>
            </a:r>
            <a:r>
              <a:rPr sz="1582" b="1" kern="1200" spc="7" dirty="0">
                <a:solidFill>
                  <a:srgbClr val="0365C0"/>
                </a:solidFill>
                <a:latin typeface="Helvetica"/>
                <a:ea typeface="+mn-ea"/>
                <a:cs typeface="Helvetica"/>
              </a:rPr>
              <a:t>attivo: </a:t>
            </a:r>
            <a:r>
              <a:rPr sz="1582" b="1" kern="1200" spc="11" dirty="0">
                <a:solidFill>
                  <a:srgbClr val="0365C0"/>
                </a:solidFill>
                <a:latin typeface="Helvetica"/>
                <a:ea typeface="+mn-ea"/>
                <a:cs typeface="Helvetica"/>
              </a:rPr>
              <a:t>matrice </a:t>
            </a:r>
            <a:r>
              <a:rPr sz="1582" b="1" kern="1200" spc="18" dirty="0">
                <a:solidFill>
                  <a:srgbClr val="0365C0"/>
                </a:solidFill>
                <a:latin typeface="Helvetica"/>
                <a:ea typeface="+mn-ea"/>
                <a:cs typeface="Helvetica"/>
              </a:rPr>
              <a:t>XY </a:t>
            </a:r>
            <a:r>
              <a:rPr sz="1582" b="1" kern="1200" spc="7" dirty="0">
                <a:solidFill>
                  <a:srgbClr val="0365C0"/>
                </a:solidFill>
                <a:latin typeface="Helvetica"/>
                <a:ea typeface="+mn-ea"/>
                <a:cs typeface="Helvetica"/>
              </a:rPr>
              <a:t>di fibre di</a:t>
            </a:r>
            <a:r>
              <a:rPr sz="1582" b="1" kern="1200" spc="-28" dirty="0">
                <a:solidFill>
                  <a:srgbClr val="0365C0"/>
                </a:solidFill>
                <a:latin typeface="Helvetica"/>
                <a:ea typeface="+mn-ea"/>
                <a:cs typeface="Helvetica"/>
              </a:rPr>
              <a:t> </a:t>
            </a:r>
            <a:r>
              <a:rPr sz="1582" b="1" kern="1200" dirty="0">
                <a:solidFill>
                  <a:srgbClr val="0365C0"/>
                </a:solidFill>
                <a:latin typeface="Helvetica"/>
                <a:ea typeface="+mn-ea"/>
                <a:cs typeface="Helvetica"/>
              </a:rPr>
              <a:t>LYSO</a:t>
            </a:r>
            <a:endParaRPr sz="1582" kern="1200" spc="0">
              <a:solidFill>
                <a:prstClr val="black"/>
              </a:solidFill>
              <a:latin typeface="Helvetica"/>
              <a:ea typeface="+mn-ea"/>
              <a:cs typeface="Helvetica"/>
            </a:endParaRPr>
          </a:p>
          <a:p>
            <a:pPr marL="392892" lvl="1" indent="-196446" defTabSz="642915" hangingPunct="1">
              <a:lnSpc>
                <a:spcPct val="100000"/>
              </a:lnSpc>
              <a:spcBef>
                <a:spcPts val="844"/>
              </a:spcBef>
              <a:buFont typeface="Lucida Grande"/>
              <a:buChar char="✓"/>
              <a:tabLst>
                <a:tab pos="392892" algn="l"/>
              </a:tabLst>
            </a:pPr>
            <a:r>
              <a:rPr sz="1582" kern="1200" spc="14" dirty="0">
                <a:solidFill>
                  <a:prstClr val="black"/>
                </a:solidFill>
                <a:latin typeface="Helvetica"/>
                <a:ea typeface="+mn-ea"/>
                <a:cs typeface="Helvetica"/>
              </a:rPr>
              <a:t>Spessore </a:t>
            </a:r>
            <a:r>
              <a:rPr sz="1582" kern="1200" spc="7" dirty="0">
                <a:solidFill>
                  <a:prstClr val="black"/>
                </a:solidFill>
                <a:latin typeface="Helvetica"/>
                <a:ea typeface="+mn-ea"/>
                <a:cs typeface="Helvetica"/>
              </a:rPr>
              <a:t>fibre: </a:t>
            </a:r>
            <a:r>
              <a:rPr sz="1582" kern="1200" spc="11" dirty="0">
                <a:solidFill>
                  <a:prstClr val="black"/>
                </a:solidFill>
                <a:latin typeface="Helvetica"/>
                <a:ea typeface="+mn-ea"/>
                <a:cs typeface="Helvetica"/>
              </a:rPr>
              <a:t>1.5</a:t>
            </a:r>
            <a:r>
              <a:rPr sz="1582" kern="1200" spc="-4" dirty="0">
                <a:solidFill>
                  <a:prstClr val="black"/>
                </a:solidFill>
                <a:latin typeface="Helvetica"/>
                <a:ea typeface="+mn-ea"/>
                <a:cs typeface="Helvetica"/>
              </a:rPr>
              <a:t> </a:t>
            </a:r>
            <a:r>
              <a:rPr sz="1582" kern="1200" spc="21" dirty="0">
                <a:solidFill>
                  <a:prstClr val="black"/>
                </a:solidFill>
                <a:latin typeface="Helvetica"/>
                <a:ea typeface="+mn-ea"/>
                <a:cs typeface="Helvetica"/>
              </a:rPr>
              <a:t>mm</a:t>
            </a:r>
            <a:endParaRPr sz="1582" kern="1200" spc="0">
              <a:solidFill>
                <a:prstClr val="black"/>
              </a:solidFill>
              <a:latin typeface="Helvetica"/>
              <a:ea typeface="+mn-ea"/>
              <a:cs typeface="Helvetica"/>
            </a:endParaRPr>
          </a:p>
          <a:p>
            <a:pPr marL="392892" lvl="1" indent="-196446" defTabSz="642915" hangingPunct="1">
              <a:lnSpc>
                <a:spcPct val="100000"/>
              </a:lnSpc>
              <a:spcBef>
                <a:spcPts val="844"/>
              </a:spcBef>
              <a:buFont typeface="Lucida Grande"/>
              <a:buChar char="✓"/>
              <a:tabLst>
                <a:tab pos="392892" algn="l"/>
              </a:tabLst>
            </a:pPr>
            <a:r>
              <a:rPr sz="1582" kern="1200" spc="11" dirty="0">
                <a:solidFill>
                  <a:prstClr val="black"/>
                </a:solidFill>
                <a:latin typeface="Helvetica"/>
                <a:ea typeface="+mn-ea"/>
                <a:cs typeface="Helvetica"/>
              </a:rPr>
              <a:t>Carica </a:t>
            </a:r>
            <a:r>
              <a:rPr sz="1582" kern="1200" spc="4" dirty="0">
                <a:solidFill>
                  <a:prstClr val="black"/>
                </a:solidFill>
                <a:latin typeface="Helvetica"/>
                <a:ea typeface="+mn-ea"/>
                <a:cs typeface="Helvetica"/>
              </a:rPr>
              <a:t>effettiva </a:t>
            </a:r>
            <a:r>
              <a:rPr sz="1582" kern="1200" spc="11" dirty="0">
                <a:solidFill>
                  <a:prstClr val="black"/>
                </a:solidFill>
                <a:latin typeface="Helvetica"/>
                <a:ea typeface="+mn-ea"/>
                <a:cs typeface="Helvetica"/>
              </a:rPr>
              <a:t>elevata per massimizzare </a:t>
            </a:r>
            <a:r>
              <a:rPr sz="1582" kern="1200" spc="18" dirty="0">
                <a:solidFill>
                  <a:prstClr val="black"/>
                </a:solidFill>
                <a:latin typeface="Helvetica"/>
                <a:ea typeface="+mn-ea"/>
                <a:cs typeface="Helvetica"/>
              </a:rPr>
              <a:t>PP </a:t>
            </a:r>
            <a:r>
              <a:rPr sz="1582" kern="1200" spc="4" dirty="0">
                <a:solidFill>
                  <a:prstClr val="black"/>
                </a:solidFill>
                <a:latin typeface="Helvetica"/>
                <a:ea typeface="+mn-ea"/>
                <a:cs typeface="Helvetica"/>
              </a:rPr>
              <a:t>(Z</a:t>
            </a:r>
            <a:r>
              <a:rPr sz="1582" kern="1200" spc="5" baseline="-7407" dirty="0">
                <a:solidFill>
                  <a:prstClr val="black"/>
                </a:solidFill>
                <a:latin typeface="Helvetica"/>
                <a:ea typeface="+mn-ea"/>
                <a:cs typeface="Helvetica"/>
              </a:rPr>
              <a:t>eff </a:t>
            </a:r>
            <a:r>
              <a:rPr sz="1582" kern="1200" spc="14" dirty="0">
                <a:solidFill>
                  <a:prstClr val="black"/>
                </a:solidFill>
                <a:latin typeface="Helvetica"/>
                <a:ea typeface="+mn-ea"/>
                <a:cs typeface="Helvetica"/>
              </a:rPr>
              <a:t>=</a:t>
            </a:r>
            <a:r>
              <a:rPr sz="1582" kern="1200" spc="-179" dirty="0">
                <a:solidFill>
                  <a:prstClr val="black"/>
                </a:solidFill>
                <a:latin typeface="Helvetica"/>
                <a:ea typeface="+mn-ea"/>
                <a:cs typeface="Helvetica"/>
              </a:rPr>
              <a:t> </a:t>
            </a:r>
            <a:r>
              <a:rPr sz="1582" kern="1200" spc="11" dirty="0">
                <a:solidFill>
                  <a:prstClr val="black"/>
                </a:solidFill>
                <a:latin typeface="Helvetica"/>
                <a:ea typeface="+mn-ea"/>
                <a:cs typeface="Helvetica"/>
              </a:rPr>
              <a:t>66)</a:t>
            </a:r>
            <a:endParaRPr sz="1582" kern="1200" spc="0">
              <a:solidFill>
                <a:prstClr val="black"/>
              </a:solidFill>
              <a:latin typeface="Helvetica"/>
              <a:ea typeface="+mn-ea"/>
              <a:cs typeface="Helvetica"/>
            </a:endParaRPr>
          </a:p>
          <a:p>
            <a:pPr marL="392892" lvl="1" indent="-196446" defTabSz="642915" hangingPunct="1">
              <a:lnSpc>
                <a:spcPct val="100000"/>
              </a:lnSpc>
              <a:spcBef>
                <a:spcPts val="773"/>
              </a:spcBef>
              <a:buFont typeface="Lucida Grande"/>
              <a:buChar char="✓"/>
              <a:tabLst>
                <a:tab pos="392892" algn="l"/>
              </a:tabLst>
            </a:pPr>
            <a:r>
              <a:rPr sz="1582" kern="1200" spc="11" dirty="0">
                <a:solidFill>
                  <a:prstClr val="black"/>
                </a:solidFill>
                <a:latin typeface="Helvetica"/>
                <a:ea typeface="+mn-ea"/>
                <a:cs typeface="Helvetica"/>
              </a:rPr>
              <a:t>Materiale </a:t>
            </a:r>
            <a:r>
              <a:rPr sz="1582" kern="1200" spc="7" dirty="0">
                <a:solidFill>
                  <a:prstClr val="black"/>
                </a:solidFill>
                <a:latin typeface="Helvetica"/>
                <a:ea typeface="+mn-ea"/>
                <a:cs typeface="Helvetica"/>
              </a:rPr>
              <a:t>attivo (trigger </a:t>
            </a:r>
            <a:r>
              <a:rPr sz="1582" kern="1200" spc="14" dirty="0">
                <a:solidFill>
                  <a:prstClr val="black"/>
                </a:solidFill>
                <a:latin typeface="Helvetica"/>
                <a:ea typeface="+mn-ea"/>
                <a:cs typeface="Helvetica"/>
              </a:rPr>
              <a:t>and </a:t>
            </a:r>
            <a:r>
              <a:rPr sz="1582" kern="1200" spc="11" dirty="0">
                <a:solidFill>
                  <a:prstClr val="black"/>
                </a:solidFill>
                <a:latin typeface="Helvetica"/>
                <a:ea typeface="+mn-ea"/>
                <a:cs typeface="Helvetica"/>
              </a:rPr>
              <a:t>ricostruzione del vertice</a:t>
            </a:r>
            <a:r>
              <a:rPr sz="1582" kern="1200" spc="-4" dirty="0">
                <a:solidFill>
                  <a:prstClr val="black"/>
                </a:solidFill>
                <a:latin typeface="Helvetica"/>
                <a:ea typeface="+mn-ea"/>
                <a:cs typeface="Helvetica"/>
              </a:rPr>
              <a:t> </a:t>
            </a:r>
            <a:r>
              <a:rPr sz="1582" kern="1200" spc="7" dirty="0">
                <a:solidFill>
                  <a:prstClr val="black"/>
                </a:solidFill>
                <a:latin typeface="Helvetica"/>
                <a:ea typeface="+mn-ea"/>
                <a:cs typeface="Helvetica"/>
              </a:rPr>
              <a:t>e</a:t>
            </a:r>
            <a:r>
              <a:rPr sz="1582" kern="1200" spc="11" baseline="20370" dirty="0">
                <a:solidFill>
                  <a:prstClr val="black"/>
                </a:solidFill>
                <a:latin typeface="Helvetica"/>
                <a:ea typeface="+mn-ea"/>
                <a:cs typeface="Helvetica"/>
              </a:rPr>
              <a:t>+</a:t>
            </a:r>
            <a:r>
              <a:rPr sz="1582" kern="1200" spc="7" dirty="0">
                <a:solidFill>
                  <a:prstClr val="black"/>
                </a:solidFill>
                <a:latin typeface="Helvetica"/>
                <a:ea typeface="+mn-ea"/>
                <a:cs typeface="Helvetica"/>
              </a:rPr>
              <a:t>e</a:t>
            </a:r>
            <a:r>
              <a:rPr sz="1582" kern="1200" spc="11" baseline="20370" dirty="0">
                <a:solidFill>
                  <a:prstClr val="black"/>
                </a:solidFill>
                <a:latin typeface="Helvetica"/>
                <a:ea typeface="+mn-ea"/>
                <a:cs typeface="Helvetica"/>
              </a:rPr>
              <a:t>-</a:t>
            </a:r>
            <a:r>
              <a:rPr sz="1582" kern="1200" spc="7" dirty="0">
                <a:solidFill>
                  <a:prstClr val="black"/>
                </a:solidFill>
                <a:latin typeface="Helvetica"/>
                <a:ea typeface="+mn-ea"/>
                <a:cs typeface="Helvetica"/>
              </a:rPr>
              <a:t>)</a:t>
            </a:r>
            <a:endParaRPr sz="1582" kern="1200" spc="0">
              <a:solidFill>
                <a:prstClr val="black"/>
              </a:solidFill>
              <a:latin typeface="Helvetica"/>
              <a:ea typeface="+mn-ea"/>
              <a:cs typeface="Helvetica"/>
            </a:endParaRPr>
          </a:p>
          <a:p>
            <a:pPr marL="392892" lvl="1" indent="-196446" defTabSz="642915" hangingPunct="1">
              <a:lnSpc>
                <a:spcPct val="100000"/>
              </a:lnSpc>
              <a:spcBef>
                <a:spcPts val="844"/>
              </a:spcBef>
              <a:buFont typeface="Lucida Grande"/>
              <a:buChar char="✓"/>
              <a:tabLst>
                <a:tab pos="392892" algn="l"/>
              </a:tabLst>
            </a:pPr>
            <a:r>
              <a:rPr sz="1582" kern="1200" spc="14" dirty="0">
                <a:solidFill>
                  <a:prstClr val="black"/>
                </a:solidFill>
                <a:latin typeface="Helvetica"/>
                <a:ea typeface="+mn-ea"/>
                <a:cs typeface="Helvetica"/>
              </a:rPr>
              <a:t>τ~42 ns =&gt; </a:t>
            </a:r>
            <a:r>
              <a:rPr sz="1582" kern="1200" spc="11" dirty="0">
                <a:solidFill>
                  <a:prstClr val="black"/>
                </a:solidFill>
                <a:latin typeface="Helvetica"/>
                <a:ea typeface="+mn-ea"/>
                <a:cs typeface="Helvetica"/>
              </a:rPr>
              <a:t>segnale </a:t>
            </a:r>
            <a:r>
              <a:rPr sz="1582" kern="1200" spc="7" dirty="0">
                <a:solidFill>
                  <a:prstClr val="black"/>
                </a:solidFill>
                <a:latin typeface="Helvetica"/>
                <a:ea typeface="+mn-ea"/>
                <a:cs typeface="Helvetica"/>
              </a:rPr>
              <a:t>di</a:t>
            </a:r>
            <a:r>
              <a:rPr sz="1582" kern="1200" dirty="0">
                <a:solidFill>
                  <a:prstClr val="black"/>
                </a:solidFill>
                <a:latin typeface="Helvetica"/>
                <a:ea typeface="+mn-ea"/>
                <a:cs typeface="Helvetica"/>
              </a:rPr>
              <a:t> </a:t>
            </a:r>
            <a:r>
              <a:rPr sz="1582" kern="1200" spc="7" dirty="0">
                <a:solidFill>
                  <a:prstClr val="black"/>
                </a:solidFill>
                <a:latin typeface="Helvetica"/>
                <a:ea typeface="+mn-ea"/>
                <a:cs typeface="Helvetica"/>
              </a:rPr>
              <a:t>trigger</a:t>
            </a:r>
            <a:endParaRPr sz="1582" kern="1200" spc="0">
              <a:solidFill>
                <a:prstClr val="black"/>
              </a:solidFill>
              <a:latin typeface="Helvetica"/>
              <a:ea typeface="+mn-ea"/>
              <a:cs typeface="Helvetica"/>
            </a:endParaRPr>
          </a:p>
          <a:p>
            <a:pPr marL="169658" indent="-142870" defTabSz="642915" hangingPunct="1">
              <a:lnSpc>
                <a:spcPct val="100000"/>
              </a:lnSpc>
              <a:spcBef>
                <a:spcPts val="773"/>
              </a:spcBef>
              <a:buClr>
                <a:srgbClr val="000000"/>
              </a:buClr>
              <a:buFontTx/>
              <a:buChar char="•"/>
              <a:tabLst>
                <a:tab pos="169658" algn="l"/>
              </a:tabLst>
            </a:pPr>
            <a:r>
              <a:rPr sz="1582" b="1" kern="1200" spc="4" dirty="0">
                <a:solidFill>
                  <a:srgbClr val="0365C0"/>
                </a:solidFill>
                <a:latin typeface="Helvetica"/>
                <a:ea typeface="+mn-ea"/>
                <a:cs typeface="Helvetica"/>
              </a:rPr>
              <a:t>Tracciatore </a:t>
            </a:r>
            <a:r>
              <a:rPr sz="1582" b="1" kern="1200" spc="14" dirty="0">
                <a:solidFill>
                  <a:srgbClr val="0365C0"/>
                </a:solidFill>
                <a:latin typeface="Helvetica"/>
                <a:ea typeface="+mn-ea"/>
                <a:cs typeface="Helvetica"/>
              </a:rPr>
              <a:t>a </a:t>
            </a:r>
            <a:r>
              <a:rPr sz="1582" b="1" kern="1200" spc="11" dirty="0">
                <a:solidFill>
                  <a:srgbClr val="0365C0"/>
                </a:solidFill>
                <a:latin typeface="Helvetica"/>
                <a:ea typeface="+mn-ea"/>
                <a:cs typeface="Helvetica"/>
              </a:rPr>
              <a:t>pixel al </a:t>
            </a:r>
            <a:r>
              <a:rPr sz="1582" b="1" kern="1200" spc="7" dirty="0">
                <a:solidFill>
                  <a:srgbClr val="0365C0"/>
                </a:solidFill>
                <a:latin typeface="Helvetica"/>
                <a:ea typeface="+mn-ea"/>
                <a:cs typeface="Helvetica"/>
              </a:rPr>
              <a:t>silicio: </a:t>
            </a:r>
            <a:r>
              <a:rPr sz="1582" b="1" kern="1200" spc="14" dirty="0">
                <a:solidFill>
                  <a:srgbClr val="0365C0"/>
                </a:solidFill>
                <a:latin typeface="Helvetica"/>
                <a:ea typeface="+mn-ea"/>
                <a:cs typeface="Helvetica"/>
              </a:rPr>
              <a:t>ALPIDE </a:t>
            </a:r>
            <a:r>
              <a:rPr sz="1582" b="1" kern="1200" spc="11" dirty="0">
                <a:solidFill>
                  <a:srgbClr val="0365C0"/>
                </a:solidFill>
                <a:latin typeface="Helvetica"/>
                <a:ea typeface="+mn-ea"/>
                <a:cs typeface="Helvetica"/>
              </a:rPr>
              <a:t>(ALice PIxel</a:t>
            </a:r>
            <a:r>
              <a:rPr sz="1582" b="1" kern="1200" spc="-74" dirty="0">
                <a:solidFill>
                  <a:srgbClr val="0365C0"/>
                </a:solidFill>
                <a:latin typeface="Helvetica"/>
                <a:ea typeface="+mn-ea"/>
                <a:cs typeface="Helvetica"/>
              </a:rPr>
              <a:t> </a:t>
            </a:r>
            <a:r>
              <a:rPr sz="1582" b="1" kern="1200" spc="11" dirty="0">
                <a:solidFill>
                  <a:srgbClr val="0365C0"/>
                </a:solidFill>
                <a:latin typeface="Helvetica"/>
                <a:ea typeface="+mn-ea"/>
                <a:cs typeface="Helvetica"/>
              </a:rPr>
              <a:t>DEtector)</a:t>
            </a:r>
            <a:endParaRPr sz="1582" kern="1200" spc="0">
              <a:solidFill>
                <a:prstClr val="black"/>
              </a:solidFill>
              <a:latin typeface="Helvetica"/>
              <a:ea typeface="+mn-ea"/>
              <a:cs typeface="Helvetica"/>
            </a:endParaRPr>
          </a:p>
          <a:p>
            <a:pPr marL="392892" marR="425484" lvl="1" indent="-196446" defTabSz="642915" hangingPunct="1">
              <a:lnSpc>
                <a:spcPct val="103699"/>
              </a:lnSpc>
              <a:spcBef>
                <a:spcPts val="773"/>
              </a:spcBef>
              <a:buFont typeface="Lucida Grande"/>
              <a:buChar char="✓"/>
              <a:tabLst>
                <a:tab pos="392892" algn="l"/>
              </a:tabLst>
            </a:pPr>
            <a:r>
              <a:rPr sz="1582" kern="1200" spc="11" dirty="0">
                <a:solidFill>
                  <a:prstClr val="black"/>
                </a:solidFill>
                <a:latin typeface="Helvetica"/>
                <a:ea typeface="+mn-ea"/>
                <a:cs typeface="Helvetica"/>
              </a:rPr>
              <a:t>Material budget </a:t>
            </a:r>
            <a:r>
              <a:rPr sz="1582" kern="1200" spc="7" dirty="0">
                <a:solidFill>
                  <a:prstClr val="black"/>
                </a:solidFill>
                <a:latin typeface="Helvetica"/>
                <a:ea typeface="+mn-ea"/>
                <a:cs typeface="Helvetica"/>
              </a:rPr>
              <a:t>ridotto </a:t>
            </a:r>
            <a:r>
              <a:rPr sz="1582" kern="1200" spc="11" dirty="0">
                <a:solidFill>
                  <a:prstClr val="black"/>
                </a:solidFill>
                <a:latin typeface="Helvetica"/>
                <a:ea typeface="+mn-ea"/>
                <a:cs typeface="Helvetica"/>
              </a:rPr>
              <a:t>(100 </a:t>
            </a:r>
            <a:r>
              <a:rPr sz="1582" kern="1200" spc="14" dirty="0">
                <a:solidFill>
                  <a:prstClr val="black"/>
                </a:solidFill>
                <a:latin typeface="Helvetica"/>
                <a:ea typeface="+mn-ea"/>
                <a:cs typeface="Helvetica"/>
              </a:rPr>
              <a:t>μm </a:t>
            </a:r>
            <a:r>
              <a:rPr sz="1582" kern="1200" spc="11" dirty="0">
                <a:solidFill>
                  <a:prstClr val="black"/>
                </a:solidFill>
                <a:latin typeface="Helvetica"/>
                <a:ea typeface="+mn-ea"/>
                <a:cs typeface="Helvetica"/>
              </a:rPr>
              <a:t>spessore </a:t>
            </a:r>
            <a:r>
              <a:rPr sz="1582" kern="1200" spc="14" dirty="0">
                <a:solidFill>
                  <a:prstClr val="black"/>
                </a:solidFill>
                <a:latin typeface="Helvetica"/>
                <a:ea typeface="+mn-ea"/>
                <a:cs typeface="Helvetica"/>
              </a:rPr>
              <a:t>+ FPC: </a:t>
            </a:r>
            <a:r>
              <a:rPr sz="1582" kern="1200" spc="11" dirty="0">
                <a:solidFill>
                  <a:prstClr val="black"/>
                </a:solidFill>
                <a:latin typeface="Helvetica"/>
                <a:ea typeface="+mn-ea"/>
                <a:cs typeface="Helvetica"/>
              </a:rPr>
              <a:t>x/X0 </a:t>
            </a:r>
            <a:r>
              <a:rPr sz="1582" kern="1200" spc="14" dirty="0">
                <a:solidFill>
                  <a:prstClr val="black"/>
                </a:solidFill>
                <a:latin typeface="Helvetica"/>
                <a:ea typeface="+mn-ea"/>
                <a:cs typeface="Helvetica"/>
              </a:rPr>
              <a:t>~  </a:t>
            </a:r>
            <a:r>
              <a:rPr sz="1582" kern="1200" spc="11" dirty="0">
                <a:solidFill>
                  <a:prstClr val="black"/>
                </a:solidFill>
                <a:latin typeface="Helvetica"/>
                <a:ea typeface="+mn-ea"/>
                <a:cs typeface="Helvetica"/>
              </a:rPr>
              <a:t>0.2%) per minimizzare</a:t>
            </a:r>
            <a:r>
              <a:rPr sz="1582" kern="1200" spc="-4" dirty="0">
                <a:solidFill>
                  <a:prstClr val="black"/>
                </a:solidFill>
                <a:latin typeface="Helvetica"/>
                <a:ea typeface="+mn-ea"/>
                <a:cs typeface="Helvetica"/>
              </a:rPr>
              <a:t> </a:t>
            </a:r>
            <a:r>
              <a:rPr sz="1582" kern="1200" spc="18" dirty="0">
                <a:solidFill>
                  <a:prstClr val="black"/>
                </a:solidFill>
                <a:latin typeface="Helvetica"/>
                <a:ea typeface="+mn-ea"/>
                <a:cs typeface="Helvetica"/>
              </a:rPr>
              <a:t>MS</a:t>
            </a:r>
            <a:endParaRPr sz="1582" kern="1200" spc="0">
              <a:solidFill>
                <a:prstClr val="black"/>
              </a:solidFill>
              <a:latin typeface="Helvetica"/>
              <a:ea typeface="+mn-ea"/>
              <a:cs typeface="Helvetica"/>
            </a:endParaRPr>
          </a:p>
          <a:p>
            <a:pPr marL="392892" marR="470578" lvl="1" indent="-196446" defTabSz="642915" hangingPunct="1">
              <a:lnSpc>
                <a:spcPct val="103699"/>
              </a:lnSpc>
              <a:spcBef>
                <a:spcPts val="703"/>
              </a:spcBef>
              <a:buFont typeface="Lucida Grande"/>
              <a:buChar char="✓"/>
              <a:tabLst>
                <a:tab pos="392892" algn="l"/>
              </a:tabLst>
            </a:pPr>
            <a:r>
              <a:rPr sz="1582" kern="1200" spc="11" dirty="0">
                <a:solidFill>
                  <a:prstClr val="black"/>
                </a:solidFill>
                <a:latin typeface="Helvetica"/>
                <a:ea typeface="+mn-ea"/>
                <a:cs typeface="Helvetica"/>
              </a:rPr>
              <a:t>Risoluzione spaziale </a:t>
            </a:r>
            <a:r>
              <a:rPr sz="1582" kern="1200" spc="14" dirty="0">
                <a:solidFill>
                  <a:prstClr val="black"/>
                </a:solidFill>
                <a:latin typeface="Helvetica"/>
                <a:ea typeface="+mn-ea"/>
                <a:cs typeface="Helvetica"/>
              </a:rPr>
              <a:t>~ 5 μm </a:t>
            </a:r>
            <a:r>
              <a:rPr sz="1582" kern="1200" spc="11" dirty="0">
                <a:solidFill>
                  <a:prstClr val="black"/>
                </a:solidFill>
                <a:latin typeface="Helvetica"/>
                <a:ea typeface="+mn-ea"/>
                <a:cs typeface="Helvetica"/>
              </a:rPr>
              <a:t>per </a:t>
            </a:r>
            <a:r>
              <a:rPr sz="1582" kern="1200" spc="14" dirty="0">
                <a:solidFill>
                  <a:prstClr val="black"/>
                </a:solidFill>
                <a:latin typeface="Helvetica"/>
                <a:ea typeface="+mn-ea"/>
                <a:cs typeface="Helvetica"/>
              </a:rPr>
              <a:t>MIP </a:t>
            </a:r>
            <a:r>
              <a:rPr sz="1582" kern="1200" spc="11" dirty="0">
                <a:solidFill>
                  <a:prstClr val="black"/>
                </a:solidFill>
                <a:latin typeface="Helvetica"/>
                <a:ea typeface="+mn-ea"/>
                <a:cs typeface="Helvetica"/>
              </a:rPr>
              <a:t>(per </a:t>
            </a:r>
            <a:r>
              <a:rPr sz="1582" kern="1200" spc="7" dirty="0">
                <a:solidFill>
                  <a:prstClr val="black"/>
                </a:solidFill>
                <a:latin typeface="Helvetica"/>
                <a:ea typeface="+mn-ea"/>
                <a:cs typeface="Helvetica"/>
              </a:rPr>
              <a:t>la </a:t>
            </a:r>
            <a:r>
              <a:rPr sz="1582" kern="1200" spc="11" dirty="0">
                <a:solidFill>
                  <a:prstClr val="black"/>
                </a:solidFill>
                <a:latin typeface="Helvetica"/>
                <a:ea typeface="+mn-ea"/>
                <a:cs typeface="Helvetica"/>
              </a:rPr>
              <a:t>risoluzione  richiesta sulla pozione </a:t>
            </a:r>
            <a:r>
              <a:rPr sz="1582" kern="1200" spc="7" dirty="0">
                <a:solidFill>
                  <a:prstClr val="black"/>
                </a:solidFill>
                <a:latin typeface="Helvetica"/>
                <a:ea typeface="+mn-ea"/>
                <a:cs typeface="Helvetica"/>
              </a:rPr>
              <a:t>di </a:t>
            </a:r>
            <a:r>
              <a:rPr sz="1582" kern="1200" spc="11" dirty="0">
                <a:solidFill>
                  <a:prstClr val="black"/>
                </a:solidFill>
                <a:latin typeface="Helvetica"/>
                <a:ea typeface="+mn-ea"/>
                <a:cs typeface="Helvetica"/>
              </a:rPr>
              <a:t>emissione del </a:t>
            </a:r>
            <a:r>
              <a:rPr sz="1582" kern="1200" spc="18" dirty="0">
                <a:solidFill>
                  <a:prstClr val="black"/>
                </a:solidFill>
                <a:latin typeface="Helvetica"/>
                <a:ea typeface="+mn-ea"/>
                <a:cs typeface="Helvetica"/>
              </a:rPr>
              <a:t>gamma</a:t>
            </a:r>
            <a:r>
              <a:rPr sz="1582" kern="1200" spc="-7" dirty="0">
                <a:solidFill>
                  <a:prstClr val="black"/>
                </a:solidFill>
                <a:latin typeface="Helvetica"/>
                <a:ea typeface="+mn-ea"/>
                <a:cs typeface="Helvetica"/>
              </a:rPr>
              <a:t> </a:t>
            </a:r>
            <a:r>
              <a:rPr sz="1582" kern="1200" spc="11" dirty="0">
                <a:solidFill>
                  <a:prstClr val="black"/>
                </a:solidFill>
                <a:latin typeface="Helvetica"/>
                <a:ea typeface="+mn-ea"/>
                <a:cs typeface="Helvetica"/>
              </a:rPr>
              <a:t>prompt)</a:t>
            </a:r>
            <a:endParaRPr sz="1582" kern="1200" spc="0">
              <a:solidFill>
                <a:prstClr val="black"/>
              </a:solidFill>
              <a:latin typeface="Helvetica"/>
              <a:ea typeface="+mn-ea"/>
              <a:cs typeface="Helvetica"/>
            </a:endParaRPr>
          </a:p>
          <a:p>
            <a:pPr marL="392892" marR="851862" lvl="1" indent="-196446" defTabSz="642915" hangingPunct="1">
              <a:lnSpc>
                <a:spcPct val="103699"/>
              </a:lnSpc>
              <a:spcBef>
                <a:spcPts val="773"/>
              </a:spcBef>
              <a:buFont typeface="Lucida Grande"/>
              <a:buChar char="✓"/>
              <a:tabLst>
                <a:tab pos="392892" algn="l"/>
              </a:tabLst>
            </a:pPr>
            <a:r>
              <a:rPr sz="1582" kern="1200" spc="11" dirty="0">
                <a:solidFill>
                  <a:prstClr val="black"/>
                </a:solidFill>
                <a:latin typeface="Helvetica"/>
                <a:ea typeface="+mn-ea"/>
                <a:cs typeface="Helvetica"/>
              </a:rPr>
              <a:t>Rate capability </a:t>
            </a:r>
            <a:r>
              <a:rPr sz="1582" kern="1200" spc="14" dirty="0">
                <a:solidFill>
                  <a:prstClr val="black"/>
                </a:solidFill>
                <a:latin typeface="Helvetica"/>
                <a:ea typeface="+mn-ea"/>
                <a:cs typeface="Helvetica"/>
              </a:rPr>
              <a:t>&gt; 200 </a:t>
            </a:r>
            <a:r>
              <a:rPr sz="1582" kern="1200" spc="11" dirty="0">
                <a:solidFill>
                  <a:prstClr val="black"/>
                </a:solidFill>
                <a:latin typeface="Helvetica"/>
                <a:ea typeface="+mn-ea"/>
                <a:cs typeface="Helvetica"/>
              </a:rPr>
              <a:t>kHz/cm</a:t>
            </a:r>
            <a:r>
              <a:rPr sz="1582" kern="1200" spc="15" baseline="20370" dirty="0">
                <a:solidFill>
                  <a:prstClr val="black"/>
                </a:solidFill>
                <a:latin typeface="Helvetica"/>
                <a:ea typeface="+mn-ea"/>
                <a:cs typeface="Helvetica"/>
              </a:rPr>
              <a:t>2 </a:t>
            </a:r>
            <a:r>
              <a:rPr sz="1582" kern="1200" spc="11" dirty="0">
                <a:solidFill>
                  <a:prstClr val="black"/>
                </a:solidFill>
                <a:latin typeface="Helvetica"/>
                <a:ea typeface="+mn-ea"/>
                <a:cs typeface="Helvetica"/>
              </a:rPr>
              <a:t>(per massimizzare </a:t>
            </a:r>
            <a:r>
              <a:rPr sz="1582" kern="1200" spc="7" dirty="0">
                <a:solidFill>
                  <a:prstClr val="black"/>
                </a:solidFill>
                <a:latin typeface="Helvetica"/>
                <a:ea typeface="+mn-ea"/>
                <a:cs typeface="Helvetica"/>
              </a:rPr>
              <a:t>la  statistica)</a:t>
            </a:r>
            <a:endParaRPr sz="1582" kern="1200" spc="0">
              <a:solidFill>
                <a:prstClr val="black"/>
              </a:solidFill>
              <a:latin typeface="Helvetica"/>
              <a:ea typeface="+mn-ea"/>
              <a:cs typeface="Helvetica"/>
            </a:endParaRPr>
          </a:p>
          <a:p>
            <a:pPr marL="169658" indent="-142870" defTabSz="642915" hangingPunct="1">
              <a:lnSpc>
                <a:spcPct val="100000"/>
              </a:lnSpc>
              <a:spcBef>
                <a:spcPts val="773"/>
              </a:spcBef>
              <a:buClr>
                <a:srgbClr val="000000"/>
              </a:buClr>
              <a:buFont typeface="Helvetica"/>
              <a:buChar char="•"/>
              <a:tabLst>
                <a:tab pos="169658" algn="l"/>
              </a:tabLst>
            </a:pPr>
            <a:r>
              <a:rPr sz="1582" b="1" kern="1200" spc="11" dirty="0">
                <a:solidFill>
                  <a:srgbClr val="0365C0"/>
                </a:solidFill>
                <a:latin typeface="Helvetica"/>
                <a:ea typeface="+mn-ea"/>
                <a:cs typeface="Helvetica"/>
              </a:rPr>
              <a:t>Calorimetro: </a:t>
            </a:r>
            <a:r>
              <a:rPr sz="1582" b="1" kern="1200" spc="7" dirty="0">
                <a:solidFill>
                  <a:srgbClr val="0365C0"/>
                </a:solidFill>
                <a:latin typeface="Helvetica"/>
                <a:ea typeface="+mn-ea"/>
                <a:cs typeface="Helvetica"/>
              </a:rPr>
              <a:t>scintillatore </a:t>
            </a:r>
            <a:r>
              <a:rPr sz="1582" b="1" kern="1200" spc="14" dirty="0">
                <a:solidFill>
                  <a:srgbClr val="0365C0"/>
                </a:solidFill>
                <a:latin typeface="Helvetica"/>
                <a:ea typeface="+mn-ea"/>
                <a:cs typeface="Helvetica"/>
              </a:rPr>
              <a:t>a </a:t>
            </a:r>
            <a:r>
              <a:rPr sz="1582" b="1" kern="1200" spc="11" dirty="0">
                <a:solidFill>
                  <a:srgbClr val="0365C0"/>
                </a:solidFill>
                <a:latin typeface="Helvetica"/>
                <a:ea typeface="+mn-ea"/>
                <a:cs typeface="Helvetica"/>
              </a:rPr>
              <a:t>pixel</a:t>
            </a:r>
            <a:r>
              <a:rPr sz="1582" b="1" kern="1200" spc="-7" dirty="0">
                <a:solidFill>
                  <a:srgbClr val="0365C0"/>
                </a:solidFill>
                <a:latin typeface="Helvetica"/>
                <a:ea typeface="+mn-ea"/>
                <a:cs typeface="Helvetica"/>
              </a:rPr>
              <a:t> </a:t>
            </a:r>
            <a:r>
              <a:rPr sz="1582" b="1" kern="1200" spc="14" dirty="0">
                <a:solidFill>
                  <a:srgbClr val="0365C0"/>
                </a:solidFill>
                <a:latin typeface="Helvetica"/>
                <a:ea typeface="+mn-ea"/>
                <a:cs typeface="Helvetica"/>
              </a:rPr>
              <a:t>EJ200</a:t>
            </a:r>
            <a:endParaRPr sz="1582" kern="1200" spc="0">
              <a:solidFill>
                <a:prstClr val="black"/>
              </a:solidFill>
              <a:latin typeface="Helvetica"/>
              <a:ea typeface="+mn-ea"/>
              <a:cs typeface="Helvetica"/>
            </a:endParaRPr>
          </a:p>
          <a:p>
            <a:pPr marL="401822" lvl="1" indent="-196446" defTabSz="642915" hangingPunct="1">
              <a:lnSpc>
                <a:spcPct val="100000"/>
              </a:lnSpc>
              <a:spcBef>
                <a:spcPts val="844"/>
              </a:spcBef>
              <a:buFont typeface="Lucida Grande"/>
              <a:buChar char="✓"/>
              <a:tabLst>
                <a:tab pos="401822" algn="l"/>
              </a:tabLst>
            </a:pPr>
            <a:r>
              <a:rPr sz="1582" kern="1200" spc="11" dirty="0">
                <a:solidFill>
                  <a:prstClr val="black"/>
                </a:solidFill>
                <a:latin typeface="Helvetica"/>
                <a:ea typeface="+mn-ea"/>
                <a:cs typeface="Helvetica"/>
              </a:rPr>
              <a:t>Dimensione: 0.6 x 0.6 x </a:t>
            </a:r>
            <a:r>
              <a:rPr sz="1582" kern="1200" spc="14" dirty="0">
                <a:solidFill>
                  <a:prstClr val="black"/>
                </a:solidFill>
                <a:latin typeface="Helvetica"/>
                <a:ea typeface="+mn-ea"/>
                <a:cs typeface="Helvetica"/>
              </a:rPr>
              <a:t>5</a:t>
            </a:r>
            <a:r>
              <a:rPr sz="1582" kern="1200" spc="-14" dirty="0">
                <a:solidFill>
                  <a:prstClr val="black"/>
                </a:solidFill>
                <a:latin typeface="Helvetica"/>
                <a:ea typeface="+mn-ea"/>
                <a:cs typeface="Helvetica"/>
              </a:rPr>
              <a:t> </a:t>
            </a:r>
            <a:r>
              <a:rPr sz="1582" kern="1200" spc="11" dirty="0">
                <a:solidFill>
                  <a:prstClr val="black"/>
                </a:solidFill>
                <a:latin typeface="Helvetica"/>
                <a:ea typeface="+mn-ea"/>
                <a:cs typeface="Helvetica"/>
              </a:rPr>
              <a:t>cm</a:t>
            </a:r>
            <a:r>
              <a:rPr sz="1582" kern="1200" spc="15" baseline="20370" dirty="0">
                <a:solidFill>
                  <a:prstClr val="black"/>
                </a:solidFill>
                <a:latin typeface="Helvetica"/>
                <a:ea typeface="+mn-ea"/>
                <a:cs typeface="Helvetica"/>
              </a:rPr>
              <a:t>3</a:t>
            </a:r>
            <a:endParaRPr sz="1582" kern="1200" spc="0" baseline="20370">
              <a:solidFill>
                <a:prstClr val="black"/>
              </a:solidFill>
              <a:latin typeface="Helvetica"/>
              <a:ea typeface="+mn-ea"/>
              <a:cs typeface="Helvetica"/>
            </a:endParaRPr>
          </a:p>
          <a:p>
            <a:pPr marL="401822" lvl="1" indent="-196446" defTabSz="642915" hangingPunct="1">
              <a:lnSpc>
                <a:spcPct val="100000"/>
              </a:lnSpc>
              <a:spcBef>
                <a:spcPts val="844"/>
              </a:spcBef>
              <a:buFont typeface="Lucida Grande"/>
              <a:buChar char="✓"/>
              <a:tabLst>
                <a:tab pos="401822" algn="l"/>
              </a:tabLst>
            </a:pPr>
            <a:r>
              <a:rPr sz="1582" kern="1200" spc="11" dirty="0">
                <a:solidFill>
                  <a:prstClr val="black"/>
                </a:solidFill>
                <a:latin typeface="Helvetica"/>
                <a:ea typeface="+mn-ea"/>
                <a:cs typeface="Helvetica"/>
              </a:rPr>
              <a:t>Misura </a:t>
            </a:r>
            <a:r>
              <a:rPr sz="1582" kern="1200" spc="7" dirty="0">
                <a:solidFill>
                  <a:prstClr val="black"/>
                </a:solidFill>
                <a:latin typeface="Helvetica"/>
                <a:ea typeface="+mn-ea"/>
                <a:cs typeface="Helvetica"/>
              </a:rPr>
              <a:t>in </a:t>
            </a:r>
            <a:r>
              <a:rPr sz="1582" kern="1200" spc="11" dirty="0">
                <a:solidFill>
                  <a:prstClr val="black"/>
                </a:solidFill>
                <a:latin typeface="Helvetica"/>
                <a:ea typeface="+mn-ea"/>
                <a:cs typeface="Helvetica"/>
              </a:rPr>
              <a:t>energia per ottimizzare </a:t>
            </a:r>
            <a:r>
              <a:rPr sz="1582" kern="1200" spc="7" dirty="0">
                <a:solidFill>
                  <a:prstClr val="black"/>
                </a:solidFill>
                <a:latin typeface="Helvetica"/>
                <a:ea typeface="+mn-ea"/>
                <a:cs typeface="Helvetica"/>
              </a:rPr>
              <a:t>la </a:t>
            </a:r>
            <a:r>
              <a:rPr sz="1582" kern="1200" spc="11" dirty="0">
                <a:solidFill>
                  <a:prstClr val="black"/>
                </a:solidFill>
                <a:latin typeface="Helvetica"/>
                <a:ea typeface="+mn-ea"/>
                <a:cs typeface="Helvetica"/>
              </a:rPr>
              <a:t>reiezione del</a:t>
            </a:r>
            <a:r>
              <a:rPr sz="1582" kern="1200" spc="-4" dirty="0">
                <a:solidFill>
                  <a:prstClr val="black"/>
                </a:solidFill>
                <a:latin typeface="Helvetica"/>
                <a:ea typeface="+mn-ea"/>
                <a:cs typeface="Helvetica"/>
              </a:rPr>
              <a:t> </a:t>
            </a:r>
            <a:r>
              <a:rPr sz="1582" kern="1200" spc="11" dirty="0">
                <a:solidFill>
                  <a:prstClr val="black"/>
                </a:solidFill>
                <a:latin typeface="Helvetica"/>
                <a:ea typeface="+mn-ea"/>
                <a:cs typeface="Helvetica"/>
              </a:rPr>
              <a:t>fondo</a:t>
            </a:r>
            <a:endParaRPr sz="1582" kern="1200" spc="0">
              <a:solidFill>
                <a:prstClr val="black"/>
              </a:solidFill>
              <a:latin typeface="Helvetica"/>
              <a:ea typeface="+mn-ea"/>
              <a:cs typeface="Helvetica"/>
            </a:endParaRPr>
          </a:p>
        </p:txBody>
      </p:sp>
      <p:sp>
        <p:nvSpPr>
          <p:cNvPr id="3" name="object 3"/>
          <p:cNvSpPr txBox="1">
            <a:spLocks noGrp="1"/>
          </p:cNvSpPr>
          <p:nvPr>
            <p:ph type="title"/>
          </p:nvPr>
        </p:nvSpPr>
        <p:spPr>
          <a:xfrm>
            <a:off x="2747367" y="446484"/>
            <a:ext cx="6697266" cy="506685"/>
          </a:xfrm>
          <a:prstGeom prst="rect">
            <a:avLst/>
          </a:prstGeom>
          <a:ln w="50800">
            <a:solidFill>
              <a:srgbClr val="0365C0"/>
            </a:solidFill>
          </a:ln>
        </p:spPr>
        <p:txBody>
          <a:bodyPr vert="horz" wrap="square" lIns="0" tIns="116086" rIns="0" bIns="0" rtlCol="0">
            <a:spAutoFit/>
          </a:bodyPr>
          <a:lstStyle/>
          <a:p>
            <a:pPr algn="ctr">
              <a:spcBef>
                <a:spcPts val="914"/>
              </a:spcBef>
            </a:pPr>
            <a:r>
              <a:rPr spc="-25" dirty="0"/>
              <a:t>PAPRICA: </a:t>
            </a:r>
            <a:r>
              <a:rPr spc="-4" dirty="0"/>
              <a:t>il</a:t>
            </a:r>
            <a:r>
              <a:rPr spc="11" dirty="0"/>
              <a:t> </a:t>
            </a:r>
            <a:r>
              <a:rPr spc="-4" dirty="0"/>
              <a:t>detector</a:t>
            </a:r>
          </a:p>
        </p:txBody>
      </p:sp>
      <p:sp>
        <p:nvSpPr>
          <p:cNvPr id="4" name="object 4"/>
          <p:cNvSpPr/>
          <p:nvPr/>
        </p:nvSpPr>
        <p:spPr>
          <a:xfrm>
            <a:off x="8137736" y="1218165"/>
            <a:ext cx="2250281" cy="1634133"/>
          </a:xfrm>
          <a:prstGeom prst="rect">
            <a:avLst/>
          </a:prstGeom>
          <a:blipFill>
            <a:blip r:embed="rId2"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5" name="object 5"/>
          <p:cNvSpPr/>
          <p:nvPr/>
        </p:nvSpPr>
        <p:spPr>
          <a:xfrm>
            <a:off x="8138051" y="3426613"/>
            <a:ext cx="2332647" cy="2010232"/>
          </a:xfrm>
          <a:prstGeom prst="rect">
            <a:avLst/>
          </a:prstGeom>
          <a:blipFill>
            <a:blip r:embed="rId3"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6" name="object 6"/>
          <p:cNvSpPr txBox="1">
            <a:spLocks noGrp="1"/>
          </p:cNvSpPr>
          <p:nvPr>
            <p:ph type="sldNum" sz="quarter" idx="7"/>
          </p:nvPr>
        </p:nvSpPr>
        <p:spPr>
          <a:xfrm>
            <a:off x="5734906" y="4615713"/>
            <a:ext cx="134363" cy="169790"/>
          </a:xfrm>
          <a:prstGeom prst="rect">
            <a:avLst/>
          </a:prstGeom>
        </p:spPr>
        <p:txBody>
          <a:bodyPr vert="horz" wrap="square" lIns="0" tIns="0" rIns="0" bIns="0" rtlCol="0">
            <a:spAutoFit/>
          </a:bodyPr>
          <a:lstStyle/>
          <a:p>
            <a:pPr marL="26788" defTabSz="642915" hangingPunct="1">
              <a:lnSpc>
                <a:spcPts val="1297"/>
              </a:lnSpc>
              <a:spcBef>
                <a:spcPts val="0"/>
              </a:spcBef>
            </a:pPr>
            <a:fld id="{81D60167-4931-47E6-BA6A-407CBD079E47}" type="slidenum">
              <a:rPr kern="1200" spc="0" dirty="0">
                <a:solidFill>
                  <a:prstClr val="black"/>
                </a:solidFill>
                <a:ea typeface="+mn-ea"/>
              </a:rPr>
              <a:pPr marL="26788" defTabSz="642915" hangingPunct="1">
                <a:lnSpc>
                  <a:spcPts val="1297"/>
                </a:lnSpc>
                <a:spcBef>
                  <a:spcPts val="0"/>
                </a:spcBef>
              </a:pPr>
              <a:t>23</a:t>
            </a:fld>
            <a:endParaRPr kern="1200" spc="0" dirty="0">
              <a:solidFill>
                <a:prstClr val="black"/>
              </a:solidFill>
              <a:ea typeface="+mn-ea"/>
            </a:endParaRPr>
          </a:p>
        </p:txBody>
      </p:sp>
    </p:spTree>
    <p:extLst>
      <p:ext uri="{BB962C8B-B14F-4D97-AF65-F5344CB8AC3E}">
        <p14:creationId xmlns:p14="http://schemas.microsoft.com/office/powerpoint/2010/main" val="108631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5"/>
            </a:gs>
          </a:gsLst>
          <a:lin ang="5400000" scaled="0"/>
        </a:gradFill>
        <a:effectLst/>
      </p:bgPr>
    </p:bg>
    <p:spTree>
      <p:nvGrpSpPr>
        <p:cNvPr id="1" name=""/>
        <p:cNvGrpSpPr/>
        <p:nvPr/>
      </p:nvGrpSpPr>
      <p:grpSpPr>
        <a:xfrm>
          <a:off x="0" y="0"/>
          <a:ext cx="0" cy="0"/>
          <a:chOff x="0" y="0"/>
          <a:chExt cx="0" cy="0"/>
        </a:xfrm>
      </p:grpSpPr>
      <p:sp>
        <p:nvSpPr>
          <p:cNvPr id="2" name="object 2"/>
          <p:cNvSpPr txBox="1"/>
          <p:nvPr/>
        </p:nvSpPr>
        <p:spPr>
          <a:xfrm>
            <a:off x="6042422" y="6573500"/>
            <a:ext cx="89743" cy="160172"/>
          </a:xfrm>
          <a:prstGeom prst="rect">
            <a:avLst/>
          </a:prstGeom>
        </p:spPr>
        <p:txBody>
          <a:bodyPr vert="horz" wrap="square" lIns="0" tIns="0" rIns="0" bIns="0" rtlCol="0">
            <a:spAutoFit/>
          </a:bodyPr>
          <a:lstStyle/>
          <a:p>
            <a:pPr defTabSz="642915" hangingPunct="1">
              <a:lnSpc>
                <a:spcPts val="1227"/>
              </a:lnSpc>
              <a:spcBef>
                <a:spcPts val="0"/>
              </a:spcBef>
            </a:pPr>
            <a:r>
              <a:rPr sz="1266" kern="1200" spc="0" dirty="0">
                <a:solidFill>
                  <a:prstClr val="black"/>
                </a:solidFill>
                <a:latin typeface="Helvetica-Light"/>
                <a:ea typeface="+mn-ea"/>
                <a:cs typeface="Helvetica-Light"/>
              </a:rPr>
              <a:t>6</a:t>
            </a:r>
            <a:endParaRPr sz="1266" kern="1200" spc="0">
              <a:solidFill>
                <a:prstClr val="black"/>
              </a:solidFill>
              <a:latin typeface="Helvetica-Light"/>
              <a:ea typeface="+mn-ea"/>
              <a:cs typeface="Helvetica-Light"/>
            </a:endParaRPr>
          </a:p>
        </p:txBody>
      </p:sp>
      <p:sp>
        <p:nvSpPr>
          <p:cNvPr id="3" name="object 3"/>
          <p:cNvSpPr/>
          <p:nvPr/>
        </p:nvSpPr>
        <p:spPr>
          <a:xfrm>
            <a:off x="2747367" y="446484"/>
            <a:ext cx="6697266" cy="625078"/>
          </a:xfrm>
          <a:custGeom>
            <a:avLst/>
            <a:gdLst/>
            <a:ahLst/>
            <a:cxnLst/>
            <a:rect l="l" t="t" r="r" b="b"/>
            <a:pathLst>
              <a:path w="9525000" h="889000">
                <a:moveTo>
                  <a:pt x="0" y="0"/>
                </a:moveTo>
                <a:lnTo>
                  <a:pt x="9525000" y="0"/>
                </a:lnTo>
                <a:lnTo>
                  <a:pt x="9525000" y="889000"/>
                </a:lnTo>
                <a:lnTo>
                  <a:pt x="0" y="889000"/>
                </a:lnTo>
                <a:lnTo>
                  <a:pt x="0" y="0"/>
                </a:lnTo>
                <a:close/>
              </a:path>
            </a:pathLst>
          </a:custGeom>
          <a:ln w="50800">
            <a:solidFill>
              <a:srgbClr val="0365C0"/>
            </a:solidFill>
          </a:ln>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4" name="object 4"/>
          <p:cNvSpPr txBox="1">
            <a:spLocks noGrp="1"/>
          </p:cNvSpPr>
          <p:nvPr>
            <p:ph type="title"/>
          </p:nvPr>
        </p:nvSpPr>
        <p:spPr>
          <a:xfrm>
            <a:off x="4318992" y="553641"/>
            <a:ext cx="3549551" cy="398483"/>
          </a:xfrm>
          <a:prstGeom prst="rect">
            <a:avLst/>
          </a:prstGeom>
        </p:spPr>
        <p:txBody>
          <a:bodyPr vert="horz" wrap="square" lIns="0" tIns="8930" rIns="0" bIns="0" rtlCol="0">
            <a:spAutoFit/>
          </a:bodyPr>
          <a:lstStyle/>
          <a:p>
            <a:pPr marL="8929">
              <a:spcBef>
                <a:spcPts val="70"/>
              </a:spcBef>
            </a:pPr>
            <a:r>
              <a:rPr spc="-25" dirty="0"/>
              <a:t>PAPRICA: </a:t>
            </a:r>
            <a:r>
              <a:rPr spc="-4" dirty="0"/>
              <a:t>il</a:t>
            </a:r>
            <a:r>
              <a:rPr spc="-14" dirty="0"/>
              <a:t> </a:t>
            </a:r>
            <a:r>
              <a:rPr spc="-4" dirty="0"/>
              <a:t>tracciatore</a:t>
            </a:r>
          </a:p>
        </p:txBody>
      </p:sp>
      <p:sp>
        <p:nvSpPr>
          <p:cNvPr id="5" name="object 5"/>
          <p:cNvSpPr/>
          <p:nvPr/>
        </p:nvSpPr>
        <p:spPr>
          <a:xfrm>
            <a:off x="1631268" y="2832943"/>
            <a:ext cx="6386959" cy="1928813"/>
          </a:xfrm>
          <a:custGeom>
            <a:avLst/>
            <a:gdLst/>
            <a:ahLst/>
            <a:cxnLst/>
            <a:rect l="l" t="t" r="r" b="b"/>
            <a:pathLst>
              <a:path w="9083675" h="2743200">
                <a:moveTo>
                  <a:pt x="0" y="0"/>
                </a:moveTo>
                <a:lnTo>
                  <a:pt x="9083451" y="0"/>
                </a:lnTo>
                <a:lnTo>
                  <a:pt x="9083451" y="2743200"/>
                </a:lnTo>
                <a:lnTo>
                  <a:pt x="0" y="2743200"/>
                </a:lnTo>
                <a:lnTo>
                  <a:pt x="0" y="0"/>
                </a:lnTo>
                <a:close/>
              </a:path>
            </a:pathLst>
          </a:custGeom>
          <a:ln w="50800">
            <a:solidFill>
              <a:srgbClr val="0365C0"/>
            </a:solidFill>
          </a:ln>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6" name="object 6"/>
          <p:cNvSpPr txBox="1"/>
          <p:nvPr/>
        </p:nvSpPr>
        <p:spPr>
          <a:xfrm>
            <a:off x="1809750" y="2764632"/>
            <a:ext cx="6143179" cy="1944531"/>
          </a:xfrm>
          <a:prstGeom prst="rect">
            <a:avLst/>
          </a:prstGeom>
        </p:spPr>
        <p:txBody>
          <a:bodyPr vert="horz" wrap="square" lIns="0" tIns="119658" rIns="0" bIns="0" rtlCol="0">
            <a:spAutoFit/>
          </a:bodyPr>
          <a:lstStyle/>
          <a:p>
            <a:pPr marL="187517" indent="-160729" defTabSz="642915" hangingPunct="1">
              <a:lnSpc>
                <a:spcPct val="100000"/>
              </a:lnSpc>
              <a:spcBef>
                <a:spcPts val="942"/>
              </a:spcBef>
              <a:buClr>
                <a:srgbClr val="000000"/>
              </a:buClr>
              <a:buFontTx/>
              <a:buChar char="•"/>
              <a:tabLst>
                <a:tab pos="187517" algn="l"/>
              </a:tabLst>
            </a:pPr>
            <a:r>
              <a:rPr sz="1617" b="1" kern="1200" spc="-11" dirty="0">
                <a:solidFill>
                  <a:srgbClr val="0365C0"/>
                </a:solidFill>
                <a:latin typeface="Helvetica"/>
                <a:ea typeface="+mn-ea"/>
                <a:cs typeface="Helvetica"/>
              </a:rPr>
              <a:t>Tracciatore </a:t>
            </a:r>
            <a:r>
              <a:rPr sz="1617" b="1" kern="1200" spc="0" dirty="0">
                <a:solidFill>
                  <a:srgbClr val="0365C0"/>
                </a:solidFill>
                <a:latin typeface="Helvetica"/>
                <a:ea typeface="+mn-ea"/>
                <a:cs typeface="Helvetica"/>
              </a:rPr>
              <a:t>a MAPS al </a:t>
            </a:r>
            <a:r>
              <a:rPr sz="1617" b="1" kern="1200" spc="-4" dirty="0">
                <a:solidFill>
                  <a:srgbClr val="0365C0"/>
                </a:solidFill>
                <a:latin typeface="Helvetica"/>
                <a:ea typeface="+mn-ea"/>
                <a:cs typeface="Helvetica"/>
              </a:rPr>
              <a:t>silicio: ALPIDE (ALice PIxel</a:t>
            </a:r>
            <a:r>
              <a:rPr sz="1617" b="1" kern="1200" spc="-25" dirty="0">
                <a:solidFill>
                  <a:srgbClr val="0365C0"/>
                </a:solidFill>
                <a:latin typeface="Helvetica"/>
                <a:ea typeface="+mn-ea"/>
                <a:cs typeface="Helvetica"/>
              </a:rPr>
              <a:t> </a:t>
            </a:r>
            <a:r>
              <a:rPr sz="1617" b="1" kern="1200" spc="-4" dirty="0">
                <a:solidFill>
                  <a:srgbClr val="0365C0"/>
                </a:solidFill>
                <a:latin typeface="Helvetica"/>
                <a:ea typeface="+mn-ea"/>
                <a:cs typeface="Helvetica"/>
              </a:rPr>
              <a:t>DEtector)</a:t>
            </a:r>
            <a:endParaRPr sz="1617" kern="1200" spc="0">
              <a:solidFill>
                <a:prstClr val="black"/>
              </a:solidFill>
              <a:latin typeface="Helvetica"/>
              <a:ea typeface="+mn-ea"/>
              <a:cs typeface="Helvetica"/>
            </a:endParaRPr>
          </a:p>
          <a:p>
            <a:pPr marL="419680" marR="21430" lvl="1" indent="-223234" defTabSz="642915" hangingPunct="1">
              <a:lnSpc>
                <a:spcPct val="101400"/>
              </a:lnSpc>
              <a:spcBef>
                <a:spcPts val="844"/>
              </a:spcBef>
              <a:buFont typeface="Lucida Grande"/>
              <a:buChar char="✓"/>
              <a:tabLst>
                <a:tab pos="419680" algn="l"/>
              </a:tabLst>
            </a:pPr>
            <a:r>
              <a:rPr sz="1617" kern="1200" spc="-4" dirty="0">
                <a:solidFill>
                  <a:prstClr val="black"/>
                </a:solidFill>
                <a:latin typeface="Helvetica"/>
                <a:ea typeface="+mn-ea"/>
                <a:cs typeface="Helvetica"/>
              </a:rPr>
              <a:t>Material </a:t>
            </a:r>
            <a:r>
              <a:rPr sz="1617" kern="1200" spc="0" dirty="0">
                <a:solidFill>
                  <a:prstClr val="black"/>
                </a:solidFill>
                <a:latin typeface="Helvetica"/>
                <a:ea typeface="+mn-ea"/>
                <a:cs typeface="Helvetica"/>
              </a:rPr>
              <a:t>budget </a:t>
            </a:r>
            <a:r>
              <a:rPr sz="1617" kern="1200" spc="-4" dirty="0">
                <a:solidFill>
                  <a:prstClr val="black"/>
                </a:solidFill>
                <a:latin typeface="Helvetica"/>
                <a:ea typeface="+mn-ea"/>
                <a:cs typeface="Helvetica"/>
              </a:rPr>
              <a:t>ridotto </a:t>
            </a:r>
            <a:r>
              <a:rPr sz="1617" kern="1200" spc="0" dirty="0">
                <a:solidFill>
                  <a:prstClr val="black"/>
                </a:solidFill>
                <a:latin typeface="Helvetica"/>
                <a:ea typeface="+mn-ea"/>
                <a:cs typeface="Helvetica"/>
              </a:rPr>
              <a:t>(100 </a:t>
            </a:r>
            <a:r>
              <a:rPr sz="1617" kern="1200" spc="-4" dirty="0">
                <a:solidFill>
                  <a:prstClr val="black"/>
                </a:solidFill>
                <a:latin typeface="Helvetica"/>
                <a:ea typeface="+mn-ea"/>
                <a:cs typeface="Helvetica"/>
              </a:rPr>
              <a:t>μm </a:t>
            </a:r>
            <a:r>
              <a:rPr sz="1617" kern="1200" spc="0" dirty="0">
                <a:solidFill>
                  <a:prstClr val="black"/>
                </a:solidFill>
                <a:latin typeface="Helvetica"/>
                <a:ea typeface="+mn-ea"/>
                <a:cs typeface="Helvetica"/>
              </a:rPr>
              <a:t>spessore + </a:t>
            </a:r>
            <a:r>
              <a:rPr sz="1617" kern="1200" spc="-4" dirty="0">
                <a:solidFill>
                  <a:prstClr val="black"/>
                </a:solidFill>
                <a:latin typeface="Helvetica"/>
                <a:ea typeface="+mn-ea"/>
                <a:cs typeface="Helvetica"/>
              </a:rPr>
              <a:t>FPC: x/X0 </a:t>
            </a:r>
            <a:r>
              <a:rPr sz="1617" kern="1200" spc="0" dirty="0">
                <a:solidFill>
                  <a:prstClr val="black"/>
                </a:solidFill>
                <a:latin typeface="Helvetica"/>
                <a:ea typeface="+mn-ea"/>
                <a:cs typeface="Helvetica"/>
              </a:rPr>
              <a:t>~ </a:t>
            </a:r>
            <a:r>
              <a:rPr sz="1617" kern="1200" spc="-4" dirty="0">
                <a:solidFill>
                  <a:prstClr val="black"/>
                </a:solidFill>
                <a:latin typeface="Helvetica"/>
                <a:ea typeface="+mn-ea"/>
                <a:cs typeface="Helvetica"/>
              </a:rPr>
              <a:t>0.2%)  </a:t>
            </a:r>
            <a:r>
              <a:rPr sz="1617" kern="1200" spc="0" dirty="0">
                <a:solidFill>
                  <a:prstClr val="black"/>
                </a:solidFill>
                <a:latin typeface="Helvetica"/>
                <a:ea typeface="+mn-ea"/>
                <a:cs typeface="Helvetica"/>
              </a:rPr>
              <a:t>per minimizzare</a:t>
            </a:r>
            <a:r>
              <a:rPr sz="1617" kern="1200" spc="-7" dirty="0">
                <a:solidFill>
                  <a:prstClr val="black"/>
                </a:solidFill>
                <a:latin typeface="Helvetica"/>
                <a:ea typeface="+mn-ea"/>
                <a:cs typeface="Helvetica"/>
              </a:rPr>
              <a:t> </a:t>
            </a:r>
            <a:r>
              <a:rPr sz="1617" kern="1200" spc="0" dirty="0">
                <a:solidFill>
                  <a:prstClr val="black"/>
                </a:solidFill>
                <a:latin typeface="Helvetica"/>
                <a:ea typeface="+mn-ea"/>
                <a:cs typeface="Helvetica"/>
              </a:rPr>
              <a:t>MS</a:t>
            </a:r>
            <a:endParaRPr sz="1617" kern="1200" spc="0">
              <a:solidFill>
                <a:prstClr val="black"/>
              </a:solidFill>
              <a:latin typeface="Helvetica"/>
              <a:ea typeface="+mn-ea"/>
              <a:cs typeface="Helvetica"/>
            </a:endParaRPr>
          </a:p>
          <a:p>
            <a:pPr marL="419680" marR="660327" lvl="1" indent="-223234" defTabSz="642915" hangingPunct="1">
              <a:lnSpc>
                <a:spcPct val="101400"/>
              </a:lnSpc>
              <a:spcBef>
                <a:spcPts val="844"/>
              </a:spcBef>
              <a:buFont typeface="Lucida Grande"/>
              <a:buChar char="✓"/>
              <a:tabLst>
                <a:tab pos="419680" algn="l"/>
              </a:tabLst>
            </a:pPr>
            <a:r>
              <a:rPr sz="1617" kern="1200" spc="0" dirty="0">
                <a:solidFill>
                  <a:prstClr val="black"/>
                </a:solidFill>
                <a:latin typeface="Helvetica"/>
                <a:ea typeface="+mn-ea"/>
                <a:cs typeface="Helvetica"/>
              </a:rPr>
              <a:t>Risoluzione spaziale ~ 5 </a:t>
            </a:r>
            <a:r>
              <a:rPr sz="1617" kern="1200" spc="-4" dirty="0">
                <a:solidFill>
                  <a:prstClr val="black"/>
                </a:solidFill>
                <a:latin typeface="Helvetica"/>
                <a:ea typeface="+mn-ea"/>
                <a:cs typeface="Helvetica"/>
              </a:rPr>
              <a:t>μm </a:t>
            </a:r>
            <a:r>
              <a:rPr sz="1617" kern="1200" spc="0" dirty="0">
                <a:solidFill>
                  <a:prstClr val="black"/>
                </a:solidFill>
                <a:latin typeface="Helvetica"/>
                <a:ea typeface="+mn-ea"/>
                <a:cs typeface="Helvetica"/>
              </a:rPr>
              <a:t>per </a:t>
            </a:r>
            <a:r>
              <a:rPr sz="1617" kern="1200" spc="-4" dirty="0">
                <a:solidFill>
                  <a:prstClr val="black"/>
                </a:solidFill>
                <a:latin typeface="Helvetica"/>
                <a:ea typeface="+mn-ea"/>
                <a:cs typeface="Helvetica"/>
              </a:rPr>
              <a:t>MIP </a:t>
            </a:r>
            <a:r>
              <a:rPr sz="1617" kern="1200" spc="0" dirty="0">
                <a:solidFill>
                  <a:prstClr val="black"/>
                </a:solidFill>
                <a:latin typeface="Helvetica"/>
                <a:ea typeface="+mn-ea"/>
                <a:cs typeface="Helvetica"/>
              </a:rPr>
              <a:t>(per la risoluzione  </a:t>
            </a:r>
            <a:r>
              <a:rPr sz="1617" kern="1200" spc="-4" dirty="0">
                <a:solidFill>
                  <a:prstClr val="black"/>
                </a:solidFill>
                <a:latin typeface="Helvetica"/>
                <a:ea typeface="+mn-ea"/>
                <a:cs typeface="Helvetica"/>
              </a:rPr>
              <a:t>richiesta </a:t>
            </a:r>
            <a:r>
              <a:rPr sz="1617" kern="1200" spc="0" dirty="0">
                <a:solidFill>
                  <a:prstClr val="black"/>
                </a:solidFill>
                <a:latin typeface="Helvetica"/>
                <a:ea typeface="+mn-ea"/>
                <a:cs typeface="Helvetica"/>
              </a:rPr>
              <a:t>sulla pozione di emissione del gamma</a:t>
            </a:r>
            <a:r>
              <a:rPr sz="1617" kern="1200" spc="-18" dirty="0">
                <a:solidFill>
                  <a:prstClr val="black"/>
                </a:solidFill>
                <a:latin typeface="Helvetica"/>
                <a:ea typeface="+mn-ea"/>
                <a:cs typeface="Helvetica"/>
              </a:rPr>
              <a:t> </a:t>
            </a:r>
            <a:r>
              <a:rPr sz="1617" kern="1200" spc="-4" dirty="0">
                <a:solidFill>
                  <a:prstClr val="black"/>
                </a:solidFill>
                <a:latin typeface="Helvetica"/>
                <a:ea typeface="+mn-ea"/>
                <a:cs typeface="Helvetica"/>
              </a:rPr>
              <a:t>prompt)</a:t>
            </a:r>
            <a:endParaRPr sz="1617" kern="1200" spc="0">
              <a:solidFill>
                <a:prstClr val="black"/>
              </a:solidFill>
              <a:latin typeface="Helvetica"/>
              <a:ea typeface="+mn-ea"/>
              <a:cs typeface="Helvetica"/>
            </a:endParaRPr>
          </a:p>
          <a:p>
            <a:pPr marL="419680" lvl="1" indent="-223234" defTabSz="642915" hangingPunct="1">
              <a:lnSpc>
                <a:spcPct val="100000"/>
              </a:lnSpc>
              <a:spcBef>
                <a:spcPts val="872"/>
              </a:spcBef>
              <a:buFont typeface="Lucida Grande"/>
              <a:buChar char="✓"/>
              <a:tabLst>
                <a:tab pos="419680" algn="l"/>
              </a:tabLst>
            </a:pPr>
            <a:r>
              <a:rPr sz="1617" kern="1200" spc="-4" dirty="0">
                <a:solidFill>
                  <a:prstClr val="black"/>
                </a:solidFill>
                <a:latin typeface="Helvetica"/>
                <a:ea typeface="+mn-ea"/>
                <a:cs typeface="Helvetica"/>
              </a:rPr>
              <a:t>Rate capability </a:t>
            </a:r>
            <a:r>
              <a:rPr sz="1617" kern="1200" spc="0" dirty="0">
                <a:solidFill>
                  <a:prstClr val="black"/>
                </a:solidFill>
                <a:latin typeface="Helvetica"/>
                <a:ea typeface="+mn-ea"/>
                <a:cs typeface="Helvetica"/>
              </a:rPr>
              <a:t>&gt; 200 kHz/cm</a:t>
            </a:r>
            <a:r>
              <a:rPr sz="1582" kern="1200" spc="0" baseline="20370" dirty="0">
                <a:solidFill>
                  <a:prstClr val="black"/>
                </a:solidFill>
                <a:latin typeface="Helvetica"/>
                <a:ea typeface="+mn-ea"/>
                <a:cs typeface="Helvetica"/>
              </a:rPr>
              <a:t>2 </a:t>
            </a:r>
            <a:r>
              <a:rPr sz="1617" kern="1200" spc="0" dirty="0">
                <a:solidFill>
                  <a:prstClr val="black"/>
                </a:solidFill>
                <a:latin typeface="Helvetica"/>
                <a:ea typeface="+mn-ea"/>
                <a:cs typeface="Helvetica"/>
              </a:rPr>
              <a:t>(per massimizzare la</a:t>
            </a:r>
            <a:r>
              <a:rPr sz="1617" kern="1200" spc="7" dirty="0">
                <a:solidFill>
                  <a:prstClr val="black"/>
                </a:solidFill>
                <a:latin typeface="Helvetica"/>
                <a:ea typeface="+mn-ea"/>
                <a:cs typeface="Helvetica"/>
              </a:rPr>
              <a:t> </a:t>
            </a:r>
            <a:r>
              <a:rPr sz="1617" kern="1200" spc="-4" dirty="0">
                <a:solidFill>
                  <a:prstClr val="black"/>
                </a:solidFill>
                <a:latin typeface="Helvetica"/>
                <a:ea typeface="+mn-ea"/>
                <a:cs typeface="Helvetica"/>
              </a:rPr>
              <a:t>statistica)</a:t>
            </a:r>
            <a:endParaRPr sz="1617" kern="1200" spc="0">
              <a:solidFill>
                <a:prstClr val="black"/>
              </a:solidFill>
              <a:latin typeface="Helvetica"/>
              <a:ea typeface="+mn-ea"/>
              <a:cs typeface="Helvetica"/>
            </a:endParaRPr>
          </a:p>
        </p:txBody>
      </p:sp>
      <p:sp>
        <p:nvSpPr>
          <p:cNvPr id="7" name="object 7"/>
          <p:cNvSpPr txBox="1"/>
          <p:nvPr/>
        </p:nvSpPr>
        <p:spPr>
          <a:xfrm>
            <a:off x="8177369" y="2998901"/>
            <a:ext cx="2334667" cy="1744130"/>
          </a:xfrm>
          <a:prstGeom prst="rect">
            <a:avLst/>
          </a:prstGeom>
          <a:ln w="50800">
            <a:solidFill>
              <a:srgbClr val="0365C0"/>
            </a:solidFill>
          </a:ln>
        </p:spPr>
        <p:txBody>
          <a:bodyPr vert="horz" wrap="square" lIns="0" tIns="56704" rIns="0" bIns="0" rtlCol="0">
            <a:spAutoFit/>
          </a:bodyPr>
          <a:lstStyle/>
          <a:p>
            <a:pPr marL="106260" marR="105367" indent="10268" algn="ctr" defTabSz="642915" hangingPunct="1">
              <a:lnSpc>
                <a:spcPts val="2180"/>
              </a:lnSpc>
              <a:spcBef>
                <a:spcPts val="446"/>
              </a:spcBef>
            </a:pPr>
            <a:r>
              <a:rPr sz="1828" b="1" u="heavy" kern="1200" spc="-4" dirty="0">
                <a:solidFill>
                  <a:prstClr val="black"/>
                </a:solidFill>
                <a:uFill>
                  <a:solidFill>
                    <a:srgbClr val="000000"/>
                  </a:solidFill>
                </a:uFill>
                <a:latin typeface="Helvetica"/>
                <a:ea typeface="+mn-ea"/>
                <a:cs typeface="Helvetica"/>
              </a:rPr>
              <a:t>ALICE LNF task</a:t>
            </a:r>
            <a:r>
              <a:rPr sz="1828" kern="1200" spc="-4" dirty="0">
                <a:solidFill>
                  <a:prstClr val="black"/>
                </a:solidFill>
                <a:latin typeface="Helvetica"/>
                <a:ea typeface="+mn-ea"/>
                <a:cs typeface="Helvetica"/>
              </a:rPr>
              <a:t>:  </a:t>
            </a:r>
            <a:r>
              <a:rPr sz="1828" kern="1200" spc="0" dirty="0">
                <a:solidFill>
                  <a:prstClr val="black"/>
                </a:solidFill>
                <a:latin typeface="Helvetica"/>
                <a:ea typeface="+mn-ea"/>
                <a:cs typeface="Helvetica"/>
              </a:rPr>
              <a:t>esperienza</a:t>
            </a:r>
            <a:r>
              <a:rPr sz="1828" kern="1200" spc="-42" dirty="0">
                <a:solidFill>
                  <a:prstClr val="black"/>
                </a:solidFill>
                <a:latin typeface="Helvetica"/>
                <a:ea typeface="+mn-ea"/>
                <a:cs typeface="Helvetica"/>
              </a:rPr>
              <a:t> </a:t>
            </a:r>
            <a:r>
              <a:rPr sz="1828" kern="1200" spc="-4" dirty="0">
                <a:solidFill>
                  <a:prstClr val="black"/>
                </a:solidFill>
                <a:latin typeface="Helvetica"/>
                <a:ea typeface="+mn-ea"/>
                <a:cs typeface="Helvetica"/>
              </a:rPr>
              <a:t>acquisita  </a:t>
            </a:r>
            <a:r>
              <a:rPr sz="1828" kern="1200" spc="0" dirty="0">
                <a:solidFill>
                  <a:prstClr val="black"/>
                </a:solidFill>
                <a:latin typeface="Helvetica"/>
                <a:ea typeface="+mn-ea"/>
                <a:cs typeface="Helvetica"/>
              </a:rPr>
              <a:t>nella produzione  </a:t>
            </a:r>
            <a:r>
              <a:rPr sz="1828" kern="1200" spc="-4" dirty="0">
                <a:solidFill>
                  <a:prstClr val="black"/>
                </a:solidFill>
                <a:latin typeface="Helvetica"/>
                <a:ea typeface="+mn-ea"/>
                <a:cs typeface="Helvetica"/>
              </a:rPr>
              <a:t>dell’ITS, rivelatore </a:t>
            </a:r>
            <a:r>
              <a:rPr sz="1828" kern="1200" spc="0" dirty="0">
                <a:solidFill>
                  <a:prstClr val="black"/>
                </a:solidFill>
                <a:latin typeface="Helvetica"/>
                <a:ea typeface="+mn-ea"/>
                <a:cs typeface="Helvetica"/>
              </a:rPr>
              <a:t>di  </a:t>
            </a:r>
            <a:r>
              <a:rPr sz="1828" kern="1200" spc="-4" dirty="0">
                <a:solidFill>
                  <a:prstClr val="black"/>
                </a:solidFill>
                <a:latin typeface="Helvetica"/>
                <a:ea typeface="+mn-ea"/>
                <a:cs typeface="Helvetica"/>
              </a:rPr>
              <a:t>vertice </a:t>
            </a:r>
            <a:r>
              <a:rPr sz="1828" kern="1200" spc="0" dirty="0">
                <a:solidFill>
                  <a:prstClr val="black"/>
                </a:solidFill>
                <a:latin typeface="Helvetica"/>
                <a:ea typeface="+mn-ea"/>
                <a:cs typeface="Helvetica"/>
              </a:rPr>
              <a:t>di </a:t>
            </a:r>
            <a:r>
              <a:rPr sz="1828" kern="1200" spc="-4" dirty="0">
                <a:solidFill>
                  <a:prstClr val="black"/>
                </a:solidFill>
                <a:latin typeface="Helvetica"/>
                <a:ea typeface="+mn-ea"/>
                <a:cs typeface="Helvetica"/>
              </a:rPr>
              <a:t>ALICE </a:t>
            </a:r>
            <a:r>
              <a:rPr sz="1828" kern="1200" spc="0" dirty="0">
                <a:solidFill>
                  <a:prstClr val="black"/>
                </a:solidFill>
                <a:latin typeface="Helvetica"/>
                <a:ea typeface="+mn-ea"/>
                <a:cs typeface="Helvetica"/>
              </a:rPr>
              <a:t>ad  </a:t>
            </a:r>
            <a:r>
              <a:rPr sz="1828" kern="1200" spc="-4" dirty="0">
                <a:solidFill>
                  <a:prstClr val="black"/>
                </a:solidFill>
                <a:latin typeface="Helvetica"/>
                <a:ea typeface="+mn-ea"/>
                <a:cs typeface="Helvetica"/>
              </a:rPr>
              <a:t>ALPIDE</a:t>
            </a:r>
            <a:endParaRPr sz="1828" kern="1200" spc="0" dirty="0">
              <a:solidFill>
                <a:prstClr val="black"/>
              </a:solidFill>
              <a:latin typeface="Helvetica"/>
              <a:ea typeface="+mn-ea"/>
              <a:cs typeface="Helvetica"/>
            </a:endParaRPr>
          </a:p>
        </p:txBody>
      </p:sp>
      <p:sp>
        <p:nvSpPr>
          <p:cNvPr id="8" name="object 8"/>
          <p:cNvSpPr/>
          <p:nvPr/>
        </p:nvSpPr>
        <p:spPr>
          <a:xfrm>
            <a:off x="1730588" y="4835203"/>
            <a:ext cx="6331148" cy="2022797"/>
          </a:xfrm>
          <a:prstGeom prst="rect">
            <a:avLst/>
          </a:prstGeom>
          <a:blipFill>
            <a:blip r:embed="rId2"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9" name="object 9"/>
          <p:cNvSpPr txBox="1"/>
          <p:nvPr/>
        </p:nvSpPr>
        <p:spPr>
          <a:xfrm>
            <a:off x="8177369" y="5069852"/>
            <a:ext cx="2334667" cy="1462902"/>
          </a:xfrm>
          <a:prstGeom prst="rect">
            <a:avLst/>
          </a:prstGeom>
          <a:ln w="50800">
            <a:solidFill>
              <a:srgbClr val="0365C0"/>
            </a:solidFill>
          </a:ln>
        </p:spPr>
        <p:txBody>
          <a:bodyPr vert="horz" wrap="square" lIns="0" tIns="57596" rIns="0" bIns="0" rtlCol="0">
            <a:spAutoFit/>
          </a:bodyPr>
          <a:lstStyle/>
          <a:p>
            <a:pPr marL="106260" marR="105813" indent="-1339" algn="ctr" defTabSz="642915" hangingPunct="1">
              <a:lnSpc>
                <a:spcPts val="2180"/>
              </a:lnSpc>
              <a:spcBef>
                <a:spcPts val="453"/>
              </a:spcBef>
            </a:pPr>
            <a:r>
              <a:rPr sz="1828" kern="1200" spc="-4" dirty="0">
                <a:solidFill>
                  <a:prstClr val="black"/>
                </a:solidFill>
                <a:latin typeface="Helvetica"/>
                <a:ea typeface="+mn-ea"/>
                <a:cs typeface="Helvetica"/>
              </a:rPr>
              <a:t>Materiale </a:t>
            </a:r>
            <a:r>
              <a:rPr sz="1828" kern="1200" spc="0" dirty="0">
                <a:solidFill>
                  <a:prstClr val="black"/>
                </a:solidFill>
                <a:latin typeface="Helvetica"/>
                <a:ea typeface="+mn-ea"/>
                <a:cs typeface="Helvetica"/>
              </a:rPr>
              <a:t>del  </a:t>
            </a:r>
            <a:r>
              <a:rPr sz="1828" kern="1200" spc="-4" dirty="0">
                <a:solidFill>
                  <a:prstClr val="black"/>
                </a:solidFill>
                <a:latin typeface="Helvetica"/>
                <a:ea typeface="+mn-ea"/>
                <a:cs typeface="Helvetica"/>
              </a:rPr>
              <a:t>tracciatore arrivato</a:t>
            </a:r>
            <a:r>
              <a:rPr sz="1828" kern="1200" spc="-11" dirty="0">
                <a:solidFill>
                  <a:prstClr val="black"/>
                </a:solidFill>
                <a:latin typeface="Helvetica"/>
                <a:ea typeface="+mn-ea"/>
                <a:cs typeface="Helvetica"/>
              </a:rPr>
              <a:t> </a:t>
            </a:r>
            <a:r>
              <a:rPr sz="1828" kern="1200" spc="0" dirty="0">
                <a:solidFill>
                  <a:prstClr val="black"/>
                </a:solidFill>
                <a:latin typeface="Helvetica"/>
                <a:ea typeface="+mn-ea"/>
                <a:cs typeface="Helvetica"/>
              </a:rPr>
              <a:t>a  fine</a:t>
            </a:r>
            <a:r>
              <a:rPr sz="1828" kern="1200" spc="-7" dirty="0">
                <a:solidFill>
                  <a:prstClr val="black"/>
                </a:solidFill>
                <a:latin typeface="Helvetica"/>
                <a:ea typeface="+mn-ea"/>
                <a:cs typeface="Helvetica"/>
              </a:rPr>
              <a:t> </a:t>
            </a:r>
            <a:r>
              <a:rPr sz="1828" kern="1200" spc="-4" dirty="0">
                <a:solidFill>
                  <a:prstClr val="black"/>
                </a:solidFill>
                <a:latin typeface="Helvetica"/>
                <a:ea typeface="+mn-ea"/>
                <a:cs typeface="Helvetica"/>
              </a:rPr>
              <a:t>ottobre.</a:t>
            </a:r>
            <a:endParaRPr sz="1828" kern="1200" spc="0">
              <a:solidFill>
                <a:prstClr val="black"/>
              </a:solidFill>
              <a:latin typeface="Helvetica"/>
              <a:ea typeface="+mn-ea"/>
              <a:cs typeface="Helvetica"/>
            </a:endParaRPr>
          </a:p>
          <a:p>
            <a:pPr marL="168764" marR="159389" indent="-6251" algn="ctr" defTabSz="642915" hangingPunct="1">
              <a:lnSpc>
                <a:spcPts val="2180"/>
              </a:lnSpc>
              <a:spcBef>
                <a:spcPts val="0"/>
              </a:spcBef>
            </a:pPr>
            <a:r>
              <a:rPr sz="1828" kern="1200" spc="-4" dirty="0">
                <a:solidFill>
                  <a:prstClr val="black"/>
                </a:solidFill>
                <a:latin typeface="Helvetica"/>
                <a:ea typeface="+mn-ea"/>
                <a:cs typeface="Helvetica"/>
              </a:rPr>
              <a:t>Assemblato set-up  </a:t>
            </a:r>
            <a:r>
              <a:rPr sz="1828" kern="1200" spc="0" dirty="0">
                <a:solidFill>
                  <a:prstClr val="black"/>
                </a:solidFill>
                <a:latin typeface="Helvetica"/>
                <a:ea typeface="+mn-ea"/>
                <a:cs typeface="Helvetica"/>
              </a:rPr>
              <a:t>per </a:t>
            </a:r>
            <a:r>
              <a:rPr sz="1828" kern="1200" spc="-4" dirty="0">
                <a:solidFill>
                  <a:prstClr val="black"/>
                </a:solidFill>
                <a:latin typeface="Helvetica"/>
                <a:ea typeface="+mn-ea"/>
                <a:cs typeface="Helvetica"/>
              </a:rPr>
              <a:t>test </a:t>
            </a:r>
            <a:r>
              <a:rPr sz="1828" kern="1200" spc="0" dirty="0">
                <a:solidFill>
                  <a:prstClr val="black"/>
                </a:solidFill>
                <a:latin typeface="Helvetica"/>
                <a:ea typeface="+mn-ea"/>
                <a:cs typeface="Helvetica"/>
              </a:rPr>
              <a:t>del</a:t>
            </a:r>
            <a:r>
              <a:rPr sz="1828" kern="1200" spc="-63" dirty="0">
                <a:solidFill>
                  <a:prstClr val="black"/>
                </a:solidFill>
                <a:latin typeface="Helvetica"/>
                <a:ea typeface="+mn-ea"/>
                <a:cs typeface="Helvetica"/>
              </a:rPr>
              <a:t> </a:t>
            </a:r>
            <a:r>
              <a:rPr sz="1828" kern="1200" spc="0" dirty="0">
                <a:solidFill>
                  <a:prstClr val="black"/>
                </a:solidFill>
                <a:latin typeface="Helvetica"/>
                <a:ea typeface="+mn-ea"/>
                <a:cs typeface="Helvetica"/>
              </a:rPr>
              <a:t>readout</a:t>
            </a:r>
            <a:endParaRPr sz="1828" kern="1200" spc="0">
              <a:solidFill>
                <a:prstClr val="black"/>
              </a:solidFill>
              <a:latin typeface="Helvetica"/>
              <a:ea typeface="+mn-ea"/>
              <a:cs typeface="Helvetica"/>
            </a:endParaRPr>
          </a:p>
        </p:txBody>
      </p:sp>
      <p:sp>
        <p:nvSpPr>
          <p:cNvPr id="10" name="object 10"/>
          <p:cNvSpPr txBox="1"/>
          <p:nvPr/>
        </p:nvSpPr>
        <p:spPr>
          <a:xfrm>
            <a:off x="8177369" y="1204771"/>
            <a:ext cx="2334667" cy="1461100"/>
          </a:xfrm>
          <a:prstGeom prst="rect">
            <a:avLst/>
          </a:prstGeom>
          <a:ln w="50800">
            <a:solidFill>
              <a:srgbClr val="0365C0"/>
            </a:solidFill>
          </a:ln>
        </p:spPr>
        <p:txBody>
          <a:bodyPr vert="horz" wrap="square" lIns="0" tIns="55811" rIns="0" bIns="0" rtlCol="0">
            <a:spAutoFit/>
          </a:bodyPr>
          <a:lstStyle/>
          <a:p>
            <a:pPr marL="106260" marR="105367" indent="446" algn="ctr" defTabSz="642915" hangingPunct="1">
              <a:lnSpc>
                <a:spcPts val="2180"/>
              </a:lnSpc>
              <a:spcBef>
                <a:spcPts val="439"/>
              </a:spcBef>
            </a:pPr>
            <a:r>
              <a:rPr sz="1828" kern="1200" spc="-53" dirty="0">
                <a:solidFill>
                  <a:prstClr val="black"/>
                </a:solidFill>
                <a:latin typeface="Helvetica"/>
                <a:ea typeface="+mn-ea"/>
                <a:cs typeface="Helvetica"/>
              </a:rPr>
              <a:t>Team </a:t>
            </a:r>
            <a:r>
              <a:rPr sz="1828" kern="1200" spc="0" dirty="0">
                <a:solidFill>
                  <a:prstClr val="black"/>
                </a:solidFill>
                <a:latin typeface="Helvetica"/>
                <a:ea typeface="+mn-ea"/>
                <a:cs typeface="Helvetica"/>
              </a:rPr>
              <a:t>di </a:t>
            </a:r>
            <a:r>
              <a:rPr sz="1828" kern="1200" spc="-4" dirty="0">
                <a:solidFill>
                  <a:prstClr val="black"/>
                </a:solidFill>
                <a:latin typeface="Helvetica"/>
                <a:ea typeface="+mn-ea"/>
                <a:cs typeface="Helvetica"/>
              </a:rPr>
              <a:t>tecnici </a:t>
            </a:r>
            <a:r>
              <a:rPr sz="1828" kern="1200" spc="0" dirty="0">
                <a:solidFill>
                  <a:prstClr val="black"/>
                </a:solidFill>
                <a:latin typeface="Helvetica"/>
                <a:ea typeface="+mn-ea"/>
                <a:cs typeface="Helvetica"/>
              </a:rPr>
              <a:t>con  esperienza</a:t>
            </a:r>
            <a:r>
              <a:rPr sz="1828" kern="1200" spc="-49" dirty="0">
                <a:solidFill>
                  <a:prstClr val="black"/>
                </a:solidFill>
                <a:latin typeface="Helvetica"/>
                <a:ea typeface="+mn-ea"/>
                <a:cs typeface="Helvetica"/>
              </a:rPr>
              <a:t> </a:t>
            </a:r>
            <a:r>
              <a:rPr sz="1828" kern="1200" spc="-4" dirty="0">
                <a:solidFill>
                  <a:prstClr val="black"/>
                </a:solidFill>
                <a:latin typeface="Helvetica"/>
                <a:ea typeface="+mn-ea"/>
                <a:cs typeface="Helvetica"/>
              </a:rPr>
              <a:t>maturata  </a:t>
            </a:r>
            <a:r>
              <a:rPr sz="1828" kern="1200" spc="0" dirty="0">
                <a:solidFill>
                  <a:prstClr val="black"/>
                </a:solidFill>
                <a:latin typeface="Helvetica"/>
                <a:ea typeface="+mn-ea"/>
                <a:cs typeface="Helvetica"/>
              </a:rPr>
              <a:t>a lavorare con </a:t>
            </a:r>
            <a:r>
              <a:rPr sz="1828" kern="1200" spc="-4" dirty="0">
                <a:solidFill>
                  <a:prstClr val="black"/>
                </a:solidFill>
                <a:latin typeface="Helvetica"/>
                <a:ea typeface="+mn-ea"/>
                <a:cs typeface="Helvetica"/>
              </a:rPr>
              <a:t>tale  </a:t>
            </a:r>
            <a:r>
              <a:rPr sz="1828" kern="1200" spc="0" dirty="0">
                <a:solidFill>
                  <a:prstClr val="black"/>
                </a:solidFill>
                <a:latin typeface="Helvetica"/>
                <a:ea typeface="+mn-ea"/>
                <a:cs typeface="Helvetica"/>
              </a:rPr>
              <a:t>sensore: operazioni  in camera</a:t>
            </a:r>
            <a:r>
              <a:rPr sz="1828" kern="1200" dirty="0">
                <a:solidFill>
                  <a:prstClr val="black"/>
                </a:solidFill>
                <a:latin typeface="Helvetica"/>
                <a:ea typeface="+mn-ea"/>
                <a:cs typeface="Helvetica"/>
              </a:rPr>
              <a:t> </a:t>
            </a:r>
            <a:r>
              <a:rPr sz="1828" kern="1200" spc="-4" dirty="0">
                <a:solidFill>
                  <a:prstClr val="black"/>
                </a:solidFill>
                <a:latin typeface="Helvetica"/>
                <a:ea typeface="+mn-ea"/>
                <a:cs typeface="Helvetica"/>
              </a:rPr>
              <a:t>pulita</a:t>
            </a:r>
            <a:endParaRPr sz="1828" kern="1200" spc="0">
              <a:solidFill>
                <a:prstClr val="black"/>
              </a:solidFill>
              <a:latin typeface="Helvetica"/>
              <a:ea typeface="+mn-ea"/>
              <a:cs typeface="Helvetica"/>
            </a:endParaRPr>
          </a:p>
        </p:txBody>
      </p:sp>
      <p:sp>
        <p:nvSpPr>
          <p:cNvPr id="11" name="object 11"/>
          <p:cNvSpPr/>
          <p:nvPr/>
        </p:nvSpPr>
        <p:spPr>
          <a:xfrm>
            <a:off x="5474718" y="1039572"/>
            <a:ext cx="2098476" cy="1821656"/>
          </a:xfrm>
          <a:prstGeom prst="rect">
            <a:avLst/>
          </a:prstGeom>
          <a:blipFill>
            <a:blip r:embed="rId3"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12" name="object 12"/>
          <p:cNvSpPr/>
          <p:nvPr/>
        </p:nvSpPr>
        <p:spPr>
          <a:xfrm>
            <a:off x="2949775" y="1088685"/>
            <a:ext cx="2277070" cy="1723430"/>
          </a:xfrm>
          <a:prstGeom prst="rect">
            <a:avLst/>
          </a:prstGeom>
          <a:blipFill>
            <a:blip r:embed="rId4"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13" name="object 13"/>
          <p:cNvSpPr/>
          <p:nvPr/>
        </p:nvSpPr>
        <p:spPr>
          <a:xfrm>
            <a:off x="2958705" y="1169052"/>
            <a:ext cx="2178844" cy="1634133"/>
          </a:xfrm>
          <a:prstGeom prst="rect">
            <a:avLst/>
          </a:prstGeom>
          <a:blipFill>
            <a:blip r:embed="rId5"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Tree>
    <p:extLst>
      <p:ext uri="{BB962C8B-B14F-4D97-AF65-F5344CB8AC3E}">
        <p14:creationId xmlns:p14="http://schemas.microsoft.com/office/powerpoint/2010/main" val="242425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tint val="93000"/>
                <a:satMod val="150000"/>
                <a:shade val="98000"/>
                <a:lumMod val="102000"/>
              </a:schemeClr>
            </a:gs>
            <a:gs pos="50000">
              <a:schemeClr val="bg1">
                <a:tint val="98000"/>
                <a:satMod val="130000"/>
                <a:shade val="90000"/>
                <a:lumMod val="103000"/>
              </a:schemeClr>
            </a:gs>
            <a:gs pos="100000">
              <a:schemeClr val="accent5"/>
            </a:gs>
          </a:gsLst>
          <a:lin ang="5400000" scaled="0"/>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747367" y="446484"/>
            <a:ext cx="6697266" cy="506685"/>
          </a:xfrm>
          <a:prstGeom prst="rect">
            <a:avLst/>
          </a:prstGeom>
          <a:ln w="50800">
            <a:solidFill>
              <a:srgbClr val="0365C0"/>
            </a:solidFill>
          </a:ln>
        </p:spPr>
        <p:txBody>
          <a:bodyPr vert="horz" wrap="square" lIns="0" tIns="116086" rIns="0" bIns="0" rtlCol="0">
            <a:spAutoFit/>
          </a:bodyPr>
          <a:lstStyle/>
          <a:p>
            <a:pPr algn="ctr">
              <a:spcBef>
                <a:spcPts val="914"/>
              </a:spcBef>
            </a:pPr>
            <a:r>
              <a:rPr dirty="0"/>
              <a:t>Conclusioni</a:t>
            </a:r>
          </a:p>
        </p:txBody>
      </p:sp>
      <p:sp>
        <p:nvSpPr>
          <p:cNvPr id="3" name="object 3"/>
          <p:cNvSpPr txBox="1">
            <a:spLocks noGrp="1"/>
          </p:cNvSpPr>
          <p:nvPr>
            <p:ph type="body" idx="1"/>
          </p:nvPr>
        </p:nvSpPr>
        <p:spPr>
          <a:xfrm>
            <a:off x="181935" y="1151566"/>
            <a:ext cx="5789050" cy="3274976"/>
          </a:xfrm>
          <a:prstGeom prst="rect">
            <a:avLst/>
          </a:prstGeom>
        </p:spPr>
        <p:txBody>
          <a:bodyPr vert="horz" wrap="square" lIns="0" tIns="66080" rIns="0" bIns="0" rtlCol="0">
            <a:spAutoFit/>
          </a:bodyPr>
          <a:lstStyle/>
          <a:p>
            <a:pPr marL="291097" indent="-241093">
              <a:spcBef>
                <a:spcPts val="520"/>
              </a:spcBef>
              <a:buChar char="•"/>
              <a:tabLst>
                <a:tab pos="291097" algn="l"/>
                <a:tab pos="291544" algn="l"/>
              </a:tabLst>
            </a:pPr>
            <a:r>
              <a:rPr dirty="0"/>
              <a:t>Meccanica del </a:t>
            </a:r>
            <a:r>
              <a:rPr spc="-4" dirty="0"/>
              <a:t>tracciatore </a:t>
            </a:r>
            <a:r>
              <a:rPr dirty="0"/>
              <a:t>da finalizzare dopo </a:t>
            </a:r>
            <a:r>
              <a:rPr spc="-4" dirty="0"/>
              <a:t>l’interruzione</a:t>
            </a:r>
            <a:r>
              <a:rPr spc="7" dirty="0"/>
              <a:t> </a:t>
            </a:r>
            <a:r>
              <a:rPr dirty="0"/>
              <a:t>covid</a:t>
            </a:r>
          </a:p>
          <a:p>
            <a:pPr marL="291097" indent="-241093">
              <a:spcBef>
                <a:spcPts val="450"/>
              </a:spcBef>
              <a:buChar char="•"/>
              <a:tabLst>
                <a:tab pos="291097" algn="l"/>
                <a:tab pos="291544" algn="l"/>
              </a:tabLst>
            </a:pPr>
            <a:r>
              <a:rPr spc="-56" dirty="0"/>
              <a:t>Test </a:t>
            </a:r>
            <a:r>
              <a:rPr dirty="0"/>
              <a:t>per il readout finale dei piani del </a:t>
            </a:r>
            <a:r>
              <a:rPr spc="-4" dirty="0"/>
              <a:t>tracciatore ripartiranno </a:t>
            </a:r>
            <a:r>
              <a:rPr dirty="0"/>
              <a:t>a</a:t>
            </a:r>
            <a:r>
              <a:rPr spc="53" dirty="0"/>
              <a:t> </a:t>
            </a:r>
            <a:r>
              <a:rPr dirty="0"/>
              <a:t>breve</a:t>
            </a:r>
          </a:p>
          <a:p>
            <a:pPr marL="291097" marR="517457" indent="-241093">
              <a:lnSpc>
                <a:spcPct val="101200"/>
              </a:lnSpc>
              <a:spcBef>
                <a:spcPts val="422"/>
              </a:spcBef>
              <a:buChar char="•"/>
              <a:tabLst>
                <a:tab pos="291097" algn="l"/>
                <a:tab pos="291544" algn="l"/>
              </a:tabLst>
            </a:pPr>
            <a:r>
              <a:rPr spc="-4" dirty="0"/>
              <a:t>Previsto test </a:t>
            </a:r>
            <a:r>
              <a:rPr dirty="0"/>
              <a:t>del </a:t>
            </a:r>
            <a:r>
              <a:rPr spc="-4" dirty="0"/>
              <a:t>tracciatore </a:t>
            </a:r>
            <a:r>
              <a:rPr dirty="0"/>
              <a:t>finale con raggi cosmici, prima  dell’assemblaggio meccanico del </a:t>
            </a:r>
            <a:r>
              <a:rPr spc="-4" dirty="0"/>
              <a:t>detector completo </a:t>
            </a:r>
            <a:r>
              <a:rPr dirty="0"/>
              <a:t>a fine</a:t>
            </a:r>
            <a:r>
              <a:rPr spc="-21" dirty="0"/>
              <a:t> </a:t>
            </a:r>
            <a:r>
              <a:rPr dirty="0"/>
              <a:t>anno</a:t>
            </a:r>
          </a:p>
          <a:p>
            <a:pPr marL="291097" marR="656309" indent="-241093">
              <a:lnSpc>
                <a:spcPct val="101200"/>
              </a:lnSpc>
              <a:spcBef>
                <a:spcPts val="422"/>
              </a:spcBef>
              <a:buChar char="•"/>
              <a:tabLst>
                <a:tab pos="291097" algn="l"/>
                <a:tab pos="291544" algn="l"/>
              </a:tabLst>
            </a:pPr>
            <a:r>
              <a:rPr spc="-4" dirty="0"/>
              <a:t>Sottomesso </a:t>
            </a:r>
            <a:r>
              <a:rPr dirty="0"/>
              <a:t>paper di </a:t>
            </a:r>
            <a:r>
              <a:rPr spc="-4" dirty="0"/>
              <a:t>presentazione </a:t>
            </a:r>
            <a:r>
              <a:rPr dirty="0"/>
              <a:t>del </a:t>
            </a:r>
            <a:r>
              <a:rPr spc="-4" dirty="0"/>
              <a:t>detector </a:t>
            </a:r>
            <a:r>
              <a:rPr dirty="0"/>
              <a:t>con </a:t>
            </a:r>
            <a:r>
              <a:rPr spc="-4" dirty="0"/>
              <a:t>studi </a:t>
            </a:r>
            <a:r>
              <a:rPr dirty="0"/>
              <a:t>di  </a:t>
            </a:r>
            <a:r>
              <a:rPr spc="-4" dirty="0"/>
              <a:t>performance ottenuti </a:t>
            </a:r>
            <a:r>
              <a:rPr dirty="0"/>
              <a:t>da una simulazione </a:t>
            </a:r>
            <a:r>
              <a:rPr spc="-4" dirty="0"/>
              <a:t>dettagliata </a:t>
            </a:r>
            <a:r>
              <a:rPr dirty="0"/>
              <a:t>in</a:t>
            </a:r>
            <a:r>
              <a:rPr spc="32" dirty="0"/>
              <a:t> </a:t>
            </a:r>
            <a:r>
              <a:rPr spc="-4" dirty="0"/>
              <a:t>FLUKA</a:t>
            </a:r>
          </a:p>
        </p:txBody>
      </p:sp>
      <p:sp>
        <p:nvSpPr>
          <p:cNvPr id="4" name="object 4"/>
          <p:cNvSpPr/>
          <p:nvPr/>
        </p:nvSpPr>
        <p:spPr>
          <a:xfrm>
            <a:off x="5816743" y="3479126"/>
            <a:ext cx="6488273" cy="3274796"/>
          </a:xfrm>
          <a:prstGeom prst="rect">
            <a:avLst/>
          </a:prstGeom>
          <a:blipFill>
            <a:blip r:embed="rId2" cstate="print"/>
            <a:stretch>
              <a:fillRect/>
            </a:stretch>
          </a:blipFill>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5" name="object 5"/>
          <p:cNvSpPr/>
          <p:nvPr/>
        </p:nvSpPr>
        <p:spPr>
          <a:xfrm>
            <a:off x="5970985" y="3498688"/>
            <a:ext cx="6179790" cy="3235672"/>
          </a:xfrm>
          <a:custGeom>
            <a:avLst/>
            <a:gdLst/>
            <a:ahLst/>
            <a:cxnLst/>
            <a:rect l="l" t="t" r="r" b="b"/>
            <a:pathLst>
              <a:path w="8789035" h="4601845">
                <a:moveTo>
                  <a:pt x="0" y="0"/>
                </a:moveTo>
                <a:lnTo>
                  <a:pt x="8788598" y="0"/>
                </a:lnTo>
                <a:lnTo>
                  <a:pt x="8788598" y="4601640"/>
                </a:lnTo>
                <a:lnTo>
                  <a:pt x="0" y="4601640"/>
                </a:lnTo>
                <a:lnTo>
                  <a:pt x="0" y="0"/>
                </a:lnTo>
                <a:close/>
              </a:path>
            </a:pathLst>
          </a:custGeom>
          <a:ln w="50799">
            <a:solidFill>
              <a:srgbClr val="FF2600"/>
            </a:solidFill>
          </a:ln>
        </p:spPr>
        <p:txBody>
          <a:bodyPr wrap="square" lIns="0" tIns="0" rIns="0" bIns="0" rtlCol="0"/>
          <a:lstStyle/>
          <a:p>
            <a:pPr defTabSz="642915" hangingPunct="1">
              <a:lnSpc>
                <a:spcPct val="100000"/>
              </a:lnSpc>
              <a:spcBef>
                <a:spcPts val="0"/>
              </a:spcBef>
            </a:pPr>
            <a:endParaRPr sz="1266" kern="1200" spc="0">
              <a:solidFill>
                <a:prstClr val="black"/>
              </a:solidFill>
              <a:latin typeface="Calibri"/>
              <a:ea typeface="+mn-ea"/>
              <a:cs typeface="+mn-cs"/>
            </a:endParaRPr>
          </a:p>
        </p:txBody>
      </p:sp>
      <p:sp>
        <p:nvSpPr>
          <p:cNvPr id="6" name="object 6"/>
          <p:cNvSpPr txBox="1"/>
          <p:nvPr/>
        </p:nvSpPr>
        <p:spPr>
          <a:xfrm>
            <a:off x="5970985" y="6564570"/>
            <a:ext cx="232618" cy="169790"/>
          </a:xfrm>
          <a:prstGeom prst="rect">
            <a:avLst/>
          </a:prstGeom>
        </p:spPr>
        <p:txBody>
          <a:bodyPr vert="horz" wrap="square" lIns="0" tIns="0" rIns="0" bIns="0" rtlCol="0">
            <a:spAutoFit/>
          </a:bodyPr>
          <a:lstStyle/>
          <a:p>
            <a:pPr marL="26788" defTabSz="642915" hangingPunct="1">
              <a:lnSpc>
                <a:spcPts val="1297"/>
              </a:lnSpc>
              <a:spcBef>
                <a:spcPts val="0"/>
              </a:spcBef>
            </a:pPr>
            <a:fld id="{81D60167-4931-47E6-BA6A-407CBD079E47}" type="slidenum">
              <a:rPr sz="1266" kern="1200" spc="0" dirty="0">
                <a:solidFill>
                  <a:prstClr val="black"/>
                </a:solidFill>
                <a:latin typeface="Helvetica-Light"/>
                <a:ea typeface="+mn-ea"/>
                <a:cs typeface="Helvetica-Light"/>
              </a:rPr>
              <a:pPr marL="26788" defTabSz="642915" hangingPunct="1">
                <a:lnSpc>
                  <a:spcPts val="1297"/>
                </a:lnSpc>
                <a:spcBef>
                  <a:spcPts val="0"/>
                </a:spcBef>
              </a:pPr>
              <a:t>25</a:t>
            </a:fld>
            <a:endParaRPr sz="1266" kern="1200" spc="0">
              <a:solidFill>
                <a:prstClr val="black"/>
              </a:solidFill>
              <a:latin typeface="Helvetica-Light"/>
              <a:ea typeface="+mn-ea"/>
              <a:cs typeface="Helvetica-Light"/>
            </a:endParaRPr>
          </a:p>
        </p:txBody>
      </p:sp>
    </p:spTree>
    <p:extLst>
      <p:ext uri="{BB962C8B-B14F-4D97-AF65-F5344CB8AC3E}">
        <p14:creationId xmlns:p14="http://schemas.microsoft.com/office/powerpoint/2010/main" val="1339295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4249" y="974419"/>
            <a:ext cx="5020651" cy="2387600"/>
          </a:xfrm>
        </p:spPr>
        <p:txBody>
          <a:bodyPr>
            <a:normAutofit fontScale="90000"/>
          </a:bodyPr>
          <a:lstStyle/>
          <a:p>
            <a:r>
              <a:rPr lang="en-US" sz="6700" dirty="0">
                <a:solidFill>
                  <a:srgbClr val="E36C09"/>
                </a:solidFill>
              </a:rPr>
              <a:t>RESOLVE</a:t>
            </a:r>
            <a:br>
              <a:rPr lang="en-US" dirty="0"/>
            </a:br>
            <a:r>
              <a:rPr lang="en-US" dirty="0"/>
              <a:t> </a:t>
            </a:r>
            <a:r>
              <a:rPr lang="en-US" sz="3100" dirty="0"/>
              <a:t>(high dose-rate and </a:t>
            </a:r>
            <a:br>
              <a:rPr lang="en-US" sz="3100" dirty="0"/>
            </a:br>
            <a:r>
              <a:rPr lang="en-US" sz="3100" dirty="0"/>
              <a:t>spatially resolved </a:t>
            </a:r>
            <a:br>
              <a:rPr lang="en-US" sz="3100" dirty="0"/>
            </a:br>
            <a:r>
              <a:rPr lang="en-US" sz="3100" dirty="0"/>
              <a:t>X-</a:t>
            </a:r>
            <a:r>
              <a:rPr lang="en-US" sz="3100" dirty="0">
                <a:solidFill>
                  <a:srgbClr val="E36C09"/>
                </a:solidFill>
              </a:rPr>
              <a:t>R</a:t>
            </a:r>
            <a:r>
              <a:rPr lang="en-US" sz="3100" dirty="0"/>
              <a:t>ay </a:t>
            </a:r>
            <a:r>
              <a:rPr lang="en-US" sz="3100" dirty="0" err="1">
                <a:solidFill>
                  <a:srgbClr val="E36C09"/>
                </a:solidFill>
              </a:rPr>
              <a:t>E</a:t>
            </a:r>
            <a:r>
              <a:rPr lang="en-US" sz="3100" dirty="0" err="1"/>
              <a:t>ffect</a:t>
            </a:r>
            <a:r>
              <a:rPr lang="en-US" sz="3100" dirty="0" err="1">
                <a:solidFill>
                  <a:srgbClr val="E36C09"/>
                </a:solidFill>
              </a:rPr>
              <a:t>S</a:t>
            </a:r>
            <a:r>
              <a:rPr lang="en-US" sz="3100" dirty="0"/>
              <a:t> </a:t>
            </a:r>
            <a:br>
              <a:rPr lang="en-US" sz="3100" dirty="0"/>
            </a:br>
            <a:r>
              <a:rPr lang="en-US" sz="3100" dirty="0">
                <a:solidFill>
                  <a:srgbClr val="E36C09"/>
                </a:solidFill>
              </a:rPr>
              <a:t>O</a:t>
            </a:r>
            <a:r>
              <a:rPr lang="en-US" sz="3100" dirty="0"/>
              <a:t>n </a:t>
            </a:r>
            <a:r>
              <a:rPr lang="en-US" sz="3100" dirty="0" err="1">
                <a:solidFill>
                  <a:srgbClr val="E36C09"/>
                </a:solidFill>
              </a:rPr>
              <a:t>L</a:t>
            </a:r>
            <a:r>
              <a:rPr lang="en-US" sz="3100" dirty="0" err="1"/>
              <a:t>i</a:t>
            </a:r>
            <a:r>
              <a:rPr lang="en-US" sz="3100" dirty="0" err="1">
                <a:solidFill>
                  <a:srgbClr val="E36C09"/>
                </a:solidFill>
              </a:rPr>
              <a:t>V</a:t>
            </a:r>
            <a:r>
              <a:rPr lang="en-US" sz="3100" dirty="0" err="1"/>
              <a:t>ing</a:t>
            </a:r>
            <a:r>
              <a:rPr lang="en-US" sz="3100" dirty="0"/>
              <a:t> </a:t>
            </a:r>
            <a:r>
              <a:rPr lang="en-US" sz="3100" dirty="0" err="1"/>
              <a:t>c</a:t>
            </a:r>
            <a:r>
              <a:rPr lang="en-US" sz="3100" dirty="0" err="1">
                <a:solidFill>
                  <a:srgbClr val="E36C09"/>
                </a:solidFill>
              </a:rPr>
              <a:t>E</a:t>
            </a:r>
            <a:r>
              <a:rPr lang="en-US" sz="3100" dirty="0" err="1"/>
              <a:t>lls</a:t>
            </a:r>
            <a:r>
              <a:rPr lang="en-US" sz="3100" dirty="0"/>
              <a:t>)</a:t>
            </a:r>
            <a:endParaRPr lang="it-IT" sz="3100" dirty="0"/>
          </a:p>
        </p:txBody>
      </p:sp>
      <p:sp>
        <p:nvSpPr>
          <p:cNvPr id="3" name="Sottotitolo 2"/>
          <p:cNvSpPr>
            <a:spLocks noGrp="1"/>
          </p:cNvSpPr>
          <p:nvPr>
            <p:ph type="subTitle" idx="1"/>
          </p:nvPr>
        </p:nvSpPr>
        <p:spPr>
          <a:xfrm>
            <a:off x="822960" y="3586340"/>
            <a:ext cx="5868144" cy="377687"/>
          </a:xfrm>
        </p:spPr>
        <p:txBody>
          <a:bodyPr/>
          <a:lstStyle/>
          <a:p>
            <a:pPr algn="l"/>
            <a:r>
              <a:rPr lang="it-IT" dirty="0"/>
              <a:t>Experiment CSN V</a:t>
            </a:r>
          </a:p>
        </p:txBody>
      </p:sp>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40842" t="56745" b="1"/>
          <a:stretch/>
        </p:blipFill>
        <p:spPr>
          <a:xfrm>
            <a:off x="9504872" y="1038210"/>
            <a:ext cx="2592659" cy="356549"/>
          </a:xfrm>
          <a:prstGeom prst="rect">
            <a:avLst/>
          </a:prstGeom>
        </p:spPr>
      </p:pic>
      <p:pic>
        <p:nvPicPr>
          <p:cNvPr id="8"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l="43888" t="56545"/>
          <a:stretch/>
        </p:blipFill>
        <p:spPr>
          <a:xfrm>
            <a:off x="9504872" y="732352"/>
            <a:ext cx="2777177" cy="484133"/>
          </a:xfrm>
          <a:prstGeom prst="rect">
            <a:avLst/>
          </a:prstGeom>
        </p:spPr>
      </p:pic>
      <p:pic>
        <p:nvPicPr>
          <p:cNvPr id="9" name="Immagine 8"/>
          <p:cNvPicPr>
            <a:picLocks noChangeAspect="1"/>
          </p:cNvPicPr>
          <p:nvPr/>
        </p:nvPicPr>
        <p:blipFill rotWithShape="1">
          <a:blip r:embed="rId5">
            <a:extLst>
              <a:ext uri="{28A0092B-C50C-407E-A947-70E740481C1C}">
                <a14:useLocalDpi xmlns:a14="http://schemas.microsoft.com/office/drawing/2010/main" val="0"/>
              </a:ext>
            </a:extLst>
          </a:blip>
          <a:srcRect l="44043"/>
          <a:stretch/>
        </p:blipFill>
        <p:spPr>
          <a:xfrm>
            <a:off x="9504872" y="-93824"/>
            <a:ext cx="2533345" cy="920180"/>
          </a:xfrm>
          <a:prstGeom prst="rect">
            <a:avLst/>
          </a:prstGeom>
        </p:spPr>
      </p:pic>
      <p:pic>
        <p:nvPicPr>
          <p:cNvPr id="11" name="Immagine 10"/>
          <p:cNvPicPr>
            <a:picLocks noChangeAspect="1"/>
          </p:cNvPicPr>
          <p:nvPr/>
        </p:nvPicPr>
        <p:blipFill rotWithShape="1">
          <a:blip r:embed="rId5">
            <a:extLst>
              <a:ext uri="{28A0092B-C50C-407E-A947-70E740481C1C}">
                <a14:useLocalDpi xmlns:a14="http://schemas.microsoft.com/office/drawing/2010/main" val="0"/>
              </a:ext>
            </a:extLst>
          </a:blip>
          <a:srcRect r="55957"/>
          <a:stretch/>
        </p:blipFill>
        <p:spPr>
          <a:xfrm>
            <a:off x="8212100" y="161266"/>
            <a:ext cx="1292772" cy="596600"/>
          </a:xfrm>
          <a:prstGeom prst="rect">
            <a:avLst/>
          </a:prstGeom>
        </p:spPr>
      </p:pic>
      <p:pic>
        <p:nvPicPr>
          <p:cNvPr id="5" name="Picture 4" descr="A close up of a newspaper&#10;&#10;Description automatically generated">
            <a:extLst>
              <a:ext uri="{FF2B5EF4-FFF2-40B4-BE49-F238E27FC236}">
                <a16:creationId xmlns:a16="http://schemas.microsoft.com/office/drawing/2014/main" id="{045A57CC-E523-DC45-A723-56986212B268}"/>
              </a:ext>
            </a:extLst>
          </p:cNvPr>
          <p:cNvPicPr>
            <a:picLocks noChangeAspect="1"/>
          </p:cNvPicPr>
          <p:nvPr/>
        </p:nvPicPr>
        <p:blipFill>
          <a:blip r:embed="rId6">
            <a:alphaModFix amt="80000"/>
            <a:extLst>
              <a:ext uri="{28A0092B-C50C-407E-A947-70E740481C1C}">
                <a14:useLocalDpi xmlns:a14="http://schemas.microsoft.com/office/drawing/2010/main" val="0"/>
              </a:ext>
            </a:extLst>
          </a:blip>
          <a:stretch>
            <a:fillRect/>
          </a:stretch>
        </p:blipFill>
        <p:spPr>
          <a:xfrm>
            <a:off x="3899809" y="1394760"/>
            <a:ext cx="8217822" cy="5311118"/>
          </a:xfrm>
          <a:prstGeom prst="rect">
            <a:avLst/>
          </a:prstGeom>
        </p:spPr>
      </p:pic>
    </p:spTree>
    <p:extLst>
      <p:ext uri="{BB962C8B-B14F-4D97-AF65-F5344CB8AC3E}">
        <p14:creationId xmlns:p14="http://schemas.microsoft.com/office/powerpoint/2010/main" val="790343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rotWithShape="1">
          <a:blip r:embed="rId2"/>
          <a:srcRect l="8985" r="4737"/>
          <a:stretch/>
        </p:blipFill>
        <p:spPr>
          <a:xfrm>
            <a:off x="366888" y="1140623"/>
            <a:ext cx="5551774" cy="3575696"/>
          </a:xfrm>
          <a:prstGeom prst="rect">
            <a:avLst/>
          </a:prstGeom>
        </p:spPr>
      </p:pic>
      <p:sp>
        <p:nvSpPr>
          <p:cNvPr id="2" name="Titolo 1"/>
          <p:cNvSpPr>
            <a:spLocks noGrp="1"/>
          </p:cNvSpPr>
          <p:nvPr>
            <p:ph type="title"/>
          </p:nvPr>
        </p:nvSpPr>
        <p:spPr/>
        <p:txBody>
          <a:bodyPr/>
          <a:lstStyle/>
          <a:p>
            <a:r>
              <a:rPr lang="it-IT" dirty="0">
                <a:solidFill>
                  <a:srgbClr val="E36C09"/>
                </a:solidFill>
              </a:rPr>
              <a:t>RESOLVE</a:t>
            </a:r>
            <a:r>
              <a:rPr lang="it-IT" dirty="0"/>
              <a:t> </a:t>
            </a:r>
            <a:r>
              <a:rPr lang="it-IT" dirty="0" err="1"/>
              <a:t>project</a:t>
            </a:r>
            <a:endParaRPr lang="it-IT" dirty="0">
              <a:solidFill>
                <a:srgbClr val="E36C09"/>
              </a:solidFill>
            </a:endParaRPr>
          </a:p>
        </p:txBody>
      </p:sp>
      <p:pic>
        <p:nvPicPr>
          <p:cNvPr id="6" name="Immagine 5"/>
          <p:cNvPicPr>
            <a:picLocks noChangeAspect="1"/>
          </p:cNvPicPr>
          <p:nvPr/>
        </p:nvPicPr>
        <p:blipFill>
          <a:blip r:embed="rId3"/>
          <a:stretch>
            <a:fillRect/>
          </a:stretch>
        </p:blipFill>
        <p:spPr>
          <a:xfrm>
            <a:off x="6827224" y="1479465"/>
            <a:ext cx="4526577" cy="2898012"/>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4"/>
          <a:stretch>
            <a:fillRect/>
          </a:stretch>
        </p:blipFill>
        <p:spPr>
          <a:xfrm>
            <a:off x="8553037" y="702644"/>
            <a:ext cx="2991957" cy="472414"/>
          </a:xfrm>
          <a:prstGeom prst="rect">
            <a:avLst/>
          </a:prstGeom>
        </p:spPr>
      </p:pic>
      <p:sp>
        <p:nvSpPr>
          <p:cNvPr id="8" name="Rettangolo 7"/>
          <p:cNvSpPr/>
          <p:nvPr/>
        </p:nvSpPr>
        <p:spPr>
          <a:xfrm>
            <a:off x="7936655" y="4579804"/>
            <a:ext cx="3842334" cy="2139047"/>
          </a:xfrm>
          <a:prstGeom prst="rect">
            <a:avLst/>
          </a:prstGeom>
        </p:spPr>
        <p:txBody>
          <a:bodyPr wrap="none">
            <a:spAutoFit/>
          </a:bodyPr>
          <a:lstStyle/>
          <a:p>
            <a:pPr marL="285750" indent="-285750">
              <a:spcBef>
                <a:spcPts val="600"/>
              </a:spcBef>
              <a:buFont typeface="Arial" panose="020B0604020202020204" pitchFamily="34" charset="0"/>
              <a:buChar char="•"/>
            </a:pPr>
            <a:r>
              <a:rPr lang="en-GB" dirty="0">
                <a:latin typeface="Calibri Light" panose="020F0302020204030204" pitchFamily="34" charset="0"/>
                <a:ea typeface="Calibri" panose="020F0502020204030204" pitchFamily="34" charset="0"/>
                <a:cs typeface="Times New Roman" panose="02020603050405020304" pitchFamily="18" charset="0"/>
              </a:rPr>
              <a:t>voltage up to 160 </a:t>
            </a:r>
            <a:r>
              <a:rPr lang="en-GB" dirty="0" err="1">
                <a:latin typeface="Calibri Light" panose="020F0302020204030204" pitchFamily="34" charset="0"/>
                <a:ea typeface="Calibri" panose="020F0502020204030204" pitchFamily="34" charset="0"/>
                <a:cs typeface="Times New Roman" panose="02020603050405020304" pitchFamily="18" charset="0"/>
              </a:rPr>
              <a:t>keV</a:t>
            </a:r>
            <a:endParaRPr lang="en-GB" dirty="0">
              <a:latin typeface="Calibri Light" panose="020F0302020204030204" pitchFamily="34" charset="0"/>
              <a:ea typeface="Calibri" panose="020F0502020204030204" pitchFamily="34" charset="0"/>
              <a:cs typeface="Times New Roman" panose="02020603050405020304" pitchFamily="18" charset="0"/>
            </a:endParaRPr>
          </a:p>
          <a:p>
            <a:pPr marL="285750" indent="-285750">
              <a:spcBef>
                <a:spcPts val="600"/>
              </a:spcBef>
              <a:buFont typeface="Arial" panose="020B0604020202020204" pitchFamily="34" charset="0"/>
              <a:buChar char="•"/>
            </a:pPr>
            <a:r>
              <a:rPr lang="en-GB" b="1"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fast shutter (length pulses &lt; 200 </a:t>
            </a:r>
            <a:r>
              <a:rPr lang="en-GB" b="1" dirty="0" err="1">
                <a:solidFill>
                  <a:srgbClr val="E4625C"/>
                </a:solidFill>
                <a:latin typeface="Calibri Light" panose="020F0302020204030204" pitchFamily="34" charset="0"/>
                <a:ea typeface="Calibri" panose="020F0502020204030204" pitchFamily="34" charset="0"/>
                <a:cs typeface="Times New Roman" panose="02020603050405020304" pitchFamily="18" charset="0"/>
              </a:rPr>
              <a:t>ms</a:t>
            </a:r>
            <a:r>
              <a:rPr lang="en-GB" b="1"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a:t>
            </a:r>
          </a:p>
          <a:p>
            <a:pPr marL="285750" indent="-285750">
              <a:spcBef>
                <a:spcPts val="600"/>
              </a:spcBef>
              <a:buFont typeface="Arial" panose="020B0604020202020204" pitchFamily="34" charset="0"/>
              <a:buChar char="•"/>
            </a:pPr>
            <a:endParaRPr lang="it-IT" dirty="0"/>
          </a:p>
          <a:p>
            <a:pPr>
              <a:spcBef>
                <a:spcPts val="600"/>
              </a:spcBef>
            </a:pPr>
            <a:r>
              <a:rPr lang="en-GB" dirty="0">
                <a:latin typeface="Calibri Light" panose="020F0302020204030204" pitchFamily="34" charset="0"/>
                <a:ea typeface="Calibri" panose="020F0502020204030204" pitchFamily="34" charset="0"/>
                <a:cs typeface="Times New Roman" panose="02020603050405020304" pitchFamily="18" charset="0"/>
              </a:rPr>
              <a:t>After focalization with standard optics</a:t>
            </a:r>
          </a:p>
          <a:p>
            <a:pPr marL="285750" indent="-285750">
              <a:spcBef>
                <a:spcPts val="600"/>
              </a:spcBef>
              <a:buFont typeface="Arial" panose="020B0604020202020204" pitchFamily="34" charset="0"/>
              <a:buChar char="•"/>
            </a:pPr>
            <a:r>
              <a:rPr lang="en-GB" b="1"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flux density ≥ 2</a:t>
            </a:r>
            <a:r>
              <a:rPr lang="en-GB" b="1" dirty="0">
                <a:solidFill>
                  <a:srgbClr val="E4625C"/>
                </a:solidFill>
                <a:latin typeface="Calibri Light" panose="020F0302020204030204" pitchFamily="34" charset="0"/>
                <a:ea typeface="Calibri" panose="020F0502020204030204" pitchFamily="34" charset="0"/>
              </a:rPr>
              <a:t>×</a:t>
            </a:r>
            <a:r>
              <a:rPr lang="en-GB" b="1"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10</a:t>
            </a:r>
            <a:r>
              <a:rPr lang="en-GB" b="1" baseline="30000"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13</a:t>
            </a:r>
            <a:r>
              <a:rPr lang="en-GB" b="1"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 </a:t>
            </a:r>
            <a:r>
              <a:rPr lang="en-GB" b="1" dirty="0" err="1">
                <a:solidFill>
                  <a:srgbClr val="E4625C"/>
                </a:solidFill>
                <a:latin typeface="Calibri Light" panose="020F0302020204030204" pitchFamily="34" charset="0"/>
                <a:ea typeface="Calibri" panose="020F0502020204030204" pitchFamily="34" charset="0"/>
                <a:cs typeface="Times New Roman" panose="02020603050405020304" pitchFamily="18" charset="0"/>
              </a:rPr>
              <a:t>ph</a:t>
            </a:r>
            <a:r>
              <a:rPr lang="en-GB" b="1"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 s</a:t>
            </a:r>
            <a:r>
              <a:rPr lang="en-GB" b="1" baseline="30000"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-1 </a:t>
            </a:r>
            <a:r>
              <a:rPr lang="en-GB" b="1"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mm</a:t>
            </a:r>
            <a:r>
              <a:rPr lang="en-GB" b="1" baseline="30000"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-2</a:t>
            </a:r>
            <a:endParaRPr lang="it-IT" b="1" dirty="0">
              <a:solidFill>
                <a:srgbClr val="E4625C"/>
              </a:solidFill>
            </a:endParaRPr>
          </a:p>
          <a:p>
            <a:pPr marL="285750" indent="-285750">
              <a:spcBef>
                <a:spcPts val="600"/>
              </a:spcBef>
              <a:buFont typeface="Arial" panose="020B0604020202020204" pitchFamily="34" charset="0"/>
              <a:buChar char="•"/>
            </a:pPr>
            <a:r>
              <a:rPr lang="en-GB" b="1" dirty="0">
                <a:solidFill>
                  <a:srgbClr val="E4625C"/>
                </a:solidFill>
                <a:latin typeface="Calibri Light" panose="020F0302020204030204" pitchFamily="34" charset="0"/>
                <a:ea typeface="Calibri" panose="020F0502020204030204" pitchFamily="34" charset="0"/>
                <a:cs typeface="Times New Roman" panose="02020603050405020304" pitchFamily="18" charset="0"/>
              </a:rPr>
              <a:t>focal spot size &lt; 20 µm </a:t>
            </a:r>
            <a:endParaRPr lang="it-IT" b="1" dirty="0">
              <a:solidFill>
                <a:srgbClr val="E4625C"/>
              </a:solidFill>
            </a:endParaRPr>
          </a:p>
        </p:txBody>
      </p:sp>
      <p:sp>
        <p:nvSpPr>
          <p:cNvPr id="3" name="Rettangolo 2"/>
          <p:cNvSpPr/>
          <p:nvPr/>
        </p:nvSpPr>
        <p:spPr>
          <a:xfrm>
            <a:off x="9543935" y="1855735"/>
            <a:ext cx="1669789" cy="28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1116228" y="4870208"/>
            <a:ext cx="5370023" cy="400110"/>
          </a:xfrm>
          <a:prstGeom prst="rect">
            <a:avLst/>
          </a:prstGeom>
        </p:spPr>
        <p:txBody>
          <a:bodyPr wrap="square">
            <a:spAutoFit/>
          </a:bodyPr>
          <a:lstStyle/>
          <a:p>
            <a:pPr marL="0" indent="0" eaLnBrk="1" hangingPunct="1"/>
            <a:r>
              <a:rPr lang="en-US" altLang="it-IT" sz="2000" b="1" dirty="0">
                <a:solidFill>
                  <a:srgbClr val="E36C09"/>
                </a:solidFill>
                <a:latin typeface="Calibri" pitchFamily="34" charset="0"/>
                <a:sym typeface="Wingdings" pitchFamily="2" charset="2"/>
              </a:rPr>
              <a:t>X-ray irradiation facility for radiobiology study</a:t>
            </a:r>
          </a:p>
        </p:txBody>
      </p:sp>
      <p:sp>
        <p:nvSpPr>
          <p:cNvPr id="10" name="Rettangolo 9"/>
          <p:cNvSpPr/>
          <p:nvPr/>
        </p:nvSpPr>
        <p:spPr>
          <a:xfrm>
            <a:off x="2874894" y="5881307"/>
            <a:ext cx="4522744" cy="707886"/>
          </a:xfrm>
          <a:prstGeom prst="rect">
            <a:avLst/>
          </a:prstGeom>
        </p:spPr>
        <p:txBody>
          <a:bodyPr wrap="square">
            <a:spAutoFit/>
          </a:bodyPr>
          <a:lstStyle/>
          <a:p>
            <a:pPr marL="342900" indent="-342900" eaLnBrk="1" hangingPunct="1">
              <a:buFont typeface="Arial" panose="020B0604020202020204" pitchFamily="34" charset="0"/>
              <a:buChar char="•"/>
            </a:pPr>
            <a:r>
              <a:rPr lang="en-US" altLang="it-IT" sz="2000" dirty="0">
                <a:latin typeface="Calibri" pitchFamily="34" charset="0"/>
                <a:sym typeface="Wingdings" pitchFamily="2" charset="2"/>
              </a:rPr>
              <a:t>Flash therapy effect at single cell level</a:t>
            </a:r>
          </a:p>
          <a:p>
            <a:pPr marL="342900" indent="-342900" eaLnBrk="1" hangingPunct="1">
              <a:buFont typeface="Arial" panose="020B0604020202020204" pitchFamily="34" charset="0"/>
              <a:buChar char="•"/>
            </a:pPr>
            <a:r>
              <a:rPr lang="en-US" altLang="it-IT" sz="2000" dirty="0">
                <a:latin typeface="Calibri" pitchFamily="34" charset="0"/>
                <a:sym typeface="Wingdings" pitchFamily="2" charset="2"/>
              </a:rPr>
              <a:t>Application of DIACELL sensors</a:t>
            </a:r>
          </a:p>
        </p:txBody>
      </p:sp>
      <p:sp>
        <p:nvSpPr>
          <p:cNvPr id="11" name="Rettangolo 10"/>
          <p:cNvSpPr/>
          <p:nvPr/>
        </p:nvSpPr>
        <p:spPr>
          <a:xfrm>
            <a:off x="61161" y="5577369"/>
            <a:ext cx="4671832" cy="1015663"/>
          </a:xfrm>
          <a:prstGeom prst="rect">
            <a:avLst/>
          </a:prstGeom>
        </p:spPr>
        <p:txBody>
          <a:bodyPr wrap="square">
            <a:spAutoFit/>
          </a:bodyPr>
          <a:lstStyle/>
          <a:p>
            <a:pPr marL="342900" indent="-342900" eaLnBrk="1" hangingPunct="1">
              <a:buFont typeface="Arial" panose="020B0604020202020204" pitchFamily="34" charset="0"/>
              <a:buChar char="•"/>
            </a:pPr>
            <a:r>
              <a:rPr lang="en-US" altLang="it-IT" sz="2000" dirty="0">
                <a:latin typeface="Calibri" pitchFamily="34" charset="0"/>
                <a:sym typeface="Wingdings" pitchFamily="2" charset="2"/>
              </a:rPr>
              <a:t>X-ray focalization;</a:t>
            </a:r>
          </a:p>
          <a:p>
            <a:pPr marL="342900" indent="-342900" eaLnBrk="1" hangingPunct="1">
              <a:buFont typeface="Arial" panose="020B0604020202020204" pitchFamily="34" charset="0"/>
              <a:buChar char="•"/>
            </a:pPr>
            <a:r>
              <a:rPr lang="en-US" altLang="it-IT" sz="2000" dirty="0">
                <a:latin typeface="Calibri" pitchFamily="34" charset="0"/>
                <a:sym typeface="Wingdings" pitchFamily="2" charset="2"/>
              </a:rPr>
              <a:t>Cell imaging;</a:t>
            </a:r>
          </a:p>
          <a:p>
            <a:pPr marL="342900" indent="-342900" eaLnBrk="1" hangingPunct="1">
              <a:buFont typeface="Arial" panose="020B0604020202020204" pitchFamily="34" charset="0"/>
              <a:buChar char="•"/>
            </a:pPr>
            <a:r>
              <a:rPr lang="en-US" altLang="it-IT" sz="2000" dirty="0">
                <a:latin typeface="Calibri" pitchFamily="34" charset="0"/>
                <a:sym typeface="Wingdings" pitchFamily="2" charset="2"/>
              </a:rPr>
              <a:t>Dosimetry …</a:t>
            </a:r>
          </a:p>
        </p:txBody>
      </p:sp>
      <p:cxnSp>
        <p:nvCxnSpPr>
          <p:cNvPr id="12" name="Connettore 2 11"/>
          <p:cNvCxnSpPr/>
          <p:nvPr/>
        </p:nvCxnSpPr>
        <p:spPr>
          <a:xfrm flipH="1">
            <a:off x="5001876" y="5273432"/>
            <a:ext cx="96941" cy="60787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a:off x="4079613" y="5270318"/>
            <a:ext cx="1972052"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a:xfrm>
            <a:off x="1186431" y="5270318"/>
            <a:ext cx="2421293"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1928014" y="5270318"/>
            <a:ext cx="407862" cy="55248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77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15952" y="79785"/>
            <a:ext cx="2120261" cy="738725"/>
          </a:xfrm>
        </p:spPr>
        <p:txBody>
          <a:bodyPr/>
          <a:lstStyle/>
          <a:p>
            <a:r>
              <a:rPr lang="it-IT" dirty="0">
                <a:solidFill>
                  <a:srgbClr val="E36C09"/>
                </a:solidFill>
              </a:rPr>
              <a:t>RESOLVE</a:t>
            </a:r>
            <a:endParaRPr lang="it-IT" dirty="0"/>
          </a:p>
        </p:txBody>
      </p:sp>
      <p:sp>
        <p:nvSpPr>
          <p:cNvPr id="15" name="Rettangolo 14"/>
          <p:cNvSpPr/>
          <p:nvPr/>
        </p:nvSpPr>
        <p:spPr>
          <a:xfrm>
            <a:off x="2848868" y="881798"/>
            <a:ext cx="3686312" cy="338554"/>
          </a:xfrm>
          <a:prstGeom prst="rect">
            <a:avLst/>
          </a:prstGeom>
        </p:spPr>
        <p:txBody>
          <a:bodyPr wrap="square">
            <a:spAutoFit/>
          </a:bodyPr>
          <a:lstStyle/>
          <a:p>
            <a:r>
              <a:rPr lang="en-US" altLang="it-IT" sz="1600" b="1" dirty="0">
                <a:solidFill>
                  <a:srgbClr val="E7B881"/>
                </a:solidFill>
                <a:latin typeface="Calibri" pitchFamily="34" charset="0"/>
                <a:cs typeface="Arial" charset="0"/>
                <a:sym typeface="Wingdings" pitchFamily="2" charset="2"/>
              </a:rPr>
              <a:t>INFN-TO</a:t>
            </a:r>
            <a:r>
              <a:rPr lang="en-US" altLang="it-IT" sz="1600" b="1" dirty="0">
                <a:sym typeface="Wingdings" pitchFamily="2" charset="2"/>
              </a:rPr>
              <a:t> (local coordinator: M. </a:t>
            </a:r>
            <a:r>
              <a:rPr lang="en-US" altLang="it-IT" sz="1600" b="1" dirty="0" err="1">
                <a:sym typeface="Wingdings" pitchFamily="2" charset="2"/>
              </a:rPr>
              <a:t>Truccato</a:t>
            </a:r>
            <a:r>
              <a:rPr lang="en-US" altLang="it-IT" sz="1600" b="1" dirty="0">
                <a:sym typeface="Wingdings" pitchFamily="2" charset="2"/>
              </a:rPr>
              <a:t>)</a:t>
            </a:r>
            <a:endParaRPr lang="en-US" altLang="it-IT" sz="1600" dirty="0">
              <a:solidFill>
                <a:srgbClr val="3C8D93"/>
              </a:solidFill>
              <a:sym typeface="Wingdings" pitchFamily="2" charset="2"/>
            </a:endParaRPr>
          </a:p>
        </p:txBody>
      </p:sp>
      <p:sp>
        <p:nvSpPr>
          <p:cNvPr id="31" name="Text Box 19"/>
          <p:cNvSpPr txBox="1">
            <a:spLocks noChangeArrowheads="1"/>
          </p:cNvSpPr>
          <p:nvPr/>
        </p:nvSpPr>
        <p:spPr bwMode="auto">
          <a:xfrm>
            <a:off x="2848868" y="1114363"/>
            <a:ext cx="34228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4488" indent="-344488" eaLnBrk="0" hangingPunct="0">
              <a:tabLst>
                <a:tab pos="3430588" algn="l"/>
              </a:tabLst>
              <a:defRPr>
                <a:solidFill>
                  <a:schemeClr val="tx1"/>
                </a:solidFill>
                <a:latin typeface="Calibri" pitchFamily="34" charset="0"/>
                <a:cs typeface="Arial" charset="0"/>
              </a:defRPr>
            </a:lvl1pPr>
            <a:lvl2pPr marL="742950" indent="-285750" eaLnBrk="0" hangingPunct="0">
              <a:tabLst>
                <a:tab pos="3430588" algn="l"/>
              </a:tabLst>
              <a:defRPr>
                <a:solidFill>
                  <a:schemeClr val="tx1"/>
                </a:solidFill>
                <a:latin typeface="Calibri" pitchFamily="34" charset="0"/>
                <a:cs typeface="Arial" charset="0"/>
              </a:defRPr>
            </a:lvl2pPr>
            <a:lvl3pPr marL="1143000" indent="-228600" eaLnBrk="0" hangingPunct="0">
              <a:tabLst>
                <a:tab pos="3430588" algn="l"/>
              </a:tabLst>
              <a:defRPr>
                <a:solidFill>
                  <a:schemeClr val="tx1"/>
                </a:solidFill>
                <a:latin typeface="Calibri" pitchFamily="34" charset="0"/>
                <a:cs typeface="Arial" charset="0"/>
              </a:defRPr>
            </a:lvl3pPr>
            <a:lvl4pPr marL="1600200" indent="-228600" eaLnBrk="0" hangingPunct="0">
              <a:tabLst>
                <a:tab pos="3430588" algn="l"/>
              </a:tabLst>
              <a:defRPr>
                <a:solidFill>
                  <a:schemeClr val="tx1"/>
                </a:solidFill>
                <a:latin typeface="Calibri" pitchFamily="34" charset="0"/>
                <a:cs typeface="Arial" charset="0"/>
              </a:defRPr>
            </a:lvl4pPr>
            <a:lvl5pPr marL="2057400" indent="-228600" eaLnBrk="0" hangingPunct="0">
              <a:tabLst>
                <a:tab pos="3430588" algn="l"/>
              </a:tabLst>
              <a:defRPr>
                <a:solidFill>
                  <a:schemeClr val="tx1"/>
                </a:solidFill>
                <a:latin typeface="Calibri" pitchFamily="34" charset="0"/>
                <a:cs typeface="Arial" charset="0"/>
              </a:defRPr>
            </a:lvl5pPr>
            <a:lvl6pPr marL="2514600" indent="-228600" eaLnBrk="0" fontAlgn="base" hangingPunct="0">
              <a:spcBef>
                <a:spcPct val="0"/>
              </a:spcBef>
              <a:spcAft>
                <a:spcPct val="0"/>
              </a:spcAft>
              <a:tabLst>
                <a:tab pos="3430588" algn="l"/>
              </a:tabLst>
              <a:defRPr>
                <a:solidFill>
                  <a:schemeClr val="tx1"/>
                </a:solidFill>
                <a:latin typeface="Calibri" pitchFamily="34" charset="0"/>
                <a:cs typeface="Arial" charset="0"/>
              </a:defRPr>
            </a:lvl6pPr>
            <a:lvl7pPr marL="2971800" indent="-228600" eaLnBrk="0" fontAlgn="base" hangingPunct="0">
              <a:spcBef>
                <a:spcPct val="0"/>
              </a:spcBef>
              <a:spcAft>
                <a:spcPct val="0"/>
              </a:spcAft>
              <a:tabLst>
                <a:tab pos="3430588" algn="l"/>
              </a:tabLst>
              <a:defRPr>
                <a:solidFill>
                  <a:schemeClr val="tx1"/>
                </a:solidFill>
                <a:latin typeface="Calibri" pitchFamily="34" charset="0"/>
                <a:cs typeface="Arial" charset="0"/>
              </a:defRPr>
            </a:lvl7pPr>
            <a:lvl8pPr marL="3429000" indent="-228600" eaLnBrk="0" fontAlgn="base" hangingPunct="0">
              <a:spcBef>
                <a:spcPct val="0"/>
              </a:spcBef>
              <a:spcAft>
                <a:spcPct val="0"/>
              </a:spcAft>
              <a:tabLst>
                <a:tab pos="3430588" algn="l"/>
              </a:tabLst>
              <a:defRPr>
                <a:solidFill>
                  <a:schemeClr val="tx1"/>
                </a:solidFill>
                <a:latin typeface="Calibri" pitchFamily="34" charset="0"/>
                <a:cs typeface="Arial" charset="0"/>
              </a:defRPr>
            </a:lvl8pPr>
            <a:lvl9pPr marL="3886200" indent="-228600" eaLnBrk="0" fontAlgn="base" hangingPunct="0">
              <a:spcBef>
                <a:spcPct val="0"/>
              </a:spcBef>
              <a:spcAft>
                <a:spcPct val="0"/>
              </a:spcAft>
              <a:tabLst>
                <a:tab pos="3430588" algn="l"/>
              </a:tabLst>
              <a:defRPr>
                <a:solidFill>
                  <a:schemeClr val="tx1"/>
                </a:solidFill>
                <a:latin typeface="Calibri" pitchFamily="34" charset="0"/>
                <a:cs typeface="Arial" charset="0"/>
              </a:defRPr>
            </a:lvl9pPr>
          </a:lstStyle>
          <a:p>
            <a:pPr eaLnBrk="1" hangingPunct="1"/>
            <a:r>
              <a:rPr lang="en-US" altLang="it-IT" sz="1600" b="1" dirty="0">
                <a:solidFill>
                  <a:srgbClr val="E7B881"/>
                </a:solidFill>
                <a:sym typeface="Wingdings" pitchFamily="2" charset="2"/>
              </a:rPr>
              <a:t>INFN-LNL</a:t>
            </a:r>
            <a:r>
              <a:rPr lang="en-US" altLang="it-IT" sz="1600" b="1" dirty="0">
                <a:sym typeface="Wingdings" pitchFamily="2" charset="2"/>
              </a:rPr>
              <a:t> (local coordinator: V. Rigato)</a:t>
            </a:r>
          </a:p>
        </p:txBody>
      </p:sp>
      <p:sp>
        <p:nvSpPr>
          <p:cNvPr id="35" name="Rettangolo 34"/>
          <p:cNvSpPr/>
          <p:nvPr/>
        </p:nvSpPr>
        <p:spPr>
          <a:xfrm>
            <a:off x="2715952" y="609021"/>
            <a:ext cx="4126130" cy="369332"/>
          </a:xfrm>
          <a:prstGeom prst="rect">
            <a:avLst/>
          </a:prstGeom>
        </p:spPr>
        <p:txBody>
          <a:bodyPr wrap="none">
            <a:spAutoFit/>
          </a:bodyPr>
          <a:lstStyle/>
          <a:p>
            <a:r>
              <a:rPr lang="en-US" altLang="it-IT" b="1" dirty="0">
                <a:solidFill>
                  <a:srgbClr val="E7B881"/>
                </a:solidFill>
                <a:latin typeface="Calibri" pitchFamily="34" charset="0"/>
                <a:cs typeface="Arial" charset="0"/>
                <a:sym typeface="Wingdings" pitchFamily="2" charset="2"/>
              </a:rPr>
              <a:t>RESOLVE</a:t>
            </a:r>
            <a:r>
              <a:rPr lang="en-US" altLang="it-IT" b="1" dirty="0">
                <a:sym typeface="Wingdings" pitchFamily="2" charset="2"/>
              </a:rPr>
              <a:t> (national coordinator: F. Picollo)</a:t>
            </a:r>
          </a:p>
        </p:txBody>
      </p:sp>
      <p:sp>
        <p:nvSpPr>
          <p:cNvPr id="36" name="Text Box 19"/>
          <p:cNvSpPr txBox="1">
            <a:spLocks noChangeArrowheads="1"/>
          </p:cNvSpPr>
          <p:nvPr/>
        </p:nvSpPr>
        <p:spPr bwMode="auto">
          <a:xfrm>
            <a:off x="7085438" y="452732"/>
            <a:ext cx="4972236" cy="598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4488" indent="-344488" eaLnBrk="0" hangingPunct="0">
              <a:tabLst>
                <a:tab pos="3430588" algn="l"/>
              </a:tabLst>
              <a:defRPr>
                <a:solidFill>
                  <a:schemeClr val="tx1"/>
                </a:solidFill>
                <a:latin typeface="Calibri" pitchFamily="34" charset="0"/>
                <a:cs typeface="Arial" charset="0"/>
              </a:defRPr>
            </a:lvl1pPr>
            <a:lvl2pPr marL="742950" indent="-285750" eaLnBrk="0" hangingPunct="0">
              <a:tabLst>
                <a:tab pos="3430588" algn="l"/>
              </a:tabLst>
              <a:defRPr>
                <a:solidFill>
                  <a:schemeClr val="tx1"/>
                </a:solidFill>
                <a:latin typeface="Calibri" pitchFamily="34" charset="0"/>
                <a:cs typeface="Arial" charset="0"/>
              </a:defRPr>
            </a:lvl2pPr>
            <a:lvl3pPr marL="1143000" indent="-228600" eaLnBrk="0" hangingPunct="0">
              <a:tabLst>
                <a:tab pos="3430588" algn="l"/>
              </a:tabLst>
              <a:defRPr>
                <a:solidFill>
                  <a:schemeClr val="tx1"/>
                </a:solidFill>
                <a:latin typeface="Calibri" pitchFamily="34" charset="0"/>
                <a:cs typeface="Arial" charset="0"/>
              </a:defRPr>
            </a:lvl3pPr>
            <a:lvl4pPr marL="1600200" indent="-228600" eaLnBrk="0" hangingPunct="0">
              <a:tabLst>
                <a:tab pos="3430588" algn="l"/>
              </a:tabLst>
              <a:defRPr>
                <a:solidFill>
                  <a:schemeClr val="tx1"/>
                </a:solidFill>
                <a:latin typeface="Calibri" pitchFamily="34" charset="0"/>
                <a:cs typeface="Arial" charset="0"/>
              </a:defRPr>
            </a:lvl4pPr>
            <a:lvl5pPr marL="2057400" indent="-228600" eaLnBrk="0" hangingPunct="0">
              <a:tabLst>
                <a:tab pos="3430588" algn="l"/>
              </a:tabLst>
              <a:defRPr>
                <a:solidFill>
                  <a:schemeClr val="tx1"/>
                </a:solidFill>
                <a:latin typeface="Calibri" pitchFamily="34" charset="0"/>
                <a:cs typeface="Arial" charset="0"/>
              </a:defRPr>
            </a:lvl5pPr>
            <a:lvl6pPr marL="2514600" indent="-228600" eaLnBrk="0" fontAlgn="base" hangingPunct="0">
              <a:spcBef>
                <a:spcPct val="0"/>
              </a:spcBef>
              <a:spcAft>
                <a:spcPct val="0"/>
              </a:spcAft>
              <a:tabLst>
                <a:tab pos="3430588" algn="l"/>
              </a:tabLst>
              <a:defRPr>
                <a:solidFill>
                  <a:schemeClr val="tx1"/>
                </a:solidFill>
                <a:latin typeface="Calibri" pitchFamily="34" charset="0"/>
                <a:cs typeface="Arial" charset="0"/>
              </a:defRPr>
            </a:lvl6pPr>
            <a:lvl7pPr marL="2971800" indent="-228600" eaLnBrk="0" fontAlgn="base" hangingPunct="0">
              <a:spcBef>
                <a:spcPct val="0"/>
              </a:spcBef>
              <a:spcAft>
                <a:spcPct val="0"/>
              </a:spcAft>
              <a:tabLst>
                <a:tab pos="3430588" algn="l"/>
              </a:tabLst>
              <a:defRPr>
                <a:solidFill>
                  <a:schemeClr val="tx1"/>
                </a:solidFill>
                <a:latin typeface="Calibri" pitchFamily="34" charset="0"/>
                <a:cs typeface="Arial" charset="0"/>
              </a:defRPr>
            </a:lvl7pPr>
            <a:lvl8pPr marL="3429000" indent="-228600" eaLnBrk="0" fontAlgn="base" hangingPunct="0">
              <a:spcBef>
                <a:spcPct val="0"/>
              </a:spcBef>
              <a:spcAft>
                <a:spcPct val="0"/>
              </a:spcAft>
              <a:tabLst>
                <a:tab pos="3430588" algn="l"/>
              </a:tabLst>
              <a:defRPr>
                <a:solidFill>
                  <a:schemeClr val="tx1"/>
                </a:solidFill>
                <a:latin typeface="Calibri" pitchFamily="34" charset="0"/>
                <a:cs typeface="Arial" charset="0"/>
              </a:defRPr>
            </a:lvl8pPr>
            <a:lvl9pPr marL="3886200" indent="-228600" eaLnBrk="0" fontAlgn="base" hangingPunct="0">
              <a:spcBef>
                <a:spcPct val="0"/>
              </a:spcBef>
              <a:spcAft>
                <a:spcPct val="0"/>
              </a:spcAft>
              <a:tabLst>
                <a:tab pos="3430588" algn="l"/>
              </a:tabLst>
              <a:defRPr>
                <a:solidFill>
                  <a:schemeClr val="tx1"/>
                </a:solidFill>
                <a:latin typeface="Calibri" pitchFamily="34" charset="0"/>
                <a:cs typeface="Arial" charset="0"/>
              </a:defRPr>
            </a:lvl9pPr>
          </a:lstStyle>
          <a:p>
            <a:pPr eaLnBrk="1" hangingPunct="1"/>
            <a:r>
              <a:rPr lang="en-US" altLang="it-IT" sz="2000" b="1" u="sng" dirty="0">
                <a:solidFill>
                  <a:srgbClr val="E7B881"/>
                </a:solidFill>
                <a:sym typeface="Wingdings" pitchFamily="2" charset="2"/>
              </a:rPr>
              <a:t>INFN-LNF</a:t>
            </a:r>
            <a:r>
              <a:rPr lang="en-US" altLang="it-IT" sz="2000" b="1" u="sng" dirty="0">
                <a:sym typeface="Wingdings" pitchFamily="2" charset="2"/>
              </a:rPr>
              <a:t> (local coordinator: S. </a:t>
            </a:r>
            <a:r>
              <a:rPr lang="en-US" altLang="it-IT" sz="2000" b="1" u="sng" dirty="0" err="1">
                <a:sym typeface="Wingdings" pitchFamily="2" charset="2"/>
              </a:rPr>
              <a:t>Dabagov</a:t>
            </a:r>
            <a:r>
              <a:rPr lang="en-US" altLang="it-IT" sz="2000" b="1" u="sng" dirty="0">
                <a:sym typeface="Wingdings" pitchFamily="2" charset="2"/>
              </a:rPr>
              <a:t>)</a:t>
            </a:r>
          </a:p>
          <a:p>
            <a:pPr eaLnBrk="1" hangingPunct="1"/>
            <a:endParaRPr lang="en-US" altLang="it-IT" sz="800" i="1" u="sng" dirty="0">
              <a:solidFill>
                <a:srgbClr val="E7B881"/>
              </a:solidFill>
              <a:sym typeface="Wingdings" pitchFamily="2" charset="2"/>
            </a:endParaRPr>
          </a:p>
          <a:p>
            <a:pPr eaLnBrk="1" hangingPunct="1"/>
            <a:r>
              <a:rPr lang="en-US" altLang="it-IT" sz="2000" i="1" u="sng" dirty="0">
                <a:solidFill>
                  <a:srgbClr val="E7B881"/>
                </a:solidFill>
                <a:sym typeface="Wingdings" pitchFamily="2" charset="2"/>
              </a:rPr>
              <a:t>@ core expertise:</a:t>
            </a:r>
          </a:p>
          <a:p>
            <a:pPr eaLnBrk="1" hangingPunct="1"/>
            <a:r>
              <a:rPr lang="en-US" altLang="it-IT" sz="2000" i="1" dirty="0">
                <a:sym typeface="Wingdings" pitchFamily="2" charset="2"/>
              </a:rPr>
              <a:t>Design &amp; Analysis &amp; </a:t>
            </a:r>
            <a:r>
              <a:rPr lang="en-US" altLang="it-IT" sz="2000" i="1" dirty="0" err="1">
                <a:sym typeface="Wingdings" pitchFamily="2" charset="2"/>
              </a:rPr>
              <a:t>Polycapillary</a:t>
            </a:r>
            <a:r>
              <a:rPr lang="en-US" altLang="it-IT" sz="2000" i="1" dirty="0">
                <a:sym typeface="Wingdings" pitchFamily="2" charset="2"/>
              </a:rPr>
              <a:t> X ray optics fabrication</a:t>
            </a:r>
          </a:p>
          <a:p>
            <a:pPr eaLnBrk="1" hangingPunct="1"/>
            <a:endParaRPr lang="en-US" altLang="it-IT" sz="2000" i="1" dirty="0">
              <a:sym typeface="Wingdings" pitchFamily="2" charset="2"/>
            </a:endParaRPr>
          </a:p>
          <a:p>
            <a:pPr eaLnBrk="1" hangingPunct="1">
              <a:spcBef>
                <a:spcPts val="600"/>
              </a:spcBef>
            </a:pPr>
            <a:r>
              <a:rPr lang="en-US" altLang="it-IT" sz="2000" i="1" u="sng" dirty="0">
                <a:solidFill>
                  <a:srgbClr val="E7B881"/>
                </a:solidFill>
                <a:sym typeface="Wingdings" pitchFamily="2" charset="2"/>
              </a:rPr>
              <a:t>@ facilities:</a:t>
            </a:r>
            <a:r>
              <a:rPr lang="en-US" altLang="it-IT" sz="2000" dirty="0">
                <a:sym typeface="Wingdings" pitchFamily="2" charset="2"/>
              </a:rPr>
              <a:t>                           </a:t>
            </a:r>
          </a:p>
          <a:p>
            <a:pPr eaLnBrk="1" hangingPunct="1">
              <a:spcBef>
                <a:spcPts val="600"/>
              </a:spcBef>
            </a:pPr>
            <a:r>
              <a:rPr lang="en-US" altLang="it-IT" sz="2000" i="1" dirty="0" err="1">
                <a:sym typeface="Wingdings" pitchFamily="2" charset="2"/>
              </a:rPr>
              <a:t>XlabF</a:t>
            </a:r>
            <a:r>
              <a:rPr lang="en-US" altLang="it-IT" sz="2000" i="1" dirty="0">
                <a:sym typeface="Wingdings" pitchFamily="2" charset="2"/>
              </a:rPr>
              <a:t> + X-Channel </a:t>
            </a:r>
            <a:r>
              <a:rPr lang="en-US" altLang="it-IT" sz="2000" i="1" dirty="0" err="1">
                <a:sym typeface="Wingdings" pitchFamily="2" charset="2"/>
              </a:rPr>
              <a:t>Tecnopolo</a:t>
            </a:r>
            <a:endParaRPr lang="en-US" altLang="it-IT" sz="2000" i="1" dirty="0">
              <a:sym typeface="Wingdings" pitchFamily="2" charset="2"/>
            </a:endParaRPr>
          </a:p>
          <a:p>
            <a:pPr eaLnBrk="1" hangingPunct="1">
              <a:spcBef>
                <a:spcPts val="600"/>
              </a:spcBef>
            </a:pPr>
            <a:endParaRPr lang="en-US" altLang="it-IT" sz="2000" i="1" dirty="0">
              <a:sym typeface="Wingdings" pitchFamily="2" charset="2"/>
            </a:endParaRPr>
          </a:p>
          <a:p>
            <a:pPr eaLnBrk="1" hangingPunct="1">
              <a:spcBef>
                <a:spcPts val="600"/>
              </a:spcBef>
            </a:pPr>
            <a:r>
              <a:rPr lang="en-US" altLang="it-IT" sz="2000" i="1" u="sng" dirty="0">
                <a:solidFill>
                  <a:srgbClr val="E7B881"/>
                </a:solidFill>
                <a:sym typeface="Wingdings" pitchFamily="2" charset="2"/>
              </a:rPr>
              <a:t>@ team (FTE 1.6 ):</a:t>
            </a:r>
          </a:p>
          <a:p>
            <a:pPr marL="11113" indent="-11113" eaLnBrk="1" hangingPunct="1">
              <a:spcBef>
                <a:spcPts val="600"/>
              </a:spcBef>
            </a:pPr>
            <a:r>
              <a:rPr lang="en-US" altLang="it-IT" sz="2000" i="1" dirty="0">
                <a:sym typeface="Wingdings" pitchFamily="2" charset="2"/>
              </a:rPr>
              <a:t>S. </a:t>
            </a:r>
            <a:r>
              <a:rPr lang="en-US" altLang="it-IT" sz="2000" i="1" dirty="0" err="1">
                <a:sym typeface="Wingdings" pitchFamily="2" charset="2"/>
              </a:rPr>
              <a:t>Dabagov</a:t>
            </a:r>
            <a:r>
              <a:rPr lang="en-US" altLang="it-IT" sz="2000" i="1" dirty="0">
                <a:sym typeface="Wingdings" pitchFamily="2" charset="2"/>
              </a:rPr>
              <a:t>, D. </a:t>
            </a:r>
            <a:r>
              <a:rPr lang="en-US" altLang="it-IT" sz="2000" i="1" dirty="0" err="1">
                <a:sym typeface="Wingdings" pitchFamily="2" charset="2"/>
              </a:rPr>
              <a:t>Hampai</a:t>
            </a:r>
            <a:r>
              <a:rPr lang="en-US" altLang="it-IT" sz="2000" i="1" dirty="0">
                <a:sym typeface="Wingdings" pitchFamily="2" charset="2"/>
              </a:rPr>
              <a:t>, V. </a:t>
            </a:r>
            <a:r>
              <a:rPr lang="en-US" altLang="it-IT" sz="2000" i="1" dirty="0" err="1">
                <a:sym typeface="Wingdings" pitchFamily="2" charset="2"/>
              </a:rPr>
              <a:t>Guglielmotti</a:t>
            </a:r>
            <a:r>
              <a:rPr lang="en-US" altLang="it-IT" sz="2000" i="1" dirty="0">
                <a:sym typeface="Wingdings" pitchFamily="2" charset="2"/>
              </a:rPr>
              <a:t>, </a:t>
            </a:r>
          </a:p>
          <a:p>
            <a:pPr marL="11113" indent="-11113" eaLnBrk="1" hangingPunct="1">
              <a:spcBef>
                <a:spcPts val="600"/>
              </a:spcBef>
            </a:pPr>
            <a:r>
              <a:rPr lang="en-US" altLang="it-IT" sz="2000" i="1" dirty="0">
                <a:sym typeface="Wingdings" pitchFamily="2" charset="2"/>
              </a:rPr>
              <a:t>M. </a:t>
            </a:r>
            <a:r>
              <a:rPr lang="en-US" altLang="it-IT" sz="2000" i="1" dirty="0" err="1">
                <a:sym typeface="Wingdings" pitchFamily="2" charset="2"/>
              </a:rPr>
              <a:t>Coreno</a:t>
            </a:r>
            <a:endParaRPr lang="en-US" altLang="it-IT" sz="2000" i="1" dirty="0">
              <a:sym typeface="Wingdings" pitchFamily="2" charset="2"/>
            </a:endParaRPr>
          </a:p>
          <a:p>
            <a:pPr marL="11113" indent="-11113" eaLnBrk="1" hangingPunct="1">
              <a:spcBef>
                <a:spcPts val="600"/>
              </a:spcBef>
            </a:pPr>
            <a:endParaRPr lang="en-US" altLang="it-IT" sz="2000" i="1" dirty="0">
              <a:sym typeface="Wingdings" pitchFamily="2" charset="2"/>
            </a:endParaRPr>
          </a:p>
          <a:p>
            <a:pPr marL="11113" indent="-11113" eaLnBrk="1" hangingPunct="1">
              <a:spcBef>
                <a:spcPts val="600"/>
              </a:spcBef>
            </a:pPr>
            <a:r>
              <a:rPr lang="en-US" altLang="it-IT" sz="2000" i="1" u="sng" dirty="0">
                <a:solidFill>
                  <a:srgbClr val="E7B881"/>
                </a:solidFill>
                <a:sym typeface="Wingdings" pitchFamily="2" charset="2"/>
              </a:rPr>
              <a:t>@ </a:t>
            </a:r>
            <a:r>
              <a:rPr lang="en-US" altLang="it-IT" sz="2000" i="1" u="sng" dirty="0" err="1">
                <a:solidFill>
                  <a:srgbClr val="E7B881"/>
                </a:solidFill>
                <a:sym typeface="Wingdings" pitchFamily="2" charset="2"/>
              </a:rPr>
              <a:t>richiesti</a:t>
            </a:r>
            <a:r>
              <a:rPr lang="en-US" altLang="it-IT" sz="2000" i="1" u="sng" dirty="0">
                <a:solidFill>
                  <a:srgbClr val="E7B881"/>
                </a:solidFill>
                <a:sym typeface="Wingdings" pitchFamily="2" charset="2"/>
              </a:rPr>
              <a:t>: </a:t>
            </a:r>
          </a:p>
          <a:p>
            <a:pPr marL="11113" indent="-11113" eaLnBrk="1" hangingPunct="1">
              <a:spcBef>
                <a:spcPts val="600"/>
              </a:spcBef>
              <a:tabLst>
                <a:tab pos="876300" algn="l"/>
              </a:tabLst>
            </a:pPr>
            <a:r>
              <a:rPr lang="en-US" altLang="it-IT" sz="2000" i="1" dirty="0">
                <a:sym typeface="Wingdings" pitchFamily="2" charset="2"/>
              </a:rPr>
              <a:t>		</a:t>
            </a:r>
            <a:r>
              <a:rPr lang="en-US" altLang="it-IT" sz="2000" i="1" dirty="0" err="1">
                <a:sym typeface="Wingdings" pitchFamily="2" charset="2"/>
              </a:rPr>
              <a:t>Missioni</a:t>
            </a:r>
            <a:r>
              <a:rPr lang="en-US" altLang="it-IT" sz="2000" i="1" dirty="0">
                <a:sym typeface="Wingdings" pitchFamily="2" charset="2"/>
              </a:rPr>
              <a:t> [5 k€]</a:t>
            </a:r>
          </a:p>
          <a:p>
            <a:pPr marL="11113" indent="-11113" eaLnBrk="1" hangingPunct="1">
              <a:spcBef>
                <a:spcPts val="600"/>
              </a:spcBef>
              <a:tabLst/>
            </a:pPr>
            <a:r>
              <a:rPr lang="en-US" altLang="it-IT" sz="2000" i="1" dirty="0">
                <a:sym typeface="Wingdings" pitchFamily="2" charset="2"/>
              </a:rPr>
              <a:t>		</a:t>
            </a:r>
            <a:r>
              <a:rPr lang="en-US" altLang="it-IT" sz="2000" i="1" dirty="0" err="1">
                <a:sym typeface="Wingdings" pitchFamily="2" charset="2"/>
              </a:rPr>
              <a:t>Consumo</a:t>
            </a:r>
            <a:r>
              <a:rPr lang="en-US" altLang="it-IT" sz="2000" i="1" dirty="0">
                <a:sym typeface="Wingdings" pitchFamily="2" charset="2"/>
              </a:rPr>
              <a:t> [7 k€]</a:t>
            </a:r>
          </a:p>
          <a:p>
            <a:pPr marL="11113" indent="-11113" eaLnBrk="1" hangingPunct="1">
              <a:spcBef>
                <a:spcPts val="600"/>
              </a:spcBef>
              <a:tabLst>
                <a:tab pos="876300" algn="l"/>
              </a:tabLst>
            </a:pPr>
            <a:r>
              <a:rPr lang="en-US" altLang="it-IT" sz="2000" i="1" dirty="0">
                <a:sym typeface="Wingdings" pitchFamily="2" charset="2"/>
              </a:rPr>
              <a:t>		</a:t>
            </a:r>
            <a:r>
              <a:rPr lang="en-US" altLang="it-IT" sz="2000" i="1" dirty="0" err="1">
                <a:sym typeface="Wingdings" pitchFamily="2" charset="2"/>
              </a:rPr>
              <a:t>Strumentazione</a:t>
            </a:r>
            <a:r>
              <a:rPr lang="en-US" altLang="it-IT" sz="2000" i="1" dirty="0">
                <a:sym typeface="Wingdings" pitchFamily="2" charset="2"/>
              </a:rPr>
              <a:t> [16 k€]</a:t>
            </a:r>
          </a:p>
        </p:txBody>
      </p:sp>
      <p:graphicFrame>
        <p:nvGraphicFramePr>
          <p:cNvPr id="13" name="Tabella 12"/>
          <p:cNvGraphicFramePr>
            <a:graphicFrameLocks noGrp="1"/>
          </p:cNvGraphicFramePr>
          <p:nvPr/>
        </p:nvGraphicFramePr>
        <p:xfrm>
          <a:off x="134326" y="4113775"/>
          <a:ext cx="6042888" cy="842400"/>
        </p:xfrm>
        <a:graphic>
          <a:graphicData uri="http://schemas.openxmlformats.org/drawingml/2006/table">
            <a:tbl>
              <a:tblPr>
                <a:tableStyleId>{16D9F66E-5EB9-4882-86FB-DCBF35E3C3E4}</a:tableStyleId>
              </a:tblPr>
              <a:tblGrid>
                <a:gridCol w="6042888">
                  <a:extLst>
                    <a:ext uri="{9D8B030D-6E8A-4147-A177-3AD203B41FA5}">
                      <a16:colId xmlns:a16="http://schemas.microsoft.com/office/drawing/2014/main" val="2479404875"/>
                    </a:ext>
                  </a:extLst>
                </a:gridCol>
              </a:tblGrid>
              <a:tr h="421200">
                <a:tc>
                  <a:txBody>
                    <a:bodyPr/>
                    <a:lstStyle/>
                    <a:p>
                      <a:pPr algn="l"/>
                      <a:r>
                        <a:rPr lang="it-IT" sz="1600" kern="1200" dirty="0"/>
                        <a:t>    </a:t>
                      </a:r>
                      <a:r>
                        <a:rPr lang="it-IT" sz="1600" kern="1200" dirty="0" err="1"/>
                        <a:t>Beam</a:t>
                      </a:r>
                      <a:r>
                        <a:rPr lang="it-IT" sz="1600" kern="1200" dirty="0"/>
                        <a:t> test su stazione di irraggiamento </a:t>
                      </a:r>
                      <a:endParaRPr lang="it-IT" sz="1600" kern="1200" dirty="0">
                        <a:solidFill>
                          <a:schemeClr val="dk1"/>
                        </a:solidFill>
                        <a:latin typeface="+mn-lt"/>
                        <a:ea typeface="+mn-ea"/>
                        <a:cs typeface="+mn-cs"/>
                      </a:endParaRPr>
                    </a:p>
                  </a:txBody>
                  <a:tcPr marL="9525" marR="9525" marT="9525" marB="9525" anchor="ctr"/>
                </a:tc>
                <a:extLst>
                  <a:ext uri="{0D108BD9-81ED-4DB2-BD59-A6C34878D82A}">
                    <a16:rowId xmlns:a16="http://schemas.microsoft.com/office/drawing/2014/main" val="1741601746"/>
                  </a:ext>
                </a:extLst>
              </a:tr>
              <a:tr h="421200">
                <a:tc>
                  <a:txBody>
                    <a:bodyPr/>
                    <a:lstStyle/>
                    <a:p>
                      <a:pPr algn="l"/>
                      <a:r>
                        <a:rPr lang="it-IT" sz="1600" dirty="0"/>
                        <a:t>    Sviluppo software controllo </a:t>
                      </a:r>
                    </a:p>
                  </a:txBody>
                  <a:tcPr marL="9525" marR="9525" marT="9525" marB="9525" anchor="ctr"/>
                </a:tc>
                <a:extLst>
                  <a:ext uri="{0D108BD9-81ED-4DB2-BD59-A6C34878D82A}">
                    <a16:rowId xmlns:a16="http://schemas.microsoft.com/office/drawing/2014/main" val="2454623578"/>
                  </a:ext>
                </a:extLst>
              </a:tr>
            </a:tbl>
          </a:graphicData>
        </a:graphic>
      </p:graphicFrame>
      <p:graphicFrame>
        <p:nvGraphicFramePr>
          <p:cNvPr id="16" name="Tabella 15"/>
          <p:cNvGraphicFramePr>
            <a:graphicFrameLocks noGrp="1"/>
          </p:cNvGraphicFramePr>
          <p:nvPr/>
        </p:nvGraphicFramePr>
        <p:xfrm>
          <a:off x="134326" y="5056390"/>
          <a:ext cx="6042888" cy="841498"/>
        </p:xfrm>
        <a:graphic>
          <a:graphicData uri="http://schemas.openxmlformats.org/drawingml/2006/table">
            <a:tbl>
              <a:tblPr>
                <a:tableStyleId>{69CF1AB2-1976-4502-BF36-3FF5EA218861}</a:tableStyleId>
              </a:tblPr>
              <a:tblGrid>
                <a:gridCol w="6042888">
                  <a:extLst>
                    <a:ext uri="{9D8B030D-6E8A-4147-A177-3AD203B41FA5}">
                      <a16:colId xmlns:a16="http://schemas.microsoft.com/office/drawing/2014/main" val="2479404875"/>
                    </a:ext>
                  </a:extLst>
                </a:gridCol>
              </a:tblGrid>
              <a:tr h="421200">
                <a:tc>
                  <a:txBody>
                    <a:bodyPr/>
                    <a:lstStyle/>
                    <a:p>
                      <a:pPr algn="l"/>
                      <a:r>
                        <a:rPr lang="it-IT" sz="1600" dirty="0"/>
                        <a:t>    Misura attività cellulare sotto irraggiamento </a:t>
                      </a:r>
                      <a:endParaRPr lang="it-IT" sz="1600" dirty="0">
                        <a:solidFill>
                          <a:srgbClr val="E36C09"/>
                        </a:solidFill>
                      </a:endParaRPr>
                    </a:p>
                  </a:txBody>
                  <a:tcPr marL="9525" marR="9525" marT="9525" marB="9525" anchor="ctr"/>
                </a:tc>
                <a:extLst>
                  <a:ext uri="{0D108BD9-81ED-4DB2-BD59-A6C34878D82A}">
                    <a16:rowId xmlns:a16="http://schemas.microsoft.com/office/drawing/2014/main" val="4174677411"/>
                  </a:ext>
                </a:extLst>
              </a:tr>
              <a:tr h="420298">
                <a:tc>
                  <a:txBody>
                    <a:bodyPr/>
                    <a:lstStyle/>
                    <a:p>
                      <a:pPr algn="l"/>
                      <a:r>
                        <a:rPr lang="it-IT" sz="1600" dirty="0"/>
                        <a:t>    Studio radiobiologico in condizioni di irraggiamento X ad alti dose-rate </a:t>
                      </a:r>
                    </a:p>
                  </a:txBody>
                  <a:tcPr marL="9525" marR="9525" marT="9525" marB="9525" anchor="ctr"/>
                </a:tc>
                <a:extLst>
                  <a:ext uri="{0D108BD9-81ED-4DB2-BD59-A6C34878D82A}">
                    <a16:rowId xmlns:a16="http://schemas.microsoft.com/office/drawing/2014/main" val="3814597089"/>
                  </a:ext>
                </a:extLst>
              </a:tr>
            </a:tbl>
          </a:graphicData>
        </a:graphic>
      </p:graphicFrame>
      <p:graphicFrame>
        <p:nvGraphicFramePr>
          <p:cNvPr id="17" name="Tabella 16"/>
          <p:cNvGraphicFramePr>
            <a:graphicFrameLocks noGrp="1"/>
          </p:cNvGraphicFramePr>
          <p:nvPr/>
        </p:nvGraphicFramePr>
        <p:xfrm>
          <a:off x="134326" y="2790084"/>
          <a:ext cx="6042888" cy="421200"/>
        </p:xfrm>
        <a:graphic>
          <a:graphicData uri="http://schemas.openxmlformats.org/drawingml/2006/table">
            <a:tbl>
              <a:tblPr>
                <a:tableStyleId>{0505E3EF-67EA-436B-97B2-0124C06EBD24}</a:tableStyleId>
              </a:tblPr>
              <a:tblGrid>
                <a:gridCol w="6042888">
                  <a:extLst>
                    <a:ext uri="{9D8B030D-6E8A-4147-A177-3AD203B41FA5}">
                      <a16:colId xmlns:a16="http://schemas.microsoft.com/office/drawing/2014/main" val="2479404875"/>
                    </a:ext>
                  </a:extLst>
                </a:gridCol>
              </a:tblGrid>
              <a:tr h="421200">
                <a:tc>
                  <a:txBody>
                    <a:bodyPr/>
                    <a:lstStyle/>
                    <a:p>
                      <a:pPr algn="l"/>
                      <a:r>
                        <a:rPr lang="it-IT" sz="1600" dirty="0"/>
                        <a:t>Set-up</a:t>
                      </a:r>
                      <a:r>
                        <a:rPr lang="it-IT" sz="1600" baseline="0" dirty="0"/>
                        <a:t> of </a:t>
                      </a:r>
                      <a:r>
                        <a:rPr lang="it-IT" sz="1600" dirty="0"/>
                        <a:t>3D RESOLVE </a:t>
                      </a:r>
                      <a:r>
                        <a:rPr lang="it-IT" sz="1600" dirty="0" err="1"/>
                        <a:t>facility</a:t>
                      </a:r>
                      <a:endParaRPr lang="it-IT" sz="1600" dirty="0"/>
                    </a:p>
                  </a:txBody>
                  <a:tcPr marL="9525" marR="9525" marT="9525" marB="9525" anchor="ctr"/>
                </a:tc>
                <a:extLst>
                  <a:ext uri="{0D108BD9-81ED-4DB2-BD59-A6C34878D82A}">
                    <a16:rowId xmlns:a16="http://schemas.microsoft.com/office/drawing/2014/main" val="2086552525"/>
                  </a:ext>
                </a:extLst>
              </a:tr>
            </a:tbl>
          </a:graphicData>
        </a:graphic>
      </p:graphicFrame>
      <p:sp>
        <p:nvSpPr>
          <p:cNvPr id="18" name="CasellaDiTesto 17"/>
          <p:cNvSpPr txBox="1"/>
          <p:nvPr/>
        </p:nvSpPr>
        <p:spPr>
          <a:xfrm>
            <a:off x="416247" y="1840838"/>
            <a:ext cx="2120260" cy="600164"/>
          </a:xfrm>
          <a:prstGeom prst="rect">
            <a:avLst/>
          </a:prstGeom>
          <a:noFill/>
        </p:spPr>
        <p:txBody>
          <a:bodyPr wrap="none" rtlCol="0">
            <a:spAutoFit/>
          </a:bodyPr>
          <a:lstStyle/>
          <a:p>
            <a:r>
              <a:rPr lang="it-IT" sz="3300" b="1" dirty="0" err="1">
                <a:solidFill>
                  <a:schemeClr val="accent1"/>
                </a:solidFill>
                <a:ea typeface="+mj-ea"/>
                <a:cs typeface="+mj-cs"/>
              </a:rPr>
              <a:t>Milestones</a:t>
            </a:r>
            <a:endParaRPr lang="it-IT" sz="3300" b="1" dirty="0">
              <a:solidFill>
                <a:schemeClr val="accent1"/>
              </a:solidFill>
              <a:ea typeface="+mj-ea"/>
              <a:cs typeface="+mj-cs"/>
            </a:endParaRPr>
          </a:p>
        </p:txBody>
      </p:sp>
      <p:sp>
        <p:nvSpPr>
          <p:cNvPr id="3" name="CasellaDiTesto 2"/>
          <p:cNvSpPr txBox="1"/>
          <p:nvPr/>
        </p:nvSpPr>
        <p:spPr>
          <a:xfrm rot="1008395">
            <a:off x="5197394" y="2784907"/>
            <a:ext cx="897466"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it-IT" dirty="0"/>
              <a:t>2020</a:t>
            </a:r>
          </a:p>
        </p:txBody>
      </p:sp>
      <p:sp>
        <p:nvSpPr>
          <p:cNvPr id="19" name="CasellaDiTesto 18"/>
          <p:cNvSpPr txBox="1"/>
          <p:nvPr/>
        </p:nvSpPr>
        <p:spPr>
          <a:xfrm rot="1008395">
            <a:off x="5197393" y="4322865"/>
            <a:ext cx="89746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2021</a:t>
            </a:r>
          </a:p>
        </p:txBody>
      </p:sp>
      <p:sp>
        <p:nvSpPr>
          <p:cNvPr id="20" name="CasellaDiTesto 19"/>
          <p:cNvSpPr txBox="1"/>
          <p:nvPr/>
        </p:nvSpPr>
        <p:spPr>
          <a:xfrm rot="1008395">
            <a:off x="5197392" y="5036131"/>
            <a:ext cx="89746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dirty="0"/>
              <a:t>2022</a:t>
            </a:r>
          </a:p>
        </p:txBody>
      </p:sp>
      <p:sp>
        <p:nvSpPr>
          <p:cNvPr id="21" name="CasellaDiTesto 20"/>
          <p:cNvSpPr txBox="1"/>
          <p:nvPr/>
        </p:nvSpPr>
        <p:spPr>
          <a:xfrm>
            <a:off x="295242" y="3260930"/>
            <a:ext cx="5881972" cy="646331"/>
          </a:xfrm>
          <a:prstGeom prst="rect">
            <a:avLst/>
          </a:prstGeom>
          <a:noFill/>
        </p:spPr>
        <p:txBody>
          <a:bodyPr wrap="square" rtlCol="0">
            <a:spAutoFit/>
          </a:bodyPr>
          <a:lstStyle/>
          <a:p>
            <a:r>
              <a:rPr lang="en-GB" i="1" dirty="0"/>
              <a:t>Design of irradiation sample holder </a:t>
            </a:r>
          </a:p>
          <a:p>
            <a:r>
              <a:rPr lang="en-GB" i="1" dirty="0"/>
              <a:t>Design of focusing optics &amp; planning of 2021 beam test </a:t>
            </a:r>
            <a:endParaRPr lang="en-GB" sz="2000" i="1" dirty="0"/>
          </a:p>
        </p:txBody>
      </p:sp>
    </p:spTree>
    <p:extLst>
      <p:ext uri="{BB962C8B-B14F-4D97-AF65-F5344CB8AC3E}">
        <p14:creationId xmlns:p14="http://schemas.microsoft.com/office/powerpoint/2010/main" val="456117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Polycapillary </a:t>
            </a:r>
            <a:r>
              <a:rPr lang="it-IT" dirty="0" err="1"/>
              <a:t>Optics</a:t>
            </a:r>
            <a:endParaRPr lang="it-IT" dirty="0"/>
          </a:p>
        </p:txBody>
      </p:sp>
      <p:sp>
        <p:nvSpPr>
          <p:cNvPr id="4" name="Segnaposto numero diapositiva 3"/>
          <p:cNvSpPr>
            <a:spLocks noGrp="1"/>
          </p:cNvSpPr>
          <p:nvPr>
            <p:ph type="sldNum" sz="quarter" idx="12"/>
          </p:nvPr>
        </p:nvSpPr>
        <p:spPr>
          <a:xfrm>
            <a:off x="9288114" y="6440126"/>
            <a:ext cx="2743200" cy="365125"/>
          </a:xfrm>
        </p:spPr>
        <p:txBody>
          <a:bodyPr/>
          <a:lstStyle/>
          <a:p>
            <a:pPr algn="ctr" eaLnBrk="1" latinLnBrk="0" hangingPunct="1"/>
            <a:fld id="{6294C92D-0306-4E69-9CD3-20855E849650}" type="slidenum">
              <a:rPr kumimoji="0" lang="en-US" smtClean="0"/>
              <a:t>29</a:t>
            </a:fld>
            <a:endParaRPr kumimoji="0" lang="en-US" sz="1200">
              <a:solidFill>
                <a:schemeClr val="bg2">
                  <a:shade val="50000"/>
                </a:schemeClr>
              </a:solidFill>
              <a:effectLst/>
            </a:endParaRPr>
          </a:p>
        </p:txBody>
      </p:sp>
      <p:grpSp>
        <p:nvGrpSpPr>
          <p:cNvPr id="6" name="Group 5"/>
          <p:cNvGrpSpPr>
            <a:grpSpLocks/>
          </p:cNvGrpSpPr>
          <p:nvPr/>
        </p:nvGrpSpPr>
        <p:grpSpPr bwMode="auto">
          <a:xfrm>
            <a:off x="7678441" y="302923"/>
            <a:ext cx="4210616" cy="3029229"/>
            <a:chOff x="1440" y="144"/>
            <a:chExt cx="2736" cy="3967"/>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44"/>
              <a:ext cx="2736" cy="1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 y="1442"/>
              <a:ext cx="2736" cy="2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Rectangle 8"/>
          <p:cNvSpPr>
            <a:spLocks noChangeArrowheads="1"/>
          </p:cNvSpPr>
          <p:nvPr/>
        </p:nvSpPr>
        <p:spPr bwMode="auto">
          <a:xfrm>
            <a:off x="246647" y="1814240"/>
            <a:ext cx="3962400" cy="477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i="1" dirty="0">
                <a:solidFill>
                  <a:srgbClr val="FF9900"/>
                </a:solidFill>
                <a:latin typeface="Arial" charset="0"/>
              </a:rPr>
              <a:t>Basic idea of polycapillary optics is very close to the phenomenon of charged </a:t>
            </a:r>
          </a:p>
          <a:p>
            <a:r>
              <a:rPr lang="en-US" sz="1600" i="1" dirty="0">
                <a:solidFill>
                  <a:srgbClr val="FF9900"/>
                </a:solidFill>
                <a:latin typeface="Arial" charset="0"/>
              </a:rPr>
              <a:t>    particle channeling</a:t>
            </a:r>
            <a:endParaRPr lang="en-US" sz="1600" b="1" dirty="0">
              <a:solidFill>
                <a:schemeClr val="accent2"/>
              </a:solidFill>
              <a:latin typeface="Arial" charset="0"/>
            </a:endParaRPr>
          </a:p>
          <a:p>
            <a:endParaRPr lang="en-US" sz="1600" b="1" dirty="0">
              <a:latin typeface="Arial" charset="0"/>
            </a:endParaRPr>
          </a:p>
          <a:p>
            <a:r>
              <a:rPr lang="en-US" sz="1600" dirty="0">
                <a:latin typeface="Arial" charset="0"/>
              </a:rPr>
              <a:t>@ </a:t>
            </a:r>
            <a:r>
              <a:rPr lang="en-GB" sz="1600" dirty="0">
                <a:latin typeface="Arial" charset="0"/>
              </a:rPr>
              <a:t>deflection over large angles</a:t>
            </a:r>
            <a:endParaRPr lang="en-US" sz="1600" dirty="0">
              <a:latin typeface="Arial" charset="0"/>
            </a:endParaRPr>
          </a:p>
          <a:p>
            <a:endParaRPr lang="en-US" sz="800" dirty="0">
              <a:latin typeface="Arial" charset="0"/>
            </a:endParaRPr>
          </a:p>
          <a:p>
            <a:r>
              <a:rPr lang="en-US" sz="1600" dirty="0">
                <a:latin typeface="Arial" charset="0"/>
              </a:rPr>
              <a:t>@ </a:t>
            </a:r>
            <a:r>
              <a:rPr lang="en-GB" sz="1600" dirty="0">
                <a:latin typeface="Arial" charset="0"/>
              </a:rPr>
              <a:t>divergent to convergent</a:t>
            </a:r>
            <a:endParaRPr lang="en-US" sz="1600" dirty="0">
              <a:latin typeface="Arial" charset="0"/>
            </a:endParaRPr>
          </a:p>
          <a:p>
            <a:endParaRPr lang="en-US" sz="800" dirty="0">
              <a:latin typeface="Arial" charset="0"/>
            </a:endParaRPr>
          </a:p>
          <a:p>
            <a:r>
              <a:rPr lang="en-US" sz="1600" dirty="0">
                <a:latin typeface="Arial" charset="0"/>
              </a:rPr>
              <a:t>@ </a:t>
            </a:r>
            <a:r>
              <a:rPr lang="en-GB" sz="1600" dirty="0">
                <a:latin typeface="Arial" charset="0"/>
              </a:rPr>
              <a:t>divergent to </a:t>
            </a:r>
            <a:r>
              <a:rPr lang="en-GB" sz="1600" dirty="0" err="1">
                <a:latin typeface="Arial" charset="0"/>
              </a:rPr>
              <a:t>quasiparallel</a:t>
            </a:r>
            <a:r>
              <a:rPr lang="en-GB" sz="1600" dirty="0">
                <a:latin typeface="Arial" charset="0"/>
              </a:rPr>
              <a:t> and </a:t>
            </a:r>
            <a:r>
              <a:rPr lang="en-GB" sz="1600" dirty="0" err="1">
                <a:latin typeface="Arial" charset="0"/>
              </a:rPr>
              <a:t>vv</a:t>
            </a:r>
            <a:endParaRPr lang="en-US" sz="1600" dirty="0">
              <a:latin typeface="Arial" charset="0"/>
            </a:endParaRPr>
          </a:p>
          <a:p>
            <a:endParaRPr lang="en-US" sz="1600" dirty="0">
              <a:latin typeface="Arial" charset="0"/>
            </a:endParaRPr>
          </a:p>
          <a:p>
            <a:r>
              <a:rPr lang="en-US" sz="1600" i="1" dirty="0">
                <a:solidFill>
                  <a:srgbClr val="FF9900"/>
                </a:solidFill>
                <a:latin typeface="Arial" charset="0"/>
              </a:rPr>
              <a:t>Number of applications</a:t>
            </a:r>
            <a:endParaRPr lang="en-US" sz="1600" dirty="0">
              <a:latin typeface="Arial" charset="0"/>
            </a:endParaRPr>
          </a:p>
          <a:p>
            <a:endParaRPr lang="en-US" sz="1600" dirty="0">
              <a:latin typeface="Arial" charset="0"/>
            </a:endParaRPr>
          </a:p>
          <a:p>
            <a:r>
              <a:rPr lang="en-US" sz="1600" dirty="0">
                <a:latin typeface="Arial" charset="0"/>
              </a:rPr>
              <a:t>@ scientific instrumentation (XRF, XRD)</a:t>
            </a:r>
          </a:p>
          <a:p>
            <a:endParaRPr lang="en-US" sz="800" dirty="0">
              <a:latin typeface="Arial" charset="0"/>
            </a:endParaRPr>
          </a:p>
          <a:p>
            <a:r>
              <a:rPr lang="en-US" sz="1600" dirty="0">
                <a:latin typeface="Arial" charset="0"/>
              </a:rPr>
              <a:t>@ elemental &amp; structural analysis</a:t>
            </a:r>
          </a:p>
          <a:p>
            <a:endParaRPr lang="en-US" sz="800" dirty="0">
              <a:latin typeface="Arial" charset="0"/>
            </a:endParaRPr>
          </a:p>
          <a:p>
            <a:r>
              <a:rPr lang="en-US" sz="1600" dirty="0">
                <a:latin typeface="Arial" charset="0"/>
              </a:rPr>
              <a:t>@ medicine</a:t>
            </a:r>
            <a:r>
              <a:rPr lang="en-GB" sz="1600" dirty="0">
                <a:latin typeface="Arial" charset="0"/>
              </a:rPr>
              <a:t> (diagnostics &amp; therapy)</a:t>
            </a:r>
            <a:endParaRPr lang="en-US" sz="1600" dirty="0">
              <a:latin typeface="Arial" charset="0"/>
            </a:endParaRPr>
          </a:p>
          <a:p>
            <a:endParaRPr lang="en-US" sz="800" dirty="0">
              <a:latin typeface="Arial" charset="0"/>
            </a:endParaRPr>
          </a:p>
          <a:p>
            <a:r>
              <a:rPr lang="en-US" sz="1600" dirty="0">
                <a:latin typeface="Arial" charset="0"/>
              </a:rPr>
              <a:t>@ </a:t>
            </a:r>
            <a:r>
              <a:rPr lang="en-GB" sz="1600" dirty="0">
                <a:latin typeface="Arial" charset="0"/>
              </a:rPr>
              <a:t>astrophysics</a:t>
            </a:r>
          </a:p>
          <a:p>
            <a:endParaRPr lang="en-GB" sz="800" dirty="0">
              <a:latin typeface="Arial" charset="0"/>
            </a:endParaRPr>
          </a:p>
          <a:p>
            <a:r>
              <a:rPr lang="en-GB" sz="1600" dirty="0">
                <a:latin typeface="Arial" charset="0"/>
              </a:rPr>
              <a:t>@ basic research (novel acceleration technologies, </a:t>
            </a:r>
            <a:r>
              <a:rPr lang="en-GB" sz="1600" dirty="0" err="1">
                <a:latin typeface="Arial" charset="0"/>
              </a:rPr>
              <a:t>muon</a:t>
            </a:r>
            <a:r>
              <a:rPr lang="en-GB" sz="1600" dirty="0">
                <a:latin typeface="Arial" charset="0"/>
              </a:rPr>
              <a:t> physics</a:t>
            </a:r>
            <a:r>
              <a:rPr lang="is-IS" sz="1600" dirty="0">
                <a:latin typeface="Arial" charset="0"/>
              </a:rPr>
              <a:t>…</a:t>
            </a:r>
            <a:r>
              <a:rPr lang="en-GB" sz="1600" dirty="0">
                <a:latin typeface="Arial" charset="0"/>
              </a:rPr>
              <a:t>)</a:t>
            </a:r>
            <a:endParaRPr lang="en-US" sz="1600" dirty="0">
              <a:latin typeface="Arial" charset="0"/>
            </a:endParaRPr>
          </a:p>
        </p:txBody>
      </p:sp>
      <p:sp>
        <p:nvSpPr>
          <p:cNvPr id="11" name="Rectangle 2"/>
          <p:cNvSpPr>
            <a:spLocks noGrp="1" noChangeArrowheads="1"/>
          </p:cNvSpPr>
          <p:nvPr>
            <p:ph type="body" sz="half" idx="4294967295"/>
          </p:nvPr>
        </p:nvSpPr>
        <p:spPr bwMode="auto">
          <a:xfrm>
            <a:off x="4742224" y="3725978"/>
            <a:ext cx="7293935" cy="2915023"/>
          </a:xfrm>
          <a:prstGeom prst="rect">
            <a:avLst/>
          </a:prstGeom>
          <a:solidFill>
            <a:srgbClr val="FFFFFF"/>
          </a:solidFill>
          <a:ln>
            <a:solidFill>
              <a:srgbClr val="000000"/>
            </a:solidFill>
            <a:miter lim="800000"/>
            <a:headEnd/>
            <a:tailEnd/>
          </a:ln>
        </p:spPr>
        <p:txBody>
          <a:bodyPr>
            <a:normAutofit/>
          </a:bodyPr>
          <a:lstStyle/>
          <a:p>
            <a:pPr>
              <a:buFontTx/>
              <a:buNone/>
            </a:pPr>
            <a:r>
              <a:rPr lang="en-US" sz="1400" b="1" dirty="0">
                <a:solidFill>
                  <a:schemeClr val="tx2"/>
                </a:solidFill>
                <a:latin typeface="Times New Roman" charset="0"/>
              </a:rPr>
              <a:t>Generation	Kind of optics			Sizes: length &amp; channel &amp; energy</a:t>
            </a:r>
          </a:p>
          <a:p>
            <a:pPr>
              <a:buFontTx/>
              <a:buNone/>
            </a:pPr>
            <a:endParaRPr lang="en-US" sz="1400" dirty="0">
              <a:solidFill>
                <a:srgbClr val="FFFF00"/>
              </a:solidFill>
              <a:latin typeface="Times New Roman" charset="0"/>
            </a:endParaRPr>
          </a:p>
          <a:p>
            <a:r>
              <a:rPr lang="en-US" sz="1400" b="1" dirty="0">
                <a:solidFill>
                  <a:srgbClr val="FF0000"/>
                </a:solidFill>
                <a:latin typeface="Times New Roman" charset="0"/>
              </a:rPr>
              <a:t>1</a:t>
            </a:r>
            <a:r>
              <a:rPr lang="en-US" sz="1400" b="1" baseline="30000" dirty="0">
                <a:solidFill>
                  <a:srgbClr val="FF0000"/>
                </a:solidFill>
                <a:latin typeface="Times New Roman" charset="0"/>
              </a:rPr>
              <a:t>st</a:t>
            </a:r>
            <a:r>
              <a:rPr lang="en-US" sz="1400" b="1" dirty="0">
                <a:solidFill>
                  <a:srgbClr val="FF0000"/>
                </a:solidFill>
                <a:latin typeface="Times New Roman" charset="0"/>
              </a:rPr>
              <a:t> </a:t>
            </a:r>
            <a:r>
              <a:rPr lang="en-US" sz="1400" dirty="0">
                <a:latin typeface="Times New Roman" charset="0"/>
              </a:rPr>
              <a:t>	</a:t>
            </a:r>
            <a:r>
              <a:rPr lang="en-US" sz="1400" i="1" dirty="0">
                <a:latin typeface="Times New Roman" charset="0"/>
              </a:rPr>
              <a:t>Assembled lens made of single capillaries	</a:t>
            </a:r>
            <a:r>
              <a:rPr lang="en-US" sz="1400" b="1" i="1" dirty="0">
                <a:solidFill>
                  <a:srgbClr val="FF0000"/>
                </a:solidFill>
                <a:latin typeface="Times New Roman" charset="0"/>
              </a:rPr>
              <a:t>1 m           &amp;  1 mm          &amp;  </a:t>
            </a:r>
            <a:r>
              <a:rPr lang="en-US" sz="1400" b="1" i="1" dirty="0">
                <a:solidFill>
                  <a:srgbClr val="FF0000"/>
                </a:solidFill>
                <a:latin typeface="Times New Roman" charset="0"/>
                <a:cs typeface="Arial" charset="0"/>
              </a:rPr>
              <a:t>≤</a:t>
            </a:r>
            <a:r>
              <a:rPr lang="en-US" sz="1400" b="1" i="1" dirty="0">
                <a:solidFill>
                  <a:srgbClr val="FF0000"/>
                </a:solidFill>
                <a:latin typeface="Times New Roman" charset="0"/>
              </a:rPr>
              <a:t> 10 </a:t>
            </a:r>
            <a:r>
              <a:rPr lang="en-US" sz="1400" b="1" i="1" dirty="0" err="1">
                <a:solidFill>
                  <a:srgbClr val="FF0000"/>
                </a:solidFill>
                <a:latin typeface="Times New Roman" charset="0"/>
              </a:rPr>
              <a:t>keV</a:t>
            </a:r>
            <a:endParaRPr lang="en-US" sz="1400" b="1" i="1" dirty="0">
              <a:solidFill>
                <a:srgbClr val="FF0000"/>
              </a:solidFill>
              <a:latin typeface="Times New Roman" charset="0"/>
            </a:endParaRPr>
          </a:p>
          <a:p>
            <a:r>
              <a:rPr lang="en-US" sz="1400" b="1" dirty="0">
                <a:solidFill>
                  <a:srgbClr val="FF0000"/>
                </a:solidFill>
                <a:latin typeface="Times New Roman" charset="0"/>
              </a:rPr>
              <a:t>2</a:t>
            </a:r>
            <a:r>
              <a:rPr lang="en-US" sz="1400" b="1" baseline="30000" dirty="0">
                <a:solidFill>
                  <a:srgbClr val="FF0000"/>
                </a:solidFill>
                <a:latin typeface="Times New Roman" charset="0"/>
              </a:rPr>
              <a:t>nd</a:t>
            </a:r>
            <a:r>
              <a:rPr lang="en-US" sz="1400" dirty="0">
                <a:solidFill>
                  <a:srgbClr val="FF0000"/>
                </a:solidFill>
                <a:latin typeface="Times New Roman" charset="0"/>
              </a:rPr>
              <a:t> </a:t>
            </a:r>
            <a:r>
              <a:rPr lang="en-US" sz="1400" dirty="0">
                <a:latin typeface="Times New Roman" charset="0"/>
              </a:rPr>
              <a:t>	</a:t>
            </a:r>
            <a:r>
              <a:rPr lang="en-US" sz="1400" i="1" dirty="0">
                <a:latin typeface="Times New Roman" charset="0"/>
              </a:rPr>
              <a:t>Monolithic lens made of single capillaries	</a:t>
            </a:r>
            <a:r>
              <a:rPr lang="en-US" sz="1400" b="1" i="1" dirty="0">
                <a:solidFill>
                  <a:srgbClr val="FF0000"/>
                </a:solidFill>
                <a:latin typeface="Times New Roman" charset="0"/>
              </a:rPr>
              <a:t>10-30 cm  &amp;   0.1-1 mm  &amp;  </a:t>
            </a:r>
            <a:r>
              <a:rPr lang="en-US" sz="1400" b="1" i="1" dirty="0">
                <a:solidFill>
                  <a:srgbClr val="FF0000"/>
                </a:solidFill>
                <a:latin typeface="Times New Roman" charset="0"/>
                <a:cs typeface="Arial" charset="0"/>
              </a:rPr>
              <a:t>≤</a:t>
            </a:r>
            <a:r>
              <a:rPr lang="en-US" sz="1400" b="1" i="1" dirty="0">
                <a:solidFill>
                  <a:srgbClr val="FF0000"/>
                </a:solidFill>
                <a:latin typeface="Times New Roman" charset="0"/>
              </a:rPr>
              <a:t> 10 </a:t>
            </a:r>
            <a:r>
              <a:rPr lang="en-US" sz="1400" b="1" i="1" dirty="0" err="1">
                <a:solidFill>
                  <a:srgbClr val="FF0000"/>
                </a:solidFill>
                <a:latin typeface="Times New Roman" charset="0"/>
              </a:rPr>
              <a:t>keV</a:t>
            </a:r>
            <a:r>
              <a:rPr lang="en-US" sz="1400" i="1" dirty="0">
                <a:latin typeface="Times New Roman" charset="0"/>
              </a:rPr>
              <a:t>	</a:t>
            </a:r>
          </a:p>
          <a:p>
            <a:r>
              <a:rPr lang="en-US" sz="1400" b="1" dirty="0">
                <a:solidFill>
                  <a:srgbClr val="FF0000"/>
                </a:solidFill>
                <a:latin typeface="Times New Roman" charset="0"/>
              </a:rPr>
              <a:t>3</a:t>
            </a:r>
            <a:r>
              <a:rPr lang="en-US" sz="1400" b="1" baseline="30000" dirty="0">
                <a:solidFill>
                  <a:srgbClr val="FF0000"/>
                </a:solidFill>
                <a:latin typeface="Times New Roman" charset="0"/>
              </a:rPr>
              <a:t>rd</a:t>
            </a:r>
            <a:r>
              <a:rPr lang="en-US" sz="1400" dirty="0">
                <a:solidFill>
                  <a:srgbClr val="FF0000"/>
                </a:solidFill>
                <a:latin typeface="Times New Roman" charset="0"/>
              </a:rPr>
              <a:t> </a:t>
            </a:r>
            <a:r>
              <a:rPr lang="en-US" sz="1400" dirty="0">
                <a:latin typeface="Times New Roman" charset="0"/>
              </a:rPr>
              <a:t>	</a:t>
            </a:r>
            <a:r>
              <a:rPr lang="en-US" sz="1400" i="1" dirty="0">
                <a:latin typeface="Times New Roman" charset="0"/>
              </a:rPr>
              <a:t>Assembled lens made of </a:t>
            </a:r>
            <a:r>
              <a:rPr lang="en-US" sz="1400" i="1" dirty="0" err="1">
                <a:latin typeface="Times New Roman" charset="0"/>
              </a:rPr>
              <a:t>polycapillaries</a:t>
            </a:r>
            <a:r>
              <a:rPr lang="en-US" sz="1400" i="1" dirty="0">
                <a:latin typeface="Times New Roman" charset="0"/>
              </a:rPr>
              <a:t>	</a:t>
            </a:r>
            <a:r>
              <a:rPr lang="en-US" sz="1400" b="1" i="1" dirty="0">
                <a:solidFill>
                  <a:srgbClr val="FF0000"/>
                </a:solidFill>
                <a:latin typeface="Times New Roman" charset="0"/>
              </a:rPr>
              <a:t>10 cm       &amp;  10-50 </a:t>
            </a:r>
            <a:r>
              <a:rPr lang="en-US" sz="1400" b="1" i="1" dirty="0">
                <a:solidFill>
                  <a:srgbClr val="FF0000"/>
                </a:solidFill>
                <a:latin typeface="Symbol" charset="0"/>
              </a:rPr>
              <a:t>m</a:t>
            </a:r>
            <a:r>
              <a:rPr lang="en-US" sz="1400" b="1" i="1" dirty="0">
                <a:solidFill>
                  <a:srgbClr val="FF0000"/>
                </a:solidFill>
                <a:latin typeface="Times New Roman" charset="0"/>
              </a:rPr>
              <a:t>m   &amp;  </a:t>
            </a:r>
            <a:r>
              <a:rPr lang="en-US" sz="1400" b="1" i="1" dirty="0">
                <a:solidFill>
                  <a:srgbClr val="FF0000"/>
                </a:solidFill>
                <a:latin typeface="Times New Roman" charset="0"/>
                <a:cs typeface="Arial" charset="0"/>
              </a:rPr>
              <a:t>≤</a:t>
            </a:r>
            <a:r>
              <a:rPr lang="en-US" sz="1400" b="1" i="1" dirty="0">
                <a:solidFill>
                  <a:srgbClr val="FF0000"/>
                </a:solidFill>
                <a:latin typeface="Times New Roman" charset="0"/>
              </a:rPr>
              <a:t> 20 </a:t>
            </a:r>
            <a:r>
              <a:rPr lang="en-US" sz="1400" b="1" i="1" dirty="0" err="1">
                <a:solidFill>
                  <a:srgbClr val="FF0000"/>
                </a:solidFill>
                <a:latin typeface="Times New Roman" charset="0"/>
              </a:rPr>
              <a:t>keV</a:t>
            </a:r>
            <a:endParaRPr lang="en-US" sz="1400" b="1" i="1" dirty="0">
              <a:solidFill>
                <a:srgbClr val="FF0000"/>
              </a:solidFill>
              <a:latin typeface="Times New Roman" charset="0"/>
            </a:endParaRPr>
          </a:p>
          <a:p>
            <a:r>
              <a:rPr lang="en-US" sz="1400" b="1" dirty="0">
                <a:solidFill>
                  <a:srgbClr val="FF0000"/>
                </a:solidFill>
                <a:latin typeface="Times New Roman" charset="0"/>
              </a:rPr>
              <a:t>4</a:t>
            </a:r>
            <a:r>
              <a:rPr lang="en-US" sz="1400" b="1" baseline="30000" dirty="0">
                <a:solidFill>
                  <a:srgbClr val="FF0000"/>
                </a:solidFill>
                <a:latin typeface="Times New Roman" charset="0"/>
              </a:rPr>
              <a:t>th</a:t>
            </a:r>
            <a:r>
              <a:rPr lang="en-US" sz="1400" dirty="0">
                <a:solidFill>
                  <a:srgbClr val="FF0000"/>
                </a:solidFill>
                <a:latin typeface="Times New Roman" charset="0"/>
              </a:rPr>
              <a:t> </a:t>
            </a:r>
            <a:r>
              <a:rPr lang="en-US" sz="1400" dirty="0">
                <a:latin typeface="Times New Roman" charset="0"/>
              </a:rPr>
              <a:t>	</a:t>
            </a:r>
            <a:r>
              <a:rPr lang="en-US" sz="1400" i="1" dirty="0" err="1">
                <a:latin typeface="Times New Roman" charset="0"/>
              </a:rPr>
              <a:t>Monolihic</a:t>
            </a:r>
            <a:r>
              <a:rPr lang="en-US" sz="1400" i="1" dirty="0">
                <a:latin typeface="Times New Roman" charset="0"/>
              </a:rPr>
              <a:t> lens made of </a:t>
            </a:r>
            <a:r>
              <a:rPr lang="en-US" sz="1400" i="1" dirty="0" err="1">
                <a:latin typeface="Times New Roman" charset="0"/>
              </a:rPr>
              <a:t>polycapillaries</a:t>
            </a:r>
            <a:r>
              <a:rPr lang="en-US" sz="1400" i="1" dirty="0">
                <a:latin typeface="Times New Roman" charset="0"/>
              </a:rPr>
              <a:t>	</a:t>
            </a:r>
            <a:r>
              <a:rPr lang="en-US" sz="1400" b="1" i="1" dirty="0">
                <a:solidFill>
                  <a:srgbClr val="FF0000"/>
                </a:solidFill>
                <a:latin typeface="Times New Roman" charset="0"/>
              </a:rPr>
              <a:t>4-10 cm    &amp;  1-10 </a:t>
            </a:r>
            <a:r>
              <a:rPr lang="en-US" sz="1400" b="1" i="1" dirty="0">
                <a:solidFill>
                  <a:srgbClr val="FF0000"/>
                </a:solidFill>
                <a:latin typeface="Symbol" charset="0"/>
              </a:rPr>
              <a:t>m</a:t>
            </a:r>
            <a:r>
              <a:rPr lang="en-US" sz="1400" b="1" i="1" dirty="0">
                <a:solidFill>
                  <a:srgbClr val="FF0000"/>
                </a:solidFill>
                <a:latin typeface="Times New Roman" charset="0"/>
              </a:rPr>
              <a:t>m     &amp;  </a:t>
            </a:r>
            <a:r>
              <a:rPr lang="en-US" sz="1400" b="1" i="1" dirty="0">
                <a:solidFill>
                  <a:srgbClr val="FF0000"/>
                </a:solidFill>
                <a:latin typeface="Times New Roman" charset="0"/>
                <a:cs typeface="Arial" charset="0"/>
              </a:rPr>
              <a:t>≤</a:t>
            </a:r>
            <a:r>
              <a:rPr lang="en-US" sz="1400" b="1" i="1" dirty="0">
                <a:solidFill>
                  <a:srgbClr val="FF0000"/>
                </a:solidFill>
                <a:latin typeface="Times New Roman" charset="0"/>
              </a:rPr>
              <a:t> 50 </a:t>
            </a:r>
            <a:r>
              <a:rPr lang="en-US" sz="1400" b="1" i="1" dirty="0" err="1">
                <a:solidFill>
                  <a:srgbClr val="FF0000"/>
                </a:solidFill>
                <a:latin typeface="Times New Roman" charset="0"/>
              </a:rPr>
              <a:t>keV</a:t>
            </a:r>
            <a:endParaRPr lang="en-US" sz="1400" b="1" i="1" dirty="0">
              <a:solidFill>
                <a:srgbClr val="FF0000"/>
              </a:solidFill>
              <a:latin typeface="Times New Roman" charset="0"/>
            </a:endParaRPr>
          </a:p>
          <a:p>
            <a:r>
              <a:rPr lang="en-US" sz="1400" b="1" dirty="0">
                <a:solidFill>
                  <a:srgbClr val="FF0000"/>
                </a:solidFill>
                <a:latin typeface="Times New Roman" charset="0"/>
              </a:rPr>
              <a:t>5</a:t>
            </a:r>
            <a:r>
              <a:rPr lang="en-US" sz="1400" b="1" baseline="30000" dirty="0">
                <a:solidFill>
                  <a:srgbClr val="FF0000"/>
                </a:solidFill>
                <a:latin typeface="Times New Roman" charset="0"/>
              </a:rPr>
              <a:t>th</a:t>
            </a:r>
            <a:r>
              <a:rPr lang="en-US" sz="1400" b="1" dirty="0">
                <a:solidFill>
                  <a:srgbClr val="FF0000"/>
                </a:solidFill>
                <a:latin typeface="Times New Roman" charset="0"/>
              </a:rPr>
              <a:t> </a:t>
            </a:r>
            <a:r>
              <a:rPr lang="en-US" sz="1400" dirty="0">
                <a:latin typeface="Times New Roman" charset="0"/>
              </a:rPr>
              <a:t>	</a:t>
            </a:r>
            <a:r>
              <a:rPr lang="en-US" sz="1400" i="1" dirty="0">
                <a:latin typeface="Times New Roman" charset="0"/>
              </a:rPr>
              <a:t>Monolithic integral micro lens</a:t>
            </a:r>
            <a:r>
              <a:rPr lang="en-US" sz="1400" dirty="0">
                <a:latin typeface="Times New Roman" charset="0"/>
              </a:rPr>
              <a:t> 		</a:t>
            </a:r>
            <a:r>
              <a:rPr lang="en-US" sz="1400" b="1" i="1" dirty="0">
                <a:solidFill>
                  <a:srgbClr val="FF0000"/>
                </a:solidFill>
                <a:latin typeface="Times New Roman" charset="0"/>
              </a:rPr>
              <a:t>1-3 cm      &amp;  0.3-1 </a:t>
            </a:r>
            <a:r>
              <a:rPr lang="en-US" sz="1400" b="1" i="1" dirty="0">
                <a:solidFill>
                  <a:srgbClr val="FF0000"/>
                </a:solidFill>
                <a:latin typeface="Symbol" charset="0"/>
              </a:rPr>
              <a:t>m</a:t>
            </a:r>
            <a:r>
              <a:rPr lang="en-US" sz="1400" b="1" i="1" dirty="0">
                <a:solidFill>
                  <a:srgbClr val="FF0000"/>
                </a:solidFill>
                <a:latin typeface="Times New Roman" charset="0"/>
              </a:rPr>
              <a:t>m    &amp;  </a:t>
            </a:r>
            <a:r>
              <a:rPr lang="en-US" sz="1400" b="1" i="1" dirty="0">
                <a:solidFill>
                  <a:srgbClr val="FF0000"/>
                </a:solidFill>
                <a:latin typeface="Times New Roman" charset="0"/>
                <a:cs typeface="Arial" charset="0"/>
              </a:rPr>
              <a:t>≤</a:t>
            </a:r>
            <a:r>
              <a:rPr lang="en-US" sz="1400" b="1" i="1" dirty="0">
                <a:solidFill>
                  <a:srgbClr val="FF0000"/>
                </a:solidFill>
                <a:latin typeface="Times New Roman" charset="0"/>
              </a:rPr>
              <a:t> 100 </a:t>
            </a:r>
            <a:r>
              <a:rPr lang="en-US" sz="1400" b="1" i="1" dirty="0" err="1">
                <a:solidFill>
                  <a:srgbClr val="FF0000"/>
                </a:solidFill>
                <a:latin typeface="Times New Roman" charset="0"/>
              </a:rPr>
              <a:t>keV</a:t>
            </a:r>
            <a:endParaRPr lang="it-IT" sz="1400" b="1" i="1" dirty="0">
              <a:solidFill>
                <a:srgbClr val="FF0000"/>
              </a:solidFill>
              <a:latin typeface="Times New Roman" charset="0"/>
            </a:endParaRPr>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912" y="1632992"/>
            <a:ext cx="2681295" cy="1711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248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13DF4BE-F8EC-454A-9F76-D521F37D7996}"/>
              </a:ext>
            </a:extLst>
          </p:cNvPr>
          <p:cNvSpPr>
            <a:spLocks noGrp="1"/>
          </p:cNvSpPr>
          <p:nvPr>
            <p:ph type="body" sz="quarter" idx="13"/>
          </p:nvPr>
        </p:nvSpPr>
        <p:spPr/>
        <p:txBody>
          <a:bodyPr>
            <a:normAutofit fontScale="92500" lnSpcReduction="20000"/>
          </a:bodyPr>
          <a:lstStyle/>
          <a:p>
            <a:endParaRPr lang="it-IT" dirty="0"/>
          </a:p>
        </p:txBody>
      </p:sp>
      <p:sp>
        <p:nvSpPr>
          <p:cNvPr id="3" name="Segnaposto testo 2">
            <a:extLst>
              <a:ext uri="{FF2B5EF4-FFF2-40B4-BE49-F238E27FC236}">
                <a16:creationId xmlns:a16="http://schemas.microsoft.com/office/drawing/2014/main" id="{8C9E325A-903D-3843-BC4F-754DA4783524}"/>
              </a:ext>
            </a:extLst>
          </p:cNvPr>
          <p:cNvSpPr>
            <a:spLocks noGrp="1"/>
          </p:cNvSpPr>
          <p:nvPr>
            <p:ph type="body" idx="1"/>
          </p:nvPr>
        </p:nvSpPr>
        <p:spPr/>
        <p:txBody>
          <a:bodyPr/>
          <a:lstStyle/>
          <a:p>
            <a:r>
              <a:rPr lang="it-IT" dirty="0" err="1"/>
              <a:t>Next</a:t>
            </a:r>
            <a:r>
              <a:rPr lang="it-IT" dirty="0"/>
              <a:t> </a:t>
            </a:r>
            <a:r>
              <a:rPr lang="it-IT" dirty="0" err="1"/>
              <a:t>deadlines</a:t>
            </a:r>
            <a:r>
              <a:rPr lang="it-IT" dirty="0"/>
              <a:t>:</a:t>
            </a:r>
          </a:p>
          <a:p>
            <a:pPr marL="571500" lvl="1" indent="-342900">
              <a:buFont typeface="Arial" panose="020B0604020202020204" pitchFamily="34" charset="0"/>
              <a:buChar char="•"/>
            </a:pPr>
            <a:r>
              <a:rPr lang="it-IT" dirty="0"/>
              <a:t>Data base 2021 open </a:t>
            </a:r>
            <a:r>
              <a:rPr lang="it-IT" dirty="0" err="1"/>
              <a:t>until</a:t>
            </a:r>
            <a:r>
              <a:rPr lang="it-IT" dirty="0"/>
              <a:t> </a:t>
            </a:r>
            <a:r>
              <a:rPr lang="it-IT" dirty="0" err="1"/>
              <a:t>July</a:t>
            </a:r>
            <a:r>
              <a:rPr lang="it-IT" dirty="0"/>
              <a:t> 17 2020</a:t>
            </a:r>
          </a:p>
          <a:p>
            <a:pPr marL="571500" lvl="1" indent="-342900">
              <a:buFont typeface="Arial" panose="020B0604020202020204" pitchFamily="34" charset="0"/>
              <a:buChar char="•"/>
            </a:pPr>
            <a:r>
              <a:rPr lang="it-IT" dirty="0"/>
              <a:t>The </a:t>
            </a:r>
            <a:r>
              <a:rPr lang="it-IT" dirty="0" err="1"/>
              <a:t>closing</a:t>
            </a:r>
            <a:r>
              <a:rPr lang="it-IT" dirty="0"/>
              <a:t> </a:t>
            </a:r>
            <a:r>
              <a:rPr lang="it-IT" dirty="0" err="1"/>
              <a:t>experiments</a:t>
            </a:r>
            <a:r>
              <a:rPr lang="it-IT" dirty="0"/>
              <a:t>, </a:t>
            </a:r>
            <a:r>
              <a:rPr lang="it-IT" dirty="0" err="1"/>
              <a:t>currently</a:t>
            </a:r>
            <a:r>
              <a:rPr lang="it-IT" dirty="0"/>
              <a:t> </a:t>
            </a:r>
            <a:r>
              <a:rPr lang="it-IT" dirty="0" err="1"/>
              <a:t>not</a:t>
            </a:r>
            <a:r>
              <a:rPr lang="it-IT" dirty="0"/>
              <a:t> </a:t>
            </a:r>
            <a:r>
              <a:rPr lang="it-IT" dirty="0" err="1"/>
              <a:t>present</a:t>
            </a:r>
            <a:r>
              <a:rPr lang="it-IT" dirty="0"/>
              <a:t> in 2021 </a:t>
            </a:r>
            <a:r>
              <a:rPr lang="it-IT" dirty="0" err="1"/>
              <a:t>db</a:t>
            </a:r>
            <a:r>
              <a:rPr lang="it-IT" dirty="0"/>
              <a:t>, </a:t>
            </a:r>
            <a:r>
              <a:rPr lang="it-IT" dirty="0" err="1"/>
              <a:t>but</a:t>
            </a:r>
            <a:r>
              <a:rPr lang="it-IT" dirty="0"/>
              <a:t> </a:t>
            </a:r>
            <a:r>
              <a:rPr lang="it-IT" dirty="0" err="1"/>
              <a:t>asking</a:t>
            </a:r>
            <a:r>
              <a:rPr lang="it-IT" dirty="0"/>
              <a:t> for </a:t>
            </a:r>
            <a:r>
              <a:rPr lang="it-IT" dirty="0" err="1"/>
              <a:t>extension</a:t>
            </a:r>
            <a:r>
              <a:rPr lang="it-IT" dirty="0"/>
              <a:t> due to COVID-19  can be re-</a:t>
            </a:r>
            <a:r>
              <a:rPr lang="it-IT" dirty="0" err="1"/>
              <a:t>opened</a:t>
            </a:r>
            <a:r>
              <a:rPr lang="it-IT" dirty="0"/>
              <a:t> by </a:t>
            </a:r>
            <a:r>
              <a:rPr lang="it-IT" dirty="0" err="1"/>
              <a:t>local</a:t>
            </a:r>
            <a:r>
              <a:rPr lang="it-IT" dirty="0"/>
              <a:t> </a:t>
            </a:r>
            <a:r>
              <a:rPr lang="it-IT" dirty="0" err="1"/>
              <a:t>secretariat</a:t>
            </a:r>
            <a:r>
              <a:rPr lang="it-IT" dirty="0"/>
              <a:t> of the </a:t>
            </a:r>
            <a:r>
              <a:rPr lang="it-IT" dirty="0" err="1"/>
              <a:t>national</a:t>
            </a:r>
            <a:r>
              <a:rPr lang="it-IT" dirty="0"/>
              <a:t> coordinator</a:t>
            </a:r>
          </a:p>
          <a:p>
            <a:pPr marL="571500" lvl="1" indent="-342900">
              <a:buFont typeface="Arial" panose="020B0604020202020204" pitchFamily="34" charset="0"/>
              <a:buChar char="•"/>
            </a:pPr>
            <a:r>
              <a:rPr lang="it-IT" dirty="0"/>
              <a:t>Call Grant for </a:t>
            </a:r>
            <a:r>
              <a:rPr lang="it-IT" dirty="0" err="1"/>
              <a:t>young</a:t>
            </a:r>
            <a:r>
              <a:rPr lang="it-IT" dirty="0"/>
              <a:t> </a:t>
            </a:r>
            <a:r>
              <a:rPr lang="it-IT" dirty="0" err="1"/>
              <a:t>researchers</a:t>
            </a:r>
            <a:r>
              <a:rPr lang="it-IT" dirty="0"/>
              <a:t> n. 22260 : </a:t>
            </a:r>
            <a:r>
              <a:rPr lang="it-IT" dirty="0" err="1"/>
              <a:t>deadline</a:t>
            </a:r>
            <a:r>
              <a:rPr lang="it-IT" dirty="0"/>
              <a:t> </a:t>
            </a:r>
            <a:r>
              <a:rPr lang="it-IT" dirty="0" err="1"/>
              <a:t>July</a:t>
            </a:r>
            <a:r>
              <a:rPr lang="it-IT" dirty="0"/>
              <a:t> 30</a:t>
            </a:r>
            <a:r>
              <a:rPr lang="it-IT" baseline="30000" dirty="0"/>
              <a:t>th</a:t>
            </a:r>
            <a:r>
              <a:rPr lang="it-IT" dirty="0"/>
              <a:t> 2020,11.59 </a:t>
            </a:r>
            <a:r>
              <a:rPr lang="it-IT" dirty="0" err="1"/>
              <a:t>am</a:t>
            </a:r>
            <a:endParaRPr lang="it-IT" dirty="0"/>
          </a:p>
          <a:p>
            <a:r>
              <a:rPr lang="it-IT" dirty="0" err="1"/>
              <a:t>Next</a:t>
            </a:r>
            <a:r>
              <a:rPr lang="it-IT" dirty="0"/>
              <a:t> CSN5 meeting: </a:t>
            </a:r>
            <a:r>
              <a:rPr lang="it-IT" dirty="0" err="1"/>
              <a:t>July</a:t>
            </a:r>
            <a:r>
              <a:rPr lang="it-IT" dirty="0"/>
              <a:t> 22-24 2020 remote</a:t>
            </a:r>
          </a:p>
          <a:p>
            <a:r>
              <a:rPr lang="it-IT" dirty="0"/>
              <a:t>A 3 </a:t>
            </a:r>
            <a:r>
              <a:rPr lang="it-IT" dirty="0" err="1"/>
              <a:t>days</a:t>
            </a:r>
            <a:r>
              <a:rPr lang="it-IT" dirty="0"/>
              <a:t> meeting </a:t>
            </a:r>
            <a:r>
              <a:rPr lang="it-IT" dirty="0" err="1"/>
              <a:t>has</a:t>
            </a:r>
            <a:r>
              <a:rPr lang="it-IT" dirty="0"/>
              <a:t> </a:t>
            </a:r>
            <a:r>
              <a:rPr lang="it-IT" dirty="0" err="1"/>
              <a:t>been</a:t>
            </a:r>
            <a:r>
              <a:rPr lang="it-IT" dirty="0"/>
              <a:t> </a:t>
            </a:r>
            <a:r>
              <a:rPr lang="it-IT" dirty="0" err="1"/>
              <a:t>held</a:t>
            </a:r>
            <a:r>
              <a:rPr lang="it-IT" dirty="0"/>
              <a:t> «Riunione Gr5» on </a:t>
            </a:r>
            <a:r>
              <a:rPr lang="it-IT" dirty="0" err="1"/>
              <a:t>June</a:t>
            </a:r>
            <a:r>
              <a:rPr lang="it-IT" dirty="0"/>
              <a:t> 22,24 and </a:t>
            </a:r>
            <a:r>
              <a:rPr lang="it-IT" dirty="0" err="1"/>
              <a:t>July</a:t>
            </a:r>
            <a:r>
              <a:rPr lang="it-IT" dirty="0"/>
              <a:t> 2nd , </a:t>
            </a:r>
            <a:r>
              <a:rPr lang="it-IT" dirty="0" err="1"/>
              <a:t>it</a:t>
            </a:r>
            <a:r>
              <a:rPr lang="it-IT" dirty="0"/>
              <a:t> </a:t>
            </a:r>
            <a:r>
              <a:rPr lang="it-IT" dirty="0" err="1"/>
              <a:t>will</a:t>
            </a:r>
            <a:r>
              <a:rPr lang="it-IT" dirty="0"/>
              <a:t> be </a:t>
            </a:r>
            <a:r>
              <a:rPr lang="it-IT" dirty="0" err="1"/>
              <a:t>repeated</a:t>
            </a:r>
            <a:r>
              <a:rPr lang="it-IT" dirty="0"/>
              <a:t> in Fall 2020</a:t>
            </a:r>
          </a:p>
          <a:p>
            <a:pPr marL="0" indent="0">
              <a:buNone/>
            </a:pPr>
            <a:endParaRPr lang="it-IT" dirty="0"/>
          </a:p>
          <a:p>
            <a:pPr lvl="1"/>
            <a:endParaRPr lang="it-IT" dirty="0"/>
          </a:p>
          <a:p>
            <a:pPr lvl="1"/>
            <a:endParaRPr lang="it-IT" dirty="0"/>
          </a:p>
        </p:txBody>
      </p:sp>
      <p:sp>
        <p:nvSpPr>
          <p:cNvPr id="4" name="Titolo 3">
            <a:extLst>
              <a:ext uri="{FF2B5EF4-FFF2-40B4-BE49-F238E27FC236}">
                <a16:creationId xmlns:a16="http://schemas.microsoft.com/office/drawing/2014/main" id="{878566B9-7913-5F42-943A-D2D942ECD1AB}"/>
              </a:ext>
            </a:extLst>
          </p:cNvPr>
          <p:cNvSpPr>
            <a:spLocks noGrp="1"/>
          </p:cNvSpPr>
          <p:nvPr>
            <p:ph type="title"/>
          </p:nvPr>
        </p:nvSpPr>
        <p:spPr/>
        <p:txBody>
          <a:bodyPr/>
          <a:lstStyle/>
          <a:p>
            <a:r>
              <a:rPr lang="it-IT" dirty="0"/>
              <a:t>CSN5 update</a:t>
            </a:r>
          </a:p>
        </p:txBody>
      </p:sp>
    </p:spTree>
    <p:extLst>
      <p:ext uri="{BB962C8B-B14F-4D97-AF65-F5344CB8AC3E}">
        <p14:creationId xmlns:p14="http://schemas.microsoft.com/office/powerpoint/2010/main" val="367193701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00272" y="78059"/>
            <a:ext cx="4180305" cy="1132235"/>
          </a:xfrm>
        </p:spPr>
        <p:txBody>
          <a:bodyPr/>
          <a:lstStyle/>
          <a:p>
            <a:r>
              <a:rPr lang="it-IT" dirty="0">
                <a:solidFill>
                  <a:srgbClr val="E36C09"/>
                </a:solidFill>
              </a:rPr>
              <a:t>RESOLVE</a:t>
            </a:r>
            <a:r>
              <a:rPr lang="it-IT" dirty="0"/>
              <a:t>: INFN-LNF</a:t>
            </a:r>
          </a:p>
        </p:txBody>
      </p:sp>
      <p:sp>
        <p:nvSpPr>
          <p:cNvPr id="4" name="Segnaposto numero diapositiva 3"/>
          <p:cNvSpPr>
            <a:spLocks noGrp="1"/>
          </p:cNvSpPr>
          <p:nvPr>
            <p:ph type="sldNum" sz="quarter" idx="12"/>
          </p:nvPr>
        </p:nvSpPr>
        <p:spPr>
          <a:xfrm>
            <a:off x="9288114" y="6440126"/>
            <a:ext cx="2743200" cy="365125"/>
          </a:xfrm>
        </p:spPr>
        <p:txBody>
          <a:bodyPr/>
          <a:lstStyle/>
          <a:p>
            <a:pPr algn="ctr" eaLnBrk="1" latinLnBrk="0" hangingPunct="1"/>
            <a:fld id="{6294C92D-0306-4E69-9CD3-20855E849650}" type="slidenum">
              <a:rPr kumimoji="0" lang="en-US" smtClean="0"/>
              <a:t>30</a:t>
            </a:fld>
            <a:endParaRPr kumimoji="0" lang="en-US" sz="1200">
              <a:solidFill>
                <a:schemeClr val="bg2">
                  <a:shade val="50000"/>
                </a:schemeClr>
              </a:solidFill>
              <a:effectLst/>
            </a:endParaRPr>
          </a:p>
        </p:txBody>
      </p:sp>
      <p:sp>
        <p:nvSpPr>
          <p:cNvPr id="6" name="Rectangle 2"/>
          <p:cNvSpPr txBox="1">
            <a:spLocks noChangeArrowheads="1"/>
          </p:cNvSpPr>
          <p:nvPr/>
        </p:nvSpPr>
        <p:spPr>
          <a:xfrm>
            <a:off x="315142" y="2131962"/>
            <a:ext cx="7431088" cy="3979862"/>
          </a:xfrm>
          <a:prstGeom prst="rect">
            <a:avLst/>
          </a:prstGeom>
          <a:ln/>
        </p:spPr>
        <p:txBody>
          <a:bodyPr lIns="42200" tIns="21100" rIns="42200" bIns="21100"/>
          <a:lstStyle>
            <a:lvl1pPr algn="ctr" rtl="0" fontAlgn="base">
              <a:spcBef>
                <a:spcPct val="0"/>
              </a:spcBef>
              <a:spcAft>
                <a:spcPct val="0"/>
              </a:spcAft>
              <a:defRPr sz="4800" b="1">
                <a:solidFill>
                  <a:schemeClr val="tx1"/>
                </a:solidFill>
                <a:latin typeface="+mn-lt"/>
                <a:ea typeface="+mn-ea"/>
                <a:cs typeface="+mn-cs"/>
                <a:sym typeface="Comic Sans MS" charset="0"/>
              </a:defRPr>
            </a:lvl1pPr>
            <a:lvl2pPr algn="ctr" rtl="0" fontAlgn="base">
              <a:spcBef>
                <a:spcPct val="0"/>
              </a:spcBef>
              <a:spcAft>
                <a:spcPct val="0"/>
              </a:spcAft>
              <a:defRPr sz="3000" b="1">
                <a:solidFill>
                  <a:schemeClr val="tx1"/>
                </a:solidFill>
                <a:latin typeface="+mn-lt"/>
                <a:ea typeface="+mn-ea"/>
                <a:cs typeface="+mn-cs"/>
                <a:sym typeface="Comic Sans MS" charset="0"/>
              </a:defRPr>
            </a:lvl2pPr>
            <a:lvl3pPr algn="ctr" rtl="0" fontAlgn="base">
              <a:spcBef>
                <a:spcPct val="0"/>
              </a:spcBef>
              <a:spcAft>
                <a:spcPct val="0"/>
              </a:spcAft>
              <a:defRPr sz="3000" b="1">
                <a:solidFill>
                  <a:schemeClr val="tx1"/>
                </a:solidFill>
                <a:latin typeface="+mn-lt"/>
                <a:ea typeface="+mn-ea"/>
                <a:cs typeface="+mn-cs"/>
                <a:sym typeface="Comic Sans MS" charset="0"/>
              </a:defRPr>
            </a:lvl3pPr>
            <a:lvl4pPr algn="ctr" rtl="0" fontAlgn="base">
              <a:spcBef>
                <a:spcPct val="0"/>
              </a:spcBef>
              <a:spcAft>
                <a:spcPct val="0"/>
              </a:spcAft>
              <a:defRPr sz="3000" b="1">
                <a:solidFill>
                  <a:schemeClr val="tx1"/>
                </a:solidFill>
                <a:latin typeface="+mn-lt"/>
                <a:ea typeface="+mn-ea"/>
                <a:cs typeface="+mn-cs"/>
                <a:sym typeface="Comic Sans MS" charset="0"/>
              </a:defRPr>
            </a:lvl4pPr>
            <a:lvl5pPr algn="ctr" rtl="0" fontAlgn="base">
              <a:spcBef>
                <a:spcPct val="0"/>
              </a:spcBef>
              <a:spcAft>
                <a:spcPct val="0"/>
              </a:spcAft>
              <a:defRPr sz="3000" b="1">
                <a:solidFill>
                  <a:schemeClr val="tx1"/>
                </a:solidFill>
                <a:latin typeface="+mn-lt"/>
                <a:ea typeface="+mn-ea"/>
                <a:cs typeface="+mn-cs"/>
                <a:sym typeface="Comic Sans MS" charset="0"/>
              </a:defRPr>
            </a:lvl5pPr>
            <a:lvl6pPr marL="457200" algn="ctr" rtl="0" fontAlgn="base">
              <a:spcBef>
                <a:spcPct val="0"/>
              </a:spcBef>
              <a:spcAft>
                <a:spcPct val="0"/>
              </a:spcAft>
              <a:defRPr sz="3000" b="1">
                <a:solidFill>
                  <a:schemeClr val="tx1"/>
                </a:solidFill>
                <a:latin typeface="+mn-lt"/>
                <a:ea typeface="+mn-ea"/>
                <a:cs typeface="+mn-cs"/>
                <a:sym typeface="Comic Sans MS" charset="0"/>
              </a:defRPr>
            </a:lvl6pPr>
            <a:lvl7pPr marL="914400" algn="ctr" rtl="0" fontAlgn="base">
              <a:spcBef>
                <a:spcPct val="0"/>
              </a:spcBef>
              <a:spcAft>
                <a:spcPct val="0"/>
              </a:spcAft>
              <a:defRPr sz="3000" b="1">
                <a:solidFill>
                  <a:schemeClr val="tx1"/>
                </a:solidFill>
                <a:latin typeface="+mn-lt"/>
                <a:ea typeface="+mn-ea"/>
                <a:cs typeface="+mn-cs"/>
                <a:sym typeface="Comic Sans MS" charset="0"/>
              </a:defRPr>
            </a:lvl7pPr>
            <a:lvl8pPr marL="1371600" algn="ctr" rtl="0" fontAlgn="base">
              <a:spcBef>
                <a:spcPct val="0"/>
              </a:spcBef>
              <a:spcAft>
                <a:spcPct val="0"/>
              </a:spcAft>
              <a:defRPr sz="3000" b="1">
                <a:solidFill>
                  <a:schemeClr val="tx1"/>
                </a:solidFill>
                <a:latin typeface="+mn-lt"/>
                <a:ea typeface="+mn-ea"/>
                <a:cs typeface="+mn-cs"/>
                <a:sym typeface="Comic Sans MS" charset="0"/>
              </a:defRPr>
            </a:lvl8pPr>
            <a:lvl9pPr marL="1828800" algn="ctr" rtl="0" fontAlgn="base">
              <a:spcBef>
                <a:spcPct val="0"/>
              </a:spcBef>
              <a:spcAft>
                <a:spcPct val="0"/>
              </a:spcAft>
              <a:defRPr sz="3000" b="1">
                <a:solidFill>
                  <a:schemeClr val="tx1"/>
                </a:solidFill>
                <a:latin typeface="+mn-lt"/>
                <a:ea typeface="+mn-ea"/>
                <a:cs typeface="+mn-cs"/>
                <a:sym typeface="Comic Sans MS" charset="0"/>
              </a:defRPr>
            </a:lvl9pPr>
          </a:lstStyle>
          <a:p>
            <a:pPr marL="210998" indent="-210998" algn="l">
              <a:lnSpc>
                <a:spcPct val="90000"/>
              </a:lnSpc>
              <a:buFont typeface="Courier New"/>
              <a:buChar char="o"/>
              <a:defRPr/>
            </a:pPr>
            <a:r>
              <a:rPr lang="en-US" sz="1400" dirty="0">
                <a:solidFill>
                  <a:srgbClr val="000000"/>
                </a:solidFill>
              </a:rPr>
              <a:t>X-ray Optics – </a:t>
            </a:r>
            <a:r>
              <a:rPr lang="en-US" sz="1400" dirty="0" err="1">
                <a:solidFill>
                  <a:srgbClr val="000000"/>
                </a:solidFill>
              </a:rPr>
              <a:t>Polycapillary</a:t>
            </a:r>
            <a:r>
              <a:rPr lang="en-US" sz="1400" dirty="0">
                <a:solidFill>
                  <a:srgbClr val="000000"/>
                </a:solidFill>
              </a:rPr>
              <a:t> &amp; Compound Refractive Optics</a:t>
            </a:r>
          </a:p>
          <a:p>
            <a:pPr marL="210998" indent="-210998" algn="l">
              <a:lnSpc>
                <a:spcPct val="90000"/>
              </a:lnSpc>
              <a:spcBef>
                <a:spcPts val="969"/>
              </a:spcBef>
              <a:buFont typeface="Courier New"/>
              <a:buChar char="o"/>
              <a:defRPr/>
            </a:pPr>
            <a:r>
              <a:rPr lang="en-US" sz="1400" dirty="0">
                <a:solidFill>
                  <a:srgbClr val="000000"/>
                </a:solidFill>
              </a:rPr>
              <a:t>Material </a:t>
            </a:r>
            <a:r>
              <a:rPr lang="en-US" sz="1400" dirty="0" err="1">
                <a:solidFill>
                  <a:srgbClr val="000000"/>
                </a:solidFill>
              </a:rPr>
              <a:t>Analisys</a:t>
            </a:r>
            <a:r>
              <a:rPr lang="en-US" sz="1400" dirty="0">
                <a:solidFill>
                  <a:srgbClr val="000000"/>
                </a:solidFill>
              </a:rPr>
              <a:t> -- X-ray Spectroscopy:</a:t>
            </a:r>
          </a:p>
          <a:p>
            <a:pPr marL="957549" indent="-457162" algn="l">
              <a:lnSpc>
                <a:spcPct val="90000"/>
              </a:lnSpc>
              <a:spcBef>
                <a:spcPts val="969"/>
              </a:spcBef>
              <a:buSzPct val="125000"/>
              <a:buFont typeface="Wingdings" charset="2"/>
              <a:buChar char="ü"/>
              <a:defRPr/>
            </a:pPr>
            <a:r>
              <a:rPr lang="en-US" sz="1200" dirty="0">
                <a:solidFill>
                  <a:srgbClr val="000000"/>
                </a:solidFill>
              </a:rPr>
              <a:t>X-ray Fluorescence (normal and total reflection modes)</a:t>
            </a:r>
          </a:p>
          <a:p>
            <a:pPr marL="957549" indent="-457162" algn="l">
              <a:lnSpc>
                <a:spcPct val="90000"/>
              </a:lnSpc>
              <a:spcBef>
                <a:spcPts val="969"/>
              </a:spcBef>
              <a:buSzPct val="125000"/>
              <a:buFont typeface="Wingdings" charset="2"/>
              <a:buChar char="ü"/>
              <a:defRPr/>
            </a:pPr>
            <a:r>
              <a:rPr lang="en-US" sz="1200" dirty="0">
                <a:solidFill>
                  <a:srgbClr val="000000"/>
                </a:solidFill>
              </a:rPr>
              <a:t>X-ray diffraction</a:t>
            </a:r>
          </a:p>
          <a:p>
            <a:pPr marL="957549" indent="-457162" algn="l">
              <a:lnSpc>
                <a:spcPct val="90000"/>
              </a:lnSpc>
              <a:spcBef>
                <a:spcPts val="969"/>
              </a:spcBef>
              <a:buSzPct val="125000"/>
              <a:buFont typeface="Wingdings" charset="2"/>
              <a:buChar char="ü"/>
              <a:defRPr/>
            </a:pPr>
            <a:r>
              <a:rPr lang="en-US" sz="1200" dirty="0">
                <a:solidFill>
                  <a:srgbClr val="000000"/>
                </a:solidFill>
              </a:rPr>
              <a:t>X-ray Imaging</a:t>
            </a:r>
          </a:p>
          <a:p>
            <a:pPr marL="957549" indent="-457162" algn="l">
              <a:lnSpc>
                <a:spcPct val="90000"/>
              </a:lnSpc>
              <a:spcBef>
                <a:spcPts val="969"/>
              </a:spcBef>
              <a:buSzPct val="125000"/>
              <a:buFont typeface="Wingdings" charset="2"/>
              <a:buChar char="ü"/>
              <a:defRPr/>
            </a:pPr>
            <a:r>
              <a:rPr lang="en-US" sz="1200" dirty="0">
                <a:solidFill>
                  <a:srgbClr val="000000"/>
                </a:solidFill>
              </a:rPr>
              <a:t>X-ray Tomography </a:t>
            </a:r>
            <a:r>
              <a:rPr lang="en-US" sz="1200" dirty="0" err="1">
                <a:solidFill>
                  <a:srgbClr val="000000"/>
                </a:solidFill>
              </a:rPr>
              <a:t>amd</a:t>
            </a:r>
            <a:r>
              <a:rPr lang="en-US" sz="1200" dirty="0">
                <a:solidFill>
                  <a:srgbClr val="000000"/>
                </a:solidFill>
              </a:rPr>
              <a:t> micro-Tomography</a:t>
            </a:r>
          </a:p>
          <a:p>
            <a:pPr marL="210998" indent="-210998" algn="l">
              <a:lnSpc>
                <a:spcPct val="90000"/>
              </a:lnSpc>
              <a:spcBef>
                <a:spcPts val="969"/>
              </a:spcBef>
              <a:buFont typeface="Courier New"/>
              <a:buChar char="o"/>
              <a:defRPr/>
            </a:pPr>
            <a:r>
              <a:rPr lang="en-US" sz="1400" dirty="0">
                <a:solidFill>
                  <a:srgbClr val="000000"/>
                </a:solidFill>
              </a:rPr>
              <a:t>Diagnostic Applications</a:t>
            </a:r>
          </a:p>
          <a:p>
            <a:pPr marL="915789" indent="-415402" algn="l">
              <a:lnSpc>
                <a:spcPct val="90000"/>
              </a:lnSpc>
              <a:spcBef>
                <a:spcPts val="969"/>
              </a:spcBef>
              <a:buSzPct val="125000"/>
              <a:buFont typeface="Wingdings" charset="2"/>
              <a:buChar char="ü"/>
              <a:defRPr/>
            </a:pPr>
            <a:r>
              <a:rPr lang="en-US" sz="1200" dirty="0">
                <a:solidFill>
                  <a:srgbClr val="000000"/>
                </a:solidFill>
              </a:rPr>
              <a:t>X-ray Imaging for large objects with high spatial resolution</a:t>
            </a:r>
          </a:p>
          <a:p>
            <a:pPr marL="210998" indent="-210998" algn="l">
              <a:lnSpc>
                <a:spcPct val="90000"/>
              </a:lnSpc>
              <a:spcBef>
                <a:spcPts val="969"/>
              </a:spcBef>
              <a:buFont typeface="Courier New"/>
              <a:buChar char="o"/>
              <a:defRPr/>
            </a:pPr>
            <a:r>
              <a:rPr lang="en-US" sz="1400" dirty="0">
                <a:solidFill>
                  <a:srgbClr val="000000"/>
                </a:solidFill>
              </a:rPr>
              <a:t>Crystal Characterization for hadron beam collimation through crystal channeling</a:t>
            </a:r>
          </a:p>
          <a:p>
            <a:pPr marL="210998" indent="-210998" algn="l">
              <a:lnSpc>
                <a:spcPct val="90000"/>
              </a:lnSpc>
              <a:spcBef>
                <a:spcPts val="969"/>
              </a:spcBef>
              <a:buFont typeface="Courier New"/>
              <a:buChar char="o"/>
              <a:defRPr/>
            </a:pPr>
            <a:r>
              <a:rPr lang="en-US" sz="1400" dirty="0">
                <a:solidFill>
                  <a:srgbClr val="000000"/>
                </a:solidFill>
              </a:rPr>
              <a:t>Novel technologies and experimental setup</a:t>
            </a:r>
          </a:p>
          <a:p>
            <a:pPr marL="915789" indent="-415402" algn="l">
              <a:lnSpc>
                <a:spcPct val="90000"/>
              </a:lnSpc>
              <a:spcBef>
                <a:spcPts val="969"/>
              </a:spcBef>
              <a:buSzPct val="125000"/>
              <a:buFont typeface="Wingdings" charset="2"/>
              <a:buChar char="ü"/>
              <a:tabLst>
                <a:tab pos="915057" algn="l"/>
              </a:tabLst>
              <a:defRPr/>
            </a:pPr>
            <a:r>
              <a:rPr lang="en-US" sz="1200" dirty="0">
                <a:solidFill>
                  <a:srgbClr val="000000"/>
                </a:solidFill>
              </a:rPr>
              <a:t>Prototype for XRF – TXRF and X-ray Imaging</a:t>
            </a:r>
          </a:p>
          <a:p>
            <a:pPr marL="915789" indent="-415402" algn="l">
              <a:lnSpc>
                <a:spcPct val="90000"/>
              </a:lnSpc>
              <a:spcBef>
                <a:spcPts val="969"/>
              </a:spcBef>
              <a:buSzPct val="125000"/>
              <a:buFont typeface="Wingdings" charset="2"/>
              <a:buChar char="ü"/>
              <a:tabLst>
                <a:tab pos="915057" algn="l"/>
              </a:tabLst>
              <a:defRPr/>
            </a:pPr>
            <a:r>
              <a:rPr lang="en-US" sz="1200" dirty="0">
                <a:solidFill>
                  <a:srgbClr val="000000"/>
                </a:solidFill>
              </a:rPr>
              <a:t>New X-ray tube based on Carbon Nanotube Cold Cathode</a:t>
            </a:r>
          </a:p>
          <a:p>
            <a:pPr>
              <a:lnSpc>
                <a:spcPct val="90000"/>
              </a:lnSpc>
              <a:spcBef>
                <a:spcPts val="969"/>
              </a:spcBef>
              <a:defRPr/>
            </a:pPr>
            <a:endParaRPr lang="en-US" sz="1400" b="0" dirty="0">
              <a:solidFill>
                <a:srgbClr val="000000"/>
              </a:solidFill>
            </a:endParaRPr>
          </a:p>
        </p:txBody>
      </p:sp>
      <p:pic>
        <p:nvPicPr>
          <p:cNvPr id="7" name="Picture 2" descr="fig24-nm03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754" y="241385"/>
            <a:ext cx="2584544" cy="1937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1478" y="1608662"/>
            <a:ext cx="2636471" cy="1835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414" y="1475694"/>
            <a:ext cx="2284326" cy="2101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 name="Picture 2" descr="Screenshot 2019-09-13 at 11.26.4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0577" y="3869828"/>
            <a:ext cx="5261184" cy="2511528"/>
          </a:xfrm>
          <a:prstGeom prst="rect">
            <a:avLst/>
          </a:prstGeom>
        </p:spPr>
      </p:pic>
    </p:spTree>
    <p:extLst>
      <p:ext uri="{BB962C8B-B14F-4D97-AF65-F5344CB8AC3E}">
        <p14:creationId xmlns:p14="http://schemas.microsoft.com/office/powerpoint/2010/main" val="225219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C42672-CDBF-CE41-BADD-C305DF9245A2}"/>
              </a:ext>
            </a:extLst>
          </p:cNvPr>
          <p:cNvSpPr>
            <a:spLocks noGrp="1"/>
          </p:cNvSpPr>
          <p:nvPr>
            <p:ph type="title"/>
          </p:nvPr>
        </p:nvSpPr>
        <p:spPr/>
        <p:txBody>
          <a:bodyPr/>
          <a:lstStyle/>
          <a:p>
            <a:r>
              <a:rPr lang="it-IT" dirty="0"/>
              <a:t>Accelerators</a:t>
            </a:r>
          </a:p>
        </p:txBody>
      </p:sp>
    </p:spTree>
    <p:extLst>
      <p:ext uri="{BB962C8B-B14F-4D97-AF65-F5344CB8AC3E}">
        <p14:creationId xmlns:p14="http://schemas.microsoft.com/office/powerpoint/2010/main" val="8684702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BC32EE7C-793E-3346-9DA1-7886C723CB3F}"/>
              </a:ext>
            </a:extLst>
          </p:cNvPr>
          <p:cNvSpPr txBox="1">
            <a:spLocks/>
          </p:cNvSpPr>
          <p:nvPr/>
        </p:nvSpPr>
        <p:spPr>
          <a:xfrm>
            <a:off x="56707" y="886413"/>
            <a:ext cx="12078587" cy="83243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defTabSz="1219170"/>
            <a:r>
              <a:rPr lang="en-GB" sz="2400" spc="0" dirty="0" err="1">
                <a:solidFill>
                  <a:prstClr val="white"/>
                </a:solidFill>
                <a:latin typeface="Calibri" panose="020F0502020204030204" pitchFamily="34" charset="0"/>
                <a:cs typeface="Calibri" panose="020F0502020204030204" pitchFamily="34" charset="0"/>
              </a:rPr>
              <a:t>Surf</a:t>
            </a:r>
            <a:r>
              <a:rPr lang="en-GB" sz="2400" spc="0" dirty="0" err="1">
                <a:solidFill>
                  <a:srgbClr val="FF0000"/>
                </a:solidFill>
                <a:latin typeface="Calibri" panose="020F0502020204030204" pitchFamily="34" charset="0"/>
                <a:cs typeface="Calibri" panose="020F0502020204030204" pitchFamily="34" charset="0"/>
              </a:rPr>
              <a:t>A</a:t>
            </a:r>
            <a:r>
              <a:rPr lang="en-GB" sz="2400" spc="0" dirty="0" err="1">
                <a:solidFill>
                  <a:prstClr val="white"/>
                </a:solidFill>
                <a:latin typeface="Calibri" panose="020F0502020204030204" pitchFamily="34" charset="0"/>
                <a:cs typeface="Calibri" panose="020F0502020204030204" pitchFamily="34" charset="0"/>
              </a:rPr>
              <a:t>ce</a:t>
            </a:r>
            <a:r>
              <a:rPr lang="en-GB" sz="2400" spc="0" dirty="0">
                <a:solidFill>
                  <a:prstClr val="white"/>
                </a:solidFill>
                <a:latin typeface="Calibri" panose="020F0502020204030204" pitchFamily="34" charset="0"/>
                <a:cs typeface="Calibri" panose="020F0502020204030204" pitchFamily="34" charset="0"/>
              </a:rPr>
              <a:t> and </a:t>
            </a:r>
            <a:r>
              <a:rPr lang="en-GB" sz="2400" spc="0" dirty="0" err="1">
                <a:solidFill>
                  <a:prstClr val="white"/>
                </a:solidFill>
                <a:latin typeface="Calibri" panose="020F0502020204030204" pitchFamily="34" charset="0"/>
                <a:cs typeface="Calibri" panose="020F0502020204030204" pitchFamily="34" charset="0"/>
              </a:rPr>
              <a:t>mate</a:t>
            </a:r>
            <a:r>
              <a:rPr lang="en-GB" sz="2400" spc="0" dirty="0" err="1">
                <a:solidFill>
                  <a:srgbClr val="FF0000"/>
                </a:solidFill>
                <a:latin typeface="Calibri" panose="020F0502020204030204" pitchFamily="34" charset="0"/>
                <a:cs typeface="Calibri" panose="020F0502020204030204" pitchFamily="34" charset="0"/>
              </a:rPr>
              <a:t>R</a:t>
            </a:r>
            <a:r>
              <a:rPr lang="en-GB" sz="2400" spc="0" dirty="0" err="1">
                <a:solidFill>
                  <a:prstClr val="white"/>
                </a:solidFill>
                <a:latin typeface="Calibri" panose="020F0502020204030204" pitchFamily="34" charset="0"/>
                <a:cs typeface="Calibri" panose="020F0502020204030204" pitchFamily="34" charset="0"/>
              </a:rPr>
              <a:t>ial</a:t>
            </a:r>
            <a:r>
              <a:rPr lang="en-GB" sz="2400" spc="0" dirty="0">
                <a:solidFill>
                  <a:prstClr val="white"/>
                </a:solidFill>
                <a:latin typeface="Calibri" panose="020F0502020204030204" pitchFamily="34" charset="0"/>
                <a:cs typeface="Calibri" panose="020F0502020204030204" pitchFamily="34" charset="0"/>
              </a:rPr>
              <a:t> studies for Accelerator  </a:t>
            </a:r>
            <a:r>
              <a:rPr lang="en-GB" sz="2400" spc="0" dirty="0" err="1">
                <a:solidFill>
                  <a:prstClr val="white"/>
                </a:solidFill>
                <a:latin typeface="Calibri" panose="020F0502020204030204" pitchFamily="34" charset="0"/>
                <a:cs typeface="Calibri" panose="020F0502020204030204" pitchFamily="34" charset="0"/>
              </a:rPr>
              <a:t>Technolog</a:t>
            </a:r>
            <a:r>
              <a:rPr lang="en-GB" sz="2400" spc="0" dirty="0" err="1">
                <a:solidFill>
                  <a:srgbClr val="FF0000"/>
                </a:solidFill>
                <a:latin typeface="Calibri" panose="020F0502020204030204" pitchFamily="34" charset="0"/>
                <a:cs typeface="Calibri" panose="020F0502020204030204" pitchFamily="34" charset="0"/>
              </a:rPr>
              <a:t>Y</a:t>
            </a:r>
            <a:r>
              <a:rPr lang="en-GB" sz="2400" spc="0" dirty="0">
                <a:solidFill>
                  <a:prstClr val="white"/>
                </a:solidFill>
                <a:latin typeface="Calibri" panose="020F0502020204030204" pitchFamily="34" charset="0"/>
                <a:cs typeface="Calibri" panose="020F0502020204030204" pitchFamily="34" charset="0"/>
              </a:rPr>
              <a:t> </a:t>
            </a:r>
            <a:r>
              <a:rPr lang="en-GB" sz="2400" spc="0" dirty="0">
                <a:solidFill>
                  <a:srgbClr val="FF0000"/>
                </a:solidFill>
                <a:latin typeface="Calibri" panose="020F0502020204030204" pitchFamily="34" charset="0"/>
                <a:cs typeface="Calibri" panose="020F0502020204030204" pitchFamily="34" charset="0"/>
              </a:rPr>
              <a:t>A</a:t>
            </a:r>
            <a:r>
              <a:rPr lang="en-GB" sz="2400" spc="0" dirty="0">
                <a:solidFill>
                  <a:prstClr val="white"/>
                </a:solidFill>
                <a:latin typeface="Calibri" panose="020F0502020204030204" pitchFamily="34" charset="0"/>
                <a:cs typeface="Calibri" panose="020F0502020204030204" pitchFamily="34" charset="0"/>
              </a:rPr>
              <a:t>nd related topics</a:t>
            </a:r>
            <a:endParaRPr lang="en-GB" sz="2400" spc="0" dirty="0">
              <a:solidFill>
                <a:srgbClr val="FF0000"/>
              </a:solidFill>
              <a:latin typeface="Calibri" panose="020F0502020204030204" pitchFamily="34" charset="0"/>
              <a:cs typeface="Calibri" panose="020F0502020204030204" pitchFamily="34" charset="0"/>
            </a:endParaRPr>
          </a:p>
        </p:txBody>
      </p:sp>
      <p:sp>
        <p:nvSpPr>
          <p:cNvPr id="18" name="Segnaposto contenuto 2">
            <a:extLst>
              <a:ext uri="{FF2B5EF4-FFF2-40B4-BE49-F238E27FC236}">
                <a16:creationId xmlns:a16="http://schemas.microsoft.com/office/drawing/2014/main" id="{D47D5A7B-5EF3-7346-8A0D-51D47D8BCD83}"/>
              </a:ext>
            </a:extLst>
          </p:cNvPr>
          <p:cNvSpPr txBox="1">
            <a:spLocks/>
          </p:cNvSpPr>
          <p:nvPr/>
        </p:nvSpPr>
        <p:spPr>
          <a:xfrm>
            <a:off x="389861" y="2026964"/>
            <a:ext cx="11412279" cy="39446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304792" indent="-304792" algn="just" defTabSz="1219170">
              <a:spcBef>
                <a:spcPts val="1333"/>
              </a:spcBef>
            </a:pPr>
            <a:r>
              <a:rPr lang="it-IT" sz="2667" spc="0" dirty="0">
                <a:solidFill>
                  <a:prstClr val="white"/>
                </a:solidFill>
                <a:latin typeface="Calibri" panose="020F0502020204030204" pitchFamily="34" charset="0"/>
                <a:cs typeface="Calibri" panose="020F0502020204030204" pitchFamily="34" charset="0"/>
              </a:rPr>
              <a:t>L'INFN ha una lunga tradizione e ha competenze specifiche su questioni relative a vari aspetti di R&amp;D in fisica degli acceleratori. </a:t>
            </a:r>
          </a:p>
          <a:p>
            <a:pPr marL="304792" indent="-304792" algn="just" defTabSz="1219170">
              <a:spcBef>
                <a:spcPts val="1333"/>
              </a:spcBef>
            </a:pPr>
            <a:r>
              <a:rPr lang="it-IT" sz="2667" spc="0" dirty="0">
                <a:solidFill>
                  <a:prstClr val="white"/>
                </a:solidFill>
                <a:latin typeface="Calibri" panose="020F0502020204030204" pitchFamily="34" charset="0"/>
                <a:cs typeface="Calibri" panose="020F0502020204030204" pitchFamily="34" charset="0"/>
              </a:rPr>
              <a:t>Il progetto </a:t>
            </a:r>
            <a:r>
              <a:rPr lang="it-IT" sz="2667" b="1" spc="0" dirty="0">
                <a:solidFill>
                  <a:srgbClr val="FFFF00"/>
                </a:solidFill>
                <a:latin typeface="Calibri" panose="020F0502020204030204" pitchFamily="34" charset="0"/>
                <a:cs typeface="Calibri" panose="020F0502020204030204" pitchFamily="34" charset="0"/>
              </a:rPr>
              <a:t>ARYA</a:t>
            </a:r>
            <a:r>
              <a:rPr lang="it-IT" sz="2667" spc="0" dirty="0">
                <a:solidFill>
                  <a:prstClr val="white"/>
                </a:solidFill>
                <a:latin typeface="Calibri" panose="020F0502020204030204" pitchFamily="34" charset="0"/>
                <a:cs typeface="Calibri" panose="020F0502020204030204" pitchFamily="34" charset="0"/>
              </a:rPr>
              <a:t> è suddiviso in </a:t>
            </a:r>
            <a:r>
              <a:rPr lang="it-IT" sz="2667" spc="0" dirty="0" err="1">
                <a:solidFill>
                  <a:prstClr val="white"/>
                </a:solidFill>
                <a:latin typeface="Calibri" panose="020F0502020204030204" pitchFamily="34" charset="0"/>
                <a:cs typeface="Calibri" panose="020F0502020204030204" pitchFamily="34" charset="0"/>
              </a:rPr>
              <a:t>Working</a:t>
            </a:r>
            <a:r>
              <a:rPr lang="it-IT" sz="2667" spc="0" dirty="0">
                <a:solidFill>
                  <a:prstClr val="white"/>
                </a:solidFill>
                <a:latin typeface="Calibri" panose="020F0502020204030204" pitchFamily="34" charset="0"/>
                <a:cs typeface="Calibri" panose="020F0502020204030204" pitchFamily="34" charset="0"/>
              </a:rPr>
              <a:t> </a:t>
            </a:r>
            <a:r>
              <a:rPr lang="it-IT" sz="2667" spc="0" dirty="0" err="1">
                <a:solidFill>
                  <a:prstClr val="white"/>
                </a:solidFill>
                <a:latin typeface="Calibri" panose="020F0502020204030204" pitchFamily="34" charset="0"/>
                <a:cs typeface="Calibri" panose="020F0502020204030204" pitchFamily="34" charset="0"/>
              </a:rPr>
              <a:t>Packages</a:t>
            </a:r>
            <a:r>
              <a:rPr lang="it-IT" sz="2667" spc="0" dirty="0">
                <a:solidFill>
                  <a:prstClr val="white"/>
                </a:solidFill>
                <a:latin typeface="Calibri" panose="020F0502020204030204" pitchFamily="34" charset="0"/>
                <a:cs typeface="Calibri" panose="020F0502020204030204" pitchFamily="34" charset="0"/>
              </a:rPr>
              <a:t> (WP). </a:t>
            </a:r>
          </a:p>
          <a:p>
            <a:pPr marL="304792" indent="-304792" algn="just" defTabSz="1219170">
              <a:spcBef>
                <a:spcPts val="1333"/>
              </a:spcBef>
            </a:pPr>
            <a:r>
              <a:rPr lang="it-IT" sz="2667" spc="0" dirty="0">
                <a:solidFill>
                  <a:prstClr val="white"/>
                </a:solidFill>
                <a:latin typeface="Calibri" panose="020F0502020204030204" pitchFamily="34" charset="0"/>
                <a:cs typeface="Calibri" panose="020F0502020204030204" pitchFamily="34" charset="0"/>
              </a:rPr>
              <a:t>Tutti i WP affronteranno la ricerca e le sfide e contribuiranno attivamente, in collaborazioni internazionali, a studi sia specifici che di carattere generale, per HL-LHC, FCC e altri R&amp;D,  In linea con le raccomandazioni ESPP-2020.</a:t>
            </a:r>
          </a:p>
          <a:p>
            <a:pPr marL="304792" indent="-304792" algn="just" defTabSz="1219170">
              <a:spcBef>
                <a:spcPts val="1333"/>
              </a:spcBef>
            </a:pPr>
            <a:r>
              <a:rPr lang="it-IT" sz="2667" spc="0" dirty="0">
                <a:solidFill>
                  <a:prstClr val="white"/>
                </a:solidFill>
                <a:latin typeface="Calibri" panose="020F0502020204030204" pitchFamily="34" charset="0"/>
                <a:cs typeface="Calibri" panose="020F0502020204030204" pitchFamily="34" charset="0"/>
              </a:rPr>
              <a:t> L'obiettivo di questa proposta è quello di garantire le risorse necessarie per contribuire al meglio alle collaborazioni in corso e future evidenziando il ruolo dell'INFN sugli studi sugli effetti collettivi e sulle proprietà dei materiali per i futuri acceleratori.</a:t>
            </a:r>
          </a:p>
        </p:txBody>
      </p:sp>
      <p:sp>
        <p:nvSpPr>
          <p:cNvPr id="19" name="Rectangle 18">
            <a:extLst>
              <a:ext uri="{FF2B5EF4-FFF2-40B4-BE49-F238E27FC236}">
                <a16:creationId xmlns:a16="http://schemas.microsoft.com/office/drawing/2014/main" id="{2F134E5D-9F17-714B-B9F6-DE790EA8C4CB}"/>
              </a:ext>
            </a:extLst>
          </p:cNvPr>
          <p:cNvSpPr/>
          <p:nvPr/>
        </p:nvSpPr>
        <p:spPr>
          <a:xfrm>
            <a:off x="5159897" y="237594"/>
            <a:ext cx="4396525" cy="461665"/>
          </a:xfrm>
          <a:prstGeom prst="rect">
            <a:avLst/>
          </a:prstGeom>
        </p:spPr>
        <p:txBody>
          <a:bodyPr wrap="none">
            <a:spAutoFit/>
          </a:bodyPr>
          <a:lstStyle/>
          <a:p>
            <a:pPr defTabSz="609585" hangingPunct="1">
              <a:lnSpc>
                <a:spcPct val="100000"/>
              </a:lnSpc>
              <a:spcBef>
                <a:spcPts val="0"/>
              </a:spcBef>
            </a:pPr>
            <a:r>
              <a:rPr lang="en-GB" sz="2400" kern="1200" spc="0" dirty="0">
                <a:solidFill>
                  <a:srgbClr val="FFFF00"/>
                </a:solidFill>
                <a:latin typeface="Calibri" panose="020F0502020204030204" pitchFamily="34" charset="0"/>
                <a:ea typeface="+mn-ea"/>
                <a:cs typeface="Calibri" panose="020F0502020204030204" pitchFamily="34" charset="0"/>
              </a:rPr>
              <a:t>Approved experiment 2020-2024:</a:t>
            </a:r>
            <a:endParaRPr lang="en-GB" sz="2400" kern="1200" spc="0" dirty="0">
              <a:solidFill>
                <a:prstClr val="white"/>
              </a:solidFill>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E4F895D8-27AF-C841-B7F7-695D4E854B78}"/>
              </a:ext>
            </a:extLst>
          </p:cNvPr>
          <p:cNvSpPr txBox="1"/>
          <p:nvPr/>
        </p:nvSpPr>
        <p:spPr>
          <a:xfrm>
            <a:off x="5159896" y="578298"/>
            <a:ext cx="1476430" cy="830997"/>
          </a:xfrm>
          <a:prstGeom prst="rect">
            <a:avLst/>
          </a:prstGeom>
          <a:noFill/>
        </p:spPr>
        <p:txBody>
          <a:bodyPr wrap="none" rtlCol="0">
            <a:spAutoFit/>
          </a:bodyPr>
          <a:lstStyle/>
          <a:p>
            <a:pPr defTabSz="609585" hangingPunct="1">
              <a:lnSpc>
                <a:spcPct val="100000"/>
              </a:lnSpc>
              <a:spcBef>
                <a:spcPts val="0"/>
              </a:spcBef>
            </a:pPr>
            <a:r>
              <a:rPr lang="en-GB" sz="4800" kern="1200" spc="0" dirty="0">
                <a:solidFill>
                  <a:srgbClr val="FFFF00"/>
                </a:solidFill>
                <a:latin typeface="Calibri" panose="020F0502020204030204" pitchFamily="34" charset="0"/>
                <a:ea typeface="+mn-ea"/>
                <a:cs typeface="Calibri" panose="020F0502020204030204" pitchFamily="34" charset="0"/>
              </a:rPr>
              <a:t>ARYA</a:t>
            </a:r>
            <a:endParaRPr lang="en-GB" sz="4800" kern="1200" spc="0" dirty="0">
              <a:solidFill>
                <a:prstClr val="white"/>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70623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166D7B43-23EA-6F4C-9231-6F1B63379BA6}"/>
              </a:ext>
            </a:extLst>
          </p:cNvPr>
          <p:cNvSpPr>
            <a:spLocks noGrp="1"/>
          </p:cNvSpPr>
          <p:nvPr>
            <p:ph type="title"/>
          </p:nvPr>
        </p:nvSpPr>
        <p:spPr>
          <a:xfrm>
            <a:off x="8087975" y="-340241"/>
            <a:ext cx="4649748" cy="1293028"/>
          </a:xfrm>
        </p:spPr>
        <p:txBody>
          <a:bodyPr/>
          <a:lstStyle/>
          <a:p>
            <a:pPr algn="l"/>
            <a:r>
              <a:rPr lang="en-GB" dirty="0">
                <a:solidFill>
                  <a:srgbClr val="FFFF00"/>
                </a:solidFill>
                <a:latin typeface="Calibri" panose="020F0502020204030204" pitchFamily="34" charset="0"/>
                <a:cs typeface="Calibri" panose="020F0502020204030204" pitchFamily="34" charset="0"/>
              </a:rPr>
              <a:t>ARYA</a:t>
            </a:r>
            <a:r>
              <a:rPr lang="en-GB" dirty="0">
                <a:latin typeface="Calibri" panose="020F0502020204030204" pitchFamily="34" charset="0"/>
                <a:cs typeface="Calibri" panose="020F0502020204030204" pitchFamily="34" charset="0"/>
              </a:rPr>
              <a:t> WP’S</a:t>
            </a:r>
          </a:p>
        </p:txBody>
      </p:sp>
      <p:sp>
        <p:nvSpPr>
          <p:cNvPr id="3" name="TextBox 2">
            <a:extLst>
              <a:ext uri="{FF2B5EF4-FFF2-40B4-BE49-F238E27FC236}">
                <a16:creationId xmlns:a16="http://schemas.microsoft.com/office/drawing/2014/main" id="{58D276C4-D840-E645-8A1D-45FA02227030}"/>
              </a:ext>
            </a:extLst>
          </p:cNvPr>
          <p:cNvSpPr txBox="1"/>
          <p:nvPr/>
        </p:nvSpPr>
        <p:spPr>
          <a:xfrm>
            <a:off x="2969998" y="380738"/>
            <a:ext cx="10001693" cy="646331"/>
          </a:xfrm>
          <a:prstGeom prst="rect">
            <a:avLst/>
          </a:prstGeom>
          <a:noFill/>
        </p:spPr>
        <p:txBody>
          <a:bodyPr wrap="square" rtlCol="0">
            <a:spAutoFit/>
          </a:bodyPr>
          <a:lstStyle/>
          <a:p>
            <a:pPr defTabSz="609585" hangingPunct="1">
              <a:lnSpc>
                <a:spcPct val="100000"/>
              </a:lnSpc>
              <a:spcBef>
                <a:spcPts val="0"/>
              </a:spcBef>
            </a:pPr>
            <a:r>
              <a:rPr lang="en-GB" sz="1800" kern="1200" spc="0" dirty="0">
                <a:solidFill>
                  <a:prstClr val="white"/>
                </a:solidFill>
                <a:latin typeface="Calibri" panose="020F0502020204030204" pitchFamily="34" charset="0"/>
                <a:ea typeface="+mn-ea"/>
                <a:cs typeface="Calibri" panose="020F0502020204030204" pitchFamily="34" charset="0"/>
              </a:rPr>
              <a:t>Nel 2020 </a:t>
            </a:r>
            <a:r>
              <a:rPr lang="en-GB" sz="1800" kern="1200" spc="0" dirty="0" err="1">
                <a:solidFill>
                  <a:prstClr val="white"/>
                </a:solidFill>
                <a:latin typeface="Calibri" panose="020F0502020204030204" pitchFamily="34" charset="0"/>
                <a:ea typeface="+mn-ea"/>
                <a:cs typeface="Calibri" panose="020F0502020204030204" pitchFamily="34" charset="0"/>
              </a:rPr>
              <a:t>l’esperimento</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è</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stato</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approvato</a:t>
            </a:r>
            <a:r>
              <a:rPr lang="en-GB" sz="1800" kern="1200" spc="0" dirty="0">
                <a:solidFill>
                  <a:prstClr val="white"/>
                </a:solidFill>
                <a:latin typeface="Calibri" panose="020F0502020204030204" pitchFamily="34" charset="0"/>
                <a:ea typeface="+mn-ea"/>
                <a:cs typeface="Calibri" panose="020F0502020204030204" pitchFamily="34" charset="0"/>
              </a:rPr>
              <a:t>. Per LNF non </a:t>
            </a:r>
            <a:r>
              <a:rPr lang="en-GB" sz="1800" kern="1200" spc="0" dirty="0" err="1">
                <a:solidFill>
                  <a:prstClr val="white"/>
                </a:solidFill>
                <a:latin typeface="Calibri" panose="020F0502020204030204" pitchFamily="34" charset="0"/>
                <a:ea typeface="+mn-ea"/>
                <a:cs typeface="Calibri" panose="020F0502020204030204" pitchFamily="34" charset="0"/>
              </a:rPr>
              <a:t>sono</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stati</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assegnati</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fondi</a:t>
            </a:r>
            <a:r>
              <a:rPr lang="en-GB" sz="1800" kern="1200" spc="0" dirty="0">
                <a:solidFill>
                  <a:prstClr val="white"/>
                </a:solidFill>
                <a:latin typeface="Calibri" panose="020F0502020204030204" pitchFamily="34" charset="0"/>
                <a:ea typeface="+mn-ea"/>
                <a:cs typeface="Calibri" panose="020F0502020204030204" pitchFamily="34" charset="0"/>
              </a:rPr>
              <a:t> per </a:t>
            </a:r>
            <a:r>
              <a:rPr lang="en-GB" sz="1800" kern="1200" spc="0" dirty="0" err="1">
                <a:solidFill>
                  <a:prstClr val="white"/>
                </a:solidFill>
                <a:latin typeface="Calibri" panose="020F0502020204030204" pitchFamily="34" charset="0"/>
                <a:ea typeface="+mn-ea"/>
                <a:cs typeface="Calibri" panose="020F0502020204030204" pitchFamily="34" charset="0"/>
              </a:rPr>
              <a:t>costr</a:t>
            </a:r>
            <a:r>
              <a:rPr lang="en-GB" sz="1800" kern="1200" spc="0" dirty="0">
                <a:solidFill>
                  <a:prstClr val="white"/>
                </a:solidFill>
                <a:latin typeface="Calibri" panose="020F0502020204030204" pitchFamily="34" charset="0"/>
                <a:ea typeface="+mn-ea"/>
                <a:cs typeface="Calibri" panose="020F0502020204030204" pitchFamily="34" charset="0"/>
              </a:rPr>
              <a:t>. App.</a:t>
            </a:r>
          </a:p>
          <a:p>
            <a:pPr defTabSz="609585" hangingPunct="1">
              <a:lnSpc>
                <a:spcPct val="100000"/>
              </a:lnSpc>
              <a:spcBef>
                <a:spcPts val="0"/>
              </a:spcBef>
            </a:pPr>
            <a:r>
              <a:rPr lang="en-GB" sz="1800" kern="1200" spc="0" dirty="0" err="1">
                <a:solidFill>
                  <a:prstClr val="white"/>
                </a:solidFill>
                <a:latin typeface="Calibri" panose="020F0502020204030204" pitchFamily="34" charset="0"/>
                <a:ea typeface="+mn-ea"/>
                <a:cs typeface="Calibri" panose="020F0502020204030204" pitchFamily="34" charset="0"/>
              </a:rPr>
              <a:t>Nuovi</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investimenti</a:t>
            </a:r>
            <a:r>
              <a:rPr lang="en-GB" sz="1800" kern="1200" spc="0" dirty="0">
                <a:solidFill>
                  <a:prstClr val="white"/>
                </a:solidFill>
                <a:latin typeface="Calibri" panose="020F0502020204030204" pitchFamily="34" charset="0"/>
                <a:ea typeface="+mn-ea"/>
                <a:cs typeface="Calibri" panose="020F0502020204030204" pitchFamily="34" charset="0"/>
              </a:rPr>
              <a:t> in </a:t>
            </a:r>
            <a:r>
              <a:rPr lang="en-GB" sz="1800" kern="1200" spc="0" dirty="0" err="1">
                <a:solidFill>
                  <a:prstClr val="white"/>
                </a:solidFill>
                <a:latin typeface="Calibri" panose="020F0502020204030204" pitchFamily="34" charset="0"/>
                <a:ea typeface="+mn-ea"/>
                <a:cs typeface="Calibri" panose="020F0502020204030204" pitchFamily="34" charset="0"/>
              </a:rPr>
              <a:t>infrastrutture</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sono</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ritenuti</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necessari</a:t>
            </a:r>
            <a:r>
              <a:rPr lang="en-GB" sz="1800" kern="1200" spc="0" dirty="0">
                <a:solidFill>
                  <a:prstClr val="white"/>
                </a:solidFill>
                <a:latin typeface="Calibri" panose="020F0502020204030204" pitchFamily="34" charset="0"/>
                <a:ea typeface="+mn-ea"/>
                <a:cs typeface="Calibri" panose="020F0502020204030204" pitchFamily="34" charset="0"/>
              </a:rPr>
              <a:t> per </a:t>
            </a:r>
            <a:r>
              <a:rPr lang="en-GB" sz="1800" kern="1200" spc="0" dirty="0" err="1">
                <a:solidFill>
                  <a:prstClr val="white"/>
                </a:solidFill>
                <a:latin typeface="Calibri" panose="020F0502020204030204" pitchFamily="34" charset="0"/>
                <a:ea typeface="+mn-ea"/>
                <a:cs typeface="Calibri" panose="020F0502020204030204" pitchFamily="34" charset="0"/>
              </a:rPr>
              <a:t>portare</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avanti</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il</a:t>
            </a:r>
            <a:r>
              <a:rPr lang="en-GB" sz="1800" kern="1200" spc="0" dirty="0">
                <a:solidFill>
                  <a:prstClr val="white"/>
                </a:solidFill>
                <a:latin typeface="Calibri" panose="020F0502020204030204" pitchFamily="34" charset="0"/>
                <a:ea typeface="+mn-ea"/>
                <a:cs typeface="Calibri" panose="020F0502020204030204" pitchFamily="34" charset="0"/>
              </a:rPr>
              <a:t> </a:t>
            </a:r>
            <a:r>
              <a:rPr lang="en-GB" sz="1800" kern="1200" spc="0" dirty="0" err="1">
                <a:solidFill>
                  <a:prstClr val="white"/>
                </a:solidFill>
                <a:latin typeface="Calibri" panose="020F0502020204030204" pitchFamily="34" charset="0"/>
                <a:ea typeface="+mn-ea"/>
                <a:cs typeface="Calibri" panose="020F0502020204030204" pitchFamily="34" charset="0"/>
              </a:rPr>
              <a:t>progetto</a:t>
            </a:r>
            <a:r>
              <a:rPr lang="en-GB" sz="1800" kern="1200" spc="0" dirty="0">
                <a:solidFill>
                  <a:prstClr val="white"/>
                </a:solidFill>
                <a:latin typeface="Calibri" panose="020F0502020204030204" pitchFamily="34" charset="0"/>
                <a:ea typeface="+mn-ea"/>
                <a:cs typeface="Calibri" panose="020F0502020204030204" pitchFamily="34" charset="0"/>
              </a:rPr>
              <a:t>.</a:t>
            </a:r>
          </a:p>
        </p:txBody>
      </p:sp>
      <p:pic>
        <p:nvPicPr>
          <p:cNvPr id="6" name="Picture 5" descr="A screen shot of a window&#10;&#10;Description automatically generated">
            <a:extLst>
              <a:ext uri="{FF2B5EF4-FFF2-40B4-BE49-F238E27FC236}">
                <a16:creationId xmlns:a16="http://schemas.microsoft.com/office/drawing/2014/main" id="{6054A1ED-F018-7148-A29B-ACC57DE730B0}"/>
              </a:ext>
            </a:extLst>
          </p:cNvPr>
          <p:cNvPicPr>
            <a:picLocks noChangeAspect="1"/>
          </p:cNvPicPr>
          <p:nvPr/>
        </p:nvPicPr>
        <p:blipFill>
          <a:blip r:embed="rId2"/>
          <a:stretch>
            <a:fillRect/>
          </a:stretch>
        </p:blipFill>
        <p:spPr>
          <a:xfrm>
            <a:off x="222164" y="1179704"/>
            <a:ext cx="11747673" cy="1799936"/>
          </a:xfrm>
          <a:prstGeom prst="rect">
            <a:avLst/>
          </a:prstGeom>
        </p:spPr>
      </p:pic>
      <p:sp>
        <p:nvSpPr>
          <p:cNvPr id="7" name="TextBox 6">
            <a:extLst>
              <a:ext uri="{FF2B5EF4-FFF2-40B4-BE49-F238E27FC236}">
                <a16:creationId xmlns:a16="http://schemas.microsoft.com/office/drawing/2014/main" id="{EF59449D-43A6-534F-BA8C-185916736767}"/>
              </a:ext>
            </a:extLst>
          </p:cNvPr>
          <p:cNvSpPr txBox="1"/>
          <p:nvPr/>
        </p:nvSpPr>
        <p:spPr>
          <a:xfrm>
            <a:off x="222164" y="2979641"/>
            <a:ext cx="11601241" cy="3702873"/>
          </a:xfrm>
          <a:prstGeom prst="rect">
            <a:avLst/>
          </a:prstGeom>
          <a:noFill/>
        </p:spPr>
        <p:txBody>
          <a:bodyPr wrap="square" rtlCol="0">
            <a:spAutoFit/>
          </a:bodyPr>
          <a:lstStyle/>
          <a:p>
            <a:pPr algn="just" defTabSz="609585" hangingPunct="1">
              <a:lnSpc>
                <a:spcPct val="100000"/>
              </a:lnSpc>
              <a:spcBef>
                <a:spcPts val="0"/>
              </a:spcBef>
            </a:pPr>
            <a:r>
              <a:rPr lang="en-US" sz="2133" kern="1200" spc="0" dirty="0">
                <a:solidFill>
                  <a:prstClr val="white"/>
                </a:solidFill>
                <a:latin typeface="Calibri" panose="020F0502020204030204" pitchFamily="34" charset="0"/>
                <a:ea typeface="+mn-ea"/>
                <a:cs typeface="Calibri" panose="020F0502020204030204" pitchFamily="34" charset="0"/>
              </a:rPr>
              <a:t> Dal </a:t>
            </a:r>
            <a:r>
              <a:rPr lang="en-US" sz="2133" kern="1200" spc="0" dirty="0" err="1">
                <a:solidFill>
                  <a:prstClr val="white"/>
                </a:solidFill>
                <a:latin typeface="Calibri" panose="020F0502020204030204" pitchFamily="34" charset="0"/>
                <a:ea typeface="+mn-ea"/>
                <a:cs typeface="Calibri" panose="020F0502020204030204" pitchFamily="34" charset="0"/>
              </a:rPr>
              <a:t>verbale</a:t>
            </a:r>
            <a:r>
              <a:rPr lang="en-US" sz="2133" kern="1200" spc="0" dirty="0">
                <a:solidFill>
                  <a:prstClr val="white"/>
                </a:solidFill>
                <a:latin typeface="Calibri" panose="020F0502020204030204" pitchFamily="34" charset="0"/>
                <a:ea typeface="+mn-ea"/>
                <a:cs typeface="Calibri" panose="020F0502020204030204" pitchFamily="34" charset="0"/>
              </a:rPr>
              <a:t>:</a:t>
            </a:r>
          </a:p>
          <a:p>
            <a:pPr algn="just" defTabSz="609585" hangingPunct="1">
              <a:lnSpc>
                <a:spcPct val="100000"/>
              </a:lnSpc>
              <a:spcBef>
                <a:spcPts val="0"/>
              </a:spcBef>
            </a:pPr>
            <a:r>
              <a:rPr lang="en-US" sz="2133" kern="1200" spc="0" dirty="0">
                <a:solidFill>
                  <a:prstClr val="white"/>
                </a:solidFill>
                <a:latin typeface="Calibri" panose="020F0502020204030204" pitchFamily="34" charset="0"/>
                <a:ea typeface="+mn-ea"/>
                <a:cs typeface="Calibri" panose="020F0502020204030204" pitchFamily="34" charset="0"/>
              </a:rPr>
              <a:t>La </a:t>
            </a:r>
            <a:r>
              <a:rPr lang="en-US" sz="2133" kern="1200" spc="0" dirty="0" err="1">
                <a:solidFill>
                  <a:prstClr val="white"/>
                </a:solidFill>
                <a:latin typeface="Calibri" panose="020F0502020204030204" pitchFamily="34" charset="0"/>
                <a:ea typeface="+mn-ea"/>
                <a:cs typeface="Calibri" panose="020F0502020204030204" pitchFamily="34" charset="0"/>
              </a:rPr>
              <a:t>Commissione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ritiene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che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molte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delle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attività</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proposte</a:t>
            </a:r>
            <a:r>
              <a:rPr lang="en-US" sz="2133" kern="1200" spc="0" dirty="0">
                <a:solidFill>
                  <a:prstClr val="white"/>
                </a:solidFill>
                <a:latin typeface="Calibri" panose="020F0502020204030204" pitchFamily="34" charset="0"/>
                <a:ea typeface="+mn-ea"/>
                <a:cs typeface="Calibri" panose="020F0502020204030204" pitchFamily="34" charset="0"/>
              </a:rPr>
              <a:t> e </a:t>
            </a:r>
            <a:r>
              <a:rPr lang="en-US" sz="2133" kern="1200" spc="0" dirty="0" err="1">
                <a:solidFill>
                  <a:prstClr val="white"/>
                </a:solidFill>
                <a:latin typeface="Calibri" panose="020F0502020204030204" pitchFamily="34" charset="0"/>
                <a:ea typeface="+mn-ea"/>
                <a:cs typeface="Calibri" panose="020F0502020204030204" pitchFamily="34" charset="0"/>
              </a:rPr>
              <a:t>affrontate</a:t>
            </a:r>
            <a:r>
              <a:rPr lang="en-US" sz="2133" kern="1200" spc="0" dirty="0">
                <a:solidFill>
                  <a:prstClr val="white"/>
                </a:solidFill>
                <a:latin typeface="Calibri" panose="020F0502020204030204" pitchFamily="34" charset="0"/>
                <a:ea typeface="+mn-ea"/>
                <a:cs typeface="Calibri" panose="020F0502020204030204" pitchFamily="34" charset="0"/>
              </a:rPr>
              <a:t> in ARYA </a:t>
            </a:r>
            <a:r>
              <a:rPr lang="en-US" sz="2133" kern="1200" spc="0" dirty="0" err="1">
                <a:solidFill>
                  <a:prstClr val="white"/>
                </a:solidFill>
                <a:latin typeface="Calibri" panose="020F0502020204030204" pitchFamily="34" charset="0"/>
                <a:ea typeface="+mn-ea"/>
                <a:cs typeface="Calibri" panose="020F0502020204030204" pitchFamily="34" charset="0"/>
              </a:rPr>
              <a:t>siano</a:t>
            </a:r>
            <a:r>
              <a:rPr lang="en-US" sz="2133" kern="1200" spc="0" dirty="0">
                <a:solidFill>
                  <a:prstClr val="white"/>
                </a:solidFill>
                <a:latin typeface="Calibri" panose="020F0502020204030204" pitchFamily="34" charset="0"/>
                <a:ea typeface="+mn-ea"/>
                <a:cs typeface="Calibri" panose="020F0502020204030204" pitchFamily="34" charset="0"/>
              </a:rPr>
              <a:t> di </a:t>
            </a:r>
            <a:r>
              <a:rPr lang="en-US" sz="2133" kern="1200" spc="0" dirty="0" err="1">
                <a:solidFill>
                  <a:prstClr val="white"/>
                </a:solidFill>
                <a:latin typeface="Calibri" panose="020F0502020204030204" pitchFamily="34" charset="0"/>
                <a:ea typeface="+mn-ea"/>
                <a:cs typeface="Calibri" panose="020F0502020204030204" pitchFamily="34" charset="0"/>
              </a:rPr>
              <a:t>estremo</a:t>
            </a:r>
            <a:r>
              <a:rPr lang="en-US" sz="2133" kern="1200" spc="0" dirty="0">
                <a:solidFill>
                  <a:prstClr val="white"/>
                </a:solidFill>
                <a:latin typeface="Calibri" panose="020F0502020204030204" pitchFamily="34" charset="0"/>
                <a:ea typeface="+mn-ea"/>
                <a:cs typeface="Calibri" panose="020F0502020204030204" pitchFamily="34" charset="0"/>
              </a:rPr>
              <a:t> interesse per la </a:t>
            </a:r>
            <a:r>
              <a:rPr lang="en-US" sz="2133" kern="1200" spc="0" dirty="0" err="1">
                <a:solidFill>
                  <a:prstClr val="white"/>
                </a:solidFill>
                <a:latin typeface="Calibri" panose="020F0502020204030204" pitchFamily="34" charset="0"/>
                <a:ea typeface="+mn-ea"/>
                <a:cs typeface="Calibri" panose="020F0502020204030204" pitchFamily="34" charset="0"/>
              </a:rPr>
              <a:t>comunità</a:t>
            </a:r>
            <a:r>
              <a:rPr lang="en-US" sz="2133" kern="1200" spc="0" dirty="0">
                <a:solidFill>
                  <a:prstClr val="white"/>
                </a:solidFill>
                <a:latin typeface="Calibri" panose="020F0502020204030204" pitchFamily="34" charset="0"/>
                <a:ea typeface="+mn-ea"/>
                <a:cs typeface="Calibri" panose="020F0502020204030204" pitchFamily="34" charset="0"/>
              </a:rPr>
              <a:t> di </a:t>
            </a:r>
            <a:r>
              <a:rPr lang="en-US" sz="2133" kern="1200" spc="0" dirty="0" err="1">
                <a:solidFill>
                  <a:prstClr val="white"/>
                </a:solidFill>
                <a:latin typeface="Calibri" panose="020F0502020204030204" pitchFamily="34" charset="0"/>
                <a:ea typeface="+mn-ea"/>
                <a:cs typeface="Calibri" panose="020F0502020204030204" pitchFamily="34" charset="0"/>
              </a:rPr>
              <a:t>riferimento</a:t>
            </a:r>
            <a:r>
              <a:rPr lang="en-US" sz="2133" kern="1200" spc="0" dirty="0">
                <a:solidFill>
                  <a:prstClr val="white"/>
                </a:solidFill>
                <a:latin typeface="Calibri" panose="020F0502020204030204" pitchFamily="34" charset="0"/>
                <a:ea typeface="+mn-ea"/>
                <a:cs typeface="Calibri" panose="020F0502020204030204" pitchFamily="34" charset="0"/>
              </a:rPr>
              <a:t> e </a:t>
            </a:r>
            <a:r>
              <a:rPr lang="en-US" sz="2133" kern="1200" spc="0" dirty="0" err="1">
                <a:solidFill>
                  <a:prstClr val="white"/>
                </a:solidFill>
                <a:latin typeface="Calibri" panose="020F0502020204030204" pitchFamily="34" charset="0"/>
                <a:ea typeface="+mn-ea"/>
                <a:cs typeface="Calibri" panose="020F0502020204030204" pitchFamily="34" charset="0"/>
              </a:rPr>
              <a:t>debbano</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essere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supportate</a:t>
            </a:r>
            <a:r>
              <a:rPr lang="en-US" sz="2133" kern="1200" spc="0" dirty="0">
                <a:solidFill>
                  <a:prstClr val="white"/>
                </a:solidFill>
                <a:latin typeface="Calibri" panose="020F0502020204030204" pitchFamily="34" charset="0"/>
                <a:ea typeface="+mn-ea"/>
                <a:cs typeface="Calibri" panose="020F0502020204030204" pitchFamily="34" charset="0"/>
              </a:rPr>
              <a:t>; La </a:t>
            </a:r>
            <a:r>
              <a:rPr lang="en-US" sz="2133" kern="1200" spc="0" dirty="0" err="1">
                <a:solidFill>
                  <a:prstClr val="white"/>
                </a:solidFill>
                <a:latin typeface="Calibri" panose="020F0502020204030204" pitchFamily="34" charset="0"/>
                <a:ea typeface="+mn-ea"/>
                <a:cs typeface="Calibri" panose="020F0502020204030204" pitchFamily="34" charset="0"/>
              </a:rPr>
              <a:t>Commissione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reputa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d’altro</a:t>
            </a:r>
            <a:r>
              <a:rPr lang="en-US" sz="2133" kern="1200" spc="0" dirty="0">
                <a:solidFill>
                  <a:prstClr val="white"/>
                </a:solidFill>
                <a:latin typeface="Calibri" panose="020F0502020204030204" pitchFamily="34" charset="0"/>
                <a:ea typeface="+mn-ea"/>
                <a:cs typeface="Calibri" panose="020F0502020204030204" pitchFamily="34" charset="0"/>
              </a:rPr>
              <a:t> canto, </a:t>
            </a:r>
            <a:r>
              <a:rPr lang="en-US" sz="2133" kern="1200" spc="0" dirty="0" err="1">
                <a:solidFill>
                  <a:prstClr val="white"/>
                </a:solidFill>
                <a:latin typeface="Calibri" panose="020F0502020204030204" pitchFamily="34" charset="0"/>
                <a:ea typeface="+mn-ea"/>
                <a:cs typeface="Calibri" panose="020F0502020204030204" pitchFamily="34" charset="0"/>
              </a:rPr>
              <a:t>che</a:t>
            </a:r>
            <a:r>
              <a:rPr lang="en-US" sz="2133" kern="1200" spc="0" dirty="0">
                <a:solidFill>
                  <a:prstClr val="white"/>
                </a:solidFill>
                <a:latin typeface="Calibri" panose="020F0502020204030204" pitchFamily="34" charset="0"/>
                <a:ea typeface="+mn-ea"/>
                <a:cs typeface="Calibri" panose="020F0502020204030204" pitchFamily="34" charset="0"/>
              </a:rPr>
              <a:t> una </a:t>
            </a:r>
            <a:r>
              <a:rPr lang="en-US" sz="2133" b="1" kern="1200" spc="0" dirty="0" err="1">
                <a:solidFill>
                  <a:srgbClr val="0432FF"/>
                </a:solidFill>
                <a:latin typeface="Calibri" panose="020F0502020204030204" pitchFamily="34" charset="0"/>
                <a:ea typeface="+mn-ea"/>
                <a:cs typeface="Calibri" panose="020F0502020204030204" pitchFamily="34" charset="0"/>
              </a:rPr>
              <a:t>rimodulazione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b="1" kern="1200" spc="0" dirty="0" err="1">
                <a:solidFill>
                  <a:srgbClr val="0432FF"/>
                </a:solidFill>
                <a:latin typeface="Calibri" panose="020F0502020204030204" pitchFamily="34" charset="0"/>
                <a:ea typeface="+mn-ea"/>
                <a:cs typeface="Calibri" panose="020F0502020204030204" pitchFamily="34" charset="0"/>
              </a:rPr>
              <a:t>complessiva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della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proposta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mirata</a:t>
            </a:r>
            <a:r>
              <a:rPr lang="en-US" sz="2133" kern="1200" spc="0" dirty="0">
                <a:solidFill>
                  <a:prstClr val="white"/>
                </a:solidFill>
                <a:latin typeface="Calibri" panose="020F0502020204030204" pitchFamily="34" charset="0"/>
                <a:ea typeface="+mn-ea"/>
                <a:cs typeface="Calibri" panose="020F0502020204030204" pitchFamily="34" charset="0"/>
              </a:rPr>
              <a:t> a </a:t>
            </a:r>
            <a:r>
              <a:rPr lang="en-US" sz="2133" kern="1200" spc="0" dirty="0" err="1">
                <a:solidFill>
                  <a:prstClr val="white"/>
                </a:solidFill>
                <a:latin typeface="Calibri" panose="020F0502020204030204" pitchFamily="34" charset="0"/>
                <a:ea typeface="+mn-ea"/>
                <a:cs typeface="Calibri" panose="020F0502020204030204" pitchFamily="34" charset="0"/>
              </a:rPr>
              <a:t>renderla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nel</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suo</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complesso</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più</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organica</a:t>
            </a:r>
            <a:r>
              <a:rPr lang="en-US" sz="2133" kern="1200" spc="0" dirty="0">
                <a:solidFill>
                  <a:prstClr val="white"/>
                </a:solidFill>
                <a:latin typeface="Calibri" panose="020F0502020204030204" pitchFamily="34" charset="0"/>
                <a:ea typeface="+mn-ea"/>
                <a:cs typeface="Calibri" panose="020F0502020204030204" pitchFamily="34" charset="0"/>
              </a:rPr>
              <a:t> e </a:t>
            </a:r>
            <a:r>
              <a:rPr lang="en-US" sz="2133" kern="1200" spc="0" dirty="0" err="1">
                <a:solidFill>
                  <a:prstClr val="white"/>
                </a:solidFill>
                <a:latin typeface="Calibri" panose="020F0502020204030204" pitchFamily="34" charset="0"/>
                <a:ea typeface="+mn-ea"/>
                <a:cs typeface="Calibri" panose="020F0502020204030204" pitchFamily="34" charset="0"/>
              </a:rPr>
              <a:t>focalizzata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agli</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obiettivi</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finali</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si</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renda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necessaria</a:t>
            </a:r>
            <a:r>
              <a:rPr lang="en-US" sz="2133" kern="1200" spc="0" dirty="0">
                <a:solidFill>
                  <a:prstClr val="white"/>
                </a:solidFill>
                <a:latin typeface="Calibri" panose="020F0502020204030204" pitchFamily="34" charset="0"/>
                <a:ea typeface="+mn-ea"/>
                <a:cs typeface="Calibri" panose="020F0502020204030204" pitchFamily="34" charset="0"/>
              </a:rPr>
              <a:t>.</a:t>
            </a:r>
          </a:p>
          <a:p>
            <a:pPr algn="just" defTabSz="609585" hangingPunct="1">
              <a:lnSpc>
                <a:spcPct val="100000"/>
              </a:lnSpc>
              <a:spcBef>
                <a:spcPts val="0"/>
              </a:spcBef>
            </a:pPr>
            <a:r>
              <a:rPr lang="en-US" sz="2133" kern="1200" spc="0" dirty="0">
                <a:solidFill>
                  <a:prstClr val="white"/>
                </a:solidFill>
                <a:latin typeface="Calibri" panose="020F0502020204030204" pitchFamily="34" charset="0"/>
                <a:ea typeface="+mn-ea"/>
                <a:cs typeface="Calibri" panose="020F0502020204030204" pitchFamily="34" charset="0"/>
              </a:rPr>
              <a:t>In </a:t>
            </a:r>
            <a:r>
              <a:rPr lang="en-US" sz="2133" kern="1200" spc="0" dirty="0" err="1">
                <a:solidFill>
                  <a:prstClr val="white"/>
                </a:solidFill>
                <a:latin typeface="Calibri" panose="020F0502020204030204" pitchFamily="34" charset="0"/>
                <a:ea typeface="+mn-ea"/>
                <a:cs typeface="Calibri" panose="020F0502020204030204" pitchFamily="34" charset="0"/>
              </a:rPr>
              <a:t>particolare</a:t>
            </a:r>
            <a:r>
              <a:rPr lang="en-US" sz="2133" kern="1200" spc="0" dirty="0">
                <a:solidFill>
                  <a:prstClr val="white"/>
                </a:solidFill>
                <a:latin typeface="Calibri" panose="020F0502020204030204" pitchFamily="34" charset="0"/>
                <a:ea typeface="+mn-ea"/>
                <a:cs typeface="Calibri" panose="020F0502020204030204" pitchFamily="34" charset="0"/>
              </a:rPr>
              <a:t>, la </a:t>
            </a:r>
            <a:r>
              <a:rPr lang="en-US" sz="2133" kern="1200" spc="0" dirty="0" err="1">
                <a:solidFill>
                  <a:prstClr val="white"/>
                </a:solidFill>
                <a:latin typeface="Calibri" panose="020F0502020204030204" pitchFamily="34" charset="0"/>
                <a:ea typeface="+mn-ea"/>
                <a:cs typeface="Calibri" panose="020F0502020204030204" pitchFamily="34" charset="0"/>
              </a:rPr>
              <a:t>Commissione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approva</a:t>
            </a:r>
            <a:r>
              <a:rPr lang="en-US" sz="2133" kern="1200" spc="0" dirty="0">
                <a:solidFill>
                  <a:prstClr val="white"/>
                </a:solidFill>
                <a:latin typeface="Calibri" panose="020F0502020204030204" pitchFamily="34" charset="0"/>
                <a:ea typeface="+mn-ea"/>
                <a:cs typeface="Calibri" panose="020F0502020204030204" pitchFamily="34" charset="0"/>
              </a:rPr>
              <a:t> le </a:t>
            </a:r>
            <a:r>
              <a:rPr lang="en-US" sz="2133" kern="1200" spc="0" dirty="0" err="1">
                <a:solidFill>
                  <a:prstClr val="white"/>
                </a:solidFill>
                <a:latin typeface="Calibri" panose="020F0502020204030204" pitchFamily="34" charset="0"/>
                <a:ea typeface="+mn-ea"/>
                <a:cs typeface="Calibri" panose="020F0502020204030204" pitchFamily="34" charset="0"/>
              </a:rPr>
              <a:t>attività</a:t>
            </a:r>
            <a:r>
              <a:rPr lang="en-US" sz="2133" kern="1200" spc="0" dirty="0">
                <a:solidFill>
                  <a:prstClr val="white"/>
                </a:solidFill>
                <a:latin typeface="Calibri" panose="020F0502020204030204" pitchFamily="34" charset="0"/>
                <a:ea typeface="+mn-ea"/>
                <a:cs typeface="Calibri" panose="020F0502020204030204" pitchFamily="34" charset="0"/>
              </a:rPr>
              <a:t> del WP1, WP2, del WP4 e del WP5 </a:t>
            </a:r>
            <a:r>
              <a:rPr lang="en-US" sz="2133" kern="1200" spc="0" dirty="0" err="1">
                <a:solidFill>
                  <a:prstClr val="white"/>
                </a:solidFill>
                <a:latin typeface="Calibri" panose="020F0502020204030204" pitchFamily="34" charset="0"/>
                <a:ea typeface="+mn-ea"/>
                <a:cs typeface="Calibri" panose="020F0502020204030204" pitchFamily="34" charset="0"/>
              </a:rPr>
              <a:t>mentre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reputa</a:t>
            </a:r>
            <a:r>
              <a:rPr lang="en-US" sz="2133" kern="1200" spc="0" dirty="0">
                <a:solidFill>
                  <a:prstClr val="white"/>
                </a:solidFill>
                <a:latin typeface="Calibri" panose="020F0502020204030204" pitchFamily="34" charset="0"/>
                <a:ea typeface="+mn-ea"/>
                <a:cs typeface="Calibri" panose="020F0502020204030204" pitchFamily="34" charset="0"/>
              </a:rPr>
              <a:t> non </a:t>
            </a:r>
            <a:r>
              <a:rPr lang="en-US" sz="2133" kern="1200" spc="0" dirty="0" err="1">
                <a:solidFill>
                  <a:prstClr val="white"/>
                </a:solidFill>
                <a:latin typeface="Calibri" panose="020F0502020204030204" pitchFamily="34" charset="0"/>
                <a:ea typeface="+mn-ea"/>
                <a:cs typeface="Calibri" panose="020F0502020204030204" pitchFamily="34" charset="0"/>
              </a:rPr>
              <a:t>organiche</a:t>
            </a:r>
            <a:r>
              <a:rPr lang="en-US" sz="2133" kern="1200" spc="0" dirty="0">
                <a:solidFill>
                  <a:prstClr val="white"/>
                </a:solidFill>
                <a:latin typeface="Calibri" panose="020F0502020204030204" pitchFamily="34" charset="0"/>
                <a:ea typeface="+mn-ea"/>
                <a:cs typeface="Calibri" panose="020F0502020204030204" pitchFamily="34" charset="0"/>
              </a:rPr>
              <a:t> le </a:t>
            </a:r>
            <a:r>
              <a:rPr lang="en-US" sz="2133" kern="1200" spc="0" dirty="0" err="1">
                <a:solidFill>
                  <a:prstClr val="white"/>
                </a:solidFill>
                <a:latin typeface="Calibri" panose="020F0502020204030204" pitchFamily="34" charset="0"/>
                <a:ea typeface="+mn-ea"/>
                <a:cs typeface="Calibri" panose="020F0502020204030204" pitchFamily="34" charset="0"/>
              </a:rPr>
              <a:t>attività</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proposte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nel</a:t>
            </a:r>
            <a:r>
              <a:rPr lang="en-US" sz="2133" kern="1200" spc="0" dirty="0">
                <a:solidFill>
                  <a:prstClr val="white"/>
                </a:solidFill>
                <a:latin typeface="Calibri" panose="020F0502020204030204" pitchFamily="34" charset="0"/>
                <a:ea typeface="+mn-ea"/>
                <a:cs typeface="Calibri" panose="020F0502020204030204" pitchFamily="34" charset="0"/>
              </a:rPr>
              <a:t> WP6, </a:t>
            </a:r>
            <a:r>
              <a:rPr lang="en-US" sz="2133" kern="1200" spc="0" dirty="0" err="1">
                <a:solidFill>
                  <a:prstClr val="white"/>
                </a:solidFill>
                <a:latin typeface="Calibri" panose="020F0502020204030204" pitchFamily="34" charset="0"/>
                <a:ea typeface="+mn-ea"/>
                <a:cs typeface="Calibri" panose="020F0502020204030204" pitchFamily="34" charset="0"/>
              </a:rPr>
              <a:t>che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conseguentemente</a:t>
            </a:r>
            <a:r>
              <a:rPr lang="en-US" sz="2133" kern="1200" spc="0" dirty="0">
                <a:solidFill>
                  <a:prstClr val="white"/>
                </a:solidFill>
                <a:latin typeface="Calibri" panose="020F0502020204030204" pitchFamily="34" charset="0"/>
                <a:ea typeface="+mn-ea"/>
                <a:cs typeface="Calibri" panose="020F0502020204030204" pitchFamily="34" charset="0"/>
              </a:rPr>
              <a:t>, non </a:t>
            </a:r>
            <a:r>
              <a:rPr lang="en-US" sz="2133" kern="1200" spc="0" dirty="0" err="1">
                <a:solidFill>
                  <a:prstClr val="white"/>
                </a:solidFill>
                <a:latin typeface="Calibri" panose="020F0502020204030204" pitchFamily="34" charset="0"/>
                <a:ea typeface="+mn-ea"/>
                <a:cs typeface="Calibri" panose="020F0502020204030204" pitchFamily="34" charset="0"/>
              </a:rPr>
              <a:t>verranno</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finanziate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Infine</a:t>
            </a:r>
            <a:r>
              <a:rPr lang="en-US" sz="2133" kern="1200" spc="0" dirty="0">
                <a:solidFill>
                  <a:prstClr val="white"/>
                </a:solidFill>
                <a:latin typeface="Calibri" panose="020F0502020204030204" pitchFamily="34" charset="0"/>
                <a:ea typeface="+mn-ea"/>
                <a:cs typeface="Calibri" panose="020F0502020204030204" pitchFamily="34" charset="0"/>
              </a:rPr>
              <a:t>, la </a:t>
            </a:r>
            <a:r>
              <a:rPr lang="en-US" sz="2133" kern="1200" spc="0" dirty="0" err="1">
                <a:solidFill>
                  <a:prstClr val="white"/>
                </a:solidFill>
                <a:latin typeface="Calibri" panose="020F0502020204030204" pitchFamily="34" charset="0"/>
                <a:ea typeface="+mn-ea"/>
                <a:cs typeface="Calibri" panose="020F0502020204030204" pitchFamily="34" charset="0"/>
              </a:rPr>
              <a:t>Commissione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reputa</a:t>
            </a:r>
            <a:r>
              <a:rPr lang="en-US" sz="2133" kern="1200" spc="0" dirty="0">
                <a:solidFill>
                  <a:prstClr val="white"/>
                </a:solidFill>
                <a:latin typeface="Calibri" panose="020F0502020204030204" pitchFamily="34" charset="0"/>
                <a:ea typeface="+mn-ea"/>
                <a:cs typeface="Calibri" panose="020F0502020204030204" pitchFamily="34" charset="0"/>
              </a:rPr>
              <a:t> di interesse le </a:t>
            </a:r>
            <a:r>
              <a:rPr lang="en-US" sz="2133" kern="1200" spc="0" dirty="0" err="1">
                <a:solidFill>
                  <a:prstClr val="white"/>
                </a:solidFill>
                <a:latin typeface="Calibri" panose="020F0502020204030204" pitchFamily="34" charset="0"/>
                <a:ea typeface="+mn-ea"/>
                <a:cs typeface="Calibri" panose="020F0502020204030204" pitchFamily="34" charset="0"/>
              </a:rPr>
              <a:t>attività</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proposte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nel</a:t>
            </a:r>
            <a:r>
              <a:rPr lang="en-US" sz="2133" kern="1200" spc="0" dirty="0">
                <a:solidFill>
                  <a:prstClr val="white"/>
                </a:solidFill>
                <a:latin typeface="Calibri" panose="020F0502020204030204" pitchFamily="34" charset="0"/>
                <a:ea typeface="+mn-ea"/>
                <a:cs typeface="Calibri" panose="020F0502020204030204" pitchFamily="34" charset="0"/>
              </a:rPr>
              <a:t> WP3 ma ne propone un </a:t>
            </a:r>
            <a:r>
              <a:rPr lang="en-US" sz="2133" b="1" kern="1200" spc="0" dirty="0" err="1">
                <a:solidFill>
                  <a:srgbClr val="0432FF"/>
                </a:solidFill>
                <a:latin typeface="Calibri" panose="020F0502020204030204" pitchFamily="34" charset="0"/>
                <a:ea typeface="+mn-ea"/>
                <a:cs typeface="Calibri" panose="020F0502020204030204" pitchFamily="34" charset="0"/>
              </a:rPr>
              <a:t>congelamento</a:t>
            </a:r>
            <a:r>
              <a:rPr lang="en-US" sz="2133" kern="1200" spc="0" dirty="0">
                <a:solidFill>
                  <a:prstClr val="white"/>
                </a:solidFill>
                <a:latin typeface="Calibri" panose="020F0502020204030204" pitchFamily="34" charset="0"/>
                <a:ea typeface="+mn-ea"/>
                <a:cs typeface="Calibri" panose="020F0502020204030204" pitchFamily="34" charset="0"/>
              </a:rPr>
              <a:t> per </a:t>
            </a:r>
            <a:r>
              <a:rPr lang="en-US" sz="2133" kern="1200" spc="0" dirty="0" err="1">
                <a:solidFill>
                  <a:prstClr val="white"/>
                </a:solidFill>
                <a:latin typeface="Calibri" panose="020F0502020204030204" pitchFamily="34" charset="0"/>
                <a:ea typeface="+mn-ea"/>
                <a:cs typeface="Calibri" panose="020F0502020204030204" pitchFamily="34" charset="0"/>
              </a:rPr>
              <a:t>il</a:t>
            </a:r>
            <a:r>
              <a:rPr lang="en-US" sz="2133" kern="1200" spc="0" dirty="0">
                <a:solidFill>
                  <a:prstClr val="white"/>
                </a:solidFill>
                <a:latin typeface="Calibri" panose="020F0502020204030204" pitchFamily="34" charset="0"/>
                <a:ea typeface="+mn-ea"/>
                <a:cs typeface="Calibri" panose="020F0502020204030204" pitchFamily="34" charset="0"/>
              </a:rPr>
              <a:t> primo anno, </a:t>
            </a:r>
            <a:r>
              <a:rPr lang="en-US" sz="2133" kern="1200" spc="0" dirty="0" err="1">
                <a:solidFill>
                  <a:prstClr val="white"/>
                </a:solidFill>
                <a:latin typeface="Calibri" panose="020F0502020204030204" pitchFamily="34" charset="0"/>
                <a:ea typeface="+mn-ea"/>
                <a:cs typeface="Calibri" panose="020F0502020204030204" pitchFamily="34" charset="0"/>
              </a:rPr>
              <a:t>rimandando</a:t>
            </a:r>
            <a:r>
              <a:rPr lang="en-US" sz="2133" kern="1200" spc="0" dirty="0">
                <a:solidFill>
                  <a:prstClr val="white"/>
                </a:solidFill>
                <a:latin typeface="Calibri" panose="020F0502020204030204" pitchFamily="34" charset="0"/>
                <a:ea typeface="+mn-ea"/>
                <a:cs typeface="Calibri" panose="020F0502020204030204" pitchFamily="34" charset="0"/>
              </a:rPr>
              <a:t> la </a:t>
            </a:r>
            <a:r>
              <a:rPr lang="en-US" sz="2133" kern="1200" spc="0" dirty="0" err="1">
                <a:solidFill>
                  <a:prstClr val="white"/>
                </a:solidFill>
                <a:latin typeface="Calibri" panose="020F0502020204030204" pitchFamily="34" charset="0"/>
                <a:ea typeface="+mn-ea"/>
                <a:cs typeface="Calibri" panose="020F0502020204030204" pitchFamily="34" charset="0"/>
              </a:rPr>
              <a:t>sua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valutazione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analitica</a:t>
            </a:r>
            <a:r>
              <a:rPr lang="en-US" sz="2133" kern="1200" spc="0" dirty="0">
                <a:solidFill>
                  <a:prstClr val="white"/>
                </a:solidFill>
                <a:latin typeface="Calibri" panose="020F0502020204030204" pitchFamily="34" charset="0"/>
                <a:ea typeface="+mn-ea"/>
                <a:cs typeface="Calibri" panose="020F0502020204030204" pitchFamily="34" charset="0"/>
              </a:rPr>
              <a:t> ad una </a:t>
            </a:r>
            <a:r>
              <a:rPr lang="en-US" sz="2133" kern="1200" spc="0" dirty="0" err="1">
                <a:solidFill>
                  <a:prstClr val="white"/>
                </a:solidFill>
                <a:latin typeface="Calibri" panose="020F0502020204030204" pitchFamily="34" charset="0"/>
                <a:ea typeface="+mn-ea"/>
                <a:cs typeface="Calibri" panose="020F0502020204030204" pitchFamily="34" charset="0"/>
              </a:rPr>
              <a:t>fase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successiva</a:t>
            </a:r>
            <a:r>
              <a:rPr lang="en-US" sz="2133" kern="1200" spc="0" dirty="0">
                <a:solidFill>
                  <a:prstClr val="white"/>
                </a:solidFill>
                <a:latin typeface="Calibri" panose="020F0502020204030204" pitchFamily="34" charset="0"/>
                <a:ea typeface="+mn-ea"/>
                <a:cs typeface="Calibri" panose="020F0502020204030204" pitchFamily="34" charset="0"/>
              </a:rPr>
              <a:t> di </a:t>
            </a:r>
            <a:r>
              <a:rPr lang="en-US" sz="2133" kern="1200" spc="0" dirty="0" err="1">
                <a:solidFill>
                  <a:prstClr val="white"/>
                </a:solidFill>
                <a:latin typeface="Calibri" panose="020F0502020204030204" pitchFamily="34" charset="0"/>
                <a:ea typeface="+mn-ea"/>
                <a:cs typeface="Calibri" panose="020F0502020204030204" pitchFamily="34" charset="0"/>
              </a:rPr>
              <a:t>analisi</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più</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approfondita</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dei</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costi</a:t>
            </a:r>
            <a:r>
              <a:rPr lang="en-US" sz="2133" kern="1200" spc="0" dirty="0">
                <a:solidFill>
                  <a:prstClr val="white"/>
                </a:solidFill>
                <a:latin typeface="Calibri" panose="020F0502020204030204" pitchFamily="34" charset="0"/>
                <a:ea typeface="+mn-ea"/>
                <a:cs typeface="Calibri" panose="020F0502020204030204" pitchFamily="34" charset="0"/>
              </a:rPr>
              <a:t> e </a:t>
            </a:r>
            <a:r>
              <a:rPr lang="en-US" sz="2133" kern="1200" spc="0" dirty="0" err="1">
                <a:solidFill>
                  <a:prstClr val="white"/>
                </a:solidFill>
                <a:latin typeface="Calibri" panose="020F0502020204030204" pitchFamily="34" charset="0"/>
                <a:ea typeface="+mn-ea"/>
                <a:cs typeface="Calibri" panose="020F0502020204030204" pitchFamily="34" charset="0"/>
              </a:rPr>
              <a:t>attività</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che</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i</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proponenti</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potrebbero</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iniziare</a:t>
            </a:r>
            <a:r>
              <a:rPr lang="en-US" sz="2133" kern="1200" spc="0" dirty="0">
                <a:solidFill>
                  <a:prstClr val="white"/>
                </a:solidFill>
                <a:latin typeface="Calibri" panose="020F0502020204030204" pitchFamily="34" charset="0"/>
                <a:ea typeface="+mn-ea"/>
                <a:cs typeface="Calibri" panose="020F0502020204030204" pitchFamily="34" charset="0"/>
              </a:rPr>
              <a:t> con </a:t>
            </a:r>
            <a:r>
              <a:rPr lang="en-US" sz="2133" kern="1200" spc="0" dirty="0" err="1">
                <a:solidFill>
                  <a:prstClr val="white"/>
                </a:solidFill>
                <a:latin typeface="Calibri" panose="020F0502020204030204" pitchFamily="34" charset="0"/>
                <a:ea typeface="+mn-ea"/>
                <a:cs typeface="Calibri" panose="020F0502020204030204" pitchFamily="34" charset="0"/>
              </a:rPr>
              <a:t>i</a:t>
            </a:r>
            <a:r>
              <a:rPr lang="en-US" sz="2133" kern="1200" spc="0" dirty="0">
                <a:solidFill>
                  <a:prstClr val="white"/>
                </a:solidFill>
                <a:latin typeface="Calibri" panose="020F0502020204030204" pitchFamily="34" charset="0"/>
                <a:ea typeface="+mn-ea"/>
                <a:cs typeface="Calibri" panose="020F0502020204030204" pitchFamily="34" charset="0"/>
              </a:rPr>
              <a:t> referee </a:t>
            </a:r>
            <a:r>
              <a:rPr lang="en-US" sz="2133" kern="1200" spc="0" dirty="0" err="1">
                <a:solidFill>
                  <a:prstClr val="white"/>
                </a:solidFill>
                <a:latin typeface="Calibri" panose="020F0502020204030204" pitchFamily="34" charset="0"/>
                <a:ea typeface="+mn-ea"/>
                <a:cs typeface="Calibri" panose="020F0502020204030204" pitchFamily="34" charset="0"/>
              </a:rPr>
              <a:t>già</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nel</a:t>
            </a:r>
            <a:r>
              <a:rPr lang="en-US" sz="2133" kern="1200" spc="0" dirty="0">
                <a:solidFill>
                  <a:prstClr val="white"/>
                </a:solidFill>
                <a:latin typeface="Calibri" panose="020F0502020204030204" pitchFamily="34" charset="0"/>
                <a:ea typeface="+mn-ea"/>
                <a:cs typeface="Calibri" panose="020F0502020204030204" pitchFamily="34" charset="0"/>
              </a:rPr>
              <a:t> </a:t>
            </a:r>
            <a:r>
              <a:rPr lang="en-US" sz="2133" kern="1200" spc="0" dirty="0" err="1">
                <a:solidFill>
                  <a:prstClr val="white"/>
                </a:solidFill>
                <a:latin typeface="Calibri" panose="020F0502020204030204" pitchFamily="34" charset="0"/>
                <a:ea typeface="+mn-ea"/>
                <a:cs typeface="Calibri" panose="020F0502020204030204" pitchFamily="34" charset="0"/>
              </a:rPr>
              <a:t>corso</a:t>
            </a:r>
            <a:r>
              <a:rPr lang="en-US" sz="2133" kern="1200" spc="0" dirty="0">
                <a:solidFill>
                  <a:prstClr val="white"/>
                </a:solidFill>
                <a:latin typeface="Calibri" panose="020F0502020204030204" pitchFamily="34" charset="0"/>
                <a:ea typeface="+mn-ea"/>
                <a:cs typeface="Calibri" panose="020F0502020204030204" pitchFamily="34" charset="0"/>
              </a:rPr>
              <a:t> del 2020.</a:t>
            </a:r>
          </a:p>
          <a:p>
            <a:pPr algn="just" defTabSz="609585" hangingPunct="1">
              <a:lnSpc>
                <a:spcPct val="100000"/>
              </a:lnSpc>
              <a:spcBef>
                <a:spcPts val="0"/>
              </a:spcBef>
            </a:pPr>
            <a:endParaRPr lang="en-GB" sz="2133" kern="1200" spc="0" dirty="0">
              <a:solidFill>
                <a:prstClr val="white"/>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4908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a:extLst>
              <a:ext uri="{FF2B5EF4-FFF2-40B4-BE49-F238E27FC236}">
                <a16:creationId xmlns:a16="http://schemas.microsoft.com/office/drawing/2014/main" id="{166D7B43-23EA-6F4C-9231-6F1B63379BA6}"/>
              </a:ext>
            </a:extLst>
          </p:cNvPr>
          <p:cNvSpPr>
            <a:spLocks noGrp="1"/>
          </p:cNvSpPr>
          <p:nvPr>
            <p:ph type="title"/>
          </p:nvPr>
        </p:nvSpPr>
        <p:spPr>
          <a:xfrm>
            <a:off x="5210475" y="1"/>
            <a:ext cx="4649748" cy="1293028"/>
          </a:xfrm>
        </p:spPr>
        <p:txBody>
          <a:bodyPr/>
          <a:lstStyle/>
          <a:p>
            <a:pPr algn="l"/>
            <a:r>
              <a:rPr lang="en-GB" dirty="0">
                <a:solidFill>
                  <a:srgbClr val="FFFF00"/>
                </a:solidFill>
              </a:rPr>
              <a:t>ARYA</a:t>
            </a:r>
            <a:r>
              <a:rPr lang="en-GB" dirty="0"/>
              <a:t> WP’S</a:t>
            </a:r>
          </a:p>
        </p:txBody>
      </p:sp>
      <p:graphicFrame>
        <p:nvGraphicFramePr>
          <p:cNvPr id="2" name="Table 1">
            <a:extLst>
              <a:ext uri="{FF2B5EF4-FFF2-40B4-BE49-F238E27FC236}">
                <a16:creationId xmlns:a16="http://schemas.microsoft.com/office/drawing/2014/main" id="{777A01A1-A3CA-9540-B9BC-EE927F392F4E}"/>
              </a:ext>
            </a:extLst>
          </p:cNvPr>
          <p:cNvGraphicFramePr>
            <a:graphicFrameLocks noGrp="1"/>
          </p:cNvGraphicFramePr>
          <p:nvPr/>
        </p:nvGraphicFramePr>
        <p:xfrm>
          <a:off x="1504142" y="1449436"/>
          <a:ext cx="9752190" cy="4861560"/>
        </p:xfrm>
        <a:graphic>
          <a:graphicData uri="http://schemas.openxmlformats.org/drawingml/2006/table">
            <a:tbl>
              <a:tblPr firstRow="1" firstCol="1" bandRow="1">
                <a:tableStyleId>{93296810-A885-4BE3-A3E7-6D5BEEA58F35}</a:tableStyleId>
              </a:tblPr>
              <a:tblGrid>
                <a:gridCol w="1098209">
                  <a:extLst>
                    <a:ext uri="{9D8B030D-6E8A-4147-A177-3AD203B41FA5}">
                      <a16:colId xmlns:a16="http://schemas.microsoft.com/office/drawing/2014/main" val="3244478274"/>
                    </a:ext>
                  </a:extLst>
                </a:gridCol>
                <a:gridCol w="3777885">
                  <a:extLst>
                    <a:ext uri="{9D8B030D-6E8A-4147-A177-3AD203B41FA5}">
                      <a16:colId xmlns:a16="http://schemas.microsoft.com/office/drawing/2014/main" val="277486264"/>
                    </a:ext>
                  </a:extLst>
                </a:gridCol>
                <a:gridCol w="2552564">
                  <a:extLst>
                    <a:ext uri="{9D8B030D-6E8A-4147-A177-3AD203B41FA5}">
                      <a16:colId xmlns:a16="http://schemas.microsoft.com/office/drawing/2014/main" val="3548215037"/>
                    </a:ext>
                  </a:extLst>
                </a:gridCol>
                <a:gridCol w="2323532">
                  <a:extLst>
                    <a:ext uri="{9D8B030D-6E8A-4147-A177-3AD203B41FA5}">
                      <a16:colId xmlns:a16="http://schemas.microsoft.com/office/drawing/2014/main" val="1543257604"/>
                    </a:ext>
                  </a:extLst>
                </a:gridCol>
              </a:tblGrid>
              <a:tr h="284480">
                <a:tc>
                  <a:txBody>
                    <a:bodyPr/>
                    <a:lstStyle/>
                    <a:p>
                      <a:pPr algn="ctr">
                        <a:spcAft>
                          <a:spcPts val="0"/>
                        </a:spcAft>
                      </a:pPr>
                      <a:r>
                        <a:rPr lang="it-IT" sz="1900">
                          <a:effectLst/>
                          <a:latin typeface="Calibri" panose="020F0502020204030204" pitchFamily="34" charset="0"/>
                          <a:cs typeface="Calibri" panose="020F0502020204030204" pitchFamily="34" charset="0"/>
                        </a:rPr>
                        <a:t>WP</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a:effectLst/>
                          <a:latin typeface="Calibri" panose="020F0502020204030204" pitchFamily="34" charset="0"/>
                          <a:cs typeface="Calibri" panose="020F0502020204030204" pitchFamily="34" charset="0"/>
                        </a:rPr>
                        <a:t>Titolo</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Unità coinvolte </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a:effectLst/>
                          <a:latin typeface="Calibri" panose="020F0502020204030204" pitchFamily="34" charset="0"/>
                          <a:cs typeface="Calibri" panose="020F0502020204030204" pitchFamily="34" charset="0"/>
                        </a:rPr>
                        <a:t>Responsabile</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786845463"/>
                  </a:ext>
                </a:extLst>
              </a:tr>
              <a:tr h="1137920">
                <a:tc>
                  <a:txBody>
                    <a:bodyPr/>
                    <a:lstStyle/>
                    <a:p>
                      <a:pPr algn="ctr">
                        <a:spcAft>
                          <a:spcPts val="0"/>
                        </a:spcAft>
                      </a:pPr>
                      <a:r>
                        <a:rPr lang="it-IT" sz="1900" dirty="0">
                          <a:solidFill>
                            <a:srgbClr val="FF0000"/>
                          </a:solidFill>
                          <a:effectLst/>
                          <a:latin typeface="Calibri" panose="020F0502020204030204" pitchFamily="34" charset="0"/>
                          <a:cs typeface="Calibri" panose="020F0502020204030204" pitchFamily="34" charset="0"/>
                        </a:rPr>
                        <a:t>WP1</a:t>
                      </a:r>
                      <a:endParaRPr lang="en-US" sz="19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Studio comparativo e caratterizzazione del desorbimento stimolato indotto da elettroni e fotoni.</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LNF-INFN</a:t>
                      </a:r>
                      <a:endParaRPr lang="en-US" sz="1900" dirty="0">
                        <a:effectLst/>
                        <a:latin typeface="Calibri" panose="020F0502020204030204" pitchFamily="34" charset="0"/>
                        <a:cs typeface="Calibri" panose="020F0502020204030204" pitchFamily="34" charset="0"/>
                      </a:endParaRPr>
                    </a:p>
                    <a:p>
                      <a:pPr algn="ctr">
                        <a:spcAft>
                          <a:spcPts val="0"/>
                        </a:spcAft>
                      </a:pPr>
                      <a:r>
                        <a:rPr lang="it-IT" sz="1900" dirty="0">
                          <a:effectLst/>
                          <a:latin typeface="Calibri" panose="020F0502020204030204" pitchFamily="34" charset="0"/>
                          <a:cs typeface="Calibri" panose="020F0502020204030204" pitchFamily="34" charset="0"/>
                        </a:rPr>
                        <a:t>CERN</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M Angelucci &amp; </a:t>
                      </a:r>
                      <a:endParaRPr lang="en-US" sz="1900" dirty="0">
                        <a:effectLst/>
                        <a:latin typeface="Calibri" panose="020F0502020204030204" pitchFamily="34" charset="0"/>
                        <a:cs typeface="Calibri" panose="020F0502020204030204" pitchFamily="34" charset="0"/>
                      </a:endParaRPr>
                    </a:p>
                    <a:p>
                      <a:pPr algn="ctr">
                        <a:spcAft>
                          <a:spcPts val="0"/>
                        </a:spcAft>
                      </a:pPr>
                      <a:r>
                        <a:rPr lang="it-IT" sz="1900" dirty="0">
                          <a:effectLst/>
                          <a:latin typeface="Calibri" panose="020F0502020204030204" pitchFamily="34" charset="0"/>
                          <a:cs typeface="Calibri" panose="020F0502020204030204" pitchFamily="34" charset="0"/>
                        </a:rPr>
                        <a:t>L. Spallino</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555440528"/>
                  </a:ext>
                </a:extLst>
              </a:tr>
              <a:tr h="1137920">
                <a:tc>
                  <a:txBody>
                    <a:bodyPr/>
                    <a:lstStyle/>
                    <a:p>
                      <a:pPr algn="ctr">
                        <a:spcAft>
                          <a:spcPts val="0"/>
                        </a:spcAft>
                      </a:pPr>
                      <a:r>
                        <a:rPr lang="it-IT" sz="1900">
                          <a:effectLst/>
                          <a:latin typeface="Calibri" panose="020F0502020204030204" pitchFamily="34" charset="0"/>
                          <a:cs typeface="Calibri" panose="020F0502020204030204" pitchFamily="34" charset="0"/>
                        </a:rPr>
                        <a:t>WP2</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Dinamica di fascio e materiali innovativi per acceleratori </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a:effectLst/>
                          <a:latin typeface="Calibri" panose="020F0502020204030204" pitchFamily="34" charset="0"/>
                          <a:cs typeface="Calibri" panose="020F0502020204030204" pitchFamily="34" charset="0"/>
                        </a:rPr>
                        <a:t>Rome1-INFN</a:t>
                      </a:r>
                      <a:endParaRPr lang="en-US" sz="1900">
                        <a:effectLst/>
                        <a:latin typeface="Calibri" panose="020F0502020204030204" pitchFamily="34" charset="0"/>
                        <a:cs typeface="Calibri" panose="020F0502020204030204" pitchFamily="34" charset="0"/>
                      </a:endParaRPr>
                    </a:p>
                    <a:p>
                      <a:pPr algn="ctr">
                        <a:spcAft>
                          <a:spcPts val="0"/>
                        </a:spcAft>
                      </a:pPr>
                      <a:r>
                        <a:rPr lang="it-IT" sz="1900">
                          <a:effectLst/>
                          <a:latin typeface="Calibri" panose="020F0502020204030204" pitchFamily="34" charset="0"/>
                          <a:cs typeface="Calibri" panose="020F0502020204030204" pitchFamily="34" charset="0"/>
                        </a:rPr>
                        <a:t>Na-INFN</a:t>
                      </a:r>
                      <a:endParaRPr lang="en-US" sz="1900">
                        <a:effectLst/>
                        <a:latin typeface="Calibri" panose="020F0502020204030204" pitchFamily="34" charset="0"/>
                        <a:cs typeface="Calibri" panose="020F0502020204030204" pitchFamily="34" charset="0"/>
                      </a:endParaRPr>
                    </a:p>
                    <a:p>
                      <a:pPr algn="ctr">
                        <a:spcAft>
                          <a:spcPts val="0"/>
                        </a:spcAft>
                      </a:pPr>
                      <a:r>
                        <a:rPr lang="it-IT" sz="1900">
                          <a:effectLst/>
                          <a:latin typeface="Calibri" panose="020F0502020204030204" pitchFamily="34" charset="0"/>
                          <a:cs typeface="Calibri" panose="020F0502020204030204" pitchFamily="34" charset="0"/>
                        </a:rPr>
                        <a:t>LNF-INFN</a:t>
                      </a:r>
                      <a:endParaRPr lang="en-US" sz="1900">
                        <a:effectLst/>
                        <a:latin typeface="Calibri" panose="020F0502020204030204" pitchFamily="34" charset="0"/>
                        <a:cs typeface="Calibri" panose="020F0502020204030204" pitchFamily="34" charset="0"/>
                      </a:endParaRPr>
                    </a:p>
                    <a:p>
                      <a:pPr algn="ctr">
                        <a:spcAft>
                          <a:spcPts val="0"/>
                        </a:spcAft>
                      </a:pPr>
                      <a:r>
                        <a:rPr lang="it-IT" sz="1900">
                          <a:effectLst/>
                          <a:latin typeface="Calibri" panose="020F0502020204030204" pitchFamily="34" charset="0"/>
                          <a:cs typeface="Calibri" panose="020F0502020204030204" pitchFamily="34" charset="0"/>
                        </a:rPr>
                        <a:t>CERN</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a:effectLst/>
                          <a:latin typeface="Calibri" panose="020F0502020204030204" pitchFamily="34" charset="0"/>
                          <a:cs typeface="Calibri" panose="020F0502020204030204" pitchFamily="34" charset="0"/>
                        </a:rPr>
                        <a:t>M. Migliorati</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581152716"/>
                  </a:ext>
                </a:extLst>
              </a:tr>
              <a:tr h="1137920">
                <a:tc>
                  <a:txBody>
                    <a:bodyPr/>
                    <a:lstStyle/>
                    <a:p>
                      <a:pPr algn="ctr">
                        <a:spcAft>
                          <a:spcPts val="0"/>
                        </a:spcAft>
                      </a:pPr>
                      <a:r>
                        <a:rPr lang="it-IT" sz="1900">
                          <a:effectLst/>
                          <a:latin typeface="Calibri" panose="020F0502020204030204" pitchFamily="34" charset="0"/>
                          <a:cs typeface="Calibri" panose="020F0502020204030204" pitchFamily="34" charset="0"/>
                        </a:rPr>
                        <a:t>WP3</a:t>
                      </a:r>
                      <a:endParaRPr lang="en-US" sz="1900">
                        <a:effectLst/>
                        <a:latin typeface="Calibri" panose="020F0502020204030204" pitchFamily="34" charset="0"/>
                        <a:cs typeface="Calibri" panose="020F0502020204030204" pitchFamily="34" charset="0"/>
                      </a:endParaRPr>
                    </a:p>
                    <a:p>
                      <a:pPr algn="ctr">
                        <a:spcAft>
                          <a:spcPts val="0"/>
                        </a:spcAft>
                      </a:pPr>
                      <a:r>
                        <a:rPr lang="it-IT" sz="1900">
                          <a:effectLst/>
                          <a:latin typeface="Calibri" panose="020F0502020204030204" pitchFamily="34" charset="0"/>
                          <a:cs typeface="Calibri" panose="020F0502020204030204" pitchFamily="34" charset="0"/>
                        </a:rPr>
                        <a:t> </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a:effectLst/>
                          <a:latin typeface="Calibri" panose="020F0502020204030204" pitchFamily="34" charset="0"/>
                          <a:cs typeface="Calibri" panose="020F0502020204030204" pitchFamily="34" charset="0"/>
                        </a:rPr>
                        <a:t>Riduzione di Impedenza e caratterizzazione di superfici strutturate per ablazione laser </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Na-INFN</a:t>
                      </a:r>
                      <a:endParaRPr lang="en-US" sz="1900" dirty="0">
                        <a:effectLst/>
                        <a:latin typeface="Calibri" panose="020F0502020204030204" pitchFamily="34" charset="0"/>
                        <a:cs typeface="Calibri" panose="020F0502020204030204" pitchFamily="34" charset="0"/>
                      </a:endParaRPr>
                    </a:p>
                    <a:p>
                      <a:pPr algn="ctr">
                        <a:spcAft>
                          <a:spcPts val="0"/>
                        </a:spcAft>
                      </a:pPr>
                      <a:r>
                        <a:rPr lang="it-IT" sz="1900" dirty="0">
                          <a:effectLst/>
                          <a:latin typeface="Calibri" panose="020F0502020204030204" pitchFamily="34" charset="0"/>
                          <a:cs typeface="Calibri" panose="020F0502020204030204" pitchFamily="34" charset="0"/>
                        </a:rPr>
                        <a:t>Rome1-INFN</a:t>
                      </a:r>
                      <a:endParaRPr lang="en-US" sz="1900" dirty="0">
                        <a:effectLst/>
                        <a:latin typeface="Calibri" panose="020F0502020204030204" pitchFamily="34" charset="0"/>
                        <a:cs typeface="Calibri" panose="020F0502020204030204" pitchFamily="34" charset="0"/>
                      </a:endParaRPr>
                    </a:p>
                    <a:p>
                      <a:pPr algn="ctr">
                        <a:spcAft>
                          <a:spcPts val="0"/>
                        </a:spcAft>
                      </a:pPr>
                      <a:r>
                        <a:rPr lang="it-IT" sz="1900" dirty="0">
                          <a:effectLst/>
                          <a:latin typeface="Calibri" panose="020F0502020204030204" pitchFamily="34" charset="0"/>
                          <a:cs typeface="Calibri" panose="020F0502020204030204" pitchFamily="34" charset="0"/>
                        </a:rPr>
                        <a:t>CERN</a:t>
                      </a:r>
                      <a:endParaRPr lang="en-US" sz="1900" dirty="0">
                        <a:effectLst/>
                        <a:latin typeface="Calibri" panose="020F0502020204030204" pitchFamily="34" charset="0"/>
                        <a:cs typeface="Calibri" panose="020F0502020204030204" pitchFamily="34" charset="0"/>
                      </a:endParaRPr>
                    </a:p>
                    <a:p>
                      <a:pPr algn="ctr">
                        <a:spcAft>
                          <a:spcPts val="0"/>
                        </a:spcAft>
                      </a:pPr>
                      <a:r>
                        <a:rPr lang="it-IT" sz="1900" dirty="0">
                          <a:effectLst/>
                          <a:latin typeface="Calibri" panose="020F0502020204030204" pitchFamily="34" charset="0"/>
                          <a:cs typeface="Calibri" panose="020F0502020204030204" pitchFamily="34" charset="0"/>
                        </a:rPr>
                        <a:t>LNF-INFN</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a:effectLst/>
                          <a:latin typeface="Calibri" panose="020F0502020204030204" pitchFamily="34" charset="0"/>
                          <a:cs typeface="Calibri" panose="020F0502020204030204" pitchFamily="34" charset="0"/>
                        </a:rPr>
                        <a:t> </a:t>
                      </a:r>
                      <a:endParaRPr lang="en-US" sz="1900">
                        <a:effectLst/>
                        <a:latin typeface="Calibri" panose="020F0502020204030204" pitchFamily="34" charset="0"/>
                        <a:cs typeface="Calibri" panose="020F0502020204030204" pitchFamily="34" charset="0"/>
                      </a:endParaRPr>
                    </a:p>
                    <a:p>
                      <a:pPr algn="ctr">
                        <a:spcAft>
                          <a:spcPts val="0"/>
                        </a:spcAft>
                      </a:pPr>
                      <a:r>
                        <a:rPr lang="it-IT" sz="1900">
                          <a:effectLst/>
                          <a:latin typeface="Calibri" panose="020F0502020204030204" pitchFamily="34" charset="0"/>
                          <a:cs typeface="Calibri" panose="020F0502020204030204" pitchFamily="34" charset="0"/>
                        </a:rPr>
                        <a:t>M.R. Masullo</a:t>
                      </a:r>
                      <a:endParaRPr lang="en-US" sz="19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013042471"/>
                  </a:ext>
                </a:extLst>
              </a:tr>
              <a:tr h="1097280">
                <a:tc>
                  <a:txBody>
                    <a:bodyPr/>
                    <a:lstStyle/>
                    <a:p>
                      <a:pPr algn="ctr">
                        <a:spcAft>
                          <a:spcPts val="0"/>
                        </a:spcAft>
                      </a:pPr>
                      <a:r>
                        <a:rPr lang="it-IT" sz="1900" dirty="0">
                          <a:solidFill>
                            <a:srgbClr val="FF0000"/>
                          </a:solidFill>
                          <a:effectLst/>
                          <a:latin typeface="Calibri" panose="020F0502020204030204" pitchFamily="34" charset="0"/>
                          <a:cs typeface="Calibri" panose="020F0502020204030204" pitchFamily="34" charset="0"/>
                        </a:rPr>
                        <a:t>WP4</a:t>
                      </a:r>
                      <a:endParaRPr lang="en-US" sz="1900" dirty="0">
                        <a:solidFill>
                          <a:srgbClr val="FF0000"/>
                        </a:solidFill>
                        <a:effectLst/>
                        <a:latin typeface="Calibri" panose="020F0502020204030204" pitchFamily="34" charset="0"/>
                        <a:cs typeface="Calibri" panose="020F0502020204030204" pitchFamily="34" charset="0"/>
                      </a:endParaRPr>
                    </a:p>
                    <a:p>
                      <a:pPr algn="ctr">
                        <a:spcAft>
                          <a:spcPts val="0"/>
                        </a:spcAft>
                      </a:pPr>
                      <a:r>
                        <a:rPr lang="it-IT" sz="1900" dirty="0">
                          <a:effectLst/>
                          <a:latin typeface="Calibri" panose="020F0502020204030204" pitchFamily="34" charset="0"/>
                          <a:cs typeface="Calibri" panose="020F0502020204030204" pitchFamily="34" charset="0"/>
                        </a:rPr>
                        <a:t> </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800" b="1" kern="1200">
                          <a:solidFill>
                            <a:schemeClr val="dk1"/>
                          </a:solidFill>
                          <a:effectLst/>
                          <a:latin typeface="+mn-lt"/>
                          <a:ea typeface="+mn-ea"/>
                          <a:cs typeface="+mn-cs"/>
                        </a:rPr>
                        <a:t>LHCspin</a:t>
                      </a:r>
                      <a:r>
                        <a:rPr lang="it-IT" sz="1800" b="1" kern="1200" dirty="0">
                          <a:solidFill>
                            <a:schemeClr val="dk1"/>
                          </a:solidFill>
                          <a:effectLst/>
                          <a:latin typeface="+mn-lt"/>
                          <a:ea typeface="+mn-ea"/>
                          <a:cs typeface="+mn-cs"/>
                        </a:rPr>
                        <a:t>: Validazione delle proprietà di superficie della cella di accumulazione con H atomico. </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CERN</a:t>
                      </a:r>
                      <a:endParaRPr lang="en-US" sz="1900" dirty="0">
                        <a:effectLst/>
                        <a:latin typeface="Calibri" panose="020F0502020204030204" pitchFamily="34" charset="0"/>
                        <a:cs typeface="Calibri" panose="020F0502020204030204" pitchFamily="34" charset="0"/>
                      </a:endParaRPr>
                    </a:p>
                    <a:p>
                      <a:pPr algn="ctr">
                        <a:spcAft>
                          <a:spcPts val="0"/>
                        </a:spcAft>
                      </a:pPr>
                      <a:r>
                        <a:rPr lang="it-IT" sz="1900" dirty="0">
                          <a:effectLst/>
                          <a:latin typeface="Calibri" panose="020F0502020204030204" pitchFamily="34" charset="0"/>
                          <a:cs typeface="Calibri" panose="020F0502020204030204" pitchFamily="34" charset="0"/>
                        </a:rPr>
                        <a:t>LNF-INFN</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P. Di Nezza</a:t>
                      </a:r>
                      <a:endParaRPr lang="en-US" sz="1900" dirty="0">
                        <a:effectLst/>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9273102"/>
                  </a:ext>
                </a:extLst>
              </a:tr>
            </a:tbl>
          </a:graphicData>
        </a:graphic>
      </p:graphicFrame>
      <p:sp>
        <p:nvSpPr>
          <p:cNvPr id="3" name="TextBox 2">
            <a:extLst>
              <a:ext uri="{FF2B5EF4-FFF2-40B4-BE49-F238E27FC236}">
                <a16:creationId xmlns:a16="http://schemas.microsoft.com/office/drawing/2014/main" id="{54695C3C-0027-524A-964E-60FB79F62CA5}"/>
              </a:ext>
            </a:extLst>
          </p:cNvPr>
          <p:cNvSpPr txBox="1"/>
          <p:nvPr/>
        </p:nvSpPr>
        <p:spPr>
          <a:xfrm>
            <a:off x="382773" y="841623"/>
            <a:ext cx="11412279" cy="461665"/>
          </a:xfrm>
          <a:prstGeom prst="rect">
            <a:avLst/>
          </a:prstGeom>
          <a:noFill/>
        </p:spPr>
        <p:txBody>
          <a:bodyPr wrap="square" rtlCol="0">
            <a:spAutoFit/>
          </a:bodyPr>
          <a:lstStyle/>
          <a:p>
            <a:pPr defTabSz="609585" hangingPunct="1">
              <a:lnSpc>
                <a:spcPct val="100000"/>
              </a:lnSpc>
              <a:spcBef>
                <a:spcPts val="0"/>
              </a:spcBef>
            </a:pPr>
            <a:r>
              <a:rPr lang="en-GB" sz="2400" kern="1200" spc="0" dirty="0">
                <a:solidFill>
                  <a:prstClr val="white"/>
                </a:solidFill>
                <a:latin typeface="Calibri" panose="020F0502020204030204" pitchFamily="34" charset="0"/>
                <a:ea typeface="+mn-ea"/>
                <a:cs typeface="Calibri" panose="020F0502020204030204" pitchFamily="34" charset="0"/>
              </a:rPr>
              <a:t>I WPs di ARYA </a:t>
            </a:r>
            <a:r>
              <a:rPr lang="en-GB" sz="2400" kern="1200" spc="0" dirty="0" err="1">
                <a:solidFill>
                  <a:prstClr val="white"/>
                </a:solidFill>
                <a:latin typeface="Calibri" panose="020F0502020204030204" pitchFamily="34" charset="0"/>
                <a:ea typeface="+mn-ea"/>
                <a:cs typeface="Calibri" panose="020F0502020204030204" pitchFamily="34" charset="0"/>
              </a:rPr>
              <a:t>sono</a:t>
            </a:r>
            <a:r>
              <a:rPr lang="en-GB" sz="2400" kern="1200" spc="0" dirty="0">
                <a:solidFill>
                  <a:prstClr val="white"/>
                </a:solidFill>
                <a:latin typeface="Calibri" panose="020F0502020204030204" pitchFamily="34" charset="0"/>
                <a:ea typeface="+mn-ea"/>
                <a:cs typeface="Calibri" panose="020F0502020204030204" pitchFamily="34" charset="0"/>
              </a:rPr>
              <a:t> </a:t>
            </a:r>
            <a:r>
              <a:rPr lang="en-GB" sz="2400" kern="1200" spc="0" dirty="0" err="1">
                <a:solidFill>
                  <a:prstClr val="white"/>
                </a:solidFill>
                <a:latin typeface="Calibri" panose="020F0502020204030204" pitchFamily="34" charset="0"/>
                <a:ea typeface="+mn-ea"/>
                <a:cs typeface="Calibri" panose="020F0502020204030204" pitchFamily="34" charset="0"/>
              </a:rPr>
              <a:t>stati</a:t>
            </a:r>
            <a:r>
              <a:rPr lang="en-GB" sz="2400" kern="1200" spc="0" dirty="0">
                <a:solidFill>
                  <a:prstClr val="white"/>
                </a:solidFill>
                <a:latin typeface="Calibri" panose="020F0502020204030204" pitchFamily="34" charset="0"/>
                <a:ea typeface="+mn-ea"/>
                <a:cs typeface="Calibri" panose="020F0502020204030204" pitchFamily="34" charset="0"/>
              </a:rPr>
              <a:t> </a:t>
            </a:r>
            <a:r>
              <a:rPr lang="en-GB" sz="2400" kern="1200" spc="0" dirty="0" err="1">
                <a:solidFill>
                  <a:prstClr val="white"/>
                </a:solidFill>
                <a:latin typeface="Calibri" panose="020F0502020204030204" pitchFamily="34" charset="0"/>
                <a:ea typeface="+mn-ea"/>
                <a:cs typeface="Calibri" panose="020F0502020204030204" pitchFamily="34" charset="0"/>
              </a:rPr>
              <a:t>rischedulati</a:t>
            </a:r>
            <a:r>
              <a:rPr lang="en-GB" sz="2400" kern="1200" spc="0" dirty="0">
                <a:solidFill>
                  <a:prstClr val="white"/>
                </a:solidFill>
                <a:latin typeface="Calibri" panose="020F0502020204030204" pitchFamily="34" charset="0"/>
                <a:ea typeface="+mn-ea"/>
                <a:cs typeface="Calibri" panose="020F0502020204030204" pitchFamily="34" charset="0"/>
              </a:rPr>
              <a:t> (da 6 a 4) e </a:t>
            </a:r>
            <a:r>
              <a:rPr lang="en-GB" sz="2400" kern="1200" spc="0" dirty="0" err="1">
                <a:solidFill>
                  <a:prstClr val="white"/>
                </a:solidFill>
                <a:latin typeface="Calibri" panose="020F0502020204030204" pitchFamily="34" charset="0"/>
                <a:ea typeface="+mn-ea"/>
                <a:cs typeface="Calibri" panose="020F0502020204030204" pitchFamily="34" charset="0"/>
              </a:rPr>
              <a:t>il</a:t>
            </a:r>
            <a:r>
              <a:rPr lang="en-GB" sz="2400" kern="1200" spc="0" dirty="0">
                <a:solidFill>
                  <a:prstClr val="white"/>
                </a:solidFill>
                <a:latin typeface="Calibri" panose="020F0502020204030204" pitchFamily="34" charset="0"/>
                <a:ea typeface="+mn-ea"/>
                <a:cs typeface="Calibri" panose="020F0502020204030204" pitchFamily="34" charset="0"/>
              </a:rPr>
              <a:t> 2020 </a:t>
            </a:r>
            <a:r>
              <a:rPr lang="en-GB" sz="2400" kern="1200" spc="0" dirty="0" err="1">
                <a:solidFill>
                  <a:prstClr val="white"/>
                </a:solidFill>
                <a:latin typeface="Calibri" panose="020F0502020204030204" pitchFamily="34" charset="0"/>
                <a:ea typeface="+mn-ea"/>
                <a:cs typeface="Calibri" panose="020F0502020204030204" pitchFamily="34" charset="0"/>
              </a:rPr>
              <a:t>è</a:t>
            </a:r>
            <a:r>
              <a:rPr lang="en-GB" sz="2400" kern="1200" spc="0" dirty="0">
                <a:solidFill>
                  <a:prstClr val="white"/>
                </a:solidFill>
                <a:latin typeface="Calibri" panose="020F0502020204030204" pitchFamily="34" charset="0"/>
                <a:ea typeface="+mn-ea"/>
                <a:cs typeface="Calibri" panose="020F0502020204030204" pitchFamily="34" charset="0"/>
              </a:rPr>
              <a:t> da </a:t>
            </a:r>
            <a:r>
              <a:rPr lang="en-GB" sz="2400" kern="1200" spc="0" dirty="0" err="1">
                <a:solidFill>
                  <a:prstClr val="white"/>
                </a:solidFill>
                <a:latin typeface="Calibri" panose="020F0502020204030204" pitchFamily="34" charset="0"/>
                <a:ea typeface="+mn-ea"/>
                <a:cs typeface="Calibri" panose="020F0502020204030204" pitchFamily="34" charset="0"/>
              </a:rPr>
              <a:t>considerarsi</a:t>
            </a:r>
            <a:r>
              <a:rPr lang="en-GB" sz="2400" kern="1200" spc="0" dirty="0">
                <a:solidFill>
                  <a:prstClr val="white"/>
                </a:solidFill>
                <a:latin typeface="Calibri" panose="020F0502020204030204" pitchFamily="34" charset="0"/>
                <a:ea typeface="+mn-ea"/>
                <a:cs typeface="Calibri" panose="020F0502020204030204" pitchFamily="34" charset="0"/>
              </a:rPr>
              <a:t> un anno </a:t>
            </a:r>
            <a:r>
              <a:rPr lang="en-GB" sz="2400" kern="1200" spc="0" dirty="0" err="1">
                <a:solidFill>
                  <a:prstClr val="white"/>
                </a:solidFill>
                <a:latin typeface="Calibri" panose="020F0502020204030204" pitchFamily="34" charset="0"/>
                <a:ea typeface="+mn-ea"/>
                <a:cs typeface="Calibri" panose="020F0502020204030204" pitchFamily="34" charset="0"/>
              </a:rPr>
              <a:t>ponte</a:t>
            </a:r>
            <a:r>
              <a:rPr lang="en-GB" sz="2400" kern="1200" spc="0" dirty="0">
                <a:solidFill>
                  <a:prstClr val="white"/>
                </a:solidFill>
                <a:latin typeface="Calibri" panose="020F0502020204030204" pitchFamily="34" charset="0"/>
                <a:ea typeface="+mn-ea"/>
                <a:cs typeface="Calibri" panose="020F0502020204030204" pitchFamily="34" charset="0"/>
              </a:rPr>
              <a:t>.  </a:t>
            </a:r>
          </a:p>
        </p:txBody>
      </p:sp>
      <p:sp>
        <p:nvSpPr>
          <p:cNvPr id="6" name="TextBox 5">
            <a:extLst>
              <a:ext uri="{FF2B5EF4-FFF2-40B4-BE49-F238E27FC236}">
                <a16:creationId xmlns:a16="http://schemas.microsoft.com/office/drawing/2014/main" id="{A1DCB517-688E-ED41-8436-7E18D5D348C7}"/>
              </a:ext>
            </a:extLst>
          </p:cNvPr>
          <p:cNvSpPr txBox="1"/>
          <p:nvPr/>
        </p:nvSpPr>
        <p:spPr>
          <a:xfrm>
            <a:off x="290891" y="1929468"/>
            <a:ext cx="1077539" cy="461665"/>
          </a:xfrm>
          <a:prstGeom prst="rect">
            <a:avLst/>
          </a:prstGeom>
          <a:noFill/>
        </p:spPr>
        <p:txBody>
          <a:bodyPr wrap="none" rtlCol="0">
            <a:spAutoFit/>
          </a:bodyPr>
          <a:lstStyle/>
          <a:p>
            <a:pPr defTabSz="609585" hangingPunct="1">
              <a:lnSpc>
                <a:spcPct val="100000"/>
              </a:lnSpc>
              <a:spcBef>
                <a:spcPts val="0"/>
              </a:spcBef>
            </a:pPr>
            <a:r>
              <a:rPr lang="it-IT" sz="2400" kern="1200" spc="0" dirty="0">
                <a:solidFill>
                  <a:prstClr val="white"/>
                </a:solidFill>
                <a:latin typeface="Century Gothic" panose="020B0502020202020204"/>
                <a:ea typeface="+mn-ea"/>
                <a:cs typeface="+mn-cs"/>
              </a:rPr>
              <a:t>Ai LNF</a:t>
            </a:r>
          </a:p>
        </p:txBody>
      </p:sp>
      <p:sp>
        <p:nvSpPr>
          <p:cNvPr id="7" name="TextBox 6">
            <a:extLst>
              <a:ext uri="{FF2B5EF4-FFF2-40B4-BE49-F238E27FC236}">
                <a16:creationId xmlns:a16="http://schemas.microsoft.com/office/drawing/2014/main" id="{E420E12A-F159-A847-8B86-5360F9C896B9}"/>
              </a:ext>
            </a:extLst>
          </p:cNvPr>
          <p:cNvSpPr txBox="1"/>
          <p:nvPr/>
        </p:nvSpPr>
        <p:spPr>
          <a:xfrm>
            <a:off x="290890" y="5378376"/>
            <a:ext cx="1077539" cy="461665"/>
          </a:xfrm>
          <a:prstGeom prst="rect">
            <a:avLst/>
          </a:prstGeom>
          <a:noFill/>
        </p:spPr>
        <p:txBody>
          <a:bodyPr wrap="none" rtlCol="0">
            <a:spAutoFit/>
          </a:bodyPr>
          <a:lstStyle/>
          <a:p>
            <a:pPr defTabSz="609585" hangingPunct="1">
              <a:lnSpc>
                <a:spcPct val="100000"/>
              </a:lnSpc>
              <a:spcBef>
                <a:spcPts val="0"/>
              </a:spcBef>
            </a:pPr>
            <a:r>
              <a:rPr lang="it-IT" sz="2400" kern="1200" spc="0" dirty="0">
                <a:solidFill>
                  <a:prstClr val="white"/>
                </a:solidFill>
                <a:latin typeface="Century Gothic" panose="020B0502020202020204"/>
                <a:ea typeface="+mn-ea"/>
                <a:cs typeface="+mn-cs"/>
              </a:rPr>
              <a:t>Ai LNF</a:t>
            </a:r>
          </a:p>
        </p:txBody>
      </p:sp>
    </p:spTree>
    <p:extLst>
      <p:ext uri="{BB962C8B-B14F-4D97-AF65-F5344CB8AC3E}">
        <p14:creationId xmlns:p14="http://schemas.microsoft.com/office/powerpoint/2010/main" val="252716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0F2F759-0A86-5A4F-BFB9-8F342BFDB0AD}"/>
              </a:ext>
            </a:extLst>
          </p:cNvPr>
          <p:cNvGraphicFramePr>
            <a:graphicFrameLocks noGrp="1"/>
          </p:cNvGraphicFramePr>
          <p:nvPr/>
        </p:nvGraphicFramePr>
        <p:xfrm>
          <a:off x="2282457" y="103605"/>
          <a:ext cx="9526771" cy="868680"/>
        </p:xfrm>
        <a:graphic>
          <a:graphicData uri="http://schemas.openxmlformats.org/drawingml/2006/table">
            <a:tbl>
              <a:tblPr firstRow="1" firstCol="1" bandRow="1">
                <a:tableStyleId>{85BE263C-DBD7-4A20-BB59-AAB30ACAA65A}</a:tableStyleId>
              </a:tblPr>
              <a:tblGrid>
                <a:gridCol w="1072825">
                  <a:extLst>
                    <a:ext uri="{9D8B030D-6E8A-4147-A177-3AD203B41FA5}">
                      <a16:colId xmlns:a16="http://schemas.microsoft.com/office/drawing/2014/main" val="2627803948"/>
                    </a:ext>
                  </a:extLst>
                </a:gridCol>
                <a:gridCol w="4116112">
                  <a:extLst>
                    <a:ext uri="{9D8B030D-6E8A-4147-A177-3AD203B41FA5}">
                      <a16:colId xmlns:a16="http://schemas.microsoft.com/office/drawing/2014/main" val="2103444682"/>
                    </a:ext>
                  </a:extLst>
                </a:gridCol>
                <a:gridCol w="2180831">
                  <a:extLst>
                    <a:ext uri="{9D8B030D-6E8A-4147-A177-3AD203B41FA5}">
                      <a16:colId xmlns:a16="http://schemas.microsoft.com/office/drawing/2014/main" val="744306149"/>
                    </a:ext>
                  </a:extLst>
                </a:gridCol>
                <a:gridCol w="2157003">
                  <a:extLst>
                    <a:ext uri="{9D8B030D-6E8A-4147-A177-3AD203B41FA5}">
                      <a16:colId xmlns:a16="http://schemas.microsoft.com/office/drawing/2014/main" val="2922846487"/>
                    </a:ext>
                  </a:extLst>
                </a:gridCol>
              </a:tblGrid>
              <a:tr h="853440">
                <a:tc>
                  <a:txBody>
                    <a:bodyPr/>
                    <a:lstStyle/>
                    <a:p>
                      <a:pPr algn="ctr">
                        <a:spcAft>
                          <a:spcPts val="0"/>
                        </a:spcAft>
                      </a:pPr>
                      <a:r>
                        <a:rPr lang="en-US" sz="2400" dirty="0">
                          <a:solidFill>
                            <a:srgbClr val="FF0000"/>
                          </a:solidFill>
                          <a:effectLst/>
                          <a:latin typeface="Calibri" panose="020F0502020204030204" pitchFamily="34" charset="0"/>
                          <a:cs typeface="Calibri" panose="020F0502020204030204" pitchFamily="34" charset="0"/>
                        </a:rPr>
                        <a:t>WP1</a:t>
                      </a:r>
                      <a:endParaRPr lang="it-IT" sz="24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Studio comparativo e caratterizzazione del desorbimento stimolato indotto da elettroni e fotoni.</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tx1">
                        <a:lumMod val="50000"/>
                      </a:schemeClr>
                    </a:solidFill>
                  </a:tcPr>
                </a:tc>
                <a:tc>
                  <a:txBody>
                    <a:bodyPr/>
                    <a:lstStyle/>
                    <a:p>
                      <a:pPr algn="ctr">
                        <a:spcAft>
                          <a:spcPts val="0"/>
                        </a:spcAft>
                      </a:pPr>
                      <a:r>
                        <a:rPr lang="en-US" sz="2100" b="1" dirty="0">
                          <a:solidFill>
                            <a:srgbClr val="FF0000"/>
                          </a:solidFill>
                          <a:effectLst/>
                          <a:latin typeface="Calibri" panose="020F0502020204030204" pitchFamily="34" charset="0"/>
                          <a:cs typeface="Calibri" panose="020F0502020204030204" pitchFamily="34" charset="0"/>
                        </a:rPr>
                        <a:t>LNF-INFN</a:t>
                      </a:r>
                      <a:endParaRPr lang="it-IT" sz="2100" b="1" dirty="0">
                        <a:solidFill>
                          <a:srgbClr val="FF0000"/>
                        </a:solidFill>
                        <a:effectLst/>
                        <a:latin typeface="Calibri" panose="020F0502020204030204" pitchFamily="34" charset="0"/>
                        <a:cs typeface="Calibri" panose="020F0502020204030204" pitchFamily="34" charset="0"/>
                      </a:endParaRPr>
                    </a:p>
                    <a:p>
                      <a:pPr algn="ctr">
                        <a:spcAft>
                          <a:spcPts val="0"/>
                        </a:spcAft>
                      </a:pPr>
                      <a:r>
                        <a:rPr lang="en-US" sz="2100" b="1" dirty="0">
                          <a:solidFill>
                            <a:srgbClr val="FF0000"/>
                          </a:solidFill>
                          <a:effectLst/>
                          <a:latin typeface="Calibri" panose="020F0502020204030204" pitchFamily="34" charset="0"/>
                          <a:cs typeface="Calibri" panose="020F0502020204030204" pitchFamily="34" charset="0"/>
                        </a:rPr>
                        <a:t>CERN</a:t>
                      </a:r>
                      <a:endParaRPr lang="it-IT" sz="21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rgbClr val="FF0000"/>
                          </a:solidFill>
                          <a:effectLst/>
                          <a:latin typeface="Calibri" panose="020F0502020204030204" pitchFamily="34" charset="0"/>
                          <a:cs typeface="Calibri" panose="020F0502020204030204" pitchFamily="34" charset="0"/>
                        </a:rPr>
                        <a:t>M. </a:t>
                      </a:r>
                      <a:r>
                        <a:rPr lang="en-US" sz="2100" b="1" dirty="0" err="1">
                          <a:solidFill>
                            <a:srgbClr val="FF0000"/>
                          </a:solidFill>
                          <a:effectLst/>
                          <a:latin typeface="Calibri" panose="020F0502020204030204" pitchFamily="34" charset="0"/>
                          <a:cs typeface="Calibri" panose="020F0502020204030204" pitchFamily="34" charset="0"/>
                        </a:rPr>
                        <a:t>Angelucci</a:t>
                      </a:r>
                      <a:r>
                        <a:rPr lang="en-US" sz="2100" b="1" dirty="0">
                          <a:solidFill>
                            <a:srgbClr val="FF0000"/>
                          </a:solidFill>
                          <a:effectLst/>
                          <a:latin typeface="Calibri" panose="020F0502020204030204" pitchFamily="34" charset="0"/>
                          <a:cs typeface="Calibri" panose="020F0502020204030204" pitchFamily="34" charset="0"/>
                        </a:rPr>
                        <a:t>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rgbClr val="FF0000"/>
                          </a:solidFill>
                          <a:effectLst/>
                          <a:latin typeface="Calibri" panose="020F0502020204030204" pitchFamily="34" charset="0"/>
                          <a:cs typeface="Calibri" panose="020F0502020204030204" pitchFamily="34" charset="0"/>
                        </a:rPr>
                        <a:t>L. </a:t>
                      </a:r>
                      <a:r>
                        <a:rPr lang="en-US" sz="2100" b="1" dirty="0" err="1">
                          <a:solidFill>
                            <a:srgbClr val="FF0000"/>
                          </a:solidFill>
                          <a:effectLst/>
                          <a:latin typeface="Calibri" panose="020F0502020204030204" pitchFamily="34" charset="0"/>
                          <a:cs typeface="Calibri" panose="020F0502020204030204" pitchFamily="34" charset="0"/>
                        </a:rPr>
                        <a:t>Spallino</a:t>
                      </a:r>
                      <a:endParaRPr lang="it-IT" sz="2100" b="1" dirty="0">
                        <a:solidFill>
                          <a:srgbClr val="FF0000"/>
                        </a:solidFill>
                        <a:effectLst/>
                        <a:latin typeface="Calibri" panose="020F0502020204030204" pitchFamily="34" charset="0"/>
                        <a:cs typeface="Calibri" panose="020F0502020204030204" pitchFamily="34" charset="0"/>
                      </a:endParaRPr>
                    </a:p>
                  </a:txBody>
                  <a:tcPr marL="68580" marR="68580" marT="0" marB="0">
                    <a:solidFill>
                      <a:schemeClr val="tx2"/>
                    </a:solidFill>
                  </a:tcPr>
                </a:tc>
                <a:extLst>
                  <a:ext uri="{0D108BD9-81ED-4DB2-BD59-A6C34878D82A}">
                    <a16:rowId xmlns:a16="http://schemas.microsoft.com/office/drawing/2014/main" val="1890627224"/>
                  </a:ext>
                </a:extLst>
              </a:tr>
            </a:tbl>
          </a:graphicData>
        </a:graphic>
      </p:graphicFrame>
      <p:sp>
        <p:nvSpPr>
          <p:cNvPr id="2" name="TextBox 1">
            <a:extLst>
              <a:ext uri="{FF2B5EF4-FFF2-40B4-BE49-F238E27FC236}">
                <a16:creationId xmlns:a16="http://schemas.microsoft.com/office/drawing/2014/main" id="{EC298502-EDD4-B54A-8B9F-2DBFF6E21FAD}"/>
              </a:ext>
            </a:extLst>
          </p:cNvPr>
          <p:cNvSpPr txBox="1"/>
          <p:nvPr/>
        </p:nvSpPr>
        <p:spPr>
          <a:xfrm>
            <a:off x="107971" y="1024763"/>
            <a:ext cx="11780875" cy="1405256"/>
          </a:xfrm>
          <a:prstGeom prst="rect">
            <a:avLst/>
          </a:prstGeom>
          <a:noFill/>
        </p:spPr>
        <p:txBody>
          <a:bodyPr wrap="square" rtlCol="0">
            <a:spAutoFit/>
          </a:bodyPr>
          <a:lstStyle/>
          <a:p>
            <a:pPr defTabSz="609585" hangingPunct="1">
              <a:lnSpc>
                <a:spcPct val="100000"/>
              </a:lnSpc>
              <a:spcBef>
                <a:spcPts val="0"/>
              </a:spcBef>
            </a:pPr>
            <a:r>
              <a:rPr lang="en-GB" sz="2133" kern="1200" spc="0" dirty="0" err="1">
                <a:solidFill>
                  <a:prstClr val="white"/>
                </a:solidFill>
                <a:latin typeface="Calibri" panose="020F0502020204030204" pitchFamily="34" charset="0"/>
                <a:ea typeface="+mn-ea"/>
                <a:cs typeface="Calibri" panose="020F0502020204030204" pitchFamily="34" charset="0"/>
              </a:rPr>
              <a:t>Quando</a:t>
            </a:r>
            <a:r>
              <a:rPr lang="en-GB" sz="2133" kern="1200" spc="0" dirty="0">
                <a:solidFill>
                  <a:prstClr val="white"/>
                </a:solidFill>
                <a:latin typeface="Calibri" panose="020F0502020204030204" pitchFamily="34" charset="0"/>
                <a:ea typeface="+mn-ea"/>
                <a:cs typeface="Calibri" panose="020F0502020204030204" pitchFamily="34" charset="0"/>
              </a:rPr>
              <a:t> un </a:t>
            </a:r>
            <a:r>
              <a:rPr lang="en-GB" sz="2133" kern="1200" spc="0" dirty="0" err="1">
                <a:solidFill>
                  <a:prstClr val="white"/>
                </a:solidFill>
                <a:latin typeface="Calibri" panose="020F0502020204030204" pitchFamily="34" charset="0"/>
                <a:ea typeface="+mn-ea"/>
                <a:cs typeface="Calibri" panose="020F0502020204030204" pitchFamily="34" charset="0"/>
              </a:rPr>
              <a:t>elettrone</a:t>
            </a:r>
            <a:r>
              <a:rPr lang="en-GB" sz="2133" kern="1200" spc="0" dirty="0">
                <a:solidFill>
                  <a:prstClr val="white"/>
                </a:solidFill>
                <a:latin typeface="Calibri" panose="020F0502020204030204" pitchFamily="34" charset="0"/>
                <a:ea typeface="+mn-ea"/>
                <a:cs typeface="Calibri" panose="020F0502020204030204" pitchFamily="34" charset="0"/>
              </a:rPr>
              <a:t> e/o un </a:t>
            </a:r>
            <a:r>
              <a:rPr lang="en-GB" sz="2133" kern="1200" spc="0" dirty="0" err="1">
                <a:solidFill>
                  <a:prstClr val="white"/>
                </a:solidFill>
                <a:latin typeface="Calibri" panose="020F0502020204030204" pitchFamily="34" charset="0"/>
                <a:ea typeface="+mn-ea"/>
                <a:cs typeface="Calibri" panose="020F0502020204030204" pitchFamily="34" charset="0"/>
              </a:rPr>
              <a:t>fotone</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incidono</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su</a:t>
            </a:r>
            <a:r>
              <a:rPr lang="en-GB" sz="2133" kern="1200" spc="0" dirty="0">
                <a:solidFill>
                  <a:prstClr val="white"/>
                </a:solidFill>
                <a:latin typeface="Calibri" panose="020F0502020204030204" pitchFamily="34" charset="0"/>
                <a:ea typeface="+mn-ea"/>
                <a:cs typeface="Calibri" panose="020F0502020204030204" pitchFamily="34" charset="0"/>
              </a:rPr>
              <a:t> una </a:t>
            </a:r>
            <a:r>
              <a:rPr lang="en-GB" sz="2133" kern="1200" spc="0" dirty="0" err="1">
                <a:solidFill>
                  <a:prstClr val="white"/>
                </a:solidFill>
                <a:latin typeface="Calibri" panose="020F0502020204030204" pitchFamily="34" charset="0"/>
                <a:ea typeface="+mn-ea"/>
                <a:cs typeface="Calibri" panose="020F0502020204030204" pitchFamily="34" charset="0"/>
              </a:rPr>
              <a:t>superfice</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tecnica</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inducono</a:t>
            </a:r>
            <a:r>
              <a:rPr lang="en-GB" sz="2133" kern="1200" spc="0" dirty="0">
                <a:solidFill>
                  <a:prstClr val="white"/>
                </a:solidFill>
                <a:latin typeface="Calibri" panose="020F0502020204030204" pitchFamily="34" charset="0"/>
                <a:ea typeface="+mn-ea"/>
                <a:cs typeface="Calibri" panose="020F0502020204030204" pitchFamily="34" charset="0"/>
              </a:rPr>
              <a:t>:</a:t>
            </a:r>
          </a:p>
          <a:p>
            <a:pPr marL="380990" indent="-380990" defTabSz="609585" hangingPunct="1">
              <a:lnSpc>
                <a:spcPct val="100000"/>
              </a:lnSpc>
              <a:spcBef>
                <a:spcPts val="0"/>
              </a:spcBef>
              <a:buFont typeface="Wingdings" pitchFamily="2" charset="2"/>
              <a:buChar char="Ø"/>
            </a:pPr>
            <a:r>
              <a:rPr lang="en-GB" sz="2133" kern="1200" spc="0" dirty="0">
                <a:solidFill>
                  <a:prstClr val="white"/>
                </a:solidFill>
                <a:latin typeface="Calibri" panose="020F0502020204030204" pitchFamily="34" charset="0"/>
                <a:ea typeface="+mn-ea"/>
                <a:cs typeface="Calibri" panose="020F0502020204030204" pitchFamily="34" charset="0"/>
              </a:rPr>
              <a:t>Electron Induced desorption   </a:t>
            </a:r>
          </a:p>
          <a:p>
            <a:pPr marL="380990" indent="-380990" defTabSz="609585" hangingPunct="1">
              <a:lnSpc>
                <a:spcPct val="100000"/>
              </a:lnSpc>
              <a:spcBef>
                <a:spcPts val="0"/>
              </a:spcBef>
              <a:buFont typeface="Wingdings" pitchFamily="2" charset="2"/>
              <a:buChar char="Ø"/>
            </a:pPr>
            <a:r>
              <a:rPr lang="en-GB" sz="2133" kern="1200" spc="0" dirty="0" err="1">
                <a:solidFill>
                  <a:prstClr val="white"/>
                </a:solidFill>
                <a:latin typeface="Calibri" panose="020F0502020204030204" pitchFamily="34" charset="0"/>
                <a:ea typeface="+mn-ea"/>
                <a:cs typeface="Calibri" panose="020F0502020204030204" pitchFamily="34" charset="0"/>
              </a:rPr>
              <a:t>Modificano</a:t>
            </a:r>
            <a:r>
              <a:rPr lang="en-GB" sz="2133" kern="1200" spc="0" dirty="0">
                <a:solidFill>
                  <a:prstClr val="white"/>
                </a:solidFill>
                <a:latin typeface="Calibri" panose="020F0502020204030204" pitchFamily="34" charset="0"/>
                <a:ea typeface="+mn-ea"/>
                <a:cs typeface="Calibri" panose="020F0502020204030204" pitchFamily="34" charset="0"/>
              </a:rPr>
              <a:t> la </a:t>
            </a:r>
            <a:r>
              <a:rPr lang="en-GB" sz="2133" kern="1200" spc="0" dirty="0" err="1">
                <a:solidFill>
                  <a:prstClr val="white"/>
                </a:solidFill>
                <a:latin typeface="Calibri" panose="020F0502020204030204" pitchFamily="34" charset="0"/>
                <a:ea typeface="+mn-ea"/>
                <a:cs typeface="Calibri" panose="020F0502020204030204" pitchFamily="34" charset="0"/>
              </a:rPr>
              <a:t>chimica</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della</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superficie</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il</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b="1" kern="1200" spc="0" dirty="0">
                <a:solidFill>
                  <a:srgbClr val="FF0000"/>
                </a:solidFill>
                <a:latin typeface="Calibri" panose="020F0502020204030204" pitchFamily="34" charset="0"/>
                <a:ea typeface="+mn-ea"/>
                <a:cs typeface="Calibri" panose="020F0502020204030204" pitchFamily="34" charset="0"/>
              </a:rPr>
              <a:t>SEY </a:t>
            </a:r>
            <a:r>
              <a:rPr lang="en-GB" sz="2133" kern="1200" spc="0" dirty="0">
                <a:solidFill>
                  <a:prstClr val="white"/>
                </a:solidFill>
                <a:latin typeface="Calibri" panose="020F0502020204030204" pitchFamily="34" charset="0"/>
                <a:ea typeface="+mn-ea"/>
                <a:cs typeface="Calibri" panose="020F0502020204030204" pitchFamily="34" charset="0"/>
              </a:rPr>
              <a:t>e le </a:t>
            </a:r>
            <a:r>
              <a:rPr lang="en-GB" sz="2133" kern="1200" spc="0" dirty="0" err="1">
                <a:solidFill>
                  <a:prstClr val="white"/>
                </a:solidFill>
                <a:latin typeface="Calibri" panose="020F0502020204030204" pitchFamily="34" charset="0"/>
                <a:ea typeface="+mn-ea"/>
                <a:cs typeface="Calibri" panose="020F0502020204030204" pitchFamily="34" charset="0"/>
              </a:rPr>
              <a:t>instabilità</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dovute</a:t>
            </a:r>
            <a:r>
              <a:rPr lang="en-GB" sz="2133" kern="1200" spc="0" dirty="0">
                <a:solidFill>
                  <a:prstClr val="white"/>
                </a:solidFill>
                <a:latin typeface="Calibri" panose="020F0502020204030204" pitchFamily="34" charset="0"/>
                <a:ea typeface="+mn-ea"/>
                <a:cs typeface="Calibri" panose="020F0502020204030204" pitchFamily="34" charset="0"/>
              </a:rPr>
              <a:t> ad e</a:t>
            </a:r>
            <a:r>
              <a:rPr lang="en-GB" sz="2133" kern="1200" spc="0" baseline="30000" dirty="0">
                <a:solidFill>
                  <a:prstClr val="white"/>
                </a:solidFill>
                <a:latin typeface="Calibri" panose="020F0502020204030204" pitchFamily="34" charset="0"/>
                <a:ea typeface="+mn-ea"/>
                <a:cs typeface="Calibri" panose="020F0502020204030204" pitchFamily="34" charset="0"/>
              </a:rPr>
              <a:t>-</a:t>
            </a:r>
            <a:r>
              <a:rPr lang="en-GB" sz="2133" kern="1200" spc="0" dirty="0">
                <a:solidFill>
                  <a:prstClr val="white"/>
                </a:solidFill>
                <a:latin typeface="Calibri" panose="020F0502020204030204" pitchFamily="34" charset="0"/>
                <a:ea typeface="+mn-ea"/>
                <a:cs typeface="Calibri" panose="020F0502020204030204" pitchFamily="34" charset="0"/>
              </a:rPr>
              <a:t>cloud  (LHC </a:t>
            </a:r>
            <a:r>
              <a:rPr lang="en-GB" sz="2133" kern="1200" spc="0" dirty="0" err="1">
                <a:solidFill>
                  <a:prstClr val="white"/>
                </a:solidFill>
                <a:latin typeface="Calibri" panose="020F0502020204030204" pitchFamily="34" charset="0"/>
                <a:ea typeface="+mn-ea"/>
                <a:cs typeface="Calibri" panose="020F0502020204030204" pitchFamily="34" charset="0"/>
              </a:rPr>
              <a:t>funziona</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anche</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perchè</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il</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Carbonio</a:t>
            </a:r>
            <a:r>
              <a:rPr lang="en-GB" sz="2133" kern="1200" spc="0" dirty="0">
                <a:solidFill>
                  <a:prstClr val="white"/>
                </a:solidFill>
                <a:latin typeface="Calibri" panose="020F0502020204030204" pitchFamily="34" charset="0"/>
                <a:ea typeface="+mn-ea"/>
                <a:cs typeface="Calibri" panose="020F0502020204030204" pitchFamily="34" charset="0"/>
              </a:rPr>
              <a:t>  sp</a:t>
            </a:r>
            <a:r>
              <a:rPr lang="en-GB" sz="2133" kern="1200" spc="0" baseline="30000" dirty="0">
                <a:solidFill>
                  <a:prstClr val="white"/>
                </a:solidFill>
                <a:latin typeface="Calibri" panose="020F0502020204030204" pitchFamily="34" charset="0"/>
                <a:ea typeface="+mn-ea"/>
                <a:cs typeface="Calibri" panose="020F0502020204030204" pitchFamily="34" charset="0"/>
              </a:rPr>
              <a:t>3</a:t>
            </a:r>
            <a:r>
              <a:rPr lang="en-GB" sz="2133" kern="1200" spc="0" baseline="-2500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sulla</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superficie</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diventa</a:t>
            </a:r>
            <a:r>
              <a:rPr lang="en-GB" sz="2133" kern="1200" spc="0" dirty="0">
                <a:solidFill>
                  <a:prstClr val="white"/>
                </a:solidFill>
                <a:latin typeface="Calibri" panose="020F0502020204030204" pitchFamily="34" charset="0"/>
                <a:ea typeface="+mn-ea"/>
                <a:cs typeface="Calibri" panose="020F0502020204030204" pitchFamily="34" charset="0"/>
              </a:rPr>
              <a:t> </a:t>
            </a:r>
            <a:r>
              <a:rPr lang="en-GB" sz="2133" kern="1200" spc="0" dirty="0" err="1">
                <a:solidFill>
                  <a:prstClr val="white"/>
                </a:solidFill>
                <a:latin typeface="Calibri" panose="020F0502020204030204" pitchFamily="34" charset="0"/>
                <a:ea typeface="+mn-ea"/>
                <a:cs typeface="Calibri" panose="020F0502020204030204" pitchFamily="34" charset="0"/>
              </a:rPr>
              <a:t>grafitico</a:t>
            </a:r>
            <a:r>
              <a:rPr lang="en-GB" sz="2133" kern="1200" spc="0" dirty="0">
                <a:solidFill>
                  <a:prstClr val="white"/>
                </a:solidFill>
                <a:latin typeface="Calibri" panose="020F0502020204030204" pitchFamily="34" charset="0"/>
                <a:ea typeface="+mn-ea"/>
                <a:cs typeface="Calibri" panose="020F0502020204030204" pitchFamily="34" charset="0"/>
              </a:rPr>
              <a:t> sp</a:t>
            </a:r>
            <a:r>
              <a:rPr lang="en-GB" sz="2133" kern="1200" spc="0" baseline="30000" dirty="0">
                <a:solidFill>
                  <a:prstClr val="white"/>
                </a:solidFill>
                <a:latin typeface="Calibri" panose="020F0502020204030204" pitchFamily="34" charset="0"/>
                <a:ea typeface="+mn-ea"/>
                <a:cs typeface="Calibri" panose="020F0502020204030204" pitchFamily="34" charset="0"/>
              </a:rPr>
              <a:t>2</a:t>
            </a:r>
            <a:r>
              <a:rPr lang="en-GB" sz="2133" kern="1200" spc="0" dirty="0">
                <a:solidFill>
                  <a:prstClr val="white"/>
                </a:solidFill>
                <a:latin typeface="Calibri" panose="020F0502020204030204" pitchFamily="34" charset="0"/>
                <a:ea typeface="+mn-ea"/>
                <a:cs typeface="Calibri" panose="020F0502020204030204" pitchFamily="34" charset="0"/>
              </a:rPr>
              <a:t>).</a:t>
            </a:r>
            <a:endParaRPr lang="en-GB" sz="2133" kern="1200" spc="0" baseline="30000" dirty="0">
              <a:solidFill>
                <a:prstClr val="white"/>
              </a:solidFill>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4F06F1C0-BF74-9C48-909B-DF58B77B1258}"/>
              </a:ext>
            </a:extLst>
          </p:cNvPr>
          <p:cNvSpPr txBox="1"/>
          <p:nvPr/>
        </p:nvSpPr>
        <p:spPr>
          <a:xfrm>
            <a:off x="80228" y="2958877"/>
            <a:ext cx="1829699"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defTabSz="609585" hangingPunct="1">
              <a:lnSpc>
                <a:spcPct val="100000"/>
              </a:lnSpc>
              <a:spcBef>
                <a:spcPts val="0"/>
              </a:spcBef>
            </a:pPr>
            <a:r>
              <a:rPr lang="en-US" sz="1800" kern="1200" spc="0" dirty="0">
                <a:solidFill>
                  <a:prstClr val="white"/>
                </a:solidFill>
                <a:latin typeface="Century Gothic" panose="020B0502020202020204"/>
                <a:cs typeface="Monotype Corsiva"/>
              </a:rPr>
              <a:t>XPS vs e</a:t>
            </a:r>
            <a:r>
              <a:rPr lang="en-US" sz="1800" kern="1200" spc="0" baseline="30000" dirty="0">
                <a:solidFill>
                  <a:prstClr val="white"/>
                </a:solidFill>
                <a:latin typeface="Century Gothic" panose="020B0502020202020204"/>
                <a:cs typeface="Monotype Corsiva"/>
              </a:rPr>
              <a:t>-</a:t>
            </a:r>
            <a:r>
              <a:rPr lang="en-US" sz="1800" kern="1200" spc="0" dirty="0">
                <a:solidFill>
                  <a:prstClr val="white"/>
                </a:solidFill>
                <a:latin typeface="Century Gothic" panose="020B0502020202020204"/>
                <a:cs typeface="Monotype Corsiva"/>
              </a:rPr>
              <a:t> dose</a:t>
            </a:r>
          </a:p>
        </p:txBody>
      </p:sp>
      <p:sp>
        <p:nvSpPr>
          <p:cNvPr id="10" name="TextBox 9">
            <a:extLst>
              <a:ext uri="{FF2B5EF4-FFF2-40B4-BE49-F238E27FC236}">
                <a16:creationId xmlns:a16="http://schemas.microsoft.com/office/drawing/2014/main" id="{180F1EF8-9076-3D47-902F-6229C65D045D}"/>
              </a:ext>
            </a:extLst>
          </p:cNvPr>
          <p:cNvSpPr txBox="1"/>
          <p:nvPr/>
        </p:nvSpPr>
        <p:spPr>
          <a:xfrm>
            <a:off x="2054741" y="2944699"/>
            <a:ext cx="1829699"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defTabSz="609585" hangingPunct="1">
              <a:lnSpc>
                <a:spcPct val="100000"/>
              </a:lnSpc>
              <a:spcBef>
                <a:spcPts val="0"/>
              </a:spcBef>
            </a:pPr>
            <a:r>
              <a:rPr lang="en-US" sz="1800" kern="1200" spc="0" dirty="0">
                <a:solidFill>
                  <a:prstClr val="white"/>
                </a:solidFill>
                <a:latin typeface="Century Gothic" panose="020B0502020202020204"/>
                <a:cs typeface="Monotype Corsiva"/>
              </a:rPr>
              <a:t>SEY Vs e</a:t>
            </a:r>
            <a:r>
              <a:rPr lang="en-US" sz="1800" kern="1200" spc="0" baseline="30000" dirty="0">
                <a:solidFill>
                  <a:prstClr val="white"/>
                </a:solidFill>
                <a:latin typeface="Century Gothic" panose="020B0502020202020204"/>
                <a:cs typeface="Monotype Corsiva"/>
              </a:rPr>
              <a:t>-</a:t>
            </a:r>
            <a:r>
              <a:rPr lang="en-US" sz="1800" kern="1200" spc="0" dirty="0">
                <a:solidFill>
                  <a:prstClr val="white"/>
                </a:solidFill>
                <a:latin typeface="Century Gothic" panose="020B0502020202020204"/>
                <a:cs typeface="Monotype Corsiva"/>
              </a:rPr>
              <a:t> dose</a:t>
            </a:r>
          </a:p>
        </p:txBody>
      </p:sp>
      <p:sp>
        <p:nvSpPr>
          <p:cNvPr id="4" name="Rectangle 3">
            <a:extLst>
              <a:ext uri="{FF2B5EF4-FFF2-40B4-BE49-F238E27FC236}">
                <a16:creationId xmlns:a16="http://schemas.microsoft.com/office/drawing/2014/main" id="{440C89E6-DD5A-3142-9932-C7CFC89B0E1D}"/>
              </a:ext>
            </a:extLst>
          </p:cNvPr>
          <p:cNvSpPr/>
          <p:nvPr/>
        </p:nvSpPr>
        <p:spPr>
          <a:xfrm>
            <a:off x="3975661" y="2636413"/>
            <a:ext cx="4079083" cy="2348656"/>
          </a:xfrm>
          <a:prstGeom prst="rect">
            <a:avLst/>
          </a:prstGeom>
          <a:solidFill>
            <a:schemeClr val="tx1">
              <a:lumMod val="50000"/>
            </a:schemeClr>
          </a:solidFill>
        </p:spPr>
        <p:txBody>
          <a:bodyPr wrap="square">
            <a:spAutoFit/>
          </a:bodyPr>
          <a:lstStyle/>
          <a:p>
            <a:pPr defTabSz="609585" hangingPunct="1">
              <a:lnSpc>
                <a:spcPct val="100000"/>
              </a:lnSpc>
              <a:spcBef>
                <a:spcPts val="0"/>
              </a:spcBef>
            </a:pPr>
            <a:r>
              <a:rPr lang="it-IT" sz="1333" kern="1200" spc="0" dirty="0" err="1">
                <a:solidFill>
                  <a:prstClr val="white"/>
                </a:solidFill>
                <a:latin typeface="Calibri" panose="020F0502020204030204" pitchFamily="34" charset="0"/>
                <a:ea typeface="+mn-ea"/>
                <a:cs typeface="Calibri" panose="020F0502020204030204" pitchFamily="34" charset="0"/>
              </a:rPr>
              <a:t>R</a:t>
            </a:r>
            <a:r>
              <a:rPr lang="it-IT" sz="1333" kern="1200" spc="0" dirty="0">
                <a:solidFill>
                  <a:prstClr val="white"/>
                </a:solidFill>
                <a:latin typeface="Calibri" panose="020F0502020204030204" pitchFamily="34" charset="0"/>
                <a:ea typeface="+mn-ea"/>
                <a:cs typeface="Calibri" panose="020F0502020204030204" pitchFamily="34" charset="0"/>
              </a:rPr>
              <a:t>. Cimino et al. PRL109 064801 (2012) </a:t>
            </a:r>
          </a:p>
          <a:p>
            <a:pPr defTabSz="609585" hangingPunct="1">
              <a:lnSpc>
                <a:spcPct val="100000"/>
              </a:lnSpc>
              <a:spcBef>
                <a:spcPts val="0"/>
              </a:spcBef>
            </a:pPr>
            <a:r>
              <a:rPr lang="en-US" sz="1333" kern="1200" spc="0" dirty="0">
                <a:solidFill>
                  <a:prstClr val="white"/>
                </a:solidFill>
                <a:latin typeface="Calibri" panose="020F0502020204030204" pitchFamily="34" charset="0"/>
                <a:ea typeface="+mn-ea"/>
                <a:cs typeface="Calibri" panose="020F0502020204030204" pitchFamily="34" charset="0"/>
              </a:rPr>
              <a:t> R. </a:t>
            </a:r>
            <a:r>
              <a:rPr lang="en-US" sz="1333" kern="1200" spc="0" dirty="0" err="1">
                <a:solidFill>
                  <a:prstClr val="white"/>
                </a:solidFill>
                <a:latin typeface="Calibri" panose="020F0502020204030204" pitchFamily="34" charset="0"/>
                <a:ea typeface="+mn-ea"/>
                <a:cs typeface="Calibri" panose="020F0502020204030204" pitchFamily="34" charset="0"/>
              </a:rPr>
              <a:t>Larciprete</a:t>
            </a:r>
            <a:r>
              <a:rPr lang="en-US" sz="1333" kern="1200" spc="0" dirty="0">
                <a:solidFill>
                  <a:prstClr val="white"/>
                </a:solidFill>
                <a:latin typeface="Calibri" panose="020F0502020204030204" pitchFamily="34" charset="0"/>
                <a:ea typeface="+mn-ea"/>
                <a:cs typeface="Calibri" panose="020F0502020204030204" pitchFamily="34" charset="0"/>
              </a:rPr>
              <a:t> et al”. </a:t>
            </a:r>
            <a:r>
              <a:rPr lang="it-IT" sz="1333" kern="1200" spc="0" dirty="0" err="1">
                <a:solidFill>
                  <a:prstClr val="white"/>
                </a:solidFill>
                <a:latin typeface="Calibri" panose="020F0502020204030204" pitchFamily="34" charset="0"/>
                <a:ea typeface="+mn-ea"/>
                <a:cs typeface="Calibri" panose="020F0502020204030204" pitchFamily="34" charset="0"/>
              </a:rPr>
              <a:t>Phys</a:t>
            </a:r>
            <a:r>
              <a:rPr lang="it-IT" sz="1333" kern="1200" spc="0" dirty="0">
                <a:solidFill>
                  <a:prstClr val="white"/>
                </a:solidFill>
                <a:latin typeface="Calibri" panose="020F0502020204030204" pitchFamily="34" charset="0"/>
                <a:ea typeface="+mn-ea"/>
                <a:cs typeface="Calibri" panose="020F0502020204030204" pitchFamily="34" charset="0"/>
              </a:rPr>
              <a:t>. Rev. ST-AB, 16 (2013) 011002.</a:t>
            </a:r>
            <a:endParaRPr lang="en-US" sz="1333" kern="1200" spc="0" dirty="0">
              <a:solidFill>
                <a:prstClr val="white"/>
              </a:solidFill>
              <a:latin typeface="Calibri" panose="020F0502020204030204" pitchFamily="34" charset="0"/>
              <a:ea typeface="+mn-ea"/>
              <a:cs typeface="Calibri" panose="020F0502020204030204" pitchFamily="34" charset="0"/>
            </a:endParaRPr>
          </a:p>
          <a:p>
            <a:pPr defTabSz="609585" hangingPunct="1">
              <a:lnSpc>
                <a:spcPct val="100000"/>
              </a:lnSpc>
              <a:spcBef>
                <a:spcPts val="0"/>
              </a:spcBef>
            </a:pPr>
            <a:r>
              <a:rPr lang="en-US" sz="1333" kern="1200" spc="0" dirty="0">
                <a:solidFill>
                  <a:prstClr val="white"/>
                </a:solidFill>
                <a:latin typeface="Calibri" panose="020F0502020204030204" pitchFamily="34" charset="0"/>
                <a:ea typeface="+mn-ea"/>
                <a:cs typeface="Calibri" panose="020F0502020204030204" pitchFamily="34" charset="0"/>
              </a:rPr>
              <a:t>D. R. Grosso, et al  Phys. </a:t>
            </a:r>
            <a:r>
              <a:rPr lang="it-IT" sz="1333" kern="1200" spc="0" dirty="0">
                <a:solidFill>
                  <a:prstClr val="white"/>
                </a:solidFill>
                <a:latin typeface="Calibri" panose="020F0502020204030204" pitchFamily="34" charset="0"/>
                <a:ea typeface="+mn-ea"/>
                <a:cs typeface="Calibri" panose="020F0502020204030204" pitchFamily="34" charset="0"/>
              </a:rPr>
              <a:t>Rev. ST-AB 16, 051003 (2013). </a:t>
            </a:r>
            <a:endParaRPr lang="en-US" sz="1333" kern="1200" spc="0" dirty="0">
              <a:solidFill>
                <a:prstClr val="white"/>
              </a:solidFill>
              <a:latin typeface="Calibri" panose="020F0502020204030204" pitchFamily="34" charset="0"/>
              <a:ea typeface="+mn-ea"/>
              <a:cs typeface="Calibri" panose="020F0502020204030204" pitchFamily="34" charset="0"/>
            </a:endParaRPr>
          </a:p>
          <a:p>
            <a:pPr defTabSz="609585" hangingPunct="1">
              <a:lnSpc>
                <a:spcPct val="100000"/>
              </a:lnSpc>
              <a:spcBef>
                <a:spcPts val="0"/>
              </a:spcBef>
            </a:pPr>
            <a:r>
              <a:rPr lang="en-US" sz="1333" kern="1200" spc="0" dirty="0">
                <a:solidFill>
                  <a:prstClr val="white"/>
                </a:solidFill>
                <a:latin typeface="Calibri" panose="020F0502020204030204" pitchFamily="34" charset="0"/>
                <a:ea typeface="+mn-ea"/>
                <a:cs typeface="Calibri" panose="020F0502020204030204" pitchFamily="34" charset="0"/>
              </a:rPr>
              <a:t>R. Cimino and T. </a:t>
            </a:r>
            <a:r>
              <a:rPr lang="en-US" sz="1333" kern="1200" spc="0" dirty="0" err="1">
                <a:solidFill>
                  <a:prstClr val="white"/>
                </a:solidFill>
                <a:latin typeface="Calibri" panose="020F0502020204030204" pitchFamily="34" charset="0"/>
                <a:ea typeface="+mn-ea"/>
                <a:cs typeface="Calibri" panose="020F0502020204030204" pitchFamily="34" charset="0"/>
              </a:rPr>
              <a:t>Demma</a:t>
            </a:r>
            <a:r>
              <a:rPr lang="en-US" sz="1333" kern="1200" spc="0" dirty="0">
                <a:solidFill>
                  <a:prstClr val="white"/>
                </a:solidFill>
                <a:latin typeface="Calibri" panose="020F0502020204030204" pitchFamily="34" charset="0"/>
                <a:ea typeface="+mn-ea"/>
                <a:cs typeface="Calibri" panose="020F0502020204030204" pitchFamily="34" charset="0"/>
              </a:rPr>
              <a:t>, Int. J. Mod. Phys A, 29 (2014) 1430023..</a:t>
            </a:r>
          </a:p>
          <a:p>
            <a:pPr defTabSz="609585" hangingPunct="1">
              <a:lnSpc>
                <a:spcPct val="100000"/>
              </a:lnSpc>
              <a:spcBef>
                <a:spcPts val="0"/>
              </a:spcBef>
            </a:pPr>
            <a:r>
              <a:rPr lang="en-US" sz="1333" kern="1200" spc="0" dirty="0">
                <a:solidFill>
                  <a:prstClr val="white"/>
                </a:solidFill>
                <a:latin typeface="Calibri" panose="020F0502020204030204" pitchFamily="34" charset="0"/>
                <a:ea typeface="+mn-ea"/>
                <a:cs typeface="Calibri" panose="020F0502020204030204" pitchFamily="34" charset="0"/>
              </a:rPr>
              <a:t>R. Cimino et al. Phys. </a:t>
            </a:r>
            <a:r>
              <a:rPr lang="it-IT" sz="1333" kern="1200" spc="0" dirty="0">
                <a:solidFill>
                  <a:prstClr val="white"/>
                </a:solidFill>
                <a:latin typeface="Calibri" panose="020F0502020204030204" pitchFamily="34" charset="0"/>
                <a:ea typeface="+mn-ea"/>
                <a:cs typeface="Calibri" panose="020F0502020204030204" pitchFamily="34" charset="0"/>
              </a:rPr>
              <a:t>Rev. ST-AB, vol. 18, pp. 051002-1, 051002-10 (2015).</a:t>
            </a:r>
            <a:endParaRPr lang="en-US" sz="1333" kern="1200" spc="0" dirty="0">
              <a:solidFill>
                <a:prstClr val="white"/>
              </a:solidFill>
              <a:latin typeface="Calibri" panose="020F0502020204030204" pitchFamily="34" charset="0"/>
              <a:ea typeface="+mn-ea"/>
              <a:cs typeface="Calibri" panose="020F0502020204030204" pitchFamily="34" charset="0"/>
            </a:endParaRPr>
          </a:p>
          <a:p>
            <a:pPr defTabSz="609585" hangingPunct="1">
              <a:lnSpc>
                <a:spcPct val="100000"/>
              </a:lnSpc>
              <a:spcBef>
                <a:spcPts val="0"/>
              </a:spcBef>
            </a:pPr>
            <a:r>
              <a:rPr lang="en-US" sz="1333" kern="1200" spc="0" dirty="0">
                <a:solidFill>
                  <a:prstClr val="white"/>
                </a:solidFill>
                <a:latin typeface="Calibri" panose="020F0502020204030204" pitchFamily="34" charset="0"/>
                <a:ea typeface="+mn-ea"/>
                <a:cs typeface="Calibri" panose="020F0502020204030204" pitchFamily="34" charset="0"/>
              </a:rPr>
              <a:t>L. A. Gonzalez et al. AIP Advances  6, 095117 (2016); </a:t>
            </a:r>
          </a:p>
          <a:p>
            <a:pPr defTabSz="609585" hangingPunct="1">
              <a:lnSpc>
                <a:spcPct val="100000"/>
              </a:lnSpc>
              <a:spcBef>
                <a:spcPts val="0"/>
              </a:spcBef>
            </a:pPr>
            <a:r>
              <a:rPr lang="en-US" sz="1333" kern="1200" spc="0" dirty="0">
                <a:solidFill>
                  <a:prstClr val="white"/>
                </a:solidFill>
                <a:latin typeface="Calibri" panose="020F0502020204030204" pitchFamily="34" charset="0"/>
                <a:ea typeface="+mn-ea"/>
                <a:cs typeface="Calibri" panose="020F0502020204030204" pitchFamily="34" charset="0"/>
              </a:rPr>
              <a:t>L. Gonzalez,  et al. AIP Advances 7, 115203 (2017).</a:t>
            </a:r>
          </a:p>
          <a:p>
            <a:pPr algn="r" defTabSz="609585" hangingPunct="1">
              <a:lnSpc>
                <a:spcPct val="100000"/>
              </a:lnSpc>
              <a:spcBef>
                <a:spcPts val="0"/>
              </a:spcBef>
            </a:pPr>
            <a:r>
              <a:rPr lang="en-US" sz="1333" kern="1200" spc="0" dirty="0">
                <a:solidFill>
                  <a:prstClr val="white"/>
                </a:solidFill>
                <a:latin typeface="Calibri" panose="020F0502020204030204" pitchFamily="34" charset="0"/>
                <a:ea typeface="+mn-ea"/>
                <a:cs typeface="Calibri" panose="020F0502020204030204" pitchFamily="34" charset="0"/>
              </a:rPr>
              <a:t>R. Cimino et al. J. of El. S. Rel. Ph., 241</a:t>
            </a:r>
            <a:r>
              <a:rPr lang="en-US" sz="1333" kern="1200" spc="0" dirty="0">
                <a:solidFill>
                  <a:prstClr val="white"/>
                </a:solidFill>
                <a:latin typeface="Century Gothic" panose="020B0502020202020204"/>
                <a:ea typeface="+mn-ea"/>
                <a:cs typeface="+mn-cs"/>
              </a:rPr>
              <a:t>, 2020, 146876</a:t>
            </a:r>
          </a:p>
          <a:p>
            <a:pPr algn="r" defTabSz="609585" hangingPunct="1">
              <a:lnSpc>
                <a:spcPct val="100000"/>
              </a:lnSpc>
              <a:spcBef>
                <a:spcPts val="0"/>
              </a:spcBef>
            </a:pPr>
            <a:r>
              <a:rPr lang="it-IT" sz="1333" kern="1200" spc="0" dirty="0">
                <a:solidFill>
                  <a:prstClr val="white"/>
                </a:solidFill>
                <a:latin typeface="Calibri" panose="020F0502020204030204" pitchFamily="34" charset="0"/>
                <a:ea typeface="+mn-ea"/>
                <a:cs typeface="Calibri" panose="020F0502020204030204" pitchFamily="34" charset="0"/>
              </a:rPr>
              <a:t> </a:t>
            </a:r>
          </a:p>
        </p:txBody>
      </p:sp>
      <p:pic>
        <p:nvPicPr>
          <p:cNvPr id="32" name="Picture 31" descr="A picture containing text, map&#10;&#10;Description automatically generated">
            <a:extLst>
              <a:ext uri="{FF2B5EF4-FFF2-40B4-BE49-F238E27FC236}">
                <a16:creationId xmlns:a16="http://schemas.microsoft.com/office/drawing/2014/main" id="{F57D6CB2-0B8E-3348-AA8C-ABA0A922F279}"/>
              </a:ext>
            </a:extLst>
          </p:cNvPr>
          <p:cNvPicPr>
            <a:picLocks noChangeAspect="1"/>
          </p:cNvPicPr>
          <p:nvPr/>
        </p:nvPicPr>
        <p:blipFill rotWithShape="1">
          <a:blip r:embed="rId2"/>
          <a:srcRect r="2642"/>
          <a:stretch/>
        </p:blipFill>
        <p:spPr>
          <a:xfrm>
            <a:off x="194647" y="3426462"/>
            <a:ext cx="3598356" cy="2991988"/>
          </a:xfrm>
          <a:prstGeom prst="rect">
            <a:avLst/>
          </a:prstGeom>
        </p:spPr>
      </p:pic>
      <p:sp>
        <p:nvSpPr>
          <p:cNvPr id="33" name="TextBox 32">
            <a:extLst>
              <a:ext uri="{FF2B5EF4-FFF2-40B4-BE49-F238E27FC236}">
                <a16:creationId xmlns:a16="http://schemas.microsoft.com/office/drawing/2014/main" id="{C5CEDD57-3115-1542-B6E6-635A2A77C019}"/>
              </a:ext>
            </a:extLst>
          </p:cNvPr>
          <p:cNvSpPr txBox="1"/>
          <p:nvPr/>
        </p:nvSpPr>
        <p:spPr>
          <a:xfrm>
            <a:off x="5986" y="2436357"/>
            <a:ext cx="3837269" cy="369332"/>
          </a:xfrm>
          <a:prstGeom prst="rect">
            <a:avLst/>
          </a:prstGeom>
          <a:noFill/>
        </p:spPr>
        <p:txBody>
          <a:bodyPr wrap="none" rtlCol="0">
            <a:spAutoFit/>
          </a:bodyPr>
          <a:lstStyle/>
          <a:p>
            <a:pPr defTabSz="609585" hangingPunct="1">
              <a:lnSpc>
                <a:spcPct val="100000"/>
              </a:lnSpc>
              <a:spcBef>
                <a:spcPts val="0"/>
              </a:spcBef>
            </a:pPr>
            <a:r>
              <a:rPr lang="it-IT" sz="1800" kern="1200" spc="0" dirty="0">
                <a:solidFill>
                  <a:prstClr val="white"/>
                </a:solidFill>
                <a:latin typeface="Calibri" panose="020F0502020204030204" pitchFamily="34" charset="0"/>
                <a:ea typeface="+mn-ea"/>
                <a:cs typeface="Calibri" panose="020F0502020204030204" pitchFamily="34" charset="0"/>
              </a:rPr>
              <a:t>Ai LNF possiamo misurare (anche a </a:t>
            </a:r>
            <a:r>
              <a:rPr lang="it-IT" sz="1800" b="1" kern="1200" spc="0" dirty="0">
                <a:solidFill>
                  <a:srgbClr val="FF0000"/>
                </a:solidFill>
                <a:latin typeface="Calibri" panose="020F0502020204030204" pitchFamily="34" charset="0"/>
                <a:ea typeface="+mn-ea"/>
                <a:cs typeface="Calibri" panose="020F0502020204030204" pitchFamily="34" charset="0"/>
              </a:rPr>
              <a:t>LT</a:t>
            </a:r>
            <a:r>
              <a:rPr lang="it-IT" sz="1800" kern="1200" spc="0" dirty="0">
                <a:solidFill>
                  <a:prstClr val="white"/>
                </a:solidFill>
                <a:latin typeface="Calibri" panose="020F0502020204030204" pitchFamily="34" charset="0"/>
                <a:ea typeface="+mn-ea"/>
                <a:cs typeface="Calibri" panose="020F0502020204030204" pitchFamily="34" charset="0"/>
              </a:rPr>
              <a:t>):</a:t>
            </a:r>
          </a:p>
        </p:txBody>
      </p:sp>
      <p:sp>
        <p:nvSpPr>
          <p:cNvPr id="34" name="TextBox 33">
            <a:extLst>
              <a:ext uri="{FF2B5EF4-FFF2-40B4-BE49-F238E27FC236}">
                <a16:creationId xmlns:a16="http://schemas.microsoft.com/office/drawing/2014/main" id="{D579AF6D-B39C-C741-A969-E6628DF74F58}"/>
              </a:ext>
            </a:extLst>
          </p:cNvPr>
          <p:cNvSpPr txBox="1"/>
          <p:nvPr/>
        </p:nvSpPr>
        <p:spPr>
          <a:xfrm>
            <a:off x="8702216" y="2236303"/>
            <a:ext cx="2852512" cy="369332"/>
          </a:xfrm>
          <a:prstGeom prst="rect">
            <a:avLst/>
          </a:prstGeom>
          <a:noFill/>
        </p:spPr>
        <p:txBody>
          <a:bodyPr wrap="none" rtlCol="0">
            <a:spAutoFit/>
          </a:bodyPr>
          <a:lstStyle/>
          <a:p>
            <a:pPr defTabSz="609585" hangingPunct="1">
              <a:lnSpc>
                <a:spcPct val="100000"/>
              </a:lnSpc>
              <a:spcBef>
                <a:spcPts val="0"/>
              </a:spcBef>
            </a:pPr>
            <a:r>
              <a:rPr lang="it-IT" sz="1800" kern="1200" spc="0" dirty="0">
                <a:solidFill>
                  <a:prstClr val="white"/>
                </a:solidFill>
                <a:latin typeface="Calibri" panose="020F0502020204030204" pitchFamily="34" charset="0"/>
                <a:ea typeface="+mn-ea"/>
                <a:cs typeface="Calibri" panose="020F0502020204030204" pitchFamily="34" charset="0"/>
              </a:rPr>
              <a:t>... e il desorbimento Termico</a:t>
            </a:r>
          </a:p>
        </p:txBody>
      </p:sp>
      <p:pic>
        <p:nvPicPr>
          <p:cNvPr id="35" name="Picture 34">
            <a:extLst>
              <a:ext uri="{FF2B5EF4-FFF2-40B4-BE49-F238E27FC236}">
                <a16:creationId xmlns:a16="http://schemas.microsoft.com/office/drawing/2014/main" id="{510E6B85-54FE-6448-9A1B-077D098BED00}"/>
              </a:ext>
            </a:extLst>
          </p:cNvPr>
          <p:cNvPicPr/>
          <p:nvPr/>
        </p:nvPicPr>
        <p:blipFill rotWithShape="1">
          <a:blip r:embed="rId3"/>
          <a:srcRect l="1350" t="26735" r="54313" b="11339"/>
          <a:stretch/>
        </p:blipFill>
        <p:spPr bwMode="auto">
          <a:xfrm>
            <a:off x="8188303" y="2636412"/>
            <a:ext cx="3997712" cy="3937379"/>
          </a:xfrm>
          <a:prstGeom prst="rect">
            <a:avLst/>
          </a:prstGeom>
          <a:ln>
            <a:noFill/>
          </a:ln>
          <a:extLst>
            <a:ext uri="{53640926-AAD7-44D8-BBD7-CCE9431645EC}">
              <a14:shadowObscured xmlns:a14="http://schemas.microsoft.com/office/drawing/2010/main"/>
            </a:ext>
          </a:extLst>
        </p:spPr>
      </p:pic>
      <p:sp>
        <p:nvSpPr>
          <p:cNvPr id="36" name="Rettangolo 11">
            <a:extLst>
              <a:ext uri="{FF2B5EF4-FFF2-40B4-BE49-F238E27FC236}">
                <a16:creationId xmlns:a16="http://schemas.microsoft.com/office/drawing/2014/main" id="{0D14409A-2D6F-0D48-A9D3-9D6176B5AED5}"/>
              </a:ext>
            </a:extLst>
          </p:cNvPr>
          <p:cNvSpPr/>
          <p:nvPr/>
        </p:nvSpPr>
        <p:spPr>
          <a:xfrm>
            <a:off x="4024847" y="5417665"/>
            <a:ext cx="4000528" cy="830997"/>
          </a:xfrm>
          <a:prstGeom prst="rect">
            <a:avLst/>
          </a:prstGeom>
          <a:solidFill>
            <a:schemeClr val="tx1">
              <a:lumMod val="50000"/>
            </a:schemeClr>
          </a:solidFill>
        </p:spPr>
        <p:txBody>
          <a:bodyPr wrap="square">
            <a:spAutoFit/>
          </a:bodyPr>
          <a:lstStyle/>
          <a:p>
            <a:pPr defTabSz="609585" hangingPunct="1">
              <a:lnSpc>
                <a:spcPct val="100000"/>
              </a:lnSpc>
              <a:spcBef>
                <a:spcPts val="0"/>
              </a:spcBef>
            </a:pPr>
            <a:r>
              <a:rPr lang="fr-FR" sz="1200" b="1" kern="1200" spc="0" dirty="0">
                <a:solidFill>
                  <a:prstClr val="white"/>
                </a:solidFill>
                <a:latin typeface="Calibri" panose="020F0502020204030204" pitchFamily="34" charset="0"/>
                <a:ea typeface="+mn-ea"/>
                <a:cs typeface="Calibri" panose="020F0502020204030204" pitchFamily="34" charset="0"/>
              </a:rPr>
              <a:t>L. </a:t>
            </a:r>
            <a:r>
              <a:rPr lang="fr-FR" sz="1200" b="1" kern="1200" spc="0" dirty="0" err="1">
                <a:solidFill>
                  <a:prstClr val="white"/>
                </a:solidFill>
                <a:latin typeface="Calibri" panose="020F0502020204030204" pitchFamily="34" charset="0"/>
                <a:ea typeface="+mn-ea"/>
                <a:cs typeface="Calibri" panose="020F0502020204030204" pitchFamily="34" charset="0"/>
              </a:rPr>
              <a:t>Spallino</a:t>
            </a:r>
            <a:r>
              <a:rPr lang="fr-FR" sz="1200" b="1" kern="1200" spc="0" dirty="0">
                <a:solidFill>
                  <a:prstClr val="white"/>
                </a:solidFill>
                <a:latin typeface="Calibri" panose="020F0502020204030204" pitchFamily="34" charset="0"/>
                <a:ea typeface="+mn-ea"/>
                <a:cs typeface="Calibri" panose="020F0502020204030204" pitchFamily="34" charset="0"/>
              </a:rPr>
              <a:t>, M. </a:t>
            </a:r>
            <a:r>
              <a:rPr lang="fr-FR" sz="1200" b="1" kern="1200" spc="0" dirty="0" err="1">
                <a:solidFill>
                  <a:prstClr val="white"/>
                </a:solidFill>
                <a:latin typeface="Calibri" panose="020F0502020204030204" pitchFamily="34" charset="0"/>
                <a:ea typeface="+mn-ea"/>
                <a:cs typeface="Calibri" panose="020F0502020204030204" pitchFamily="34" charset="0"/>
              </a:rPr>
              <a:t>Angelucci</a:t>
            </a:r>
            <a:r>
              <a:rPr lang="fr-FR" sz="1200" b="1" kern="1200" spc="0" dirty="0">
                <a:solidFill>
                  <a:prstClr val="white"/>
                </a:solidFill>
                <a:latin typeface="Calibri" panose="020F0502020204030204" pitchFamily="34" charset="0"/>
                <a:ea typeface="+mn-ea"/>
                <a:cs typeface="Calibri" panose="020F0502020204030204" pitchFamily="34" charset="0"/>
              </a:rPr>
              <a:t>, R. </a:t>
            </a:r>
            <a:r>
              <a:rPr lang="fr-FR" sz="1200" b="1" kern="1200" spc="0" dirty="0" err="1">
                <a:solidFill>
                  <a:prstClr val="white"/>
                </a:solidFill>
                <a:latin typeface="Calibri" panose="020F0502020204030204" pitchFamily="34" charset="0"/>
                <a:ea typeface="+mn-ea"/>
                <a:cs typeface="Calibri" panose="020F0502020204030204" pitchFamily="34" charset="0"/>
              </a:rPr>
              <a:t>Larciprete</a:t>
            </a:r>
            <a:r>
              <a:rPr lang="fr-FR" sz="1200" b="1" kern="1200" spc="0" dirty="0">
                <a:solidFill>
                  <a:prstClr val="white"/>
                </a:solidFill>
                <a:latin typeface="Calibri" panose="020F0502020204030204" pitchFamily="34" charset="0"/>
                <a:ea typeface="+mn-ea"/>
                <a:cs typeface="Calibri" panose="020F0502020204030204" pitchFamily="34" charset="0"/>
              </a:rPr>
              <a:t>, R. </a:t>
            </a:r>
            <a:r>
              <a:rPr lang="fr-FR" sz="1200" b="1" kern="1200" spc="0" dirty="0" err="1">
                <a:solidFill>
                  <a:prstClr val="white"/>
                </a:solidFill>
                <a:latin typeface="Calibri" panose="020F0502020204030204" pitchFamily="34" charset="0"/>
                <a:ea typeface="+mn-ea"/>
                <a:cs typeface="Calibri" panose="020F0502020204030204" pitchFamily="34" charset="0"/>
              </a:rPr>
              <a:t>Cimino</a:t>
            </a:r>
            <a:r>
              <a:rPr lang="fr-FR" sz="1200" b="1" kern="1200" spc="0" dirty="0">
                <a:solidFill>
                  <a:prstClr val="white"/>
                </a:solidFill>
                <a:latin typeface="Calibri" panose="020F0502020204030204" pitchFamily="34" charset="0"/>
                <a:ea typeface="+mn-ea"/>
                <a:cs typeface="Calibri" panose="020F0502020204030204" pitchFamily="34" charset="0"/>
              </a:rPr>
              <a:t>, </a:t>
            </a:r>
          </a:p>
          <a:p>
            <a:pPr defTabSz="609585" hangingPunct="1">
              <a:lnSpc>
                <a:spcPct val="100000"/>
              </a:lnSpc>
              <a:spcBef>
                <a:spcPts val="0"/>
              </a:spcBef>
            </a:pPr>
            <a:r>
              <a:rPr lang="fr-FR" sz="1200" b="1" kern="1200" spc="0" dirty="0" err="1">
                <a:solidFill>
                  <a:prstClr val="white"/>
                </a:solidFill>
                <a:latin typeface="Calibri" panose="020F0502020204030204" pitchFamily="34" charset="0"/>
                <a:ea typeface="+mn-ea"/>
                <a:cs typeface="Calibri" panose="020F0502020204030204" pitchFamily="34" charset="0"/>
              </a:rPr>
              <a:t>Appl</a:t>
            </a:r>
            <a:r>
              <a:rPr lang="fr-FR" sz="1200" b="1" kern="1200" spc="0" dirty="0">
                <a:solidFill>
                  <a:prstClr val="white"/>
                </a:solidFill>
                <a:latin typeface="Calibri" panose="020F0502020204030204" pitchFamily="34" charset="0"/>
                <a:ea typeface="+mn-ea"/>
                <a:cs typeface="Calibri" panose="020F0502020204030204" pitchFamily="34" charset="0"/>
              </a:rPr>
              <a:t>. Phys. </a:t>
            </a:r>
            <a:r>
              <a:rPr lang="fr-FR" sz="1200" b="1" kern="1200" spc="0" dirty="0" err="1">
                <a:solidFill>
                  <a:prstClr val="white"/>
                </a:solidFill>
                <a:latin typeface="Calibri" panose="020F0502020204030204" pitchFamily="34" charset="0"/>
                <a:ea typeface="+mn-ea"/>
                <a:cs typeface="Calibri" panose="020F0502020204030204" pitchFamily="34" charset="0"/>
              </a:rPr>
              <a:t>Lett</a:t>
            </a:r>
            <a:r>
              <a:rPr lang="fr-FR" sz="1200" b="1" kern="1200" spc="0" dirty="0">
                <a:solidFill>
                  <a:prstClr val="white"/>
                </a:solidFill>
                <a:latin typeface="Calibri" panose="020F0502020204030204" pitchFamily="34" charset="0"/>
                <a:ea typeface="+mn-ea"/>
                <a:cs typeface="Calibri" panose="020F0502020204030204" pitchFamily="34" charset="0"/>
              </a:rPr>
              <a:t>. 114, 153103 (2019)</a:t>
            </a:r>
          </a:p>
          <a:p>
            <a:pPr defTabSz="609585" hangingPunct="1">
              <a:lnSpc>
                <a:spcPct val="100000"/>
              </a:lnSpc>
              <a:spcBef>
                <a:spcPts val="0"/>
              </a:spcBef>
            </a:pPr>
            <a:r>
              <a:rPr lang="en-US" sz="1200" b="1" kern="1200" spc="0" dirty="0">
                <a:solidFill>
                  <a:prstClr val="white"/>
                </a:solidFill>
                <a:latin typeface="Calibri" panose="020F0502020204030204" pitchFamily="34" charset="0"/>
                <a:ea typeface="+mn-ea"/>
                <a:cs typeface="Calibri" panose="020F0502020204030204" pitchFamily="34" charset="0"/>
              </a:rPr>
              <a:t>L. </a:t>
            </a:r>
            <a:r>
              <a:rPr lang="en-US" sz="1200" b="1" kern="1200" spc="0" dirty="0" err="1">
                <a:solidFill>
                  <a:prstClr val="white"/>
                </a:solidFill>
                <a:latin typeface="Calibri" panose="020F0502020204030204" pitchFamily="34" charset="0"/>
                <a:ea typeface="+mn-ea"/>
                <a:cs typeface="Calibri" panose="020F0502020204030204" pitchFamily="34" charset="0"/>
              </a:rPr>
              <a:t>Spallino</a:t>
            </a:r>
            <a:r>
              <a:rPr lang="en-US" sz="1200" b="1" kern="1200" spc="0" dirty="0">
                <a:solidFill>
                  <a:prstClr val="white"/>
                </a:solidFill>
                <a:latin typeface="Calibri" panose="020F0502020204030204" pitchFamily="34" charset="0"/>
                <a:ea typeface="+mn-ea"/>
                <a:cs typeface="Calibri" panose="020F0502020204030204" pitchFamily="34" charset="0"/>
              </a:rPr>
              <a:t>, M. </a:t>
            </a:r>
            <a:r>
              <a:rPr lang="en-US" sz="1200" b="1" kern="1200" spc="0" dirty="0" err="1">
                <a:solidFill>
                  <a:prstClr val="white"/>
                </a:solidFill>
                <a:latin typeface="Calibri" panose="020F0502020204030204" pitchFamily="34" charset="0"/>
                <a:ea typeface="+mn-ea"/>
                <a:cs typeface="Calibri" panose="020F0502020204030204" pitchFamily="34" charset="0"/>
              </a:rPr>
              <a:t>Angelucci</a:t>
            </a:r>
            <a:r>
              <a:rPr lang="en-US" sz="1200" b="1" kern="1200" spc="0" dirty="0">
                <a:solidFill>
                  <a:prstClr val="white"/>
                </a:solidFill>
                <a:latin typeface="Calibri" panose="020F0502020204030204" pitchFamily="34" charset="0"/>
                <a:ea typeface="+mn-ea"/>
                <a:cs typeface="Calibri" panose="020F0502020204030204" pitchFamily="34" charset="0"/>
              </a:rPr>
              <a:t> and R. Cimino, </a:t>
            </a:r>
            <a:r>
              <a:rPr lang="en-US" sz="1200" b="1" kern="1200" spc="0" dirty="0" err="1">
                <a:solidFill>
                  <a:prstClr val="white"/>
                </a:solidFill>
                <a:latin typeface="Calibri" panose="020F0502020204030204" pitchFamily="34" charset="0"/>
                <a:ea typeface="+mn-ea"/>
                <a:cs typeface="Calibri" panose="020F0502020204030204" pitchFamily="34" charset="0"/>
              </a:rPr>
              <a:t>Phy</a:t>
            </a:r>
            <a:r>
              <a:rPr lang="en-US" sz="1200" b="1" kern="1200" spc="0" dirty="0">
                <a:solidFill>
                  <a:prstClr val="white"/>
                </a:solidFill>
                <a:latin typeface="Calibri" panose="020F0502020204030204" pitchFamily="34" charset="0"/>
                <a:ea typeface="+mn-ea"/>
                <a:cs typeface="Calibri" panose="020F0502020204030204" pitchFamily="34" charset="0"/>
              </a:rPr>
              <a:t>. Rev. ACC. &amp; BEAMS 23, 063201 (2020)</a:t>
            </a:r>
          </a:p>
        </p:txBody>
      </p:sp>
      <p:sp>
        <p:nvSpPr>
          <p:cNvPr id="38" name="Rectangle 37">
            <a:extLst>
              <a:ext uri="{FF2B5EF4-FFF2-40B4-BE49-F238E27FC236}">
                <a16:creationId xmlns:a16="http://schemas.microsoft.com/office/drawing/2014/main" id="{2CCE4855-2D61-DF4F-856C-AC2AACE1DA32}"/>
              </a:ext>
            </a:extLst>
          </p:cNvPr>
          <p:cNvSpPr/>
          <p:nvPr/>
        </p:nvSpPr>
        <p:spPr>
          <a:xfrm>
            <a:off x="4294865" y="1384248"/>
            <a:ext cx="3673698" cy="420564"/>
          </a:xfrm>
          <a:prstGeom prst="rect">
            <a:avLst/>
          </a:prstGeom>
        </p:spPr>
        <p:txBody>
          <a:bodyPr wrap="none">
            <a:spAutoFit/>
          </a:bodyPr>
          <a:lstStyle/>
          <a:p>
            <a:pPr marL="380990" indent="-380990" defTabSz="609585" hangingPunct="1">
              <a:lnSpc>
                <a:spcPct val="100000"/>
              </a:lnSpc>
              <a:spcBef>
                <a:spcPts val="0"/>
              </a:spcBef>
              <a:buFont typeface="Wingdings" pitchFamily="2" charset="2"/>
              <a:buChar char="Ø"/>
            </a:pPr>
            <a:r>
              <a:rPr lang="en-GB" sz="2133" kern="1200" spc="0" dirty="0">
                <a:solidFill>
                  <a:prstClr val="white"/>
                </a:solidFill>
                <a:latin typeface="Calibri" panose="020F0502020204030204" pitchFamily="34" charset="0"/>
                <a:ea typeface="+mn-ea"/>
                <a:cs typeface="Calibri" panose="020F0502020204030204" pitchFamily="34" charset="0"/>
              </a:rPr>
              <a:t>Photon Induced desorption </a:t>
            </a:r>
          </a:p>
        </p:txBody>
      </p:sp>
      <p:sp>
        <p:nvSpPr>
          <p:cNvPr id="40" name="Right Arrow 39">
            <a:extLst>
              <a:ext uri="{FF2B5EF4-FFF2-40B4-BE49-F238E27FC236}">
                <a16:creationId xmlns:a16="http://schemas.microsoft.com/office/drawing/2014/main" id="{C227EF65-1B10-814F-9B1A-3F2AE496C607}"/>
              </a:ext>
            </a:extLst>
          </p:cNvPr>
          <p:cNvSpPr/>
          <p:nvPr/>
        </p:nvSpPr>
        <p:spPr>
          <a:xfrm>
            <a:off x="6551753" y="5995589"/>
            <a:ext cx="1645751" cy="296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1">
              <a:lnSpc>
                <a:spcPct val="100000"/>
              </a:lnSpc>
              <a:spcBef>
                <a:spcPts val="0"/>
              </a:spcBef>
            </a:pPr>
            <a:endParaRPr lang="it-IT" sz="2400" kern="1200" spc="0">
              <a:solidFill>
                <a:prstClr val="white"/>
              </a:solidFill>
              <a:latin typeface="Century Gothic" panose="020B0502020202020204"/>
            </a:endParaRPr>
          </a:p>
        </p:txBody>
      </p:sp>
      <p:sp>
        <p:nvSpPr>
          <p:cNvPr id="41" name="Right Arrow 40">
            <a:extLst>
              <a:ext uri="{FF2B5EF4-FFF2-40B4-BE49-F238E27FC236}">
                <a16:creationId xmlns:a16="http://schemas.microsoft.com/office/drawing/2014/main" id="{EA0FD027-733F-E645-8358-374CED88A2AB}"/>
              </a:ext>
            </a:extLst>
          </p:cNvPr>
          <p:cNvSpPr/>
          <p:nvPr/>
        </p:nvSpPr>
        <p:spPr>
          <a:xfrm rot="10800000">
            <a:off x="3793003" y="4922455"/>
            <a:ext cx="1645751" cy="296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1">
              <a:lnSpc>
                <a:spcPct val="100000"/>
              </a:lnSpc>
              <a:spcBef>
                <a:spcPts val="0"/>
              </a:spcBef>
            </a:pPr>
            <a:endParaRPr lang="it-IT" sz="2400" kern="1200" spc="0">
              <a:solidFill>
                <a:prstClr val="white"/>
              </a:solidFill>
              <a:latin typeface="Century Gothic" panose="020B0502020202020204"/>
            </a:endParaRPr>
          </a:p>
        </p:txBody>
      </p:sp>
    </p:spTree>
    <p:extLst>
      <p:ext uri="{BB962C8B-B14F-4D97-AF65-F5344CB8AC3E}">
        <p14:creationId xmlns:p14="http://schemas.microsoft.com/office/powerpoint/2010/main" val="1691137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6">
            <a:extLst>
              <a:ext uri="{FF2B5EF4-FFF2-40B4-BE49-F238E27FC236}">
                <a16:creationId xmlns:a16="http://schemas.microsoft.com/office/drawing/2014/main" id="{EA185066-2E99-904C-84AC-CF8B8E332F03}"/>
              </a:ext>
            </a:extLst>
          </p:cNvPr>
          <p:cNvPicPr>
            <a:picLocks noChangeAspect="1"/>
          </p:cNvPicPr>
          <p:nvPr/>
        </p:nvPicPr>
        <p:blipFill rotWithShape="1">
          <a:blip r:embed="rId2" cstate="hqprint">
            <a:alphaModFix amt="64000"/>
            <a:extLst>
              <a:ext uri="{28A0092B-C50C-407E-A947-70E740481C1C}">
                <a14:useLocalDpi xmlns:a14="http://schemas.microsoft.com/office/drawing/2010/main"/>
              </a:ext>
            </a:extLst>
          </a:blip>
          <a:srcRect b="17833"/>
          <a:stretch/>
        </p:blipFill>
        <p:spPr>
          <a:xfrm>
            <a:off x="0" y="943397"/>
            <a:ext cx="12192000" cy="5914604"/>
          </a:xfrm>
          <a:prstGeom prst="rect">
            <a:avLst/>
          </a:prstGeom>
        </p:spPr>
      </p:pic>
      <p:grpSp>
        <p:nvGrpSpPr>
          <p:cNvPr id="16" name="Gruppo 11">
            <a:extLst>
              <a:ext uri="{FF2B5EF4-FFF2-40B4-BE49-F238E27FC236}">
                <a16:creationId xmlns:a16="http://schemas.microsoft.com/office/drawing/2014/main" id="{256FF690-760E-2E48-A98A-269837C7DF9E}"/>
              </a:ext>
            </a:extLst>
          </p:cNvPr>
          <p:cNvGrpSpPr/>
          <p:nvPr/>
        </p:nvGrpSpPr>
        <p:grpSpPr>
          <a:xfrm>
            <a:off x="1323126" y="1305368"/>
            <a:ext cx="6459917" cy="465085"/>
            <a:chOff x="2123092" y="3340245"/>
            <a:chExt cx="7830203" cy="620113"/>
          </a:xfrm>
        </p:grpSpPr>
        <p:sp>
          <p:nvSpPr>
            <p:cNvPr id="17" name="Rettangolo arrotondato 4">
              <a:extLst>
                <a:ext uri="{FF2B5EF4-FFF2-40B4-BE49-F238E27FC236}">
                  <a16:creationId xmlns:a16="http://schemas.microsoft.com/office/drawing/2014/main" id="{1F14B39C-10F5-1148-A525-C7B9B7A3438A}"/>
                </a:ext>
              </a:extLst>
            </p:cNvPr>
            <p:cNvSpPr/>
            <p:nvPr/>
          </p:nvSpPr>
          <p:spPr>
            <a:xfrm>
              <a:off x="2249214" y="3342290"/>
              <a:ext cx="7577958" cy="105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1">
                <a:lnSpc>
                  <a:spcPct val="100000"/>
                </a:lnSpc>
                <a:spcBef>
                  <a:spcPts val="0"/>
                </a:spcBef>
              </a:pPr>
              <a:endParaRPr lang="en-GB" sz="1800" kern="1200" spc="0">
                <a:solidFill>
                  <a:prstClr val="white"/>
                </a:solidFill>
                <a:latin typeface="Calibri" panose="020F0502020204030204" pitchFamily="34" charset="0"/>
                <a:cs typeface="Calibri" panose="020F0502020204030204" pitchFamily="34" charset="0"/>
              </a:endParaRPr>
            </a:p>
          </p:txBody>
        </p:sp>
        <p:sp>
          <p:nvSpPr>
            <p:cNvPr id="18" name="Freccia giù 5">
              <a:extLst>
                <a:ext uri="{FF2B5EF4-FFF2-40B4-BE49-F238E27FC236}">
                  <a16:creationId xmlns:a16="http://schemas.microsoft.com/office/drawing/2014/main" id="{5A8019C1-56BE-284C-A931-45598F10A971}"/>
                </a:ext>
              </a:extLst>
            </p:cNvPr>
            <p:cNvSpPr/>
            <p:nvPr/>
          </p:nvSpPr>
          <p:spPr>
            <a:xfrm>
              <a:off x="9463523" y="3340247"/>
              <a:ext cx="489772" cy="6201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1">
                <a:lnSpc>
                  <a:spcPct val="100000"/>
                </a:lnSpc>
                <a:spcBef>
                  <a:spcPts val="0"/>
                </a:spcBef>
              </a:pPr>
              <a:endParaRPr lang="en-GB" sz="1800" kern="1200" spc="0">
                <a:solidFill>
                  <a:prstClr val="white"/>
                </a:solidFill>
                <a:latin typeface="Calibri" panose="020F0502020204030204" pitchFamily="34" charset="0"/>
                <a:cs typeface="Calibri" panose="020F0502020204030204" pitchFamily="34" charset="0"/>
              </a:endParaRPr>
            </a:p>
          </p:txBody>
        </p:sp>
        <p:sp>
          <p:nvSpPr>
            <p:cNvPr id="19" name="Freccia giù 6">
              <a:extLst>
                <a:ext uri="{FF2B5EF4-FFF2-40B4-BE49-F238E27FC236}">
                  <a16:creationId xmlns:a16="http://schemas.microsoft.com/office/drawing/2014/main" id="{9626C3F9-98DD-2C41-8352-563B6B02ED60}"/>
                </a:ext>
              </a:extLst>
            </p:cNvPr>
            <p:cNvSpPr/>
            <p:nvPr/>
          </p:nvSpPr>
          <p:spPr>
            <a:xfrm>
              <a:off x="2123092" y="3340246"/>
              <a:ext cx="489772" cy="6201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1">
                <a:lnSpc>
                  <a:spcPct val="100000"/>
                </a:lnSpc>
                <a:spcBef>
                  <a:spcPts val="0"/>
                </a:spcBef>
              </a:pPr>
              <a:endParaRPr lang="en-GB" sz="1800" kern="1200" spc="0">
                <a:solidFill>
                  <a:prstClr val="white"/>
                </a:solidFill>
                <a:latin typeface="Calibri" panose="020F0502020204030204" pitchFamily="34" charset="0"/>
                <a:cs typeface="Calibri" panose="020F0502020204030204" pitchFamily="34" charset="0"/>
              </a:endParaRPr>
            </a:p>
          </p:txBody>
        </p:sp>
        <p:sp>
          <p:nvSpPr>
            <p:cNvPr id="20" name="Freccia giù 7">
              <a:extLst>
                <a:ext uri="{FF2B5EF4-FFF2-40B4-BE49-F238E27FC236}">
                  <a16:creationId xmlns:a16="http://schemas.microsoft.com/office/drawing/2014/main" id="{8567B4BC-A3D7-6B49-BC85-A3F4A0B8983F}"/>
                </a:ext>
              </a:extLst>
            </p:cNvPr>
            <p:cNvSpPr/>
            <p:nvPr/>
          </p:nvSpPr>
          <p:spPr>
            <a:xfrm>
              <a:off x="5841647" y="3340245"/>
              <a:ext cx="489772" cy="6201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1">
                <a:lnSpc>
                  <a:spcPct val="100000"/>
                </a:lnSpc>
                <a:spcBef>
                  <a:spcPts val="0"/>
                </a:spcBef>
              </a:pPr>
              <a:endParaRPr lang="en-GB" sz="1800" kern="1200" spc="0">
                <a:solidFill>
                  <a:prstClr val="white"/>
                </a:solidFill>
                <a:latin typeface="Calibri" panose="020F0502020204030204" pitchFamily="34" charset="0"/>
                <a:cs typeface="Calibri" panose="020F0502020204030204" pitchFamily="34" charset="0"/>
              </a:endParaRPr>
            </a:p>
          </p:txBody>
        </p:sp>
      </p:grpSp>
      <p:sp>
        <p:nvSpPr>
          <p:cNvPr id="21" name="Segnaposto contenuto 3">
            <a:extLst>
              <a:ext uri="{FF2B5EF4-FFF2-40B4-BE49-F238E27FC236}">
                <a16:creationId xmlns:a16="http://schemas.microsoft.com/office/drawing/2014/main" id="{CB59C76A-F04B-CC44-B8D6-3E5473C7559D}"/>
              </a:ext>
            </a:extLst>
          </p:cNvPr>
          <p:cNvSpPr txBox="1">
            <a:spLocks/>
          </p:cNvSpPr>
          <p:nvPr/>
        </p:nvSpPr>
        <p:spPr>
          <a:xfrm>
            <a:off x="6342848" y="1726197"/>
            <a:ext cx="2821517" cy="3520536"/>
          </a:xfrm>
          <a:prstGeom prst="rect">
            <a:avLst/>
          </a:prstGeom>
        </p:spPr>
        <p:txBody>
          <a:bodyPr vert="horz" lIns="68580" tIns="34291" rIns="68580" bIns="34291"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defTabSz="609585">
              <a:lnSpc>
                <a:spcPct val="100000"/>
              </a:lnSpc>
              <a:spcBef>
                <a:spcPts val="0"/>
              </a:spcBef>
              <a:buClr>
                <a:srgbClr val="DF2E28"/>
              </a:buClr>
              <a:buNone/>
            </a:pPr>
            <a:r>
              <a:rPr lang="en-GB" b="1" spc="0" dirty="0">
                <a:solidFill>
                  <a:srgbClr val="FFFF00"/>
                </a:solidFill>
                <a:latin typeface="Calibri" panose="020F0502020204030204" pitchFamily="34" charset="0"/>
                <a:cs typeface="Calibri" panose="020F0502020204030204" pitchFamily="34" charset="0"/>
              </a:rPr>
              <a:t>XUV 1  (Low Energy)</a:t>
            </a:r>
          </a:p>
          <a:p>
            <a:pPr marL="457189" indent="-457189" defTabSz="609585">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Small Sample</a:t>
            </a:r>
          </a:p>
          <a:p>
            <a:pPr marL="457189" indent="-457189" defTabSz="609585">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From 10 K</a:t>
            </a:r>
          </a:p>
          <a:p>
            <a:pPr marL="457189" indent="-457189" defTabSz="609585">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WL and </a:t>
            </a:r>
            <a:r>
              <a:rPr lang="en-GB" b="1" spc="0" dirty="0" err="1">
                <a:solidFill>
                  <a:srgbClr val="FFFF00"/>
                </a:solidFill>
                <a:latin typeface="Calibri" panose="020F0502020204030204" pitchFamily="34" charset="0"/>
                <a:cs typeface="Calibri" panose="020F0502020204030204" pitchFamily="34" charset="0"/>
              </a:rPr>
              <a:t>Monoch</a:t>
            </a:r>
            <a:r>
              <a:rPr lang="en-GB" b="1" spc="0" dirty="0">
                <a:solidFill>
                  <a:srgbClr val="FFFF00"/>
                </a:solidFill>
                <a:latin typeface="Calibri" panose="020F0502020204030204" pitchFamily="34" charset="0"/>
                <a:cs typeface="Calibri" panose="020F0502020204030204" pitchFamily="34" charset="0"/>
              </a:rPr>
              <a:t>. Light</a:t>
            </a:r>
          </a:p>
          <a:p>
            <a:pPr marL="457189" indent="-457189" defTabSz="609585">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Energy:  30 -150eV</a:t>
            </a:r>
          </a:p>
        </p:txBody>
      </p:sp>
      <p:sp>
        <p:nvSpPr>
          <p:cNvPr id="22" name="Segnaposto contenuto 3">
            <a:extLst>
              <a:ext uri="{FF2B5EF4-FFF2-40B4-BE49-F238E27FC236}">
                <a16:creationId xmlns:a16="http://schemas.microsoft.com/office/drawing/2014/main" id="{06DC3DDE-D8AF-C945-888D-44FAE7133012}"/>
              </a:ext>
            </a:extLst>
          </p:cNvPr>
          <p:cNvSpPr txBox="1">
            <a:spLocks/>
          </p:cNvSpPr>
          <p:nvPr/>
        </p:nvSpPr>
        <p:spPr>
          <a:xfrm>
            <a:off x="3207015" y="1751574"/>
            <a:ext cx="2975463" cy="3565860"/>
          </a:xfrm>
          <a:prstGeom prst="rect">
            <a:avLst/>
          </a:prstGeom>
        </p:spPr>
        <p:txBody>
          <a:bodyPr vert="horz" lIns="68580" tIns="34291" rIns="68580" bIns="34291"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defTabSz="609585" hangingPunct="0">
              <a:lnSpc>
                <a:spcPct val="100000"/>
              </a:lnSpc>
              <a:spcBef>
                <a:spcPts val="0"/>
              </a:spcBef>
              <a:buClr>
                <a:srgbClr val="DF2E28"/>
              </a:buClr>
              <a:buNone/>
            </a:pPr>
            <a:r>
              <a:rPr lang="en-GB" b="1" spc="0" dirty="0">
                <a:solidFill>
                  <a:srgbClr val="FFFF00"/>
                </a:solidFill>
                <a:latin typeface="Calibri" panose="020F0502020204030204" pitchFamily="34" charset="0"/>
                <a:cs typeface="Calibri" panose="020F0502020204030204" pitchFamily="34" charset="0"/>
              </a:rPr>
              <a:t>XUV 2  (High Energy)</a:t>
            </a:r>
          </a:p>
          <a:p>
            <a:pPr marL="0" indent="-457189" defTabSz="609585" hangingPunct="0">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Small Sample</a:t>
            </a:r>
          </a:p>
          <a:p>
            <a:pPr marL="0" indent="-457189" defTabSz="609585" hangingPunct="0">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From 10 K</a:t>
            </a:r>
          </a:p>
          <a:p>
            <a:pPr marL="0" indent="-457189" defTabSz="609585" hangingPunct="0">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WL and  </a:t>
            </a:r>
            <a:r>
              <a:rPr lang="en-GB" b="1" spc="0" dirty="0" err="1">
                <a:solidFill>
                  <a:srgbClr val="FFFF00"/>
                </a:solidFill>
                <a:latin typeface="Calibri" panose="020F0502020204030204" pitchFamily="34" charset="0"/>
                <a:cs typeface="Calibri" panose="020F0502020204030204" pitchFamily="34" charset="0"/>
              </a:rPr>
              <a:t>Monochr</a:t>
            </a:r>
            <a:r>
              <a:rPr lang="en-GB" b="1" spc="0" dirty="0">
                <a:solidFill>
                  <a:srgbClr val="FFFF00"/>
                </a:solidFill>
                <a:latin typeface="Calibri" panose="020F0502020204030204" pitchFamily="34" charset="0"/>
                <a:cs typeface="Calibri" panose="020F0502020204030204" pitchFamily="34" charset="0"/>
              </a:rPr>
              <a:t>. Light</a:t>
            </a:r>
          </a:p>
          <a:p>
            <a:pPr marL="0" indent="-457189" defTabSz="609585" hangingPunct="0">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Energy: 60 - 1000eV</a:t>
            </a:r>
          </a:p>
        </p:txBody>
      </p:sp>
      <p:sp>
        <p:nvSpPr>
          <p:cNvPr id="23" name="Segnaposto contenuto 3">
            <a:extLst>
              <a:ext uri="{FF2B5EF4-FFF2-40B4-BE49-F238E27FC236}">
                <a16:creationId xmlns:a16="http://schemas.microsoft.com/office/drawing/2014/main" id="{428D8DCE-42B8-BF44-B737-198570E10EC6}"/>
              </a:ext>
            </a:extLst>
          </p:cNvPr>
          <p:cNvSpPr txBox="1">
            <a:spLocks/>
          </p:cNvSpPr>
          <p:nvPr/>
        </p:nvSpPr>
        <p:spPr>
          <a:xfrm>
            <a:off x="240637" y="1820573"/>
            <a:ext cx="2706585" cy="1297903"/>
          </a:xfrm>
          <a:prstGeom prst="rect">
            <a:avLst/>
          </a:prstGeom>
        </p:spPr>
        <p:txBody>
          <a:bodyPr vert="horz" wrap="none" lIns="68580" tIns="34291" rIns="68580" bIns="34291"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defTabSz="609585">
              <a:lnSpc>
                <a:spcPct val="100000"/>
              </a:lnSpc>
              <a:spcBef>
                <a:spcPts val="0"/>
              </a:spcBef>
              <a:buClr>
                <a:srgbClr val="DF2E28"/>
              </a:buClr>
              <a:buNone/>
            </a:pPr>
            <a:r>
              <a:rPr lang="en-GB" b="1" spc="0" dirty="0">
                <a:solidFill>
                  <a:srgbClr val="FFFF00"/>
                </a:solidFill>
                <a:latin typeface="Calibri" panose="020F0502020204030204" pitchFamily="34" charset="0"/>
                <a:cs typeface="Calibri" panose="020F0502020204030204" pitchFamily="34" charset="0"/>
              </a:rPr>
              <a:t>WINDY (With CERN)</a:t>
            </a:r>
          </a:p>
          <a:p>
            <a:pPr marL="457189" indent="-457189" defTabSz="609585">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Long Tube</a:t>
            </a:r>
          </a:p>
          <a:p>
            <a:pPr marL="457189" indent="-457189" defTabSz="609585">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From Liquid Nitrogen</a:t>
            </a:r>
          </a:p>
          <a:p>
            <a:pPr marL="457189" indent="-457189" defTabSz="609585">
              <a:lnSpc>
                <a:spcPct val="100000"/>
              </a:lnSpc>
              <a:spcBef>
                <a:spcPts val="0"/>
              </a:spcBef>
              <a:buClr>
                <a:srgbClr val="DF2E28"/>
              </a:buClr>
              <a:buFont typeface="Wingdings" pitchFamily="2" charset="2"/>
              <a:buChar char="q"/>
            </a:pPr>
            <a:r>
              <a:rPr lang="en-GB" b="1" spc="0" dirty="0">
                <a:solidFill>
                  <a:srgbClr val="FFFF00"/>
                </a:solidFill>
                <a:latin typeface="Calibri" panose="020F0502020204030204" pitchFamily="34" charset="0"/>
                <a:cs typeface="Calibri" panose="020F0502020204030204" pitchFamily="34" charset="0"/>
              </a:rPr>
              <a:t>Wight Light (0 ~200 eV)</a:t>
            </a:r>
          </a:p>
        </p:txBody>
      </p:sp>
      <p:pic>
        <p:nvPicPr>
          <p:cNvPr id="26" name="Picture 25" descr="A picture containing sitting, photo, light, yellow&#10;&#10;Description automatically generated">
            <a:extLst>
              <a:ext uri="{FF2B5EF4-FFF2-40B4-BE49-F238E27FC236}">
                <a16:creationId xmlns:a16="http://schemas.microsoft.com/office/drawing/2014/main" id="{B65FD58E-B64B-D145-BD28-1C6416CC3057}"/>
              </a:ext>
            </a:extLst>
          </p:cNvPr>
          <p:cNvPicPr>
            <a:picLocks noChangeAspect="1"/>
          </p:cNvPicPr>
          <p:nvPr/>
        </p:nvPicPr>
        <p:blipFill>
          <a:blip r:embed="rId3"/>
          <a:stretch>
            <a:fillRect/>
          </a:stretch>
        </p:blipFill>
        <p:spPr>
          <a:xfrm>
            <a:off x="9068699" y="1030616"/>
            <a:ext cx="3037904" cy="2354376"/>
          </a:xfrm>
          <a:custGeom>
            <a:avLst/>
            <a:gdLst/>
            <a:ahLst/>
            <a:cxnLst/>
            <a:rect l="l" t="t" r="r" b="b"/>
            <a:pathLst>
              <a:path w="4141760" h="4377846">
                <a:moveTo>
                  <a:pt x="0" y="0"/>
                </a:moveTo>
                <a:lnTo>
                  <a:pt x="4141760" y="0"/>
                </a:lnTo>
                <a:lnTo>
                  <a:pt x="4141760" y="4377846"/>
                </a:lnTo>
                <a:lnTo>
                  <a:pt x="0" y="4377846"/>
                </a:lnTo>
                <a:close/>
              </a:path>
            </a:pathLst>
          </a:custGeom>
        </p:spPr>
      </p:pic>
      <p:sp>
        <p:nvSpPr>
          <p:cNvPr id="62" name="Rectangle 61">
            <a:extLst>
              <a:ext uri="{FF2B5EF4-FFF2-40B4-BE49-F238E27FC236}">
                <a16:creationId xmlns:a16="http://schemas.microsoft.com/office/drawing/2014/main" id="{5D620C47-DF14-B04B-95E6-CFF9AB8E39CF}"/>
              </a:ext>
            </a:extLst>
          </p:cNvPr>
          <p:cNvSpPr/>
          <p:nvPr/>
        </p:nvSpPr>
        <p:spPr>
          <a:xfrm>
            <a:off x="1033452" y="3206706"/>
            <a:ext cx="7419859" cy="502766"/>
          </a:xfrm>
          <a:prstGeom prst="rect">
            <a:avLst/>
          </a:prstGeom>
          <a:solidFill>
            <a:srgbClr val="FF0000"/>
          </a:solidFill>
        </p:spPr>
        <p:txBody>
          <a:bodyPr wrap="square">
            <a:spAutoFit/>
          </a:bodyPr>
          <a:lstStyle/>
          <a:p>
            <a:pPr algn="ctr" defTabSz="609585" hangingPunct="1">
              <a:lnSpc>
                <a:spcPct val="100000"/>
              </a:lnSpc>
              <a:spcAft>
                <a:spcPts val="300"/>
              </a:spcAft>
            </a:pPr>
            <a:r>
              <a:rPr lang="en-GB" sz="2667" b="1" spc="0" dirty="0" err="1">
                <a:solidFill>
                  <a:prstClr val="white"/>
                </a:solidFill>
                <a:latin typeface="Calibri" panose="020F0502020204030204" pitchFamily="34" charset="0"/>
                <a:ea typeface="+mn-ea"/>
                <a:cs typeface="Calibri" panose="020F0502020204030204" pitchFamily="34" charset="0"/>
              </a:rPr>
              <a:t>Studi</a:t>
            </a:r>
            <a:r>
              <a:rPr lang="en-GB" sz="2667" b="1" spc="0" dirty="0">
                <a:solidFill>
                  <a:prstClr val="white"/>
                </a:solidFill>
                <a:latin typeface="Calibri" panose="020F0502020204030204" pitchFamily="34" charset="0"/>
                <a:ea typeface="+mn-ea"/>
                <a:cs typeface="Calibri" panose="020F0502020204030204" pitchFamily="34" charset="0"/>
              </a:rPr>
              <a:t> </a:t>
            </a:r>
            <a:r>
              <a:rPr lang="en-GB" sz="2667" b="1" spc="0" dirty="0" err="1">
                <a:solidFill>
                  <a:prstClr val="white"/>
                </a:solidFill>
                <a:latin typeface="Calibri" panose="020F0502020204030204" pitchFamily="34" charset="0"/>
                <a:ea typeface="+mn-ea"/>
                <a:cs typeface="Calibri" panose="020F0502020204030204" pitchFamily="34" charset="0"/>
              </a:rPr>
              <a:t>preliminari</a:t>
            </a:r>
            <a:r>
              <a:rPr lang="en-GB" sz="2667" b="1" spc="0" dirty="0">
                <a:solidFill>
                  <a:prstClr val="white"/>
                </a:solidFill>
                <a:latin typeface="Calibri" panose="020F0502020204030204" pitchFamily="34" charset="0"/>
                <a:ea typeface="+mn-ea"/>
                <a:cs typeface="Calibri" panose="020F0502020204030204" pitchFamily="34" charset="0"/>
              </a:rPr>
              <a:t> con </a:t>
            </a:r>
            <a:r>
              <a:rPr lang="en-GB" sz="2667" b="1" spc="0" dirty="0" err="1">
                <a:solidFill>
                  <a:prstClr val="white"/>
                </a:solidFill>
                <a:latin typeface="Calibri" panose="020F0502020204030204" pitchFamily="34" charset="0"/>
                <a:ea typeface="+mn-ea"/>
                <a:cs typeface="Calibri" panose="020F0502020204030204" pitchFamily="34" charset="0"/>
              </a:rPr>
              <a:t>LdS</a:t>
            </a:r>
            <a:r>
              <a:rPr lang="en-GB" sz="2667" b="1" spc="0" dirty="0">
                <a:solidFill>
                  <a:prstClr val="white"/>
                </a:solidFill>
                <a:latin typeface="Calibri" panose="020F0502020204030204" pitchFamily="34" charset="0"/>
                <a:ea typeface="+mn-ea"/>
                <a:cs typeface="Calibri" panose="020F0502020204030204" pitchFamily="34" charset="0"/>
              </a:rPr>
              <a:t> </a:t>
            </a:r>
            <a:r>
              <a:rPr lang="en-GB" sz="2667" b="1" spc="0" dirty="0" err="1">
                <a:solidFill>
                  <a:prstClr val="white"/>
                </a:solidFill>
                <a:latin typeface="Calibri" panose="020F0502020204030204" pitchFamily="34" charset="0"/>
                <a:ea typeface="+mn-ea"/>
                <a:cs typeface="Calibri" panose="020F0502020204030204" pitchFamily="34" charset="0"/>
              </a:rPr>
              <a:t>su</a:t>
            </a:r>
            <a:r>
              <a:rPr lang="en-GB" sz="2667" b="1" spc="0" dirty="0">
                <a:solidFill>
                  <a:prstClr val="white"/>
                </a:solidFill>
                <a:latin typeface="Calibri" panose="020F0502020204030204" pitchFamily="34" charset="0"/>
                <a:ea typeface="+mn-ea"/>
                <a:cs typeface="Calibri" panose="020F0502020204030204" pitchFamily="34" charset="0"/>
              </a:rPr>
              <a:t> </a:t>
            </a:r>
            <a:r>
              <a:rPr lang="en-GB" sz="2667" b="1" spc="0" dirty="0" err="1">
                <a:solidFill>
                  <a:prstClr val="white"/>
                </a:solidFill>
                <a:latin typeface="Calibri" panose="020F0502020204030204" pitchFamily="34" charset="0"/>
                <a:ea typeface="+mn-ea"/>
                <a:cs typeface="Calibri" panose="020F0502020204030204" pitchFamily="34" charset="0"/>
              </a:rPr>
              <a:t>campioni</a:t>
            </a:r>
            <a:r>
              <a:rPr lang="en-GB" sz="2667" b="1" spc="0" dirty="0">
                <a:solidFill>
                  <a:prstClr val="white"/>
                </a:solidFill>
                <a:latin typeface="Calibri" panose="020F0502020204030204" pitchFamily="34" charset="0"/>
                <a:ea typeface="+mn-ea"/>
                <a:cs typeface="Calibri" panose="020F0502020204030204" pitchFamily="34" charset="0"/>
              </a:rPr>
              <a:t> </a:t>
            </a:r>
            <a:r>
              <a:rPr lang="en-GB" sz="2667" b="1" spc="0" dirty="0" err="1">
                <a:solidFill>
                  <a:prstClr val="white"/>
                </a:solidFill>
                <a:latin typeface="Calibri" panose="020F0502020204030204" pitchFamily="34" charset="0"/>
                <a:ea typeface="+mn-ea"/>
                <a:cs typeface="Calibri" panose="020F0502020204030204" pitchFamily="34" charset="0"/>
              </a:rPr>
              <a:t>piccoli</a:t>
            </a:r>
            <a:r>
              <a:rPr lang="en-GB" sz="2667" b="1" spc="0" dirty="0">
                <a:solidFill>
                  <a:prstClr val="white"/>
                </a:solidFill>
                <a:latin typeface="Calibri" panose="020F0502020204030204" pitchFamily="34" charset="0"/>
                <a:ea typeface="+mn-ea"/>
                <a:cs typeface="Calibri" panose="020F0502020204030204" pitchFamily="34" charset="0"/>
              </a:rPr>
              <a:t>:</a:t>
            </a:r>
            <a:endParaRPr lang="en-US" sz="2667" b="1" spc="0" dirty="0">
              <a:solidFill>
                <a:prstClr val="white"/>
              </a:solidFill>
              <a:latin typeface="Calibri" panose="020F0502020204030204" pitchFamily="34" charset="0"/>
              <a:ea typeface="+mn-ea"/>
              <a:cs typeface="Calibri" panose="020F0502020204030204" pitchFamily="34" charset="0"/>
            </a:endParaRPr>
          </a:p>
        </p:txBody>
      </p:sp>
      <p:sp>
        <p:nvSpPr>
          <p:cNvPr id="63" name="Rectangle 3">
            <a:extLst>
              <a:ext uri="{FF2B5EF4-FFF2-40B4-BE49-F238E27FC236}">
                <a16:creationId xmlns:a16="http://schemas.microsoft.com/office/drawing/2014/main" id="{79FC57EC-FCA8-1E44-B11C-EC6883C8B089}"/>
              </a:ext>
            </a:extLst>
          </p:cNvPr>
          <p:cNvSpPr>
            <a:spLocks noChangeArrowheads="1"/>
          </p:cNvSpPr>
          <p:nvPr/>
        </p:nvSpPr>
        <p:spPr bwMode="auto">
          <a:xfrm>
            <a:off x="263860" y="377048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hangingPunct="1">
              <a:lnSpc>
                <a:spcPct val="100000"/>
              </a:lnSpc>
              <a:spcBef>
                <a:spcPts val="0"/>
              </a:spcBef>
            </a:pPr>
            <a:endParaRPr lang="en-GB" sz="1800" kern="1200" spc="0">
              <a:solidFill>
                <a:prstClr val="white"/>
              </a:solidFill>
              <a:latin typeface="Calibri" panose="020F0502020204030204" pitchFamily="34" charset="0"/>
              <a:ea typeface="+mn-ea"/>
              <a:cs typeface="Calibri" panose="020F0502020204030204" pitchFamily="34" charset="0"/>
            </a:endParaRPr>
          </a:p>
        </p:txBody>
      </p:sp>
      <p:pic>
        <p:nvPicPr>
          <p:cNvPr id="64" name="Picture 6">
            <a:extLst>
              <a:ext uri="{FF2B5EF4-FFF2-40B4-BE49-F238E27FC236}">
                <a16:creationId xmlns:a16="http://schemas.microsoft.com/office/drawing/2014/main" id="{7F8FBC07-CC4C-3041-8EE0-7ABAF1D93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57" y="3795234"/>
            <a:ext cx="2556761" cy="1880965"/>
          </a:xfrm>
          <a:prstGeom prst="rect">
            <a:avLst/>
          </a:prstGeom>
          <a:solidFill>
            <a:schemeClr val="tx1"/>
          </a:solidFill>
        </p:spPr>
      </p:pic>
      <p:pic>
        <p:nvPicPr>
          <p:cNvPr id="65" name="Immagine 1">
            <a:extLst>
              <a:ext uri="{FF2B5EF4-FFF2-40B4-BE49-F238E27FC236}">
                <a16:creationId xmlns:a16="http://schemas.microsoft.com/office/drawing/2014/main" id="{208437FD-DD49-0243-8D24-748E667EB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912" y="3795234"/>
            <a:ext cx="1854381" cy="1854381"/>
          </a:xfrm>
          <a:prstGeom prst="rect">
            <a:avLst/>
          </a:prstGeom>
          <a:solidFill>
            <a:schemeClr val="tx1"/>
          </a:solidFill>
        </p:spPr>
      </p:pic>
      <p:sp>
        <p:nvSpPr>
          <p:cNvPr id="66" name="Rectangle 7">
            <a:extLst>
              <a:ext uri="{FF2B5EF4-FFF2-40B4-BE49-F238E27FC236}">
                <a16:creationId xmlns:a16="http://schemas.microsoft.com/office/drawing/2014/main" id="{808213BC-3648-0B46-B0B3-A8D9D265F1C3}"/>
              </a:ext>
            </a:extLst>
          </p:cNvPr>
          <p:cNvSpPr>
            <a:spLocks noChangeArrowheads="1"/>
          </p:cNvSpPr>
          <p:nvPr/>
        </p:nvSpPr>
        <p:spPr bwMode="auto">
          <a:xfrm>
            <a:off x="2334397" y="36851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hangingPunct="1">
              <a:lnSpc>
                <a:spcPct val="100000"/>
              </a:lnSpc>
              <a:spcBef>
                <a:spcPts val="0"/>
              </a:spcBef>
            </a:pPr>
            <a:endParaRPr lang="en-GB" sz="1800" kern="1200" spc="0">
              <a:solidFill>
                <a:prstClr val="white"/>
              </a:solidFill>
              <a:latin typeface="Calibri" panose="020F0502020204030204" pitchFamily="34" charset="0"/>
              <a:ea typeface="+mn-ea"/>
              <a:cs typeface="Calibri" panose="020F0502020204030204" pitchFamily="34" charset="0"/>
            </a:endParaRPr>
          </a:p>
        </p:txBody>
      </p:sp>
      <p:pic>
        <p:nvPicPr>
          <p:cNvPr id="67" name="Immagine 23">
            <a:extLst>
              <a:ext uri="{FF2B5EF4-FFF2-40B4-BE49-F238E27FC236}">
                <a16:creationId xmlns:a16="http://schemas.microsoft.com/office/drawing/2014/main" id="{747C2585-9892-984F-986F-D190B12223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0706" y="3795234"/>
            <a:ext cx="1854383" cy="1854383"/>
          </a:xfrm>
          <a:prstGeom prst="rect">
            <a:avLst/>
          </a:prstGeom>
          <a:solidFill>
            <a:schemeClr val="tx1"/>
          </a:solidFill>
        </p:spPr>
      </p:pic>
      <p:pic>
        <p:nvPicPr>
          <p:cNvPr id="68" name="Immagine 1">
            <a:extLst>
              <a:ext uri="{FF2B5EF4-FFF2-40B4-BE49-F238E27FC236}">
                <a16:creationId xmlns:a16="http://schemas.microsoft.com/office/drawing/2014/main" id="{DF58A51A-C110-F84A-B455-0CBC2EA7B7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4338" y="3795234"/>
            <a:ext cx="2073373" cy="1868596"/>
          </a:xfrm>
          <a:prstGeom prst="rect">
            <a:avLst/>
          </a:prstGeom>
          <a:solidFill>
            <a:schemeClr val="tx1"/>
          </a:solidFill>
        </p:spPr>
      </p:pic>
      <p:sp>
        <p:nvSpPr>
          <p:cNvPr id="69" name="Rectangle 11">
            <a:extLst>
              <a:ext uri="{FF2B5EF4-FFF2-40B4-BE49-F238E27FC236}">
                <a16:creationId xmlns:a16="http://schemas.microsoft.com/office/drawing/2014/main" id="{821D3233-CCAA-5844-A31A-B95FBEB8C95E}"/>
              </a:ext>
            </a:extLst>
          </p:cNvPr>
          <p:cNvSpPr>
            <a:spLocks noChangeArrowheads="1"/>
          </p:cNvSpPr>
          <p:nvPr/>
        </p:nvSpPr>
        <p:spPr bwMode="auto">
          <a:xfrm>
            <a:off x="5191677" y="36851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609585" hangingPunct="1">
              <a:lnSpc>
                <a:spcPct val="100000"/>
              </a:lnSpc>
              <a:spcBef>
                <a:spcPts val="0"/>
              </a:spcBef>
            </a:pPr>
            <a:endParaRPr lang="en-GB" sz="1800" kern="1200" spc="0">
              <a:solidFill>
                <a:prstClr val="white"/>
              </a:solidFill>
              <a:latin typeface="Calibri" panose="020F0502020204030204" pitchFamily="34" charset="0"/>
              <a:ea typeface="+mn-ea"/>
              <a:cs typeface="Calibri" panose="020F0502020204030204" pitchFamily="34" charset="0"/>
            </a:endParaRPr>
          </a:p>
        </p:txBody>
      </p:sp>
      <p:pic>
        <p:nvPicPr>
          <p:cNvPr id="70" name="Immagine 6">
            <a:extLst>
              <a:ext uri="{FF2B5EF4-FFF2-40B4-BE49-F238E27FC236}">
                <a16:creationId xmlns:a16="http://schemas.microsoft.com/office/drawing/2014/main" id="{A9D93368-C13C-224D-8053-7F6675FF8EEC}"/>
              </a:ext>
            </a:extLst>
          </p:cNvPr>
          <p:cNvPicPr/>
          <p:nvPr/>
        </p:nvPicPr>
        <p:blipFill>
          <a:blip r:embed="rId8"/>
          <a:stretch>
            <a:fillRect/>
          </a:stretch>
        </p:blipFill>
        <p:spPr>
          <a:xfrm>
            <a:off x="9857603" y="3795233"/>
            <a:ext cx="2073373" cy="1843264"/>
          </a:xfrm>
          <a:prstGeom prst="rect">
            <a:avLst/>
          </a:prstGeom>
          <a:solidFill>
            <a:schemeClr val="tx1"/>
          </a:solidFill>
        </p:spPr>
      </p:pic>
      <p:sp>
        <p:nvSpPr>
          <p:cNvPr id="71" name="TextBox 70">
            <a:extLst>
              <a:ext uri="{FF2B5EF4-FFF2-40B4-BE49-F238E27FC236}">
                <a16:creationId xmlns:a16="http://schemas.microsoft.com/office/drawing/2014/main" id="{839D539A-8B51-204E-B744-ED8BECC1EAE1}"/>
              </a:ext>
            </a:extLst>
          </p:cNvPr>
          <p:cNvSpPr txBox="1"/>
          <p:nvPr/>
        </p:nvSpPr>
        <p:spPr>
          <a:xfrm>
            <a:off x="9974629" y="5723471"/>
            <a:ext cx="1956348" cy="584775"/>
          </a:xfrm>
          <a:prstGeom prst="rect">
            <a:avLst/>
          </a:prstGeom>
          <a:solidFill>
            <a:srgbClr val="7030A0"/>
          </a:solidFill>
        </p:spPr>
        <p:txBody>
          <a:bodyPr wrap="square" rtlCol="0">
            <a:spAutoFit/>
          </a:bodyPr>
          <a:lstStyle/>
          <a:p>
            <a:pPr defTabSz="609585" hangingPunct="1">
              <a:lnSpc>
                <a:spcPct val="100000"/>
              </a:lnSpc>
              <a:spcBef>
                <a:spcPts val="0"/>
              </a:spcBef>
            </a:pPr>
            <a:r>
              <a:rPr lang="en-US" sz="1600" b="1" kern="1200" spc="0" dirty="0">
                <a:solidFill>
                  <a:srgbClr val="FF2600"/>
                </a:solidFill>
                <a:latin typeface="Calibri" panose="020F0502020204030204" pitchFamily="34" charset="0"/>
                <a:ea typeface="+mn-ea"/>
                <a:cs typeface="Calibri" panose="020F0502020204030204" pitchFamily="34" charset="0"/>
              </a:rPr>
              <a:t>XPS Map </a:t>
            </a:r>
            <a:r>
              <a:rPr lang="en-US" sz="1600" kern="1200" spc="0" dirty="0">
                <a:solidFill>
                  <a:prstClr val="white"/>
                </a:solidFill>
                <a:latin typeface="Calibri" panose="020F0502020204030204" pitchFamily="34" charset="0"/>
                <a:ea typeface="+mn-ea"/>
                <a:cs typeface="Calibri" panose="020F0502020204030204" pitchFamily="34" charset="0"/>
              </a:rPr>
              <a:t>of C1s at 284.5 eV</a:t>
            </a:r>
          </a:p>
        </p:txBody>
      </p:sp>
      <p:sp>
        <p:nvSpPr>
          <p:cNvPr id="72" name="Rectangle 71">
            <a:extLst>
              <a:ext uri="{FF2B5EF4-FFF2-40B4-BE49-F238E27FC236}">
                <a16:creationId xmlns:a16="http://schemas.microsoft.com/office/drawing/2014/main" id="{8812F180-0B02-7443-BFF1-716DF9F90712}"/>
              </a:ext>
            </a:extLst>
          </p:cNvPr>
          <p:cNvSpPr/>
          <p:nvPr/>
        </p:nvSpPr>
        <p:spPr>
          <a:xfrm>
            <a:off x="4758558" y="5723471"/>
            <a:ext cx="2441193" cy="584775"/>
          </a:xfrm>
          <a:prstGeom prst="rect">
            <a:avLst/>
          </a:prstGeom>
          <a:solidFill>
            <a:srgbClr val="7030A0"/>
          </a:solidFill>
        </p:spPr>
        <p:txBody>
          <a:bodyPr wrap="square">
            <a:spAutoFit/>
          </a:bodyPr>
          <a:lstStyle/>
          <a:p>
            <a:pPr defTabSz="609585" hangingPunct="1">
              <a:lnSpc>
                <a:spcPct val="100000"/>
              </a:lnSpc>
              <a:spcBef>
                <a:spcPts val="0"/>
              </a:spcBef>
            </a:pPr>
            <a:r>
              <a:rPr lang="en-US" sz="1600" kern="1200" spc="0" dirty="0">
                <a:solidFill>
                  <a:prstClr val="white"/>
                </a:solidFill>
                <a:latin typeface="Calibri" panose="020F0502020204030204" pitchFamily="34" charset="0"/>
                <a:ea typeface="Times New Roman" panose="02020603050405020304" pitchFamily="18" charset="0"/>
                <a:cs typeface="Calibri" panose="020F0502020204030204" pitchFamily="34" charset="0"/>
              </a:rPr>
              <a:t>Contemporary Surface characterization with </a:t>
            </a:r>
            <a:r>
              <a:rPr lang="en-US" sz="1600" b="1" kern="1200" spc="0" dirty="0">
                <a:solidFill>
                  <a:srgbClr val="FF2600"/>
                </a:solidFill>
                <a:latin typeface="Calibri" panose="020F0502020204030204" pitchFamily="34" charset="0"/>
                <a:ea typeface="Times New Roman" panose="02020603050405020304" pitchFamily="18" charset="0"/>
                <a:cs typeface="Calibri" panose="020F0502020204030204" pitchFamily="34" charset="0"/>
              </a:rPr>
              <a:t>SEY</a:t>
            </a:r>
            <a:endParaRPr lang="en-GB" sz="1600" b="1" kern="1200" spc="0" dirty="0">
              <a:solidFill>
                <a:srgbClr val="FF2600"/>
              </a:solidFill>
              <a:latin typeface="Calibri" panose="020F0502020204030204" pitchFamily="34" charset="0"/>
              <a:ea typeface="+mn-ea"/>
              <a:cs typeface="Calibri" panose="020F0502020204030204" pitchFamily="34" charset="0"/>
            </a:endParaRPr>
          </a:p>
        </p:txBody>
      </p:sp>
      <p:sp>
        <p:nvSpPr>
          <p:cNvPr id="73" name="Rectangle 72">
            <a:extLst>
              <a:ext uri="{FF2B5EF4-FFF2-40B4-BE49-F238E27FC236}">
                <a16:creationId xmlns:a16="http://schemas.microsoft.com/office/drawing/2014/main" id="{EB3646D5-1EE9-2A42-A0A4-97239C065499}"/>
              </a:ext>
            </a:extLst>
          </p:cNvPr>
          <p:cNvSpPr/>
          <p:nvPr/>
        </p:nvSpPr>
        <p:spPr>
          <a:xfrm>
            <a:off x="5476334" y="4121671"/>
            <a:ext cx="567784" cy="369332"/>
          </a:xfrm>
          <a:prstGeom prst="rect">
            <a:avLst/>
          </a:prstGeom>
        </p:spPr>
        <p:txBody>
          <a:bodyPr wrap="none">
            <a:spAutoFit/>
          </a:bodyPr>
          <a:lstStyle/>
          <a:p>
            <a:pPr defTabSz="609585" hangingPunct="1">
              <a:lnSpc>
                <a:spcPct val="100000"/>
              </a:lnSpc>
              <a:spcBef>
                <a:spcPts val="0"/>
              </a:spcBef>
            </a:pPr>
            <a:r>
              <a:rPr lang="en-US" sz="1800" kern="1200" spc="0" dirty="0">
                <a:solidFill>
                  <a:prstClr val="white"/>
                </a:solidFill>
                <a:latin typeface="Calibri" panose="020F0502020204030204" pitchFamily="34" charset="0"/>
                <a:ea typeface="Times New Roman" panose="02020603050405020304" pitchFamily="18" charset="0"/>
                <a:cs typeface="Calibri" panose="020F0502020204030204" pitchFamily="34" charset="0"/>
              </a:rPr>
              <a:t>SEY </a:t>
            </a:r>
            <a:endParaRPr lang="en-GB" sz="1800" kern="1200" spc="0" dirty="0">
              <a:solidFill>
                <a:prstClr val="white"/>
              </a:solidFill>
              <a:latin typeface="Calibri" panose="020F0502020204030204" pitchFamily="34" charset="0"/>
              <a:ea typeface="+mn-ea"/>
              <a:cs typeface="Calibri" panose="020F0502020204030204" pitchFamily="34" charset="0"/>
            </a:endParaRPr>
          </a:p>
        </p:txBody>
      </p:sp>
      <p:sp>
        <p:nvSpPr>
          <p:cNvPr id="74" name="Rectangle 73">
            <a:extLst>
              <a:ext uri="{FF2B5EF4-FFF2-40B4-BE49-F238E27FC236}">
                <a16:creationId xmlns:a16="http://schemas.microsoft.com/office/drawing/2014/main" id="{99FA266A-2937-8B49-8615-36B913F9BEC7}"/>
              </a:ext>
            </a:extLst>
          </p:cNvPr>
          <p:cNvSpPr/>
          <p:nvPr/>
        </p:nvSpPr>
        <p:spPr>
          <a:xfrm>
            <a:off x="7659509" y="4373328"/>
            <a:ext cx="582211" cy="369332"/>
          </a:xfrm>
          <a:prstGeom prst="rect">
            <a:avLst/>
          </a:prstGeom>
        </p:spPr>
        <p:txBody>
          <a:bodyPr wrap="none">
            <a:spAutoFit/>
          </a:bodyPr>
          <a:lstStyle/>
          <a:p>
            <a:pPr defTabSz="609585" hangingPunct="1">
              <a:lnSpc>
                <a:spcPct val="100000"/>
              </a:lnSpc>
              <a:spcBef>
                <a:spcPts val="0"/>
              </a:spcBef>
            </a:pPr>
            <a:r>
              <a:rPr lang="en-US" sz="1800" kern="1200" spc="0" dirty="0">
                <a:solidFill>
                  <a:prstClr val="white"/>
                </a:solidFill>
                <a:latin typeface="Calibri" panose="020F0502020204030204" pitchFamily="34" charset="0"/>
                <a:ea typeface="Times New Roman" panose="02020603050405020304" pitchFamily="18" charset="0"/>
                <a:cs typeface="Calibri" panose="020F0502020204030204" pitchFamily="34" charset="0"/>
              </a:rPr>
              <a:t>XPS </a:t>
            </a:r>
            <a:endParaRPr lang="en-GB" sz="1800" kern="1200" spc="0" dirty="0">
              <a:solidFill>
                <a:prstClr val="white"/>
              </a:solidFill>
              <a:latin typeface="Calibri" panose="020F0502020204030204" pitchFamily="34" charset="0"/>
              <a:ea typeface="+mn-ea"/>
              <a:cs typeface="Calibri" panose="020F0502020204030204" pitchFamily="34" charset="0"/>
            </a:endParaRPr>
          </a:p>
        </p:txBody>
      </p:sp>
      <p:sp>
        <p:nvSpPr>
          <p:cNvPr id="75" name="Rectangle 74">
            <a:extLst>
              <a:ext uri="{FF2B5EF4-FFF2-40B4-BE49-F238E27FC236}">
                <a16:creationId xmlns:a16="http://schemas.microsoft.com/office/drawing/2014/main" id="{44F8A558-BCB9-D341-BB9D-4EAA7B085F51}"/>
              </a:ext>
            </a:extLst>
          </p:cNvPr>
          <p:cNvSpPr/>
          <p:nvPr/>
        </p:nvSpPr>
        <p:spPr>
          <a:xfrm>
            <a:off x="7366593" y="5723471"/>
            <a:ext cx="2441193" cy="584775"/>
          </a:xfrm>
          <a:prstGeom prst="rect">
            <a:avLst/>
          </a:prstGeom>
          <a:solidFill>
            <a:srgbClr val="7030A0"/>
          </a:solidFill>
        </p:spPr>
        <p:txBody>
          <a:bodyPr wrap="square">
            <a:spAutoFit/>
          </a:bodyPr>
          <a:lstStyle/>
          <a:p>
            <a:pPr defTabSz="609585" hangingPunct="1">
              <a:lnSpc>
                <a:spcPct val="100000"/>
              </a:lnSpc>
              <a:spcBef>
                <a:spcPts val="0"/>
              </a:spcBef>
            </a:pPr>
            <a:r>
              <a:rPr lang="en-US" sz="1600" kern="1200" spc="0" dirty="0">
                <a:solidFill>
                  <a:prstClr val="white"/>
                </a:solidFill>
                <a:latin typeface="Calibri" panose="020F0502020204030204" pitchFamily="34" charset="0"/>
                <a:ea typeface="Times New Roman" panose="02020603050405020304" pitchFamily="18" charset="0"/>
                <a:cs typeface="Calibri" panose="020F0502020204030204" pitchFamily="34" charset="0"/>
              </a:rPr>
              <a:t>Contemporary Surface characterization with </a:t>
            </a:r>
            <a:r>
              <a:rPr lang="en-US" sz="1600" b="1" kern="1200" spc="0" dirty="0">
                <a:solidFill>
                  <a:srgbClr val="FF2600"/>
                </a:solidFill>
                <a:latin typeface="Calibri" panose="020F0502020204030204" pitchFamily="34" charset="0"/>
                <a:ea typeface="Times New Roman" panose="02020603050405020304" pitchFamily="18" charset="0"/>
                <a:cs typeface="Calibri" panose="020F0502020204030204" pitchFamily="34" charset="0"/>
              </a:rPr>
              <a:t>XPS</a:t>
            </a:r>
            <a:endParaRPr lang="en-GB" sz="1600" b="1" kern="1200" spc="0" dirty="0">
              <a:solidFill>
                <a:srgbClr val="FF2600"/>
              </a:solidFill>
              <a:latin typeface="Calibri" panose="020F0502020204030204" pitchFamily="34" charset="0"/>
              <a:ea typeface="+mn-ea"/>
              <a:cs typeface="Calibri" panose="020F0502020204030204" pitchFamily="34" charset="0"/>
            </a:endParaRPr>
          </a:p>
        </p:txBody>
      </p:sp>
      <p:sp>
        <p:nvSpPr>
          <p:cNvPr id="76" name="TextBox 75">
            <a:extLst>
              <a:ext uri="{FF2B5EF4-FFF2-40B4-BE49-F238E27FC236}">
                <a16:creationId xmlns:a16="http://schemas.microsoft.com/office/drawing/2014/main" id="{9365D493-3B93-FC40-B74A-42104AC9517B}"/>
              </a:ext>
            </a:extLst>
          </p:cNvPr>
          <p:cNvSpPr txBox="1"/>
          <p:nvPr/>
        </p:nvSpPr>
        <p:spPr>
          <a:xfrm>
            <a:off x="337432" y="5723471"/>
            <a:ext cx="2105833" cy="584775"/>
          </a:xfrm>
          <a:prstGeom prst="rect">
            <a:avLst/>
          </a:prstGeom>
          <a:solidFill>
            <a:srgbClr val="7030A0"/>
          </a:solidFill>
        </p:spPr>
        <p:txBody>
          <a:bodyPr wrap="none" rtlCol="0">
            <a:spAutoFit/>
          </a:bodyPr>
          <a:lstStyle/>
          <a:p>
            <a:pPr defTabSz="609585" hangingPunct="1">
              <a:lnSpc>
                <a:spcPct val="100000"/>
              </a:lnSpc>
              <a:spcBef>
                <a:spcPts val="0"/>
              </a:spcBef>
            </a:pPr>
            <a:r>
              <a:rPr lang="en-GB" sz="1600" b="1" kern="1200" spc="0" dirty="0">
                <a:solidFill>
                  <a:srgbClr val="FF2600"/>
                </a:solidFill>
                <a:latin typeface="Calibri" panose="020F0502020204030204" pitchFamily="34" charset="0"/>
                <a:ea typeface="+mn-ea"/>
                <a:cs typeface="Calibri" panose="020F0502020204030204" pitchFamily="34" charset="0"/>
              </a:rPr>
              <a:t>Gas desorption </a:t>
            </a:r>
            <a:r>
              <a:rPr lang="en-GB" sz="1600" kern="1200" spc="0" dirty="0">
                <a:solidFill>
                  <a:prstClr val="white"/>
                </a:solidFill>
                <a:latin typeface="Calibri" panose="020F0502020204030204" pitchFamily="34" charset="0"/>
                <a:ea typeface="+mn-ea"/>
                <a:cs typeface="Calibri" panose="020F0502020204030204" pitchFamily="34" charset="0"/>
              </a:rPr>
              <a:t>during </a:t>
            </a:r>
          </a:p>
          <a:p>
            <a:pPr defTabSz="609585" hangingPunct="1">
              <a:lnSpc>
                <a:spcPct val="100000"/>
              </a:lnSpc>
              <a:spcBef>
                <a:spcPts val="0"/>
              </a:spcBef>
            </a:pPr>
            <a:r>
              <a:rPr lang="en-GB" sz="1600" kern="1200" spc="0" dirty="0">
                <a:solidFill>
                  <a:prstClr val="white"/>
                </a:solidFill>
                <a:latin typeface="Calibri" panose="020F0502020204030204" pitchFamily="34" charset="0"/>
                <a:ea typeface="+mn-ea"/>
                <a:cs typeface="Calibri" panose="020F0502020204030204" pitchFamily="34" charset="0"/>
              </a:rPr>
              <a:t>photon irradiation</a:t>
            </a:r>
          </a:p>
        </p:txBody>
      </p:sp>
      <p:sp>
        <p:nvSpPr>
          <p:cNvPr id="77" name="TextBox 76">
            <a:extLst>
              <a:ext uri="{FF2B5EF4-FFF2-40B4-BE49-F238E27FC236}">
                <a16:creationId xmlns:a16="http://schemas.microsoft.com/office/drawing/2014/main" id="{A7BB98EA-0C0E-E94E-AB66-E6D95E5C14CD}"/>
              </a:ext>
            </a:extLst>
          </p:cNvPr>
          <p:cNvSpPr txBox="1"/>
          <p:nvPr/>
        </p:nvSpPr>
        <p:spPr>
          <a:xfrm>
            <a:off x="2725393" y="5723471"/>
            <a:ext cx="1780872" cy="584775"/>
          </a:xfrm>
          <a:prstGeom prst="rect">
            <a:avLst/>
          </a:prstGeom>
          <a:solidFill>
            <a:srgbClr val="7030A0"/>
          </a:solidFill>
        </p:spPr>
        <p:txBody>
          <a:bodyPr wrap="none" rtlCol="0">
            <a:spAutoFit/>
          </a:bodyPr>
          <a:lstStyle/>
          <a:p>
            <a:pPr defTabSz="609585" hangingPunct="1">
              <a:lnSpc>
                <a:spcPct val="100000"/>
              </a:lnSpc>
              <a:spcBef>
                <a:spcPts val="0"/>
              </a:spcBef>
            </a:pPr>
            <a:r>
              <a:rPr lang="en-GB" sz="1600" b="1" kern="1200" spc="0" dirty="0">
                <a:solidFill>
                  <a:srgbClr val="FF2600"/>
                </a:solidFill>
                <a:latin typeface="Calibri" panose="020F0502020204030204" pitchFamily="34" charset="0"/>
                <a:ea typeface="+mn-ea"/>
                <a:cs typeface="Calibri" panose="020F0502020204030204" pitchFamily="34" charset="0"/>
              </a:rPr>
              <a:t>Photo yield </a:t>
            </a:r>
            <a:r>
              <a:rPr lang="en-GB" sz="1600" kern="1200" spc="0" dirty="0">
                <a:solidFill>
                  <a:prstClr val="white"/>
                </a:solidFill>
                <a:latin typeface="Calibri" panose="020F0502020204030204" pitchFamily="34" charset="0"/>
                <a:ea typeface="+mn-ea"/>
                <a:cs typeface="Calibri" panose="020F0502020204030204" pitchFamily="34" charset="0"/>
              </a:rPr>
              <a:t>during </a:t>
            </a:r>
          </a:p>
          <a:p>
            <a:pPr defTabSz="609585" hangingPunct="1">
              <a:lnSpc>
                <a:spcPct val="100000"/>
              </a:lnSpc>
              <a:spcBef>
                <a:spcPts val="0"/>
              </a:spcBef>
            </a:pPr>
            <a:r>
              <a:rPr lang="en-GB" sz="1600" kern="1200" spc="0" dirty="0">
                <a:solidFill>
                  <a:prstClr val="white"/>
                </a:solidFill>
                <a:latin typeface="Calibri" panose="020F0502020204030204" pitchFamily="34" charset="0"/>
                <a:ea typeface="+mn-ea"/>
                <a:cs typeface="Calibri" panose="020F0502020204030204" pitchFamily="34" charset="0"/>
              </a:rPr>
              <a:t>photon irradiation</a:t>
            </a:r>
          </a:p>
        </p:txBody>
      </p:sp>
      <p:sp>
        <p:nvSpPr>
          <p:cNvPr id="78" name="TextBox 77">
            <a:extLst>
              <a:ext uri="{FF2B5EF4-FFF2-40B4-BE49-F238E27FC236}">
                <a16:creationId xmlns:a16="http://schemas.microsoft.com/office/drawing/2014/main" id="{304E2893-509C-D345-878E-AFAD8D812265}"/>
              </a:ext>
            </a:extLst>
          </p:cNvPr>
          <p:cNvSpPr txBox="1"/>
          <p:nvPr/>
        </p:nvSpPr>
        <p:spPr>
          <a:xfrm>
            <a:off x="337431" y="6362762"/>
            <a:ext cx="11343253" cy="420564"/>
          </a:xfrm>
          <a:prstGeom prst="rect">
            <a:avLst/>
          </a:prstGeom>
          <a:solidFill>
            <a:schemeClr val="tx1"/>
          </a:solidFill>
        </p:spPr>
        <p:txBody>
          <a:bodyPr wrap="square" rtlCol="0">
            <a:spAutoFit/>
          </a:bodyPr>
          <a:lstStyle/>
          <a:p>
            <a:pPr defTabSz="609585" hangingPunct="1">
              <a:lnSpc>
                <a:spcPct val="100000"/>
              </a:lnSpc>
              <a:spcBef>
                <a:spcPts val="0"/>
              </a:spcBef>
            </a:pPr>
            <a:r>
              <a:rPr lang="en-GB" sz="2133" b="1" kern="1200" spc="0" dirty="0" err="1">
                <a:solidFill>
                  <a:srgbClr val="FF2600"/>
                </a:solidFill>
                <a:latin typeface="Calibri" panose="020F0502020204030204" pitchFamily="34" charset="0"/>
                <a:ea typeface="+mn-ea"/>
                <a:cs typeface="Calibri" panose="020F0502020204030204" pitchFamily="34" charset="0"/>
              </a:rPr>
              <a:t>Mostrano</a:t>
            </a:r>
            <a:r>
              <a:rPr lang="en-GB" sz="2133" b="1" kern="1200" spc="0" dirty="0">
                <a:solidFill>
                  <a:srgbClr val="FF2600"/>
                </a:solidFill>
                <a:latin typeface="Calibri" panose="020F0502020204030204" pitchFamily="34" charset="0"/>
                <a:ea typeface="+mn-ea"/>
                <a:cs typeface="Calibri" panose="020F0502020204030204" pitchFamily="34" charset="0"/>
              </a:rPr>
              <a:t> </a:t>
            </a:r>
            <a:r>
              <a:rPr lang="en-GB" sz="2133" b="1" kern="1200" spc="0" dirty="0" err="1">
                <a:solidFill>
                  <a:srgbClr val="FF2600"/>
                </a:solidFill>
                <a:latin typeface="Calibri" panose="020F0502020204030204" pitchFamily="34" charset="0"/>
                <a:ea typeface="+mn-ea"/>
                <a:cs typeface="Calibri" panose="020F0502020204030204" pitchFamily="34" charset="0"/>
              </a:rPr>
              <a:t>l’osservazione</a:t>
            </a:r>
            <a:r>
              <a:rPr lang="en-GB" sz="2133" b="1" kern="1200" spc="0" dirty="0">
                <a:solidFill>
                  <a:srgbClr val="FF2600"/>
                </a:solidFill>
                <a:latin typeface="Calibri" panose="020F0502020204030204" pitchFamily="34" charset="0"/>
                <a:ea typeface="+mn-ea"/>
                <a:cs typeface="Calibri" panose="020F0502020204030204" pitchFamily="34" charset="0"/>
              </a:rPr>
              <a:t> </a:t>
            </a:r>
            <a:r>
              <a:rPr lang="en-GB" sz="2133" b="1" kern="1200" spc="0" dirty="0" err="1">
                <a:solidFill>
                  <a:srgbClr val="FF2600"/>
                </a:solidFill>
                <a:latin typeface="Calibri" panose="020F0502020204030204" pitchFamily="34" charset="0"/>
                <a:ea typeface="+mn-ea"/>
                <a:cs typeface="Calibri" panose="020F0502020204030204" pitchFamily="34" charset="0"/>
              </a:rPr>
              <a:t>diretta</a:t>
            </a:r>
            <a:r>
              <a:rPr lang="en-GB" sz="2133" b="1" kern="1200" spc="0" dirty="0">
                <a:solidFill>
                  <a:srgbClr val="FF2600"/>
                </a:solidFill>
                <a:latin typeface="Calibri" panose="020F0502020204030204" pitchFamily="34" charset="0"/>
                <a:ea typeface="+mn-ea"/>
                <a:cs typeface="Calibri" panose="020F0502020204030204" pitchFamily="34" charset="0"/>
              </a:rPr>
              <a:t> del “photon scrubbing”: </a:t>
            </a:r>
            <a:r>
              <a:rPr lang="en-GB" sz="2133" b="1" kern="1200" spc="0" dirty="0" err="1">
                <a:solidFill>
                  <a:srgbClr val="FF2600"/>
                </a:solidFill>
                <a:latin typeface="Calibri" panose="020F0502020204030204" pitchFamily="34" charset="0"/>
                <a:ea typeface="+mn-ea"/>
                <a:cs typeface="Calibri" panose="020F0502020204030204" pitchFamily="34" charset="0"/>
              </a:rPr>
              <a:t>somiglianze</a:t>
            </a:r>
            <a:r>
              <a:rPr lang="en-GB" sz="2133" b="1" kern="1200" spc="0" dirty="0">
                <a:solidFill>
                  <a:srgbClr val="FF2600"/>
                </a:solidFill>
                <a:latin typeface="Calibri" panose="020F0502020204030204" pitchFamily="34" charset="0"/>
                <a:ea typeface="+mn-ea"/>
                <a:cs typeface="Calibri" panose="020F0502020204030204" pitchFamily="34" charset="0"/>
              </a:rPr>
              <a:t> e </a:t>
            </a:r>
            <a:r>
              <a:rPr lang="en-GB" sz="2133" b="1" kern="1200" spc="0" dirty="0" err="1">
                <a:solidFill>
                  <a:srgbClr val="FF2600"/>
                </a:solidFill>
                <a:latin typeface="Calibri" panose="020F0502020204030204" pitchFamily="34" charset="0"/>
                <a:ea typeface="+mn-ea"/>
                <a:cs typeface="Calibri" panose="020F0502020204030204" pitchFamily="34" charset="0"/>
              </a:rPr>
              <a:t>differenze</a:t>
            </a:r>
            <a:r>
              <a:rPr lang="en-GB" sz="2133" b="1" kern="1200" spc="0" dirty="0">
                <a:solidFill>
                  <a:srgbClr val="FF2600"/>
                </a:solidFill>
                <a:latin typeface="Calibri" panose="020F0502020204030204" pitchFamily="34" charset="0"/>
                <a:ea typeface="+mn-ea"/>
                <a:cs typeface="Calibri" panose="020F0502020204030204" pitchFamily="34" charset="0"/>
              </a:rPr>
              <a:t> con el. scrubbing </a:t>
            </a:r>
          </a:p>
        </p:txBody>
      </p:sp>
      <p:sp>
        <p:nvSpPr>
          <p:cNvPr id="14" name="Titolo 1">
            <a:extLst>
              <a:ext uri="{FF2B5EF4-FFF2-40B4-BE49-F238E27FC236}">
                <a16:creationId xmlns:a16="http://schemas.microsoft.com/office/drawing/2014/main" id="{3114881E-1D7C-C84F-83EF-AE80B66249E2}"/>
              </a:ext>
            </a:extLst>
          </p:cNvPr>
          <p:cNvSpPr>
            <a:spLocks noGrp="1"/>
          </p:cNvSpPr>
          <p:nvPr>
            <p:ph type="title"/>
          </p:nvPr>
        </p:nvSpPr>
        <p:spPr>
          <a:xfrm>
            <a:off x="1240790" y="907815"/>
            <a:ext cx="10539751" cy="554256"/>
          </a:xfrm>
          <a:noFill/>
        </p:spPr>
        <p:txBody>
          <a:bodyPr>
            <a:normAutofit/>
          </a:bodyPr>
          <a:lstStyle/>
          <a:p>
            <a:pPr algn="l"/>
            <a:r>
              <a:rPr lang="en-GB" sz="2400" b="1" cap="none" dirty="0">
                <a:solidFill>
                  <a:srgbClr val="FFFF00"/>
                </a:solidFill>
                <a:latin typeface="Calibri" panose="020F0502020204030204" pitchFamily="34" charset="0"/>
                <a:cs typeface="Calibri" panose="020F0502020204030204" pitchFamily="34" charset="0"/>
              </a:rPr>
              <a:t>Ai  LNF </a:t>
            </a:r>
            <a:r>
              <a:rPr lang="en-GB" sz="2400" b="1" cap="none" dirty="0" err="1">
                <a:solidFill>
                  <a:srgbClr val="FFFF00"/>
                </a:solidFill>
                <a:latin typeface="Calibri" panose="020F0502020204030204" pitchFamily="34" charset="0"/>
                <a:cs typeface="Calibri" panose="020F0502020204030204" pitchFamily="34" charset="0"/>
              </a:rPr>
              <a:t>abbiamo</a:t>
            </a:r>
            <a:r>
              <a:rPr lang="en-GB" sz="2400" b="1" cap="none" dirty="0">
                <a:solidFill>
                  <a:srgbClr val="FFFF00"/>
                </a:solidFill>
                <a:latin typeface="Calibri" panose="020F0502020204030204" pitchFamily="34" charset="0"/>
                <a:cs typeface="Calibri" panose="020F0502020204030204" pitchFamily="34" charset="0"/>
              </a:rPr>
              <a:t> </a:t>
            </a:r>
            <a:r>
              <a:rPr lang="en-GB" sz="2400" b="1" cap="none" dirty="0" err="1">
                <a:solidFill>
                  <a:srgbClr val="FFFF00"/>
                </a:solidFill>
                <a:latin typeface="Calibri" panose="020F0502020204030204" pitchFamily="34" charset="0"/>
                <a:cs typeface="Calibri" panose="020F0502020204030204" pitchFamily="34" charset="0"/>
              </a:rPr>
              <a:t>anche</a:t>
            </a:r>
            <a:r>
              <a:rPr lang="en-GB" sz="2400" b="1" cap="none" dirty="0">
                <a:solidFill>
                  <a:srgbClr val="FFFF00"/>
                </a:solidFill>
                <a:latin typeface="Calibri" panose="020F0502020204030204" pitchFamily="34" charset="0"/>
                <a:cs typeface="Calibri" panose="020F0502020204030204" pitchFamily="34" charset="0"/>
              </a:rPr>
              <a:t> </a:t>
            </a:r>
            <a:r>
              <a:rPr lang="en-GB" sz="2400" b="1" cap="none" dirty="0" err="1">
                <a:solidFill>
                  <a:srgbClr val="FFFF00"/>
                </a:solidFill>
                <a:latin typeface="Calibri" panose="020F0502020204030204" pitchFamily="34" charset="0"/>
                <a:cs typeface="Calibri" panose="020F0502020204030204" pitchFamily="34" charset="0"/>
              </a:rPr>
              <a:t>fotoni</a:t>
            </a:r>
            <a:r>
              <a:rPr lang="en-GB" sz="2400" b="1" cap="none" dirty="0">
                <a:solidFill>
                  <a:srgbClr val="FFFF00"/>
                </a:solidFill>
                <a:latin typeface="Calibri" panose="020F0502020204030204" pitchFamily="34" charset="0"/>
                <a:cs typeface="Calibri" panose="020F0502020204030204" pitchFamily="34" charset="0"/>
              </a:rPr>
              <a:t> </a:t>
            </a:r>
            <a:r>
              <a:rPr lang="en-GB" sz="2400" b="1" cap="none" dirty="0" err="1">
                <a:solidFill>
                  <a:srgbClr val="FFFF00"/>
                </a:solidFill>
                <a:latin typeface="Calibri" panose="020F0502020204030204" pitchFamily="34" charset="0"/>
                <a:cs typeface="Calibri" panose="020F0502020204030204" pitchFamily="34" charset="0"/>
              </a:rPr>
              <a:t>provenienti</a:t>
            </a:r>
            <a:r>
              <a:rPr lang="en-GB" sz="2400" b="1" cap="none" dirty="0">
                <a:solidFill>
                  <a:srgbClr val="FFFF00"/>
                </a:solidFill>
                <a:latin typeface="Calibri" panose="020F0502020204030204" pitchFamily="34" charset="0"/>
                <a:cs typeface="Calibri" panose="020F0502020204030204" pitchFamily="34" charset="0"/>
              </a:rPr>
              <a:t>  </a:t>
            </a:r>
            <a:r>
              <a:rPr lang="en-GB" sz="2400" b="1" cap="none" dirty="0" err="1">
                <a:solidFill>
                  <a:srgbClr val="FFFF00"/>
                </a:solidFill>
                <a:latin typeface="Calibri" panose="020F0502020204030204" pitchFamily="34" charset="0"/>
                <a:cs typeface="Calibri" panose="020F0502020204030204" pitchFamily="34" charset="0"/>
              </a:rPr>
              <a:t>dalle</a:t>
            </a:r>
            <a:r>
              <a:rPr lang="en-GB" sz="2400" b="1" cap="none" dirty="0">
                <a:solidFill>
                  <a:srgbClr val="FFFF00"/>
                </a:solidFill>
                <a:latin typeface="Calibri" panose="020F0502020204030204" pitchFamily="34" charset="0"/>
                <a:cs typeface="Calibri" panose="020F0502020204030204" pitchFamily="34" charset="0"/>
              </a:rPr>
              <a:t> beamlines di DA</a:t>
            </a:r>
            <a:r>
              <a:rPr lang="en-GB" sz="2400" b="1" cap="none" dirty="0">
                <a:solidFill>
                  <a:srgbClr val="FFFF00"/>
                </a:solidFill>
                <a:latin typeface="Symbol" pitchFamily="2" charset="2"/>
                <a:ea typeface="Symbol" charset="2"/>
                <a:cs typeface="Calibri" panose="020F0502020204030204" pitchFamily="34" charset="0"/>
              </a:rPr>
              <a:t>F</a:t>
            </a:r>
            <a:r>
              <a:rPr lang="en-GB" sz="2400" b="1" cap="none" dirty="0">
                <a:solidFill>
                  <a:srgbClr val="FFFF00"/>
                </a:solidFill>
                <a:latin typeface="Calibri" panose="020F0502020204030204" pitchFamily="34" charset="0"/>
                <a:cs typeface="Calibri" panose="020F0502020204030204" pitchFamily="34" charset="0"/>
              </a:rPr>
              <a:t>NE</a:t>
            </a:r>
          </a:p>
        </p:txBody>
      </p:sp>
      <p:graphicFrame>
        <p:nvGraphicFramePr>
          <p:cNvPr id="79" name="Table 78">
            <a:extLst>
              <a:ext uri="{FF2B5EF4-FFF2-40B4-BE49-F238E27FC236}">
                <a16:creationId xmlns:a16="http://schemas.microsoft.com/office/drawing/2014/main" id="{C0DEB537-9631-884B-AAB0-F619DC6302B5}"/>
              </a:ext>
            </a:extLst>
          </p:cNvPr>
          <p:cNvGraphicFramePr>
            <a:graphicFrameLocks noGrp="1"/>
          </p:cNvGraphicFramePr>
          <p:nvPr/>
        </p:nvGraphicFramePr>
        <p:xfrm>
          <a:off x="2253769" y="74917"/>
          <a:ext cx="9526771" cy="868680"/>
        </p:xfrm>
        <a:graphic>
          <a:graphicData uri="http://schemas.openxmlformats.org/drawingml/2006/table">
            <a:tbl>
              <a:tblPr firstRow="1" firstCol="1" bandRow="1">
                <a:tableStyleId>{85BE263C-DBD7-4A20-BB59-AAB30ACAA65A}</a:tableStyleId>
              </a:tblPr>
              <a:tblGrid>
                <a:gridCol w="1072825">
                  <a:extLst>
                    <a:ext uri="{9D8B030D-6E8A-4147-A177-3AD203B41FA5}">
                      <a16:colId xmlns:a16="http://schemas.microsoft.com/office/drawing/2014/main" val="2627803948"/>
                    </a:ext>
                  </a:extLst>
                </a:gridCol>
                <a:gridCol w="4116112">
                  <a:extLst>
                    <a:ext uri="{9D8B030D-6E8A-4147-A177-3AD203B41FA5}">
                      <a16:colId xmlns:a16="http://schemas.microsoft.com/office/drawing/2014/main" val="2103444682"/>
                    </a:ext>
                  </a:extLst>
                </a:gridCol>
                <a:gridCol w="2180831">
                  <a:extLst>
                    <a:ext uri="{9D8B030D-6E8A-4147-A177-3AD203B41FA5}">
                      <a16:colId xmlns:a16="http://schemas.microsoft.com/office/drawing/2014/main" val="744306149"/>
                    </a:ext>
                  </a:extLst>
                </a:gridCol>
                <a:gridCol w="2157003">
                  <a:extLst>
                    <a:ext uri="{9D8B030D-6E8A-4147-A177-3AD203B41FA5}">
                      <a16:colId xmlns:a16="http://schemas.microsoft.com/office/drawing/2014/main" val="2922846487"/>
                    </a:ext>
                  </a:extLst>
                </a:gridCol>
              </a:tblGrid>
              <a:tr h="853440">
                <a:tc>
                  <a:txBody>
                    <a:bodyPr/>
                    <a:lstStyle/>
                    <a:p>
                      <a:pPr algn="ctr">
                        <a:spcAft>
                          <a:spcPts val="0"/>
                        </a:spcAft>
                      </a:pPr>
                      <a:r>
                        <a:rPr lang="en-US" sz="2400" dirty="0">
                          <a:solidFill>
                            <a:srgbClr val="FF0000"/>
                          </a:solidFill>
                          <a:effectLst/>
                          <a:latin typeface="Calibri" panose="020F0502020204030204" pitchFamily="34" charset="0"/>
                          <a:cs typeface="Calibri" panose="020F0502020204030204" pitchFamily="34" charset="0"/>
                        </a:rPr>
                        <a:t>WP1</a:t>
                      </a:r>
                      <a:endParaRPr lang="it-IT" sz="24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Studio comparativo e caratterizzazione del desorbimento stimolato indotto da elettroni e fotoni.</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tx1">
                        <a:lumMod val="50000"/>
                      </a:schemeClr>
                    </a:solidFill>
                  </a:tcPr>
                </a:tc>
                <a:tc>
                  <a:txBody>
                    <a:bodyPr/>
                    <a:lstStyle/>
                    <a:p>
                      <a:pPr algn="ctr">
                        <a:spcAft>
                          <a:spcPts val="0"/>
                        </a:spcAft>
                      </a:pPr>
                      <a:r>
                        <a:rPr lang="en-US" sz="2100" b="1" dirty="0">
                          <a:solidFill>
                            <a:srgbClr val="FF0000"/>
                          </a:solidFill>
                          <a:effectLst/>
                          <a:latin typeface="Calibri" panose="020F0502020204030204" pitchFamily="34" charset="0"/>
                          <a:cs typeface="Calibri" panose="020F0502020204030204" pitchFamily="34" charset="0"/>
                        </a:rPr>
                        <a:t>LNF-INFN</a:t>
                      </a:r>
                      <a:endParaRPr lang="it-IT" sz="2100" b="1" dirty="0">
                        <a:solidFill>
                          <a:srgbClr val="FF0000"/>
                        </a:solidFill>
                        <a:effectLst/>
                        <a:latin typeface="Calibri" panose="020F0502020204030204" pitchFamily="34" charset="0"/>
                        <a:cs typeface="Calibri" panose="020F0502020204030204" pitchFamily="34" charset="0"/>
                      </a:endParaRPr>
                    </a:p>
                    <a:p>
                      <a:pPr algn="ctr">
                        <a:spcAft>
                          <a:spcPts val="0"/>
                        </a:spcAft>
                      </a:pPr>
                      <a:r>
                        <a:rPr lang="en-US" sz="2100" b="1" dirty="0">
                          <a:solidFill>
                            <a:srgbClr val="FF0000"/>
                          </a:solidFill>
                          <a:effectLst/>
                          <a:latin typeface="Calibri" panose="020F0502020204030204" pitchFamily="34" charset="0"/>
                          <a:cs typeface="Calibri" panose="020F0502020204030204" pitchFamily="34" charset="0"/>
                        </a:rPr>
                        <a:t>CERN</a:t>
                      </a:r>
                      <a:endParaRPr lang="it-IT" sz="21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rgbClr val="FF0000"/>
                          </a:solidFill>
                          <a:effectLst/>
                          <a:latin typeface="Calibri" panose="020F0502020204030204" pitchFamily="34" charset="0"/>
                          <a:cs typeface="Calibri" panose="020F0502020204030204" pitchFamily="34" charset="0"/>
                        </a:rPr>
                        <a:t>M. </a:t>
                      </a:r>
                      <a:r>
                        <a:rPr lang="en-US" sz="2100" b="1" dirty="0" err="1">
                          <a:solidFill>
                            <a:srgbClr val="FF0000"/>
                          </a:solidFill>
                          <a:effectLst/>
                          <a:latin typeface="Calibri" panose="020F0502020204030204" pitchFamily="34" charset="0"/>
                          <a:cs typeface="Calibri" panose="020F0502020204030204" pitchFamily="34" charset="0"/>
                        </a:rPr>
                        <a:t>Angelucci</a:t>
                      </a:r>
                      <a:r>
                        <a:rPr lang="en-US" sz="2100" b="1" dirty="0">
                          <a:solidFill>
                            <a:srgbClr val="FF0000"/>
                          </a:solidFill>
                          <a:effectLst/>
                          <a:latin typeface="Calibri" panose="020F0502020204030204" pitchFamily="34" charset="0"/>
                          <a:cs typeface="Calibri" panose="020F0502020204030204" pitchFamily="34" charset="0"/>
                        </a:rPr>
                        <a:t>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rgbClr val="FF0000"/>
                          </a:solidFill>
                          <a:effectLst/>
                          <a:latin typeface="Calibri" panose="020F0502020204030204" pitchFamily="34" charset="0"/>
                          <a:cs typeface="Calibri" panose="020F0502020204030204" pitchFamily="34" charset="0"/>
                        </a:rPr>
                        <a:t>L. </a:t>
                      </a:r>
                      <a:r>
                        <a:rPr lang="en-US" sz="2100" b="1" dirty="0" err="1">
                          <a:solidFill>
                            <a:srgbClr val="FF0000"/>
                          </a:solidFill>
                          <a:effectLst/>
                          <a:latin typeface="Calibri" panose="020F0502020204030204" pitchFamily="34" charset="0"/>
                          <a:cs typeface="Calibri" panose="020F0502020204030204" pitchFamily="34" charset="0"/>
                        </a:rPr>
                        <a:t>Spallino</a:t>
                      </a:r>
                      <a:endParaRPr lang="it-IT" sz="2100" b="1" dirty="0">
                        <a:solidFill>
                          <a:srgbClr val="FF0000"/>
                        </a:solidFill>
                        <a:effectLst/>
                        <a:latin typeface="Calibri" panose="020F0502020204030204" pitchFamily="34" charset="0"/>
                        <a:cs typeface="Calibri" panose="020F0502020204030204" pitchFamily="34" charset="0"/>
                      </a:endParaRPr>
                    </a:p>
                  </a:txBody>
                  <a:tcPr marL="68580" marR="68580" marT="0" marB="0">
                    <a:solidFill>
                      <a:schemeClr val="tx2"/>
                    </a:solidFill>
                  </a:tcPr>
                </a:tc>
                <a:extLst>
                  <a:ext uri="{0D108BD9-81ED-4DB2-BD59-A6C34878D82A}">
                    <a16:rowId xmlns:a16="http://schemas.microsoft.com/office/drawing/2014/main" val="1890627224"/>
                  </a:ext>
                </a:extLst>
              </a:tr>
            </a:tbl>
          </a:graphicData>
        </a:graphic>
      </p:graphicFrame>
    </p:spTree>
    <p:extLst>
      <p:ext uri="{BB962C8B-B14F-4D97-AF65-F5344CB8AC3E}">
        <p14:creationId xmlns:p14="http://schemas.microsoft.com/office/powerpoint/2010/main" val="1188514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 name="Table 78">
            <a:extLst>
              <a:ext uri="{FF2B5EF4-FFF2-40B4-BE49-F238E27FC236}">
                <a16:creationId xmlns:a16="http://schemas.microsoft.com/office/drawing/2014/main" id="{C0DEB537-9631-884B-AAB0-F619DC6302B5}"/>
              </a:ext>
            </a:extLst>
          </p:cNvPr>
          <p:cNvGraphicFramePr>
            <a:graphicFrameLocks noGrp="1"/>
          </p:cNvGraphicFramePr>
          <p:nvPr/>
        </p:nvGraphicFramePr>
        <p:xfrm>
          <a:off x="2253769" y="74917"/>
          <a:ext cx="9526771" cy="868680"/>
        </p:xfrm>
        <a:graphic>
          <a:graphicData uri="http://schemas.openxmlformats.org/drawingml/2006/table">
            <a:tbl>
              <a:tblPr firstRow="1" firstCol="1" bandRow="1">
                <a:tableStyleId>{85BE263C-DBD7-4A20-BB59-AAB30ACAA65A}</a:tableStyleId>
              </a:tblPr>
              <a:tblGrid>
                <a:gridCol w="1072825">
                  <a:extLst>
                    <a:ext uri="{9D8B030D-6E8A-4147-A177-3AD203B41FA5}">
                      <a16:colId xmlns:a16="http://schemas.microsoft.com/office/drawing/2014/main" val="2627803948"/>
                    </a:ext>
                  </a:extLst>
                </a:gridCol>
                <a:gridCol w="4116112">
                  <a:extLst>
                    <a:ext uri="{9D8B030D-6E8A-4147-A177-3AD203B41FA5}">
                      <a16:colId xmlns:a16="http://schemas.microsoft.com/office/drawing/2014/main" val="2103444682"/>
                    </a:ext>
                  </a:extLst>
                </a:gridCol>
                <a:gridCol w="2180831">
                  <a:extLst>
                    <a:ext uri="{9D8B030D-6E8A-4147-A177-3AD203B41FA5}">
                      <a16:colId xmlns:a16="http://schemas.microsoft.com/office/drawing/2014/main" val="744306149"/>
                    </a:ext>
                  </a:extLst>
                </a:gridCol>
                <a:gridCol w="2157003">
                  <a:extLst>
                    <a:ext uri="{9D8B030D-6E8A-4147-A177-3AD203B41FA5}">
                      <a16:colId xmlns:a16="http://schemas.microsoft.com/office/drawing/2014/main" val="2922846487"/>
                    </a:ext>
                  </a:extLst>
                </a:gridCol>
              </a:tblGrid>
              <a:tr h="853440">
                <a:tc>
                  <a:txBody>
                    <a:bodyPr/>
                    <a:lstStyle/>
                    <a:p>
                      <a:pPr algn="ctr">
                        <a:spcAft>
                          <a:spcPts val="0"/>
                        </a:spcAft>
                      </a:pPr>
                      <a:r>
                        <a:rPr lang="en-US" sz="2400" dirty="0">
                          <a:solidFill>
                            <a:srgbClr val="FF0000"/>
                          </a:solidFill>
                          <a:effectLst/>
                          <a:latin typeface="Calibri" panose="020F0502020204030204" pitchFamily="34" charset="0"/>
                          <a:cs typeface="Calibri" panose="020F0502020204030204" pitchFamily="34" charset="0"/>
                        </a:rPr>
                        <a:t>WP1</a:t>
                      </a:r>
                      <a:endParaRPr lang="it-IT" sz="2400" dirty="0">
                        <a:solidFill>
                          <a:srgbClr val="FF0000"/>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algn="ctr">
                        <a:spcAft>
                          <a:spcPts val="0"/>
                        </a:spcAft>
                      </a:pPr>
                      <a:r>
                        <a:rPr lang="it-IT" sz="1900" dirty="0">
                          <a:effectLst/>
                          <a:latin typeface="Calibri" panose="020F0502020204030204" pitchFamily="34" charset="0"/>
                          <a:cs typeface="Calibri" panose="020F0502020204030204" pitchFamily="34" charset="0"/>
                        </a:rPr>
                        <a:t>Studio comparativo e caratterizzazione del desorbimento stimolato indotto da elettroni e fotoni.</a:t>
                      </a:r>
                      <a:endParaRPr lang="en-US" sz="19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tx1">
                        <a:lumMod val="50000"/>
                      </a:schemeClr>
                    </a:solidFill>
                  </a:tcPr>
                </a:tc>
                <a:tc>
                  <a:txBody>
                    <a:bodyPr/>
                    <a:lstStyle/>
                    <a:p>
                      <a:pPr algn="ctr">
                        <a:spcAft>
                          <a:spcPts val="0"/>
                        </a:spcAft>
                      </a:pPr>
                      <a:r>
                        <a:rPr lang="en-US" sz="2100" b="1" dirty="0">
                          <a:solidFill>
                            <a:srgbClr val="FF0000"/>
                          </a:solidFill>
                          <a:effectLst/>
                          <a:latin typeface="Calibri" panose="020F0502020204030204" pitchFamily="34" charset="0"/>
                          <a:cs typeface="Calibri" panose="020F0502020204030204" pitchFamily="34" charset="0"/>
                        </a:rPr>
                        <a:t>LNF-INFN</a:t>
                      </a:r>
                      <a:endParaRPr lang="it-IT" sz="2100" b="1" dirty="0">
                        <a:solidFill>
                          <a:srgbClr val="FF0000"/>
                        </a:solidFill>
                        <a:effectLst/>
                        <a:latin typeface="Calibri" panose="020F0502020204030204" pitchFamily="34" charset="0"/>
                        <a:cs typeface="Calibri" panose="020F0502020204030204" pitchFamily="34" charset="0"/>
                      </a:endParaRPr>
                    </a:p>
                    <a:p>
                      <a:pPr algn="ctr">
                        <a:spcAft>
                          <a:spcPts val="0"/>
                        </a:spcAft>
                      </a:pPr>
                      <a:r>
                        <a:rPr lang="en-US" sz="2100" b="1" dirty="0">
                          <a:solidFill>
                            <a:srgbClr val="FF0000"/>
                          </a:solidFill>
                          <a:effectLst/>
                          <a:latin typeface="Calibri" panose="020F0502020204030204" pitchFamily="34" charset="0"/>
                          <a:cs typeface="Calibri" panose="020F0502020204030204" pitchFamily="34" charset="0"/>
                        </a:rPr>
                        <a:t>CERN</a:t>
                      </a:r>
                      <a:endParaRPr lang="it-IT" sz="2100" b="1" dirty="0">
                        <a:solidFill>
                          <a:srgbClr val="FF0000"/>
                        </a:solidFill>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rgbClr val="FF0000"/>
                          </a:solidFill>
                          <a:effectLst/>
                          <a:latin typeface="Calibri" panose="020F0502020204030204" pitchFamily="34" charset="0"/>
                          <a:cs typeface="Calibri" panose="020F0502020204030204" pitchFamily="34" charset="0"/>
                        </a:rPr>
                        <a:t>M. </a:t>
                      </a:r>
                      <a:r>
                        <a:rPr lang="en-US" sz="2100" b="1" dirty="0" err="1">
                          <a:solidFill>
                            <a:srgbClr val="FF0000"/>
                          </a:solidFill>
                          <a:effectLst/>
                          <a:latin typeface="Calibri" panose="020F0502020204030204" pitchFamily="34" charset="0"/>
                          <a:cs typeface="Calibri" panose="020F0502020204030204" pitchFamily="34" charset="0"/>
                        </a:rPr>
                        <a:t>Angelucci</a:t>
                      </a:r>
                      <a:r>
                        <a:rPr lang="en-US" sz="2100" b="1" dirty="0">
                          <a:solidFill>
                            <a:srgbClr val="FF0000"/>
                          </a:solidFill>
                          <a:effectLst/>
                          <a:latin typeface="Calibri" panose="020F0502020204030204" pitchFamily="34" charset="0"/>
                          <a:cs typeface="Calibri" panose="020F0502020204030204" pitchFamily="34" charset="0"/>
                        </a:rPr>
                        <a:t>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srgbClr val="FF0000"/>
                          </a:solidFill>
                          <a:effectLst/>
                          <a:latin typeface="Calibri" panose="020F0502020204030204" pitchFamily="34" charset="0"/>
                          <a:cs typeface="Calibri" panose="020F0502020204030204" pitchFamily="34" charset="0"/>
                        </a:rPr>
                        <a:t>L. </a:t>
                      </a:r>
                      <a:r>
                        <a:rPr lang="en-US" sz="2100" b="1" dirty="0" err="1">
                          <a:solidFill>
                            <a:srgbClr val="FF0000"/>
                          </a:solidFill>
                          <a:effectLst/>
                          <a:latin typeface="Calibri" panose="020F0502020204030204" pitchFamily="34" charset="0"/>
                          <a:cs typeface="Calibri" panose="020F0502020204030204" pitchFamily="34" charset="0"/>
                        </a:rPr>
                        <a:t>Spallino</a:t>
                      </a:r>
                      <a:endParaRPr lang="it-IT" sz="2100" b="1" dirty="0">
                        <a:solidFill>
                          <a:srgbClr val="FF0000"/>
                        </a:solidFill>
                        <a:effectLst/>
                        <a:latin typeface="Calibri" panose="020F0502020204030204" pitchFamily="34" charset="0"/>
                        <a:cs typeface="Calibri" panose="020F0502020204030204" pitchFamily="34" charset="0"/>
                      </a:endParaRPr>
                    </a:p>
                  </a:txBody>
                  <a:tcPr marL="68580" marR="68580" marT="0" marB="0">
                    <a:solidFill>
                      <a:schemeClr val="tx2"/>
                    </a:solidFill>
                  </a:tcPr>
                </a:tc>
                <a:extLst>
                  <a:ext uri="{0D108BD9-81ED-4DB2-BD59-A6C34878D82A}">
                    <a16:rowId xmlns:a16="http://schemas.microsoft.com/office/drawing/2014/main" val="1890627224"/>
                  </a:ext>
                </a:extLst>
              </a:tr>
            </a:tbl>
          </a:graphicData>
        </a:graphic>
      </p:graphicFrame>
      <p:sp>
        <p:nvSpPr>
          <p:cNvPr id="3" name="TextBox 2">
            <a:extLst>
              <a:ext uri="{FF2B5EF4-FFF2-40B4-BE49-F238E27FC236}">
                <a16:creationId xmlns:a16="http://schemas.microsoft.com/office/drawing/2014/main" id="{4CBBFBC0-DA94-1047-BC22-AB86EF2F53F8}"/>
              </a:ext>
            </a:extLst>
          </p:cNvPr>
          <p:cNvSpPr txBox="1"/>
          <p:nvPr/>
        </p:nvSpPr>
        <p:spPr>
          <a:xfrm>
            <a:off x="161526" y="989758"/>
            <a:ext cx="7825057" cy="4607095"/>
          </a:xfrm>
          <a:prstGeom prst="rect">
            <a:avLst/>
          </a:prstGeom>
          <a:noFill/>
        </p:spPr>
        <p:txBody>
          <a:bodyPr wrap="square" rtlCol="0">
            <a:spAutoFit/>
          </a:bodyPr>
          <a:lstStyle/>
          <a:p>
            <a:pPr algn="just" defTabSz="609585" hangingPunct="1">
              <a:lnSpc>
                <a:spcPct val="100000"/>
              </a:lnSpc>
              <a:spcBef>
                <a:spcPts val="0"/>
              </a:spcBef>
            </a:pPr>
            <a:r>
              <a:rPr lang="it-IT" sz="2667" kern="1200" spc="0" dirty="0">
                <a:solidFill>
                  <a:prstClr val="white"/>
                </a:solidFill>
                <a:latin typeface="Calibri" panose="020F0502020204030204" pitchFamily="34" charset="0"/>
                <a:ea typeface="+mn-ea"/>
                <a:cs typeface="Calibri" panose="020F0502020204030204" pitchFamily="34" charset="0"/>
              </a:rPr>
              <a:t>Per lo studio simultaneo e comparativo degli effetti della Luce di Sincrotrone e/o dell’irraggiamento con elettroni sia sui gas desorbiti che sulla chimica della superficie, abbiamo bisogno di un significativo upgrade nell’apparato sperimentale a nostra disposizione, implementandolo con un nuovo </a:t>
            </a:r>
            <a:r>
              <a:rPr lang="it-IT" sz="2667" b="1" kern="1200" spc="0" dirty="0">
                <a:solidFill>
                  <a:srgbClr val="FF0000"/>
                </a:solidFill>
                <a:latin typeface="Calibri" panose="020F0502020204030204" pitchFamily="34" charset="0"/>
                <a:ea typeface="+mn-ea"/>
                <a:cs typeface="Calibri" panose="020F0502020204030204" pitchFamily="34" charset="0"/>
              </a:rPr>
              <a:t>analizzatore per elettroni, </a:t>
            </a:r>
            <a:r>
              <a:rPr lang="it-IT" sz="2667" kern="1200" spc="0" dirty="0">
                <a:solidFill>
                  <a:prstClr val="white"/>
                </a:solidFill>
                <a:latin typeface="Calibri" panose="020F0502020204030204" pitchFamily="34" charset="0"/>
                <a:ea typeface="+mn-ea"/>
                <a:cs typeface="Calibri" panose="020F0502020204030204" pitchFamily="34" charset="0"/>
              </a:rPr>
              <a:t>con una </a:t>
            </a:r>
            <a:r>
              <a:rPr lang="it-IT" sz="2667" b="1" kern="1200" spc="0" dirty="0">
                <a:solidFill>
                  <a:srgbClr val="FF0000"/>
                </a:solidFill>
                <a:latin typeface="Calibri" panose="020F0502020204030204" pitchFamily="34" charset="0"/>
                <a:ea typeface="+mn-ea"/>
                <a:cs typeface="Calibri" panose="020F0502020204030204" pitchFamily="34" charset="0"/>
              </a:rPr>
              <a:t>lampada X Monocromatica, una nuova camera sperimentale per ospitarle etc.. </a:t>
            </a:r>
          </a:p>
          <a:p>
            <a:pPr algn="just" defTabSz="609585" hangingPunct="1">
              <a:lnSpc>
                <a:spcPct val="100000"/>
              </a:lnSpc>
              <a:spcBef>
                <a:spcPts val="0"/>
              </a:spcBef>
            </a:pPr>
            <a:r>
              <a:rPr lang="it-IT" sz="2667" b="1" kern="1200" spc="0" dirty="0">
                <a:solidFill>
                  <a:srgbClr val="FFFF00"/>
                </a:solidFill>
                <a:latin typeface="Calibri" panose="020F0502020204030204" pitchFamily="34" charset="0"/>
                <a:ea typeface="+mn-ea"/>
                <a:cs typeface="Calibri" panose="020F0502020204030204" pitchFamily="34" charset="0"/>
              </a:rPr>
              <a:t>Al gr V si chiede un significativo contributo per queste strumentazioni, assolutamente necessarie  per il progetto.</a:t>
            </a:r>
          </a:p>
        </p:txBody>
      </p:sp>
      <p:pic>
        <p:nvPicPr>
          <p:cNvPr id="33" name="Immagine 29" descr="Immagine che contiene interni, cucina, tavolo, stufa&#10;&#10;Descrizione generata automaticamente">
            <a:extLst>
              <a:ext uri="{FF2B5EF4-FFF2-40B4-BE49-F238E27FC236}">
                <a16:creationId xmlns:a16="http://schemas.microsoft.com/office/drawing/2014/main" id="{FDB1B764-6232-9740-8909-64678A752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7948" y="1297077"/>
            <a:ext cx="3791689" cy="50475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D16EF38-74C7-1244-AEE1-B683EA6CD6DC}"/>
              </a:ext>
            </a:extLst>
          </p:cNvPr>
          <p:cNvSpPr txBox="1"/>
          <p:nvPr/>
        </p:nvSpPr>
        <p:spPr>
          <a:xfrm>
            <a:off x="4185654" y="5329633"/>
            <a:ext cx="3820693" cy="1046440"/>
          </a:xfrm>
          <a:prstGeom prst="rect">
            <a:avLst/>
          </a:prstGeom>
          <a:noFill/>
          <a:ln w="38100">
            <a:solidFill>
              <a:schemeClr val="accent1"/>
            </a:solidFill>
          </a:ln>
        </p:spPr>
        <p:txBody>
          <a:bodyPr wrap="square" rtlCol="0">
            <a:spAutoFit/>
          </a:bodyPr>
          <a:lstStyle/>
          <a:p>
            <a:pPr algn="ctr" defTabSz="609585" hangingPunct="1">
              <a:lnSpc>
                <a:spcPct val="100000"/>
              </a:lnSpc>
              <a:spcBef>
                <a:spcPts val="0"/>
              </a:spcBef>
            </a:pPr>
            <a:r>
              <a:rPr lang="en-GB" sz="2000" kern="1200" spc="0" dirty="0">
                <a:solidFill>
                  <a:prstClr val="white"/>
                </a:solidFill>
                <a:latin typeface="Century Gothic" panose="020B0502020202020204"/>
                <a:ea typeface="+mn-ea"/>
                <a:cs typeface="+mn-cs"/>
              </a:rPr>
              <a:t>WP1: Richieste2020</a:t>
            </a:r>
          </a:p>
          <a:p>
            <a:pPr marL="1200121" lvl="2" indent="-285744" algn="just" defTabSz="609585" hangingPunct="1">
              <a:lnSpc>
                <a:spcPct val="100000"/>
              </a:lnSpc>
              <a:spcBef>
                <a:spcPts val="0"/>
              </a:spcBef>
              <a:buFont typeface="Wingdings" charset="2"/>
              <a:buChar char="Ø"/>
            </a:pPr>
            <a:r>
              <a:rPr lang="en-US" sz="1400" kern="1200" spc="0" dirty="0" err="1">
                <a:solidFill>
                  <a:prstClr val="white"/>
                </a:solidFill>
                <a:latin typeface="Century Gothic" panose="020B0502020202020204"/>
                <a:ea typeface="+mn-ea"/>
                <a:cs typeface="+mn-cs"/>
              </a:rPr>
              <a:t>Missioni</a:t>
            </a:r>
            <a:r>
              <a:rPr lang="en-US" sz="1400" kern="1200" spc="0" dirty="0">
                <a:solidFill>
                  <a:prstClr val="white"/>
                </a:solidFill>
                <a:latin typeface="Century Gothic" panose="020B0502020202020204"/>
                <a:ea typeface="+mn-ea"/>
                <a:cs typeface="+mn-cs"/>
              </a:rPr>
              <a:t>: 20 k€</a:t>
            </a:r>
          </a:p>
          <a:p>
            <a:pPr marL="1200121" lvl="2" indent="-285744" algn="just" defTabSz="609585" hangingPunct="1">
              <a:lnSpc>
                <a:spcPct val="100000"/>
              </a:lnSpc>
              <a:spcBef>
                <a:spcPts val="0"/>
              </a:spcBef>
              <a:buFont typeface="Wingdings" charset="2"/>
              <a:buChar char="Ø"/>
            </a:pPr>
            <a:r>
              <a:rPr lang="en-GB" sz="1400" kern="1200" spc="0" dirty="0" err="1">
                <a:solidFill>
                  <a:prstClr val="white"/>
                </a:solidFill>
                <a:latin typeface="Century Gothic" panose="020B0502020202020204"/>
                <a:ea typeface="+mn-ea"/>
                <a:cs typeface="+mn-cs"/>
              </a:rPr>
              <a:t>Consumo</a:t>
            </a:r>
            <a:r>
              <a:rPr lang="en-GB" sz="1400" kern="1200" spc="0" dirty="0">
                <a:solidFill>
                  <a:prstClr val="white"/>
                </a:solidFill>
                <a:latin typeface="Century Gothic" panose="020B0502020202020204"/>
                <a:ea typeface="+mn-ea"/>
                <a:cs typeface="+mn-cs"/>
              </a:rPr>
              <a:t>: 30</a:t>
            </a:r>
            <a:r>
              <a:rPr lang="en-US" sz="1400" kern="1200" spc="0" dirty="0">
                <a:solidFill>
                  <a:prstClr val="white"/>
                </a:solidFill>
                <a:latin typeface="Century Gothic" panose="020B0502020202020204"/>
                <a:ea typeface="+mn-ea"/>
                <a:cs typeface="+mn-cs"/>
              </a:rPr>
              <a:t> k€</a:t>
            </a:r>
          </a:p>
          <a:p>
            <a:pPr marL="1200121" lvl="2" indent="-285744" algn="just" defTabSz="609585" hangingPunct="1">
              <a:lnSpc>
                <a:spcPct val="100000"/>
              </a:lnSpc>
              <a:spcBef>
                <a:spcPts val="0"/>
              </a:spcBef>
              <a:buFont typeface="Wingdings" charset="2"/>
              <a:buChar char="Ø"/>
            </a:pPr>
            <a:r>
              <a:rPr lang="en-US" sz="1400" kern="1200" spc="0" dirty="0" err="1">
                <a:solidFill>
                  <a:prstClr val="white"/>
                </a:solidFill>
                <a:latin typeface="Century Gothic" panose="020B0502020202020204"/>
                <a:ea typeface="+mn-ea"/>
                <a:cs typeface="+mn-cs"/>
              </a:rPr>
              <a:t>Inventariabile</a:t>
            </a:r>
            <a:r>
              <a:rPr lang="en-US" sz="1400" kern="1200" spc="0" dirty="0">
                <a:solidFill>
                  <a:prstClr val="white"/>
                </a:solidFill>
                <a:latin typeface="Century Gothic" panose="020B0502020202020204"/>
                <a:ea typeface="+mn-ea"/>
                <a:cs typeface="+mn-cs"/>
              </a:rPr>
              <a:t>:  150 k€</a:t>
            </a:r>
          </a:p>
        </p:txBody>
      </p:sp>
    </p:spTree>
    <p:extLst>
      <p:ext uri="{BB962C8B-B14F-4D97-AF65-F5344CB8AC3E}">
        <p14:creationId xmlns:p14="http://schemas.microsoft.com/office/powerpoint/2010/main" val="3105584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32635" y="146108"/>
            <a:ext cx="2353828" cy="584775"/>
          </a:xfrm>
          <a:prstGeom prst="rect">
            <a:avLst/>
          </a:prstGeom>
          <a:noFill/>
          <a:ln>
            <a:solidFill>
              <a:schemeClr val="accent1">
                <a:shade val="90000"/>
              </a:schemeClr>
            </a:solidFill>
          </a:ln>
        </p:spPr>
        <p:txBody>
          <a:bodyPr wrap="square" rtlCol="0">
            <a:spAutoFit/>
          </a:bodyPr>
          <a:lstStyle/>
          <a:p>
            <a:pPr algn="ctr" defTabSz="609585" hangingPunct="1">
              <a:lnSpc>
                <a:spcPct val="100000"/>
              </a:lnSpc>
              <a:spcBef>
                <a:spcPts val="0"/>
              </a:spcBef>
            </a:pPr>
            <a:r>
              <a:rPr lang="en-US" sz="3200" b="1" i="1" kern="1200" spc="0" dirty="0" err="1">
                <a:solidFill>
                  <a:srgbClr val="FF0000"/>
                </a:solidFill>
                <a:latin typeface="Calibri" panose="020F0502020204030204" pitchFamily="34" charset="0"/>
                <a:ea typeface="+mn-ea"/>
                <a:cs typeface="Calibri" panose="020F0502020204030204" pitchFamily="34" charset="0"/>
              </a:rPr>
              <a:t>Preliminare</a:t>
            </a:r>
            <a:endParaRPr lang="en-US" sz="3200" b="1" i="1" kern="1200" spc="0" dirty="0">
              <a:solidFill>
                <a:srgbClr val="FF0000"/>
              </a:solidFill>
              <a:latin typeface="Calibri" panose="020F0502020204030204" pitchFamily="34" charset="0"/>
              <a:ea typeface="+mn-ea"/>
              <a:cs typeface="Calibri" panose="020F0502020204030204" pitchFamily="34" charset="0"/>
            </a:endParaRPr>
          </a:p>
        </p:txBody>
      </p:sp>
      <p:sp>
        <p:nvSpPr>
          <p:cNvPr id="5" name="Rectangle 1"/>
          <p:cNvSpPr>
            <a:spLocks noChangeArrowheads="1"/>
          </p:cNvSpPr>
          <p:nvPr/>
        </p:nvSpPr>
        <p:spPr bwMode="auto">
          <a:xfrm>
            <a:off x="3660034" y="848641"/>
            <a:ext cx="55835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defTabSz="914377" eaLnBrk="0" fontAlgn="base">
              <a:lnSpc>
                <a:spcPct val="100000"/>
              </a:lnSpc>
              <a:spcBef>
                <a:spcPct val="0"/>
              </a:spcBef>
              <a:spcAft>
                <a:spcPct val="0"/>
              </a:spcAft>
            </a:pPr>
            <a:r>
              <a:rPr lang="x-none" altLang="x-none" sz="1800" b="1" kern="1200" spc="0">
                <a:solidFill>
                  <a:prstClr val="white"/>
                </a:solidFill>
                <a:latin typeface="Arial" charset="0"/>
                <a:ea typeface="+mn-ea"/>
                <a:cs typeface="+mn-cs"/>
              </a:rPr>
              <a:t>LNF – FTE</a:t>
            </a:r>
            <a:r>
              <a:rPr lang="en-GB" altLang="x-none" sz="1800" b="1" kern="1200" spc="0" dirty="0">
                <a:solidFill>
                  <a:prstClr val="white"/>
                </a:solidFill>
                <a:latin typeface="Arial" charset="0"/>
                <a:ea typeface="+mn-ea"/>
                <a:cs typeface="+mn-cs"/>
              </a:rPr>
              <a:t> ~ 7  </a:t>
            </a:r>
            <a:r>
              <a:rPr lang="x-none" altLang="x-none" sz="1800" b="1" kern="1200" spc="0">
                <a:solidFill>
                  <a:prstClr val="white"/>
                </a:solidFill>
                <a:latin typeface="Arial" charset="0"/>
                <a:ea typeface="+mn-ea"/>
                <a:cs typeface="+mn-cs"/>
              </a:rPr>
              <a:t> </a:t>
            </a:r>
            <a:r>
              <a:rPr lang="en-GB" altLang="x-none" sz="1800" b="1" kern="1200" spc="0" dirty="0">
                <a:solidFill>
                  <a:prstClr val="white"/>
                </a:solidFill>
                <a:latin typeface="Arial" charset="0"/>
                <a:ea typeface="+mn-ea"/>
                <a:cs typeface="+mn-cs"/>
              </a:rPr>
              <a:t>per un </a:t>
            </a:r>
            <a:r>
              <a:rPr lang="en-GB" altLang="x-none" sz="1800" b="1" kern="1200" spc="0" dirty="0" err="1">
                <a:solidFill>
                  <a:prstClr val="white"/>
                </a:solidFill>
                <a:latin typeface="Arial" charset="0"/>
                <a:ea typeface="+mn-ea"/>
                <a:cs typeface="+mn-cs"/>
              </a:rPr>
              <a:t>totale</a:t>
            </a:r>
            <a:r>
              <a:rPr lang="en-GB" altLang="x-none" sz="1800" b="1" kern="1200" spc="0" dirty="0">
                <a:solidFill>
                  <a:prstClr val="white"/>
                </a:solidFill>
                <a:latin typeface="Arial" charset="0"/>
                <a:ea typeface="+mn-ea"/>
                <a:cs typeface="+mn-cs"/>
              </a:rPr>
              <a:t> di ~ 13 </a:t>
            </a:r>
            <a:r>
              <a:rPr lang="en-GB" altLang="x-none" sz="1800" b="1" kern="1200" spc="0" dirty="0" err="1">
                <a:solidFill>
                  <a:prstClr val="white"/>
                </a:solidFill>
                <a:latin typeface="Arial" charset="0"/>
                <a:ea typeface="+mn-ea"/>
                <a:cs typeface="+mn-cs"/>
              </a:rPr>
              <a:t>partecipanti</a:t>
            </a:r>
            <a:r>
              <a:rPr lang="en-GB" altLang="x-none" sz="1800" b="1" kern="1200" spc="0" dirty="0">
                <a:solidFill>
                  <a:prstClr val="white"/>
                </a:solidFill>
                <a:latin typeface="Arial" charset="0"/>
                <a:ea typeface="+mn-ea"/>
                <a:cs typeface="+mn-cs"/>
              </a:rPr>
              <a:t> </a:t>
            </a:r>
            <a:r>
              <a:rPr lang="x-none" altLang="x-none" sz="1800" b="1" kern="1200" spc="0">
                <a:solidFill>
                  <a:prstClr val="white"/>
                </a:solidFill>
                <a:latin typeface="Arial" charset="0"/>
                <a:ea typeface="+mn-ea"/>
                <a:cs typeface="+mn-cs"/>
              </a:rPr>
              <a:t>.</a:t>
            </a:r>
            <a:endParaRPr lang="x-none" altLang="x-none" sz="1800" b="1" kern="1200" spc="0" dirty="0">
              <a:solidFill>
                <a:prstClr val="white"/>
              </a:solidFill>
              <a:latin typeface="Arial" charset="0"/>
              <a:ea typeface="+mn-ea"/>
              <a:cs typeface="+mn-cs"/>
            </a:endParaRPr>
          </a:p>
          <a:p>
            <a:pPr defTabSz="914377" eaLnBrk="0" fontAlgn="base">
              <a:lnSpc>
                <a:spcPct val="100000"/>
              </a:lnSpc>
              <a:spcBef>
                <a:spcPct val="0"/>
              </a:spcBef>
              <a:spcAft>
                <a:spcPct val="0"/>
              </a:spcAft>
            </a:pPr>
            <a:endParaRPr lang="x-none" altLang="x-none" sz="1800" kern="1200" spc="0" dirty="0">
              <a:solidFill>
                <a:prstClr val="white"/>
              </a:solidFill>
              <a:latin typeface="Arial" charset="0"/>
              <a:ea typeface="+mn-ea"/>
              <a:cs typeface="+mn-cs"/>
            </a:endParaRPr>
          </a:p>
        </p:txBody>
      </p:sp>
      <p:graphicFrame>
        <p:nvGraphicFramePr>
          <p:cNvPr id="6" name="Table 5"/>
          <p:cNvGraphicFramePr>
            <a:graphicFrameLocks noGrp="1"/>
          </p:cNvGraphicFramePr>
          <p:nvPr/>
        </p:nvGraphicFramePr>
        <p:xfrm>
          <a:off x="1482809" y="1378109"/>
          <a:ext cx="9259328" cy="4871168"/>
        </p:xfrm>
        <a:graphic>
          <a:graphicData uri="http://schemas.openxmlformats.org/drawingml/2006/table">
            <a:tbl>
              <a:tblPr firstRow="1" firstCol="1" bandRow="1">
                <a:tableStyleId>{5C22544A-7EE6-4342-B048-85BDC9FD1C3A}</a:tableStyleId>
              </a:tblPr>
              <a:tblGrid>
                <a:gridCol w="3089668">
                  <a:extLst>
                    <a:ext uri="{9D8B030D-6E8A-4147-A177-3AD203B41FA5}">
                      <a16:colId xmlns:a16="http://schemas.microsoft.com/office/drawing/2014/main" val="20000"/>
                    </a:ext>
                  </a:extLst>
                </a:gridCol>
                <a:gridCol w="1712819">
                  <a:extLst>
                    <a:ext uri="{9D8B030D-6E8A-4147-A177-3AD203B41FA5}">
                      <a16:colId xmlns:a16="http://schemas.microsoft.com/office/drawing/2014/main" val="20001"/>
                    </a:ext>
                  </a:extLst>
                </a:gridCol>
                <a:gridCol w="3577633">
                  <a:extLst>
                    <a:ext uri="{9D8B030D-6E8A-4147-A177-3AD203B41FA5}">
                      <a16:colId xmlns:a16="http://schemas.microsoft.com/office/drawing/2014/main" val="20002"/>
                    </a:ext>
                  </a:extLst>
                </a:gridCol>
                <a:gridCol w="879208">
                  <a:extLst>
                    <a:ext uri="{9D8B030D-6E8A-4147-A177-3AD203B41FA5}">
                      <a16:colId xmlns:a16="http://schemas.microsoft.com/office/drawing/2014/main" val="20003"/>
                    </a:ext>
                  </a:extLst>
                </a:gridCol>
              </a:tblGrid>
              <a:tr h="341909">
                <a:tc>
                  <a:txBody>
                    <a:bodyPr/>
                    <a:lstStyle/>
                    <a:p>
                      <a:pPr algn="ctr">
                        <a:spcAft>
                          <a:spcPts val="0"/>
                        </a:spcAft>
                      </a:pPr>
                      <a:r>
                        <a:rPr lang="en-US" sz="1900" dirty="0">
                          <a:effectLst/>
                          <a:latin typeface="Calibri" panose="020F0502020204030204" pitchFamily="34" charset="0"/>
                          <a:cs typeface="Calibri" panose="020F0502020204030204" pitchFamily="34" charset="0"/>
                        </a:rPr>
                        <a:t>chi</a:t>
                      </a:r>
                      <a:endParaRPr lang="en-US" sz="1900" dirty="0">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err="1">
                          <a:effectLst/>
                          <a:latin typeface="Calibri" panose="020F0502020204030204" pitchFamily="34" charset="0"/>
                          <a:cs typeface="Calibri" panose="020F0502020204030204" pitchFamily="34" charset="0"/>
                        </a:rPr>
                        <a:t>Ruolo</a:t>
                      </a:r>
                      <a:endParaRPr lang="en-US" sz="1900" dirty="0">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err="1">
                          <a:effectLst/>
                          <a:latin typeface="Calibri" panose="020F0502020204030204" pitchFamily="34" charset="0"/>
                          <a:cs typeface="Calibri" panose="020F0502020204030204" pitchFamily="34" charset="0"/>
                        </a:rPr>
                        <a:t>Posizione</a:t>
                      </a:r>
                      <a:endParaRPr lang="en-US" sz="1900" dirty="0">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effectLst/>
                          <a:latin typeface="Calibri" panose="020F0502020204030204" pitchFamily="34" charset="0"/>
                          <a:cs typeface="Calibri" panose="020F0502020204030204" pitchFamily="34" charset="0"/>
                        </a:rPr>
                        <a:t>%</a:t>
                      </a:r>
                      <a:endParaRPr lang="en-US" sz="1900">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0"/>
                  </a:ext>
                </a:extLst>
              </a:tr>
              <a:tr h="568960">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Roberto </a:t>
                      </a:r>
                      <a:r>
                        <a:rPr lang="en-US" sz="1900" dirty="0" err="1">
                          <a:solidFill>
                            <a:schemeClr val="bg1"/>
                          </a:solidFill>
                          <a:effectLst/>
                          <a:latin typeface="Calibri" panose="020F0502020204030204" pitchFamily="34" charset="0"/>
                          <a:cs typeface="Calibri" panose="020F0502020204030204" pitchFamily="34" charset="0"/>
                        </a:rPr>
                        <a:t>Cimino</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National and Local resp.</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“Dir. Ric.”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90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1"/>
                  </a:ext>
                </a:extLst>
              </a:tr>
              <a:tr h="321543">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Rosanna </a:t>
                      </a:r>
                      <a:r>
                        <a:rPr lang="en-US" sz="1900" dirty="0" err="1">
                          <a:solidFill>
                            <a:schemeClr val="bg1"/>
                          </a:solidFill>
                          <a:effectLst/>
                          <a:latin typeface="Calibri" panose="020F0502020204030204" pitchFamily="34" charset="0"/>
                          <a:cs typeface="Calibri" panose="020F0502020204030204" pitchFamily="34" charset="0"/>
                        </a:rPr>
                        <a:t>Larciprete</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 </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900" dirty="0">
                          <a:solidFill>
                            <a:schemeClr val="bg1"/>
                          </a:solidFill>
                          <a:effectLst/>
                          <a:latin typeface="Calibri" panose="020F0502020204030204" pitchFamily="34" charset="0"/>
                          <a:cs typeface="Calibri" panose="020F0502020204030204" pitchFamily="34" charset="0"/>
                        </a:rPr>
                        <a:t> “Dir. Ric.” CNR &amp; ass. @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100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2"/>
                  </a:ext>
                </a:extLst>
              </a:tr>
              <a:tr h="284480">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Mikhail  Zobov</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 </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Dir </a:t>
                      </a:r>
                      <a:r>
                        <a:rPr lang="en-US" sz="1900" dirty="0" err="1">
                          <a:solidFill>
                            <a:schemeClr val="bg1"/>
                          </a:solidFill>
                          <a:effectLst/>
                          <a:latin typeface="Calibri" panose="020F0502020204030204" pitchFamily="34" charset="0"/>
                          <a:cs typeface="Calibri" panose="020F0502020204030204" pitchFamily="34" charset="0"/>
                        </a:rPr>
                        <a:t>thecnologo</a:t>
                      </a:r>
                      <a:r>
                        <a:rPr lang="en-US" sz="1900" dirty="0">
                          <a:solidFill>
                            <a:schemeClr val="bg1"/>
                          </a:solidFill>
                          <a:effectLst/>
                          <a:latin typeface="Calibri" panose="020F0502020204030204" pitchFamily="34" charset="0"/>
                          <a:cs typeface="Calibri" panose="020F0502020204030204" pitchFamily="34" charset="0"/>
                        </a:rPr>
                        <a:t>.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20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3"/>
                  </a:ext>
                </a:extLst>
              </a:tr>
              <a:tr h="284480">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David Alesini</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 </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Dir </a:t>
                      </a:r>
                      <a:r>
                        <a:rPr lang="en-US" sz="1900" dirty="0" err="1">
                          <a:solidFill>
                            <a:schemeClr val="bg1"/>
                          </a:solidFill>
                          <a:effectLst/>
                          <a:latin typeface="Calibri" panose="020F0502020204030204" pitchFamily="34" charset="0"/>
                          <a:cs typeface="Calibri" panose="020F0502020204030204" pitchFamily="34" charset="0"/>
                        </a:rPr>
                        <a:t>thecnologo</a:t>
                      </a:r>
                      <a:r>
                        <a:rPr lang="en-US" sz="1900" dirty="0">
                          <a:solidFill>
                            <a:schemeClr val="bg1"/>
                          </a:solidFill>
                          <a:effectLst/>
                          <a:latin typeface="Calibri" panose="020F0502020204030204" pitchFamily="34" charset="0"/>
                          <a:cs typeface="Calibri" panose="020F0502020204030204" pitchFamily="34" charset="0"/>
                        </a:rPr>
                        <a:t>.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10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4"/>
                  </a:ext>
                </a:extLst>
              </a:tr>
              <a:tr h="337561">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Antonio</a:t>
                      </a:r>
                      <a:r>
                        <a:rPr lang="en-US" sz="1900" baseline="0" dirty="0">
                          <a:solidFill>
                            <a:schemeClr val="bg1"/>
                          </a:solidFill>
                          <a:effectLst/>
                          <a:latin typeface="Calibri" panose="020F0502020204030204" pitchFamily="34" charset="0"/>
                          <a:cs typeface="Calibri" panose="020F0502020204030204" pitchFamily="34" charset="0"/>
                        </a:rPr>
                        <a:t> </a:t>
                      </a:r>
                      <a:r>
                        <a:rPr lang="en-US" sz="1900" dirty="0">
                          <a:solidFill>
                            <a:schemeClr val="bg1"/>
                          </a:solidFill>
                          <a:effectLst/>
                          <a:latin typeface="Calibri" panose="020F0502020204030204" pitchFamily="34" charset="0"/>
                          <a:cs typeface="Calibri" panose="020F0502020204030204" pitchFamily="34" charset="0"/>
                        </a:rPr>
                        <a:t>Di </a:t>
                      </a:r>
                      <a:r>
                        <a:rPr lang="en-US" sz="1900" dirty="0" err="1">
                          <a:solidFill>
                            <a:schemeClr val="bg1"/>
                          </a:solidFill>
                          <a:effectLst/>
                          <a:latin typeface="Calibri" panose="020F0502020204030204" pitchFamily="34" charset="0"/>
                          <a:cs typeface="Calibri" panose="020F0502020204030204" pitchFamily="34" charset="0"/>
                        </a:rPr>
                        <a:t>Trolio</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 </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err="1">
                          <a:solidFill>
                            <a:schemeClr val="bg1"/>
                          </a:solidFill>
                          <a:effectLst/>
                          <a:latin typeface="Calibri" panose="020F0502020204030204" pitchFamily="34" charset="0"/>
                          <a:cs typeface="Calibri" panose="020F0502020204030204" pitchFamily="34" charset="0"/>
                        </a:rPr>
                        <a:t>Ricercatore</a:t>
                      </a:r>
                      <a:r>
                        <a:rPr lang="en-US" sz="1900" dirty="0">
                          <a:solidFill>
                            <a:schemeClr val="bg1"/>
                          </a:solidFill>
                          <a:effectLst/>
                          <a:latin typeface="Calibri" panose="020F0502020204030204" pitchFamily="34" charset="0"/>
                          <a:cs typeface="Calibri" panose="020F0502020204030204" pitchFamily="34" charset="0"/>
                        </a:rPr>
                        <a:t>  CNR &amp; ass. @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100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5"/>
                  </a:ext>
                </a:extLst>
              </a:tr>
              <a:tr h="316945">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Marco </a:t>
                      </a:r>
                      <a:r>
                        <a:rPr lang="en-US" sz="1900" dirty="0" err="1">
                          <a:solidFill>
                            <a:schemeClr val="bg1"/>
                          </a:solidFill>
                          <a:effectLst/>
                          <a:latin typeface="Calibri" panose="020F0502020204030204" pitchFamily="34" charset="0"/>
                          <a:cs typeface="Calibri" panose="020F0502020204030204" pitchFamily="34" charset="0"/>
                        </a:rPr>
                        <a:t>Angelucci</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 </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Tempo </a:t>
                      </a:r>
                      <a:r>
                        <a:rPr lang="en-US" sz="1900" dirty="0" err="1">
                          <a:solidFill>
                            <a:schemeClr val="bg1"/>
                          </a:solidFill>
                          <a:effectLst/>
                          <a:latin typeface="Calibri" panose="020F0502020204030204" pitchFamily="34" charset="0"/>
                          <a:cs typeface="Calibri" panose="020F0502020204030204" pitchFamily="34" charset="0"/>
                        </a:rPr>
                        <a:t>Determinato</a:t>
                      </a:r>
                      <a:r>
                        <a:rPr lang="en-US" sz="1900" dirty="0">
                          <a:solidFill>
                            <a:schemeClr val="bg1"/>
                          </a:solidFill>
                          <a:effectLst/>
                          <a:latin typeface="Calibri" panose="020F0502020204030204" pitchFamily="34" charset="0"/>
                          <a:cs typeface="Calibri" panose="020F0502020204030204" pitchFamily="34" charset="0"/>
                        </a:rPr>
                        <a:t> - @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100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6"/>
                  </a:ext>
                </a:extLst>
              </a:tr>
              <a:tr h="312261">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Pasquale Di Nezza</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 </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1° </a:t>
                      </a:r>
                      <a:r>
                        <a:rPr lang="en-US" sz="1900" dirty="0" err="1">
                          <a:solidFill>
                            <a:schemeClr val="bg1"/>
                          </a:solidFill>
                          <a:effectLst/>
                          <a:latin typeface="Calibri" panose="020F0502020204030204" pitchFamily="34" charset="0"/>
                          <a:cs typeface="Calibri" panose="020F0502020204030204" pitchFamily="34" charset="0"/>
                        </a:rPr>
                        <a:t>Ricercatore</a:t>
                      </a:r>
                      <a:r>
                        <a:rPr lang="en-US" sz="1900" dirty="0">
                          <a:solidFill>
                            <a:schemeClr val="bg1"/>
                          </a:solidFill>
                          <a:effectLst/>
                          <a:latin typeface="Calibri" panose="020F0502020204030204" pitchFamily="34" charset="0"/>
                          <a:cs typeface="Calibri" panose="020F0502020204030204" pitchFamily="34" charset="0"/>
                        </a:rPr>
                        <a:t> @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10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7"/>
                  </a:ext>
                </a:extLst>
              </a:tr>
              <a:tr h="284480">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Luisa Spallino</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 </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err="1">
                          <a:solidFill>
                            <a:schemeClr val="bg1"/>
                          </a:solidFill>
                          <a:effectLst/>
                          <a:latin typeface="Calibri" panose="020F0502020204030204" pitchFamily="34" charset="0"/>
                          <a:cs typeface="Calibri" panose="020F0502020204030204" pitchFamily="34" charset="0"/>
                        </a:rPr>
                        <a:t>Assegnista</a:t>
                      </a:r>
                      <a:r>
                        <a:rPr lang="en-US" sz="1900" dirty="0">
                          <a:solidFill>
                            <a:schemeClr val="bg1"/>
                          </a:solidFill>
                          <a:effectLst/>
                          <a:latin typeface="Calibri" panose="020F0502020204030204" pitchFamily="34" charset="0"/>
                          <a:cs typeface="Calibri" panose="020F0502020204030204" pitchFamily="34" charset="0"/>
                        </a:rPr>
                        <a:t> di ricercar  @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100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8"/>
                  </a:ext>
                </a:extLst>
              </a:tr>
              <a:tr h="284480">
                <a:tc>
                  <a:txBody>
                    <a:bodyPr/>
                    <a:lstStyle/>
                    <a:p>
                      <a:pPr algn="ctr">
                        <a:spcAft>
                          <a:spcPts val="0"/>
                        </a:spcAft>
                      </a:pPr>
                      <a:r>
                        <a:rPr lang="en-US" sz="1900" dirty="0" err="1">
                          <a:solidFill>
                            <a:schemeClr val="bg1"/>
                          </a:solidFill>
                          <a:effectLst/>
                          <a:latin typeface="Calibri" panose="020F0502020204030204" pitchFamily="34" charset="0"/>
                          <a:cs typeface="Calibri" panose="020F0502020204030204" pitchFamily="34" charset="0"/>
                        </a:rPr>
                        <a:t>Fara</a:t>
                      </a:r>
                      <a:r>
                        <a:rPr lang="en-US" sz="1900" dirty="0">
                          <a:solidFill>
                            <a:schemeClr val="bg1"/>
                          </a:solidFill>
                          <a:effectLst/>
                          <a:latin typeface="Calibri" panose="020F0502020204030204" pitchFamily="34" charset="0"/>
                          <a:cs typeface="Calibri" panose="020F0502020204030204" pitchFamily="34" charset="0"/>
                        </a:rPr>
                        <a:t> </a:t>
                      </a:r>
                      <a:r>
                        <a:rPr lang="en-US" sz="1900" dirty="0" err="1">
                          <a:solidFill>
                            <a:schemeClr val="bg1"/>
                          </a:solidFill>
                          <a:effectLst/>
                          <a:latin typeface="Calibri" panose="020F0502020204030204" pitchFamily="34" charset="0"/>
                          <a:cs typeface="Calibri" panose="020F0502020204030204" pitchFamily="34" charset="0"/>
                        </a:rPr>
                        <a:t>Cioeta</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 </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err="1">
                          <a:solidFill>
                            <a:schemeClr val="bg1"/>
                          </a:solidFill>
                          <a:effectLst/>
                          <a:latin typeface="Calibri" panose="020F0502020204030204" pitchFamily="34" charset="0"/>
                          <a:cs typeface="Calibri" panose="020F0502020204030204" pitchFamily="34" charset="0"/>
                        </a:rPr>
                        <a:t>Tecnologo</a:t>
                      </a:r>
                      <a:r>
                        <a:rPr lang="en-US" sz="1900" dirty="0">
                          <a:solidFill>
                            <a:schemeClr val="bg1"/>
                          </a:solidFill>
                          <a:effectLst/>
                          <a:latin typeface="Calibri" panose="020F0502020204030204" pitchFamily="34" charset="0"/>
                          <a:cs typeface="Calibri" panose="020F0502020204030204" pitchFamily="34" charset="0"/>
                        </a:rPr>
                        <a:t> @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10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09"/>
                  </a:ext>
                </a:extLst>
              </a:tr>
              <a:tr h="284480">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Simone Bini</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 </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err="1">
                          <a:solidFill>
                            <a:schemeClr val="bg1"/>
                          </a:solidFill>
                          <a:effectLst/>
                          <a:latin typeface="Calibri" panose="020F0502020204030204" pitchFamily="34" charset="0"/>
                          <a:cs typeface="Calibri" panose="020F0502020204030204" pitchFamily="34" charset="0"/>
                        </a:rPr>
                        <a:t>tecnologo</a:t>
                      </a:r>
                      <a:r>
                        <a:rPr lang="en-US" sz="1900" dirty="0">
                          <a:solidFill>
                            <a:schemeClr val="bg1"/>
                          </a:solidFill>
                          <a:effectLst/>
                          <a:latin typeface="Calibri" panose="020F0502020204030204" pitchFamily="34" charset="0"/>
                          <a:cs typeface="Calibri" panose="020F0502020204030204" pitchFamily="34" charset="0"/>
                        </a:rPr>
                        <a:t> @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10</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10"/>
                  </a:ext>
                </a:extLst>
              </a:tr>
              <a:tr h="345349">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Antonella </a:t>
                      </a:r>
                      <a:r>
                        <a:rPr lang="en-US" sz="1900" dirty="0" err="1">
                          <a:solidFill>
                            <a:schemeClr val="bg1"/>
                          </a:solidFill>
                          <a:effectLst/>
                          <a:latin typeface="Calibri" panose="020F0502020204030204" pitchFamily="34" charset="0"/>
                          <a:cs typeface="Calibri" panose="020F0502020204030204" pitchFamily="34" charset="0"/>
                        </a:rPr>
                        <a:t>Balerna</a:t>
                      </a:r>
                      <a:r>
                        <a:rPr lang="en-US" sz="1900" dirty="0">
                          <a:solidFill>
                            <a:schemeClr val="bg1"/>
                          </a:solidFill>
                          <a:effectLst/>
                          <a:latin typeface="Calibri" panose="020F0502020204030204" pitchFamily="34" charset="0"/>
                          <a:cs typeface="Calibri" panose="020F0502020204030204" pitchFamily="34" charset="0"/>
                        </a:rPr>
                        <a:t> </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 </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1° </a:t>
                      </a:r>
                      <a:r>
                        <a:rPr lang="en-US" sz="1900" dirty="0" err="1">
                          <a:solidFill>
                            <a:schemeClr val="bg1"/>
                          </a:solidFill>
                          <a:effectLst/>
                          <a:latin typeface="Calibri" panose="020F0502020204030204" pitchFamily="34" charset="0"/>
                          <a:cs typeface="Calibri" panose="020F0502020204030204" pitchFamily="34" charset="0"/>
                        </a:rPr>
                        <a:t>ricercatore</a:t>
                      </a:r>
                      <a:r>
                        <a:rPr lang="en-US" sz="1900" dirty="0">
                          <a:solidFill>
                            <a:schemeClr val="bg1"/>
                          </a:solidFill>
                          <a:effectLst/>
                          <a:latin typeface="Calibri" panose="020F0502020204030204" pitchFamily="34" charset="0"/>
                          <a:cs typeface="Calibri" panose="020F0502020204030204" pitchFamily="34" charset="0"/>
                        </a:rPr>
                        <a:t> @ LNF</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20</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11"/>
                  </a:ext>
                </a:extLst>
              </a:tr>
              <a:tr h="284480">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Andrea Liedl </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solidFill>
                            <a:schemeClr val="bg1"/>
                          </a:solidFill>
                          <a:effectLst/>
                          <a:latin typeface="Calibri" panose="020F0502020204030204" pitchFamily="34" charset="0"/>
                          <a:cs typeface="Calibri" panose="020F0502020204030204" pitchFamily="34" charset="0"/>
                        </a:rPr>
                        <a:t> </a:t>
                      </a:r>
                      <a:endParaRPr lang="en-US" sz="190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Tempo </a:t>
                      </a:r>
                      <a:r>
                        <a:rPr lang="en-US" sz="1900" dirty="0" err="1">
                          <a:solidFill>
                            <a:schemeClr val="bg1"/>
                          </a:solidFill>
                          <a:effectLst/>
                          <a:latin typeface="Calibri" panose="020F0502020204030204" pitchFamily="34" charset="0"/>
                          <a:cs typeface="Calibri" panose="020F0502020204030204" pitchFamily="34" charset="0"/>
                        </a:rPr>
                        <a:t>Determinato</a:t>
                      </a:r>
                      <a:r>
                        <a:rPr lang="en-US" sz="1900" dirty="0">
                          <a:solidFill>
                            <a:schemeClr val="bg1"/>
                          </a:solidFill>
                          <a:effectLst/>
                          <a:latin typeface="Calibri" panose="020F0502020204030204" pitchFamily="34" charset="0"/>
                          <a:cs typeface="Calibri" panose="020F0502020204030204" pitchFamily="34" charset="0"/>
                        </a:rPr>
                        <a:t> @ LNF </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10</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12"/>
                  </a:ext>
                </a:extLst>
              </a:tr>
              <a:tr h="284480">
                <a:tc>
                  <a:txBody>
                    <a:bodyPr/>
                    <a:lstStyle/>
                    <a:p>
                      <a:pPr algn="ctr">
                        <a:spcAft>
                          <a:spcPts val="0"/>
                        </a:spcAft>
                      </a:pPr>
                      <a:r>
                        <a:rPr lang="en-US" sz="1900" dirty="0">
                          <a:solidFill>
                            <a:schemeClr val="bg1"/>
                          </a:solidFill>
                          <a:effectLst/>
                          <a:latin typeface="Calibri" panose="020F0502020204030204" pitchFamily="34" charset="0"/>
                          <a:cs typeface="Calibri" panose="020F0502020204030204" pitchFamily="34" charset="0"/>
                        </a:rPr>
                        <a:t>Armando </a:t>
                      </a:r>
                      <a:r>
                        <a:rPr lang="en-US" sz="1900" dirty="0" err="1">
                          <a:solidFill>
                            <a:schemeClr val="bg1"/>
                          </a:solidFill>
                          <a:effectLst/>
                          <a:latin typeface="Calibri" panose="020F0502020204030204" pitchFamily="34" charset="0"/>
                          <a:cs typeface="Calibri" panose="020F0502020204030204" pitchFamily="34" charset="0"/>
                        </a:rPr>
                        <a:t>Novelli</a:t>
                      </a:r>
                      <a:endParaRPr lang="en-US" sz="1900" dirty="0">
                        <a:solidFill>
                          <a:schemeClr val="bg1"/>
                        </a:solidFill>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effectLst/>
                          <a:latin typeface="Calibri" panose="020F0502020204030204" pitchFamily="34" charset="0"/>
                          <a:cs typeface="Calibri" panose="020F0502020204030204" pitchFamily="34" charset="0"/>
                        </a:rPr>
                        <a:t> </a:t>
                      </a:r>
                      <a:endParaRPr lang="en-US" sz="1900">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effectLst/>
                          <a:latin typeface="Calibri" panose="020F0502020204030204" pitchFamily="34" charset="0"/>
                          <a:cs typeface="Calibri" panose="020F0502020204030204" pitchFamily="34" charset="0"/>
                        </a:rPr>
                        <a:t> </a:t>
                      </a:r>
                      <a:r>
                        <a:rPr lang="en-US" sz="1900" dirty="0" err="1">
                          <a:effectLst/>
                          <a:latin typeface="Calibri" panose="020F0502020204030204" pitchFamily="34" charset="0"/>
                          <a:cs typeface="Calibri" panose="020F0502020204030204" pitchFamily="34" charset="0"/>
                        </a:rPr>
                        <a:t>dottorando</a:t>
                      </a:r>
                      <a:r>
                        <a:rPr lang="en-US" sz="1900" dirty="0">
                          <a:effectLst/>
                          <a:latin typeface="Calibri" panose="020F0502020204030204" pitchFamily="34" charset="0"/>
                          <a:cs typeface="Calibri" panose="020F0502020204030204" pitchFamily="34" charset="0"/>
                        </a:rPr>
                        <a:t> in </a:t>
                      </a:r>
                      <a:r>
                        <a:rPr lang="en-US" sz="1900" dirty="0" err="1">
                          <a:effectLst/>
                          <a:latin typeface="Calibri" panose="020F0502020204030204" pitchFamily="34" charset="0"/>
                          <a:cs typeface="Calibri" panose="020F0502020204030204" pitchFamily="34" charset="0"/>
                        </a:rPr>
                        <a:t>fis</a:t>
                      </a:r>
                      <a:r>
                        <a:rPr lang="en-US" sz="1900" dirty="0">
                          <a:effectLst/>
                          <a:latin typeface="Calibri" panose="020F0502020204030204" pitchFamily="34" charset="0"/>
                          <a:cs typeface="Calibri" panose="020F0502020204030204" pitchFamily="34" charset="0"/>
                        </a:rPr>
                        <a:t>. Acc.</a:t>
                      </a:r>
                      <a:endParaRPr lang="en-US" sz="1900" dirty="0">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dirty="0">
                          <a:effectLst/>
                          <a:latin typeface="Calibri" panose="020F0502020204030204" pitchFamily="34" charset="0"/>
                          <a:cs typeface="Calibri" panose="020F0502020204030204" pitchFamily="34" charset="0"/>
                        </a:rPr>
                        <a:t>100</a:t>
                      </a:r>
                      <a:endParaRPr lang="en-US" sz="1900" dirty="0">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13"/>
                  </a:ext>
                </a:extLst>
              </a:tr>
              <a:tr h="284480">
                <a:tc>
                  <a:txBody>
                    <a:bodyPr/>
                    <a:lstStyle/>
                    <a:p>
                      <a:pPr algn="ctr">
                        <a:spcAft>
                          <a:spcPts val="0"/>
                        </a:spcAft>
                      </a:pPr>
                      <a:r>
                        <a:rPr lang="en-US" sz="1900" dirty="0">
                          <a:effectLst/>
                          <a:latin typeface="Calibri" panose="020F0502020204030204" pitchFamily="34" charset="0"/>
                          <a:cs typeface="Calibri" panose="020F0502020204030204" pitchFamily="34" charset="0"/>
                        </a:rPr>
                        <a:t> </a:t>
                      </a:r>
                      <a:endParaRPr lang="en-US" sz="1900" dirty="0">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a:effectLst/>
                          <a:latin typeface="Calibri" panose="020F0502020204030204" pitchFamily="34" charset="0"/>
                          <a:cs typeface="Calibri" panose="020F0502020204030204" pitchFamily="34" charset="0"/>
                        </a:rPr>
                        <a:t> </a:t>
                      </a:r>
                      <a:endParaRPr lang="en-US" sz="1900">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b="1" dirty="0">
                          <a:effectLst/>
                          <a:latin typeface="Calibri" panose="020F0502020204030204" pitchFamily="34" charset="0"/>
                          <a:cs typeface="Calibri" panose="020F0502020204030204" pitchFamily="34" charset="0"/>
                        </a:rPr>
                        <a:t>TOTAL FTE</a:t>
                      </a:r>
                      <a:endParaRPr lang="en-US" sz="1900" b="1" dirty="0">
                        <a:effectLst/>
                        <a:latin typeface="Calibri" panose="020F0502020204030204" pitchFamily="34" charset="0"/>
                        <a:ea typeface="ＭＳ 明朝" charset="-128"/>
                        <a:cs typeface="Calibri" panose="020F0502020204030204" pitchFamily="34" charset="0"/>
                      </a:endParaRPr>
                    </a:p>
                  </a:txBody>
                  <a:tcPr marL="68580" marR="68580" marT="0" marB="0"/>
                </a:tc>
                <a:tc>
                  <a:txBody>
                    <a:bodyPr/>
                    <a:lstStyle/>
                    <a:p>
                      <a:pPr algn="ctr">
                        <a:spcAft>
                          <a:spcPts val="0"/>
                        </a:spcAft>
                      </a:pPr>
                      <a:r>
                        <a:rPr lang="en-US" sz="1900" b="1" dirty="0">
                          <a:effectLst/>
                          <a:latin typeface="Calibri" panose="020F0502020204030204" pitchFamily="34" charset="0"/>
                          <a:cs typeface="Calibri" panose="020F0502020204030204" pitchFamily="34" charset="0"/>
                        </a:rPr>
                        <a:t>6.8</a:t>
                      </a:r>
                      <a:endParaRPr lang="en-US" sz="1900" b="1" dirty="0">
                        <a:effectLst/>
                        <a:latin typeface="Calibri" panose="020F0502020204030204" pitchFamily="34" charset="0"/>
                        <a:ea typeface="ＭＳ 明朝" charset="-128"/>
                        <a:cs typeface="Calibri" panose="020F0502020204030204" pitchFamily="34" charset="0"/>
                      </a:endParaRPr>
                    </a:p>
                  </a:txBody>
                  <a:tcPr marL="68580" marR="68580" marT="0" marB="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565545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476" y="156241"/>
            <a:ext cx="7662440" cy="685368"/>
          </a:xfrm>
          <a:prstGeom prst="rect">
            <a:avLst/>
          </a:prstGeom>
        </p:spPr>
        <p:txBody>
          <a:bodyPr vert="horz" wrap="square" lIns="0" tIns="15355" rIns="0" bIns="0" rtlCol="0">
            <a:spAutoFit/>
          </a:bodyPr>
          <a:lstStyle/>
          <a:p>
            <a:pPr marL="15356">
              <a:spcBef>
                <a:spcPts val="121"/>
              </a:spcBef>
            </a:pPr>
            <a:r>
              <a:rPr sz="4353" dirty="0"/>
              <a:t>LEMMAACC</a:t>
            </a:r>
            <a:r>
              <a:rPr lang="it-IT" sz="4353" dirty="0"/>
              <a:t>    	</a:t>
            </a:r>
            <a:r>
              <a:rPr lang="it-IT" sz="3200" dirty="0"/>
              <a:t>RN O. </a:t>
            </a:r>
            <a:r>
              <a:rPr lang="it-IT" sz="3200" dirty="0" err="1"/>
              <a:t>Blanco</a:t>
            </a:r>
            <a:endParaRPr sz="3200" dirty="0"/>
          </a:p>
        </p:txBody>
      </p:sp>
      <p:sp>
        <p:nvSpPr>
          <p:cNvPr id="3" name="object 3"/>
          <p:cNvSpPr txBox="1"/>
          <p:nvPr/>
        </p:nvSpPr>
        <p:spPr>
          <a:xfrm>
            <a:off x="486958" y="1085106"/>
            <a:ext cx="11130958" cy="5508349"/>
          </a:xfrm>
          <a:prstGeom prst="rect">
            <a:avLst/>
          </a:prstGeom>
        </p:spPr>
        <p:txBody>
          <a:bodyPr vert="horz" wrap="square" lIns="0" tIns="14587" rIns="0" bIns="0" rtlCol="0">
            <a:spAutoFit/>
          </a:bodyPr>
          <a:lstStyle/>
          <a:p>
            <a:pPr marL="122845" defTabSz="1105601" hangingPunct="1">
              <a:lnSpc>
                <a:spcPts val="2128"/>
              </a:lnSpc>
              <a:spcBef>
                <a:spcPts val="115"/>
              </a:spcBef>
            </a:pPr>
            <a:r>
              <a:rPr sz="1935" kern="1200" spc="-212" dirty="0">
                <a:solidFill>
                  <a:prstClr val="black"/>
                </a:solidFill>
                <a:latin typeface="Arial"/>
                <a:ea typeface="+mn-ea"/>
                <a:cs typeface="Arial"/>
              </a:rPr>
              <a:t>LEMMAACC</a:t>
            </a:r>
            <a:r>
              <a:rPr sz="1935" kern="1200" spc="-109" dirty="0">
                <a:solidFill>
                  <a:prstClr val="black"/>
                </a:solidFill>
                <a:latin typeface="Arial"/>
                <a:ea typeface="+mn-ea"/>
                <a:cs typeface="Arial"/>
              </a:rPr>
              <a:t> </a:t>
            </a:r>
            <a:r>
              <a:rPr sz="1935" kern="1200" spc="-103" dirty="0">
                <a:solidFill>
                  <a:prstClr val="black"/>
                </a:solidFill>
                <a:latin typeface="Arial"/>
                <a:ea typeface="+mn-ea"/>
                <a:cs typeface="Arial"/>
              </a:rPr>
              <a:t>is</a:t>
            </a:r>
            <a:r>
              <a:rPr sz="1935" kern="1200" spc="-109" dirty="0">
                <a:solidFill>
                  <a:prstClr val="black"/>
                </a:solidFill>
                <a:latin typeface="Arial"/>
                <a:ea typeface="+mn-ea"/>
                <a:cs typeface="Arial"/>
              </a:rPr>
              <a:t> </a:t>
            </a:r>
            <a:r>
              <a:rPr sz="1935" kern="1200" spc="-73" dirty="0">
                <a:solidFill>
                  <a:prstClr val="black"/>
                </a:solidFill>
                <a:latin typeface="Arial"/>
                <a:ea typeface="+mn-ea"/>
                <a:cs typeface="Arial"/>
              </a:rPr>
              <a:t>studying</a:t>
            </a:r>
            <a:r>
              <a:rPr sz="1935" kern="1200" spc="-109" dirty="0">
                <a:solidFill>
                  <a:prstClr val="black"/>
                </a:solidFill>
                <a:latin typeface="Arial"/>
                <a:ea typeface="+mn-ea"/>
                <a:cs typeface="Arial"/>
              </a:rPr>
              <a:t> </a:t>
            </a:r>
            <a:r>
              <a:rPr sz="1935" kern="1200" spc="-24" dirty="0">
                <a:solidFill>
                  <a:prstClr val="black"/>
                </a:solidFill>
                <a:latin typeface="Arial"/>
                <a:ea typeface="+mn-ea"/>
                <a:cs typeface="Arial"/>
              </a:rPr>
              <a:t>the</a:t>
            </a:r>
            <a:r>
              <a:rPr sz="1935" kern="1200" spc="-109" dirty="0">
                <a:solidFill>
                  <a:prstClr val="black"/>
                </a:solidFill>
                <a:latin typeface="Arial"/>
                <a:ea typeface="+mn-ea"/>
                <a:cs typeface="Arial"/>
              </a:rPr>
              <a:t> </a:t>
            </a:r>
            <a:r>
              <a:rPr sz="1935" kern="1200" spc="-48" dirty="0">
                <a:solidFill>
                  <a:prstClr val="black"/>
                </a:solidFill>
                <a:latin typeface="Arial"/>
                <a:ea typeface="+mn-ea"/>
                <a:cs typeface="Arial"/>
              </a:rPr>
              <a:t>production</a:t>
            </a:r>
            <a:r>
              <a:rPr sz="1935" kern="1200" spc="-109" dirty="0">
                <a:solidFill>
                  <a:prstClr val="black"/>
                </a:solidFill>
                <a:latin typeface="Arial"/>
                <a:ea typeface="+mn-ea"/>
                <a:cs typeface="Arial"/>
              </a:rPr>
              <a:t> </a:t>
            </a:r>
            <a:r>
              <a:rPr sz="1935" kern="1200" spc="-97" dirty="0">
                <a:solidFill>
                  <a:prstClr val="black"/>
                </a:solidFill>
                <a:latin typeface="Arial"/>
                <a:ea typeface="+mn-ea"/>
                <a:cs typeface="Arial"/>
              </a:rPr>
              <a:t>and</a:t>
            </a:r>
            <a:r>
              <a:rPr sz="1935" kern="1200" spc="-103" dirty="0">
                <a:solidFill>
                  <a:prstClr val="black"/>
                </a:solidFill>
                <a:latin typeface="Arial"/>
                <a:ea typeface="+mn-ea"/>
                <a:cs typeface="Arial"/>
              </a:rPr>
              <a:t> </a:t>
            </a:r>
            <a:r>
              <a:rPr sz="1935" kern="1200" spc="-73" dirty="0">
                <a:solidFill>
                  <a:prstClr val="black"/>
                </a:solidFill>
                <a:latin typeface="Arial"/>
                <a:ea typeface="+mn-ea"/>
                <a:cs typeface="Arial"/>
              </a:rPr>
              <a:t>accumulation</a:t>
            </a:r>
            <a:r>
              <a:rPr sz="1935" kern="1200" spc="-109" dirty="0">
                <a:solidFill>
                  <a:prstClr val="black"/>
                </a:solidFill>
                <a:latin typeface="Arial"/>
                <a:ea typeface="+mn-ea"/>
                <a:cs typeface="Arial"/>
              </a:rPr>
              <a:t> </a:t>
            </a:r>
            <a:r>
              <a:rPr sz="1935" kern="1200" spc="-6" dirty="0">
                <a:solidFill>
                  <a:prstClr val="black"/>
                </a:solidFill>
                <a:latin typeface="Arial"/>
                <a:ea typeface="+mn-ea"/>
                <a:cs typeface="Arial"/>
              </a:rPr>
              <a:t>of</a:t>
            </a:r>
            <a:r>
              <a:rPr sz="1935" kern="1200" spc="-103" dirty="0">
                <a:solidFill>
                  <a:prstClr val="black"/>
                </a:solidFill>
                <a:latin typeface="Arial"/>
                <a:ea typeface="+mn-ea"/>
                <a:cs typeface="Arial"/>
              </a:rPr>
              <a:t> </a:t>
            </a:r>
            <a:r>
              <a:rPr sz="1935" kern="1200" spc="-151" dirty="0">
                <a:solidFill>
                  <a:prstClr val="black"/>
                </a:solidFill>
                <a:latin typeface="Arial"/>
                <a:ea typeface="+mn-ea"/>
                <a:cs typeface="Arial"/>
              </a:rPr>
              <a:t>a</a:t>
            </a:r>
            <a:r>
              <a:rPr sz="1935" kern="1200" spc="-103" dirty="0">
                <a:solidFill>
                  <a:prstClr val="black"/>
                </a:solidFill>
                <a:latin typeface="Arial"/>
                <a:ea typeface="+mn-ea"/>
                <a:cs typeface="Arial"/>
              </a:rPr>
              <a:t> </a:t>
            </a:r>
            <a:r>
              <a:rPr sz="1935" kern="1200" spc="-24" dirty="0">
                <a:solidFill>
                  <a:prstClr val="black"/>
                </a:solidFill>
                <a:latin typeface="Arial"/>
                <a:ea typeface="+mn-ea"/>
                <a:cs typeface="Arial"/>
              </a:rPr>
              <a:t>low</a:t>
            </a:r>
            <a:r>
              <a:rPr sz="1935" kern="1200" spc="-103" dirty="0">
                <a:solidFill>
                  <a:prstClr val="black"/>
                </a:solidFill>
                <a:latin typeface="Arial"/>
                <a:ea typeface="+mn-ea"/>
                <a:cs typeface="Arial"/>
              </a:rPr>
              <a:t> </a:t>
            </a:r>
            <a:r>
              <a:rPr sz="1935" kern="1200" spc="-67" dirty="0">
                <a:solidFill>
                  <a:prstClr val="black"/>
                </a:solidFill>
                <a:latin typeface="Arial"/>
                <a:ea typeface="+mn-ea"/>
                <a:cs typeface="Arial"/>
              </a:rPr>
              <a:t>emittance</a:t>
            </a:r>
            <a:r>
              <a:rPr sz="1935" kern="1200" spc="-103" dirty="0">
                <a:solidFill>
                  <a:prstClr val="black"/>
                </a:solidFill>
                <a:latin typeface="Arial"/>
                <a:ea typeface="+mn-ea"/>
                <a:cs typeface="Arial"/>
              </a:rPr>
              <a:t> </a:t>
            </a:r>
            <a:r>
              <a:rPr sz="1935" kern="1200" spc="-73" dirty="0">
                <a:solidFill>
                  <a:prstClr val="black"/>
                </a:solidFill>
                <a:latin typeface="Arial"/>
                <a:ea typeface="+mn-ea"/>
                <a:cs typeface="Arial"/>
              </a:rPr>
              <a:t>muon</a:t>
            </a:r>
            <a:r>
              <a:rPr sz="1935" kern="1200" spc="-103" dirty="0">
                <a:solidFill>
                  <a:prstClr val="black"/>
                </a:solidFill>
                <a:latin typeface="Arial"/>
                <a:ea typeface="+mn-ea"/>
                <a:cs typeface="Arial"/>
              </a:rPr>
              <a:t> beam</a:t>
            </a:r>
            <a:r>
              <a:rPr sz="1935" kern="1200" spc="-115" dirty="0">
                <a:solidFill>
                  <a:prstClr val="black"/>
                </a:solidFill>
                <a:latin typeface="Arial"/>
                <a:ea typeface="+mn-ea"/>
                <a:cs typeface="Arial"/>
              </a:rPr>
              <a:t> </a:t>
            </a:r>
            <a:r>
              <a:rPr sz="1935" kern="1200" spc="-24" dirty="0">
                <a:solidFill>
                  <a:prstClr val="black"/>
                </a:solidFill>
                <a:latin typeface="Arial"/>
                <a:ea typeface="+mn-ea"/>
                <a:cs typeface="Arial"/>
              </a:rPr>
              <a:t>from</a:t>
            </a:r>
            <a:r>
              <a:rPr sz="1935" kern="1200" spc="-109" dirty="0">
                <a:solidFill>
                  <a:prstClr val="black"/>
                </a:solidFill>
                <a:latin typeface="Arial"/>
                <a:ea typeface="+mn-ea"/>
                <a:cs typeface="Arial"/>
              </a:rPr>
              <a:t> </a:t>
            </a:r>
            <a:r>
              <a:rPr sz="1935" kern="1200" spc="-67" dirty="0">
                <a:solidFill>
                  <a:prstClr val="black"/>
                </a:solidFill>
                <a:latin typeface="Arial"/>
                <a:ea typeface="+mn-ea"/>
                <a:cs typeface="Arial"/>
              </a:rPr>
              <a:t>e</a:t>
            </a:r>
            <a:r>
              <a:rPr sz="1632" kern="1200" spc="-99" baseline="33950" dirty="0">
                <a:solidFill>
                  <a:prstClr val="black"/>
                </a:solidFill>
                <a:latin typeface="Arial"/>
                <a:ea typeface="+mn-ea"/>
                <a:cs typeface="Arial"/>
              </a:rPr>
              <a:t>+</a:t>
            </a:r>
            <a:r>
              <a:rPr sz="1935" kern="1200" spc="-67" dirty="0">
                <a:solidFill>
                  <a:prstClr val="black"/>
                </a:solidFill>
                <a:latin typeface="Arial"/>
                <a:ea typeface="+mn-ea"/>
                <a:cs typeface="Arial"/>
              </a:rPr>
              <a:t>e</a:t>
            </a:r>
            <a:r>
              <a:rPr sz="1632" kern="1200" spc="-99" baseline="33950" dirty="0">
                <a:solidFill>
                  <a:prstClr val="black"/>
                </a:solidFill>
                <a:latin typeface="Arial"/>
                <a:ea typeface="+mn-ea"/>
                <a:cs typeface="Arial"/>
              </a:rPr>
              <a:t>-</a:t>
            </a:r>
            <a:endParaRPr sz="1632" kern="1200" spc="0" baseline="33950">
              <a:solidFill>
                <a:prstClr val="black"/>
              </a:solidFill>
              <a:latin typeface="Arial"/>
              <a:ea typeface="+mn-ea"/>
              <a:cs typeface="Arial"/>
            </a:endParaRPr>
          </a:p>
          <a:p>
            <a:pPr marL="122845" defTabSz="1105601" hangingPunct="1">
              <a:lnSpc>
                <a:spcPts val="2128"/>
              </a:lnSpc>
              <a:spcBef>
                <a:spcPts val="0"/>
              </a:spcBef>
            </a:pPr>
            <a:r>
              <a:rPr sz="1935" kern="1200" spc="-48" dirty="0">
                <a:solidFill>
                  <a:prstClr val="black"/>
                </a:solidFill>
                <a:latin typeface="Arial"/>
                <a:ea typeface="+mn-ea"/>
                <a:cs typeface="Arial"/>
              </a:rPr>
              <a:t>annihilation, </a:t>
            </a:r>
            <a:r>
              <a:rPr sz="1935" kern="1200" spc="-24" dirty="0">
                <a:solidFill>
                  <a:prstClr val="black"/>
                </a:solidFill>
                <a:latin typeface="Arial"/>
                <a:ea typeface="+mn-ea"/>
                <a:cs typeface="Arial"/>
              </a:rPr>
              <a:t>part </a:t>
            </a:r>
            <a:r>
              <a:rPr sz="1935" kern="1200" spc="-6" dirty="0">
                <a:solidFill>
                  <a:prstClr val="black"/>
                </a:solidFill>
                <a:latin typeface="Arial"/>
                <a:ea typeface="+mn-ea"/>
                <a:cs typeface="Arial"/>
              </a:rPr>
              <a:t>of </a:t>
            </a:r>
            <a:r>
              <a:rPr sz="1935" kern="1200" spc="-24" dirty="0">
                <a:solidFill>
                  <a:prstClr val="black"/>
                </a:solidFill>
                <a:latin typeface="Arial"/>
                <a:ea typeface="+mn-ea"/>
                <a:cs typeface="Arial"/>
              </a:rPr>
              <a:t>the </a:t>
            </a:r>
            <a:r>
              <a:rPr sz="1935" b="1" kern="1200" spc="-212" dirty="0">
                <a:solidFill>
                  <a:prstClr val="black"/>
                </a:solidFill>
                <a:latin typeface="Arial"/>
                <a:ea typeface="+mn-ea"/>
                <a:cs typeface="Arial"/>
              </a:rPr>
              <a:t>Low </a:t>
            </a:r>
            <a:r>
              <a:rPr sz="1935" b="1" kern="1200" spc="-145" dirty="0">
                <a:solidFill>
                  <a:prstClr val="black"/>
                </a:solidFill>
                <a:latin typeface="Arial"/>
                <a:ea typeface="+mn-ea"/>
                <a:cs typeface="Arial"/>
              </a:rPr>
              <a:t>Emittance </a:t>
            </a:r>
            <a:r>
              <a:rPr sz="1935" b="1" kern="1200" spc="-97" dirty="0">
                <a:solidFill>
                  <a:prstClr val="black"/>
                </a:solidFill>
                <a:latin typeface="Arial"/>
                <a:ea typeface="+mn-ea"/>
                <a:cs typeface="Arial"/>
              </a:rPr>
              <a:t>Muon </a:t>
            </a:r>
            <a:r>
              <a:rPr sz="1935" b="1" kern="1200" spc="-145" dirty="0">
                <a:solidFill>
                  <a:prstClr val="black"/>
                </a:solidFill>
                <a:latin typeface="Arial"/>
                <a:ea typeface="+mn-ea"/>
                <a:cs typeface="Arial"/>
              </a:rPr>
              <a:t>Accelerator</a:t>
            </a:r>
            <a:r>
              <a:rPr sz="1935" b="1" kern="1200" spc="-218" dirty="0">
                <a:solidFill>
                  <a:prstClr val="black"/>
                </a:solidFill>
                <a:latin typeface="Arial"/>
                <a:ea typeface="+mn-ea"/>
                <a:cs typeface="Arial"/>
              </a:rPr>
              <a:t> </a:t>
            </a:r>
            <a:r>
              <a:rPr sz="1935" kern="1200" spc="-42" dirty="0">
                <a:solidFill>
                  <a:prstClr val="black"/>
                </a:solidFill>
                <a:latin typeface="Arial"/>
                <a:ea typeface="+mn-ea"/>
                <a:cs typeface="Arial"/>
              </a:rPr>
              <a:t>project.</a:t>
            </a:r>
            <a:endParaRPr sz="1935" kern="1200" spc="0">
              <a:solidFill>
                <a:prstClr val="black"/>
              </a:solidFill>
              <a:latin typeface="Arial"/>
              <a:ea typeface="+mn-ea"/>
              <a:cs typeface="Arial"/>
            </a:endParaRPr>
          </a:p>
          <a:p>
            <a:pPr defTabSz="1105601" hangingPunct="1">
              <a:lnSpc>
                <a:spcPct val="100000"/>
              </a:lnSpc>
              <a:spcBef>
                <a:spcPts val="48"/>
              </a:spcBef>
            </a:pPr>
            <a:endParaRPr sz="1632" kern="1200" spc="0">
              <a:solidFill>
                <a:prstClr val="black"/>
              </a:solidFill>
              <a:latin typeface="Arial"/>
              <a:ea typeface="+mn-ea"/>
              <a:cs typeface="Arial"/>
            </a:endParaRPr>
          </a:p>
          <a:p>
            <a:pPr marL="122845" marR="481397" defTabSz="1105601" hangingPunct="1">
              <a:lnSpc>
                <a:spcPts val="1935"/>
              </a:lnSpc>
              <a:spcBef>
                <a:spcPts val="0"/>
              </a:spcBef>
            </a:pPr>
            <a:r>
              <a:rPr sz="1935" kern="1200" spc="-212" dirty="0">
                <a:solidFill>
                  <a:prstClr val="black"/>
                </a:solidFill>
                <a:latin typeface="Arial"/>
                <a:ea typeface="+mn-ea"/>
                <a:cs typeface="Arial"/>
              </a:rPr>
              <a:t>LEMMAACC </a:t>
            </a:r>
            <a:r>
              <a:rPr sz="1935" kern="1200" spc="-97" dirty="0">
                <a:solidFill>
                  <a:prstClr val="black"/>
                </a:solidFill>
                <a:latin typeface="Arial"/>
                <a:ea typeface="+mn-ea"/>
                <a:cs typeface="Arial"/>
              </a:rPr>
              <a:t>consist </a:t>
            </a:r>
            <a:r>
              <a:rPr sz="1935" kern="1200" spc="-60" dirty="0">
                <a:solidFill>
                  <a:prstClr val="black"/>
                </a:solidFill>
                <a:latin typeface="Arial"/>
                <a:ea typeface="+mn-ea"/>
                <a:cs typeface="Arial"/>
              </a:rPr>
              <a:t>mainly </a:t>
            </a:r>
            <a:r>
              <a:rPr sz="1935" kern="1200" spc="-24" dirty="0">
                <a:solidFill>
                  <a:prstClr val="black"/>
                </a:solidFill>
                <a:latin typeface="Arial"/>
                <a:ea typeface="+mn-ea"/>
                <a:cs typeface="Arial"/>
              </a:rPr>
              <a:t>in </a:t>
            </a:r>
            <a:r>
              <a:rPr sz="1935" kern="1200" spc="-79" dirty="0">
                <a:solidFill>
                  <a:prstClr val="black"/>
                </a:solidFill>
                <a:latin typeface="Arial"/>
                <a:ea typeface="+mn-ea"/>
                <a:cs typeface="Arial"/>
              </a:rPr>
              <a:t>accelerator </a:t>
            </a:r>
            <a:r>
              <a:rPr sz="1935" kern="1200" spc="-73" dirty="0">
                <a:solidFill>
                  <a:prstClr val="black"/>
                </a:solidFill>
                <a:latin typeface="Arial"/>
                <a:ea typeface="+mn-ea"/>
                <a:cs typeface="Arial"/>
              </a:rPr>
              <a:t>optics simulations </a:t>
            </a:r>
            <a:r>
              <a:rPr sz="1935" kern="1200" spc="6" dirty="0">
                <a:solidFill>
                  <a:prstClr val="black"/>
                </a:solidFill>
                <a:latin typeface="Arial"/>
                <a:ea typeface="+mn-ea"/>
                <a:cs typeface="Arial"/>
              </a:rPr>
              <a:t>with </a:t>
            </a:r>
            <a:r>
              <a:rPr sz="1935" kern="1200" spc="-24" dirty="0">
                <a:solidFill>
                  <a:prstClr val="black"/>
                </a:solidFill>
                <a:latin typeface="Arial"/>
                <a:ea typeface="+mn-ea"/>
                <a:cs typeface="Arial"/>
              </a:rPr>
              <a:t>the </a:t>
            </a:r>
            <a:r>
              <a:rPr sz="1935" kern="1200" spc="-54" dirty="0">
                <a:solidFill>
                  <a:prstClr val="black"/>
                </a:solidFill>
                <a:latin typeface="Arial"/>
                <a:ea typeface="+mn-ea"/>
                <a:cs typeface="Arial"/>
              </a:rPr>
              <a:t>collaboration </a:t>
            </a:r>
            <a:r>
              <a:rPr sz="1935" kern="1200" spc="-6" dirty="0">
                <a:solidFill>
                  <a:prstClr val="black"/>
                </a:solidFill>
                <a:latin typeface="Arial"/>
                <a:ea typeface="+mn-ea"/>
                <a:cs typeface="Arial"/>
              </a:rPr>
              <a:t>of</a:t>
            </a:r>
            <a:r>
              <a:rPr sz="1935" kern="1200" spc="-393" dirty="0">
                <a:solidFill>
                  <a:prstClr val="black"/>
                </a:solidFill>
                <a:latin typeface="Arial"/>
                <a:ea typeface="+mn-ea"/>
                <a:cs typeface="Arial"/>
              </a:rPr>
              <a:t> </a:t>
            </a:r>
            <a:r>
              <a:rPr sz="1935" kern="1200" spc="-115" dirty="0">
                <a:solidFill>
                  <a:prstClr val="black"/>
                </a:solidFill>
                <a:latin typeface="Arial"/>
                <a:ea typeface="+mn-ea"/>
                <a:cs typeface="Arial"/>
              </a:rPr>
              <a:t>USA/France/England  </a:t>
            </a:r>
            <a:r>
              <a:rPr sz="1935" kern="1200" spc="-85" dirty="0">
                <a:solidFill>
                  <a:prstClr val="black"/>
                </a:solidFill>
                <a:latin typeface="Arial"/>
                <a:ea typeface="+mn-ea"/>
                <a:cs typeface="Arial"/>
              </a:rPr>
              <a:t>experts</a:t>
            </a:r>
            <a:r>
              <a:rPr sz="1935" kern="1200" spc="-109" dirty="0">
                <a:solidFill>
                  <a:prstClr val="black"/>
                </a:solidFill>
                <a:latin typeface="Arial"/>
                <a:ea typeface="+mn-ea"/>
                <a:cs typeface="Arial"/>
              </a:rPr>
              <a:t> </a:t>
            </a:r>
            <a:r>
              <a:rPr sz="1935" kern="1200" spc="-24" dirty="0">
                <a:solidFill>
                  <a:prstClr val="black"/>
                </a:solidFill>
                <a:latin typeface="Arial"/>
                <a:ea typeface="+mn-ea"/>
                <a:cs typeface="Arial"/>
              </a:rPr>
              <a:t>in</a:t>
            </a:r>
            <a:r>
              <a:rPr sz="1935" kern="1200" spc="-103" dirty="0">
                <a:solidFill>
                  <a:prstClr val="black"/>
                </a:solidFill>
                <a:latin typeface="Arial"/>
                <a:ea typeface="+mn-ea"/>
                <a:cs typeface="Arial"/>
              </a:rPr>
              <a:t> </a:t>
            </a:r>
            <a:r>
              <a:rPr sz="1935" kern="1200" spc="-42" dirty="0">
                <a:solidFill>
                  <a:prstClr val="black"/>
                </a:solidFill>
                <a:latin typeface="Arial"/>
                <a:ea typeface="+mn-ea"/>
                <a:cs typeface="Arial"/>
              </a:rPr>
              <a:t>order</a:t>
            </a:r>
            <a:r>
              <a:rPr sz="1935" kern="1200" spc="-109" dirty="0">
                <a:solidFill>
                  <a:prstClr val="black"/>
                </a:solidFill>
                <a:latin typeface="Arial"/>
                <a:ea typeface="+mn-ea"/>
                <a:cs typeface="Arial"/>
              </a:rPr>
              <a:t> </a:t>
            </a:r>
            <a:r>
              <a:rPr sz="1935" kern="1200" spc="6" dirty="0">
                <a:solidFill>
                  <a:prstClr val="black"/>
                </a:solidFill>
                <a:latin typeface="Arial"/>
                <a:ea typeface="+mn-ea"/>
                <a:cs typeface="Arial"/>
              </a:rPr>
              <a:t>to</a:t>
            </a:r>
            <a:r>
              <a:rPr sz="1935" kern="1200" spc="-103" dirty="0">
                <a:solidFill>
                  <a:prstClr val="black"/>
                </a:solidFill>
                <a:latin typeface="Arial"/>
                <a:ea typeface="+mn-ea"/>
                <a:cs typeface="Arial"/>
              </a:rPr>
              <a:t> achieve</a:t>
            </a:r>
            <a:r>
              <a:rPr sz="1935" kern="1200" spc="-109" dirty="0">
                <a:solidFill>
                  <a:prstClr val="black"/>
                </a:solidFill>
                <a:latin typeface="Arial"/>
                <a:ea typeface="+mn-ea"/>
                <a:cs typeface="Arial"/>
              </a:rPr>
              <a:t> </a:t>
            </a:r>
            <a:r>
              <a:rPr sz="1935" kern="1200" spc="-79" dirty="0">
                <a:solidFill>
                  <a:prstClr val="black"/>
                </a:solidFill>
                <a:latin typeface="Arial"/>
                <a:ea typeface="+mn-ea"/>
                <a:cs typeface="Arial"/>
              </a:rPr>
              <a:t>very</a:t>
            </a:r>
            <a:r>
              <a:rPr sz="1935" kern="1200" spc="-97" dirty="0">
                <a:solidFill>
                  <a:prstClr val="black"/>
                </a:solidFill>
                <a:latin typeface="Arial"/>
                <a:ea typeface="+mn-ea"/>
                <a:cs typeface="Arial"/>
              </a:rPr>
              <a:t> </a:t>
            </a:r>
            <a:r>
              <a:rPr sz="1935" kern="1200" spc="-85" dirty="0">
                <a:solidFill>
                  <a:prstClr val="black"/>
                </a:solidFill>
                <a:latin typeface="Arial"/>
                <a:ea typeface="+mn-ea"/>
                <a:cs typeface="Arial"/>
              </a:rPr>
              <a:t>challenging</a:t>
            </a:r>
            <a:r>
              <a:rPr sz="1935" kern="1200" spc="-91" dirty="0">
                <a:solidFill>
                  <a:prstClr val="black"/>
                </a:solidFill>
                <a:latin typeface="Arial"/>
                <a:ea typeface="+mn-ea"/>
                <a:cs typeface="Arial"/>
              </a:rPr>
              <a:t> </a:t>
            </a:r>
            <a:r>
              <a:rPr sz="1935" kern="1200" spc="-73" dirty="0">
                <a:solidFill>
                  <a:prstClr val="black"/>
                </a:solidFill>
                <a:latin typeface="Arial"/>
                <a:ea typeface="+mn-ea"/>
                <a:cs typeface="Arial"/>
              </a:rPr>
              <a:t>optics</a:t>
            </a:r>
            <a:r>
              <a:rPr sz="1935" kern="1200" spc="-109" dirty="0">
                <a:solidFill>
                  <a:prstClr val="black"/>
                </a:solidFill>
                <a:latin typeface="Arial"/>
                <a:ea typeface="+mn-ea"/>
                <a:cs typeface="Arial"/>
              </a:rPr>
              <a:t> </a:t>
            </a:r>
            <a:r>
              <a:rPr sz="1935" kern="1200" spc="-91" dirty="0">
                <a:solidFill>
                  <a:prstClr val="black"/>
                </a:solidFill>
                <a:latin typeface="Arial"/>
                <a:ea typeface="+mn-ea"/>
                <a:cs typeface="Arial"/>
              </a:rPr>
              <a:t>parameters</a:t>
            </a:r>
            <a:r>
              <a:rPr sz="1935" kern="1200" spc="-109" dirty="0">
                <a:solidFill>
                  <a:prstClr val="black"/>
                </a:solidFill>
                <a:latin typeface="Arial"/>
                <a:ea typeface="+mn-ea"/>
                <a:cs typeface="Arial"/>
              </a:rPr>
              <a:t> </a:t>
            </a:r>
            <a:r>
              <a:rPr sz="1935" kern="1200" spc="-12" dirty="0">
                <a:solidFill>
                  <a:prstClr val="black"/>
                </a:solidFill>
                <a:latin typeface="Arial"/>
                <a:ea typeface="+mn-ea"/>
                <a:cs typeface="Arial"/>
              </a:rPr>
              <a:t>for</a:t>
            </a:r>
            <a:r>
              <a:rPr sz="1935" kern="1200" spc="-97" dirty="0">
                <a:solidFill>
                  <a:prstClr val="black"/>
                </a:solidFill>
                <a:latin typeface="Arial"/>
                <a:ea typeface="+mn-ea"/>
                <a:cs typeface="Arial"/>
              </a:rPr>
              <a:t> </a:t>
            </a:r>
            <a:r>
              <a:rPr sz="1935" kern="1200" spc="-151" dirty="0">
                <a:solidFill>
                  <a:prstClr val="black"/>
                </a:solidFill>
                <a:latin typeface="Arial"/>
                <a:ea typeface="+mn-ea"/>
                <a:cs typeface="Arial"/>
              </a:rPr>
              <a:t>a</a:t>
            </a:r>
            <a:r>
              <a:rPr sz="1935" kern="1200" spc="-91" dirty="0">
                <a:solidFill>
                  <a:prstClr val="black"/>
                </a:solidFill>
                <a:latin typeface="Arial"/>
                <a:ea typeface="+mn-ea"/>
                <a:cs typeface="Arial"/>
              </a:rPr>
              <a:t> possible</a:t>
            </a:r>
            <a:r>
              <a:rPr sz="1935" kern="1200" spc="-109" dirty="0">
                <a:solidFill>
                  <a:prstClr val="black"/>
                </a:solidFill>
                <a:latin typeface="Arial"/>
                <a:ea typeface="+mn-ea"/>
                <a:cs typeface="Arial"/>
              </a:rPr>
              <a:t> </a:t>
            </a:r>
            <a:r>
              <a:rPr sz="1935" kern="1200" spc="-73" dirty="0">
                <a:solidFill>
                  <a:prstClr val="black"/>
                </a:solidFill>
                <a:latin typeface="Arial"/>
                <a:ea typeface="+mn-ea"/>
                <a:cs typeface="Arial"/>
              </a:rPr>
              <a:t>high</a:t>
            </a:r>
            <a:r>
              <a:rPr sz="1935" kern="1200" spc="-103" dirty="0">
                <a:solidFill>
                  <a:prstClr val="black"/>
                </a:solidFill>
                <a:latin typeface="Arial"/>
                <a:ea typeface="+mn-ea"/>
                <a:cs typeface="Arial"/>
              </a:rPr>
              <a:t> </a:t>
            </a:r>
            <a:r>
              <a:rPr sz="1935" kern="1200" spc="-36" dirty="0">
                <a:solidFill>
                  <a:prstClr val="black"/>
                </a:solidFill>
                <a:latin typeface="Arial"/>
                <a:ea typeface="+mn-ea"/>
                <a:cs typeface="Arial"/>
              </a:rPr>
              <a:t>quality</a:t>
            </a:r>
            <a:r>
              <a:rPr sz="1935" kern="1200" spc="-103" dirty="0">
                <a:solidFill>
                  <a:prstClr val="black"/>
                </a:solidFill>
                <a:latin typeface="Arial"/>
                <a:ea typeface="+mn-ea"/>
                <a:cs typeface="Arial"/>
              </a:rPr>
              <a:t> </a:t>
            </a:r>
            <a:r>
              <a:rPr sz="1935" kern="1200" spc="-73" dirty="0">
                <a:solidFill>
                  <a:prstClr val="black"/>
                </a:solidFill>
                <a:latin typeface="Arial"/>
                <a:ea typeface="+mn-ea"/>
                <a:cs typeface="Arial"/>
              </a:rPr>
              <a:t>muon</a:t>
            </a:r>
            <a:r>
              <a:rPr sz="1935" kern="1200" spc="-103" dirty="0">
                <a:solidFill>
                  <a:prstClr val="black"/>
                </a:solidFill>
                <a:latin typeface="Arial"/>
                <a:ea typeface="+mn-ea"/>
                <a:cs typeface="Arial"/>
              </a:rPr>
              <a:t> source.</a:t>
            </a:r>
            <a:endParaRPr sz="1935" kern="1200" spc="0">
              <a:solidFill>
                <a:prstClr val="black"/>
              </a:solidFill>
              <a:latin typeface="Arial"/>
              <a:ea typeface="+mn-ea"/>
              <a:cs typeface="Arial"/>
            </a:endParaRPr>
          </a:p>
          <a:p>
            <a:pPr defTabSz="1105601" hangingPunct="1">
              <a:lnSpc>
                <a:spcPct val="100000"/>
              </a:lnSpc>
              <a:spcBef>
                <a:spcPts val="54"/>
              </a:spcBef>
            </a:pPr>
            <a:endParaRPr sz="1632" kern="1200" spc="0">
              <a:solidFill>
                <a:prstClr val="black"/>
              </a:solidFill>
              <a:latin typeface="Arial"/>
              <a:ea typeface="+mn-ea"/>
              <a:cs typeface="Arial"/>
            </a:endParaRPr>
          </a:p>
          <a:p>
            <a:pPr marL="122845" marR="348571" defTabSz="1105601" hangingPunct="1">
              <a:lnSpc>
                <a:spcPts val="1922"/>
              </a:lnSpc>
              <a:spcBef>
                <a:spcPts val="0"/>
              </a:spcBef>
            </a:pPr>
            <a:r>
              <a:rPr sz="1935" kern="1200" spc="-109" dirty="0">
                <a:solidFill>
                  <a:prstClr val="black"/>
                </a:solidFill>
                <a:latin typeface="Arial"/>
                <a:ea typeface="+mn-ea"/>
                <a:cs typeface="Arial"/>
              </a:rPr>
              <a:t>Studies</a:t>
            </a:r>
            <a:r>
              <a:rPr sz="1935" kern="1200" spc="-97" dirty="0">
                <a:solidFill>
                  <a:prstClr val="black"/>
                </a:solidFill>
                <a:latin typeface="Arial"/>
                <a:ea typeface="+mn-ea"/>
                <a:cs typeface="Arial"/>
              </a:rPr>
              <a:t> </a:t>
            </a:r>
            <a:r>
              <a:rPr sz="1935" kern="1200" spc="-73" dirty="0">
                <a:solidFill>
                  <a:prstClr val="black"/>
                </a:solidFill>
                <a:latin typeface="Arial"/>
                <a:ea typeface="+mn-ea"/>
                <a:cs typeface="Arial"/>
              </a:rPr>
              <a:t>were</a:t>
            </a:r>
            <a:r>
              <a:rPr sz="1935" kern="1200" spc="-103" dirty="0">
                <a:solidFill>
                  <a:prstClr val="black"/>
                </a:solidFill>
                <a:latin typeface="Arial"/>
                <a:ea typeface="+mn-ea"/>
                <a:cs typeface="Arial"/>
              </a:rPr>
              <a:t> </a:t>
            </a:r>
            <a:r>
              <a:rPr sz="1935" kern="1200" spc="-60" dirty="0">
                <a:solidFill>
                  <a:prstClr val="black"/>
                </a:solidFill>
                <a:latin typeface="Arial"/>
                <a:ea typeface="+mn-ea"/>
                <a:cs typeface="Arial"/>
              </a:rPr>
              <a:t>started</a:t>
            </a:r>
            <a:r>
              <a:rPr sz="1935" kern="1200" spc="-103" dirty="0">
                <a:solidFill>
                  <a:prstClr val="black"/>
                </a:solidFill>
                <a:latin typeface="Arial"/>
                <a:ea typeface="+mn-ea"/>
                <a:cs typeface="Arial"/>
              </a:rPr>
              <a:t> </a:t>
            </a:r>
            <a:r>
              <a:rPr sz="1935" kern="1200" spc="-24" dirty="0">
                <a:solidFill>
                  <a:prstClr val="black"/>
                </a:solidFill>
                <a:latin typeface="Arial"/>
                <a:ea typeface="+mn-ea"/>
                <a:cs typeface="Arial"/>
              </a:rPr>
              <a:t>in</a:t>
            </a:r>
            <a:r>
              <a:rPr sz="1935" kern="1200" spc="-97" dirty="0">
                <a:solidFill>
                  <a:prstClr val="black"/>
                </a:solidFill>
                <a:latin typeface="Arial"/>
                <a:ea typeface="+mn-ea"/>
                <a:cs typeface="Arial"/>
              </a:rPr>
              <a:t> </a:t>
            </a:r>
            <a:r>
              <a:rPr sz="1935" kern="1200" spc="-42" dirty="0">
                <a:solidFill>
                  <a:prstClr val="black"/>
                </a:solidFill>
                <a:latin typeface="Arial"/>
                <a:ea typeface="+mn-ea"/>
                <a:cs typeface="Arial"/>
              </a:rPr>
              <a:t>april/2019</a:t>
            </a:r>
            <a:r>
              <a:rPr sz="1935" kern="1200" spc="-115" dirty="0">
                <a:solidFill>
                  <a:prstClr val="black"/>
                </a:solidFill>
                <a:latin typeface="Arial"/>
                <a:ea typeface="+mn-ea"/>
                <a:cs typeface="Arial"/>
              </a:rPr>
              <a:t> </a:t>
            </a:r>
            <a:r>
              <a:rPr sz="1935" kern="1200" spc="6" dirty="0">
                <a:solidFill>
                  <a:prstClr val="black"/>
                </a:solidFill>
                <a:latin typeface="Arial"/>
                <a:ea typeface="+mn-ea"/>
                <a:cs typeface="Arial"/>
              </a:rPr>
              <a:t>with</a:t>
            </a:r>
            <a:r>
              <a:rPr sz="1935" kern="1200" spc="-97" dirty="0">
                <a:solidFill>
                  <a:prstClr val="black"/>
                </a:solidFill>
                <a:latin typeface="Arial"/>
                <a:ea typeface="+mn-ea"/>
                <a:cs typeface="Arial"/>
              </a:rPr>
              <a:t> </a:t>
            </a:r>
            <a:r>
              <a:rPr sz="1935" kern="1200" spc="-73" dirty="0">
                <a:solidFill>
                  <a:prstClr val="black"/>
                </a:solidFill>
                <a:latin typeface="Arial"/>
                <a:ea typeface="+mn-ea"/>
                <a:cs typeface="Arial"/>
              </a:rPr>
              <a:t>promising</a:t>
            </a:r>
            <a:r>
              <a:rPr sz="1935" kern="1200" spc="-91" dirty="0">
                <a:solidFill>
                  <a:prstClr val="black"/>
                </a:solidFill>
                <a:latin typeface="Arial"/>
                <a:ea typeface="+mn-ea"/>
                <a:cs typeface="Arial"/>
              </a:rPr>
              <a:t> </a:t>
            </a:r>
            <a:r>
              <a:rPr sz="1935" kern="1200" spc="-73" dirty="0">
                <a:solidFill>
                  <a:prstClr val="black"/>
                </a:solidFill>
                <a:latin typeface="Arial"/>
                <a:ea typeface="+mn-ea"/>
                <a:cs typeface="Arial"/>
              </a:rPr>
              <a:t>optics</a:t>
            </a:r>
            <a:r>
              <a:rPr sz="1935" kern="1200" spc="-103" dirty="0">
                <a:solidFill>
                  <a:prstClr val="black"/>
                </a:solidFill>
                <a:latin typeface="Arial"/>
                <a:ea typeface="+mn-ea"/>
                <a:cs typeface="Arial"/>
              </a:rPr>
              <a:t> </a:t>
            </a:r>
            <a:r>
              <a:rPr sz="1935" kern="1200" spc="-73" dirty="0">
                <a:solidFill>
                  <a:prstClr val="black"/>
                </a:solidFill>
                <a:latin typeface="Arial"/>
                <a:ea typeface="+mn-ea"/>
                <a:cs typeface="Arial"/>
              </a:rPr>
              <a:t>results</a:t>
            </a:r>
            <a:r>
              <a:rPr sz="1935" kern="1200" spc="-109" dirty="0">
                <a:solidFill>
                  <a:prstClr val="black"/>
                </a:solidFill>
                <a:latin typeface="Arial"/>
                <a:ea typeface="+mn-ea"/>
                <a:cs typeface="Arial"/>
              </a:rPr>
              <a:t> </a:t>
            </a:r>
            <a:r>
              <a:rPr sz="1935" kern="1200" spc="-91" dirty="0">
                <a:solidFill>
                  <a:prstClr val="black"/>
                </a:solidFill>
                <a:latin typeface="Arial"/>
                <a:ea typeface="+mn-ea"/>
                <a:cs typeface="Arial"/>
              </a:rPr>
              <a:t>by</a:t>
            </a:r>
            <a:r>
              <a:rPr sz="1935" kern="1200" spc="-97" dirty="0">
                <a:solidFill>
                  <a:prstClr val="black"/>
                </a:solidFill>
                <a:latin typeface="Arial"/>
                <a:ea typeface="+mn-ea"/>
                <a:cs typeface="Arial"/>
              </a:rPr>
              <a:t> </a:t>
            </a:r>
            <a:r>
              <a:rPr sz="1935" kern="1200" spc="-54" dirty="0">
                <a:solidFill>
                  <a:prstClr val="black"/>
                </a:solidFill>
                <a:latin typeface="Arial"/>
                <a:ea typeface="+mn-ea"/>
                <a:cs typeface="Arial"/>
              </a:rPr>
              <a:t>late</a:t>
            </a:r>
            <a:r>
              <a:rPr sz="1935" kern="1200" spc="-103" dirty="0">
                <a:solidFill>
                  <a:prstClr val="black"/>
                </a:solidFill>
                <a:latin typeface="Arial"/>
                <a:ea typeface="+mn-ea"/>
                <a:cs typeface="Arial"/>
              </a:rPr>
              <a:t> 2020,</a:t>
            </a:r>
            <a:r>
              <a:rPr sz="1935" kern="1200" spc="-109" dirty="0">
                <a:solidFill>
                  <a:prstClr val="black"/>
                </a:solidFill>
                <a:latin typeface="Arial"/>
                <a:ea typeface="+mn-ea"/>
                <a:cs typeface="Arial"/>
              </a:rPr>
              <a:t> </a:t>
            </a:r>
            <a:r>
              <a:rPr sz="1935" kern="1200" spc="-18" dirty="0">
                <a:solidFill>
                  <a:prstClr val="black"/>
                </a:solidFill>
                <a:latin typeface="Arial"/>
                <a:ea typeface="+mn-ea"/>
                <a:cs typeface="Arial"/>
              </a:rPr>
              <a:t>in</a:t>
            </a:r>
            <a:r>
              <a:rPr sz="1935" kern="1200" spc="-97" dirty="0">
                <a:solidFill>
                  <a:prstClr val="black"/>
                </a:solidFill>
                <a:latin typeface="Arial"/>
                <a:ea typeface="+mn-ea"/>
                <a:cs typeface="Arial"/>
              </a:rPr>
              <a:t> </a:t>
            </a:r>
            <a:r>
              <a:rPr sz="1935" kern="1200" spc="-67" dirty="0">
                <a:solidFill>
                  <a:prstClr val="black"/>
                </a:solidFill>
                <a:latin typeface="Arial"/>
                <a:ea typeface="+mn-ea"/>
                <a:cs typeface="Arial"/>
              </a:rPr>
              <a:t>terms</a:t>
            </a:r>
            <a:r>
              <a:rPr sz="1935" kern="1200" spc="-109" dirty="0">
                <a:solidFill>
                  <a:prstClr val="black"/>
                </a:solidFill>
                <a:latin typeface="Arial"/>
                <a:ea typeface="+mn-ea"/>
                <a:cs typeface="Arial"/>
              </a:rPr>
              <a:t> </a:t>
            </a:r>
            <a:r>
              <a:rPr sz="1935" kern="1200" spc="-6" dirty="0">
                <a:solidFill>
                  <a:prstClr val="black"/>
                </a:solidFill>
                <a:latin typeface="Arial"/>
                <a:ea typeface="+mn-ea"/>
                <a:cs typeface="Arial"/>
              </a:rPr>
              <a:t>of</a:t>
            </a:r>
            <a:r>
              <a:rPr sz="1935" kern="1200" spc="-97" dirty="0">
                <a:solidFill>
                  <a:prstClr val="black"/>
                </a:solidFill>
                <a:latin typeface="Arial"/>
                <a:ea typeface="+mn-ea"/>
                <a:cs typeface="Arial"/>
              </a:rPr>
              <a:t> energy</a:t>
            </a:r>
            <a:r>
              <a:rPr sz="1935" kern="1200" spc="-103" dirty="0">
                <a:solidFill>
                  <a:prstClr val="black"/>
                </a:solidFill>
                <a:latin typeface="Arial"/>
                <a:ea typeface="+mn-ea"/>
                <a:cs typeface="Arial"/>
              </a:rPr>
              <a:t> </a:t>
            </a:r>
            <a:r>
              <a:rPr sz="1935" kern="1200" spc="-109" dirty="0">
                <a:solidFill>
                  <a:prstClr val="black"/>
                </a:solidFill>
                <a:latin typeface="Arial"/>
                <a:ea typeface="+mn-ea"/>
                <a:cs typeface="Arial"/>
              </a:rPr>
              <a:t>acceptance  </a:t>
            </a:r>
            <a:r>
              <a:rPr sz="1935" kern="1200" spc="-97" dirty="0">
                <a:solidFill>
                  <a:prstClr val="black"/>
                </a:solidFill>
                <a:latin typeface="Arial"/>
                <a:ea typeface="+mn-ea"/>
                <a:cs typeface="Arial"/>
              </a:rPr>
              <a:t>and </a:t>
            </a:r>
            <a:r>
              <a:rPr sz="1935" kern="1200" spc="-79" dirty="0">
                <a:solidFill>
                  <a:prstClr val="black"/>
                </a:solidFill>
                <a:latin typeface="Arial"/>
                <a:ea typeface="+mn-ea"/>
                <a:cs typeface="Arial"/>
              </a:rPr>
              <a:t>accumulator </a:t>
            </a:r>
            <a:r>
              <a:rPr sz="1935" kern="1200" spc="-6" dirty="0">
                <a:solidFill>
                  <a:prstClr val="black"/>
                </a:solidFill>
                <a:latin typeface="Arial"/>
                <a:ea typeface="+mn-ea"/>
                <a:cs typeface="Arial"/>
              </a:rPr>
              <a:t>footprint </a:t>
            </a:r>
            <a:r>
              <a:rPr sz="1935" kern="1200" spc="-85" dirty="0">
                <a:solidFill>
                  <a:prstClr val="black"/>
                </a:solidFill>
                <a:latin typeface="Arial"/>
                <a:ea typeface="+mn-ea"/>
                <a:cs typeface="Arial"/>
              </a:rPr>
              <a:t>thanks </a:t>
            </a:r>
            <a:r>
              <a:rPr sz="1935" kern="1200" spc="12" dirty="0">
                <a:solidFill>
                  <a:prstClr val="black"/>
                </a:solidFill>
                <a:latin typeface="Arial"/>
                <a:ea typeface="+mn-ea"/>
                <a:cs typeface="Arial"/>
              </a:rPr>
              <a:t>to </a:t>
            </a:r>
            <a:r>
              <a:rPr sz="1935" kern="1200" spc="-151" dirty="0">
                <a:solidFill>
                  <a:prstClr val="black"/>
                </a:solidFill>
                <a:latin typeface="Arial"/>
                <a:ea typeface="+mn-ea"/>
                <a:cs typeface="Arial"/>
              </a:rPr>
              <a:t>a </a:t>
            </a:r>
            <a:r>
              <a:rPr sz="1935" kern="1200" spc="-133" dirty="0">
                <a:solidFill>
                  <a:prstClr val="black"/>
                </a:solidFill>
                <a:latin typeface="Arial"/>
                <a:ea typeface="+mn-ea"/>
                <a:cs typeface="Arial"/>
              </a:rPr>
              <a:t>Fixed </a:t>
            </a:r>
            <a:r>
              <a:rPr sz="1935" kern="1200" spc="-115" dirty="0">
                <a:solidFill>
                  <a:prstClr val="black"/>
                </a:solidFill>
                <a:latin typeface="Arial"/>
                <a:ea typeface="+mn-ea"/>
                <a:cs typeface="Arial"/>
              </a:rPr>
              <a:t>Fields </a:t>
            </a:r>
            <a:r>
              <a:rPr sz="1935" kern="1200" spc="-85" dirty="0">
                <a:solidFill>
                  <a:prstClr val="black"/>
                </a:solidFill>
                <a:latin typeface="Arial"/>
                <a:ea typeface="+mn-ea"/>
                <a:cs typeface="Arial"/>
              </a:rPr>
              <a:t>Accelerator </a:t>
            </a:r>
            <a:r>
              <a:rPr sz="1935" kern="1200" spc="-79" dirty="0">
                <a:solidFill>
                  <a:prstClr val="black"/>
                </a:solidFill>
                <a:latin typeface="Arial"/>
                <a:ea typeface="+mn-ea"/>
                <a:cs typeface="Arial"/>
              </a:rPr>
              <a:t>Gradient</a:t>
            </a:r>
            <a:r>
              <a:rPr sz="1935" kern="1200" spc="-339" dirty="0">
                <a:solidFill>
                  <a:prstClr val="black"/>
                </a:solidFill>
                <a:latin typeface="Arial"/>
                <a:ea typeface="+mn-ea"/>
                <a:cs typeface="Arial"/>
              </a:rPr>
              <a:t> </a:t>
            </a:r>
            <a:r>
              <a:rPr sz="1935" kern="1200" spc="-60" dirty="0">
                <a:solidFill>
                  <a:prstClr val="black"/>
                </a:solidFill>
                <a:latin typeface="Arial"/>
                <a:ea typeface="+mn-ea"/>
                <a:cs typeface="Arial"/>
              </a:rPr>
              <a:t>cell.</a:t>
            </a:r>
            <a:endParaRPr sz="1935" kern="1200" spc="0">
              <a:solidFill>
                <a:prstClr val="black"/>
              </a:solidFill>
              <a:latin typeface="Arial"/>
              <a:ea typeface="+mn-ea"/>
              <a:cs typeface="Arial"/>
            </a:endParaRPr>
          </a:p>
          <a:p>
            <a:pPr marL="122845" defTabSz="1105601" hangingPunct="1">
              <a:lnSpc>
                <a:spcPts val="2122"/>
              </a:lnSpc>
              <a:spcBef>
                <a:spcPts val="1554"/>
              </a:spcBef>
            </a:pPr>
            <a:r>
              <a:rPr sz="1935" kern="1200" spc="-254" dirty="0">
                <a:solidFill>
                  <a:prstClr val="black"/>
                </a:solidFill>
                <a:latin typeface="Arial"/>
                <a:ea typeface="+mn-ea"/>
                <a:cs typeface="Arial"/>
              </a:rPr>
              <a:t>BUDGET</a:t>
            </a:r>
            <a:r>
              <a:rPr sz="1935" kern="1200" spc="-115" dirty="0">
                <a:solidFill>
                  <a:prstClr val="black"/>
                </a:solidFill>
                <a:latin typeface="Arial"/>
                <a:ea typeface="+mn-ea"/>
                <a:cs typeface="Arial"/>
              </a:rPr>
              <a:t> </a:t>
            </a:r>
            <a:r>
              <a:rPr sz="1935" kern="1200" spc="-24" dirty="0">
                <a:solidFill>
                  <a:prstClr val="black"/>
                </a:solidFill>
                <a:latin typeface="Arial"/>
                <a:ea typeface="+mn-ea"/>
                <a:cs typeface="Arial"/>
              </a:rPr>
              <a:t>:</a:t>
            </a:r>
            <a:endParaRPr sz="1935" kern="1200" spc="0">
              <a:solidFill>
                <a:prstClr val="black"/>
              </a:solidFill>
              <a:latin typeface="Arial"/>
              <a:ea typeface="+mn-ea"/>
              <a:cs typeface="Arial"/>
            </a:endParaRPr>
          </a:p>
          <a:p>
            <a:pPr marL="307879" indent="-185802" defTabSz="1105601" hangingPunct="1">
              <a:lnSpc>
                <a:spcPts val="1929"/>
              </a:lnSpc>
              <a:spcBef>
                <a:spcPts val="0"/>
              </a:spcBef>
              <a:buFontTx/>
              <a:buChar char="-"/>
              <a:tabLst>
                <a:tab pos="308647" algn="l"/>
              </a:tabLst>
            </a:pPr>
            <a:r>
              <a:rPr sz="1935" kern="1200" spc="-24" dirty="0">
                <a:solidFill>
                  <a:prstClr val="black"/>
                </a:solidFill>
                <a:latin typeface="Arial"/>
                <a:ea typeface="+mn-ea"/>
                <a:cs typeface="Arial"/>
              </a:rPr>
              <a:t>the </a:t>
            </a:r>
            <a:r>
              <a:rPr sz="1935" kern="1200" spc="-109" dirty="0">
                <a:solidFill>
                  <a:prstClr val="black"/>
                </a:solidFill>
                <a:latin typeface="Arial"/>
                <a:ea typeface="+mn-ea"/>
                <a:cs typeface="Arial"/>
              </a:rPr>
              <a:t>2019 </a:t>
            </a:r>
            <a:r>
              <a:rPr sz="1935" kern="1200" spc="-73" dirty="0">
                <a:solidFill>
                  <a:prstClr val="black"/>
                </a:solidFill>
                <a:latin typeface="Arial"/>
                <a:ea typeface="+mn-ea"/>
                <a:cs typeface="Arial"/>
              </a:rPr>
              <a:t>budget </a:t>
            </a:r>
            <a:r>
              <a:rPr sz="1935" kern="1200" spc="-133" dirty="0">
                <a:solidFill>
                  <a:prstClr val="black"/>
                </a:solidFill>
                <a:latin typeface="Arial"/>
                <a:ea typeface="+mn-ea"/>
                <a:cs typeface="Arial"/>
              </a:rPr>
              <a:t>was </a:t>
            </a:r>
            <a:r>
              <a:rPr sz="1935" kern="1200" spc="-42" dirty="0">
                <a:solidFill>
                  <a:prstClr val="black"/>
                </a:solidFill>
                <a:latin typeface="Arial"/>
                <a:ea typeface="+mn-ea"/>
                <a:cs typeface="Arial"/>
              </a:rPr>
              <a:t>efficiently</a:t>
            </a:r>
            <a:r>
              <a:rPr sz="1935" kern="1200" spc="-230" dirty="0">
                <a:solidFill>
                  <a:prstClr val="black"/>
                </a:solidFill>
                <a:latin typeface="Arial"/>
                <a:ea typeface="+mn-ea"/>
                <a:cs typeface="Arial"/>
              </a:rPr>
              <a:t> </a:t>
            </a:r>
            <a:r>
              <a:rPr sz="1935" kern="1200" spc="-109" dirty="0">
                <a:solidFill>
                  <a:prstClr val="black"/>
                </a:solidFill>
                <a:latin typeface="Arial"/>
                <a:ea typeface="+mn-ea"/>
                <a:cs typeface="Arial"/>
              </a:rPr>
              <a:t>used,</a:t>
            </a:r>
            <a:endParaRPr sz="1935" kern="1200" spc="0">
              <a:solidFill>
                <a:prstClr val="black"/>
              </a:solidFill>
              <a:latin typeface="Arial"/>
              <a:ea typeface="+mn-ea"/>
              <a:cs typeface="Arial"/>
            </a:endParaRPr>
          </a:p>
          <a:p>
            <a:pPr marL="122845" marR="67565" defTabSz="1105601" hangingPunct="1">
              <a:lnSpc>
                <a:spcPct val="83000"/>
              </a:lnSpc>
              <a:spcBef>
                <a:spcPts val="200"/>
              </a:spcBef>
              <a:buFontTx/>
              <a:buChar char="-"/>
              <a:tabLst>
                <a:tab pos="308647" algn="l"/>
              </a:tabLst>
            </a:pPr>
            <a:r>
              <a:rPr sz="1935" kern="1200" spc="-24" dirty="0">
                <a:solidFill>
                  <a:prstClr val="black"/>
                </a:solidFill>
                <a:latin typeface="Arial"/>
                <a:ea typeface="+mn-ea"/>
                <a:cs typeface="Arial"/>
              </a:rPr>
              <a:t>in </a:t>
            </a:r>
            <a:r>
              <a:rPr sz="1935" kern="1200" spc="-109" dirty="0">
                <a:solidFill>
                  <a:prstClr val="black"/>
                </a:solidFill>
                <a:latin typeface="Arial"/>
                <a:ea typeface="+mn-ea"/>
                <a:cs typeface="Arial"/>
              </a:rPr>
              <a:t>2020 </a:t>
            </a:r>
            <a:r>
              <a:rPr sz="1935" kern="1200" spc="60" dirty="0">
                <a:solidFill>
                  <a:prstClr val="black"/>
                </a:solidFill>
                <a:latin typeface="Arial"/>
                <a:ea typeface="+mn-ea"/>
                <a:cs typeface="Arial"/>
              </a:rPr>
              <a:t>it </a:t>
            </a:r>
            <a:r>
              <a:rPr sz="1935" kern="1200" spc="-145" dirty="0">
                <a:solidFill>
                  <a:prstClr val="black"/>
                </a:solidFill>
                <a:latin typeface="Arial"/>
                <a:ea typeface="+mn-ea"/>
                <a:cs typeface="Arial"/>
              </a:rPr>
              <a:t>has </a:t>
            </a:r>
            <a:r>
              <a:rPr sz="1935" kern="1200" spc="-12" dirty="0">
                <a:solidFill>
                  <a:prstClr val="black"/>
                </a:solidFill>
                <a:latin typeface="Arial"/>
                <a:ea typeface="+mn-ea"/>
                <a:cs typeface="Arial"/>
              </a:rPr>
              <a:t>not </a:t>
            </a:r>
            <a:r>
              <a:rPr sz="1935" kern="1200" spc="-97" dirty="0">
                <a:solidFill>
                  <a:prstClr val="black"/>
                </a:solidFill>
                <a:latin typeface="Arial"/>
                <a:ea typeface="+mn-ea"/>
                <a:cs typeface="Arial"/>
              </a:rPr>
              <a:t>been </a:t>
            </a:r>
            <a:r>
              <a:rPr sz="1935" kern="1200" spc="-67" dirty="0">
                <a:solidFill>
                  <a:prstClr val="black"/>
                </a:solidFill>
                <a:latin typeface="Arial"/>
                <a:ea typeface="+mn-ea"/>
                <a:cs typeface="Arial"/>
              </a:rPr>
              <a:t>touched </a:t>
            </a:r>
            <a:r>
              <a:rPr sz="1935" kern="1200" spc="-133" dirty="0">
                <a:solidFill>
                  <a:prstClr val="black"/>
                </a:solidFill>
                <a:latin typeface="Arial"/>
                <a:ea typeface="+mn-ea"/>
                <a:cs typeface="Arial"/>
              </a:rPr>
              <a:t>because </a:t>
            </a:r>
            <a:r>
              <a:rPr sz="1935" kern="1200" spc="-6" dirty="0">
                <a:solidFill>
                  <a:prstClr val="black"/>
                </a:solidFill>
                <a:latin typeface="Arial"/>
                <a:ea typeface="+mn-ea"/>
                <a:cs typeface="Arial"/>
              </a:rPr>
              <a:t>of</a:t>
            </a:r>
            <a:r>
              <a:rPr sz="1935" kern="1200" spc="-381" dirty="0">
                <a:solidFill>
                  <a:prstClr val="black"/>
                </a:solidFill>
                <a:latin typeface="Arial"/>
                <a:ea typeface="+mn-ea"/>
                <a:cs typeface="Arial"/>
              </a:rPr>
              <a:t> </a:t>
            </a:r>
            <a:r>
              <a:rPr sz="1935" kern="1200" spc="-73" dirty="0">
                <a:solidFill>
                  <a:prstClr val="black"/>
                </a:solidFill>
                <a:latin typeface="Arial"/>
                <a:ea typeface="+mn-ea"/>
                <a:cs typeface="Arial"/>
              </a:rPr>
              <a:t>movement </a:t>
            </a:r>
            <a:r>
              <a:rPr sz="1935" kern="1200" spc="-54" dirty="0">
                <a:solidFill>
                  <a:prstClr val="black"/>
                </a:solidFill>
                <a:latin typeface="Arial"/>
                <a:ea typeface="+mn-ea"/>
                <a:cs typeface="Arial"/>
              </a:rPr>
              <a:t>restrictions </a:t>
            </a:r>
            <a:r>
              <a:rPr sz="1935" kern="1200" spc="-109" dirty="0">
                <a:solidFill>
                  <a:prstClr val="black"/>
                </a:solidFill>
                <a:latin typeface="Arial"/>
                <a:ea typeface="+mn-ea"/>
                <a:cs typeface="Arial"/>
              </a:rPr>
              <a:t>among </a:t>
            </a:r>
            <a:r>
              <a:rPr sz="1935" kern="1200" spc="-91" dirty="0">
                <a:solidFill>
                  <a:prstClr val="black"/>
                </a:solidFill>
                <a:latin typeface="Arial"/>
                <a:ea typeface="+mn-ea"/>
                <a:cs typeface="Arial"/>
              </a:rPr>
              <a:t>USA/England/France/Italy. </a:t>
            </a:r>
            <a:r>
              <a:rPr sz="1935" kern="1200" spc="-151" dirty="0">
                <a:solidFill>
                  <a:prstClr val="black"/>
                </a:solidFill>
                <a:latin typeface="Arial"/>
                <a:ea typeface="+mn-ea"/>
                <a:cs typeface="Arial"/>
              </a:rPr>
              <a:t>On </a:t>
            </a:r>
            <a:r>
              <a:rPr sz="1935" kern="1200" spc="-18" dirty="0">
                <a:solidFill>
                  <a:prstClr val="black"/>
                </a:solidFill>
                <a:latin typeface="Arial"/>
                <a:ea typeface="+mn-ea"/>
                <a:cs typeface="Arial"/>
              </a:rPr>
              <a:t>top  </a:t>
            </a:r>
            <a:r>
              <a:rPr sz="1935" kern="1200" spc="-6" dirty="0">
                <a:solidFill>
                  <a:prstClr val="black"/>
                </a:solidFill>
                <a:latin typeface="Arial"/>
                <a:ea typeface="+mn-ea"/>
                <a:cs typeface="Arial"/>
              </a:rPr>
              <a:t>of </a:t>
            </a:r>
            <a:r>
              <a:rPr sz="1935" kern="1200" spc="-18" dirty="0">
                <a:solidFill>
                  <a:prstClr val="black"/>
                </a:solidFill>
                <a:latin typeface="Arial"/>
                <a:ea typeface="+mn-ea"/>
                <a:cs typeface="Arial"/>
              </a:rPr>
              <a:t>that, </a:t>
            </a:r>
            <a:r>
              <a:rPr sz="1935" kern="1200" spc="-42" dirty="0">
                <a:solidFill>
                  <a:prstClr val="black"/>
                </a:solidFill>
                <a:latin typeface="Arial"/>
                <a:ea typeface="+mn-ea"/>
                <a:cs typeface="Arial"/>
              </a:rPr>
              <a:t>there </a:t>
            </a:r>
            <a:r>
              <a:rPr sz="1935" kern="1200" spc="-103" dirty="0">
                <a:solidFill>
                  <a:prstClr val="black"/>
                </a:solidFill>
                <a:latin typeface="Arial"/>
                <a:ea typeface="+mn-ea"/>
                <a:cs typeface="Arial"/>
              </a:rPr>
              <a:t>is </a:t>
            </a:r>
            <a:r>
              <a:rPr sz="1935" kern="1200" spc="-67" dirty="0">
                <a:solidFill>
                  <a:prstClr val="black"/>
                </a:solidFill>
                <a:latin typeface="Arial"/>
                <a:ea typeface="+mn-ea"/>
                <a:cs typeface="Arial"/>
              </a:rPr>
              <a:t>no fixed </a:t>
            </a:r>
            <a:r>
              <a:rPr sz="1935" kern="1200" spc="-73" dirty="0">
                <a:solidFill>
                  <a:prstClr val="black"/>
                </a:solidFill>
                <a:latin typeface="Arial"/>
                <a:ea typeface="+mn-ea"/>
                <a:cs typeface="Arial"/>
              </a:rPr>
              <a:t>date </a:t>
            </a:r>
            <a:r>
              <a:rPr sz="1935" kern="1200" spc="12" dirty="0">
                <a:solidFill>
                  <a:prstClr val="black"/>
                </a:solidFill>
                <a:latin typeface="Arial"/>
                <a:ea typeface="+mn-ea"/>
                <a:cs typeface="Arial"/>
              </a:rPr>
              <a:t>to </a:t>
            </a:r>
            <a:r>
              <a:rPr sz="1935" kern="1200" spc="-85" dirty="0">
                <a:solidFill>
                  <a:prstClr val="black"/>
                </a:solidFill>
                <a:latin typeface="Arial"/>
                <a:ea typeface="+mn-ea"/>
                <a:cs typeface="Arial"/>
              </a:rPr>
              <a:t>retake </a:t>
            </a:r>
            <a:r>
              <a:rPr sz="1935" kern="1200" spc="-109" dirty="0">
                <a:solidFill>
                  <a:prstClr val="black"/>
                </a:solidFill>
                <a:latin typeface="Arial"/>
                <a:ea typeface="+mn-ea"/>
                <a:cs typeface="Arial"/>
              </a:rPr>
              <a:t>missions </a:t>
            </a:r>
            <a:r>
              <a:rPr sz="1935" kern="1200" spc="-133" dirty="0">
                <a:solidFill>
                  <a:prstClr val="black"/>
                </a:solidFill>
                <a:latin typeface="Arial"/>
                <a:ea typeface="+mn-ea"/>
                <a:cs typeface="Arial"/>
              </a:rPr>
              <a:t>because </a:t>
            </a:r>
            <a:r>
              <a:rPr sz="1935" kern="1200" spc="-54" dirty="0">
                <a:solidFill>
                  <a:prstClr val="black"/>
                </a:solidFill>
                <a:latin typeface="Arial"/>
                <a:ea typeface="+mn-ea"/>
                <a:cs typeface="Arial"/>
              </a:rPr>
              <a:t>I </a:t>
            </a:r>
            <a:r>
              <a:rPr sz="1935" kern="1200" spc="-109" dirty="0">
                <a:solidFill>
                  <a:prstClr val="black"/>
                </a:solidFill>
                <a:latin typeface="Arial"/>
                <a:ea typeface="+mn-ea"/>
                <a:cs typeface="Arial"/>
              </a:rPr>
              <a:t>am an </a:t>
            </a:r>
            <a:r>
              <a:rPr sz="1935" kern="1200" spc="-48" dirty="0">
                <a:solidFill>
                  <a:prstClr val="black"/>
                </a:solidFill>
                <a:latin typeface="Arial"/>
                <a:ea typeface="+mn-ea"/>
                <a:cs typeface="Arial"/>
              </a:rPr>
              <a:t>immigrant </a:t>
            </a:r>
            <a:r>
              <a:rPr sz="1935" kern="1200" spc="-97" dirty="0">
                <a:solidFill>
                  <a:prstClr val="black"/>
                </a:solidFill>
                <a:latin typeface="Arial"/>
                <a:ea typeface="+mn-ea"/>
                <a:cs typeface="Arial"/>
              </a:rPr>
              <a:t>and </a:t>
            </a:r>
            <a:r>
              <a:rPr sz="1935" kern="1200" spc="-67" dirty="0">
                <a:solidFill>
                  <a:prstClr val="black"/>
                </a:solidFill>
                <a:latin typeface="Arial"/>
                <a:ea typeface="+mn-ea"/>
                <a:cs typeface="Arial"/>
              </a:rPr>
              <a:t>document </a:t>
            </a:r>
            <a:r>
              <a:rPr sz="1935" kern="1200" spc="-73" dirty="0">
                <a:solidFill>
                  <a:prstClr val="black"/>
                </a:solidFill>
                <a:latin typeface="Arial"/>
                <a:ea typeface="+mn-ea"/>
                <a:cs typeface="Arial"/>
              </a:rPr>
              <a:t>renewal </a:t>
            </a:r>
            <a:r>
              <a:rPr sz="1935" kern="1200" spc="-145" dirty="0">
                <a:solidFill>
                  <a:prstClr val="black"/>
                </a:solidFill>
                <a:latin typeface="Arial"/>
                <a:ea typeface="+mn-ea"/>
                <a:cs typeface="Arial"/>
              </a:rPr>
              <a:t>has </a:t>
            </a:r>
            <a:r>
              <a:rPr sz="1935" kern="1200" spc="-97" dirty="0">
                <a:solidFill>
                  <a:prstClr val="black"/>
                </a:solidFill>
                <a:latin typeface="Arial"/>
                <a:ea typeface="+mn-ea"/>
                <a:cs typeface="Arial"/>
              </a:rPr>
              <a:t>been  </a:t>
            </a:r>
            <a:r>
              <a:rPr sz="1935" kern="1200" spc="-73" dirty="0">
                <a:solidFill>
                  <a:prstClr val="black"/>
                </a:solidFill>
                <a:latin typeface="Arial"/>
                <a:ea typeface="+mn-ea"/>
                <a:cs typeface="Arial"/>
              </a:rPr>
              <a:t>postponed </a:t>
            </a:r>
            <a:r>
              <a:rPr sz="1935" kern="1200" spc="-6" dirty="0">
                <a:solidFill>
                  <a:prstClr val="black"/>
                </a:solidFill>
                <a:latin typeface="Arial"/>
                <a:ea typeface="+mn-ea"/>
                <a:cs typeface="Arial"/>
              </a:rPr>
              <a:t>until </a:t>
            </a:r>
            <a:r>
              <a:rPr sz="1935" kern="1200" spc="-54" dirty="0">
                <a:solidFill>
                  <a:prstClr val="black"/>
                </a:solidFill>
                <a:latin typeface="Arial"/>
                <a:ea typeface="+mn-ea"/>
                <a:cs typeface="Arial"/>
              </a:rPr>
              <a:t>late</a:t>
            </a:r>
            <a:r>
              <a:rPr sz="1935" kern="1200" spc="-254" dirty="0">
                <a:solidFill>
                  <a:prstClr val="black"/>
                </a:solidFill>
                <a:latin typeface="Arial"/>
                <a:ea typeface="+mn-ea"/>
                <a:cs typeface="Arial"/>
              </a:rPr>
              <a:t> </a:t>
            </a:r>
            <a:r>
              <a:rPr sz="1935" kern="1200" spc="-97" dirty="0">
                <a:solidFill>
                  <a:prstClr val="black"/>
                </a:solidFill>
                <a:latin typeface="Arial"/>
                <a:ea typeface="+mn-ea"/>
                <a:cs typeface="Arial"/>
              </a:rPr>
              <a:t>2020.</a:t>
            </a:r>
            <a:endParaRPr sz="1935" kern="1200" spc="0">
              <a:solidFill>
                <a:prstClr val="black"/>
              </a:solidFill>
              <a:latin typeface="Arial"/>
              <a:ea typeface="+mn-ea"/>
              <a:cs typeface="Arial"/>
            </a:endParaRPr>
          </a:p>
          <a:p>
            <a:pPr defTabSz="1105601" hangingPunct="1">
              <a:lnSpc>
                <a:spcPct val="100000"/>
              </a:lnSpc>
              <a:spcBef>
                <a:spcPts val="42"/>
              </a:spcBef>
            </a:pPr>
            <a:endParaRPr sz="1632" kern="1200" spc="0">
              <a:solidFill>
                <a:prstClr val="black"/>
              </a:solidFill>
              <a:latin typeface="Arial"/>
              <a:ea typeface="+mn-ea"/>
              <a:cs typeface="Arial"/>
            </a:endParaRPr>
          </a:p>
          <a:p>
            <a:pPr marL="122845" marR="1378162" defTabSz="1105601" hangingPunct="1">
              <a:lnSpc>
                <a:spcPts val="1935"/>
              </a:lnSpc>
              <a:spcBef>
                <a:spcPts val="6"/>
              </a:spcBef>
            </a:pPr>
            <a:r>
              <a:rPr sz="1935" kern="1200" spc="-138" dirty="0">
                <a:solidFill>
                  <a:prstClr val="black"/>
                </a:solidFill>
                <a:latin typeface="Arial"/>
                <a:ea typeface="+mn-ea"/>
                <a:cs typeface="Arial"/>
              </a:rPr>
              <a:t>Due </a:t>
            </a:r>
            <a:r>
              <a:rPr sz="1935" kern="1200" spc="12" dirty="0">
                <a:solidFill>
                  <a:prstClr val="black"/>
                </a:solidFill>
                <a:latin typeface="Arial"/>
                <a:ea typeface="+mn-ea"/>
                <a:cs typeface="Arial"/>
              </a:rPr>
              <a:t>to </a:t>
            </a:r>
            <a:r>
              <a:rPr sz="1935" kern="1200" spc="-193" dirty="0">
                <a:solidFill>
                  <a:prstClr val="black"/>
                </a:solidFill>
                <a:latin typeface="Arial"/>
                <a:ea typeface="+mn-ea"/>
                <a:cs typeface="Arial"/>
              </a:rPr>
              <a:t>COVID19 </a:t>
            </a:r>
            <a:r>
              <a:rPr sz="1935" kern="1200" spc="-115" dirty="0">
                <a:solidFill>
                  <a:prstClr val="black"/>
                </a:solidFill>
                <a:latin typeface="Arial"/>
                <a:ea typeface="+mn-ea"/>
                <a:cs typeface="Arial"/>
              </a:rPr>
              <a:t>emergency, </a:t>
            </a:r>
            <a:r>
              <a:rPr sz="1935" kern="1200" spc="-42" dirty="0">
                <a:solidFill>
                  <a:prstClr val="black"/>
                </a:solidFill>
                <a:latin typeface="Arial"/>
                <a:ea typeface="+mn-ea"/>
                <a:cs typeface="Arial"/>
              </a:rPr>
              <a:t>work </a:t>
            </a:r>
            <a:r>
              <a:rPr sz="1935" kern="1200" spc="-24" dirty="0">
                <a:solidFill>
                  <a:prstClr val="black"/>
                </a:solidFill>
                <a:latin typeface="Arial"/>
                <a:ea typeface="+mn-ea"/>
                <a:cs typeface="Arial"/>
              </a:rPr>
              <a:t>in </a:t>
            </a:r>
            <a:r>
              <a:rPr sz="1935" kern="1200" spc="-73" dirty="0">
                <a:solidFill>
                  <a:prstClr val="black"/>
                </a:solidFill>
                <a:latin typeface="Arial"/>
                <a:ea typeface="+mn-ea"/>
                <a:cs typeface="Arial"/>
              </a:rPr>
              <a:t>optics </a:t>
            </a:r>
            <a:r>
              <a:rPr sz="1935" kern="1200" spc="-79" dirty="0">
                <a:solidFill>
                  <a:prstClr val="black"/>
                </a:solidFill>
                <a:latin typeface="Arial"/>
                <a:ea typeface="+mn-ea"/>
                <a:cs typeface="Arial"/>
              </a:rPr>
              <a:t>continues, </a:t>
            </a:r>
            <a:r>
              <a:rPr sz="1935" kern="1200" spc="67" dirty="0">
                <a:solidFill>
                  <a:prstClr val="black"/>
                </a:solidFill>
                <a:latin typeface="Arial"/>
                <a:ea typeface="+mn-ea"/>
                <a:cs typeface="Arial"/>
              </a:rPr>
              <a:t>it </a:t>
            </a:r>
            <a:r>
              <a:rPr sz="1935" kern="1200" spc="-151" dirty="0">
                <a:solidFill>
                  <a:prstClr val="black"/>
                </a:solidFill>
                <a:latin typeface="Arial"/>
                <a:ea typeface="+mn-ea"/>
                <a:cs typeface="Arial"/>
              </a:rPr>
              <a:t>has </a:t>
            </a:r>
            <a:r>
              <a:rPr sz="1935" kern="1200" spc="-97" dirty="0">
                <a:solidFill>
                  <a:prstClr val="black"/>
                </a:solidFill>
                <a:latin typeface="Arial"/>
                <a:ea typeface="+mn-ea"/>
                <a:cs typeface="Arial"/>
              </a:rPr>
              <a:t>been </a:t>
            </a:r>
            <a:r>
              <a:rPr sz="1935" kern="1200" spc="-85" dirty="0">
                <a:solidFill>
                  <a:prstClr val="black"/>
                </a:solidFill>
                <a:latin typeface="Arial"/>
                <a:ea typeface="+mn-ea"/>
                <a:cs typeface="Arial"/>
              </a:rPr>
              <a:t>slowed </a:t>
            </a:r>
            <a:r>
              <a:rPr sz="1935" kern="1200" spc="-54" dirty="0">
                <a:solidFill>
                  <a:prstClr val="black"/>
                </a:solidFill>
                <a:latin typeface="Arial"/>
                <a:ea typeface="+mn-ea"/>
                <a:cs typeface="Arial"/>
              </a:rPr>
              <a:t>down </a:t>
            </a:r>
            <a:r>
              <a:rPr sz="1935" kern="1200" spc="-12" dirty="0">
                <a:solidFill>
                  <a:prstClr val="black"/>
                </a:solidFill>
                <a:latin typeface="Arial"/>
                <a:ea typeface="+mn-ea"/>
                <a:cs typeface="Arial"/>
              </a:rPr>
              <a:t>but not </a:t>
            </a:r>
            <a:r>
              <a:rPr sz="1935" kern="1200" spc="-79" dirty="0">
                <a:solidFill>
                  <a:prstClr val="black"/>
                </a:solidFill>
                <a:latin typeface="Arial"/>
                <a:ea typeface="+mn-ea"/>
                <a:cs typeface="Arial"/>
              </a:rPr>
              <a:t>stopped.  </a:t>
            </a:r>
            <a:r>
              <a:rPr sz="1935" kern="1200" spc="-138" dirty="0">
                <a:solidFill>
                  <a:prstClr val="black"/>
                </a:solidFill>
                <a:latin typeface="Arial"/>
                <a:ea typeface="+mn-ea"/>
                <a:cs typeface="Arial"/>
              </a:rPr>
              <a:t>Referees</a:t>
            </a:r>
            <a:r>
              <a:rPr sz="1935" kern="1200" spc="-109" dirty="0">
                <a:solidFill>
                  <a:prstClr val="black"/>
                </a:solidFill>
                <a:latin typeface="Arial"/>
                <a:ea typeface="+mn-ea"/>
                <a:cs typeface="Arial"/>
              </a:rPr>
              <a:t> </a:t>
            </a:r>
            <a:r>
              <a:rPr sz="1935" kern="1200" spc="-73" dirty="0">
                <a:solidFill>
                  <a:prstClr val="black"/>
                </a:solidFill>
                <a:latin typeface="Arial"/>
                <a:ea typeface="+mn-ea"/>
                <a:cs typeface="Arial"/>
              </a:rPr>
              <a:t>were</a:t>
            </a:r>
            <a:r>
              <a:rPr sz="1935" kern="1200" spc="-103" dirty="0">
                <a:solidFill>
                  <a:prstClr val="black"/>
                </a:solidFill>
                <a:latin typeface="Arial"/>
                <a:ea typeface="+mn-ea"/>
                <a:cs typeface="Arial"/>
              </a:rPr>
              <a:t> </a:t>
            </a:r>
            <a:r>
              <a:rPr sz="1935" kern="1200" spc="-18" dirty="0">
                <a:solidFill>
                  <a:prstClr val="black"/>
                </a:solidFill>
                <a:latin typeface="Arial"/>
                <a:ea typeface="+mn-ea"/>
                <a:cs typeface="Arial"/>
              </a:rPr>
              <a:t>in</a:t>
            </a:r>
            <a:r>
              <a:rPr sz="1935" kern="1200" spc="-97" dirty="0">
                <a:solidFill>
                  <a:prstClr val="black"/>
                </a:solidFill>
                <a:latin typeface="Arial"/>
                <a:ea typeface="+mn-ea"/>
                <a:cs typeface="Arial"/>
              </a:rPr>
              <a:t> </a:t>
            </a:r>
            <a:r>
              <a:rPr sz="1935" kern="1200" spc="-48" dirty="0">
                <a:solidFill>
                  <a:prstClr val="black"/>
                </a:solidFill>
                <a:latin typeface="Arial"/>
                <a:ea typeface="+mn-ea"/>
                <a:cs typeface="Arial"/>
              </a:rPr>
              <a:t>informed</a:t>
            </a:r>
            <a:r>
              <a:rPr sz="1935" kern="1200" spc="-103" dirty="0">
                <a:solidFill>
                  <a:prstClr val="black"/>
                </a:solidFill>
                <a:latin typeface="Arial"/>
                <a:ea typeface="+mn-ea"/>
                <a:cs typeface="Arial"/>
              </a:rPr>
              <a:t> </a:t>
            </a:r>
            <a:r>
              <a:rPr sz="1935" kern="1200" spc="-97" dirty="0">
                <a:solidFill>
                  <a:prstClr val="black"/>
                </a:solidFill>
                <a:latin typeface="Arial"/>
                <a:ea typeface="+mn-ea"/>
                <a:cs typeface="Arial"/>
              </a:rPr>
              <a:t>and </a:t>
            </a:r>
            <a:r>
              <a:rPr sz="1935" kern="1200" spc="-73" dirty="0">
                <a:solidFill>
                  <a:prstClr val="black"/>
                </a:solidFill>
                <a:latin typeface="Arial"/>
                <a:ea typeface="+mn-ea"/>
                <a:cs typeface="Arial"/>
              </a:rPr>
              <a:t>optics</a:t>
            </a:r>
            <a:r>
              <a:rPr sz="1935" kern="1200" spc="-91" dirty="0">
                <a:solidFill>
                  <a:prstClr val="black"/>
                </a:solidFill>
                <a:latin typeface="Arial"/>
                <a:ea typeface="+mn-ea"/>
                <a:cs typeface="Arial"/>
              </a:rPr>
              <a:t> </a:t>
            </a:r>
            <a:r>
              <a:rPr sz="1935" kern="1200" spc="-85" dirty="0">
                <a:solidFill>
                  <a:prstClr val="black"/>
                </a:solidFill>
                <a:latin typeface="Arial"/>
                <a:ea typeface="+mn-ea"/>
                <a:cs typeface="Arial"/>
              </a:rPr>
              <a:t>studies</a:t>
            </a:r>
            <a:r>
              <a:rPr sz="1935" kern="1200" spc="-103" dirty="0">
                <a:solidFill>
                  <a:prstClr val="black"/>
                </a:solidFill>
                <a:latin typeface="Arial"/>
                <a:ea typeface="+mn-ea"/>
                <a:cs typeface="Arial"/>
              </a:rPr>
              <a:t> </a:t>
            </a:r>
            <a:r>
              <a:rPr sz="1935" kern="1200" spc="-60" dirty="0">
                <a:solidFill>
                  <a:prstClr val="black"/>
                </a:solidFill>
                <a:latin typeface="Arial"/>
                <a:ea typeface="+mn-ea"/>
                <a:cs typeface="Arial"/>
              </a:rPr>
              <a:t>continue</a:t>
            </a:r>
            <a:r>
              <a:rPr sz="1935" kern="1200" spc="-97" dirty="0">
                <a:solidFill>
                  <a:prstClr val="black"/>
                </a:solidFill>
                <a:latin typeface="Arial"/>
                <a:ea typeface="+mn-ea"/>
                <a:cs typeface="Arial"/>
              </a:rPr>
              <a:t> </a:t>
            </a:r>
            <a:r>
              <a:rPr sz="1935" kern="1200" spc="-60" dirty="0">
                <a:solidFill>
                  <a:prstClr val="black"/>
                </a:solidFill>
                <a:latin typeface="Arial"/>
                <a:ea typeface="+mn-ea"/>
                <a:cs typeface="Arial"/>
              </a:rPr>
              <a:t>independently</a:t>
            </a:r>
            <a:r>
              <a:rPr sz="1935" kern="1200" spc="-97" dirty="0">
                <a:solidFill>
                  <a:prstClr val="black"/>
                </a:solidFill>
                <a:latin typeface="Arial"/>
                <a:ea typeface="+mn-ea"/>
                <a:cs typeface="Arial"/>
              </a:rPr>
              <a:t> </a:t>
            </a:r>
            <a:r>
              <a:rPr sz="1935" kern="1200" spc="12" dirty="0">
                <a:solidFill>
                  <a:prstClr val="black"/>
                </a:solidFill>
                <a:latin typeface="Arial"/>
                <a:ea typeface="+mn-ea"/>
                <a:cs typeface="Arial"/>
              </a:rPr>
              <a:t>with</a:t>
            </a:r>
            <a:r>
              <a:rPr sz="1935" kern="1200" spc="-97" dirty="0">
                <a:solidFill>
                  <a:prstClr val="black"/>
                </a:solidFill>
                <a:latin typeface="Arial"/>
                <a:ea typeface="+mn-ea"/>
                <a:cs typeface="Arial"/>
              </a:rPr>
              <a:t> </a:t>
            </a:r>
            <a:r>
              <a:rPr sz="1935" kern="1200" spc="-54" dirty="0">
                <a:solidFill>
                  <a:prstClr val="black"/>
                </a:solidFill>
                <a:latin typeface="Arial"/>
                <a:ea typeface="+mn-ea"/>
                <a:cs typeface="Arial"/>
              </a:rPr>
              <a:t>few</a:t>
            </a:r>
            <a:r>
              <a:rPr sz="1935" kern="1200" spc="-97" dirty="0">
                <a:solidFill>
                  <a:prstClr val="black"/>
                </a:solidFill>
                <a:latin typeface="Arial"/>
                <a:ea typeface="+mn-ea"/>
                <a:cs typeface="Arial"/>
              </a:rPr>
              <a:t> </a:t>
            </a:r>
            <a:r>
              <a:rPr sz="1935" kern="1200" spc="-54" dirty="0">
                <a:solidFill>
                  <a:prstClr val="black"/>
                </a:solidFill>
                <a:latin typeface="Arial"/>
                <a:ea typeface="+mn-ea"/>
                <a:cs typeface="Arial"/>
              </a:rPr>
              <a:t>remote</a:t>
            </a:r>
            <a:r>
              <a:rPr sz="1935" kern="1200" spc="-109" dirty="0">
                <a:solidFill>
                  <a:prstClr val="black"/>
                </a:solidFill>
                <a:latin typeface="Arial"/>
                <a:ea typeface="+mn-ea"/>
                <a:cs typeface="Arial"/>
              </a:rPr>
              <a:t> </a:t>
            </a:r>
            <a:r>
              <a:rPr sz="1935" kern="1200" spc="-85" dirty="0">
                <a:solidFill>
                  <a:prstClr val="black"/>
                </a:solidFill>
                <a:latin typeface="Arial"/>
                <a:ea typeface="+mn-ea"/>
                <a:cs typeface="Arial"/>
              </a:rPr>
              <a:t>meetings.</a:t>
            </a:r>
            <a:endParaRPr sz="1935" kern="1200" spc="0">
              <a:solidFill>
                <a:prstClr val="black"/>
              </a:solidFill>
              <a:latin typeface="Arial"/>
              <a:ea typeface="+mn-ea"/>
              <a:cs typeface="Arial"/>
            </a:endParaRPr>
          </a:p>
          <a:p>
            <a:pPr defTabSz="1105601" hangingPunct="1">
              <a:lnSpc>
                <a:spcPct val="100000"/>
              </a:lnSpc>
              <a:spcBef>
                <a:spcPts val="54"/>
              </a:spcBef>
            </a:pPr>
            <a:endParaRPr sz="1632" kern="1200" spc="0">
              <a:solidFill>
                <a:prstClr val="black"/>
              </a:solidFill>
              <a:latin typeface="Arial"/>
              <a:ea typeface="+mn-ea"/>
              <a:cs typeface="Arial"/>
            </a:endParaRPr>
          </a:p>
          <a:p>
            <a:pPr marL="122845" marR="2592788" defTabSz="1105601" hangingPunct="1">
              <a:lnSpc>
                <a:spcPts val="1922"/>
              </a:lnSpc>
              <a:spcBef>
                <a:spcPts val="0"/>
              </a:spcBef>
            </a:pPr>
            <a:r>
              <a:rPr sz="1935" kern="1200" spc="-145" dirty="0">
                <a:solidFill>
                  <a:prstClr val="black"/>
                </a:solidFill>
                <a:latin typeface="Arial"/>
                <a:ea typeface="+mn-ea"/>
                <a:cs typeface="Arial"/>
              </a:rPr>
              <a:t>One </a:t>
            </a:r>
            <a:r>
              <a:rPr sz="1935" kern="1200" spc="-42" dirty="0">
                <a:solidFill>
                  <a:prstClr val="black"/>
                </a:solidFill>
                <a:latin typeface="Arial"/>
                <a:ea typeface="+mn-ea"/>
                <a:cs typeface="Arial"/>
              </a:rPr>
              <a:t>article </a:t>
            </a:r>
            <a:r>
              <a:rPr sz="1935" kern="1200" spc="-67" dirty="0">
                <a:solidFill>
                  <a:prstClr val="black"/>
                </a:solidFill>
                <a:latin typeface="Arial"/>
                <a:ea typeface="+mn-ea"/>
                <a:cs typeface="Arial"/>
              </a:rPr>
              <a:t>on </a:t>
            </a:r>
            <a:r>
              <a:rPr sz="1935" kern="1200" spc="-109" dirty="0">
                <a:solidFill>
                  <a:prstClr val="black"/>
                </a:solidFill>
                <a:latin typeface="Arial"/>
                <a:ea typeface="+mn-ea"/>
                <a:cs typeface="Arial"/>
              </a:rPr>
              <a:t>an </a:t>
            </a:r>
            <a:r>
              <a:rPr sz="1935" kern="1200" spc="-67" dirty="0">
                <a:solidFill>
                  <a:prstClr val="black"/>
                </a:solidFill>
                <a:latin typeface="Arial"/>
                <a:ea typeface="+mn-ea"/>
                <a:cs typeface="Arial"/>
              </a:rPr>
              <a:t>extremely </a:t>
            </a:r>
            <a:r>
              <a:rPr sz="1935" kern="1200" spc="-24" dirty="0">
                <a:solidFill>
                  <a:prstClr val="black"/>
                </a:solidFill>
                <a:latin typeface="Arial"/>
                <a:ea typeface="+mn-ea"/>
                <a:cs typeface="Arial"/>
              </a:rPr>
              <a:t>low </a:t>
            </a:r>
            <a:r>
              <a:rPr sz="1935" kern="1200" spc="-67" dirty="0">
                <a:solidFill>
                  <a:prstClr val="black"/>
                </a:solidFill>
                <a:latin typeface="Arial"/>
                <a:ea typeface="+mn-ea"/>
                <a:cs typeface="Arial"/>
              </a:rPr>
              <a:t>emittance </a:t>
            </a:r>
            <a:r>
              <a:rPr sz="1935" kern="1200" spc="-73" dirty="0">
                <a:solidFill>
                  <a:prstClr val="black"/>
                </a:solidFill>
                <a:latin typeface="Arial"/>
                <a:ea typeface="+mn-ea"/>
                <a:cs typeface="Arial"/>
              </a:rPr>
              <a:t>muon </a:t>
            </a:r>
            <a:r>
              <a:rPr sz="1935" kern="1200" spc="-103" dirty="0">
                <a:solidFill>
                  <a:prstClr val="black"/>
                </a:solidFill>
                <a:latin typeface="Arial"/>
                <a:ea typeface="+mn-ea"/>
                <a:cs typeface="Arial"/>
              </a:rPr>
              <a:t>beam </a:t>
            </a:r>
            <a:r>
              <a:rPr sz="1935" kern="1200" spc="-145" dirty="0">
                <a:solidFill>
                  <a:prstClr val="black"/>
                </a:solidFill>
                <a:latin typeface="Arial"/>
                <a:ea typeface="+mn-ea"/>
                <a:cs typeface="Arial"/>
              </a:rPr>
              <a:t>has </a:t>
            </a:r>
            <a:r>
              <a:rPr sz="1935" kern="1200" spc="-97" dirty="0">
                <a:solidFill>
                  <a:prstClr val="black"/>
                </a:solidFill>
                <a:latin typeface="Arial"/>
                <a:ea typeface="+mn-ea"/>
                <a:cs typeface="Arial"/>
              </a:rPr>
              <a:t>been </a:t>
            </a:r>
            <a:r>
              <a:rPr sz="1935" kern="1200" spc="-54" dirty="0">
                <a:solidFill>
                  <a:prstClr val="black"/>
                </a:solidFill>
                <a:latin typeface="Arial"/>
                <a:ea typeface="+mn-ea"/>
                <a:cs typeface="Arial"/>
              </a:rPr>
              <a:t>submitted </a:t>
            </a:r>
            <a:r>
              <a:rPr sz="1935" kern="1200" spc="12" dirty="0">
                <a:solidFill>
                  <a:prstClr val="black"/>
                </a:solidFill>
                <a:latin typeface="Arial"/>
                <a:ea typeface="+mn-ea"/>
                <a:cs typeface="Arial"/>
              </a:rPr>
              <a:t>to</a:t>
            </a:r>
            <a:r>
              <a:rPr sz="1935" kern="1200" spc="-351" dirty="0">
                <a:solidFill>
                  <a:prstClr val="black"/>
                </a:solidFill>
                <a:latin typeface="Arial"/>
                <a:ea typeface="+mn-ea"/>
                <a:cs typeface="Arial"/>
              </a:rPr>
              <a:t> </a:t>
            </a:r>
            <a:r>
              <a:rPr sz="1935" kern="1200" spc="-230" dirty="0">
                <a:solidFill>
                  <a:prstClr val="black"/>
                </a:solidFill>
                <a:latin typeface="Arial"/>
                <a:ea typeface="+mn-ea"/>
                <a:cs typeface="Arial"/>
              </a:rPr>
              <a:t>PRAB.  </a:t>
            </a:r>
            <a:r>
              <a:rPr sz="1935" kern="1200" spc="-54" dirty="0">
                <a:solidFill>
                  <a:prstClr val="black"/>
                </a:solidFill>
                <a:latin typeface="Arial"/>
                <a:ea typeface="+mn-ea"/>
                <a:cs typeface="Arial"/>
              </a:rPr>
              <a:t>Another</a:t>
            </a:r>
            <a:r>
              <a:rPr sz="1935" kern="1200" spc="-103" dirty="0">
                <a:solidFill>
                  <a:prstClr val="black"/>
                </a:solidFill>
                <a:latin typeface="Arial"/>
                <a:ea typeface="+mn-ea"/>
                <a:cs typeface="Arial"/>
              </a:rPr>
              <a:t> </a:t>
            </a:r>
            <a:r>
              <a:rPr sz="1935" kern="1200" spc="-42" dirty="0">
                <a:solidFill>
                  <a:prstClr val="black"/>
                </a:solidFill>
                <a:latin typeface="Arial"/>
                <a:ea typeface="+mn-ea"/>
                <a:cs typeface="Arial"/>
              </a:rPr>
              <a:t>article</a:t>
            </a:r>
            <a:r>
              <a:rPr sz="1935" kern="1200" spc="-115" dirty="0">
                <a:solidFill>
                  <a:prstClr val="black"/>
                </a:solidFill>
                <a:latin typeface="Arial"/>
                <a:ea typeface="+mn-ea"/>
                <a:cs typeface="Arial"/>
              </a:rPr>
              <a:t> </a:t>
            </a:r>
            <a:r>
              <a:rPr sz="1935" kern="1200" spc="-67" dirty="0">
                <a:solidFill>
                  <a:prstClr val="black"/>
                </a:solidFill>
                <a:latin typeface="Arial"/>
                <a:ea typeface="+mn-ea"/>
                <a:cs typeface="Arial"/>
              </a:rPr>
              <a:t>on</a:t>
            </a:r>
            <a:r>
              <a:rPr sz="1935" kern="1200" spc="-109" dirty="0">
                <a:solidFill>
                  <a:prstClr val="black"/>
                </a:solidFill>
                <a:latin typeface="Arial"/>
                <a:ea typeface="+mn-ea"/>
                <a:cs typeface="Arial"/>
              </a:rPr>
              <a:t> </a:t>
            </a:r>
            <a:r>
              <a:rPr sz="1935" kern="1200" spc="-24" dirty="0">
                <a:solidFill>
                  <a:prstClr val="black"/>
                </a:solidFill>
                <a:latin typeface="Arial"/>
                <a:ea typeface="+mn-ea"/>
                <a:cs typeface="Arial"/>
              </a:rPr>
              <a:t>the</a:t>
            </a:r>
            <a:r>
              <a:rPr sz="1935" kern="1200" spc="-115" dirty="0">
                <a:solidFill>
                  <a:prstClr val="black"/>
                </a:solidFill>
                <a:latin typeface="Arial"/>
                <a:ea typeface="+mn-ea"/>
                <a:cs typeface="Arial"/>
              </a:rPr>
              <a:t> </a:t>
            </a:r>
            <a:r>
              <a:rPr sz="1935" kern="1200" spc="-73" dirty="0">
                <a:solidFill>
                  <a:prstClr val="black"/>
                </a:solidFill>
                <a:latin typeface="Arial"/>
                <a:ea typeface="+mn-ea"/>
                <a:cs typeface="Arial"/>
              </a:rPr>
              <a:t>accumulator</a:t>
            </a:r>
            <a:r>
              <a:rPr sz="1935" kern="1200" spc="-115" dirty="0">
                <a:solidFill>
                  <a:prstClr val="black"/>
                </a:solidFill>
                <a:latin typeface="Arial"/>
                <a:ea typeface="+mn-ea"/>
                <a:cs typeface="Arial"/>
              </a:rPr>
              <a:t> </a:t>
            </a:r>
            <a:r>
              <a:rPr sz="1935" kern="1200" spc="-73" dirty="0">
                <a:solidFill>
                  <a:prstClr val="black"/>
                </a:solidFill>
                <a:latin typeface="Arial"/>
                <a:ea typeface="+mn-ea"/>
                <a:cs typeface="Arial"/>
              </a:rPr>
              <a:t>optics</a:t>
            </a:r>
            <a:r>
              <a:rPr sz="1935" kern="1200" spc="-115" dirty="0">
                <a:solidFill>
                  <a:prstClr val="black"/>
                </a:solidFill>
                <a:latin typeface="Arial"/>
                <a:ea typeface="+mn-ea"/>
                <a:cs typeface="Arial"/>
              </a:rPr>
              <a:t> </a:t>
            </a:r>
            <a:r>
              <a:rPr sz="1935" kern="1200" spc="-97" dirty="0">
                <a:solidFill>
                  <a:prstClr val="black"/>
                </a:solidFill>
                <a:latin typeface="Arial"/>
                <a:ea typeface="+mn-ea"/>
                <a:cs typeface="Arial"/>
              </a:rPr>
              <a:t>is</a:t>
            </a:r>
            <a:r>
              <a:rPr sz="1935" kern="1200" spc="-115" dirty="0">
                <a:solidFill>
                  <a:prstClr val="black"/>
                </a:solidFill>
                <a:latin typeface="Arial"/>
                <a:ea typeface="+mn-ea"/>
                <a:cs typeface="Arial"/>
              </a:rPr>
              <a:t> </a:t>
            </a:r>
            <a:r>
              <a:rPr sz="1935" kern="1200" spc="-60" dirty="0">
                <a:solidFill>
                  <a:prstClr val="black"/>
                </a:solidFill>
                <a:latin typeface="Arial"/>
                <a:ea typeface="+mn-ea"/>
                <a:cs typeface="Arial"/>
              </a:rPr>
              <a:t>under</a:t>
            </a:r>
            <a:r>
              <a:rPr sz="1935" kern="1200" spc="-115" dirty="0">
                <a:solidFill>
                  <a:prstClr val="black"/>
                </a:solidFill>
                <a:latin typeface="Arial"/>
                <a:ea typeface="+mn-ea"/>
                <a:cs typeface="Arial"/>
              </a:rPr>
              <a:t> </a:t>
            </a:r>
            <a:r>
              <a:rPr sz="1935" kern="1200" spc="-60" dirty="0">
                <a:solidFill>
                  <a:prstClr val="black"/>
                </a:solidFill>
                <a:latin typeface="Arial"/>
                <a:ea typeface="+mn-ea"/>
                <a:cs typeface="Arial"/>
              </a:rPr>
              <a:t>preparation.</a:t>
            </a:r>
            <a:endParaRPr sz="1935" kern="1200" spc="0">
              <a:solidFill>
                <a:prstClr val="black"/>
              </a:solidFill>
              <a:latin typeface="Arial"/>
              <a:ea typeface="+mn-ea"/>
              <a:cs typeface="Arial"/>
            </a:endParaRPr>
          </a:p>
          <a:p>
            <a:pPr marL="122845" defTabSz="1105601" hangingPunct="1">
              <a:lnSpc>
                <a:spcPct val="100000"/>
              </a:lnSpc>
              <a:spcBef>
                <a:spcPts val="1548"/>
              </a:spcBef>
            </a:pPr>
            <a:r>
              <a:rPr sz="1935" kern="1200" spc="-230" dirty="0">
                <a:solidFill>
                  <a:prstClr val="black"/>
                </a:solidFill>
                <a:latin typeface="Arial"/>
                <a:ea typeface="+mn-ea"/>
                <a:cs typeface="Arial"/>
              </a:rPr>
              <a:t>BLANCO, </a:t>
            </a:r>
            <a:r>
              <a:rPr sz="1935" kern="1200" spc="-12" dirty="0">
                <a:solidFill>
                  <a:prstClr val="black"/>
                </a:solidFill>
                <a:latin typeface="Arial"/>
                <a:ea typeface="+mn-ea"/>
                <a:cs typeface="Arial"/>
              </a:rPr>
              <a:t>for </a:t>
            </a:r>
            <a:r>
              <a:rPr sz="1935" kern="1200" spc="-91" dirty="0">
                <a:solidFill>
                  <a:prstClr val="black"/>
                </a:solidFill>
                <a:latin typeface="Arial"/>
                <a:ea typeface="+mn-ea"/>
                <a:cs typeface="Arial"/>
              </a:rPr>
              <a:t>Cristina </a:t>
            </a:r>
            <a:r>
              <a:rPr sz="1935" kern="1200" spc="-169" dirty="0">
                <a:solidFill>
                  <a:prstClr val="black"/>
                </a:solidFill>
                <a:latin typeface="Arial"/>
                <a:ea typeface="+mn-ea"/>
                <a:cs typeface="Arial"/>
              </a:rPr>
              <a:t>Vaccarezza </a:t>
            </a:r>
            <a:r>
              <a:rPr sz="1935" kern="1200" spc="-138" dirty="0">
                <a:solidFill>
                  <a:prstClr val="black"/>
                </a:solidFill>
                <a:latin typeface="Arial"/>
                <a:ea typeface="+mn-ea"/>
                <a:cs typeface="Arial"/>
              </a:rPr>
              <a:t>cns5 </a:t>
            </a:r>
            <a:r>
              <a:rPr sz="1935" kern="1200" spc="-54" dirty="0">
                <a:solidFill>
                  <a:prstClr val="black"/>
                </a:solidFill>
                <a:latin typeface="Arial"/>
                <a:ea typeface="+mn-ea"/>
                <a:cs typeface="Arial"/>
              </a:rPr>
              <a:t>- </a:t>
            </a:r>
            <a:r>
              <a:rPr sz="1935" kern="1200" spc="-163" dirty="0">
                <a:solidFill>
                  <a:prstClr val="black"/>
                </a:solidFill>
                <a:latin typeface="Arial"/>
                <a:ea typeface="+mn-ea"/>
                <a:cs typeface="Arial"/>
              </a:rPr>
              <a:t>INFN/LNF,</a:t>
            </a:r>
            <a:r>
              <a:rPr sz="1935" kern="1200" spc="-357" dirty="0">
                <a:solidFill>
                  <a:prstClr val="black"/>
                </a:solidFill>
                <a:latin typeface="Arial"/>
                <a:ea typeface="+mn-ea"/>
                <a:cs typeface="Arial"/>
              </a:rPr>
              <a:t> </a:t>
            </a:r>
            <a:r>
              <a:rPr sz="1935" kern="1200" spc="-24" dirty="0">
                <a:solidFill>
                  <a:prstClr val="black"/>
                </a:solidFill>
                <a:latin typeface="Arial"/>
                <a:ea typeface="+mn-ea"/>
                <a:cs typeface="Arial"/>
              </a:rPr>
              <a:t>2020/jul/02</a:t>
            </a:r>
            <a:endParaRPr sz="1935" kern="1200" spc="0">
              <a:solidFill>
                <a:prstClr val="black"/>
              </a:solidFill>
              <a:latin typeface="Arial"/>
              <a:ea typeface="+mn-ea"/>
              <a:cs typeface="Arial"/>
            </a:endParaRPr>
          </a:p>
        </p:txBody>
      </p:sp>
    </p:spTree>
    <p:extLst>
      <p:ext uri="{BB962C8B-B14F-4D97-AF65-F5344CB8AC3E}">
        <p14:creationId xmlns:p14="http://schemas.microsoft.com/office/powerpoint/2010/main" val="1202348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7C68660-A6E4-C94D-B3D8-11C5127FEAA4}"/>
              </a:ext>
            </a:extLst>
          </p:cNvPr>
          <p:cNvSpPr>
            <a:spLocks noGrp="1"/>
          </p:cNvSpPr>
          <p:nvPr>
            <p:ph type="title"/>
          </p:nvPr>
        </p:nvSpPr>
        <p:spPr/>
        <p:txBody>
          <a:bodyPr/>
          <a:lstStyle/>
          <a:p>
            <a:r>
              <a:rPr lang="it-IT" dirty="0"/>
              <a:t>CSN5-LNF </a:t>
            </a:r>
            <a:r>
              <a:rPr lang="it-IT" dirty="0" err="1"/>
              <a:t>overview</a:t>
            </a:r>
            <a:endParaRPr lang="it-IT" dirty="0"/>
          </a:p>
        </p:txBody>
      </p:sp>
      <p:graphicFrame>
        <p:nvGraphicFramePr>
          <p:cNvPr id="5" name="Diagramma 4">
            <a:extLst>
              <a:ext uri="{FF2B5EF4-FFF2-40B4-BE49-F238E27FC236}">
                <a16:creationId xmlns:a16="http://schemas.microsoft.com/office/drawing/2014/main" id="{5CACC74A-542E-894B-90C4-81DBFF62B901}"/>
              </a:ext>
            </a:extLst>
          </p:cNvPr>
          <p:cNvGraphicFramePr/>
          <p:nvPr>
            <p:extLst>
              <p:ext uri="{D42A27DB-BD31-4B8C-83A1-F6EECF244321}">
                <p14:modId xmlns:p14="http://schemas.microsoft.com/office/powerpoint/2010/main" val="3807288042"/>
              </p:ext>
            </p:extLst>
          </p:nvPr>
        </p:nvGraphicFramePr>
        <p:xfrm>
          <a:off x="473462" y="1333500"/>
          <a:ext cx="11245076" cy="4729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a:extLst>
              <a:ext uri="{FF2B5EF4-FFF2-40B4-BE49-F238E27FC236}">
                <a16:creationId xmlns:a16="http://schemas.microsoft.com/office/drawing/2014/main" id="{C507A820-3410-2A4D-BEA3-67737AD26087}"/>
              </a:ext>
            </a:extLst>
          </p:cNvPr>
          <p:cNvSpPr txBox="1"/>
          <p:nvPr/>
        </p:nvSpPr>
        <p:spPr>
          <a:xfrm>
            <a:off x="473462" y="6169332"/>
            <a:ext cx="8213338" cy="540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it-IT" dirty="0"/>
              <a:t>People= 166 : Ric. 94, </a:t>
            </a:r>
            <a:r>
              <a:rPr lang="it-IT" dirty="0" err="1"/>
              <a:t>Tec</a:t>
            </a:r>
            <a:r>
              <a:rPr lang="it-IT" dirty="0"/>
              <a:t>. 72           FTE= 42</a:t>
            </a:r>
          </a:p>
        </p:txBody>
      </p:sp>
    </p:spTree>
    <p:extLst>
      <p:ext uri="{BB962C8B-B14F-4D97-AF65-F5344CB8AC3E}">
        <p14:creationId xmlns:p14="http://schemas.microsoft.com/office/powerpoint/2010/main" val="341472819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txBox="1"/>
          <p:nvPr/>
        </p:nvSpPr>
        <p:spPr>
          <a:xfrm>
            <a:off x="11453432" y="6207282"/>
            <a:ext cx="138964" cy="276025"/>
          </a:xfrm>
          <a:prstGeom prst="rect">
            <a:avLst/>
          </a:prstGeom>
        </p:spPr>
        <p:txBody>
          <a:bodyPr vert="horz" wrap="square" lIns="0" tIns="15355" rIns="0" bIns="0" rtlCol="0">
            <a:spAutoFit/>
          </a:bodyPr>
          <a:lstStyle/>
          <a:p>
            <a:pPr marL="15356" defTabSz="1105601" hangingPunct="1">
              <a:lnSpc>
                <a:spcPct val="100000"/>
              </a:lnSpc>
              <a:spcBef>
                <a:spcPts val="121"/>
              </a:spcBef>
            </a:pPr>
            <a:r>
              <a:rPr sz="1693" kern="1200" spc="-97" dirty="0">
                <a:solidFill>
                  <a:prstClr val="black"/>
                </a:solidFill>
                <a:latin typeface="Arial"/>
                <a:ea typeface="+mn-ea"/>
                <a:cs typeface="Arial"/>
              </a:rPr>
              <a:t>2</a:t>
            </a:r>
            <a:endParaRPr sz="1693" kern="1200" spc="0">
              <a:solidFill>
                <a:prstClr val="black"/>
              </a:solidFill>
              <a:latin typeface="Arial"/>
              <a:ea typeface="+mn-ea"/>
              <a:cs typeface="Arial"/>
            </a:endParaRPr>
          </a:p>
        </p:txBody>
      </p:sp>
      <p:sp>
        <p:nvSpPr>
          <p:cNvPr id="3" name="object 3"/>
          <p:cNvSpPr txBox="1">
            <a:spLocks noGrp="1"/>
          </p:cNvSpPr>
          <p:nvPr>
            <p:ph type="title"/>
          </p:nvPr>
        </p:nvSpPr>
        <p:spPr>
          <a:xfrm>
            <a:off x="425137" y="813489"/>
            <a:ext cx="1861046" cy="573671"/>
          </a:xfrm>
          <a:prstGeom prst="rect">
            <a:avLst/>
          </a:prstGeom>
        </p:spPr>
        <p:txBody>
          <a:bodyPr vert="horz" wrap="square" lIns="0" tIns="15355" rIns="0" bIns="0" rtlCol="0">
            <a:spAutoFit/>
          </a:bodyPr>
          <a:lstStyle/>
          <a:p>
            <a:pPr marL="15356">
              <a:spcBef>
                <a:spcPts val="121"/>
              </a:spcBef>
            </a:pPr>
            <a:r>
              <a:rPr sz="3627" b="1" spc="-369" dirty="0"/>
              <a:t>LE</a:t>
            </a:r>
            <a:r>
              <a:rPr sz="3627" b="1" spc="-472" dirty="0"/>
              <a:t>M</a:t>
            </a:r>
            <a:r>
              <a:rPr sz="3627" b="1" spc="151" dirty="0"/>
              <a:t>M</a:t>
            </a:r>
            <a:r>
              <a:rPr sz="3627" b="1" spc="-435" dirty="0"/>
              <a:t>A</a:t>
            </a:r>
            <a:r>
              <a:rPr sz="3627" b="1" spc="-1051" dirty="0"/>
              <a:t>…</a:t>
            </a:r>
            <a:endParaRPr sz="3627"/>
          </a:p>
        </p:txBody>
      </p:sp>
      <p:sp>
        <p:nvSpPr>
          <p:cNvPr id="4" name="object 4"/>
          <p:cNvSpPr txBox="1"/>
          <p:nvPr/>
        </p:nvSpPr>
        <p:spPr>
          <a:xfrm>
            <a:off x="425137" y="1600886"/>
            <a:ext cx="11275297" cy="3581632"/>
          </a:xfrm>
          <a:prstGeom prst="rect">
            <a:avLst/>
          </a:prstGeom>
        </p:spPr>
        <p:txBody>
          <a:bodyPr vert="horz" wrap="square" lIns="0" tIns="69098" rIns="0" bIns="0" rtlCol="0">
            <a:spAutoFit/>
          </a:bodyPr>
          <a:lstStyle/>
          <a:p>
            <a:pPr marL="15356" marR="101347" defTabSz="1105601" hangingPunct="1">
              <a:lnSpc>
                <a:spcPts val="2188"/>
              </a:lnSpc>
              <a:spcBef>
                <a:spcPts val="544"/>
              </a:spcBef>
            </a:pPr>
            <a:r>
              <a:rPr sz="2176" b="1" kern="1200" spc="-115" dirty="0">
                <a:solidFill>
                  <a:srgbClr val="3399FF"/>
                </a:solidFill>
                <a:latin typeface="Arial"/>
                <a:ea typeface="+mn-ea"/>
                <a:cs typeface="Arial"/>
              </a:rPr>
              <a:t>2016 </a:t>
            </a:r>
            <a:r>
              <a:rPr sz="2176" b="1" kern="1200" spc="-127" dirty="0">
                <a:solidFill>
                  <a:srgbClr val="3399FF"/>
                </a:solidFill>
                <a:latin typeface="Arial"/>
                <a:ea typeface="+mn-ea"/>
                <a:cs typeface="Arial"/>
              </a:rPr>
              <a:t>: </a:t>
            </a:r>
            <a:r>
              <a:rPr sz="2176" b="1" kern="1200" spc="-284" dirty="0">
                <a:solidFill>
                  <a:prstClr val="black"/>
                </a:solidFill>
                <a:latin typeface="Arial"/>
                <a:ea typeface="+mn-ea"/>
                <a:cs typeface="Arial"/>
              </a:rPr>
              <a:t>P. </a:t>
            </a:r>
            <a:r>
              <a:rPr sz="2176" b="1" kern="1200" spc="-151" dirty="0">
                <a:solidFill>
                  <a:prstClr val="black"/>
                </a:solidFill>
                <a:latin typeface="Arial"/>
                <a:ea typeface="+mn-ea"/>
                <a:cs typeface="Arial"/>
              </a:rPr>
              <a:t>Raimondi, </a:t>
            </a:r>
            <a:r>
              <a:rPr sz="2176" b="1" kern="1200" spc="24" dirty="0">
                <a:solidFill>
                  <a:prstClr val="black"/>
                </a:solidFill>
                <a:latin typeface="Arial"/>
                <a:ea typeface="+mn-ea"/>
                <a:cs typeface="Arial"/>
              </a:rPr>
              <a:t>M. </a:t>
            </a:r>
            <a:r>
              <a:rPr sz="2176" b="1" kern="1200" spc="-206" dirty="0">
                <a:solidFill>
                  <a:prstClr val="black"/>
                </a:solidFill>
                <a:latin typeface="Arial"/>
                <a:ea typeface="+mn-ea"/>
                <a:cs typeface="Arial"/>
              </a:rPr>
              <a:t>Boscolo, </a:t>
            </a:r>
            <a:r>
              <a:rPr sz="2176" b="1" kern="1200" spc="30" dirty="0">
                <a:solidFill>
                  <a:prstClr val="black"/>
                </a:solidFill>
                <a:latin typeface="Arial"/>
                <a:ea typeface="+mn-ea"/>
                <a:cs typeface="Arial"/>
              </a:rPr>
              <a:t>M. </a:t>
            </a:r>
            <a:r>
              <a:rPr sz="2176" b="1" kern="1200" spc="-115" dirty="0">
                <a:solidFill>
                  <a:prstClr val="black"/>
                </a:solidFill>
                <a:latin typeface="Arial"/>
                <a:ea typeface="+mn-ea"/>
                <a:cs typeface="Arial"/>
              </a:rPr>
              <a:t>Antonelli, </a:t>
            </a:r>
            <a:r>
              <a:rPr sz="2176" b="1" kern="1200" spc="-187" dirty="0">
                <a:solidFill>
                  <a:prstClr val="black"/>
                </a:solidFill>
                <a:latin typeface="Arial"/>
                <a:ea typeface="+mn-ea"/>
                <a:cs typeface="Arial"/>
              </a:rPr>
              <a:t>R. </a:t>
            </a:r>
            <a:r>
              <a:rPr sz="2176" b="1" kern="1200" spc="-138" dirty="0">
                <a:solidFill>
                  <a:prstClr val="black"/>
                </a:solidFill>
                <a:latin typeface="Arial"/>
                <a:ea typeface="+mn-ea"/>
                <a:cs typeface="Arial"/>
              </a:rPr>
              <a:t>Di </a:t>
            </a:r>
            <a:r>
              <a:rPr sz="2176" b="1" kern="1200" spc="-145" dirty="0">
                <a:solidFill>
                  <a:prstClr val="black"/>
                </a:solidFill>
                <a:latin typeface="Arial"/>
                <a:ea typeface="+mn-ea"/>
                <a:cs typeface="Arial"/>
              </a:rPr>
              <a:t>Nardo </a:t>
            </a:r>
            <a:r>
              <a:rPr sz="2176" b="1" kern="1200" spc="-163" dirty="0">
                <a:solidFill>
                  <a:prstClr val="black"/>
                </a:solidFill>
                <a:latin typeface="Arial"/>
                <a:ea typeface="+mn-ea"/>
                <a:cs typeface="Arial"/>
              </a:rPr>
              <a:t>published </a:t>
            </a:r>
            <a:r>
              <a:rPr sz="2176" b="1" kern="1200" spc="-138" dirty="0">
                <a:solidFill>
                  <a:prstClr val="black"/>
                </a:solidFill>
                <a:latin typeface="Arial"/>
                <a:ea typeface="+mn-ea"/>
                <a:cs typeface="Arial"/>
              </a:rPr>
              <a:t>a paper </a:t>
            </a:r>
            <a:r>
              <a:rPr sz="2176" b="1" kern="1200" spc="-163" dirty="0">
                <a:solidFill>
                  <a:prstClr val="black"/>
                </a:solidFill>
                <a:latin typeface="Arial"/>
                <a:ea typeface="+mn-ea"/>
                <a:cs typeface="Arial"/>
              </a:rPr>
              <a:t>on </a:t>
            </a:r>
            <a:r>
              <a:rPr sz="2176" b="1" kern="1200" spc="-91" dirty="0">
                <a:solidFill>
                  <a:prstClr val="black"/>
                </a:solidFill>
                <a:latin typeface="Arial"/>
                <a:ea typeface="+mn-ea"/>
                <a:cs typeface="Arial"/>
              </a:rPr>
              <a:t>the </a:t>
            </a:r>
            <a:r>
              <a:rPr sz="2176" b="1" kern="1200" spc="-151" dirty="0">
                <a:solidFill>
                  <a:prstClr val="black"/>
                </a:solidFill>
                <a:latin typeface="Arial"/>
                <a:ea typeface="+mn-ea"/>
                <a:cs typeface="Arial"/>
              </a:rPr>
              <a:t>possibility </a:t>
            </a:r>
            <a:r>
              <a:rPr sz="2176" b="1" kern="1200" spc="-103" dirty="0">
                <a:solidFill>
                  <a:prstClr val="black"/>
                </a:solidFill>
                <a:latin typeface="Arial"/>
                <a:ea typeface="+mn-ea"/>
                <a:cs typeface="Arial"/>
              </a:rPr>
              <a:t>of </a:t>
            </a:r>
            <a:r>
              <a:rPr sz="2176" b="1" kern="1200" spc="-138" dirty="0">
                <a:solidFill>
                  <a:prstClr val="black"/>
                </a:solidFill>
                <a:latin typeface="Arial"/>
                <a:ea typeface="+mn-ea"/>
                <a:cs typeface="Arial"/>
              </a:rPr>
              <a:t>a  </a:t>
            </a:r>
            <a:r>
              <a:rPr sz="2176" b="1" kern="1200" spc="-109" dirty="0">
                <a:solidFill>
                  <a:prstClr val="black"/>
                </a:solidFill>
                <a:latin typeface="Arial"/>
                <a:ea typeface="+mn-ea"/>
                <a:cs typeface="Arial"/>
              </a:rPr>
              <a:t>low </a:t>
            </a:r>
            <a:r>
              <a:rPr sz="2176" b="1" kern="1200" spc="-127" dirty="0">
                <a:solidFill>
                  <a:prstClr val="black"/>
                </a:solidFill>
                <a:latin typeface="Arial"/>
                <a:ea typeface="+mn-ea"/>
                <a:cs typeface="Arial"/>
              </a:rPr>
              <a:t>emittance </a:t>
            </a:r>
            <a:r>
              <a:rPr sz="2176" b="1" kern="1200" spc="-169" dirty="0">
                <a:solidFill>
                  <a:prstClr val="black"/>
                </a:solidFill>
                <a:latin typeface="Arial"/>
                <a:ea typeface="+mn-ea"/>
                <a:cs typeface="Arial"/>
              </a:rPr>
              <a:t>muon </a:t>
            </a:r>
            <a:r>
              <a:rPr sz="2176" b="1" kern="1200" spc="-151" dirty="0">
                <a:solidFill>
                  <a:prstClr val="black"/>
                </a:solidFill>
                <a:latin typeface="Arial"/>
                <a:ea typeface="+mn-ea"/>
                <a:cs typeface="Arial"/>
              </a:rPr>
              <a:t>beam </a:t>
            </a:r>
            <a:r>
              <a:rPr sz="2176" b="1" kern="1200" spc="-121" dirty="0">
                <a:solidFill>
                  <a:prstClr val="black"/>
                </a:solidFill>
                <a:latin typeface="Arial"/>
                <a:ea typeface="+mn-ea"/>
                <a:cs typeface="Arial"/>
              </a:rPr>
              <a:t>from e+e-</a:t>
            </a:r>
            <a:r>
              <a:rPr sz="2176" b="1" kern="1200" spc="-24" dirty="0">
                <a:solidFill>
                  <a:prstClr val="black"/>
                </a:solidFill>
                <a:latin typeface="Arial"/>
                <a:ea typeface="+mn-ea"/>
                <a:cs typeface="Arial"/>
              </a:rPr>
              <a:t> </a:t>
            </a:r>
            <a:r>
              <a:rPr sz="2176" b="1" kern="1200" spc="-115" dirty="0">
                <a:solidFill>
                  <a:prstClr val="black"/>
                </a:solidFill>
                <a:latin typeface="Arial"/>
                <a:ea typeface="+mn-ea"/>
                <a:cs typeface="Arial"/>
              </a:rPr>
              <a:t>annihilation.</a:t>
            </a:r>
            <a:endParaRPr sz="2176" kern="1200" spc="0">
              <a:solidFill>
                <a:prstClr val="black"/>
              </a:solidFill>
              <a:latin typeface="Arial"/>
              <a:ea typeface="+mn-ea"/>
              <a:cs typeface="Arial"/>
            </a:endParaRPr>
          </a:p>
          <a:p>
            <a:pPr marL="15356" marR="4056942" defTabSz="1105601" hangingPunct="1">
              <a:lnSpc>
                <a:spcPts val="1451"/>
              </a:lnSpc>
              <a:spcBef>
                <a:spcPts val="48"/>
              </a:spcBef>
            </a:pPr>
            <a:r>
              <a:rPr sz="1451" kern="1200" spc="-12" dirty="0">
                <a:solidFill>
                  <a:prstClr val="black"/>
                </a:solidFill>
                <a:latin typeface="Arial"/>
                <a:ea typeface="+mn-ea"/>
                <a:cs typeface="Arial"/>
              </a:rPr>
              <a:t>M. </a:t>
            </a:r>
            <a:r>
              <a:rPr sz="1451" kern="1200" spc="-36" dirty="0">
                <a:solidFill>
                  <a:prstClr val="black"/>
                </a:solidFill>
                <a:latin typeface="Arial"/>
                <a:ea typeface="+mn-ea"/>
                <a:cs typeface="Arial"/>
              </a:rPr>
              <a:t>Antonelli, </a:t>
            </a:r>
            <a:r>
              <a:rPr sz="1451" kern="1200" spc="-12" dirty="0">
                <a:solidFill>
                  <a:prstClr val="black"/>
                </a:solidFill>
                <a:latin typeface="Arial"/>
                <a:ea typeface="+mn-ea"/>
                <a:cs typeface="Arial"/>
              </a:rPr>
              <a:t>M. </a:t>
            </a:r>
            <a:r>
              <a:rPr sz="1451" kern="1200" spc="-85" dirty="0">
                <a:solidFill>
                  <a:prstClr val="black"/>
                </a:solidFill>
                <a:latin typeface="Arial"/>
                <a:ea typeface="+mn-ea"/>
                <a:cs typeface="Arial"/>
              </a:rPr>
              <a:t>Boscolo, </a:t>
            </a:r>
            <a:r>
              <a:rPr sz="1451" kern="1200" spc="-151" dirty="0">
                <a:solidFill>
                  <a:prstClr val="black"/>
                </a:solidFill>
                <a:latin typeface="Arial"/>
                <a:ea typeface="+mn-ea"/>
                <a:cs typeface="Arial"/>
              </a:rPr>
              <a:t>R. </a:t>
            </a:r>
            <a:r>
              <a:rPr sz="1451" kern="1200" spc="-67" dirty="0">
                <a:solidFill>
                  <a:prstClr val="black"/>
                </a:solidFill>
                <a:latin typeface="Arial"/>
                <a:ea typeface="+mn-ea"/>
                <a:cs typeface="Arial"/>
              </a:rPr>
              <a:t>Di Nardo </a:t>
            </a:r>
            <a:r>
              <a:rPr sz="1451" kern="1200" spc="-73" dirty="0">
                <a:solidFill>
                  <a:prstClr val="black"/>
                </a:solidFill>
                <a:latin typeface="Arial"/>
                <a:ea typeface="+mn-ea"/>
                <a:cs typeface="Arial"/>
              </a:rPr>
              <a:t>and </a:t>
            </a:r>
            <a:r>
              <a:rPr sz="1451" kern="1200" spc="-224" dirty="0">
                <a:solidFill>
                  <a:prstClr val="black"/>
                </a:solidFill>
                <a:latin typeface="Arial"/>
                <a:ea typeface="+mn-ea"/>
                <a:cs typeface="Arial"/>
              </a:rPr>
              <a:t>P. </a:t>
            </a:r>
            <a:r>
              <a:rPr sz="1451" kern="1200" spc="-67" dirty="0">
                <a:solidFill>
                  <a:prstClr val="black"/>
                </a:solidFill>
                <a:latin typeface="Arial"/>
                <a:ea typeface="+mn-ea"/>
                <a:cs typeface="Arial"/>
              </a:rPr>
              <a:t>Raimondi, </a:t>
            </a:r>
            <a:r>
              <a:rPr sz="1451" kern="1200" spc="-73" dirty="0">
                <a:solidFill>
                  <a:prstClr val="black"/>
                </a:solidFill>
                <a:latin typeface="Arial"/>
                <a:ea typeface="+mn-ea"/>
                <a:cs typeface="Arial"/>
              </a:rPr>
              <a:t>Novel </a:t>
            </a:r>
            <a:r>
              <a:rPr sz="1451" kern="1200" spc="-60" dirty="0">
                <a:solidFill>
                  <a:prstClr val="black"/>
                </a:solidFill>
                <a:latin typeface="Arial"/>
                <a:ea typeface="+mn-ea"/>
                <a:cs typeface="Arial"/>
              </a:rPr>
              <a:t>proposal </a:t>
            </a:r>
            <a:r>
              <a:rPr sz="1451" kern="1200" spc="-12" dirty="0">
                <a:solidFill>
                  <a:prstClr val="black"/>
                </a:solidFill>
                <a:latin typeface="Arial"/>
                <a:ea typeface="+mn-ea"/>
                <a:cs typeface="Arial"/>
              </a:rPr>
              <a:t>for </a:t>
            </a:r>
            <a:r>
              <a:rPr sz="1451" kern="1200" spc="-115" dirty="0">
                <a:solidFill>
                  <a:prstClr val="black"/>
                </a:solidFill>
                <a:latin typeface="Arial"/>
                <a:ea typeface="+mn-ea"/>
                <a:cs typeface="Arial"/>
              </a:rPr>
              <a:t>a </a:t>
            </a:r>
            <a:r>
              <a:rPr sz="1451" kern="1200" spc="-24" dirty="0">
                <a:solidFill>
                  <a:prstClr val="black"/>
                </a:solidFill>
                <a:latin typeface="Arial"/>
                <a:ea typeface="+mn-ea"/>
                <a:cs typeface="Arial"/>
              </a:rPr>
              <a:t>low </a:t>
            </a:r>
            <a:r>
              <a:rPr sz="1451" kern="1200" spc="-48" dirty="0">
                <a:solidFill>
                  <a:prstClr val="black"/>
                </a:solidFill>
                <a:latin typeface="Arial"/>
                <a:ea typeface="+mn-ea"/>
                <a:cs typeface="Arial"/>
              </a:rPr>
              <a:t>emittance muon  </a:t>
            </a:r>
            <a:r>
              <a:rPr sz="1451" kern="1200" spc="-79" dirty="0">
                <a:solidFill>
                  <a:prstClr val="black"/>
                </a:solidFill>
                <a:latin typeface="Arial"/>
                <a:ea typeface="+mn-ea"/>
                <a:cs typeface="Arial"/>
              </a:rPr>
              <a:t>beam using </a:t>
            </a:r>
            <a:r>
              <a:rPr sz="1451" kern="1200" spc="-36" dirty="0">
                <a:solidFill>
                  <a:prstClr val="black"/>
                </a:solidFill>
                <a:latin typeface="Arial"/>
                <a:ea typeface="+mn-ea"/>
                <a:cs typeface="Arial"/>
              </a:rPr>
              <a:t>positron </a:t>
            </a:r>
            <a:r>
              <a:rPr sz="1451" kern="1200" spc="-79" dirty="0">
                <a:solidFill>
                  <a:prstClr val="black"/>
                </a:solidFill>
                <a:latin typeface="Arial"/>
                <a:ea typeface="+mn-ea"/>
                <a:cs typeface="Arial"/>
              </a:rPr>
              <a:t>beam </a:t>
            </a:r>
            <a:r>
              <a:rPr sz="1451" kern="1200" spc="-48" dirty="0">
                <a:solidFill>
                  <a:prstClr val="black"/>
                </a:solidFill>
                <a:latin typeface="Arial"/>
                <a:ea typeface="+mn-ea"/>
                <a:cs typeface="Arial"/>
              </a:rPr>
              <a:t>on </a:t>
            </a:r>
            <a:r>
              <a:rPr sz="1451" kern="1200" spc="-42" dirty="0">
                <a:solidFill>
                  <a:prstClr val="black"/>
                </a:solidFill>
                <a:latin typeface="Arial"/>
                <a:ea typeface="+mn-ea"/>
                <a:cs typeface="Arial"/>
              </a:rPr>
              <a:t>target, </a:t>
            </a:r>
            <a:r>
              <a:rPr sz="1451" kern="1200" spc="-60" dirty="0">
                <a:solidFill>
                  <a:prstClr val="black"/>
                </a:solidFill>
                <a:latin typeface="Arial"/>
                <a:ea typeface="+mn-ea"/>
                <a:cs typeface="Arial"/>
              </a:rPr>
              <a:t>Nucl. </a:t>
            </a:r>
            <a:r>
              <a:rPr sz="1451" kern="1200" spc="-36" dirty="0">
                <a:solidFill>
                  <a:prstClr val="black"/>
                </a:solidFill>
                <a:latin typeface="Arial"/>
                <a:ea typeface="+mn-ea"/>
                <a:cs typeface="Arial"/>
              </a:rPr>
              <a:t>Instrum. </a:t>
            </a:r>
            <a:r>
              <a:rPr sz="1451" kern="1200" spc="-18" dirty="0">
                <a:solidFill>
                  <a:prstClr val="black"/>
                </a:solidFill>
                <a:latin typeface="Arial"/>
                <a:ea typeface="+mn-ea"/>
                <a:cs typeface="Arial"/>
              </a:rPr>
              <a:t>Meth. </a:t>
            </a:r>
            <a:r>
              <a:rPr sz="1451" kern="1200" spc="-133" dirty="0">
                <a:solidFill>
                  <a:prstClr val="black"/>
                </a:solidFill>
                <a:latin typeface="Arial"/>
                <a:ea typeface="+mn-ea"/>
                <a:cs typeface="Arial"/>
              </a:rPr>
              <a:t>A </a:t>
            </a:r>
            <a:r>
              <a:rPr sz="1451" kern="1200" spc="-73" dirty="0">
                <a:solidFill>
                  <a:prstClr val="black"/>
                </a:solidFill>
                <a:latin typeface="Arial"/>
                <a:ea typeface="+mn-ea"/>
                <a:cs typeface="Arial"/>
              </a:rPr>
              <a:t>807 </a:t>
            </a:r>
            <a:r>
              <a:rPr sz="1451" kern="1200" spc="-67" dirty="0">
                <a:solidFill>
                  <a:prstClr val="black"/>
                </a:solidFill>
                <a:latin typeface="Arial"/>
                <a:ea typeface="+mn-ea"/>
                <a:cs typeface="Arial"/>
              </a:rPr>
              <a:t>(2016)</a:t>
            </a:r>
            <a:r>
              <a:rPr sz="1451" kern="1200" spc="-187" dirty="0">
                <a:solidFill>
                  <a:prstClr val="black"/>
                </a:solidFill>
                <a:latin typeface="Arial"/>
                <a:ea typeface="+mn-ea"/>
                <a:cs typeface="Arial"/>
              </a:rPr>
              <a:t> </a:t>
            </a:r>
            <a:r>
              <a:rPr sz="1451" kern="1200" spc="-60" dirty="0">
                <a:solidFill>
                  <a:prstClr val="black"/>
                </a:solidFill>
                <a:latin typeface="Arial"/>
                <a:ea typeface="+mn-ea"/>
                <a:cs typeface="Arial"/>
              </a:rPr>
              <a:t>101.</a:t>
            </a:r>
            <a:endParaRPr sz="1451" kern="1200" spc="0">
              <a:solidFill>
                <a:prstClr val="black"/>
              </a:solidFill>
              <a:latin typeface="Arial"/>
              <a:ea typeface="+mn-ea"/>
              <a:cs typeface="Arial"/>
            </a:endParaRPr>
          </a:p>
          <a:p>
            <a:pPr defTabSz="1105601" hangingPunct="1">
              <a:lnSpc>
                <a:spcPct val="100000"/>
              </a:lnSpc>
              <a:spcBef>
                <a:spcPts val="0"/>
              </a:spcBef>
            </a:pPr>
            <a:endParaRPr sz="1451" kern="1200" spc="0">
              <a:solidFill>
                <a:prstClr val="black"/>
              </a:solidFill>
              <a:latin typeface="Arial"/>
              <a:ea typeface="+mn-ea"/>
              <a:cs typeface="Arial"/>
            </a:endParaRPr>
          </a:p>
          <a:p>
            <a:pPr defTabSz="1105601" hangingPunct="1">
              <a:lnSpc>
                <a:spcPct val="100000"/>
              </a:lnSpc>
              <a:spcBef>
                <a:spcPts val="24"/>
              </a:spcBef>
            </a:pPr>
            <a:endParaRPr sz="1935" kern="1200" spc="0">
              <a:solidFill>
                <a:prstClr val="black"/>
              </a:solidFill>
              <a:latin typeface="Arial"/>
              <a:ea typeface="+mn-ea"/>
              <a:cs typeface="Arial"/>
            </a:endParaRPr>
          </a:p>
          <a:p>
            <a:pPr marL="15356" defTabSz="1105601" hangingPunct="1">
              <a:lnSpc>
                <a:spcPct val="100000"/>
              </a:lnSpc>
              <a:spcBef>
                <a:spcPts val="0"/>
              </a:spcBef>
            </a:pPr>
            <a:r>
              <a:rPr sz="2176" b="1" kern="1200" spc="-121" dirty="0">
                <a:solidFill>
                  <a:srgbClr val="3399FF"/>
                </a:solidFill>
                <a:latin typeface="Arial"/>
                <a:ea typeface="+mn-ea"/>
                <a:cs typeface="Arial"/>
              </a:rPr>
              <a:t>2016~2018 </a:t>
            </a:r>
            <a:r>
              <a:rPr sz="2176" b="1" kern="1200" spc="-127" dirty="0">
                <a:solidFill>
                  <a:srgbClr val="3399FF"/>
                </a:solidFill>
                <a:latin typeface="Arial"/>
                <a:ea typeface="+mn-ea"/>
                <a:cs typeface="Arial"/>
              </a:rPr>
              <a:t>: </a:t>
            </a:r>
            <a:r>
              <a:rPr sz="2176" b="1" kern="1200" spc="-79" dirty="0">
                <a:solidFill>
                  <a:prstClr val="black"/>
                </a:solidFill>
                <a:latin typeface="Arial"/>
                <a:ea typeface="+mn-ea"/>
                <a:cs typeface="Arial"/>
              </a:rPr>
              <a:t>Initial </a:t>
            </a:r>
            <a:r>
              <a:rPr sz="2176" b="1" kern="1200" spc="-175" dirty="0">
                <a:solidFill>
                  <a:prstClr val="black"/>
                </a:solidFill>
                <a:latin typeface="Arial"/>
                <a:ea typeface="+mn-ea"/>
                <a:cs typeface="Arial"/>
              </a:rPr>
              <a:t>studies </a:t>
            </a:r>
            <a:r>
              <a:rPr sz="2176" b="1" kern="1200" spc="-97" dirty="0">
                <a:solidFill>
                  <a:prstClr val="black"/>
                </a:solidFill>
                <a:latin typeface="Arial"/>
                <a:ea typeface="+mn-ea"/>
                <a:cs typeface="Arial"/>
              </a:rPr>
              <a:t>of </a:t>
            </a:r>
            <a:r>
              <a:rPr sz="2176" b="1" kern="1200" spc="-91" dirty="0">
                <a:solidFill>
                  <a:prstClr val="black"/>
                </a:solidFill>
                <a:latin typeface="Arial"/>
                <a:ea typeface="+mn-ea"/>
                <a:cs typeface="Arial"/>
              </a:rPr>
              <a:t>the </a:t>
            </a:r>
            <a:r>
              <a:rPr sz="2176" b="1" kern="1200" spc="-145" dirty="0">
                <a:solidFill>
                  <a:prstClr val="black"/>
                </a:solidFill>
                <a:latin typeface="Arial"/>
                <a:ea typeface="+mn-ea"/>
                <a:cs typeface="Arial"/>
              </a:rPr>
              <a:t>positron </a:t>
            </a:r>
            <a:r>
              <a:rPr sz="2176" b="1" kern="1200" spc="-151" dirty="0">
                <a:solidFill>
                  <a:prstClr val="black"/>
                </a:solidFill>
                <a:latin typeface="Arial"/>
                <a:ea typeface="+mn-ea"/>
                <a:cs typeface="Arial"/>
              </a:rPr>
              <a:t>beam</a:t>
            </a:r>
            <a:endParaRPr sz="2176" kern="1200" spc="0">
              <a:solidFill>
                <a:prstClr val="black"/>
              </a:solidFill>
              <a:latin typeface="Arial"/>
              <a:ea typeface="+mn-ea"/>
              <a:cs typeface="Arial"/>
            </a:endParaRPr>
          </a:p>
          <a:p>
            <a:pPr defTabSz="1105601" hangingPunct="1">
              <a:lnSpc>
                <a:spcPct val="100000"/>
              </a:lnSpc>
              <a:spcBef>
                <a:spcPts val="0"/>
              </a:spcBef>
            </a:pPr>
            <a:endParaRPr sz="2176" kern="1200" spc="0">
              <a:solidFill>
                <a:prstClr val="black"/>
              </a:solidFill>
              <a:latin typeface="Arial"/>
              <a:ea typeface="+mn-ea"/>
              <a:cs typeface="Arial"/>
            </a:endParaRPr>
          </a:p>
          <a:p>
            <a:pPr marL="15356" marR="6142" defTabSz="1105601" hangingPunct="1">
              <a:lnSpc>
                <a:spcPts val="2188"/>
              </a:lnSpc>
              <a:spcBef>
                <a:spcPts val="1874"/>
              </a:spcBef>
            </a:pPr>
            <a:r>
              <a:rPr sz="2176" b="1" kern="1200" spc="-121" dirty="0">
                <a:solidFill>
                  <a:srgbClr val="3399FF"/>
                </a:solidFill>
                <a:latin typeface="Arial"/>
                <a:ea typeface="+mn-ea"/>
                <a:cs typeface="Arial"/>
              </a:rPr>
              <a:t>2018~2019 </a:t>
            </a:r>
            <a:r>
              <a:rPr sz="2176" b="1" kern="1200" spc="-127" dirty="0">
                <a:solidFill>
                  <a:srgbClr val="3399FF"/>
                </a:solidFill>
                <a:latin typeface="Arial"/>
                <a:ea typeface="+mn-ea"/>
                <a:cs typeface="Arial"/>
              </a:rPr>
              <a:t>: </a:t>
            </a:r>
            <a:r>
              <a:rPr sz="2176" b="1" kern="1200" spc="-254" dirty="0">
                <a:solidFill>
                  <a:prstClr val="black"/>
                </a:solidFill>
                <a:latin typeface="Arial"/>
                <a:ea typeface="+mn-ea"/>
                <a:cs typeface="Arial"/>
              </a:rPr>
              <a:t>A </a:t>
            </a:r>
            <a:r>
              <a:rPr sz="2176" b="1" kern="1200" spc="-145" dirty="0">
                <a:solidFill>
                  <a:prstClr val="black"/>
                </a:solidFill>
                <a:latin typeface="Arial"/>
                <a:ea typeface="+mn-ea"/>
                <a:cs typeface="Arial"/>
              </a:rPr>
              <a:t>very </a:t>
            </a:r>
            <a:r>
              <a:rPr sz="2176" b="1" kern="1200" spc="-163" dirty="0">
                <a:solidFill>
                  <a:prstClr val="black"/>
                </a:solidFill>
                <a:latin typeface="Arial"/>
                <a:ea typeface="+mn-ea"/>
                <a:cs typeface="Arial"/>
              </a:rPr>
              <a:t>small </a:t>
            </a:r>
            <a:r>
              <a:rPr sz="2176" b="1" kern="1200" spc="-127" dirty="0">
                <a:solidFill>
                  <a:prstClr val="black"/>
                </a:solidFill>
                <a:latin typeface="Arial"/>
                <a:ea typeface="+mn-ea"/>
                <a:cs typeface="Arial"/>
              </a:rPr>
              <a:t>work </a:t>
            </a:r>
            <a:r>
              <a:rPr sz="2176" b="1" kern="1200" spc="-181" dirty="0">
                <a:solidFill>
                  <a:prstClr val="black"/>
                </a:solidFill>
                <a:latin typeface="Arial"/>
                <a:ea typeface="+mn-ea"/>
                <a:cs typeface="Arial"/>
              </a:rPr>
              <a:t>group </a:t>
            </a:r>
            <a:r>
              <a:rPr sz="2176" b="1" kern="1200" spc="-200" dirty="0">
                <a:solidFill>
                  <a:prstClr val="black"/>
                </a:solidFill>
                <a:latin typeface="Arial"/>
                <a:ea typeface="+mn-ea"/>
                <a:cs typeface="Arial"/>
              </a:rPr>
              <a:t>was </a:t>
            </a:r>
            <a:r>
              <a:rPr sz="2176" b="1" kern="1200" spc="-109" dirty="0">
                <a:solidFill>
                  <a:prstClr val="black"/>
                </a:solidFill>
                <a:latin typeface="Arial"/>
                <a:ea typeface="+mn-ea"/>
                <a:cs typeface="Arial"/>
              </a:rPr>
              <a:t>put </a:t>
            </a:r>
            <a:r>
              <a:rPr sz="2176" b="1" kern="1200" spc="-121" dirty="0">
                <a:solidFill>
                  <a:prstClr val="black"/>
                </a:solidFill>
                <a:latin typeface="Arial"/>
                <a:ea typeface="+mn-ea"/>
                <a:cs typeface="Arial"/>
              </a:rPr>
              <a:t>together </a:t>
            </a:r>
            <a:r>
              <a:rPr sz="2176" b="1" kern="1200" spc="-175" dirty="0">
                <a:solidFill>
                  <a:prstClr val="black"/>
                </a:solidFill>
                <a:latin typeface="Arial"/>
                <a:ea typeface="+mn-ea"/>
                <a:cs typeface="Arial"/>
              </a:rPr>
              <a:t>by </a:t>
            </a:r>
            <a:r>
              <a:rPr sz="2176" b="1" kern="1200" spc="-91" dirty="0">
                <a:solidFill>
                  <a:prstClr val="black"/>
                </a:solidFill>
                <a:latin typeface="Arial"/>
                <a:ea typeface="+mn-ea"/>
                <a:cs typeface="Arial"/>
              </a:rPr>
              <a:t>the </a:t>
            </a:r>
            <a:r>
              <a:rPr sz="2176" b="1" kern="1200" spc="-163" dirty="0">
                <a:solidFill>
                  <a:prstClr val="black"/>
                </a:solidFill>
                <a:latin typeface="Arial"/>
                <a:ea typeface="+mn-ea"/>
                <a:cs typeface="Arial"/>
              </a:rPr>
              <a:t>INFN </a:t>
            </a:r>
            <a:r>
              <a:rPr sz="2176" b="1" kern="1200" spc="-79" dirty="0">
                <a:solidFill>
                  <a:prstClr val="black"/>
                </a:solidFill>
                <a:latin typeface="Arial"/>
                <a:ea typeface="+mn-ea"/>
                <a:cs typeface="Arial"/>
              </a:rPr>
              <a:t>to </a:t>
            </a:r>
            <a:r>
              <a:rPr sz="2176" b="1" kern="1200" spc="-127" dirty="0">
                <a:solidFill>
                  <a:prstClr val="black"/>
                </a:solidFill>
                <a:latin typeface="Arial"/>
                <a:ea typeface="+mn-ea"/>
                <a:cs typeface="Arial"/>
              </a:rPr>
              <a:t>evaluate </a:t>
            </a:r>
            <a:r>
              <a:rPr sz="2176" b="1" kern="1200" spc="-91" dirty="0">
                <a:solidFill>
                  <a:prstClr val="black"/>
                </a:solidFill>
                <a:latin typeface="Arial"/>
                <a:ea typeface="+mn-ea"/>
                <a:cs typeface="Arial"/>
              </a:rPr>
              <a:t>the </a:t>
            </a:r>
            <a:r>
              <a:rPr sz="2176" b="1" kern="1200" spc="-151" dirty="0">
                <a:solidFill>
                  <a:prstClr val="black"/>
                </a:solidFill>
                <a:latin typeface="Arial"/>
                <a:ea typeface="+mn-ea"/>
                <a:cs typeface="Arial"/>
              </a:rPr>
              <a:t>possibility </a:t>
            </a:r>
            <a:r>
              <a:rPr sz="2176" b="1" kern="1200" spc="-103" dirty="0">
                <a:solidFill>
                  <a:prstClr val="black"/>
                </a:solidFill>
                <a:latin typeface="Arial"/>
                <a:ea typeface="+mn-ea"/>
                <a:cs typeface="Arial"/>
              </a:rPr>
              <a:t>of </a:t>
            </a:r>
            <a:r>
              <a:rPr sz="2176" b="1" kern="1200" spc="-138" dirty="0">
                <a:solidFill>
                  <a:prstClr val="black"/>
                </a:solidFill>
                <a:latin typeface="Arial"/>
                <a:ea typeface="+mn-ea"/>
                <a:cs typeface="Arial"/>
              </a:rPr>
              <a:t>a  </a:t>
            </a:r>
            <a:r>
              <a:rPr sz="2176" b="1" kern="1200" spc="-169" dirty="0">
                <a:solidFill>
                  <a:prstClr val="black"/>
                </a:solidFill>
                <a:latin typeface="Arial"/>
                <a:ea typeface="+mn-ea"/>
                <a:cs typeface="Arial"/>
              </a:rPr>
              <a:t>muon</a:t>
            </a:r>
            <a:r>
              <a:rPr sz="2176" b="1" kern="1200" spc="-127" dirty="0">
                <a:solidFill>
                  <a:prstClr val="black"/>
                </a:solidFill>
                <a:latin typeface="Arial"/>
                <a:ea typeface="+mn-ea"/>
                <a:cs typeface="Arial"/>
              </a:rPr>
              <a:t> </a:t>
            </a:r>
            <a:r>
              <a:rPr sz="2176" b="1" kern="1200" spc="-145" dirty="0">
                <a:solidFill>
                  <a:prstClr val="black"/>
                </a:solidFill>
                <a:latin typeface="Arial"/>
                <a:ea typeface="+mn-ea"/>
                <a:cs typeface="Arial"/>
              </a:rPr>
              <a:t>collider.</a:t>
            </a:r>
            <a:endParaRPr sz="2176" kern="1200" spc="0">
              <a:solidFill>
                <a:prstClr val="black"/>
              </a:solidFill>
              <a:latin typeface="Arial"/>
              <a:ea typeface="+mn-ea"/>
              <a:cs typeface="Arial"/>
            </a:endParaRPr>
          </a:p>
          <a:p>
            <a:pPr marL="454525" indent="-314789" defTabSz="1105601" hangingPunct="1">
              <a:lnSpc>
                <a:spcPts val="1977"/>
              </a:lnSpc>
              <a:spcBef>
                <a:spcPts val="0"/>
              </a:spcBef>
              <a:buFontTx/>
              <a:buChar char="*"/>
              <a:tabLst>
                <a:tab pos="455293" algn="l"/>
              </a:tabLst>
            </a:pPr>
            <a:r>
              <a:rPr sz="2176" kern="1200" spc="-247" dirty="0">
                <a:solidFill>
                  <a:prstClr val="black"/>
                </a:solidFill>
                <a:latin typeface="Arial"/>
                <a:ea typeface="+mn-ea"/>
                <a:cs typeface="Arial"/>
              </a:rPr>
              <a:t>BLANCO, </a:t>
            </a:r>
            <a:r>
              <a:rPr sz="2176" kern="1200" spc="-302" dirty="0">
                <a:solidFill>
                  <a:prstClr val="black"/>
                </a:solidFill>
                <a:latin typeface="Arial"/>
                <a:ea typeface="+mn-ea"/>
                <a:cs typeface="Arial"/>
              </a:rPr>
              <a:t>BOSCOLO, </a:t>
            </a:r>
            <a:r>
              <a:rPr sz="2176" kern="1200" spc="-181" dirty="0">
                <a:solidFill>
                  <a:prstClr val="black"/>
                </a:solidFill>
                <a:latin typeface="Arial"/>
                <a:ea typeface="+mn-ea"/>
                <a:cs typeface="Arial"/>
              </a:rPr>
              <a:t>CIARMA, </a:t>
            </a:r>
            <a:r>
              <a:rPr sz="2176" kern="1200" spc="-169" dirty="0">
                <a:solidFill>
                  <a:prstClr val="black"/>
                </a:solidFill>
                <a:latin typeface="Arial"/>
                <a:ea typeface="+mn-ea"/>
                <a:cs typeface="Arial"/>
              </a:rPr>
              <a:t>RAIMONDI </a:t>
            </a:r>
            <a:r>
              <a:rPr sz="2176" kern="1200" spc="-73" dirty="0">
                <a:solidFill>
                  <a:prstClr val="black"/>
                </a:solidFill>
                <a:latin typeface="Arial"/>
                <a:ea typeface="+mn-ea"/>
                <a:cs typeface="Arial"/>
              </a:rPr>
              <a:t>on muon </a:t>
            </a:r>
            <a:r>
              <a:rPr sz="2176" kern="1200" spc="-115" dirty="0">
                <a:solidFill>
                  <a:prstClr val="black"/>
                </a:solidFill>
                <a:latin typeface="Arial"/>
                <a:ea typeface="+mn-ea"/>
                <a:cs typeface="Arial"/>
              </a:rPr>
              <a:t>beam</a:t>
            </a:r>
            <a:r>
              <a:rPr sz="2176" kern="1200" spc="-441" dirty="0">
                <a:solidFill>
                  <a:prstClr val="black"/>
                </a:solidFill>
                <a:latin typeface="Arial"/>
                <a:ea typeface="+mn-ea"/>
                <a:cs typeface="Arial"/>
              </a:rPr>
              <a:t> </a:t>
            </a:r>
            <a:r>
              <a:rPr sz="2176" kern="1200" spc="-97" dirty="0">
                <a:solidFill>
                  <a:prstClr val="black"/>
                </a:solidFill>
                <a:latin typeface="Arial"/>
                <a:ea typeface="+mn-ea"/>
                <a:cs typeface="Arial"/>
              </a:rPr>
              <a:t>studies</a:t>
            </a:r>
            <a:endParaRPr sz="2176" kern="1200" spc="0">
              <a:solidFill>
                <a:prstClr val="black"/>
              </a:solidFill>
              <a:latin typeface="Arial"/>
              <a:ea typeface="+mn-ea"/>
              <a:cs typeface="Arial"/>
            </a:endParaRPr>
          </a:p>
          <a:p>
            <a:pPr marL="454525" indent="-314789" defTabSz="1105601" hangingPunct="1">
              <a:lnSpc>
                <a:spcPts val="2400"/>
              </a:lnSpc>
              <a:spcBef>
                <a:spcPts val="0"/>
              </a:spcBef>
              <a:buFontTx/>
              <a:buChar char="*"/>
              <a:tabLst>
                <a:tab pos="455293" algn="l"/>
              </a:tabLst>
            </a:pPr>
            <a:r>
              <a:rPr sz="2176" kern="1200" spc="-67" dirty="0">
                <a:solidFill>
                  <a:prstClr val="black"/>
                </a:solidFill>
                <a:latin typeface="Arial"/>
                <a:ea typeface="+mn-ea"/>
                <a:cs typeface="Arial"/>
              </a:rPr>
              <a:t>In particular, </a:t>
            </a:r>
            <a:r>
              <a:rPr sz="2176" kern="1200" spc="-169" dirty="0">
                <a:solidFill>
                  <a:prstClr val="black"/>
                </a:solidFill>
                <a:latin typeface="Arial"/>
                <a:ea typeface="+mn-ea"/>
                <a:cs typeface="Arial"/>
              </a:rPr>
              <a:t>Oscar </a:t>
            </a:r>
            <a:r>
              <a:rPr sz="2176" kern="1200" spc="-272" dirty="0">
                <a:solidFill>
                  <a:prstClr val="black"/>
                </a:solidFill>
                <a:latin typeface="Arial"/>
                <a:ea typeface="+mn-ea"/>
                <a:cs typeface="Arial"/>
              </a:rPr>
              <a:t>BLANCO </a:t>
            </a:r>
            <a:r>
              <a:rPr sz="2176" kern="1200" spc="-85" dirty="0">
                <a:solidFill>
                  <a:prstClr val="black"/>
                </a:solidFill>
                <a:latin typeface="Arial"/>
                <a:ea typeface="+mn-ea"/>
                <a:cs typeface="Arial"/>
              </a:rPr>
              <a:t>(me), </a:t>
            </a:r>
            <a:r>
              <a:rPr sz="2176" kern="1200" spc="-73" dirty="0">
                <a:solidFill>
                  <a:prstClr val="black"/>
                </a:solidFill>
                <a:latin typeface="Arial"/>
                <a:ea typeface="+mn-ea"/>
                <a:cs typeface="Arial"/>
              </a:rPr>
              <a:t>muon </a:t>
            </a:r>
            <a:r>
              <a:rPr sz="2176" kern="1200" spc="-79" dirty="0">
                <a:solidFill>
                  <a:prstClr val="black"/>
                </a:solidFill>
                <a:latin typeface="Arial"/>
                <a:ea typeface="+mn-ea"/>
                <a:cs typeface="Arial"/>
              </a:rPr>
              <a:t>accumulator </a:t>
            </a:r>
            <a:r>
              <a:rPr sz="2176" kern="1200" spc="-91" dirty="0">
                <a:solidFill>
                  <a:prstClr val="black"/>
                </a:solidFill>
                <a:latin typeface="Arial"/>
                <a:ea typeface="+mn-ea"/>
                <a:cs typeface="Arial"/>
              </a:rPr>
              <a:t>rings, </a:t>
            </a:r>
            <a:r>
              <a:rPr sz="2176" kern="1200" spc="-127" dirty="0">
                <a:solidFill>
                  <a:prstClr val="black"/>
                </a:solidFill>
                <a:latin typeface="Arial"/>
                <a:ea typeface="+mn-ea"/>
                <a:cs typeface="Arial"/>
              </a:rPr>
              <a:t>since</a:t>
            </a:r>
            <a:r>
              <a:rPr sz="2176" kern="1200" spc="-157" dirty="0">
                <a:solidFill>
                  <a:prstClr val="black"/>
                </a:solidFill>
                <a:latin typeface="Arial"/>
                <a:ea typeface="+mn-ea"/>
                <a:cs typeface="Arial"/>
              </a:rPr>
              <a:t> </a:t>
            </a:r>
            <a:r>
              <a:rPr sz="2176" kern="1200" spc="-48" dirty="0">
                <a:solidFill>
                  <a:prstClr val="black"/>
                </a:solidFill>
                <a:latin typeface="Arial"/>
                <a:ea typeface="+mn-ea"/>
                <a:cs typeface="Arial"/>
              </a:rPr>
              <a:t>April/2019</a:t>
            </a:r>
            <a:endParaRPr sz="2176" kern="1200" spc="0">
              <a:solidFill>
                <a:prstClr val="black"/>
              </a:solidFill>
              <a:latin typeface="Arial"/>
              <a:ea typeface="+mn-ea"/>
              <a:cs typeface="Arial"/>
            </a:endParaRPr>
          </a:p>
        </p:txBody>
      </p:sp>
      <p:sp>
        <p:nvSpPr>
          <p:cNvPr id="5" name="object 5"/>
          <p:cNvSpPr txBox="1"/>
          <p:nvPr/>
        </p:nvSpPr>
        <p:spPr>
          <a:xfrm>
            <a:off x="425137" y="5585736"/>
            <a:ext cx="9464923" cy="746474"/>
          </a:xfrm>
          <a:prstGeom prst="rect">
            <a:avLst/>
          </a:prstGeom>
        </p:spPr>
        <p:txBody>
          <a:bodyPr vert="horz" wrap="square" lIns="0" tIns="15355" rIns="0" bIns="0" rtlCol="0">
            <a:spAutoFit/>
          </a:bodyPr>
          <a:lstStyle/>
          <a:p>
            <a:pPr marL="15356" defTabSz="1105601" hangingPunct="1">
              <a:lnSpc>
                <a:spcPts val="2491"/>
              </a:lnSpc>
              <a:spcBef>
                <a:spcPts val="121"/>
              </a:spcBef>
            </a:pPr>
            <a:r>
              <a:rPr sz="2176" b="1" kern="1200" spc="-67" dirty="0">
                <a:solidFill>
                  <a:srgbClr val="3399FF"/>
                </a:solidFill>
                <a:latin typeface="Arial"/>
                <a:ea typeface="+mn-ea"/>
                <a:cs typeface="Arial"/>
              </a:rPr>
              <a:t>apr/2020 </a:t>
            </a:r>
            <a:r>
              <a:rPr sz="2176" b="1" kern="1200" spc="-127" dirty="0">
                <a:solidFill>
                  <a:srgbClr val="3399FF"/>
                </a:solidFill>
                <a:latin typeface="Arial"/>
                <a:ea typeface="+mn-ea"/>
                <a:cs typeface="Arial"/>
              </a:rPr>
              <a:t>: </a:t>
            </a:r>
            <a:r>
              <a:rPr sz="2176" b="1" kern="1200" spc="-138" dirty="0">
                <a:solidFill>
                  <a:prstClr val="black"/>
                </a:solidFill>
                <a:latin typeface="Arial"/>
                <a:ea typeface="+mn-ea"/>
                <a:cs typeface="Arial"/>
              </a:rPr>
              <a:t>A. Variola </a:t>
            </a:r>
            <a:r>
              <a:rPr sz="2176" b="1" kern="1200" spc="-151" dirty="0">
                <a:solidFill>
                  <a:prstClr val="black"/>
                </a:solidFill>
                <a:latin typeface="Arial"/>
                <a:ea typeface="+mn-ea"/>
                <a:cs typeface="Arial"/>
              </a:rPr>
              <a:t>made </a:t>
            </a:r>
            <a:r>
              <a:rPr sz="2176" b="1" kern="1200" spc="-138" dirty="0">
                <a:solidFill>
                  <a:prstClr val="black"/>
                </a:solidFill>
                <a:latin typeface="Arial"/>
                <a:ea typeface="+mn-ea"/>
                <a:cs typeface="Arial"/>
              </a:rPr>
              <a:t>a </a:t>
            </a:r>
            <a:r>
              <a:rPr sz="2176" b="1" kern="1200" spc="-133" dirty="0">
                <a:solidFill>
                  <a:prstClr val="black"/>
                </a:solidFill>
                <a:latin typeface="Arial"/>
                <a:ea typeface="+mn-ea"/>
                <a:cs typeface="Arial"/>
              </a:rPr>
              <a:t>presentation </a:t>
            </a:r>
            <a:r>
              <a:rPr sz="2176" b="1" kern="1200" spc="-157" dirty="0">
                <a:solidFill>
                  <a:prstClr val="black"/>
                </a:solidFill>
                <a:latin typeface="Arial"/>
                <a:ea typeface="+mn-ea"/>
                <a:cs typeface="Arial"/>
              </a:rPr>
              <a:t>highlighting </a:t>
            </a:r>
            <a:r>
              <a:rPr sz="2176" b="1" kern="1200" spc="-91" dirty="0">
                <a:solidFill>
                  <a:prstClr val="black"/>
                </a:solidFill>
                <a:latin typeface="Arial"/>
                <a:ea typeface="+mn-ea"/>
                <a:cs typeface="Arial"/>
              </a:rPr>
              <a:t>the </a:t>
            </a:r>
            <a:r>
              <a:rPr sz="2176" b="1" kern="1200" spc="-145" dirty="0">
                <a:solidFill>
                  <a:prstClr val="black"/>
                </a:solidFill>
                <a:latin typeface="Arial"/>
                <a:ea typeface="+mn-ea"/>
                <a:cs typeface="Arial"/>
              </a:rPr>
              <a:t>need </a:t>
            </a:r>
            <a:r>
              <a:rPr sz="2176" b="1" kern="1200" spc="-97" dirty="0">
                <a:solidFill>
                  <a:prstClr val="black"/>
                </a:solidFill>
                <a:latin typeface="Arial"/>
                <a:ea typeface="+mn-ea"/>
                <a:cs typeface="Arial"/>
              </a:rPr>
              <a:t>of</a:t>
            </a:r>
            <a:r>
              <a:rPr sz="2176" b="1" kern="1200" spc="30" dirty="0">
                <a:solidFill>
                  <a:prstClr val="black"/>
                </a:solidFill>
                <a:latin typeface="Arial"/>
                <a:ea typeface="+mn-ea"/>
                <a:cs typeface="Arial"/>
              </a:rPr>
              <a:t> </a:t>
            </a:r>
            <a:r>
              <a:rPr sz="2176" b="1" kern="1200" spc="-181" dirty="0">
                <a:solidFill>
                  <a:prstClr val="black"/>
                </a:solidFill>
                <a:latin typeface="Arial"/>
                <a:ea typeface="+mn-ea"/>
                <a:cs typeface="Arial"/>
              </a:rPr>
              <a:t>resources.</a:t>
            </a:r>
            <a:endParaRPr sz="2176" kern="1200" spc="0">
              <a:solidFill>
                <a:prstClr val="black"/>
              </a:solidFill>
              <a:latin typeface="Arial"/>
              <a:ea typeface="+mn-ea"/>
              <a:cs typeface="Arial"/>
            </a:endParaRPr>
          </a:p>
          <a:p>
            <a:pPr marL="15356" marR="6142" defTabSz="1105601" hangingPunct="1">
              <a:lnSpc>
                <a:spcPts val="1451"/>
              </a:lnSpc>
              <a:spcBef>
                <a:spcPts val="169"/>
              </a:spcBef>
            </a:pPr>
            <a:r>
              <a:rPr sz="1451" kern="1200" spc="-67" dirty="0">
                <a:solidFill>
                  <a:prstClr val="black"/>
                </a:solidFill>
                <a:latin typeface="Arial"/>
                <a:ea typeface="+mn-ea"/>
                <a:cs typeface="Arial"/>
              </a:rPr>
              <a:t>Variola. </a:t>
            </a:r>
            <a:r>
              <a:rPr sz="1451" kern="1200" spc="-115" dirty="0">
                <a:solidFill>
                  <a:prstClr val="black"/>
                </a:solidFill>
                <a:latin typeface="Arial"/>
                <a:ea typeface="+mn-ea"/>
                <a:cs typeface="Arial"/>
              </a:rPr>
              <a:t>LEMMA </a:t>
            </a:r>
            <a:r>
              <a:rPr sz="1451" kern="1200" spc="-60" dirty="0">
                <a:solidFill>
                  <a:prstClr val="black"/>
                </a:solidFill>
                <a:latin typeface="Arial"/>
                <a:ea typeface="+mn-ea"/>
                <a:cs typeface="Arial"/>
              </a:rPr>
              <a:t>Update. </a:t>
            </a:r>
            <a:r>
              <a:rPr sz="1451" kern="1200" spc="-30" dirty="0">
                <a:solidFill>
                  <a:prstClr val="black"/>
                </a:solidFill>
                <a:latin typeface="Arial"/>
                <a:ea typeface="+mn-ea"/>
                <a:cs typeface="Arial"/>
              </a:rPr>
              <a:t>Muon </a:t>
            </a:r>
            <a:r>
              <a:rPr sz="1451" kern="1200" spc="-54" dirty="0">
                <a:solidFill>
                  <a:prstClr val="black"/>
                </a:solidFill>
                <a:latin typeface="Arial"/>
                <a:ea typeface="+mn-ea"/>
                <a:cs typeface="Arial"/>
              </a:rPr>
              <a:t>Collider </a:t>
            </a:r>
            <a:r>
              <a:rPr sz="1451" kern="1200" spc="-42" dirty="0">
                <a:solidFill>
                  <a:prstClr val="black"/>
                </a:solidFill>
                <a:latin typeface="Arial"/>
                <a:ea typeface="+mn-ea"/>
                <a:cs typeface="Arial"/>
              </a:rPr>
              <a:t>Meeting. </a:t>
            </a:r>
            <a:r>
              <a:rPr sz="1451" kern="1200" spc="-24" dirty="0">
                <a:solidFill>
                  <a:prstClr val="black"/>
                </a:solidFill>
                <a:latin typeface="Arial"/>
                <a:ea typeface="+mn-ea"/>
                <a:cs typeface="Arial"/>
              </a:rPr>
              <a:t>31/mar </a:t>
            </a:r>
            <a:r>
              <a:rPr sz="1451" kern="1200" spc="-127" dirty="0">
                <a:solidFill>
                  <a:prstClr val="black"/>
                </a:solidFill>
                <a:latin typeface="Arial"/>
                <a:ea typeface="+mn-ea"/>
                <a:cs typeface="Arial"/>
              </a:rPr>
              <a:t>~ </a:t>
            </a:r>
            <a:r>
              <a:rPr sz="1451" kern="1200" spc="-42" dirty="0">
                <a:solidFill>
                  <a:prstClr val="black"/>
                </a:solidFill>
                <a:latin typeface="Arial"/>
                <a:ea typeface="+mn-ea"/>
                <a:cs typeface="Arial"/>
              </a:rPr>
              <a:t>2/apr, </a:t>
            </a:r>
            <a:r>
              <a:rPr sz="1451" kern="1200" spc="-73" dirty="0">
                <a:solidFill>
                  <a:prstClr val="black"/>
                </a:solidFill>
                <a:latin typeface="Arial"/>
                <a:ea typeface="+mn-ea"/>
                <a:cs typeface="Arial"/>
              </a:rPr>
              <a:t>2020  </a:t>
            </a:r>
            <a:r>
              <a:rPr sz="1451" kern="1200" spc="-48" dirty="0">
                <a:solidFill>
                  <a:prstClr val="black"/>
                </a:solidFill>
                <a:latin typeface="Arial"/>
                <a:ea typeface="+mn-ea"/>
                <a:cs typeface="Arial"/>
              </a:rPr>
              <a:t>https://indico.cern.ch/event/886491/contributions/3797729/attachments/2013899/3365755/AVariola_CERNWS2_2apr20.pdf</a:t>
            </a:r>
            <a:endParaRPr sz="1451" kern="1200" spc="0">
              <a:solidFill>
                <a:prstClr val="black"/>
              </a:solidFill>
              <a:latin typeface="Arial"/>
              <a:ea typeface="+mn-ea"/>
              <a:cs typeface="Arial"/>
            </a:endParaRPr>
          </a:p>
        </p:txBody>
      </p:sp>
    </p:spTree>
    <p:extLst>
      <p:ext uri="{BB962C8B-B14F-4D97-AF65-F5344CB8AC3E}">
        <p14:creationId xmlns:p14="http://schemas.microsoft.com/office/powerpoint/2010/main" val="3717672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txBox="1"/>
          <p:nvPr/>
        </p:nvSpPr>
        <p:spPr>
          <a:xfrm>
            <a:off x="11453432" y="6207282"/>
            <a:ext cx="138964" cy="276025"/>
          </a:xfrm>
          <a:prstGeom prst="rect">
            <a:avLst/>
          </a:prstGeom>
        </p:spPr>
        <p:txBody>
          <a:bodyPr vert="horz" wrap="square" lIns="0" tIns="15355" rIns="0" bIns="0" rtlCol="0">
            <a:spAutoFit/>
          </a:bodyPr>
          <a:lstStyle/>
          <a:p>
            <a:pPr marL="15356" defTabSz="1105601" hangingPunct="1">
              <a:lnSpc>
                <a:spcPct val="100000"/>
              </a:lnSpc>
              <a:spcBef>
                <a:spcPts val="121"/>
              </a:spcBef>
            </a:pPr>
            <a:r>
              <a:rPr sz="1693" kern="1200" spc="-97" dirty="0">
                <a:solidFill>
                  <a:prstClr val="black"/>
                </a:solidFill>
                <a:latin typeface="Arial"/>
                <a:ea typeface="+mn-ea"/>
                <a:cs typeface="Arial"/>
              </a:rPr>
              <a:t>3</a:t>
            </a:r>
            <a:endParaRPr sz="1693" kern="1200" spc="0">
              <a:solidFill>
                <a:prstClr val="black"/>
              </a:solidFill>
              <a:latin typeface="Arial"/>
              <a:ea typeface="+mn-ea"/>
              <a:cs typeface="Arial"/>
            </a:endParaRPr>
          </a:p>
        </p:txBody>
      </p:sp>
      <p:sp>
        <p:nvSpPr>
          <p:cNvPr id="3" name="object 3"/>
          <p:cNvSpPr txBox="1">
            <a:spLocks noGrp="1"/>
          </p:cNvSpPr>
          <p:nvPr>
            <p:ph type="title"/>
          </p:nvPr>
        </p:nvSpPr>
        <p:spPr>
          <a:xfrm>
            <a:off x="618828" y="268104"/>
            <a:ext cx="11057253" cy="834191"/>
          </a:xfrm>
          <a:prstGeom prst="rect">
            <a:avLst/>
          </a:prstGeom>
        </p:spPr>
        <p:txBody>
          <a:bodyPr vert="horz" wrap="square" lIns="0" tIns="15355" rIns="0" bIns="0" rtlCol="0">
            <a:spAutoFit/>
          </a:bodyPr>
          <a:lstStyle/>
          <a:p>
            <a:pPr marL="15356">
              <a:spcBef>
                <a:spcPts val="121"/>
              </a:spcBef>
            </a:pPr>
            <a:r>
              <a:rPr spc="-247" dirty="0"/>
              <a:t>Requirements </a:t>
            </a:r>
            <a:r>
              <a:rPr spc="-266" dirty="0"/>
              <a:t>2018 </a:t>
            </a:r>
            <a:r>
              <a:rPr spc="-247" dirty="0"/>
              <a:t>and </a:t>
            </a:r>
            <a:r>
              <a:rPr spc="-224" dirty="0"/>
              <a:t>status</a:t>
            </a:r>
            <a:r>
              <a:rPr spc="-387" dirty="0"/>
              <a:t> </a:t>
            </a:r>
            <a:r>
              <a:rPr spc="-127" dirty="0"/>
              <a:t>apr/2020</a:t>
            </a:r>
          </a:p>
        </p:txBody>
      </p:sp>
      <p:sp>
        <p:nvSpPr>
          <p:cNvPr id="4" name="object 4"/>
          <p:cNvSpPr/>
          <p:nvPr/>
        </p:nvSpPr>
        <p:spPr>
          <a:xfrm>
            <a:off x="758223" y="1707206"/>
            <a:ext cx="8182966" cy="4356996"/>
          </a:xfrm>
          <a:prstGeom prst="rect">
            <a:avLst/>
          </a:prstGeom>
          <a:blipFill>
            <a:blip r:embed="rId2"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graphicFrame>
        <p:nvGraphicFramePr>
          <p:cNvPr id="5" name="object 5"/>
          <p:cNvGraphicFramePr>
            <a:graphicFrameLocks noGrp="1"/>
          </p:cNvGraphicFramePr>
          <p:nvPr/>
        </p:nvGraphicFramePr>
        <p:xfrm>
          <a:off x="757363" y="1710260"/>
          <a:ext cx="8183530" cy="4214872"/>
        </p:xfrm>
        <a:graphic>
          <a:graphicData uri="http://schemas.openxmlformats.org/drawingml/2006/table">
            <a:tbl>
              <a:tblPr firstRow="1" bandRow="1">
                <a:tableStyleId>{2D5ABB26-0587-4C30-8999-92F81FD0307C}</a:tableStyleId>
              </a:tblPr>
              <a:tblGrid>
                <a:gridCol w="1940125">
                  <a:extLst>
                    <a:ext uri="{9D8B030D-6E8A-4147-A177-3AD203B41FA5}">
                      <a16:colId xmlns:a16="http://schemas.microsoft.com/office/drawing/2014/main" val="20000"/>
                    </a:ext>
                  </a:extLst>
                </a:gridCol>
                <a:gridCol w="1976208">
                  <a:extLst>
                    <a:ext uri="{9D8B030D-6E8A-4147-A177-3AD203B41FA5}">
                      <a16:colId xmlns:a16="http://schemas.microsoft.com/office/drawing/2014/main" val="20001"/>
                    </a:ext>
                  </a:extLst>
                </a:gridCol>
                <a:gridCol w="2065268">
                  <a:extLst>
                    <a:ext uri="{9D8B030D-6E8A-4147-A177-3AD203B41FA5}">
                      <a16:colId xmlns:a16="http://schemas.microsoft.com/office/drawing/2014/main" val="20002"/>
                    </a:ext>
                  </a:extLst>
                </a:gridCol>
                <a:gridCol w="2201929">
                  <a:extLst>
                    <a:ext uri="{9D8B030D-6E8A-4147-A177-3AD203B41FA5}">
                      <a16:colId xmlns:a16="http://schemas.microsoft.com/office/drawing/2014/main" val="20003"/>
                    </a:ext>
                  </a:extLst>
                </a:gridCol>
              </a:tblGrid>
              <a:tr h="273118">
                <a:tc rowSpan="2">
                  <a:txBody>
                    <a:bodyPr/>
                    <a:lstStyle/>
                    <a:p>
                      <a:pPr>
                        <a:lnSpc>
                          <a:spcPct val="100000"/>
                        </a:lnSpc>
                      </a:pPr>
                      <a:endParaRPr sz="1900">
                        <a:latin typeface="Times New Roman"/>
                        <a:cs typeface="Times New Roman"/>
                      </a:endParaRPr>
                    </a:p>
                  </a:txBody>
                  <a:tcPr marL="0" marR="0" marT="0" marB="0">
                    <a:lnT w="3175">
                      <a:solidFill>
                        <a:srgbClr val="FFFFFF"/>
                      </a:solidFill>
                      <a:prstDash val="solid"/>
                    </a:lnT>
                    <a:lnB w="3175">
                      <a:solidFill>
                        <a:srgbClr val="FFFFFF"/>
                      </a:solidFill>
                      <a:prstDash val="solid"/>
                    </a:lnB>
                  </a:tcPr>
                </a:tc>
                <a:tc>
                  <a:txBody>
                    <a:bodyPr/>
                    <a:lstStyle/>
                    <a:p>
                      <a:pPr marL="598170">
                        <a:lnSpc>
                          <a:spcPts val="1650"/>
                        </a:lnSpc>
                        <a:spcBef>
                          <a:spcPts val="25"/>
                        </a:spcBef>
                      </a:pPr>
                      <a:r>
                        <a:rPr sz="1700" b="1" spc="-105" dirty="0">
                          <a:latin typeface="Arial"/>
                          <a:cs typeface="Arial"/>
                        </a:rPr>
                        <a:t>Required</a:t>
                      </a:r>
                      <a:endParaRPr sz="1700">
                        <a:latin typeface="Arial"/>
                        <a:cs typeface="Arial"/>
                      </a:endParaRPr>
                    </a:p>
                  </a:txBody>
                  <a:tcPr marL="0" marR="0" marT="3839" marB="0">
                    <a:lnT w="3175">
                      <a:solidFill>
                        <a:srgbClr val="FFFFFF"/>
                      </a:solidFill>
                      <a:prstDash val="solid"/>
                    </a:lnT>
                  </a:tcPr>
                </a:tc>
                <a:tc>
                  <a:txBody>
                    <a:bodyPr/>
                    <a:lstStyle/>
                    <a:p>
                      <a:pPr marL="488950">
                        <a:lnSpc>
                          <a:spcPts val="1650"/>
                        </a:lnSpc>
                        <a:spcBef>
                          <a:spcPts val="25"/>
                        </a:spcBef>
                      </a:pPr>
                      <a:r>
                        <a:rPr sz="1700" b="1" spc="-120" dirty="0">
                          <a:latin typeface="Arial"/>
                          <a:cs typeface="Arial"/>
                        </a:rPr>
                        <a:t>Optics</a:t>
                      </a:r>
                      <a:r>
                        <a:rPr sz="1700" b="1" spc="-95" dirty="0">
                          <a:latin typeface="Arial"/>
                          <a:cs typeface="Arial"/>
                        </a:rPr>
                        <a:t> </a:t>
                      </a:r>
                      <a:r>
                        <a:rPr sz="1700" b="1" spc="-130" dirty="0">
                          <a:latin typeface="Arial"/>
                          <a:cs typeface="Arial"/>
                        </a:rPr>
                        <a:t>Design</a:t>
                      </a:r>
                      <a:endParaRPr sz="1700">
                        <a:latin typeface="Arial"/>
                        <a:cs typeface="Arial"/>
                      </a:endParaRPr>
                    </a:p>
                  </a:txBody>
                  <a:tcPr marL="0" marR="0" marT="3839" marB="0">
                    <a:lnT w="3175">
                      <a:solidFill>
                        <a:srgbClr val="FFFFFF"/>
                      </a:solidFill>
                      <a:prstDash val="solid"/>
                    </a:lnT>
                  </a:tcPr>
                </a:tc>
                <a:tc rowSpan="2">
                  <a:txBody>
                    <a:bodyPr/>
                    <a:lstStyle/>
                    <a:p>
                      <a:pPr>
                        <a:lnSpc>
                          <a:spcPct val="100000"/>
                        </a:lnSpc>
                      </a:pPr>
                      <a:endParaRPr sz="1900">
                        <a:latin typeface="Times New Roman"/>
                        <a:cs typeface="Times New Roman"/>
                      </a:endParaRPr>
                    </a:p>
                  </a:txBody>
                  <a:tcPr marL="0" marR="0" marT="0" marB="0">
                    <a:lnT w="3175">
                      <a:solidFill>
                        <a:srgbClr val="FFFFFF"/>
                      </a:solidFill>
                      <a:prstDash val="solid"/>
                    </a:lnT>
                    <a:lnB w="3175">
                      <a:solidFill>
                        <a:srgbClr val="FFFFFF"/>
                      </a:solidFill>
                      <a:prstDash val="solid"/>
                    </a:lnB>
                  </a:tcPr>
                </a:tc>
                <a:extLst>
                  <a:ext uri="{0D108BD9-81ED-4DB2-BD59-A6C34878D82A}">
                    <a16:rowId xmlns:a16="http://schemas.microsoft.com/office/drawing/2014/main" val="10000"/>
                  </a:ext>
                </a:extLst>
              </a:tr>
              <a:tr h="570417">
                <a:tc vMerge="1">
                  <a:txBody>
                    <a:bodyPr/>
                    <a:lstStyle/>
                    <a:p>
                      <a:endParaRPr/>
                    </a:p>
                  </a:txBody>
                  <a:tcPr marL="0" marR="0" marT="0" marB="0">
                    <a:lnT w="3175">
                      <a:solidFill>
                        <a:srgbClr val="FFFFFF"/>
                      </a:solidFill>
                      <a:prstDash val="solid"/>
                    </a:lnT>
                    <a:lnB w="3175">
                      <a:solidFill>
                        <a:srgbClr val="FFFFFF"/>
                      </a:solidFill>
                      <a:prstDash val="solid"/>
                    </a:lnB>
                  </a:tcPr>
                </a:tc>
                <a:tc>
                  <a:txBody>
                    <a:bodyPr/>
                    <a:lstStyle/>
                    <a:p>
                      <a:pPr marL="753110">
                        <a:lnSpc>
                          <a:spcPts val="1330"/>
                        </a:lnSpc>
                      </a:pPr>
                      <a:r>
                        <a:rPr sz="1700" b="1" spc="-75" dirty="0">
                          <a:latin typeface="Arial"/>
                          <a:cs typeface="Arial"/>
                        </a:rPr>
                        <a:t>2018</a:t>
                      </a:r>
                      <a:endParaRPr sz="1700">
                        <a:latin typeface="Arial"/>
                        <a:cs typeface="Arial"/>
                      </a:endParaRPr>
                    </a:p>
                  </a:txBody>
                  <a:tcPr marL="0" marR="0" marT="0" marB="0">
                    <a:lnB w="3175">
                      <a:solidFill>
                        <a:srgbClr val="FFFFFF"/>
                      </a:solidFill>
                      <a:prstDash val="solid"/>
                    </a:lnB>
                  </a:tcPr>
                </a:tc>
                <a:tc>
                  <a:txBody>
                    <a:bodyPr/>
                    <a:lstStyle/>
                    <a:p>
                      <a:pPr marL="760730">
                        <a:lnSpc>
                          <a:spcPts val="1330"/>
                        </a:lnSpc>
                      </a:pPr>
                      <a:r>
                        <a:rPr sz="1700" b="1" spc="-114" dirty="0">
                          <a:latin typeface="Arial"/>
                          <a:cs typeface="Arial"/>
                        </a:rPr>
                        <a:t>Status</a:t>
                      </a:r>
                      <a:endParaRPr sz="1700">
                        <a:latin typeface="Arial"/>
                        <a:cs typeface="Arial"/>
                      </a:endParaRPr>
                    </a:p>
                  </a:txBody>
                  <a:tcPr marL="0" marR="0" marT="0" marB="0">
                    <a:lnB w="3175">
                      <a:solidFill>
                        <a:srgbClr val="FFFFFF"/>
                      </a:solidFill>
                      <a:prstDash val="solid"/>
                    </a:lnB>
                  </a:tcPr>
                </a:tc>
                <a:tc vMerge="1">
                  <a:txBody>
                    <a:bodyPr/>
                    <a:lstStyle/>
                    <a:p>
                      <a:endParaRPr/>
                    </a:p>
                  </a:txBody>
                  <a:tcPr marL="0" marR="0" marT="0" marB="0">
                    <a:lnT w="3175">
                      <a:solidFill>
                        <a:srgbClr val="FFFFFF"/>
                      </a:solidFill>
                      <a:prstDash val="solid"/>
                    </a:lnT>
                    <a:lnB w="3175">
                      <a:solidFill>
                        <a:srgbClr val="FFFFFF"/>
                      </a:solidFill>
                      <a:prstDash val="solid"/>
                    </a:lnB>
                  </a:tcPr>
                </a:tc>
                <a:extLst>
                  <a:ext uri="{0D108BD9-81ED-4DB2-BD59-A6C34878D82A}">
                    <a16:rowId xmlns:a16="http://schemas.microsoft.com/office/drawing/2014/main" val="10001"/>
                  </a:ext>
                </a:extLst>
              </a:tr>
              <a:tr h="273340">
                <a:tc>
                  <a:txBody>
                    <a:bodyPr/>
                    <a:lstStyle/>
                    <a:p>
                      <a:pPr marL="90805">
                        <a:lnSpc>
                          <a:spcPts val="1655"/>
                        </a:lnSpc>
                        <a:spcBef>
                          <a:spcPts val="25"/>
                        </a:spcBef>
                      </a:pPr>
                      <a:r>
                        <a:rPr sz="1700" spc="-90" dirty="0">
                          <a:latin typeface="Arial"/>
                          <a:cs typeface="Arial"/>
                        </a:rPr>
                        <a:t>Small </a:t>
                      </a:r>
                      <a:r>
                        <a:rPr sz="1700" spc="-75" dirty="0">
                          <a:latin typeface="Arial"/>
                          <a:cs typeface="Arial"/>
                        </a:rPr>
                        <a:t>Length</a:t>
                      </a:r>
                      <a:endParaRPr sz="1700">
                        <a:latin typeface="Arial"/>
                        <a:cs typeface="Arial"/>
                      </a:endParaRPr>
                    </a:p>
                  </a:txBody>
                  <a:tcPr marL="0" marR="0" marT="3839" marB="0">
                    <a:lnT w="3175">
                      <a:solidFill>
                        <a:srgbClr val="FFFFFF"/>
                      </a:solidFill>
                      <a:prstDash val="solid"/>
                    </a:lnT>
                  </a:tcPr>
                </a:tc>
                <a:tc>
                  <a:txBody>
                    <a:bodyPr/>
                    <a:lstStyle/>
                    <a:p>
                      <a:pPr marL="177800">
                        <a:lnSpc>
                          <a:spcPts val="1655"/>
                        </a:lnSpc>
                        <a:spcBef>
                          <a:spcPts val="25"/>
                        </a:spcBef>
                      </a:pPr>
                      <a:r>
                        <a:rPr sz="1700" spc="-75" dirty="0">
                          <a:latin typeface="Arial"/>
                          <a:cs typeface="Arial"/>
                        </a:rPr>
                        <a:t>60</a:t>
                      </a:r>
                      <a:r>
                        <a:rPr sz="1700" spc="-85" dirty="0">
                          <a:latin typeface="Arial"/>
                          <a:cs typeface="Arial"/>
                        </a:rPr>
                        <a:t> </a:t>
                      </a:r>
                      <a:r>
                        <a:rPr sz="1700" spc="-50" dirty="0">
                          <a:latin typeface="Arial"/>
                          <a:cs typeface="Arial"/>
                        </a:rPr>
                        <a:t>m</a:t>
                      </a:r>
                      <a:endParaRPr sz="1700">
                        <a:latin typeface="Arial"/>
                        <a:cs typeface="Arial"/>
                      </a:endParaRPr>
                    </a:p>
                  </a:txBody>
                  <a:tcPr marL="0" marR="0" marT="3839" marB="0">
                    <a:lnT w="3175">
                      <a:solidFill>
                        <a:srgbClr val="FFFFFF"/>
                      </a:solidFill>
                      <a:prstDash val="solid"/>
                    </a:lnT>
                  </a:tcPr>
                </a:tc>
                <a:tc>
                  <a:txBody>
                    <a:bodyPr/>
                    <a:lstStyle/>
                    <a:p>
                      <a:pPr marL="234950">
                        <a:lnSpc>
                          <a:spcPts val="1655"/>
                        </a:lnSpc>
                        <a:spcBef>
                          <a:spcPts val="25"/>
                        </a:spcBef>
                      </a:pPr>
                      <a:r>
                        <a:rPr sz="1700" spc="-75" dirty="0">
                          <a:latin typeface="Arial"/>
                          <a:cs typeface="Arial"/>
                        </a:rPr>
                        <a:t>230</a:t>
                      </a:r>
                      <a:r>
                        <a:rPr sz="1700" spc="-90" dirty="0">
                          <a:latin typeface="Arial"/>
                          <a:cs typeface="Arial"/>
                        </a:rPr>
                        <a:t> </a:t>
                      </a:r>
                      <a:r>
                        <a:rPr sz="1700" spc="-50" dirty="0">
                          <a:latin typeface="Arial"/>
                          <a:cs typeface="Arial"/>
                        </a:rPr>
                        <a:t>m</a:t>
                      </a:r>
                      <a:endParaRPr sz="1700">
                        <a:latin typeface="Arial"/>
                        <a:cs typeface="Arial"/>
                      </a:endParaRPr>
                    </a:p>
                  </a:txBody>
                  <a:tcPr marL="0" marR="0" marT="3839" marB="0">
                    <a:lnT w="3175">
                      <a:solidFill>
                        <a:srgbClr val="FFFFFF"/>
                      </a:solidFill>
                      <a:prstDash val="solid"/>
                    </a:lnT>
                  </a:tcPr>
                </a:tc>
                <a:tc>
                  <a:txBody>
                    <a:bodyPr/>
                    <a:lstStyle/>
                    <a:p>
                      <a:pPr marL="217804">
                        <a:lnSpc>
                          <a:spcPts val="1655"/>
                        </a:lnSpc>
                        <a:spcBef>
                          <a:spcPts val="25"/>
                        </a:spcBef>
                      </a:pPr>
                      <a:r>
                        <a:rPr sz="1700" spc="-165" dirty="0">
                          <a:latin typeface="Arial"/>
                          <a:cs typeface="Arial"/>
                        </a:rPr>
                        <a:t>To </a:t>
                      </a:r>
                      <a:r>
                        <a:rPr sz="1700" spc="-35" dirty="0">
                          <a:latin typeface="Arial"/>
                          <a:cs typeface="Arial"/>
                        </a:rPr>
                        <a:t>mitigate</a:t>
                      </a:r>
                      <a:r>
                        <a:rPr sz="1700" spc="-240" dirty="0">
                          <a:latin typeface="Arial"/>
                          <a:cs typeface="Arial"/>
                        </a:rPr>
                        <a:t> </a:t>
                      </a:r>
                      <a:r>
                        <a:rPr sz="1700" spc="-45" dirty="0">
                          <a:latin typeface="Arial"/>
                          <a:cs typeface="Arial"/>
                        </a:rPr>
                        <a:t>muon</a:t>
                      </a:r>
                      <a:endParaRPr sz="1700">
                        <a:latin typeface="Arial"/>
                        <a:cs typeface="Arial"/>
                      </a:endParaRPr>
                    </a:p>
                  </a:txBody>
                  <a:tcPr marL="0" marR="0" marT="3839" marB="0">
                    <a:lnT w="3175">
                      <a:solidFill>
                        <a:srgbClr val="FFFFFF"/>
                      </a:solidFill>
                      <a:prstDash val="solid"/>
                    </a:lnT>
                  </a:tcPr>
                </a:tc>
                <a:extLst>
                  <a:ext uri="{0D108BD9-81ED-4DB2-BD59-A6C34878D82A}">
                    <a16:rowId xmlns:a16="http://schemas.microsoft.com/office/drawing/2014/main" val="10002"/>
                  </a:ext>
                </a:extLst>
              </a:tr>
              <a:tr h="570194">
                <a:tc>
                  <a:txBody>
                    <a:bodyPr/>
                    <a:lstStyle/>
                    <a:p>
                      <a:pPr>
                        <a:lnSpc>
                          <a:spcPct val="100000"/>
                        </a:lnSpc>
                      </a:pPr>
                      <a:endParaRPr sz="1900">
                        <a:latin typeface="Times New Roman"/>
                        <a:cs typeface="Times New Roman"/>
                      </a:endParaRPr>
                    </a:p>
                  </a:txBody>
                  <a:tcPr marL="0" marR="0" marT="0" marB="0">
                    <a:lnB w="3175">
                      <a:solidFill>
                        <a:srgbClr val="FFFFFF"/>
                      </a:solidFill>
                      <a:prstDash val="solid"/>
                    </a:lnB>
                  </a:tcPr>
                </a:tc>
                <a:tc>
                  <a:txBody>
                    <a:bodyPr/>
                    <a:lstStyle/>
                    <a:p>
                      <a:pPr marL="177800">
                        <a:lnSpc>
                          <a:spcPts val="1335"/>
                        </a:lnSpc>
                      </a:pPr>
                      <a:r>
                        <a:rPr sz="1700" spc="-60" dirty="0">
                          <a:latin typeface="Arial"/>
                          <a:cs typeface="Arial"/>
                        </a:rPr>
                        <a:t>(1</a:t>
                      </a:r>
                      <a:r>
                        <a:rPr sz="1700" spc="-85" dirty="0">
                          <a:latin typeface="Arial"/>
                          <a:cs typeface="Arial"/>
                        </a:rPr>
                        <a:t> </a:t>
                      </a:r>
                      <a:r>
                        <a:rPr sz="1700" spc="-100" dirty="0">
                          <a:latin typeface="Arial"/>
                          <a:cs typeface="Arial"/>
                        </a:rPr>
                        <a:t>IP)</a:t>
                      </a:r>
                      <a:endParaRPr sz="1700">
                        <a:latin typeface="Arial"/>
                        <a:cs typeface="Arial"/>
                      </a:endParaRPr>
                    </a:p>
                  </a:txBody>
                  <a:tcPr marL="0" marR="0" marT="0" marB="0">
                    <a:lnB w="3175">
                      <a:solidFill>
                        <a:srgbClr val="FFFFFF"/>
                      </a:solidFill>
                      <a:prstDash val="solid"/>
                    </a:lnB>
                  </a:tcPr>
                </a:tc>
                <a:tc>
                  <a:txBody>
                    <a:bodyPr/>
                    <a:lstStyle/>
                    <a:p>
                      <a:pPr marL="234950">
                        <a:lnSpc>
                          <a:spcPts val="1335"/>
                        </a:lnSpc>
                      </a:pPr>
                      <a:r>
                        <a:rPr sz="1700" spc="-60" dirty="0">
                          <a:latin typeface="Arial"/>
                          <a:cs typeface="Arial"/>
                        </a:rPr>
                        <a:t>(2</a:t>
                      </a:r>
                      <a:r>
                        <a:rPr sz="1700" spc="-85" dirty="0">
                          <a:latin typeface="Arial"/>
                          <a:cs typeface="Arial"/>
                        </a:rPr>
                        <a:t> </a:t>
                      </a:r>
                      <a:r>
                        <a:rPr sz="1700" spc="-120" dirty="0">
                          <a:latin typeface="Arial"/>
                          <a:cs typeface="Arial"/>
                        </a:rPr>
                        <a:t>IPs)</a:t>
                      </a:r>
                      <a:endParaRPr sz="1700">
                        <a:latin typeface="Arial"/>
                        <a:cs typeface="Arial"/>
                      </a:endParaRPr>
                    </a:p>
                  </a:txBody>
                  <a:tcPr marL="0" marR="0" marT="0" marB="0">
                    <a:lnB w="3175">
                      <a:solidFill>
                        <a:srgbClr val="FFFFFF"/>
                      </a:solidFill>
                      <a:prstDash val="solid"/>
                    </a:lnB>
                  </a:tcPr>
                </a:tc>
                <a:tc>
                  <a:txBody>
                    <a:bodyPr/>
                    <a:lstStyle/>
                    <a:p>
                      <a:pPr marL="217804">
                        <a:lnSpc>
                          <a:spcPts val="1335"/>
                        </a:lnSpc>
                      </a:pPr>
                      <a:r>
                        <a:rPr sz="1700" spc="-90" dirty="0">
                          <a:latin typeface="Arial"/>
                          <a:cs typeface="Arial"/>
                        </a:rPr>
                        <a:t>decay</a:t>
                      </a:r>
                      <a:endParaRPr sz="1700">
                        <a:latin typeface="Arial"/>
                        <a:cs typeface="Arial"/>
                      </a:endParaRPr>
                    </a:p>
                  </a:txBody>
                  <a:tcPr marL="0" marR="0" marT="0" marB="0">
                    <a:lnB w="3175">
                      <a:solidFill>
                        <a:srgbClr val="FFFFFF"/>
                      </a:solidFill>
                      <a:prstDash val="solid"/>
                    </a:lnB>
                  </a:tcPr>
                </a:tc>
                <a:extLst>
                  <a:ext uri="{0D108BD9-81ED-4DB2-BD59-A6C34878D82A}">
                    <a16:rowId xmlns:a16="http://schemas.microsoft.com/office/drawing/2014/main" val="10003"/>
                  </a:ext>
                </a:extLst>
              </a:tr>
              <a:tr h="272703">
                <a:tc>
                  <a:txBody>
                    <a:bodyPr/>
                    <a:lstStyle/>
                    <a:p>
                      <a:pPr marL="90805">
                        <a:lnSpc>
                          <a:spcPts val="1655"/>
                        </a:lnSpc>
                        <a:spcBef>
                          <a:spcPts val="20"/>
                        </a:spcBef>
                      </a:pPr>
                      <a:r>
                        <a:rPr sz="1700" spc="-105" dirty="0">
                          <a:latin typeface="Arial"/>
                          <a:cs typeface="Arial"/>
                        </a:rPr>
                        <a:t>Large </a:t>
                      </a:r>
                      <a:r>
                        <a:rPr sz="1700" spc="-80" dirty="0">
                          <a:latin typeface="Arial"/>
                          <a:cs typeface="Arial"/>
                        </a:rPr>
                        <a:t>Dynamic</a:t>
                      </a:r>
                      <a:r>
                        <a:rPr sz="1700" spc="-70" dirty="0">
                          <a:latin typeface="Arial"/>
                          <a:cs typeface="Arial"/>
                        </a:rPr>
                        <a:t> </a:t>
                      </a:r>
                      <a:r>
                        <a:rPr sz="1700" spc="-75" dirty="0">
                          <a:latin typeface="Arial"/>
                          <a:cs typeface="Arial"/>
                        </a:rPr>
                        <a:t>Ap.</a:t>
                      </a:r>
                      <a:endParaRPr sz="1700">
                        <a:latin typeface="Arial"/>
                        <a:cs typeface="Arial"/>
                      </a:endParaRPr>
                    </a:p>
                  </a:txBody>
                  <a:tcPr marL="0" marR="0" marT="3071" marB="0">
                    <a:lnT w="3175">
                      <a:solidFill>
                        <a:srgbClr val="FFFFFF"/>
                      </a:solidFill>
                      <a:prstDash val="solid"/>
                    </a:lnT>
                  </a:tcPr>
                </a:tc>
                <a:tc>
                  <a:txBody>
                    <a:bodyPr/>
                    <a:lstStyle/>
                    <a:p>
                      <a:pPr marL="177800">
                        <a:lnSpc>
                          <a:spcPts val="1655"/>
                        </a:lnSpc>
                        <a:spcBef>
                          <a:spcPts val="20"/>
                        </a:spcBef>
                      </a:pPr>
                      <a:r>
                        <a:rPr sz="1700" spc="-120" dirty="0">
                          <a:latin typeface="Arial"/>
                          <a:cs typeface="Arial"/>
                        </a:rPr>
                        <a:t>±20%</a:t>
                      </a:r>
                      <a:endParaRPr sz="1700">
                        <a:latin typeface="Arial"/>
                        <a:cs typeface="Arial"/>
                      </a:endParaRPr>
                    </a:p>
                  </a:txBody>
                  <a:tcPr marL="0" marR="0" marT="3071" marB="0">
                    <a:lnT w="3175">
                      <a:solidFill>
                        <a:srgbClr val="FFFFFF"/>
                      </a:solidFill>
                      <a:prstDash val="solid"/>
                    </a:lnT>
                  </a:tcPr>
                </a:tc>
                <a:tc>
                  <a:txBody>
                    <a:bodyPr/>
                    <a:lstStyle/>
                    <a:p>
                      <a:pPr marL="234950">
                        <a:lnSpc>
                          <a:spcPts val="1655"/>
                        </a:lnSpc>
                        <a:spcBef>
                          <a:spcPts val="20"/>
                        </a:spcBef>
                      </a:pPr>
                      <a:r>
                        <a:rPr sz="1700" b="1" spc="-130" dirty="0">
                          <a:solidFill>
                            <a:srgbClr val="C8201D"/>
                          </a:solidFill>
                          <a:latin typeface="Arial"/>
                          <a:cs typeface="Arial"/>
                        </a:rPr>
                        <a:t>±5%</a:t>
                      </a:r>
                      <a:endParaRPr sz="1700">
                        <a:latin typeface="Arial"/>
                        <a:cs typeface="Arial"/>
                      </a:endParaRPr>
                    </a:p>
                  </a:txBody>
                  <a:tcPr marL="0" marR="0" marT="3071" marB="0">
                    <a:lnT w="3175">
                      <a:solidFill>
                        <a:srgbClr val="FFFFFF"/>
                      </a:solidFill>
                      <a:prstDash val="solid"/>
                    </a:lnT>
                  </a:tcPr>
                </a:tc>
                <a:tc>
                  <a:txBody>
                    <a:bodyPr/>
                    <a:lstStyle/>
                    <a:p>
                      <a:pPr marL="217804">
                        <a:lnSpc>
                          <a:spcPts val="1655"/>
                        </a:lnSpc>
                        <a:spcBef>
                          <a:spcPts val="20"/>
                        </a:spcBef>
                      </a:pPr>
                      <a:r>
                        <a:rPr sz="1700" spc="-65" dirty="0">
                          <a:latin typeface="Arial"/>
                          <a:cs typeface="Arial"/>
                        </a:rPr>
                        <a:t>µ+µ-</a:t>
                      </a:r>
                      <a:r>
                        <a:rPr sz="1700" spc="-85" dirty="0">
                          <a:latin typeface="Arial"/>
                          <a:cs typeface="Arial"/>
                        </a:rPr>
                        <a:t> </a:t>
                      </a:r>
                      <a:r>
                        <a:rPr sz="1700" spc="-50" dirty="0">
                          <a:latin typeface="Arial"/>
                          <a:cs typeface="Arial"/>
                        </a:rPr>
                        <a:t>Production</a:t>
                      </a:r>
                      <a:endParaRPr sz="1700">
                        <a:latin typeface="Arial"/>
                        <a:cs typeface="Arial"/>
                      </a:endParaRPr>
                    </a:p>
                  </a:txBody>
                  <a:tcPr marL="0" marR="0" marT="3071" marB="0">
                    <a:lnT w="3175">
                      <a:solidFill>
                        <a:srgbClr val="FFFFFF"/>
                      </a:solidFill>
                      <a:prstDash val="solid"/>
                    </a:lnT>
                  </a:tcPr>
                </a:tc>
                <a:extLst>
                  <a:ext uri="{0D108BD9-81ED-4DB2-BD59-A6C34878D82A}">
                    <a16:rowId xmlns:a16="http://schemas.microsoft.com/office/drawing/2014/main" val="10004"/>
                  </a:ext>
                </a:extLst>
              </a:tr>
              <a:tr h="216545">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marL="217804">
                        <a:lnSpc>
                          <a:spcPts val="1310"/>
                        </a:lnSpc>
                      </a:pPr>
                      <a:r>
                        <a:rPr sz="1700" spc="-50" dirty="0">
                          <a:latin typeface="Arial"/>
                          <a:cs typeface="Arial"/>
                        </a:rPr>
                        <a:t>efficiency</a:t>
                      </a:r>
                      <a:r>
                        <a:rPr sz="1700" spc="-80" dirty="0">
                          <a:latin typeface="Arial"/>
                          <a:cs typeface="Arial"/>
                        </a:rPr>
                        <a:t> </a:t>
                      </a:r>
                      <a:r>
                        <a:rPr sz="1700" spc="-70" dirty="0">
                          <a:latin typeface="Arial"/>
                          <a:cs typeface="Arial"/>
                        </a:rPr>
                        <a:t>and</a:t>
                      </a:r>
                      <a:endParaRPr sz="1700">
                        <a:latin typeface="Arial"/>
                        <a:cs typeface="Arial"/>
                      </a:endParaRPr>
                    </a:p>
                  </a:txBody>
                  <a:tcPr marL="0" marR="0" marT="0" marB="0"/>
                </a:tc>
                <a:extLst>
                  <a:ext uri="{0D108BD9-81ED-4DB2-BD59-A6C34878D82A}">
                    <a16:rowId xmlns:a16="http://schemas.microsoft.com/office/drawing/2014/main" val="10005"/>
                  </a:ext>
                </a:extLst>
              </a:tr>
              <a:tr h="215670">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marL="217804">
                        <a:lnSpc>
                          <a:spcPts val="1305"/>
                        </a:lnSpc>
                      </a:pPr>
                      <a:r>
                        <a:rPr sz="1700" spc="-70" dirty="0">
                          <a:latin typeface="Arial"/>
                          <a:cs typeface="Arial"/>
                        </a:rPr>
                        <a:t>energy </a:t>
                      </a:r>
                      <a:r>
                        <a:rPr sz="1700" spc="-75" dirty="0">
                          <a:latin typeface="Arial"/>
                          <a:cs typeface="Arial"/>
                        </a:rPr>
                        <a:t>spread</a:t>
                      </a:r>
                      <a:r>
                        <a:rPr sz="1700" spc="-105" dirty="0">
                          <a:latin typeface="Arial"/>
                          <a:cs typeface="Arial"/>
                        </a:rPr>
                        <a:t> </a:t>
                      </a:r>
                      <a:r>
                        <a:rPr sz="1700" spc="-65" dirty="0">
                          <a:latin typeface="Arial"/>
                          <a:cs typeface="Arial"/>
                        </a:rPr>
                        <a:t>are</a:t>
                      </a:r>
                      <a:endParaRPr sz="1700">
                        <a:latin typeface="Arial"/>
                        <a:cs typeface="Arial"/>
                      </a:endParaRPr>
                    </a:p>
                  </a:txBody>
                  <a:tcPr marL="0" marR="0" marT="0" marB="0"/>
                </a:tc>
                <a:extLst>
                  <a:ext uri="{0D108BD9-81ED-4DB2-BD59-A6C34878D82A}">
                    <a16:rowId xmlns:a16="http://schemas.microsoft.com/office/drawing/2014/main" val="10006"/>
                  </a:ext>
                </a:extLst>
              </a:tr>
              <a:tr h="272251">
                <a:tc>
                  <a:txBody>
                    <a:bodyPr/>
                    <a:lstStyle/>
                    <a:p>
                      <a:pPr>
                        <a:lnSpc>
                          <a:spcPct val="100000"/>
                        </a:lnSpc>
                      </a:pPr>
                      <a:endParaRPr sz="1600">
                        <a:latin typeface="Times New Roman"/>
                        <a:cs typeface="Times New Roman"/>
                      </a:endParaRPr>
                    </a:p>
                  </a:txBody>
                  <a:tcPr marL="0" marR="0" marT="0" marB="0">
                    <a:lnB w="3175">
                      <a:solidFill>
                        <a:srgbClr val="FFFFFF"/>
                      </a:solidFill>
                      <a:prstDash val="solid"/>
                    </a:lnB>
                  </a:tcPr>
                </a:tc>
                <a:tc>
                  <a:txBody>
                    <a:bodyPr/>
                    <a:lstStyle/>
                    <a:p>
                      <a:pPr>
                        <a:lnSpc>
                          <a:spcPct val="100000"/>
                        </a:lnSpc>
                      </a:pPr>
                      <a:endParaRPr sz="1600">
                        <a:latin typeface="Times New Roman"/>
                        <a:cs typeface="Times New Roman"/>
                      </a:endParaRPr>
                    </a:p>
                  </a:txBody>
                  <a:tcPr marL="0" marR="0" marT="0" marB="0">
                    <a:lnB w="3175">
                      <a:solidFill>
                        <a:srgbClr val="FFFFFF"/>
                      </a:solidFill>
                      <a:prstDash val="solid"/>
                    </a:lnB>
                  </a:tcPr>
                </a:tc>
                <a:tc>
                  <a:txBody>
                    <a:bodyPr/>
                    <a:lstStyle/>
                    <a:p>
                      <a:pPr>
                        <a:lnSpc>
                          <a:spcPct val="100000"/>
                        </a:lnSpc>
                      </a:pPr>
                      <a:endParaRPr sz="1600">
                        <a:latin typeface="Times New Roman"/>
                        <a:cs typeface="Times New Roman"/>
                      </a:endParaRPr>
                    </a:p>
                  </a:txBody>
                  <a:tcPr marL="0" marR="0" marT="0" marB="0">
                    <a:lnB w="3175">
                      <a:solidFill>
                        <a:srgbClr val="FFFFFF"/>
                      </a:solidFill>
                      <a:prstDash val="solid"/>
                    </a:lnB>
                  </a:tcPr>
                </a:tc>
                <a:tc>
                  <a:txBody>
                    <a:bodyPr/>
                    <a:lstStyle/>
                    <a:p>
                      <a:pPr marL="217804">
                        <a:lnSpc>
                          <a:spcPts val="1330"/>
                        </a:lnSpc>
                      </a:pPr>
                      <a:r>
                        <a:rPr sz="1700" spc="-25" dirty="0">
                          <a:latin typeface="Arial"/>
                          <a:cs typeface="Arial"/>
                        </a:rPr>
                        <a:t>proportional</a:t>
                      </a:r>
                      <a:endParaRPr sz="1700">
                        <a:latin typeface="Arial"/>
                        <a:cs typeface="Arial"/>
                      </a:endParaRPr>
                    </a:p>
                  </a:txBody>
                  <a:tcPr marL="0" marR="0" marT="0" marB="0">
                    <a:lnB w="3175">
                      <a:solidFill>
                        <a:srgbClr val="FFFFFF"/>
                      </a:solidFill>
                      <a:prstDash val="solid"/>
                    </a:lnB>
                  </a:tcPr>
                </a:tc>
                <a:extLst>
                  <a:ext uri="{0D108BD9-81ED-4DB2-BD59-A6C34878D82A}">
                    <a16:rowId xmlns:a16="http://schemas.microsoft.com/office/drawing/2014/main" val="10007"/>
                  </a:ext>
                </a:extLst>
              </a:tr>
              <a:tr h="272918">
                <a:tc>
                  <a:txBody>
                    <a:bodyPr/>
                    <a:lstStyle/>
                    <a:p>
                      <a:pPr marL="90805">
                        <a:lnSpc>
                          <a:spcPts val="1650"/>
                        </a:lnSpc>
                        <a:spcBef>
                          <a:spcPts val="25"/>
                        </a:spcBef>
                      </a:pPr>
                      <a:r>
                        <a:rPr sz="1700" spc="-85" dirty="0">
                          <a:latin typeface="Arial"/>
                          <a:cs typeface="Arial"/>
                        </a:rPr>
                        <a:t>Low</a:t>
                      </a:r>
                      <a:r>
                        <a:rPr sz="1700" spc="-80" dirty="0">
                          <a:latin typeface="Arial"/>
                          <a:cs typeface="Arial"/>
                        </a:rPr>
                        <a:t> </a:t>
                      </a:r>
                      <a:r>
                        <a:rPr sz="1700" spc="15" dirty="0">
                          <a:latin typeface="Arial"/>
                          <a:cs typeface="Arial"/>
                        </a:rPr>
                        <a:t>ß*</a:t>
                      </a:r>
                      <a:endParaRPr sz="1700">
                        <a:latin typeface="Arial"/>
                        <a:cs typeface="Arial"/>
                      </a:endParaRPr>
                    </a:p>
                  </a:txBody>
                  <a:tcPr marL="0" marR="0" marT="3839" marB="0">
                    <a:lnT w="3175">
                      <a:solidFill>
                        <a:srgbClr val="FFFFFF"/>
                      </a:solidFill>
                      <a:prstDash val="solid"/>
                    </a:lnT>
                  </a:tcPr>
                </a:tc>
                <a:tc>
                  <a:txBody>
                    <a:bodyPr/>
                    <a:lstStyle/>
                    <a:p>
                      <a:pPr marL="177800">
                        <a:lnSpc>
                          <a:spcPts val="1650"/>
                        </a:lnSpc>
                        <a:spcBef>
                          <a:spcPts val="25"/>
                        </a:spcBef>
                      </a:pPr>
                      <a:r>
                        <a:rPr sz="1700" spc="-70" dirty="0">
                          <a:latin typeface="Arial"/>
                          <a:cs typeface="Arial"/>
                        </a:rPr>
                        <a:t>1</a:t>
                      </a:r>
                      <a:r>
                        <a:rPr sz="1700" spc="-90" dirty="0">
                          <a:latin typeface="Arial"/>
                          <a:cs typeface="Arial"/>
                        </a:rPr>
                        <a:t> cm</a:t>
                      </a:r>
                      <a:endParaRPr sz="1700">
                        <a:latin typeface="Arial"/>
                        <a:cs typeface="Arial"/>
                      </a:endParaRPr>
                    </a:p>
                  </a:txBody>
                  <a:tcPr marL="0" marR="0" marT="3839" marB="0">
                    <a:lnT w="3175">
                      <a:solidFill>
                        <a:srgbClr val="FFFFFF"/>
                      </a:solidFill>
                      <a:prstDash val="solid"/>
                    </a:lnT>
                  </a:tcPr>
                </a:tc>
                <a:tc>
                  <a:txBody>
                    <a:bodyPr/>
                    <a:lstStyle/>
                    <a:p>
                      <a:pPr marL="234950">
                        <a:lnSpc>
                          <a:spcPts val="1650"/>
                        </a:lnSpc>
                        <a:spcBef>
                          <a:spcPts val="25"/>
                        </a:spcBef>
                      </a:pPr>
                      <a:r>
                        <a:rPr sz="1700" b="1" spc="-75" dirty="0">
                          <a:solidFill>
                            <a:srgbClr val="C8201D"/>
                          </a:solidFill>
                          <a:latin typeface="Arial"/>
                          <a:cs typeface="Arial"/>
                        </a:rPr>
                        <a:t>20</a:t>
                      </a:r>
                      <a:r>
                        <a:rPr sz="1700" b="1" spc="-85" dirty="0">
                          <a:solidFill>
                            <a:srgbClr val="C8201D"/>
                          </a:solidFill>
                          <a:latin typeface="Arial"/>
                          <a:cs typeface="Arial"/>
                        </a:rPr>
                        <a:t> </a:t>
                      </a:r>
                      <a:r>
                        <a:rPr sz="1700" b="1" spc="-155" dirty="0">
                          <a:solidFill>
                            <a:srgbClr val="C8201D"/>
                          </a:solidFill>
                          <a:latin typeface="Arial"/>
                          <a:cs typeface="Arial"/>
                        </a:rPr>
                        <a:t>cm</a:t>
                      </a:r>
                      <a:endParaRPr sz="1700">
                        <a:latin typeface="Arial"/>
                        <a:cs typeface="Arial"/>
                      </a:endParaRPr>
                    </a:p>
                  </a:txBody>
                  <a:tcPr marL="0" marR="0" marT="3839" marB="0">
                    <a:lnT w="3175">
                      <a:solidFill>
                        <a:srgbClr val="FFFFFF"/>
                      </a:solidFill>
                      <a:prstDash val="solid"/>
                    </a:lnT>
                  </a:tcPr>
                </a:tc>
                <a:tc>
                  <a:txBody>
                    <a:bodyPr/>
                    <a:lstStyle/>
                    <a:p>
                      <a:pPr marL="217804">
                        <a:lnSpc>
                          <a:spcPts val="1650"/>
                        </a:lnSpc>
                        <a:spcBef>
                          <a:spcPts val="25"/>
                        </a:spcBef>
                      </a:pPr>
                      <a:r>
                        <a:rPr sz="1700" spc="-165" dirty="0">
                          <a:latin typeface="Arial"/>
                          <a:cs typeface="Arial"/>
                        </a:rPr>
                        <a:t>To </a:t>
                      </a:r>
                      <a:r>
                        <a:rPr sz="1700" spc="-60" dirty="0">
                          <a:latin typeface="Arial"/>
                          <a:cs typeface="Arial"/>
                        </a:rPr>
                        <a:t>avoid</a:t>
                      </a:r>
                      <a:r>
                        <a:rPr sz="1700" spc="-240" dirty="0">
                          <a:latin typeface="Arial"/>
                          <a:cs typeface="Arial"/>
                        </a:rPr>
                        <a:t> </a:t>
                      </a:r>
                      <a:r>
                        <a:rPr sz="1700" spc="-45" dirty="0">
                          <a:latin typeface="Arial"/>
                          <a:cs typeface="Arial"/>
                        </a:rPr>
                        <a:t>emittance</a:t>
                      </a:r>
                      <a:endParaRPr sz="1700">
                        <a:latin typeface="Arial"/>
                        <a:cs typeface="Arial"/>
                      </a:endParaRPr>
                    </a:p>
                  </a:txBody>
                  <a:tcPr marL="0" marR="0" marT="3839" marB="0">
                    <a:lnT w="3175">
                      <a:solidFill>
                        <a:srgbClr val="FFFFFF"/>
                      </a:solidFill>
                      <a:prstDash val="solid"/>
                    </a:lnT>
                  </a:tcPr>
                </a:tc>
                <a:extLst>
                  <a:ext uri="{0D108BD9-81ED-4DB2-BD59-A6C34878D82A}">
                    <a16:rowId xmlns:a16="http://schemas.microsoft.com/office/drawing/2014/main" val="10008"/>
                  </a:ext>
                </a:extLst>
              </a:tr>
              <a:tr h="215670">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marL="217804">
                        <a:lnSpc>
                          <a:spcPts val="1305"/>
                        </a:lnSpc>
                      </a:pPr>
                      <a:r>
                        <a:rPr sz="1700" spc="-25" dirty="0">
                          <a:latin typeface="Arial"/>
                          <a:cs typeface="Arial"/>
                        </a:rPr>
                        <a:t>growth</a:t>
                      </a:r>
                      <a:r>
                        <a:rPr sz="1700" spc="-95" dirty="0">
                          <a:latin typeface="Arial"/>
                          <a:cs typeface="Arial"/>
                        </a:rPr>
                        <a:t> </a:t>
                      </a:r>
                      <a:r>
                        <a:rPr sz="1700" spc="-10" dirty="0">
                          <a:latin typeface="Arial"/>
                          <a:cs typeface="Arial"/>
                        </a:rPr>
                        <a:t>from</a:t>
                      </a:r>
                      <a:endParaRPr sz="1700">
                        <a:latin typeface="Arial"/>
                        <a:cs typeface="Arial"/>
                      </a:endParaRPr>
                    </a:p>
                  </a:txBody>
                  <a:tcPr marL="0" marR="0" marT="0" marB="0"/>
                </a:tc>
                <a:extLst>
                  <a:ext uri="{0D108BD9-81ED-4DB2-BD59-A6C34878D82A}">
                    <a16:rowId xmlns:a16="http://schemas.microsoft.com/office/drawing/2014/main" val="10009"/>
                  </a:ext>
                </a:extLst>
              </a:tr>
              <a:tr h="354961">
                <a:tc>
                  <a:txBody>
                    <a:bodyPr/>
                    <a:lstStyle/>
                    <a:p>
                      <a:pPr>
                        <a:lnSpc>
                          <a:spcPct val="100000"/>
                        </a:lnSpc>
                      </a:pPr>
                      <a:endParaRPr sz="1900">
                        <a:latin typeface="Times New Roman"/>
                        <a:cs typeface="Times New Roman"/>
                      </a:endParaRPr>
                    </a:p>
                  </a:txBody>
                  <a:tcPr marL="0" marR="0" marT="0" marB="0">
                    <a:lnB w="3175">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lnB w="3175">
                      <a:solidFill>
                        <a:srgbClr val="FFFFFF"/>
                      </a:solidFill>
                      <a:prstDash val="solid"/>
                    </a:lnB>
                  </a:tcPr>
                </a:tc>
                <a:tc>
                  <a:txBody>
                    <a:bodyPr/>
                    <a:lstStyle/>
                    <a:p>
                      <a:pPr>
                        <a:lnSpc>
                          <a:spcPct val="100000"/>
                        </a:lnSpc>
                      </a:pPr>
                      <a:endParaRPr sz="1900">
                        <a:latin typeface="Times New Roman"/>
                        <a:cs typeface="Times New Roman"/>
                      </a:endParaRPr>
                    </a:p>
                  </a:txBody>
                  <a:tcPr marL="0" marR="0" marT="0" marB="0">
                    <a:lnB w="3175">
                      <a:solidFill>
                        <a:srgbClr val="FFFFFF"/>
                      </a:solidFill>
                      <a:prstDash val="solid"/>
                    </a:lnB>
                  </a:tcPr>
                </a:tc>
                <a:tc>
                  <a:txBody>
                    <a:bodyPr/>
                    <a:lstStyle/>
                    <a:p>
                      <a:pPr marL="217804">
                        <a:lnSpc>
                          <a:spcPts val="1335"/>
                        </a:lnSpc>
                      </a:pPr>
                      <a:r>
                        <a:rPr sz="1700" spc="-20" dirty="0">
                          <a:latin typeface="Arial"/>
                          <a:cs typeface="Arial"/>
                        </a:rPr>
                        <a:t>multiple</a:t>
                      </a:r>
                      <a:r>
                        <a:rPr sz="1700" spc="-90" dirty="0">
                          <a:latin typeface="Arial"/>
                          <a:cs typeface="Arial"/>
                        </a:rPr>
                        <a:t> </a:t>
                      </a:r>
                      <a:r>
                        <a:rPr sz="1700" spc="-55" dirty="0">
                          <a:latin typeface="Arial"/>
                          <a:cs typeface="Arial"/>
                        </a:rPr>
                        <a:t>scattering</a:t>
                      </a:r>
                      <a:endParaRPr sz="1700">
                        <a:latin typeface="Arial"/>
                        <a:cs typeface="Arial"/>
                      </a:endParaRPr>
                    </a:p>
                  </a:txBody>
                  <a:tcPr marL="0" marR="0" marT="0" marB="0">
                    <a:lnB w="3175">
                      <a:solidFill>
                        <a:srgbClr val="FFFFFF"/>
                      </a:solidFill>
                      <a:prstDash val="solid"/>
                    </a:lnB>
                  </a:tcPr>
                </a:tc>
                <a:extLst>
                  <a:ext uri="{0D108BD9-81ED-4DB2-BD59-A6C34878D82A}">
                    <a16:rowId xmlns:a16="http://schemas.microsoft.com/office/drawing/2014/main" val="10010"/>
                  </a:ext>
                </a:extLst>
              </a:tr>
              <a:tr h="274646">
                <a:tc>
                  <a:txBody>
                    <a:bodyPr/>
                    <a:lstStyle/>
                    <a:p>
                      <a:pPr marL="90805">
                        <a:lnSpc>
                          <a:spcPts val="1664"/>
                        </a:lnSpc>
                        <a:spcBef>
                          <a:spcPts val="20"/>
                        </a:spcBef>
                      </a:pPr>
                      <a:r>
                        <a:rPr sz="1700" spc="-80" dirty="0">
                          <a:latin typeface="Arial"/>
                          <a:cs typeface="Arial"/>
                        </a:rPr>
                        <a:t>Time</a:t>
                      </a:r>
                      <a:r>
                        <a:rPr sz="1700" spc="-85" dirty="0">
                          <a:latin typeface="Arial"/>
                          <a:cs typeface="Arial"/>
                        </a:rPr>
                        <a:t> </a:t>
                      </a:r>
                      <a:r>
                        <a:rPr sz="1700" spc="-5" dirty="0">
                          <a:latin typeface="Arial"/>
                          <a:cs typeface="Arial"/>
                        </a:rPr>
                        <a:t>of</a:t>
                      </a:r>
                      <a:endParaRPr sz="1700">
                        <a:latin typeface="Arial"/>
                        <a:cs typeface="Arial"/>
                      </a:endParaRPr>
                    </a:p>
                  </a:txBody>
                  <a:tcPr marL="0" marR="0" marT="3071" marB="0">
                    <a:lnT w="3175">
                      <a:solidFill>
                        <a:srgbClr val="FFFFFF"/>
                      </a:solidFill>
                      <a:prstDash val="solid"/>
                    </a:lnT>
                  </a:tcPr>
                </a:tc>
                <a:tc>
                  <a:txBody>
                    <a:bodyPr/>
                    <a:lstStyle/>
                    <a:p>
                      <a:pPr marL="177800">
                        <a:lnSpc>
                          <a:spcPts val="1664"/>
                        </a:lnSpc>
                        <a:spcBef>
                          <a:spcPts val="20"/>
                        </a:spcBef>
                      </a:pPr>
                      <a:r>
                        <a:rPr sz="1700" spc="-80" dirty="0">
                          <a:latin typeface="Arial"/>
                          <a:cs typeface="Arial"/>
                        </a:rPr>
                        <a:t>1000~2000</a:t>
                      </a:r>
                      <a:r>
                        <a:rPr sz="1700" spc="-100" dirty="0">
                          <a:latin typeface="Arial"/>
                          <a:cs typeface="Arial"/>
                        </a:rPr>
                        <a:t> </a:t>
                      </a:r>
                      <a:r>
                        <a:rPr sz="1700" spc="-35" dirty="0">
                          <a:latin typeface="Arial"/>
                          <a:cs typeface="Arial"/>
                        </a:rPr>
                        <a:t>turns</a:t>
                      </a:r>
                      <a:endParaRPr sz="1700">
                        <a:latin typeface="Arial"/>
                        <a:cs typeface="Arial"/>
                      </a:endParaRPr>
                    </a:p>
                  </a:txBody>
                  <a:tcPr marL="0" marR="0" marT="3071" marB="0">
                    <a:lnT w="3175">
                      <a:solidFill>
                        <a:srgbClr val="FFFFFF"/>
                      </a:solidFill>
                      <a:prstDash val="solid"/>
                    </a:lnT>
                  </a:tcPr>
                </a:tc>
                <a:tc>
                  <a:txBody>
                    <a:bodyPr/>
                    <a:lstStyle/>
                    <a:p>
                      <a:pPr marL="234950">
                        <a:lnSpc>
                          <a:spcPts val="1664"/>
                        </a:lnSpc>
                        <a:spcBef>
                          <a:spcPts val="20"/>
                        </a:spcBef>
                      </a:pPr>
                      <a:r>
                        <a:rPr sz="1700" spc="-85" dirty="0">
                          <a:latin typeface="Arial"/>
                          <a:cs typeface="Arial"/>
                        </a:rPr>
                        <a:t>100~200</a:t>
                      </a:r>
                      <a:endParaRPr sz="1700">
                        <a:latin typeface="Arial"/>
                        <a:cs typeface="Arial"/>
                      </a:endParaRPr>
                    </a:p>
                  </a:txBody>
                  <a:tcPr marL="0" marR="0" marT="3071" marB="0">
                    <a:lnT w="3175">
                      <a:solidFill>
                        <a:srgbClr val="FFFFFF"/>
                      </a:solidFill>
                      <a:prstDash val="solid"/>
                    </a:lnT>
                  </a:tcPr>
                </a:tc>
                <a:tc>
                  <a:txBody>
                    <a:bodyPr/>
                    <a:lstStyle/>
                    <a:p>
                      <a:pPr marL="217804">
                        <a:lnSpc>
                          <a:spcPts val="1645"/>
                        </a:lnSpc>
                        <a:spcBef>
                          <a:spcPts val="40"/>
                        </a:spcBef>
                      </a:pPr>
                      <a:r>
                        <a:rPr sz="1700" spc="-165" dirty="0">
                          <a:latin typeface="Arial"/>
                          <a:cs typeface="Arial"/>
                        </a:rPr>
                        <a:t>To </a:t>
                      </a:r>
                      <a:r>
                        <a:rPr sz="1700" spc="-45" dirty="0">
                          <a:latin typeface="Arial"/>
                          <a:cs typeface="Arial"/>
                        </a:rPr>
                        <a:t>get </a:t>
                      </a:r>
                      <a:r>
                        <a:rPr sz="1700" spc="-80" dirty="0">
                          <a:latin typeface="Arial"/>
                          <a:cs typeface="Arial"/>
                        </a:rPr>
                        <a:t>~10</a:t>
                      </a:r>
                      <a:r>
                        <a:rPr sz="1500" spc="-120" baseline="31250" dirty="0">
                          <a:latin typeface="Arial"/>
                          <a:cs typeface="Arial"/>
                        </a:rPr>
                        <a:t>9 </a:t>
                      </a:r>
                      <a:r>
                        <a:rPr sz="1700" spc="-70" dirty="0">
                          <a:latin typeface="Arial"/>
                          <a:cs typeface="Arial"/>
                        </a:rPr>
                        <a:t>muons</a:t>
                      </a:r>
                      <a:r>
                        <a:rPr sz="1700" spc="-265" dirty="0">
                          <a:latin typeface="Arial"/>
                          <a:cs typeface="Arial"/>
                        </a:rPr>
                        <a:t> </a:t>
                      </a:r>
                      <a:r>
                        <a:rPr sz="1700" spc="-25" dirty="0">
                          <a:latin typeface="Arial"/>
                          <a:cs typeface="Arial"/>
                        </a:rPr>
                        <a:t>in</a:t>
                      </a:r>
                      <a:endParaRPr sz="1700">
                        <a:latin typeface="Arial"/>
                        <a:cs typeface="Arial"/>
                      </a:endParaRPr>
                    </a:p>
                  </a:txBody>
                  <a:tcPr marL="0" marR="0" marT="6142" marB="0">
                    <a:lnT w="3175">
                      <a:solidFill>
                        <a:srgbClr val="FFFFFF"/>
                      </a:solidFill>
                      <a:prstDash val="solid"/>
                    </a:lnT>
                  </a:tcPr>
                </a:tc>
                <a:extLst>
                  <a:ext uri="{0D108BD9-81ED-4DB2-BD59-A6C34878D82A}">
                    <a16:rowId xmlns:a16="http://schemas.microsoft.com/office/drawing/2014/main" val="10011"/>
                  </a:ext>
                </a:extLst>
              </a:tr>
              <a:tr h="216545">
                <a:tc>
                  <a:txBody>
                    <a:bodyPr/>
                    <a:lstStyle/>
                    <a:p>
                      <a:pPr marL="90805">
                        <a:lnSpc>
                          <a:spcPts val="1310"/>
                        </a:lnSpc>
                      </a:pPr>
                      <a:r>
                        <a:rPr sz="1700" spc="-55" dirty="0">
                          <a:latin typeface="Arial"/>
                          <a:cs typeface="Arial"/>
                        </a:rPr>
                        <a:t>accumulation</a:t>
                      </a:r>
                      <a:endParaRPr sz="1700">
                        <a:latin typeface="Arial"/>
                        <a:cs typeface="Arial"/>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marL="217804">
                        <a:lnSpc>
                          <a:spcPts val="1310"/>
                        </a:lnSpc>
                      </a:pPr>
                      <a:r>
                        <a:rPr sz="1700" spc="-60" dirty="0">
                          <a:latin typeface="Arial"/>
                          <a:cs typeface="Arial"/>
                        </a:rPr>
                        <a:t>one </a:t>
                      </a:r>
                      <a:r>
                        <a:rPr sz="1700" spc="-65" dirty="0">
                          <a:latin typeface="Arial"/>
                          <a:cs typeface="Arial"/>
                        </a:rPr>
                        <a:t>bunch </a:t>
                      </a:r>
                      <a:r>
                        <a:rPr sz="1700" spc="-20" dirty="0">
                          <a:latin typeface="Arial"/>
                          <a:cs typeface="Arial"/>
                        </a:rPr>
                        <a:t>in</a:t>
                      </a:r>
                      <a:r>
                        <a:rPr sz="1700" spc="-140" dirty="0">
                          <a:latin typeface="Arial"/>
                          <a:cs typeface="Arial"/>
                        </a:rPr>
                        <a:t> </a:t>
                      </a:r>
                      <a:r>
                        <a:rPr sz="1700" spc="-100" dirty="0">
                          <a:latin typeface="Arial"/>
                          <a:cs typeface="Arial"/>
                        </a:rPr>
                        <a:t>less</a:t>
                      </a:r>
                      <a:endParaRPr sz="1700">
                        <a:latin typeface="Arial"/>
                        <a:cs typeface="Arial"/>
                      </a:endParaRPr>
                    </a:p>
                  </a:txBody>
                  <a:tcPr marL="0" marR="0" marT="0" marB="0"/>
                </a:tc>
                <a:extLst>
                  <a:ext uri="{0D108BD9-81ED-4DB2-BD59-A6C34878D82A}">
                    <a16:rowId xmlns:a16="http://schemas.microsoft.com/office/drawing/2014/main" val="10012"/>
                  </a:ext>
                </a:extLst>
              </a:tr>
              <a:tr h="215894">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marL="217804">
                        <a:lnSpc>
                          <a:spcPts val="1305"/>
                        </a:lnSpc>
                      </a:pPr>
                      <a:r>
                        <a:rPr sz="1700" spc="-35" dirty="0">
                          <a:latin typeface="Arial"/>
                          <a:cs typeface="Arial"/>
                        </a:rPr>
                        <a:t>than </a:t>
                      </a:r>
                      <a:r>
                        <a:rPr sz="1700" spc="-60" dirty="0">
                          <a:latin typeface="Arial"/>
                          <a:cs typeface="Arial"/>
                        </a:rPr>
                        <a:t>0.4 </a:t>
                      </a:r>
                      <a:r>
                        <a:rPr sz="1700" spc="-110" dirty="0">
                          <a:latin typeface="Arial"/>
                          <a:cs typeface="Arial"/>
                        </a:rPr>
                        <a:t>ms</a:t>
                      </a:r>
                      <a:r>
                        <a:rPr sz="1700" spc="-160" dirty="0">
                          <a:latin typeface="Arial"/>
                          <a:cs typeface="Arial"/>
                        </a:rPr>
                        <a:t> </a:t>
                      </a:r>
                      <a:r>
                        <a:rPr sz="1700" spc="-65" dirty="0">
                          <a:latin typeface="Arial"/>
                          <a:cs typeface="Arial"/>
                        </a:rPr>
                        <a:t>(120km)</a:t>
                      </a:r>
                      <a:endParaRPr sz="1700">
                        <a:latin typeface="Arial"/>
                        <a:cs typeface="Arial"/>
                      </a:endParaRPr>
                    </a:p>
                  </a:txBody>
                  <a:tcPr marL="0" marR="0" marT="0" marB="0"/>
                </a:tc>
                <a:extLst>
                  <a:ext uri="{0D108BD9-81ED-4DB2-BD59-A6C34878D82A}">
                    <a16:rowId xmlns:a16="http://schemas.microsoft.com/office/drawing/2014/main" val="10013"/>
                  </a:ext>
                </a:extLst>
              </a:tr>
            </a:tbl>
          </a:graphicData>
        </a:graphic>
      </p:graphicFrame>
      <p:sp>
        <p:nvSpPr>
          <p:cNvPr id="6" name="object 6"/>
          <p:cNvSpPr/>
          <p:nvPr/>
        </p:nvSpPr>
        <p:spPr>
          <a:xfrm>
            <a:off x="10153847" y="2388390"/>
            <a:ext cx="892135" cy="849141"/>
          </a:xfrm>
          <a:custGeom>
            <a:avLst/>
            <a:gdLst/>
            <a:ahLst/>
            <a:cxnLst/>
            <a:rect l="l" t="t" r="r" b="b"/>
            <a:pathLst>
              <a:path w="737870" h="702310">
                <a:moveTo>
                  <a:pt x="737285" y="351002"/>
                </a:moveTo>
                <a:lnTo>
                  <a:pt x="737285" y="331558"/>
                </a:lnTo>
                <a:lnTo>
                  <a:pt x="727557" y="282968"/>
                </a:lnTo>
                <a:lnTo>
                  <a:pt x="707758" y="214566"/>
                </a:lnTo>
                <a:lnTo>
                  <a:pt x="673201" y="155879"/>
                </a:lnTo>
                <a:lnTo>
                  <a:pt x="629285" y="102603"/>
                </a:lnTo>
                <a:lnTo>
                  <a:pt x="574916" y="58686"/>
                </a:lnTo>
                <a:lnTo>
                  <a:pt x="511200" y="29527"/>
                </a:lnTo>
                <a:lnTo>
                  <a:pt x="442087" y="9728"/>
                </a:lnTo>
                <a:lnTo>
                  <a:pt x="388086" y="0"/>
                </a:lnTo>
                <a:lnTo>
                  <a:pt x="368642" y="0"/>
                </a:lnTo>
                <a:lnTo>
                  <a:pt x="348843" y="0"/>
                </a:lnTo>
                <a:lnTo>
                  <a:pt x="294843" y="9728"/>
                </a:lnTo>
                <a:lnTo>
                  <a:pt x="226085" y="29527"/>
                </a:lnTo>
                <a:lnTo>
                  <a:pt x="162001" y="58686"/>
                </a:lnTo>
                <a:lnTo>
                  <a:pt x="108000" y="102603"/>
                </a:lnTo>
                <a:lnTo>
                  <a:pt x="63715" y="155879"/>
                </a:lnTo>
                <a:lnTo>
                  <a:pt x="29159" y="214566"/>
                </a:lnTo>
                <a:lnTo>
                  <a:pt x="4686" y="282968"/>
                </a:lnTo>
                <a:lnTo>
                  <a:pt x="0" y="331558"/>
                </a:lnTo>
                <a:lnTo>
                  <a:pt x="0" y="351002"/>
                </a:lnTo>
                <a:lnTo>
                  <a:pt x="0" y="370446"/>
                </a:lnTo>
                <a:lnTo>
                  <a:pt x="4686" y="424078"/>
                </a:lnTo>
                <a:lnTo>
                  <a:pt x="29159" y="487438"/>
                </a:lnTo>
                <a:lnTo>
                  <a:pt x="63715" y="545769"/>
                </a:lnTo>
                <a:lnTo>
                  <a:pt x="108000" y="599401"/>
                </a:lnTo>
                <a:lnTo>
                  <a:pt x="162001" y="643318"/>
                </a:lnTo>
                <a:lnTo>
                  <a:pt x="226085" y="672845"/>
                </a:lnTo>
                <a:lnTo>
                  <a:pt x="294843" y="696963"/>
                </a:lnTo>
                <a:lnTo>
                  <a:pt x="348843" y="702005"/>
                </a:lnTo>
                <a:lnTo>
                  <a:pt x="368642" y="702005"/>
                </a:lnTo>
                <a:lnTo>
                  <a:pt x="388086" y="702005"/>
                </a:lnTo>
                <a:lnTo>
                  <a:pt x="442087" y="696963"/>
                </a:lnTo>
                <a:lnTo>
                  <a:pt x="511200" y="672845"/>
                </a:lnTo>
                <a:lnTo>
                  <a:pt x="574916" y="643318"/>
                </a:lnTo>
                <a:lnTo>
                  <a:pt x="629285" y="599401"/>
                </a:lnTo>
                <a:lnTo>
                  <a:pt x="673201" y="545769"/>
                </a:lnTo>
                <a:lnTo>
                  <a:pt x="707758" y="487438"/>
                </a:lnTo>
                <a:lnTo>
                  <a:pt x="727557" y="424078"/>
                </a:lnTo>
                <a:lnTo>
                  <a:pt x="737285" y="370446"/>
                </a:lnTo>
                <a:lnTo>
                  <a:pt x="737285" y="351002"/>
                </a:lnTo>
                <a:close/>
              </a:path>
            </a:pathLst>
          </a:custGeom>
          <a:ln w="3175">
            <a:solidFill>
              <a:srgbClr val="2D8A56"/>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7" name="object 7"/>
          <p:cNvSpPr/>
          <p:nvPr/>
        </p:nvSpPr>
        <p:spPr>
          <a:xfrm>
            <a:off x="10177355" y="3231067"/>
            <a:ext cx="850676" cy="842998"/>
          </a:xfrm>
          <a:custGeom>
            <a:avLst/>
            <a:gdLst/>
            <a:ahLst/>
            <a:cxnLst/>
            <a:rect l="l" t="t" r="r" b="b"/>
            <a:pathLst>
              <a:path w="703579" h="697229">
                <a:moveTo>
                  <a:pt x="703072" y="345960"/>
                </a:moveTo>
                <a:lnTo>
                  <a:pt x="703072" y="326517"/>
                </a:lnTo>
                <a:lnTo>
                  <a:pt x="693356" y="277926"/>
                </a:lnTo>
                <a:lnTo>
                  <a:pt x="673557" y="209524"/>
                </a:lnTo>
                <a:lnTo>
                  <a:pt x="639000" y="151206"/>
                </a:lnTo>
                <a:lnTo>
                  <a:pt x="599757" y="102235"/>
                </a:lnTo>
                <a:lnTo>
                  <a:pt x="545757" y="58686"/>
                </a:lnTo>
                <a:lnTo>
                  <a:pt x="486714" y="24485"/>
                </a:lnTo>
                <a:lnTo>
                  <a:pt x="422643" y="5041"/>
                </a:lnTo>
                <a:lnTo>
                  <a:pt x="368642" y="0"/>
                </a:lnTo>
                <a:lnTo>
                  <a:pt x="349199" y="0"/>
                </a:lnTo>
                <a:lnTo>
                  <a:pt x="329399" y="0"/>
                </a:lnTo>
                <a:lnTo>
                  <a:pt x="280441" y="5041"/>
                </a:lnTo>
                <a:lnTo>
                  <a:pt x="211315" y="24485"/>
                </a:lnTo>
                <a:lnTo>
                  <a:pt x="152273" y="58686"/>
                </a:lnTo>
                <a:lnTo>
                  <a:pt x="98272" y="102235"/>
                </a:lnTo>
                <a:lnTo>
                  <a:pt x="59042" y="151206"/>
                </a:lnTo>
                <a:lnTo>
                  <a:pt x="24841" y="209524"/>
                </a:lnTo>
                <a:lnTo>
                  <a:pt x="5041" y="277926"/>
                </a:lnTo>
                <a:lnTo>
                  <a:pt x="0" y="326517"/>
                </a:lnTo>
                <a:lnTo>
                  <a:pt x="0" y="345960"/>
                </a:lnTo>
                <a:lnTo>
                  <a:pt x="0" y="365760"/>
                </a:lnTo>
                <a:lnTo>
                  <a:pt x="5041" y="419404"/>
                </a:lnTo>
                <a:lnTo>
                  <a:pt x="24841" y="482396"/>
                </a:lnTo>
                <a:lnTo>
                  <a:pt x="59042" y="541083"/>
                </a:lnTo>
                <a:lnTo>
                  <a:pt x="98272" y="594715"/>
                </a:lnTo>
                <a:lnTo>
                  <a:pt x="152273" y="633603"/>
                </a:lnTo>
                <a:lnTo>
                  <a:pt x="211315" y="667804"/>
                </a:lnTo>
                <a:lnTo>
                  <a:pt x="280441" y="687235"/>
                </a:lnTo>
                <a:lnTo>
                  <a:pt x="329399" y="696963"/>
                </a:lnTo>
                <a:lnTo>
                  <a:pt x="349199" y="696963"/>
                </a:lnTo>
                <a:lnTo>
                  <a:pt x="368642" y="696963"/>
                </a:lnTo>
                <a:lnTo>
                  <a:pt x="422643" y="687235"/>
                </a:lnTo>
                <a:lnTo>
                  <a:pt x="486714" y="667804"/>
                </a:lnTo>
                <a:lnTo>
                  <a:pt x="545757" y="633603"/>
                </a:lnTo>
                <a:lnTo>
                  <a:pt x="599757" y="594715"/>
                </a:lnTo>
                <a:lnTo>
                  <a:pt x="639000" y="541083"/>
                </a:lnTo>
                <a:lnTo>
                  <a:pt x="673557" y="482396"/>
                </a:lnTo>
                <a:lnTo>
                  <a:pt x="693356" y="419404"/>
                </a:lnTo>
                <a:lnTo>
                  <a:pt x="703072" y="365760"/>
                </a:lnTo>
                <a:lnTo>
                  <a:pt x="703072" y="345960"/>
                </a:lnTo>
                <a:close/>
              </a:path>
            </a:pathLst>
          </a:custGeom>
          <a:ln w="3175">
            <a:solidFill>
              <a:srgbClr val="9F1FEF"/>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8" name="object 8"/>
          <p:cNvSpPr/>
          <p:nvPr/>
        </p:nvSpPr>
        <p:spPr>
          <a:xfrm>
            <a:off x="9553184" y="3225416"/>
            <a:ext cx="1022653" cy="6142"/>
          </a:xfrm>
          <a:custGeom>
            <a:avLst/>
            <a:gdLst/>
            <a:ahLst/>
            <a:cxnLst/>
            <a:rect l="l" t="t" r="r" b="b"/>
            <a:pathLst>
              <a:path w="845820" h="5080">
                <a:moveTo>
                  <a:pt x="0" y="4673"/>
                </a:moveTo>
                <a:lnTo>
                  <a:pt x="845642" y="0"/>
                </a:lnTo>
              </a:path>
            </a:pathLst>
          </a:custGeom>
          <a:ln w="4876">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9" name="object 9"/>
          <p:cNvSpPr/>
          <p:nvPr/>
        </p:nvSpPr>
        <p:spPr>
          <a:xfrm>
            <a:off x="10534271" y="3207558"/>
            <a:ext cx="41459" cy="29943"/>
          </a:xfrm>
          <a:custGeom>
            <a:avLst/>
            <a:gdLst/>
            <a:ahLst/>
            <a:cxnLst/>
            <a:rect l="l" t="t" r="r" b="b"/>
            <a:pathLst>
              <a:path w="34290" h="24764">
                <a:moveTo>
                  <a:pt x="0" y="0"/>
                </a:moveTo>
                <a:lnTo>
                  <a:pt x="0" y="24485"/>
                </a:lnTo>
                <a:lnTo>
                  <a:pt x="34201" y="14770"/>
                </a:lnTo>
                <a:lnTo>
                  <a:pt x="0" y="0"/>
                </a:lnTo>
                <a:close/>
              </a:path>
            </a:pathLst>
          </a:custGeom>
          <a:solidFill>
            <a:srgbClr val="FF0000"/>
          </a:solid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0" name="object 10"/>
          <p:cNvSpPr/>
          <p:nvPr/>
        </p:nvSpPr>
        <p:spPr>
          <a:xfrm>
            <a:off x="10534271" y="3207558"/>
            <a:ext cx="41459" cy="29943"/>
          </a:xfrm>
          <a:custGeom>
            <a:avLst/>
            <a:gdLst/>
            <a:ahLst/>
            <a:cxnLst/>
            <a:rect l="l" t="t" r="r" b="b"/>
            <a:pathLst>
              <a:path w="34290" h="24764">
                <a:moveTo>
                  <a:pt x="34201" y="14770"/>
                </a:moveTo>
                <a:lnTo>
                  <a:pt x="0" y="0"/>
                </a:lnTo>
                <a:lnTo>
                  <a:pt x="0" y="24485"/>
                </a:lnTo>
                <a:lnTo>
                  <a:pt x="34201" y="14770"/>
                </a:lnTo>
                <a:close/>
              </a:path>
            </a:pathLst>
          </a:custGeom>
          <a:ln w="3175">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1" name="object 11"/>
          <p:cNvSpPr/>
          <p:nvPr/>
        </p:nvSpPr>
        <p:spPr>
          <a:xfrm>
            <a:off x="10534271" y="3207558"/>
            <a:ext cx="41459" cy="18426"/>
          </a:xfrm>
          <a:custGeom>
            <a:avLst/>
            <a:gdLst/>
            <a:ahLst/>
            <a:cxnLst/>
            <a:rect l="l" t="t" r="r" b="b"/>
            <a:pathLst>
              <a:path w="34290" h="15239">
                <a:moveTo>
                  <a:pt x="34201" y="14770"/>
                </a:moveTo>
                <a:lnTo>
                  <a:pt x="0" y="0"/>
                </a:lnTo>
              </a:path>
            </a:pathLst>
          </a:custGeom>
          <a:ln w="4876">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2" name="object 12"/>
          <p:cNvSpPr/>
          <p:nvPr/>
        </p:nvSpPr>
        <p:spPr>
          <a:xfrm>
            <a:off x="10534271" y="3207558"/>
            <a:ext cx="0" cy="29943"/>
          </a:xfrm>
          <a:custGeom>
            <a:avLst/>
            <a:gdLst/>
            <a:ahLst/>
            <a:cxnLst/>
            <a:rect l="l" t="t" r="r" b="b"/>
            <a:pathLst>
              <a:path h="24764">
                <a:moveTo>
                  <a:pt x="0" y="0"/>
                </a:moveTo>
                <a:lnTo>
                  <a:pt x="0" y="24485"/>
                </a:lnTo>
              </a:path>
            </a:pathLst>
          </a:custGeom>
          <a:ln w="4876">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3" name="object 13"/>
          <p:cNvSpPr/>
          <p:nvPr/>
        </p:nvSpPr>
        <p:spPr>
          <a:xfrm>
            <a:off x="10534271" y="3225416"/>
            <a:ext cx="41459" cy="12284"/>
          </a:xfrm>
          <a:custGeom>
            <a:avLst/>
            <a:gdLst/>
            <a:ahLst/>
            <a:cxnLst/>
            <a:rect l="l" t="t" r="r" b="b"/>
            <a:pathLst>
              <a:path w="34290" h="10160">
                <a:moveTo>
                  <a:pt x="0" y="9715"/>
                </a:moveTo>
                <a:lnTo>
                  <a:pt x="34201" y="0"/>
                </a:lnTo>
              </a:path>
            </a:pathLst>
          </a:custGeom>
          <a:ln w="4876">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4" name="object 14"/>
          <p:cNvSpPr txBox="1"/>
          <p:nvPr/>
        </p:nvSpPr>
        <p:spPr>
          <a:xfrm>
            <a:off x="9531057" y="2915380"/>
            <a:ext cx="231095" cy="193771"/>
          </a:xfrm>
          <a:prstGeom prst="rect">
            <a:avLst/>
          </a:prstGeom>
        </p:spPr>
        <p:txBody>
          <a:bodyPr vert="horz" wrap="square" lIns="0" tIns="16891" rIns="0" bIns="0" rtlCol="0">
            <a:spAutoFit/>
          </a:bodyPr>
          <a:lstStyle/>
          <a:p>
            <a:pPr marL="46067" defTabSz="1105601" hangingPunct="1">
              <a:lnSpc>
                <a:spcPct val="100000"/>
              </a:lnSpc>
              <a:spcBef>
                <a:spcPts val="133"/>
              </a:spcBef>
            </a:pPr>
            <a:r>
              <a:rPr sz="1723" kern="1200" spc="-91" baseline="-20467" dirty="0">
                <a:solidFill>
                  <a:srgbClr val="FF0000"/>
                </a:solidFill>
                <a:latin typeface="Arial"/>
                <a:ea typeface="+mn-ea"/>
                <a:cs typeface="Arial"/>
              </a:rPr>
              <a:t>e</a:t>
            </a:r>
            <a:r>
              <a:rPr sz="967" kern="1200" spc="-60" dirty="0">
                <a:solidFill>
                  <a:srgbClr val="FF0000"/>
                </a:solidFill>
                <a:latin typeface="Arial"/>
                <a:ea typeface="+mn-ea"/>
                <a:cs typeface="Arial"/>
              </a:rPr>
              <a:t>+</a:t>
            </a:r>
            <a:endParaRPr sz="967" kern="1200" spc="0">
              <a:solidFill>
                <a:prstClr val="black"/>
              </a:solidFill>
              <a:latin typeface="Arial"/>
              <a:ea typeface="+mn-ea"/>
              <a:cs typeface="Arial"/>
            </a:endParaRPr>
          </a:p>
        </p:txBody>
      </p:sp>
      <p:sp>
        <p:nvSpPr>
          <p:cNvPr id="15" name="object 15"/>
          <p:cNvSpPr/>
          <p:nvPr/>
        </p:nvSpPr>
        <p:spPr>
          <a:xfrm>
            <a:off x="10406410" y="2533006"/>
            <a:ext cx="386304" cy="82502"/>
          </a:xfrm>
          <a:prstGeom prst="rect">
            <a:avLst/>
          </a:prstGeom>
          <a:blipFill>
            <a:blip r:embed="rId3"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6" name="object 16"/>
          <p:cNvSpPr/>
          <p:nvPr/>
        </p:nvSpPr>
        <p:spPr>
          <a:xfrm>
            <a:off x="10406410" y="3894073"/>
            <a:ext cx="386304" cy="88168"/>
          </a:xfrm>
          <a:prstGeom prst="rect">
            <a:avLst/>
          </a:prstGeom>
          <a:blipFill>
            <a:blip r:embed="rId4"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7" name="object 17"/>
          <p:cNvSpPr/>
          <p:nvPr/>
        </p:nvSpPr>
        <p:spPr>
          <a:xfrm>
            <a:off x="10599562" y="3083949"/>
            <a:ext cx="0" cy="283303"/>
          </a:xfrm>
          <a:custGeom>
            <a:avLst/>
            <a:gdLst/>
            <a:ahLst/>
            <a:cxnLst/>
            <a:rect l="l" t="t" r="r" b="b"/>
            <a:pathLst>
              <a:path h="234314">
                <a:moveTo>
                  <a:pt x="0" y="0"/>
                </a:moveTo>
                <a:lnTo>
                  <a:pt x="0" y="233997"/>
                </a:lnTo>
              </a:path>
            </a:pathLst>
          </a:custGeom>
          <a:ln w="9909">
            <a:solidFill>
              <a:srgbClr val="00007F"/>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8" name="object 18"/>
          <p:cNvSpPr/>
          <p:nvPr/>
        </p:nvSpPr>
        <p:spPr>
          <a:xfrm>
            <a:off x="10599562" y="3083949"/>
            <a:ext cx="0" cy="283303"/>
          </a:xfrm>
          <a:custGeom>
            <a:avLst/>
            <a:gdLst/>
            <a:ahLst/>
            <a:cxnLst/>
            <a:rect l="l" t="t" r="r" b="b"/>
            <a:pathLst>
              <a:path h="234314">
                <a:moveTo>
                  <a:pt x="0" y="233997"/>
                </a:moveTo>
                <a:lnTo>
                  <a:pt x="0" y="0"/>
                </a:lnTo>
              </a:path>
            </a:pathLst>
          </a:custGeom>
          <a:ln w="9909">
            <a:solidFill>
              <a:srgbClr val="00007F"/>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19" name="object 19"/>
          <p:cNvSpPr txBox="1"/>
          <p:nvPr/>
        </p:nvSpPr>
        <p:spPr>
          <a:xfrm>
            <a:off x="10536760" y="2873599"/>
            <a:ext cx="122074" cy="193899"/>
          </a:xfrm>
          <a:prstGeom prst="rect">
            <a:avLst/>
          </a:prstGeom>
        </p:spPr>
        <p:txBody>
          <a:bodyPr vert="horz" wrap="square" lIns="0" tIns="16891" rIns="0" bIns="0" rtlCol="0">
            <a:spAutoFit/>
          </a:bodyPr>
          <a:lstStyle/>
          <a:p>
            <a:pPr marL="15356" defTabSz="1105601" hangingPunct="1">
              <a:lnSpc>
                <a:spcPct val="100000"/>
              </a:lnSpc>
              <a:spcBef>
                <a:spcPts val="133"/>
              </a:spcBef>
            </a:pPr>
            <a:r>
              <a:rPr sz="1149" kern="1200" spc="12" dirty="0">
                <a:solidFill>
                  <a:srgbClr val="00007F"/>
                </a:solidFill>
                <a:latin typeface="Arial"/>
                <a:ea typeface="+mn-ea"/>
                <a:cs typeface="Arial"/>
              </a:rPr>
              <a:t>T</a:t>
            </a:r>
            <a:endParaRPr sz="1149" kern="1200" spc="0">
              <a:solidFill>
                <a:prstClr val="black"/>
              </a:solidFill>
              <a:latin typeface="Arial"/>
              <a:ea typeface="+mn-ea"/>
              <a:cs typeface="Arial"/>
            </a:endParaRPr>
          </a:p>
        </p:txBody>
      </p:sp>
      <p:sp>
        <p:nvSpPr>
          <p:cNvPr id="20" name="object 20"/>
          <p:cNvSpPr/>
          <p:nvPr/>
        </p:nvSpPr>
        <p:spPr>
          <a:xfrm>
            <a:off x="10599563" y="3225416"/>
            <a:ext cx="1094055" cy="0"/>
          </a:xfrm>
          <a:custGeom>
            <a:avLst/>
            <a:gdLst/>
            <a:ahLst/>
            <a:cxnLst/>
            <a:rect l="l" t="t" r="r" b="b"/>
            <a:pathLst>
              <a:path w="904875">
                <a:moveTo>
                  <a:pt x="0" y="0"/>
                </a:moveTo>
                <a:lnTo>
                  <a:pt x="904316" y="0"/>
                </a:lnTo>
              </a:path>
            </a:pathLst>
          </a:custGeom>
          <a:ln w="4876">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1" name="object 21"/>
          <p:cNvSpPr/>
          <p:nvPr/>
        </p:nvSpPr>
        <p:spPr>
          <a:xfrm>
            <a:off x="11651590" y="3213224"/>
            <a:ext cx="41459" cy="24568"/>
          </a:xfrm>
          <a:custGeom>
            <a:avLst/>
            <a:gdLst/>
            <a:ahLst/>
            <a:cxnLst/>
            <a:rect l="l" t="t" r="r" b="b"/>
            <a:pathLst>
              <a:path w="34290" h="20319">
                <a:moveTo>
                  <a:pt x="0" y="0"/>
                </a:moveTo>
                <a:lnTo>
                  <a:pt x="0" y="19799"/>
                </a:lnTo>
                <a:lnTo>
                  <a:pt x="34201" y="10083"/>
                </a:lnTo>
                <a:lnTo>
                  <a:pt x="0" y="0"/>
                </a:lnTo>
                <a:close/>
              </a:path>
            </a:pathLst>
          </a:custGeom>
          <a:solidFill>
            <a:srgbClr val="FF0000"/>
          </a:solid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2" name="object 22"/>
          <p:cNvSpPr/>
          <p:nvPr/>
        </p:nvSpPr>
        <p:spPr>
          <a:xfrm>
            <a:off x="11651590" y="3213224"/>
            <a:ext cx="41459" cy="24568"/>
          </a:xfrm>
          <a:custGeom>
            <a:avLst/>
            <a:gdLst/>
            <a:ahLst/>
            <a:cxnLst/>
            <a:rect l="l" t="t" r="r" b="b"/>
            <a:pathLst>
              <a:path w="34290" h="20319">
                <a:moveTo>
                  <a:pt x="34201" y="10083"/>
                </a:moveTo>
                <a:lnTo>
                  <a:pt x="0" y="0"/>
                </a:lnTo>
                <a:lnTo>
                  <a:pt x="0" y="19799"/>
                </a:lnTo>
                <a:lnTo>
                  <a:pt x="34201" y="10083"/>
                </a:lnTo>
                <a:close/>
              </a:path>
            </a:pathLst>
          </a:custGeom>
          <a:ln w="3175">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3" name="object 23"/>
          <p:cNvSpPr/>
          <p:nvPr/>
        </p:nvSpPr>
        <p:spPr>
          <a:xfrm>
            <a:off x="11651590" y="3213224"/>
            <a:ext cx="41459" cy="12284"/>
          </a:xfrm>
          <a:custGeom>
            <a:avLst/>
            <a:gdLst/>
            <a:ahLst/>
            <a:cxnLst/>
            <a:rect l="l" t="t" r="r" b="b"/>
            <a:pathLst>
              <a:path w="34290" h="10160">
                <a:moveTo>
                  <a:pt x="34201" y="10083"/>
                </a:moveTo>
                <a:lnTo>
                  <a:pt x="0" y="0"/>
                </a:lnTo>
              </a:path>
            </a:pathLst>
          </a:custGeom>
          <a:ln w="4876">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4" name="object 24"/>
          <p:cNvSpPr/>
          <p:nvPr/>
        </p:nvSpPr>
        <p:spPr>
          <a:xfrm>
            <a:off x="11651590" y="3213224"/>
            <a:ext cx="0" cy="24568"/>
          </a:xfrm>
          <a:custGeom>
            <a:avLst/>
            <a:gdLst/>
            <a:ahLst/>
            <a:cxnLst/>
            <a:rect l="l" t="t" r="r" b="b"/>
            <a:pathLst>
              <a:path h="20319">
                <a:moveTo>
                  <a:pt x="0" y="0"/>
                </a:moveTo>
                <a:lnTo>
                  <a:pt x="0" y="19799"/>
                </a:lnTo>
              </a:path>
            </a:pathLst>
          </a:custGeom>
          <a:ln w="4876">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5" name="object 25"/>
          <p:cNvSpPr/>
          <p:nvPr/>
        </p:nvSpPr>
        <p:spPr>
          <a:xfrm>
            <a:off x="11651590" y="3225416"/>
            <a:ext cx="41459" cy="12284"/>
          </a:xfrm>
          <a:custGeom>
            <a:avLst/>
            <a:gdLst/>
            <a:ahLst/>
            <a:cxnLst/>
            <a:rect l="l" t="t" r="r" b="b"/>
            <a:pathLst>
              <a:path w="34290" h="10160">
                <a:moveTo>
                  <a:pt x="0" y="9715"/>
                </a:moveTo>
                <a:lnTo>
                  <a:pt x="34201" y="0"/>
                </a:lnTo>
              </a:path>
            </a:pathLst>
          </a:custGeom>
          <a:ln w="4876">
            <a:solidFill>
              <a:srgbClr val="FF0000"/>
            </a:solidFill>
          </a:ln>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6" name="object 26"/>
          <p:cNvSpPr/>
          <p:nvPr/>
        </p:nvSpPr>
        <p:spPr>
          <a:xfrm>
            <a:off x="9550236" y="3175021"/>
            <a:ext cx="101220" cy="100344"/>
          </a:xfrm>
          <a:prstGeom prst="rect">
            <a:avLst/>
          </a:prstGeom>
          <a:blipFill>
            <a:blip r:embed="rId5"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7" name="object 27"/>
          <p:cNvSpPr/>
          <p:nvPr/>
        </p:nvSpPr>
        <p:spPr>
          <a:xfrm>
            <a:off x="10548737" y="2326695"/>
            <a:ext cx="101220" cy="100344"/>
          </a:xfrm>
          <a:prstGeom prst="rect">
            <a:avLst/>
          </a:prstGeom>
          <a:blipFill>
            <a:blip r:embed="rId6"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8" name="object 28"/>
          <p:cNvSpPr/>
          <p:nvPr/>
        </p:nvSpPr>
        <p:spPr>
          <a:xfrm>
            <a:off x="10548737" y="4023777"/>
            <a:ext cx="101220" cy="99915"/>
          </a:xfrm>
          <a:prstGeom prst="rect">
            <a:avLst/>
          </a:prstGeom>
          <a:blipFill>
            <a:blip r:embed="rId7"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29" name="object 29"/>
          <p:cNvSpPr txBox="1"/>
          <p:nvPr/>
        </p:nvSpPr>
        <p:spPr>
          <a:xfrm>
            <a:off x="10458600" y="2491439"/>
            <a:ext cx="222650" cy="193771"/>
          </a:xfrm>
          <a:prstGeom prst="rect">
            <a:avLst/>
          </a:prstGeom>
        </p:spPr>
        <p:txBody>
          <a:bodyPr vert="horz" wrap="square" lIns="0" tIns="16891" rIns="0" bIns="0" rtlCol="0">
            <a:spAutoFit/>
          </a:bodyPr>
          <a:lstStyle/>
          <a:p>
            <a:pPr marL="46067" defTabSz="1105601" hangingPunct="1">
              <a:lnSpc>
                <a:spcPct val="100000"/>
              </a:lnSpc>
              <a:spcBef>
                <a:spcPts val="133"/>
              </a:spcBef>
            </a:pPr>
            <a:r>
              <a:rPr sz="1723" kern="1200" spc="27" baseline="-20467" dirty="0">
                <a:solidFill>
                  <a:srgbClr val="2D8A56"/>
                </a:solidFill>
                <a:latin typeface="Arial"/>
                <a:ea typeface="+mn-ea"/>
                <a:cs typeface="Arial"/>
              </a:rPr>
              <a:t>µ</a:t>
            </a:r>
            <a:r>
              <a:rPr sz="967" kern="1200" spc="18" dirty="0">
                <a:solidFill>
                  <a:srgbClr val="2D8A56"/>
                </a:solidFill>
                <a:latin typeface="Arial"/>
                <a:ea typeface="+mn-ea"/>
                <a:cs typeface="Arial"/>
              </a:rPr>
              <a:t>-</a:t>
            </a:r>
            <a:endParaRPr sz="967" kern="1200" spc="0">
              <a:solidFill>
                <a:prstClr val="black"/>
              </a:solidFill>
              <a:latin typeface="Arial"/>
              <a:ea typeface="+mn-ea"/>
              <a:cs typeface="Arial"/>
            </a:endParaRPr>
          </a:p>
        </p:txBody>
      </p:sp>
      <p:sp>
        <p:nvSpPr>
          <p:cNvPr id="30" name="object 30"/>
          <p:cNvSpPr txBox="1"/>
          <p:nvPr/>
        </p:nvSpPr>
        <p:spPr>
          <a:xfrm>
            <a:off x="10458601" y="3669272"/>
            <a:ext cx="254128" cy="193771"/>
          </a:xfrm>
          <a:prstGeom prst="rect">
            <a:avLst/>
          </a:prstGeom>
        </p:spPr>
        <p:txBody>
          <a:bodyPr vert="horz" wrap="square" lIns="0" tIns="16891" rIns="0" bIns="0" rtlCol="0">
            <a:spAutoFit/>
          </a:bodyPr>
          <a:lstStyle/>
          <a:p>
            <a:pPr marL="46067" defTabSz="1105601" hangingPunct="1">
              <a:lnSpc>
                <a:spcPct val="100000"/>
              </a:lnSpc>
              <a:spcBef>
                <a:spcPts val="133"/>
              </a:spcBef>
            </a:pPr>
            <a:r>
              <a:rPr sz="1723" kern="1200" spc="27" baseline="-20467" dirty="0">
                <a:solidFill>
                  <a:srgbClr val="9F1FEF"/>
                </a:solidFill>
                <a:latin typeface="Arial"/>
                <a:ea typeface="+mn-ea"/>
                <a:cs typeface="Arial"/>
              </a:rPr>
              <a:t>µ</a:t>
            </a:r>
            <a:r>
              <a:rPr sz="967" kern="1200" spc="18" dirty="0">
                <a:solidFill>
                  <a:srgbClr val="9F1FEF"/>
                </a:solidFill>
                <a:latin typeface="Arial"/>
                <a:ea typeface="+mn-ea"/>
                <a:cs typeface="Arial"/>
              </a:rPr>
              <a:t>+</a:t>
            </a:r>
            <a:endParaRPr sz="967" kern="1200" spc="0">
              <a:solidFill>
                <a:prstClr val="black"/>
              </a:solidFill>
              <a:latin typeface="Arial"/>
              <a:ea typeface="+mn-ea"/>
              <a:cs typeface="Arial"/>
            </a:endParaRPr>
          </a:p>
        </p:txBody>
      </p:sp>
      <p:sp>
        <p:nvSpPr>
          <p:cNvPr id="31" name="object 31"/>
          <p:cNvSpPr/>
          <p:nvPr/>
        </p:nvSpPr>
        <p:spPr>
          <a:xfrm>
            <a:off x="11452342" y="3175021"/>
            <a:ext cx="100790" cy="100344"/>
          </a:xfrm>
          <a:prstGeom prst="rect">
            <a:avLst/>
          </a:prstGeom>
          <a:blipFill>
            <a:blip r:embed="rId8"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Tree>
    <p:extLst>
      <p:ext uri="{BB962C8B-B14F-4D97-AF65-F5344CB8AC3E}">
        <p14:creationId xmlns:p14="http://schemas.microsoft.com/office/powerpoint/2010/main" val="2949890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txBox="1"/>
          <p:nvPr/>
        </p:nvSpPr>
        <p:spPr>
          <a:xfrm>
            <a:off x="11453432" y="6207282"/>
            <a:ext cx="138964" cy="276025"/>
          </a:xfrm>
          <a:prstGeom prst="rect">
            <a:avLst/>
          </a:prstGeom>
        </p:spPr>
        <p:txBody>
          <a:bodyPr vert="horz" wrap="square" lIns="0" tIns="15355" rIns="0" bIns="0" rtlCol="0">
            <a:spAutoFit/>
          </a:bodyPr>
          <a:lstStyle/>
          <a:p>
            <a:pPr marL="15356" defTabSz="1105601" hangingPunct="1">
              <a:lnSpc>
                <a:spcPct val="100000"/>
              </a:lnSpc>
              <a:spcBef>
                <a:spcPts val="121"/>
              </a:spcBef>
            </a:pPr>
            <a:r>
              <a:rPr sz="1693" kern="1200" spc="-97" dirty="0">
                <a:solidFill>
                  <a:prstClr val="black"/>
                </a:solidFill>
                <a:latin typeface="Arial"/>
                <a:ea typeface="+mn-ea"/>
                <a:cs typeface="Arial"/>
              </a:rPr>
              <a:t>4</a:t>
            </a:r>
            <a:endParaRPr sz="1693" kern="1200" spc="0">
              <a:solidFill>
                <a:prstClr val="black"/>
              </a:solidFill>
              <a:latin typeface="Arial"/>
              <a:ea typeface="+mn-ea"/>
              <a:cs typeface="Arial"/>
            </a:endParaRPr>
          </a:p>
        </p:txBody>
      </p:sp>
      <p:sp>
        <p:nvSpPr>
          <p:cNvPr id="3" name="object 3"/>
          <p:cNvSpPr txBox="1">
            <a:spLocks noGrp="1"/>
          </p:cNvSpPr>
          <p:nvPr>
            <p:ph type="title"/>
          </p:nvPr>
        </p:nvSpPr>
        <p:spPr>
          <a:xfrm>
            <a:off x="5521416" y="147679"/>
            <a:ext cx="4085324" cy="834191"/>
          </a:xfrm>
          <a:prstGeom prst="rect">
            <a:avLst/>
          </a:prstGeom>
        </p:spPr>
        <p:txBody>
          <a:bodyPr vert="horz" wrap="square" lIns="0" tIns="15355" rIns="0" bIns="0" rtlCol="0">
            <a:spAutoFit/>
          </a:bodyPr>
          <a:lstStyle/>
          <a:p>
            <a:pPr marL="15356">
              <a:spcBef>
                <a:spcPts val="121"/>
              </a:spcBef>
            </a:pPr>
            <a:r>
              <a:rPr spc="-127" dirty="0"/>
              <a:t>linear</a:t>
            </a:r>
            <a:r>
              <a:rPr spc="-363" dirty="0"/>
              <a:t> </a:t>
            </a:r>
            <a:r>
              <a:rPr spc="-175" dirty="0"/>
              <a:t>optics</a:t>
            </a:r>
          </a:p>
        </p:txBody>
      </p:sp>
      <p:sp>
        <p:nvSpPr>
          <p:cNvPr id="4" name="object 4"/>
          <p:cNvSpPr txBox="1"/>
          <p:nvPr/>
        </p:nvSpPr>
        <p:spPr>
          <a:xfrm>
            <a:off x="7382623" y="883999"/>
            <a:ext cx="4370080" cy="3304739"/>
          </a:xfrm>
          <a:prstGeom prst="rect">
            <a:avLst/>
          </a:prstGeom>
        </p:spPr>
        <p:txBody>
          <a:bodyPr vert="horz" wrap="square" lIns="0" tIns="15355" rIns="0" bIns="0" rtlCol="0">
            <a:spAutoFit/>
          </a:bodyPr>
          <a:lstStyle/>
          <a:p>
            <a:pPr marL="153556" defTabSz="1105601" hangingPunct="1">
              <a:lnSpc>
                <a:spcPts val="2412"/>
              </a:lnSpc>
              <a:spcBef>
                <a:spcPts val="121"/>
              </a:spcBef>
            </a:pPr>
            <a:r>
              <a:rPr sz="2176" b="1" kern="1200" spc="-145" dirty="0">
                <a:solidFill>
                  <a:prstClr val="black"/>
                </a:solidFill>
                <a:latin typeface="Arial"/>
                <a:ea typeface="+mn-ea"/>
                <a:cs typeface="Arial"/>
              </a:rPr>
              <a:t>Magnets </a:t>
            </a:r>
            <a:r>
              <a:rPr sz="2176" b="1" kern="1200" spc="-121" dirty="0">
                <a:solidFill>
                  <a:prstClr val="black"/>
                </a:solidFill>
                <a:latin typeface="Arial"/>
                <a:ea typeface="+mn-ea"/>
                <a:cs typeface="Arial"/>
              </a:rPr>
              <a:t>below</a:t>
            </a:r>
            <a:r>
              <a:rPr sz="2176" b="1" kern="1200" spc="-91" dirty="0">
                <a:solidFill>
                  <a:prstClr val="black"/>
                </a:solidFill>
                <a:latin typeface="Arial"/>
                <a:ea typeface="+mn-ea"/>
                <a:cs typeface="Arial"/>
              </a:rPr>
              <a:t> </a:t>
            </a:r>
            <a:r>
              <a:rPr sz="2176" b="1" kern="1200" spc="-163" dirty="0">
                <a:solidFill>
                  <a:prstClr val="black"/>
                </a:solidFill>
                <a:latin typeface="Arial"/>
                <a:ea typeface="+mn-ea"/>
                <a:cs typeface="Arial"/>
              </a:rPr>
              <a:t>14T</a:t>
            </a:r>
            <a:endParaRPr sz="2176" kern="1200" spc="0">
              <a:solidFill>
                <a:prstClr val="black"/>
              </a:solidFill>
              <a:latin typeface="Arial"/>
              <a:ea typeface="+mn-ea"/>
              <a:cs typeface="Arial"/>
            </a:endParaRPr>
          </a:p>
          <a:p>
            <a:pPr marL="153556" marR="357017" defTabSz="1105601" hangingPunct="1">
              <a:lnSpc>
                <a:spcPts val="2213"/>
              </a:lnSpc>
              <a:spcBef>
                <a:spcPts val="206"/>
              </a:spcBef>
              <a:tabLst>
                <a:tab pos="697143" algn="l"/>
                <a:tab pos="760868" algn="l"/>
                <a:tab pos="1610799" algn="l"/>
                <a:tab pos="1682970" algn="l"/>
                <a:tab pos="2993568" algn="l"/>
              </a:tabLst>
            </a:pPr>
            <a:r>
              <a:rPr sz="2176" kern="1200" spc="-193" dirty="0">
                <a:solidFill>
                  <a:prstClr val="black"/>
                </a:solidFill>
                <a:latin typeface="Arial"/>
                <a:ea typeface="+mn-ea"/>
                <a:cs typeface="Arial"/>
              </a:rPr>
              <a:t>B</a:t>
            </a:r>
            <a:r>
              <a:rPr sz="2176" kern="1200" spc="-157" dirty="0">
                <a:solidFill>
                  <a:prstClr val="black"/>
                </a:solidFill>
                <a:latin typeface="Arial"/>
                <a:ea typeface="+mn-ea"/>
                <a:cs typeface="Arial"/>
              </a:rPr>
              <a:t>d</a:t>
            </a:r>
            <a:r>
              <a:rPr sz="2176" kern="1200" spc="0" dirty="0">
                <a:solidFill>
                  <a:prstClr val="black"/>
                </a:solidFill>
                <a:latin typeface="Arial"/>
                <a:ea typeface="+mn-ea"/>
                <a:cs typeface="Arial"/>
              </a:rPr>
              <a:t>		</a:t>
            </a:r>
            <a:r>
              <a:rPr sz="2176" kern="1200" spc="-73" dirty="0">
                <a:solidFill>
                  <a:prstClr val="black"/>
                </a:solidFill>
                <a:latin typeface="Arial"/>
                <a:ea typeface="+mn-ea"/>
                <a:cs typeface="Arial"/>
              </a:rPr>
              <a:t>-</a:t>
            </a:r>
            <a:r>
              <a:rPr sz="2176" kern="1200" spc="-103" dirty="0">
                <a:solidFill>
                  <a:prstClr val="black"/>
                </a:solidFill>
                <a:latin typeface="Arial"/>
                <a:ea typeface="+mn-ea"/>
                <a:cs typeface="Arial"/>
              </a:rPr>
              <a:t>3</a:t>
            </a:r>
            <a:r>
              <a:rPr sz="2176" kern="1200" spc="-67" dirty="0">
                <a:solidFill>
                  <a:prstClr val="black"/>
                </a:solidFill>
                <a:latin typeface="Arial"/>
                <a:ea typeface="+mn-ea"/>
                <a:cs typeface="Arial"/>
              </a:rPr>
              <a:t>.</a:t>
            </a:r>
            <a:r>
              <a:rPr sz="2176" kern="1200" spc="-109" dirty="0">
                <a:solidFill>
                  <a:prstClr val="black"/>
                </a:solidFill>
                <a:latin typeface="Arial"/>
                <a:ea typeface="+mn-ea"/>
                <a:cs typeface="Arial"/>
              </a:rPr>
              <a:t>1</a:t>
            </a:r>
            <a:r>
              <a:rPr sz="2176" kern="1200" spc="-115" dirty="0">
                <a:solidFill>
                  <a:prstClr val="black"/>
                </a:solidFill>
                <a:latin typeface="Arial"/>
                <a:ea typeface="+mn-ea"/>
                <a:cs typeface="Arial"/>
              </a:rPr>
              <a:t> </a:t>
            </a:r>
            <a:r>
              <a:rPr sz="2176" kern="1200" spc="-490" dirty="0">
                <a:solidFill>
                  <a:prstClr val="black"/>
                </a:solidFill>
                <a:latin typeface="Arial"/>
                <a:ea typeface="+mn-ea"/>
                <a:cs typeface="Arial"/>
              </a:rPr>
              <a:t>T</a:t>
            </a:r>
            <a:r>
              <a:rPr sz="2176" kern="1200" spc="-67" dirty="0">
                <a:solidFill>
                  <a:prstClr val="black"/>
                </a:solidFill>
                <a:latin typeface="Arial"/>
                <a:ea typeface="+mn-ea"/>
                <a:cs typeface="Arial"/>
              </a:rPr>
              <a:t>,</a:t>
            </a:r>
            <a:r>
              <a:rPr sz="2176" kern="1200" spc="0" dirty="0">
                <a:solidFill>
                  <a:prstClr val="black"/>
                </a:solidFill>
                <a:latin typeface="Arial"/>
                <a:ea typeface="+mn-ea"/>
                <a:cs typeface="Arial"/>
              </a:rPr>
              <a:t>		</a:t>
            </a:r>
            <a:r>
              <a:rPr sz="2176" kern="1200" spc="-103" dirty="0">
                <a:solidFill>
                  <a:prstClr val="black"/>
                </a:solidFill>
                <a:latin typeface="Arial"/>
                <a:ea typeface="+mn-ea"/>
                <a:cs typeface="Arial"/>
              </a:rPr>
              <a:t>2</a:t>
            </a:r>
            <a:r>
              <a:rPr sz="2176" kern="1200" spc="-163" dirty="0">
                <a:solidFill>
                  <a:prstClr val="black"/>
                </a:solidFill>
                <a:latin typeface="Arial"/>
                <a:ea typeface="+mn-ea"/>
                <a:cs typeface="Arial"/>
              </a:rPr>
              <a:t>38</a:t>
            </a:r>
            <a:r>
              <a:rPr sz="2176" kern="1200" spc="-296" dirty="0">
                <a:solidFill>
                  <a:prstClr val="black"/>
                </a:solidFill>
                <a:latin typeface="Arial"/>
                <a:ea typeface="+mn-ea"/>
                <a:cs typeface="Arial"/>
              </a:rPr>
              <a:t>T</a:t>
            </a:r>
            <a:r>
              <a:rPr sz="2176" kern="1200" spc="224" dirty="0">
                <a:solidFill>
                  <a:prstClr val="black"/>
                </a:solidFill>
                <a:latin typeface="Arial"/>
                <a:ea typeface="+mn-ea"/>
                <a:cs typeface="Arial"/>
              </a:rPr>
              <a:t>/</a:t>
            </a:r>
            <a:r>
              <a:rPr sz="2176" kern="1200" spc="-79" dirty="0">
                <a:solidFill>
                  <a:prstClr val="black"/>
                </a:solidFill>
                <a:latin typeface="Arial"/>
                <a:ea typeface="+mn-ea"/>
                <a:cs typeface="Arial"/>
              </a:rPr>
              <a:t>m</a:t>
            </a:r>
            <a:r>
              <a:rPr sz="2176" kern="1200" spc="-67" dirty="0">
                <a:solidFill>
                  <a:prstClr val="black"/>
                </a:solidFill>
                <a:latin typeface="Arial"/>
                <a:ea typeface="+mn-ea"/>
                <a:cs typeface="Arial"/>
              </a:rPr>
              <a:t>,</a:t>
            </a:r>
            <a:r>
              <a:rPr sz="2176" kern="1200" spc="0" dirty="0">
                <a:solidFill>
                  <a:prstClr val="black"/>
                </a:solidFill>
                <a:latin typeface="Arial"/>
                <a:ea typeface="+mn-ea"/>
                <a:cs typeface="Arial"/>
              </a:rPr>
              <a:t>	</a:t>
            </a:r>
            <a:r>
              <a:rPr sz="2176" kern="1200" spc="-115" dirty="0">
                <a:solidFill>
                  <a:prstClr val="black"/>
                </a:solidFill>
                <a:latin typeface="Arial"/>
                <a:ea typeface="+mn-ea"/>
                <a:cs typeface="Arial"/>
              </a:rPr>
              <a:t>6</a:t>
            </a:r>
            <a:r>
              <a:rPr sz="2176" kern="1200" spc="-54" dirty="0">
                <a:solidFill>
                  <a:prstClr val="black"/>
                </a:solidFill>
                <a:latin typeface="Arial"/>
                <a:ea typeface="+mn-ea"/>
                <a:cs typeface="Arial"/>
              </a:rPr>
              <a:t>.</a:t>
            </a:r>
            <a:r>
              <a:rPr sz="2176" kern="1200" spc="-115" dirty="0">
                <a:solidFill>
                  <a:prstClr val="black"/>
                </a:solidFill>
                <a:latin typeface="Arial"/>
                <a:ea typeface="+mn-ea"/>
                <a:cs typeface="Arial"/>
              </a:rPr>
              <a:t>3k</a:t>
            </a:r>
            <a:r>
              <a:rPr sz="2176" kern="1200" spc="-393" dirty="0">
                <a:solidFill>
                  <a:prstClr val="black"/>
                </a:solidFill>
                <a:latin typeface="Arial"/>
                <a:ea typeface="+mn-ea"/>
                <a:cs typeface="Arial"/>
              </a:rPr>
              <a:t>T</a:t>
            </a:r>
            <a:r>
              <a:rPr sz="2176" kern="1200" spc="236" dirty="0">
                <a:solidFill>
                  <a:prstClr val="black"/>
                </a:solidFill>
                <a:latin typeface="Arial"/>
                <a:ea typeface="+mn-ea"/>
                <a:cs typeface="Arial"/>
              </a:rPr>
              <a:t>/</a:t>
            </a:r>
            <a:r>
              <a:rPr sz="2176" kern="1200" spc="-36" dirty="0">
                <a:solidFill>
                  <a:prstClr val="black"/>
                </a:solidFill>
                <a:latin typeface="Arial"/>
                <a:ea typeface="+mn-ea"/>
                <a:cs typeface="Arial"/>
              </a:rPr>
              <a:t>m</a:t>
            </a:r>
            <a:r>
              <a:rPr sz="1904" kern="1200" spc="-73" baseline="31746" dirty="0">
                <a:solidFill>
                  <a:prstClr val="black"/>
                </a:solidFill>
                <a:latin typeface="Arial"/>
                <a:ea typeface="+mn-ea"/>
                <a:cs typeface="Arial"/>
              </a:rPr>
              <a:t>2  </a:t>
            </a:r>
            <a:r>
              <a:rPr sz="2176" kern="1200" spc="-121" dirty="0">
                <a:solidFill>
                  <a:prstClr val="black"/>
                </a:solidFill>
                <a:latin typeface="Arial"/>
                <a:ea typeface="+mn-ea"/>
                <a:cs typeface="Arial"/>
              </a:rPr>
              <a:t>Bf	</a:t>
            </a:r>
            <a:r>
              <a:rPr sz="2176" kern="1200" spc="-97" dirty="0">
                <a:solidFill>
                  <a:prstClr val="black"/>
                </a:solidFill>
                <a:latin typeface="Arial"/>
                <a:ea typeface="+mn-ea"/>
                <a:cs typeface="Arial"/>
              </a:rPr>
              <a:t>12.0 </a:t>
            </a:r>
            <a:r>
              <a:rPr sz="2176" kern="1200" spc="-277" dirty="0">
                <a:solidFill>
                  <a:prstClr val="black"/>
                </a:solidFill>
                <a:latin typeface="Arial"/>
                <a:ea typeface="+mn-ea"/>
                <a:cs typeface="Arial"/>
              </a:rPr>
              <a:t>T,	</a:t>
            </a:r>
            <a:r>
              <a:rPr sz="2176" kern="1200" spc="-91" dirty="0">
                <a:solidFill>
                  <a:prstClr val="black"/>
                </a:solidFill>
                <a:latin typeface="Arial"/>
                <a:ea typeface="+mn-ea"/>
                <a:cs typeface="Arial"/>
              </a:rPr>
              <a:t>-183T/m,</a:t>
            </a:r>
            <a:r>
              <a:rPr sz="2176" kern="1200" spc="326" dirty="0">
                <a:solidFill>
                  <a:prstClr val="black"/>
                </a:solidFill>
                <a:latin typeface="Arial"/>
                <a:ea typeface="+mn-ea"/>
                <a:cs typeface="Arial"/>
              </a:rPr>
              <a:t> </a:t>
            </a:r>
            <a:r>
              <a:rPr sz="2176" kern="1200" spc="-85" dirty="0">
                <a:solidFill>
                  <a:prstClr val="black"/>
                </a:solidFill>
                <a:latin typeface="Arial"/>
                <a:ea typeface="+mn-ea"/>
                <a:cs typeface="Arial"/>
              </a:rPr>
              <a:t>-10.7kT/m</a:t>
            </a:r>
            <a:r>
              <a:rPr sz="1904" kern="1200" spc="-126" baseline="31746" dirty="0">
                <a:solidFill>
                  <a:prstClr val="black"/>
                </a:solidFill>
                <a:latin typeface="Arial"/>
                <a:ea typeface="+mn-ea"/>
                <a:cs typeface="Arial"/>
              </a:rPr>
              <a:t>2</a:t>
            </a:r>
            <a:endParaRPr sz="1904" kern="1200" spc="0" baseline="31746">
              <a:solidFill>
                <a:prstClr val="black"/>
              </a:solidFill>
              <a:latin typeface="Arial"/>
              <a:ea typeface="+mn-ea"/>
              <a:cs typeface="Arial"/>
            </a:endParaRPr>
          </a:p>
          <a:p>
            <a:pPr marL="153556" defTabSz="1105601" hangingPunct="1">
              <a:lnSpc>
                <a:spcPts val="1971"/>
              </a:lnSpc>
              <a:spcBef>
                <a:spcPts val="0"/>
              </a:spcBef>
            </a:pPr>
            <a:r>
              <a:rPr sz="2176" kern="1200" spc="913" dirty="0">
                <a:solidFill>
                  <a:prstClr val="black"/>
                </a:solidFill>
                <a:latin typeface="Arial"/>
                <a:ea typeface="+mn-ea"/>
                <a:cs typeface="Arial"/>
              </a:rPr>
              <a:t>α </a:t>
            </a:r>
            <a:r>
              <a:rPr sz="2176" kern="1200" spc="-187" dirty="0">
                <a:solidFill>
                  <a:prstClr val="black"/>
                </a:solidFill>
                <a:latin typeface="Arial"/>
                <a:ea typeface="+mn-ea"/>
                <a:cs typeface="Arial"/>
              </a:rPr>
              <a:t>= </a:t>
            </a:r>
            <a:r>
              <a:rPr sz="2176" kern="1200" spc="-97" dirty="0">
                <a:solidFill>
                  <a:prstClr val="black"/>
                </a:solidFill>
                <a:latin typeface="Arial"/>
                <a:ea typeface="+mn-ea"/>
                <a:cs typeface="Arial"/>
              </a:rPr>
              <a:t>0.3 </a:t>
            </a:r>
            <a:r>
              <a:rPr sz="2176" kern="1200" spc="-151" dirty="0">
                <a:solidFill>
                  <a:prstClr val="black"/>
                </a:solidFill>
                <a:latin typeface="Arial"/>
                <a:ea typeface="+mn-ea"/>
                <a:cs typeface="Arial"/>
              </a:rPr>
              <a:t>x </a:t>
            </a:r>
            <a:r>
              <a:rPr sz="2176" kern="1200" spc="-121" dirty="0">
                <a:solidFill>
                  <a:prstClr val="black"/>
                </a:solidFill>
                <a:latin typeface="Arial"/>
                <a:ea typeface="+mn-ea"/>
                <a:cs typeface="Arial"/>
              </a:rPr>
              <a:t>10</a:t>
            </a:r>
            <a:r>
              <a:rPr sz="2176" kern="1200" spc="-429" dirty="0">
                <a:solidFill>
                  <a:prstClr val="black"/>
                </a:solidFill>
                <a:latin typeface="Arial"/>
                <a:ea typeface="+mn-ea"/>
                <a:cs typeface="Arial"/>
              </a:rPr>
              <a:t> </a:t>
            </a:r>
            <a:r>
              <a:rPr sz="1904" kern="1200" spc="-81" baseline="31746" dirty="0">
                <a:solidFill>
                  <a:prstClr val="black"/>
                </a:solidFill>
                <a:latin typeface="Arial"/>
                <a:ea typeface="+mn-ea"/>
                <a:cs typeface="Arial"/>
              </a:rPr>
              <a:t>-3</a:t>
            </a:r>
            <a:endParaRPr sz="1904" kern="1200" spc="0" baseline="31746">
              <a:solidFill>
                <a:prstClr val="black"/>
              </a:solidFill>
              <a:latin typeface="Arial"/>
              <a:ea typeface="+mn-ea"/>
              <a:cs typeface="Arial"/>
            </a:endParaRPr>
          </a:p>
          <a:p>
            <a:pPr marL="429956" defTabSz="1105601" hangingPunct="1">
              <a:lnSpc>
                <a:spcPts val="798"/>
              </a:lnSpc>
              <a:spcBef>
                <a:spcPts val="0"/>
              </a:spcBef>
            </a:pPr>
            <a:r>
              <a:rPr sz="1270" kern="1200" spc="-109" dirty="0">
                <a:solidFill>
                  <a:prstClr val="black"/>
                </a:solidFill>
                <a:latin typeface="Arial"/>
                <a:ea typeface="+mn-ea"/>
                <a:cs typeface="Arial"/>
              </a:rPr>
              <a:t>c</a:t>
            </a:r>
            <a:endParaRPr sz="1270" kern="1200" spc="0">
              <a:solidFill>
                <a:prstClr val="black"/>
              </a:solidFill>
              <a:latin typeface="Arial"/>
              <a:ea typeface="+mn-ea"/>
              <a:cs typeface="Arial"/>
            </a:endParaRPr>
          </a:p>
          <a:p>
            <a:pPr marL="153556" defTabSz="1105601" hangingPunct="1">
              <a:lnSpc>
                <a:spcPts val="2303"/>
              </a:lnSpc>
              <a:spcBef>
                <a:spcPts val="0"/>
              </a:spcBef>
              <a:tabLst>
                <a:tab pos="657218" algn="l"/>
              </a:tabLst>
            </a:pPr>
            <a:r>
              <a:rPr sz="2176" b="1" kern="1200" spc="-411" dirty="0">
                <a:solidFill>
                  <a:prstClr val="black"/>
                </a:solidFill>
                <a:latin typeface="Arial"/>
                <a:ea typeface="+mn-ea"/>
                <a:cs typeface="Arial"/>
              </a:rPr>
              <a:t>L </a:t>
            </a:r>
            <a:r>
              <a:rPr sz="2176" b="1" kern="1200" spc="-320" dirty="0">
                <a:solidFill>
                  <a:prstClr val="black"/>
                </a:solidFill>
                <a:latin typeface="Arial"/>
                <a:ea typeface="+mn-ea"/>
                <a:cs typeface="Arial"/>
              </a:rPr>
              <a:t> </a:t>
            </a:r>
            <a:r>
              <a:rPr sz="2176" b="1" kern="1200" spc="-187" dirty="0">
                <a:solidFill>
                  <a:prstClr val="black"/>
                </a:solidFill>
                <a:latin typeface="Arial"/>
                <a:ea typeface="+mn-ea"/>
                <a:cs typeface="Arial"/>
              </a:rPr>
              <a:t>=	</a:t>
            </a:r>
            <a:r>
              <a:rPr sz="2176" b="1" kern="1200" spc="-97" dirty="0">
                <a:solidFill>
                  <a:prstClr val="black"/>
                </a:solidFill>
                <a:latin typeface="Arial"/>
                <a:ea typeface="+mn-ea"/>
                <a:cs typeface="Arial"/>
              </a:rPr>
              <a:t>231.1 </a:t>
            </a:r>
            <a:r>
              <a:rPr sz="2176" b="1" kern="1200" spc="-109" dirty="0">
                <a:solidFill>
                  <a:prstClr val="black"/>
                </a:solidFill>
                <a:latin typeface="Arial"/>
                <a:ea typeface="+mn-ea"/>
                <a:cs typeface="Arial"/>
              </a:rPr>
              <a:t>m, </a:t>
            </a:r>
            <a:r>
              <a:rPr sz="2176" b="1" kern="1200" spc="-351" dirty="0">
                <a:solidFill>
                  <a:prstClr val="black"/>
                </a:solidFill>
                <a:latin typeface="Arial"/>
                <a:ea typeface="+mn-ea"/>
                <a:cs typeface="Arial"/>
              </a:rPr>
              <a:t>FFA </a:t>
            </a:r>
            <a:r>
              <a:rPr sz="2176" b="1" kern="1200" spc="-187" dirty="0">
                <a:solidFill>
                  <a:prstClr val="black"/>
                </a:solidFill>
                <a:latin typeface="Arial"/>
                <a:ea typeface="+mn-ea"/>
                <a:cs typeface="Arial"/>
              </a:rPr>
              <a:t>+ </a:t>
            </a:r>
            <a:r>
              <a:rPr sz="2176" b="1" kern="1200" spc="-169" dirty="0">
                <a:solidFill>
                  <a:prstClr val="black"/>
                </a:solidFill>
                <a:latin typeface="Arial"/>
                <a:ea typeface="+mn-ea"/>
                <a:cs typeface="Arial"/>
              </a:rPr>
              <a:t>2IR </a:t>
            </a:r>
            <a:r>
              <a:rPr sz="2176" b="1" kern="1200" spc="-187" dirty="0">
                <a:solidFill>
                  <a:prstClr val="black"/>
                </a:solidFill>
                <a:latin typeface="Arial"/>
                <a:ea typeface="+mn-ea"/>
                <a:cs typeface="Arial"/>
              </a:rPr>
              <a:t>+ </a:t>
            </a:r>
            <a:r>
              <a:rPr sz="2176" b="1" kern="1200" spc="-345" dirty="0">
                <a:solidFill>
                  <a:prstClr val="black"/>
                </a:solidFill>
                <a:latin typeface="Arial"/>
                <a:ea typeface="+mn-ea"/>
                <a:cs typeface="Arial"/>
              </a:rPr>
              <a:t>RF </a:t>
            </a:r>
            <a:r>
              <a:rPr sz="2176" b="1" kern="1200" spc="-187" dirty="0">
                <a:solidFill>
                  <a:prstClr val="black"/>
                </a:solidFill>
                <a:latin typeface="Arial"/>
                <a:ea typeface="+mn-ea"/>
                <a:cs typeface="Arial"/>
              </a:rPr>
              <a:t>+</a:t>
            </a:r>
            <a:r>
              <a:rPr sz="2176" b="1" kern="1200" spc="-18" dirty="0">
                <a:solidFill>
                  <a:prstClr val="black"/>
                </a:solidFill>
                <a:latin typeface="Arial"/>
                <a:ea typeface="+mn-ea"/>
                <a:cs typeface="Arial"/>
              </a:rPr>
              <a:t> </a:t>
            </a:r>
            <a:r>
              <a:rPr sz="2176" b="1" kern="1200" spc="-133" dirty="0">
                <a:solidFill>
                  <a:prstClr val="black"/>
                </a:solidFill>
                <a:latin typeface="Arial"/>
                <a:ea typeface="+mn-ea"/>
                <a:cs typeface="Arial"/>
              </a:rPr>
              <a:t>extr.</a:t>
            </a:r>
            <a:endParaRPr sz="2176" kern="1200" spc="0">
              <a:solidFill>
                <a:prstClr val="black"/>
              </a:solidFill>
              <a:latin typeface="Arial"/>
              <a:ea typeface="+mn-ea"/>
              <a:cs typeface="Arial"/>
            </a:endParaRPr>
          </a:p>
          <a:p>
            <a:pPr marL="153556" defTabSz="1105601" hangingPunct="1">
              <a:lnSpc>
                <a:spcPts val="2539"/>
              </a:lnSpc>
              <a:spcBef>
                <a:spcPts val="0"/>
              </a:spcBef>
            </a:pPr>
            <a:r>
              <a:rPr sz="2176" kern="1200" spc="-224" dirty="0">
                <a:solidFill>
                  <a:prstClr val="black"/>
                </a:solidFill>
                <a:latin typeface="Arial"/>
                <a:ea typeface="+mn-ea"/>
                <a:cs typeface="Arial"/>
              </a:rPr>
              <a:t>IR </a:t>
            </a:r>
            <a:r>
              <a:rPr sz="2176" kern="1200" spc="580" dirty="0">
                <a:solidFill>
                  <a:prstClr val="black"/>
                </a:solidFill>
                <a:latin typeface="Arial"/>
                <a:ea typeface="+mn-ea"/>
                <a:cs typeface="Arial"/>
              </a:rPr>
              <a:t>β*</a:t>
            </a:r>
            <a:r>
              <a:rPr sz="2176" kern="1200" spc="-6" dirty="0">
                <a:solidFill>
                  <a:prstClr val="black"/>
                </a:solidFill>
                <a:latin typeface="Arial"/>
                <a:ea typeface="+mn-ea"/>
                <a:cs typeface="Arial"/>
              </a:rPr>
              <a:t> </a:t>
            </a:r>
            <a:r>
              <a:rPr sz="2176" kern="1200" spc="-187" dirty="0">
                <a:solidFill>
                  <a:prstClr val="black"/>
                </a:solidFill>
                <a:latin typeface="Arial"/>
                <a:ea typeface="+mn-ea"/>
                <a:cs typeface="Arial"/>
              </a:rPr>
              <a:t>= </a:t>
            </a:r>
            <a:r>
              <a:rPr sz="2176" kern="1200" spc="-91" dirty="0">
                <a:solidFill>
                  <a:prstClr val="black"/>
                </a:solidFill>
                <a:latin typeface="Arial"/>
                <a:ea typeface="+mn-ea"/>
                <a:cs typeface="Arial"/>
              </a:rPr>
              <a:t>0.2m </a:t>
            </a:r>
            <a:r>
              <a:rPr sz="2176" kern="1200" spc="-103" dirty="0">
                <a:solidFill>
                  <a:prstClr val="black"/>
                </a:solidFill>
                <a:latin typeface="Arial"/>
                <a:ea typeface="+mn-ea"/>
                <a:cs typeface="Arial"/>
              </a:rPr>
              <a:t>(+/-5% e.spread)</a:t>
            </a:r>
            <a:endParaRPr sz="2176" kern="1200" spc="0">
              <a:solidFill>
                <a:prstClr val="black"/>
              </a:solidFill>
              <a:latin typeface="Arial"/>
              <a:ea typeface="+mn-ea"/>
              <a:cs typeface="Arial"/>
            </a:endParaRPr>
          </a:p>
          <a:p>
            <a:pPr defTabSz="1105601" hangingPunct="1">
              <a:lnSpc>
                <a:spcPct val="100000"/>
              </a:lnSpc>
              <a:spcBef>
                <a:spcPts val="30"/>
              </a:spcBef>
            </a:pPr>
            <a:endParaRPr sz="1874" kern="1200" spc="0">
              <a:solidFill>
                <a:prstClr val="black"/>
              </a:solidFill>
              <a:latin typeface="Arial"/>
              <a:ea typeface="+mn-ea"/>
              <a:cs typeface="Arial"/>
            </a:endParaRPr>
          </a:p>
          <a:p>
            <a:pPr marL="153556" marR="21498" defTabSz="1105601" hangingPunct="1">
              <a:lnSpc>
                <a:spcPts val="2188"/>
              </a:lnSpc>
              <a:spcBef>
                <a:spcPts val="6"/>
              </a:spcBef>
            </a:pPr>
            <a:r>
              <a:rPr sz="2176" kern="1200" spc="-60" dirty="0">
                <a:solidFill>
                  <a:prstClr val="black"/>
                </a:solidFill>
                <a:latin typeface="Arial"/>
                <a:ea typeface="+mn-ea"/>
                <a:cs typeface="Arial"/>
              </a:rPr>
              <a:t>Aperture </a:t>
            </a:r>
            <a:r>
              <a:rPr sz="2176" kern="1200" spc="-157" dirty="0">
                <a:solidFill>
                  <a:prstClr val="black"/>
                </a:solidFill>
                <a:latin typeface="Arial"/>
                <a:ea typeface="+mn-ea"/>
                <a:cs typeface="Arial"/>
              </a:rPr>
              <a:t>Radius </a:t>
            </a:r>
            <a:r>
              <a:rPr sz="2176" kern="1200" spc="-24" dirty="0">
                <a:solidFill>
                  <a:prstClr val="black"/>
                </a:solidFill>
                <a:latin typeface="Arial"/>
                <a:ea typeface="+mn-ea"/>
                <a:cs typeface="Arial"/>
              </a:rPr>
              <a:t>: </a:t>
            </a:r>
            <a:r>
              <a:rPr sz="2176" kern="1200" spc="-85" dirty="0">
                <a:solidFill>
                  <a:prstClr val="black"/>
                </a:solidFill>
                <a:latin typeface="Arial"/>
                <a:ea typeface="+mn-ea"/>
                <a:cs typeface="Arial"/>
              </a:rPr>
              <a:t>4mm </a:t>
            </a:r>
            <a:r>
              <a:rPr sz="2176" kern="1200" spc="-224" dirty="0">
                <a:solidFill>
                  <a:prstClr val="black"/>
                </a:solidFill>
                <a:latin typeface="Arial"/>
                <a:ea typeface="+mn-ea"/>
                <a:cs typeface="Arial"/>
              </a:rPr>
              <a:t>IR </a:t>
            </a:r>
            <a:r>
              <a:rPr sz="2176" kern="1200" spc="-187" dirty="0">
                <a:solidFill>
                  <a:prstClr val="black"/>
                </a:solidFill>
                <a:latin typeface="Arial"/>
                <a:ea typeface="+mn-ea"/>
                <a:cs typeface="Arial"/>
              </a:rPr>
              <a:t>+ </a:t>
            </a:r>
            <a:r>
              <a:rPr sz="2176" kern="1200" spc="-127" dirty="0">
                <a:solidFill>
                  <a:prstClr val="black"/>
                </a:solidFill>
                <a:latin typeface="Arial"/>
                <a:ea typeface="+mn-ea"/>
                <a:cs typeface="Arial"/>
              </a:rPr>
              <a:t>1cm </a:t>
            </a:r>
            <a:r>
              <a:rPr sz="2176" kern="1200" spc="-121" dirty="0">
                <a:solidFill>
                  <a:prstClr val="black"/>
                </a:solidFill>
                <a:latin typeface="Arial"/>
                <a:ea typeface="+mn-ea"/>
                <a:cs typeface="Arial"/>
              </a:rPr>
              <a:t>else  </a:t>
            </a:r>
            <a:r>
              <a:rPr sz="2176" kern="1200" spc="-103" dirty="0">
                <a:solidFill>
                  <a:prstClr val="black"/>
                </a:solidFill>
                <a:latin typeface="Arial"/>
                <a:ea typeface="+mn-ea"/>
                <a:cs typeface="Arial"/>
              </a:rPr>
              <a:t>Dispersion: </a:t>
            </a:r>
            <a:r>
              <a:rPr sz="2176" kern="1200" spc="-91" dirty="0">
                <a:solidFill>
                  <a:prstClr val="black"/>
                </a:solidFill>
                <a:latin typeface="Arial"/>
                <a:ea typeface="+mn-ea"/>
                <a:cs typeface="Arial"/>
              </a:rPr>
              <a:t>0.06m*5% </a:t>
            </a:r>
            <a:r>
              <a:rPr sz="2176" kern="1200" spc="-187" dirty="0">
                <a:solidFill>
                  <a:prstClr val="black"/>
                </a:solidFill>
                <a:latin typeface="Arial"/>
                <a:ea typeface="+mn-ea"/>
                <a:cs typeface="Arial"/>
              </a:rPr>
              <a:t>= </a:t>
            </a:r>
            <a:r>
              <a:rPr sz="2176" kern="1200" spc="-109" dirty="0">
                <a:solidFill>
                  <a:prstClr val="black"/>
                </a:solidFill>
                <a:latin typeface="Arial"/>
                <a:ea typeface="+mn-ea"/>
                <a:cs typeface="Arial"/>
              </a:rPr>
              <a:t>3 </a:t>
            </a:r>
            <a:r>
              <a:rPr sz="2176" kern="1200" spc="-73" dirty="0">
                <a:solidFill>
                  <a:prstClr val="black"/>
                </a:solidFill>
                <a:latin typeface="Arial"/>
                <a:ea typeface="+mn-ea"/>
                <a:cs typeface="Arial"/>
              </a:rPr>
              <a:t>mm,  </a:t>
            </a:r>
            <a:r>
              <a:rPr sz="2176" kern="1200" spc="-138" dirty="0">
                <a:solidFill>
                  <a:prstClr val="black"/>
                </a:solidFill>
                <a:latin typeface="Arial"/>
                <a:ea typeface="+mn-ea"/>
                <a:cs typeface="Arial"/>
              </a:rPr>
              <a:t>Cavity, </a:t>
            </a:r>
            <a:r>
              <a:rPr sz="2176" kern="1200" spc="-115" dirty="0">
                <a:solidFill>
                  <a:prstClr val="black"/>
                </a:solidFill>
                <a:latin typeface="Arial"/>
                <a:ea typeface="+mn-ea"/>
                <a:cs typeface="Arial"/>
              </a:rPr>
              <a:t>h=600, </a:t>
            </a:r>
            <a:r>
              <a:rPr sz="2176" kern="1200" spc="-121" dirty="0">
                <a:solidFill>
                  <a:prstClr val="black"/>
                </a:solidFill>
                <a:latin typeface="Arial"/>
                <a:ea typeface="+mn-ea"/>
                <a:cs typeface="Arial"/>
              </a:rPr>
              <a:t>782MHz,</a:t>
            </a:r>
            <a:r>
              <a:rPr sz="2176" kern="1200" spc="-133" dirty="0">
                <a:solidFill>
                  <a:prstClr val="black"/>
                </a:solidFill>
                <a:latin typeface="Arial"/>
                <a:ea typeface="+mn-ea"/>
                <a:cs typeface="Arial"/>
              </a:rPr>
              <a:t> </a:t>
            </a:r>
            <a:r>
              <a:rPr sz="2176" kern="1200" spc="-103" dirty="0">
                <a:solidFill>
                  <a:prstClr val="black"/>
                </a:solidFill>
                <a:latin typeface="Arial"/>
                <a:ea typeface="+mn-ea"/>
                <a:cs typeface="Arial"/>
              </a:rPr>
              <a:t>150MV</a:t>
            </a:r>
            <a:endParaRPr sz="2176" kern="1200" spc="0">
              <a:solidFill>
                <a:prstClr val="black"/>
              </a:solidFill>
              <a:latin typeface="Arial"/>
              <a:ea typeface="+mn-ea"/>
              <a:cs typeface="Arial"/>
            </a:endParaRPr>
          </a:p>
          <a:p>
            <a:pPr marL="153556" defTabSz="1105601" hangingPunct="1">
              <a:lnSpc>
                <a:spcPts val="2188"/>
              </a:lnSpc>
              <a:spcBef>
                <a:spcPts val="0"/>
              </a:spcBef>
            </a:pPr>
            <a:r>
              <a:rPr sz="2176" b="1" kern="1200" spc="-212" dirty="0">
                <a:solidFill>
                  <a:prstClr val="black"/>
                </a:solidFill>
                <a:latin typeface="Arial"/>
                <a:ea typeface="+mn-ea"/>
                <a:cs typeface="Arial"/>
              </a:rPr>
              <a:t>→ </a:t>
            </a:r>
            <a:r>
              <a:rPr sz="2176" b="1" kern="1200" spc="-67" dirty="0">
                <a:solidFill>
                  <a:prstClr val="black"/>
                </a:solidFill>
                <a:latin typeface="Arial"/>
                <a:ea typeface="+mn-ea"/>
                <a:cs typeface="Arial"/>
              </a:rPr>
              <a:t>Mom. </a:t>
            </a:r>
            <a:r>
              <a:rPr sz="2176" b="1" kern="1200" spc="-187" dirty="0">
                <a:solidFill>
                  <a:prstClr val="black"/>
                </a:solidFill>
                <a:latin typeface="Arial"/>
                <a:ea typeface="+mn-ea"/>
                <a:cs typeface="Arial"/>
              </a:rPr>
              <a:t>Accept ~</a:t>
            </a:r>
            <a:r>
              <a:rPr sz="2176" b="1" kern="1200" spc="-6" dirty="0">
                <a:solidFill>
                  <a:prstClr val="black"/>
                </a:solidFill>
                <a:latin typeface="Arial"/>
                <a:ea typeface="+mn-ea"/>
                <a:cs typeface="Arial"/>
              </a:rPr>
              <a:t> </a:t>
            </a:r>
            <a:r>
              <a:rPr sz="2176" b="1" kern="1200" spc="-79" dirty="0">
                <a:solidFill>
                  <a:prstClr val="black"/>
                </a:solidFill>
                <a:latin typeface="Arial"/>
                <a:ea typeface="+mn-ea"/>
                <a:cs typeface="Arial"/>
              </a:rPr>
              <a:t>+/-5%</a:t>
            </a:r>
            <a:endParaRPr sz="2176" kern="1200" spc="0">
              <a:solidFill>
                <a:prstClr val="black"/>
              </a:solidFill>
              <a:latin typeface="Arial"/>
              <a:ea typeface="+mn-ea"/>
              <a:cs typeface="Arial"/>
            </a:endParaRPr>
          </a:p>
        </p:txBody>
      </p:sp>
      <p:sp>
        <p:nvSpPr>
          <p:cNvPr id="5" name="object 5"/>
          <p:cNvSpPr/>
          <p:nvPr/>
        </p:nvSpPr>
        <p:spPr>
          <a:xfrm>
            <a:off x="173646" y="1431189"/>
            <a:ext cx="6948669" cy="5123056"/>
          </a:xfrm>
          <a:prstGeom prst="rect">
            <a:avLst/>
          </a:prstGeom>
          <a:blipFill>
            <a:blip r:embed="rId2"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
        <p:nvSpPr>
          <p:cNvPr id="6" name="object 6"/>
          <p:cNvSpPr/>
          <p:nvPr/>
        </p:nvSpPr>
        <p:spPr>
          <a:xfrm>
            <a:off x="7785415" y="4305566"/>
            <a:ext cx="2903536" cy="2146821"/>
          </a:xfrm>
          <a:prstGeom prst="rect">
            <a:avLst/>
          </a:prstGeom>
          <a:blipFill>
            <a:blip r:embed="rId3"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Tree>
    <p:extLst>
      <p:ext uri="{BB962C8B-B14F-4D97-AF65-F5344CB8AC3E}">
        <p14:creationId xmlns:p14="http://schemas.microsoft.com/office/powerpoint/2010/main" val="1338765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990628" y="56126"/>
            <a:ext cx="1910950" cy="685368"/>
          </a:xfrm>
          <a:prstGeom prst="rect">
            <a:avLst/>
          </a:prstGeom>
        </p:spPr>
        <p:txBody>
          <a:bodyPr vert="horz" wrap="square" lIns="0" tIns="15355" rIns="0" bIns="0" rtlCol="0">
            <a:spAutoFit/>
          </a:bodyPr>
          <a:lstStyle/>
          <a:p>
            <a:pPr marL="15356">
              <a:spcBef>
                <a:spcPts val="121"/>
              </a:spcBef>
            </a:pPr>
            <a:r>
              <a:rPr sz="4353" spc="-550" dirty="0"/>
              <a:t>B</a:t>
            </a:r>
            <a:r>
              <a:rPr sz="4353" spc="-417" dirty="0"/>
              <a:t>U</a:t>
            </a:r>
            <a:r>
              <a:rPr sz="4353" spc="-411" dirty="0"/>
              <a:t>D</a:t>
            </a:r>
            <a:r>
              <a:rPr sz="4353" spc="-774" dirty="0"/>
              <a:t>G</a:t>
            </a:r>
            <a:r>
              <a:rPr sz="4353" spc="-677" dirty="0"/>
              <a:t>E</a:t>
            </a:r>
            <a:r>
              <a:rPr sz="4353" spc="-538" dirty="0"/>
              <a:t>T</a:t>
            </a:r>
            <a:endParaRPr sz="4353"/>
          </a:p>
        </p:txBody>
      </p:sp>
      <p:sp>
        <p:nvSpPr>
          <p:cNvPr id="3" name="object 3"/>
          <p:cNvSpPr txBox="1"/>
          <p:nvPr/>
        </p:nvSpPr>
        <p:spPr>
          <a:xfrm>
            <a:off x="594445" y="1031133"/>
            <a:ext cx="5714424" cy="462102"/>
          </a:xfrm>
          <a:prstGeom prst="rect">
            <a:avLst/>
          </a:prstGeom>
        </p:spPr>
        <p:txBody>
          <a:bodyPr vert="horz" wrap="square" lIns="0" tIns="15355" rIns="0" bIns="0" rtlCol="0">
            <a:spAutoFit/>
          </a:bodyPr>
          <a:lstStyle/>
          <a:p>
            <a:pPr marL="15356" defTabSz="1105601" hangingPunct="1">
              <a:lnSpc>
                <a:spcPct val="100000"/>
              </a:lnSpc>
              <a:spcBef>
                <a:spcPts val="121"/>
              </a:spcBef>
            </a:pPr>
            <a:r>
              <a:rPr sz="2902" kern="1200" spc="-151" dirty="0">
                <a:solidFill>
                  <a:prstClr val="black"/>
                </a:solidFill>
                <a:latin typeface="Arial"/>
                <a:ea typeface="+mn-ea"/>
                <a:cs typeface="Arial"/>
              </a:rPr>
              <a:t>2019</a:t>
            </a:r>
            <a:r>
              <a:rPr sz="2902" kern="1200" spc="-169" dirty="0">
                <a:solidFill>
                  <a:prstClr val="black"/>
                </a:solidFill>
                <a:latin typeface="Arial"/>
                <a:ea typeface="+mn-ea"/>
                <a:cs typeface="Arial"/>
              </a:rPr>
              <a:t> </a:t>
            </a:r>
            <a:r>
              <a:rPr sz="2902" kern="1200" spc="-30" dirty="0">
                <a:solidFill>
                  <a:prstClr val="black"/>
                </a:solidFill>
                <a:latin typeface="Arial"/>
                <a:ea typeface="+mn-ea"/>
                <a:cs typeface="Arial"/>
              </a:rPr>
              <a:t>:</a:t>
            </a:r>
            <a:r>
              <a:rPr sz="2902" kern="1200" spc="-163" dirty="0">
                <a:solidFill>
                  <a:prstClr val="black"/>
                </a:solidFill>
                <a:latin typeface="Arial"/>
                <a:ea typeface="+mn-ea"/>
                <a:cs typeface="Arial"/>
              </a:rPr>
              <a:t> </a:t>
            </a:r>
            <a:r>
              <a:rPr sz="2902" kern="1200" spc="-79" dirty="0">
                <a:solidFill>
                  <a:prstClr val="black"/>
                </a:solidFill>
                <a:latin typeface="Arial"/>
                <a:ea typeface="+mn-ea"/>
                <a:cs typeface="Arial"/>
              </a:rPr>
              <a:t>extract</a:t>
            </a:r>
            <a:r>
              <a:rPr sz="2902" kern="1200" spc="-163" dirty="0">
                <a:solidFill>
                  <a:prstClr val="black"/>
                </a:solidFill>
                <a:latin typeface="Arial"/>
                <a:ea typeface="+mn-ea"/>
                <a:cs typeface="Arial"/>
              </a:rPr>
              <a:t> </a:t>
            </a:r>
            <a:r>
              <a:rPr sz="2902" kern="1200" spc="-30" dirty="0">
                <a:solidFill>
                  <a:prstClr val="black"/>
                </a:solidFill>
                <a:latin typeface="Arial"/>
                <a:ea typeface="+mn-ea"/>
                <a:cs typeface="Arial"/>
              </a:rPr>
              <a:t>from</a:t>
            </a:r>
            <a:r>
              <a:rPr sz="2902" kern="1200" spc="-163" dirty="0">
                <a:solidFill>
                  <a:prstClr val="black"/>
                </a:solidFill>
                <a:latin typeface="Arial"/>
                <a:ea typeface="+mn-ea"/>
                <a:cs typeface="Arial"/>
              </a:rPr>
              <a:t> </a:t>
            </a:r>
            <a:r>
              <a:rPr sz="2902" kern="1200" spc="-30" dirty="0">
                <a:solidFill>
                  <a:prstClr val="black"/>
                </a:solidFill>
                <a:latin typeface="Arial"/>
                <a:ea typeface="+mn-ea"/>
                <a:cs typeface="Arial"/>
              </a:rPr>
              <a:t>report</a:t>
            </a:r>
            <a:r>
              <a:rPr sz="2902" kern="1200" spc="-151" dirty="0">
                <a:solidFill>
                  <a:prstClr val="black"/>
                </a:solidFill>
                <a:latin typeface="Arial"/>
                <a:ea typeface="+mn-ea"/>
                <a:cs typeface="Arial"/>
              </a:rPr>
              <a:t> </a:t>
            </a:r>
            <a:r>
              <a:rPr sz="2902" kern="1200" spc="24" dirty="0">
                <a:solidFill>
                  <a:prstClr val="black"/>
                </a:solidFill>
                <a:latin typeface="Arial"/>
                <a:ea typeface="+mn-ea"/>
                <a:cs typeface="Arial"/>
              </a:rPr>
              <a:t>to</a:t>
            </a:r>
            <a:r>
              <a:rPr sz="2902" kern="1200" spc="-169" dirty="0">
                <a:solidFill>
                  <a:prstClr val="black"/>
                </a:solidFill>
                <a:latin typeface="Arial"/>
                <a:ea typeface="+mn-ea"/>
                <a:cs typeface="Arial"/>
              </a:rPr>
              <a:t> </a:t>
            </a:r>
            <a:r>
              <a:rPr sz="2902" kern="1200" spc="-127" dirty="0">
                <a:solidFill>
                  <a:prstClr val="black"/>
                </a:solidFill>
                <a:latin typeface="Arial"/>
                <a:ea typeface="+mn-ea"/>
                <a:cs typeface="Arial"/>
              </a:rPr>
              <a:t>referees.</a:t>
            </a:r>
            <a:endParaRPr sz="2902" kern="1200" spc="0">
              <a:solidFill>
                <a:prstClr val="black"/>
              </a:solidFill>
              <a:latin typeface="Arial"/>
              <a:ea typeface="+mn-ea"/>
              <a:cs typeface="Arial"/>
            </a:endParaRPr>
          </a:p>
        </p:txBody>
      </p:sp>
      <p:sp>
        <p:nvSpPr>
          <p:cNvPr id="4" name="object 4"/>
          <p:cNvSpPr txBox="1"/>
          <p:nvPr/>
        </p:nvSpPr>
        <p:spPr>
          <a:xfrm>
            <a:off x="594445" y="4349583"/>
            <a:ext cx="10244197" cy="1590616"/>
          </a:xfrm>
          <a:prstGeom prst="rect">
            <a:avLst/>
          </a:prstGeom>
        </p:spPr>
        <p:txBody>
          <a:bodyPr vert="horz" wrap="square" lIns="0" tIns="15355" rIns="0" bIns="0" rtlCol="0">
            <a:spAutoFit/>
          </a:bodyPr>
          <a:lstStyle/>
          <a:p>
            <a:pPr marL="15356" defTabSz="1105601" hangingPunct="1">
              <a:lnSpc>
                <a:spcPct val="100000"/>
              </a:lnSpc>
              <a:spcBef>
                <a:spcPts val="121"/>
              </a:spcBef>
            </a:pPr>
            <a:r>
              <a:rPr sz="2902" kern="1200" spc="-151" dirty="0">
                <a:solidFill>
                  <a:prstClr val="black"/>
                </a:solidFill>
                <a:latin typeface="Arial"/>
                <a:ea typeface="+mn-ea"/>
                <a:cs typeface="Arial"/>
              </a:rPr>
              <a:t>2020</a:t>
            </a:r>
            <a:endParaRPr sz="2902" kern="1200" spc="0">
              <a:solidFill>
                <a:prstClr val="black"/>
              </a:solidFill>
              <a:latin typeface="Arial"/>
              <a:ea typeface="+mn-ea"/>
              <a:cs typeface="Arial"/>
            </a:endParaRPr>
          </a:p>
          <a:p>
            <a:pPr marL="15356" defTabSz="1105601" hangingPunct="1">
              <a:lnSpc>
                <a:spcPts val="2400"/>
              </a:lnSpc>
              <a:spcBef>
                <a:spcPts val="1802"/>
              </a:spcBef>
            </a:pPr>
            <a:r>
              <a:rPr sz="2176" kern="1200" spc="-138" dirty="0">
                <a:solidFill>
                  <a:prstClr val="black"/>
                </a:solidFill>
                <a:latin typeface="Arial"/>
                <a:ea typeface="+mn-ea"/>
                <a:cs typeface="Arial"/>
              </a:rPr>
              <a:t>Assigned </a:t>
            </a:r>
            <a:r>
              <a:rPr sz="2176" kern="1200" spc="-218" dirty="0">
                <a:solidFill>
                  <a:prstClr val="black"/>
                </a:solidFill>
                <a:latin typeface="Arial"/>
                <a:ea typeface="+mn-ea"/>
                <a:cs typeface="Arial"/>
              </a:rPr>
              <a:t>10kEUR </a:t>
            </a:r>
            <a:r>
              <a:rPr sz="2176" kern="1200" spc="-6" dirty="0">
                <a:solidFill>
                  <a:prstClr val="black"/>
                </a:solidFill>
                <a:latin typeface="Arial"/>
                <a:ea typeface="+mn-ea"/>
                <a:cs typeface="Arial"/>
              </a:rPr>
              <a:t>for </a:t>
            </a:r>
            <a:r>
              <a:rPr sz="2176" kern="1200" spc="-115" dirty="0">
                <a:solidFill>
                  <a:prstClr val="black"/>
                </a:solidFill>
                <a:latin typeface="Arial"/>
                <a:ea typeface="+mn-ea"/>
                <a:cs typeface="Arial"/>
              </a:rPr>
              <a:t>missions, </a:t>
            </a:r>
            <a:r>
              <a:rPr sz="2176" kern="1200" spc="-24" dirty="0">
                <a:solidFill>
                  <a:prstClr val="black"/>
                </a:solidFill>
                <a:latin typeface="Arial"/>
                <a:ea typeface="+mn-ea"/>
                <a:cs typeface="Arial"/>
              </a:rPr>
              <a:t>but, </a:t>
            </a:r>
            <a:r>
              <a:rPr sz="2176" kern="1200" spc="-6" dirty="0">
                <a:solidFill>
                  <a:prstClr val="black"/>
                </a:solidFill>
                <a:latin typeface="Arial"/>
                <a:ea typeface="+mn-ea"/>
                <a:cs typeface="Arial"/>
              </a:rPr>
              <a:t>not </a:t>
            </a:r>
            <a:r>
              <a:rPr sz="2176" kern="1200" spc="-133" dirty="0">
                <a:solidFill>
                  <a:prstClr val="black"/>
                </a:solidFill>
                <a:latin typeface="Arial"/>
                <a:ea typeface="+mn-ea"/>
                <a:cs typeface="Arial"/>
              </a:rPr>
              <a:t>used </a:t>
            </a:r>
            <a:r>
              <a:rPr sz="2176" kern="1200" spc="-145" dirty="0">
                <a:solidFill>
                  <a:prstClr val="black"/>
                </a:solidFill>
                <a:latin typeface="Arial"/>
                <a:ea typeface="+mn-ea"/>
                <a:cs typeface="Arial"/>
              </a:rPr>
              <a:t>because </a:t>
            </a:r>
            <a:r>
              <a:rPr sz="2176" kern="1200" spc="-6" dirty="0">
                <a:solidFill>
                  <a:prstClr val="black"/>
                </a:solidFill>
                <a:latin typeface="Arial"/>
                <a:ea typeface="+mn-ea"/>
                <a:cs typeface="Arial"/>
              </a:rPr>
              <a:t>of </a:t>
            </a:r>
            <a:r>
              <a:rPr sz="2176" kern="1200" spc="-212" dirty="0">
                <a:solidFill>
                  <a:prstClr val="black"/>
                </a:solidFill>
                <a:latin typeface="Arial"/>
                <a:ea typeface="+mn-ea"/>
                <a:cs typeface="Arial"/>
              </a:rPr>
              <a:t>COVID19</a:t>
            </a:r>
            <a:r>
              <a:rPr sz="2176" kern="1200" spc="-363" dirty="0">
                <a:solidFill>
                  <a:prstClr val="black"/>
                </a:solidFill>
                <a:latin typeface="Arial"/>
                <a:ea typeface="+mn-ea"/>
                <a:cs typeface="Arial"/>
              </a:rPr>
              <a:t> </a:t>
            </a:r>
            <a:r>
              <a:rPr sz="2176" kern="1200" spc="-127" dirty="0">
                <a:solidFill>
                  <a:prstClr val="black"/>
                </a:solidFill>
                <a:latin typeface="Arial"/>
                <a:ea typeface="+mn-ea"/>
                <a:cs typeface="Arial"/>
              </a:rPr>
              <a:t>emergency.</a:t>
            </a:r>
            <a:endParaRPr sz="2176" kern="1200" spc="0">
              <a:solidFill>
                <a:prstClr val="black"/>
              </a:solidFill>
              <a:latin typeface="Arial"/>
              <a:ea typeface="+mn-ea"/>
              <a:cs typeface="Arial"/>
            </a:endParaRPr>
          </a:p>
          <a:p>
            <a:pPr marL="15356" marR="6142" defTabSz="1105601" hangingPunct="1">
              <a:lnSpc>
                <a:spcPts val="2188"/>
              </a:lnSpc>
              <a:spcBef>
                <a:spcPts val="212"/>
              </a:spcBef>
            </a:pPr>
            <a:r>
              <a:rPr sz="2176" kern="1200" spc="-218" dirty="0">
                <a:solidFill>
                  <a:prstClr val="black"/>
                </a:solidFill>
                <a:latin typeface="Arial"/>
                <a:ea typeface="+mn-ea"/>
                <a:cs typeface="Arial"/>
              </a:rPr>
              <a:t>NO </a:t>
            </a:r>
            <a:r>
              <a:rPr sz="2176" kern="1200" spc="-79" dirty="0">
                <a:solidFill>
                  <a:prstClr val="black"/>
                </a:solidFill>
                <a:latin typeface="Arial"/>
                <a:ea typeface="+mn-ea"/>
                <a:cs typeface="Arial"/>
              </a:rPr>
              <a:t>date </a:t>
            </a:r>
            <a:r>
              <a:rPr sz="2176" kern="1200" spc="-157" dirty="0">
                <a:solidFill>
                  <a:prstClr val="black"/>
                </a:solidFill>
                <a:latin typeface="Arial"/>
                <a:ea typeface="+mn-ea"/>
                <a:cs typeface="Arial"/>
              </a:rPr>
              <a:t>has </a:t>
            </a:r>
            <a:r>
              <a:rPr sz="2176" kern="1200" spc="-103" dirty="0">
                <a:solidFill>
                  <a:prstClr val="black"/>
                </a:solidFill>
                <a:latin typeface="Arial"/>
                <a:ea typeface="+mn-ea"/>
                <a:cs typeface="Arial"/>
              </a:rPr>
              <a:t>been </a:t>
            </a:r>
            <a:r>
              <a:rPr sz="2176" kern="1200" spc="-73" dirty="0">
                <a:solidFill>
                  <a:prstClr val="black"/>
                </a:solidFill>
                <a:latin typeface="Arial"/>
                <a:ea typeface="+mn-ea"/>
                <a:cs typeface="Arial"/>
              </a:rPr>
              <a:t>fixed </a:t>
            </a:r>
            <a:r>
              <a:rPr sz="2176" kern="1200" spc="-54" dirty="0">
                <a:solidFill>
                  <a:prstClr val="black"/>
                </a:solidFill>
                <a:latin typeface="Arial"/>
                <a:ea typeface="+mn-ea"/>
                <a:cs typeface="Arial"/>
              </a:rPr>
              <a:t>yet </a:t>
            </a:r>
            <a:r>
              <a:rPr sz="2176" kern="1200" spc="18" dirty="0">
                <a:solidFill>
                  <a:prstClr val="black"/>
                </a:solidFill>
                <a:latin typeface="Arial"/>
                <a:ea typeface="+mn-ea"/>
                <a:cs typeface="Arial"/>
              </a:rPr>
              <a:t>to </a:t>
            </a:r>
            <a:r>
              <a:rPr sz="2176" kern="1200" spc="-91" dirty="0">
                <a:solidFill>
                  <a:prstClr val="black"/>
                </a:solidFill>
                <a:latin typeface="Arial"/>
                <a:ea typeface="+mn-ea"/>
                <a:cs typeface="Arial"/>
              </a:rPr>
              <a:t>retake </a:t>
            </a:r>
            <a:r>
              <a:rPr sz="2176" kern="1200" spc="-121" dirty="0">
                <a:solidFill>
                  <a:prstClr val="black"/>
                </a:solidFill>
                <a:latin typeface="Arial"/>
                <a:ea typeface="+mn-ea"/>
                <a:cs typeface="Arial"/>
              </a:rPr>
              <a:t>missions </a:t>
            </a:r>
            <a:r>
              <a:rPr sz="2176" kern="1200" spc="-145" dirty="0">
                <a:solidFill>
                  <a:prstClr val="black"/>
                </a:solidFill>
                <a:latin typeface="Arial"/>
                <a:ea typeface="+mn-ea"/>
                <a:cs typeface="Arial"/>
              </a:rPr>
              <a:t>because </a:t>
            </a:r>
            <a:r>
              <a:rPr sz="2176" kern="1200" spc="-60" dirty="0">
                <a:solidFill>
                  <a:prstClr val="black"/>
                </a:solidFill>
                <a:latin typeface="Arial"/>
                <a:ea typeface="+mn-ea"/>
                <a:cs typeface="Arial"/>
              </a:rPr>
              <a:t>I </a:t>
            </a:r>
            <a:r>
              <a:rPr sz="2176" kern="1200" spc="-121" dirty="0">
                <a:solidFill>
                  <a:prstClr val="black"/>
                </a:solidFill>
                <a:latin typeface="Arial"/>
                <a:ea typeface="+mn-ea"/>
                <a:cs typeface="Arial"/>
              </a:rPr>
              <a:t>am </a:t>
            </a:r>
            <a:r>
              <a:rPr sz="2176" kern="1200" spc="-115" dirty="0">
                <a:solidFill>
                  <a:prstClr val="black"/>
                </a:solidFill>
                <a:latin typeface="Arial"/>
                <a:ea typeface="+mn-ea"/>
                <a:cs typeface="Arial"/>
              </a:rPr>
              <a:t>an </a:t>
            </a:r>
            <a:r>
              <a:rPr sz="2176" kern="1200" spc="-54" dirty="0">
                <a:solidFill>
                  <a:prstClr val="black"/>
                </a:solidFill>
                <a:latin typeface="Arial"/>
                <a:ea typeface="+mn-ea"/>
                <a:cs typeface="Arial"/>
              </a:rPr>
              <a:t>immigrant </a:t>
            </a:r>
            <a:r>
              <a:rPr sz="2176" kern="1200" spc="-103" dirty="0">
                <a:solidFill>
                  <a:prstClr val="black"/>
                </a:solidFill>
                <a:latin typeface="Arial"/>
                <a:ea typeface="+mn-ea"/>
                <a:cs typeface="Arial"/>
              </a:rPr>
              <a:t>and </a:t>
            </a:r>
            <a:r>
              <a:rPr sz="2176" kern="1200" spc="-48" dirty="0">
                <a:solidFill>
                  <a:prstClr val="black"/>
                </a:solidFill>
                <a:latin typeface="Arial"/>
                <a:ea typeface="+mn-ea"/>
                <a:cs typeface="Arial"/>
              </a:rPr>
              <a:t>all</a:t>
            </a:r>
            <a:r>
              <a:rPr sz="2176" kern="1200" spc="-272" dirty="0">
                <a:solidFill>
                  <a:prstClr val="black"/>
                </a:solidFill>
                <a:latin typeface="Arial"/>
                <a:ea typeface="+mn-ea"/>
                <a:cs typeface="Arial"/>
              </a:rPr>
              <a:t> </a:t>
            </a:r>
            <a:r>
              <a:rPr sz="2176" kern="1200" spc="-73" dirty="0">
                <a:solidFill>
                  <a:prstClr val="black"/>
                </a:solidFill>
                <a:latin typeface="Arial"/>
                <a:ea typeface="+mn-ea"/>
                <a:cs typeface="Arial"/>
              </a:rPr>
              <a:t>document  </a:t>
            </a:r>
            <a:r>
              <a:rPr sz="2176" kern="1200" spc="-103" dirty="0">
                <a:solidFill>
                  <a:prstClr val="black"/>
                </a:solidFill>
                <a:latin typeface="Arial"/>
                <a:ea typeface="+mn-ea"/>
                <a:cs typeface="Arial"/>
              </a:rPr>
              <a:t>renewals </a:t>
            </a:r>
            <a:r>
              <a:rPr sz="2176" kern="1200" spc="-138" dirty="0">
                <a:solidFill>
                  <a:prstClr val="black"/>
                </a:solidFill>
                <a:latin typeface="Arial"/>
                <a:ea typeface="+mn-ea"/>
                <a:cs typeface="Arial"/>
              </a:rPr>
              <a:t>have </a:t>
            </a:r>
            <a:r>
              <a:rPr sz="2176" kern="1200" spc="-103" dirty="0">
                <a:solidFill>
                  <a:prstClr val="black"/>
                </a:solidFill>
                <a:latin typeface="Arial"/>
                <a:ea typeface="+mn-ea"/>
                <a:cs typeface="Arial"/>
              </a:rPr>
              <a:t>been </a:t>
            </a:r>
            <a:r>
              <a:rPr sz="2176" kern="1200" spc="-79" dirty="0">
                <a:solidFill>
                  <a:prstClr val="black"/>
                </a:solidFill>
                <a:latin typeface="Arial"/>
                <a:ea typeface="+mn-ea"/>
                <a:cs typeface="Arial"/>
              </a:rPr>
              <a:t>postponed </a:t>
            </a:r>
            <a:r>
              <a:rPr sz="2176" kern="1200" spc="-6" dirty="0">
                <a:solidFill>
                  <a:prstClr val="black"/>
                </a:solidFill>
                <a:latin typeface="Arial"/>
                <a:ea typeface="+mn-ea"/>
                <a:cs typeface="Arial"/>
              </a:rPr>
              <a:t>until </a:t>
            </a:r>
            <a:r>
              <a:rPr sz="2176" kern="1200" spc="-54" dirty="0">
                <a:solidFill>
                  <a:prstClr val="black"/>
                </a:solidFill>
                <a:latin typeface="Arial"/>
                <a:ea typeface="+mn-ea"/>
                <a:cs typeface="Arial"/>
              </a:rPr>
              <a:t>late </a:t>
            </a:r>
            <a:r>
              <a:rPr sz="2176" kern="1200" spc="-73" dirty="0">
                <a:solidFill>
                  <a:prstClr val="black"/>
                </a:solidFill>
                <a:latin typeface="Arial"/>
                <a:ea typeface="+mn-ea"/>
                <a:cs typeface="Arial"/>
              </a:rPr>
              <a:t>months</a:t>
            </a:r>
            <a:r>
              <a:rPr sz="2176" kern="1200" spc="-345" dirty="0">
                <a:solidFill>
                  <a:prstClr val="black"/>
                </a:solidFill>
                <a:latin typeface="Arial"/>
                <a:ea typeface="+mn-ea"/>
                <a:cs typeface="Arial"/>
              </a:rPr>
              <a:t> </a:t>
            </a:r>
            <a:r>
              <a:rPr sz="2176" kern="1200" spc="-103" dirty="0">
                <a:solidFill>
                  <a:prstClr val="black"/>
                </a:solidFill>
                <a:latin typeface="Arial"/>
                <a:ea typeface="+mn-ea"/>
                <a:cs typeface="Arial"/>
              </a:rPr>
              <a:t>2020.</a:t>
            </a:r>
            <a:endParaRPr sz="2176" kern="1200" spc="0">
              <a:solidFill>
                <a:prstClr val="black"/>
              </a:solidFill>
              <a:latin typeface="Arial"/>
              <a:ea typeface="+mn-ea"/>
              <a:cs typeface="Arial"/>
            </a:endParaRPr>
          </a:p>
        </p:txBody>
      </p:sp>
      <p:sp>
        <p:nvSpPr>
          <p:cNvPr id="5" name="object 5"/>
          <p:cNvSpPr/>
          <p:nvPr/>
        </p:nvSpPr>
        <p:spPr>
          <a:xfrm>
            <a:off x="211819" y="1881567"/>
            <a:ext cx="11791953" cy="1926663"/>
          </a:xfrm>
          <a:prstGeom prst="rect">
            <a:avLst/>
          </a:prstGeom>
          <a:blipFill>
            <a:blip r:embed="rId2"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Tree>
    <p:extLst>
      <p:ext uri="{BB962C8B-B14F-4D97-AF65-F5344CB8AC3E}">
        <p14:creationId xmlns:p14="http://schemas.microsoft.com/office/powerpoint/2010/main" val="2213192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720316" y="56126"/>
            <a:ext cx="2746271" cy="685368"/>
          </a:xfrm>
          <a:prstGeom prst="rect">
            <a:avLst/>
          </a:prstGeom>
        </p:spPr>
        <p:txBody>
          <a:bodyPr vert="horz" wrap="square" lIns="0" tIns="15355" rIns="0" bIns="0" rtlCol="0">
            <a:spAutoFit/>
          </a:bodyPr>
          <a:lstStyle/>
          <a:p>
            <a:pPr marL="15356">
              <a:spcBef>
                <a:spcPts val="121"/>
              </a:spcBef>
            </a:pPr>
            <a:r>
              <a:rPr sz="4353" spc="-181" dirty="0"/>
              <a:t>Publications</a:t>
            </a:r>
            <a:endParaRPr sz="4353"/>
          </a:p>
        </p:txBody>
      </p:sp>
      <p:sp>
        <p:nvSpPr>
          <p:cNvPr id="3" name="object 3"/>
          <p:cNvSpPr txBox="1"/>
          <p:nvPr/>
        </p:nvSpPr>
        <p:spPr>
          <a:xfrm>
            <a:off x="594445" y="1109475"/>
            <a:ext cx="5937074" cy="350340"/>
          </a:xfrm>
          <a:prstGeom prst="rect">
            <a:avLst/>
          </a:prstGeom>
        </p:spPr>
        <p:txBody>
          <a:bodyPr vert="horz" wrap="square" lIns="0" tIns="15355" rIns="0" bIns="0" rtlCol="0">
            <a:spAutoFit/>
          </a:bodyPr>
          <a:lstStyle/>
          <a:p>
            <a:pPr marL="15356" defTabSz="1105601" hangingPunct="1">
              <a:lnSpc>
                <a:spcPct val="100000"/>
              </a:lnSpc>
              <a:spcBef>
                <a:spcPts val="121"/>
              </a:spcBef>
            </a:pPr>
            <a:r>
              <a:rPr sz="2176" kern="1200" spc="-60" dirty="0">
                <a:solidFill>
                  <a:prstClr val="black"/>
                </a:solidFill>
                <a:latin typeface="Arial"/>
                <a:ea typeface="+mn-ea"/>
                <a:cs typeface="Arial"/>
              </a:rPr>
              <a:t>- </a:t>
            </a:r>
            <a:r>
              <a:rPr sz="2176" kern="1200" spc="-79" dirty="0">
                <a:solidFill>
                  <a:prstClr val="black"/>
                </a:solidFill>
                <a:latin typeface="Arial"/>
                <a:ea typeface="+mn-ea"/>
                <a:cs typeface="Arial"/>
              </a:rPr>
              <a:t>Submitted </a:t>
            </a:r>
            <a:r>
              <a:rPr sz="2176" kern="1200" spc="-36" dirty="0">
                <a:solidFill>
                  <a:prstClr val="black"/>
                </a:solidFill>
                <a:latin typeface="Arial"/>
                <a:ea typeface="+mn-ea"/>
                <a:cs typeface="Arial"/>
              </a:rPr>
              <a:t>in </a:t>
            </a:r>
            <a:r>
              <a:rPr sz="2176" kern="1200" spc="-109" dirty="0">
                <a:solidFill>
                  <a:prstClr val="black"/>
                </a:solidFill>
                <a:latin typeface="Arial"/>
                <a:ea typeface="+mn-ea"/>
                <a:cs typeface="Arial"/>
              </a:rPr>
              <a:t>2020 </a:t>
            </a:r>
            <a:r>
              <a:rPr sz="2176" kern="1200" spc="18" dirty="0">
                <a:solidFill>
                  <a:prstClr val="black"/>
                </a:solidFill>
                <a:latin typeface="Arial"/>
                <a:ea typeface="+mn-ea"/>
                <a:cs typeface="Arial"/>
              </a:rPr>
              <a:t>to </a:t>
            </a:r>
            <a:r>
              <a:rPr sz="2176" kern="1200" spc="-260" dirty="0">
                <a:solidFill>
                  <a:prstClr val="black"/>
                </a:solidFill>
                <a:latin typeface="Arial"/>
                <a:ea typeface="+mn-ea"/>
                <a:cs typeface="Arial"/>
              </a:rPr>
              <a:t>PRAB, </a:t>
            </a:r>
            <a:r>
              <a:rPr sz="2176" kern="1200" spc="-48" dirty="0">
                <a:solidFill>
                  <a:prstClr val="black"/>
                </a:solidFill>
                <a:latin typeface="Arial"/>
                <a:ea typeface="+mn-ea"/>
                <a:cs typeface="Arial"/>
              </a:rPr>
              <a:t>currently </a:t>
            </a:r>
            <a:r>
              <a:rPr sz="2176" kern="1200" spc="6" dirty="0">
                <a:solidFill>
                  <a:prstClr val="black"/>
                </a:solidFill>
                <a:latin typeface="Arial"/>
                <a:ea typeface="+mn-ea"/>
                <a:cs typeface="Arial"/>
              </a:rPr>
              <a:t>with</a:t>
            </a:r>
            <a:r>
              <a:rPr sz="2176" kern="1200" spc="-393" dirty="0">
                <a:solidFill>
                  <a:prstClr val="black"/>
                </a:solidFill>
                <a:latin typeface="Arial"/>
                <a:ea typeface="+mn-ea"/>
                <a:cs typeface="Arial"/>
              </a:rPr>
              <a:t> </a:t>
            </a:r>
            <a:r>
              <a:rPr sz="2176" kern="1200" spc="-97" dirty="0">
                <a:solidFill>
                  <a:prstClr val="black"/>
                </a:solidFill>
                <a:latin typeface="Arial"/>
                <a:ea typeface="+mn-ea"/>
                <a:cs typeface="Arial"/>
              </a:rPr>
              <a:t>referees.</a:t>
            </a:r>
            <a:endParaRPr sz="2176" kern="1200" spc="0">
              <a:solidFill>
                <a:prstClr val="black"/>
              </a:solidFill>
              <a:latin typeface="Arial"/>
              <a:ea typeface="+mn-ea"/>
              <a:cs typeface="Arial"/>
            </a:endParaRPr>
          </a:p>
        </p:txBody>
      </p:sp>
      <p:sp>
        <p:nvSpPr>
          <p:cNvPr id="4" name="object 4"/>
          <p:cNvSpPr txBox="1"/>
          <p:nvPr/>
        </p:nvSpPr>
        <p:spPr>
          <a:xfrm>
            <a:off x="594445" y="4724342"/>
            <a:ext cx="8544381" cy="1196726"/>
          </a:xfrm>
          <a:prstGeom prst="rect">
            <a:avLst/>
          </a:prstGeom>
        </p:spPr>
        <p:txBody>
          <a:bodyPr vert="horz" wrap="square" lIns="0" tIns="15355" rIns="0" bIns="0" rtlCol="0">
            <a:spAutoFit/>
          </a:bodyPr>
          <a:lstStyle/>
          <a:p>
            <a:pPr marL="15356" defTabSz="1105601" hangingPunct="1">
              <a:lnSpc>
                <a:spcPct val="100000"/>
              </a:lnSpc>
              <a:spcBef>
                <a:spcPts val="121"/>
              </a:spcBef>
            </a:pPr>
            <a:r>
              <a:rPr sz="2176" kern="1200" spc="-60" dirty="0">
                <a:solidFill>
                  <a:prstClr val="black"/>
                </a:solidFill>
                <a:latin typeface="Arial"/>
                <a:ea typeface="+mn-ea"/>
                <a:cs typeface="Arial"/>
              </a:rPr>
              <a:t>-</a:t>
            </a:r>
            <a:r>
              <a:rPr sz="2176" kern="1200" spc="-115" dirty="0">
                <a:solidFill>
                  <a:prstClr val="black"/>
                </a:solidFill>
                <a:latin typeface="Arial"/>
                <a:ea typeface="+mn-ea"/>
                <a:cs typeface="Arial"/>
              </a:rPr>
              <a:t> </a:t>
            </a:r>
            <a:r>
              <a:rPr sz="2176" kern="1200" spc="-54" dirty="0">
                <a:solidFill>
                  <a:prstClr val="black"/>
                </a:solidFill>
                <a:latin typeface="Arial"/>
                <a:ea typeface="+mn-ea"/>
                <a:cs typeface="Arial"/>
              </a:rPr>
              <a:t>Another</a:t>
            </a:r>
            <a:r>
              <a:rPr sz="2176" kern="1200" spc="-121" dirty="0">
                <a:solidFill>
                  <a:prstClr val="black"/>
                </a:solidFill>
                <a:latin typeface="Arial"/>
                <a:ea typeface="+mn-ea"/>
                <a:cs typeface="Arial"/>
              </a:rPr>
              <a:t> </a:t>
            </a:r>
            <a:r>
              <a:rPr sz="2176" kern="1200" spc="-54" dirty="0">
                <a:solidFill>
                  <a:prstClr val="black"/>
                </a:solidFill>
                <a:latin typeface="Arial"/>
                <a:ea typeface="+mn-ea"/>
                <a:cs typeface="Arial"/>
              </a:rPr>
              <a:t>publication</a:t>
            </a:r>
            <a:r>
              <a:rPr sz="2176" kern="1200" spc="-109" dirty="0">
                <a:solidFill>
                  <a:prstClr val="black"/>
                </a:solidFill>
                <a:latin typeface="Arial"/>
                <a:ea typeface="+mn-ea"/>
                <a:cs typeface="Arial"/>
              </a:rPr>
              <a:t> </a:t>
            </a:r>
            <a:r>
              <a:rPr sz="2176" kern="1200" spc="-73" dirty="0">
                <a:solidFill>
                  <a:prstClr val="black"/>
                </a:solidFill>
                <a:latin typeface="Arial"/>
                <a:ea typeface="+mn-ea"/>
                <a:cs typeface="Arial"/>
              </a:rPr>
              <a:t>on</a:t>
            </a:r>
            <a:r>
              <a:rPr sz="2176" kern="1200" spc="-109" dirty="0">
                <a:solidFill>
                  <a:prstClr val="black"/>
                </a:solidFill>
                <a:latin typeface="Arial"/>
                <a:ea typeface="+mn-ea"/>
                <a:cs typeface="Arial"/>
              </a:rPr>
              <a:t> </a:t>
            </a:r>
            <a:r>
              <a:rPr sz="2176" kern="1200" spc="-30" dirty="0">
                <a:solidFill>
                  <a:prstClr val="black"/>
                </a:solidFill>
                <a:latin typeface="Arial"/>
                <a:ea typeface="+mn-ea"/>
                <a:cs typeface="Arial"/>
              </a:rPr>
              <a:t>the</a:t>
            </a:r>
            <a:r>
              <a:rPr sz="2176" kern="1200" spc="-109" dirty="0">
                <a:solidFill>
                  <a:prstClr val="black"/>
                </a:solidFill>
                <a:latin typeface="Arial"/>
                <a:ea typeface="+mn-ea"/>
                <a:cs typeface="Arial"/>
              </a:rPr>
              <a:t> </a:t>
            </a:r>
            <a:r>
              <a:rPr sz="2176" kern="1200" spc="-79" dirty="0">
                <a:solidFill>
                  <a:prstClr val="black"/>
                </a:solidFill>
                <a:latin typeface="Arial"/>
                <a:ea typeface="+mn-ea"/>
                <a:cs typeface="Arial"/>
              </a:rPr>
              <a:t>accumulator</a:t>
            </a:r>
            <a:r>
              <a:rPr sz="2176" kern="1200" spc="-121" dirty="0">
                <a:solidFill>
                  <a:prstClr val="black"/>
                </a:solidFill>
                <a:latin typeface="Arial"/>
                <a:ea typeface="+mn-ea"/>
                <a:cs typeface="Arial"/>
              </a:rPr>
              <a:t> </a:t>
            </a:r>
            <a:r>
              <a:rPr sz="2176" kern="1200" spc="-54" dirty="0">
                <a:solidFill>
                  <a:prstClr val="black"/>
                </a:solidFill>
                <a:latin typeface="Arial"/>
                <a:ea typeface="+mn-ea"/>
                <a:cs typeface="Arial"/>
              </a:rPr>
              <a:t>ring</a:t>
            </a:r>
            <a:r>
              <a:rPr sz="2176" kern="1200" spc="-121" dirty="0">
                <a:solidFill>
                  <a:prstClr val="black"/>
                </a:solidFill>
                <a:latin typeface="Arial"/>
                <a:ea typeface="+mn-ea"/>
                <a:cs typeface="Arial"/>
              </a:rPr>
              <a:t> </a:t>
            </a:r>
            <a:r>
              <a:rPr sz="2176" kern="1200" spc="-79" dirty="0">
                <a:solidFill>
                  <a:prstClr val="black"/>
                </a:solidFill>
                <a:latin typeface="Arial"/>
                <a:ea typeface="+mn-ea"/>
                <a:cs typeface="Arial"/>
              </a:rPr>
              <a:t>optics</a:t>
            </a:r>
            <a:r>
              <a:rPr sz="2176" kern="1200" spc="-109" dirty="0">
                <a:solidFill>
                  <a:prstClr val="black"/>
                </a:solidFill>
                <a:latin typeface="Arial"/>
                <a:ea typeface="+mn-ea"/>
                <a:cs typeface="Arial"/>
              </a:rPr>
              <a:t> </a:t>
            </a:r>
            <a:r>
              <a:rPr sz="2176" kern="1200" spc="-115" dirty="0">
                <a:solidFill>
                  <a:prstClr val="black"/>
                </a:solidFill>
                <a:latin typeface="Arial"/>
                <a:ea typeface="+mn-ea"/>
                <a:cs typeface="Arial"/>
              </a:rPr>
              <a:t>is</a:t>
            </a:r>
            <a:r>
              <a:rPr sz="2176" kern="1200" spc="-121" dirty="0">
                <a:solidFill>
                  <a:prstClr val="black"/>
                </a:solidFill>
                <a:latin typeface="Arial"/>
                <a:ea typeface="+mn-ea"/>
                <a:cs typeface="Arial"/>
              </a:rPr>
              <a:t> </a:t>
            </a:r>
            <a:r>
              <a:rPr sz="2176" kern="1200" spc="-91" dirty="0">
                <a:solidFill>
                  <a:prstClr val="black"/>
                </a:solidFill>
                <a:latin typeface="Arial"/>
                <a:ea typeface="+mn-ea"/>
                <a:cs typeface="Arial"/>
              </a:rPr>
              <a:t>on-going.</a:t>
            </a:r>
            <a:endParaRPr sz="2176" kern="1200" spc="0">
              <a:solidFill>
                <a:prstClr val="black"/>
              </a:solidFill>
              <a:latin typeface="Arial"/>
              <a:ea typeface="+mn-ea"/>
              <a:cs typeface="Arial"/>
            </a:endParaRPr>
          </a:p>
          <a:p>
            <a:pPr marL="15356" defTabSz="1105601" hangingPunct="1">
              <a:lnSpc>
                <a:spcPts val="2400"/>
              </a:lnSpc>
              <a:spcBef>
                <a:spcPts val="1771"/>
              </a:spcBef>
            </a:pPr>
            <a:r>
              <a:rPr sz="2176" kern="1200" spc="-103" dirty="0">
                <a:solidFill>
                  <a:prstClr val="black"/>
                </a:solidFill>
                <a:latin typeface="Arial"/>
                <a:ea typeface="+mn-ea"/>
                <a:cs typeface="Arial"/>
              </a:rPr>
              <a:t>Temptative </a:t>
            </a:r>
            <a:r>
              <a:rPr sz="2176" kern="1200" spc="24" dirty="0">
                <a:solidFill>
                  <a:prstClr val="black"/>
                </a:solidFill>
                <a:latin typeface="Arial"/>
                <a:ea typeface="+mn-ea"/>
                <a:cs typeface="Arial"/>
              </a:rPr>
              <a:t>title </a:t>
            </a:r>
            <a:r>
              <a:rPr sz="2176" kern="1200" spc="-67" dirty="0">
                <a:solidFill>
                  <a:prstClr val="black"/>
                </a:solidFill>
                <a:latin typeface="Arial"/>
                <a:ea typeface="+mn-ea"/>
                <a:cs typeface="Arial"/>
              </a:rPr>
              <a:t>thus</a:t>
            </a:r>
            <a:r>
              <a:rPr sz="2176" kern="1200" spc="-266" dirty="0">
                <a:solidFill>
                  <a:prstClr val="black"/>
                </a:solidFill>
                <a:latin typeface="Arial"/>
                <a:ea typeface="+mn-ea"/>
                <a:cs typeface="Arial"/>
              </a:rPr>
              <a:t> </a:t>
            </a:r>
            <a:r>
              <a:rPr sz="2176" kern="1200" spc="-42" dirty="0">
                <a:solidFill>
                  <a:prstClr val="black"/>
                </a:solidFill>
                <a:latin typeface="Arial"/>
                <a:ea typeface="+mn-ea"/>
                <a:cs typeface="Arial"/>
              </a:rPr>
              <a:t>far:</a:t>
            </a:r>
            <a:endParaRPr sz="2176" kern="1200" spc="0">
              <a:solidFill>
                <a:prstClr val="black"/>
              </a:solidFill>
              <a:latin typeface="Arial"/>
              <a:ea typeface="+mn-ea"/>
              <a:cs typeface="Arial"/>
            </a:endParaRPr>
          </a:p>
          <a:p>
            <a:pPr marL="327841" defTabSz="1105601" hangingPunct="1">
              <a:lnSpc>
                <a:spcPts val="2400"/>
              </a:lnSpc>
              <a:spcBef>
                <a:spcPts val="0"/>
              </a:spcBef>
            </a:pPr>
            <a:r>
              <a:rPr sz="2176" kern="1200" spc="-247" dirty="0">
                <a:solidFill>
                  <a:prstClr val="black"/>
                </a:solidFill>
                <a:latin typeface="Arial"/>
                <a:ea typeface="+mn-ea"/>
                <a:cs typeface="Arial"/>
              </a:rPr>
              <a:t>BLANCO. </a:t>
            </a:r>
            <a:r>
              <a:rPr sz="2176" kern="1200" spc="-73" dirty="0">
                <a:solidFill>
                  <a:prstClr val="black"/>
                </a:solidFill>
                <a:latin typeface="Arial"/>
                <a:ea typeface="+mn-ea"/>
                <a:cs typeface="Arial"/>
              </a:rPr>
              <a:t>“Optics </a:t>
            </a:r>
            <a:r>
              <a:rPr sz="2176" kern="1200" spc="-97" dirty="0">
                <a:solidFill>
                  <a:prstClr val="black"/>
                </a:solidFill>
                <a:latin typeface="Arial"/>
                <a:ea typeface="+mn-ea"/>
                <a:cs typeface="Arial"/>
              </a:rPr>
              <a:t>studies </a:t>
            </a:r>
            <a:r>
              <a:rPr sz="2176" kern="1200" spc="-6" dirty="0">
                <a:solidFill>
                  <a:prstClr val="black"/>
                </a:solidFill>
                <a:latin typeface="Arial"/>
                <a:ea typeface="+mn-ea"/>
                <a:cs typeface="Arial"/>
              </a:rPr>
              <a:t>of </a:t>
            </a:r>
            <a:r>
              <a:rPr sz="2176" kern="1200" spc="-169" dirty="0">
                <a:solidFill>
                  <a:prstClr val="black"/>
                </a:solidFill>
                <a:latin typeface="Arial"/>
                <a:ea typeface="+mn-ea"/>
                <a:cs typeface="Arial"/>
              </a:rPr>
              <a:t>a </a:t>
            </a:r>
            <a:r>
              <a:rPr sz="2176" kern="1200" spc="-42" dirty="0">
                <a:solidFill>
                  <a:prstClr val="black"/>
                </a:solidFill>
                <a:latin typeface="Arial"/>
                <a:ea typeface="+mn-ea"/>
                <a:cs typeface="Arial"/>
              </a:rPr>
              <a:t>Muon </a:t>
            </a:r>
            <a:r>
              <a:rPr sz="2176" kern="1200" spc="-85" dirty="0">
                <a:solidFill>
                  <a:prstClr val="black"/>
                </a:solidFill>
                <a:latin typeface="Arial"/>
                <a:ea typeface="+mn-ea"/>
                <a:cs typeface="Arial"/>
              </a:rPr>
              <a:t>Accumulator </a:t>
            </a:r>
            <a:r>
              <a:rPr sz="2176" kern="1200" spc="-163" dirty="0">
                <a:solidFill>
                  <a:prstClr val="black"/>
                </a:solidFill>
                <a:latin typeface="Arial"/>
                <a:ea typeface="+mn-ea"/>
                <a:cs typeface="Arial"/>
              </a:rPr>
              <a:t>Ring </a:t>
            </a:r>
            <a:r>
              <a:rPr sz="2176" kern="1200" spc="-138" dirty="0">
                <a:solidFill>
                  <a:prstClr val="black"/>
                </a:solidFill>
                <a:latin typeface="Arial"/>
                <a:ea typeface="+mn-ea"/>
                <a:cs typeface="Arial"/>
              </a:rPr>
              <a:t>based </a:t>
            </a:r>
            <a:r>
              <a:rPr sz="2176" kern="1200" spc="-6" dirty="0">
                <a:solidFill>
                  <a:prstClr val="black"/>
                </a:solidFill>
                <a:latin typeface="Arial"/>
                <a:ea typeface="+mn-ea"/>
                <a:cs typeface="Arial"/>
              </a:rPr>
              <a:t>of </a:t>
            </a:r>
            <a:r>
              <a:rPr sz="2176" kern="1200" spc="-333" dirty="0">
                <a:solidFill>
                  <a:prstClr val="black"/>
                </a:solidFill>
                <a:latin typeface="Arial"/>
                <a:ea typeface="+mn-ea"/>
                <a:cs typeface="Arial"/>
              </a:rPr>
              <a:t>FFA</a:t>
            </a:r>
            <a:r>
              <a:rPr sz="2176" kern="1200" spc="-133" dirty="0">
                <a:solidFill>
                  <a:prstClr val="black"/>
                </a:solidFill>
                <a:latin typeface="Arial"/>
                <a:ea typeface="+mn-ea"/>
                <a:cs typeface="Arial"/>
              </a:rPr>
              <a:t> </a:t>
            </a:r>
            <a:r>
              <a:rPr sz="2176" kern="1200" spc="-85" dirty="0">
                <a:solidFill>
                  <a:prstClr val="black"/>
                </a:solidFill>
                <a:latin typeface="Arial"/>
                <a:ea typeface="+mn-ea"/>
                <a:cs typeface="Arial"/>
              </a:rPr>
              <a:t>cells.”</a:t>
            </a:r>
            <a:endParaRPr sz="2176" kern="1200" spc="0">
              <a:solidFill>
                <a:prstClr val="black"/>
              </a:solidFill>
              <a:latin typeface="Arial"/>
              <a:ea typeface="+mn-ea"/>
              <a:cs typeface="Arial"/>
            </a:endParaRPr>
          </a:p>
        </p:txBody>
      </p:sp>
      <p:sp>
        <p:nvSpPr>
          <p:cNvPr id="5" name="object 5"/>
          <p:cNvSpPr/>
          <p:nvPr/>
        </p:nvSpPr>
        <p:spPr>
          <a:xfrm>
            <a:off x="2636951" y="1673959"/>
            <a:ext cx="5865315" cy="2685253"/>
          </a:xfrm>
          <a:prstGeom prst="rect">
            <a:avLst/>
          </a:prstGeom>
          <a:blipFill>
            <a:blip r:embed="rId2" cstate="print"/>
            <a:stretch>
              <a:fillRect/>
            </a:stretch>
          </a:blipFill>
        </p:spPr>
        <p:txBody>
          <a:bodyPr wrap="square" lIns="0" tIns="0" rIns="0" bIns="0" rtlCol="0"/>
          <a:lstStyle/>
          <a:p>
            <a:pPr defTabSz="1105601" hangingPunct="1">
              <a:lnSpc>
                <a:spcPct val="100000"/>
              </a:lnSpc>
              <a:spcBef>
                <a:spcPts val="0"/>
              </a:spcBef>
            </a:pPr>
            <a:endParaRPr sz="2176" kern="1200" spc="0">
              <a:solidFill>
                <a:prstClr val="black"/>
              </a:solidFill>
              <a:latin typeface="Calibri"/>
              <a:ea typeface="+mn-ea"/>
              <a:cs typeface="+mn-cs"/>
            </a:endParaRPr>
          </a:p>
        </p:txBody>
      </p:sp>
    </p:spTree>
    <p:extLst>
      <p:ext uri="{BB962C8B-B14F-4D97-AF65-F5344CB8AC3E}">
        <p14:creationId xmlns:p14="http://schemas.microsoft.com/office/powerpoint/2010/main" val="244177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New COATINGs for ChalLEnging Applications in Accelerators [2019/20]"/>
          <p:cNvSpPr txBox="1">
            <a:spLocks noGrp="1"/>
          </p:cNvSpPr>
          <p:nvPr>
            <p:ph type="ctrTitle"/>
          </p:nvPr>
        </p:nvSpPr>
        <p:spPr>
          <a:xfrm>
            <a:off x="1670401" y="1420266"/>
            <a:ext cx="8825622" cy="2694544"/>
          </a:xfrm>
          <a:prstGeom prst="rect">
            <a:avLst/>
          </a:prstGeom>
        </p:spPr>
        <p:txBody>
          <a:bodyPr>
            <a:normAutofit fontScale="90000"/>
          </a:bodyPr>
          <a:lstStyle>
            <a:lvl1pPr defTabSz="251206">
              <a:defRPr sz="7300"/>
            </a:lvl1pPr>
          </a:lstStyle>
          <a:p>
            <a:r>
              <a:rPr dirty="0"/>
              <a:t>New COATINGs for </a:t>
            </a:r>
            <a:r>
              <a:rPr dirty="0" err="1"/>
              <a:t>ChalLEnging</a:t>
            </a:r>
            <a:r>
              <a:rPr dirty="0"/>
              <a:t> Applications in Accelerators [2019/20] </a:t>
            </a:r>
          </a:p>
        </p:txBody>
      </p:sp>
      <p:sp>
        <p:nvSpPr>
          <p:cNvPr id="197" name="INFN Vth Committee…"/>
          <p:cNvSpPr txBox="1">
            <a:spLocks noGrp="1"/>
          </p:cNvSpPr>
          <p:nvPr>
            <p:ph type="subTitle" sz="quarter" idx="1"/>
          </p:nvPr>
        </p:nvSpPr>
        <p:spPr>
          <a:xfrm>
            <a:off x="1683189" y="197300"/>
            <a:ext cx="8572502" cy="1302827"/>
          </a:xfrm>
          <a:prstGeom prst="rect">
            <a:avLst/>
          </a:prstGeom>
        </p:spPr>
        <p:txBody>
          <a:bodyPr>
            <a:normAutofit fontScale="77500" lnSpcReduction="20000"/>
          </a:bodyPr>
          <a:lstStyle/>
          <a:p>
            <a:pPr defTabSz="406644">
              <a:spcBef>
                <a:spcPts val="1547"/>
              </a:spcBef>
              <a:defRPr sz="5300"/>
            </a:pPr>
            <a:r>
              <a:t>INFN V</a:t>
            </a:r>
            <a:r>
              <a:rPr baseline="31999">
                <a:latin typeface="Optima"/>
                <a:ea typeface="Optima"/>
                <a:cs typeface="Optima"/>
                <a:sym typeface="Optima"/>
              </a:rPr>
              <a:t>th</a:t>
            </a:r>
            <a:r>
              <a:t> Committee  </a:t>
            </a:r>
          </a:p>
          <a:p>
            <a:pPr defTabSz="406644">
              <a:spcBef>
                <a:spcPts val="1547"/>
              </a:spcBef>
              <a:defRPr sz="5300"/>
            </a:pPr>
            <a:r>
              <a:rPr>
                <a:solidFill>
                  <a:srgbClr val="EB1905"/>
                </a:solidFill>
              </a:rPr>
              <a:t>[NuCLEAAR]</a:t>
            </a:r>
            <a:r>
              <a:t> [LNF+RM1] </a:t>
            </a:r>
            <a:r>
              <a:rPr>
                <a:solidFill>
                  <a:srgbClr val="FF1426"/>
                </a:solidFill>
              </a:rPr>
              <a:t>2nd year</a:t>
            </a:r>
          </a:p>
        </p:txBody>
      </p:sp>
      <p:sp>
        <p:nvSpPr>
          <p:cNvPr id="198" name="National coordinator A. Marcelli (LNF)"/>
          <p:cNvSpPr txBox="1"/>
          <p:nvPr/>
        </p:nvSpPr>
        <p:spPr>
          <a:xfrm>
            <a:off x="1695977" y="3781671"/>
            <a:ext cx="3383940"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solidFill>
                  <a:srgbClr val="FF1111"/>
                </a:solidFill>
                <a:latin typeface="Avenir Next"/>
                <a:ea typeface="Avenir Next"/>
                <a:cs typeface="Avenir Next"/>
                <a:sym typeface="Avenir Next"/>
              </a:defRPr>
            </a:lvl1pPr>
          </a:lstStyle>
          <a:p>
            <a:pPr defTabSz="410751">
              <a:lnSpc>
                <a:spcPct val="100000"/>
              </a:lnSpc>
              <a:spcBef>
                <a:spcPts val="1687"/>
              </a:spcBef>
              <a:defRPr/>
            </a:pPr>
            <a:r>
              <a:rPr sz="1406" spc="0" dirty="0"/>
              <a:t>National coordinator A. </a:t>
            </a:r>
            <a:r>
              <a:rPr sz="1406" spc="0" dirty="0" err="1"/>
              <a:t>Marcelli</a:t>
            </a:r>
            <a:r>
              <a:rPr sz="1406" spc="0" dirty="0"/>
              <a:t> (LNF)</a:t>
            </a:r>
          </a:p>
        </p:txBody>
      </p:sp>
      <p:sp>
        <p:nvSpPr>
          <p:cNvPr id="199" name="RM1 coordinator  S. Lupi (Sapienza)"/>
          <p:cNvSpPr txBox="1"/>
          <p:nvPr/>
        </p:nvSpPr>
        <p:spPr>
          <a:xfrm>
            <a:off x="1695977" y="4008715"/>
            <a:ext cx="3606758"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solidFill>
                  <a:srgbClr val="838787"/>
                </a:solidFill>
                <a:latin typeface="Avenir Next"/>
                <a:ea typeface="Avenir Next"/>
                <a:cs typeface="Avenir Next"/>
                <a:sym typeface="Avenir Next"/>
              </a:defRPr>
            </a:lvl1pPr>
          </a:lstStyle>
          <a:p>
            <a:pPr defTabSz="410751">
              <a:lnSpc>
                <a:spcPct val="100000"/>
              </a:lnSpc>
              <a:spcBef>
                <a:spcPts val="1687"/>
              </a:spcBef>
              <a:defRPr/>
            </a:pPr>
            <a:r>
              <a:rPr sz="1406" spc="0" dirty="0"/>
              <a:t>RM1 coordinator  M. </a:t>
            </a:r>
            <a:r>
              <a:rPr sz="1406" spc="0" dirty="0" err="1"/>
              <a:t>Petrarca</a:t>
            </a:r>
            <a:r>
              <a:rPr sz="1406" spc="0" dirty="0"/>
              <a:t> (Sapienza)</a:t>
            </a:r>
          </a:p>
        </p:txBody>
      </p:sp>
      <p:sp>
        <p:nvSpPr>
          <p:cNvPr id="200" name="2 year project"/>
          <p:cNvSpPr txBox="1"/>
          <p:nvPr/>
        </p:nvSpPr>
        <p:spPr>
          <a:xfrm>
            <a:off x="1825727" y="4600260"/>
            <a:ext cx="1333699"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solidFill>
                  <a:srgbClr val="EA1D11"/>
                </a:solidFill>
                <a:latin typeface="Avenir Next"/>
                <a:ea typeface="Avenir Next"/>
                <a:cs typeface="Avenir Next"/>
                <a:sym typeface="Avenir Next"/>
              </a:defRPr>
            </a:lvl1pPr>
          </a:lstStyle>
          <a:p>
            <a:pPr defTabSz="410751">
              <a:lnSpc>
                <a:spcPct val="100000"/>
              </a:lnSpc>
              <a:spcBef>
                <a:spcPts val="1687"/>
              </a:spcBef>
              <a:defRPr/>
            </a:pPr>
            <a:r>
              <a:rPr sz="1406" spc="0"/>
              <a:t>2 year project </a:t>
            </a:r>
          </a:p>
        </p:txBody>
      </p:sp>
      <p:sp>
        <p:nvSpPr>
          <p:cNvPr id="201" name="Co-funded by MAECI and Osaka university (Japan)"/>
          <p:cNvSpPr txBox="1"/>
          <p:nvPr/>
        </p:nvSpPr>
        <p:spPr>
          <a:xfrm>
            <a:off x="1825728" y="5228713"/>
            <a:ext cx="5113580"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030D"/>
                </a:solidFill>
                <a:latin typeface="Avenir Next Medium"/>
                <a:ea typeface="Avenir Next Medium"/>
                <a:cs typeface="Avenir Next Medium"/>
                <a:sym typeface="Avenir Next Medium"/>
              </a:defRPr>
            </a:lvl1pPr>
          </a:lstStyle>
          <a:p>
            <a:pPr defTabSz="410751">
              <a:lnSpc>
                <a:spcPct val="100000"/>
              </a:lnSpc>
              <a:spcBef>
                <a:spcPts val="1687"/>
              </a:spcBef>
              <a:defRPr/>
            </a:pPr>
            <a:r>
              <a:rPr sz="1406" spc="0"/>
              <a:t>Co-funded by MAECI (1st year) and Osaka university (Japan) </a:t>
            </a:r>
          </a:p>
        </p:txBody>
      </p:sp>
      <p:sp>
        <p:nvSpPr>
          <p:cNvPr id="202" name="Rectangle"/>
          <p:cNvSpPr/>
          <p:nvPr/>
        </p:nvSpPr>
        <p:spPr>
          <a:xfrm>
            <a:off x="7933448" y="4433708"/>
            <a:ext cx="2387475" cy="1302829"/>
          </a:xfrm>
          <a:prstGeom prst="rect">
            <a:avLst/>
          </a:prstGeom>
          <a:solidFill>
            <a:srgbClr val="FFFFFF"/>
          </a:solidFill>
          <a:ln w="12700">
            <a:miter lim="400000"/>
          </a:ln>
        </p:spPr>
        <p:txBody>
          <a:bodyPr lIns="35719" tIns="35719" rIns="35719" bIns="35719" anchor="ctr"/>
          <a:lstStyle/>
          <a:p>
            <a:pPr algn="ctr" defTabSz="410751">
              <a:spcBef>
                <a:spcPts val="0"/>
              </a:spcBef>
              <a:defRPr sz="2800" cap="all">
                <a:solidFill>
                  <a:srgbClr val="FFFFFF"/>
                </a:solidFill>
              </a:defRPr>
            </a:pPr>
            <a:endParaRPr sz="1969" cap="all" spc="0">
              <a:solidFill>
                <a:srgbClr val="FFFFFF"/>
              </a:solidFill>
              <a:latin typeface="DIN Condensed"/>
              <a:ea typeface="Helvetica Neue"/>
              <a:cs typeface="Helvetica Neue"/>
              <a:sym typeface="DIN Condensed"/>
            </a:endParaRPr>
          </a:p>
        </p:txBody>
      </p:sp>
      <p:pic>
        <p:nvPicPr>
          <p:cNvPr id="203" name="osaka_univ_logo_en.png" descr="osaka_univ_logo_en.png"/>
          <p:cNvPicPr>
            <a:picLocks noChangeAspect="1"/>
          </p:cNvPicPr>
          <p:nvPr/>
        </p:nvPicPr>
        <p:blipFill>
          <a:blip r:embed="rId2"/>
          <a:stretch>
            <a:fillRect/>
          </a:stretch>
        </p:blipFill>
        <p:spPr>
          <a:xfrm>
            <a:off x="7918655" y="4407802"/>
            <a:ext cx="2387475" cy="630977"/>
          </a:xfrm>
          <a:prstGeom prst="rect">
            <a:avLst/>
          </a:prstGeom>
          <a:ln w="12700">
            <a:miter lim="400000"/>
          </a:ln>
        </p:spPr>
      </p:pic>
      <p:pic>
        <p:nvPicPr>
          <p:cNvPr id="204" name="logoMAE_blu.png" descr="logoMAE_blu.png"/>
          <p:cNvPicPr>
            <a:picLocks noChangeAspect="1"/>
          </p:cNvPicPr>
          <p:nvPr/>
        </p:nvPicPr>
        <p:blipFill>
          <a:blip r:embed="rId3"/>
          <a:stretch>
            <a:fillRect/>
          </a:stretch>
        </p:blipFill>
        <p:spPr>
          <a:xfrm>
            <a:off x="7799313" y="4974321"/>
            <a:ext cx="2387475" cy="827998"/>
          </a:xfrm>
          <a:prstGeom prst="rect">
            <a:avLst/>
          </a:prstGeom>
          <a:ln w="12700">
            <a:miter lim="400000"/>
          </a:ln>
        </p:spPr>
      </p:pic>
      <p:sp>
        <p:nvSpPr>
          <p:cNvPr id="205" name="Potential Italian collaborations: CNR"/>
          <p:cNvSpPr txBox="1"/>
          <p:nvPr/>
        </p:nvSpPr>
        <p:spPr>
          <a:xfrm>
            <a:off x="1825728" y="5589275"/>
            <a:ext cx="2276265"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838787"/>
                </a:solidFill>
                <a:latin typeface="Avenir Next Medium"/>
                <a:ea typeface="Avenir Next Medium"/>
                <a:cs typeface="Avenir Next Medium"/>
                <a:sym typeface="Avenir Next Medium"/>
              </a:defRPr>
            </a:lvl1pPr>
          </a:lstStyle>
          <a:p>
            <a:pPr defTabSz="410751">
              <a:lnSpc>
                <a:spcPct val="100000"/>
              </a:lnSpc>
              <a:spcBef>
                <a:spcPts val="1687"/>
              </a:spcBef>
              <a:defRPr/>
            </a:pPr>
            <a:r>
              <a:rPr sz="1406" spc="0"/>
              <a:t>Italian collaborations: CNR</a:t>
            </a:r>
          </a:p>
        </p:txBody>
      </p:sp>
      <p:sp>
        <p:nvSpPr>
          <p:cNvPr id="206" name="Potential international collaborations:                                                                                                                         Diamond (UK)/SLAC (USA)/USTC (P.R.China) /Dragon Thin film Laboratory (LV)"/>
          <p:cNvSpPr txBox="1"/>
          <p:nvPr/>
        </p:nvSpPr>
        <p:spPr>
          <a:xfrm>
            <a:off x="1815182" y="6143464"/>
            <a:ext cx="8803693"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6" defTabSz="410751">
              <a:lnSpc>
                <a:spcPct val="100000"/>
              </a:lnSpc>
              <a:spcBef>
                <a:spcPts val="1687"/>
              </a:spcBef>
              <a:defRPr>
                <a:solidFill>
                  <a:srgbClr val="838787"/>
                </a:solidFill>
                <a:latin typeface="Avenir Next Medium"/>
                <a:ea typeface="Avenir Next Medium"/>
                <a:cs typeface="Avenir Next Medium"/>
                <a:sym typeface="Avenir Next Medium"/>
              </a:defRPr>
            </a:pPr>
            <a:r>
              <a:rPr sz="1406" spc="0" dirty="0">
                <a:solidFill>
                  <a:srgbClr val="838787"/>
                </a:solidFill>
                <a:latin typeface="Avenir Next Medium"/>
                <a:sym typeface="Avenir Next Medium"/>
              </a:rPr>
              <a:t>International </a:t>
            </a:r>
            <a:r>
              <a:rPr sz="1406" spc="0" dirty="0" err="1">
                <a:solidFill>
                  <a:srgbClr val="838787"/>
                </a:solidFill>
                <a:latin typeface="Avenir Next Medium"/>
                <a:sym typeface="Avenir Next Medium"/>
              </a:rPr>
              <a:t>collabor</a:t>
            </a:r>
            <a:r>
              <a:rPr sz="1406" spc="0" dirty="0">
                <a:solidFill>
                  <a:srgbClr val="838787"/>
                </a:solidFill>
                <a:latin typeface="Avenir Next Medium"/>
                <a:sym typeface="Avenir Next Medium"/>
              </a:rPr>
              <a:t>          </a:t>
            </a:r>
            <a:r>
              <a:rPr sz="1406" spc="0" dirty="0">
                <a:solidFill>
                  <a:srgbClr val="FF2A16"/>
                </a:solidFill>
                <a:latin typeface="Avenir Next Medium"/>
                <a:sym typeface="Avenir Next Medium"/>
              </a:rPr>
              <a:t>Diamond (UK)/SLAC (USA)/USTC (</a:t>
            </a:r>
            <a:r>
              <a:rPr sz="1406" spc="0" dirty="0" err="1">
                <a:solidFill>
                  <a:srgbClr val="FF2A16"/>
                </a:solidFill>
                <a:latin typeface="Avenir Next Medium"/>
                <a:sym typeface="Avenir Next Medium"/>
              </a:rPr>
              <a:t>P.R.China</a:t>
            </a:r>
            <a:r>
              <a:rPr sz="1406" spc="0" dirty="0">
                <a:solidFill>
                  <a:srgbClr val="FF2A16"/>
                </a:solidFill>
                <a:latin typeface="Avenir Next Medium"/>
                <a:sym typeface="Avenir Next Medium"/>
              </a:rPr>
              <a:t>) /Dragon Thin film Laboratory (LV)</a:t>
            </a:r>
          </a:p>
        </p:txBody>
      </p:sp>
    </p:spTree>
    <p:extLst>
      <p:ext uri="{BB962C8B-B14F-4D97-AF65-F5344CB8AC3E}">
        <p14:creationId xmlns:p14="http://schemas.microsoft.com/office/powerpoint/2010/main" val="212294710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NUCLEAAR 2019/20"/>
          <p:cNvSpPr txBox="1">
            <a:spLocks noGrp="1"/>
          </p:cNvSpPr>
          <p:nvPr>
            <p:ph type="body" sz="quarter" idx="1"/>
          </p:nvPr>
        </p:nvSpPr>
        <p:spPr>
          <a:prstGeom prst="rect">
            <a:avLst/>
          </a:prstGeom>
        </p:spPr>
        <p:txBody>
          <a:bodyPr/>
          <a:lstStyle>
            <a:lvl1pPr>
              <a:defRPr spc="100"/>
            </a:lvl1pPr>
          </a:lstStyle>
          <a:p>
            <a:r>
              <a:t>NUCLEAAR 2019/20</a:t>
            </a:r>
          </a:p>
        </p:txBody>
      </p:sp>
      <p:sp>
        <p:nvSpPr>
          <p:cNvPr id="209" name="Highlights"/>
          <p:cNvSpPr txBox="1">
            <a:spLocks noGrp="1"/>
          </p:cNvSpPr>
          <p:nvPr>
            <p:ph type="title"/>
          </p:nvPr>
        </p:nvSpPr>
        <p:spPr>
          <a:xfrm>
            <a:off x="1809750" y="810865"/>
            <a:ext cx="8572500" cy="508994"/>
          </a:xfrm>
          <a:prstGeom prst="rect">
            <a:avLst/>
          </a:prstGeom>
        </p:spPr>
        <p:txBody>
          <a:bodyPr>
            <a:normAutofit fontScale="90000"/>
          </a:bodyPr>
          <a:lstStyle>
            <a:lvl1pPr defTabSz="467359">
              <a:spcBef>
                <a:spcPts val="2200"/>
              </a:spcBef>
              <a:defRPr sz="4800"/>
            </a:lvl1pPr>
          </a:lstStyle>
          <a:p>
            <a:r>
              <a:t>Highlights</a:t>
            </a:r>
          </a:p>
        </p:txBody>
      </p:sp>
      <p:sp>
        <p:nvSpPr>
          <p:cNvPr id="210" name="To improve the performance of RF device we propose to investigate the possibility to coat Cu materials with transition metal (TM) and TM oxides. Depositions of Mo and Mo oxides have been already obtained under vacuum and structural and electronic characterisation have been obtained with excellent results.…"/>
          <p:cNvSpPr txBox="1">
            <a:spLocks noGrp="1"/>
          </p:cNvSpPr>
          <p:nvPr>
            <p:ph type="body" idx="13"/>
          </p:nvPr>
        </p:nvSpPr>
        <p:spPr>
          <a:xfrm>
            <a:off x="1809750" y="1195857"/>
            <a:ext cx="8572500" cy="3362715"/>
          </a:xfrm>
          <a:prstGeom prst="rect">
            <a:avLst/>
          </a:prstGeom>
          <a:extLst>
            <a:ext uri="{C572A759-6A51-4108-AA02-DFA0A04FC94B}">
              <ma14:wrappingTextBoxFlag xmlns:ma14="http://schemas.microsoft.com/office/mac/drawingml/2011/main" xmlns="" val="1"/>
            </a:ext>
          </a:extLst>
        </p:spPr>
        <p:txBody>
          <a:bodyPr>
            <a:normAutofit fontScale="85000" lnSpcReduction="20000"/>
          </a:bodyPr>
          <a:lstStyle/>
          <a:p>
            <a:pPr marL="140636" indent="-140636" defTabSz="184837">
              <a:spcBef>
                <a:spcPts val="844"/>
              </a:spcBef>
              <a:defRPr sz="1800" cap="none">
                <a:solidFill>
                  <a:srgbClr val="838787"/>
                </a:solidFill>
                <a:latin typeface="Avenir Next Medium"/>
                <a:ea typeface="Avenir Next Medium"/>
                <a:cs typeface="Avenir Next Medium"/>
                <a:sym typeface="Avenir Next Medium"/>
              </a:defRPr>
            </a:pPr>
            <a:r>
              <a:rPr dirty="0"/>
              <a:t>To improve the performance of RF device we propose to investigate the possibility to coat Cu materials with transition metal (TM) and TM oxides. Depositions of Mo and Mo oxides have been already obtained under vacuum and structural and electronic </a:t>
            </a:r>
            <a:r>
              <a:rPr dirty="0" err="1"/>
              <a:t>characterisation</a:t>
            </a:r>
            <a:r>
              <a:rPr dirty="0"/>
              <a:t> have been obtained with excellent results. </a:t>
            </a:r>
          </a:p>
          <a:p>
            <a:pPr marL="140636" indent="-140636" defTabSz="184837">
              <a:spcBef>
                <a:spcPts val="844"/>
              </a:spcBef>
              <a:defRPr sz="1800" cap="none">
                <a:solidFill>
                  <a:srgbClr val="838787"/>
                </a:solidFill>
                <a:latin typeface="Avenir Next Medium"/>
                <a:ea typeface="Avenir Next Medium"/>
                <a:cs typeface="Avenir Next Medium"/>
                <a:sym typeface="Avenir Next Medium"/>
              </a:defRPr>
            </a:pPr>
            <a:r>
              <a:rPr dirty="0"/>
              <a:t>The method allowed to obtain homogeneous coatings suitable to increase performances of RF cavities working at high frequencies. We combined FIB imaging to visualize at high spatial resolution the morphology of the films and to accurately measure the thickness. Transport experiments have been performed to measure the resistivity, while XRD and XAS techniques were used to evaluate the degree of crystallinity, identify different ordered phases and probe the local structure and their electronic properties.</a:t>
            </a:r>
          </a:p>
          <a:p>
            <a:pPr marL="140636" indent="-140636" defTabSz="184837">
              <a:spcBef>
                <a:spcPts val="844"/>
              </a:spcBef>
              <a:defRPr sz="1800" cap="none">
                <a:solidFill>
                  <a:srgbClr val="838787"/>
                </a:solidFill>
                <a:latin typeface="Avenir Next Medium"/>
                <a:ea typeface="Avenir Next Medium"/>
                <a:cs typeface="Avenir Next Medium"/>
                <a:sym typeface="Avenir Next Medium"/>
              </a:defRPr>
            </a:pPr>
            <a:r>
              <a:rPr dirty="0"/>
              <a:t>Mo and Mo oxides have been already characterized in term of conductivity properties for both ultra thin and thick films and in term of work function (WF). As an example, polycrystalline MoO</a:t>
            </a:r>
            <a:r>
              <a:rPr baseline="-5998" dirty="0"/>
              <a:t>3</a:t>
            </a:r>
            <a:r>
              <a:rPr dirty="0"/>
              <a:t>, prepared by vacuum sublimation of MoO</a:t>
            </a:r>
            <a:r>
              <a:rPr baseline="-5998" dirty="0"/>
              <a:t>3 </a:t>
            </a:r>
            <a:r>
              <a:rPr dirty="0"/>
              <a:t>exhibits a work function between 6.8-6.9 eV much higher then polycrystalline Cu whose WF is ~4.6 eV.</a:t>
            </a:r>
          </a:p>
          <a:p>
            <a:pPr marL="140636" indent="-140636" defTabSz="184837">
              <a:spcBef>
                <a:spcPts val="844"/>
              </a:spcBef>
              <a:defRPr sz="1800" cap="none">
                <a:solidFill>
                  <a:srgbClr val="838787"/>
                </a:solidFill>
                <a:latin typeface="Avenir Next Medium"/>
                <a:ea typeface="Avenir Next Medium"/>
                <a:cs typeface="Avenir Next Medium"/>
                <a:sym typeface="Avenir Next Medium"/>
              </a:defRPr>
            </a:pPr>
            <a:r>
              <a:rPr dirty="0"/>
              <a:t>In this project we are working to improve the adhesion and the harness characteristic of these films and apply this new technology to dedicated RF devices to be manufactured at LNF. </a:t>
            </a:r>
          </a:p>
        </p:txBody>
      </p:sp>
      <p:sp>
        <p:nvSpPr>
          <p:cNvPr id="211" name="ACTIVITIES"/>
          <p:cNvSpPr txBox="1"/>
          <p:nvPr/>
        </p:nvSpPr>
        <p:spPr>
          <a:xfrm>
            <a:off x="1809750" y="4537879"/>
            <a:ext cx="8572500" cy="50899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rmAutofit/>
          </a:bodyPr>
          <a:lstStyle>
            <a:lvl1pPr defTabSz="467359">
              <a:lnSpc>
                <a:spcPct val="80000"/>
              </a:lnSpc>
              <a:spcBef>
                <a:spcPts val="2200"/>
              </a:spcBef>
              <a:defRPr sz="4800" cap="all">
                <a:solidFill>
                  <a:schemeClr val="accent1"/>
                </a:solidFill>
              </a:defRPr>
            </a:lvl1pPr>
          </a:lstStyle>
          <a:p>
            <a:pPr defTabSz="328600">
              <a:spcBef>
                <a:spcPts val="1547"/>
              </a:spcBef>
              <a:defRPr/>
            </a:pPr>
            <a:r>
              <a:rPr sz="3375" spc="0">
                <a:solidFill>
                  <a:srgbClr val="34A5DA"/>
                </a:solidFill>
                <a:latin typeface="DIN Condensed"/>
                <a:ea typeface="Helvetica Neue"/>
                <a:cs typeface="Helvetica Neue"/>
                <a:sym typeface="DIN Condensed"/>
              </a:rPr>
              <a:t>ACTIVITIES ON GOING To Fulfill Milestones Dec. 2019 </a:t>
            </a:r>
          </a:p>
        </p:txBody>
      </p:sp>
      <p:sp>
        <p:nvSpPr>
          <p:cNvPr id="212" name="Preparation of thin and thick films on copper with TMs characterised by: Low electron field emission, high work function, high conductivity and high mechanical resistance…"/>
          <p:cNvSpPr txBox="1"/>
          <p:nvPr/>
        </p:nvSpPr>
        <p:spPr>
          <a:xfrm>
            <a:off x="1809750" y="5046999"/>
            <a:ext cx="8572500" cy="161199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rmAutofit/>
          </a:bodyPr>
          <a:lstStyle/>
          <a:p>
            <a:pPr marL="168764" indent="-168764" defTabSz="221806">
              <a:lnSpc>
                <a:spcPct val="100000"/>
              </a:lnSpc>
              <a:spcBef>
                <a:spcPts val="1055"/>
              </a:spcBef>
              <a:buClr>
                <a:srgbClr val="34A5DA"/>
              </a:buClr>
              <a:buSzPct val="104999"/>
              <a:buFont typeface="Avenir Next"/>
              <a:buChar char="▸"/>
              <a:defRPr sz="1800">
                <a:solidFill>
                  <a:srgbClr val="838787"/>
                </a:solidFill>
                <a:latin typeface="Avenir Next Medium"/>
                <a:ea typeface="Avenir Next Medium"/>
                <a:cs typeface="Avenir Next Medium"/>
                <a:sym typeface="Avenir Next Medium"/>
              </a:defRPr>
            </a:pPr>
            <a:r>
              <a:rPr sz="1266" spc="0">
                <a:solidFill>
                  <a:srgbClr val="838787"/>
                </a:solidFill>
                <a:latin typeface="Avenir Next Medium"/>
                <a:sym typeface="Avenir Next Medium"/>
              </a:rPr>
              <a:t>Deposition of thin and thick films on copper with TMs characterised by Low electron field emission, high work function, high conductivity and high mechanical resistance</a:t>
            </a:r>
          </a:p>
          <a:p>
            <a:pPr marL="168764" indent="-168764" defTabSz="221806">
              <a:lnSpc>
                <a:spcPct val="100000"/>
              </a:lnSpc>
              <a:spcBef>
                <a:spcPts val="1055"/>
              </a:spcBef>
              <a:buClr>
                <a:srgbClr val="34A5DA"/>
              </a:buClr>
              <a:buSzPct val="104999"/>
              <a:buFont typeface="Avenir Next"/>
              <a:buChar char="▸"/>
              <a:defRPr sz="1800">
                <a:solidFill>
                  <a:srgbClr val="838787"/>
                </a:solidFill>
                <a:latin typeface="Avenir Next Medium"/>
                <a:ea typeface="Avenir Next Medium"/>
                <a:cs typeface="Avenir Next Medium"/>
                <a:sym typeface="Avenir Next Medium"/>
              </a:defRPr>
            </a:pPr>
            <a:r>
              <a:rPr sz="1266" spc="0">
                <a:solidFill>
                  <a:srgbClr val="838787"/>
                </a:solidFill>
                <a:latin typeface="Avenir Next Medium"/>
                <a:sym typeface="Avenir Next Medium"/>
              </a:rPr>
              <a:t>Preparation of thin and thick TM/TM oxides films on curved surfaces of copper </a:t>
            </a:r>
          </a:p>
          <a:p>
            <a:pPr marL="168764" indent="-168764" defTabSz="221806">
              <a:lnSpc>
                <a:spcPct val="100000"/>
              </a:lnSpc>
              <a:spcBef>
                <a:spcPts val="1055"/>
              </a:spcBef>
              <a:buClr>
                <a:srgbClr val="34A5DA"/>
              </a:buClr>
              <a:buSzPct val="104999"/>
              <a:buFont typeface="Avenir Next"/>
              <a:buChar char="▸"/>
              <a:defRPr sz="1800">
                <a:solidFill>
                  <a:srgbClr val="838787"/>
                </a:solidFill>
                <a:latin typeface="Avenir Next Medium"/>
                <a:ea typeface="Avenir Next Medium"/>
                <a:cs typeface="Avenir Next Medium"/>
                <a:sym typeface="Avenir Next Medium"/>
              </a:defRPr>
            </a:pPr>
            <a:r>
              <a:rPr sz="1266" spc="0">
                <a:solidFill>
                  <a:srgbClr val="838787"/>
                </a:solidFill>
                <a:latin typeface="Avenir Next Medium"/>
                <a:sym typeface="Avenir Next Medium"/>
              </a:rPr>
              <a:t>Tests of damage at high electric field using FEL radiation up to 10 MV/cm </a:t>
            </a:r>
          </a:p>
          <a:p>
            <a:pPr marL="168764" indent="-168764" defTabSz="221806">
              <a:lnSpc>
                <a:spcPct val="100000"/>
              </a:lnSpc>
              <a:spcBef>
                <a:spcPts val="1055"/>
              </a:spcBef>
              <a:buClr>
                <a:srgbClr val="34A5DA"/>
              </a:buClr>
              <a:buSzPct val="104999"/>
              <a:buFont typeface="Avenir Next"/>
              <a:buChar char="▸"/>
              <a:defRPr sz="1800">
                <a:solidFill>
                  <a:srgbClr val="838787"/>
                </a:solidFill>
                <a:latin typeface="Avenir Next Medium"/>
                <a:ea typeface="Avenir Next Medium"/>
                <a:cs typeface="Avenir Next Medium"/>
                <a:sym typeface="Avenir Next Medium"/>
              </a:defRPr>
            </a:pPr>
            <a:r>
              <a:rPr sz="1266" spc="0">
                <a:solidFill>
                  <a:srgbClr val="838787"/>
                </a:solidFill>
                <a:latin typeface="Avenir Next Medium"/>
                <a:sym typeface="Avenir Next Medium"/>
              </a:rPr>
              <a:t>Manufacture of a small prototype of a RF cavity with a coating made by TMs or TMs oxides  </a:t>
            </a:r>
          </a:p>
        </p:txBody>
      </p:sp>
    </p:spTree>
    <p:extLst>
      <p:ext uri="{BB962C8B-B14F-4D97-AF65-F5344CB8AC3E}">
        <p14:creationId xmlns:p14="http://schemas.microsoft.com/office/powerpoint/2010/main" val="167884859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itolo 1"/>
          <p:cNvSpPr txBox="1">
            <a:spLocks noGrp="1"/>
          </p:cNvSpPr>
          <p:nvPr>
            <p:ph type="title"/>
          </p:nvPr>
        </p:nvSpPr>
        <p:spPr>
          <a:xfrm>
            <a:off x="2195512" y="942975"/>
            <a:ext cx="7200901" cy="921544"/>
          </a:xfrm>
          <a:prstGeom prst="rect">
            <a:avLst/>
          </a:prstGeom>
        </p:spPr>
        <p:txBody>
          <a:bodyPr>
            <a:normAutofit fontScale="90000"/>
          </a:bodyPr>
          <a:lstStyle>
            <a:lvl1pPr defTabSz="1092403">
              <a:defRPr sz="4703"/>
            </a:lvl1pPr>
          </a:lstStyle>
          <a:p>
            <a:r>
              <a:t>HV-PVD Sample Preparation chamber</a:t>
            </a:r>
          </a:p>
        </p:txBody>
      </p:sp>
      <p:sp>
        <p:nvSpPr>
          <p:cNvPr id="215" name="Segnaposto contenuto 5"/>
          <p:cNvSpPr txBox="1">
            <a:spLocks noGrp="1"/>
          </p:cNvSpPr>
          <p:nvPr>
            <p:ph type="body" sz="half" idx="4294967295"/>
          </p:nvPr>
        </p:nvSpPr>
        <p:spPr>
          <a:xfrm>
            <a:off x="5720797" y="2001751"/>
            <a:ext cx="4947204" cy="3917001"/>
          </a:xfrm>
          <a:prstGeom prst="rect">
            <a:avLst/>
          </a:prstGeom>
        </p:spPr>
        <p:txBody>
          <a:bodyPr lIns="34289" tIns="34289" rIns="34289" bIns="34289" anchor="t">
            <a:normAutofit fontScale="77500" lnSpcReduction="20000"/>
          </a:bodyPr>
          <a:lstStyle/>
          <a:p>
            <a:pPr lvl="1" indent="166514" defTabSz="676632">
              <a:lnSpc>
                <a:spcPct val="90000"/>
              </a:lnSpc>
              <a:spcBef>
                <a:spcPts val="703"/>
              </a:spcBef>
              <a:buFont typeface="Arial"/>
              <a:defRPr sz="2516" cap="none">
                <a:solidFill>
                  <a:srgbClr val="000000"/>
                </a:solidFill>
                <a:latin typeface="Book Antiqua"/>
                <a:ea typeface="Book Antiqua"/>
                <a:cs typeface="Book Antiqua"/>
                <a:sym typeface="Book Antiqua"/>
              </a:defRPr>
            </a:pPr>
            <a:r>
              <a:t>We are currently able to evaporate MoO</a:t>
            </a:r>
            <a:r>
              <a:rPr baseline="-24124"/>
              <a:t>3</a:t>
            </a:r>
            <a:r>
              <a:t> film with thickness ranging from 30 nm up to 550 nm on flat and curved substrates.</a:t>
            </a:r>
            <a:endParaRPr sz="1457"/>
          </a:p>
          <a:p>
            <a:pPr lvl="1" indent="166514" defTabSz="676632">
              <a:lnSpc>
                <a:spcPct val="90000"/>
              </a:lnSpc>
              <a:spcBef>
                <a:spcPts val="703"/>
              </a:spcBef>
              <a:buFont typeface="Arial"/>
              <a:defRPr sz="2516" cap="none">
                <a:solidFill>
                  <a:srgbClr val="000000"/>
                </a:solidFill>
                <a:latin typeface="Book Antiqua"/>
                <a:ea typeface="Book Antiqua"/>
                <a:cs typeface="Book Antiqua"/>
                <a:sym typeface="Book Antiqua"/>
              </a:defRPr>
            </a:pPr>
            <a:r>
              <a:t>New upgrades:</a:t>
            </a:r>
            <a:endParaRPr sz="1457"/>
          </a:p>
          <a:p>
            <a:pPr marL="335012" lvl="1" indent="-168497" defTabSz="676632">
              <a:lnSpc>
                <a:spcPct val="90000"/>
              </a:lnSpc>
              <a:spcBef>
                <a:spcPts val="703"/>
              </a:spcBef>
              <a:buSzPct val="100000"/>
              <a:buFont typeface="Arial"/>
              <a:buChar char="•"/>
              <a:defRPr sz="2516" cap="none">
                <a:solidFill>
                  <a:srgbClr val="000000"/>
                </a:solidFill>
                <a:latin typeface="Book Antiqua"/>
                <a:ea typeface="Book Antiqua"/>
                <a:cs typeface="Book Antiqua"/>
                <a:sym typeface="Book Antiqua"/>
              </a:defRPr>
            </a:pPr>
            <a:r>
              <a:t>New tungsten-allumina crucible heats the α-MoO</a:t>
            </a:r>
            <a:r>
              <a:rPr baseline="-24124"/>
              <a:t>3</a:t>
            </a:r>
            <a:r>
              <a:t> powder with a fast evaporation up to 5 Å/s evaporation rate</a:t>
            </a:r>
            <a:endParaRPr sz="1457"/>
          </a:p>
          <a:p>
            <a:pPr marL="335012" lvl="1" indent="-168497" defTabSz="676632">
              <a:lnSpc>
                <a:spcPct val="90000"/>
              </a:lnSpc>
              <a:spcBef>
                <a:spcPts val="703"/>
              </a:spcBef>
              <a:buSzPct val="100000"/>
              <a:buFont typeface="Arial"/>
              <a:buChar char="•"/>
              <a:defRPr sz="2516" cap="none">
                <a:solidFill>
                  <a:srgbClr val="000000"/>
                </a:solidFill>
                <a:latin typeface="Book Antiqua"/>
                <a:ea typeface="Book Antiqua"/>
                <a:cs typeface="Book Antiqua"/>
                <a:sym typeface="Book Antiqua"/>
              </a:defRPr>
            </a:pPr>
            <a:r>
              <a:t>Pressure of the HV chamber ~10</a:t>
            </a:r>
            <a:r>
              <a:rPr baseline="30092"/>
              <a:t>-6</a:t>
            </a:r>
            <a:r>
              <a:t> mbar</a:t>
            </a:r>
            <a:endParaRPr sz="1457"/>
          </a:p>
          <a:p>
            <a:pPr marL="335012" lvl="1" indent="-168497" defTabSz="676632">
              <a:lnSpc>
                <a:spcPct val="90000"/>
              </a:lnSpc>
              <a:spcBef>
                <a:spcPts val="703"/>
              </a:spcBef>
              <a:buSzPct val="100000"/>
              <a:buFont typeface="Arial"/>
              <a:buChar char="•"/>
              <a:defRPr sz="2516" cap="none">
                <a:solidFill>
                  <a:srgbClr val="000000"/>
                </a:solidFill>
                <a:latin typeface="Book Antiqua"/>
                <a:ea typeface="Book Antiqua"/>
                <a:cs typeface="Book Antiqua"/>
                <a:sym typeface="Book Antiqua"/>
              </a:defRPr>
            </a:pPr>
            <a:r>
              <a:t>Flat and curved surfaces up to 200 mm wide with a maximum 5% inhomogenenity</a:t>
            </a:r>
          </a:p>
          <a:p>
            <a:pPr marL="335012" lvl="1" indent="-168497" defTabSz="676632">
              <a:lnSpc>
                <a:spcPct val="90000"/>
              </a:lnSpc>
              <a:spcBef>
                <a:spcPts val="703"/>
              </a:spcBef>
              <a:buSzPct val="100000"/>
              <a:buFont typeface="Arial"/>
              <a:buChar char="•"/>
              <a:defRPr sz="2516" cap="none">
                <a:solidFill>
                  <a:srgbClr val="000000"/>
                </a:solidFill>
                <a:latin typeface="Book Antiqua"/>
                <a:ea typeface="Book Antiqua"/>
                <a:cs typeface="Book Antiqua"/>
                <a:sym typeface="Book Antiqua"/>
              </a:defRPr>
            </a:pPr>
            <a:r>
              <a:t>Fast entry system allows a easy sample loading</a:t>
            </a:r>
            <a:endParaRPr sz="1457"/>
          </a:p>
          <a:p>
            <a:pPr marL="335012" lvl="1" indent="-168497" defTabSz="676632">
              <a:lnSpc>
                <a:spcPct val="90000"/>
              </a:lnSpc>
              <a:spcBef>
                <a:spcPts val="703"/>
              </a:spcBef>
              <a:buSzPct val="100000"/>
              <a:buFont typeface="Arial"/>
              <a:buChar char="•"/>
              <a:defRPr sz="2516" cap="none">
                <a:solidFill>
                  <a:srgbClr val="000000"/>
                </a:solidFill>
                <a:latin typeface="Book Antiqua"/>
                <a:ea typeface="Book Antiqua"/>
                <a:cs typeface="Book Antiqua"/>
                <a:sym typeface="Book Antiqua"/>
              </a:defRPr>
            </a:pPr>
            <a:r>
              <a:t>Fast sample preparation: 3 sample in 12h</a:t>
            </a:r>
          </a:p>
        </p:txBody>
      </p:sp>
      <p:pic>
        <p:nvPicPr>
          <p:cNvPr id="216" name="Immagine 6" descr="Immagine 6"/>
          <p:cNvPicPr>
            <a:picLocks noChangeAspect="1"/>
          </p:cNvPicPr>
          <p:nvPr/>
        </p:nvPicPr>
        <p:blipFill>
          <a:blip r:embed="rId2"/>
          <a:srcRect t="9955" r="46438"/>
          <a:stretch>
            <a:fillRect/>
          </a:stretch>
        </p:blipFill>
        <p:spPr>
          <a:xfrm>
            <a:off x="3205406" y="1997764"/>
            <a:ext cx="2714434" cy="4002987"/>
          </a:xfrm>
          <a:prstGeom prst="rect">
            <a:avLst/>
          </a:prstGeom>
          <a:ln w="12700">
            <a:miter lim="400000"/>
          </a:ln>
        </p:spPr>
      </p:pic>
      <p:pic>
        <p:nvPicPr>
          <p:cNvPr id="217" name="Immagine 10" descr="Immagine 10"/>
          <p:cNvPicPr>
            <a:picLocks noChangeAspect="1"/>
          </p:cNvPicPr>
          <p:nvPr/>
        </p:nvPicPr>
        <p:blipFill>
          <a:blip r:embed="rId3"/>
          <a:srcRect l="31015" t="33326" r="40065" b="43014"/>
          <a:stretch>
            <a:fillRect/>
          </a:stretch>
        </p:blipFill>
        <p:spPr>
          <a:xfrm>
            <a:off x="1524000" y="2007394"/>
            <a:ext cx="1793082" cy="1100138"/>
          </a:xfrm>
          <a:prstGeom prst="rect">
            <a:avLst/>
          </a:prstGeom>
          <a:ln w="12700">
            <a:miter lim="400000"/>
          </a:ln>
        </p:spPr>
      </p:pic>
      <p:pic>
        <p:nvPicPr>
          <p:cNvPr id="218" name="Immagine 11" descr="Immagine 11"/>
          <p:cNvPicPr>
            <a:picLocks noChangeAspect="1"/>
          </p:cNvPicPr>
          <p:nvPr/>
        </p:nvPicPr>
        <p:blipFill>
          <a:blip r:embed="rId4"/>
          <a:srcRect l="25207" t="19861" r="33334" b="29444"/>
          <a:stretch>
            <a:fillRect/>
          </a:stretch>
        </p:blipFill>
        <p:spPr>
          <a:xfrm>
            <a:off x="1523999" y="3108261"/>
            <a:ext cx="1790819" cy="1642335"/>
          </a:xfrm>
          <a:prstGeom prst="rect">
            <a:avLst/>
          </a:prstGeom>
          <a:ln w="12700">
            <a:miter lim="400000"/>
          </a:ln>
        </p:spPr>
      </p:pic>
      <p:pic>
        <p:nvPicPr>
          <p:cNvPr id="219" name="Immagine 2" descr="Immagine 2"/>
          <p:cNvPicPr>
            <a:picLocks noChangeAspect="1"/>
          </p:cNvPicPr>
          <p:nvPr/>
        </p:nvPicPr>
        <p:blipFill>
          <a:blip r:embed="rId5"/>
          <a:srcRect l="29087" t="25695" r="42265" b="45138"/>
          <a:stretch>
            <a:fillRect/>
          </a:stretch>
        </p:blipFill>
        <p:spPr>
          <a:xfrm>
            <a:off x="1524000" y="4629150"/>
            <a:ext cx="1796253" cy="1371601"/>
          </a:xfrm>
          <a:prstGeom prst="rect">
            <a:avLst/>
          </a:prstGeom>
          <a:ln w="12700">
            <a:miter lim="400000"/>
          </a:ln>
        </p:spPr>
      </p:pic>
    </p:spTree>
    <p:extLst>
      <p:ext uri="{BB962C8B-B14F-4D97-AF65-F5344CB8AC3E}">
        <p14:creationId xmlns:p14="http://schemas.microsoft.com/office/powerpoint/2010/main" val="366186739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magine 122" descr="Immagine 122"/>
          <p:cNvPicPr>
            <a:picLocks noChangeAspect="1"/>
          </p:cNvPicPr>
          <p:nvPr/>
        </p:nvPicPr>
        <p:blipFill>
          <a:blip r:embed="rId2"/>
          <a:stretch>
            <a:fillRect/>
          </a:stretch>
        </p:blipFill>
        <p:spPr>
          <a:xfrm>
            <a:off x="1523999" y="2073726"/>
            <a:ext cx="3225745" cy="2718708"/>
          </a:xfrm>
          <a:prstGeom prst="rect">
            <a:avLst/>
          </a:prstGeom>
          <a:ln w="12700">
            <a:miter lim="400000"/>
          </a:ln>
        </p:spPr>
      </p:pic>
      <p:pic>
        <p:nvPicPr>
          <p:cNvPr id="222" name="Immagine 2058" descr="Immagine 2058"/>
          <p:cNvPicPr>
            <a:picLocks noChangeAspect="1"/>
          </p:cNvPicPr>
          <p:nvPr/>
        </p:nvPicPr>
        <p:blipFill>
          <a:blip r:embed="rId3"/>
          <a:srcRect l="6123" r="4246" b="2508"/>
          <a:stretch>
            <a:fillRect/>
          </a:stretch>
        </p:blipFill>
        <p:spPr>
          <a:xfrm>
            <a:off x="4765222" y="2003992"/>
            <a:ext cx="2941613" cy="2837431"/>
          </a:xfrm>
          <a:prstGeom prst="rect">
            <a:avLst/>
          </a:prstGeom>
          <a:ln w="12700">
            <a:miter lim="400000"/>
          </a:ln>
        </p:spPr>
      </p:pic>
      <p:pic>
        <p:nvPicPr>
          <p:cNvPr id="223" name="Immagine 124" descr="Immagine 124"/>
          <p:cNvPicPr>
            <a:picLocks noChangeAspect="1"/>
          </p:cNvPicPr>
          <p:nvPr/>
        </p:nvPicPr>
        <p:blipFill>
          <a:blip r:embed="rId4"/>
          <a:srcRect l="4500" b="1958"/>
          <a:stretch>
            <a:fillRect/>
          </a:stretch>
        </p:blipFill>
        <p:spPr>
          <a:xfrm>
            <a:off x="7682403" y="2004330"/>
            <a:ext cx="2985598" cy="2837091"/>
          </a:xfrm>
          <a:prstGeom prst="rect">
            <a:avLst/>
          </a:prstGeom>
          <a:ln w="12700">
            <a:miter lim="400000"/>
          </a:ln>
        </p:spPr>
      </p:pic>
      <p:sp>
        <p:nvSpPr>
          <p:cNvPr id="224" name="Titolo 1"/>
          <p:cNvSpPr txBox="1">
            <a:spLocks noGrp="1"/>
          </p:cNvSpPr>
          <p:nvPr>
            <p:ph type="title"/>
          </p:nvPr>
        </p:nvSpPr>
        <p:spPr>
          <a:xfrm>
            <a:off x="1829628" y="863869"/>
            <a:ext cx="8639589" cy="777639"/>
          </a:xfrm>
          <a:prstGeom prst="rect">
            <a:avLst/>
          </a:prstGeom>
        </p:spPr>
        <p:txBody>
          <a:bodyPr>
            <a:normAutofit fontScale="90000"/>
          </a:bodyPr>
          <a:lstStyle/>
          <a:p>
            <a:pPr defTabSz="566907">
              <a:defRPr sz="3472"/>
            </a:pPr>
            <a:r>
              <a:rPr dirty="0"/>
              <a:t>Raman characterization of </a:t>
            </a:r>
            <a:r>
              <a:rPr lang="en-US" dirty="0"/>
              <a:t>flat </a:t>
            </a:r>
            <a:r>
              <a:rPr dirty="0"/>
              <a:t>annealed MoO</a:t>
            </a:r>
            <a:r>
              <a:rPr baseline="-27889" dirty="0"/>
              <a:t>3 </a:t>
            </a:r>
            <a:r>
              <a:rPr dirty="0"/>
              <a:t>films on copper </a:t>
            </a:r>
          </a:p>
        </p:txBody>
      </p:sp>
      <p:sp>
        <p:nvSpPr>
          <p:cNvPr id="225" name="CasellaDiTesto 10"/>
          <p:cNvSpPr txBox="1"/>
          <p:nvPr/>
        </p:nvSpPr>
        <p:spPr>
          <a:xfrm>
            <a:off x="1573714" y="2070667"/>
            <a:ext cx="1474607" cy="372279"/>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lvl1pPr defTabSz="1300480">
              <a:spcBef>
                <a:spcPts val="0"/>
              </a:spcBef>
              <a:defRPr sz="2800" b="1">
                <a:solidFill>
                  <a:srgbClr val="000000"/>
                </a:solidFill>
                <a:latin typeface="Book Antiqua"/>
                <a:ea typeface="Book Antiqua"/>
                <a:cs typeface="Book Antiqua"/>
                <a:sym typeface="Book Antiqua"/>
              </a:defRPr>
            </a:lvl1pPr>
          </a:lstStyle>
          <a:p>
            <a:pPr defTabSz="914367">
              <a:lnSpc>
                <a:spcPct val="100000"/>
              </a:lnSpc>
              <a:defRPr/>
            </a:pPr>
            <a:r>
              <a:rPr sz="1969" spc="0"/>
              <a:t>200 nm </a:t>
            </a:r>
            <a:r>
              <a:rPr lang="en-US" sz="1969" spc="0"/>
              <a:t> </a:t>
            </a:r>
            <a:r>
              <a:rPr sz="1969" spc="0"/>
              <a:t>40°</a:t>
            </a:r>
            <a:r>
              <a:rPr lang="en-US" sz="1969" spc="0"/>
              <a:t> </a:t>
            </a:r>
            <a:endParaRPr sz="1969" spc="0"/>
          </a:p>
        </p:txBody>
      </p:sp>
      <p:sp>
        <p:nvSpPr>
          <p:cNvPr id="226" name="CasellaDiTesto 13"/>
          <p:cNvSpPr txBox="1"/>
          <p:nvPr/>
        </p:nvSpPr>
        <p:spPr>
          <a:xfrm>
            <a:off x="8143060" y="2096750"/>
            <a:ext cx="1867817" cy="43716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spcBef>
                <a:spcPts val="0"/>
              </a:spcBef>
              <a:defRPr sz="3400" b="1">
                <a:solidFill>
                  <a:srgbClr val="FFFFFF"/>
                </a:solidFill>
                <a:latin typeface="Book Antiqua"/>
                <a:ea typeface="Book Antiqua"/>
                <a:cs typeface="Book Antiqua"/>
                <a:sym typeface="Book Antiqua"/>
              </a:defRPr>
            </a:lvl1pPr>
          </a:lstStyle>
          <a:p>
            <a:pPr defTabSz="914367">
              <a:lnSpc>
                <a:spcPct val="100000"/>
              </a:lnSpc>
              <a:defRPr/>
            </a:pPr>
            <a:r>
              <a:rPr lang="en-US" sz="2391" spc="0"/>
              <a:t>c</a:t>
            </a:r>
            <a:r>
              <a:rPr sz="2391" spc="0"/>
              <a:t>opper oxide</a:t>
            </a:r>
          </a:p>
        </p:txBody>
      </p:sp>
      <p:sp>
        <p:nvSpPr>
          <p:cNvPr id="227" name="CasellaDiTesto 14"/>
          <p:cNvSpPr txBox="1"/>
          <p:nvPr/>
        </p:nvSpPr>
        <p:spPr>
          <a:xfrm>
            <a:off x="4855827" y="2184087"/>
            <a:ext cx="1101582" cy="307326"/>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defTabSz="914367">
              <a:lnSpc>
                <a:spcPct val="100000"/>
              </a:lnSpc>
              <a:spcBef>
                <a:spcPts val="0"/>
              </a:spcBef>
              <a:defRPr sz="2200" b="1">
                <a:solidFill>
                  <a:srgbClr val="000000"/>
                </a:solidFill>
                <a:latin typeface="Book Antiqua"/>
                <a:ea typeface="Book Antiqua"/>
                <a:cs typeface="Book Antiqua"/>
                <a:sym typeface="Book Antiqua"/>
              </a:defRPr>
            </a:pPr>
            <a:r>
              <a:rPr sz="1547" b="1" spc="0">
                <a:latin typeface="Book Antiqua"/>
                <a:sym typeface="Book Antiqua"/>
              </a:rPr>
              <a:t>MoO</a:t>
            </a:r>
            <a:r>
              <a:rPr sz="1547" b="1" spc="0" baseline="-19818">
                <a:latin typeface="Book Antiqua"/>
                <a:sym typeface="Book Antiqua"/>
              </a:rPr>
              <a:t>3</a:t>
            </a:r>
            <a:r>
              <a:rPr sz="1547" b="1" spc="0">
                <a:latin typeface="Book Antiqua"/>
                <a:sym typeface="Book Antiqua"/>
              </a:rPr>
              <a:t> peak</a:t>
            </a:r>
          </a:p>
        </p:txBody>
      </p:sp>
      <p:sp>
        <p:nvSpPr>
          <p:cNvPr id="228" name="Rettangolo 15"/>
          <p:cNvSpPr txBox="1"/>
          <p:nvPr/>
        </p:nvSpPr>
        <p:spPr>
          <a:xfrm>
            <a:off x="1598542" y="5054589"/>
            <a:ext cx="8870675" cy="1173011"/>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defTabSz="1300480">
              <a:spcBef>
                <a:spcPts val="0"/>
              </a:spcBef>
              <a:defRPr sz="3400">
                <a:solidFill>
                  <a:srgbClr val="000000"/>
                </a:solidFill>
                <a:latin typeface="Book Antiqua"/>
                <a:ea typeface="Book Antiqua"/>
                <a:cs typeface="Book Antiqua"/>
                <a:sym typeface="Book Antiqua"/>
              </a:defRPr>
            </a:lvl1pPr>
          </a:lstStyle>
          <a:p>
            <a:pPr algn="ctr" defTabSz="914367">
              <a:lnSpc>
                <a:spcPct val="100000"/>
              </a:lnSpc>
              <a:defRPr/>
            </a:pPr>
            <a:r>
              <a:rPr sz="2391" spc="0"/>
              <a:t>No morphological or chemical variation</a:t>
            </a:r>
            <a:r>
              <a:rPr lang="en-US" sz="2391" spc="0"/>
              <a:t>s are</a:t>
            </a:r>
            <a:r>
              <a:rPr sz="2391" spc="0"/>
              <a:t> detected </a:t>
            </a:r>
            <a:r>
              <a:rPr lang="en-US" sz="2391" spc="0"/>
              <a:t>in </a:t>
            </a:r>
            <a:r>
              <a:rPr sz="2391" spc="0"/>
              <a:t>the </a:t>
            </a:r>
            <a:r>
              <a:rPr lang="en-US" sz="2391" spc="0"/>
              <a:t>region corresponding to the </a:t>
            </a:r>
            <a:r>
              <a:rPr sz="2391" spc="0"/>
              <a:t>center of the </a:t>
            </a:r>
            <a:r>
              <a:rPr lang="en-US" sz="2391" spc="0"/>
              <a:t>FEL </a:t>
            </a:r>
            <a:r>
              <a:rPr sz="2391" spc="0"/>
              <a:t>spot</a:t>
            </a:r>
            <a:r>
              <a:rPr lang="en-US" sz="2391" spc="0"/>
              <a:t> where we estimated an electric field up to ~ 4 GV/m</a:t>
            </a:r>
          </a:p>
        </p:txBody>
      </p:sp>
    </p:spTree>
    <p:extLst>
      <p:ext uri="{BB962C8B-B14F-4D97-AF65-F5344CB8AC3E}">
        <p14:creationId xmlns:p14="http://schemas.microsoft.com/office/powerpoint/2010/main" val="3675435188"/>
      </p:ext>
    </p:extLst>
  </p:cSld>
  <p:clrMapOvr>
    <a:masterClrMapping/>
  </p:clrMapOvr>
  <p:transition spd="slow">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G_2416.JPG" descr="IMG_2416.JPG"/>
          <p:cNvPicPr>
            <a:picLocks noGrp="1" noChangeAspect="1"/>
          </p:cNvPicPr>
          <p:nvPr>
            <p:ph type="pic" idx="13"/>
          </p:nvPr>
        </p:nvPicPr>
        <p:blipFill>
          <a:blip r:embed="rId2"/>
          <a:srcRect l="28906" r="28906"/>
          <a:stretch>
            <a:fillRect/>
          </a:stretch>
        </p:blipFill>
        <p:spPr>
          <a:xfrm>
            <a:off x="1524000" y="0"/>
            <a:ext cx="3857626" cy="6858000"/>
          </a:xfrm>
          <a:prstGeom prst="rect">
            <a:avLst/>
          </a:prstGeom>
        </p:spPr>
      </p:pic>
      <p:sp>
        <p:nvSpPr>
          <p:cNvPr id="231" name="NucleAAR 2019/20"/>
          <p:cNvSpPr txBox="1">
            <a:spLocks noGrp="1"/>
          </p:cNvSpPr>
          <p:nvPr>
            <p:ph type="title"/>
          </p:nvPr>
        </p:nvSpPr>
        <p:spPr>
          <a:xfrm>
            <a:off x="5555835" y="91661"/>
            <a:ext cx="4786365" cy="930061"/>
          </a:xfrm>
          <a:prstGeom prst="rect">
            <a:avLst/>
          </a:prstGeom>
        </p:spPr>
        <p:txBody>
          <a:bodyPr>
            <a:normAutofit fontScale="90000"/>
          </a:bodyPr>
          <a:lstStyle>
            <a:lvl1pPr defTabSz="303783">
              <a:defRPr sz="8800"/>
            </a:lvl1pPr>
          </a:lstStyle>
          <a:p>
            <a:r>
              <a:rPr dirty="0" err="1"/>
              <a:t>NucleAAR</a:t>
            </a:r>
            <a:r>
              <a:rPr dirty="0"/>
              <a:t> 2019/20</a:t>
            </a:r>
          </a:p>
        </p:txBody>
      </p:sp>
      <p:sp>
        <p:nvSpPr>
          <p:cNvPr id="232" name="INFN/LNF  FTE: 1.4…"/>
          <p:cNvSpPr txBox="1">
            <a:spLocks noGrp="1"/>
          </p:cNvSpPr>
          <p:nvPr>
            <p:ph type="body" sz="quarter" idx="1"/>
          </p:nvPr>
        </p:nvSpPr>
        <p:spPr>
          <a:xfrm>
            <a:off x="5555835" y="2098711"/>
            <a:ext cx="4937955" cy="1761178"/>
          </a:xfrm>
          <a:prstGeom prst="rect">
            <a:avLst/>
          </a:prstGeom>
        </p:spPr>
        <p:txBody>
          <a:bodyPr>
            <a:normAutofit fontScale="77500" lnSpcReduction="20000"/>
          </a:bodyPr>
          <a:lstStyle/>
          <a:p>
            <a:pPr indent="16594" defTabSz="189659">
              <a:lnSpc>
                <a:spcPct val="90000"/>
              </a:lnSpc>
              <a:spcBef>
                <a:spcPts val="0"/>
              </a:spcBef>
              <a:defRPr sz="2300" b="1" cap="none">
                <a:solidFill>
                  <a:srgbClr val="FFFFFF"/>
                </a:solidFill>
                <a:latin typeface="Arial"/>
                <a:ea typeface="Arial"/>
                <a:cs typeface="Arial"/>
                <a:sym typeface="Arial"/>
              </a:defRPr>
            </a:pPr>
            <a:r>
              <a:t>INFN/LNF  FTE: 1.4</a:t>
            </a:r>
          </a:p>
          <a:p>
            <a:pPr lvl="1" indent="16594" defTabSz="189659">
              <a:lnSpc>
                <a:spcPct val="90000"/>
              </a:lnSpc>
              <a:spcBef>
                <a:spcPts val="0"/>
              </a:spcBef>
              <a:defRPr sz="2300" cap="none">
                <a:solidFill>
                  <a:srgbClr val="FFFFFF"/>
                </a:solidFill>
                <a:latin typeface="Arial"/>
                <a:ea typeface="Arial"/>
                <a:cs typeface="Arial"/>
                <a:sym typeface="Arial"/>
              </a:defRPr>
            </a:pPr>
            <a:endParaRPr/>
          </a:p>
          <a:p>
            <a:pPr indent="16594" defTabSz="189659">
              <a:lnSpc>
                <a:spcPct val="90000"/>
              </a:lnSpc>
              <a:spcBef>
                <a:spcPts val="0"/>
              </a:spcBef>
              <a:defRPr sz="2300" b="1" cap="none">
                <a:solidFill>
                  <a:srgbClr val="FFFFFF"/>
                </a:solidFill>
                <a:latin typeface="Arial"/>
                <a:ea typeface="Arial"/>
                <a:cs typeface="Arial"/>
                <a:sym typeface="Arial"/>
              </a:defRPr>
            </a:pPr>
            <a:r>
              <a:t>A. Marcelli (Coord. Naz)</a:t>
            </a:r>
            <a:r>
              <a:rPr b="0">
                <a:latin typeface="ＭＳ Ｐゴシック"/>
                <a:ea typeface="ＭＳ Ｐゴシック"/>
                <a:cs typeface="ＭＳ Ｐゴシック"/>
                <a:sym typeface="ＭＳ Ｐゴシック"/>
              </a:rPr>
              <a:t>	</a:t>
            </a:r>
            <a:r>
              <a:t>30 %</a:t>
            </a:r>
            <a:r>
              <a:rPr b="0">
                <a:latin typeface="ＭＳ Ｐゴシック"/>
                <a:ea typeface="ＭＳ Ｐゴシック"/>
                <a:cs typeface="ＭＳ Ｐゴシック"/>
                <a:sym typeface="ＭＳ Ｐゴシック"/>
              </a:rPr>
              <a:t> </a:t>
            </a:r>
            <a:r>
              <a:t>Primo Ricer.</a:t>
            </a:r>
          </a:p>
          <a:p>
            <a:pPr lvl="1" indent="16594" defTabSz="189659">
              <a:lnSpc>
                <a:spcPct val="90000"/>
              </a:lnSpc>
              <a:spcBef>
                <a:spcPts val="0"/>
              </a:spcBef>
              <a:defRPr sz="2300" b="1" cap="none">
                <a:solidFill>
                  <a:srgbClr val="FFFFFF"/>
                </a:solidFill>
                <a:latin typeface="Arial"/>
                <a:ea typeface="Arial"/>
                <a:cs typeface="Arial"/>
                <a:sym typeface="Arial"/>
              </a:defRPr>
            </a:pPr>
            <a:r>
              <a:t>G. Della Ventura				   40 %  Associato</a:t>
            </a:r>
          </a:p>
          <a:p>
            <a:pPr indent="16594" defTabSz="189659">
              <a:lnSpc>
                <a:spcPct val="90000"/>
              </a:lnSpc>
              <a:spcBef>
                <a:spcPts val="0"/>
              </a:spcBef>
              <a:defRPr sz="2300" b="1" cap="none">
                <a:solidFill>
                  <a:srgbClr val="FFFFFF"/>
                </a:solidFill>
                <a:latin typeface="Arial"/>
                <a:ea typeface="Arial"/>
                <a:cs typeface="Arial"/>
                <a:sym typeface="Arial"/>
              </a:defRPr>
            </a:pPr>
            <a:r>
              <a:t>S. Macis</a:t>
            </a:r>
            <a:r>
              <a:rPr b="0">
                <a:latin typeface="ＭＳ Ｐゴシック"/>
                <a:ea typeface="ＭＳ Ｐゴシック"/>
                <a:cs typeface="ＭＳ Ｐゴシック"/>
                <a:sym typeface="ＭＳ Ｐゴシック"/>
              </a:rPr>
              <a:t>									</a:t>
            </a:r>
            <a:r>
              <a:t>50 %  Associato</a:t>
            </a:r>
          </a:p>
          <a:p>
            <a:pPr indent="16594" defTabSz="189659">
              <a:lnSpc>
                <a:spcPct val="90000"/>
              </a:lnSpc>
              <a:spcBef>
                <a:spcPts val="0"/>
              </a:spcBef>
              <a:defRPr sz="2300" b="1" cap="none">
                <a:solidFill>
                  <a:srgbClr val="FFFFFF"/>
                </a:solidFill>
                <a:latin typeface="Arial"/>
                <a:ea typeface="Arial"/>
                <a:cs typeface="Arial"/>
                <a:sym typeface="Arial"/>
              </a:defRPr>
            </a:pPr>
            <a:r>
              <a:t>J. Scifo										20 %  Fellow</a:t>
            </a:r>
          </a:p>
          <a:p>
            <a:pPr indent="16594" defTabSz="189659">
              <a:lnSpc>
                <a:spcPct val="90000"/>
              </a:lnSpc>
              <a:spcBef>
                <a:spcPts val="0"/>
              </a:spcBef>
              <a:defRPr sz="2300" b="1" cap="none">
                <a:solidFill>
                  <a:srgbClr val="FFFFFF"/>
                </a:solidFill>
                <a:latin typeface="Arial"/>
                <a:ea typeface="Arial"/>
                <a:cs typeface="Arial"/>
                <a:sym typeface="Arial"/>
              </a:defRPr>
            </a:pPr>
            <a:r>
              <a:t>B. Spataro</a:t>
            </a:r>
            <a:r>
              <a:rPr b="0">
                <a:latin typeface="ＭＳ Ｐゴシック"/>
                <a:ea typeface="ＭＳ Ｐゴシック"/>
                <a:cs typeface="ＭＳ Ｐゴシック"/>
                <a:sym typeface="ＭＳ Ｐゴシック"/>
              </a:rPr>
              <a:t>								</a:t>
            </a:r>
            <a:r>
              <a:t>Associato senior</a:t>
            </a:r>
          </a:p>
        </p:txBody>
      </p:sp>
      <p:sp>
        <p:nvSpPr>
          <p:cNvPr id="233" name="LNF + RM1  FTE: ???"/>
          <p:cNvSpPr txBox="1"/>
          <p:nvPr/>
        </p:nvSpPr>
        <p:spPr>
          <a:xfrm>
            <a:off x="5515784" y="1113735"/>
            <a:ext cx="4937955" cy="127431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normAutofit/>
          </a:bodyPr>
          <a:lstStyle/>
          <a:p>
            <a:pPr indent="28128" algn="ctr" defTabSz="321457">
              <a:lnSpc>
                <a:spcPct val="100000"/>
              </a:lnSpc>
              <a:spcBef>
                <a:spcPts val="0"/>
              </a:spcBef>
              <a:defRPr sz="4000">
                <a:solidFill>
                  <a:srgbClr val="FFFFFF"/>
                </a:solidFill>
                <a:latin typeface="Arial Black"/>
                <a:ea typeface="Arial Black"/>
                <a:cs typeface="Arial Black"/>
                <a:sym typeface="Arial Black"/>
              </a:defRPr>
            </a:pPr>
            <a:endParaRPr sz="2812" spc="0" dirty="0">
              <a:solidFill>
                <a:srgbClr val="FFFFFF"/>
              </a:solidFill>
              <a:latin typeface="Arial Black"/>
              <a:cs typeface="Arial Black"/>
              <a:sym typeface="Arial Black"/>
            </a:endParaRPr>
          </a:p>
          <a:p>
            <a:pPr indent="28128" defTabSz="321457">
              <a:lnSpc>
                <a:spcPct val="100000"/>
              </a:lnSpc>
              <a:spcBef>
                <a:spcPts val="0"/>
              </a:spcBef>
              <a:defRPr sz="4000" b="1">
                <a:solidFill>
                  <a:srgbClr val="FFFFFF"/>
                </a:solidFill>
                <a:latin typeface="Arial"/>
                <a:ea typeface="Arial"/>
                <a:cs typeface="Arial"/>
                <a:sym typeface="Arial"/>
              </a:defRPr>
            </a:pPr>
            <a:r>
              <a:rPr sz="2812" b="1" spc="0" dirty="0">
                <a:solidFill>
                  <a:srgbClr val="FFFFFF"/>
                </a:solidFill>
                <a:latin typeface="Arial"/>
                <a:cs typeface="Arial"/>
                <a:sym typeface="Arial"/>
              </a:rPr>
              <a:t>LNF + RM1  FTE: 2.6</a:t>
            </a:r>
          </a:p>
        </p:txBody>
      </p:sp>
      <p:sp>
        <p:nvSpPr>
          <p:cNvPr id="234" name="INFN/RM1  FTE: ??…"/>
          <p:cNvSpPr txBox="1"/>
          <p:nvPr/>
        </p:nvSpPr>
        <p:spPr>
          <a:xfrm>
            <a:off x="5591579" y="4593311"/>
            <a:ext cx="4937955" cy="17611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normAutofit/>
          </a:bodyPr>
          <a:lstStyle/>
          <a:p>
            <a:pPr indent="16594" defTabSz="189659">
              <a:lnSpc>
                <a:spcPct val="100000"/>
              </a:lnSpc>
              <a:spcBef>
                <a:spcPts val="0"/>
              </a:spcBef>
              <a:defRPr sz="2300" b="1">
                <a:solidFill>
                  <a:srgbClr val="FFFFFF"/>
                </a:solidFill>
                <a:latin typeface="Arial"/>
                <a:ea typeface="Arial"/>
                <a:cs typeface="Arial"/>
                <a:sym typeface="Arial"/>
              </a:defRPr>
            </a:pPr>
            <a:r>
              <a:rPr sz="1617" b="1" spc="0">
                <a:solidFill>
                  <a:srgbClr val="FFFFFF"/>
                </a:solidFill>
                <a:latin typeface="Arial"/>
                <a:cs typeface="Arial"/>
                <a:sym typeface="Arial"/>
              </a:rPr>
              <a:t>INFN/RM1  FTE: 1.2 </a:t>
            </a:r>
          </a:p>
          <a:p>
            <a:pPr lvl="1" indent="16594" defTabSz="189659">
              <a:lnSpc>
                <a:spcPct val="100000"/>
              </a:lnSpc>
              <a:spcBef>
                <a:spcPts val="0"/>
              </a:spcBef>
              <a:defRPr sz="2300">
                <a:solidFill>
                  <a:srgbClr val="FFFFFF"/>
                </a:solidFill>
                <a:latin typeface="Arial"/>
                <a:ea typeface="Arial"/>
                <a:cs typeface="Arial"/>
                <a:sym typeface="Arial"/>
              </a:defRPr>
            </a:pPr>
            <a:endParaRPr sz="1617" spc="0">
              <a:solidFill>
                <a:srgbClr val="FFFFFF"/>
              </a:solidFill>
              <a:latin typeface="Arial"/>
              <a:cs typeface="Arial"/>
              <a:sym typeface="Arial"/>
            </a:endParaRPr>
          </a:p>
          <a:p>
            <a:pPr indent="16594" defTabSz="189659">
              <a:lnSpc>
                <a:spcPct val="100000"/>
              </a:lnSpc>
              <a:spcBef>
                <a:spcPts val="0"/>
              </a:spcBef>
              <a:defRPr sz="2300" b="1">
                <a:solidFill>
                  <a:srgbClr val="FFFFFF"/>
                </a:solidFill>
                <a:latin typeface="Arial"/>
                <a:ea typeface="Arial"/>
                <a:cs typeface="Arial"/>
                <a:sym typeface="Arial"/>
              </a:defRPr>
            </a:pPr>
            <a:r>
              <a:rPr sz="1617" b="1" spc="0">
                <a:solidFill>
                  <a:srgbClr val="FFFFFF"/>
                </a:solidFill>
                <a:latin typeface="Arial"/>
                <a:cs typeface="Arial"/>
                <a:sym typeface="Arial"/>
              </a:rPr>
              <a:t>M. Petrarca (Coord. Loc.)</a:t>
            </a:r>
            <a:r>
              <a:rPr sz="1617" spc="0">
                <a:solidFill>
                  <a:srgbClr val="FFFFFF"/>
                </a:solidFill>
                <a:latin typeface="ＭＳ Ｐゴシック"/>
                <a:ea typeface="ＭＳ Ｐゴシック"/>
                <a:cs typeface="ＭＳ Ｐゴシック"/>
                <a:sym typeface="ＭＳ Ｐゴシック"/>
              </a:rPr>
              <a:t>		</a:t>
            </a:r>
            <a:r>
              <a:rPr sz="1617" b="1" spc="0">
                <a:solidFill>
                  <a:srgbClr val="FFFFFF"/>
                </a:solidFill>
                <a:latin typeface="Arial"/>
                <a:cs typeface="Arial"/>
                <a:sym typeface="Arial"/>
              </a:rPr>
              <a:t>20 %</a:t>
            </a:r>
            <a:r>
              <a:rPr sz="1617" spc="0">
                <a:solidFill>
                  <a:srgbClr val="FFFFFF"/>
                </a:solidFill>
                <a:latin typeface="ＭＳ Ｐゴシック"/>
                <a:ea typeface="ＭＳ Ｐゴシック"/>
                <a:cs typeface="ＭＳ Ｐゴシック"/>
                <a:sym typeface="ＭＳ Ｐゴシック"/>
              </a:rPr>
              <a:t> </a:t>
            </a:r>
            <a:r>
              <a:rPr sz="1617" b="1" spc="0">
                <a:solidFill>
                  <a:srgbClr val="FFFFFF"/>
                </a:solidFill>
                <a:latin typeface="Arial"/>
                <a:cs typeface="Arial"/>
                <a:sym typeface="Arial"/>
              </a:rPr>
              <a:t>Associato </a:t>
            </a:r>
          </a:p>
          <a:p>
            <a:pPr indent="16594" defTabSz="189659">
              <a:lnSpc>
                <a:spcPct val="100000"/>
              </a:lnSpc>
              <a:spcBef>
                <a:spcPts val="0"/>
              </a:spcBef>
              <a:defRPr sz="2300" b="1">
                <a:solidFill>
                  <a:srgbClr val="FFFFFF"/>
                </a:solidFill>
                <a:latin typeface="Arial"/>
                <a:ea typeface="Arial"/>
                <a:cs typeface="Arial"/>
                <a:sym typeface="Arial"/>
              </a:defRPr>
            </a:pPr>
            <a:r>
              <a:rPr sz="1617" b="1" spc="0">
                <a:solidFill>
                  <a:srgbClr val="FFFFFF"/>
                </a:solidFill>
                <a:latin typeface="Arial"/>
                <a:cs typeface="Arial"/>
                <a:sym typeface="Arial"/>
              </a:rPr>
              <a:t>S. Meu    </a:t>
            </a:r>
            <a:r>
              <a:rPr sz="1617" spc="0">
                <a:solidFill>
                  <a:srgbClr val="FFFFFF"/>
                </a:solidFill>
                <a:latin typeface="ＭＳ Ｐゴシック"/>
                <a:ea typeface="ＭＳ Ｐゴシック"/>
                <a:cs typeface="ＭＳ Ｐゴシック"/>
                <a:sym typeface="ＭＳ Ｐゴシック"/>
              </a:rPr>
              <a:t>									   </a:t>
            </a:r>
            <a:r>
              <a:rPr sz="1617" b="1" spc="0">
                <a:solidFill>
                  <a:srgbClr val="FFFFFF"/>
                </a:solidFill>
                <a:latin typeface="Arial"/>
                <a:cs typeface="Arial"/>
                <a:sym typeface="Arial"/>
              </a:rPr>
              <a:t>30 % Associato</a:t>
            </a:r>
          </a:p>
          <a:p>
            <a:pPr indent="16594" defTabSz="189659">
              <a:lnSpc>
                <a:spcPct val="100000"/>
              </a:lnSpc>
              <a:spcBef>
                <a:spcPts val="0"/>
              </a:spcBef>
              <a:defRPr sz="2300" b="1">
                <a:solidFill>
                  <a:srgbClr val="FFFFFF"/>
                </a:solidFill>
                <a:latin typeface="Arial"/>
                <a:ea typeface="Arial"/>
                <a:cs typeface="Arial"/>
                <a:sym typeface="Arial"/>
              </a:defRPr>
            </a:pPr>
            <a:r>
              <a:rPr sz="1617" b="1" spc="0">
                <a:solidFill>
                  <a:srgbClr val="FFFFFF"/>
                </a:solidFill>
                <a:latin typeface="Arial"/>
                <a:cs typeface="Arial"/>
                <a:sym typeface="Arial"/>
              </a:rPr>
              <a:t>S. Sarti						                 20 % Associato			</a:t>
            </a:r>
          </a:p>
          <a:p>
            <a:pPr indent="16594" defTabSz="189659">
              <a:lnSpc>
                <a:spcPct val="100000"/>
              </a:lnSpc>
              <a:spcBef>
                <a:spcPts val="0"/>
              </a:spcBef>
              <a:defRPr sz="2300" b="1">
                <a:solidFill>
                  <a:srgbClr val="FFFFFF"/>
                </a:solidFill>
                <a:latin typeface="Arial"/>
                <a:ea typeface="Arial"/>
                <a:cs typeface="Arial"/>
                <a:sym typeface="Arial"/>
              </a:defRPr>
            </a:pPr>
            <a:r>
              <a:rPr sz="1617" b="1" spc="0">
                <a:solidFill>
                  <a:srgbClr val="FFFFFF"/>
                </a:solidFill>
                <a:latin typeface="Arial"/>
                <a:cs typeface="Arial"/>
                <a:sym typeface="Arial"/>
              </a:rPr>
              <a:t>A. D’Arco									50 % Associato</a:t>
            </a:r>
          </a:p>
        </p:txBody>
      </p:sp>
      <p:sp>
        <p:nvSpPr>
          <p:cNvPr id="235" name="Text"/>
          <p:cNvSpPr txBox="1"/>
          <p:nvPr/>
        </p:nvSpPr>
        <p:spPr>
          <a:xfrm>
            <a:off x="5950803" y="3391918"/>
            <a:ext cx="72200" cy="288477"/>
          </a:xfrm>
          <a:prstGeom prst="rect">
            <a:avLst/>
          </a:prstGeom>
          <a:ln w="12700">
            <a:miter lim="400000"/>
          </a:ln>
        </p:spPr>
        <p:txBody>
          <a:bodyPr wrap="none" lIns="35719" tIns="35719" rIns="35719" bIns="35719" anchor="ctr">
            <a:spAutoFit/>
          </a:bodyPr>
          <a:lstStyle/>
          <a:p>
            <a:pPr defTabSz="410751">
              <a:lnSpc>
                <a:spcPct val="100000"/>
              </a:lnSpc>
              <a:spcBef>
                <a:spcPts val="1687"/>
              </a:spcBef>
              <a:defRPr/>
            </a:pPr>
            <a:endParaRPr sz="1406" spc="0">
              <a:solidFill>
                <a:srgbClr val="222222"/>
              </a:solidFill>
              <a:latin typeface="DIN Condensed"/>
              <a:ea typeface="Helvetica Neue"/>
              <a:cs typeface="Helvetica Neue"/>
              <a:sym typeface="DIN Condensed"/>
            </a:endParaRPr>
          </a:p>
        </p:txBody>
      </p:sp>
      <p:sp>
        <p:nvSpPr>
          <p:cNvPr id="236" name="Text"/>
          <p:cNvSpPr txBox="1"/>
          <p:nvPr/>
        </p:nvSpPr>
        <p:spPr>
          <a:xfrm>
            <a:off x="6040100" y="3481215"/>
            <a:ext cx="72200" cy="288477"/>
          </a:xfrm>
          <a:prstGeom prst="rect">
            <a:avLst/>
          </a:prstGeom>
          <a:ln w="12700">
            <a:miter lim="400000"/>
          </a:ln>
        </p:spPr>
        <p:txBody>
          <a:bodyPr wrap="none" lIns="35719" tIns="35719" rIns="35719" bIns="35719" anchor="ctr">
            <a:spAutoFit/>
          </a:bodyPr>
          <a:lstStyle/>
          <a:p>
            <a:pPr defTabSz="410751">
              <a:lnSpc>
                <a:spcPct val="100000"/>
              </a:lnSpc>
              <a:spcBef>
                <a:spcPts val="1687"/>
              </a:spcBef>
              <a:defRPr/>
            </a:pPr>
            <a:endParaRPr sz="1406" spc="0">
              <a:solidFill>
                <a:srgbClr val="222222"/>
              </a:solidFill>
              <a:latin typeface="DIN Condensed"/>
              <a:ea typeface="Helvetica Neue"/>
              <a:cs typeface="Helvetica Neue"/>
              <a:sym typeface="DIN Condensed"/>
            </a:endParaRPr>
          </a:p>
        </p:txBody>
      </p:sp>
      <p:sp>
        <p:nvSpPr>
          <p:cNvPr id="237" name="Text"/>
          <p:cNvSpPr txBox="1"/>
          <p:nvPr/>
        </p:nvSpPr>
        <p:spPr>
          <a:xfrm>
            <a:off x="6129397" y="3570512"/>
            <a:ext cx="72200" cy="288477"/>
          </a:xfrm>
          <a:prstGeom prst="rect">
            <a:avLst/>
          </a:prstGeom>
          <a:ln w="12700">
            <a:miter lim="400000"/>
          </a:ln>
        </p:spPr>
        <p:txBody>
          <a:bodyPr wrap="none" lIns="35719" tIns="35719" rIns="35719" bIns="35719" anchor="ctr">
            <a:spAutoFit/>
          </a:bodyPr>
          <a:lstStyle/>
          <a:p>
            <a:pPr defTabSz="410751">
              <a:lnSpc>
                <a:spcPct val="100000"/>
              </a:lnSpc>
              <a:spcBef>
                <a:spcPts val="1687"/>
              </a:spcBef>
              <a:defRPr/>
            </a:pPr>
            <a:endParaRPr sz="1406" spc="0">
              <a:solidFill>
                <a:srgbClr val="222222"/>
              </a:solidFill>
              <a:latin typeface="DIN Condensed"/>
              <a:ea typeface="Helvetica Neue"/>
              <a:cs typeface="Helvetica Neue"/>
              <a:sym typeface="DIN Condensed"/>
            </a:endParaRPr>
          </a:p>
        </p:txBody>
      </p:sp>
    </p:spTree>
    <p:extLst>
      <p:ext uri="{BB962C8B-B14F-4D97-AF65-F5344CB8AC3E}">
        <p14:creationId xmlns:p14="http://schemas.microsoft.com/office/powerpoint/2010/main" val="531216008"/>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198A5-1B9B-7444-825E-75992DDF9098}"/>
              </a:ext>
            </a:extLst>
          </p:cNvPr>
          <p:cNvSpPr>
            <a:spLocks noGrp="1"/>
          </p:cNvSpPr>
          <p:nvPr>
            <p:ph type="title"/>
          </p:nvPr>
        </p:nvSpPr>
        <p:spPr/>
        <p:txBody>
          <a:bodyPr/>
          <a:lstStyle/>
          <a:p>
            <a:r>
              <a:rPr lang="it-IT" dirty="0"/>
              <a:t>New </a:t>
            </a:r>
            <a:r>
              <a:rPr lang="it-IT" dirty="0" err="1"/>
              <a:t>proposals</a:t>
            </a:r>
            <a:r>
              <a:rPr lang="it-IT" dirty="0"/>
              <a:t> for 2021</a:t>
            </a:r>
          </a:p>
        </p:txBody>
      </p:sp>
      <p:sp>
        <p:nvSpPr>
          <p:cNvPr id="8" name="Segnaposto testo 7">
            <a:extLst>
              <a:ext uri="{FF2B5EF4-FFF2-40B4-BE49-F238E27FC236}">
                <a16:creationId xmlns:a16="http://schemas.microsoft.com/office/drawing/2014/main" id="{4933638F-FB5D-9545-8882-BCDFEC3739A8}"/>
              </a:ext>
            </a:extLst>
          </p:cNvPr>
          <p:cNvSpPr>
            <a:spLocks noGrp="1"/>
          </p:cNvSpPr>
          <p:nvPr>
            <p:ph type="body" idx="1"/>
          </p:nvPr>
        </p:nvSpPr>
        <p:spPr>
          <a:xfrm>
            <a:off x="285750" y="1708485"/>
            <a:ext cx="11620500" cy="4367463"/>
          </a:xfrm>
        </p:spPr>
        <p:txBody>
          <a:bodyPr>
            <a:normAutofit/>
          </a:bodyPr>
          <a:lstStyle/>
          <a:p>
            <a:r>
              <a:rPr lang="it-IT" sz="3000" dirty="0" err="1"/>
              <a:t>Experiments</a:t>
            </a:r>
            <a:r>
              <a:rPr lang="it-IT" sz="3000" dirty="0"/>
              <a:t>:	</a:t>
            </a:r>
          </a:p>
          <a:p>
            <a:pPr lvl="1"/>
            <a:r>
              <a:rPr lang="it-IT" sz="2400" dirty="0"/>
              <a:t>PEROV</a:t>
            </a:r>
          </a:p>
          <a:p>
            <a:pPr lvl="1"/>
            <a:r>
              <a:rPr lang="it-IT" sz="2400" dirty="0"/>
              <a:t>SAMADHA</a:t>
            </a:r>
          </a:p>
          <a:p>
            <a:pPr lvl="1"/>
            <a:r>
              <a:rPr lang="it-IT" sz="2400" dirty="0" err="1"/>
              <a:t>uRANIA</a:t>
            </a:r>
            <a:endParaRPr lang="it-IT" sz="2400" dirty="0"/>
          </a:p>
          <a:p>
            <a:r>
              <a:rPr lang="it-IT" sz="3000" dirty="0" err="1"/>
              <a:t>Calls</a:t>
            </a:r>
            <a:endParaRPr lang="it-IT" sz="3000" dirty="0"/>
          </a:p>
          <a:p>
            <a:pPr lvl="1"/>
            <a:r>
              <a:rPr lang="it-IT" sz="2400" dirty="0"/>
              <a:t>CLEAN</a:t>
            </a:r>
          </a:p>
          <a:p>
            <a:pPr lvl="1"/>
            <a:r>
              <a:rPr lang="it-IT" sz="2400" dirty="0"/>
              <a:t>NODIW</a:t>
            </a:r>
          </a:p>
          <a:p>
            <a:pPr lvl="1"/>
            <a:r>
              <a:rPr lang="it-IT" sz="2400" dirty="0"/>
              <a:t>DART WARS</a:t>
            </a:r>
          </a:p>
          <a:p>
            <a:endParaRPr lang="it-IT" dirty="0"/>
          </a:p>
          <a:p>
            <a:endParaRPr lang="it-IT" dirty="0"/>
          </a:p>
        </p:txBody>
      </p:sp>
    </p:spTree>
    <p:extLst>
      <p:ext uri="{BB962C8B-B14F-4D97-AF65-F5344CB8AC3E}">
        <p14:creationId xmlns:p14="http://schemas.microsoft.com/office/powerpoint/2010/main" val="164496842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2361" y="1524657"/>
            <a:ext cx="9047278" cy="2309224"/>
          </a:xfrm>
          <a:prstGeom prst="rect">
            <a:avLst/>
          </a:prstGeom>
          <a:noFill/>
          <a:ln w="38100"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ate Placeholder 2"/>
          <p:cNvSpPr>
            <a:spLocks noGrp="1"/>
          </p:cNvSpPr>
          <p:nvPr>
            <p:ph type="dt" sz="half" idx="2"/>
          </p:nvPr>
        </p:nvSpPr>
        <p:spPr>
          <a:xfrm>
            <a:off x="2399036" y="6423048"/>
            <a:ext cx="2133600" cy="243785"/>
          </a:xfrm>
        </p:spPr>
        <p:txBody>
          <a:bodyPr/>
          <a:lstStyle/>
          <a:p>
            <a:r>
              <a:rPr lang="en-US"/>
              <a:t>07/07/2020</a:t>
            </a:r>
            <a:endParaRPr lang="en-US" dirty="0"/>
          </a:p>
        </p:txBody>
      </p:sp>
      <p:sp>
        <p:nvSpPr>
          <p:cNvPr id="19" name="Footer Placeholder 3"/>
          <p:cNvSpPr>
            <a:spLocks noGrp="1"/>
          </p:cNvSpPr>
          <p:nvPr>
            <p:ph type="ftr" sz="quarter" idx="3"/>
          </p:nvPr>
        </p:nvSpPr>
        <p:spPr>
          <a:xfrm>
            <a:off x="3199443" y="6417021"/>
            <a:ext cx="6402914" cy="243785"/>
          </a:xfrm>
        </p:spPr>
        <p:txBody>
          <a:bodyPr/>
          <a:lstStyle/>
          <a:p>
            <a:r>
              <a:rPr lang="en-US"/>
              <a:t>CdL - Preventivi Gruppo V   </a:t>
            </a:r>
            <a:endParaRPr lang="en-US" dirty="0"/>
          </a:p>
        </p:txBody>
      </p:sp>
      <p:sp>
        <p:nvSpPr>
          <p:cNvPr id="20" name="Slide Number Placeholder 4"/>
          <p:cNvSpPr>
            <a:spLocks noGrp="1"/>
          </p:cNvSpPr>
          <p:nvPr>
            <p:ph type="sldNum" sz="quarter" idx="4"/>
          </p:nvPr>
        </p:nvSpPr>
        <p:spPr>
          <a:xfrm>
            <a:off x="9709376" y="6417021"/>
            <a:ext cx="501424" cy="243785"/>
          </a:xfrm>
        </p:spPr>
        <p:txBody>
          <a:bodyPr/>
          <a:lstStyle/>
          <a:p>
            <a:fld id="{17918391-D411-FE40-AAD7-861AE5233E0E}" type="slidenum">
              <a:rPr lang="en-US" smtClean="0"/>
              <a:pPr/>
              <a:t>50</a:t>
            </a:fld>
            <a:endParaRPr lang="en-US" dirty="0"/>
          </a:p>
        </p:txBody>
      </p:sp>
      <p:sp>
        <p:nvSpPr>
          <p:cNvPr id="42" name="TextBox 41"/>
          <p:cNvSpPr txBox="1"/>
          <p:nvPr/>
        </p:nvSpPr>
        <p:spPr>
          <a:xfrm>
            <a:off x="1532207" y="1529330"/>
            <a:ext cx="9087432" cy="5308569"/>
          </a:xfrm>
          <a:prstGeom prst="rect">
            <a:avLst/>
          </a:prstGeom>
          <a:noFill/>
        </p:spPr>
        <p:txBody>
          <a:bodyPr wrap="square" rtlCol="0">
            <a:spAutoFit/>
          </a:bodyPr>
          <a:lstStyle/>
          <a:p>
            <a:pPr algn="ctr"/>
            <a:r>
              <a:rPr lang="en-US" sz="2800" b="1" dirty="0">
                <a:solidFill>
                  <a:srgbClr val="FF0000"/>
                </a:solidFill>
              </a:rPr>
              <a:t>PROJECT: </a:t>
            </a:r>
            <a:r>
              <a:rPr lang="en-US" sz="2000" dirty="0"/>
              <a:t>R&amp;D study of a technique to </a:t>
            </a:r>
          </a:p>
          <a:p>
            <a:pPr algn="ctr"/>
            <a:r>
              <a:rPr lang="en-US" sz="2000" dirty="0">
                <a:solidFill>
                  <a:srgbClr val="FF0000"/>
                </a:solidFill>
              </a:rPr>
              <a:t>extract a high quality</a:t>
            </a:r>
            <a:r>
              <a:rPr lang="en-US" sz="2000" i="1" dirty="0">
                <a:solidFill>
                  <a:srgbClr val="FF0000"/>
                </a:solidFill>
              </a:rPr>
              <a:t> e</a:t>
            </a:r>
            <a:r>
              <a:rPr lang="en-US" sz="2000" i="1" baseline="30000" dirty="0">
                <a:solidFill>
                  <a:srgbClr val="FF0000"/>
                </a:solidFill>
              </a:rPr>
              <a:t>+</a:t>
            </a:r>
            <a:r>
              <a:rPr lang="en-US" sz="2000" i="1" dirty="0">
                <a:solidFill>
                  <a:srgbClr val="FF0000"/>
                </a:solidFill>
              </a:rPr>
              <a:t> </a:t>
            </a:r>
            <a:r>
              <a:rPr lang="en-US" sz="2000" dirty="0">
                <a:solidFill>
                  <a:srgbClr val="FF0000"/>
                </a:solidFill>
              </a:rPr>
              <a:t>beam from one of the DAΦNE collider ring</a:t>
            </a:r>
            <a:endParaRPr lang="en-US" sz="800" dirty="0">
              <a:solidFill>
                <a:srgbClr val="FF0000"/>
              </a:solidFill>
            </a:endParaRPr>
          </a:p>
          <a:p>
            <a:pPr algn="ctr"/>
            <a:r>
              <a:rPr lang="en-US" sz="2000" b="1" dirty="0">
                <a:solidFill>
                  <a:srgbClr val="FF0000"/>
                </a:solidFill>
              </a:rPr>
              <a:t>The idea is to use a bent crystal to extract </a:t>
            </a:r>
            <a:r>
              <a:rPr lang="en-US" sz="2000" b="1" i="1" dirty="0">
                <a:solidFill>
                  <a:srgbClr val="FF0000"/>
                </a:solidFill>
              </a:rPr>
              <a:t>e</a:t>
            </a:r>
            <a:r>
              <a:rPr lang="en-US" sz="2000" b="1" i="1" baseline="30000" dirty="0">
                <a:solidFill>
                  <a:srgbClr val="FF0000"/>
                </a:solidFill>
              </a:rPr>
              <a:t>+</a:t>
            </a:r>
            <a:r>
              <a:rPr lang="en-US" sz="2000" b="1" dirty="0">
                <a:solidFill>
                  <a:srgbClr val="FF0000"/>
                </a:solidFill>
              </a:rPr>
              <a:t> </a:t>
            </a:r>
            <a:endParaRPr lang="en-US" sz="1600" dirty="0"/>
          </a:p>
          <a:p>
            <a:pPr algn="ctr"/>
            <a:endParaRPr lang="en-US" sz="1600" dirty="0"/>
          </a:p>
          <a:p>
            <a:pPr algn="ctr"/>
            <a:endParaRPr lang="en-US" sz="1600" dirty="0"/>
          </a:p>
          <a:p>
            <a:pPr algn="ctr"/>
            <a:r>
              <a:rPr lang="en-US" sz="2400" b="1" dirty="0">
                <a:solidFill>
                  <a:srgbClr val="FF0000"/>
                </a:solidFill>
              </a:rPr>
              <a:t>GOALS:</a:t>
            </a:r>
          </a:p>
          <a:p>
            <a:pPr marL="457200" indent="-457200">
              <a:buFont typeface="+mj-lt"/>
              <a:buAutoNum type="arabicPeriod"/>
            </a:pPr>
            <a:r>
              <a:rPr lang="en-US" sz="2000" dirty="0"/>
              <a:t>Prove the feasibility of using a crystal to steer a </a:t>
            </a:r>
            <a:r>
              <a:rPr lang="en-US" sz="2000" i="1" dirty="0"/>
              <a:t>e</a:t>
            </a:r>
            <a:r>
              <a:rPr lang="en-US" sz="2000" i="1" baseline="30000" dirty="0"/>
              <a:t>+</a:t>
            </a:r>
            <a:r>
              <a:rPr lang="en-US" sz="2000" i="1" dirty="0">
                <a:solidFill>
                  <a:schemeClr val="tx2">
                    <a:lumMod val="75000"/>
                  </a:schemeClr>
                </a:solidFill>
              </a:rPr>
              <a:t> </a:t>
            </a:r>
            <a:r>
              <a:rPr lang="en-US" sz="2000" dirty="0"/>
              <a:t>beam compatibly with the DAΦNE extraction requirements </a:t>
            </a:r>
          </a:p>
          <a:p>
            <a:pPr marL="457200" indent="-457200">
              <a:buFont typeface="+mj-lt"/>
              <a:buAutoNum type="arabicPeriod"/>
            </a:pPr>
            <a:r>
              <a:rPr lang="en-US" sz="2000" dirty="0"/>
              <a:t>Provide the first prototype of crystal extraction system </a:t>
            </a:r>
            <a:endParaRPr lang="en-US" sz="800" b="1" dirty="0"/>
          </a:p>
          <a:p>
            <a:pPr algn="ctr"/>
            <a:r>
              <a:rPr lang="en-US" sz="2400" b="1" dirty="0">
                <a:solidFill>
                  <a:srgbClr val="FF0000"/>
                </a:solidFill>
              </a:rPr>
              <a:t>ADVANTAGES: </a:t>
            </a:r>
          </a:p>
          <a:p>
            <a:pPr algn="ctr"/>
            <a:r>
              <a:rPr lang="en-US" sz="2000" dirty="0"/>
              <a:t>relatively simple and cheap solution with excellent extracted beam features </a:t>
            </a:r>
          </a:p>
          <a:p>
            <a:endParaRPr lang="en-US" sz="800" dirty="0"/>
          </a:p>
        </p:txBody>
      </p:sp>
      <p:grpSp>
        <p:nvGrpSpPr>
          <p:cNvPr id="13" name="Group 12"/>
          <p:cNvGrpSpPr/>
          <p:nvPr/>
        </p:nvGrpSpPr>
        <p:grpSpPr>
          <a:xfrm>
            <a:off x="1637738" y="2719915"/>
            <a:ext cx="3114658" cy="1221518"/>
            <a:chOff x="5816600" y="2051845"/>
            <a:chExt cx="3114658" cy="1221518"/>
          </a:xfrm>
        </p:grpSpPr>
        <p:sp>
          <p:nvSpPr>
            <p:cNvPr id="5" name="Oval 4"/>
            <p:cNvSpPr/>
            <p:nvPr/>
          </p:nvSpPr>
          <p:spPr>
            <a:xfrm>
              <a:off x="5854700" y="2120900"/>
              <a:ext cx="914400" cy="914400"/>
            </a:xfrm>
            <a:prstGeom prst="ellipse">
              <a:avLst/>
            </a:prstGeom>
            <a:noFill/>
            <a:ln w="28575" cmpd="sng">
              <a:solidFill>
                <a:srgbClr val="FF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lock Arc 9"/>
            <p:cNvSpPr/>
            <p:nvPr/>
          </p:nvSpPr>
          <p:spPr>
            <a:xfrm rot="1623994">
              <a:off x="6501331" y="2797235"/>
              <a:ext cx="529590" cy="476128"/>
            </a:xfrm>
            <a:prstGeom prst="blockArc">
              <a:avLst>
                <a:gd name="adj1" fmla="val 10800000"/>
                <a:gd name="adj2" fmla="val 16246785"/>
                <a:gd name="adj3" fmla="val 26493"/>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7" name="Straight Arrow Connector 6"/>
            <p:cNvCxnSpPr/>
            <p:nvPr/>
          </p:nvCxnSpPr>
          <p:spPr>
            <a:xfrm>
              <a:off x="6870700" y="2895600"/>
              <a:ext cx="1093357" cy="177800"/>
            </a:xfrm>
            <a:prstGeom prst="straightConnector1">
              <a:avLst/>
            </a:prstGeom>
            <a:ln w="28575" cmpd="sng">
              <a:solidFill>
                <a:srgbClr val="FF0000"/>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642258" y="2665968"/>
              <a:ext cx="398186" cy="357342"/>
            </a:xfrm>
            <a:prstGeom prst="rect">
              <a:avLst/>
            </a:prstGeom>
            <a:noFill/>
          </p:spPr>
          <p:txBody>
            <a:bodyPr wrap="none" rtlCol="0">
              <a:spAutoFit/>
            </a:bodyPr>
            <a:lstStyle/>
            <a:p>
              <a:r>
                <a:rPr lang="en-US" i="1" dirty="0">
                  <a:solidFill>
                    <a:srgbClr val="FF0000"/>
                  </a:solidFill>
                </a:rPr>
                <a:t>e</a:t>
              </a:r>
              <a:r>
                <a:rPr lang="en-US" i="1" baseline="30000" dirty="0">
                  <a:solidFill>
                    <a:srgbClr val="FF0000"/>
                  </a:solidFill>
                </a:rPr>
                <a:t>+</a:t>
              </a:r>
            </a:p>
          </p:txBody>
        </p:sp>
        <p:sp>
          <p:nvSpPr>
            <p:cNvPr id="14" name="TextBox 13"/>
            <p:cNvSpPr txBox="1"/>
            <p:nvPr/>
          </p:nvSpPr>
          <p:spPr>
            <a:xfrm>
              <a:off x="5816600" y="2383077"/>
              <a:ext cx="1010162" cy="369332"/>
            </a:xfrm>
            <a:prstGeom prst="rect">
              <a:avLst/>
            </a:prstGeom>
            <a:noFill/>
          </p:spPr>
          <p:txBody>
            <a:bodyPr wrap="none" rtlCol="0">
              <a:spAutoFit/>
            </a:bodyPr>
            <a:lstStyle/>
            <a:p>
              <a:r>
                <a:rPr lang="en-US" dirty="0"/>
                <a:t>DAΦNE</a:t>
              </a:r>
            </a:p>
          </p:txBody>
        </p:sp>
        <p:sp>
          <p:nvSpPr>
            <p:cNvPr id="15" name="TextBox 14"/>
            <p:cNvSpPr txBox="1"/>
            <p:nvPr/>
          </p:nvSpPr>
          <p:spPr>
            <a:xfrm>
              <a:off x="8054624" y="2850634"/>
              <a:ext cx="577338" cy="357342"/>
            </a:xfrm>
            <a:prstGeom prst="rect">
              <a:avLst/>
            </a:prstGeom>
            <a:noFill/>
          </p:spPr>
          <p:txBody>
            <a:bodyPr wrap="none" rtlCol="0">
              <a:spAutoFit/>
            </a:bodyPr>
            <a:lstStyle/>
            <a:p>
              <a:r>
                <a:rPr lang="en-US" dirty="0"/>
                <a:t>BTF</a:t>
              </a:r>
            </a:p>
          </p:txBody>
        </p:sp>
        <p:sp>
          <p:nvSpPr>
            <p:cNvPr id="16" name="TextBox 15"/>
            <p:cNvSpPr txBox="1"/>
            <p:nvPr/>
          </p:nvSpPr>
          <p:spPr>
            <a:xfrm>
              <a:off x="7490094" y="2051845"/>
              <a:ext cx="1441164" cy="357342"/>
            </a:xfrm>
            <a:prstGeom prst="rect">
              <a:avLst/>
            </a:prstGeom>
            <a:noFill/>
          </p:spPr>
          <p:txBody>
            <a:bodyPr wrap="none" rtlCol="0">
              <a:spAutoFit/>
            </a:bodyPr>
            <a:lstStyle/>
            <a:p>
              <a:r>
                <a:rPr lang="en-US" dirty="0"/>
                <a:t>Bent crystal</a:t>
              </a:r>
            </a:p>
          </p:txBody>
        </p:sp>
        <p:cxnSp>
          <p:nvCxnSpPr>
            <p:cNvPr id="11" name="Straight Arrow Connector 10"/>
            <p:cNvCxnSpPr>
              <a:endCxn id="16" idx="1"/>
            </p:cNvCxnSpPr>
            <p:nvPr/>
          </p:nvCxnSpPr>
          <p:spPr>
            <a:xfrm flipV="1">
              <a:off x="6769100" y="2230516"/>
              <a:ext cx="720994" cy="620119"/>
            </a:xfrm>
            <a:prstGeom prst="straightConnector1">
              <a:avLst/>
            </a:prstGeom>
            <a:ln w="6350" cmpd="sng">
              <a:solidFill>
                <a:schemeClr val="bg2">
                  <a:lumMod val="1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4445001" y="3098762"/>
            <a:ext cx="3183669" cy="1168121"/>
          </a:xfrm>
          <a:prstGeom prst="rect">
            <a:avLst/>
          </a:prstGeom>
          <a:no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817772" y="2810930"/>
            <a:ext cx="5672428" cy="918970"/>
          </a:xfrm>
          <a:prstGeom prst="rect">
            <a:avLst/>
          </a:prstGeom>
          <a:noFill/>
          <a:ln>
            <a:solidFill>
              <a:srgbClr val="298B29"/>
            </a:solidFill>
          </a:ln>
        </p:spPr>
        <p:txBody>
          <a:bodyPr wrap="square" rtlCol="0">
            <a:spAutoFit/>
          </a:bodyPr>
          <a:lstStyle/>
          <a:p>
            <a:pPr algn="ctr"/>
            <a:r>
              <a:rPr lang="en-US" sz="1600" b="1" dirty="0">
                <a:solidFill>
                  <a:srgbClr val="298B29"/>
                </a:solidFill>
              </a:rPr>
              <a:t>Direct application </a:t>
            </a:r>
          </a:p>
          <a:p>
            <a:pPr algn="ctr"/>
            <a:r>
              <a:rPr lang="en-US" sz="1600" dirty="0"/>
              <a:t>Pile-up and background reduction in fix target experiments,    e.g. </a:t>
            </a:r>
            <a:r>
              <a:rPr lang="en-US" sz="1600" b="1" dirty="0">
                <a:solidFill>
                  <a:srgbClr val="262626"/>
                </a:solidFill>
                <a:latin typeface="Arial Black"/>
                <a:cs typeface="Arial Black"/>
              </a:rPr>
              <a:t>PADME </a:t>
            </a:r>
            <a:r>
              <a:rPr lang="en-US" sz="1600" dirty="0">
                <a:solidFill>
                  <a:schemeClr val="accent6">
                    <a:lumMod val="50000"/>
                  </a:schemeClr>
                </a:solidFill>
              </a:rPr>
              <a:t>(Positron Annihilation Dark Matter Experiment)</a:t>
            </a:r>
            <a:endParaRPr lang="en-US" sz="1600" b="1" dirty="0">
              <a:solidFill>
                <a:srgbClr val="262626"/>
              </a:solidFill>
              <a:latin typeface="Arial Black"/>
              <a:cs typeface="Arial Black"/>
            </a:endParaRPr>
          </a:p>
        </p:txBody>
      </p:sp>
      <p:sp>
        <p:nvSpPr>
          <p:cNvPr id="6" name="Rectangle 5"/>
          <p:cNvSpPr/>
          <p:nvPr/>
        </p:nvSpPr>
        <p:spPr>
          <a:xfrm>
            <a:off x="1707112" y="1"/>
            <a:ext cx="4572000" cy="1108317"/>
          </a:xfrm>
          <a:prstGeom prst="rect">
            <a:avLst/>
          </a:prstGeom>
        </p:spPr>
        <p:txBody>
          <a:bodyPr>
            <a:spAutoFit/>
          </a:bodyPr>
          <a:lstStyle/>
          <a:p>
            <a:r>
              <a:rPr lang="en-US" sz="4000" b="1" i="1" dirty="0">
                <a:solidFill>
                  <a:srgbClr val="DC0008"/>
                </a:solidFill>
                <a:ea typeface="华文宋体"/>
                <a:cs typeface="Brush Script MT Italic"/>
              </a:rPr>
              <a:t>    SHERPA</a:t>
            </a:r>
            <a:r>
              <a:rPr lang="en-US" sz="2800" b="1" i="1" dirty="0">
                <a:solidFill>
                  <a:srgbClr val="FF0000"/>
                </a:solidFill>
                <a:cs typeface="Brush Script MT Italic"/>
              </a:rPr>
              <a:t> </a:t>
            </a:r>
            <a:br>
              <a:rPr lang="en-US" sz="2800" b="1" i="1" dirty="0">
                <a:solidFill>
                  <a:srgbClr val="FF0000"/>
                </a:solidFill>
                <a:cs typeface="Brush Script MT Italic"/>
              </a:rPr>
            </a:br>
            <a:r>
              <a:rPr lang="en-US" i="1" dirty="0">
                <a:cs typeface="Brush Script MT Italic"/>
              </a:rPr>
              <a:t>“Slow High-efficiency Extraction </a:t>
            </a:r>
            <a:br>
              <a:rPr lang="en-US" i="1" dirty="0">
                <a:cs typeface="Brush Script MT Italic"/>
              </a:rPr>
            </a:br>
            <a:r>
              <a:rPr lang="en-US" i="1" dirty="0">
                <a:cs typeface="Brush Script MT Italic"/>
              </a:rPr>
              <a:t>from Ring Positron Accelerator” </a:t>
            </a:r>
            <a:endParaRPr lang="en-US" dirty="0"/>
          </a:p>
        </p:txBody>
      </p:sp>
      <p:pic>
        <p:nvPicPr>
          <p:cNvPr id="23" name="Picture 22" descr="Sherpa logo 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631" y="638"/>
            <a:ext cx="1576469" cy="1416467"/>
          </a:xfrm>
          <a:prstGeom prst="rect">
            <a:avLst/>
          </a:prstGeom>
        </p:spPr>
      </p:pic>
      <p:sp>
        <p:nvSpPr>
          <p:cNvPr id="9" name="Rectangle 8"/>
          <p:cNvSpPr/>
          <p:nvPr/>
        </p:nvSpPr>
        <p:spPr>
          <a:xfrm>
            <a:off x="7086600" y="394338"/>
            <a:ext cx="2908300" cy="783548"/>
          </a:xfrm>
          <a:prstGeom prst="rect">
            <a:avLst/>
          </a:prstGeom>
        </p:spPr>
        <p:txBody>
          <a:bodyPr wrap="square">
            <a:spAutoFit/>
          </a:bodyPr>
          <a:lstStyle/>
          <a:p>
            <a:pPr algn="ctr"/>
            <a:r>
              <a:rPr lang="en-US" dirty="0"/>
              <a:t>P.I. : </a:t>
            </a:r>
            <a:r>
              <a:rPr lang="en-US" dirty="0">
                <a:solidFill>
                  <a:srgbClr val="FF0000"/>
                </a:solidFill>
              </a:rPr>
              <a:t>Marco Garattini  </a:t>
            </a:r>
          </a:p>
          <a:p>
            <a:pPr algn="ctr"/>
            <a:r>
              <a:rPr lang="en-US" sz="1600" dirty="0"/>
              <a:t>(LNF-INFN)</a:t>
            </a:r>
          </a:p>
        </p:txBody>
      </p:sp>
    </p:spTree>
    <p:extLst>
      <p:ext uri="{BB962C8B-B14F-4D97-AF65-F5344CB8AC3E}">
        <p14:creationId xmlns:p14="http://schemas.microsoft.com/office/powerpoint/2010/main" val="358321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xEl>
                                              <p:pRg st="5" end="5"/>
                                            </p:txEl>
                                          </p:spTgt>
                                        </p:tgtEl>
                                        <p:attrNameLst>
                                          <p:attrName>style.visibility</p:attrName>
                                        </p:attrNameLst>
                                      </p:cBhvr>
                                      <p:to>
                                        <p:strVal val="visible"/>
                                      </p:to>
                                    </p:set>
                                    <p:animEffect transition="in" filter="dissolve">
                                      <p:cBhvr>
                                        <p:cTn id="7" dur="500"/>
                                        <p:tgtEl>
                                          <p:spTgt spid="42">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2">
                                            <p:txEl>
                                              <p:pRg st="6" end="6"/>
                                            </p:txEl>
                                          </p:spTgt>
                                        </p:tgtEl>
                                        <p:attrNameLst>
                                          <p:attrName>style.visibility</p:attrName>
                                        </p:attrNameLst>
                                      </p:cBhvr>
                                      <p:to>
                                        <p:strVal val="visible"/>
                                      </p:to>
                                    </p:set>
                                    <p:animEffect transition="in" filter="dissolve">
                                      <p:cBhvr>
                                        <p:cTn id="10" dur="500"/>
                                        <p:tgtEl>
                                          <p:spTgt spid="42">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2">
                                            <p:txEl>
                                              <p:pRg st="7" end="7"/>
                                            </p:txEl>
                                          </p:spTgt>
                                        </p:tgtEl>
                                        <p:attrNameLst>
                                          <p:attrName>style.visibility</p:attrName>
                                        </p:attrNameLst>
                                      </p:cBhvr>
                                      <p:to>
                                        <p:strVal val="visible"/>
                                      </p:to>
                                    </p:set>
                                    <p:animEffect transition="in" filter="dissolve">
                                      <p:cBhvr>
                                        <p:cTn id="13" dur="500"/>
                                        <p:tgtEl>
                                          <p:spTgt spid="42">
                                            <p:txEl>
                                              <p:pRg st="7" end="7"/>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2">
                                            <p:txEl>
                                              <p:pRg st="8" end="8"/>
                                            </p:txEl>
                                          </p:spTgt>
                                        </p:tgtEl>
                                        <p:attrNameLst>
                                          <p:attrName>style.visibility</p:attrName>
                                        </p:attrNameLst>
                                      </p:cBhvr>
                                      <p:to>
                                        <p:strVal val="visible"/>
                                      </p:to>
                                    </p:set>
                                    <p:animEffect transition="in" filter="dissolve">
                                      <p:cBhvr>
                                        <p:cTn id="16" dur="500"/>
                                        <p:tgtEl>
                                          <p:spTgt spid="42">
                                            <p:txEl>
                                              <p:pRg st="8" end="8"/>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2">
                                            <p:txEl>
                                              <p:pRg st="9" end="9"/>
                                            </p:txEl>
                                          </p:spTgt>
                                        </p:tgtEl>
                                        <p:attrNameLst>
                                          <p:attrName>style.visibility</p:attrName>
                                        </p:attrNameLst>
                                      </p:cBhvr>
                                      <p:to>
                                        <p:strVal val="visible"/>
                                      </p:to>
                                    </p:set>
                                    <p:animEffect transition="in" filter="dissolve">
                                      <p:cBhvr>
                                        <p:cTn id="19" dur="500"/>
                                        <p:tgtEl>
                                          <p:spTgt spid="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446" y="-63500"/>
            <a:ext cx="8226854" cy="940443"/>
          </a:xfrm>
        </p:spPr>
        <p:txBody>
          <a:bodyPr>
            <a:normAutofit/>
          </a:bodyPr>
          <a:lstStyle/>
          <a:p>
            <a:pPr algn="ctr"/>
            <a:r>
              <a:rPr lang="en-US" sz="4000" b="1" i="1" dirty="0"/>
              <a:t>SHERPA time line (before COVID)</a:t>
            </a:r>
          </a:p>
        </p:txBody>
      </p:sp>
      <p:sp>
        <p:nvSpPr>
          <p:cNvPr id="18" name="Date Placeholder 2"/>
          <p:cNvSpPr>
            <a:spLocks noGrp="1"/>
          </p:cNvSpPr>
          <p:nvPr>
            <p:ph type="dt" sz="half" idx="2"/>
          </p:nvPr>
        </p:nvSpPr>
        <p:spPr>
          <a:xfrm>
            <a:off x="2399036" y="6423048"/>
            <a:ext cx="2133600" cy="243785"/>
          </a:xfrm>
        </p:spPr>
        <p:txBody>
          <a:bodyPr/>
          <a:lstStyle/>
          <a:p>
            <a:r>
              <a:rPr lang="en-US"/>
              <a:t>07/07/2020</a:t>
            </a:r>
            <a:endParaRPr lang="en-US" dirty="0"/>
          </a:p>
        </p:txBody>
      </p:sp>
      <p:sp>
        <p:nvSpPr>
          <p:cNvPr id="19" name="Footer Placeholder 3"/>
          <p:cNvSpPr>
            <a:spLocks noGrp="1"/>
          </p:cNvSpPr>
          <p:nvPr>
            <p:ph type="ftr" sz="quarter" idx="3"/>
          </p:nvPr>
        </p:nvSpPr>
        <p:spPr>
          <a:xfrm>
            <a:off x="3199443" y="6417021"/>
            <a:ext cx="6402914" cy="243785"/>
          </a:xfrm>
        </p:spPr>
        <p:txBody>
          <a:bodyPr/>
          <a:lstStyle/>
          <a:p>
            <a:r>
              <a:rPr lang="en-US"/>
              <a:t>CdL - Preventivi Gruppo V   </a:t>
            </a:r>
            <a:endParaRPr lang="en-US" dirty="0"/>
          </a:p>
        </p:txBody>
      </p:sp>
      <p:sp>
        <p:nvSpPr>
          <p:cNvPr id="20" name="Slide Number Placeholder 4"/>
          <p:cNvSpPr>
            <a:spLocks noGrp="1"/>
          </p:cNvSpPr>
          <p:nvPr>
            <p:ph type="sldNum" sz="quarter" idx="4"/>
          </p:nvPr>
        </p:nvSpPr>
        <p:spPr>
          <a:xfrm>
            <a:off x="9709376" y="6417021"/>
            <a:ext cx="501424" cy="243785"/>
          </a:xfrm>
        </p:spPr>
        <p:txBody>
          <a:bodyPr/>
          <a:lstStyle/>
          <a:p>
            <a:fld id="{17918391-D411-FE40-AAD7-861AE5233E0E}" type="slidenum">
              <a:rPr lang="en-US" smtClean="0"/>
              <a:pPr/>
              <a:t>51</a:t>
            </a:fld>
            <a:endParaRPr lang="en-US" dirty="0"/>
          </a:p>
        </p:txBody>
      </p:sp>
      <p:pic>
        <p:nvPicPr>
          <p:cNvPr id="14" name="Picture 13"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231" y="1094890"/>
            <a:ext cx="6536249" cy="2232511"/>
          </a:xfrm>
          <a:prstGeom prst="rect">
            <a:avLst/>
          </a:prstGeom>
        </p:spPr>
      </p:pic>
      <p:sp>
        <p:nvSpPr>
          <p:cNvPr id="15" name="TextBox 14"/>
          <p:cNvSpPr txBox="1"/>
          <p:nvPr/>
        </p:nvSpPr>
        <p:spPr>
          <a:xfrm>
            <a:off x="1648291" y="3561815"/>
            <a:ext cx="4876800" cy="3672993"/>
          </a:xfrm>
          <a:prstGeom prst="rect">
            <a:avLst/>
          </a:prstGeom>
          <a:noFill/>
        </p:spPr>
        <p:txBody>
          <a:bodyPr wrap="square" rtlCol="0">
            <a:spAutoFit/>
          </a:bodyPr>
          <a:lstStyle/>
          <a:p>
            <a:r>
              <a:rPr lang="en-US" sz="2400" b="1" dirty="0">
                <a:solidFill>
                  <a:srgbClr val="FF0000"/>
                </a:solidFill>
              </a:rPr>
              <a:t>2020:</a:t>
            </a:r>
            <a:endParaRPr lang="en-US" sz="1000" dirty="0">
              <a:solidFill>
                <a:srgbClr val="FF0000"/>
              </a:solidFill>
            </a:endParaRPr>
          </a:p>
          <a:p>
            <a:pPr marL="285750" indent="-285750">
              <a:buFont typeface="Arial"/>
              <a:buChar char="•"/>
            </a:pPr>
            <a:r>
              <a:rPr lang="en-US" sz="1400" dirty="0"/>
              <a:t>Study of the crystal extraction parameters by beam dynamics simulations</a:t>
            </a:r>
            <a:r>
              <a:rPr lang="en-US" sz="1400" dirty="0">
                <a:solidFill>
                  <a:srgbClr val="298B29"/>
                </a:solidFill>
              </a:rPr>
              <a:t> DONE</a:t>
            </a:r>
          </a:p>
          <a:p>
            <a:pPr marL="285750" indent="-285750">
              <a:buFont typeface="Arial"/>
              <a:buChar char="•"/>
            </a:pPr>
            <a:r>
              <a:rPr lang="en-US" sz="1400" dirty="0"/>
              <a:t>Study of the crystal parameters by Monte Carlo and/or analytical simulations </a:t>
            </a:r>
            <a:r>
              <a:rPr lang="en-US" sz="1400" dirty="0">
                <a:solidFill>
                  <a:srgbClr val="FF6600"/>
                </a:solidFill>
              </a:rPr>
              <a:t>ON GOING </a:t>
            </a:r>
            <a:r>
              <a:rPr lang="mr-IN" sz="1400" dirty="0">
                <a:solidFill>
                  <a:srgbClr val="FF6600"/>
                </a:solidFill>
              </a:rPr>
              <a:t>–</a:t>
            </a:r>
            <a:r>
              <a:rPr lang="en-US" sz="1400" dirty="0">
                <a:solidFill>
                  <a:srgbClr val="FF6600"/>
                </a:solidFill>
              </a:rPr>
              <a:t> COVID DELAY</a:t>
            </a:r>
          </a:p>
          <a:p>
            <a:pPr marL="285750" indent="-285750">
              <a:buFont typeface="Arial"/>
              <a:buChar char="•"/>
            </a:pPr>
            <a:r>
              <a:rPr lang="en-US" sz="1400" dirty="0"/>
              <a:t>Implementation of the BTF crystal characterization apparatus </a:t>
            </a:r>
            <a:r>
              <a:rPr lang="en-US" sz="1400" dirty="0">
                <a:solidFill>
                  <a:srgbClr val="FF6600"/>
                </a:solidFill>
              </a:rPr>
              <a:t>ON GOING </a:t>
            </a:r>
            <a:r>
              <a:rPr lang="mr-IN" sz="1400" dirty="0">
                <a:solidFill>
                  <a:srgbClr val="FF6600"/>
                </a:solidFill>
              </a:rPr>
              <a:t>–</a:t>
            </a:r>
            <a:r>
              <a:rPr lang="en-US" sz="1400" dirty="0">
                <a:solidFill>
                  <a:srgbClr val="FF6600"/>
                </a:solidFill>
              </a:rPr>
              <a:t> COVID DELAY</a:t>
            </a:r>
          </a:p>
          <a:p>
            <a:pPr marL="285750" indent="-285750">
              <a:buFont typeface="Arial"/>
              <a:buChar char="•"/>
            </a:pPr>
            <a:r>
              <a:rPr lang="en-US" sz="1400" dirty="0"/>
              <a:t>Construction of the first crystal prototypes </a:t>
            </a:r>
            <a:r>
              <a:rPr lang="en-US" sz="1400" dirty="0">
                <a:solidFill>
                  <a:srgbClr val="FF6600"/>
                </a:solidFill>
              </a:rPr>
              <a:t>ON GOING </a:t>
            </a:r>
            <a:r>
              <a:rPr lang="mr-IN" sz="1400" dirty="0">
                <a:solidFill>
                  <a:srgbClr val="FF6600"/>
                </a:solidFill>
              </a:rPr>
              <a:t>–</a:t>
            </a:r>
            <a:r>
              <a:rPr lang="en-US" sz="1400" dirty="0">
                <a:solidFill>
                  <a:srgbClr val="FF6600"/>
                </a:solidFill>
              </a:rPr>
              <a:t> COVID DELAY</a:t>
            </a:r>
            <a:endParaRPr lang="en-US" sz="1400" dirty="0"/>
          </a:p>
          <a:p>
            <a:pPr marL="285750" indent="-285750">
              <a:buFont typeface="Arial"/>
              <a:buChar char="•"/>
            </a:pPr>
            <a:r>
              <a:rPr lang="en-US" sz="1400" dirty="0"/>
              <a:t>BTF characterization of the first crystal prototypes </a:t>
            </a:r>
            <a:r>
              <a:rPr lang="en-US" sz="1400" dirty="0">
                <a:solidFill>
                  <a:srgbClr val="FF0000"/>
                </a:solidFill>
              </a:rPr>
              <a:t>PENDING </a:t>
            </a:r>
            <a:r>
              <a:rPr lang="mr-IN" sz="1400" dirty="0">
                <a:solidFill>
                  <a:srgbClr val="FF0000"/>
                </a:solidFill>
              </a:rPr>
              <a:t>–</a:t>
            </a:r>
            <a:r>
              <a:rPr lang="en-US" sz="1400" dirty="0">
                <a:solidFill>
                  <a:srgbClr val="FF0000"/>
                </a:solidFill>
              </a:rPr>
              <a:t> COVID DELAIED</a:t>
            </a:r>
          </a:p>
          <a:p>
            <a:pPr marL="285750" indent="-285750">
              <a:buFontTx/>
              <a:buChar char="-"/>
            </a:pPr>
            <a:endParaRPr lang="en-US" sz="1400" dirty="0"/>
          </a:p>
        </p:txBody>
      </p:sp>
      <p:sp>
        <p:nvSpPr>
          <p:cNvPr id="21" name="TextBox 20"/>
          <p:cNvSpPr txBox="1"/>
          <p:nvPr/>
        </p:nvSpPr>
        <p:spPr>
          <a:xfrm>
            <a:off x="7026834" y="3615843"/>
            <a:ext cx="4076700" cy="3598229"/>
          </a:xfrm>
          <a:prstGeom prst="rect">
            <a:avLst/>
          </a:prstGeom>
          <a:noFill/>
        </p:spPr>
        <p:txBody>
          <a:bodyPr wrap="square" rtlCol="0">
            <a:spAutoFit/>
          </a:bodyPr>
          <a:lstStyle/>
          <a:p>
            <a:r>
              <a:rPr lang="en-US" sz="2400" b="1" dirty="0">
                <a:solidFill>
                  <a:srgbClr val="FF0000"/>
                </a:solidFill>
              </a:rPr>
              <a:t>2021: COVID DELAY ???</a:t>
            </a:r>
          </a:p>
          <a:p>
            <a:pPr marL="171450" indent="-171450">
              <a:buFont typeface="Arial"/>
              <a:buChar char="•"/>
            </a:pPr>
            <a:endParaRPr lang="en-US" sz="1000" dirty="0">
              <a:solidFill>
                <a:srgbClr val="FF0000"/>
              </a:solidFill>
            </a:endParaRPr>
          </a:p>
          <a:p>
            <a:pPr marL="285750" indent="-285750">
              <a:buFontTx/>
              <a:buChar char="-"/>
            </a:pPr>
            <a:r>
              <a:rPr lang="en-US" sz="1400" dirty="0"/>
              <a:t>Study of the extracted beam parameters</a:t>
            </a:r>
          </a:p>
          <a:p>
            <a:pPr marL="285750" indent="-285750">
              <a:buFontTx/>
              <a:buChar char="-"/>
            </a:pPr>
            <a:r>
              <a:rPr lang="en-US" sz="1400" dirty="0"/>
              <a:t>Choose of the optimal parameters of the final crystal prototype </a:t>
            </a:r>
          </a:p>
          <a:p>
            <a:pPr marL="285750" indent="-285750">
              <a:buFontTx/>
              <a:buChar char="-"/>
            </a:pPr>
            <a:r>
              <a:rPr lang="en-US" sz="1400" dirty="0"/>
              <a:t>Optimization of the BTF crystal characterization apparatus</a:t>
            </a:r>
          </a:p>
          <a:p>
            <a:pPr marL="285750" indent="-285750">
              <a:buFontTx/>
              <a:buChar char="-"/>
            </a:pPr>
            <a:r>
              <a:rPr lang="en-US" sz="1400" dirty="0"/>
              <a:t>Construction of the final crystal prototype</a:t>
            </a:r>
          </a:p>
          <a:p>
            <a:pPr marL="285750" indent="-285750">
              <a:buFontTx/>
              <a:buChar char="-"/>
            </a:pPr>
            <a:r>
              <a:rPr lang="en-US" sz="1400" dirty="0"/>
              <a:t>Full characterization of the final crystal prototype </a:t>
            </a:r>
          </a:p>
          <a:p>
            <a:endParaRPr lang="en-US" dirty="0">
              <a:solidFill>
                <a:srgbClr val="FF0000"/>
              </a:solidFill>
            </a:endParaRPr>
          </a:p>
        </p:txBody>
      </p:sp>
      <p:grpSp>
        <p:nvGrpSpPr>
          <p:cNvPr id="8" name="Group 7"/>
          <p:cNvGrpSpPr/>
          <p:nvPr/>
        </p:nvGrpSpPr>
        <p:grpSpPr>
          <a:xfrm>
            <a:off x="1663700" y="3327400"/>
            <a:ext cx="4437564" cy="295878"/>
            <a:chOff x="298143" y="3631705"/>
            <a:chExt cx="4437564" cy="295878"/>
          </a:xfrm>
        </p:grpSpPr>
        <p:sp>
          <p:nvSpPr>
            <p:cNvPr id="4" name="TextBox 3"/>
            <p:cNvSpPr txBox="1"/>
            <p:nvPr/>
          </p:nvSpPr>
          <p:spPr>
            <a:xfrm>
              <a:off x="298143" y="3631705"/>
              <a:ext cx="1092863" cy="294183"/>
            </a:xfrm>
            <a:prstGeom prst="rect">
              <a:avLst/>
            </a:prstGeom>
            <a:noFill/>
          </p:spPr>
          <p:txBody>
            <a:bodyPr wrap="none" rtlCol="0">
              <a:spAutoFit/>
            </a:bodyPr>
            <a:lstStyle/>
            <a:p>
              <a:r>
                <a:rPr lang="en-US" sz="1600" dirty="0">
                  <a:solidFill>
                    <a:srgbClr val="191919"/>
                  </a:solidFill>
                </a:rPr>
                <a:t>PANDEMIA</a:t>
              </a:r>
            </a:p>
          </p:txBody>
        </p:sp>
        <p:cxnSp>
          <p:nvCxnSpPr>
            <p:cNvPr id="6" name="Straight Connector 5"/>
            <p:cNvCxnSpPr/>
            <p:nvPr/>
          </p:nvCxnSpPr>
          <p:spPr>
            <a:xfrm>
              <a:off x="1534379" y="3771900"/>
              <a:ext cx="1130300" cy="0"/>
            </a:xfrm>
            <a:prstGeom prst="line">
              <a:avLst/>
            </a:prstGeom>
            <a:ln w="38100" cmpd="sng">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674921" y="3771900"/>
              <a:ext cx="1001422" cy="0"/>
            </a:xfrm>
            <a:prstGeom prst="line">
              <a:avLst/>
            </a:prstGeom>
            <a:ln w="38100" cmpd="sng">
              <a:solidFill>
                <a:schemeClr val="bg2">
                  <a:lumMod val="1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32200" y="3633400"/>
              <a:ext cx="1103507" cy="294183"/>
            </a:xfrm>
            <a:prstGeom prst="rect">
              <a:avLst/>
            </a:prstGeom>
            <a:noFill/>
          </p:spPr>
          <p:txBody>
            <a:bodyPr wrap="none" rtlCol="0">
              <a:spAutoFit/>
            </a:bodyPr>
            <a:lstStyle/>
            <a:p>
              <a:r>
                <a:rPr lang="en-US" sz="1600" dirty="0">
                  <a:solidFill>
                    <a:schemeClr val="bg2">
                      <a:lumMod val="10000"/>
                    </a:schemeClr>
                  </a:solidFill>
                </a:rPr>
                <a:t>??????????</a:t>
              </a:r>
            </a:p>
          </p:txBody>
        </p:sp>
      </p:grpSp>
      <p:pic>
        <p:nvPicPr>
          <p:cNvPr id="10" name="Picture 9" descr="Screen Shot 2020-07-03 at 14.41.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317" y="749300"/>
            <a:ext cx="1989941" cy="2832100"/>
          </a:xfrm>
          <a:prstGeom prst="rect">
            <a:avLst/>
          </a:prstGeom>
        </p:spPr>
      </p:pic>
    </p:spTree>
    <p:extLst>
      <p:ext uri="{BB962C8B-B14F-4D97-AF65-F5344CB8AC3E}">
        <p14:creationId xmlns:p14="http://schemas.microsoft.com/office/powerpoint/2010/main" val="2342601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0"/>
            <a:ext cx="8226854" cy="940443"/>
          </a:xfrm>
        </p:spPr>
        <p:txBody>
          <a:bodyPr>
            <a:normAutofit/>
          </a:bodyPr>
          <a:lstStyle/>
          <a:p>
            <a:pPr algn="ctr"/>
            <a:r>
              <a:rPr lang="en-US" sz="3600" i="1" dirty="0"/>
              <a:t>Crystal Extraction DAΦNE optics</a:t>
            </a:r>
          </a:p>
        </p:txBody>
      </p:sp>
      <p:sp>
        <p:nvSpPr>
          <p:cNvPr id="3" name="Date Placeholder 2"/>
          <p:cNvSpPr>
            <a:spLocks noGrp="1"/>
          </p:cNvSpPr>
          <p:nvPr>
            <p:ph type="dt" sz="half" idx="2"/>
          </p:nvPr>
        </p:nvSpPr>
        <p:spPr/>
        <p:txBody>
          <a:bodyPr/>
          <a:lstStyle/>
          <a:p>
            <a:r>
              <a:rPr lang="en-US"/>
              <a:t>07/07/2020</a:t>
            </a:r>
            <a:endParaRPr lang="en-US" dirty="0"/>
          </a:p>
        </p:txBody>
      </p:sp>
      <p:sp>
        <p:nvSpPr>
          <p:cNvPr id="4" name="Footer Placeholder 3"/>
          <p:cNvSpPr>
            <a:spLocks noGrp="1"/>
          </p:cNvSpPr>
          <p:nvPr>
            <p:ph type="ftr" sz="quarter" idx="3"/>
          </p:nvPr>
        </p:nvSpPr>
        <p:spPr/>
        <p:txBody>
          <a:bodyPr/>
          <a:lstStyle/>
          <a:p>
            <a:r>
              <a:rPr lang="en-US"/>
              <a:t>CdL - Preventivi Gruppo V   </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52</a:t>
            </a:fld>
            <a:endParaRPr lang="en-US" dirty="0"/>
          </a:p>
        </p:txBody>
      </p:sp>
      <p:pic>
        <p:nvPicPr>
          <p:cNvPr id="7" name="Picture 6" descr="Screen Shot 2020-07-03 at 11.56.0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03958"/>
            <a:ext cx="5397500" cy="2961753"/>
          </a:xfrm>
          <a:prstGeom prst="rect">
            <a:avLst/>
          </a:prstGeom>
        </p:spPr>
      </p:pic>
      <p:sp>
        <p:nvSpPr>
          <p:cNvPr id="8" name="TextBox 7"/>
          <p:cNvSpPr txBox="1"/>
          <p:nvPr/>
        </p:nvSpPr>
        <p:spPr>
          <a:xfrm>
            <a:off x="7287336" y="1176517"/>
            <a:ext cx="3164765" cy="1132939"/>
          </a:xfrm>
          <a:prstGeom prst="rect">
            <a:avLst/>
          </a:prstGeom>
          <a:noFill/>
          <a:ln>
            <a:solidFill>
              <a:srgbClr val="FF0000"/>
            </a:solidFill>
          </a:ln>
        </p:spPr>
        <p:txBody>
          <a:bodyPr wrap="square" rtlCol="0">
            <a:spAutoFit/>
          </a:bodyPr>
          <a:lstStyle/>
          <a:p>
            <a:pPr algn="ctr"/>
            <a:r>
              <a:rPr lang="en-US" dirty="0"/>
              <a:t>This is the most promising solution, but there are several other options to be investigated and optimized</a:t>
            </a:r>
          </a:p>
        </p:txBody>
      </p:sp>
      <p:pic>
        <p:nvPicPr>
          <p:cNvPr id="10" name="Picture 9" descr="Screen Shot 2020-07-03 at 13.43.1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565710"/>
            <a:ext cx="5405416" cy="2935638"/>
          </a:xfrm>
          <a:prstGeom prst="rect">
            <a:avLst/>
          </a:prstGeom>
        </p:spPr>
      </p:pic>
      <p:sp>
        <p:nvSpPr>
          <p:cNvPr id="11" name="TextBox 10"/>
          <p:cNvSpPr txBox="1"/>
          <p:nvPr/>
        </p:nvSpPr>
        <p:spPr>
          <a:xfrm>
            <a:off x="7287335" y="4582339"/>
            <a:ext cx="3108754" cy="1132939"/>
          </a:xfrm>
          <a:prstGeom prst="rect">
            <a:avLst/>
          </a:prstGeom>
          <a:noFill/>
          <a:ln>
            <a:solidFill>
              <a:srgbClr val="FF0000"/>
            </a:solidFill>
          </a:ln>
        </p:spPr>
        <p:txBody>
          <a:bodyPr wrap="square" rtlCol="0">
            <a:spAutoFit/>
          </a:bodyPr>
          <a:lstStyle/>
          <a:p>
            <a:pPr algn="ctr"/>
            <a:r>
              <a:rPr lang="en-US" dirty="0"/>
              <a:t>A study of crystal extraction from the DAΦNE Accumulator is on going </a:t>
            </a:r>
          </a:p>
        </p:txBody>
      </p:sp>
    </p:spTree>
    <p:extLst>
      <p:ext uri="{BB962C8B-B14F-4D97-AF65-F5344CB8AC3E}">
        <p14:creationId xmlns:p14="http://schemas.microsoft.com/office/powerpoint/2010/main" val="2400357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115"/>
            <a:ext cx="8226854" cy="677108"/>
          </a:xfrm>
        </p:spPr>
        <p:txBody>
          <a:bodyPr/>
          <a:lstStyle/>
          <a:p>
            <a:pPr algn="ctr"/>
            <a:r>
              <a:rPr lang="en-US" dirty="0"/>
              <a:t>Plans at LNF until 2022</a:t>
            </a:r>
          </a:p>
        </p:txBody>
      </p:sp>
      <p:sp>
        <p:nvSpPr>
          <p:cNvPr id="3" name="Date Placeholder 2"/>
          <p:cNvSpPr>
            <a:spLocks noGrp="1"/>
          </p:cNvSpPr>
          <p:nvPr>
            <p:ph type="dt" sz="half" idx="2"/>
          </p:nvPr>
        </p:nvSpPr>
        <p:spPr/>
        <p:txBody>
          <a:bodyPr/>
          <a:lstStyle/>
          <a:p>
            <a:r>
              <a:rPr lang="en-US"/>
              <a:t>07/07/2020</a:t>
            </a:r>
            <a:endParaRPr lang="en-US" dirty="0"/>
          </a:p>
        </p:txBody>
      </p:sp>
      <p:sp>
        <p:nvSpPr>
          <p:cNvPr id="4" name="Footer Placeholder 3"/>
          <p:cNvSpPr>
            <a:spLocks noGrp="1"/>
          </p:cNvSpPr>
          <p:nvPr>
            <p:ph type="ftr" sz="quarter" idx="3"/>
          </p:nvPr>
        </p:nvSpPr>
        <p:spPr/>
        <p:txBody>
          <a:bodyPr/>
          <a:lstStyle/>
          <a:p>
            <a:r>
              <a:rPr lang="en-US"/>
              <a:t>CdL - Preventivi Gruppo V   </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53</a:t>
            </a:fld>
            <a:endParaRPr lang="en-US" dirty="0"/>
          </a:p>
        </p:txBody>
      </p:sp>
      <p:sp>
        <p:nvSpPr>
          <p:cNvPr id="7" name="TextBox 6"/>
          <p:cNvSpPr txBox="1"/>
          <p:nvPr/>
        </p:nvSpPr>
        <p:spPr>
          <a:xfrm>
            <a:off x="1562100" y="812801"/>
            <a:ext cx="4191000" cy="9489073"/>
          </a:xfrm>
          <a:prstGeom prst="rect">
            <a:avLst/>
          </a:prstGeom>
          <a:noFill/>
          <a:ln>
            <a:noFill/>
          </a:ln>
        </p:spPr>
        <p:txBody>
          <a:bodyPr wrap="square" rtlCol="0">
            <a:spAutoFit/>
          </a:bodyPr>
          <a:lstStyle/>
          <a:p>
            <a:pPr algn="ctr"/>
            <a:r>
              <a:rPr lang="en-US" sz="2400" b="1" dirty="0">
                <a:solidFill>
                  <a:srgbClr val="FF0000"/>
                </a:solidFill>
              </a:rPr>
              <a:t>GOALS</a:t>
            </a:r>
          </a:p>
          <a:p>
            <a:endParaRPr lang="en-US" b="1" dirty="0">
              <a:solidFill>
                <a:srgbClr val="FF0000"/>
              </a:solidFill>
            </a:endParaRPr>
          </a:p>
          <a:p>
            <a:pPr marL="342900" indent="-342900">
              <a:buFont typeface="+mj-lt"/>
              <a:buAutoNum type="arabicPeriod"/>
            </a:pPr>
            <a:r>
              <a:rPr lang="en-US" dirty="0"/>
              <a:t>Finalization of extraction optics studies</a:t>
            </a:r>
          </a:p>
          <a:p>
            <a:endParaRPr lang="en-US" dirty="0"/>
          </a:p>
          <a:p>
            <a:pPr marL="342900" indent="-342900">
              <a:buFont typeface="+mj-lt"/>
              <a:buAutoNum type="arabicPeriod"/>
            </a:pPr>
            <a:r>
              <a:rPr lang="en-US" dirty="0"/>
              <a:t>Implementation of the BTF crystal characterization apparatus</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endParaRPr lang="en-US" dirty="0"/>
          </a:p>
          <a:p>
            <a:endParaRPr lang="en-US" dirty="0"/>
          </a:p>
          <a:p>
            <a:endParaRPr lang="en-US" dirty="0"/>
          </a:p>
          <a:p>
            <a:endParaRPr lang="en-US" dirty="0"/>
          </a:p>
          <a:p>
            <a:pPr marL="342900" indent="-342900">
              <a:buFont typeface="+mj-lt"/>
              <a:buAutoNum type="arabicPeriod"/>
            </a:pPr>
            <a:r>
              <a:rPr lang="en-US" dirty="0"/>
              <a:t>BTF test beams for crystal characterization</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p:txBody>
      </p:sp>
      <p:sp>
        <p:nvSpPr>
          <p:cNvPr id="8" name="TextBox 7"/>
          <p:cNvSpPr txBox="1"/>
          <p:nvPr/>
        </p:nvSpPr>
        <p:spPr>
          <a:xfrm>
            <a:off x="6477000" y="812800"/>
            <a:ext cx="4191000" cy="8020978"/>
          </a:xfrm>
          <a:prstGeom prst="rect">
            <a:avLst/>
          </a:prstGeom>
          <a:noFill/>
          <a:ln>
            <a:noFill/>
          </a:ln>
        </p:spPr>
        <p:txBody>
          <a:bodyPr wrap="square" rtlCol="0">
            <a:spAutoFit/>
          </a:bodyPr>
          <a:lstStyle/>
          <a:p>
            <a:pPr algn="ctr"/>
            <a:r>
              <a:rPr lang="en-US" sz="2400" b="1" dirty="0">
                <a:solidFill>
                  <a:srgbClr val="FF0000"/>
                </a:solidFill>
              </a:rPr>
              <a:t>LNF support needed</a:t>
            </a:r>
          </a:p>
          <a:p>
            <a:endParaRPr lang="en-US" b="1" dirty="0">
              <a:solidFill>
                <a:srgbClr val="FF0000"/>
              </a:solidFill>
            </a:endParaRPr>
          </a:p>
          <a:p>
            <a:r>
              <a:rPr lang="en-US" dirty="0"/>
              <a:t>Accelerator division</a:t>
            </a:r>
          </a:p>
          <a:p>
            <a:endParaRPr lang="en-US" dirty="0"/>
          </a:p>
          <a:p>
            <a:endParaRPr lang="en-US" dirty="0"/>
          </a:p>
          <a:p>
            <a:r>
              <a:rPr lang="en-US" dirty="0"/>
              <a:t>Technical division: </a:t>
            </a:r>
          </a:p>
          <a:p>
            <a:pPr marL="285750" indent="-285750">
              <a:buFontTx/>
              <a:buChar char="-"/>
            </a:pPr>
            <a:r>
              <a:rPr lang="en-US" dirty="0"/>
              <a:t>SPCM: Upstream collimator and mechanical components production  </a:t>
            </a:r>
            <a:r>
              <a:rPr lang="en-US" dirty="0">
                <a:solidFill>
                  <a:srgbClr val="298B29"/>
                </a:solidFill>
              </a:rPr>
              <a:t>(preliminary agreement)</a:t>
            </a:r>
          </a:p>
          <a:p>
            <a:r>
              <a:rPr lang="en-US" dirty="0">
                <a:solidFill>
                  <a:srgbClr val="0055A0"/>
                </a:solidFill>
              </a:rPr>
              <a:t>Accelerator division:</a:t>
            </a:r>
          </a:p>
          <a:p>
            <a:pPr marL="285750" indent="-285750">
              <a:buFontTx/>
              <a:buChar char="-"/>
            </a:pPr>
            <a:r>
              <a:rPr lang="en-US" dirty="0"/>
              <a:t>Installation and </a:t>
            </a:r>
            <a:r>
              <a:rPr lang="en-US"/>
              <a:t>Alignment service</a:t>
            </a: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a:p>
            <a:r>
              <a:rPr lang="en-US" dirty="0"/>
              <a:t>BTF team support</a:t>
            </a:r>
          </a:p>
        </p:txBody>
      </p:sp>
      <p:sp>
        <p:nvSpPr>
          <p:cNvPr id="12" name="Right Arrow 11"/>
          <p:cNvSpPr/>
          <p:nvPr/>
        </p:nvSpPr>
        <p:spPr>
          <a:xfrm>
            <a:off x="5505196" y="1548892"/>
            <a:ext cx="717804" cy="2550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5641594" y="2387092"/>
            <a:ext cx="717804" cy="2550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5394198" y="5376601"/>
            <a:ext cx="717804" cy="2550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creen Shot 2020-07-03 at 14.15.3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723" y="2856264"/>
            <a:ext cx="4236279" cy="2246081"/>
          </a:xfrm>
          <a:prstGeom prst="rect">
            <a:avLst/>
          </a:prstGeom>
        </p:spPr>
      </p:pic>
    </p:spTree>
    <p:extLst>
      <p:ext uri="{BB962C8B-B14F-4D97-AF65-F5344CB8AC3E}">
        <p14:creationId xmlns:p14="http://schemas.microsoft.com/office/powerpoint/2010/main" val="1733529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504301" y="0"/>
            <a:ext cx="11161222" cy="2129814"/>
          </a:xfrm>
        </p:spPr>
        <p:txBody>
          <a:bodyPr/>
          <a:lstStyle/>
          <a:p>
            <a:r>
              <a:rPr lang="it-IT" b="1" dirty="0" err="1"/>
              <a:t>Singularity</a:t>
            </a:r>
            <a:r>
              <a:rPr lang="it-IT" b="1" dirty="0"/>
              <a:t>  </a:t>
            </a:r>
            <a:br>
              <a:rPr lang="it-IT" b="1" dirty="0"/>
            </a:br>
            <a:r>
              <a:rPr lang="it-IT" sz="3200" b="1" dirty="0"/>
              <a:t>RN S. Pioli</a:t>
            </a:r>
            <a:br>
              <a:rPr lang="it-IT" b="1" dirty="0"/>
            </a:br>
            <a:endParaRPr lang="it-IT" dirty="0"/>
          </a:p>
        </p:txBody>
      </p:sp>
      <p:graphicFrame>
        <p:nvGraphicFramePr>
          <p:cNvPr id="6" name="Tabella 5"/>
          <p:cNvGraphicFramePr>
            <a:graphicFrameLocks noGrp="1"/>
          </p:cNvGraphicFramePr>
          <p:nvPr>
            <p:extLst>
              <p:ext uri="{D42A27DB-BD31-4B8C-83A1-F6EECF244321}">
                <p14:modId xmlns:p14="http://schemas.microsoft.com/office/powerpoint/2010/main" val="694192792"/>
              </p:ext>
            </p:extLst>
          </p:nvPr>
        </p:nvGraphicFramePr>
        <p:xfrm>
          <a:off x="5139158" y="1596478"/>
          <a:ext cx="6526365" cy="4627880"/>
        </p:xfrm>
        <a:graphic>
          <a:graphicData uri="http://schemas.openxmlformats.org/drawingml/2006/table">
            <a:tbl>
              <a:tblPr firstRow="1" bandRow="1">
                <a:tableStyleId>{00A15C55-8517-42AA-B614-E9B94910E393}</a:tableStyleId>
              </a:tblPr>
              <a:tblGrid>
                <a:gridCol w="1566582">
                  <a:extLst>
                    <a:ext uri="{9D8B030D-6E8A-4147-A177-3AD203B41FA5}">
                      <a16:colId xmlns:a16="http://schemas.microsoft.com/office/drawing/2014/main" val="1167121619"/>
                    </a:ext>
                  </a:extLst>
                </a:gridCol>
                <a:gridCol w="1566582">
                  <a:extLst>
                    <a:ext uri="{9D8B030D-6E8A-4147-A177-3AD203B41FA5}">
                      <a16:colId xmlns:a16="http://schemas.microsoft.com/office/drawing/2014/main" val="1241730951"/>
                    </a:ext>
                  </a:extLst>
                </a:gridCol>
                <a:gridCol w="1566582">
                  <a:extLst>
                    <a:ext uri="{9D8B030D-6E8A-4147-A177-3AD203B41FA5}">
                      <a16:colId xmlns:a16="http://schemas.microsoft.com/office/drawing/2014/main" val="2817068295"/>
                    </a:ext>
                  </a:extLst>
                </a:gridCol>
                <a:gridCol w="946259">
                  <a:extLst>
                    <a:ext uri="{9D8B030D-6E8A-4147-A177-3AD203B41FA5}">
                      <a16:colId xmlns:a16="http://schemas.microsoft.com/office/drawing/2014/main" val="2030548107"/>
                    </a:ext>
                  </a:extLst>
                </a:gridCol>
                <a:gridCol w="880360">
                  <a:extLst>
                    <a:ext uri="{9D8B030D-6E8A-4147-A177-3AD203B41FA5}">
                      <a16:colId xmlns:a16="http://schemas.microsoft.com/office/drawing/2014/main" val="2650196060"/>
                    </a:ext>
                  </a:extLst>
                </a:gridCol>
              </a:tblGrid>
              <a:tr h="370840">
                <a:tc>
                  <a:txBody>
                    <a:bodyPr/>
                    <a:lstStyle/>
                    <a:p>
                      <a:pPr algn="ctr">
                        <a:spcBef>
                          <a:spcPts val="600"/>
                        </a:spcBef>
                        <a:spcAft>
                          <a:spcPts val="0"/>
                        </a:spcAft>
                      </a:pPr>
                      <a:endParaRPr lang="en-GB" dirty="0">
                        <a:solidFill>
                          <a:schemeClr val="tx1"/>
                        </a:solidFill>
                      </a:endParaRPr>
                    </a:p>
                  </a:txBody>
                  <a:tcPr marL="68580" marR="68580" marT="0" marB="0" anchor="ctr">
                    <a:solidFill>
                      <a:srgbClr val="FFC000"/>
                    </a:solidFill>
                  </a:tcPr>
                </a:tc>
                <a:tc>
                  <a:txBody>
                    <a:bodyPr/>
                    <a:lstStyle/>
                    <a:p>
                      <a:pPr algn="ctr">
                        <a:spcBef>
                          <a:spcPts val="600"/>
                        </a:spcBef>
                        <a:spcAft>
                          <a:spcPts val="0"/>
                        </a:spcAft>
                      </a:pPr>
                      <a:r>
                        <a:rPr lang="it-IT" dirty="0">
                          <a:solidFill>
                            <a:schemeClr val="tx1"/>
                          </a:solidFill>
                        </a:rPr>
                        <a:t>Ruolo</a:t>
                      </a:r>
                      <a:endParaRPr lang="en-GB" dirty="0">
                        <a:solidFill>
                          <a:schemeClr val="tx1"/>
                        </a:solidFill>
                      </a:endParaRPr>
                    </a:p>
                  </a:txBody>
                  <a:tcPr marL="68580" marR="68580" marT="0" marB="0" anchor="ctr">
                    <a:solidFill>
                      <a:srgbClr val="FFC000"/>
                    </a:solidFill>
                  </a:tcPr>
                </a:tc>
                <a:tc>
                  <a:txBody>
                    <a:bodyPr/>
                    <a:lstStyle/>
                    <a:p>
                      <a:pPr algn="ctr">
                        <a:spcBef>
                          <a:spcPts val="600"/>
                        </a:spcBef>
                        <a:spcAft>
                          <a:spcPts val="0"/>
                        </a:spcAft>
                      </a:pPr>
                      <a:r>
                        <a:rPr lang="it-IT" dirty="0">
                          <a:solidFill>
                            <a:schemeClr val="tx1"/>
                          </a:solidFill>
                        </a:rPr>
                        <a:t>Struttura</a:t>
                      </a:r>
                      <a:endParaRPr lang="en-GB" dirty="0">
                        <a:solidFill>
                          <a:schemeClr val="tx1"/>
                        </a:solidFill>
                      </a:endParaRPr>
                    </a:p>
                  </a:txBody>
                  <a:tcPr marL="68580" marR="68580" marT="0" marB="0" anchor="ctr">
                    <a:solidFill>
                      <a:srgbClr val="FFC000"/>
                    </a:solidFill>
                  </a:tcPr>
                </a:tc>
                <a:tc>
                  <a:txBody>
                    <a:bodyPr/>
                    <a:lstStyle/>
                    <a:p>
                      <a:pPr algn="ctr">
                        <a:spcBef>
                          <a:spcPts val="600"/>
                        </a:spcBef>
                        <a:spcAft>
                          <a:spcPts val="0"/>
                        </a:spcAft>
                      </a:pPr>
                      <a:r>
                        <a:rPr lang="it-IT" dirty="0">
                          <a:solidFill>
                            <a:schemeClr val="tx1"/>
                          </a:solidFill>
                        </a:rPr>
                        <a:t>FTE 2020</a:t>
                      </a:r>
                      <a:endParaRPr lang="en-GB" dirty="0">
                        <a:solidFill>
                          <a:schemeClr val="tx1"/>
                        </a:solidFill>
                      </a:endParaRPr>
                    </a:p>
                  </a:txBody>
                  <a:tcPr marL="68580" marR="68580" marT="0" marB="0" anchor="ctr">
                    <a:solidFill>
                      <a:srgbClr val="FFC000"/>
                    </a:solidFill>
                  </a:tcPr>
                </a:tc>
                <a:tc>
                  <a:txBody>
                    <a:bodyPr/>
                    <a:lstStyle/>
                    <a:p>
                      <a:pPr algn="ctr">
                        <a:spcBef>
                          <a:spcPts val="600"/>
                        </a:spcBef>
                        <a:spcAft>
                          <a:spcPts val="0"/>
                        </a:spcAft>
                      </a:pPr>
                      <a:r>
                        <a:rPr lang="en-GB" dirty="0">
                          <a:solidFill>
                            <a:schemeClr val="tx1"/>
                          </a:solidFill>
                        </a:rPr>
                        <a:t>FTE 2021</a:t>
                      </a:r>
                    </a:p>
                  </a:txBody>
                  <a:tcPr marL="68580" marR="68580" marT="0" marB="0" anchor="ctr">
                    <a:solidFill>
                      <a:srgbClr val="FFC000"/>
                    </a:solidFill>
                  </a:tcPr>
                </a:tc>
                <a:extLst>
                  <a:ext uri="{0D108BD9-81ED-4DB2-BD59-A6C34878D82A}">
                    <a16:rowId xmlns:a16="http://schemas.microsoft.com/office/drawing/2014/main" val="1345289351"/>
                  </a:ext>
                </a:extLst>
              </a:tr>
              <a:tr h="370840">
                <a:tc>
                  <a:txBody>
                    <a:bodyPr/>
                    <a:lstStyle/>
                    <a:p>
                      <a:pPr algn="ctr">
                        <a:spcBef>
                          <a:spcPts val="600"/>
                        </a:spcBef>
                        <a:spcAft>
                          <a:spcPts val="0"/>
                        </a:spcAft>
                      </a:pPr>
                      <a:r>
                        <a:rPr lang="it-IT" dirty="0"/>
                        <a:t>S. Pioli</a:t>
                      </a:r>
                      <a:endParaRPr lang="en-GB" dirty="0"/>
                    </a:p>
                  </a:txBody>
                  <a:tcPr marL="68580" marR="68580" marT="0" marB="0" anchor="ctr"/>
                </a:tc>
                <a:tc>
                  <a:txBody>
                    <a:bodyPr/>
                    <a:lstStyle/>
                    <a:p>
                      <a:pPr algn="ctr">
                        <a:spcBef>
                          <a:spcPts val="600"/>
                        </a:spcBef>
                        <a:spcAft>
                          <a:spcPts val="0"/>
                        </a:spcAft>
                      </a:pPr>
                      <a:r>
                        <a:rPr lang="it-IT" dirty="0"/>
                        <a:t>Tecnologo</a:t>
                      </a:r>
                      <a:endParaRPr lang="en-GB" dirty="0"/>
                    </a:p>
                  </a:txBody>
                  <a:tcPr marL="68580" marR="68580" marT="0" marB="0" anchor="ctr"/>
                </a:tc>
                <a:tc>
                  <a:txBody>
                    <a:bodyPr/>
                    <a:lstStyle/>
                    <a:p>
                      <a:pPr algn="ctr">
                        <a:spcBef>
                          <a:spcPts val="600"/>
                        </a:spcBef>
                        <a:spcAft>
                          <a:spcPts val="0"/>
                        </a:spcAft>
                      </a:pPr>
                      <a:r>
                        <a:rPr lang="it-IT" dirty="0"/>
                        <a:t>INFN-LNF</a:t>
                      </a:r>
                      <a:endParaRPr lang="en-GB" dirty="0"/>
                    </a:p>
                  </a:txBody>
                  <a:tcPr marL="68580" marR="68580" marT="0" marB="0" anchor="ctr"/>
                </a:tc>
                <a:tc>
                  <a:txBody>
                    <a:bodyPr/>
                    <a:lstStyle/>
                    <a:p>
                      <a:pPr algn="ctr">
                        <a:spcBef>
                          <a:spcPts val="600"/>
                        </a:spcBef>
                        <a:spcAft>
                          <a:spcPts val="0"/>
                        </a:spcAft>
                      </a:pPr>
                      <a:r>
                        <a:rPr lang="it-IT" dirty="0"/>
                        <a:t>0.9</a:t>
                      </a:r>
                      <a:endParaRPr lang="en-GB" dirty="0"/>
                    </a:p>
                  </a:txBody>
                  <a:tcPr marL="68580" marR="68580" marT="0" marB="0" anchor="ctr"/>
                </a:tc>
                <a:tc>
                  <a:txBody>
                    <a:bodyPr/>
                    <a:lstStyle/>
                    <a:p>
                      <a:pPr algn="ctr">
                        <a:spcBef>
                          <a:spcPts val="600"/>
                        </a:spcBef>
                        <a:spcAft>
                          <a:spcPts val="0"/>
                        </a:spcAft>
                      </a:pPr>
                      <a:r>
                        <a:rPr lang="en-GB" dirty="0"/>
                        <a:t>0.9</a:t>
                      </a:r>
                    </a:p>
                  </a:txBody>
                  <a:tcPr marL="68580" marR="68580" marT="0" marB="0" anchor="ctr"/>
                </a:tc>
                <a:extLst>
                  <a:ext uri="{0D108BD9-81ED-4DB2-BD59-A6C34878D82A}">
                    <a16:rowId xmlns:a16="http://schemas.microsoft.com/office/drawing/2014/main" val="920295752"/>
                  </a:ext>
                </a:extLst>
              </a:tr>
              <a:tr h="370840">
                <a:tc>
                  <a:txBody>
                    <a:bodyPr/>
                    <a:lstStyle/>
                    <a:p>
                      <a:pPr algn="ctr">
                        <a:spcBef>
                          <a:spcPts val="600"/>
                        </a:spcBef>
                        <a:spcAft>
                          <a:spcPts val="0"/>
                        </a:spcAft>
                      </a:pPr>
                      <a:r>
                        <a:rPr lang="it-IT" dirty="0"/>
                        <a:t>B. Buonomo</a:t>
                      </a:r>
                      <a:endParaRPr lang="en-GB" dirty="0"/>
                    </a:p>
                  </a:txBody>
                  <a:tcPr marL="68580" marR="68580" marT="0" marB="0" anchor="ctr"/>
                </a:tc>
                <a:tc>
                  <a:txBody>
                    <a:bodyPr/>
                    <a:lstStyle/>
                    <a:p>
                      <a:pPr algn="ctr">
                        <a:spcBef>
                          <a:spcPts val="600"/>
                        </a:spcBef>
                        <a:spcAft>
                          <a:spcPts val="0"/>
                        </a:spcAft>
                      </a:pPr>
                      <a:r>
                        <a:rPr lang="it-IT" dirty="0"/>
                        <a:t>Tecnologo</a:t>
                      </a:r>
                      <a:endParaRPr lang="en-GB" dirty="0"/>
                    </a:p>
                  </a:txBody>
                  <a:tcPr marL="68580" marR="68580" marT="0" marB="0" anchor="ctr"/>
                </a:tc>
                <a:tc>
                  <a:txBody>
                    <a:bodyPr/>
                    <a:lstStyle/>
                    <a:p>
                      <a:pPr algn="ctr">
                        <a:spcBef>
                          <a:spcPts val="600"/>
                        </a:spcBef>
                        <a:spcAft>
                          <a:spcPts val="0"/>
                        </a:spcAft>
                      </a:pPr>
                      <a:r>
                        <a:rPr lang="it-IT" dirty="0"/>
                        <a:t>INFN-LNF</a:t>
                      </a:r>
                      <a:endParaRPr lang="en-GB" dirty="0"/>
                    </a:p>
                  </a:txBody>
                  <a:tcPr marL="68580" marR="68580" marT="0" marB="0" anchor="ctr"/>
                </a:tc>
                <a:tc>
                  <a:txBody>
                    <a:bodyPr/>
                    <a:lstStyle/>
                    <a:p>
                      <a:pPr algn="ctr">
                        <a:spcBef>
                          <a:spcPts val="600"/>
                        </a:spcBef>
                        <a:spcAft>
                          <a:spcPts val="0"/>
                        </a:spcAft>
                      </a:pPr>
                      <a:r>
                        <a:rPr lang="it-IT" dirty="0"/>
                        <a:t>0.3</a:t>
                      </a:r>
                      <a:endParaRPr lang="en-GB" dirty="0"/>
                    </a:p>
                  </a:txBody>
                  <a:tcPr marL="68580" marR="68580" marT="0" marB="0" anchor="ctr"/>
                </a:tc>
                <a:tc>
                  <a:txBody>
                    <a:bodyPr/>
                    <a:lstStyle/>
                    <a:p>
                      <a:pPr algn="ctr">
                        <a:spcBef>
                          <a:spcPts val="600"/>
                        </a:spcBef>
                        <a:spcAft>
                          <a:spcPts val="0"/>
                        </a:spcAft>
                      </a:pPr>
                      <a:r>
                        <a:rPr lang="en-GB" dirty="0"/>
                        <a:t>0.3</a:t>
                      </a:r>
                    </a:p>
                  </a:txBody>
                  <a:tcPr marL="68580" marR="68580" marT="0" marB="0" anchor="ctr"/>
                </a:tc>
                <a:extLst>
                  <a:ext uri="{0D108BD9-81ED-4DB2-BD59-A6C34878D82A}">
                    <a16:rowId xmlns:a16="http://schemas.microsoft.com/office/drawing/2014/main" val="3348209132"/>
                  </a:ext>
                </a:extLst>
              </a:tr>
              <a:tr h="370840">
                <a:tc>
                  <a:txBody>
                    <a:bodyPr/>
                    <a:lstStyle/>
                    <a:p>
                      <a:pPr algn="ctr">
                        <a:spcBef>
                          <a:spcPts val="600"/>
                        </a:spcBef>
                        <a:spcAft>
                          <a:spcPts val="0"/>
                        </a:spcAft>
                      </a:pPr>
                      <a:r>
                        <a:rPr lang="it-IT" dirty="0"/>
                        <a:t>C. DI Giulio</a:t>
                      </a:r>
                      <a:endParaRPr lang="en-GB" dirty="0"/>
                    </a:p>
                  </a:txBody>
                  <a:tcPr marL="68580" marR="68580" marT="0" marB="0" anchor="ctr"/>
                </a:tc>
                <a:tc>
                  <a:txBody>
                    <a:bodyPr/>
                    <a:lstStyle/>
                    <a:p>
                      <a:pPr algn="ctr">
                        <a:spcBef>
                          <a:spcPts val="600"/>
                        </a:spcBef>
                        <a:spcAft>
                          <a:spcPts val="0"/>
                        </a:spcAft>
                      </a:pPr>
                      <a:r>
                        <a:rPr lang="it-IT" dirty="0"/>
                        <a:t>Tecnologo</a:t>
                      </a:r>
                      <a:endParaRPr lang="en-GB" dirty="0"/>
                    </a:p>
                  </a:txBody>
                  <a:tcPr marL="68580" marR="68580" marT="0" marB="0" anchor="ctr"/>
                </a:tc>
                <a:tc>
                  <a:txBody>
                    <a:bodyPr/>
                    <a:lstStyle/>
                    <a:p>
                      <a:pPr algn="ctr">
                        <a:spcBef>
                          <a:spcPts val="600"/>
                        </a:spcBef>
                        <a:spcAft>
                          <a:spcPts val="0"/>
                        </a:spcAft>
                      </a:pPr>
                      <a:r>
                        <a:rPr lang="it-IT" dirty="0"/>
                        <a:t>INFN-LNF</a:t>
                      </a:r>
                      <a:endParaRPr lang="en-GB" dirty="0"/>
                    </a:p>
                  </a:txBody>
                  <a:tcPr marL="68580" marR="68580" marT="0" marB="0" anchor="ctr"/>
                </a:tc>
                <a:tc>
                  <a:txBody>
                    <a:bodyPr/>
                    <a:lstStyle/>
                    <a:p>
                      <a:pPr algn="ctr">
                        <a:spcBef>
                          <a:spcPts val="600"/>
                        </a:spcBef>
                        <a:spcAft>
                          <a:spcPts val="0"/>
                        </a:spcAft>
                      </a:pPr>
                      <a:r>
                        <a:rPr lang="it-IT" dirty="0"/>
                        <a:t>0.2</a:t>
                      </a:r>
                      <a:endParaRPr lang="en-GB" dirty="0"/>
                    </a:p>
                  </a:txBody>
                  <a:tcPr marL="68580" marR="68580" marT="0" marB="0" anchor="ctr"/>
                </a:tc>
                <a:tc>
                  <a:txBody>
                    <a:bodyPr/>
                    <a:lstStyle/>
                    <a:p>
                      <a:pPr algn="ctr">
                        <a:spcBef>
                          <a:spcPts val="600"/>
                        </a:spcBef>
                        <a:spcAft>
                          <a:spcPts val="0"/>
                        </a:spcAft>
                      </a:pPr>
                      <a:r>
                        <a:rPr lang="en-GB" dirty="0"/>
                        <a:t>0.4</a:t>
                      </a:r>
                    </a:p>
                  </a:txBody>
                  <a:tcPr marL="68580" marR="68580" marT="0" marB="0" anchor="ctr"/>
                </a:tc>
                <a:extLst>
                  <a:ext uri="{0D108BD9-81ED-4DB2-BD59-A6C34878D82A}">
                    <a16:rowId xmlns:a16="http://schemas.microsoft.com/office/drawing/2014/main" val="3083032243"/>
                  </a:ext>
                </a:extLst>
              </a:tr>
              <a:tr h="370840">
                <a:tc>
                  <a:txBody>
                    <a:bodyPr/>
                    <a:lstStyle/>
                    <a:p>
                      <a:pPr algn="ctr">
                        <a:spcBef>
                          <a:spcPts val="600"/>
                        </a:spcBef>
                        <a:spcAft>
                          <a:spcPts val="0"/>
                        </a:spcAft>
                      </a:pPr>
                      <a:r>
                        <a:rPr lang="it-IT" dirty="0"/>
                        <a:t>L. G. Foggetta</a:t>
                      </a:r>
                      <a:endParaRPr lang="en-GB" dirty="0"/>
                    </a:p>
                  </a:txBody>
                  <a:tcPr marL="68580" marR="68580" marT="0" marB="0" anchor="ctr"/>
                </a:tc>
                <a:tc>
                  <a:txBody>
                    <a:bodyPr/>
                    <a:lstStyle/>
                    <a:p>
                      <a:pPr algn="ctr">
                        <a:spcBef>
                          <a:spcPts val="600"/>
                        </a:spcBef>
                        <a:spcAft>
                          <a:spcPts val="0"/>
                        </a:spcAft>
                      </a:pPr>
                      <a:r>
                        <a:rPr lang="it-IT" dirty="0"/>
                        <a:t>Tecnologo</a:t>
                      </a:r>
                      <a:endParaRPr lang="en-GB" dirty="0"/>
                    </a:p>
                  </a:txBody>
                  <a:tcPr marL="68580" marR="68580" marT="0" marB="0" anchor="ctr"/>
                </a:tc>
                <a:tc>
                  <a:txBody>
                    <a:bodyPr/>
                    <a:lstStyle/>
                    <a:p>
                      <a:pPr algn="ctr">
                        <a:spcBef>
                          <a:spcPts val="600"/>
                        </a:spcBef>
                        <a:spcAft>
                          <a:spcPts val="0"/>
                        </a:spcAft>
                      </a:pPr>
                      <a:r>
                        <a:rPr lang="it-IT" dirty="0"/>
                        <a:t>INFN-LNF</a:t>
                      </a:r>
                      <a:endParaRPr lang="en-GB" dirty="0"/>
                    </a:p>
                  </a:txBody>
                  <a:tcPr marL="68580" marR="68580" marT="0" marB="0" anchor="ctr"/>
                </a:tc>
                <a:tc>
                  <a:txBody>
                    <a:bodyPr/>
                    <a:lstStyle/>
                    <a:p>
                      <a:pPr algn="ctr">
                        <a:spcBef>
                          <a:spcPts val="600"/>
                        </a:spcBef>
                        <a:spcAft>
                          <a:spcPts val="0"/>
                        </a:spcAft>
                      </a:pPr>
                      <a:r>
                        <a:rPr lang="it-IT" dirty="0"/>
                        <a:t>0.1</a:t>
                      </a:r>
                      <a:endParaRPr lang="en-GB" dirty="0"/>
                    </a:p>
                  </a:txBody>
                  <a:tcPr marL="68580" marR="68580" marT="0" marB="0" anchor="ctr"/>
                </a:tc>
                <a:tc>
                  <a:txBody>
                    <a:bodyPr/>
                    <a:lstStyle/>
                    <a:p>
                      <a:pPr algn="ctr">
                        <a:spcBef>
                          <a:spcPts val="600"/>
                        </a:spcBef>
                        <a:spcAft>
                          <a:spcPts val="0"/>
                        </a:spcAft>
                      </a:pPr>
                      <a:endParaRPr lang="en-GB" dirty="0"/>
                    </a:p>
                  </a:txBody>
                  <a:tcPr marL="68580" marR="68580" marT="0" marB="0" anchor="ctr"/>
                </a:tc>
                <a:extLst>
                  <a:ext uri="{0D108BD9-81ED-4DB2-BD59-A6C34878D82A}">
                    <a16:rowId xmlns:a16="http://schemas.microsoft.com/office/drawing/2014/main" val="517793796"/>
                  </a:ext>
                </a:extLst>
              </a:tr>
              <a:tr h="370840">
                <a:tc>
                  <a:txBody>
                    <a:bodyPr/>
                    <a:lstStyle/>
                    <a:p>
                      <a:pPr algn="ctr">
                        <a:spcBef>
                          <a:spcPts val="600"/>
                        </a:spcBef>
                        <a:spcAft>
                          <a:spcPts val="0"/>
                        </a:spcAft>
                      </a:pPr>
                      <a:r>
                        <a:rPr lang="it-IT" dirty="0"/>
                        <a:t>R. Pompili</a:t>
                      </a:r>
                      <a:endParaRPr lang="en-GB" dirty="0"/>
                    </a:p>
                  </a:txBody>
                  <a:tcPr marL="68580" marR="68580" marT="0" marB="0" anchor="ctr"/>
                </a:tc>
                <a:tc>
                  <a:txBody>
                    <a:bodyPr/>
                    <a:lstStyle/>
                    <a:p>
                      <a:pPr algn="ctr">
                        <a:spcBef>
                          <a:spcPts val="600"/>
                        </a:spcBef>
                        <a:spcAft>
                          <a:spcPts val="0"/>
                        </a:spcAft>
                      </a:pPr>
                      <a:r>
                        <a:rPr lang="it-IT" dirty="0"/>
                        <a:t>Ricercatore</a:t>
                      </a:r>
                      <a:endParaRPr lang="en-GB" dirty="0"/>
                    </a:p>
                  </a:txBody>
                  <a:tcPr marL="68580" marR="68580" marT="0" marB="0" anchor="ctr"/>
                </a:tc>
                <a:tc>
                  <a:txBody>
                    <a:bodyPr/>
                    <a:lstStyle/>
                    <a:p>
                      <a:pPr algn="ctr">
                        <a:spcBef>
                          <a:spcPts val="600"/>
                        </a:spcBef>
                        <a:spcAft>
                          <a:spcPts val="0"/>
                        </a:spcAft>
                      </a:pPr>
                      <a:r>
                        <a:rPr lang="it-IT" dirty="0"/>
                        <a:t>INFN-LNF</a:t>
                      </a:r>
                      <a:endParaRPr lang="en-GB" dirty="0"/>
                    </a:p>
                  </a:txBody>
                  <a:tcPr marL="68580" marR="68580" marT="0" marB="0" anchor="ctr"/>
                </a:tc>
                <a:tc>
                  <a:txBody>
                    <a:bodyPr/>
                    <a:lstStyle/>
                    <a:p>
                      <a:pPr algn="ctr">
                        <a:spcBef>
                          <a:spcPts val="600"/>
                        </a:spcBef>
                        <a:spcAft>
                          <a:spcPts val="0"/>
                        </a:spcAft>
                      </a:pPr>
                      <a:r>
                        <a:rPr lang="it-IT" dirty="0"/>
                        <a:t>0.1</a:t>
                      </a:r>
                      <a:endParaRPr lang="en-GB" dirty="0"/>
                    </a:p>
                  </a:txBody>
                  <a:tcPr marL="68580" marR="68580" marT="0" marB="0" anchor="ctr"/>
                </a:tc>
                <a:tc>
                  <a:txBody>
                    <a:bodyPr/>
                    <a:lstStyle/>
                    <a:p>
                      <a:pPr algn="ctr">
                        <a:spcBef>
                          <a:spcPts val="600"/>
                        </a:spcBef>
                        <a:spcAft>
                          <a:spcPts val="0"/>
                        </a:spcAft>
                      </a:pPr>
                      <a:r>
                        <a:rPr lang="en-GB" dirty="0"/>
                        <a:t>0.1</a:t>
                      </a:r>
                    </a:p>
                  </a:txBody>
                  <a:tcPr marL="68580" marR="68580" marT="0" marB="0" anchor="ctr"/>
                </a:tc>
                <a:extLst>
                  <a:ext uri="{0D108BD9-81ED-4DB2-BD59-A6C34878D82A}">
                    <a16:rowId xmlns:a16="http://schemas.microsoft.com/office/drawing/2014/main" val="3212034260"/>
                  </a:ext>
                </a:extLst>
              </a:tr>
              <a:tr h="370840">
                <a:tc>
                  <a:txBody>
                    <a:bodyPr/>
                    <a:lstStyle/>
                    <a:p>
                      <a:pPr algn="ctr">
                        <a:spcBef>
                          <a:spcPts val="600"/>
                        </a:spcBef>
                        <a:spcAft>
                          <a:spcPts val="0"/>
                        </a:spcAft>
                      </a:pPr>
                      <a:r>
                        <a:rPr lang="en-GB" dirty="0"/>
                        <a:t>P. Ciambrone</a:t>
                      </a:r>
                    </a:p>
                  </a:txBody>
                  <a:tcPr marL="68580" marR="68580" marT="0" marB="0" anchor="ctr"/>
                </a:tc>
                <a:tc>
                  <a:txBody>
                    <a:bodyPr/>
                    <a:lstStyle/>
                    <a:p>
                      <a:pPr algn="ctr">
                        <a:spcBef>
                          <a:spcPts val="600"/>
                        </a:spcBef>
                        <a:spcAft>
                          <a:spcPts val="0"/>
                        </a:spcAft>
                      </a:pPr>
                      <a:r>
                        <a:rPr lang="it-IT" dirty="0"/>
                        <a:t>Tecnologo</a:t>
                      </a:r>
                      <a:endParaRPr lang="en-GB" dirty="0"/>
                    </a:p>
                  </a:txBody>
                  <a:tcPr marL="68580" marR="68580" marT="0" marB="0" anchor="ctr"/>
                </a:tc>
                <a:tc>
                  <a:txBody>
                    <a:bodyPr/>
                    <a:lstStyle/>
                    <a:p>
                      <a:pPr algn="ctr">
                        <a:spcBef>
                          <a:spcPts val="600"/>
                        </a:spcBef>
                        <a:spcAft>
                          <a:spcPts val="0"/>
                        </a:spcAft>
                      </a:pPr>
                      <a:r>
                        <a:rPr lang="it-IT" dirty="0"/>
                        <a:t>INFN-LNF</a:t>
                      </a:r>
                      <a:endParaRPr lang="en-GB" dirty="0"/>
                    </a:p>
                  </a:txBody>
                  <a:tcPr marL="68580" marR="68580" marT="0" marB="0" anchor="ctr"/>
                </a:tc>
                <a:tc>
                  <a:txBody>
                    <a:bodyPr/>
                    <a:lstStyle/>
                    <a:p>
                      <a:pPr algn="ctr">
                        <a:spcBef>
                          <a:spcPts val="600"/>
                        </a:spcBef>
                        <a:spcAft>
                          <a:spcPts val="0"/>
                        </a:spcAft>
                      </a:pPr>
                      <a:endParaRPr lang="en-GB" dirty="0"/>
                    </a:p>
                  </a:txBody>
                  <a:tcPr marL="68580" marR="68580" marT="0" marB="0" anchor="ctr"/>
                </a:tc>
                <a:tc>
                  <a:txBody>
                    <a:bodyPr/>
                    <a:lstStyle/>
                    <a:p>
                      <a:pPr algn="ctr">
                        <a:spcBef>
                          <a:spcPts val="600"/>
                        </a:spcBef>
                        <a:spcAft>
                          <a:spcPts val="0"/>
                        </a:spcAft>
                      </a:pPr>
                      <a:r>
                        <a:rPr lang="en-GB" dirty="0"/>
                        <a:t>0.2</a:t>
                      </a:r>
                    </a:p>
                  </a:txBody>
                  <a:tcPr marL="68580" marR="68580" marT="0" marB="0" anchor="ctr"/>
                </a:tc>
                <a:extLst>
                  <a:ext uri="{0D108BD9-81ED-4DB2-BD59-A6C34878D82A}">
                    <a16:rowId xmlns:a16="http://schemas.microsoft.com/office/drawing/2014/main" val="3070401550"/>
                  </a:ext>
                </a:extLst>
              </a:tr>
              <a:tr h="370840">
                <a:tc>
                  <a:txBody>
                    <a:bodyPr/>
                    <a:lstStyle/>
                    <a:p>
                      <a:pPr algn="ctr">
                        <a:spcBef>
                          <a:spcPts val="600"/>
                        </a:spcBef>
                        <a:spcAft>
                          <a:spcPts val="0"/>
                        </a:spcAft>
                      </a:pPr>
                      <a:r>
                        <a:rPr lang="en-GB" dirty="0"/>
                        <a:t>M. Beretta</a:t>
                      </a:r>
                    </a:p>
                  </a:txBody>
                  <a:tcPr marL="68580" marR="68580" marT="0" marB="0" anchor="ctr"/>
                </a:tc>
                <a:tc>
                  <a:txBody>
                    <a:bodyPr/>
                    <a:lstStyle/>
                    <a:p>
                      <a:pPr algn="ctr">
                        <a:spcBef>
                          <a:spcPts val="600"/>
                        </a:spcBef>
                        <a:spcAft>
                          <a:spcPts val="0"/>
                        </a:spcAft>
                      </a:pPr>
                      <a:r>
                        <a:rPr lang="it-IT" dirty="0"/>
                        <a:t>Tecnologo</a:t>
                      </a:r>
                      <a:endParaRPr lang="en-GB" dirty="0"/>
                    </a:p>
                  </a:txBody>
                  <a:tcPr marL="68580" marR="68580" marT="0" marB="0" anchor="ctr"/>
                </a:tc>
                <a:tc>
                  <a:txBody>
                    <a:bodyPr/>
                    <a:lstStyle/>
                    <a:p>
                      <a:pPr algn="ctr">
                        <a:spcBef>
                          <a:spcPts val="600"/>
                        </a:spcBef>
                        <a:spcAft>
                          <a:spcPts val="0"/>
                        </a:spcAft>
                      </a:pPr>
                      <a:r>
                        <a:rPr lang="it-IT" dirty="0"/>
                        <a:t>INFN-LNF</a:t>
                      </a:r>
                      <a:endParaRPr lang="en-GB" dirty="0"/>
                    </a:p>
                  </a:txBody>
                  <a:tcPr marL="68580" marR="68580" marT="0" marB="0" anchor="ctr"/>
                </a:tc>
                <a:tc>
                  <a:txBody>
                    <a:bodyPr/>
                    <a:lstStyle/>
                    <a:p>
                      <a:pPr algn="ctr">
                        <a:spcBef>
                          <a:spcPts val="600"/>
                        </a:spcBef>
                        <a:spcAft>
                          <a:spcPts val="0"/>
                        </a:spcAft>
                      </a:pPr>
                      <a:endParaRPr lang="en-GB" dirty="0"/>
                    </a:p>
                  </a:txBody>
                  <a:tcPr marL="68580" marR="68580" marT="0" marB="0" anchor="ctr"/>
                </a:tc>
                <a:tc>
                  <a:txBody>
                    <a:bodyPr/>
                    <a:lstStyle/>
                    <a:p>
                      <a:pPr algn="ctr">
                        <a:spcBef>
                          <a:spcPts val="600"/>
                        </a:spcBef>
                        <a:spcAft>
                          <a:spcPts val="0"/>
                        </a:spcAft>
                      </a:pPr>
                      <a:r>
                        <a:rPr lang="en-GB" dirty="0"/>
                        <a:t>0.1</a:t>
                      </a:r>
                    </a:p>
                  </a:txBody>
                  <a:tcPr marL="68580" marR="68580" marT="0" marB="0" anchor="ctr"/>
                </a:tc>
                <a:extLst>
                  <a:ext uri="{0D108BD9-81ED-4DB2-BD59-A6C34878D82A}">
                    <a16:rowId xmlns:a16="http://schemas.microsoft.com/office/drawing/2014/main" val="2901844053"/>
                  </a:ext>
                </a:extLst>
              </a:tr>
              <a:tr h="370840">
                <a:tc>
                  <a:txBody>
                    <a:bodyPr/>
                    <a:lstStyle/>
                    <a:p>
                      <a:pPr algn="ctr">
                        <a:spcBef>
                          <a:spcPts val="600"/>
                        </a:spcBef>
                        <a:spcAft>
                          <a:spcPts val="0"/>
                        </a:spcAft>
                      </a:pPr>
                      <a:r>
                        <a:rPr lang="it-IT" dirty="0"/>
                        <a:t>P. Valente</a:t>
                      </a:r>
                      <a:endParaRPr lang="en-GB" dirty="0"/>
                    </a:p>
                  </a:txBody>
                  <a:tcPr marL="68580" marR="68580" marT="0" marB="0" anchor="ctr"/>
                </a:tc>
                <a:tc>
                  <a:txBody>
                    <a:bodyPr/>
                    <a:lstStyle/>
                    <a:p>
                      <a:pPr algn="ctr">
                        <a:spcBef>
                          <a:spcPts val="600"/>
                        </a:spcBef>
                        <a:spcAft>
                          <a:spcPts val="0"/>
                        </a:spcAft>
                      </a:pPr>
                      <a:r>
                        <a:rPr lang="it-IT" dirty="0"/>
                        <a:t>Ricercatore</a:t>
                      </a:r>
                      <a:endParaRPr lang="en-GB" dirty="0"/>
                    </a:p>
                  </a:txBody>
                  <a:tcPr marL="68580" marR="68580" marT="0" marB="0" anchor="ctr"/>
                </a:tc>
                <a:tc>
                  <a:txBody>
                    <a:bodyPr/>
                    <a:lstStyle/>
                    <a:p>
                      <a:pPr algn="ctr">
                        <a:spcBef>
                          <a:spcPts val="600"/>
                        </a:spcBef>
                        <a:spcAft>
                          <a:spcPts val="0"/>
                        </a:spcAft>
                      </a:pPr>
                      <a:r>
                        <a:rPr lang="it-IT" dirty="0"/>
                        <a:t>INFN-Roma1</a:t>
                      </a:r>
                      <a:endParaRPr lang="en-GB" dirty="0"/>
                    </a:p>
                  </a:txBody>
                  <a:tcPr marL="68580" marR="68580" marT="0" marB="0" anchor="ctr"/>
                </a:tc>
                <a:tc>
                  <a:txBody>
                    <a:bodyPr/>
                    <a:lstStyle/>
                    <a:p>
                      <a:pPr algn="ctr">
                        <a:spcBef>
                          <a:spcPts val="600"/>
                        </a:spcBef>
                        <a:spcAft>
                          <a:spcPts val="0"/>
                        </a:spcAft>
                      </a:pPr>
                      <a:r>
                        <a:rPr lang="it-IT" dirty="0"/>
                        <a:t>0.1</a:t>
                      </a:r>
                      <a:endParaRPr lang="en-GB" dirty="0"/>
                    </a:p>
                  </a:txBody>
                  <a:tcPr marL="68580" marR="68580" marT="0" marB="0" anchor="ctr"/>
                </a:tc>
                <a:tc>
                  <a:txBody>
                    <a:bodyPr/>
                    <a:lstStyle/>
                    <a:p>
                      <a:pPr algn="ctr">
                        <a:spcBef>
                          <a:spcPts val="600"/>
                        </a:spcBef>
                        <a:spcAft>
                          <a:spcPts val="0"/>
                        </a:spcAft>
                      </a:pPr>
                      <a:r>
                        <a:rPr lang="en-GB" dirty="0"/>
                        <a:t>0.1</a:t>
                      </a:r>
                    </a:p>
                  </a:txBody>
                  <a:tcPr marL="68580" marR="68580" marT="0" marB="0" anchor="ctr"/>
                </a:tc>
                <a:extLst>
                  <a:ext uri="{0D108BD9-81ED-4DB2-BD59-A6C34878D82A}">
                    <a16:rowId xmlns:a16="http://schemas.microsoft.com/office/drawing/2014/main" val="2711087405"/>
                  </a:ext>
                </a:extLst>
              </a:tr>
              <a:tr h="370840">
                <a:tc>
                  <a:txBody>
                    <a:bodyPr/>
                    <a:lstStyle/>
                    <a:p>
                      <a:pPr algn="ctr">
                        <a:spcBef>
                          <a:spcPts val="600"/>
                        </a:spcBef>
                        <a:spcAft>
                          <a:spcPts val="0"/>
                        </a:spcAft>
                      </a:pPr>
                      <a:r>
                        <a:rPr lang="it-IT" dirty="0"/>
                        <a:t>A. Variola</a:t>
                      </a:r>
                      <a:endParaRPr lang="en-GB" dirty="0"/>
                    </a:p>
                  </a:txBody>
                  <a:tcPr marL="68580" marR="68580" marT="0" marB="0" anchor="ctr"/>
                </a:tc>
                <a:tc>
                  <a:txBody>
                    <a:bodyPr/>
                    <a:lstStyle/>
                    <a:p>
                      <a:pPr algn="ctr">
                        <a:spcBef>
                          <a:spcPts val="600"/>
                        </a:spcBef>
                        <a:spcAft>
                          <a:spcPts val="0"/>
                        </a:spcAft>
                      </a:pPr>
                      <a:r>
                        <a:rPr lang="it-IT" dirty="0"/>
                        <a:t>Ricercatore</a:t>
                      </a:r>
                      <a:endParaRPr lang="en-GB" dirty="0"/>
                    </a:p>
                  </a:txBody>
                  <a:tcPr marL="68580" marR="68580" marT="0" marB="0" anchor="ctr"/>
                </a:tc>
                <a:tc>
                  <a:txBody>
                    <a:bodyPr/>
                    <a:lstStyle/>
                    <a:p>
                      <a:pPr algn="ctr">
                        <a:spcBef>
                          <a:spcPts val="600"/>
                        </a:spcBef>
                        <a:spcAft>
                          <a:spcPts val="0"/>
                        </a:spcAft>
                      </a:pPr>
                      <a:r>
                        <a:rPr lang="it-IT" dirty="0"/>
                        <a:t>INFN-Roma1</a:t>
                      </a:r>
                      <a:endParaRPr lang="en-GB" dirty="0"/>
                    </a:p>
                  </a:txBody>
                  <a:tcPr marL="68580" marR="68580" marT="0" marB="0" anchor="ctr"/>
                </a:tc>
                <a:tc>
                  <a:txBody>
                    <a:bodyPr/>
                    <a:lstStyle/>
                    <a:p>
                      <a:pPr algn="ctr">
                        <a:spcBef>
                          <a:spcPts val="600"/>
                        </a:spcBef>
                        <a:spcAft>
                          <a:spcPts val="0"/>
                        </a:spcAft>
                      </a:pPr>
                      <a:r>
                        <a:rPr lang="it-IT" dirty="0"/>
                        <a:t>0.1</a:t>
                      </a:r>
                      <a:endParaRPr lang="en-GB" dirty="0"/>
                    </a:p>
                  </a:txBody>
                  <a:tcPr marL="68580" marR="68580" marT="0" marB="0" anchor="ctr"/>
                </a:tc>
                <a:tc>
                  <a:txBody>
                    <a:bodyPr/>
                    <a:lstStyle/>
                    <a:p>
                      <a:pPr algn="ctr">
                        <a:spcBef>
                          <a:spcPts val="600"/>
                        </a:spcBef>
                        <a:spcAft>
                          <a:spcPts val="0"/>
                        </a:spcAft>
                      </a:pPr>
                      <a:r>
                        <a:rPr lang="en-GB" dirty="0"/>
                        <a:t>0.1</a:t>
                      </a:r>
                    </a:p>
                  </a:txBody>
                  <a:tcPr marL="68580" marR="68580" marT="0" marB="0" anchor="ctr"/>
                </a:tc>
                <a:extLst>
                  <a:ext uri="{0D108BD9-81ED-4DB2-BD59-A6C34878D82A}">
                    <a16:rowId xmlns:a16="http://schemas.microsoft.com/office/drawing/2014/main" val="1794891542"/>
                  </a:ext>
                </a:extLst>
              </a:tr>
              <a:tr h="370840">
                <a:tc>
                  <a:txBody>
                    <a:bodyPr/>
                    <a:lstStyle/>
                    <a:p>
                      <a:pPr algn="ctr">
                        <a:spcBef>
                          <a:spcPts val="600"/>
                        </a:spcBef>
                        <a:spcAft>
                          <a:spcPts val="0"/>
                        </a:spcAft>
                      </a:pPr>
                      <a:r>
                        <a:rPr lang="it-IT" dirty="0"/>
                        <a:t>E. Leonardi</a:t>
                      </a:r>
                      <a:endParaRPr lang="en-GB" dirty="0"/>
                    </a:p>
                  </a:txBody>
                  <a:tcPr marL="68580" marR="68580" marT="0" marB="0" anchor="ctr"/>
                </a:tc>
                <a:tc>
                  <a:txBody>
                    <a:bodyPr/>
                    <a:lstStyle/>
                    <a:p>
                      <a:pPr algn="ctr">
                        <a:spcBef>
                          <a:spcPts val="600"/>
                        </a:spcBef>
                        <a:spcAft>
                          <a:spcPts val="0"/>
                        </a:spcAft>
                      </a:pPr>
                      <a:r>
                        <a:rPr lang="it-IT" dirty="0"/>
                        <a:t>Tecnologo</a:t>
                      </a:r>
                      <a:endParaRPr lang="en-GB" dirty="0"/>
                    </a:p>
                  </a:txBody>
                  <a:tcPr marL="68580" marR="68580" marT="0" marB="0" anchor="ctr"/>
                </a:tc>
                <a:tc>
                  <a:txBody>
                    <a:bodyPr/>
                    <a:lstStyle/>
                    <a:p>
                      <a:pPr algn="ctr">
                        <a:spcBef>
                          <a:spcPts val="600"/>
                        </a:spcBef>
                        <a:spcAft>
                          <a:spcPts val="0"/>
                        </a:spcAft>
                      </a:pPr>
                      <a:r>
                        <a:rPr lang="it-IT" dirty="0"/>
                        <a:t>INFN-Roma1</a:t>
                      </a:r>
                      <a:endParaRPr lang="en-GB" dirty="0"/>
                    </a:p>
                  </a:txBody>
                  <a:tcPr marL="68580" marR="68580" marT="0" marB="0" anchor="ctr"/>
                </a:tc>
                <a:tc>
                  <a:txBody>
                    <a:bodyPr/>
                    <a:lstStyle/>
                    <a:p>
                      <a:pPr algn="ctr">
                        <a:spcBef>
                          <a:spcPts val="600"/>
                        </a:spcBef>
                        <a:spcAft>
                          <a:spcPts val="0"/>
                        </a:spcAft>
                      </a:pPr>
                      <a:r>
                        <a:rPr lang="it-IT" dirty="0"/>
                        <a:t>0.1</a:t>
                      </a:r>
                      <a:endParaRPr lang="en-GB" dirty="0"/>
                    </a:p>
                  </a:txBody>
                  <a:tcPr marL="68580" marR="68580" marT="0" marB="0" anchor="ctr"/>
                </a:tc>
                <a:tc>
                  <a:txBody>
                    <a:bodyPr/>
                    <a:lstStyle/>
                    <a:p>
                      <a:pPr algn="ctr">
                        <a:spcBef>
                          <a:spcPts val="600"/>
                        </a:spcBef>
                        <a:spcAft>
                          <a:spcPts val="0"/>
                        </a:spcAft>
                      </a:pPr>
                      <a:r>
                        <a:rPr lang="en-GB" dirty="0"/>
                        <a:t>0.1</a:t>
                      </a:r>
                    </a:p>
                  </a:txBody>
                  <a:tcPr marL="68580" marR="68580" marT="0" marB="0" anchor="ctr"/>
                </a:tc>
                <a:extLst>
                  <a:ext uri="{0D108BD9-81ED-4DB2-BD59-A6C34878D82A}">
                    <a16:rowId xmlns:a16="http://schemas.microsoft.com/office/drawing/2014/main" val="665537393"/>
                  </a:ext>
                </a:extLst>
              </a:tr>
              <a:tr h="370840">
                <a:tc>
                  <a:txBody>
                    <a:bodyPr/>
                    <a:lstStyle/>
                    <a:p>
                      <a:pPr algn="ctr">
                        <a:spcBef>
                          <a:spcPts val="600"/>
                        </a:spcBef>
                        <a:spcAft>
                          <a:spcPts val="0"/>
                        </a:spcAft>
                      </a:pPr>
                      <a:endParaRPr lang="en-GB" dirty="0"/>
                    </a:p>
                  </a:txBody>
                  <a:tcPr marL="68580" marR="68580" marT="0" marB="0" anchor="ctr"/>
                </a:tc>
                <a:tc>
                  <a:txBody>
                    <a:bodyPr/>
                    <a:lstStyle/>
                    <a:p>
                      <a:pPr algn="ctr">
                        <a:spcBef>
                          <a:spcPts val="600"/>
                        </a:spcBef>
                        <a:spcAft>
                          <a:spcPts val="0"/>
                        </a:spcAft>
                      </a:pPr>
                      <a:endParaRPr lang="en-GB" dirty="0"/>
                    </a:p>
                  </a:txBody>
                  <a:tcPr marL="68580" marR="68580" marT="0" marB="0" anchor="ctr"/>
                </a:tc>
                <a:tc>
                  <a:txBody>
                    <a:bodyPr/>
                    <a:lstStyle/>
                    <a:p>
                      <a:pPr algn="r">
                        <a:spcBef>
                          <a:spcPts val="600"/>
                        </a:spcBef>
                        <a:spcAft>
                          <a:spcPts val="0"/>
                        </a:spcAft>
                      </a:pPr>
                      <a:r>
                        <a:rPr lang="en-GB" b="1" dirty="0"/>
                        <a:t>Totale:</a:t>
                      </a:r>
                    </a:p>
                  </a:txBody>
                  <a:tcPr marL="68580" marR="68580" marT="0" marB="0" anchor="ctr"/>
                </a:tc>
                <a:tc>
                  <a:txBody>
                    <a:bodyPr/>
                    <a:lstStyle/>
                    <a:p>
                      <a:pPr algn="ctr">
                        <a:spcBef>
                          <a:spcPts val="600"/>
                        </a:spcBef>
                        <a:spcAft>
                          <a:spcPts val="0"/>
                        </a:spcAft>
                      </a:pPr>
                      <a:r>
                        <a:rPr lang="en-GB" b="1" dirty="0"/>
                        <a:t>1.9</a:t>
                      </a:r>
                    </a:p>
                  </a:txBody>
                  <a:tcPr marL="68580" marR="68580" marT="0" marB="0" anchor="ctr"/>
                </a:tc>
                <a:tc>
                  <a:txBody>
                    <a:bodyPr/>
                    <a:lstStyle/>
                    <a:p>
                      <a:pPr algn="ctr">
                        <a:spcBef>
                          <a:spcPts val="600"/>
                        </a:spcBef>
                        <a:spcAft>
                          <a:spcPts val="0"/>
                        </a:spcAft>
                      </a:pPr>
                      <a:r>
                        <a:rPr lang="en-GB" b="1" dirty="0"/>
                        <a:t>2.3</a:t>
                      </a:r>
                    </a:p>
                  </a:txBody>
                  <a:tcPr marL="68580" marR="68580" marT="0" marB="0" anchor="ctr"/>
                </a:tc>
                <a:extLst>
                  <a:ext uri="{0D108BD9-81ED-4DB2-BD59-A6C34878D82A}">
                    <a16:rowId xmlns:a16="http://schemas.microsoft.com/office/drawing/2014/main" val="3046983169"/>
                  </a:ext>
                </a:extLst>
              </a:tr>
            </a:tbl>
          </a:graphicData>
        </a:graphic>
      </p:graphicFrame>
      <p:sp>
        <p:nvSpPr>
          <p:cNvPr id="2" name="Rettangolo 1">
            <a:extLst>
              <a:ext uri="{FF2B5EF4-FFF2-40B4-BE49-F238E27FC236}">
                <a16:creationId xmlns:a16="http://schemas.microsoft.com/office/drawing/2014/main" id="{5D516301-60C6-3A4E-BADF-E68C39A3C747}"/>
              </a:ext>
            </a:extLst>
          </p:cNvPr>
          <p:cNvSpPr/>
          <p:nvPr/>
        </p:nvSpPr>
        <p:spPr>
          <a:xfrm>
            <a:off x="300942" y="1596478"/>
            <a:ext cx="4606724" cy="462787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dirty="0">
                <a:solidFill>
                  <a:schemeClr val="bg1"/>
                </a:solidFill>
              </a:rPr>
              <a:t>The </a:t>
            </a:r>
            <a:r>
              <a:rPr lang="it-IT" sz="2000" dirty="0" err="1">
                <a:solidFill>
                  <a:schemeClr val="bg1"/>
                </a:solidFill>
              </a:rPr>
              <a:t>aim</a:t>
            </a:r>
            <a:r>
              <a:rPr lang="it-IT" sz="2000" dirty="0">
                <a:solidFill>
                  <a:schemeClr val="bg1"/>
                </a:solidFill>
              </a:rPr>
              <a:t> of the “</a:t>
            </a:r>
            <a:r>
              <a:rPr lang="it-IT" sz="2000" dirty="0" err="1">
                <a:solidFill>
                  <a:schemeClr val="bg1"/>
                </a:solidFill>
              </a:rPr>
              <a:t>Singularity</a:t>
            </a:r>
            <a:r>
              <a:rPr lang="it-IT" sz="2000" dirty="0">
                <a:solidFill>
                  <a:schemeClr val="bg1"/>
                </a:solidFill>
              </a:rPr>
              <a:t>” </a:t>
            </a:r>
            <a:r>
              <a:rPr lang="it-IT" sz="2000" dirty="0" err="1">
                <a:solidFill>
                  <a:schemeClr val="bg1"/>
                </a:solidFill>
              </a:rPr>
              <a:t>project</a:t>
            </a:r>
            <a:r>
              <a:rPr lang="it-IT" sz="2000" dirty="0">
                <a:solidFill>
                  <a:schemeClr val="bg1"/>
                </a:solidFill>
              </a:rPr>
              <a:t> </a:t>
            </a:r>
            <a:r>
              <a:rPr lang="it-IT" sz="2000" dirty="0" err="1">
                <a:solidFill>
                  <a:schemeClr val="bg1"/>
                </a:solidFill>
              </a:rPr>
              <a:t>is</a:t>
            </a:r>
            <a:r>
              <a:rPr lang="it-IT" sz="2000" dirty="0">
                <a:solidFill>
                  <a:schemeClr val="bg1"/>
                </a:solidFill>
              </a:rPr>
              <a:t> to investigate the </a:t>
            </a:r>
            <a:r>
              <a:rPr lang="it-IT" sz="2000" dirty="0" err="1">
                <a:solidFill>
                  <a:schemeClr val="bg1"/>
                </a:solidFill>
              </a:rPr>
              <a:t>feasibility</a:t>
            </a:r>
            <a:r>
              <a:rPr lang="it-IT" sz="2000" dirty="0">
                <a:solidFill>
                  <a:schemeClr val="bg1"/>
                </a:solidFill>
              </a:rPr>
              <a:t> of a complete </a:t>
            </a:r>
            <a:r>
              <a:rPr lang="it-IT" sz="2000" dirty="0" err="1">
                <a:solidFill>
                  <a:schemeClr val="bg1"/>
                </a:solidFill>
              </a:rPr>
              <a:t>automation</a:t>
            </a:r>
            <a:r>
              <a:rPr lang="it-IT" sz="2000" dirty="0">
                <a:solidFill>
                  <a:schemeClr val="bg1"/>
                </a:solidFill>
              </a:rPr>
              <a:t> of an </a:t>
            </a:r>
            <a:r>
              <a:rPr lang="it-IT" sz="2000" dirty="0" err="1">
                <a:solidFill>
                  <a:schemeClr val="bg1"/>
                </a:solidFill>
              </a:rPr>
              <a:t>accelerator</a:t>
            </a:r>
            <a:r>
              <a:rPr lang="it-IT" sz="2000" dirty="0">
                <a:solidFill>
                  <a:schemeClr val="bg1"/>
                </a:solidFill>
              </a:rPr>
              <a:t> </a:t>
            </a:r>
            <a:r>
              <a:rPr lang="it-IT" sz="2000" dirty="0" err="1">
                <a:solidFill>
                  <a:schemeClr val="bg1"/>
                </a:solidFill>
              </a:rPr>
              <a:t>facility</a:t>
            </a:r>
            <a:r>
              <a:rPr lang="it-IT" sz="2000" dirty="0">
                <a:solidFill>
                  <a:schemeClr val="bg1"/>
                </a:solidFill>
              </a:rPr>
              <a:t> </a:t>
            </a:r>
            <a:r>
              <a:rPr lang="it-IT" sz="2000" dirty="0" err="1">
                <a:solidFill>
                  <a:schemeClr val="bg1"/>
                </a:solidFill>
              </a:rPr>
              <a:t>through</a:t>
            </a:r>
            <a:r>
              <a:rPr lang="it-IT" sz="2000" dirty="0">
                <a:solidFill>
                  <a:schemeClr val="bg1"/>
                </a:solidFill>
              </a:rPr>
              <a:t> the </a:t>
            </a:r>
            <a:r>
              <a:rPr lang="it-IT" sz="2000" dirty="0" err="1">
                <a:solidFill>
                  <a:schemeClr val="bg1"/>
                </a:solidFill>
              </a:rPr>
              <a:t>combined</a:t>
            </a:r>
            <a:r>
              <a:rPr lang="it-IT" sz="2000" dirty="0">
                <a:solidFill>
                  <a:schemeClr val="bg1"/>
                </a:solidFill>
              </a:rPr>
              <a:t> </a:t>
            </a:r>
            <a:r>
              <a:rPr lang="it-IT" sz="2000" dirty="0" err="1">
                <a:solidFill>
                  <a:schemeClr val="bg1"/>
                </a:solidFill>
              </a:rPr>
              <a:t>development</a:t>
            </a:r>
            <a:r>
              <a:rPr lang="it-IT" sz="2000" dirty="0">
                <a:solidFill>
                  <a:schemeClr val="bg1"/>
                </a:solidFill>
              </a:rPr>
              <a:t> of </a:t>
            </a:r>
            <a:r>
              <a:rPr lang="it-IT" sz="2000" dirty="0" err="1">
                <a:solidFill>
                  <a:schemeClr val="bg1"/>
                </a:solidFill>
              </a:rPr>
              <a:t>artificial</a:t>
            </a:r>
            <a:r>
              <a:rPr lang="it-IT" sz="2000" dirty="0">
                <a:solidFill>
                  <a:schemeClr val="bg1"/>
                </a:solidFill>
              </a:rPr>
              <a:t> intelligence (AI) software </a:t>
            </a:r>
            <a:r>
              <a:rPr lang="it-IT" sz="2000" dirty="0" err="1">
                <a:solidFill>
                  <a:schemeClr val="bg1"/>
                </a:solidFill>
              </a:rPr>
              <a:t>applications</a:t>
            </a:r>
            <a:r>
              <a:rPr lang="it-IT" sz="2000" dirty="0">
                <a:solidFill>
                  <a:schemeClr val="bg1"/>
                </a:solidFill>
              </a:rPr>
              <a:t> and a </a:t>
            </a:r>
            <a:r>
              <a:rPr lang="it-IT" sz="2000" dirty="0" err="1">
                <a:solidFill>
                  <a:schemeClr val="bg1"/>
                </a:solidFill>
              </a:rPr>
              <a:t>safety</a:t>
            </a:r>
            <a:r>
              <a:rPr lang="it-IT" sz="2000" dirty="0">
                <a:solidFill>
                  <a:schemeClr val="bg1"/>
                </a:solidFill>
              </a:rPr>
              <a:t> hardware </a:t>
            </a:r>
            <a:r>
              <a:rPr lang="it-IT" sz="2000" dirty="0" err="1">
                <a:solidFill>
                  <a:schemeClr val="bg1"/>
                </a:solidFill>
              </a:rPr>
              <a:t>able</a:t>
            </a:r>
            <a:r>
              <a:rPr lang="it-IT" sz="2000" dirty="0">
                <a:solidFill>
                  <a:schemeClr val="bg1"/>
                </a:solidFill>
              </a:rPr>
              <a:t> to control and monitor </a:t>
            </a:r>
            <a:r>
              <a:rPr lang="it-IT" sz="2000" dirty="0" err="1">
                <a:solidFill>
                  <a:schemeClr val="bg1"/>
                </a:solidFill>
              </a:rPr>
              <a:t>accelerator's</a:t>
            </a:r>
            <a:r>
              <a:rPr lang="it-IT" sz="2000" dirty="0">
                <a:solidFill>
                  <a:schemeClr val="bg1"/>
                </a:solidFill>
              </a:rPr>
              <a:t> </a:t>
            </a:r>
            <a:r>
              <a:rPr lang="it-IT" sz="2000" dirty="0" err="1">
                <a:solidFill>
                  <a:schemeClr val="bg1"/>
                </a:solidFill>
              </a:rPr>
              <a:t>devices</a:t>
            </a:r>
            <a:r>
              <a:rPr lang="it-IT" sz="2000" dirty="0">
                <a:solidFill>
                  <a:schemeClr val="bg1"/>
                </a:solidFill>
              </a:rPr>
              <a:t>.</a:t>
            </a:r>
            <a:br>
              <a:rPr lang="it-IT" sz="2000" dirty="0">
                <a:solidFill>
                  <a:schemeClr val="bg1"/>
                </a:solidFill>
              </a:rPr>
            </a:br>
            <a:r>
              <a:rPr lang="it-IT" sz="2000" dirty="0">
                <a:solidFill>
                  <a:schemeClr val="bg1"/>
                </a:solidFill>
              </a:rPr>
              <a:t>The </a:t>
            </a:r>
            <a:r>
              <a:rPr lang="it-IT" sz="2000" dirty="0" err="1">
                <a:solidFill>
                  <a:schemeClr val="bg1"/>
                </a:solidFill>
              </a:rPr>
              <a:t>proposed</a:t>
            </a:r>
            <a:r>
              <a:rPr lang="it-IT" sz="2000" dirty="0">
                <a:solidFill>
                  <a:schemeClr val="bg1"/>
                </a:solidFill>
              </a:rPr>
              <a:t> hardware </a:t>
            </a:r>
            <a:r>
              <a:rPr lang="it-IT" sz="2000" dirty="0" err="1">
                <a:solidFill>
                  <a:schemeClr val="bg1"/>
                </a:solidFill>
              </a:rPr>
              <a:t>development</a:t>
            </a:r>
            <a:r>
              <a:rPr lang="it-IT" sz="2000" dirty="0">
                <a:solidFill>
                  <a:schemeClr val="bg1"/>
                </a:solidFill>
              </a:rPr>
              <a:t>, </a:t>
            </a:r>
            <a:r>
              <a:rPr lang="it-IT" sz="2000" dirty="0" err="1">
                <a:solidFill>
                  <a:schemeClr val="bg1"/>
                </a:solidFill>
              </a:rPr>
              <a:t>according</a:t>
            </a:r>
            <a:r>
              <a:rPr lang="it-IT" sz="2000" dirty="0">
                <a:solidFill>
                  <a:schemeClr val="bg1"/>
                </a:solidFill>
              </a:rPr>
              <a:t> with </a:t>
            </a:r>
            <a:r>
              <a:rPr lang="it-IT" sz="2000" dirty="0" err="1">
                <a:solidFill>
                  <a:schemeClr val="bg1"/>
                </a:solidFill>
              </a:rPr>
              <a:t>popular</a:t>
            </a:r>
            <a:r>
              <a:rPr lang="it-IT" sz="2000" dirty="0">
                <a:solidFill>
                  <a:schemeClr val="bg1"/>
                </a:solidFill>
              </a:rPr>
              <a:t> </a:t>
            </a:r>
            <a:r>
              <a:rPr lang="it-IT" sz="2000" dirty="0" err="1">
                <a:solidFill>
                  <a:schemeClr val="bg1"/>
                </a:solidFill>
              </a:rPr>
              <a:t>international</a:t>
            </a:r>
            <a:r>
              <a:rPr lang="it-IT" sz="2000" dirty="0">
                <a:solidFill>
                  <a:schemeClr val="bg1"/>
                </a:solidFill>
              </a:rPr>
              <a:t> </a:t>
            </a:r>
            <a:r>
              <a:rPr lang="it-IT" sz="2000" dirty="0" err="1">
                <a:solidFill>
                  <a:schemeClr val="bg1"/>
                </a:solidFill>
              </a:rPr>
              <a:t>safety</a:t>
            </a:r>
            <a:r>
              <a:rPr lang="it-IT" sz="2000" dirty="0">
                <a:solidFill>
                  <a:schemeClr val="bg1"/>
                </a:solidFill>
              </a:rPr>
              <a:t> </a:t>
            </a:r>
            <a:r>
              <a:rPr lang="it-IT" sz="2000" dirty="0" err="1">
                <a:solidFill>
                  <a:schemeClr val="bg1"/>
                </a:solidFill>
              </a:rPr>
              <a:t>standards</a:t>
            </a:r>
            <a:r>
              <a:rPr lang="it-IT" sz="2000" dirty="0">
                <a:solidFill>
                  <a:schemeClr val="bg1"/>
                </a:solidFill>
              </a:rPr>
              <a:t>, </a:t>
            </a:r>
            <a:r>
              <a:rPr lang="it-IT" sz="2000" dirty="0" err="1">
                <a:solidFill>
                  <a:schemeClr val="bg1"/>
                </a:solidFill>
              </a:rPr>
              <a:t>is</a:t>
            </a:r>
            <a:r>
              <a:rPr lang="it-IT" sz="2000" dirty="0">
                <a:solidFill>
                  <a:schemeClr val="bg1"/>
                </a:solidFill>
              </a:rPr>
              <a:t> </a:t>
            </a:r>
            <a:r>
              <a:rPr lang="it-IT" sz="2000" dirty="0" err="1">
                <a:solidFill>
                  <a:schemeClr val="bg1"/>
                </a:solidFill>
              </a:rPr>
              <a:t>going</a:t>
            </a:r>
            <a:r>
              <a:rPr lang="it-IT" sz="2000" dirty="0">
                <a:solidFill>
                  <a:schemeClr val="bg1"/>
                </a:solidFill>
              </a:rPr>
              <a:t> to produce a </a:t>
            </a:r>
            <a:r>
              <a:rPr lang="it-IT" sz="2000" dirty="0" err="1">
                <a:solidFill>
                  <a:schemeClr val="bg1"/>
                </a:solidFill>
              </a:rPr>
              <a:t>useful</a:t>
            </a:r>
            <a:r>
              <a:rPr lang="it-IT" sz="2000" dirty="0">
                <a:solidFill>
                  <a:schemeClr val="bg1"/>
                </a:solidFill>
              </a:rPr>
              <a:t> </a:t>
            </a:r>
            <a:r>
              <a:rPr lang="it-IT" sz="2000" dirty="0" err="1">
                <a:solidFill>
                  <a:schemeClr val="bg1"/>
                </a:solidFill>
              </a:rPr>
              <a:t>device</a:t>
            </a:r>
            <a:r>
              <a:rPr lang="it-IT" sz="2000" dirty="0">
                <a:solidFill>
                  <a:schemeClr val="bg1"/>
                </a:solidFill>
              </a:rPr>
              <a:t> </a:t>
            </a:r>
            <a:r>
              <a:rPr lang="it-IT" sz="2000" dirty="0" err="1">
                <a:solidFill>
                  <a:schemeClr val="bg1"/>
                </a:solidFill>
              </a:rPr>
              <a:t>suitable</a:t>
            </a:r>
            <a:r>
              <a:rPr lang="it-IT" sz="2000" dirty="0">
                <a:solidFill>
                  <a:schemeClr val="bg1"/>
                </a:solidFill>
              </a:rPr>
              <a:t> for </a:t>
            </a:r>
            <a:r>
              <a:rPr lang="it-IT" sz="2000" dirty="0" err="1">
                <a:solidFill>
                  <a:schemeClr val="bg1"/>
                </a:solidFill>
              </a:rPr>
              <a:t>both</a:t>
            </a:r>
            <a:r>
              <a:rPr lang="it-IT" sz="2000" dirty="0">
                <a:solidFill>
                  <a:schemeClr val="bg1"/>
                </a:solidFill>
              </a:rPr>
              <a:t> </a:t>
            </a:r>
            <a:r>
              <a:rPr lang="it-IT" sz="2000" dirty="0" err="1">
                <a:solidFill>
                  <a:schemeClr val="bg1"/>
                </a:solidFill>
              </a:rPr>
              <a:t>personnel</a:t>
            </a:r>
            <a:r>
              <a:rPr lang="it-IT" sz="2000" dirty="0">
                <a:solidFill>
                  <a:schemeClr val="bg1"/>
                </a:solidFill>
              </a:rPr>
              <a:t> and machine </a:t>
            </a:r>
            <a:r>
              <a:rPr lang="it-IT" sz="2000" dirty="0" err="1">
                <a:solidFill>
                  <a:schemeClr val="bg1"/>
                </a:solidFill>
              </a:rPr>
              <a:t>safety</a:t>
            </a:r>
            <a:r>
              <a:rPr lang="it-IT" sz="2000" dirty="0">
                <a:solidFill>
                  <a:schemeClr val="bg1"/>
                </a:solidFill>
              </a:rPr>
              <a:t>. On the </a:t>
            </a:r>
            <a:r>
              <a:rPr lang="it-IT" sz="2000" dirty="0" err="1">
                <a:solidFill>
                  <a:schemeClr val="bg1"/>
                </a:solidFill>
              </a:rPr>
              <a:t>other</a:t>
            </a:r>
            <a:r>
              <a:rPr lang="it-IT" sz="2000" dirty="0">
                <a:solidFill>
                  <a:schemeClr val="bg1"/>
                </a:solidFill>
              </a:rPr>
              <a:t> side, the software </a:t>
            </a:r>
            <a:r>
              <a:rPr lang="it-IT" sz="2000" dirty="0" err="1">
                <a:solidFill>
                  <a:schemeClr val="bg1"/>
                </a:solidFill>
              </a:rPr>
              <a:t>development</a:t>
            </a:r>
            <a:r>
              <a:rPr lang="it-IT" sz="2000" dirty="0">
                <a:solidFill>
                  <a:schemeClr val="bg1"/>
                </a:solidFill>
              </a:rPr>
              <a:t> </a:t>
            </a:r>
            <a:r>
              <a:rPr lang="it-IT" sz="2000" dirty="0" err="1">
                <a:solidFill>
                  <a:schemeClr val="bg1"/>
                </a:solidFill>
              </a:rPr>
              <a:t>will</a:t>
            </a:r>
            <a:r>
              <a:rPr lang="it-IT" sz="2000" dirty="0">
                <a:solidFill>
                  <a:schemeClr val="bg1"/>
                </a:solidFill>
              </a:rPr>
              <a:t> produce a Middle </a:t>
            </a:r>
            <a:r>
              <a:rPr lang="it-IT" sz="2000" dirty="0" err="1">
                <a:solidFill>
                  <a:schemeClr val="bg1"/>
                </a:solidFill>
              </a:rPr>
              <a:t>Layer</a:t>
            </a:r>
            <a:r>
              <a:rPr lang="it-IT" sz="2000" dirty="0">
                <a:solidFill>
                  <a:schemeClr val="bg1"/>
                </a:solidFill>
              </a:rPr>
              <a:t> for </a:t>
            </a:r>
            <a:r>
              <a:rPr lang="it-IT" sz="2000" dirty="0" err="1">
                <a:solidFill>
                  <a:schemeClr val="bg1"/>
                </a:solidFill>
              </a:rPr>
              <a:t>accelerator</a:t>
            </a:r>
            <a:r>
              <a:rPr lang="it-IT" sz="2000" dirty="0">
                <a:solidFill>
                  <a:schemeClr val="bg1"/>
                </a:solidFill>
              </a:rPr>
              <a:t> control </a:t>
            </a:r>
            <a:r>
              <a:rPr lang="it-IT" sz="2000" dirty="0" err="1">
                <a:solidFill>
                  <a:schemeClr val="bg1"/>
                </a:solidFill>
              </a:rPr>
              <a:t>systems</a:t>
            </a:r>
            <a:r>
              <a:rPr lang="it-IT" sz="2000" dirty="0">
                <a:solidFill>
                  <a:schemeClr val="bg1"/>
                </a:solidFill>
              </a:rPr>
              <a:t> to </a:t>
            </a:r>
            <a:r>
              <a:rPr lang="it-IT" sz="2000" dirty="0" err="1">
                <a:solidFill>
                  <a:schemeClr val="bg1"/>
                </a:solidFill>
              </a:rPr>
              <a:t>handle</a:t>
            </a:r>
            <a:r>
              <a:rPr lang="it-IT" sz="2000" dirty="0">
                <a:solidFill>
                  <a:schemeClr val="bg1"/>
                </a:solidFill>
              </a:rPr>
              <a:t> </a:t>
            </a:r>
            <a:r>
              <a:rPr lang="it-IT" sz="2000" dirty="0" err="1">
                <a:solidFill>
                  <a:schemeClr val="bg1"/>
                </a:solidFill>
              </a:rPr>
              <a:t>normal</a:t>
            </a:r>
            <a:r>
              <a:rPr lang="it-IT" sz="2000" dirty="0">
                <a:solidFill>
                  <a:schemeClr val="bg1"/>
                </a:solidFill>
              </a:rPr>
              <a:t> </a:t>
            </a:r>
            <a:r>
              <a:rPr lang="it-IT" sz="2000" dirty="0" err="1">
                <a:solidFill>
                  <a:schemeClr val="bg1"/>
                </a:solidFill>
              </a:rPr>
              <a:t>operations</a:t>
            </a:r>
            <a:r>
              <a:rPr lang="it-IT" sz="2000" dirty="0">
                <a:solidFill>
                  <a:schemeClr val="bg1"/>
                </a:solidFill>
              </a:rPr>
              <a:t>, </a:t>
            </a:r>
            <a:r>
              <a:rPr lang="it-IT" sz="2000" dirty="0" err="1">
                <a:solidFill>
                  <a:schemeClr val="bg1"/>
                </a:solidFill>
              </a:rPr>
              <a:t>conditioning</a:t>
            </a:r>
            <a:r>
              <a:rPr lang="it-IT" sz="2000" dirty="0">
                <a:solidFill>
                  <a:schemeClr val="bg1"/>
                </a:solidFill>
              </a:rPr>
              <a:t>, </a:t>
            </a:r>
            <a:r>
              <a:rPr lang="it-IT" sz="2000" dirty="0" err="1">
                <a:solidFill>
                  <a:schemeClr val="bg1"/>
                </a:solidFill>
              </a:rPr>
              <a:t>beam</a:t>
            </a:r>
            <a:r>
              <a:rPr lang="it-IT" sz="2000" dirty="0">
                <a:solidFill>
                  <a:schemeClr val="bg1"/>
                </a:solidFill>
              </a:rPr>
              <a:t> </a:t>
            </a:r>
            <a:r>
              <a:rPr lang="it-IT" sz="2000" dirty="0" err="1">
                <a:solidFill>
                  <a:schemeClr val="bg1"/>
                </a:solidFill>
              </a:rPr>
              <a:t>diagnostics</a:t>
            </a:r>
            <a:r>
              <a:rPr lang="it-IT" sz="2000" dirty="0">
                <a:solidFill>
                  <a:schemeClr val="bg1"/>
                </a:solidFill>
              </a:rPr>
              <a:t> and fault </a:t>
            </a:r>
            <a:r>
              <a:rPr lang="it-IT" sz="2000" dirty="0" err="1">
                <a:solidFill>
                  <a:schemeClr val="bg1"/>
                </a:solidFill>
              </a:rPr>
              <a:t>detection</a:t>
            </a:r>
            <a:r>
              <a:rPr lang="it-IT" sz="2000" dirty="0">
                <a:solidFill>
                  <a:schemeClr val="bg1"/>
                </a:solidFill>
              </a:rPr>
              <a:t>.</a:t>
            </a:r>
            <a:br>
              <a:rPr lang="it-IT" sz="1800" dirty="0">
                <a:solidFill>
                  <a:schemeClr val="bg1"/>
                </a:solidFill>
              </a:rPr>
            </a:br>
            <a:endParaRPr lang="it-IT" sz="1800" dirty="0">
              <a:solidFill>
                <a:schemeClr val="bg1"/>
              </a:solidFill>
            </a:endParaRPr>
          </a:p>
        </p:txBody>
      </p:sp>
    </p:spTree>
    <p:extLst>
      <p:ext uri="{BB962C8B-B14F-4D97-AF65-F5344CB8AC3E}">
        <p14:creationId xmlns:p14="http://schemas.microsoft.com/office/powerpoint/2010/main" val="2305321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515389" y="-11575"/>
            <a:ext cx="11161222" cy="914400"/>
          </a:xfrm>
        </p:spPr>
        <p:txBody>
          <a:bodyPr/>
          <a:lstStyle/>
          <a:p>
            <a:r>
              <a:rPr lang="it-IT" sz="4400" b="1" dirty="0"/>
              <a:t> </a:t>
            </a:r>
            <a:r>
              <a:rPr lang="it-IT" sz="4400" b="1" dirty="0" err="1"/>
              <a:t>Singularity</a:t>
            </a:r>
            <a:r>
              <a:rPr lang="it-IT" sz="4400" b="1" dirty="0"/>
              <a:t> - Budget and </a:t>
            </a:r>
            <a:r>
              <a:rPr lang="it-IT" sz="4400" b="1" dirty="0" err="1"/>
              <a:t>Milestone</a:t>
            </a:r>
            <a:r>
              <a:rPr lang="it-IT" sz="4400" b="1" dirty="0"/>
              <a:t> 2020</a:t>
            </a:r>
            <a:br>
              <a:rPr lang="it-IT" sz="4400" b="1" dirty="0"/>
            </a:br>
            <a:endParaRPr lang="it-IT" sz="4400" dirty="0"/>
          </a:p>
        </p:txBody>
      </p:sp>
      <p:graphicFrame>
        <p:nvGraphicFramePr>
          <p:cNvPr id="2" name="Tabella 1"/>
          <p:cNvGraphicFramePr>
            <a:graphicFrameLocks noGrp="1"/>
          </p:cNvGraphicFramePr>
          <p:nvPr>
            <p:extLst>
              <p:ext uri="{D42A27DB-BD31-4B8C-83A1-F6EECF244321}">
                <p14:modId xmlns:p14="http://schemas.microsoft.com/office/powerpoint/2010/main" val="4202737730"/>
              </p:ext>
            </p:extLst>
          </p:nvPr>
        </p:nvGraphicFramePr>
        <p:xfrm>
          <a:off x="277794" y="590308"/>
          <a:ext cx="11456692" cy="6213284"/>
        </p:xfrm>
        <a:graphic>
          <a:graphicData uri="http://schemas.openxmlformats.org/drawingml/2006/table">
            <a:tbl>
              <a:tblPr firstRow="1" bandRow="1">
                <a:tableStyleId>{00A15C55-8517-42AA-B614-E9B94910E393}</a:tableStyleId>
              </a:tblPr>
              <a:tblGrid>
                <a:gridCol w="10435911">
                  <a:extLst>
                    <a:ext uri="{9D8B030D-6E8A-4147-A177-3AD203B41FA5}">
                      <a16:colId xmlns:a16="http://schemas.microsoft.com/office/drawing/2014/main" val="1167121619"/>
                    </a:ext>
                  </a:extLst>
                </a:gridCol>
                <a:gridCol w="1020781">
                  <a:extLst>
                    <a:ext uri="{9D8B030D-6E8A-4147-A177-3AD203B41FA5}">
                      <a16:colId xmlns:a16="http://schemas.microsoft.com/office/drawing/2014/main" val="4014759901"/>
                    </a:ext>
                  </a:extLst>
                </a:gridCol>
              </a:tblGrid>
              <a:tr h="349948">
                <a:tc>
                  <a:txBody>
                    <a:bodyPr/>
                    <a:lstStyle/>
                    <a:p>
                      <a:r>
                        <a:rPr lang="it-IT" sz="1600" dirty="0">
                          <a:solidFill>
                            <a:schemeClr val="tx1"/>
                          </a:solidFill>
                        </a:rPr>
                        <a:t>Overhead 2019</a:t>
                      </a:r>
                    </a:p>
                  </a:txBody>
                  <a:tcPr anchor="ctr"/>
                </a:tc>
                <a:tc>
                  <a:txBody>
                    <a:bodyPr/>
                    <a:lstStyle/>
                    <a:p>
                      <a:pPr algn="ctr"/>
                      <a:r>
                        <a:rPr lang="it-IT" sz="1600" dirty="0">
                          <a:solidFill>
                            <a:schemeClr val="tx1"/>
                          </a:solidFill>
                        </a:rPr>
                        <a:t>Budget</a:t>
                      </a:r>
                    </a:p>
                  </a:txBody>
                  <a:tcPr anchor="ctr"/>
                </a:tc>
                <a:extLst>
                  <a:ext uri="{0D108BD9-81ED-4DB2-BD59-A6C34878D82A}">
                    <a16:rowId xmlns:a16="http://schemas.microsoft.com/office/drawing/2014/main" val="2333348681"/>
                  </a:ext>
                </a:extLst>
              </a:tr>
              <a:tr h="349948">
                <a:tc>
                  <a:txBody>
                    <a:bodyPr/>
                    <a:lstStyle/>
                    <a:p>
                      <a:r>
                        <a:rPr lang="it-IT" sz="1600" dirty="0"/>
                        <a:t>Nodo di calcolo per middle-layer in funzione da fine gennaio 2020.</a:t>
                      </a:r>
                    </a:p>
                  </a:txBody>
                  <a:tcPr anchor="ctr"/>
                </a:tc>
                <a:tc>
                  <a:txBody>
                    <a:bodyPr/>
                    <a:lstStyle/>
                    <a:p>
                      <a:pPr algn="ctr"/>
                      <a:r>
                        <a:rPr lang="it-IT" sz="1600" dirty="0"/>
                        <a:t>16,5k€</a:t>
                      </a:r>
                    </a:p>
                  </a:txBody>
                  <a:tcPr anchor="ctr"/>
                </a:tc>
                <a:extLst>
                  <a:ext uri="{0D108BD9-81ED-4DB2-BD59-A6C34878D82A}">
                    <a16:rowId xmlns:a16="http://schemas.microsoft.com/office/drawing/2014/main" val="1404407178"/>
                  </a:ext>
                </a:extLst>
              </a:tr>
              <a:tr h="349948">
                <a:tc>
                  <a:txBody>
                    <a:bodyPr/>
                    <a:lstStyle/>
                    <a:p>
                      <a:r>
                        <a:rPr lang="it-IT" sz="1600" b="1" dirty="0"/>
                        <a:t>Milestone (uno</a:t>
                      </a:r>
                      <a:r>
                        <a:rPr lang="it-IT" sz="1600" b="1" baseline="0" dirty="0"/>
                        <a:t> o entrambi i punti)</a:t>
                      </a:r>
                      <a:endParaRPr lang="it-IT" sz="1600" b="1" dirty="0"/>
                    </a:p>
                  </a:txBody>
                  <a:tcPr anchor="ctr">
                    <a:solidFill>
                      <a:srgbClr val="FFC000"/>
                    </a:solidFill>
                  </a:tcPr>
                </a:tc>
                <a:tc>
                  <a:txBody>
                    <a:bodyPr/>
                    <a:lstStyle/>
                    <a:p>
                      <a:pPr algn="ctr"/>
                      <a:r>
                        <a:rPr lang="it-IT" sz="1600" b="1" dirty="0"/>
                        <a:t>Deadline</a:t>
                      </a:r>
                    </a:p>
                  </a:txBody>
                  <a:tcPr anchor="ctr">
                    <a:solidFill>
                      <a:srgbClr val="FFC000"/>
                    </a:solidFill>
                  </a:tcPr>
                </a:tc>
                <a:extLst>
                  <a:ext uri="{0D108BD9-81ED-4DB2-BD59-A6C34878D82A}">
                    <a16:rowId xmlns:a16="http://schemas.microsoft.com/office/drawing/2014/main" val="1345289351"/>
                  </a:ext>
                </a:extLst>
              </a:tr>
              <a:tr h="349948">
                <a:tc>
                  <a:txBody>
                    <a:bodyPr/>
                    <a:lstStyle/>
                    <a:p>
                      <a:r>
                        <a:rPr lang="it-IT" sz="1600" b="1" dirty="0"/>
                        <a:t>Fault</a:t>
                      </a:r>
                      <a:r>
                        <a:rPr lang="it-IT" sz="1600" b="1" baseline="0" dirty="0"/>
                        <a:t> prediction </a:t>
                      </a:r>
                    </a:p>
                  </a:txBody>
                  <a:tcPr anchor="ctr"/>
                </a:tc>
                <a:tc>
                  <a:txBody>
                    <a:bodyPr/>
                    <a:lstStyle/>
                    <a:p>
                      <a:pPr algn="ctr"/>
                      <a:r>
                        <a:rPr lang="it-IT" sz="1600" b="1" dirty="0"/>
                        <a:t>30/6</a:t>
                      </a:r>
                    </a:p>
                  </a:txBody>
                  <a:tcPr anchor="ctr"/>
                </a:tc>
                <a:extLst>
                  <a:ext uri="{0D108BD9-81ED-4DB2-BD59-A6C34878D82A}">
                    <a16:rowId xmlns:a16="http://schemas.microsoft.com/office/drawing/2014/main" val="3947303664"/>
                  </a:ext>
                </a:extLst>
              </a:tr>
              <a:tr h="349948">
                <a:tc>
                  <a:txBody>
                    <a:bodyPr/>
                    <a:lstStyle/>
                    <a:p>
                      <a:pPr marL="742950" lvl="1" indent="-285750">
                        <a:buFont typeface="Arial" panose="020B0604020202020204" pitchFamily="34" charset="0"/>
                        <a:buChar char="•"/>
                      </a:pPr>
                      <a:r>
                        <a:rPr lang="it-IT" sz="1600" dirty="0"/>
                        <a:t>Acquisizione letture vuoto ed RF integrate sul CS del</a:t>
                      </a:r>
                      <a:r>
                        <a:rPr lang="it-IT" sz="1600" baseline="0" dirty="0"/>
                        <a:t> linac di Dafne a maggio.</a:t>
                      </a:r>
                      <a:endParaRPr lang="it-IT" sz="1600" dirty="0"/>
                    </a:p>
                  </a:txBody>
                  <a:tcPr anchor="ctr"/>
                </a:tc>
                <a:tc>
                  <a:txBody>
                    <a:bodyPr/>
                    <a:lstStyle/>
                    <a:p>
                      <a:pPr algn="ctr"/>
                      <a:r>
                        <a:rPr lang="it-IT" sz="1600" b="1" dirty="0">
                          <a:solidFill>
                            <a:srgbClr val="00B050"/>
                          </a:solidFill>
                        </a:rPr>
                        <a:t>ok</a:t>
                      </a:r>
                    </a:p>
                  </a:txBody>
                  <a:tcPr anchor="ctr"/>
                </a:tc>
                <a:extLst>
                  <a:ext uri="{0D108BD9-81ED-4DB2-BD59-A6C34878D82A}">
                    <a16:rowId xmlns:a16="http://schemas.microsoft.com/office/drawing/2014/main" val="479076690"/>
                  </a:ext>
                </a:extLst>
              </a:tr>
              <a:tr h="594912">
                <a:tc>
                  <a:txBody>
                    <a:bodyPr/>
                    <a:lstStyle/>
                    <a:p>
                      <a:pPr marL="742950" lvl="1" indent="-285750">
                        <a:buFont typeface="Arial" panose="020B0604020202020204" pitchFamily="34" charset="0"/>
                        <a:buChar char="•"/>
                      </a:pPr>
                      <a:r>
                        <a:rPr lang="it-IT" sz="1600" dirty="0"/>
                        <a:t>Sviluppato</a:t>
                      </a:r>
                      <a:r>
                        <a:rPr lang="it-IT" sz="1600" baseline="0" dirty="0"/>
                        <a:t> algoritmo di Clustering per l’online monitoring testato con successo su un primo set di fault di vuoto registrati a inizio giugno.</a:t>
                      </a:r>
                      <a:endParaRPr lang="it-IT" sz="1600" dirty="0"/>
                    </a:p>
                  </a:txBody>
                  <a:tcPr anchor="ctr"/>
                </a:tc>
                <a:tc>
                  <a:txBody>
                    <a:bodyPr/>
                    <a:lstStyle/>
                    <a:p>
                      <a:pPr algn="ctr"/>
                      <a:r>
                        <a:rPr lang="it-IT" sz="1600" b="1" dirty="0">
                          <a:solidFill>
                            <a:srgbClr val="00B050"/>
                          </a:solidFill>
                        </a:rPr>
                        <a:t>ok</a:t>
                      </a:r>
                    </a:p>
                  </a:txBody>
                  <a:tcPr anchor="ctr"/>
                </a:tc>
                <a:extLst>
                  <a:ext uri="{0D108BD9-81ED-4DB2-BD59-A6C34878D82A}">
                    <a16:rowId xmlns:a16="http://schemas.microsoft.com/office/drawing/2014/main" val="319882028"/>
                  </a:ext>
                </a:extLst>
              </a:tr>
              <a:tr h="349948">
                <a:tc>
                  <a:txBody>
                    <a:bodyPr/>
                    <a:lstStyle/>
                    <a:p>
                      <a:pPr marL="742950" lvl="1" indent="-285750">
                        <a:buFont typeface="Arial" panose="020B0604020202020204" pitchFamily="34" charset="0"/>
                        <a:buChar char="•"/>
                      </a:pPr>
                      <a:r>
                        <a:rPr lang="it-IT" sz="1600" dirty="0"/>
                        <a:t>In corso acquisizione dati durante il conditioning</a:t>
                      </a:r>
                      <a:r>
                        <a:rPr lang="it-IT" sz="1600" baseline="0" dirty="0"/>
                        <a:t> del linac per allargare il campione di segnali per il benchmark. (COVID-19)</a:t>
                      </a:r>
                      <a:endParaRPr lang="it-IT" sz="1600" dirty="0"/>
                    </a:p>
                  </a:txBody>
                  <a:tcPr anchor="ctr"/>
                </a:tc>
                <a:tc>
                  <a:txBody>
                    <a:bodyPr/>
                    <a:lstStyle/>
                    <a:p>
                      <a:pPr algn="ctr"/>
                      <a:r>
                        <a:rPr lang="it-IT" sz="1600" dirty="0"/>
                        <a:t>TBD</a:t>
                      </a:r>
                    </a:p>
                  </a:txBody>
                  <a:tcPr anchor="ctr"/>
                </a:tc>
                <a:extLst>
                  <a:ext uri="{0D108BD9-81ED-4DB2-BD59-A6C34878D82A}">
                    <a16:rowId xmlns:a16="http://schemas.microsoft.com/office/drawing/2014/main" val="1915761261"/>
                  </a:ext>
                </a:extLst>
              </a:tr>
              <a:tr h="349948">
                <a:tc>
                  <a:txBody>
                    <a:bodyPr/>
                    <a:lstStyle/>
                    <a:p>
                      <a:pPr marL="0" lvl="0" indent="0">
                        <a:buFont typeface="Arial" panose="020B0604020202020204" pitchFamily="34" charset="0"/>
                        <a:buNone/>
                      </a:pPr>
                      <a:r>
                        <a:rPr lang="it-IT" sz="1600" b="1" dirty="0"/>
                        <a:t>Gestione acceleratore</a:t>
                      </a:r>
                    </a:p>
                  </a:txBody>
                  <a:tcPr anchor="ctr"/>
                </a:tc>
                <a:tc>
                  <a:txBody>
                    <a:bodyPr/>
                    <a:lstStyle/>
                    <a:p>
                      <a:pPr algn="ctr"/>
                      <a:r>
                        <a:rPr lang="it-IT" sz="1600" b="1" dirty="0"/>
                        <a:t>30/6</a:t>
                      </a:r>
                    </a:p>
                  </a:txBody>
                  <a:tcPr anchor="ctr"/>
                </a:tc>
                <a:extLst>
                  <a:ext uri="{0D108BD9-81ED-4DB2-BD59-A6C34878D82A}">
                    <a16:rowId xmlns:a16="http://schemas.microsoft.com/office/drawing/2014/main" val="2790679146"/>
                  </a:ext>
                </a:extLst>
              </a:tr>
              <a:tr h="594912">
                <a:tc>
                  <a:txBody>
                    <a:bodyPr/>
                    <a:lstStyle/>
                    <a:p>
                      <a:pPr marL="742950" lvl="1" indent="-285750">
                        <a:buFont typeface="Arial" panose="020B0604020202020204" pitchFamily="34" charset="0"/>
                        <a:buChar char="•"/>
                      </a:pPr>
                      <a:r>
                        <a:rPr lang="it-IT" sz="1600" dirty="0"/>
                        <a:t>Sviluppato e testato sistema di controllo automatico basato su Reinforcement Learning per un’applicazione dimostrativa</a:t>
                      </a:r>
                      <a:r>
                        <a:rPr lang="it-IT" sz="1600" baseline="0" dirty="0"/>
                        <a:t> di controllo dell’orbita del linac di Dafne.</a:t>
                      </a:r>
                      <a:endParaRPr lang="it-IT" sz="1600" dirty="0"/>
                    </a:p>
                  </a:txBody>
                  <a:tcPr anchor="ctr"/>
                </a:tc>
                <a:tc>
                  <a:txBody>
                    <a:bodyPr/>
                    <a:lstStyle/>
                    <a:p>
                      <a:pPr algn="ctr"/>
                      <a:r>
                        <a:rPr lang="it-IT" sz="1600" b="1" dirty="0">
                          <a:solidFill>
                            <a:srgbClr val="00B050"/>
                          </a:solidFill>
                        </a:rPr>
                        <a:t>ok</a:t>
                      </a:r>
                    </a:p>
                  </a:txBody>
                  <a:tcPr anchor="ctr"/>
                </a:tc>
                <a:extLst>
                  <a:ext uri="{0D108BD9-81ED-4DB2-BD59-A6C34878D82A}">
                    <a16:rowId xmlns:a16="http://schemas.microsoft.com/office/drawing/2014/main" val="1293060528"/>
                  </a:ext>
                </a:extLst>
              </a:tr>
              <a:tr h="349948">
                <a:tc>
                  <a:txBody>
                    <a:bodyPr/>
                    <a:lstStyle/>
                    <a:p>
                      <a:pPr marL="742950" lvl="1" indent="-285750">
                        <a:buFont typeface="Arial" panose="020B0604020202020204" pitchFamily="34" charset="0"/>
                        <a:buChar char="•"/>
                      </a:pPr>
                      <a:r>
                        <a:rPr lang="it-IT" sz="1600" dirty="0"/>
                        <a:t>Acquisizione letture/controllo steerer,</a:t>
                      </a:r>
                      <a:r>
                        <a:rPr lang="it-IT" sz="1600" baseline="0" dirty="0"/>
                        <a:t> BPM e BCM</a:t>
                      </a:r>
                      <a:r>
                        <a:rPr lang="it-IT" sz="1600" dirty="0"/>
                        <a:t> integrati sul CS del</a:t>
                      </a:r>
                      <a:r>
                        <a:rPr lang="it-IT" sz="1600" baseline="0" dirty="0"/>
                        <a:t> linac di Dafne a maggio.</a:t>
                      </a:r>
                      <a:endParaRPr lang="it-IT" sz="1600" dirty="0"/>
                    </a:p>
                  </a:txBody>
                  <a:tcPr anchor="ctr"/>
                </a:tc>
                <a:tc>
                  <a:txBody>
                    <a:bodyPr/>
                    <a:lstStyle/>
                    <a:p>
                      <a:pPr algn="ctr"/>
                      <a:r>
                        <a:rPr lang="it-IT" sz="1600" b="1" dirty="0">
                          <a:solidFill>
                            <a:srgbClr val="00B050"/>
                          </a:solidFill>
                        </a:rPr>
                        <a:t>ok</a:t>
                      </a:r>
                    </a:p>
                  </a:txBody>
                  <a:tcPr anchor="ctr"/>
                </a:tc>
                <a:extLst>
                  <a:ext uri="{0D108BD9-81ED-4DB2-BD59-A6C34878D82A}">
                    <a16:rowId xmlns:a16="http://schemas.microsoft.com/office/drawing/2014/main" val="839518246"/>
                  </a:ext>
                </a:extLst>
              </a:tr>
              <a:tr h="349948">
                <a:tc>
                  <a:txBody>
                    <a:bodyPr/>
                    <a:lstStyle/>
                    <a:p>
                      <a:pPr marL="742950" lvl="1" indent="-285750">
                        <a:buFont typeface="Arial" panose="020B0604020202020204" pitchFamily="34" charset="0"/>
                        <a:buChar char="•"/>
                      </a:pPr>
                      <a:r>
                        <a:rPr lang="it-IT" sz="1600" dirty="0"/>
                        <a:t>In attesa di uno beam shift per testare l’algoritmo. </a:t>
                      </a:r>
                      <a:r>
                        <a:rPr lang="it-IT" sz="1600" baseline="0" dirty="0"/>
                        <a:t>(COVID-19)</a:t>
                      </a:r>
                      <a:endParaRPr lang="it-IT" sz="1600" dirty="0"/>
                    </a:p>
                  </a:txBody>
                  <a:tcPr anchor="ctr"/>
                </a:tc>
                <a:tc>
                  <a:txBody>
                    <a:bodyPr/>
                    <a:lstStyle/>
                    <a:p>
                      <a:pPr algn="ctr"/>
                      <a:r>
                        <a:rPr lang="it-IT" sz="1600" dirty="0"/>
                        <a:t>TBD</a:t>
                      </a:r>
                    </a:p>
                  </a:txBody>
                  <a:tcPr anchor="ctr"/>
                </a:tc>
                <a:extLst>
                  <a:ext uri="{0D108BD9-81ED-4DB2-BD59-A6C34878D82A}">
                    <a16:rowId xmlns:a16="http://schemas.microsoft.com/office/drawing/2014/main" val="904906414"/>
                  </a:ext>
                </a:extLst>
              </a:tr>
              <a:tr h="349948">
                <a:tc>
                  <a:txBody>
                    <a:bodyPr/>
                    <a:lstStyle/>
                    <a:p>
                      <a:pPr marL="742950" lvl="1" indent="-285750">
                        <a:buFont typeface="Arial" panose="020B0604020202020204" pitchFamily="34" charset="0"/>
                        <a:buChar char="•"/>
                      </a:pPr>
                      <a:r>
                        <a:rPr lang="it-IT" sz="1600" dirty="0"/>
                        <a:t>In corso sviluppo per integrare</a:t>
                      </a:r>
                      <a:r>
                        <a:rPr lang="it-IT" sz="1600" baseline="0" dirty="0"/>
                        <a:t> algoritmo di ottimizzazione della carica. (COVID-19)</a:t>
                      </a:r>
                      <a:endParaRPr lang="it-IT" sz="1600" dirty="0"/>
                    </a:p>
                  </a:txBody>
                  <a:tcPr anchor="ctr"/>
                </a:tc>
                <a:tc>
                  <a:txBody>
                    <a:bodyPr/>
                    <a:lstStyle/>
                    <a:p>
                      <a:pPr algn="ctr"/>
                      <a:r>
                        <a:rPr lang="it-IT" sz="1600" dirty="0"/>
                        <a:t>TBD</a:t>
                      </a:r>
                    </a:p>
                  </a:txBody>
                  <a:tcPr anchor="ctr"/>
                </a:tc>
                <a:extLst>
                  <a:ext uri="{0D108BD9-81ED-4DB2-BD59-A6C34878D82A}">
                    <a16:rowId xmlns:a16="http://schemas.microsoft.com/office/drawing/2014/main" val="2565080317"/>
                  </a:ext>
                </a:extLst>
              </a:tr>
              <a:tr h="349948">
                <a:tc>
                  <a:txBody>
                    <a:bodyPr/>
                    <a:lstStyle/>
                    <a:p>
                      <a:r>
                        <a:rPr lang="it-IT" sz="1600" b="1" baseline="0" dirty="0"/>
                        <a:t>Monitor dinamica di fascio virtualizzata</a:t>
                      </a:r>
                    </a:p>
                  </a:txBody>
                  <a:tcPr anchor="ctr"/>
                </a:tc>
                <a:tc>
                  <a:txBody>
                    <a:bodyPr/>
                    <a:lstStyle/>
                    <a:p>
                      <a:pPr algn="ctr"/>
                      <a:r>
                        <a:rPr lang="it-IT" sz="1600" b="1" dirty="0"/>
                        <a:t>extra</a:t>
                      </a:r>
                    </a:p>
                  </a:txBody>
                  <a:tcPr anchor="ctr"/>
                </a:tc>
                <a:extLst>
                  <a:ext uri="{0D108BD9-81ED-4DB2-BD59-A6C34878D82A}">
                    <a16:rowId xmlns:a16="http://schemas.microsoft.com/office/drawing/2014/main" val="1196485453"/>
                  </a:ext>
                </a:extLst>
              </a:tr>
              <a:tr h="594912">
                <a:tc>
                  <a:txBody>
                    <a:bodyPr/>
                    <a:lstStyle/>
                    <a:p>
                      <a:pPr marL="742950" lvl="1" indent="-285750">
                        <a:buFont typeface="Arial" panose="020B0604020202020204" pitchFamily="34" charset="0"/>
                        <a:buChar char="•"/>
                      </a:pPr>
                      <a:r>
                        <a:rPr lang="it-IT" sz="1600" dirty="0"/>
                        <a:t>Sviluppato</a:t>
                      </a:r>
                      <a:r>
                        <a:rPr lang="it-IT" sz="1600" baseline="0" dirty="0"/>
                        <a:t> algoritmo di Machine Learning per la ricostruzione virtualizzata di immagini di diagnostica (distruttiva) di dinamica di macchina.</a:t>
                      </a:r>
                      <a:endParaRPr lang="it-IT" sz="1600" dirty="0"/>
                    </a:p>
                  </a:txBody>
                  <a:tcPr anchor="ctr"/>
                </a:tc>
                <a:tc>
                  <a:txBody>
                    <a:bodyPr/>
                    <a:lstStyle/>
                    <a:p>
                      <a:pPr algn="ctr"/>
                      <a:r>
                        <a:rPr lang="it-IT" sz="1600" b="1" dirty="0">
                          <a:solidFill>
                            <a:srgbClr val="00B050"/>
                          </a:solidFill>
                        </a:rPr>
                        <a:t>ok</a:t>
                      </a:r>
                    </a:p>
                  </a:txBody>
                  <a:tcPr anchor="ctr"/>
                </a:tc>
                <a:extLst>
                  <a:ext uri="{0D108BD9-81ED-4DB2-BD59-A6C34878D82A}">
                    <a16:rowId xmlns:a16="http://schemas.microsoft.com/office/drawing/2014/main" val="3471917221"/>
                  </a:ext>
                </a:extLst>
              </a:tr>
              <a:tr h="349948">
                <a:tc>
                  <a:txBody>
                    <a:bodyPr/>
                    <a:lstStyle/>
                    <a:p>
                      <a:pPr marL="742950" lvl="1" indent="-285750">
                        <a:buFont typeface="Arial" panose="020B0604020202020204" pitchFamily="34" charset="0"/>
                        <a:buChar char="•"/>
                      </a:pPr>
                      <a:r>
                        <a:rPr lang="it-IT" sz="1600" dirty="0"/>
                        <a:t>Individuazione</a:t>
                      </a:r>
                      <a:r>
                        <a:rPr lang="it-IT" sz="1600" baseline="0" dirty="0"/>
                        <a:t> dipendenze per realizzare training set basato su programmi di simulazione di macchina (</a:t>
                      </a:r>
                      <a:r>
                        <a:rPr lang="it-IT" sz="1600" baseline="0" dirty="0" err="1"/>
                        <a:t>Elegant</a:t>
                      </a:r>
                      <a:r>
                        <a:rPr lang="it-IT" sz="1600" baseline="0"/>
                        <a:t>). </a:t>
                      </a:r>
                      <a:endParaRPr lang="it-IT" sz="1600" dirty="0"/>
                    </a:p>
                  </a:txBody>
                  <a:tcPr anchor="ctr"/>
                </a:tc>
                <a:tc>
                  <a:txBody>
                    <a:bodyPr/>
                    <a:lstStyle/>
                    <a:p>
                      <a:pPr algn="ctr"/>
                      <a:r>
                        <a:rPr lang="it-IT" sz="1600" dirty="0"/>
                        <a:t>TBD</a:t>
                      </a:r>
                    </a:p>
                  </a:txBody>
                  <a:tcPr anchor="ctr"/>
                </a:tc>
                <a:extLst>
                  <a:ext uri="{0D108BD9-81ED-4DB2-BD59-A6C34878D82A}">
                    <a16:rowId xmlns:a16="http://schemas.microsoft.com/office/drawing/2014/main" val="4238681507"/>
                  </a:ext>
                </a:extLst>
              </a:tr>
            </a:tbl>
          </a:graphicData>
        </a:graphic>
      </p:graphicFrame>
    </p:spTree>
    <p:extLst>
      <p:ext uri="{BB962C8B-B14F-4D97-AF65-F5344CB8AC3E}">
        <p14:creationId xmlns:p14="http://schemas.microsoft.com/office/powerpoint/2010/main" val="1428772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p:cNvGraphicFramePr>
            <a:graphicFrameLocks noGrp="1"/>
          </p:cNvGraphicFramePr>
          <p:nvPr>
            <p:extLst>
              <p:ext uri="{D42A27DB-BD31-4B8C-83A1-F6EECF244321}">
                <p14:modId xmlns:p14="http://schemas.microsoft.com/office/powerpoint/2010/main" val="31990036"/>
              </p:ext>
            </p:extLst>
          </p:nvPr>
        </p:nvGraphicFramePr>
        <p:xfrm>
          <a:off x="504306" y="682906"/>
          <a:ext cx="11133514" cy="3956028"/>
        </p:xfrm>
        <a:graphic>
          <a:graphicData uri="http://schemas.openxmlformats.org/drawingml/2006/table">
            <a:tbl>
              <a:tblPr firstRow="1" bandRow="1">
                <a:tableStyleId>{00A15C55-8517-42AA-B614-E9B94910E393}</a:tableStyleId>
              </a:tblPr>
              <a:tblGrid>
                <a:gridCol w="9825643">
                  <a:extLst>
                    <a:ext uri="{9D8B030D-6E8A-4147-A177-3AD203B41FA5}">
                      <a16:colId xmlns:a16="http://schemas.microsoft.com/office/drawing/2014/main" val="1167121619"/>
                    </a:ext>
                  </a:extLst>
                </a:gridCol>
                <a:gridCol w="1307871">
                  <a:extLst>
                    <a:ext uri="{9D8B030D-6E8A-4147-A177-3AD203B41FA5}">
                      <a16:colId xmlns:a16="http://schemas.microsoft.com/office/drawing/2014/main" val="2650196060"/>
                    </a:ext>
                  </a:extLst>
                </a:gridCol>
              </a:tblGrid>
              <a:tr h="347020">
                <a:tc>
                  <a:txBody>
                    <a:bodyPr/>
                    <a:lstStyle/>
                    <a:p>
                      <a:r>
                        <a:rPr lang="it-IT" sz="1600" b="1" dirty="0">
                          <a:solidFill>
                            <a:schemeClr val="tx1"/>
                          </a:solidFill>
                        </a:rPr>
                        <a:t>Milestone –</a:t>
                      </a:r>
                      <a:r>
                        <a:rPr lang="it-IT" sz="1600" b="1" baseline="0" dirty="0">
                          <a:solidFill>
                            <a:schemeClr val="tx1"/>
                          </a:solidFill>
                        </a:rPr>
                        <a:t> Sviluppo software middle-layer </a:t>
                      </a:r>
                      <a:endParaRPr lang="it-IT" sz="1600" b="1" dirty="0">
                        <a:solidFill>
                          <a:schemeClr val="tx1"/>
                        </a:solidFill>
                      </a:endParaRPr>
                    </a:p>
                  </a:txBody>
                  <a:tcPr>
                    <a:solidFill>
                      <a:srgbClr val="FFC000"/>
                    </a:solidFill>
                  </a:tcPr>
                </a:tc>
                <a:tc>
                  <a:txBody>
                    <a:bodyPr/>
                    <a:lstStyle/>
                    <a:p>
                      <a:pPr algn="ctr"/>
                      <a:r>
                        <a:rPr lang="it-IT" sz="1600" dirty="0">
                          <a:solidFill>
                            <a:schemeClr val="tx1"/>
                          </a:solidFill>
                        </a:rPr>
                        <a:t>Budget</a:t>
                      </a:r>
                    </a:p>
                  </a:txBody>
                  <a:tcPr>
                    <a:solidFill>
                      <a:srgbClr val="FFC000"/>
                    </a:solidFill>
                  </a:tcPr>
                </a:tc>
                <a:extLst>
                  <a:ext uri="{0D108BD9-81ED-4DB2-BD59-A6C34878D82A}">
                    <a16:rowId xmlns:a16="http://schemas.microsoft.com/office/drawing/2014/main" val="1345289351"/>
                  </a:ext>
                </a:extLst>
              </a:tr>
              <a:tr h="347020">
                <a:tc>
                  <a:txBody>
                    <a:bodyPr/>
                    <a:lstStyle/>
                    <a:p>
                      <a:r>
                        <a:rPr lang="it-IT" sz="1600" b="1" baseline="0" dirty="0"/>
                        <a:t>Fault prediction </a:t>
                      </a:r>
                    </a:p>
                  </a:txBody>
                  <a:tcPr/>
                </a:tc>
                <a:tc>
                  <a:txBody>
                    <a:bodyPr/>
                    <a:lstStyle/>
                    <a:p>
                      <a:pPr algn="ctr"/>
                      <a:endParaRPr lang="it-IT" sz="1600" dirty="0">
                        <a:solidFill>
                          <a:schemeClr val="tx1"/>
                        </a:solidFill>
                      </a:endParaRPr>
                    </a:p>
                  </a:txBody>
                  <a:tcPr/>
                </a:tc>
                <a:extLst>
                  <a:ext uri="{0D108BD9-81ED-4DB2-BD59-A6C34878D82A}">
                    <a16:rowId xmlns:a16="http://schemas.microsoft.com/office/drawing/2014/main" val="920295752"/>
                  </a:ext>
                </a:extLst>
              </a:tr>
              <a:tr h="589934">
                <a:tc>
                  <a:txBody>
                    <a:bodyPr/>
                    <a:lstStyle/>
                    <a:p>
                      <a:pPr marL="742950" lvl="1" indent="-285750">
                        <a:buFont typeface="Arial" panose="020B0604020202020204" pitchFamily="34" charset="0"/>
                        <a:buChar char="•"/>
                      </a:pPr>
                      <a:r>
                        <a:rPr lang="it-IT" sz="1600" dirty="0"/>
                        <a:t>Consolidamento middle-layer con algoritmi di Clustering</a:t>
                      </a:r>
                      <a:r>
                        <a:rPr lang="it-IT" sz="1600" baseline="0" dirty="0"/>
                        <a:t> (Vuoto vs Potenza RF) su tutto il linac di Dafne (secondo disponibilità) e/o presso la user test facility XBox (LNF).</a:t>
                      </a:r>
                      <a:endParaRPr lang="it-IT" sz="1600" dirty="0"/>
                    </a:p>
                  </a:txBody>
                  <a:tcPr/>
                </a:tc>
                <a:tc>
                  <a:txBody>
                    <a:bodyPr/>
                    <a:lstStyle/>
                    <a:p>
                      <a:pPr marL="742950" lvl="1" indent="-285750" algn="ctr">
                        <a:buFont typeface="Arial" panose="020B0604020202020204" pitchFamily="34" charset="0"/>
                        <a:buChar char="•"/>
                      </a:pPr>
                      <a:endParaRPr lang="it-IT" sz="1600" dirty="0">
                        <a:solidFill>
                          <a:schemeClr val="tx1"/>
                        </a:solidFill>
                      </a:endParaRPr>
                    </a:p>
                  </a:txBody>
                  <a:tcPr/>
                </a:tc>
                <a:extLst>
                  <a:ext uri="{0D108BD9-81ED-4DB2-BD59-A6C34878D82A}">
                    <a16:rowId xmlns:a16="http://schemas.microsoft.com/office/drawing/2014/main" val="3348209132"/>
                  </a:ext>
                </a:extLst>
              </a:tr>
              <a:tr h="3470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1" dirty="0"/>
                        <a:t>Gestione</a:t>
                      </a:r>
                      <a:r>
                        <a:rPr lang="it-IT" sz="1600" b="1" baseline="0" dirty="0"/>
                        <a:t> Acceleratore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600" dirty="0">
                        <a:solidFill>
                          <a:schemeClr val="tx1"/>
                        </a:solidFill>
                      </a:endParaRPr>
                    </a:p>
                  </a:txBody>
                  <a:tcPr/>
                </a:tc>
                <a:extLst>
                  <a:ext uri="{0D108BD9-81ED-4DB2-BD59-A6C34878D82A}">
                    <a16:rowId xmlns:a16="http://schemas.microsoft.com/office/drawing/2014/main" val="3368049616"/>
                  </a:ext>
                </a:extLst>
              </a:tr>
              <a:tr h="347020">
                <a:tc>
                  <a:txBody>
                    <a:bodyPr/>
                    <a:lstStyle/>
                    <a:p>
                      <a:pPr marL="742950" lvl="1" indent="-285750">
                        <a:buFont typeface="Arial" panose="020B0604020202020204" pitchFamily="34" charset="0"/>
                        <a:buChar char="•"/>
                      </a:pPr>
                      <a:r>
                        <a:rPr lang="it-IT" sz="1600" dirty="0"/>
                        <a:t>Sviluppo algoritmi di Reinforcement Learning</a:t>
                      </a:r>
                      <a:r>
                        <a:rPr lang="it-IT" sz="1600" baseline="0" dirty="0"/>
                        <a:t> per tuning energia linac di Dafne.</a:t>
                      </a:r>
                      <a:endParaRPr lang="it-IT" sz="1600" dirty="0"/>
                    </a:p>
                  </a:txBody>
                  <a:tcPr/>
                </a:tc>
                <a:tc>
                  <a:txBody>
                    <a:bodyPr/>
                    <a:lstStyle/>
                    <a:p>
                      <a:pPr marL="742950" lvl="1" indent="-285750" algn="ctr">
                        <a:buFont typeface="Arial" panose="020B0604020202020204" pitchFamily="34" charset="0"/>
                        <a:buChar char="•"/>
                      </a:pPr>
                      <a:endParaRPr lang="it-IT" sz="1600" dirty="0">
                        <a:solidFill>
                          <a:schemeClr val="tx1"/>
                        </a:solidFill>
                      </a:endParaRPr>
                    </a:p>
                  </a:txBody>
                  <a:tcPr/>
                </a:tc>
                <a:extLst>
                  <a:ext uri="{0D108BD9-81ED-4DB2-BD59-A6C34878D82A}">
                    <a16:rowId xmlns:a16="http://schemas.microsoft.com/office/drawing/2014/main" val="3083032243"/>
                  </a:ext>
                </a:extLst>
              </a:tr>
              <a:tr h="3470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1" dirty="0"/>
                        <a:t>Monitor dinamica</a:t>
                      </a:r>
                      <a:r>
                        <a:rPr lang="it-IT" sz="1600" b="1" baseline="0" dirty="0"/>
                        <a:t> di fascio </a:t>
                      </a:r>
                      <a:r>
                        <a:rPr lang="it-IT" sz="1600" b="1" dirty="0"/>
                        <a:t>virtualizzato</a:t>
                      </a:r>
                      <a:endParaRPr lang="it-IT" sz="1600" b="1" baseline="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600" dirty="0">
                        <a:solidFill>
                          <a:schemeClr val="tx1"/>
                        </a:solidFill>
                      </a:endParaRPr>
                    </a:p>
                  </a:txBody>
                  <a:tcPr/>
                </a:tc>
                <a:extLst>
                  <a:ext uri="{0D108BD9-81ED-4DB2-BD59-A6C34878D82A}">
                    <a16:rowId xmlns:a16="http://schemas.microsoft.com/office/drawing/2014/main" val="2952552824"/>
                  </a:ext>
                </a:extLst>
              </a:tr>
              <a:tr h="589934">
                <a:tc>
                  <a:txBody>
                    <a:bodyPr/>
                    <a:lstStyle/>
                    <a:p>
                      <a:pPr marL="742950" lvl="1" indent="-285750">
                        <a:buFont typeface="Arial" panose="020B0604020202020204" pitchFamily="34" charset="0"/>
                        <a:buChar char="•"/>
                      </a:pPr>
                      <a:r>
                        <a:rPr lang="it-IT" sz="1600" dirty="0"/>
                        <a:t>Benchmark rete neurale per virtualizzazione diagnostica di fascio su simulazioni di SPARC_LAB (fermo macchina per progetto SABINA</a:t>
                      </a:r>
                      <a:r>
                        <a:rPr lang="it-IT" sz="1600" baseline="0" dirty="0"/>
                        <a:t> da Febbraio 21</a:t>
                      </a:r>
                      <a:r>
                        <a:rPr lang="it-IT" sz="1600" dirty="0"/>
                        <a:t>).</a:t>
                      </a:r>
                    </a:p>
                  </a:txBody>
                  <a:tcPr/>
                </a:tc>
                <a:tc>
                  <a:txBody>
                    <a:bodyPr/>
                    <a:lstStyle/>
                    <a:p>
                      <a:pPr marL="742950" lvl="1" indent="-285750" algn="ctr">
                        <a:buFont typeface="Arial" panose="020B0604020202020204" pitchFamily="34" charset="0"/>
                        <a:buChar char="•"/>
                      </a:pPr>
                      <a:endParaRPr lang="it-IT" sz="1600" dirty="0">
                        <a:solidFill>
                          <a:schemeClr val="tx1"/>
                        </a:solidFill>
                      </a:endParaRPr>
                    </a:p>
                  </a:txBody>
                  <a:tcPr/>
                </a:tc>
                <a:extLst>
                  <a:ext uri="{0D108BD9-81ED-4DB2-BD59-A6C34878D82A}">
                    <a16:rowId xmlns:a16="http://schemas.microsoft.com/office/drawing/2014/main" val="2955811165"/>
                  </a:ext>
                </a:extLst>
              </a:tr>
              <a:tr h="3470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1" dirty="0"/>
                        <a:t>Costing</a:t>
                      </a:r>
                      <a:r>
                        <a:rPr lang="it-IT" sz="1600" dirty="0"/>
                        <a:t> </a:t>
                      </a:r>
                      <a:r>
                        <a:rPr lang="it-IT" sz="1600" b="1" dirty="0">
                          <a:solidFill>
                            <a:schemeClr val="tx1"/>
                          </a:solidFill>
                        </a:rPr>
                        <a:t>–</a:t>
                      </a:r>
                      <a:r>
                        <a:rPr lang="it-IT" sz="1600" b="1" baseline="0" dirty="0">
                          <a:solidFill>
                            <a:schemeClr val="tx1"/>
                          </a:solidFill>
                        </a:rPr>
                        <a:t> Sviluppo software middle-layer</a:t>
                      </a:r>
                      <a:endParaRPr lang="it-IT" sz="1600" dirty="0"/>
                    </a:p>
                  </a:txBody>
                  <a:tcPr>
                    <a:solidFill>
                      <a:srgbClr val="FFC000"/>
                    </a:solidFill>
                  </a:tcPr>
                </a:tc>
                <a:tc>
                  <a:txBody>
                    <a:bodyPr/>
                    <a:lstStyle/>
                    <a:p>
                      <a:pPr marL="457200" lvl="1" indent="0" algn="ctr">
                        <a:buFont typeface="Arial" panose="020B0604020202020204" pitchFamily="34" charset="0"/>
                        <a:buNone/>
                      </a:pPr>
                      <a:endParaRPr lang="it-IT" sz="1600" dirty="0">
                        <a:solidFill>
                          <a:schemeClr val="tx1"/>
                        </a:solidFill>
                      </a:endParaRPr>
                    </a:p>
                  </a:txBody>
                  <a:tcPr>
                    <a:solidFill>
                      <a:srgbClr val="FFC000"/>
                    </a:solidFill>
                  </a:tcPr>
                </a:tc>
                <a:extLst>
                  <a:ext uri="{0D108BD9-81ED-4DB2-BD59-A6C34878D82A}">
                    <a16:rowId xmlns:a16="http://schemas.microsoft.com/office/drawing/2014/main" val="1203925523"/>
                  </a:ext>
                </a:extLst>
              </a:tr>
              <a:tr h="347020">
                <a:tc>
                  <a:txBody>
                    <a:bodyPr/>
                    <a:lstStyle/>
                    <a:p>
                      <a:pPr marL="742950" lvl="1" indent="-285750">
                        <a:buFont typeface="Arial" panose="020B0604020202020204" pitchFamily="34" charset="0"/>
                        <a:buChar char="•"/>
                      </a:pPr>
                      <a:r>
                        <a:rPr lang="it-IT" sz="1600" dirty="0"/>
                        <a:t>Upgrade</a:t>
                      </a:r>
                      <a:r>
                        <a:rPr lang="it-IT" sz="1600" baseline="0" dirty="0"/>
                        <a:t> memoria RAM nodo di calcolo DELL per 256GB</a:t>
                      </a:r>
                      <a:endParaRPr lang="it-IT" sz="1600" dirty="0"/>
                    </a:p>
                  </a:txBody>
                  <a:tcPr/>
                </a:tc>
                <a:tc>
                  <a:txBody>
                    <a:bodyPr/>
                    <a:lstStyle/>
                    <a:p>
                      <a:pPr marL="0" lvl="0" indent="0" algn="ctr">
                        <a:buFont typeface="Arial" panose="020B0604020202020204" pitchFamily="34" charset="0"/>
                        <a:buNone/>
                      </a:pPr>
                      <a:r>
                        <a:rPr lang="it-IT" sz="1600" dirty="0">
                          <a:solidFill>
                            <a:schemeClr val="tx1"/>
                          </a:solidFill>
                        </a:rPr>
                        <a:t>3,5k€</a:t>
                      </a:r>
                    </a:p>
                  </a:txBody>
                  <a:tcPr/>
                </a:tc>
                <a:extLst>
                  <a:ext uri="{0D108BD9-81ED-4DB2-BD59-A6C34878D82A}">
                    <a16:rowId xmlns:a16="http://schemas.microsoft.com/office/drawing/2014/main" val="1255614713"/>
                  </a:ext>
                </a:extLst>
              </a:tr>
              <a:tr h="347020">
                <a:tc>
                  <a:txBody>
                    <a:bodyPr/>
                    <a:lstStyle/>
                    <a:p>
                      <a:pPr marL="742950" lvl="1" indent="-285750">
                        <a:buFont typeface="Arial" panose="020B0604020202020204" pitchFamily="34" charset="0"/>
                        <a:buChar char="•"/>
                      </a:pPr>
                      <a:r>
                        <a:rPr lang="it-IT" sz="1600" dirty="0"/>
                        <a:t>Missioni al CNAO e partecipazione a conferenze</a:t>
                      </a:r>
                    </a:p>
                  </a:txBody>
                  <a:tcPr/>
                </a:tc>
                <a:tc>
                  <a:txBody>
                    <a:bodyPr/>
                    <a:lstStyle/>
                    <a:p>
                      <a:pPr marL="0" lvl="0" indent="0" algn="ctr">
                        <a:buFont typeface="Arial" panose="020B0604020202020204" pitchFamily="34" charset="0"/>
                        <a:buNone/>
                      </a:pPr>
                      <a:r>
                        <a:rPr lang="it-IT" sz="1600" dirty="0">
                          <a:solidFill>
                            <a:schemeClr val="tx1"/>
                          </a:solidFill>
                        </a:rPr>
                        <a:t>3k€</a:t>
                      </a:r>
                    </a:p>
                  </a:txBody>
                  <a:tcPr/>
                </a:tc>
                <a:extLst>
                  <a:ext uri="{0D108BD9-81ED-4DB2-BD59-A6C34878D82A}">
                    <a16:rowId xmlns:a16="http://schemas.microsoft.com/office/drawing/2014/main" val="2495089601"/>
                  </a:ext>
                </a:extLst>
              </a:tr>
            </a:tbl>
          </a:graphicData>
        </a:graphic>
      </p:graphicFrame>
      <p:graphicFrame>
        <p:nvGraphicFramePr>
          <p:cNvPr id="8" name="Tabella 7"/>
          <p:cNvGraphicFramePr>
            <a:graphicFrameLocks noGrp="1"/>
          </p:cNvGraphicFramePr>
          <p:nvPr>
            <p:extLst>
              <p:ext uri="{D42A27DB-BD31-4B8C-83A1-F6EECF244321}">
                <p14:modId xmlns:p14="http://schemas.microsoft.com/office/powerpoint/2010/main" val="2211461503"/>
              </p:ext>
            </p:extLst>
          </p:nvPr>
        </p:nvGraphicFramePr>
        <p:xfrm>
          <a:off x="504306" y="4638934"/>
          <a:ext cx="11133514" cy="2255520"/>
        </p:xfrm>
        <a:graphic>
          <a:graphicData uri="http://schemas.openxmlformats.org/drawingml/2006/table">
            <a:tbl>
              <a:tblPr firstRow="1" bandRow="1">
                <a:tableStyleId>{00A15C55-8517-42AA-B614-E9B94910E393}</a:tableStyleId>
              </a:tblPr>
              <a:tblGrid>
                <a:gridCol w="9825643">
                  <a:extLst>
                    <a:ext uri="{9D8B030D-6E8A-4147-A177-3AD203B41FA5}">
                      <a16:colId xmlns:a16="http://schemas.microsoft.com/office/drawing/2014/main" val="1167121619"/>
                    </a:ext>
                  </a:extLst>
                </a:gridCol>
                <a:gridCol w="1307871">
                  <a:extLst>
                    <a:ext uri="{9D8B030D-6E8A-4147-A177-3AD203B41FA5}">
                      <a16:colId xmlns:a16="http://schemas.microsoft.com/office/drawing/2014/main" val="2650196060"/>
                    </a:ext>
                  </a:extLst>
                </a:gridCol>
              </a:tblGrid>
              <a:tr h="135659">
                <a:tc>
                  <a:txBody>
                    <a:bodyPr/>
                    <a:lstStyle/>
                    <a:p>
                      <a:r>
                        <a:rPr lang="it-IT" sz="1600" b="1" dirty="0">
                          <a:solidFill>
                            <a:schemeClr val="tx1"/>
                          </a:solidFill>
                        </a:rPr>
                        <a:t>Milestone –</a:t>
                      </a:r>
                      <a:r>
                        <a:rPr lang="it-IT" sz="1600" b="1" baseline="0" dirty="0">
                          <a:solidFill>
                            <a:schemeClr val="tx1"/>
                          </a:solidFill>
                        </a:rPr>
                        <a:t> Sviluppo hardware sicurezza di macchina </a:t>
                      </a:r>
                      <a:endParaRPr lang="it-IT" sz="1600" b="1" dirty="0">
                        <a:solidFill>
                          <a:schemeClr val="tx1"/>
                        </a:solidFill>
                      </a:endParaRPr>
                    </a:p>
                  </a:txBody>
                  <a:tcPr>
                    <a:solidFill>
                      <a:srgbClr val="FFC000"/>
                    </a:solidFill>
                  </a:tcPr>
                </a:tc>
                <a:tc>
                  <a:txBody>
                    <a:bodyPr/>
                    <a:lstStyle/>
                    <a:p>
                      <a:pPr algn="ctr"/>
                      <a:r>
                        <a:rPr lang="it-IT" sz="1600" dirty="0">
                          <a:solidFill>
                            <a:schemeClr val="tx1"/>
                          </a:solidFill>
                        </a:rPr>
                        <a:t>Budget</a:t>
                      </a:r>
                    </a:p>
                  </a:txBody>
                  <a:tcPr>
                    <a:solidFill>
                      <a:srgbClr val="FFC000"/>
                    </a:solidFill>
                  </a:tcPr>
                </a:tc>
                <a:extLst>
                  <a:ext uri="{0D108BD9-81ED-4DB2-BD59-A6C34878D82A}">
                    <a16:rowId xmlns:a16="http://schemas.microsoft.com/office/drawing/2014/main" val="1345289351"/>
                  </a:ext>
                </a:extLst>
              </a:tr>
              <a:tr h="135659">
                <a:tc>
                  <a:txBody>
                    <a:bodyPr/>
                    <a:lstStyle/>
                    <a:p>
                      <a:r>
                        <a:rPr lang="it-IT" sz="1600" b="1" baseline="0" dirty="0"/>
                        <a:t>Sviluppo prototipo per l’interlock veloce di sistemi LLRF</a:t>
                      </a:r>
                    </a:p>
                  </a:txBody>
                  <a:tcPr/>
                </a:tc>
                <a:tc>
                  <a:txBody>
                    <a:bodyPr/>
                    <a:lstStyle/>
                    <a:p>
                      <a:pPr algn="ctr"/>
                      <a:endParaRPr lang="it-IT" sz="1600" dirty="0">
                        <a:solidFill>
                          <a:schemeClr val="tx1"/>
                        </a:solidFill>
                      </a:endParaRPr>
                    </a:p>
                  </a:txBody>
                  <a:tcPr/>
                </a:tc>
                <a:extLst>
                  <a:ext uri="{0D108BD9-81ED-4DB2-BD59-A6C34878D82A}">
                    <a16:rowId xmlns:a16="http://schemas.microsoft.com/office/drawing/2014/main" val="920295752"/>
                  </a:ext>
                </a:extLst>
              </a:tr>
              <a:tr h="189551">
                <a:tc>
                  <a:txBody>
                    <a:bodyPr/>
                    <a:lstStyle/>
                    <a:p>
                      <a:pPr marL="742950" lvl="1" indent="-285750">
                        <a:buFont typeface="Arial" panose="020B0604020202020204" pitchFamily="34" charset="0"/>
                        <a:buChar char="•"/>
                      </a:pPr>
                      <a:r>
                        <a:rPr lang="it-IT" sz="1600" dirty="0"/>
                        <a:t>Acquisizione</a:t>
                      </a:r>
                      <a:r>
                        <a:rPr lang="it-IT" sz="1600" baseline="0" dirty="0"/>
                        <a:t> e setup prototipo FPGA per l’acquisizione di segnali RF (in IF) da directional coupler su guida d’onda e struttura accelerante e generazione segnale LLRF per il klystron.</a:t>
                      </a:r>
                      <a:endParaRPr lang="it-IT" sz="1600" dirty="0"/>
                    </a:p>
                  </a:txBody>
                  <a:tcPr/>
                </a:tc>
                <a:tc>
                  <a:txBody>
                    <a:bodyPr/>
                    <a:lstStyle/>
                    <a:p>
                      <a:pPr marL="742950" lvl="1" indent="-285750" algn="ctr">
                        <a:buFont typeface="Arial" panose="020B0604020202020204" pitchFamily="34" charset="0"/>
                        <a:buChar char="•"/>
                      </a:pPr>
                      <a:endParaRPr lang="it-IT" sz="1600" dirty="0">
                        <a:solidFill>
                          <a:schemeClr val="tx1"/>
                        </a:solidFill>
                      </a:endParaRPr>
                    </a:p>
                  </a:txBody>
                  <a:tcPr/>
                </a:tc>
                <a:extLst>
                  <a:ext uri="{0D108BD9-81ED-4DB2-BD59-A6C34878D82A}">
                    <a16:rowId xmlns:a16="http://schemas.microsoft.com/office/drawing/2014/main" val="3348209132"/>
                  </a:ext>
                </a:extLst>
              </a:tr>
              <a:tr h="135659">
                <a:tc>
                  <a:txBody>
                    <a:bodyPr/>
                    <a:lstStyle/>
                    <a:p>
                      <a:pPr marL="742950" lvl="1" indent="-285750">
                        <a:buFont typeface="Arial" panose="020B0604020202020204" pitchFamily="34" charset="0"/>
                        <a:buChar char="•"/>
                      </a:pPr>
                      <a:r>
                        <a:rPr lang="it-IT" sz="1600" dirty="0"/>
                        <a:t>Sviluppo</a:t>
                      </a:r>
                      <a:r>
                        <a:rPr lang="it-IT" sz="1600" baseline="0" dirty="0"/>
                        <a:t> rete neurale per la classificazione di eventi di breakdown da codificare su FPGA.</a:t>
                      </a:r>
                      <a:endParaRPr lang="it-IT" sz="1600" dirty="0"/>
                    </a:p>
                  </a:txBody>
                  <a:tcPr/>
                </a:tc>
                <a:tc>
                  <a:txBody>
                    <a:bodyPr/>
                    <a:lstStyle/>
                    <a:p>
                      <a:pPr marL="742950" lvl="1" indent="-285750" algn="ctr">
                        <a:buFont typeface="Arial" panose="020B0604020202020204" pitchFamily="34" charset="0"/>
                        <a:buChar char="•"/>
                      </a:pPr>
                      <a:endParaRPr lang="it-IT" sz="1600" dirty="0">
                        <a:solidFill>
                          <a:schemeClr val="tx1"/>
                        </a:solidFill>
                      </a:endParaRPr>
                    </a:p>
                  </a:txBody>
                  <a:tcPr/>
                </a:tc>
                <a:extLst>
                  <a:ext uri="{0D108BD9-81ED-4DB2-BD59-A6C34878D82A}">
                    <a16:rowId xmlns:a16="http://schemas.microsoft.com/office/drawing/2014/main" val="3083032243"/>
                  </a:ext>
                </a:extLst>
              </a:tr>
              <a:tr h="135659">
                <a:tc>
                  <a:txBody>
                    <a:bodyPr/>
                    <a:lstStyle/>
                    <a:p>
                      <a:r>
                        <a:rPr lang="it-IT" sz="1600" b="1" dirty="0"/>
                        <a:t>Costing</a:t>
                      </a:r>
                      <a:r>
                        <a:rPr lang="it-IT" sz="1600" dirty="0"/>
                        <a:t> </a:t>
                      </a:r>
                      <a:r>
                        <a:rPr lang="it-IT" sz="1600" b="1" dirty="0">
                          <a:solidFill>
                            <a:schemeClr val="tx1"/>
                          </a:solidFill>
                        </a:rPr>
                        <a:t>–</a:t>
                      </a:r>
                      <a:r>
                        <a:rPr lang="it-IT" sz="1600" b="1" baseline="0" dirty="0">
                          <a:solidFill>
                            <a:schemeClr val="tx1"/>
                          </a:solidFill>
                        </a:rPr>
                        <a:t> Sviluppo hardware sicurezza di macchina </a:t>
                      </a:r>
                      <a:endParaRPr lang="it-IT" sz="1600" b="1" dirty="0">
                        <a:solidFill>
                          <a:schemeClr val="tx1"/>
                        </a:solidFill>
                      </a:endParaRPr>
                    </a:p>
                  </a:txBody>
                  <a:tcPr>
                    <a:solidFill>
                      <a:srgbClr val="FFC000"/>
                    </a:solidFill>
                  </a:tcPr>
                </a:tc>
                <a:tc>
                  <a:txBody>
                    <a:bodyPr/>
                    <a:lstStyle/>
                    <a:p>
                      <a:pPr marL="457200" lvl="1" indent="0" algn="ctr">
                        <a:buFont typeface="Arial" panose="020B0604020202020204" pitchFamily="34" charset="0"/>
                        <a:buNone/>
                      </a:pPr>
                      <a:endParaRPr lang="it-IT" sz="1600" dirty="0">
                        <a:solidFill>
                          <a:schemeClr val="tx1"/>
                        </a:solidFill>
                      </a:endParaRPr>
                    </a:p>
                  </a:txBody>
                  <a:tcPr>
                    <a:solidFill>
                      <a:srgbClr val="FFC000"/>
                    </a:solidFill>
                  </a:tcPr>
                </a:tc>
                <a:extLst>
                  <a:ext uri="{0D108BD9-81ED-4DB2-BD59-A6C34878D82A}">
                    <a16:rowId xmlns:a16="http://schemas.microsoft.com/office/drawing/2014/main" val="1203925523"/>
                  </a:ext>
                </a:extLst>
              </a:tr>
              <a:tr h="135659">
                <a:tc>
                  <a: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dirty="0"/>
                        <a:t>Acquisto Digital Processor</a:t>
                      </a:r>
                      <a:r>
                        <a:rPr lang="it-IT" sz="1600" baseline="0" dirty="0"/>
                        <a:t> (FP</a:t>
                      </a:r>
                      <a:r>
                        <a:rPr lang="it-IT" sz="1600" dirty="0"/>
                        <a:t>GA, ADC</a:t>
                      </a:r>
                      <a:r>
                        <a:rPr lang="it-IT" sz="1600" baseline="0" dirty="0"/>
                        <a:t> e </a:t>
                      </a:r>
                      <a:r>
                        <a:rPr lang="it-IT" sz="1600" dirty="0"/>
                        <a:t>DAC) e </a:t>
                      </a:r>
                      <a:r>
                        <a:rPr lang="it-IT" sz="1600" dirty="0" err="1"/>
                        <a:t>Analog</a:t>
                      </a:r>
                      <a:r>
                        <a:rPr lang="it-IT" sz="1600" dirty="0"/>
                        <a:t> Interface (Up/Down-</a:t>
                      </a:r>
                      <a:r>
                        <a:rPr lang="it-IT" sz="1600" baseline="0" dirty="0"/>
                        <a:t>Conversion RF)</a:t>
                      </a:r>
                      <a:endParaRPr lang="it-IT" sz="1600" dirty="0"/>
                    </a:p>
                  </a:txBody>
                  <a:tcPr/>
                </a:tc>
                <a:tc>
                  <a:txBody>
                    <a:bodyPr/>
                    <a:lstStyle/>
                    <a:p>
                      <a:pPr marL="0" lvl="0" indent="0" algn="ctr">
                        <a:buFont typeface="Arial" panose="020B0604020202020204" pitchFamily="34" charset="0"/>
                        <a:buNone/>
                      </a:pPr>
                      <a:r>
                        <a:rPr lang="it-IT" sz="1600" dirty="0">
                          <a:solidFill>
                            <a:schemeClr val="tx1"/>
                          </a:solidFill>
                        </a:rPr>
                        <a:t>30k€ (?)</a:t>
                      </a:r>
                    </a:p>
                  </a:txBody>
                  <a:tcPr/>
                </a:tc>
                <a:extLst>
                  <a:ext uri="{0D108BD9-81ED-4DB2-BD59-A6C34878D82A}">
                    <a16:rowId xmlns:a16="http://schemas.microsoft.com/office/drawing/2014/main" val="1255614713"/>
                  </a:ext>
                </a:extLst>
              </a:tr>
            </a:tbl>
          </a:graphicData>
        </a:graphic>
      </p:graphicFrame>
      <p:sp>
        <p:nvSpPr>
          <p:cNvPr id="9" name="Titolo 1"/>
          <p:cNvSpPr>
            <a:spLocks noGrp="1"/>
          </p:cNvSpPr>
          <p:nvPr>
            <p:ph type="title"/>
          </p:nvPr>
        </p:nvSpPr>
        <p:spPr>
          <a:xfrm>
            <a:off x="515389" y="0"/>
            <a:ext cx="11161222" cy="1354217"/>
          </a:xfrm>
        </p:spPr>
        <p:txBody>
          <a:bodyPr/>
          <a:lstStyle/>
          <a:p>
            <a:r>
              <a:rPr lang="it-IT" sz="4400" b="1" dirty="0"/>
              <a:t> </a:t>
            </a:r>
            <a:r>
              <a:rPr lang="it-IT" sz="4400" b="1" dirty="0" err="1"/>
              <a:t>Singularity</a:t>
            </a:r>
            <a:r>
              <a:rPr lang="it-IT" sz="4400" b="1" dirty="0"/>
              <a:t> - </a:t>
            </a:r>
            <a:r>
              <a:rPr lang="it-IT" sz="4400" b="1" dirty="0" err="1"/>
              <a:t>Costing</a:t>
            </a:r>
            <a:r>
              <a:rPr lang="it-IT" sz="4400" b="1" dirty="0"/>
              <a:t>, </a:t>
            </a:r>
            <a:r>
              <a:rPr lang="it-IT" sz="4400" b="1" dirty="0" err="1"/>
              <a:t>Milestone</a:t>
            </a:r>
            <a:r>
              <a:rPr lang="it-IT" sz="4400" b="1" dirty="0"/>
              <a:t> 2021 </a:t>
            </a:r>
            <a:br>
              <a:rPr lang="it-IT" sz="4400" b="1" dirty="0"/>
            </a:br>
            <a:endParaRPr lang="it-IT" sz="4400" dirty="0"/>
          </a:p>
        </p:txBody>
      </p:sp>
    </p:spTree>
    <p:extLst>
      <p:ext uri="{BB962C8B-B14F-4D97-AF65-F5344CB8AC3E}">
        <p14:creationId xmlns:p14="http://schemas.microsoft.com/office/powerpoint/2010/main" val="2539743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1881187" y="2248320"/>
            <a:ext cx="5063133" cy="5647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410751" hangingPunct="1">
              <a:lnSpc>
                <a:spcPct val="110000"/>
              </a:lnSpc>
              <a:spcBef>
                <a:spcPts val="0"/>
              </a:spcBef>
              <a:defRPr sz="1800">
                <a:solidFill>
                  <a:srgbClr val="000000"/>
                </a:solidFill>
              </a:defRPr>
            </a:pPr>
            <a:r>
              <a:rPr sz="1687" i="1" spc="0">
                <a:solidFill>
                  <a:srgbClr val="414141"/>
                </a:solidFill>
                <a:latin typeface="Palatino"/>
                <a:ea typeface="Palatino"/>
                <a:sym typeface="Palatino"/>
              </a:rPr>
              <a:t>Riunione Preventivi 2021</a:t>
            </a:r>
          </a:p>
          <a:p>
            <a:pPr defTabSz="410751" hangingPunct="1">
              <a:lnSpc>
                <a:spcPct val="110000"/>
              </a:lnSpc>
              <a:spcBef>
                <a:spcPts val="0"/>
              </a:spcBef>
              <a:defRPr sz="1800">
                <a:solidFill>
                  <a:srgbClr val="000000"/>
                </a:solidFill>
              </a:defRPr>
            </a:pPr>
            <a:r>
              <a:rPr sz="1687" i="1" spc="0">
                <a:solidFill>
                  <a:srgbClr val="414141"/>
                </a:solidFill>
                <a:latin typeface="Palatino"/>
                <a:ea typeface="Palatino"/>
                <a:sym typeface="Palatino"/>
              </a:rPr>
              <a:t>LNF - 24 June 2020</a:t>
            </a:r>
          </a:p>
        </p:txBody>
      </p:sp>
      <p:sp>
        <p:nvSpPr>
          <p:cNvPr id="52" name="Shape 52"/>
          <p:cNvSpPr>
            <a:spLocks noGrp="1"/>
          </p:cNvSpPr>
          <p:nvPr>
            <p:ph type="title"/>
          </p:nvPr>
        </p:nvSpPr>
        <p:spPr>
          <a:prstGeom prst="rect">
            <a:avLst/>
          </a:prstGeom>
        </p:spPr>
        <p:txBody>
          <a:bodyPr/>
          <a:lstStyle/>
          <a:p>
            <a:pPr lvl="0">
              <a:defRPr sz="1800">
                <a:solidFill>
                  <a:srgbClr val="000000"/>
                </a:solidFill>
              </a:defRPr>
            </a:pPr>
            <a:r>
              <a:t>SL_COMB2FEL</a:t>
            </a:r>
          </a:p>
        </p:txBody>
      </p:sp>
      <p:sp>
        <p:nvSpPr>
          <p:cNvPr id="53" name="Shape 53"/>
          <p:cNvSpPr>
            <a:spLocks noGrp="1"/>
          </p:cNvSpPr>
          <p:nvPr>
            <p:ph type="body" idx="1"/>
          </p:nvPr>
        </p:nvSpPr>
        <p:spPr>
          <a:prstGeom prst="rect">
            <a:avLst/>
          </a:prstGeom>
        </p:spPr>
        <p:txBody>
          <a:bodyPr/>
          <a:lstStyle/>
          <a:p>
            <a:pPr lvl="0">
              <a:defRPr sz="1800">
                <a:solidFill>
                  <a:srgbClr val="000000"/>
                </a:solidFill>
              </a:defRPr>
            </a:pPr>
            <a:r>
              <a:rPr b="1"/>
              <a:t>Resp. Naz.</a:t>
            </a:r>
            <a:r>
              <a:t>: </a:t>
            </a:r>
          </a:p>
          <a:p>
            <a:pPr lvl="0">
              <a:defRPr sz="1800">
                <a:solidFill>
                  <a:srgbClr val="000000"/>
                </a:solidFill>
              </a:defRPr>
            </a:pPr>
            <a:r>
              <a:rPr i="1"/>
              <a:t>E. Chiadroni (LNF)</a:t>
            </a:r>
          </a:p>
        </p:txBody>
      </p:sp>
      <p:sp>
        <p:nvSpPr>
          <p:cNvPr id="54" name="Shape 54"/>
          <p:cNvSpPr/>
          <p:nvPr/>
        </p:nvSpPr>
        <p:spPr>
          <a:xfrm>
            <a:off x="4734250" y="4722309"/>
            <a:ext cx="2723502" cy="15865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51" hangingPunct="1">
              <a:lnSpc>
                <a:spcPct val="100000"/>
              </a:lnSpc>
              <a:spcBef>
                <a:spcPts val="0"/>
              </a:spcBef>
              <a:defRPr sz="1800">
                <a:solidFill>
                  <a:srgbClr val="000000"/>
                </a:solidFill>
              </a:defRPr>
            </a:pPr>
            <a:r>
              <a:rPr sz="1406" b="1" spc="0">
                <a:solidFill>
                  <a:srgbClr val="414141"/>
                </a:solidFill>
                <a:latin typeface="Palatino"/>
                <a:ea typeface="Palatino"/>
                <a:sym typeface="Palatino"/>
              </a:rPr>
              <a:t>Sezioni proponenti</a:t>
            </a:r>
            <a:r>
              <a:rPr sz="1406" b="1" spc="0">
                <a:solidFill>
                  <a:srgbClr val="414141"/>
                </a:solidFill>
                <a:latin typeface="Helvetica Light"/>
                <a:ea typeface="Helvetica Light"/>
                <a:cs typeface="Helvetica Light"/>
                <a:sym typeface="Helvetica Light"/>
              </a:rPr>
              <a:t>:</a:t>
            </a:r>
          </a:p>
          <a:p>
            <a:pPr algn="ctr" defTabSz="410751" hangingPunct="1">
              <a:lnSpc>
                <a:spcPct val="100000"/>
              </a:lnSpc>
              <a:spcBef>
                <a:spcPts val="0"/>
              </a:spcBef>
              <a:defRPr sz="1800">
                <a:solidFill>
                  <a:srgbClr val="000000"/>
                </a:solidFill>
              </a:defRPr>
            </a:pPr>
            <a:r>
              <a:rPr sz="1406" spc="0">
                <a:solidFill>
                  <a:srgbClr val="414141"/>
                </a:solidFill>
                <a:latin typeface="Palatino"/>
                <a:ea typeface="Palatino"/>
                <a:sym typeface="Palatino"/>
              </a:rPr>
              <a:t>LNF (Resp. Loc.: E. Chiadroni), </a:t>
            </a:r>
          </a:p>
          <a:p>
            <a:pPr algn="ctr" defTabSz="410751" hangingPunct="1">
              <a:lnSpc>
                <a:spcPct val="100000"/>
              </a:lnSpc>
              <a:spcBef>
                <a:spcPts val="0"/>
              </a:spcBef>
              <a:defRPr sz="1800">
                <a:solidFill>
                  <a:srgbClr val="000000"/>
                </a:solidFill>
              </a:defRPr>
            </a:pPr>
            <a:r>
              <a:rPr sz="1406" spc="0">
                <a:solidFill>
                  <a:srgbClr val="414141"/>
                </a:solidFill>
                <a:latin typeface="Palatino"/>
                <a:ea typeface="Palatino"/>
                <a:sym typeface="Palatino"/>
              </a:rPr>
              <a:t>Roma1 (Resp. Loc.: A. Mostacci), </a:t>
            </a:r>
          </a:p>
          <a:p>
            <a:pPr algn="ctr" defTabSz="410751" hangingPunct="1">
              <a:lnSpc>
                <a:spcPct val="100000"/>
              </a:lnSpc>
              <a:spcBef>
                <a:spcPts val="0"/>
              </a:spcBef>
              <a:defRPr sz="1800">
                <a:solidFill>
                  <a:srgbClr val="000000"/>
                </a:solidFill>
              </a:defRPr>
            </a:pPr>
            <a:r>
              <a:rPr sz="1406" spc="0">
                <a:solidFill>
                  <a:srgbClr val="414141"/>
                </a:solidFill>
                <a:latin typeface="Palatino"/>
                <a:ea typeface="Palatino"/>
                <a:sym typeface="Palatino"/>
              </a:rPr>
              <a:t>Roma2 (Resp. Loc.: A. Cianchi)</a:t>
            </a:r>
          </a:p>
          <a:p>
            <a:pPr algn="ctr" defTabSz="410751" hangingPunct="1">
              <a:lnSpc>
                <a:spcPct val="100000"/>
              </a:lnSpc>
              <a:spcBef>
                <a:spcPts val="0"/>
              </a:spcBef>
              <a:defRPr sz="1800">
                <a:solidFill>
                  <a:srgbClr val="000000"/>
                </a:solidFill>
              </a:defRPr>
            </a:pPr>
            <a:r>
              <a:rPr sz="1406" spc="0">
                <a:solidFill>
                  <a:srgbClr val="414141"/>
                </a:solidFill>
                <a:latin typeface="Palatino"/>
                <a:ea typeface="Palatino"/>
                <a:sym typeface="Palatino"/>
              </a:rPr>
              <a:t>Milano (Resp. Loc.: V. Petrillo)</a:t>
            </a:r>
          </a:p>
          <a:p>
            <a:pPr algn="ctr" defTabSz="410751" hangingPunct="1">
              <a:lnSpc>
                <a:spcPct val="100000"/>
              </a:lnSpc>
              <a:spcBef>
                <a:spcPts val="0"/>
              </a:spcBef>
              <a:defRPr sz="1800">
                <a:solidFill>
                  <a:srgbClr val="000000"/>
                </a:solidFill>
              </a:defRPr>
            </a:pPr>
            <a:r>
              <a:rPr sz="1406" spc="0">
                <a:solidFill>
                  <a:srgbClr val="414141"/>
                </a:solidFill>
                <a:latin typeface="Palatino"/>
                <a:ea typeface="Palatino"/>
                <a:sym typeface="Palatino"/>
              </a:rPr>
              <a:t>Lecce (Resp. Loc.: A. Lorusso), </a:t>
            </a:r>
          </a:p>
          <a:p>
            <a:pPr algn="ctr" defTabSz="410751" hangingPunct="1">
              <a:lnSpc>
                <a:spcPct val="100000"/>
              </a:lnSpc>
              <a:spcBef>
                <a:spcPts val="0"/>
              </a:spcBef>
              <a:defRPr sz="1800">
                <a:solidFill>
                  <a:srgbClr val="000000"/>
                </a:solidFill>
              </a:defRPr>
            </a:pPr>
            <a:r>
              <a:rPr sz="1406" spc="0">
                <a:solidFill>
                  <a:srgbClr val="414141"/>
                </a:solidFill>
                <a:latin typeface="Palatino"/>
                <a:ea typeface="Palatino"/>
                <a:sym typeface="Palatino"/>
              </a:rPr>
              <a:t>Napoli (Resp. Loc.: R. Fedele)</a:t>
            </a:r>
          </a:p>
        </p:txBody>
      </p:sp>
    </p:spTree>
    <p:extLst>
      <p:ext uri="{BB962C8B-B14F-4D97-AF65-F5344CB8AC3E}">
        <p14:creationId xmlns:p14="http://schemas.microsoft.com/office/powerpoint/2010/main" val="405757922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p:spPr>
        <p:txBody>
          <a:bodyPr/>
          <a:lstStyle/>
          <a:p>
            <a:pPr lvl="0">
              <a:defRPr sz="1800">
                <a:solidFill>
                  <a:srgbClr val="000000"/>
                </a:solidFill>
              </a:defRPr>
            </a:pPr>
            <a:r>
              <a:t>Scientific Motivation</a:t>
            </a:r>
          </a:p>
        </p:txBody>
      </p:sp>
      <p:sp>
        <p:nvSpPr>
          <p:cNvPr id="222" name="Shape 222"/>
          <p:cNvSpPr>
            <a:spLocks noGrp="1"/>
          </p:cNvSpPr>
          <p:nvPr>
            <p:ph type="body" idx="1"/>
          </p:nvPr>
        </p:nvSpPr>
        <p:spPr>
          <a:xfrm>
            <a:off x="1881188" y="1285876"/>
            <a:ext cx="6324233" cy="5210099"/>
          </a:xfrm>
          <a:prstGeom prst="rect">
            <a:avLst/>
          </a:prstGeom>
        </p:spPr>
        <p:txBody>
          <a:bodyPr/>
          <a:lstStyle/>
          <a:p>
            <a:pPr>
              <a:spcBef>
                <a:spcPts val="703"/>
              </a:spcBef>
              <a:defRPr sz="1800">
                <a:solidFill>
                  <a:srgbClr val="000000"/>
                </a:solidFill>
              </a:defRPr>
            </a:pPr>
            <a:r>
              <a:rPr sz="1547" b="1"/>
              <a:t>SL_COMB2FEL is a five-years experiment proposal</a:t>
            </a:r>
            <a:r>
              <a:rPr sz="1547"/>
              <a:t> (2019-2023), aiming at</a:t>
            </a:r>
          </a:p>
          <a:p>
            <a:pPr lvl="1">
              <a:spcBef>
                <a:spcPts val="703"/>
              </a:spcBef>
              <a:defRPr sz="1800">
                <a:solidFill>
                  <a:srgbClr val="000000"/>
                </a:solidFill>
              </a:defRPr>
            </a:pPr>
            <a:r>
              <a:rPr sz="1547"/>
              <a:t>Demonstration of high quality of PWFA-electron beam through the final </a:t>
            </a:r>
            <a:r>
              <a:rPr sz="1547" b="1"/>
              <a:t>measurement of the FEL gain curve</a:t>
            </a:r>
            <a:endParaRPr sz="1547"/>
          </a:p>
          <a:p>
            <a:pPr lvl="2">
              <a:spcBef>
                <a:spcPts val="703"/>
              </a:spcBef>
              <a:defRPr sz="1800">
                <a:solidFill>
                  <a:srgbClr val="000000"/>
                </a:solidFill>
              </a:defRPr>
            </a:pPr>
            <a:r>
              <a:rPr sz="1547"/>
              <a:t>Great effort on the transport and matching from plasma to the undulator</a:t>
            </a:r>
          </a:p>
          <a:p>
            <a:pPr lvl="1">
              <a:spcBef>
                <a:spcPts val="703"/>
              </a:spcBef>
              <a:defRPr sz="1800">
                <a:solidFill>
                  <a:srgbClr val="000000"/>
                </a:solidFill>
              </a:defRPr>
            </a:pPr>
            <a:r>
              <a:rPr sz="1547" b="1"/>
              <a:t>Miniaturization</a:t>
            </a:r>
            <a:r>
              <a:rPr sz="1547"/>
              <a:t> of ancillary components to move towards a </a:t>
            </a:r>
            <a:r>
              <a:rPr sz="1547" b="1"/>
              <a:t>compact facility</a:t>
            </a:r>
            <a:endParaRPr sz="1547"/>
          </a:p>
          <a:p>
            <a:pPr lvl="2">
              <a:spcBef>
                <a:spcPts val="703"/>
              </a:spcBef>
              <a:defRPr sz="1800">
                <a:solidFill>
                  <a:srgbClr val="000000"/>
                </a:solidFill>
              </a:defRPr>
            </a:pPr>
            <a:r>
              <a:rPr sz="1547"/>
              <a:t>accelerating modules, diagnostics, measurement stations, beam position monitors, ..</a:t>
            </a:r>
          </a:p>
          <a:p>
            <a:pPr lvl="1">
              <a:spcBef>
                <a:spcPts val="703"/>
              </a:spcBef>
              <a:defRPr sz="1800">
                <a:solidFill>
                  <a:srgbClr val="000000"/>
                </a:solidFill>
              </a:defRPr>
            </a:pPr>
            <a:r>
              <a:rPr sz="1547" b="1"/>
              <a:t>R&amp;D on diagnostics</a:t>
            </a:r>
          </a:p>
          <a:p>
            <a:pPr>
              <a:spcBef>
                <a:spcPts val="703"/>
              </a:spcBef>
              <a:defRPr sz="1800">
                <a:solidFill>
                  <a:srgbClr val="000000"/>
                </a:solidFill>
              </a:defRPr>
            </a:pPr>
            <a:r>
              <a:rPr sz="1547" b="1"/>
              <a:t>Path towards EuPRAXIA@SPARC_LAB test user facility</a:t>
            </a:r>
          </a:p>
          <a:p>
            <a:pPr lvl="1">
              <a:spcBef>
                <a:spcPts val="703"/>
              </a:spcBef>
              <a:defRPr sz="1800">
                <a:solidFill>
                  <a:srgbClr val="000000"/>
                </a:solidFill>
              </a:defRPr>
            </a:pPr>
            <a:r>
              <a:rPr sz="1547"/>
              <a:t>EuPRAXIA (“European Plasma Research Accelerator with eXcellence In Applications”) </a:t>
            </a:r>
          </a:p>
          <a:p>
            <a:pPr lvl="2">
              <a:spcBef>
                <a:spcPts val="703"/>
              </a:spcBef>
              <a:defRPr sz="1800">
                <a:solidFill>
                  <a:srgbClr val="000000"/>
                </a:solidFill>
              </a:defRPr>
            </a:pPr>
            <a:r>
              <a:rPr sz="1547"/>
              <a:t>Horizon 2020 Design Study dedicated                                     to the feasibility study of a </a:t>
            </a:r>
            <a:r>
              <a:rPr sz="1547" b="1"/>
              <a:t>plasma-based</a:t>
            </a:r>
            <a:r>
              <a:rPr sz="1547"/>
              <a:t>                                  user </a:t>
            </a:r>
            <a:r>
              <a:rPr sz="1547" b="1"/>
              <a:t>facility</a:t>
            </a:r>
          </a:p>
        </p:txBody>
      </p:sp>
      <p:grpSp>
        <p:nvGrpSpPr>
          <p:cNvPr id="225" name="Group 225"/>
          <p:cNvGrpSpPr/>
          <p:nvPr/>
        </p:nvGrpSpPr>
        <p:grpSpPr>
          <a:xfrm>
            <a:off x="7834806" y="4674614"/>
            <a:ext cx="2785170" cy="1363853"/>
            <a:chOff x="-127000" y="-88900"/>
            <a:chExt cx="3961128" cy="1939700"/>
          </a:xfrm>
        </p:grpSpPr>
        <p:pic>
          <p:nvPicPr>
            <p:cNvPr id="224" name="pasted-image.png"/>
            <p:cNvPicPr/>
            <p:nvPr/>
          </p:nvPicPr>
          <p:blipFill>
            <a:blip r:embed="rId2"/>
            <a:stretch>
              <a:fillRect/>
            </a:stretch>
          </p:blipFill>
          <p:spPr>
            <a:xfrm>
              <a:off x="0" y="0"/>
              <a:ext cx="3707129" cy="1609501"/>
            </a:xfrm>
            <a:prstGeom prst="rect">
              <a:avLst/>
            </a:prstGeom>
            <a:ln>
              <a:noFill/>
            </a:ln>
            <a:effectLst/>
          </p:spPr>
        </p:pic>
        <p:pic>
          <p:nvPicPr>
            <p:cNvPr id="223" name="Picture 222"/>
            <p:cNvPicPr/>
            <p:nvPr/>
          </p:nvPicPr>
          <p:blipFill>
            <a:blip r:embed="rId3"/>
            <a:stretch>
              <a:fillRect/>
            </a:stretch>
          </p:blipFill>
          <p:spPr>
            <a:xfrm>
              <a:off x="-127000" y="-88900"/>
              <a:ext cx="3961129" cy="1939701"/>
            </a:xfrm>
            <a:prstGeom prst="rect">
              <a:avLst/>
            </a:prstGeom>
            <a:effectLst/>
          </p:spPr>
        </p:pic>
      </p:grpSp>
      <p:grpSp>
        <p:nvGrpSpPr>
          <p:cNvPr id="228" name="Group 228"/>
          <p:cNvGrpSpPr/>
          <p:nvPr/>
        </p:nvGrpSpPr>
        <p:grpSpPr>
          <a:xfrm>
            <a:off x="6496486" y="5414445"/>
            <a:ext cx="1630750" cy="1238164"/>
            <a:chOff x="-127000" y="-88900"/>
            <a:chExt cx="2319287" cy="1760942"/>
          </a:xfrm>
        </p:grpSpPr>
        <p:pic>
          <p:nvPicPr>
            <p:cNvPr id="227" name="pasted-image.png"/>
            <p:cNvPicPr/>
            <p:nvPr/>
          </p:nvPicPr>
          <p:blipFill>
            <a:blip r:embed="rId4"/>
            <a:stretch>
              <a:fillRect/>
            </a:stretch>
          </p:blipFill>
          <p:spPr>
            <a:xfrm>
              <a:off x="0" y="0"/>
              <a:ext cx="2065288" cy="1430743"/>
            </a:xfrm>
            <a:prstGeom prst="rect">
              <a:avLst/>
            </a:prstGeom>
            <a:ln>
              <a:noFill/>
            </a:ln>
            <a:effectLst/>
          </p:spPr>
        </p:pic>
        <p:pic>
          <p:nvPicPr>
            <p:cNvPr id="226" name="Picture 225"/>
            <p:cNvPicPr/>
            <p:nvPr/>
          </p:nvPicPr>
          <p:blipFill>
            <a:blip r:embed="rId5"/>
            <a:stretch>
              <a:fillRect/>
            </a:stretch>
          </p:blipFill>
          <p:spPr>
            <a:xfrm>
              <a:off x="-127000" y="-88900"/>
              <a:ext cx="2319288" cy="1760943"/>
            </a:xfrm>
            <a:prstGeom prst="rect">
              <a:avLst/>
            </a:prstGeom>
            <a:effectLst/>
          </p:spPr>
        </p:pic>
      </p:grpSp>
      <p:pic>
        <p:nvPicPr>
          <p:cNvPr id="229" name="pasted-image.pdf"/>
          <p:cNvPicPr/>
          <p:nvPr/>
        </p:nvPicPr>
        <p:blipFill>
          <a:blip r:embed="rId6"/>
          <a:stretch>
            <a:fillRect/>
          </a:stretch>
        </p:blipFill>
        <p:spPr>
          <a:xfrm>
            <a:off x="8200607" y="1870037"/>
            <a:ext cx="2370280" cy="1485376"/>
          </a:xfrm>
          <a:prstGeom prst="rect">
            <a:avLst/>
          </a:prstGeom>
          <a:ln w="12700">
            <a:miter lim="400000"/>
          </a:ln>
        </p:spPr>
      </p:pic>
    </p:spTree>
    <p:extLst>
      <p:ext uri="{BB962C8B-B14F-4D97-AF65-F5344CB8AC3E}">
        <p14:creationId xmlns:p14="http://schemas.microsoft.com/office/powerpoint/2010/main" val="369049551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title"/>
          </p:nvPr>
        </p:nvSpPr>
        <p:spPr>
          <a:prstGeom prst="rect">
            <a:avLst/>
          </a:prstGeom>
        </p:spPr>
        <p:txBody>
          <a:bodyPr/>
          <a:lstStyle/>
          <a:p>
            <a:pPr lvl="0">
              <a:defRPr sz="1800">
                <a:solidFill>
                  <a:srgbClr val="000000"/>
                </a:solidFill>
              </a:defRPr>
            </a:pPr>
            <a:r>
              <a:t>Description of the Activity</a:t>
            </a:r>
          </a:p>
        </p:txBody>
      </p:sp>
      <p:sp>
        <p:nvSpPr>
          <p:cNvPr id="232" name="Shape 232"/>
          <p:cNvSpPr>
            <a:spLocks noGrp="1"/>
          </p:cNvSpPr>
          <p:nvPr>
            <p:ph type="body" idx="1"/>
          </p:nvPr>
        </p:nvSpPr>
        <p:spPr>
          <a:xfrm>
            <a:off x="1881188" y="1279522"/>
            <a:ext cx="8429625" cy="5100182"/>
          </a:xfrm>
          <a:prstGeom prst="rect">
            <a:avLst/>
          </a:prstGeom>
        </p:spPr>
        <p:txBody>
          <a:bodyPr/>
          <a:lstStyle/>
          <a:p>
            <a:pPr marL="181713" indent="-181713" defTabSz="225913">
              <a:spcBef>
                <a:spcPts val="914"/>
              </a:spcBef>
              <a:defRPr sz="1800">
                <a:solidFill>
                  <a:srgbClr val="000000"/>
                </a:solidFill>
              </a:defRPr>
            </a:pPr>
            <a:r>
              <a:rPr sz="1392" b="1"/>
              <a:t>Start-to-end simulations</a:t>
            </a:r>
            <a:r>
              <a:rPr sz="1392"/>
              <a:t> (from cathode to undulator exit) =&gt; LNF, Mi</a:t>
            </a:r>
          </a:p>
          <a:p>
            <a:pPr marL="363425" lvl="1" indent="-181713" defTabSz="225913">
              <a:spcBef>
                <a:spcPts val="914"/>
              </a:spcBef>
              <a:defRPr sz="1800">
                <a:solidFill>
                  <a:srgbClr val="000000"/>
                </a:solidFill>
              </a:defRPr>
            </a:pPr>
            <a:r>
              <a:rPr sz="1392"/>
              <a:t>study of </a:t>
            </a:r>
            <a:r>
              <a:rPr sz="1392" b="1"/>
              <a:t>plasma ramps</a:t>
            </a:r>
            <a:r>
              <a:rPr sz="1392"/>
              <a:t> and </a:t>
            </a:r>
            <a:r>
              <a:rPr sz="1392" b="1"/>
              <a:t>real plasma density</a:t>
            </a:r>
            <a:r>
              <a:rPr sz="1392"/>
              <a:t> profile</a:t>
            </a:r>
          </a:p>
          <a:p>
            <a:pPr marL="363425" lvl="1" indent="-181713" defTabSz="225913">
              <a:spcBef>
                <a:spcPts val="914"/>
              </a:spcBef>
              <a:defRPr sz="1800">
                <a:solidFill>
                  <a:srgbClr val="000000"/>
                </a:solidFill>
              </a:defRPr>
            </a:pPr>
            <a:r>
              <a:rPr sz="1392"/>
              <a:t>study and design of the </a:t>
            </a:r>
            <a:r>
              <a:rPr sz="1392" b="1"/>
              <a:t>transfer line from the plasma exit to the undulator</a:t>
            </a:r>
            <a:endParaRPr sz="1392"/>
          </a:p>
          <a:p>
            <a:pPr marL="181713" indent="-181713" defTabSz="225913">
              <a:spcBef>
                <a:spcPts val="914"/>
              </a:spcBef>
              <a:defRPr sz="1800">
                <a:solidFill>
                  <a:srgbClr val="000000"/>
                </a:solidFill>
              </a:defRPr>
            </a:pPr>
            <a:r>
              <a:rPr sz="1392" b="1"/>
              <a:t>Impact of hydrogen gas flow on the copper photo-cathode Quantum Efficiency</a:t>
            </a:r>
          </a:p>
          <a:p>
            <a:pPr marL="363425" lvl="1" indent="-181713" defTabSz="225913">
              <a:spcBef>
                <a:spcPts val="914"/>
              </a:spcBef>
              <a:defRPr sz="1800">
                <a:solidFill>
                  <a:srgbClr val="000000"/>
                </a:solidFill>
              </a:defRPr>
            </a:pPr>
            <a:r>
              <a:rPr sz="1392"/>
              <a:t>Single layer graphene deposition =&gt; Le, LNF</a:t>
            </a:r>
          </a:p>
          <a:p>
            <a:pPr marL="181713" indent="-181713" defTabSz="225913">
              <a:spcBef>
                <a:spcPts val="914"/>
              </a:spcBef>
              <a:defRPr sz="1800">
                <a:solidFill>
                  <a:srgbClr val="000000"/>
                </a:solidFill>
              </a:defRPr>
            </a:pPr>
            <a:r>
              <a:rPr sz="1392"/>
              <a:t>Extraction transfer line up to the measurement station and to the undulator =&gt; LNF, Na</a:t>
            </a:r>
          </a:p>
          <a:p>
            <a:pPr marL="363425" lvl="1" indent="-181713" defTabSz="225913">
              <a:spcBef>
                <a:spcPts val="914"/>
              </a:spcBef>
              <a:defRPr sz="1800">
                <a:solidFill>
                  <a:srgbClr val="000000"/>
                </a:solidFill>
              </a:defRPr>
            </a:pPr>
            <a:r>
              <a:rPr sz="1392" b="1"/>
              <a:t>Driver removal</a:t>
            </a:r>
          </a:p>
          <a:p>
            <a:pPr marL="545138" lvl="2" indent="-181713" defTabSz="225913">
              <a:spcBef>
                <a:spcPts val="914"/>
              </a:spcBef>
              <a:defRPr sz="1800">
                <a:solidFill>
                  <a:srgbClr val="000000"/>
                </a:solidFill>
              </a:defRPr>
            </a:pPr>
            <a:r>
              <a:rPr sz="1392"/>
              <a:t>Study of effects of electron scattering in the gas, the effect on the emittance growth and the resulting dose irradiated  </a:t>
            </a:r>
          </a:p>
          <a:p>
            <a:pPr marL="363425" lvl="1" indent="-181713" defTabSz="225913">
              <a:spcBef>
                <a:spcPts val="914"/>
              </a:spcBef>
              <a:defRPr sz="1800">
                <a:solidFill>
                  <a:srgbClr val="000000"/>
                </a:solidFill>
              </a:defRPr>
            </a:pPr>
            <a:r>
              <a:rPr sz="1392"/>
              <a:t>Plasma lenses (instead of permanent magnet quadrupoles, PMQ) for the injection and the extraction, from the plasma accelerating module to gently focus and capture the accelerated beam</a:t>
            </a:r>
          </a:p>
          <a:p>
            <a:pPr marL="181713" indent="-181713" defTabSz="225913">
              <a:spcBef>
                <a:spcPts val="914"/>
              </a:spcBef>
              <a:defRPr sz="1800">
                <a:solidFill>
                  <a:srgbClr val="000000"/>
                </a:solidFill>
              </a:defRPr>
            </a:pPr>
            <a:r>
              <a:rPr sz="1392"/>
              <a:t>Demonstration (with measurements) of the high quality of the accelerated beams =&gt; LNF, RM2</a:t>
            </a:r>
          </a:p>
          <a:p>
            <a:pPr marL="363425" lvl="1" indent="-181713" defTabSz="225913">
              <a:spcBef>
                <a:spcPts val="914"/>
              </a:spcBef>
              <a:defRPr sz="1800">
                <a:solidFill>
                  <a:srgbClr val="000000"/>
                </a:solidFill>
              </a:defRPr>
            </a:pPr>
            <a:r>
              <a:rPr sz="1392" b="1"/>
              <a:t>single shot diagnostics</a:t>
            </a:r>
            <a:r>
              <a:rPr sz="1392"/>
              <a:t> for bunch length and transverse emittance</a:t>
            </a:r>
          </a:p>
          <a:p>
            <a:pPr marL="181713" indent="-181713" defTabSz="225913">
              <a:spcBef>
                <a:spcPts val="914"/>
              </a:spcBef>
              <a:defRPr sz="1800">
                <a:solidFill>
                  <a:srgbClr val="000000"/>
                </a:solidFill>
              </a:defRPr>
            </a:pPr>
            <a:r>
              <a:rPr sz="1392"/>
              <a:t>Development of </a:t>
            </a:r>
            <a:r>
              <a:rPr sz="1392" b="1"/>
              <a:t>advanced alignment tools</a:t>
            </a:r>
            <a:r>
              <a:rPr sz="1392"/>
              <a:t> =&gt; LNF, RM1</a:t>
            </a:r>
          </a:p>
          <a:p>
            <a:pPr marL="363425" lvl="1" indent="-181713" defTabSz="225913">
              <a:spcBef>
                <a:spcPts val="914"/>
              </a:spcBef>
              <a:defRPr sz="1800">
                <a:solidFill>
                  <a:srgbClr val="000000"/>
                </a:solidFill>
              </a:defRPr>
            </a:pPr>
            <a:r>
              <a:rPr sz="1392"/>
              <a:t>Test bench for X-band integrated beam position monitor (BPM)</a:t>
            </a:r>
          </a:p>
        </p:txBody>
      </p:sp>
    </p:spTree>
    <p:extLst>
      <p:ext uri="{BB962C8B-B14F-4D97-AF65-F5344CB8AC3E}">
        <p14:creationId xmlns:p14="http://schemas.microsoft.com/office/powerpoint/2010/main" val="11417357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811A2F-327A-394D-9620-9D4BE9579ECE}"/>
              </a:ext>
            </a:extLst>
          </p:cNvPr>
          <p:cNvSpPr>
            <a:spLocks noGrp="1"/>
          </p:cNvSpPr>
          <p:nvPr>
            <p:ph type="title"/>
          </p:nvPr>
        </p:nvSpPr>
        <p:spPr/>
        <p:txBody>
          <a:bodyPr/>
          <a:lstStyle/>
          <a:p>
            <a:r>
              <a:rPr lang="it-IT" dirty="0"/>
              <a:t>Detectors</a:t>
            </a:r>
          </a:p>
        </p:txBody>
      </p:sp>
    </p:spTree>
    <p:extLst>
      <p:ext uri="{BB962C8B-B14F-4D97-AF65-F5344CB8AC3E}">
        <p14:creationId xmlns:p14="http://schemas.microsoft.com/office/powerpoint/2010/main" val="147270190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title"/>
          </p:nvPr>
        </p:nvSpPr>
        <p:spPr>
          <a:prstGeom prst="rect">
            <a:avLst/>
          </a:prstGeom>
        </p:spPr>
        <p:txBody>
          <a:bodyPr/>
          <a:lstStyle/>
          <a:p>
            <a:pPr lvl="0">
              <a:defRPr sz="1800">
                <a:solidFill>
                  <a:srgbClr val="000000"/>
                </a:solidFill>
              </a:defRPr>
            </a:pPr>
            <a:r>
              <a:t>Achievements in 2020</a:t>
            </a:r>
          </a:p>
        </p:txBody>
      </p:sp>
      <p:sp>
        <p:nvSpPr>
          <p:cNvPr id="257" name="Shape 257"/>
          <p:cNvSpPr>
            <a:spLocks noGrp="1"/>
          </p:cNvSpPr>
          <p:nvPr>
            <p:ph type="body" idx="1"/>
          </p:nvPr>
        </p:nvSpPr>
        <p:spPr>
          <a:xfrm>
            <a:off x="1881188" y="1218247"/>
            <a:ext cx="8429625" cy="508163"/>
          </a:xfrm>
          <a:prstGeom prst="rect">
            <a:avLst/>
          </a:prstGeom>
        </p:spPr>
        <p:txBody>
          <a:bodyPr>
            <a:normAutofit/>
          </a:bodyPr>
          <a:lstStyle>
            <a:lvl1pPr marL="469900" indent="-469900">
              <a:spcBef>
                <a:spcPts val="1000"/>
              </a:spcBef>
              <a:defRPr sz="2600"/>
            </a:lvl1pPr>
          </a:lstStyle>
          <a:p>
            <a:pPr lvl="0">
              <a:defRPr sz="1800">
                <a:solidFill>
                  <a:srgbClr val="000000"/>
                </a:solidFill>
              </a:defRPr>
            </a:pPr>
            <a:r>
              <a:rPr sz="1406" dirty="0"/>
              <a:t>Energy spread reduction in the beam driven PWFA experiment </a:t>
            </a:r>
          </a:p>
        </p:txBody>
      </p:sp>
      <p:sp>
        <p:nvSpPr>
          <p:cNvPr id="258" name="Shape 258"/>
          <p:cNvSpPr/>
          <p:nvPr/>
        </p:nvSpPr>
        <p:spPr>
          <a:xfrm>
            <a:off x="6865735" y="944892"/>
            <a:ext cx="2032608" cy="259623"/>
          </a:xfrm>
          <a:prstGeom prst="rect">
            <a:avLst/>
          </a:prstGeom>
          <a:gradFill>
            <a:gsLst>
              <a:gs pos="0">
                <a:srgbClr val="6C7C4E"/>
              </a:gs>
              <a:gs pos="100000">
                <a:srgbClr val="C5D07C"/>
              </a:gs>
            </a:gsLst>
            <a:lin ang="5400000"/>
          </a:gra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800">
                <a:solidFill>
                  <a:srgbClr val="FFFFFF"/>
                </a:solidFill>
                <a:effectLst>
                  <a:outerShdw blurRad="25400" dist="33948" dir="2700000" rotWithShape="0">
                    <a:srgbClr val="3B3936"/>
                  </a:outerShdw>
                </a:effectLst>
              </a:defRPr>
            </a:lvl1pPr>
          </a:lstStyle>
          <a:p>
            <a:pPr algn="ctr" defTabSz="410751" hangingPunct="1">
              <a:lnSpc>
                <a:spcPct val="100000"/>
              </a:lnSpc>
              <a:spcBef>
                <a:spcPts val="0"/>
              </a:spcBef>
              <a:defRPr sz="1800">
                <a:solidFill>
                  <a:srgbClr val="000000"/>
                </a:solidFill>
                <a:effectLst/>
              </a:defRPr>
            </a:pPr>
            <a:r>
              <a:rPr sz="1687" b="1" spc="0" dirty="0">
                <a:latin typeface="Palatino"/>
                <a:ea typeface="Palatino"/>
                <a:sym typeface="Palatino"/>
              </a:rPr>
              <a:t>Experimental results</a:t>
            </a:r>
          </a:p>
        </p:txBody>
      </p:sp>
      <p:pic>
        <p:nvPicPr>
          <p:cNvPr id="259" name="pasted-image.png"/>
          <p:cNvPicPr/>
          <p:nvPr/>
        </p:nvPicPr>
        <p:blipFill>
          <a:blip r:embed="rId2"/>
          <a:stretch>
            <a:fillRect/>
          </a:stretch>
        </p:blipFill>
        <p:spPr>
          <a:xfrm>
            <a:off x="2131219" y="1586118"/>
            <a:ext cx="3134788" cy="2830270"/>
          </a:xfrm>
          <a:prstGeom prst="rect">
            <a:avLst/>
          </a:prstGeom>
          <a:ln w="12700">
            <a:miter lim="400000"/>
          </a:ln>
        </p:spPr>
      </p:pic>
      <p:grpSp>
        <p:nvGrpSpPr>
          <p:cNvPr id="262" name="Group 262"/>
          <p:cNvGrpSpPr/>
          <p:nvPr/>
        </p:nvGrpSpPr>
        <p:grpSpPr>
          <a:xfrm rot="16200000">
            <a:off x="341210" y="2612628"/>
            <a:ext cx="2898229" cy="303611"/>
            <a:chOff x="-103275" y="-19050"/>
            <a:chExt cx="4121923" cy="431801"/>
          </a:xfrm>
        </p:grpSpPr>
        <p:sp>
          <p:nvSpPr>
            <p:cNvPr id="261" name="Shape 261"/>
            <p:cNvSpPr/>
            <p:nvPr/>
          </p:nvSpPr>
          <p:spPr>
            <a:xfrm>
              <a:off x="-103275" y="73741"/>
              <a:ext cx="4121923" cy="246220"/>
            </a:xfrm>
            <a:prstGeom prst="rect">
              <a:avLst/>
            </a:prstGeom>
            <a:noFill/>
            <a:ln w="19050" cmpd="sng">
              <a:solidFill>
                <a:schemeClr val="tx1"/>
              </a:solidFill>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defRPr sz="1600" i="1"/>
              </a:lvl1pPr>
            </a:lstStyle>
            <a:p>
              <a:pPr algn="ctr" defTabSz="410751" hangingPunct="1">
                <a:lnSpc>
                  <a:spcPct val="100000"/>
                </a:lnSpc>
                <a:spcBef>
                  <a:spcPts val="0"/>
                </a:spcBef>
                <a:defRPr sz="1800" i="0">
                  <a:solidFill>
                    <a:srgbClr val="000000"/>
                  </a:solidFill>
                </a:defRPr>
              </a:pPr>
              <a:r>
                <a:rPr sz="1125" spc="0">
                  <a:solidFill>
                    <a:srgbClr val="414141"/>
                  </a:solidFill>
                  <a:latin typeface="Palatino"/>
                  <a:ea typeface="Palatino"/>
                  <a:sym typeface="Palatino"/>
                </a:rPr>
                <a:t>R. Pompili et al., submitted to Nature Physics</a:t>
              </a:r>
            </a:p>
          </p:txBody>
        </p:sp>
        <p:pic>
          <p:nvPicPr>
            <p:cNvPr id="260" name="Picture 259"/>
            <p:cNvPicPr/>
            <p:nvPr/>
          </p:nvPicPr>
          <p:blipFill>
            <a:blip r:embed="rId3"/>
            <a:stretch>
              <a:fillRect/>
            </a:stretch>
          </p:blipFill>
          <p:spPr>
            <a:xfrm>
              <a:off x="-19050" y="-19050"/>
              <a:ext cx="3953471" cy="431801"/>
            </a:xfrm>
            <a:prstGeom prst="rect">
              <a:avLst/>
            </a:prstGeom>
            <a:ln w="19050" cmpd="sng">
              <a:solidFill>
                <a:schemeClr val="tx1"/>
              </a:solidFill>
            </a:ln>
            <a:effectLst/>
          </p:spPr>
        </p:pic>
      </p:grpSp>
      <p:graphicFrame>
        <p:nvGraphicFramePr>
          <p:cNvPr id="263" name="Table 263"/>
          <p:cNvGraphicFramePr/>
          <p:nvPr/>
        </p:nvGraphicFramePr>
        <p:xfrm>
          <a:off x="5545556" y="1707117"/>
          <a:ext cx="4765257" cy="1874283"/>
        </p:xfrm>
        <a:graphic>
          <a:graphicData uri="http://schemas.openxmlformats.org/drawingml/2006/table">
            <a:tbl>
              <a:tblPr firstRow="1">
                <a:tableStyleId>{CF821DB8-F4EB-4A41-A1BA-3FCAFE7338EE}</a:tableStyleId>
              </a:tblPr>
              <a:tblGrid>
                <a:gridCol w="1667618">
                  <a:extLst>
                    <a:ext uri="{9D8B030D-6E8A-4147-A177-3AD203B41FA5}">
                      <a16:colId xmlns:a16="http://schemas.microsoft.com/office/drawing/2014/main" val="20000"/>
                    </a:ext>
                  </a:extLst>
                </a:gridCol>
                <a:gridCol w="655300">
                  <a:extLst>
                    <a:ext uri="{9D8B030D-6E8A-4147-A177-3AD203B41FA5}">
                      <a16:colId xmlns:a16="http://schemas.microsoft.com/office/drawing/2014/main" val="20001"/>
                    </a:ext>
                  </a:extLst>
                </a:gridCol>
                <a:gridCol w="866637">
                  <a:extLst>
                    <a:ext uri="{9D8B030D-6E8A-4147-A177-3AD203B41FA5}">
                      <a16:colId xmlns:a16="http://schemas.microsoft.com/office/drawing/2014/main" val="20002"/>
                    </a:ext>
                  </a:extLst>
                </a:gridCol>
                <a:gridCol w="1575702">
                  <a:extLst>
                    <a:ext uri="{9D8B030D-6E8A-4147-A177-3AD203B41FA5}">
                      <a16:colId xmlns:a16="http://schemas.microsoft.com/office/drawing/2014/main" val="20003"/>
                    </a:ext>
                  </a:extLst>
                </a:gridCol>
              </a:tblGrid>
              <a:tr h="472417">
                <a:tc>
                  <a:txBody>
                    <a:bodyPr/>
                    <a:lstStyle/>
                    <a:p>
                      <a:pPr lvl="0" defTabSz="914400">
                        <a:tabLst>
                          <a:tab pos="1181100" algn="l"/>
                        </a:tabLst>
                        <a:defRPr>
                          <a:effectLst>
                            <a:outerShdw blurRad="25400" dist="33948" dir="2388334" rotWithShape="0">
                              <a:srgbClr val="3B3936">
                                <a:alpha val="79310"/>
                              </a:srgbClr>
                            </a:outerShdw>
                          </a:effectLst>
                        </a:defRPr>
                      </a:pPr>
                      <a:endParaRPr sz="1300" dirty="0"/>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Driver</a:t>
                      </a:r>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Witness</a:t>
                      </a:r>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Plasma-accelerated witness</a:t>
                      </a:r>
                    </a:p>
                  </a:txBody>
                  <a:tcPr marL="35719" marR="35719" marT="35719" marB="35719" anchor="ctr" horzOverflow="overflow"/>
                </a:tc>
                <a:extLst>
                  <a:ext uri="{0D108BD9-81ED-4DB2-BD59-A6C34878D82A}">
                    <a16:rowId xmlns:a16="http://schemas.microsoft.com/office/drawing/2014/main" val="10000"/>
                  </a:ext>
                </a:extLst>
              </a:tr>
              <a:tr h="302347">
                <a:tc>
                  <a:txBody>
                    <a:bodyPr/>
                    <a:lstStyle/>
                    <a:p>
                      <a:pPr lvl="0" defTabSz="914400">
                        <a:defRPr>
                          <a:solidFill>
                            <a:srgbClr val="000000"/>
                          </a:solidFill>
                        </a:defRPr>
                      </a:pPr>
                      <a:r>
                        <a:rPr sz="1300" dirty="0">
                          <a:solidFill>
                            <a:srgbClr val="FFFFFF"/>
                          </a:solidFill>
                        </a:rPr>
                        <a:t>Energy (MeV)</a:t>
                      </a:r>
                    </a:p>
                  </a:txBody>
                  <a:tcPr marL="35719" marR="35719" marT="35719" marB="35719" anchor="ctr" horzOverflow="overflow">
                    <a:lnL w="12700">
                      <a:miter lim="400000"/>
                    </a:lnL>
                    <a:solidFill>
                      <a:srgbClr val="496392"/>
                    </a:solidFill>
                  </a:tcPr>
                </a:tc>
                <a:tc>
                  <a:txBody>
                    <a:bodyPr/>
                    <a:lstStyle/>
                    <a:p>
                      <a:pPr lvl="0" defTabSz="914400">
                        <a:defRPr>
                          <a:solidFill>
                            <a:srgbClr val="000000"/>
                          </a:solidFill>
                        </a:defRPr>
                      </a:pPr>
                      <a:r>
                        <a:rPr sz="1300">
                          <a:solidFill>
                            <a:srgbClr val="414141"/>
                          </a:solidFill>
                        </a:rPr>
                        <a:t>89.5</a:t>
                      </a:r>
                    </a:p>
                  </a:txBody>
                  <a:tcPr marL="35719" marR="35719" marT="35719" marB="35719" anchor="ctr" horzOverflow="overflow"/>
                </a:tc>
                <a:tc>
                  <a:txBody>
                    <a:bodyPr/>
                    <a:lstStyle/>
                    <a:p>
                      <a:pPr lvl="0" defTabSz="914400">
                        <a:defRPr>
                          <a:solidFill>
                            <a:srgbClr val="000000"/>
                          </a:solidFill>
                        </a:defRPr>
                      </a:pPr>
                      <a:r>
                        <a:rPr sz="1300">
                          <a:solidFill>
                            <a:srgbClr val="414141"/>
                          </a:solidFill>
                        </a:rPr>
                        <a:t>89.1</a:t>
                      </a:r>
                    </a:p>
                  </a:txBody>
                  <a:tcPr marL="35719" marR="35719" marT="35719" marB="35719" anchor="ctr" horzOverflow="overflow"/>
                </a:tc>
                <a:tc>
                  <a:txBody>
                    <a:bodyPr/>
                    <a:lstStyle/>
                    <a:p>
                      <a:pPr lvl="0" defTabSz="914400">
                        <a:defRPr>
                          <a:solidFill>
                            <a:srgbClr val="000000"/>
                          </a:solidFill>
                        </a:defRPr>
                      </a:pPr>
                      <a:r>
                        <a:rPr sz="1300">
                          <a:solidFill>
                            <a:srgbClr val="414141"/>
                          </a:solidFill>
                        </a:rPr>
                        <a:t>95.6</a:t>
                      </a:r>
                    </a:p>
                  </a:txBody>
                  <a:tcPr marL="35719" marR="35719" marT="35719" marB="35719" anchor="ctr" horzOverflow="overflow">
                    <a:lnR w="12700">
                      <a:miter lim="400000"/>
                    </a:lnR>
                  </a:tcPr>
                </a:tc>
                <a:extLst>
                  <a:ext uri="{0D108BD9-81ED-4DB2-BD59-A6C34878D82A}">
                    <a16:rowId xmlns:a16="http://schemas.microsoft.com/office/drawing/2014/main" val="10001"/>
                  </a:ext>
                </a:extLst>
              </a:tr>
              <a:tr h="275925">
                <a:tc>
                  <a:txBody>
                    <a:bodyPr/>
                    <a:lstStyle/>
                    <a:p>
                      <a:pPr lvl="0" defTabSz="914400">
                        <a:defRPr>
                          <a:solidFill>
                            <a:srgbClr val="000000"/>
                          </a:solidFill>
                        </a:defRPr>
                      </a:pPr>
                      <a:r>
                        <a:rPr sz="1300" dirty="0">
                          <a:solidFill>
                            <a:srgbClr val="FFFFFF"/>
                          </a:solidFill>
                        </a:rPr>
                        <a:t>∆E/E (%)</a:t>
                      </a:r>
                    </a:p>
                  </a:txBody>
                  <a:tcPr marL="35719" marR="35719" marT="35719" marB="35719" anchor="ctr" horzOverflow="overflow">
                    <a:lnL w="12700">
                      <a:miter lim="400000"/>
                    </a:lnL>
                    <a:solidFill>
                      <a:srgbClr val="496392"/>
                    </a:solidFill>
                  </a:tcPr>
                </a:tc>
                <a:tc>
                  <a:txBody>
                    <a:bodyPr/>
                    <a:lstStyle/>
                    <a:p>
                      <a:pPr lvl="0" defTabSz="914400">
                        <a:defRPr>
                          <a:solidFill>
                            <a:srgbClr val="000000"/>
                          </a:solidFill>
                        </a:defRPr>
                      </a:pPr>
                      <a:r>
                        <a:rPr sz="1300" dirty="0">
                          <a:solidFill>
                            <a:srgbClr val="414141"/>
                          </a:solidFill>
                        </a:rPr>
                        <a:t>0.3</a:t>
                      </a:r>
                    </a:p>
                  </a:txBody>
                  <a:tcPr marL="35719" marR="35719" marT="35719" marB="35719" anchor="ctr" horzOverflow="overflow"/>
                </a:tc>
                <a:tc>
                  <a:txBody>
                    <a:bodyPr/>
                    <a:lstStyle/>
                    <a:p>
                      <a:pPr lvl="0" defTabSz="914400">
                        <a:defRPr>
                          <a:solidFill>
                            <a:srgbClr val="000000"/>
                          </a:solidFill>
                        </a:defRPr>
                      </a:pPr>
                      <a:r>
                        <a:rPr sz="1300">
                          <a:solidFill>
                            <a:srgbClr val="414141"/>
                          </a:solidFill>
                        </a:rPr>
                        <a:t>0.2</a:t>
                      </a:r>
                    </a:p>
                  </a:txBody>
                  <a:tcPr marL="35719" marR="35719" marT="35719" marB="35719" anchor="ctr" horzOverflow="overflow"/>
                </a:tc>
                <a:tc>
                  <a:txBody>
                    <a:bodyPr/>
                    <a:lstStyle/>
                    <a:p>
                      <a:pPr lvl="0" defTabSz="914400">
                        <a:defRPr>
                          <a:solidFill>
                            <a:srgbClr val="000000"/>
                          </a:solidFill>
                        </a:defRPr>
                      </a:pPr>
                      <a:r>
                        <a:rPr sz="1300">
                          <a:solidFill>
                            <a:srgbClr val="414141"/>
                          </a:solidFill>
                        </a:rPr>
                        <a:t>0.2</a:t>
                      </a:r>
                    </a:p>
                  </a:txBody>
                  <a:tcPr marL="35719" marR="35719" marT="35719" marB="35719" anchor="ctr" horzOverflow="overflow">
                    <a:lnR w="12700">
                      <a:miter lim="400000"/>
                    </a:lnR>
                  </a:tcPr>
                </a:tc>
                <a:extLst>
                  <a:ext uri="{0D108BD9-81ED-4DB2-BD59-A6C34878D82A}">
                    <a16:rowId xmlns:a16="http://schemas.microsoft.com/office/drawing/2014/main" val="10002"/>
                  </a:ext>
                </a:extLst>
              </a:tr>
              <a:tr h="275925">
                <a:tc>
                  <a:txBody>
                    <a:bodyPr/>
                    <a:lstStyle/>
                    <a:p>
                      <a:pPr lvl="0" defTabSz="914400">
                        <a:defRPr>
                          <a:solidFill>
                            <a:srgbClr val="000000"/>
                          </a:solidFill>
                        </a:defRPr>
                      </a:pPr>
                      <a:r>
                        <a:rPr sz="1300">
                          <a:solidFill>
                            <a:srgbClr val="FFFFFF"/>
                          </a:solidFill>
                        </a:rPr>
                        <a:t>ε</a:t>
                      </a:r>
                      <a:r>
                        <a:rPr sz="1300" baseline="-5999">
                          <a:solidFill>
                            <a:srgbClr val="FFFFFF"/>
                          </a:solidFill>
                        </a:rPr>
                        <a:t>nx,y</a:t>
                      </a:r>
                      <a:r>
                        <a:rPr sz="1300">
                          <a:solidFill>
                            <a:srgbClr val="FFFFFF"/>
                          </a:solidFill>
                        </a:rPr>
                        <a:t>(mm mrad)</a:t>
                      </a:r>
                    </a:p>
                  </a:txBody>
                  <a:tcPr marL="35719" marR="35719" marT="35719" marB="35719" anchor="ctr" horzOverflow="overflow">
                    <a:lnL w="12700">
                      <a:miter lim="400000"/>
                    </a:lnL>
                    <a:solidFill>
                      <a:srgbClr val="496392"/>
                    </a:solidFill>
                  </a:tcPr>
                </a:tc>
                <a:tc>
                  <a:txBody>
                    <a:bodyPr/>
                    <a:lstStyle/>
                    <a:p>
                      <a:pPr lvl="0" defTabSz="914400">
                        <a:defRPr>
                          <a:solidFill>
                            <a:srgbClr val="000000"/>
                          </a:solidFill>
                        </a:defRPr>
                      </a:pPr>
                      <a:r>
                        <a:rPr sz="1300">
                          <a:solidFill>
                            <a:srgbClr val="414141"/>
                          </a:solidFill>
                        </a:rPr>
                        <a:t>2.5</a:t>
                      </a:r>
                    </a:p>
                  </a:txBody>
                  <a:tcPr marL="35719" marR="35719" marT="35719" marB="35719" anchor="ctr" horzOverflow="overflow"/>
                </a:tc>
                <a:tc>
                  <a:txBody>
                    <a:bodyPr/>
                    <a:lstStyle/>
                    <a:p>
                      <a:pPr lvl="0" defTabSz="914400">
                        <a:defRPr>
                          <a:solidFill>
                            <a:srgbClr val="000000"/>
                          </a:solidFill>
                        </a:defRPr>
                      </a:pPr>
                      <a:r>
                        <a:rPr sz="1300">
                          <a:solidFill>
                            <a:srgbClr val="414141"/>
                          </a:solidFill>
                        </a:rPr>
                        <a:t>0.7</a:t>
                      </a:r>
                    </a:p>
                  </a:txBody>
                  <a:tcPr marL="35719" marR="35719" marT="35719" marB="35719" anchor="ctr" horzOverflow="overflow"/>
                </a:tc>
                <a:tc>
                  <a:txBody>
                    <a:bodyPr/>
                    <a:lstStyle/>
                    <a:p>
                      <a:pPr lvl="0" defTabSz="914400">
                        <a:defRPr>
                          <a:solidFill>
                            <a:srgbClr val="000000"/>
                          </a:solidFill>
                        </a:defRPr>
                      </a:pPr>
                      <a:r>
                        <a:rPr sz="1300">
                          <a:solidFill>
                            <a:srgbClr val="414141"/>
                          </a:solidFill>
                        </a:rPr>
                        <a:t>0.9</a:t>
                      </a:r>
                      <a:r>
                        <a:rPr sz="1300" b="1">
                          <a:solidFill>
                            <a:srgbClr val="414141"/>
                          </a:solidFill>
                        </a:rPr>
                        <a:t>*</a:t>
                      </a:r>
                    </a:p>
                  </a:txBody>
                  <a:tcPr marL="35719" marR="35719" marT="35719" marB="35719" anchor="ctr" horzOverflow="overflow">
                    <a:lnR w="12700">
                      <a:miter lim="400000"/>
                    </a:lnR>
                  </a:tcPr>
                </a:tc>
                <a:extLst>
                  <a:ext uri="{0D108BD9-81ED-4DB2-BD59-A6C34878D82A}">
                    <a16:rowId xmlns:a16="http://schemas.microsoft.com/office/drawing/2014/main" val="10003"/>
                  </a:ext>
                </a:extLst>
              </a:tr>
              <a:tr h="275925">
                <a:tc>
                  <a:txBody>
                    <a:bodyPr/>
                    <a:lstStyle/>
                    <a:p>
                      <a:pPr lvl="0" defTabSz="914400">
                        <a:defRPr>
                          <a:solidFill>
                            <a:srgbClr val="000000"/>
                          </a:solidFill>
                        </a:defRPr>
                      </a:pPr>
                      <a:r>
                        <a:rPr sz="1300">
                          <a:solidFill>
                            <a:srgbClr val="FFFFFF"/>
                          </a:solidFill>
                        </a:rPr>
                        <a:t>Q (pC)</a:t>
                      </a:r>
                    </a:p>
                  </a:txBody>
                  <a:tcPr marL="35719" marR="35719" marT="35719" marB="35719" anchor="ctr" horzOverflow="overflow">
                    <a:lnL w="12700">
                      <a:miter lim="400000"/>
                    </a:lnL>
                    <a:solidFill>
                      <a:srgbClr val="496392"/>
                    </a:solidFill>
                  </a:tcPr>
                </a:tc>
                <a:tc>
                  <a:txBody>
                    <a:bodyPr/>
                    <a:lstStyle/>
                    <a:p>
                      <a:pPr lvl="0" defTabSz="914400">
                        <a:defRPr>
                          <a:solidFill>
                            <a:srgbClr val="000000"/>
                          </a:solidFill>
                        </a:defRPr>
                      </a:pPr>
                      <a:r>
                        <a:rPr sz="1300">
                          <a:solidFill>
                            <a:srgbClr val="414141"/>
                          </a:solidFill>
                        </a:rPr>
                        <a:t>350</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20</a:t>
                      </a:r>
                    </a:p>
                  </a:txBody>
                  <a:tcPr marL="35719" marR="35719" marT="35719" marB="35719" anchor="ctr" horzOverflow="overflow"/>
                </a:tc>
                <a:tc>
                  <a:txBody>
                    <a:bodyPr/>
                    <a:lstStyle/>
                    <a:p>
                      <a:pPr lvl="0" defTabSz="914400">
                        <a:defRPr>
                          <a:solidFill>
                            <a:srgbClr val="000000"/>
                          </a:solidFill>
                        </a:defRPr>
                      </a:pPr>
                      <a:r>
                        <a:rPr sz="1300">
                          <a:solidFill>
                            <a:srgbClr val="414141"/>
                          </a:solidFill>
                        </a:rPr>
                        <a:t>20</a:t>
                      </a:r>
                    </a:p>
                  </a:txBody>
                  <a:tcPr marL="35719" marR="35719" marT="35719" marB="35719" anchor="ctr" horzOverflow="overflow">
                    <a:lnR w="12700">
                      <a:miter lim="400000"/>
                    </a:lnR>
                  </a:tcPr>
                </a:tc>
                <a:extLst>
                  <a:ext uri="{0D108BD9-81ED-4DB2-BD59-A6C34878D82A}">
                    <a16:rowId xmlns:a16="http://schemas.microsoft.com/office/drawing/2014/main" val="10004"/>
                  </a:ext>
                </a:extLst>
              </a:tr>
              <a:tr h="271744">
                <a:tc>
                  <a:txBody>
                    <a:bodyPr/>
                    <a:lstStyle/>
                    <a:p>
                      <a:pPr lvl="0" defTabSz="914400">
                        <a:defRPr>
                          <a:solidFill>
                            <a:srgbClr val="000000"/>
                          </a:solidFill>
                        </a:defRPr>
                      </a:pPr>
                      <a:r>
                        <a:rPr sz="1300" dirty="0">
                          <a:solidFill>
                            <a:srgbClr val="FFFFFF"/>
                          </a:solidFill>
                        </a:rPr>
                        <a:t>σ</a:t>
                      </a:r>
                      <a:r>
                        <a:rPr sz="1300" baseline="-5999" dirty="0">
                          <a:solidFill>
                            <a:srgbClr val="FFFFFF"/>
                          </a:solidFill>
                        </a:rPr>
                        <a:t>t</a:t>
                      </a:r>
                      <a:r>
                        <a:rPr sz="1300" dirty="0">
                          <a:solidFill>
                            <a:srgbClr val="FFFFFF"/>
                          </a:solidFill>
                        </a:rPr>
                        <a:t> (fs)</a:t>
                      </a:r>
                    </a:p>
                  </a:txBody>
                  <a:tcPr marL="35719" marR="35719" marT="35719" marB="35719" anchor="ctr" horzOverflow="overflow">
                    <a:lnL w="12700">
                      <a:miter lim="400000"/>
                    </a:lnL>
                    <a:lnB w="12700">
                      <a:miter lim="400000"/>
                    </a:lnB>
                    <a:solidFill>
                      <a:srgbClr val="496392"/>
                    </a:solidFill>
                  </a:tcPr>
                </a:tc>
                <a:tc>
                  <a:txBody>
                    <a:bodyPr/>
                    <a:lstStyle/>
                    <a:p>
                      <a:pPr lvl="0" defTabSz="914400">
                        <a:defRPr>
                          <a:solidFill>
                            <a:srgbClr val="000000"/>
                          </a:solidFill>
                        </a:defRPr>
                      </a:pPr>
                      <a:r>
                        <a:rPr sz="1300">
                          <a:solidFill>
                            <a:srgbClr val="414141"/>
                          </a:solidFill>
                        </a:rPr>
                        <a:t>250</a:t>
                      </a:r>
                    </a:p>
                  </a:txBody>
                  <a:tcPr marL="35719" marR="35719" marT="35719" marB="35719" anchor="ctr" horzOverflow="overflow">
                    <a:lnB w="12700">
                      <a:miter lim="400000"/>
                    </a:lnB>
                  </a:tcPr>
                </a:tc>
                <a:tc>
                  <a:txBody>
                    <a:bodyPr/>
                    <a:lstStyle/>
                    <a:p>
                      <a:pPr lvl="0" defTabSz="914400">
                        <a:defRPr>
                          <a:solidFill>
                            <a:srgbClr val="000000"/>
                          </a:solidFill>
                        </a:defRPr>
                      </a:pPr>
                      <a:r>
                        <a:rPr sz="1300">
                          <a:solidFill>
                            <a:srgbClr val="414141"/>
                          </a:solidFill>
                        </a:rPr>
                        <a:t>40</a:t>
                      </a:r>
                    </a:p>
                  </a:txBody>
                  <a:tcPr marL="35719" marR="35719" marT="35719" marB="35719" anchor="ctr" horzOverflow="overflow">
                    <a:lnB w="12700">
                      <a:miter lim="400000"/>
                    </a:lnB>
                  </a:tcPr>
                </a:tc>
                <a:tc>
                  <a:txBody>
                    <a:bodyPr/>
                    <a:lstStyle/>
                    <a:p>
                      <a:pPr lvl="0" defTabSz="914400">
                        <a:defRPr>
                          <a:solidFill>
                            <a:srgbClr val="000000"/>
                          </a:solidFill>
                        </a:defRPr>
                      </a:pPr>
                      <a:r>
                        <a:rPr sz="1300" dirty="0">
                          <a:solidFill>
                            <a:srgbClr val="414141"/>
                          </a:solidFill>
                        </a:rPr>
                        <a:t>40</a:t>
                      </a:r>
                    </a:p>
                  </a:txBody>
                  <a:tcPr marL="35719" marR="35719" marT="35719" marB="35719" anchor="ctr" horzOverflow="overflow">
                    <a:lnR w="12700">
                      <a:miter lim="400000"/>
                    </a:lnR>
                    <a:lnB w="12700">
                      <a:miter lim="400000"/>
                    </a:lnB>
                  </a:tcPr>
                </a:tc>
                <a:extLst>
                  <a:ext uri="{0D108BD9-81ED-4DB2-BD59-A6C34878D82A}">
                    <a16:rowId xmlns:a16="http://schemas.microsoft.com/office/drawing/2014/main" val="10005"/>
                  </a:ext>
                </a:extLst>
              </a:tr>
            </a:tbl>
          </a:graphicData>
        </a:graphic>
      </p:graphicFrame>
      <p:sp>
        <p:nvSpPr>
          <p:cNvPr id="264" name="Shape 264"/>
          <p:cNvSpPr/>
          <p:nvPr/>
        </p:nvSpPr>
        <p:spPr>
          <a:xfrm>
            <a:off x="5637383" y="3636856"/>
            <a:ext cx="4789544" cy="37503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just" defTabSz="410751" hangingPunct="1">
              <a:lnSpc>
                <a:spcPct val="100000"/>
              </a:lnSpc>
              <a:spcBef>
                <a:spcPts val="0"/>
              </a:spcBef>
              <a:defRPr sz="1800">
                <a:solidFill>
                  <a:srgbClr val="000000"/>
                </a:solidFill>
              </a:defRPr>
            </a:pPr>
            <a:r>
              <a:rPr sz="984" b="1" spc="0" dirty="0">
                <a:solidFill>
                  <a:srgbClr val="414141"/>
                </a:solidFill>
                <a:latin typeface="Palatino"/>
                <a:ea typeface="Palatino"/>
                <a:sym typeface="Palatino"/>
              </a:rPr>
              <a:t>*</a:t>
            </a:r>
            <a:r>
              <a:rPr sz="984" spc="0" dirty="0">
                <a:solidFill>
                  <a:srgbClr val="414141"/>
                </a:solidFill>
                <a:latin typeface="Palatino"/>
                <a:ea typeface="Palatino"/>
                <a:sym typeface="Palatino"/>
              </a:rPr>
              <a:t>The witness emittance has not been measured with plasma on, but it is assumed from simulations it is slightly degraded </a:t>
            </a:r>
          </a:p>
        </p:txBody>
      </p:sp>
      <p:graphicFrame>
        <p:nvGraphicFramePr>
          <p:cNvPr id="11" name="Table 298"/>
          <p:cNvGraphicFramePr/>
          <p:nvPr/>
        </p:nvGraphicFramePr>
        <p:xfrm>
          <a:off x="2340768" y="4659950"/>
          <a:ext cx="2463792" cy="1464470"/>
        </p:xfrm>
        <a:graphic>
          <a:graphicData uri="http://schemas.openxmlformats.org/drawingml/2006/table">
            <a:tbl>
              <a:tblPr firstRow="1">
                <a:tableStyleId>{CF821DB8-F4EB-4A41-A1BA-3FCAFE7338EE}</a:tableStyleId>
              </a:tblPr>
              <a:tblGrid>
                <a:gridCol w="1692176">
                  <a:extLst>
                    <a:ext uri="{9D8B030D-6E8A-4147-A177-3AD203B41FA5}">
                      <a16:colId xmlns:a16="http://schemas.microsoft.com/office/drawing/2014/main" val="20000"/>
                    </a:ext>
                  </a:extLst>
                </a:gridCol>
                <a:gridCol w="771616">
                  <a:extLst>
                    <a:ext uri="{9D8B030D-6E8A-4147-A177-3AD203B41FA5}">
                      <a16:colId xmlns:a16="http://schemas.microsoft.com/office/drawing/2014/main" val="20001"/>
                    </a:ext>
                  </a:extLst>
                </a:gridCol>
              </a:tblGrid>
              <a:tr h="290215">
                <a:tc gridSpan="2">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Undulator parameters</a:t>
                      </a:r>
                    </a:p>
                  </a:txBody>
                  <a:tcPr marL="35719" marR="35719" marT="35719" marB="35719" anchor="ctr" horzOverflow="overflow"/>
                </a:tc>
                <a:tc hMerge="1">
                  <a:txBody>
                    <a:bodyPr/>
                    <a:lstStyle/>
                    <a:p>
                      <a:endParaRPr lang="en-US"/>
                    </a:p>
                  </a:txBody>
                  <a:tcPr/>
                </a:tc>
                <a:extLst>
                  <a:ext uri="{0D108BD9-81ED-4DB2-BD59-A6C34878D82A}">
                    <a16:rowId xmlns:a16="http://schemas.microsoft.com/office/drawing/2014/main" val="10000"/>
                  </a:ext>
                </a:extLst>
              </a:tr>
              <a:tr h="294680">
                <a:tc>
                  <a:txBody>
                    <a:bodyPr/>
                    <a:lstStyle/>
                    <a:p>
                      <a:pPr lvl="0" defTabSz="914400">
                        <a:defRPr>
                          <a:solidFill>
                            <a:srgbClr val="000000"/>
                          </a:solidFill>
                        </a:defRPr>
                      </a:pPr>
                      <a:r>
                        <a:rPr sz="1300">
                          <a:solidFill>
                            <a:srgbClr val="FFFFFF"/>
                          </a:solidFill>
                        </a:rPr>
                        <a:t>λ</a:t>
                      </a:r>
                      <a:r>
                        <a:rPr sz="1300" baseline="-5999">
                          <a:solidFill>
                            <a:srgbClr val="FFFFFF"/>
                          </a:solidFill>
                        </a:rPr>
                        <a:t>u</a:t>
                      </a:r>
                      <a:r>
                        <a:rPr sz="1300">
                          <a:solidFill>
                            <a:srgbClr val="FFFFFF"/>
                          </a:solidFill>
                        </a:rPr>
                        <a:t> (cm)</a:t>
                      </a:r>
                    </a:p>
                  </a:txBody>
                  <a:tcPr marL="35719" marR="35719" marT="35719" marB="35719" anchor="ctr" horzOverflow="overflow">
                    <a:lnL w="12700">
                      <a:miter lim="400000"/>
                    </a:lnL>
                    <a:solidFill>
                      <a:srgbClr val="496392"/>
                    </a:solidFill>
                  </a:tcPr>
                </a:tc>
                <a:tc>
                  <a:txBody>
                    <a:bodyPr/>
                    <a:lstStyle/>
                    <a:p>
                      <a:pPr lvl="0" defTabSz="914400">
                        <a:defRPr>
                          <a:solidFill>
                            <a:srgbClr val="000000"/>
                          </a:solidFill>
                        </a:defRPr>
                      </a:pPr>
                      <a:r>
                        <a:rPr sz="1300">
                          <a:solidFill>
                            <a:srgbClr val="414141"/>
                          </a:solidFill>
                        </a:rPr>
                        <a:t>2.8</a:t>
                      </a:r>
                    </a:p>
                  </a:txBody>
                  <a:tcPr marL="35719" marR="35719" marT="35719" marB="35719" anchor="ctr" horzOverflow="overflow">
                    <a:lnR w="12700">
                      <a:miter lim="400000"/>
                    </a:lnR>
                  </a:tcPr>
                </a:tc>
                <a:extLst>
                  <a:ext uri="{0D108BD9-81ED-4DB2-BD59-A6C34878D82A}">
                    <a16:rowId xmlns:a16="http://schemas.microsoft.com/office/drawing/2014/main" val="10001"/>
                  </a:ext>
                </a:extLst>
              </a:tr>
              <a:tr h="294680">
                <a:tc>
                  <a:txBody>
                    <a:bodyPr/>
                    <a:lstStyle/>
                    <a:p>
                      <a:pPr lvl="0" defTabSz="914400">
                        <a:defRPr>
                          <a:solidFill>
                            <a:srgbClr val="000000"/>
                          </a:solidFill>
                        </a:defRPr>
                      </a:pPr>
                      <a:r>
                        <a:rPr sz="1300" dirty="0">
                          <a:solidFill>
                            <a:srgbClr val="FFFFFF"/>
                          </a:solidFill>
                        </a:rPr>
                        <a:t>K</a:t>
                      </a:r>
                    </a:p>
                  </a:txBody>
                  <a:tcPr marL="35719" marR="35719" marT="35719" marB="35719" anchor="ctr" horzOverflow="overflow">
                    <a:lnL w="12700">
                      <a:miter lim="400000"/>
                    </a:lnL>
                    <a:solidFill>
                      <a:srgbClr val="496392"/>
                    </a:solidFill>
                  </a:tcPr>
                </a:tc>
                <a:tc>
                  <a:txBody>
                    <a:bodyPr/>
                    <a:lstStyle/>
                    <a:p>
                      <a:pPr lvl="0" defTabSz="914400">
                        <a:defRPr>
                          <a:solidFill>
                            <a:srgbClr val="000000"/>
                          </a:solidFill>
                        </a:defRPr>
                      </a:pPr>
                      <a:r>
                        <a:rPr sz="1300">
                          <a:solidFill>
                            <a:srgbClr val="414141"/>
                          </a:solidFill>
                        </a:rPr>
                        <a:t>1.43</a:t>
                      </a:r>
                    </a:p>
                  </a:txBody>
                  <a:tcPr marL="35719" marR="35719" marT="35719" marB="35719" anchor="ctr" horzOverflow="overflow">
                    <a:lnR w="12700">
                      <a:miter lim="400000"/>
                    </a:lnR>
                  </a:tcPr>
                </a:tc>
                <a:extLst>
                  <a:ext uri="{0D108BD9-81ED-4DB2-BD59-A6C34878D82A}">
                    <a16:rowId xmlns:a16="http://schemas.microsoft.com/office/drawing/2014/main" val="10002"/>
                  </a:ext>
                </a:extLst>
              </a:tr>
              <a:tr h="294680">
                <a:tc>
                  <a:txBody>
                    <a:bodyPr/>
                    <a:lstStyle/>
                    <a:p>
                      <a:pPr lvl="0" defTabSz="914400">
                        <a:defRPr>
                          <a:solidFill>
                            <a:srgbClr val="000000"/>
                          </a:solidFill>
                        </a:defRPr>
                      </a:pPr>
                      <a:r>
                        <a:rPr sz="1300">
                          <a:solidFill>
                            <a:srgbClr val="FFFFFF"/>
                          </a:solidFill>
                        </a:rPr>
                        <a:t>FODO β function (m)</a:t>
                      </a:r>
                    </a:p>
                  </a:txBody>
                  <a:tcPr marL="35719" marR="35719" marT="35719" marB="35719" anchor="ctr" horzOverflow="overflow">
                    <a:lnL w="12700">
                      <a:miter lim="400000"/>
                    </a:lnL>
                    <a:solidFill>
                      <a:srgbClr val="496392"/>
                    </a:solidFill>
                  </a:tcPr>
                </a:tc>
                <a:tc>
                  <a:txBody>
                    <a:bodyPr/>
                    <a:lstStyle/>
                    <a:p>
                      <a:pPr lvl="0" defTabSz="914400">
                        <a:defRPr>
                          <a:solidFill>
                            <a:srgbClr val="000000"/>
                          </a:solidFill>
                        </a:defRPr>
                      </a:pPr>
                      <a:r>
                        <a:rPr sz="1300">
                          <a:solidFill>
                            <a:srgbClr val="414141"/>
                          </a:solidFill>
                        </a:rPr>
                        <a:t>3</a:t>
                      </a:r>
                    </a:p>
                  </a:txBody>
                  <a:tcPr marL="35719" marR="35719" marT="35719" marB="35719" anchor="ctr" horzOverflow="overflow">
                    <a:lnR w="12700">
                      <a:miter lim="400000"/>
                    </a:lnR>
                  </a:tcPr>
                </a:tc>
                <a:extLst>
                  <a:ext uri="{0D108BD9-81ED-4DB2-BD59-A6C34878D82A}">
                    <a16:rowId xmlns:a16="http://schemas.microsoft.com/office/drawing/2014/main" val="10003"/>
                  </a:ext>
                </a:extLst>
              </a:tr>
              <a:tr h="290215">
                <a:tc>
                  <a:txBody>
                    <a:bodyPr/>
                    <a:lstStyle/>
                    <a:p>
                      <a:pPr lvl="0" defTabSz="914400">
                        <a:defRPr>
                          <a:solidFill>
                            <a:srgbClr val="000000"/>
                          </a:solidFill>
                        </a:defRPr>
                      </a:pPr>
                      <a:r>
                        <a:rPr sz="1300">
                          <a:solidFill>
                            <a:srgbClr val="FFFFFF"/>
                          </a:solidFill>
                        </a:rPr>
                        <a:t>λ</a:t>
                      </a:r>
                      <a:r>
                        <a:rPr sz="1300" baseline="-5999">
                          <a:solidFill>
                            <a:srgbClr val="FFFFFF"/>
                          </a:solidFill>
                        </a:rPr>
                        <a:t>r</a:t>
                      </a:r>
                      <a:r>
                        <a:rPr sz="1300">
                          <a:solidFill>
                            <a:srgbClr val="FFFFFF"/>
                          </a:solidFill>
                        </a:rPr>
                        <a:t> (nm)</a:t>
                      </a:r>
                    </a:p>
                  </a:txBody>
                  <a:tcPr marL="35719" marR="35719" marT="35719" marB="35719" anchor="ctr" horzOverflow="overflow">
                    <a:lnL w="12700">
                      <a:miter lim="400000"/>
                    </a:lnL>
                    <a:lnB w="12700">
                      <a:miter lim="400000"/>
                    </a:lnB>
                    <a:solidFill>
                      <a:srgbClr val="496392"/>
                    </a:solidFill>
                  </a:tcPr>
                </a:tc>
                <a:tc>
                  <a:txBody>
                    <a:bodyPr/>
                    <a:lstStyle/>
                    <a:p>
                      <a:pPr lvl="0" defTabSz="914400">
                        <a:defRPr>
                          <a:solidFill>
                            <a:srgbClr val="000000"/>
                          </a:solidFill>
                        </a:defRPr>
                      </a:pPr>
                      <a:r>
                        <a:rPr sz="1300" dirty="0">
                          <a:solidFill>
                            <a:srgbClr val="414141"/>
                          </a:solidFill>
                        </a:rPr>
                        <a:t>800</a:t>
                      </a:r>
                    </a:p>
                  </a:txBody>
                  <a:tcPr marL="35719" marR="35719" marT="35719" marB="35719" anchor="ctr" horzOverflow="overflow">
                    <a:lnR w="12700">
                      <a:miter lim="400000"/>
                    </a:lnR>
                    <a:lnB w="12700">
                      <a:miter lim="400000"/>
                    </a:lnB>
                  </a:tcPr>
                </a:tc>
                <a:extLst>
                  <a:ext uri="{0D108BD9-81ED-4DB2-BD59-A6C34878D82A}">
                    <a16:rowId xmlns:a16="http://schemas.microsoft.com/office/drawing/2014/main" val="10004"/>
                  </a:ext>
                </a:extLst>
              </a:tr>
            </a:tbl>
          </a:graphicData>
        </a:graphic>
      </p:graphicFrame>
      <p:pic>
        <p:nvPicPr>
          <p:cNvPr id="12" name="pasted-image.pdf"/>
          <p:cNvPicPr/>
          <p:nvPr/>
        </p:nvPicPr>
        <p:blipFill>
          <a:blip r:embed="rId4"/>
          <a:stretch>
            <a:fillRect/>
          </a:stretch>
        </p:blipFill>
        <p:spPr>
          <a:xfrm>
            <a:off x="5545555" y="4114933"/>
            <a:ext cx="3709481" cy="2319572"/>
          </a:xfrm>
          <a:prstGeom prst="rect">
            <a:avLst/>
          </a:prstGeom>
          <a:ln w="12700">
            <a:miter lim="400000"/>
          </a:ln>
        </p:spPr>
      </p:pic>
      <p:sp>
        <p:nvSpPr>
          <p:cNvPr id="2" name="Rectangle 1"/>
          <p:cNvSpPr/>
          <p:nvPr/>
        </p:nvSpPr>
        <p:spPr>
          <a:xfrm>
            <a:off x="7423402" y="5275838"/>
            <a:ext cx="3003525" cy="676724"/>
          </a:xfrm>
          <a:prstGeom prst="rect">
            <a:avLst/>
          </a:prstGeom>
          <a:solidFill>
            <a:schemeClr val="bg1"/>
          </a:solidFill>
        </p:spPr>
        <p:txBody>
          <a:bodyPr wrap="square">
            <a:spAutoFit/>
          </a:bodyPr>
          <a:lstStyle/>
          <a:p>
            <a:pPr algn="ctr" defTabSz="410751" hangingPunct="1">
              <a:lnSpc>
                <a:spcPct val="100000"/>
              </a:lnSpc>
              <a:spcBef>
                <a:spcPts val="0"/>
              </a:spcBef>
            </a:pPr>
            <a:r>
              <a:rPr lang="en-US" sz="1266" b="1" spc="0" dirty="0">
                <a:solidFill>
                  <a:srgbClr val="414141"/>
                </a:solidFill>
                <a:latin typeface="Palatino"/>
                <a:ea typeface="Palatino"/>
                <a:sym typeface="Palatino"/>
              </a:rPr>
              <a:t>Preliminary evaluation of FEL performances</a:t>
            </a:r>
            <a:r>
              <a:rPr lang="en-US" sz="1266" spc="0" dirty="0">
                <a:solidFill>
                  <a:srgbClr val="414141"/>
                </a:solidFill>
                <a:latin typeface="Palatino"/>
                <a:ea typeface="Palatino"/>
                <a:sym typeface="Palatino"/>
              </a:rPr>
              <a:t> by means of Ming-</a:t>
            </a:r>
            <a:r>
              <a:rPr lang="en-US" sz="1266" spc="0" dirty="0" err="1">
                <a:solidFill>
                  <a:srgbClr val="414141"/>
                </a:solidFill>
                <a:latin typeface="Palatino"/>
                <a:ea typeface="Palatino"/>
                <a:sym typeface="Palatino"/>
              </a:rPr>
              <a:t>Xie</a:t>
            </a:r>
            <a:r>
              <a:rPr lang="en-US" sz="1266" spc="0" dirty="0">
                <a:solidFill>
                  <a:srgbClr val="414141"/>
                </a:solidFill>
                <a:latin typeface="Palatino"/>
                <a:ea typeface="Palatino"/>
                <a:sym typeface="Palatino"/>
              </a:rPr>
              <a:t> formulas</a:t>
            </a:r>
          </a:p>
        </p:txBody>
      </p:sp>
    </p:spTree>
    <p:extLst>
      <p:ext uri="{BB962C8B-B14F-4D97-AF65-F5344CB8AC3E}">
        <p14:creationId xmlns:p14="http://schemas.microsoft.com/office/powerpoint/2010/main" val="43016803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p:nvPr>
        </p:nvSpPr>
        <p:spPr>
          <a:prstGeom prst="rect">
            <a:avLst/>
          </a:prstGeom>
        </p:spPr>
        <p:txBody>
          <a:bodyPr>
            <a:normAutofit/>
          </a:bodyPr>
          <a:lstStyle/>
          <a:p>
            <a:pPr lvl="0">
              <a:defRPr sz="1800">
                <a:solidFill>
                  <a:srgbClr val="000000"/>
                </a:solidFill>
              </a:defRPr>
            </a:pPr>
            <a:r>
              <a:t>Impact of COVID-19 emergency</a:t>
            </a:r>
          </a:p>
        </p:txBody>
      </p:sp>
      <p:sp>
        <p:nvSpPr>
          <p:cNvPr id="320" name="Shape 320"/>
          <p:cNvSpPr>
            <a:spLocks noGrp="1"/>
          </p:cNvSpPr>
          <p:nvPr>
            <p:ph type="body" idx="1"/>
          </p:nvPr>
        </p:nvSpPr>
        <p:spPr>
          <a:xfrm>
            <a:off x="1881188" y="1848446"/>
            <a:ext cx="8429625" cy="1006869"/>
          </a:xfrm>
          <a:prstGeom prst="rect">
            <a:avLst/>
          </a:prstGeom>
        </p:spPr>
        <p:txBody>
          <a:bodyPr/>
          <a:lstStyle/>
          <a:p>
            <a:pPr marL="287436" indent="-287436" defTabSz="357353">
              <a:spcBef>
                <a:spcPts val="1406"/>
              </a:spcBef>
              <a:defRPr sz="1800">
                <a:solidFill>
                  <a:srgbClr val="000000"/>
                </a:solidFill>
              </a:defRPr>
            </a:pPr>
            <a:r>
              <a:rPr sz="2202"/>
              <a:t>March 12: shut down of the SPARC_LAB facility</a:t>
            </a:r>
          </a:p>
          <a:p>
            <a:pPr marL="287436" indent="-287436" defTabSz="357353">
              <a:spcBef>
                <a:spcPts val="1406"/>
              </a:spcBef>
              <a:defRPr sz="1800">
                <a:solidFill>
                  <a:srgbClr val="000000"/>
                </a:solidFill>
              </a:defRPr>
            </a:pPr>
            <a:r>
              <a:rPr sz="2202"/>
              <a:t>June 11: restart</a:t>
            </a:r>
          </a:p>
        </p:txBody>
      </p:sp>
      <p:graphicFrame>
        <p:nvGraphicFramePr>
          <p:cNvPr id="321" name="Table 321"/>
          <p:cNvGraphicFramePr/>
          <p:nvPr/>
        </p:nvGraphicFramePr>
        <p:xfrm>
          <a:off x="1939682" y="3231785"/>
          <a:ext cx="8312634" cy="3210593"/>
        </p:xfrm>
        <a:graphic>
          <a:graphicData uri="http://schemas.openxmlformats.org/drawingml/2006/table">
            <a:tbl>
              <a:tblPr firstRow="1" firstCol="1">
                <a:tableStyleId>{CF821DB8-F4EB-4A41-A1BA-3FCAFE7338EE}</a:tableStyleId>
              </a:tblPr>
              <a:tblGrid>
                <a:gridCol w="1192409">
                  <a:extLst>
                    <a:ext uri="{9D8B030D-6E8A-4147-A177-3AD203B41FA5}">
                      <a16:colId xmlns:a16="http://schemas.microsoft.com/office/drawing/2014/main" val="20000"/>
                    </a:ext>
                  </a:extLst>
                </a:gridCol>
                <a:gridCol w="1030541">
                  <a:extLst>
                    <a:ext uri="{9D8B030D-6E8A-4147-A177-3AD203B41FA5}">
                      <a16:colId xmlns:a16="http://schemas.microsoft.com/office/drawing/2014/main" val="20001"/>
                    </a:ext>
                  </a:extLst>
                </a:gridCol>
                <a:gridCol w="4894078">
                  <a:extLst>
                    <a:ext uri="{9D8B030D-6E8A-4147-A177-3AD203B41FA5}">
                      <a16:colId xmlns:a16="http://schemas.microsoft.com/office/drawing/2014/main" val="20002"/>
                    </a:ext>
                  </a:extLst>
                </a:gridCol>
                <a:gridCol w="1195606">
                  <a:extLst>
                    <a:ext uri="{9D8B030D-6E8A-4147-A177-3AD203B41FA5}">
                      <a16:colId xmlns:a16="http://schemas.microsoft.com/office/drawing/2014/main" val="20003"/>
                    </a:ext>
                  </a:extLst>
                </a:gridCol>
              </a:tblGrid>
              <a:tr h="352458">
                <a:tc>
                  <a:txBody>
                    <a:bodyPr/>
                    <a:lstStyle/>
                    <a:p>
                      <a:pPr lvl="0" defTabSz="914400">
                        <a:tabLst>
                          <a:tab pos="1181100" algn="l"/>
                        </a:tabLst>
                        <a:defRPr>
                          <a:solidFill>
                            <a:srgbClr val="000000"/>
                          </a:solidFill>
                        </a:defRPr>
                      </a:pPr>
                      <a:r>
                        <a:rPr sz="1500">
                          <a:solidFill>
                            <a:srgbClr val="FFFFFF"/>
                          </a:solidFill>
                          <a:effectLst>
                            <a:outerShdw blurRad="25400" dist="33948" dir="2388334" rotWithShape="0">
                              <a:srgbClr val="3B3936">
                                <a:alpha val="79310"/>
                              </a:srgbClr>
                            </a:outerShdw>
                          </a:effectLst>
                        </a:rPr>
                        <a:t>Milestone #</a:t>
                      </a:r>
                    </a:p>
                  </a:txBody>
                  <a:tcPr marL="35719" marR="35719" marT="35719" marB="35719" anchor="ctr" horzOverflow="overflow"/>
                </a:tc>
                <a:tc>
                  <a:txBody>
                    <a:bodyPr/>
                    <a:lstStyle/>
                    <a:p>
                      <a:pPr lvl="0" defTabSz="914400">
                        <a:tabLst>
                          <a:tab pos="1181100" algn="l"/>
                        </a:tabLst>
                        <a:defRPr>
                          <a:solidFill>
                            <a:srgbClr val="000000"/>
                          </a:solidFill>
                        </a:defRPr>
                      </a:pPr>
                      <a:r>
                        <a:rPr sz="1500">
                          <a:solidFill>
                            <a:srgbClr val="FFFFFF"/>
                          </a:solidFill>
                          <a:effectLst>
                            <a:outerShdw blurRad="25400" dist="33948" dir="2388334" rotWithShape="0">
                              <a:srgbClr val="3B3936">
                                <a:alpha val="79310"/>
                              </a:srgbClr>
                            </a:outerShdw>
                          </a:effectLst>
                        </a:rPr>
                        <a:t>Due date</a:t>
                      </a:r>
                    </a:p>
                  </a:txBody>
                  <a:tcPr marL="35719" marR="35719" marT="35719" marB="35719" anchor="ctr" horzOverflow="overflow"/>
                </a:tc>
                <a:tc>
                  <a:txBody>
                    <a:bodyPr/>
                    <a:lstStyle/>
                    <a:p>
                      <a:pPr lvl="0" defTabSz="914400">
                        <a:tabLst>
                          <a:tab pos="1181100" algn="l"/>
                        </a:tabLst>
                        <a:defRPr>
                          <a:solidFill>
                            <a:srgbClr val="000000"/>
                          </a:solidFill>
                        </a:defRPr>
                      </a:pPr>
                      <a:r>
                        <a:rPr sz="1500">
                          <a:solidFill>
                            <a:srgbClr val="FFFFFF"/>
                          </a:solidFill>
                          <a:effectLst>
                            <a:outerShdw blurRad="25400" dist="33948" dir="2388334" rotWithShape="0">
                              <a:srgbClr val="3B3936">
                                <a:alpha val="79310"/>
                              </a:srgbClr>
                            </a:outerShdw>
                          </a:effectLst>
                        </a:rPr>
                        <a:t>Description</a:t>
                      </a:r>
                    </a:p>
                  </a:txBody>
                  <a:tcPr marL="35719" marR="35719" marT="35719" marB="35719" anchor="ctr" horzOverflow="overflow"/>
                </a:tc>
                <a:tc>
                  <a:txBody>
                    <a:bodyPr/>
                    <a:lstStyle/>
                    <a:p>
                      <a:pPr lvl="0" defTabSz="914400">
                        <a:tabLst>
                          <a:tab pos="1181100" algn="l"/>
                        </a:tabLst>
                        <a:defRPr>
                          <a:solidFill>
                            <a:srgbClr val="000000"/>
                          </a:solidFill>
                        </a:defRPr>
                      </a:pPr>
                      <a:r>
                        <a:rPr sz="1500">
                          <a:solidFill>
                            <a:srgbClr val="FFFFFF"/>
                          </a:solidFill>
                          <a:effectLst>
                            <a:outerShdw blurRad="25400" dist="33948" dir="2388334" rotWithShape="0">
                              <a:srgbClr val="3B3936">
                                <a:alpha val="79310"/>
                              </a:srgbClr>
                            </a:outerShdw>
                          </a:effectLst>
                        </a:rPr>
                        <a:t>Progress</a:t>
                      </a:r>
                    </a:p>
                  </a:txBody>
                  <a:tcPr marL="35719" marR="35719" marT="35719" marB="35719" anchor="ctr" horzOverflow="overflow"/>
                </a:tc>
                <a:extLst>
                  <a:ext uri="{0D108BD9-81ED-4DB2-BD59-A6C34878D82A}">
                    <a16:rowId xmlns:a16="http://schemas.microsoft.com/office/drawing/2014/main" val="10000"/>
                  </a:ext>
                </a:extLst>
              </a:tr>
              <a:tr h="571627">
                <a:tc>
                  <a:txBody>
                    <a:bodyPr/>
                    <a:lstStyle/>
                    <a:p>
                      <a:pPr lvl="0" defTabSz="914400">
                        <a:tabLst>
                          <a:tab pos="1181100" algn="l"/>
                        </a:tabLst>
                        <a:defRPr>
                          <a:solidFill>
                            <a:srgbClr val="000000"/>
                          </a:solidFill>
                        </a:defRPr>
                      </a:pPr>
                      <a:r>
                        <a:rPr sz="1500">
                          <a:solidFill>
                            <a:srgbClr val="FFFFFF"/>
                          </a:solidFill>
                          <a:effectLst>
                            <a:outerShdw blurRad="25400" dist="33948" dir="2388334" rotWithShape="0">
                              <a:srgbClr val="3B3936">
                                <a:alpha val="79310"/>
                              </a:srgbClr>
                            </a:outerShdw>
                          </a:effectLst>
                        </a:rPr>
                        <a:t>M6</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30-06-2020</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Design of driver removal beam line</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20%</a:t>
                      </a:r>
                    </a:p>
                  </a:txBody>
                  <a:tcPr marL="35719" marR="35719" marT="35719" marB="35719" anchor="ctr" horzOverflow="overflow">
                    <a:lnR w="12700">
                      <a:miter lim="400000"/>
                    </a:lnR>
                  </a:tcPr>
                </a:tc>
                <a:extLst>
                  <a:ext uri="{0D108BD9-81ED-4DB2-BD59-A6C34878D82A}">
                    <a16:rowId xmlns:a16="http://schemas.microsoft.com/office/drawing/2014/main" val="10001"/>
                  </a:ext>
                </a:extLst>
              </a:tr>
              <a:tr h="571627">
                <a:tc>
                  <a:txBody>
                    <a:bodyPr/>
                    <a:lstStyle/>
                    <a:p>
                      <a:pPr lvl="0" defTabSz="914400">
                        <a:tabLst>
                          <a:tab pos="1181100" algn="l"/>
                        </a:tabLst>
                        <a:defRPr>
                          <a:solidFill>
                            <a:srgbClr val="000000"/>
                          </a:solidFill>
                        </a:defRPr>
                      </a:pPr>
                      <a:r>
                        <a:rPr sz="1500">
                          <a:solidFill>
                            <a:srgbClr val="FFFFFF"/>
                          </a:solidFill>
                          <a:effectLst>
                            <a:outerShdw blurRad="25400" dist="33948" dir="2388334" rotWithShape="0">
                              <a:srgbClr val="3B3936">
                                <a:alpha val="79310"/>
                              </a:srgbClr>
                            </a:outerShdw>
                          </a:effectLst>
                        </a:rPr>
                        <a:t>M10</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30-10-2020</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Test of single shot emittance measurement</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Delayed to 2021</a:t>
                      </a:r>
                    </a:p>
                  </a:txBody>
                  <a:tcPr marL="35719" marR="35719" marT="35719" marB="35719" anchor="ctr" horzOverflow="overflow">
                    <a:lnR w="12700">
                      <a:miter lim="400000"/>
                    </a:lnR>
                  </a:tcPr>
                </a:tc>
                <a:extLst>
                  <a:ext uri="{0D108BD9-81ED-4DB2-BD59-A6C34878D82A}">
                    <a16:rowId xmlns:a16="http://schemas.microsoft.com/office/drawing/2014/main" val="10002"/>
                  </a:ext>
                </a:extLst>
              </a:tr>
              <a:tr h="571627">
                <a:tc>
                  <a:txBody>
                    <a:bodyPr/>
                    <a:lstStyle/>
                    <a:p>
                      <a:pPr lvl="0" defTabSz="914400">
                        <a:tabLst>
                          <a:tab pos="1181100" algn="l"/>
                        </a:tabLst>
                        <a:defRPr>
                          <a:solidFill>
                            <a:srgbClr val="000000"/>
                          </a:solidFill>
                        </a:defRPr>
                      </a:pPr>
                      <a:r>
                        <a:rPr sz="1500">
                          <a:solidFill>
                            <a:srgbClr val="FFFFFF"/>
                          </a:solidFill>
                          <a:effectLst>
                            <a:outerShdw blurRad="25400" dist="33948" dir="2388334" rotWithShape="0">
                              <a:srgbClr val="3B3936">
                                <a:alpha val="79310"/>
                              </a:srgbClr>
                            </a:outerShdw>
                          </a:effectLst>
                        </a:rPr>
                        <a:t>M11.1</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30-11-2020</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Single shot ultra short bunch length measurement </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Delayed to 2021</a:t>
                      </a:r>
                    </a:p>
                  </a:txBody>
                  <a:tcPr marL="35719" marR="35719" marT="35719" marB="35719" anchor="ctr" horzOverflow="overflow">
                    <a:lnR w="12700">
                      <a:miter lim="400000"/>
                    </a:lnR>
                  </a:tcPr>
                </a:tc>
                <a:extLst>
                  <a:ext uri="{0D108BD9-81ED-4DB2-BD59-A6C34878D82A}">
                    <a16:rowId xmlns:a16="http://schemas.microsoft.com/office/drawing/2014/main" val="10003"/>
                  </a:ext>
                </a:extLst>
              </a:tr>
              <a:tr h="571627">
                <a:tc>
                  <a:txBody>
                    <a:bodyPr/>
                    <a:lstStyle/>
                    <a:p>
                      <a:pPr lvl="0" defTabSz="914400">
                        <a:tabLst>
                          <a:tab pos="1181100" algn="l"/>
                        </a:tabLst>
                        <a:defRPr>
                          <a:solidFill>
                            <a:srgbClr val="000000"/>
                          </a:solidFill>
                        </a:defRPr>
                      </a:pPr>
                      <a:r>
                        <a:rPr sz="1500">
                          <a:solidFill>
                            <a:srgbClr val="FFFFFF"/>
                          </a:solidFill>
                          <a:effectLst>
                            <a:outerShdw blurRad="25400" dist="33948" dir="2388334" rotWithShape="0">
                              <a:srgbClr val="3B3936">
                                <a:alpha val="79310"/>
                              </a:srgbClr>
                            </a:outerShdw>
                          </a:effectLst>
                        </a:rPr>
                        <a:t>M11.2</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30-11-2020</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Experimental optimization of witness beam parameters out of the plasma module </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30%</a:t>
                      </a:r>
                    </a:p>
                  </a:txBody>
                  <a:tcPr marL="35719" marR="35719" marT="35719" marB="35719" anchor="ctr" horzOverflow="overflow">
                    <a:lnR w="12700">
                      <a:miter lim="400000"/>
                    </a:lnR>
                  </a:tcPr>
                </a:tc>
                <a:extLst>
                  <a:ext uri="{0D108BD9-81ED-4DB2-BD59-A6C34878D82A}">
                    <a16:rowId xmlns:a16="http://schemas.microsoft.com/office/drawing/2014/main" val="10004"/>
                  </a:ext>
                </a:extLst>
              </a:tr>
              <a:tr h="571627">
                <a:tc>
                  <a:txBody>
                    <a:bodyPr/>
                    <a:lstStyle/>
                    <a:p>
                      <a:pPr lvl="0" defTabSz="914400">
                        <a:tabLst>
                          <a:tab pos="1181100" algn="l"/>
                        </a:tabLst>
                        <a:defRPr>
                          <a:solidFill>
                            <a:srgbClr val="000000"/>
                          </a:solidFill>
                        </a:defRPr>
                      </a:pPr>
                      <a:r>
                        <a:rPr sz="1500" dirty="0">
                          <a:solidFill>
                            <a:srgbClr val="FFFFFF"/>
                          </a:solidFill>
                          <a:effectLst>
                            <a:outerShdw blurRad="25400" dist="33948" dir="2388334" rotWithShape="0">
                              <a:srgbClr val="3B3936">
                                <a:alpha val="79310"/>
                              </a:srgbClr>
                            </a:outerShdw>
                          </a:effectLst>
                        </a:rPr>
                        <a:t>M11.3</a:t>
                      </a:r>
                    </a:p>
                  </a:txBody>
                  <a:tcPr marL="35719" marR="35719" marT="35719" marB="35719" anchor="ctr" horzOverflow="overflow"/>
                </a:tc>
                <a:tc>
                  <a:txBody>
                    <a:bodyPr/>
                    <a:lstStyle/>
                    <a:p>
                      <a:pPr lvl="0" defTabSz="914400">
                        <a:defRPr>
                          <a:solidFill>
                            <a:srgbClr val="000000"/>
                          </a:solidFill>
                        </a:defRPr>
                      </a:pPr>
                      <a:r>
                        <a:rPr sz="1500">
                          <a:solidFill>
                            <a:srgbClr val="414141"/>
                          </a:solidFill>
                        </a:rPr>
                        <a:t>30-11-2020</a:t>
                      </a:r>
                    </a:p>
                  </a:txBody>
                  <a:tcPr marL="35719" marR="35719" marT="35719" marB="35719" anchor="ctr" horzOverflow="overflow">
                    <a:lnB w="12700">
                      <a:miter lim="400000"/>
                    </a:lnB>
                  </a:tcPr>
                </a:tc>
                <a:tc>
                  <a:txBody>
                    <a:bodyPr/>
                    <a:lstStyle/>
                    <a:p>
                      <a:pPr lvl="0" defTabSz="914400">
                        <a:defRPr>
                          <a:solidFill>
                            <a:srgbClr val="000000"/>
                          </a:solidFill>
                        </a:defRPr>
                      </a:pPr>
                      <a:r>
                        <a:rPr sz="1500">
                          <a:solidFill>
                            <a:srgbClr val="414141"/>
                          </a:solidFill>
                        </a:rPr>
                        <a:t>Commissioning of compact beam size monitor</a:t>
                      </a:r>
                    </a:p>
                  </a:txBody>
                  <a:tcPr marL="35719" marR="35719" marT="35719" marB="35719" anchor="ctr" horzOverflow="overflow">
                    <a:lnB w="12700">
                      <a:miter lim="400000"/>
                    </a:lnB>
                  </a:tcPr>
                </a:tc>
                <a:tc>
                  <a:txBody>
                    <a:bodyPr/>
                    <a:lstStyle/>
                    <a:p>
                      <a:pPr lvl="0" defTabSz="914400">
                        <a:defRPr>
                          <a:solidFill>
                            <a:srgbClr val="000000"/>
                          </a:solidFill>
                        </a:defRPr>
                      </a:pPr>
                      <a:r>
                        <a:rPr sz="1500" dirty="0">
                          <a:solidFill>
                            <a:srgbClr val="414141"/>
                          </a:solidFill>
                        </a:rPr>
                        <a:t>Delayed to 2021</a:t>
                      </a:r>
                    </a:p>
                  </a:txBody>
                  <a:tcPr marL="35719" marR="35719" marT="35719" marB="35719" anchor="ctr" horzOverflow="overflow">
                    <a:lnR w="12700">
                      <a:miter lim="400000"/>
                    </a:lnR>
                    <a:lnB w="12700">
                      <a:miter lim="400000"/>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6397845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p:cNvSpPr>
          <p:nvPr>
            <p:ph type="title"/>
          </p:nvPr>
        </p:nvSpPr>
        <p:spPr>
          <a:xfrm>
            <a:off x="1524000" y="101203"/>
            <a:ext cx="9036844" cy="857251"/>
          </a:xfrm>
          <a:prstGeom prst="rect">
            <a:avLst/>
          </a:prstGeom>
        </p:spPr>
        <p:txBody>
          <a:bodyPr>
            <a:normAutofit/>
          </a:bodyPr>
          <a:lstStyle/>
          <a:p>
            <a:pPr lvl="0">
              <a:defRPr sz="1800">
                <a:solidFill>
                  <a:srgbClr val="000000"/>
                </a:solidFill>
              </a:defRPr>
            </a:pPr>
            <a:r>
              <a:rPr dirty="0"/>
              <a:t>Requests</a:t>
            </a:r>
            <a:r>
              <a:rPr lang="en-US" dirty="0"/>
              <a:t> and Foreseen Activity </a:t>
            </a:r>
            <a:r>
              <a:rPr dirty="0"/>
              <a:t> </a:t>
            </a:r>
          </a:p>
        </p:txBody>
      </p:sp>
      <p:graphicFrame>
        <p:nvGraphicFramePr>
          <p:cNvPr id="389" name="Table 389"/>
          <p:cNvGraphicFramePr/>
          <p:nvPr/>
        </p:nvGraphicFramePr>
        <p:xfrm>
          <a:off x="1944841" y="4530741"/>
          <a:ext cx="8302318" cy="1645639"/>
        </p:xfrm>
        <a:graphic>
          <a:graphicData uri="http://schemas.openxmlformats.org/drawingml/2006/table">
            <a:tbl>
              <a:tblPr firstRow="1" firstCol="1">
                <a:tableStyleId>{CF821DB8-F4EB-4A41-A1BA-3FCAFE7338EE}</a:tableStyleId>
              </a:tblPr>
              <a:tblGrid>
                <a:gridCol w="2655257">
                  <a:extLst>
                    <a:ext uri="{9D8B030D-6E8A-4147-A177-3AD203B41FA5}">
                      <a16:colId xmlns:a16="http://schemas.microsoft.com/office/drawing/2014/main" val="20000"/>
                    </a:ext>
                  </a:extLst>
                </a:gridCol>
                <a:gridCol w="984464">
                  <a:extLst>
                    <a:ext uri="{9D8B030D-6E8A-4147-A177-3AD203B41FA5}">
                      <a16:colId xmlns:a16="http://schemas.microsoft.com/office/drawing/2014/main" val="20001"/>
                    </a:ext>
                  </a:extLst>
                </a:gridCol>
                <a:gridCol w="839391">
                  <a:extLst>
                    <a:ext uri="{9D8B030D-6E8A-4147-A177-3AD203B41FA5}">
                      <a16:colId xmlns:a16="http://schemas.microsoft.com/office/drawing/2014/main" val="20002"/>
                    </a:ext>
                  </a:extLst>
                </a:gridCol>
                <a:gridCol w="1564830">
                  <a:extLst>
                    <a:ext uri="{9D8B030D-6E8A-4147-A177-3AD203B41FA5}">
                      <a16:colId xmlns:a16="http://schemas.microsoft.com/office/drawing/2014/main" val="20003"/>
                    </a:ext>
                  </a:extLst>
                </a:gridCol>
                <a:gridCol w="1276945">
                  <a:extLst>
                    <a:ext uri="{9D8B030D-6E8A-4147-A177-3AD203B41FA5}">
                      <a16:colId xmlns:a16="http://schemas.microsoft.com/office/drawing/2014/main" val="20004"/>
                    </a:ext>
                  </a:extLst>
                </a:gridCol>
                <a:gridCol w="981431">
                  <a:extLst>
                    <a:ext uri="{9D8B030D-6E8A-4147-A177-3AD203B41FA5}">
                      <a16:colId xmlns:a16="http://schemas.microsoft.com/office/drawing/2014/main" val="20005"/>
                    </a:ext>
                  </a:extLst>
                </a:gridCol>
              </a:tblGrid>
              <a:tr h="566253">
                <a:tc>
                  <a:txBody>
                    <a:bodyPr/>
                    <a:lstStyle/>
                    <a:p>
                      <a:pPr lvl="0" defTabSz="914400">
                        <a:tabLst>
                          <a:tab pos="1181100" algn="l"/>
                        </a:tabLst>
                        <a:defRPr sz="1900" b="1">
                          <a:effectLst>
                            <a:outerShdw blurRad="25400" dist="33948" dir="2388334" rotWithShape="0">
                              <a:srgbClr val="3B3936">
                                <a:alpha val="79310"/>
                              </a:srgbClr>
                            </a:outerShdw>
                          </a:effectLst>
                        </a:defRPr>
                      </a:pPr>
                      <a:endParaRPr sz="1300" dirty="0"/>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Missioni (keuro)</a:t>
                      </a:r>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Consumo (keuro)</a:t>
                      </a:r>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Attrezzature scientifiche (keuro)</a:t>
                      </a:r>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Costruzione apparati (keuro)</a:t>
                      </a:r>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TOTAL (keuro)</a:t>
                      </a:r>
                    </a:p>
                  </a:txBody>
                  <a:tcPr marL="35719" marR="35719" marT="35719" marB="35719" anchor="ctr" horzOverflow="overflow"/>
                </a:tc>
                <a:extLst>
                  <a:ext uri="{0D108BD9-81ED-4DB2-BD59-A6C34878D82A}">
                    <a16:rowId xmlns:a16="http://schemas.microsoft.com/office/drawing/2014/main" val="10000"/>
                  </a:ext>
                </a:extLst>
              </a:tr>
              <a:tr h="478631">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Workshop/Conference/Collaborations</a:t>
                      </a:r>
                    </a:p>
                  </a:txBody>
                  <a:tcPr marL="35719" marR="35719" marT="35719" marB="35719" anchor="ctr" horzOverflow="overflow"/>
                </a:tc>
                <a:tc>
                  <a:txBody>
                    <a:bodyPr/>
                    <a:lstStyle/>
                    <a:p>
                      <a:pPr lvl="0" defTabSz="914400">
                        <a:defRPr>
                          <a:solidFill>
                            <a:srgbClr val="000000"/>
                          </a:solidFill>
                        </a:defRPr>
                      </a:pPr>
                      <a:r>
                        <a:rPr sz="1300" b="1">
                          <a:solidFill>
                            <a:srgbClr val="414141"/>
                          </a:solidFill>
                        </a:rPr>
                        <a:t>2*</a:t>
                      </a:r>
                    </a:p>
                  </a:txBody>
                  <a:tcPr marL="35719" marR="35719" marT="35719" marB="35719" anchor="ctr" horzOverflow="overflow"/>
                </a:tc>
                <a:tc>
                  <a:txBody>
                    <a:bodyPr/>
                    <a:lstStyle/>
                    <a:p>
                      <a:pPr lvl="0" defTabSz="914400">
                        <a:defRPr sz="1900" b="1"/>
                      </a:pPr>
                      <a:endParaRPr sz="1300"/>
                    </a:p>
                  </a:txBody>
                  <a:tcPr marL="35719" marR="35719" marT="35719" marB="35719" anchor="ctr" horzOverflow="overflow"/>
                </a:tc>
                <a:tc>
                  <a:txBody>
                    <a:bodyPr/>
                    <a:lstStyle/>
                    <a:p>
                      <a:pPr lvl="0" defTabSz="914400">
                        <a:defRPr sz="1900" b="1"/>
                      </a:pPr>
                      <a:endParaRPr sz="1300"/>
                    </a:p>
                  </a:txBody>
                  <a:tcPr marL="35719" marR="35719" marT="35719" marB="35719" anchor="ctr" horzOverflow="overflow"/>
                </a:tc>
                <a:tc>
                  <a:txBody>
                    <a:bodyPr/>
                    <a:lstStyle/>
                    <a:p>
                      <a:pPr lvl="0" defTabSz="914400">
                        <a:defRPr sz="1900" b="1"/>
                      </a:pPr>
                      <a:endParaRPr sz="1300"/>
                    </a:p>
                  </a:txBody>
                  <a:tcPr marL="35719" marR="35719" marT="35719" marB="35719" anchor="ctr" horzOverflow="overflow"/>
                </a:tc>
                <a:tc>
                  <a:txBody>
                    <a:bodyPr/>
                    <a:lstStyle/>
                    <a:p>
                      <a:pPr lvl="0" defTabSz="914400">
                        <a:defRPr sz="1900" b="1"/>
                      </a:pPr>
                      <a:endParaRPr sz="1300"/>
                    </a:p>
                  </a:txBody>
                  <a:tcPr marL="35719" marR="35719" marT="35719" marB="35719" anchor="ctr" horzOverflow="overflow">
                    <a:lnR w="12700">
                      <a:miter lim="400000"/>
                    </a:lnR>
                  </a:tcPr>
                </a:tc>
                <a:extLst>
                  <a:ext uri="{0D108BD9-81ED-4DB2-BD59-A6C34878D82A}">
                    <a16:rowId xmlns:a16="http://schemas.microsoft.com/office/drawing/2014/main" val="10001"/>
                  </a:ext>
                </a:extLst>
              </a:tr>
              <a:tr h="275034">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FEL transfer line</a:t>
                      </a:r>
                    </a:p>
                  </a:txBody>
                  <a:tcPr marL="35719" marR="35719" marT="35719" marB="35719" anchor="ctr" horzOverflow="overflow"/>
                </a:tc>
                <a:tc>
                  <a:txBody>
                    <a:bodyPr/>
                    <a:lstStyle/>
                    <a:p>
                      <a:pPr lvl="0" defTabSz="914400">
                        <a:defRPr sz="1900" b="1"/>
                      </a:pPr>
                      <a:endParaRPr sz="1300"/>
                    </a:p>
                  </a:txBody>
                  <a:tcPr marL="35719" marR="35719" marT="35719" marB="35719" anchor="ctr" horzOverflow="overflow"/>
                </a:tc>
                <a:tc>
                  <a:txBody>
                    <a:bodyPr/>
                    <a:lstStyle/>
                    <a:p>
                      <a:pPr lvl="0" defTabSz="914400">
                        <a:defRPr sz="1900" b="1"/>
                      </a:pPr>
                      <a:endParaRPr sz="1300"/>
                    </a:p>
                  </a:txBody>
                  <a:tcPr marL="35719" marR="35719" marT="35719" marB="35719" anchor="ctr" horzOverflow="overflow"/>
                </a:tc>
                <a:tc>
                  <a:txBody>
                    <a:bodyPr/>
                    <a:lstStyle/>
                    <a:p>
                      <a:pPr lvl="0" defTabSz="914400">
                        <a:defRPr sz="1900" b="1"/>
                      </a:pPr>
                      <a:endParaRPr sz="1300"/>
                    </a:p>
                  </a:txBody>
                  <a:tcPr marL="35719" marR="35719" marT="35719" marB="35719" anchor="ctr" horzOverflow="overflow"/>
                </a:tc>
                <a:tc>
                  <a:txBody>
                    <a:bodyPr/>
                    <a:lstStyle/>
                    <a:p>
                      <a:pPr lvl="0" defTabSz="914400">
                        <a:defRPr>
                          <a:solidFill>
                            <a:srgbClr val="000000"/>
                          </a:solidFill>
                        </a:defRPr>
                      </a:pPr>
                      <a:r>
                        <a:rPr sz="1300" b="1">
                          <a:solidFill>
                            <a:srgbClr val="414141"/>
                          </a:solidFill>
                        </a:rPr>
                        <a:t>28**</a:t>
                      </a:r>
                    </a:p>
                  </a:txBody>
                  <a:tcPr marL="35719" marR="35719" marT="35719" marB="35719" anchor="ctr" horzOverflow="overflow"/>
                </a:tc>
                <a:tc>
                  <a:txBody>
                    <a:bodyPr/>
                    <a:lstStyle/>
                    <a:p>
                      <a:pPr lvl="0" defTabSz="914400">
                        <a:defRPr sz="1900" b="1"/>
                      </a:pPr>
                      <a:endParaRPr sz="1300"/>
                    </a:p>
                  </a:txBody>
                  <a:tcPr marL="35719" marR="35719" marT="35719" marB="35719" anchor="ctr" horzOverflow="overflow">
                    <a:lnR w="12700">
                      <a:miter lim="400000"/>
                    </a:lnR>
                  </a:tcPr>
                </a:tc>
                <a:extLst>
                  <a:ext uri="{0D108BD9-81ED-4DB2-BD59-A6C34878D82A}">
                    <a16:rowId xmlns:a16="http://schemas.microsoft.com/office/drawing/2014/main" val="10002"/>
                  </a:ext>
                </a:extLst>
              </a:tr>
              <a:tr h="325721">
                <a:tc>
                  <a:txBody>
                    <a:bodyPr/>
                    <a:lstStyle/>
                    <a:p>
                      <a:pPr lvl="0" defTabSz="914400">
                        <a:tabLst>
                          <a:tab pos="1181100" algn="l"/>
                        </a:tabLst>
                        <a:defRPr>
                          <a:solidFill>
                            <a:srgbClr val="000000"/>
                          </a:solidFill>
                        </a:defRPr>
                      </a:pPr>
                      <a:r>
                        <a:rPr sz="1300" b="1" dirty="0">
                          <a:solidFill>
                            <a:srgbClr val="FFFFFF"/>
                          </a:solidFill>
                          <a:effectLst>
                            <a:outerShdw blurRad="25400" dist="33948" dir="2388334" rotWithShape="0">
                              <a:srgbClr val="3B3936">
                                <a:alpha val="79310"/>
                              </a:srgbClr>
                            </a:outerShdw>
                          </a:effectLst>
                        </a:rPr>
                        <a:t>TOTAL</a:t>
                      </a:r>
                    </a:p>
                  </a:txBody>
                  <a:tcPr marL="35719" marR="35719" marT="35719" marB="35719" anchor="ctr" horzOverflow="overflow">
                    <a:solidFill>
                      <a:srgbClr val="496392"/>
                    </a:solidFill>
                  </a:tcPr>
                </a:tc>
                <a:tc>
                  <a:txBody>
                    <a:bodyPr/>
                    <a:lstStyle/>
                    <a:p>
                      <a:pPr lvl="0" defTabSz="914400">
                        <a:defRPr sz="1900" b="1"/>
                      </a:pPr>
                      <a:endParaRPr sz="1300"/>
                    </a:p>
                  </a:txBody>
                  <a:tcPr marL="35719" marR="35719" marT="35719" marB="35719" anchor="ctr" horzOverflow="overflow">
                    <a:lnB w="12700">
                      <a:miter lim="400000"/>
                    </a:lnB>
                    <a:solidFill>
                      <a:srgbClr val="496392"/>
                    </a:solidFill>
                  </a:tcPr>
                </a:tc>
                <a:tc>
                  <a:txBody>
                    <a:bodyPr/>
                    <a:lstStyle/>
                    <a:p>
                      <a:pPr lvl="0" defTabSz="914400">
                        <a:defRPr sz="1900" b="1"/>
                      </a:pPr>
                      <a:endParaRPr sz="1300"/>
                    </a:p>
                  </a:txBody>
                  <a:tcPr marL="35719" marR="35719" marT="35719" marB="35719" anchor="ctr" horzOverflow="overflow">
                    <a:lnB w="12700">
                      <a:miter lim="400000"/>
                    </a:lnB>
                    <a:solidFill>
                      <a:srgbClr val="496392"/>
                    </a:solidFill>
                  </a:tcPr>
                </a:tc>
                <a:tc>
                  <a:txBody>
                    <a:bodyPr/>
                    <a:lstStyle/>
                    <a:p>
                      <a:pPr lvl="0" defTabSz="914400">
                        <a:defRPr sz="1900" b="1"/>
                      </a:pPr>
                      <a:endParaRPr sz="1300"/>
                    </a:p>
                  </a:txBody>
                  <a:tcPr marL="35719" marR="35719" marT="35719" marB="35719" anchor="ctr" horzOverflow="overflow">
                    <a:lnB w="12700">
                      <a:miter lim="400000"/>
                    </a:lnB>
                    <a:solidFill>
                      <a:srgbClr val="496392"/>
                    </a:solidFill>
                  </a:tcPr>
                </a:tc>
                <a:tc>
                  <a:txBody>
                    <a:bodyPr/>
                    <a:lstStyle/>
                    <a:p>
                      <a:pPr lvl="0" defTabSz="914400">
                        <a:defRPr sz="1900" b="1"/>
                      </a:pPr>
                      <a:endParaRPr sz="1300"/>
                    </a:p>
                  </a:txBody>
                  <a:tcPr marL="35719" marR="35719" marT="35719" marB="35719" anchor="ctr" horzOverflow="overflow">
                    <a:lnB w="12700">
                      <a:miter lim="400000"/>
                    </a:lnB>
                    <a:solidFill>
                      <a:srgbClr val="496392"/>
                    </a:solidFill>
                  </a:tcPr>
                </a:tc>
                <a:tc>
                  <a:txBody>
                    <a:bodyPr/>
                    <a:lstStyle/>
                    <a:p>
                      <a:pPr lvl="0" defTabSz="914400">
                        <a:defRPr>
                          <a:solidFill>
                            <a:srgbClr val="000000"/>
                          </a:solidFill>
                        </a:defRPr>
                      </a:pPr>
                      <a:r>
                        <a:rPr sz="1300" b="1" dirty="0">
                          <a:solidFill>
                            <a:srgbClr val="FFFFFF"/>
                          </a:solidFill>
                        </a:rPr>
                        <a:t>30</a:t>
                      </a:r>
                    </a:p>
                  </a:txBody>
                  <a:tcPr marL="35719" marR="35719" marT="35719" marB="35719" anchor="ctr" horzOverflow="overflow">
                    <a:lnR w="12700">
                      <a:miter lim="400000"/>
                    </a:lnR>
                    <a:lnB w="12700">
                      <a:miter lim="400000"/>
                    </a:lnB>
                    <a:solidFill>
                      <a:srgbClr val="496392"/>
                    </a:solidFill>
                  </a:tcPr>
                </a:tc>
                <a:extLst>
                  <a:ext uri="{0D108BD9-81ED-4DB2-BD59-A6C34878D82A}">
                    <a16:rowId xmlns:a16="http://schemas.microsoft.com/office/drawing/2014/main" val="10003"/>
                  </a:ext>
                </a:extLst>
              </a:tr>
            </a:tbl>
          </a:graphicData>
        </a:graphic>
      </p:graphicFrame>
      <p:graphicFrame>
        <p:nvGraphicFramePr>
          <p:cNvPr id="390" name="Table 390"/>
          <p:cNvGraphicFramePr/>
          <p:nvPr/>
        </p:nvGraphicFramePr>
        <p:xfrm>
          <a:off x="1944841" y="1213560"/>
          <a:ext cx="2192853" cy="2937870"/>
        </p:xfrm>
        <a:graphic>
          <a:graphicData uri="http://schemas.openxmlformats.org/drawingml/2006/table">
            <a:tbl>
              <a:tblPr firstRow="1" firstCol="1">
                <a:tableStyleId>{CF821DB8-F4EB-4A41-A1BA-3FCAFE7338EE}</a:tableStyleId>
              </a:tblPr>
              <a:tblGrid>
                <a:gridCol w="1181776">
                  <a:extLst>
                    <a:ext uri="{9D8B030D-6E8A-4147-A177-3AD203B41FA5}">
                      <a16:colId xmlns:a16="http://schemas.microsoft.com/office/drawing/2014/main" val="20000"/>
                    </a:ext>
                  </a:extLst>
                </a:gridCol>
                <a:gridCol w="1011077">
                  <a:extLst>
                    <a:ext uri="{9D8B030D-6E8A-4147-A177-3AD203B41FA5}">
                      <a16:colId xmlns:a16="http://schemas.microsoft.com/office/drawing/2014/main" val="20001"/>
                    </a:ext>
                  </a:extLst>
                </a:gridCol>
              </a:tblGrid>
              <a:tr h="290215">
                <a:tc>
                  <a:txBody>
                    <a:bodyPr/>
                    <a:lstStyle/>
                    <a:p>
                      <a:pPr lvl="0" defTabSz="914400">
                        <a:tabLst>
                          <a:tab pos="1181100" algn="l"/>
                        </a:tabLst>
                        <a:defRPr>
                          <a:solidFill>
                            <a:srgbClr val="000000"/>
                          </a:solidFill>
                        </a:defRPr>
                      </a:pPr>
                      <a:r>
                        <a:rPr sz="1300" b="1" dirty="0">
                          <a:solidFill>
                            <a:srgbClr val="FFFFFF"/>
                          </a:solidFill>
                          <a:effectLst>
                            <a:outerShdw blurRad="25400" dist="33948" dir="2388334" rotWithShape="0">
                              <a:srgbClr val="3B3936">
                                <a:alpha val="79310"/>
                              </a:srgbClr>
                            </a:outerShdw>
                          </a:effectLst>
                        </a:rPr>
                        <a:t>Resources</a:t>
                      </a:r>
                    </a:p>
                  </a:txBody>
                  <a:tcPr marL="35719" marR="35719" marT="35719" marB="35719" anchor="ctr" horzOverflow="overflow"/>
                </a:tc>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FTE/2021</a:t>
                      </a:r>
                    </a:p>
                  </a:txBody>
                  <a:tcPr marL="35719" marR="35719" marT="35719" marB="35719" anchor="ctr" horzOverflow="overflow"/>
                </a:tc>
                <a:extLst>
                  <a:ext uri="{0D108BD9-81ED-4DB2-BD59-A6C34878D82A}">
                    <a16:rowId xmlns:a16="http://schemas.microsoft.com/office/drawing/2014/main" val="10000"/>
                  </a:ext>
                </a:extLst>
              </a:tr>
              <a:tr h="294680">
                <a:tc>
                  <a:txBody>
                    <a:bodyPr/>
                    <a:lstStyle/>
                    <a:p>
                      <a:pPr lvl="0" defTabSz="914400">
                        <a:tabLst>
                          <a:tab pos="1181100" algn="l"/>
                        </a:tabLst>
                        <a:defRPr>
                          <a:solidFill>
                            <a:srgbClr val="000000"/>
                          </a:solidFill>
                        </a:defRPr>
                      </a:pPr>
                      <a:r>
                        <a:rPr sz="1300" b="1" dirty="0">
                          <a:solidFill>
                            <a:srgbClr val="FFFFFF"/>
                          </a:solidFill>
                          <a:effectLst>
                            <a:outerShdw blurRad="25400" dist="33948" dir="2388334" rotWithShape="0">
                              <a:srgbClr val="3B3936">
                                <a:alpha val="79310"/>
                              </a:srgbClr>
                            </a:outerShdw>
                          </a:effectLst>
                        </a:rPr>
                        <a:t>LINAC</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0.3</a:t>
                      </a:r>
                    </a:p>
                  </a:txBody>
                  <a:tcPr marL="35719" marR="35719" marT="35719" marB="35719" anchor="ctr" horzOverflow="overflow">
                    <a:lnR w="12700">
                      <a:miter lim="400000"/>
                    </a:lnR>
                  </a:tcPr>
                </a:tc>
                <a:extLst>
                  <a:ext uri="{0D108BD9-81ED-4DB2-BD59-A6C34878D82A}">
                    <a16:rowId xmlns:a16="http://schemas.microsoft.com/office/drawing/2014/main" val="10001"/>
                  </a:ext>
                </a:extLst>
              </a:tr>
              <a:tr h="294680">
                <a:tc>
                  <a:txBody>
                    <a:bodyPr/>
                    <a:lstStyle/>
                    <a:p>
                      <a:pPr lvl="0" defTabSz="914400">
                        <a:tabLst>
                          <a:tab pos="1181100" algn="l"/>
                        </a:tabLst>
                        <a:defRPr>
                          <a:solidFill>
                            <a:srgbClr val="000000"/>
                          </a:solidFill>
                        </a:defRPr>
                      </a:pPr>
                      <a:r>
                        <a:rPr sz="1300" b="1" dirty="0">
                          <a:solidFill>
                            <a:srgbClr val="FFFFFF"/>
                          </a:solidFill>
                          <a:effectLst>
                            <a:outerShdw blurRad="25400" dist="33948" dir="2388334" rotWithShape="0">
                              <a:srgbClr val="3B3936">
                                <a:alpha val="79310"/>
                              </a:srgbClr>
                            </a:outerShdw>
                          </a:effectLst>
                        </a:rPr>
                        <a:t>Vacuum</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0.5</a:t>
                      </a:r>
                    </a:p>
                  </a:txBody>
                  <a:tcPr marL="35719" marR="35719" marT="35719" marB="35719" anchor="ctr" horzOverflow="overflow">
                    <a:lnR w="12700">
                      <a:miter lim="400000"/>
                    </a:lnR>
                  </a:tcPr>
                </a:tc>
                <a:extLst>
                  <a:ext uri="{0D108BD9-81ED-4DB2-BD59-A6C34878D82A}">
                    <a16:rowId xmlns:a16="http://schemas.microsoft.com/office/drawing/2014/main" val="10002"/>
                  </a:ext>
                </a:extLst>
              </a:tr>
              <a:tr h="294680">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Mechanics</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0.5</a:t>
                      </a:r>
                    </a:p>
                  </a:txBody>
                  <a:tcPr marL="35719" marR="35719" marT="35719" marB="35719" anchor="ctr" horzOverflow="overflow">
                    <a:lnR w="12700">
                      <a:miter lim="400000"/>
                    </a:lnR>
                  </a:tcPr>
                </a:tc>
                <a:extLst>
                  <a:ext uri="{0D108BD9-81ED-4DB2-BD59-A6C34878D82A}">
                    <a16:rowId xmlns:a16="http://schemas.microsoft.com/office/drawing/2014/main" val="10003"/>
                  </a:ext>
                </a:extLst>
              </a:tr>
              <a:tr h="294680">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Fluid plant</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0.3</a:t>
                      </a:r>
                    </a:p>
                  </a:txBody>
                  <a:tcPr marL="35719" marR="35719" marT="35719" marB="35719" anchor="ctr" horzOverflow="overflow">
                    <a:lnR w="12700">
                      <a:miter lim="400000"/>
                    </a:lnR>
                  </a:tcPr>
                </a:tc>
                <a:extLst>
                  <a:ext uri="{0D108BD9-81ED-4DB2-BD59-A6C34878D82A}">
                    <a16:rowId xmlns:a16="http://schemas.microsoft.com/office/drawing/2014/main" val="10004"/>
                  </a:ext>
                </a:extLst>
              </a:tr>
              <a:tr h="294680">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Electrical plant</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0.3</a:t>
                      </a:r>
                    </a:p>
                  </a:txBody>
                  <a:tcPr marL="35719" marR="35719" marT="35719" marB="35719" anchor="ctr" horzOverflow="overflow">
                    <a:lnR w="12700">
                      <a:miter lim="400000"/>
                    </a:lnR>
                  </a:tcPr>
                </a:tc>
                <a:extLst>
                  <a:ext uri="{0D108BD9-81ED-4DB2-BD59-A6C34878D82A}">
                    <a16:rowId xmlns:a16="http://schemas.microsoft.com/office/drawing/2014/main" val="10005"/>
                  </a:ext>
                </a:extLst>
              </a:tr>
              <a:tr h="294680">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Diagnostics</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1</a:t>
                      </a:r>
                    </a:p>
                  </a:txBody>
                  <a:tcPr marL="35719" marR="35719" marT="35719" marB="35719" anchor="ctr" horzOverflow="overflow">
                    <a:lnR w="12700">
                      <a:miter lim="400000"/>
                    </a:lnR>
                  </a:tcPr>
                </a:tc>
                <a:extLst>
                  <a:ext uri="{0D108BD9-81ED-4DB2-BD59-A6C34878D82A}">
                    <a16:rowId xmlns:a16="http://schemas.microsoft.com/office/drawing/2014/main" val="10006"/>
                  </a:ext>
                </a:extLst>
              </a:tr>
              <a:tr h="294680">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Laser</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1</a:t>
                      </a:r>
                    </a:p>
                  </a:txBody>
                  <a:tcPr marL="35719" marR="35719" marT="35719" marB="35719" anchor="ctr" horzOverflow="overflow">
                    <a:lnR w="12700">
                      <a:miter lim="400000"/>
                    </a:lnR>
                  </a:tcPr>
                </a:tc>
                <a:extLst>
                  <a:ext uri="{0D108BD9-81ED-4DB2-BD59-A6C34878D82A}">
                    <a16:rowId xmlns:a16="http://schemas.microsoft.com/office/drawing/2014/main" val="10007"/>
                  </a:ext>
                </a:extLst>
              </a:tr>
              <a:tr h="294680">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Magnets</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0.3</a:t>
                      </a:r>
                    </a:p>
                  </a:txBody>
                  <a:tcPr marL="35719" marR="35719" marT="35719" marB="35719" anchor="ctr" horzOverflow="overflow">
                    <a:lnR w="12700">
                      <a:miter lim="400000"/>
                    </a:lnR>
                  </a:tcPr>
                </a:tc>
                <a:extLst>
                  <a:ext uri="{0D108BD9-81ED-4DB2-BD59-A6C34878D82A}">
                    <a16:rowId xmlns:a16="http://schemas.microsoft.com/office/drawing/2014/main" val="10008"/>
                  </a:ext>
                </a:extLst>
              </a:tr>
              <a:tr h="290215">
                <a:tc>
                  <a:txBody>
                    <a:bodyPr/>
                    <a:lstStyle/>
                    <a:p>
                      <a:pPr lvl="0" defTabSz="914400">
                        <a:tabLst>
                          <a:tab pos="1181100" algn="l"/>
                        </a:tabLst>
                        <a:defRPr>
                          <a:solidFill>
                            <a:srgbClr val="000000"/>
                          </a:solidFill>
                        </a:defRPr>
                      </a:pPr>
                      <a:r>
                        <a:rPr sz="1300" b="1">
                          <a:solidFill>
                            <a:srgbClr val="FFFFFF"/>
                          </a:solidFill>
                          <a:effectLst>
                            <a:outerShdw blurRad="25400" dist="33948" dir="2388334" rotWithShape="0">
                              <a:srgbClr val="3B3936">
                                <a:alpha val="79310"/>
                              </a:srgbClr>
                            </a:outerShdw>
                          </a:effectLst>
                        </a:rPr>
                        <a:t>RF</a:t>
                      </a:r>
                    </a:p>
                  </a:txBody>
                  <a:tcPr marL="35719" marR="35719" marT="35719" marB="35719" anchor="ctr" horzOverflow="overflow"/>
                </a:tc>
                <a:tc>
                  <a:txBody>
                    <a:bodyPr/>
                    <a:lstStyle/>
                    <a:p>
                      <a:pPr lvl="0" defTabSz="914400">
                        <a:defRPr>
                          <a:solidFill>
                            <a:srgbClr val="000000"/>
                          </a:solidFill>
                        </a:defRPr>
                      </a:pPr>
                      <a:r>
                        <a:rPr sz="1300" dirty="0">
                          <a:solidFill>
                            <a:srgbClr val="414141"/>
                          </a:solidFill>
                        </a:rPr>
                        <a:t>0.3</a:t>
                      </a:r>
                    </a:p>
                  </a:txBody>
                  <a:tcPr marL="35719" marR="35719" marT="35719" marB="35719" anchor="ctr" horzOverflow="overflow">
                    <a:lnR w="12700">
                      <a:miter lim="400000"/>
                    </a:lnR>
                    <a:lnB w="12700">
                      <a:miter lim="400000"/>
                    </a:lnB>
                  </a:tcPr>
                </a:tc>
                <a:extLst>
                  <a:ext uri="{0D108BD9-81ED-4DB2-BD59-A6C34878D82A}">
                    <a16:rowId xmlns:a16="http://schemas.microsoft.com/office/drawing/2014/main" val="10009"/>
                  </a:ext>
                </a:extLst>
              </a:tr>
            </a:tbl>
          </a:graphicData>
        </a:graphic>
      </p:graphicFrame>
      <p:sp>
        <p:nvSpPr>
          <p:cNvPr id="391" name="Shape 391"/>
          <p:cNvSpPr/>
          <p:nvPr/>
        </p:nvSpPr>
        <p:spPr>
          <a:xfrm>
            <a:off x="2689092" y="6150465"/>
            <a:ext cx="2744342"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defTabSz="410751" hangingPunct="1">
              <a:lnSpc>
                <a:spcPct val="100000"/>
              </a:lnSpc>
              <a:spcBef>
                <a:spcPts val="0"/>
              </a:spcBef>
              <a:defRPr sz="1800">
                <a:solidFill>
                  <a:srgbClr val="000000"/>
                </a:solidFill>
              </a:defRPr>
            </a:pPr>
            <a:r>
              <a:rPr sz="1266" spc="0" dirty="0">
                <a:solidFill>
                  <a:srgbClr val="87312B"/>
                </a:solidFill>
                <a:latin typeface="Palatino"/>
                <a:ea typeface="Palatino"/>
                <a:sym typeface="Palatino"/>
              </a:rPr>
              <a:t>*Depending on pandemic emergency</a:t>
            </a:r>
          </a:p>
          <a:p>
            <a:pPr defTabSz="410751" hangingPunct="1">
              <a:lnSpc>
                <a:spcPct val="100000"/>
              </a:lnSpc>
              <a:spcBef>
                <a:spcPts val="0"/>
              </a:spcBef>
              <a:defRPr sz="1800">
                <a:solidFill>
                  <a:srgbClr val="000000"/>
                </a:solidFill>
              </a:defRPr>
            </a:pPr>
            <a:r>
              <a:rPr sz="1266" spc="0" dirty="0">
                <a:solidFill>
                  <a:srgbClr val="87312B"/>
                </a:solidFill>
                <a:latin typeface="Palatino"/>
                <a:ea typeface="Palatino"/>
                <a:sym typeface="Palatino"/>
              </a:rPr>
              <a:t>**Subject to simulation studies </a:t>
            </a:r>
          </a:p>
        </p:txBody>
      </p:sp>
      <p:sp>
        <p:nvSpPr>
          <p:cNvPr id="6" name="Shape 386"/>
          <p:cNvSpPr>
            <a:spLocks noGrp="1"/>
          </p:cNvSpPr>
          <p:nvPr>
            <p:ph type="body" idx="1"/>
          </p:nvPr>
        </p:nvSpPr>
        <p:spPr>
          <a:xfrm>
            <a:off x="4524349" y="944635"/>
            <a:ext cx="6036495" cy="3572286"/>
          </a:xfrm>
          <a:prstGeom prst="rect">
            <a:avLst/>
          </a:prstGeom>
        </p:spPr>
        <p:txBody>
          <a:bodyPr>
            <a:normAutofit fontScale="85000" lnSpcReduction="20000"/>
          </a:bodyPr>
          <a:lstStyle/>
          <a:p>
            <a:pPr marL="234574" indent="-234574" defTabSz="291633">
              <a:spcBef>
                <a:spcPts val="1195"/>
              </a:spcBef>
              <a:defRPr sz="1800">
                <a:solidFill>
                  <a:srgbClr val="000000"/>
                </a:solidFill>
              </a:defRPr>
            </a:pPr>
            <a:r>
              <a:rPr sz="1498" dirty="0"/>
              <a:t>Keep on both simulation and experimental studies going to </a:t>
            </a:r>
            <a:r>
              <a:rPr sz="1498" b="1" dirty="0"/>
              <a:t>optimize the acceleration process</a:t>
            </a:r>
            <a:r>
              <a:rPr sz="1498" dirty="0"/>
              <a:t> with particular attention to the </a:t>
            </a:r>
            <a:r>
              <a:rPr sz="1498" b="1" dirty="0"/>
              <a:t>stability, reproducibility</a:t>
            </a:r>
            <a:r>
              <a:rPr sz="1498" dirty="0"/>
              <a:t> and </a:t>
            </a:r>
            <a:r>
              <a:rPr sz="1498" b="1" dirty="0"/>
              <a:t>quality</a:t>
            </a:r>
            <a:r>
              <a:rPr sz="1498" dirty="0"/>
              <a:t> of the accelerated electron beam</a:t>
            </a:r>
          </a:p>
          <a:p>
            <a:pPr marL="469148" lvl="1" indent="-234574" defTabSz="291633">
              <a:spcBef>
                <a:spcPts val="1195"/>
              </a:spcBef>
              <a:defRPr sz="1800">
                <a:solidFill>
                  <a:srgbClr val="000000"/>
                </a:solidFill>
              </a:defRPr>
            </a:pPr>
            <a:r>
              <a:rPr sz="1498" dirty="0"/>
              <a:t>Start-2-End simulations (including FEL), plasma ramps studies, plasma density optimization, driver removal</a:t>
            </a:r>
          </a:p>
          <a:p>
            <a:pPr marL="234574" indent="-234574" defTabSz="291633">
              <a:spcBef>
                <a:spcPts val="1195"/>
              </a:spcBef>
              <a:defRPr sz="1800">
                <a:solidFill>
                  <a:srgbClr val="000000"/>
                </a:solidFill>
              </a:defRPr>
            </a:pPr>
            <a:r>
              <a:rPr sz="1498" dirty="0"/>
              <a:t>Study, design and </a:t>
            </a:r>
            <a:r>
              <a:rPr sz="1498" b="1" dirty="0"/>
              <a:t>project of the transfer and matching line to the undulator</a:t>
            </a:r>
            <a:r>
              <a:rPr sz="1498" dirty="0"/>
              <a:t> to remove the driver beam and preserve the the witness beam parameters</a:t>
            </a:r>
          </a:p>
          <a:p>
            <a:pPr marL="234574" indent="-234574" defTabSz="291633">
              <a:spcBef>
                <a:spcPts val="1195"/>
              </a:spcBef>
              <a:defRPr sz="1800">
                <a:solidFill>
                  <a:srgbClr val="000000"/>
                </a:solidFill>
              </a:defRPr>
            </a:pPr>
            <a:r>
              <a:rPr sz="1498" b="1" dirty="0"/>
              <a:t>Experimental studies for witness beam and matching conditions optimization to drive FEL experiments</a:t>
            </a:r>
            <a:r>
              <a:rPr sz="1498" dirty="0"/>
              <a:t> </a:t>
            </a:r>
          </a:p>
          <a:p>
            <a:pPr marL="234574" indent="-234574" defTabSz="291633">
              <a:spcBef>
                <a:spcPts val="1195"/>
              </a:spcBef>
              <a:defRPr sz="1800">
                <a:solidFill>
                  <a:srgbClr val="000000"/>
                </a:solidFill>
              </a:defRPr>
            </a:pPr>
            <a:r>
              <a:rPr sz="1498" dirty="0"/>
              <a:t>Optimization of experimental setup for single-shot bunch length and transverse diagnostics</a:t>
            </a:r>
          </a:p>
          <a:p>
            <a:pPr marL="469148" lvl="1" indent="-234574" defTabSz="291633">
              <a:spcBef>
                <a:spcPts val="1195"/>
              </a:spcBef>
              <a:defRPr sz="1800">
                <a:solidFill>
                  <a:srgbClr val="000000"/>
                </a:solidFill>
              </a:defRPr>
            </a:pPr>
            <a:r>
              <a:rPr sz="1498" dirty="0"/>
              <a:t>Measurements in collaboration with ELI-beamlines group in the second half of January 2021</a:t>
            </a:r>
          </a:p>
          <a:p>
            <a:pPr marL="469148" lvl="1" indent="-234574" defTabSz="291633">
              <a:spcBef>
                <a:spcPts val="1195"/>
              </a:spcBef>
              <a:defRPr sz="1800">
                <a:solidFill>
                  <a:srgbClr val="000000"/>
                </a:solidFill>
              </a:defRPr>
            </a:pPr>
            <a:r>
              <a:rPr sz="1498" dirty="0"/>
              <a:t>Single shot emittance measurement</a:t>
            </a:r>
          </a:p>
          <a:p>
            <a:pPr marL="234574" indent="-234574" defTabSz="291633">
              <a:spcBef>
                <a:spcPts val="1195"/>
              </a:spcBef>
              <a:defRPr sz="1800">
                <a:solidFill>
                  <a:srgbClr val="000000"/>
                </a:solidFill>
              </a:defRPr>
            </a:pPr>
            <a:r>
              <a:rPr sz="1498" dirty="0"/>
              <a:t>Installation of new gun and new compact beam size monitor</a:t>
            </a:r>
          </a:p>
        </p:txBody>
      </p:sp>
      <p:sp>
        <p:nvSpPr>
          <p:cNvPr id="2" name="CasellaDiTesto 1">
            <a:extLst>
              <a:ext uri="{FF2B5EF4-FFF2-40B4-BE49-F238E27FC236}">
                <a16:creationId xmlns:a16="http://schemas.microsoft.com/office/drawing/2014/main" id="{1747690D-923A-144E-824D-E1A95A064756}"/>
              </a:ext>
            </a:extLst>
          </p:cNvPr>
          <p:cNvSpPr txBox="1"/>
          <p:nvPr/>
        </p:nvSpPr>
        <p:spPr>
          <a:xfrm>
            <a:off x="3482342" y="4243483"/>
            <a:ext cx="315791"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it-IT" sz="1200" b="0" i="0" u="none" strike="noStrike" cap="none" spc="0" normalizeH="0" baseline="0" dirty="0">
                <a:ln>
                  <a:noFill/>
                </a:ln>
                <a:solidFill>
                  <a:srgbClr val="414141"/>
                </a:solidFill>
                <a:effectLst/>
                <a:uFillTx/>
                <a:latin typeface="Arial" panose="020B0604020202020204" pitchFamily="34" charset="0"/>
                <a:ea typeface="Palatino"/>
                <a:cs typeface="Arial" panose="020B0604020202020204" pitchFamily="34" charset="0"/>
                <a:sym typeface="Palatino"/>
              </a:rPr>
              <a:t>4.5</a:t>
            </a:r>
          </a:p>
        </p:txBody>
      </p:sp>
    </p:spTree>
    <p:extLst>
      <p:ext uri="{BB962C8B-B14F-4D97-AF65-F5344CB8AC3E}">
        <p14:creationId xmlns:p14="http://schemas.microsoft.com/office/powerpoint/2010/main" val="983376870"/>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title"/>
          </p:nvPr>
        </p:nvSpPr>
        <p:spPr>
          <a:prstGeom prst="rect">
            <a:avLst/>
          </a:prstGeom>
        </p:spPr>
        <p:txBody>
          <a:bodyPr/>
          <a:lstStyle/>
          <a:p>
            <a:pPr lvl="0">
              <a:defRPr sz="1800">
                <a:solidFill>
                  <a:srgbClr val="000000"/>
                </a:solidFill>
              </a:defRPr>
            </a:pPr>
            <a:r>
              <a:t>DA Personnel contribution</a:t>
            </a:r>
          </a:p>
        </p:txBody>
      </p:sp>
      <p:graphicFrame>
        <p:nvGraphicFramePr>
          <p:cNvPr id="394" name="Table 394"/>
          <p:cNvGraphicFramePr/>
          <p:nvPr/>
        </p:nvGraphicFramePr>
        <p:xfrm>
          <a:off x="2089219" y="1271636"/>
          <a:ext cx="7835410" cy="4799471"/>
        </p:xfrm>
        <a:graphic>
          <a:graphicData uri="http://schemas.openxmlformats.org/drawingml/2006/table">
            <a:tbl>
              <a:tblPr>
                <a:tableStyleId>{CF821DB8-F4EB-4A41-A1BA-3FCAFE7338EE}</a:tableStyleId>
              </a:tblPr>
              <a:tblGrid>
                <a:gridCol w="1644859">
                  <a:extLst>
                    <a:ext uri="{9D8B030D-6E8A-4147-A177-3AD203B41FA5}">
                      <a16:colId xmlns:a16="http://schemas.microsoft.com/office/drawing/2014/main" val="20000"/>
                    </a:ext>
                  </a:extLst>
                </a:gridCol>
                <a:gridCol w="549364">
                  <a:extLst>
                    <a:ext uri="{9D8B030D-6E8A-4147-A177-3AD203B41FA5}">
                      <a16:colId xmlns:a16="http://schemas.microsoft.com/office/drawing/2014/main" val="20001"/>
                    </a:ext>
                  </a:extLst>
                </a:gridCol>
                <a:gridCol w="1813709">
                  <a:extLst>
                    <a:ext uri="{9D8B030D-6E8A-4147-A177-3AD203B41FA5}">
                      <a16:colId xmlns:a16="http://schemas.microsoft.com/office/drawing/2014/main" val="20002"/>
                    </a:ext>
                  </a:extLst>
                </a:gridCol>
                <a:gridCol w="634584">
                  <a:extLst>
                    <a:ext uri="{9D8B030D-6E8A-4147-A177-3AD203B41FA5}">
                      <a16:colId xmlns:a16="http://schemas.microsoft.com/office/drawing/2014/main" val="20003"/>
                    </a:ext>
                  </a:extLst>
                </a:gridCol>
                <a:gridCol w="965858">
                  <a:extLst>
                    <a:ext uri="{9D8B030D-6E8A-4147-A177-3AD203B41FA5}">
                      <a16:colId xmlns:a16="http://schemas.microsoft.com/office/drawing/2014/main" val="20004"/>
                    </a:ext>
                  </a:extLst>
                </a:gridCol>
                <a:gridCol w="661405">
                  <a:extLst>
                    <a:ext uri="{9D8B030D-6E8A-4147-A177-3AD203B41FA5}">
                      <a16:colId xmlns:a16="http://schemas.microsoft.com/office/drawing/2014/main" val="20005"/>
                    </a:ext>
                  </a:extLst>
                </a:gridCol>
                <a:gridCol w="965858">
                  <a:extLst>
                    <a:ext uri="{9D8B030D-6E8A-4147-A177-3AD203B41FA5}">
                      <a16:colId xmlns:a16="http://schemas.microsoft.com/office/drawing/2014/main" val="20006"/>
                    </a:ext>
                  </a:extLst>
                </a:gridCol>
                <a:gridCol w="599773">
                  <a:extLst>
                    <a:ext uri="{9D8B030D-6E8A-4147-A177-3AD203B41FA5}">
                      <a16:colId xmlns:a16="http://schemas.microsoft.com/office/drawing/2014/main" val="20007"/>
                    </a:ext>
                  </a:extLst>
                </a:gridCol>
              </a:tblGrid>
              <a:tr h="261731">
                <a:tc gridSpan="2">
                  <a:txBody>
                    <a:bodyPr/>
                    <a:lstStyle/>
                    <a:p>
                      <a:pPr lvl="0" defTabSz="914400">
                        <a:tabLst>
                          <a:tab pos="1181100" algn="l"/>
                        </a:tabLst>
                        <a:defRPr>
                          <a:solidFill>
                            <a:srgbClr val="000000"/>
                          </a:solidFill>
                        </a:defRPr>
                      </a:pPr>
                      <a:r>
                        <a:rPr sz="1100" b="1">
                          <a:solidFill>
                            <a:srgbClr val="FFFFFF"/>
                          </a:solidFill>
                          <a:effectLst>
                            <a:outerShdw blurRad="25400" dist="33948" dir="2388334" rotWithShape="0">
                              <a:srgbClr val="3B3936">
                                <a:alpha val="79310"/>
                              </a:srgbClr>
                            </a:outerShdw>
                          </a:effectLst>
                        </a:rPr>
                        <a:t>Ricercatori</a:t>
                      </a:r>
                    </a:p>
                  </a:txBody>
                  <a:tcPr marL="35719" marR="35719" marT="35719" marB="35719" anchor="ctr" horzOverflow="overflow">
                    <a:lnL w="12700">
                      <a:miter lim="400000"/>
                    </a:lnL>
                    <a:lnR w="12700">
                      <a:miter lim="400000"/>
                    </a:lnR>
                    <a:lnT w="12700">
                      <a:miter lim="400000"/>
                    </a:lnT>
                    <a:solidFill>
                      <a:srgbClr val="496392"/>
                    </a:solidFill>
                  </a:tcPr>
                </a:tc>
                <a:tc hMerge="1">
                  <a:txBody>
                    <a:bodyPr/>
                    <a:lstStyle/>
                    <a:p>
                      <a:endParaRPr lang="en-US"/>
                    </a:p>
                  </a:txBody>
                  <a:tcPr/>
                </a:tc>
                <a:tc gridSpan="2">
                  <a:txBody>
                    <a:bodyPr/>
                    <a:lstStyle/>
                    <a:p>
                      <a:pPr lvl="0" defTabSz="914400">
                        <a:tabLst>
                          <a:tab pos="1181100" algn="l"/>
                        </a:tabLst>
                        <a:defRPr>
                          <a:solidFill>
                            <a:srgbClr val="000000"/>
                          </a:solidFill>
                        </a:defRPr>
                      </a:pPr>
                      <a:r>
                        <a:rPr sz="1100" b="1">
                          <a:solidFill>
                            <a:srgbClr val="FFFFFF"/>
                          </a:solidFill>
                          <a:effectLst>
                            <a:outerShdw blurRad="25400" dist="33948" dir="2388334" rotWithShape="0">
                              <a:srgbClr val="3B3936">
                                <a:alpha val="79310"/>
                              </a:srgbClr>
                            </a:outerShdw>
                          </a:effectLst>
                        </a:rPr>
                        <a:t>Tecnologi</a:t>
                      </a:r>
                    </a:p>
                  </a:txBody>
                  <a:tcPr marL="35719" marR="35719" marT="35719" marB="35719" anchor="ctr" horzOverflow="overflow">
                    <a:lnL w="12700">
                      <a:miter lim="400000"/>
                    </a:lnL>
                    <a:lnR w="12700">
                      <a:miter lim="400000"/>
                    </a:lnR>
                    <a:lnT w="12700">
                      <a:miter lim="400000"/>
                    </a:lnT>
                    <a:solidFill>
                      <a:srgbClr val="496392"/>
                    </a:solidFill>
                  </a:tcPr>
                </a:tc>
                <a:tc hMerge="1">
                  <a:txBody>
                    <a:bodyPr/>
                    <a:lstStyle/>
                    <a:p>
                      <a:endParaRPr lang="en-US"/>
                    </a:p>
                  </a:txBody>
                  <a:tcPr/>
                </a:tc>
                <a:tc gridSpan="2">
                  <a:txBody>
                    <a:bodyPr/>
                    <a:lstStyle/>
                    <a:p>
                      <a:pPr lvl="0" defTabSz="914400">
                        <a:tabLst>
                          <a:tab pos="1181100" algn="l"/>
                        </a:tabLst>
                        <a:defRPr>
                          <a:solidFill>
                            <a:srgbClr val="000000"/>
                          </a:solidFill>
                        </a:defRPr>
                      </a:pPr>
                      <a:r>
                        <a:rPr sz="1100" b="1">
                          <a:solidFill>
                            <a:srgbClr val="FFFFFF"/>
                          </a:solidFill>
                          <a:effectLst>
                            <a:outerShdw blurRad="25400" dist="33948" dir="2388334" rotWithShape="0">
                              <a:srgbClr val="3B3936">
                                <a:alpha val="79310"/>
                              </a:srgbClr>
                            </a:outerShdw>
                          </a:effectLst>
                        </a:rPr>
                        <a:t>Post-Doc</a:t>
                      </a:r>
                    </a:p>
                  </a:txBody>
                  <a:tcPr marL="35719" marR="35719" marT="35719" marB="35719" anchor="ctr" horzOverflow="overflow">
                    <a:lnL w="12700">
                      <a:miter lim="400000"/>
                    </a:lnL>
                    <a:lnR w="12700">
                      <a:miter lim="400000"/>
                    </a:lnR>
                    <a:lnT w="12700">
                      <a:miter lim="400000"/>
                    </a:lnT>
                    <a:solidFill>
                      <a:srgbClr val="496392"/>
                    </a:solidFill>
                  </a:tcPr>
                </a:tc>
                <a:tc hMerge="1">
                  <a:txBody>
                    <a:bodyPr/>
                    <a:lstStyle/>
                    <a:p>
                      <a:endParaRPr lang="en-US"/>
                    </a:p>
                  </a:txBody>
                  <a:tcPr/>
                </a:tc>
                <a:tc gridSpan="2">
                  <a:txBody>
                    <a:bodyPr/>
                    <a:lstStyle/>
                    <a:p>
                      <a:pPr lvl="0" defTabSz="914400">
                        <a:tabLst>
                          <a:tab pos="1181100" algn="l"/>
                        </a:tabLst>
                        <a:defRPr>
                          <a:solidFill>
                            <a:srgbClr val="000000"/>
                          </a:solidFill>
                        </a:defRPr>
                      </a:pPr>
                      <a:r>
                        <a:rPr sz="1100" b="1">
                          <a:solidFill>
                            <a:srgbClr val="FFFFFF"/>
                          </a:solidFill>
                          <a:effectLst>
                            <a:outerShdw blurRad="25400" dist="33948" dir="2388334" rotWithShape="0">
                              <a:srgbClr val="3B3936">
                                <a:alpha val="79310"/>
                              </a:srgbClr>
                            </a:outerShdw>
                          </a:effectLst>
                        </a:rPr>
                        <a:t>Dottorandi</a:t>
                      </a:r>
                    </a:p>
                  </a:txBody>
                  <a:tcPr marL="35719" marR="35719" marT="35719" marB="35719" anchor="ctr" horzOverflow="overflow">
                    <a:lnL w="12700">
                      <a:miter lim="400000"/>
                    </a:lnL>
                    <a:lnR w="12700">
                      <a:miter lim="400000"/>
                    </a:lnR>
                    <a:lnT w="12700">
                      <a:miter lim="400000"/>
                    </a:lnT>
                    <a:solidFill>
                      <a:srgbClr val="496392"/>
                    </a:solidFill>
                  </a:tcPr>
                </a:tc>
                <a:tc hMerge="1">
                  <a:txBody>
                    <a:bodyPr/>
                    <a:lstStyle/>
                    <a:p>
                      <a:endParaRPr lang="en-US"/>
                    </a:p>
                  </a:txBody>
                  <a:tcPr/>
                </a:tc>
                <a:extLst>
                  <a:ext uri="{0D108BD9-81ED-4DB2-BD59-A6C34878D82A}">
                    <a16:rowId xmlns:a16="http://schemas.microsoft.com/office/drawing/2014/main" val="10000"/>
                  </a:ext>
                </a:extLst>
              </a:tr>
              <a:tr h="261731">
                <a:tc>
                  <a:txBody>
                    <a:bodyPr/>
                    <a:lstStyle/>
                    <a:p>
                      <a:pPr lvl="0" defTabSz="914400">
                        <a:tabLst>
                          <a:tab pos="1181100" algn="l"/>
                        </a:tabLst>
                        <a:defRPr>
                          <a:solidFill>
                            <a:srgbClr val="000000"/>
                          </a:solidFill>
                        </a:defRPr>
                      </a:pPr>
                      <a:r>
                        <a:rPr sz="1100">
                          <a:solidFill>
                            <a:srgbClr val="FFFFFF"/>
                          </a:solidFill>
                          <a:effectLst>
                            <a:outerShdw blurRad="25400" dist="33948" dir="2388334" rotWithShape="0">
                              <a:srgbClr val="3B3936">
                                <a:alpha val="79310"/>
                              </a:srgbClr>
                            </a:outerShdw>
                          </a:effectLst>
                        </a:rPr>
                        <a:t>Participant</a:t>
                      </a:r>
                    </a:p>
                  </a:txBody>
                  <a:tcPr marL="35719" marR="35719" marT="35719" marB="35719" anchor="ctr" horzOverflow="overflow">
                    <a:lnL w="12700">
                      <a:miter lim="400000"/>
                    </a:lnL>
                    <a:lnR w="12700">
                      <a:miter lim="400000"/>
                    </a:lnR>
                    <a:lnB w="12700">
                      <a:miter lim="400000"/>
                    </a:lnB>
                    <a:solidFill>
                      <a:srgbClr val="496392"/>
                    </a:solidFill>
                  </a:tcPr>
                </a:tc>
                <a:tc>
                  <a:txBody>
                    <a:bodyPr/>
                    <a:lstStyle/>
                    <a:p>
                      <a:pPr lvl="0" defTabSz="914400">
                        <a:tabLst>
                          <a:tab pos="1181100" algn="l"/>
                        </a:tabLst>
                        <a:defRPr>
                          <a:solidFill>
                            <a:srgbClr val="000000"/>
                          </a:solidFill>
                        </a:defRPr>
                      </a:pPr>
                      <a:r>
                        <a:rPr sz="1100">
                          <a:solidFill>
                            <a:srgbClr val="FFFFFF"/>
                          </a:solidFill>
                          <a:effectLst>
                            <a:outerShdw blurRad="25400" dist="33948" dir="2388334" rotWithShape="0">
                              <a:srgbClr val="3B3936">
                                <a:alpha val="79310"/>
                              </a:srgbClr>
                            </a:outerShdw>
                          </a:effectLst>
                        </a:rPr>
                        <a:t>%</a:t>
                      </a:r>
                    </a:p>
                  </a:txBody>
                  <a:tcPr marL="35719" marR="35719" marT="35719" marB="35719" anchor="ctr" horzOverflow="overflow">
                    <a:lnL w="12700">
                      <a:miter lim="400000"/>
                    </a:lnL>
                    <a:lnR w="12700">
                      <a:miter lim="400000"/>
                    </a:lnR>
                    <a:lnB w="12700">
                      <a:miter lim="400000"/>
                    </a:lnB>
                    <a:solidFill>
                      <a:srgbClr val="496392"/>
                    </a:solidFill>
                  </a:tcPr>
                </a:tc>
                <a:tc>
                  <a:txBody>
                    <a:bodyPr/>
                    <a:lstStyle/>
                    <a:p>
                      <a:pPr lvl="0" defTabSz="914400">
                        <a:tabLst>
                          <a:tab pos="1181100" algn="l"/>
                        </a:tabLst>
                        <a:defRPr>
                          <a:solidFill>
                            <a:srgbClr val="000000"/>
                          </a:solidFill>
                        </a:defRPr>
                      </a:pPr>
                      <a:r>
                        <a:rPr sz="1100">
                          <a:solidFill>
                            <a:srgbClr val="FFFFFF"/>
                          </a:solidFill>
                          <a:effectLst>
                            <a:outerShdw blurRad="25400" dist="33948" dir="2388334" rotWithShape="0">
                              <a:srgbClr val="3B3936">
                                <a:alpha val="79310"/>
                              </a:srgbClr>
                            </a:outerShdw>
                          </a:effectLst>
                        </a:rPr>
                        <a:t>Participant</a:t>
                      </a:r>
                    </a:p>
                  </a:txBody>
                  <a:tcPr marL="35719" marR="35719" marT="35719" marB="35719" anchor="ctr" horzOverflow="overflow">
                    <a:lnL w="12700">
                      <a:miter lim="400000"/>
                    </a:lnL>
                    <a:lnR w="12700">
                      <a:miter lim="400000"/>
                    </a:lnR>
                    <a:lnB w="12700">
                      <a:miter lim="400000"/>
                    </a:lnB>
                    <a:solidFill>
                      <a:srgbClr val="496392"/>
                    </a:solidFill>
                  </a:tcPr>
                </a:tc>
                <a:tc>
                  <a:txBody>
                    <a:bodyPr/>
                    <a:lstStyle/>
                    <a:p>
                      <a:pPr lvl="0" defTabSz="914400">
                        <a:tabLst>
                          <a:tab pos="1181100" algn="l"/>
                        </a:tabLst>
                        <a:defRPr>
                          <a:solidFill>
                            <a:srgbClr val="000000"/>
                          </a:solidFill>
                        </a:defRPr>
                      </a:pPr>
                      <a:r>
                        <a:rPr sz="1100">
                          <a:solidFill>
                            <a:srgbClr val="FFFFFF"/>
                          </a:solidFill>
                          <a:effectLst>
                            <a:outerShdw blurRad="25400" dist="33948" dir="2388334" rotWithShape="0">
                              <a:srgbClr val="3B3936">
                                <a:alpha val="79310"/>
                              </a:srgbClr>
                            </a:outerShdw>
                          </a:effectLst>
                        </a:rPr>
                        <a:t>%</a:t>
                      </a:r>
                    </a:p>
                  </a:txBody>
                  <a:tcPr marL="35719" marR="35719" marT="35719" marB="35719" anchor="ctr" horzOverflow="overflow">
                    <a:lnL w="12700">
                      <a:miter lim="400000"/>
                    </a:lnL>
                    <a:lnR w="12700">
                      <a:miter lim="400000"/>
                    </a:lnR>
                    <a:lnB w="12700">
                      <a:miter lim="400000"/>
                    </a:lnB>
                    <a:solidFill>
                      <a:srgbClr val="496392"/>
                    </a:solidFill>
                  </a:tcPr>
                </a:tc>
                <a:tc>
                  <a:txBody>
                    <a:bodyPr/>
                    <a:lstStyle/>
                    <a:p>
                      <a:pPr lvl="0" defTabSz="914400">
                        <a:tabLst>
                          <a:tab pos="1181100" algn="l"/>
                        </a:tabLst>
                        <a:defRPr>
                          <a:solidFill>
                            <a:srgbClr val="000000"/>
                          </a:solidFill>
                        </a:defRPr>
                      </a:pPr>
                      <a:r>
                        <a:rPr sz="1100">
                          <a:solidFill>
                            <a:srgbClr val="FFFFFF"/>
                          </a:solidFill>
                          <a:effectLst>
                            <a:outerShdw blurRad="25400" dist="33948" dir="2388334" rotWithShape="0">
                              <a:srgbClr val="3B3936">
                                <a:alpha val="79310"/>
                              </a:srgbClr>
                            </a:outerShdw>
                          </a:effectLst>
                        </a:rPr>
                        <a:t>Participant</a:t>
                      </a:r>
                    </a:p>
                  </a:txBody>
                  <a:tcPr marL="35719" marR="35719" marT="35719" marB="35719" anchor="ctr" horzOverflow="overflow">
                    <a:lnL w="12700">
                      <a:miter lim="400000"/>
                    </a:lnL>
                    <a:lnR w="12700">
                      <a:miter lim="400000"/>
                    </a:lnR>
                    <a:lnB w="12700">
                      <a:miter lim="400000"/>
                    </a:lnB>
                    <a:solidFill>
                      <a:srgbClr val="496392"/>
                    </a:solidFill>
                  </a:tcPr>
                </a:tc>
                <a:tc>
                  <a:txBody>
                    <a:bodyPr/>
                    <a:lstStyle/>
                    <a:p>
                      <a:pPr lvl="0" defTabSz="914400">
                        <a:tabLst>
                          <a:tab pos="1181100" algn="l"/>
                        </a:tabLst>
                        <a:defRPr>
                          <a:solidFill>
                            <a:srgbClr val="000000"/>
                          </a:solidFill>
                        </a:defRPr>
                      </a:pPr>
                      <a:r>
                        <a:rPr sz="1100">
                          <a:solidFill>
                            <a:srgbClr val="FFFFFF"/>
                          </a:solidFill>
                          <a:effectLst>
                            <a:outerShdw blurRad="25400" dist="33948" dir="2388334" rotWithShape="0">
                              <a:srgbClr val="3B3936">
                                <a:alpha val="79310"/>
                              </a:srgbClr>
                            </a:outerShdw>
                          </a:effectLst>
                        </a:rPr>
                        <a:t>%</a:t>
                      </a:r>
                    </a:p>
                  </a:txBody>
                  <a:tcPr marL="35719" marR="35719" marT="35719" marB="35719" anchor="ctr" horzOverflow="overflow">
                    <a:lnL w="12700">
                      <a:miter lim="400000"/>
                    </a:lnL>
                    <a:lnR w="12700">
                      <a:miter lim="400000"/>
                    </a:lnR>
                    <a:lnB w="12700">
                      <a:miter lim="400000"/>
                    </a:lnB>
                    <a:solidFill>
                      <a:srgbClr val="496392"/>
                    </a:solidFill>
                  </a:tcPr>
                </a:tc>
                <a:tc>
                  <a:txBody>
                    <a:bodyPr/>
                    <a:lstStyle/>
                    <a:p>
                      <a:pPr lvl="0" defTabSz="914400">
                        <a:tabLst>
                          <a:tab pos="1181100" algn="l"/>
                        </a:tabLst>
                        <a:defRPr>
                          <a:solidFill>
                            <a:srgbClr val="000000"/>
                          </a:solidFill>
                        </a:defRPr>
                      </a:pPr>
                      <a:r>
                        <a:rPr sz="1100">
                          <a:solidFill>
                            <a:srgbClr val="FFFFFF"/>
                          </a:solidFill>
                          <a:effectLst>
                            <a:outerShdw blurRad="25400" dist="33948" dir="2388334" rotWithShape="0">
                              <a:srgbClr val="3B3936">
                                <a:alpha val="79310"/>
                              </a:srgbClr>
                            </a:outerShdw>
                          </a:effectLst>
                        </a:rPr>
                        <a:t>Participant</a:t>
                      </a:r>
                    </a:p>
                  </a:txBody>
                  <a:tcPr marL="35719" marR="35719" marT="35719" marB="35719" anchor="ctr" horzOverflow="overflow">
                    <a:lnL w="12700">
                      <a:miter lim="400000"/>
                    </a:lnL>
                    <a:lnR w="12700">
                      <a:miter lim="400000"/>
                    </a:lnR>
                    <a:lnB w="12700">
                      <a:miter lim="400000"/>
                    </a:lnB>
                    <a:solidFill>
                      <a:srgbClr val="496392"/>
                    </a:solidFill>
                  </a:tcPr>
                </a:tc>
                <a:tc>
                  <a:txBody>
                    <a:bodyPr/>
                    <a:lstStyle/>
                    <a:p>
                      <a:pPr lvl="0" defTabSz="914400">
                        <a:tabLst>
                          <a:tab pos="1181100" algn="l"/>
                        </a:tabLst>
                        <a:defRPr>
                          <a:solidFill>
                            <a:srgbClr val="000000"/>
                          </a:solidFill>
                        </a:defRPr>
                      </a:pPr>
                      <a:r>
                        <a:rPr sz="1100">
                          <a:solidFill>
                            <a:srgbClr val="FFFFFF"/>
                          </a:solidFill>
                          <a:effectLst>
                            <a:outerShdw blurRad="25400" dist="33948" dir="2388334" rotWithShape="0">
                              <a:srgbClr val="3B3936">
                                <a:alpha val="79310"/>
                              </a:srgbClr>
                            </a:outerShdw>
                          </a:effectLst>
                        </a:rPr>
                        <a:t>%</a:t>
                      </a:r>
                    </a:p>
                  </a:txBody>
                  <a:tcPr marL="35719" marR="35719" marT="35719" marB="35719" anchor="ctr" horzOverflow="overflow">
                    <a:lnL w="12700">
                      <a:miter lim="400000"/>
                    </a:lnL>
                    <a:lnR w="12700">
                      <a:miter lim="400000"/>
                    </a:lnR>
                    <a:lnB w="12700">
                      <a:miter lim="400000"/>
                    </a:lnB>
                    <a:solidFill>
                      <a:srgbClr val="496392"/>
                    </a:solidFill>
                  </a:tcPr>
                </a:tc>
                <a:extLst>
                  <a:ext uri="{0D108BD9-81ED-4DB2-BD59-A6C34878D82A}">
                    <a16:rowId xmlns:a16="http://schemas.microsoft.com/office/drawing/2014/main" val="10001"/>
                  </a:ext>
                </a:extLst>
              </a:tr>
              <a:tr h="261731">
                <a:tc>
                  <a:txBody>
                    <a:bodyPr/>
                    <a:lstStyle/>
                    <a:p>
                      <a:pPr lvl="0" defTabSz="914400">
                        <a:defRPr>
                          <a:solidFill>
                            <a:srgbClr val="000000"/>
                          </a:solidFill>
                        </a:defRPr>
                      </a:pPr>
                      <a:r>
                        <a:rPr sz="1100">
                          <a:solidFill>
                            <a:srgbClr val="414141"/>
                          </a:solidFill>
                        </a:rPr>
                        <a:t>E. Chiadroni (I Ric.)</a:t>
                      </a:r>
                    </a:p>
                  </a:txBody>
                  <a:tcPr marL="35719" marR="35719" marT="35719" marB="35719" anchor="ctr" horzOverflow="overflow">
                    <a:lnL w="12700">
                      <a:miter lim="400000"/>
                    </a:lnL>
                    <a:lnT w="12700">
                      <a:miter lim="400000"/>
                    </a:lnT>
                  </a:tcPr>
                </a:tc>
                <a:tc>
                  <a:txBody>
                    <a:bodyPr/>
                    <a:lstStyle/>
                    <a:p>
                      <a:pPr lvl="0" defTabSz="914400">
                        <a:defRPr>
                          <a:solidFill>
                            <a:srgbClr val="000000"/>
                          </a:solidFill>
                        </a:defRPr>
                      </a:pPr>
                      <a:r>
                        <a:rPr sz="1100">
                          <a:solidFill>
                            <a:srgbClr val="414141"/>
                          </a:solidFill>
                        </a:rPr>
                        <a:t>50</a:t>
                      </a:r>
                    </a:p>
                  </a:txBody>
                  <a:tcPr marL="35719" marR="35719" marT="35719" marB="35719" anchor="ctr" horzOverflow="overflow">
                    <a:lnT w="12700">
                      <a:miter lim="400000"/>
                    </a:lnT>
                  </a:tcPr>
                </a:tc>
                <a:tc>
                  <a:txBody>
                    <a:bodyPr/>
                    <a:lstStyle/>
                    <a:p>
                      <a:pPr lvl="0" defTabSz="914400">
                        <a:defRPr>
                          <a:solidFill>
                            <a:srgbClr val="000000"/>
                          </a:solidFill>
                        </a:defRPr>
                      </a:pPr>
                      <a:r>
                        <a:rPr sz="1100">
                          <a:solidFill>
                            <a:srgbClr val="414141"/>
                          </a:solidFill>
                        </a:rPr>
                        <a:t>D. Alesini (Dir.)</a:t>
                      </a:r>
                    </a:p>
                  </a:txBody>
                  <a:tcPr marL="35719" marR="35719" marT="35719" marB="35719" anchor="ctr" horzOverflow="overflow">
                    <a:lnT w="12700">
                      <a:miter lim="400000"/>
                    </a:lnT>
                  </a:tcPr>
                </a:tc>
                <a:tc>
                  <a:txBody>
                    <a:bodyPr/>
                    <a:lstStyle/>
                    <a:p>
                      <a:pPr lvl="0" defTabSz="914400">
                        <a:defRPr>
                          <a:solidFill>
                            <a:srgbClr val="000000"/>
                          </a:solidFill>
                        </a:defRPr>
                      </a:pPr>
                      <a:r>
                        <a:rPr sz="1100">
                          <a:solidFill>
                            <a:srgbClr val="414141"/>
                          </a:solidFill>
                        </a:rPr>
                        <a:t>10</a:t>
                      </a:r>
                    </a:p>
                  </a:txBody>
                  <a:tcPr marL="35719" marR="35719" marT="35719" marB="35719" anchor="ctr" horzOverflow="overflow">
                    <a:lnT w="12700">
                      <a:miter lim="400000"/>
                    </a:lnT>
                  </a:tcPr>
                </a:tc>
                <a:tc>
                  <a:txBody>
                    <a:bodyPr/>
                    <a:lstStyle/>
                    <a:p>
                      <a:pPr lvl="0" defTabSz="914400">
                        <a:defRPr>
                          <a:solidFill>
                            <a:srgbClr val="000000"/>
                          </a:solidFill>
                        </a:defRPr>
                      </a:pPr>
                      <a:r>
                        <a:rPr sz="1100">
                          <a:solidFill>
                            <a:srgbClr val="414141"/>
                          </a:solidFill>
                        </a:rPr>
                        <a:t>M. Croia</a:t>
                      </a:r>
                    </a:p>
                  </a:txBody>
                  <a:tcPr marL="35719" marR="35719" marT="35719" marB="35719" anchor="ctr" horzOverflow="overflow">
                    <a:lnT w="12700">
                      <a:miter lim="400000"/>
                    </a:lnT>
                  </a:tcPr>
                </a:tc>
                <a:tc>
                  <a:txBody>
                    <a:bodyPr/>
                    <a:lstStyle/>
                    <a:p>
                      <a:pPr lvl="0" defTabSz="914400">
                        <a:defRPr>
                          <a:solidFill>
                            <a:srgbClr val="000000"/>
                          </a:solidFill>
                        </a:defRPr>
                      </a:pPr>
                      <a:r>
                        <a:rPr sz="1100">
                          <a:solidFill>
                            <a:srgbClr val="414141"/>
                          </a:solidFill>
                        </a:rPr>
                        <a:t>40</a:t>
                      </a:r>
                    </a:p>
                  </a:txBody>
                  <a:tcPr marL="35719" marR="35719" marT="35719" marB="35719" anchor="ctr" horzOverflow="overflow">
                    <a:lnT w="12700">
                      <a:miter lim="400000"/>
                    </a:lnT>
                  </a:tcPr>
                </a:tc>
                <a:tc>
                  <a:txBody>
                    <a:bodyPr/>
                    <a:lstStyle/>
                    <a:p>
                      <a:pPr lvl="0" defTabSz="914400">
                        <a:defRPr>
                          <a:solidFill>
                            <a:srgbClr val="000000"/>
                          </a:solidFill>
                        </a:defRPr>
                      </a:pPr>
                      <a:r>
                        <a:rPr sz="1100">
                          <a:solidFill>
                            <a:srgbClr val="414141"/>
                          </a:solidFill>
                        </a:rPr>
                        <a:t>S. Arjmand</a:t>
                      </a:r>
                    </a:p>
                  </a:txBody>
                  <a:tcPr marL="35719" marR="35719" marT="35719" marB="35719" anchor="ctr" horzOverflow="overflow">
                    <a:lnT w="12700">
                      <a:miter lim="400000"/>
                    </a:lnT>
                  </a:tcPr>
                </a:tc>
                <a:tc>
                  <a:txBody>
                    <a:bodyPr/>
                    <a:lstStyle/>
                    <a:p>
                      <a:pPr lvl="0" defTabSz="914400">
                        <a:defRPr>
                          <a:solidFill>
                            <a:srgbClr val="000000"/>
                          </a:solidFill>
                        </a:defRPr>
                      </a:pPr>
                      <a:r>
                        <a:rPr sz="1100">
                          <a:solidFill>
                            <a:srgbClr val="414141"/>
                          </a:solidFill>
                        </a:rPr>
                        <a:t>50</a:t>
                      </a:r>
                    </a:p>
                  </a:txBody>
                  <a:tcPr marL="35719" marR="35719" marT="35719" marB="35719" anchor="ctr" horzOverflow="overflow">
                    <a:lnR w="12700">
                      <a:miter lim="400000"/>
                    </a:lnR>
                    <a:lnT w="12700">
                      <a:miter lim="400000"/>
                    </a:lnT>
                  </a:tcPr>
                </a:tc>
                <a:extLst>
                  <a:ext uri="{0D108BD9-81ED-4DB2-BD59-A6C34878D82A}">
                    <a16:rowId xmlns:a16="http://schemas.microsoft.com/office/drawing/2014/main" val="10002"/>
                  </a:ext>
                </a:extLst>
              </a:tr>
              <a:tr h="261731">
                <a:tc>
                  <a:txBody>
                    <a:bodyPr/>
                    <a:lstStyle/>
                    <a:p>
                      <a:pPr lvl="0" defTabSz="914400">
                        <a:defRPr>
                          <a:solidFill>
                            <a:srgbClr val="000000"/>
                          </a:solidFill>
                        </a:defRPr>
                      </a:pPr>
                      <a:r>
                        <a:rPr sz="1100">
                          <a:solidFill>
                            <a:srgbClr val="414141"/>
                          </a:solidFill>
                        </a:rPr>
                        <a:t>M. Ferrario (Dir.)</a:t>
                      </a:r>
                    </a:p>
                  </a:txBody>
                  <a:tcPr marL="35719" marR="35719" marT="35719" marB="35719" anchor="ctr" horzOverflow="overflow">
                    <a:lnL w="12700">
                      <a:miter lim="400000"/>
                    </a:lnL>
                  </a:tcPr>
                </a:tc>
                <a:tc>
                  <a:txBody>
                    <a:bodyPr/>
                    <a:lstStyle/>
                    <a:p>
                      <a:pPr lvl="0" defTabSz="914400">
                        <a:defRPr>
                          <a:solidFill>
                            <a:srgbClr val="000000"/>
                          </a:solidFill>
                        </a:defRPr>
                      </a:pPr>
                      <a:r>
                        <a:rPr sz="1100">
                          <a:solidFill>
                            <a:srgbClr val="414141"/>
                          </a:solidFill>
                        </a:rPr>
                        <a:t>40</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M. P. Anania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20</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A. Del Dotto</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50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03"/>
                  </a:ext>
                </a:extLst>
              </a:tr>
              <a:tr h="261731">
                <a:tc>
                  <a:txBody>
                    <a:bodyPr/>
                    <a:lstStyle/>
                    <a:p>
                      <a:pPr lvl="0" defTabSz="914400">
                        <a:defRPr>
                          <a:solidFill>
                            <a:srgbClr val="000000"/>
                          </a:solidFill>
                        </a:defRPr>
                      </a:pPr>
                      <a:r>
                        <a:rPr sz="1100">
                          <a:solidFill>
                            <a:srgbClr val="414141"/>
                          </a:solidFill>
                        </a:rPr>
                        <a:t>L. Giannessi (Dir.)</a:t>
                      </a:r>
                    </a:p>
                  </a:txBody>
                  <a:tcPr marL="35719" marR="35719" marT="35719" marB="35719" anchor="ctr" horzOverflow="overflow">
                    <a:lnL w="12700">
                      <a:miter lim="400000"/>
                    </a:lnL>
                  </a:tcPr>
                </a:tc>
                <a:tc>
                  <a:txBody>
                    <a:bodyPr/>
                    <a:lstStyle/>
                    <a:p>
                      <a:pPr lvl="0" defTabSz="914400">
                        <a:defRPr>
                          <a:solidFill>
                            <a:srgbClr val="000000"/>
                          </a:solidFill>
                        </a:defRPr>
                      </a:pPr>
                      <a:r>
                        <a:rPr sz="1100">
                          <a:solidFill>
                            <a:srgbClr val="414141"/>
                          </a:solidFill>
                        </a:rPr>
                        <a:t>10</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M. Bellaveglia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10</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S. Romeo</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40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04"/>
                  </a:ext>
                </a:extLst>
              </a:tr>
              <a:tr h="261731">
                <a:tc>
                  <a:txBody>
                    <a:bodyPr/>
                    <a:lstStyle/>
                    <a:p>
                      <a:pPr lvl="0" defTabSz="914400">
                        <a:defRPr>
                          <a:solidFill>
                            <a:srgbClr val="000000"/>
                          </a:solidFill>
                        </a:defRPr>
                      </a:pPr>
                      <a:r>
                        <a:rPr sz="1100">
                          <a:solidFill>
                            <a:srgbClr val="414141"/>
                          </a:solidFill>
                        </a:rPr>
                        <a:t>A. Giribono (Ric.)</a:t>
                      </a:r>
                    </a:p>
                  </a:txBody>
                  <a:tcPr marL="35719" marR="35719" marT="35719" marB="35719" anchor="ctr" horzOverflow="overflow">
                    <a:lnL w="12700">
                      <a:miter lim="400000"/>
                    </a:lnL>
                  </a:tcPr>
                </a:tc>
                <a:tc>
                  <a:txBody>
                    <a:bodyPr/>
                    <a:lstStyle/>
                    <a:p>
                      <a:pPr lvl="0" defTabSz="914400">
                        <a:defRPr>
                          <a:solidFill>
                            <a:srgbClr val="000000"/>
                          </a:solidFill>
                        </a:defRPr>
                      </a:pPr>
                      <a:r>
                        <a:rPr sz="1100">
                          <a:solidFill>
                            <a:srgbClr val="414141"/>
                          </a:solidFill>
                        </a:rPr>
                        <a:t>30</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A. Biagioni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25</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J. Scifo</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40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05"/>
                  </a:ext>
                </a:extLst>
              </a:tr>
              <a:tr h="261731">
                <a:tc>
                  <a:txBody>
                    <a:bodyPr/>
                    <a:lstStyle/>
                    <a:p>
                      <a:pPr lvl="0" defTabSz="914400">
                        <a:defRPr>
                          <a:solidFill>
                            <a:srgbClr val="000000"/>
                          </a:solidFill>
                        </a:defRPr>
                      </a:pPr>
                      <a:r>
                        <a:rPr sz="1100">
                          <a:solidFill>
                            <a:srgbClr val="414141"/>
                          </a:solidFill>
                        </a:rPr>
                        <a:t>R. Pompili (Ric.)</a:t>
                      </a:r>
                    </a:p>
                  </a:txBody>
                  <a:tcPr marL="35719" marR="35719" marT="35719" marB="35719" anchor="ctr" horzOverflow="overflow">
                    <a:lnL w="12700">
                      <a:miter lim="400000"/>
                    </a:lnL>
                  </a:tcPr>
                </a:tc>
                <a:tc>
                  <a:txBody>
                    <a:bodyPr/>
                    <a:lstStyle/>
                    <a:p>
                      <a:pPr lvl="0" defTabSz="914400">
                        <a:defRPr>
                          <a:solidFill>
                            <a:srgbClr val="000000"/>
                          </a:solidFill>
                        </a:defRPr>
                      </a:pPr>
                      <a:r>
                        <a:rPr sz="1100">
                          <a:solidFill>
                            <a:srgbClr val="414141"/>
                          </a:solidFill>
                        </a:rPr>
                        <a:t>40</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S. Bini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30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06"/>
                  </a:ext>
                </a:extLst>
              </a:tr>
              <a:tr h="261731">
                <a:tc>
                  <a:txBody>
                    <a:bodyPr/>
                    <a:lstStyle/>
                    <a:p>
                      <a:pPr lvl="0" defTabSz="914400">
                        <a:defRPr>
                          <a:solidFill>
                            <a:srgbClr val="000000"/>
                          </a:solidFill>
                        </a:defRPr>
                      </a:pPr>
                      <a:r>
                        <a:rPr sz="1100">
                          <a:solidFill>
                            <a:srgbClr val="414141"/>
                          </a:solidFill>
                        </a:rPr>
                        <a:t>R. Cimino (Dir.)</a:t>
                      </a:r>
                    </a:p>
                  </a:txBody>
                  <a:tcPr marL="35719" marR="35719" marT="35719" marB="35719" anchor="ctr" horzOverflow="overflow">
                    <a:lnL w="12700">
                      <a:miter lim="400000"/>
                    </a:lnL>
                  </a:tcPr>
                </a:tc>
                <a:tc>
                  <a:txBody>
                    <a:bodyPr/>
                    <a:lstStyle/>
                    <a:p>
                      <a:pPr lvl="0" defTabSz="914400">
                        <a:defRPr>
                          <a:solidFill>
                            <a:srgbClr val="000000"/>
                          </a:solidFill>
                        </a:defRPr>
                      </a:pPr>
                      <a:r>
                        <a:rPr sz="1100">
                          <a:solidFill>
                            <a:srgbClr val="414141"/>
                          </a:solidFill>
                        </a:rPr>
                        <a:t>10</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M. Del Franco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30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07"/>
                  </a:ext>
                </a:extLst>
              </a:tr>
              <a:tr h="261731">
                <a:tc>
                  <a:txBody>
                    <a:bodyPr/>
                    <a:lstStyle/>
                    <a:p>
                      <a:pPr lvl="0" defTabSz="914400">
                        <a:defRPr>
                          <a:solidFill>
                            <a:srgbClr val="000000"/>
                          </a:solidFill>
                        </a:defRPr>
                      </a:pPr>
                      <a:r>
                        <a:rPr sz="1100">
                          <a:solidFill>
                            <a:srgbClr val="414141"/>
                          </a:solidFill>
                        </a:rPr>
                        <a:t>L. Piersanti (Ric.)</a:t>
                      </a:r>
                    </a:p>
                  </a:txBody>
                  <a:tcPr marL="35719" marR="35719" marT="35719" marB="35719" anchor="ctr" horzOverflow="overflow">
                    <a:lnL w="12700">
                      <a:miter lim="400000"/>
                    </a:lnL>
                  </a:tcPr>
                </a:tc>
                <a:tc>
                  <a:txBody>
                    <a:bodyPr/>
                    <a:lstStyle/>
                    <a:p>
                      <a:pPr lvl="0" defTabSz="914400">
                        <a:defRPr>
                          <a:solidFill>
                            <a:srgbClr val="000000"/>
                          </a:solidFill>
                        </a:defRPr>
                      </a:pPr>
                      <a:r>
                        <a:rPr sz="1100">
                          <a:solidFill>
                            <a:srgbClr val="414141"/>
                          </a:solidFill>
                        </a:rPr>
                        <a:t>30</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D. Di Giovenale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40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08"/>
                  </a:ext>
                </a:extLst>
              </a:tr>
              <a:tr h="350044">
                <a:tc>
                  <a:txBody>
                    <a:bodyPr/>
                    <a:lstStyle/>
                    <a:p>
                      <a:pPr lvl="0" defTabSz="914400">
                        <a:defRPr sz="2600"/>
                      </a:pPr>
                      <a:endParaRPr sz="1800"/>
                    </a:p>
                  </a:txBody>
                  <a:tcPr marL="35719" marR="35719" marT="35719" marB="35719" anchor="ctr" horzOverflow="overflow">
                    <a:lnL w="12700">
                      <a:miter lim="400000"/>
                    </a:lnL>
                  </a:tcPr>
                </a:tc>
                <a:tc>
                  <a:txBody>
                    <a:bodyPr/>
                    <a:lstStyle/>
                    <a:p>
                      <a:pPr lvl="0" defTabSz="914400">
                        <a:defRPr sz="2600"/>
                      </a:pPr>
                      <a:endParaRPr sz="1800"/>
                    </a:p>
                  </a:txBody>
                  <a:tcPr marL="35719" marR="35719" marT="35719" marB="35719" anchor="ctr" horzOverflow="overflow"/>
                </a:tc>
                <a:tc>
                  <a:txBody>
                    <a:bodyPr/>
                    <a:lstStyle/>
                    <a:p>
                      <a:pPr lvl="0" defTabSz="914400">
                        <a:defRPr>
                          <a:solidFill>
                            <a:srgbClr val="000000"/>
                          </a:solidFill>
                        </a:defRPr>
                      </a:pPr>
                      <a:r>
                        <a:rPr sz="1100">
                          <a:solidFill>
                            <a:srgbClr val="414141"/>
                          </a:solidFill>
                        </a:rPr>
                        <a:t>G. Di Pirro (I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20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09"/>
                  </a:ext>
                </a:extLst>
              </a:tr>
              <a:tr h="261731">
                <a:tc>
                  <a:txBody>
                    <a:bodyPr/>
                    <a:lstStyle/>
                    <a:p>
                      <a:pPr lvl="0" defTabSz="914400">
                        <a:defRPr sz="1600"/>
                      </a:pPr>
                      <a:endParaRPr sz="1100"/>
                    </a:p>
                  </a:txBody>
                  <a:tcPr marL="35719" marR="35719" marT="35719" marB="35719" anchor="ctr" horzOverflow="overflow">
                    <a:lnL w="12700">
                      <a:miter lim="400000"/>
                    </a:lnL>
                  </a:tcPr>
                </a:tc>
                <a:tc>
                  <a:txBody>
                    <a:bodyPr/>
                    <a:lstStyle/>
                    <a:p>
                      <a:pPr lvl="0" defTabSz="914400">
                        <a:defRPr sz="1600"/>
                      </a:pPr>
                      <a:endParaRPr sz="1100"/>
                    </a:p>
                  </a:txBody>
                  <a:tcPr marL="35719" marR="35719" marT="35719" marB="35719" anchor="ctr" horzOverflow="overflow"/>
                </a:tc>
                <a:tc>
                  <a:txBody>
                    <a:bodyPr/>
                    <a:lstStyle/>
                    <a:p>
                      <a:pPr lvl="0" defTabSz="914400">
                        <a:defRPr>
                          <a:solidFill>
                            <a:srgbClr val="000000"/>
                          </a:solidFill>
                        </a:defRPr>
                      </a:pPr>
                      <a:r>
                        <a:rPr sz="1100">
                          <a:solidFill>
                            <a:srgbClr val="414141"/>
                          </a:solidFill>
                        </a:rPr>
                        <a:t>A. Gallo (Dir.)</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10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10"/>
                  </a:ext>
                </a:extLst>
              </a:tr>
              <a:tr h="261731">
                <a:tc>
                  <a:txBody>
                    <a:bodyPr/>
                    <a:lstStyle/>
                    <a:p>
                      <a:pPr lvl="0" defTabSz="914400">
                        <a:defRPr sz="1600"/>
                      </a:pPr>
                      <a:endParaRPr sz="1100"/>
                    </a:p>
                  </a:txBody>
                  <a:tcPr marL="35719" marR="35719" marT="35719" marB="35719" anchor="ctr" horzOverflow="overflow">
                    <a:lnL w="12700">
                      <a:miter lim="400000"/>
                    </a:lnL>
                  </a:tcPr>
                </a:tc>
                <a:tc>
                  <a:txBody>
                    <a:bodyPr/>
                    <a:lstStyle/>
                    <a:p>
                      <a:pPr lvl="0" defTabSz="914400">
                        <a:defRPr sz="1600"/>
                      </a:pPr>
                      <a:endParaRPr sz="1100"/>
                    </a:p>
                  </a:txBody>
                  <a:tcPr marL="35719" marR="35719" marT="35719" marB="35719" anchor="ctr" horzOverflow="overflow"/>
                </a:tc>
                <a:tc>
                  <a:txBody>
                    <a:bodyPr/>
                    <a:lstStyle/>
                    <a:p>
                      <a:pPr lvl="0" defTabSz="914400">
                        <a:defRPr>
                          <a:solidFill>
                            <a:srgbClr val="000000"/>
                          </a:solidFill>
                        </a:defRPr>
                      </a:pPr>
                      <a:r>
                        <a:rPr sz="1100">
                          <a:solidFill>
                            <a:srgbClr val="414141"/>
                          </a:solidFill>
                        </a:rPr>
                        <a:t>A. Ghigo (Dir.)</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10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11"/>
                  </a:ext>
                </a:extLst>
              </a:tr>
              <a:tr h="261731">
                <a:tc>
                  <a:txBody>
                    <a:bodyPr/>
                    <a:lstStyle/>
                    <a:p>
                      <a:pPr lvl="0" defTabSz="914400">
                        <a:defRPr sz="1600"/>
                      </a:pPr>
                      <a:endParaRPr sz="1100"/>
                    </a:p>
                  </a:txBody>
                  <a:tcPr marL="35719" marR="35719" marT="35719" marB="35719" anchor="ctr" horzOverflow="overflow">
                    <a:lnL w="12700">
                      <a:miter lim="400000"/>
                    </a:lnL>
                  </a:tcPr>
                </a:tc>
                <a:tc>
                  <a:txBody>
                    <a:bodyPr/>
                    <a:lstStyle/>
                    <a:p>
                      <a:pPr lvl="0" defTabSz="914400">
                        <a:defRPr sz="1600"/>
                      </a:pPr>
                      <a:endParaRPr sz="1100"/>
                    </a:p>
                  </a:txBody>
                  <a:tcPr marL="35719" marR="35719" marT="35719" marB="35719" anchor="ctr" horzOverflow="overflow"/>
                </a:tc>
                <a:tc>
                  <a:txBody>
                    <a:bodyPr/>
                    <a:lstStyle/>
                    <a:p>
                      <a:pPr lvl="0" defTabSz="914400">
                        <a:defRPr>
                          <a:solidFill>
                            <a:srgbClr val="000000"/>
                          </a:solidFill>
                        </a:defRPr>
                      </a:pPr>
                      <a:r>
                        <a:rPr sz="1100">
                          <a:solidFill>
                            <a:srgbClr val="2C2C2C"/>
                          </a:solidFill>
                        </a:rPr>
                        <a:t>V. Shpakov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50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12"/>
                  </a:ext>
                </a:extLst>
              </a:tr>
              <a:tr h="261731">
                <a:tc>
                  <a:txBody>
                    <a:bodyPr/>
                    <a:lstStyle/>
                    <a:p>
                      <a:pPr lvl="0" defTabSz="914400">
                        <a:defRPr sz="1600"/>
                      </a:pPr>
                      <a:endParaRPr sz="1100"/>
                    </a:p>
                  </a:txBody>
                  <a:tcPr marL="35719" marR="35719" marT="35719" marB="35719" anchor="ctr" horzOverflow="overflow">
                    <a:lnL w="12700">
                      <a:miter lim="400000"/>
                    </a:lnL>
                  </a:tcPr>
                </a:tc>
                <a:tc>
                  <a:txBody>
                    <a:bodyPr/>
                    <a:lstStyle/>
                    <a:p>
                      <a:pPr lvl="0" defTabSz="914400">
                        <a:defRPr sz="1600"/>
                      </a:pPr>
                      <a:endParaRPr sz="1100"/>
                    </a:p>
                  </a:txBody>
                  <a:tcPr marL="35719" marR="35719" marT="35719" marB="35719" anchor="ctr" horzOverflow="overflow"/>
                </a:tc>
                <a:tc>
                  <a:txBody>
                    <a:bodyPr/>
                    <a:lstStyle/>
                    <a:p>
                      <a:pPr lvl="0" defTabSz="914400">
                        <a:defRPr>
                          <a:solidFill>
                            <a:srgbClr val="000000"/>
                          </a:solidFill>
                        </a:defRPr>
                      </a:pPr>
                      <a:r>
                        <a:rPr sz="1100">
                          <a:solidFill>
                            <a:srgbClr val="414141"/>
                          </a:solidFill>
                        </a:rPr>
                        <a:t>C. Vaccarezza (I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20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13"/>
                  </a:ext>
                </a:extLst>
              </a:tr>
              <a:tr h="261731">
                <a:tc>
                  <a:txBody>
                    <a:bodyPr/>
                    <a:lstStyle/>
                    <a:p>
                      <a:pPr lvl="0" defTabSz="914400">
                        <a:defRPr sz="1600"/>
                      </a:pPr>
                      <a:endParaRPr sz="1100"/>
                    </a:p>
                  </a:txBody>
                  <a:tcPr marL="35719" marR="35719" marT="35719" marB="35719" anchor="ctr" horzOverflow="overflow">
                    <a:lnL w="12700">
                      <a:miter lim="400000"/>
                    </a:lnL>
                  </a:tcPr>
                </a:tc>
                <a:tc>
                  <a:txBody>
                    <a:bodyPr/>
                    <a:lstStyle/>
                    <a:p>
                      <a:pPr lvl="0" defTabSz="914400">
                        <a:defRPr sz="1600"/>
                      </a:pPr>
                      <a:endParaRPr sz="1100"/>
                    </a:p>
                  </a:txBody>
                  <a:tcPr marL="35719" marR="35719" marT="35719" marB="35719" anchor="ctr" horzOverflow="overflow"/>
                </a:tc>
                <a:tc>
                  <a:txBody>
                    <a:bodyPr/>
                    <a:lstStyle/>
                    <a:p>
                      <a:pPr lvl="0" defTabSz="914400">
                        <a:defRPr>
                          <a:solidFill>
                            <a:srgbClr val="000000"/>
                          </a:solidFill>
                        </a:defRPr>
                      </a:pPr>
                      <a:r>
                        <a:rPr sz="1100">
                          <a:solidFill>
                            <a:srgbClr val="414141"/>
                          </a:solidFill>
                        </a:rPr>
                        <a:t>F. Villa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50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14"/>
                  </a:ext>
                </a:extLst>
              </a:tr>
              <a:tr h="261731">
                <a:tc>
                  <a:txBody>
                    <a:bodyPr/>
                    <a:lstStyle/>
                    <a:p>
                      <a:pPr lvl="0" defTabSz="914400">
                        <a:defRPr sz="1600"/>
                      </a:pPr>
                      <a:endParaRPr sz="1100"/>
                    </a:p>
                  </a:txBody>
                  <a:tcPr marL="35719" marR="35719" marT="35719" marB="35719" anchor="ctr" horzOverflow="overflow">
                    <a:lnL w="12700">
                      <a:miter lim="400000"/>
                    </a:lnL>
                  </a:tcPr>
                </a:tc>
                <a:tc>
                  <a:txBody>
                    <a:bodyPr/>
                    <a:lstStyle/>
                    <a:p>
                      <a:pPr lvl="0" defTabSz="914400">
                        <a:defRPr sz="1600"/>
                      </a:pPr>
                      <a:endParaRPr sz="1100"/>
                    </a:p>
                  </a:txBody>
                  <a:tcPr marL="35719" marR="35719" marT="35719" marB="35719" anchor="ctr" horzOverflow="overflow"/>
                </a:tc>
                <a:tc>
                  <a:txBody>
                    <a:bodyPr/>
                    <a:lstStyle/>
                    <a:p>
                      <a:pPr lvl="0" defTabSz="914400">
                        <a:defRPr>
                          <a:solidFill>
                            <a:srgbClr val="000000"/>
                          </a:solidFill>
                        </a:defRPr>
                      </a:pPr>
                      <a:r>
                        <a:rPr sz="1100">
                          <a:solidFill>
                            <a:srgbClr val="414141"/>
                          </a:solidFill>
                        </a:rPr>
                        <a:t>A. Stella (Tecn.)</a:t>
                      </a:r>
                    </a:p>
                  </a:txBody>
                  <a:tcPr marL="35719" marR="35719" marT="35719" marB="35719" anchor="ctr" horzOverflow="overflow"/>
                </a:tc>
                <a:tc>
                  <a:txBody>
                    <a:bodyPr/>
                    <a:lstStyle/>
                    <a:p>
                      <a:pPr lvl="0" defTabSz="914400">
                        <a:defRPr>
                          <a:solidFill>
                            <a:srgbClr val="000000"/>
                          </a:solidFill>
                        </a:defRPr>
                      </a:pPr>
                      <a:r>
                        <a:rPr sz="1100">
                          <a:solidFill>
                            <a:srgbClr val="414141"/>
                          </a:solidFill>
                        </a:rPr>
                        <a:t>20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15"/>
                  </a:ext>
                </a:extLst>
              </a:tr>
              <a:tr h="261731">
                <a:tc>
                  <a:txBody>
                    <a:bodyPr/>
                    <a:lstStyle/>
                    <a:p>
                      <a:pPr lvl="0" defTabSz="914400">
                        <a:defRPr sz="1600"/>
                      </a:pPr>
                      <a:endParaRPr sz="1100"/>
                    </a:p>
                  </a:txBody>
                  <a:tcPr marL="35719" marR="35719" marT="35719" marB="35719" anchor="ctr" horzOverflow="overflow">
                    <a:lnL w="12700">
                      <a:miter lim="400000"/>
                    </a:lnL>
                  </a:tcPr>
                </a:tc>
                <a:tc>
                  <a:txBody>
                    <a:bodyPr/>
                    <a:lstStyle/>
                    <a:p>
                      <a:pPr lvl="0" defTabSz="914400">
                        <a:defRPr sz="1600"/>
                      </a:pPr>
                      <a:endParaRPr sz="1100"/>
                    </a:p>
                  </a:txBody>
                  <a:tcPr marL="35719" marR="35719" marT="35719" marB="35719" anchor="ctr" horzOverflow="overflow"/>
                </a:tc>
                <a:tc>
                  <a:txBody>
                    <a:bodyPr/>
                    <a:lstStyle/>
                    <a:p>
                      <a:pPr lvl="0" defTabSz="914400">
                        <a:defRPr>
                          <a:solidFill>
                            <a:srgbClr val="000000"/>
                          </a:solidFill>
                        </a:defRPr>
                      </a:pPr>
                      <a:r>
                        <a:rPr sz="1100">
                          <a:solidFill>
                            <a:srgbClr val="414141"/>
                          </a:solidFill>
                        </a:rPr>
                        <a:t>G. Franzini (TD)</a:t>
                      </a:r>
                    </a:p>
                  </a:txBody>
                  <a:tcPr marL="35719" marR="35719" marT="35719" marB="35719" anchor="ctr" horzOverflow="overflow"/>
                </a:tc>
                <a:tc>
                  <a:txBody>
                    <a:bodyPr/>
                    <a:lstStyle/>
                    <a:p>
                      <a:pPr lvl="0" defTabSz="914400">
                        <a:defRPr>
                          <a:solidFill>
                            <a:srgbClr val="000000"/>
                          </a:solidFill>
                        </a:defRPr>
                      </a:pPr>
                      <a:r>
                        <a:rPr sz="1100">
                          <a:solidFill>
                            <a:srgbClr val="87312B"/>
                          </a:solidFill>
                        </a:rPr>
                        <a:t>10</a:t>
                      </a:r>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tc>
                <a:tc>
                  <a:txBody>
                    <a:bodyPr/>
                    <a:lstStyle/>
                    <a:p>
                      <a:pPr lvl="0" defTabSz="914400">
                        <a:defRPr sz="1600"/>
                      </a:pPr>
                      <a:endParaRPr sz="1100"/>
                    </a:p>
                  </a:txBody>
                  <a:tcPr marL="35719" marR="35719" marT="35719" marB="35719" anchor="ctr" horzOverflow="overflow">
                    <a:lnR w="12700">
                      <a:miter lim="400000"/>
                    </a:lnR>
                  </a:tcPr>
                </a:tc>
                <a:extLst>
                  <a:ext uri="{0D108BD9-81ED-4DB2-BD59-A6C34878D82A}">
                    <a16:rowId xmlns:a16="http://schemas.microsoft.com/office/drawing/2014/main" val="10016"/>
                  </a:ext>
                </a:extLst>
              </a:tr>
              <a:tr h="261731">
                <a:tc>
                  <a:txBody>
                    <a:bodyPr/>
                    <a:lstStyle/>
                    <a:p>
                      <a:pPr lvl="0" defTabSz="914400">
                        <a:defRPr>
                          <a:solidFill>
                            <a:srgbClr val="000000"/>
                          </a:solidFill>
                        </a:defRPr>
                      </a:pPr>
                      <a:r>
                        <a:rPr sz="1100" b="1">
                          <a:solidFill>
                            <a:srgbClr val="FFFFFF"/>
                          </a:solidFill>
                        </a:rPr>
                        <a:t>FTE</a:t>
                      </a:r>
                    </a:p>
                  </a:txBody>
                  <a:tcPr marL="35719" marR="35719" marT="35719" marB="35719" anchor="ctr" horzOverflow="overflow">
                    <a:lnL w="12700">
                      <a:miter lim="400000"/>
                    </a:lnL>
                    <a:lnB w="12700">
                      <a:miter lim="400000"/>
                    </a:lnB>
                    <a:solidFill>
                      <a:srgbClr val="496392"/>
                    </a:solidFill>
                  </a:tcPr>
                </a:tc>
                <a:tc>
                  <a:txBody>
                    <a:bodyPr/>
                    <a:lstStyle/>
                    <a:p>
                      <a:pPr lvl="0" defTabSz="914400">
                        <a:defRPr>
                          <a:solidFill>
                            <a:srgbClr val="000000"/>
                          </a:solidFill>
                        </a:defRPr>
                      </a:pPr>
                      <a:r>
                        <a:rPr sz="1100" b="1">
                          <a:solidFill>
                            <a:srgbClr val="FFFFFF"/>
                          </a:solidFill>
                        </a:rPr>
                        <a:t>2.1</a:t>
                      </a:r>
                    </a:p>
                  </a:txBody>
                  <a:tcPr marL="35719" marR="35719" marT="35719" marB="35719" anchor="ctr" horzOverflow="overflow">
                    <a:lnB w="12700">
                      <a:miter lim="400000"/>
                    </a:lnB>
                    <a:solidFill>
                      <a:srgbClr val="496392"/>
                    </a:solidFill>
                  </a:tcPr>
                </a:tc>
                <a:tc>
                  <a:txBody>
                    <a:bodyPr/>
                    <a:lstStyle/>
                    <a:p>
                      <a:pPr lvl="0" defTabSz="914400">
                        <a:defRPr>
                          <a:solidFill>
                            <a:srgbClr val="000000"/>
                          </a:solidFill>
                        </a:defRPr>
                      </a:pPr>
                      <a:r>
                        <a:rPr sz="1100" b="1">
                          <a:solidFill>
                            <a:srgbClr val="FFFFFF"/>
                          </a:solidFill>
                        </a:rPr>
                        <a:t>FTE</a:t>
                      </a:r>
                    </a:p>
                  </a:txBody>
                  <a:tcPr marL="35719" marR="35719" marT="35719" marB="35719" anchor="ctr" horzOverflow="overflow">
                    <a:lnB w="12700">
                      <a:miter lim="400000"/>
                    </a:lnB>
                    <a:solidFill>
                      <a:srgbClr val="496392"/>
                    </a:solidFill>
                  </a:tcPr>
                </a:tc>
                <a:tc>
                  <a:txBody>
                    <a:bodyPr/>
                    <a:lstStyle/>
                    <a:p>
                      <a:pPr lvl="0" defTabSz="914400">
                        <a:defRPr>
                          <a:solidFill>
                            <a:srgbClr val="000000"/>
                          </a:solidFill>
                        </a:defRPr>
                      </a:pPr>
                      <a:r>
                        <a:rPr sz="1100" b="1">
                          <a:solidFill>
                            <a:srgbClr val="FFFFFF"/>
                          </a:solidFill>
                        </a:rPr>
                        <a:t>3.55</a:t>
                      </a:r>
                    </a:p>
                  </a:txBody>
                  <a:tcPr marL="35719" marR="35719" marT="35719" marB="35719" anchor="ctr" horzOverflow="overflow">
                    <a:lnB w="12700">
                      <a:miter lim="400000"/>
                    </a:lnB>
                    <a:solidFill>
                      <a:srgbClr val="496392"/>
                    </a:solidFill>
                  </a:tcPr>
                </a:tc>
                <a:tc>
                  <a:txBody>
                    <a:bodyPr/>
                    <a:lstStyle/>
                    <a:p>
                      <a:pPr lvl="0" defTabSz="914400">
                        <a:defRPr>
                          <a:solidFill>
                            <a:srgbClr val="000000"/>
                          </a:solidFill>
                        </a:defRPr>
                      </a:pPr>
                      <a:r>
                        <a:rPr sz="1100" b="1">
                          <a:solidFill>
                            <a:srgbClr val="FFFFFF"/>
                          </a:solidFill>
                        </a:rPr>
                        <a:t>FTE</a:t>
                      </a:r>
                    </a:p>
                  </a:txBody>
                  <a:tcPr marL="35719" marR="35719" marT="35719" marB="35719" anchor="ctr" horzOverflow="overflow">
                    <a:lnB w="12700">
                      <a:miter lim="400000"/>
                    </a:lnB>
                    <a:solidFill>
                      <a:srgbClr val="496392"/>
                    </a:solidFill>
                  </a:tcPr>
                </a:tc>
                <a:tc>
                  <a:txBody>
                    <a:bodyPr/>
                    <a:lstStyle/>
                    <a:p>
                      <a:pPr lvl="0" defTabSz="914400">
                        <a:defRPr>
                          <a:solidFill>
                            <a:srgbClr val="000000"/>
                          </a:solidFill>
                        </a:defRPr>
                      </a:pPr>
                      <a:r>
                        <a:rPr sz="1100" b="1">
                          <a:solidFill>
                            <a:srgbClr val="FFFFFF"/>
                          </a:solidFill>
                        </a:rPr>
                        <a:t>1.7</a:t>
                      </a:r>
                    </a:p>
                  </a:txBody>
                  <a:tcPr marL="35719" marR="35719" marT="35719" marB="35719" anchor="ctr" horzOverflow="overflow">
                    <a:lnB w="12700">
                      <a:miter lim="400000"/>
                    </a:lnB>
                    <a:solidFill>
                      <a:srgbClr val="496392"/>
                    </a:solidFill>
                  </a:tcPr>
                </a:tc>
                <a:tc>
                  <a:txBody>
                    <a:bodyPr/>
                    <a:lstStyle/>
                    <a:p>
                      <a:pPr lvl="0" defTabSz="914400">
                        <a:defRPr>
                          <a:solidFill>
                            <a:srgbClr val="000000"/>
                          </a:solidFill>
                        </a:defRPr>
                      </a:pPr>
                      <a:r>
                        <a:rPr sz="1100" b="1">
                          <a:solidFill>
                            <a:srgbClr val="FFFFFF"/>
                          </a:solidFill>
                        </a:rPr>
                        <a:t>FTE</a:t>
                      </a:r>
                    </a:p>
                  </a:txBody>
                  <a:tcPr marL="35719" marR="35719" marT="35719" marB="35719" anchor="ctr" horzOverflow="overflow">
                    <a:lnB w="12700">
                      <a:miter lim="400000"/>
                    </a:lnB>
                    <a:solidFill>
                      <a:srgbClr val="496392"/>
                    </a:solidFill>
                  </a:tcPr>
                </a:tc>
                <a:tc>
                  <a:txBody>
                    <a:bodyPr/>
                    <a:lstStyle/>
                    <a:p>
                      <a:pPr lvl="0" defTabSz="914400">
                        <a:defRPr>
                          <a:solidFill>
                            <a:srgbClr val="000000"/>
                          </a:solidFill>
                        </a:defRPr>
                      </a:pPr>
                      <a:r>
                        <a:rPr sz="1100" b="1">
                          <a:solidFill>
                            <a:srgbClr val="FFFFFF"/>
                          </a:solidFill>
                        </a:rPr>
                        <a:t>0.5</a:t>
                      </a:r>
                    </a:p>
                  </a:txBody>
                  <a:tcPr marL="35719" marR="35719" marT="35719" marB="35719" anchor="ctr" horzOverflow="overflow">
                    <a:lnR w="12700">
                      <a:miter lim="400000"/>
                    </a:lnR>
                    <a:lnB w="12700">
                      <a:miter lim="400000"/>
                    </a:lnB>
                    <a:solidFill>
                      <a:srgbClr val="496392"/>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61259121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20000"/>
                <a:lumOff val="80000"/>
              </a:schemeClr>
            </a:gs>
            <a:gs pos="86000">
              <a:schemeClr val="bg1">
                <a:tint val="98000"/>
                <a:satMod val="130000"/>
                <a:shade val="90000"/>
                <a:lumMod val="103000"/>
              </a:schemeClr>
            </a:gs>
            <a:gs pos="100000">
              <a:schemeClr val="accent6"/>
            </a:gs>
          </a:gsLst>
          <a:lin ang="5400000" scaled="0"/>
        </a:gradFill>
        <a:effectLst/>
      </p:bgPr>
    </p:bg>
    <p:spTree>
      <p:nvGrpSpPr>
        <p:cNvPr id="1" name=""/>
        <p:cNvGrpSpPr/>
        <p:nvPr/>
      </p:nvGrpSpPr>
      <p:grpSpPr>
        <a:xfrm>
          <a:off x="0" y="0"/>
          <a:ext cx="0" cy="0"/>
          <a:chOff x="0" y="0"/>
          <a:chExt cx="0" cy="0"/>
        </a:xfrm>
      </p:grpSpPr>
      <p:pic>
        <p:nvPicPr>
          <p:cNvPr id="4" name="Picture 3"/>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828" r="17743"/>
          <a:stretch/>
        </p:blipFill>
        <p:spPr bwMode="auto">
          <a:xfrm>
            <a:off x="3640189" y="2677266"/>
            <a:ext cx="4945011" cy="4396634"/>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sp>
        <p:nvSpPr>
          <p:cNvPr id="6" name="Rettangolo 5"/>
          <p:cNvSpPr/>
          <p:nvPr/>
        </p:nvSpPr>
        <p:spPr>
          <a:xfrm>
            <a:off x="1768691" y="1236275"/>
            <a:ext cx="9203961"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charset="0"/>
                <a:ea typeface="ＭＳ 明朝" charset="-128"/>
                <a:cs typeface="+mn-cs"/>
              </a:rPr>
              <a:t>The aim of the TERA project </a:t>
            </a:r>
            <a:r>
              <a:rPr kumimoji="0" lang="en-US" sz="2400" b="0" i="0" u="none" strike="noStrike" kern="1200" cap="none" spc="0" normalizeH="0" baseline="0" noProof="0" dirty="0">
                <a:ln>
                  <a:noFill/>
                </a:ln>
                <a:solidFill>
                  <a:prstClr val="black"/>
                </a:solidFill>
                <a:effectLst/>
                <a:uLnTx/>
                <a:uFillTx/>
                <a:latin typeface="Calibri" charset="0"/>
                <a:ea typeface="ＭＳ 明朝" charset="-128"/>
                <a:cs typeface="+mn-cs"/>
              </a:rPr>
              <a:t>is to build a synergic interdisciplinary collaboration among different INFN sections and external institutions with the final goal to push forward a strong R&amp;D activity on THz technology with particular regard to THz acceleration. </a:t>
            </a:r>
            <a:endParaRPr kumimoji="0" lang="it-IT" sz="2400" b="0" i="0" u="none" strike="noStrike" kern="1200" cap="none" spc="0" normalizeH="0" baseline="0" noProof="0" dirty="0">
              <a:ln>
                <a:noFill/>
              </a:ln>
              <a:solidFill>
                <a:prstClr val="black"/>
              </a:solidFill>
              <a:effectLst/>
              <a:uLnTx/>
              <a:uFillTx/>
              <a:latin typeface="Times New Roman" charset="0"/>
              <a:ea typeface="ＭＳ 明朝" charset="-128"/>
              <a:cs typeface="+mn-cs"/>
            </a:endParaRPr>
          </a:p>
        </p:txBody>
      </p:sp>
      <p:sp>
        <p:nvSpPr>
          <p:cNvPr id="8" name="CasellaDiTesto 7"/>
          <p:cNvSpPr txBox="1"/>
          <p:nvPr/>
        </p:nvSpPr>
        <p:spPr>
          <a:xfrm>
            <a:off x="1043954" y="336948"/>
            <a:ext cx="9680279" cy="738664"/>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TERA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Terahertz</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-ERA)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ENTANGLEMENT OF EXPERTISE IN ACCELERATION PHYSICS, OPTICS, MATERIAL SCIENCE, DETECTORS</a:t>
            </a:r>
          </a:p>
        </p:txBody>
      </p:sp>
    </p:spTree>
    <p:extLst>
      <p:ext uri="{BB962C8B-B14F-4D97-AF65-F5344CB8AC3E}">
        <p14:creationId xmlns:p14="http://schemas.microsoft.com/office/powerpoint/2010/main" val="110834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20000"/>
                <a:lumOff val="80000"/>
              </a:schemeClr>
            </a:gs>
            <a:gs pos="85000">
              <a:schemeClr val="bg1">
                <a:tint val="98000"/>
                <a:satMod val="130000"/>
                <a:shade val="90000"/>
                <a:lumMod val="103000"/>
              </a:schemeClr>
            </a:gs>
            <a:gs pos="100000">
              <a:schemeClr val="accent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it-IT" dirty="0"/>
              <a:t>Aims: </a:t>
            </a:r>
            <a:endParaRPr lang="en-GB" dirty="0"/>
          </a:p>
        </p:txBody>
      </p:sp>
      <p:sp>
        <p:nvSpPr>
          <p:cNvPr id="3" name="Content Placeholder 2"/>
          <p:cNvSpPr>
            <a:spLocks noGrp="1"/>
          </p:cNvSpPr>
          <p:nvPr>
            <p:ph idx="1"/>
          </p:nvPr>
        </p:nvSpPr>
        <p:spPr>
          <a:xfrm>
            <a:off x="838200" y="1257300"/>
            <a:ext cx="10515600" cy="4919663"/>
          </a:xfrm>
        </p:spPr>
        <p:txBody>
          <a:bodyPr>
            <a:normAutofit lnSpcReduction="10000"/>
          </a:bodyPr>
          <a:lstStyle/>
          <a:p>
            <a:r>
              <a:rPr lang="en-GB" dirty="0"/>
              <a:t>The development of an innovative, highly performant table-top THz source. The source will be able to emit intense sub-</a:t>
            </a:r>
            <a:r>
              <a:rPr lang="en-GB" dirty="0" err="1"/>
              <a:t>ps</a:t>
            </a:r>
            <a:r>
              <a:rPr lang="en-GB" dirty="0"/>
              <a:t> single-cycle coherent THz pulses with high repetition rate (up to 3 KHz), covering the spectral region (0.3-20) THz, at high associated electric field (up to 50 MV/cm).</a:t>
            </a:r>
          </a:p>
          <a:p>
            <a:r>
              <a:rPr lang="en-GB" dirty="0"/>
              <a:t>The development of dedicated THz optics and optical modulator for the possibility to dynamically control the phase and polarization as well as the intensity of the THz radiation.</a:t>
            </a:r>
          </a:p>
          <a:p>
            <a:r>
              <a:rPr lang="en-GB" dirty="0"/>
              <a:t>The study of high brightness electron bunch acceleration by THz-pulses.</a:t>
            </a:r>
          </a:p>
          <a:p>
            <a:r>
              <a:rPr lang="en-GB" dirty="0"/>
              <a:t>The development of innovative high dynamic range detectors that are even sensitive to the THz polarization for advanced diagnostic of the THz beam produced by the TERA source.</a:t>
            </a:r>
          </a:p>
          <a:p>
            <a:endParaRPr lang="en-GB" dirty="0"/>
          </a:p>
        </p:txBody>
      </p:sp>
    </p:spTree>
    <p:extLst>
      <p:ext uri="{BB962C8B-B14F-4D97-AF65-F5344CB8AC3E}">
        <p14:creationId xmlns:p14="http://schemas.microsoft.com/office/powerpoint/2010/main" val="5163232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20000"/>
                <a:lumOff val="80000"/>
              </a:schemeClr>
            </a:gs>
            <a:gs pos="85000">
              <a:schemeClr val="bg1">
                <a:tint val="98000"/>
                <a:satMod val="130000"/>
                <a:shade val="90000"/>
                <a:lumMod val="103000"/>
              </a:schemeClr>
            </a:gs>
            <a:gs pos="100000">
              <a:schemeClr val="accent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b="1" dirty="0">
                <a:solidFill>
                  <a:srgbClr val="FF0000"/>
                </a:solidFill>
                <a:ea typeface="ＭＳ 明朝" charset="-128"/>
              </a:rPr>
              <a:t>The TERA project covers the following </a:t>
            </a:r>
            <a:r>
              <a:rPr lang="en-US" b="1" dirty="0" err="1">
                <a:solidFill>
                  <a:srgbClr val="FF0000"/>
                </a:solidFill>
                <a:ea typeface="ＭＳ 明朝" charset="-128"/>
              </a:rPr>
              <a:t>thematics</a:t>
            </a:r>
            <a:r>
              <a:rPr lang="en-US" b="1" dirty="0">
                <a:solidFill>
                  <a:srgbClr val="FF0000"/>
                </a:solidFill>
                <a:ea typeface="ＭＳ 明朝" charset="-128"/>
              </a:rPr>
              <a:t> of </a:t>
            </a:r>
            <a:r>
              <a:rPr lang="en-US" b="1" dirty="0" err="1">
                <a:solidFill>
                  <a:srgbClr val="FF0000"/>
                </a:solidFill>
                <a:ea typeface="ＭＳ 明朝" charset="-128"/>
              </a:rPr>
              <a:t>Commissione</a:t>
            </a:r>
            <a:r>
              <a:rPr lang="en-US" b="1" dirty="0">
                <a:solidFill>
                  <a:srgbClr val="FF0000"/>
                </a:solidFill>
                <a:ea typeface="ＭＳ 明朝" charset="-128"/>
              </a:rPr>
              <a:t> V INFN:</a:t>
            </a:r>
            <a:endParaRPr lang="it-IT" dirty="0">
              <a:solidFill>
                <a:srgbClr val="FF0000"/>
              </a:solidFill>
              <a:ea typeface="ＭＳ 明朝" charset="-128"/>
            </a:endParaRPr>
          </a:p>
          <a:p>
            <a:pPr algn="ctr"/>
            <a:r>
              <a:rPr lang="en-US" dirty="0">
                <a:ea typeface="ＭＳ 明朝" charset="-128"/>
              </a:rPr>
              <a:t>1) Particle Accelerators;</a:t>
            </a:r>
            <a:endParaRPr lang="it-IT" dirty="0">
              <a:ea typeface="ＭＳ 明朝" charset="-128"/>
            </a:endParaRPr>
          </a:p>
          <a:p>
            <a:pPr algn="ctr"/>
            <a:r>
              <a:rPr lang="en-US" dirty="0">
                <a:ea typeface="ＭＳ 明朝" charset="-128"/>
              </a:rPr>
              <a:t>2) Detectors;</a:t>
            </a:r>
            <a:endParaRPr lang="it-IT" dirty="0">
              <a:ea typeface="ＭＳ 明朝" charset="-128"/>
            </a:endParaRPr>
          </a:p>
          <a:p>
            <a:pPr algn="ctr"/>
            <a:r>
              <a:rPr lang="en-US" dirty="0">
                <a:ea typeface="ＭＳ 明朝" charset="-128"/>
              </a:rPr>
              <a:t>3) Interdisciplinary Applications of INFN technology;</a:t>
            </a:r>
            <a:endParaRPr lang="it-IT" dirty="0">
              <a:ea typeface="ＭＳ 明朝" charset="-128"/>
            </a:endParaRPr>
          </a:p>
          <a:p>
            <a:endParaRPr lang="en-GB" dirty="0"/>
          </a:p>
        </p:txBody>
      </p:sp>
    </p:spTree>
    <p:extLst>
      <p:ext uri="{BB962C8B-B14F-4D97-AF65-F5344CB8AC3E}">
        <p14:creationId xmlns:p14="http://schemas.microsoft.com/office/powerpoint/2010/main" val="4126160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20000"/>
                <a:lumOff val="80000"/>
              </a:schemeClr>
            </a:gs>
            <a:gs pos="85000">
              <a:schemeClr val="bg1">
                <a:tint val="98000"/>
                <a:satMod val="130000"/>
                <a:shade val="90000"/>
                <a:lumMod val="103000"/>
              </a:schemeClr>
            </a:gs>
            <a:gs pos="100000">
              <a:schemeClr val="accent6"/>
            </a:gs>
          </a:gsLst>
          <a:lin ang="5400000" scaled="0"/>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9565" t="23402" r="12254" b="43029"/>
          <a:stretch/>
        </p:blipFill>
        <p:spPr>
          <a:xfrm>
            <a:off x="132263" y="1194556"/>
            <a:ext cx="11864986" cy="3285812"/>
          </a:xfrm>
          <a:prstGeom prst="rect">
            <a:avLst/>
          </a:prstGeom>
        </p:spPr>
      </p:pic>
      <p:sp>
        <p:nvSpPr>
          <p:cNvPr id="6" name="CasellaDiTesto 5"/>
          <p:cNvSpPr txBox="1"/>
          <p:nvPr/>
        </p:nvSpPr>
        <p:spPr>
          <a:xfrm>
            <a:off x="3528657" y="521911"/>
            <a:ext cx="479708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ANAGRAFICA LNF 2019: </a:t>
            </a:r>
            <a:r>
              <a:rPr kumimoji="0" lang="it-IT" sz="2800" b="1" i="0" u="none" strike="noStrike" kern="1200" cap="none" spc="0" normalizeH="0" baseline="0" noProof="0" dirty="0">
                <a:ln>
                  <a:noFill/>
                </a:ln>
                <a:solidFill>
                  <a:srgbClr val="C00000"/>
                </a:solidFill>
                <a:effectLst/>
                <a:uLnTx/>
                <a:uFillTx/>
                <a:latin typeface="Calibri" panose="020F0502020204030204"/>
                <a:ea typeface="+mn-ea"/>
                <a:cs typeface="+mn-cs"/>
              </a:rPr>
              <a:t>2.4 FTE</a:t>
            </a:r>
          </a:p>
        </p:txBody>
      </p:sp>
      <p:sp>
        <p:nvSpPr>
          <p:cNvPr id="2" name="TextBox 1"/>
          <p:cNvSpPr txBox="1"/>
          <p:nvPr/>
        </p:nvSpPr>
        <p:spPr>
          <a:xfrm>
            <a:off x="132263" y="5459104"/>
            <a:ext cx="1141374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Also: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Stefano Lupi,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Collaborators: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Claudio Gatti, Daniele Digioacchino, Carlo Ligi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Sara Cibella (CNR)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851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24000" y="1724671"/>
            <a:ext cx="9144000" cy="1812804"/>
          </a:xfrm>
          <a:prstGeom prst="rect">
            <a:avLst/>
          </a:prstGeom>
          <a:noFill/>
        </p:spPr>
        <p:txBody>
          <a:bodyPr wrap="square" rtlCol="0">
            <a:spAutoFit/>
          </a:bodyPr>
          <a:lstStyle/>
          <a:p>
            <a:pPr algn="ctr"/>
            <a:r>
              <a:rPr lang="it-IT" sz="4000" b="1" dirty="0"/>
              <a:t>TUAREG </a:t>
            </a:r>
            <a:r>
              <a:rPr lang="it-IT" sz="3500" b="1" i="1" dirty="0"/>
              <a:t>(T</a:t>
            </a:r>
            <a:r>
              <a:rPr lang="it-IT" sz="3500" i="1" dirty="0"/>
              <a:t>he </a:t>
            </a:r>
            <a:r>
              <a:rPr lang="it-IT" sz="3500" b="1" i="1" dirty="0"/>
              <a:t>U</a:t>
            </a:r>
            <a:r>
              <a:rPr lang="it-IT" sz="3500" i="1" dirty="0"/>
              <a:t>ltra </a:t>
            </a:r>
            <a:r>
              <a:rPr lang="it-IT" sz="3500" b="1" i="1" dirty="0"/>
              <a:t>A</a:t>
            </a:r>
            <a:r>
              <a:rPr lang="it-IT" sz="3500" i="1" dirty="0"/>
              <a:t>dvanced </a:t>
            </a:r>
            <a:r>
              <a:rPr lang="it-IT" sz="3500" b="1" i="1" dirty="0"/>
              <a:t>R</a:t>
            </a:r>
            <a:r>
              <a:rPr lang="it-IT" sz="3500" i="1" dirty="0"/>
              <a:t>F </a:t>
            </a:r>
            <a:r>
              <a:rPr lang="it-IT" sz="3500" b="1" i="1" dirty="0"/>
              <a:t>E</a:t>
            </a:r>
            <a:r>
              <a:rPr lang="it-IT" sz="3500" i="1" dirty="0"/>
              <a:t>lectron </a:t>
            </a:r>
            <a:r>
              <a:rPr lang="it-IT" sz="3500" b="1" i="1" dirty="0" err="1"/>
              <a:t>G</a:t>
            </a:r>
            <a:r>
              <a:rPr lang="it-IT" sz="3500" i="1" dirty="0" err="1"/>
              <a:t>un</a:t>
            </a:r>
            <a:r>
              <a:rPr lang="it-IT" sz="3500" i="1" dirty="0"/>
              <a:t>)</a:t>
            </a:r>
            <a:r>
              <a:rPr lang="it-IT" sz="4000" dirty="0"/>
              <a:t>: </a:t>
            </a:r>
            <a:r>
              <a:rPr lang="it-IT" sz="4000" b="1" dirty="0"/>
              <a:t>STATUS</a:t>
            </a:r>
          </a:p>
          <a:p>
            <a:pPr algn="ctr"/>
            <a:endParaRPr lang="it-IT" sz="4000" b="1" dirty="0"/>
          </a:p>
        </p:txBody>
      </p:sp>
      <p:sp>
        <p:nvSpPr>
          <p:cNvPr id="3" name="Text Box 12"/>
          <p:cNvSpPr txBox="1">
            <a:spLocks noChangeArrowheads="1"/>
          </p:cNvSpPr>
          <p:nvPr/>
        </p:nvSpPr>
        <p:spPr bwMode="auto">
          <a:xfrm>
            <a:off x="3244690" y="3862670"/>
            <a:ext cx="5416550" cy="87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sz="2200" i="1" dirty="0">
                <a:latin typeface="Calibri" panose="020F0502020204030204" pitchFamily="34" charset="0"/>
              </a:rPr>
              <a:t>David </a:t>
            </a:r>
            <a:r>
              <a:rPr lang="it-IT" sz="2200" i="1" dirty="0" err="1">
                <a:latin typeface="Calibri" panose="020F0502020204030204" pitchFamily="34" charset="0"/>
              </a:rPr>
              <a:t>Alesini</a:t>
            </a:r>
            <a:endParaRPr lang="en-US" sz="2200" i="1" dirty="0">
              <a:latin typeface="Calibri" panose="020F0502020204030204" pitchFamily="34" charset="0"/>
            </a:endParaRPr>
          </a:p>
          <a:p>
            <a:pPr algn="ctr"/>
            <a:r>
              <a:rPr lang="en-US" sz="2200" i="1" dirty="0">
                <a:latin typeface="Calibri" panose="020F0502020204030204" pitchFamily="34" charset="0"/>
              </a:rPr>
              <a:t>(INFN-LNF, Frascati)</a:t>
            </a:r>
          </a:p>
        </p:txBody>
      </p:sp>
      <p:sp>
        <p:nvSpPr>
          <p:cNvPr id="4" name="Text Box 12"/>
          <p:cNvSpPr txBox="1">
            <a:spLocks noChangeArrowheads="1"/>
          </p:cNvSpPr>
          <p:nvPr/>
        </p:nvSpPr>
        <p:spPr bwMode="auto">
          <a:xfrm>
            <a:off x="3265972" y="6366167"/>
            <a:ext cx="5416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i="1" dirty="0">
                <a:latin typeface="Calibri" panose="020F0502020204030204" pitchFamily="34" charset="0"/>
              </a:rPr>
              <a:t>On </a:t>
            </a:r>
            <a:r>
              <a:rPr lang="it-IT" i="1" dirty="0" err="1">
                <a:latin typeface="Calibri" panose="020F0502020204030204" pitchFamily="34" charset="0"/>
              </a:rPr>
              <a:t>behalf</a:t>
            </a:r>
            <a:r>
              <a:rPr lang="it-IT" i="1" dirty="0">
                <a:latin typeface="Calibri" panose="020F0502020204030204" pitchFamily="34" charset="0"/>
              </a:rPr>
              <a:t> of the TUAREG team</a:t>
            </a:r>
            <a:endParaRPr lang="en-US" i="1" dirty="0">
              <a:latin typeface="Calibri" panose="020F0502020204030204" pitchFamily="34" charset="0"/>
            </a:endParaRPr>
          </a:p>
        </p:txBody>
      </p:sp>
      <p:pic>
        <p:nvPicPr>
          <p:cNvPr id="5" name="Immagine 4"/>
          <p:cNvPicPr>
            <a:picLocks noChangeAspect="1"/>
          </p:cNvPicPr>
          <p:nvPr/>
        </p:nvPicPr>
        <p:blipFill>
          <a:blip r:embed="rId2"/>
          <a:stretch>
            <a:fillRect/>
          </a:stretch>
        </p:blipFill>
        <p:spPr>
          <a:xfrm>
            <a:off x="4944001" y="187331"/>
            <a:ext cx="2060495" cy="1296000"/>
          </a:xfrm>
          <a:prstGeom prst="rect">
            <a:avLst/>
          </a:prstGeom>
        </p:spPr>
      </p:pic>
    </p:spTree>
    <p:extLst>
      <p:ext uri="{BB962C8B-B14F-4D97-AF65-F5344CB8AC3E}">
        <p14:creationId xmlns:p14="http://schemas.microsoft.com/office/powerpoint/2010/main" val="1573313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03866" y="178342"/>
            <a:ext cx="7683190" cy="597087"/>
          </a:xfrm>
          <a:prstGeom prst="rect">
            <a:avLst/>
          </a:prstGeom>
          <a:noFill/>
        </p:spPr>
        <p:txBody>
          <a:bodyPr wrap="square" rtlCol="0">
            <a:spAutoFit/>
          </a:bodyPr>
          <a:lstStyle/>
          <a:p>
            <a:pPr algn="ctr"/>
            <a:r>
              <a:rPr lang="it-IT" sz="4000" b="1" dirty="0"/>
              <a:t>OUTLINE OF THE PROJECT</a:t>
            </a:r>
          </a:p>
        </p:txBody>
      </p:sp>
      <p:pic>
        <p:nvPicPr>
          <p:cNvPr id="5" name="Immagine 4"/>
          <p:cNvPicPr>
            <a:picLocks noChangeAspect="1"/>
          </p:cNvPicPr>
          <p:nvPr/>
        </p:nvPicPr>
        <p:blipFill>
          <a:blip r:embed="rId2"/>
          <a:stretch>
            <a:fillRect/>
          </a:stretch>
        </p:blipFill>
        <p:spPr>
          <a:xfrm>
            <a:off x="152750" y="0"/>
            <a:ext cx="1058619" cy="665845"/>
          </a:xfrm>
          <a:prstGeom prst="rect">
            <a:avLst/>
          </a:prstGeom>
        </p:spPr>
      </p:pic>
      <p:sp>
        <p:nvSpPr>
          <p:cNvPr id="7" name="Rettangolo 6"/>
          <p:cNvSpPr/>
          <p:nvPr/>
        </p:nvSpPr>
        <p:spPr>
          <a:xfrm>
            <a:off x="636608" y="985774"/>
            <a:ext cx="10926501" cy="1667508"/>
          </a:xfrm>
          <a:prstGeom prst="rect">
            <a:avLst/>
          </a:prstGeom>
        </p:spPr>
        <p:txBody>
          <a:bodyPr wrap="square">
            <a:spAutoFit/>
          </a:bodyPr>
          <a:lstStyle/>
          <a:p>
            <a:pPr marL="285750" indent="-285750" algn="just">
              <a:buFont typeface="Arial" panose="020B0604020202020204" pitchFamily="34" charset="0"/>
              <a:buChar char="•"/>
            </a:pPr>
            <a:r>
              <a:rPr lang="en-GB" sz="1800" i="1" dirty="0">
                <a:solidFill>
                  <a:srgbClr val="222A35"/>
                </a:solidFill>
                <a:latin typeface="+mn-lt"/>
                <a:ea typeface="Calibri" panose="020F0502020204030204" pitchFamily="34" charset="0"/>
                <a:cs typeface="Times New Roman" panose="02020603050405020304" pitchFamily="18" charset="0"/>
              </a:rPr>
              <a:t>TUAREG is a </a:t>
            </a:r>
            <a:r>
              <a:rPr lang="en-GB" sz="1800" b="1" i="1" dirty="0">
                <a:solidFill>
                  <a:srgbClr val="222A35"/>
                </a:solidFill>
                <a:latin typeface="+mn-lt"/>
                <a:ea typeface="Calibri" panose="020F0502020204030204" pitchFamily="34" charset="0"/>
                <a:cs typeface="Times New Roman" panose="02020603050405020304" pitchFamily="18" charset="0"/>
              </a:rPr>
              <a:t>three-years experiment proposal </a:t>
            </a:r>
            <a:r>
              <a:rPr lang="en-GB" sz="1800" i="1" dirty="0">
                <a:solidFill>
                  <a:srgbClr val="222A35"/>
                </a:solidFill>
                <a:latin typeface="+mn-lt"/>
                <a:ea typeface="Calibri" panose="020F0502020204030204" pitchFamily="34" charset="0"/>
                <a:cs typeface="Times New Roman" panose="02020603050405020304" pitchFamily="18" charset="0"/>
              </a:rPr>
              <a:t>(2020-2022) aiming at the </a:t>
            </a:r>
            <a:r>
              <a:rPr lang="en-GB" sz="1800" b="1" dirty="0">
                <a:solidFill>
                  <a:srgbClr val="222A35"/>
                </a:solidFill>
                <a:latin typeface="+mn-lt"/>
                <a:ea typeface="Calibri" panose="020F0502020204030204" pitchFamily="34" charset="0"/>
                <a:cs typeface="Times New Roman" panose="02020603050405020304" pitchFamily="18" charset="0"/>
              </a:rPr>
              <a:t>design, construction and high power tests of a C-band (</a:t>
            </a:r>
            <a:r>
              <a:rPr lang="en-GB" sz="1800" b="1" dirty="0" err="1">
                <a:solidFill>
                  <a:srgbClr val="222A35"/>
                </a:solidFill>
                <a:latin typeface="+mn-lt"/>
                <a:ea typeface="Calibri" panose="020F0502020204030204" pitchFamily="34" charset="0"/>
                <a:cs typeface="Times New Roman" panose="02020603050405020304" pitchFamily="18" charset="0"/>
              </a:rPr>
              <a:t>f</a:t>
            </a:r>
            <a:r>
              <a:rPr lang="en-GB" sz="1800" b="1" baseline="-25000" dirty="0" err="1">
                <a:solidFill>
                  <a:srgbClr val="222A35"/>
                </a:solidFill>
                <a:latin typeface="+mn-lt"/>
                <a:ea typeface="Calibri" panose="020F0502020204030204" pitchFamily="34" charset="0"/>
                <a:cs typeface="Times New Roman" panose="02020603050405020304" pitchFamily="18" charset="0"/>
              </a:rPr>
              <a:t>RF</a:t>
            </a:r>
            <a:r>
              <a:rPr lang="en-GB" sz="1800" b="1" dirty="0">
                <a:solidFill>
                  <a:srgbClr val="222A35"/>
                </a:solidFill>
                <a:latin typeface="+mn-lt"/>
                <a:ea typeface="Calibri" panose="020F0502020204030204" pitchFamily="34" charset="0"/>
                <a:cs typeface="Times New Roman" panose="02020603050405020304" pitchFamily="18" charset="0"/>
              </a:rPr>
              <a:t>=5.712 GHz) RF electron gun </a:t>
            </a:r>
            <a:r>
              <a:rPr lang="en-GB" sz="1800" i="1" dirty="0">
                <a:solidFill>
                  <a:srgbClr val="222A35"/>
                </a:solidFill>
                <a:latin typeface="+mn-lt"/>
                <a:ea typeface="Calibri" panose="020F0502020204030204" pitchFamily="34" charset="0"/>
                <a:cs typeface="Times New Roman" panose="02020603050405020304" pitchFamily="18" charset="0"/>
              </a:rPr>
              <a:t>to be operated at very high cathode peak field (&gt;</a:t>
            </a:r>
            <a:r>
              <a:rPr lang="en-GB" sz="1800" b="1" i="1" dirty="0">
                <a:solidFill>
                  <a:srgbClr val="222A35"/>
                </a:solidFill>
                <a:latin typeface="+mn-lt"/>
                <a:ea typeface="Calibri" panose="020F0502020204030204" pitchFamily="34" charset="0"/>
                <a:cs typeface="Times New Roman" panose="02020603050405020304" pitchFamily="18" charset="0"/>
              </a:rPr>
              <a:t>200 MV/m</a:t>
            </a:r>
            <a:r>
              <a:rPr lang="en-GB" sz="1800" i="1" dirty="0">
                <a:solidFill>
                  <a:srgbClr val="222A35"/>
                </a:solidFill>
                <a:latin typeface="+mn-lt"/>
                <a:ea typeface="Calibri" panose="020F0502020204030204" pitchFamily="34" charset="0"/>
                <a:cs typeface="Times New Roman" panose="02020603050405020304" pitchFamily="18" charset="0"/>
              </a:rPr>
              <a:t>) and/or high repetition rate (1 kHz).</a:t>
            </a:r>
          </a:p>
          <a:p>
            <a:pPr marL="285750" indent="-285750" algn="just">
              <a:buFont typeface="Arial" panose="020B0604020202020204" pitchFamily="34" charset="0"/>
              <a:buChar char="•"/>
            </a:pPr>
            <a:r>
              <a:rPr lang="en-GB" sz="1800" i="1" dirty="0">
                <a:solidFill>
                  <a:srgbClr val="222A35"/>
                </a:solidFill>
                <a:latin typeface="+mn-lt"/>
                <a:ea typeface="Calibri" panose="020F0502020204030204" pitchFamily="34" charset="0"/>
                <a:cs typeface="Times New Roman" panose="02020603050405020304" pitchFamily="18" charset="0"/>
              </a:rPr>
              <a:t>Several type of applications: </a:t>
            </a:r>
            <a:r>
              <a:rPr lang="en-GB" sz="1800" b="1" dirty="0">
                <a:solidFill>
                  <a:srgbClr val="222A35"/>
                </a:solidFill>
                <a:latin typeface="+mn-lt"/>
                <a:ea typeface="Calibri" panose="020F0502020204030204" pitchFamily="34" charset="0"/>
                <a:cs typeface="Times New Roman" panose="02020603050405020304" pitchFamily="18" charset="0"/>
              </a:rPr>
              <a:t>FEL, </a:t>
            </a:r>
            <a:r>
              <a:rPr lang="en-US" sz="1800" b="1" dirty="0">
                <a:solidFill>
                  <a:srgbClr val="222A35"/>
                </a:solidFill>
                <a:latin typeface="+mn-lt"/>
                <a:ea typeface="Calibri" panose="020F0502020204030204" pitchFamily="34" charset="0"/>
                <a:cs typeface="Times New Roman" panose="02020603050405020304" pitchFamily="18" charset="0"/>
              </a:rPr>
              <a:t>Terahertz and Compton sources and electron diffraction microscopes</a:t>
            </a:r>
            <a:r>
              <a:rPr lang="en-US" sz="1800" dirty="0">
                <a:solidFill>
                  <a:srgbClr val="222A35"/>
                </a:solidFill>
                <a:latin typeface="+mn-lt"/>
                <a:ea typeface="Calibri" panose="020F0502020204030204" pitchFamily="34" charset="0"/>
                <a:cs typeface="Times New Roman" panose="02020603050405020304" pitchFamily="18" charset="0"/>
              </a:rPr>
              <a:t>;</a:t>
            </a:r>
          </a:p>
          <a:p>
            <a:pPr marL="285750" indent="-285750" algn="just">
              <a:buFont typeface="Arial" panose="020B0604020202020204" pitchFamily="34" charset="0"/>
              <a:buChar char="•"/>
            </a:pPr>
            <a:r>
              <a:rPr lang="en-US" sz="1800" b="1" i="1" dirty="0">
                <a:solidFill>
                  <a:srgbClr val="222A35"/>
                </a:solidFill>
                <a:latin typeface="+mn-lt"/>
                <a:cs typeface="Times New Roman" panose="02020603050405020304" pitchFamily="18" charset="0"/>
              </a:rPr>
              <a:t>C-band injector has been selected as baseline for the XLS-Compact light project.</a:t>
            </a:r>
            <a:endParaRPr lang="en-GB" sz="1800" b="1" i="1" dirty="0">
              <a:solidFill>
                <a:srgbClr val="222A35"/>
              </a:solidFill>
              <a:latin typeface="+mn-lt"/>
              <a:cs typeface="Times New Roman" panose="02020603050405020304" pitchFamily="18" charset="0"/>
            </a:endParaRPr>
          </a:p>
        </p:txBody>
      </p:sp>
      <p:sp>
        <p:nvSpPr>
          <p:cNvPr id="8" name="Rettangolo 7"/>
          <p:cNvSpPr/>
          <p:nvPr/>
        </p:nvSpPr>
        <p:spPr>
          <a:xfrm>
            <a:off x="0" y="2863627"/>
            <a:ext cx="9114714" cy="3938899"/>
          </a:xfrm>
          <a:prstGeom prst="rect">
            <a:avLst/>
          </a:prstGeom>
        </p:spPr>
        <p:txBody>
          <a:bodyPr wrap="square">
            <a:spAutoFit/>
          </a:bodyPr>
          <a:lstStyle/>
          <a:p>
            <a:pPr algn="just"/>
            <a:r>
              <a:rPr lang="en-US" sz="1800" dirty="0">
                <a:latin typeface="+mn-lt"/>
                <a:ea typeface="Calibri" panose="020F0502020204030204" pitchFamily="34" charset="0"/>
                <a:cs typeface="Cambria" panose="02040503050406030204" pitchFamily="18" charset="0"/>
              </a:rPr>
              <a:t>The proposed experiment involves </a:t>
            </a:r>
            <a:r>
              <a:rPr lang="en-US" sz="1800" b="1" dirty="0">
                <a:latin typeface="+mn-lt"/>
                <a:ea typeface="Calibri" panose="020F0502020204030204" pitchFamily="34" charset="0"/>
                <a:cs typeface="Cambria" panose="02040503050406030204" pitchFamily="18" charset="0"/>
              </a:rPr>
              <a:t>two main INFN units: LNF and INFN Roma1</a:t>
            </a:r>
            <a:r>
              <a:rPr lang="en-US" sz="1800" dirty="0">
                <a:latin typeface="+mn-lt"/>
                <a:ea typeface="Calibri" panose="020F0502020204030204" pitchFamily="34" charset="0"/>
                <a:cs typeface="Cambria" panose="02040503050406030204" pitchFamily="18" charset="0"/>
              </a:rPr>
              <a:t>. </a:t>
            </a:r>
            <a:endParaRPr lang="it-IT" sz="1800" dirty="0">
              <a:latin typeface="+mn-lt"/>
              <a:ea typeface="Calibri" panose="020F0502020204030204" pitchFamily="34" charset="0"/>
              <a:cs typeface="Times New Roman" panose="02020603050405020304" pitchFamily="18" charset="0"/>
            </a:endParaRPr>
          </a:p>
          <a:p>
            <a:pPr algn="just"/>
            <a:r>
              <a:rPr lang="en-US" sz="1800" b="1" i="1" dirty="0">
                <a:solidFill>
                  <a:srgbClr val="FF0000"/>
                </a:solidFill>
                <a:latin typeface="+mn-lt"/>
                <a:ea typeface="Calibri" panose="020F0502020204030204" pitchFamily="34" charset="0"/>
                <a:cs typeface="Times New Roman" panose="02020603050405020304" pitchFamily="18" charset="0"/>
              </a:rPr>
              <a:t>WP1	Design and realization of the C band gun (LNF)</a:t>
            </a:r>
            <a:endParaRPr lang="it-IT" sz="1800" dirty="0">
              <a:solidFill>
                <a:srgbClr val="FF0000"/>
              </a:solidFill>
              <a:latin typeface="+mn-lt"/>
              <a:ea typeface="Calibri" panose="020F0502020204030204" pitchFamily="34" charset="0"/>
              <a:cs typeface="Times New Roman" panose="02020603050405020304" pitchFamily="18" charset="0"/>
            </a:endParaRPr>
          </a:p>
          <a:p>
            <a:pPr algn="just"/>
            <a:r>
              <a:rPr lang="en-US" sz="1800" b="1" i="1" dirty="0">
                <a:solidFill>
                  <a:srgbClr val="FF0000"/>
                </a:solidFill>
                <a:latin typeface="+mn-lt"/>
                <a:ea typeface="Calibri" panose="020F0502020204030204" pitchFamily="34" charset="0"/>
                <a:cs typeface="Times New Roman" panose="02020603050405020304" pitchFamily="18" charset="0"/>
              </a:rPr>
              <a:t>WP2	Design and realization of the mode launcher (INFN Roma 1)</a:t>
            </a:r>
            <a:endParaRPr lang="it-IT" sz="1800" dirty="0">
              <a:solidFill>
                <a:srgbClr val="FF0000"/>
              </a:solidFill>
              <a:latin typeface="+mn-lt"/>
              <a:ea typeface="Calibri" panose="020F0502020204030204" pitchFamily="34" charset="0"/>
              <a:cs typeface="Times New Roman" panose="02020603050405020304" pitchFamily="18" charset="0"/>
            </a:endParaRPr>
          </a:p>
          <a:p>
            <a:pPr algn="just"/>
            <a:r>
              <a:rPr lang="en-US" sz="1800" b="1" i="1" dirty="0">
                <a:solidFill>
                  <a:srgbClr val="FF0000"/>
                </a:solidFill>
                <a:latin typeface="+mn-lt"/>
                <a:ea typeface="Calibri" panose="020F0502020204030204" pitchFamily="34" charset="0"/>
                <a:cs typeface="Times New Roman" panose="02020603050405020304" pitchFamily="18" charset="0"/>
              </a:rPr>
              <a:t>WP3	High power test of the gun and mode launcher at SPARC_LAB or at PSI (LNF)</a:t>
            </a:r>
            <a:endParaRPr lang="it-IT" sz="1800" dirty="0">
              <a:latin typeface="+mn-lt"/>
              <a:ea typeface="Calibri" panose="020F0502020204030204" pitchFamily="34" charset="0"/>
              <a:cs typeface="Times New Roman" panose="02020603050405020304" pitchFamily="18" charset="0"/>
            </a:endParaRPr>
          </a:p>
          <a:p>
            <a:pPr algn="just"/>
            <a:r>
              <a:rPr lang="en-US" sz="1800" b="1" i="1" dirty="0">
                <a:solidFill>
                  <a:srgbClr val="222A35"/>
                </a:solidFill>
                <a:latin typeface="+mn-lt"/>
                <a:ea typeface="Calibri" panose="020F0502020204030204" pitchFamily="34" charset="0"/>
                <a:cs typeface="Times New Roman" panose="02020603050405020304" pitchFamily="18" charset="0"/>
              </a:rPr>
              <a:t>WP4	Beam dynamics studies for different working points (LNF)</a:t>
            </a:r>
            <a:endParaRPr lang="it-IT" sz="1800" dirty="0">
              <a:latin typeface="+mn-lt"/>
              <a:ea typeface="Calibri" panose="020F0502020204030204" pitchFamily="34" charset="0"/>
              <a:cs typeface="Times New Roman" panose="02020603050405020304" pitchFamily="18" charset="0"/>
            </a:endParaRPr>
          </a:p>
          <a:p>
            <a:pPr algn="just"/>
            <a:r>
              <a:rPr lang="en-US" sz="1800" b="1" i="1" dirty="0">
                <a:solidFill>
                  <a:srgbClr val="222A35"/>
                </a:solidFill>
                <a:latin typeface="+mn-lt"/>
                <a:ea typeface="Calibri" panose="020F0502020204030204" pitchFamily="34" charset="0"/>
                <a:cs typeface="Times New Roman" panose="02020603050405020304" pitchFamily="18" charset="0"/>
              </a:rPr>
              <a:t>WP5	Solenoid design for a complete C-band based photo-injector (LNF)</a:t>
            </a:r>
            <a:endParaRPr lang="it-IT" sz="1800" dirty="0">
              <a:latin typeface="+mn-lt"/>
              <a:ea typeface="Calibri" panose="020F0502020204030204" pitchFamily="34" charset="0"/>
              <a:cs typeface="Times New Roman" panose="02020603050405020304" pitchFamily="18" charset="0"/>
            </a:endParaRPr>
          </a:p>
          <a:p>
            <a:pPr algn="just"/>
            <a:r>
              <a:rPr lang="en-US" sz="1800" b="1" i="1" dirty="0">
                <a:solidFill>
                  <a:srgbClr val="222A35"/>
                </a:solidFill>
                <a:latin typeface="+mn-lt"/>
                <a:ea typeface="Calibri" panose="020F0502020204030204" pitchFamily="34" charset="0"/>
                <a:cs typeface="Times New Roman" panose="02020603050405020304" pitchFamily="18" charset="0"/>
              </a:rPr>
              <a:t>WP6	Dark current simulations and cathode material studies (LNF) </a:t>
            </a:r>
            <a:endParaRPr lang="it-IT" sz="1800" dirty="0">
              <a:latin typeface="+mn-lt"/>
              <a:ea typeface="Calibri" panose="020F0502020204030204" pitchFamily="34" charset="0"/>
              <a:cs typeface="Times New Roman" panose="02020603050405020304" pitchFamily="18" charset="0"/>
            </a:endParaRPr>
          </a:p>
          <a:p>
            <a:pPr algn="just"/>
            <a:r>
              <a:rPr lang="en-US" sz="1800" b="1" i="1" dirty="0">
                <a:solidFill>
                  <a:srgbClr val="222A35"/>
                </a:solidFill>
                <a:latin typeface="+mn-lt"/>
                <a:ea typeface="Calibri" panose="020F0502020204030204" pitchFamily="34" charset="0"/>
                <a:cs typeface="Times New Roman" panose="02020603050405020304" pitchFamily="18" charset="0"/>
              </a:rPr>
              <a:t>WP7	Laser injection system (LNF)</a:t>
            </a:r>
            <a:endParaRPr lang="it-IT" sz="1800" dirty="0">
              <a:latin typeface="+mn-lt"/>
              <a:ea typeface="Calibri" panose="020F0502020204030204" pitchFamily="34" charset="0"/>
              <a:cs typeface="Times New Roman" panose="02020603050405020304" pitchFamily="18" charset="0"/>
            </a:endParaRPr>
          </a:p>
          <a:p>
            <a:pPr algn="just"/>
            <a:r>
              <a:rPr lang="en-US" sz="1800" b="1" i="1" dirty="0">
                <a:solidFill>
                  <a:srgbClr val="222A35"/>
                </a:solidFill>
                <a:latin typeface="+mn-lt"/>
                <a:ea typeface="Calibri" panose="020F0502020204030204" pitchFamily="34" charset="0"/>
                <a:cs typeface="Times New Roman" panose="02020603050405020304" pitchFamily="18" charset="0"/>
              </a:rPr>
              <a:t>WP8	Diagnostics design for the C-band photo-injector (INFN Roma1)</a:t>
            </a:r>
            <a:endParaRPr lang="it-IT" sz="1800" dirty="0">
              <a:latin typeface="+mn-lt"/>
              <a:ea typeface="Calibri" panose="020F0502020204030204" pitchFamily="34" charset="0"/>
              <a:cs typeface="Times New Roman" panose="02020603050405020304" pitchFamily="18" charset="0"/>
            </a:endParaRPr>
          </a:p>
        </p:txBody>
      </p:sp>
      <p:sp>
        <p:nvSpPr>
          <p:cNvPr id="9" name="Rettangolo 8"/>
          <p:cNvSpPr/>
          <p:nvPr/>
        </p:nvSpPr>
        <p:spPr>
          <a:xfrm>
            <a:off x="7065428" y="4698177"/>
            <a:ext cx="5126572" cy="2119939"/>
          </a:xfrm>
          <a:prstGeom prst="rect">
            <a:avLst/>
          </a:prstGeom>
          <a:solidFill>
            <a:srgbClr val="FFFF00"/>
          </a:solidFill>
          <a:ln w="57150">
            <a:solidFill>
              <a:srgbClr val="FF0000"/>
            </a:solidFill>
          </a:ln>
        </p:spPr>
        <p:txBody>
          <a:bodyPr wrap="square">
            <a:spAutoFit/>
          </a:bodyPr>
          <a:lstStyle/>
          <a:p>
            <a:pPr algn="just"/>
            <a:r>
              <a:rPr lang="en-US" sz="1800" b="1" i="1" dirty="0">
                <a:solidFill>
                  <a:srgbClr val="FF0000"/>
                </a:solidFill>
              </a:rPr>
              <a:t>1st year (2020): GOAL</a:t>
            </a:r>
          </a:p>
          <a:p>
            <a:pPr marL="331788" indent="-285750" defTabSz="361950">
              <a:buFont typeface="Arial" panose="020B0604020202020204" pitchFamily="34" charset="0"/>
              <a:buChar char="•"/>
            </a:pPr>
            <a:r>
              <a:rPr lang="en-US" sz="1800" dirty="0">
                <a:solidFill>
                  <a:srgbClr val="FF0000"/>
                </a:solidFill>
              </a:rPr>
              <a:t>gun electromagnetic and thermo-mechanical design</a:t>
            </a:r>
          </a:p>
          <a:p>
            <a:pPr marL="331788" indent="-285750" defTabSz="361950">
              <a:buFont typeface="Arial" panose="020B0604020202020204" pitchFamily="34" charset="0"/>
              <a:buChar char="•"/>
            </a:pPr>
            <a:r>
              <a:rPr lang="en-US" sz="1800" dirty="0">
                <a:solidFill>
                  <a:srgbClr val="FF0000"/>
                </a:solidFill>
              </a:rPr>
              <a:t>RF gun order (end 2020)</a:t>
            </a:r>
          </a:p>
          <a:p>
            <a:pPr marL="331788" indent="-285750" defTabSz="361950">
              <a:buFont typeface="Arial" panose="020B0604020202020204" pitchFamily="34" charset="0"/>
              <a:buChar char="•"/>
            </a:pPr>
            <a:r>
              <a:rPr lang="en-US" sz="1800" dirty="0">
                <a:solidFill>
                  <a:srgbClr val="FF0000"/>
                </a:solidFill>
              </a:rPr>
              <a:t>mode launcher electromagnetic and mechanical design</a:t>
            </a:r>
          </a:p>
        </p:txBody>
      </p:sp>
    </p:spTree>
    <p:extLst>
      <p:ext uri="{BB962C8B-B14F-4D97-AF65-F5344CB8AC3E}">
        <p14:creationId xmlns:p14="http://schemas.microsoft.com/office/powerpoint/2010/main" val="216854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4ADE2FAE-3437-054D-B9A8-DE3C43E18531}"/>
              </a:ext>
            </a:extLst>
          </p:cNvPr>
          <p:cNvSpPr/>
          <p:nvPr/>
        </p:nvSpPr>
        <p:spPr>
          <a:xfrm>
            <a:off x="183658" y="2077204"/>
            <a:ext cx="2992581" cy="4780796"/>
          </a:xfrm>
          <a:prstGeom prst="rect">
            <a:avLst/>
          </a:prstGeom>
          <a:solidFill>
            <a:schemeClr val="accent1">
              <a:hueOff val="-42304"/>
              <a:satOff val="23749"/>
              <a:lumOff val="-45745"/>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lnSpc>
                <a:spcPct val="100000"/>
              </a:lnSpc>
              <a:spcBef>
                <a:spcPts val="0"/>
              </a:spcBef>
            </a:pPr>
            <a:r>
              <a:rPr lang="it-IT" sz="1600" dirty="0">
                <a:solidFill>
                  <a:srgbClr val="FFFFFF"/>
                </a:solidFill>
                <a:latin typeface="Cavolini" panose="03000502040302020204" pitchFamily="66" charset="0"/>
                <a:cs typeface="Cavolini" panose="03000502040302020204" pitchFamily="66" charset="0"/>
              </a:rPr>
              <a:t>Il laboratorio LEMRAP (</a:t>
            </a:r>
            <a:r>
              <a:rPr lang="it-IT" sz="1600" dirty="0" err="1">
                <a:solidFill>
                  <a:srgbClr val="FFFFFF"/>
                </a:solidFill>
                <a:latin typeface="Cavolini" panose="03000502040302020204" pitchFamily="66" charset="0"/>
                <a:cs typeface="Cavolini" panose="03000502040302020204" pitchFamily="66" charset="0"/>
              </a:rPr>
              <a:t>Laboratory</a:t>
            </a:r>
            <a:r>
              <a:rPr lang="it-IT" sz="1600" dirty="0">
                <a:solidFill>
                  <a:srgbClr val="FFFFFF"/>
                </a:solidFill>
                <a:latin typeface="Cavolini" panose="03000502040302020204" pitchFamily="66" charset="0"/>
                <a:cs typeface="Cavolini" panose="03000502040302020204" pitchFamily="66" charset="0"/>
              </a:rPr>
              <a:t> for </a:t>
            </a:r>
            <a:r>
              <a:rPr lang="it-IT" sz="1600" dirty="0" err="1">
                <a:solidFill>
                  <a:srgbClr val="FFFFFF"/>
                </a:solidFill>
                <a:latin typeface="Cavolini" panose="03000502040302020204" pitchFamily="66" charset="0"/>
                <a:cs typeface="Cavolini" panose="03000502040302020204" pitchFamily="66" charset="0"/>
              </a:rPr>
              <a:t>Environmental</a:t>
            </a:r>
            <a:r>
              <a:rPr lang="it-IT" sz="1600" dirty="0">
                <a:solidFill>
                  <a:srgbClr val="FFFFFF"/>
                </a:solidFill>
                <a:latin typeface="Cavolini" panose="03000502040302020204" pitchFamily="66" charset="0"/>
                <a:cs typeface="Cavolini" panose="03000502040302020204" pitchFamily="66" charset="0"/>
              </a:rPr>
              <a:t> and </a:t>
            </a:r>
            <a:r>
              <a:rPr lang="it-IT" sz="1600" dirty="0" err="1">
                <a:solidFill>
                  <a:srgbClr val="FFFFFF"/>
                </a:solidFill>
                <a:latin typeface="Cavolini" panose="03000502040302020204" pitchFamily="66" charset="0"/>
                <a:cs typeface="Cavolini" panose="03000502040302020204" pitchFamily="66" charset="0"/>
              </a:rPr>
              <a:t>Medical</a:t>
            </a:r>
            <a:r>
              <a:rPr lang="it-IT" sz="1600" dirty="0">
                <a:solidFill>
                  <a:srgbClr val="FFFFFF"/>
                </a:solidFill>
                <a:latin typeface="Cavolini" panose="03000502040302020204" pitchFamily="66" charset="0"/>
                <a:cs typeface="Cavolini" panose="03000502040302020204" pitchFamily="66" charset="0"/>
              </a:rPr>
              <a:t> </a:t>
            </a:r>
            <a:r>
              <a:rPr lang="it-IT" sz="1600" dirty="0" err="1">
                <a:solidFill>
                  <a:srgbClr val="FFFFFF"/>
                </a:solidFill>
                <a:latin typeface="Cavolini" panose="03000502040302020204" pitchFamily="66" charset="0"/>
                <a:cs typeface="Cavolini" panose="03000502040302020204" pitchFamily="66" charset="0"/>
              </a:rPr>
              <a:t>RAdiation</a:t>
            </a:r>
            <a:r>
              <a:rPr lang="it-IT" sz="1600" dirty="0">
                <a:solidFill>
                  <a:srgbClr val="FFFFFF"/>
                </a:solidFill>
                <a:latin typeface="Cavolini" panose="03000502040302020204" pitchFamily="66" charset="0"/>
                <a:cs typeface="Cavolini" panose="03000502040302020204" pitchFamily="66" charset="0"/>
              </a:rPr>
              <a:t> </a:t>
            </a:r>
            <a:r>
              <a:rPr lang="it-IT" sz="1600" dirty="0" err="1">
                <a:solidFill>
                  <a:srgbClr val="FFFFFF"/>
                </a:solidFill>
                <a:latin typeface="Cavolini" panose="03000502040302020204" pitchFamily="66" charset="0"/>
                <a:cs typeface="Cavolini" panose="03000502040302020204" pitchFamily="66" charset="0"/>
              </a:rPr>
              <a:t>Physics</a:t>
            </a:r>
            <a:r>
              <a:rPr lang="it-IT" sz="1600" dirty="0">
                <a:solidFill>
                  <a:srgbClr val="FFFFFF"/>
                </a:solidFill>
                <a:latin typeface="Cavolini" panose="03000502040302020204" pitchFamily="66" charset="0"/>
                <a:cs typeface="Cavolini" panose="03000502040302020204" pitchFamily="66" charset="0"/>
              </a:rPr>
              <a:t>) opera nei campi della progettazione, simulazione, caratterizzazione e prova di rivelatori per radiazioni ionizzanti. Il lavoro svolto in LEMRAP è mirato allo sviluppo e realizzazione di prototipi, con particolare attenzione alla misura dei livelli di radiazione negli ambiti nucleare, ambientale, industriale, medico e di ricerca.</a:t>
            </a:r>
            <a:endParaRPr kumimoji="0" lang="it-IT" sz="1600" b="1" i="1" u="none" strike="noStrike" cap="all" spc="156" normalizeH="0" baseline="0" dirty="0">
              <a:ln>
                <a:noFill/>
              </a:ln>
              <a:solidFill>
                <a:srgbClr val="FFFFFF"/>
              </a:solidFill>
              <a:effectLst/>
              <a:uFillTx/>
              <a:latin typeface="Cavolini" panose="03000502040302020204" pitchFamily="66" charset="0"/>
              <a:ea typeface="Founders Grotesk Condensed"/>
              <a:cs typeface="Cavolini" panose="03000502040302020204" pitchFamily="66" charset="0"/>
              <a:sym typeface="Founders Grotesk Condensed"/>
            </a:endParaRPr>
          </a:p>
        </p:txBody>
      </p:sp>
      <p:pic>
        <p:nvPicPr>
          <p:cNvPr id="4" name="Immagine 3">
            <a:extLst>
              <a:ext uri="{FF2B5EF4-FFF2-40B4-BE49-F238E27FC236}">
                <a16:creationId xmlns:a16="http://schemas.microsoft.com/office/drawing/2014/main" id="{4DB9EA0B-CD6B-CD4F-AB8F-318BD4E9F32B}"/>
              </a:ext>
            </a:extLst>
          </p:cNvPr>
          <p:cNvPicPr>
            <a:picLocks noChangeAspect="1"/>
          </p:cNvPicPr>
          <p:nvPr/>
        </p:nvPicPr>
        <p:blipFill>
          <a:blip r:embed="rId2"/>
          <a:stretch>
            <a:fillRect/>
          </a:stretch>
        </p:blipFill>
        <p:spPr>
          <a:xfrm>
            <a:off x="3283117" y="89528"/>
            <a:ext cx="8908883" cy="6678943"/>
          </a:xfrm>
          <a:prstGeom prst="rect">
            <a:avLst/>
          </a:prstGeom>
        </p:spPr>
      </p:pic>
      <p:sp>
        <p:nvSpPr>
          <p:cNvPr id="2" name="Titolo 1">
            <a:extLst>
              <a:ext uri="{FF2B5EF4-FFF2-40B4-BE49-F238E27FC236}">
                <a16:creationId xmlns:a16="http://schemas.microsoft.com/office/drawing/2014/main" id="{EB0E6A06-6A6C-C547-9A7A-AC91441ABB87}"/>
              </a:ext>
            </a:extLst>
          </p:cNvPr>
          <p:cNvSpPr>
            <a:spLocks noGrp="1"/>
          </p:cNvSpPr>
          <p:nvPr>
            <p:ph type="title"/>
          </p:nvPr>
        </p:nvSpPr>
        <p:spPr>
          <a:xfrm rot="20371789">
            <a:off x="274933" y="791679"/>
            <a:ext cx="4458870" cy="1327084"/>
          </a:xfrm>
        </p:spPr>
        <p:txBody>
          <a:bodyPr>
            <a:noAutofit/>
          </a:bodyPr>
          <a:lstStyle/>
          <a:p>
            <a:r>
              <a:rPr lang="it-IT" dirty="0" err="1"/>
              <a:t>Enter_BNCT</a:t>
            </a:r>
            <a:endParaRPr lang="it-IT" dirty="0"/>
          </a:p>
        </p:txBody>
      </p:sp>
    </p:spTree>
    <p:extLst>
      <p:ext uri="{BB962C8B-B14F-4D97-AF65-F5344CB8AC3E}">
        <p14:creationId xmlns:p14="http://schemas.microsoft.com/office/powerpoint/2010/main" val="208505537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a:srcRect l="15365" t="15153" r="6706" b="27996"/>
          <a:stretch/>
        </p:blipFill>
        <p:spPr>
          <a:xfrm>
            <a:off x="6953920" y="501591"/>
            <a:ext cx="4191904" cy="2053177"/>
          </a:xfrm>
          <a:prstGeom prst="rect">
            <a:avLst/>
          </a:prstGeom>
        </p:spPr>
      </p:pic>
      <p:sp>
        <p:nvSpPr>
          <p:cNvPr id="2" name="Rettangolo 1"/>
          <p:cNvSpPr/>
          <p:nvPr/>
        </p:nvSpPr>
        <p:spPr>
          <a:xfrm>
            <a:off x="3288000" y="46366"/>
            <a:ext cx="6408000" cy="546625"/>
          </a:xfrm>
          <a:prstGeom prst="rect">
            <a:avLst/>
          </a:prstGeom>
        </p:spPr>
        <p:txBody>
          <a:bodyPr wrap="square">
            <a:spAutoFit/>
          </a:bodyPr>
          <a:lstStyle/>
          <a:p>
            <a:pPr algn="just"/>
            <a:r>
              <a:rPr lang="en-US" sz="3600" b="1" cap="all" dirty="0"/>
              <a:t>2020 ACTIVITY: RF GUN DESIGN</a:t>
            </a:r>
          </a:p>
        </p:txBody>
      </p:sp>
      <p:pic>
        <p:nvPicPr>
          <p:cNvPr id="4" name="Immagine 3"/>
          <p:cNvPicPr>
            <a:picLocks noChangeAspect="1"/>
          </p:cNvPicPr>
          <p:nvPr/>
        </p:nvPicPr>
        <p:blipFill>
          <a:blip r:embed="rId3"/>
          <a:stretch>
            <a:fillRect/>
          </a:stretch>
        </p:blipFill>
        <p:spPr>
          <a:xfrm>
            <a:off x="1553287" y="26852"/>
            <a:ext cx="1058619" cy="665845"/>
          </a:xfrm>
          <a:prstGeom prst="rect">
            <a:avLst/>
          </a:prstGeom>
        </p:spPr>
      </p:pic>
      <p:sp>
        <p:nvSpPr>
          <p:cNvPr id="6" name="CasellaDiTesto 5"/>
          <p:cNvSpPr txBox="1"/>
          <p:nvPr/>
        </p:nvSpPr>
        <p:spPr>
          <a:xfrm>
            <a:off x="104173" y="1060238"/>
            <a:ext cx="6192456" cy="3615157"/>
          </a:xfrm>
          <a:prstGeom prst="rect">
            <a:avLst/>
          </a:prstGeom>
          <a:noFill/>
        </p:spPr>
        <p:txBody>
          <a:bodyPr wrap="square" rtlCol="0">
            <a:spAutoFit/>
          </a:bodyPr>
          <a:lstStyle/>
          <a:p>
            <a:pPr marL="285750" indent="-285750" algn="just">
              <a:buFont typeface="Symbol" panose="05050102010706020507" pitchFamily="18" charset="2"/>
              <a:buChar char="Þ"/>
            </a:pPr>
            <a:r>
              <a:rPr lang="en-US" sz="1600" dirty="0"/>
              <a:t>The </a:t>
            </a:r>
            <a:r>
              <a:rPr lang="en-US" sz="1600" dirty="0" err="1"/>
              <a:t>e.m</a:t>
            </a:r>
            <a:r>
              <a:rPr lang="en-US" sz="1600" dirty="0"/>
              <a:t>. design has been done both using </a:t>
            </a:r>
            <a:r>
              <a:rPr lang="en-US" sz="1600" b="1" dirty="0" err="1"/>
              <a:t>Superfish</a:t>
            </a:r>
            <a:r>
              <a:rPr lang="en-US" sz="1600" b="1" dirty="0"/>
              <a:t> and ANSYS Electronics: 2.5 cell RF gun</a:t>
            </a:r>
          </a:p>
          <a:p>
            <a:pPr marL="285750" indent="-285750" algn="just">
              <a:buFont typeface="Symbol" panose="05050102010706020507" pitchFamily="18" charset="2"/>
              <a:buChar char="Þ"/>
            </a:pPr>
            <a:r>
              <a:rPr lang="en-US" sz="1600" dirty="0"/>
              <a:t>A </a:t>
            </a:r>
            <a:r>
              <a:rPr lang="en-US" sz="1600" b="1" dirty="0"/>
              <a:t>first version of a mode launcher coupler </a:t>
            </a:r>
            <a:r>
              <a:rPr lang="en-US" sz="1600" dirty="0"/>
              <a:t>(with partial quadrupole compensation) has been designed.</a:t>
            </a:r>
          </a:p>
          <a:p>
            <a:pPr marL="285750" indent="-285750" algn="just">
              <a:buFont typeface="Symbol" panose="05050102010706020507" pitchFamily="18" charset="2"/>
              <a:buChar char="Þ"/>
            </a:pPr>
            <a:r>
              <a:rPr lang="en-GB" sz="1600" b="1" dirty="0" err="1"/>
              <a:t>Thermo</a:t>
            </a:r>
            <a:r>
              <a:rPr lang="en-GB" sz="1600" b="1" dirty="0"/>
              <a:t> mechanical analysis using ANSYS workbench has been started </a:t>
            </a:r>
            <a:r>
              <a:rPr lang="en-GB" sz="1600" i="1" dirty="0"/>
              <a:t>(L. Pellegrino);</a:t>
            </a:r>
          </a:p>
          <a:p>
            <a:pPr marL="285750" indent="-285750" algn="just">
              <a:buFont typeface="Symbol" panose="05050102010706020507" pitchFamily="18" charset="2"/>
              <a:buChar char="Þ"/>
            </a:pPr>
            <a:r>
              <a:rPr lang="en-GB" sz="1600" dirty="0"/>
              <a:t>First version of the </a:t>
            </a:r>
            <a:r>
              <a:rPr lang="en-GB" sz="1600" b="1" dirty="0"/>
              <a:t>mechanical design </a:t>
            </a:r>
            <a:r>
              <a:rPr lang="en-GB" sz="1600" dirty="0"/>
              <a:t>done: ready for ask quotations </a:t>
            </a:r>
            <a:r>
              <a:rPr lang="en-GB" sz="1600" i="1" dirty="0"/>
              <a:t>(G. Di </a:t>
            </a:r>
            <a:r>
              <a:rPr lang="en-GB" sz="1600" i="1" dirty="0" err="1"/>
              <a:t>Raddo</a:t>
            </a:r>
            <a:r>
              <a:rPr lang="en-GB" sz="1600" i="1" dirty="0"/>
              <a:t>)</a:t>
            </a:r>
          </a:p>
          <a:p>
            <a:pPr marL="285750" indent="-285750" algn="just">
              <a:buFont typeface="Symbol" panose="05050102010706020507" pitchFamily="18" charset="2"/>
              <a:buChar char="Þ"/>
            </a:pPr>
            <a:r>
              <a:rPr lang="en-GB" sz="1600" dirty="0"/>
              <a:t>TBA: </a:t>
            </a:r>
            <a:r>
              <a:rPr lang="en-GB" sz="1600" b="1" dirty="0"/>
              <a:t>interaction with I.FAST project (EU-CERN)</a:t>
            </a:r>
            <a:r>
              <a:rPr lang="en-GB" sz="1600" dirty="0"/>
              <a:t>. The C-band gun has been inserted also in the I.FAST project (final EU answer in Fall 2020). We asked for Referee suggestions on financial re-arrangement.</a:t>
            </a:r>
          </a:p>
          <a:p>
            <a:pPr marL="285750" indent="-285750" algn="just">
              <a:buFont typeface="Symbol" panose="05050102010706020507" pitchFamily="18" charset="2"/>
              <a:buChar char="Þ"/>
            </a:pPr>
            <a:r>
              <a:rPr lang="en-GB" sz="1600" dirty="0"/>
              <a:t>A </a:t>
            </a:r>
            <a:r>
              <a:rPr lang="en-GB" sz="1600" b="1" dirty="0"/>
              <a:t>first version of the solenoid has been designed </a:t>
            </a:r>
            <a:r>
              <a:rPr lang="en-GB" sz="1600" i="1" dirty="0"/>
              <a:t>(A. </a:t>
            </a:r>
            <a:r>
              <a:rPr lang="en-GB" sz="1600" i="1" dirty="0" err="1"/>
              <a:t>Vannozzi</a:t>
            </a:r>
            <a:r>
              <a:rPr lang="en-GB" sz="1600" i="1" dirty="0"/>
              <a:t>)</a:t>
            </a:r>
          </a:p>
        </p:txBody>
      </p:sp>
      <p:pic>
        <p:nvPicPr>
          <p:cNvPr id="8" name="Immagine 7"/>
          <p:cNvPicPr>
            <a:picLocks noChangeAspect="1"/>
          </p:cNvPicPr>
          <p:nvPr/>
        </p:nvPicPr>
        <p:blipFill>
          <a:blip r:embed="rId4"/>
          <a:stretch>
            <a:fillRect/>
          </a:stretch>
        </p:blipFill>
        <p:spPr>
          <a:xfrm>
            <a:off x="7029201" y="2705516"/>
            <a:ext cx="4041342" cy="1894153"/>
          </a:xfrm>
          <a:prstGeom prst="rect">
            <a:avLst/>
          </a:prstGeom>
        </p:spPr>
      </p:pic>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l="8138" t="2765" r="15485" b="392"/>
          <a:stretch/>
        </p:blipFill>
        <p:spPr>
          <a:xfrm>
            <a:off x="8663665" y="4750417"/>
            <a:ext cx="2886802" cy="2023737"/>
          </a:xfrm>
          <a:prstGeom prst="rect">
            <a:avLst/>
          </a:prstGeom>
        </p:spPr>
      </p:pic>
      <p:pic>
        <p:nvPicPr>
          <p:cNvPr id="12" name="Immagine 11"/>
          <p:cNvPicPr>
            <a:picLocks noChangeAspect="1"/>
          </p:cNvPicPr>
          <p:nvPr/>
        </p:nvPicPr>
        <p:blipFill rotWithShape="1">
          <a:blip r:embed="rId6" cstate="print">
            <a:extLst>
              <a:ext uri="{28A0092B-C50C-407E-A947-70E740481C1C}">
                <a14:useLocalDpi xmlns:a14="http://schemas.microsoft.com/office/drawing/2010/main" val="0"/>
              </a:ext>
            </a:extLst>
          </a:blip>
          <a:srcRect r="24710"/>
          <a:stretch/>
        </p:blipFill>
        <p:spPr>
          <a:xfrm>
            <a:off x="4790740" y="4826143"/>
            <a:ext cx="3323111" cy="1885780"/>
          </a:xfrm>
          <a:prstGeom prst="rect">
            <a:avLst/>
          </a:prstGeom>
        </p:spPr>
      </p:pic>
      <p:pic>
        <p:nvPicPr>
          <p:cNvPr id="13" name="Immagine 12"/>
          <p:cNvPicPr>
            <a:picLocks noChangeAspect="1"/>
          </p:cNvPicPr>
          <p:nvPr/>
        </p:nvPicPr>
        <p:blipFill rotWithShape="1">
          <a:blip r:embed="rId7"/>
          <a:srcRect t="33856"/>
          <a:stretch/>
        </p:blipFill>
        <p:spPr>
          <a:xfrm>
            <a:off x="212925" y="4901165"/>
            <a:ext cx="4368256" cy="1722241"/>
          </a:xfrm>
          <a:prstGeom prst="rect">
            <a:avLst/>
          </a:prstGeom>
        </p:spPr>
      </p:pic>
    </p:spTree>
    <p:extLst>
      <p:ext uri="{BB962C8B-B14F-4D97-AF65-F5344CB8AC3E}">
        <p14:creationId xmlns:p14="http://schemas.microsoft.com/office/powerpoint/2010/main" val="39522827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88266" y="1718"/>
            <a:ext cx="7579734" cy="546625"/>
          </a:xfrm>
          <a:prstGeom prst="rect">
            <a:avLst/>
          </a:prstGeom>
        </p:spPr>
        <p:txBody>
          <a:bodyPr wrap="square">
            <a:spAutoFit/>
          </a:bodyPr>
          <a:lstStyle/>
          <a:p>
            <a:pPr algn="just"/>
            <a:r>
              <a:rPr lang="en-US" sz="3600" b="1" cap="all" dirty="0"/>
              <a:t>2020 ACTIVITY: BD SIMULATIONS CELL</a:t>
            </a:r>
            <a:endParaRPr lang="en-US" sz="3600" b="1" dirty="0"/>
          </a:p>
        </p:txBody>
      </p:sp>
      <p:pic>
        <p:nvPicPr>
          <p:cNvPr id="5" name="Immagine 4"/>
          <p:cNvPicPr>
            <a:picLocks noChangeAspect="1"/>
          </p:cNvPicPr>
          <p:nvPr/>
        </p:nvPicPr>
        <p:blipFill>
          <a:blip r:embed="rId2"/>
          <a:stretch>
            <a:fillRect/>
          </a:stretch>
        </p:blipFill>
        <p:spPr>
          <a:xfrm>
            <a:off x="1581382" y="27156"/>
            <a:ext cx="1058619" cy="665845"/>
          </a:xfrm>
          <a:prstGeom prst="rect">
            <a:avLst/>
          </a:prstGeom>
        </p:spPr>
      </p:pic>
      <p:pic>
        <p:nvPicPr>
          <p:cNvPr id="11" name="Immagine 10"/>
          <p:cNvPicPr>
            <a:picLocks noChangeAspect="1"/>
          </p:cNvPicPr>
          <p:nvPr/>
        </p:nvPicPr>
        <p:blipFill rotWithShape="1">
          <a:blip r:embed="rId3"/>
          <a:srcRect b="50479"/>
          <a:stretch/>
        </p:blipFill>
        <p:spPr>
          <a:xfrm>
            <a:off x="6762618" y="360078"/>
            <a:ext cx="5429243" cy="2798804"/>
          </a:xfrm>
          <a:prstGeom prst="rect">
            <a:avLst/>
          </a:prstGeom>
        </p:spPr>
      </p:pic>
      <p:sp>
        <p:nvSpPr>
          <p:cNvPr id="14" name="CasellaDiTesto 13"/>
          <p:cNvSpPr txBox="1"/>
          <p:nvPr/>
        </p:nvSpPr>
        <p:spPr>
          <a:xfrm>
            <a:off x="331315" y="1033001"/>
            <a:ext cx="5849565" cy="2110706"/>
          </a:xfrm>
          <a:prstGeom prst="rect">
            <a:avLst/>
          </a:prstGeom>
          <a:noFill/>
        </p:spPr>
        <p:txBody>
          <a:bodyPr wrap="square" rtlCol="0">
            <a:spAutoFit/>
          </a:bodyPr>
          <a:lstStyle/>
          <a:p>
            <a:pPr marL="285750" indent="-285750" algn="just">
              <a:buFont typeface="Arial" panose="020B0604020202020204" pitchFamily="34" charset="0"/>
              <a:buChar char="•"/>
            </a:pPr>
            <a:r>
              <a:rPr lang="en-GB" sz="1800" b="1" dirty="0">
                <a:latin typeface="+mn-lt"/>
              </a:rPr>
              <a:t>An intense study of the BD has been started both to explore the 1.5 cell than the 2.5 cell gun case </a:t>
            </a:r>
            <a:r>
              <a:rPr lang="en-GB" sz="1800" i="1" dirty="0">
                <a:latin typeface="+mn-lt"/>
              </a:rPr>
              <a:t>(M. </a:t>
            </a:r>
            <a:r>
              <a:rPr lang="en-GB" sz="1800" i="1" dirty="0" err="1">
                <a:latin typeface="+mn-lt"/>
              </a:rPr>
              <a:t>Croia</a:t>
            </a:r>
            <a:r>
              <a:rPr lang="en-GB" sz="1800" i="1" dirty="0">
                <a:latin typeface="+mn-lt"/>
              </a:rPr>
              <a:t>, A. </a:t>
            </a:r>
            <a:r>
              <a:rPr lang="en-GB" sz="1800" i="1" dirty="0" err="1">
                <a:latin typeface="+mn-lt"/>
              </a:rPr>
              <a:t>Giribono</a:t>
            </a:r>
            <a:r>
              <a:rPr lang="en-GB" sz="1800" i="1" dirty="0">
                <a:latin typeface="+mn-lt"/>
              </a:rPr>
              <a:t>, C. </a:t>
            </a:r>
            <a:r>
              <a:rPr lang="en-GB" sz="1800" i="1" dirty="0" err="1">
                <a:latin typeface="+mn-lt"/>
              </a:rPr>
              <a:t>Vaccarezza</a:t>
            </a:r>
            <a:r>
              <a:rPr lang="en-GB" sz="1800" i="1" dirty="0">
                <a:latin typeface="+mn-lt"/>
              </a:rPr>
              <a:t>, M. </a:t>
            </a:r>
            <a:r>
              <a:rPr lang="en-GB" sz="1800" i="1" dirty="0" err="1">
                <a:latin typeface="+mn-lt"/>
              </a:rPr>
              <a:t>Ferrario</a:t>
            </a:r>
            <a:r>
              <a:rPr lang="en-GB" sz="1800" i="1" dirty="0">
                <a:latin typeface="+mn-lt"/>
              </a:rPr>
              <a:t>). </a:t>
            </a:r>
            <a:r>
              <a:rPr lang="en-GB" sz="1800" dirty="0">
                <a:latin typeface="+mn-lt"/>
              </a:rPr>
              <a:t>The BD studies are referred to the full injector (C band and TW structures)</a:t>
            </a:r>
          </a:p>
          <a:p>
            <a:pPr marL="285750" indent="-285750" algn="just">
              <a:buFont typeface="Arial" panose="020B0604020202020204" pitchFamily="34" charset="0"/>
              <a:buChar char="•"/>
            </a:pPr>
            <a:r>
              <a:rPr lang="en-GB" sz="1800" dirty="0">
                <a:latin typeface="+mn-lt"/>
              </a:rPr>
              <a:t>Also preliminary results on </a:t>
            </a:r>
            <a:r>
              <a:rPr lang="en-GB" sz="1800" b="1" dirty="0">
                <a:latin typeface="+mn-lt"/>
              </a:rPr>
              <a:t>dark current studies </a:t>
            </a:r>
            <a:r>
              <a:rPr lang="en-GB" sz="1800" dirty="0">
                <a:latin typeface="+mn-lt"/>
              </a:rPr>
              <a:t>have been obtained (J. </a:t>
            </a:r>
            <a:r>
              <a:rPr lang="en-GB" sz="1800" dirty="0" err="1">
                <a:latin typeface="+mn-lt"/>
              </a:rPr>
              <a:t>Scifo</a:t>
            </a:r>
            <a:r>
              <a:rPr lang="en-GB" sz="1800" dirty="0">
                <a:latin typeface="+mn-lt"/>
              </a:rPr>
              <a:t> and A. </a:t>
            </a:r>
            <a:r>
              <a:rPr lang="en-GB" sz="1800" dirty="0" err="1">
                <a:latin typeface="+mn-lt"/>
              </a:rPr>
              <a:t>Giribono</a:t>
            </a:r>
            <a:r>
              <a:rPr lang="en-GB" sz="1800" dirty="0">
                <a:latin typeface="+mn-lt"/>
              </a:rPr>
              <a:t>, LNF)</a:t>
            </a:r>
          </a:p>
          <a:p>
            <a:pPr algn="just"/>
            <a:endParaRPr lang="en-GB" sz="1800" dirty="0">
              <a:latin typeface="+mn-lt"/>
            </a:endParaRPr>
          </a:p>
        </p:txBody>
      </p:sp>
      <p:pic>
        <p:nvPicPr>
          <p:cNvPr id="15" name="Immagine 14"/>
          <p:cNvPicPr>
            <a:picLocks noChangeAspect="1"/>
          </p:cNvPicPr>
          <p:nvPr/>
        </p:nvPicPr>
        <p:blipFill rotWithShape="1">
          <a:blip r:embed="rId4"/>
          <a:srcRect r="7361"/>
          <a:stretch/>
        </p:blipFill>
        <p:spPr>
          <a:xfrm>
            <a:off x="6878133" y="3139806"/>
            <a:ext cx="5198215" cy="3444201"/>
          </a:xfrm>
          <a:prstGeom prst="rect">
            <a:avLst/>
          </a:prstGeom>
        </p:spPr>
      </p:pic>
      <p:pic>
        <p:nvPicPr>
          <p:cNvPr id="16" name="Immagine 15">
            <a:extLst>
              <a:ext uri="{FF2B5EF4-FFF2-40B4-BE49-F238E27FC236}">
                <a16:creationId xmlns:a16="http://schemas.microsoft.com/office/drawing/2014/main" id="{1493AF23-A5B1-2A4A-A0E9-AC2DE7333EB0}"/>
              </a:ext>
            </a:extLst>
          </p:cNvPr>
          <p:cNvPicPr>
            <a:picLocks noChangeAspect="1"/>
          </p:cNvPicPr>
          <p:nvPr/>
        </p:nvPicPr>
        <p:blipFill>
          <a:blip r:embed="rId5"/>
          <a:stretch>
            <a:fillRect/>
          </a:stretch>
        </p:blipFill>
        <p:spPr>
          <a:xfrm>
            <a:off x="331316" y="4532353"/>
            <a:ext cx="2858619" cy="2051654"/>
          </a:xfrm>
          <a:prstGeom prst="rect">
            <a:avLst/>
          </a:prstGeom>
        </p:spPr>
      </p:pic>
      <p:pic>
        <p:nvPicPr>
          <p:cNvPr id="17" name="Immagine 16"/>
          <p:cNvPicPr>
            <a:picLocks noChangeAspect="1"/>
          </p:cNvPicPr>
          <p:nvPr/>
        </p:nvPicPr>
        <p:blipFill>
          <a:blip r:embed="rId6"/>
          <a:stretch>
            <a:fillRect/>
          </a:stretch>
        </p:blipFill>
        <p:spPr>
          <a:xfrm>
            <a:off x="3338466" y="3808504"/>
            <a:ext cx="3391135" cy="2775503"/>
          </a:xfrm>
          <a:prstGeom prst="rect">
            <a:avLst/>
          </a:prstGeom>
        </p:spPr>
      </p:pic>
    </p:spTree>
    <p:extLst>
      <p:ext uri="{BB962C8B-B14F-4D97-AF65-F5344CB8AC3E}">
        <p14:creationId xmlns:p14="http://schemas.microsoft.com/office/powerpoint/2010/main" val="2596406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60000" y="27156"/>
            <a:ext cx="5976000" cy="496161"/>
          </a:xfrm>
          <a:prstGeom prst="rect">
            <a:avLst/>
          </a:prstGeom>
        </p:spPr>
        <p:txBody>
          <a:bodyPr wrap="square">
            <a:spAutoFit/>
          </a:bodyPr>
          <a:lstStyle/>
          <a:p>
            <a:pPr algn="just"/>
            <a:r>
              <a:rPr lang="en-US" sz="3200" b="1" dirty="0"/>
              <a:t>FINANCIAL REQUESTS (ORIGINAL)</a:t>
            </a:r>
          </a:p>
        </p:txBody>
      </p:sp>
      <p:pic>
        <p:nvPicPr>
          <p:cNvPr id="3" name="Immagine 2"/>
          <p:cNvPicPr>
            <a:picLocks noChangeAspect="1"/>
          </p:cNvPicPr>
          <p:nvPr/>
        </p:nvPicPr>
        <p:blipFill>
          <a:blip r:embed="rId2"/>
          <a:stretch>
            <a:fillRect/>
          </a:stretch>
        </p:blipFill>
        <p:spPr>
          <a:xfrm>
            <a:off x="1581382" y="27156"/>
            <a:ext cx="1058619" cy="665845"/>
          </a:xfrm>
          <a:prstGeom prst="rect">
            <a:avLst/>
          </a:prstGeom>
        </p:spPr>
      </p:pic>
      <p:graphicFrame>
        <p:nvGraphicFramePr>
          <p:cNvPr id="6" name="Tabella 5"/>
          <p:cNvGraphicFramePr>
            <a:graphicFrameLocks noGrp="1"/>
          </p:cNvGraphicFramePr>
          <p:nvPr/>
        </p:nvGraphicFramePr>
        <p:xfrm>
          <a:off x="1755465" y="1053000"/>
          <a:ext cx="8712000" cy="3952240"/>
        </p:xfrm>
        <a:graphic>
          <a:graphicData uri="http://schemas.openxmlformats.org/drawingml/2006/table">
            <a:tbl>
              <a:tblPr firstRow="1" bandRow="1">
                <a:tableStyleId>{5C22544A-7EE6-4342-B048-85BDC9FD1C3A}</a:tableStyleId>
              </a:tblPr>
              <a:tblGrid>
                <a:gridCol w="6024856">
                  <a:extLst>
                    <a:ext uri="{9D8B030D-6E8A-4147-A177-3AD203B41FA5}">
                      <a16:colId xmlns:a16="http://schemas.microsoft.com/office/drawing/2014/main" val="3943463675"/>
                    </a:ext>
                  </a:extLst>
                </a:gridCol>
                <a:gridCol w="1343572">
                  <a:extLst>
                    <a:ext uri="{9D8B030D-6E8A-4147-A177-3AD203B41FA5}">
                      <a16:colId xmlns:a16="http://schemas.microsoft.com/office/drawing/2014/main" val="2931893778"/>
                    </a:ext>
                  </a:extLst>
                </a:gridCol>
                <a:gridCol w="1343572">
                  <a:extLst>
                    <a:ext uri="{9D8B030D-6E8A-4147-A177-3AD203B41FA5}">
                      <a16:colId xmlns:a16="http://schemas.microsoft.com/office/drawing/2014/main" val="1148764108"/>
                    </a:ext>
                  </a:extLst>
                </a:gridCol>
              </a:tblGrid>
              <a:tr h="370840">
                <a:tc>
                  <a:txBody>
                    <a:bodyPr/>
                    <a:lstStyle/>
                    <a:p>
                      <a:pPr algn="ctr"/>
                      <a:r>
                        <a:rPr lang="it-IT" cap="all" dirty="0">
                          <a:solidFill>
                            <a:schemeClr val="tx1"/>
                          </a:solidFill>
                        </a:rPr>
                        <a:t>Component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cap="all" dirty="0" err="1">
                          <a:solidFill>
                            <a:schemeClr val="tx1"/>
                          </a:solidFill>
                        </a:rPr>
                        <a:t>Cost</a:t>
                      </a:r>
                      <a:r>
                        <a:rPr lang="it-IT" cap="all" baseline="0" dirty="0">
                          <a:solidFill>
                            <a:schemeClr val="tx1"/>
                          </a:solidFill>
                        </a:rPr>
                        <a:t> (</a:t>
                      </a:r>
                      <a:r>
                        <a:rPr lang="it-IT" cap="all" baseline="0" dirty="0" err="1">
                          <a:solidFill>
                            <a:schemeClr val="tx1"/>
                          </a:solidFill>
                        </a:rPr>
                        <a:t>Included</a:t>
                      </a:r>
                      <a:r>
                        <a:rPr lang="it-IT" cap="all" baseline="0" dirty="0">
                          <a:solidFill>
                            <a:schemeClr val="tx1"/>
                          </a:solidFill>
                        </a:rPr>
                        <a:t> VAT) </a:t>
                      </a:r>
                      <a:r>
                        <a:rPr lang="it-IT" cap="all" baseline="0" dirty="0" err="1">
                          <a:solidFill>
                            <a:schemeClr val="tx1"/>
                          </a:solidFill>
                        </a:rPr>
                        <a:t>kEuro</a:t>
                      </a:r>
                      <a:endParaRPr lang="it-IT"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cap="all" dirty="0">
                          <a:solidFill>
                            <a:schemeClr val="tx1"/>
                          </a:solidFill>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445828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tx1"/>
                          </a:solidFill>
                        </a:rPr>
                        <a:t>RF </a:t>
                      </a:r>
                      <a:r>
                        <a:rPr lang="it-IT" dirty="0" err="1">
                          <a:solidFill>
                            <a:schemeClr val="tx1"/>
                          </a:solidFill>
                        </a:rPr>
                        <a:t>gun</a:t>
                      </a:r>
                      <a:r>
                        <a:rPr lang="it-IT"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solidFill>
                            <a:schemeClr val="tx1"/>
                          </a:solidFill>
                        </a:rPr>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13245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tx1"/>
                          </a:solidFill>
                        </a:rPr>
                        <a:t>Mode </a:t>
                      </a:r>
                      <a:r>
                        <a:rPr lang="it-IT" dirty="0" err="1">
                          <a:solidFill>
                            <a:schemeClr val="tx1"/>
                          </a:solidFill>
                        </a:rPr>
                        <a:t>launcher</a:t>
                      </a:r>
                      <a:r>
                        <a:rPr lang="it-IT"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solidFill>
                            <a:schemeClr val="tx1"/>
                          </a:solidFill>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636429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a:solidFill>
                            <a:schemeClr val="tx1"/>
                          </a:solidFill>
                        </a:rPr>
                        <a:t>Circulator</a:t>
                      </a:r>
                      <a:r>
                        <a:rPr lang="it-IT" dirty="0">
                          <a:solidFill>
                            <a:schemeClr val="tx1"/>
                          </a:solidFill>
                        </a:rPr>
                        <a:t> (CML </a:t>
                      </a:r>
                      <a:r>
                        <a:rPr lang="it-IT" dirty="0" err="1">
                          <a:solidFill>
                            <a:schemeClr val="tx1"/>
                          </a:solidFill>
                        </a:rPr>
                        <a:t>offer</a:t>
                      </a:r>
                      <a:r>
                        <a:rPr lang="it-IT"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solidFill>
                            <a:schemeClr val="tx1"/>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solidFill>
                            <a:schemeClr val="tx1"/>
                          </a:solidFill>
                        </a:rPr>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057439"/>
                  </a:ext>
                </a:extLst>
              </a:tr>
              <a:tr h="349080">
                <a:tc>
                  <a:txBody>
                    <a:bodyPr/>
                    <a:lstStyle/>
                    <a:p>
                      <a:r>
                        <a:rPr lang="it-IT" dirty="0" err="1"/>
                        <a:t>Waveguide</a:t>
                      </a:r>
                      <a:r>
                        <a:rPr lang="it-IT" dirty="0"/>
                        <a:t> </a:t>
                      </a:r>
                      <a:r>
                        <a:rPr lang="it-IT" dirty="0" err="1"/>
                        <a:t>components</a:t>
                      </a:r>
                      <a:r>
                        <a:rPr lang="it-IT"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8290293"/>
                  </a:ext>
                </a:extLst>
              </a:tr>
              <a:tr h="594360">
                <a:tc>
                  <a:txBody>
                    <a:bodyPr/>
                    <a:lstStyle/>
                    <a:p>
                      <a:pPr algn="just"/>
                      <a:r>
                        <a:rPr lang="en-GB" sz="1800" kern="1200" dirty="0">
                          <a:solidFill>
                            <a:schemeClr val="dk1"/>
                          </a:solidFill>
                          <a:effectLst/>
                          <a:latin typeface="+mn-lt"/>
                          <a:ea typeface="+mn-ea"/>
                          <a:cs typeface="+mn-cs"/>
                        </a:rPr>
                        <a:t>collaboration meetings between LNF/INFN Rome 1, PSI (Switzerland), technical contacts with companies for RF gun, mode launcher and RF components production, participation to workshops and conferences</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0383366"/>
                  </a:ext>
                </a:extLst>
              </a:tr>
              <a:tr h="370840">
                <a:tc>
                  <a:txBody>
                    <a:bodyPr/>
                    <a:lstStyle/>
                    <a:p>
                      <a:r>
                        <a:rPr lang="it-IT" b="1" dirty="0">
                          <a:solidFill>
                            <a:schemeClr val="tx1"/>
                          </a:solidFill>
                        </a:rPr>
                        <a:t>TOTAL (3 </a:t>
                      </a:r>
                      <a:r>
                        <a:rPr lang="it-IT" b="1" dirty="0" err="1">
                          <a:solidFill>
                            <a:schemeClr val="tx1"/>
                          </a:solidFill>
                        </a:rPr>
                        <a:t>years</a:t>
                      </a:r>
                      <a:r>
                        <a:rPr lang="it-IT" b="1"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b="1" dirty="0">
                          <a:solidFill>
                            <a:schemeClr val="tx1"/>
                          </a:solidFill>
                        </a:rPr>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it-IT"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9323409"/>
                  </a:ext>
                </a:extLst>
              </a:tr>
            </a:tbl>
          </a:graphicData>
        </a:graphic>
      </p:graphicFrame>
      <p:sp>
        <p:nvSpPr>
          <p:cNvPr id="4" name="CasellaDiTesto 3"/>
          <p:cNvSpPr txBox="1"/>
          <p:nvPr/>
        </p:nvSpPr>
        <p:spPr>
          <a:xfrm>
            <a:off x="1583138" y="5229001"/>
            <a:ext cx="8976863" cy="1323439"/>
          </a:xfrm>
          <a:prstGeom prst="rect">
            <a:avLst/>
          </a:prstGeom>
          <a:solidFill>
            <a:srgbClr val="FFC000"/>
          </a:solidFill>
        </p:spPr>
        <p:txBody>
          <a:bodyPr wrap="square" rtlCol="0">
            <a:spAutoFit/>
          </a:bodyPr>
          <a:lstStyle/>
          <a:p>
            <a:pPr algn="just"/>
            <a:r>
              <a:rPr lang="en-GB" sz="1600" b="1" dirty="0"/>
              <a:t>Suggestion: waiting for the final I.FAST approval (Fall 2020) and, after, re-arrangement of the financial request.</a:t>
            </a:r>
          </a:p>
          <a:p>
            <a:pPr algn="just"/>
            <a:r>
              <a:rPr lang="en-GB" sz="1600" b="1" dirty="0"/>
              <a:t>If </a:t>
            </a:r>
            <a:r>
              <a:rPr lang="en-GB" sz="1600" b="1" dirty="0" err="1"/>
              <a:t>I.fast</a:t>
            </a:r>
            <a:r>
              <a:rPr lang="en-GB" sz="1600" b="1" dirty="0"/>
              <a:t> is approved I do not need support for the gun realization (gun and mode launcher) but for the circulator, module assembly, diagnostics, solenoid and waveguide components (2021-2022) (I.FAST is a co-funding program) </a:t>
            </a:r>
          </a:p>
        </p:txBody>
      </p:sp>
    </p:spTree>
    <p:extLst>
      <p:ext uri="{BB962C8B-B14F-4D97-AF65-F5344CB8AC3E}">
        <p14:creationId xmlns:p14="http://schemas.microsoft.com/office/powerpoint/2010/main" val="1939838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534579B-8983-E740-927C-B32665ACE06B}"/>
              </a:ext>
            </a:extLst>
          </p:cNvPr>
          <p:cNvSpPr>
            <a:spLocks noGrp="1"/>
          </p:cNvSpPr>
          <p:nvPr>
            <p:ph type="title"/>
          </p:nvPr>
        </p:nvSpPr>
        <p:spPr>
          <a:xfrm>
            <a:off x="370948" y="2601850"/>
            <a:ext cx="11620501" cy="975509"/>
          </a:xfrm>
        </p:spPr>
        <p:txBody>
          <a:bodyPr>
            <a:noAutofit/>
          </a:bodyPr>
          <a:lstStyle/>
          <a:p>
            <a:pPr algn="ctr"/>
            <a:r>
              <a:rPr lang="it-IT" sz="8000" dirty="0" err="1"/>
              <a:t>Thanks</a:t>
            </a:r>
            <a:br>
              <a:rPr lang="it-IT" sz="8000" dirty="0"/>
            </a:br>
            <a:r>
              <a:rPr lang="it-IT" sz="8000" dirty="0"/>
              <a:t>for </a:t>
            </a:r>
            <a:r>
              <a:rPr lang="it-IT" sz="8000" dirty="0" err="1"/>
              <a:t>your</a:t>
            </a:r>
            <a:r>
              <a:rPr lang="it-IT" sz="8000" dirty="0"/>
              <a:t> </a:t>
            </a:r>
            <a:r>
              <a:rPr lang="it-IT" sz="8000" dirty="0" err="1"/>
              <a:t>attention</a:t>
            </a:r>
            <a:endParaRPr lang="it-IT" sz="8000" dirty="0"/>
          </a:p>
        </p:txBody>
      </p:sp>
    </p:spTree>
    <p:extLst>
      <p:ext uri="{BB962C8B-B14F-4D97-AF65-F5344CB8AC3E}">
        <p14:creationId xmlns:p14="http://schemas.microsoft.com/office/powerpoint/2010/main" val="33133811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301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770185"/>
            <a:ext cx="10855569" cy="3487616"/>
          </a:xfrm>
        </p:spPr>
        <p:txBody>
          <a:bodyPr>
            <a:normAutofit lnSpcReduction="10000"/>
          </a:bodyPr>
          <a:lstStyle/>
          <a:p>
            <a:endParaRPr lang="it-IT" dirty="0"/>
          </a:p>
          <a:p>
            <a:pPr>
              <a:spcBef>
                <a:spcPts val="1600"/>
              </a:spcBef>
            </a:pPr>
            <a:r>
              <a:rPr lang="en-US" sz="2800" dirty="0"/>
              <a:t>Presented</a:t>
            </a:r>
            <a:r>
              <a:rPr lang="it-IT" sz="2800" dirty="0"/>
              <a:t> </a:t>
            </a:r>
            <a:r>
              <a:rPr lang="it-IT" sz="2800" dirty="0" err="1"/>
              <a:t>at</a:t>
            </a:r>
            <a:r>
              <a:rPr lang="it-IT" sz="2800" dirty="0"/>
              <a:t> CSN5 – INFN on </a:t>
            </a:r>
            <a:r>
              <a:rPr lang="it-IT" sz="2800" dirty="0" err="1"/>
              <a:t>June</a:t>
            </a:r>
            <a:r>
              <a:rPr lang="it-IT" sz="2800" dirty="0"/>
              <a:t>, 1</a:t>
            </a:r>
            <a:r>
              <a:rPr lang="it-IT" sz="2800" baseline="30000" dirty="0"/>
              <a:t>st</a:t>
            </a:r>
            <a:r>
              <a:rPr lang="it-IT" sz="2800" dirty="0"/>
              <a:t> 2020</a:t>
            </a:r>
          </a:p>
          <a:p>
            <a:pPr>
              <a:spcBef>
                <a:spcPts val="1600"/>
              </a:spcBef>
            </a:pPr>
            <a:r>
              <a:rPr lang="it-IT" dirty="0"/>
              <a:t>3 Years project</a:t>
            </a:r>
          </a:p>
          <a:p>
            <a:pPr>
              <a:spcBef>
                <a:spcPts val="1600"/>
              </a:spcBef>
            </a:pPr>
            <a:r>
              <a:rPr lang="it-IT" i="1" dirty="0"/>
              <a:t>Area of </a:t>
            </a:r>
            <a:r>
              <a:rPr lang="it-IT" i="1" dirty="0" err="1"/>
              <a:t>activity</a:t>
            </a:r>
            <a:r>
              <a:rPr lang="it-IT" dirty="0"/>
              <a:t>: detectors and </a:t>
            </a:r>
            <a:r>
              <a:rPr lang="it-IT" dirty="0" err="1"/>
              <a:t>electronics</a:t>
            </a:r>
          </a:p>
          <a:p>
            <a:pPr>
              <a:spcBef>
                <a:spcPts val="1600"/>
              </a:spcBef>
            </a:pPr>
            <a:r>
              <a:rPr lang="en-GB" i="1" dirty="0"/>
              <a:t>Scientific</a:t>
            </a:r>
            <a:r>
              <a:rPr lang="it-IT" i="1" dirty="0"/>
              <a:t> </a:t>
            </a:r>
            <a:r>
              <a:rPr lang="it-IT" i="1" dirty="0" err="1"/>
              <a:t>Responsible</a:t>
            </a:r>
            <a:r>
              <a:rPr lang="it-IT" dirty="0"/>
              <a:t>: Andrea </a:t>
            </a:r>
            <a:r>
              <a:rPr lang="it-IT" dirty="0" err="1"/>
              <a:t>Giachero</a:t>
            </a:r>
            <a:r>
              <a:rPr lang="it-IT" dirty="0"/>
              <a:t> (MIB)</a:t>
            </a:r>
          </a:p>
          <a:p>
            <a:pPr>
              <a:spcBef>
                <a:spcPts val="1600"/>
              </a:spcBef>
            </a:pPr>
            <a:r>
              <a:rPr lang="it-IT" i="1" dirty="0"/>
              <a:t>INFN </a:t>
            </a:r>
            <a:r>
              <a:rPr lang="it-IT" i="1" dirty="0" err="1"/>
              <a:t>collaboration</a:t>
            </a:r>
            <a:r>
              <a:rPr lang="it-IT" dirty="0"/>
              <a:t>: MIB, LNF, LE, SA, TIFPA</a:t>
            </a:r>
          </a:p>
          <a:p>
            <a:pPr>
              <a:spcBef>
                <a:spcPts val="1600"/>
              </a:spcBef>
            </a:pPr>
            <a:r>
              <a:rPr lang="it-IT" i="1" dirty="0" err="1"/>
              <a:t>External</a:t>
            </a:r>
            <a:r>
              <a:rPr lang="it-IT" i="1" dirty="0"/>
              <a:t> </a:t>
            </a:r>
            <a:r>
              <a:rPr lang="it-IT" i="1" dirty="0" err="1"/>
              <a:t>collaborations</a:t>
            </a:r>
            <a:r>
              <a:rPr lang="it-IT" dirty="0"/>
              <a:t>: FBK, INRIM, IBS-CAPP* (Korea)</a:t>
            </a:r>
          </a:p>
        </p:txBody>
      </p:sp>
      <p:sp>
        <p:nvSpPr>
          <p:cNvPr id="4" name="Subtitle 2">
            <a:extLst>
              <a:ext uri="{FF2B5EF4-FFF2-40B4-BE49-F238E27FC236}">
                <a16:creationId xmlns:a16="http://schemas.microsoft.com/office/drawing/2014/main" id="{FDB4855D-5DC9-9F49-9FBB-B7E4129A7802}"/>
              </a:ext>
            </a:extLst>
          </p:cNvPr>
          <p:cNvSpPr txBox="1">
            <a:spLocks/>
          </p:cNvSpPr>
          <p:nvPr/>
        </p:nvSpPr>
        <p:spPr>
          <a:xfrm>
            <a:off x="867508" y="6084276"/>
            <a:ext cx="10527323" cy="228601"/>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1600" b="0" i="1" u="none" strike="noStrike" kern="1200" cap="none" spc="0" normalizeH="0" baseline="0" noProof="0" dirty="0" err="1">
                <a:ln>
                  <a:noFill/>
                </a:ln>
                <a:solidFill>
                  <a:prstClr val="black"/>
                </a:solidFill>
                <a:effectLst/>
                <a:uLnTx/>
                <a:uFillTx/>
                <a:latin typeface="Calibri" panose="020F0502020204030204"/>
                <a:ea typeface="+mn-ea"/>
                <a:cs typeface="+mn-cs"/>
              </a:rPr>
              <a:t>Institute</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 for Basic Science - Center for </a:t>
            </a:r>
            <a:r>
              <a:rPr kumimoji="0" lang="it-IT" sz="1600" b="0" i="1" u="none" strike="noStrike" kern="1200" cap="none" spc="0" normalizeH="0" baseline="0" noProof="0" dirty="0" err="1">
                <a:ln>
                  <a:noFill/>
                </a:ln>
                <a:solidFill>
                  <a:prstClr val="black"/>
                </a:solidFill>
                <a:effectLst/>
                <a:uLnTx/>
                <a:uFillTx/>
                <a:latin typeface="Calibri" panose="020F0502020204030204"/>
                <a:ea typeface="+mn-ea"/>
                <a:cs typeface="+mn-cs"/>
              </a:rPr>
              <a:t>Axion</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 and Precision </a:t>
            </a:r>
            <a:r>
              <a:rPr kumimoji="0" lang="it-IT" sz="1600" b="0" i="1" u="none" strike="noStrike" kern="1200" cap="none" spc="0" normalizeH="0" baseline="0" noProof="0" dirty="0" err="1">
                <a:ln>
                  <a:noFill/>
                </a:ln>
                <a:solidFill>
                  <a:prstClr val="black"/>
                </a:solidFill>
                <a:effectLst/>
                <a:uLnTx/>
                <a:uFillTx/>
                <a:latin typeface="Calibri" panose="020F0502020204030204"/>
                <a:ea typeface="+mn-ea"/>
                <a:cs typeface="+mn-cs"/>
              </a:rPr>
              <a:t>Physics</a:t>
            </a:r>
            <a:r>
              <a:rPr kumimoji="0" lang="it-IT"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1" u="none" strike="noStrike" kern="1200" cap="none" spc="0" normalizeH="0" baseline="0" noProof="0" dirty="0" err="1">
                <a:ln>
                  <a:noFill/>
                </a:ln>
                <a:solidFill>
                  <a:prstClr val="black"/>
                </a:solidFill>
                <a:effectLst/>
                <a:uLnTx/>
                <a:uFillTx/>
                <a:latin typeface="Calibri" panose="020F0502020204030204"/>
                <a:ea typeface="+mn-ea"/>
                <a:cs typeface="+mn-cs"/>
              </a:rPr>
              <a:t>Research</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9E9812C9-8213-1447-B40D-DCAA1B07AD3C}"/>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9194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2" name="Rectangle 21"/>
          <p:cNvSpPr/>
          <p:nvPr/>
        </p:nvSpPr>
        <p:spPr>
          <a:xfrm>
            <a:off x="1573516" y="1459762"/>
            <a:ext cx="9046706" cy="2309224"/>
          </a:xfrm>
          <a:prstGeom prst="rect">
            <a:avLst/>
          </a:prstGeom>
          <a:noFill/>
          <a:ln w="38100"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ate Placeholder 2"/>
          <p:cNvSpPr>
            <a:spLocks noGrp="1"/>
          </p:cNvSpPr>
          <p:nvPr>
            <p:ph type="dt" sz="half" idx="2"/>
          </p:nvPr>
        </p:nvSpPr>
        <p:spPr>
          <a:xfrm>
            <a:off x="2399036" y="6362378"/>
            <a:ext cx="2133600" cy="365125"/>
          </a:xfrm>
        </p:spPr>
        <p:txBody>
          <a:bodyPr/>
          <a:lstStyle/>
          <a:p>
            <a:r>
              <a:rPr lang="en-US"/>
              <a:t>07/07/2020</a:t>
            </a:r>
            <a:endParaRPr lang="en-US" dirty="0"/>
          </a:p>
        </p:txBody>
      </p:sp>
      <p:sp>
        <p:nvSpPr>
          <p:cNvPr id="19" name="Footer Placeholder 3"/>
          <p:cNvSpPr>
            <a:spLocks noGrp="1"/>
          </p:cNvSpPr>
          <p:nvPr>
            <p:ph type="ftr" sz="quarter" idx="3"/>
          </p:nvPr>
        </p:nvSpPr>
        <p:spPr>
          <a:xfrm>
            <a:off x="3199443" y="6356351"/>
            <a:ext cx="6402914" cy="365125"/>
          </a:xfrm>
        </p:spPr>
        <p:txBody>
          <a:bodyPr/>
          <a:lstStyle/>
          <a:p>
            <a:r>
              <a:rPr lang="en-US"/>
              <a:t>CdL - Preventivi Gruppo V   </a:t>
            </a:r>
            <a:endParaRPr lang="en-US" dirty="0"/>
          </a:p>
        </p:txBody>
      </p:sp>
      <p:sp>
        <p:nvSpPr>
          <p:cNvPr id="20" name="Slide Number Placeholder 4"/>
          <p:cNvSpPr>
            <a:spLocks noGrp="1"/>
          </p:cNvSpPr>
          <p:nvPr>
            <p:ph type="sldNum" sz="quarter" idx="4"/>
          </p:nvPr>
        </p:nvSpPr>
        <p:spPr>
          <a:xfrm>
            <a:off x="9709376" y="6356351"/>
            <a:ext cx="501424" cy="365125"/>
          </a:xfrm>
        </p:spPr>
        <p:txBody>
          <a:bodyPr/>
          <a:lstStyle/>
          <a:p>
            <a:fld id="{17918391-D411-FE40-AAD7-861AE5233E0E}" type="slidenum">
              <a:rPr lang="en-US" smtClean="0"/>
              <a:pPr/>
              <a:t>76</a:t>
            </a:fld>
            <a:endParaRPr lang="en-US" dirty="0"/>
          </a:p>
        </p:txBody>
      </p:sp>
      <p:sp>
        <p:nvSpPr>
          <p:cNvPr id="42" name="TextBox 41"/>
          <p:cNvSpPr txBox="1"/>
          <p:nvPr/>
        </p:nvSpPr>
        <p:spPr>
          <a:xfrm>
            <a:off x="1605968" y="1488058"/>
            <a:ext cx="9087432" cy="7019807"/>
          </a:xfrm>
          <a:prstGeom prst="rect">
            <a:avLst/>
          </a:prstGeom>
          <a:noFill/>
        </p:spPr>
        <p:txBody>
          <a:bodyPr wrap="square" rtlCol="0">
            <a:spAutoFit/>
          </a:bodyPr>
          <a:lstStyle/>
          <a:p>
            <a:pPr algn="ctr"/>
            <a:r>
              <a:rPr lang="en-US" sz="2800" b="1" dirty="0">
                <a:solidFill>
                  <a:srgbClr val="FF0000"/>
                </a:solidFill>
              </a:rPr>
              <a:t>PROJECT: </a:t>
            </a:r>
            <a:r>
              <a:rPr lang="en-US" sz="2000" dirty="0"/>
              <a:t>R&amp;D study of a technique to </a:t>
            </a:r>
          </a:p>
          <a:p>
            <a:pPr algn="ctr"/>
            <a:r>
              <a:rPr lang="en-US" sz="2000" dirty="0">
                <a:solidFill>
                  <a:srgbClr val="FF0000"/>
                </a:solidFill>
              </a:rPr>
              <a:t>extract a high quality</a:t>
            </a:r>
            <a:r>
              <a:rPr lang="en-US" sz="2000" i="1" dirty="0">
                <a:solidFill>
                  <a:srgbClr val="FF0000"/>
                </a:solidFill>
              </a:rPr>
              <a:t> e</a:t>
            </a:r>
            <a:r>
              <a:rPr lang="en-US" sz="2000" i="1" baseline="30000" dirty="0">
                <a:solidFill>
                  <a:srgbClr val="FF0000"/>
                </a:solidFill>
              </a:rPr>
              <a:t>+</a:t>
            </a:r>
            <a:r>
              <a:rPr lang="en-US" sz="2000" i="1" dirty="0">
                <a:solidFill>
                  <a:srgbClr val="FF0000"/>
                </a:solidFill>
              </a:rPr>
              <a:t> </a:t>
            </a:r>
            <a:r>
              <a:rPr lang="en-US" sz="2000" dirty="0">
                <a:solidFill>
                  <a:srgbClr val="FF0000"/>
                </a:solidFill>
              </a:rPr>
              <a:t>beam from one of the DAΦNE collider ring</a:t>
            </a:r>
            <a:endParaRPr lang="en-US" sz="800" dirty="0">
              <a:solidFill>
                <a:srgbClr val="FF0000"/>
              </a:solidFill>
            </a:endParaRPr>
          </a:p>
          <a:p>
            <a:pPr algn="ctr"/>
            <a:r>
              <a:rPr lang="en-US" sz="2000" b="1" dirty="0">
                <a:solidFill>
                  <a:srgbClr val="FF0000"/>
                </a:solidFill>
              </a:rPr>
              <a:t>The idea is to use a bent crystal to extract </a:t>
            </a:r>
            <a:r>
              <a:rPr lang="en-US" sz="2000" b="1" i="1" dirty="0">
                <a:solidFill>
                  <a:srgbClr val="FF0000"/>
                </a:solidFill>
              </a:rPr>
              <a:t>e</a:t>
            </a:r>
            <a:r>
              <a:rPr lang="en-US" sz="2000" b="1" i="1" baseline="30000" dirty="0">
                <a:solidFill>
                  <a:srgbClr val="FF0000"/>
                </a:solidFill>
              </a:rPr>
              <a:t>+</a:t>
            </a:r>
            <a:r>
              <a:rPr lang="en-US" sz="2000" b="1" dirty="0">
                <a:solidFill>
                  <a:srgbClr val="FF0000"/>
                </a:solidFill>
              </a:rPr>
              <a:t> </a:t>
            </a:r>
            <a:endParaRPr lang="en-US" sz="1600" dirty="0"/>
          </a:p>
          <a:p>
            <a:pPr algn="ctr"/>
            <a:endParaRPr lang="en-US" sz="1600" dirty="0"/>
          </a:p>
          <a:p>
            <a:pPr algn="ctr"/>
            <a:endParaRPr lang="en-US" sz="1600" dirty="0"/>
          </a:p>
          <a:p>
            <a:pPr algn="ctr"/>
            <a:endParaRPr lang="en-US" sz="1600" dirty="0"/>
          </a:p>
          <a:p>
            <a:endParaRPr lang="en-US" sz="1600" dirty="0"/>
          </a:p>
          <a:p>
            <a:pPr algn="ctr"/>
            <a:endParaRPr lang="en-US" sz="2400" b="1" dirty="0">
              <a:solidFill>
                <a:srgbClr val="FF0000"/>
              </a:solidFill>
            </a:endParaRPr>
          </a:p>
          <a:p>
            <a:pPr algn="ctr"/>
            <a:r>
              <a:rPr lang="en-US" sz="2400" b="1" dirty="0">
                <a:solidFill>
                  <a:srgbClr val="FF0000"/>
                </a:solidFill>
              </a:rPr>
              <a:t>GOALS:</a:t>
            </a:r>
          </a:p>
          <a:p>
            <a:pPr marL="457200" indent="-457200">
              <a:buFont typeface="+mj-lt"/>
              <a:buAutoNum type="arabicPeriod"/>
            </a:pPr>
            <a:r>
              <a:rPr lang="en-US" sz="2000" dirty="0"/>
              <a:t>Prove the feasibility of using a crystal to steer a </a:t>
            </a:r>
            <a:r>
              <a:rPr lang="en-US" sz="2000" i="1" dirty="0"/>
              <a:t>e</a:t>
            </a:r>
            <a:r>
              <a:rPr lang="en-US" sz="2000" i="1" baseline="30000" dirty="0"/>
              <a:t>+</a:t>
            </a:r>
            <a:r>
              <a:rPr lang="en-US" sz="2000" i="1" dirty="0">
                <a:solidFill>
                  <a:schemeClr val="tx2">
                    <a:lumMod val="75000"/>
                  </a:schemeClr>
                </a:solidFill>
              </a:rPr>
              <a:t> </a:t>
            </a:r>
            <a:r>
              <a:rPr lang="en-US" sz="2000" dirty="0"/>
              <a:t>beam compatibly with the DAΦNE extraction requirements </a:t>
            </a:r>
          </a:p>
          <a:p>
            <a:pPr marL="457200" indent="-457200">
              <a:buFont typeface="+mj-lt"/>
              <a:buAutoNum type="arabicPeriod"/>
            </a:pPr>
            <a:r>
              <a:rPr lang="en-US" sz="2000" dirty="0"/>
              <a:t>Provide the first prototype of crystal extraction system </a:t>
            </a:r>
          </a:p>
          <a:p>
            <a:endParaRPr lang="en-US" sz="800" b="1" dirty="0"/>
          </a:p>
          <a:p>
            <a:pPr algn="ctr"/>
            <a:r>
              <a:rPr lang="en-US" sz="2400" b="1" dirty="0">
                <a:solidFill>
                  <a:srgbClr val="FF0000"/>
                </a:solidFill>
              </a:rPr>
              <a:t>ADVANTAGES: </a:t>
            </a:r>
          </a:p>
          <a:p>
            <a:pPr algn="ctr"/>
            <a:r>
              <a:rPr lang="en-US" sz="2000" dirty="0"/>
              <a:t>relatively simple and cheap solution with excellent extracted beam features </a:t>
            </a:r>
          </a:p>
          <a:p>
            <a:endParaRPr lang="en-US" sz="800" dirty="0"/>
          </a:p>
        </p:txBody>
      </p:sp>
      <p:grpSp>
        <p:nvGrpSpPr>
          <p:cNvPr id="13" name="Group 12"/>
          <p:cNvGrpSpPr/>
          <p:nvPr/>
        </p:nvGrpSpPr>
        <p:grpSpPr>
          <a:xfrm>
            <a:off x="1669012" y="2600864"/>
            <a:ext cx="3114658" cy="1221518"/>
            <a:chOff x="5816600" y="2051845"/>
            <a:chExt cx="3114658" cy="1221518"/>
          </a:xfrm>
        </p:grpSpPr>
        <p:sp>
          <p:nvSpPr>
            <p:cNvPr id="5" name="Oval 4"/>
            <p:cNvSpPr/>
            <p:nvPr/>
          </p:nvSpPr>
          <p:spPr>
            <a:xfrm>
              <a:off x="5854700" y="2120900"/>
              <a:ext cx="914400" cy="914400"/>
            </a:xfrm>
            <a:prstGeom prst="ellipse">
              <a:avLst/>
            </a:prstGeom>
            <a:noFill/>
            <a:ln w="28575" cmpd="sng">
              <a:solidFill>
                <a:srgbClr val="FF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lock Arc 9"/>
            <p:cNvSpPr/>
            <p:nvPr/>
          </p:nvSpPr>
          <p:spPr>
            <a:xfrm rot="1623994">
              <a:off x="6501331" y="2797235"/>
              <a:ext cx="529590" cy="476128"/>
            </a:xfrm>
            <a:prstGeom prst="blockArc">
              <a:avLst>
                <a:gd name="adj1" fmla="val 10800000"/>
                <a:gd name="adj2" fmla="val 16246785"/>
                <a:gd name="adj3" fmla="val 26493"/>
              </a:avLst>
            </a:prstGeom>
            <a:solidFill>
              <a:schemeClr val="tx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7" name="Straight Arrow Connector 6"/>
            <p:cNvCxnSpPr/>
            <p:nvPr/>
          </p:nvCxnSpPr>
          <p:spPr>
            <a:xfrm>
              <a:off x="6870700" y="2895600"/>
              <a:ext cx="1093357" cy="177800"/>
            </a:xfrm>
            <a:prstGeom prst="straightConnector1">
              <a:avLst/>
            </a:prstGeom>
            <a:ln w="28575" cmpd="sng">
              <a:solidFill>
                <a:srgbClr val="FF0000"/>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642258" y="2665968"/>
              <a:ext cx="398186" cy="357342"/>
            </a:xfrm>
            <a:prstGeom prst="rect">
              <a:avLst/>
            </a:prstGeom>
            <a:noFill/>
          </p:spPr>
          <p:txBody>
            <a:bodyPr wrap="none" rtlCol="0">
              <a:spAutoFit/>
            </a:bodyPr>
            <a:lstStyle/>
            <a:p>
              <a:r>
                <a:rPr lang="en-US" i="1" dirty="0">
                  <a:solidFill>
                    <a:srgbClr val="FF0000"/>
                  </a:solidFill>
                </a:rPr>
                <a:t>e</a:t>
              </a:r>
              <a:r>
                <a:rPr lang="en-US" i="1" baseline="30000" dirty="0">
                  <a:solidFill>
                    <a:srgbClr val="FF0000"/>
                  </a:solidFill>
                </a:rPr>
                <a:t>+</a:t>
              </a:r>
            </a:p>
          </p:txBody>
        </p:sp>
        <p:sp>
          <p:nvSpPr>
            <p:cNvPr id="14" name="TextBox 13"/>
            <p:cNvSpPr txBox="1"/>
            <p:nvPr/>
          </p:nvSpPr>
          <p:spPr>
            <a:xfrm>
              <a:off x="5816600" y="2383077"/>
              <a:ext cx="1010162" cy="369332"/>
            </a:xfrm>
            <a:prstGeom prst="rect">
              <a:avLst/>
            </a:prstGeom>
            <a:noFill/>
          </p:spPr>
          <p:txBody>
            <a:bodyPr wrap="none" rtlCol="0">
              <a:spAutoFit/>
            </a:bodyPr>
            <a:lstStyle/>
            <a:p>
              <a:r>
                <a:rPr lang="en-US" dirty="0"/>
                <a:t>DAΦNE</a:t>
              </a:r>
            </a:p>
          </p:txBody>
        </p:sp>
        <p:sp>
          <p:nvSpPr>
            <p:cNvPr id="15" name="TextBox 14"/>
            <p:cNvSpPr txBox="1"/>
            <p:nvPr/>
          </p:nvSpPr>
          <p:spPr>
            <a:xfrm>
              <a:off x="8054624" y="2850634"/>
              <a:ext cx="577338" cy="357342"/>
            </a:xfrm>
            <a:prstGeom prst="rect">
              <a:avLst/>
            </a:prstGeom>
            <a:noFill/>
          </p:spPr>
          <p:txBody>
            <a:bodyPr wrap="none" rtlCol="0">
              <a:spAutoFit/>
            </a:bodyPr>
            <a:lstStyle/>
            <a:p>
              <a:r>
                <a:rPr lang="en-US" dirty="0"/>
                <a:t>BTF</a:t>
              </a:r>
            </a:p>
          </p:txBody>
        </p:sp>
        <p:sp>
          <p:nvSpPr>
            <p:cNvPr id="16" name="TextBox 15"/>
            <p:cNvSpPr txBox="1"/>
            <p:nvPr/>
          </p:nvSpPr>
          <p:spPr>
            <a:xfrm>
              <a:off x="7490094" y="2051845"/>
              <a:ext cx="1441164" cy="357342"/>
            </a:xfrm>
            <a:prstGeom prst="rect">
              <a:avLst/>
            </a:prstGeom>
            <a:noFill/>
          </p:spPr>
          <p:txBody>
            <a:bodyPr wrap="none" rtlCol="0">
              <a:spAutoFit/>
            </a:bodyPr>
            <a:lstStyle/>
            <a:p>
              <a:r>
                <a:rPr lang="en-US" dirty="0"/>
                <a:t>Bent crystal</a:t>
              </a:r>
            </a:p>
          </p:txBody>
        </p:sp>
        <p:cxnSp>
          <p:nvCxnSpPr>
            <p:cNvPr id="11" name="Straight Arrow Connector 10"/>
            <p:cNvCxnSpPr>
              <a:endCxn id="16" idx="1"/>
            </p:cNvCxnSpPr>
            <p:nvPr/>
          </p:nvCxnSpPr>
          <p:spPr>
            <a:xfrm flipV="1">
              <a:off x="6769100" y="2230516"/>
              <a:ext cx="720994" cy="620119"/>
            </a:xfrm>
            <a:prstGeom prst="straightConnector1">
              <a:avLst/>
            </a:prstGeom>
            <a:ln w="6350" cmpd="sng">
              <a:solidFill>
                <a:schemeClr val="bg2">
                  <a:lumMod val="1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4445001" y="3098762"/>
            <a:ext cx="3183669" cy="1168121"/>
          </a:xfrm>
          <a:prstGeom prst="rect">
            <a:avLst/>
          </a:prstGeom>
          <a:no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817772" y="2810930"/>
            <a:ext cx="5672428" cy="918970"/>
          </a:xfrm>
          <a:prstGeom prst="rect">
            <a:avLst/>
          </a:prstGeom>
          <a:noFill/>
          <a:ln>
            <a:solidFill>
              <a:srgbClr val="298B29"/>
            </a:solidFill>
          </a:ln>
        </p:spPr>
        <p:txBody>
          <a:bodyPr wrap="square" rtlCol="0">
            <a:spAutoFit/>
          </a:bodyPr>
          <a:lstStyle/>
          <a:p>
            <a:pPr algn="ctr"/>
            <a:r>
              <a:rPr lang="en-US" sz="1600" b="1" dirty="0">
                <a:solidFill>
                  <a:srgbClr val="298B29"/>
                </a:solidFill>
              </a:rPr>
              <a:t>Direct application </a:t>
            </a:r>
          </a:p>
          <a:p>
            <a:pPr algn="ctr"/>
            <a:r>
              <a:rPr lang="en-US" sz="1600" dirty="0"/>
              <a:t>Pile-up and background reduction in fix target experiments,    e.g. </a:t>
            </a:r>
            <a:r>
              <a:rPr lang="en-US" sz="1600" b="1" dirty="0">
                <a:solidFill>
                  <a:srgbClr val="262626"/>
                </a:solidFill>
                <a:latin typeface="Arial Black"/>
                <a:cs typeface="Arial Black"/>
              </a:rPr>
              <a:t>PADME </a:t>
            </a:r>
            <a:r>
              <a:rPr lang="en-US" sz="1600" dirty="0">
                <a:solidFill>
                  <a:schemeClr val="accent6">
                    <a:lumMod val="50000"/>
                  </a:schemeClr>
                </a:solidFill>
              </a:rPr>
              <a:t>(Positron Annihilation Dark Matter Experiment)</a:t>
            </a:r>
            <a:endParaRPr lang="en-US" sz="1600" b="1" dirty="0">
              <a:solidFill>
                <a:srgbClr val="262626"/>
              </a:solidFill>
              <a:latin typeface="Arial Black"/>
              <a:cs typeface="Arial Black"/>
            </a:endParaRPr>
          </a:p>
        </p:txBody>
      </p:sp>
      <p:sp>
        <p:nvSpPr>
          <p:cNvPr id="6" name="Rectangle 5"/>
          <p:cNvSpPr/>
          <p:nvPr/>
        </p:nvSpPr>
        <p:spPr>
          <a:xfrm>
            <a:off x="1707112" y="1"/>
            <a:ext cx="4572000" cy="1108317"/>
          </a:xfrm>
          <a:prstGeom prst="rect">
            <a:avLst/>
          </a:prstGeom>
        </p:spPr>
        <p:txBody>
          <a:bodyPr>
            <a:spAutoFit/>
          </a:bodyPr>
          <a:lstStyle/>
          <a:p>
            <a:r>
              <a:rPr lang="en-US" sz="4000" b="1" i="1" dirty="0">
                <a:solidFill>
                  <a:srgbClr val="DC0008"/>
                </a:solidFill>
                <a:ea typeface="华文宋体"/>
                <a:cs typeface="Brush Script MT Italic"/>
              </a:rPr>
              <a:t>    SHERPA</a:t>
            </a:r>
            <a:r>
              <a:rPr lang="en-US" sz="2800" b="1" i="1" dirty="0">
                <a:solidFill>
                  <a:srgbClr val="FF0000"/>
                </a:solidFill>
                <a:cs typeface="Brush Script MT Italic"/>
              </a:rPr>
              <a:t> </a:t>
            </a:r>
            <a:br>
              <a:rPr lang="en-US" sz="2800" b="1" i="1" dirty="0">
                <a:solidFill>
                  <a:srgbClr val="FF0000"/>
                </a:solidFill>
                <a:cs typeface="Brush Script MT Italic"/>
              </a:rPr>
            </a:br>
            <a:r>
              <a:rPr lang="en-US" i="1" dirty="0">
                <a:cs typeface="Brush Script MT Italic"/>
              </a:rPr>
              <a:t>“Slow High-efficiency Extraction </a:t>
            </a:r>
            <a:br>
              <a:rPr lang="en-US" i="1" dirty="0">
                <a:cs typeface="Brush Script MT Italic"/>
              </a:rPr>
            </a:br>
            <a:r>
              <a:rPr lang="en-US" i="1" dirty="0">
                <a:cs typeface="Brush Script MT Italic"/>
              </a:rPr>
              <a:t>from Ring Positron Accelerator” </a:t>
            </a:r>
            <a:endParaRPr lang="en-US" dirty="0"/>
          </a:p>
        </p:txBody>
      </p:sp>
      <p:pic>
        <p:nvPicPr>
          <p:cNvPr id="23" name="Picture 22" descr="Sherpa logo 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631" y="638"/>
            <a:ext cx="1576469" cy="1416467"/>
          </a:xfrm>
          <a:prstGeom prst="rect">
            <a:avLst/>
          </a:prstGeom>
        </p:spPr>
      </p:pic>
      <p:sp>
        <p:nvSpPr>
          <p:cNvPr id="9" name="Rectangle 8"/>
          <p:cNvSpPr/>
          <p:nvPr/>
        </p:nvSpPr>
        <p:spPr>
          <a:xfrm>
            <a:off x="7086600" y="394338"/>
            <a:ext cx="2908300" cy="783548"/>
          </a:xfrm>
          <a:prstGeom prst="rect">
            <a:avLst/>
          </a:prstGeom>
        </p:spPr>
        <p:txBody>
          <a:bodyPr wrap="square">
            <a:spAutoFit/>
          </a:bodyPr>
          <a:lstStyle/>
          <a:p>
            <a:pPr algn="ctr"/>
            <a:r>
              <a:rPr lang="en-US" dirty="0"/>
              <a:t>P.I. : </a:t>
            </a:r>
            <a:r>
              <a:rPr lang="en-US" dirty="0">
                <a:solidFill>
                  <a:srgbClr val="FF0000"/>
                </a:solidFill>
              </a:rPr>
              <a:t>Marco Garattini  </a:t>
            </a:r>
          </a:p>
          <a:p>
            <a:pPr algn="ctr"/>
            <a:r>
              <a:rPr lang="en-US" sz="1600" dirty="0"/>
              <a:t>(LNF-INFN)</a:t>
            </a:r>
          </a:p>
        </p:txBody>
      </p:sp>
    </p:spTree>
    <p:extLst>
      <p:ext uri="{BB962C8B-B14F-4D97-AF65-F5344CB8AC3E}">
        <p14:creationId xmlns:p14="http://schemas.microsoft.com/office/powerpoint/2010/main" val="357419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xEl>
                                              <p:pRg st="8" end="8"/>
                                            </p:txEl>
                                          </p:spTgt>
                                        </p:tgtEl>
                                        <p:attrNameLst>
                                          <p:attrName>style.visibility</p:attrName>
                                        </p:attrNameLst>
                                      </p:cBhvr>
                                      <p:to>
                                        <p:strVal val="visible"/>
                                      </p:to>
                                    </p:set>
                                    <p:animEffect transition="in" filter="dissolve">
                                      <p:cBhvr>
                                        <p:cTn id="7" dur="500"/>
                                        <p:tgtEl>
                                          <p:spTgt spid="42">
                                            <p:txEl>
                                              <p:pRg st="8" end="8"/>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2">
                                            <p:txEl>
                                              <p:pRg st="9" end="9"/>
                                            </p:txEl>
                                          </p:spTgt>
                                        </p:tgtEl>
                                        <p:attrNameLst>
                                          <p:attrName>style.visibility</p:attrName>
                                        </p:attrNameLst>
                                      </p:cBhvr>
                                      <p:to>
                                        <p:strVal val="visible"/>
                                      </p:to>
                                    </p:set>
                                    <p:animEffect transition="in" filter="dissolve">
                                      <p:cBhvr>
                                        <p:cTn id="10" dur="500"/>
                                        <p:tgtEl>
                                          <p:spTgt spid="42">
                                            <p:txEl>
                                              <p:pRg st="9" end="9"/>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2">
                                            <p:txEl>
                                              <p:pRg st="10" end="10"/>
                                            </p:txEl>
                                          </p:spTgt>
                                        </p:tgtEl>
                                        <p:attrNameLst>
                                          <p:attrName>style.visibility</p:attrName>
                                        </p:attrNameLst>
                                      </p:cBhvr>
                                      <p:to>
                                        <p:strVal val="visible"/>
                                      </p:to>
                                    </p:set>
                                    <p:animEffect transition="in" filter="dissolve">
                                      <p:cBhvr>
                                        <p:cTn id="13" dur="500"/>
                                        <p:tgtEl>
                                          <p:spTgt spid="42">
                                            <p:txEl>
                                              <p:pRg st="10" end="1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2">
                                            <p:txEl>
                                              <p:pRg st="12" end="12"/>
                                            </p:txEl>
                                          </p:spTgt>
                                        </p:tgtEl>
                                        <p:attrNameLst>
                                          <p:attrName>style.visibility</p:attrName>
                                        </p:attrNameLst>
                                      </p:cBhvr>
                                      <p:to>
                                        <p:strVal val="visible"/>
                                      </p:to>
                                    </p:set>
                                    <p:animEffect transition="in" filter="dissolve">
                                      <p:cBhvr>
                                        <p:cTn id="16" dur="500"/>
                                        <p:tgtEl>
                                          <p:spTgt spid="42">
                                            <p:txEl>
                                              <p:pRg st="12" end="1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2">
                                            <p:txEl>
                                              <p:pRg st="13" end="13"/>
                                            </p:txEl>
                                          </p:spTgt>
                                        </p:tgtEl>
                                        <p:attrNameLst>
                                          <p:attrName>style.visibility</p:attrName>
                                        </p:attrNameLst>
                                      </p:cBhvr>
                                      <p:to>
                                        <p:strVal val="visible"/>
                                      </p:to>
                                    </p:set>
                                    <p:animEffect transition="in" filter="dissolve">
                                      <p:cBhvr>
                                        <p:cTn id="19" dur="500"/>
                                        <p:tgtEl>
                                          <p:spTgt spid="4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3446" y="-63500"/>
            <a:ext cx="8226854" cy="940443"/>
          </a:xfrm>
        </p:spPr>
        <p:txBody>
          <a:bodyPr>
            <a:normAutofit/>
          </a:bodyPr>
          <a:lstStyle/>
          <a:p>
            <a:pPr algn="ctr"/>
            <a:r>
              <a:rPr lang="en-US" sz="4000" b="1" i="1" dirty="0"/>
              <a:t>SHERPA time line (before COVID)</a:t>
            </a:r>
          </a:p>
        </p:txBody>
      </p:sp>
      <p:sp>
        <p:nvSpPr>
          <p:cNvPr id="18" name="Date Placeholder 2"/>
          <p:cNvSpPr>
            <a:spLocks noGrp="1"/>
          </p:cNvSpPr>
          <p:nvPr>
            <p:ph type="dt" sz="half" idx="2"/>
          </p:nvPr>
        </p:nvSpPr>
        <p:spPr>
          <a:xfrm>
            <a:off x="2399036" y="6362378"/>
            <a:ext cx="2133600" cy="365125"/>
          </a:xfrm>
        </p:spPr>
        <p:txBody>
          <a:bodyPr/>
          <a:lstStyle/>
          <a:p>
            <a:r>
              <a:rPr lang="en-US"/>
              <a:t>07/07/2020</a:t>
            </a:r>
            <a:endParaRPr lang="en-US" dirty="0"/>
          </a:p>
        </p:txBody>
      </p:sp>
      <p:sp>
        <p:nvSpPr>
          <p:cNvPr id="19" name="Footer Placeholder 3"/>
          <p:cNvSpPr>
            <a:spLocks noGrp="1"/>
          </p:cNvSpPr>
          <p:nvPr>
            <p:ph type="ftr" sz="quarter" idx="3"/>
          </p:nvPr>
        </p:nvSpPr>
        <p:spPr>
          <a:xfrm>
            <a:off x="3199443" y="6356351"/>
            <a:ext cx="6402914" cy="365125"/>
          </a:xfrm>
        </p:spPr>
        <p:txBody>
          <a:bodyPr/>
          <a:lstStyle/>
          <a:p>
            <a:r>
              <a:rPr lang="en-US"/>
              <a:t>CdL - Preventivi Gruppo V   </a:t>
            </a:r>
            <a:endParaRPr lang="en-US" dirty="0"/>
          </a:p>
        </p:txBody>
      </p:sp>
      <p:sp>
        <p:nvSpPr>
          <p:cNvPr id="20" name="Slide Number Placeholder 4"/>
          <p:cNvSpPr>
            <a:spLocks noGrp="1"/>
          </p:cNvSpPr>
          <p:nvPr>
            <p:ph type="sldNum" sz="quarter" idx="4"/>
          </p:nvPr>
        </p:nvSpPr>
        <p:spPr>
          <a:xfrm>
            <a:off x="9709376" y="6356351"/>
            <a:ext cx="501424" cy="365125"/>
          </a:xfrm>
        </p:spPr>
        <p:txBody>
          <a:bodyPr/>
          <a:lstStyle/>
          <a:p>
            <a:fld id="{17918391-D411-FE40-AAD7-861AE5233E0E}" type="slidenum">
              <a:rPr lang="en-US" smtClean="0"/>
              <a:pPr/>
              <a:t>77</a:t>
            </a:fld>
            <a:endParaRPr lang="en-US" dirty="0"/>
          </a:p>
        </p:txBody>
      </p:sp>
      <p:pic>
        <p:nvPicPr>
          <p:cNvPr id="14" name="Picture 13" descr="Untitl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231" y="1094890"/>
            <a:ext cx="6536249" cy="2232511"/>
          </a:xfrm>
          <a:prstGeom prst="rect">
            <a:avLst/>
          </a:prstGeom>
        </p:spPr>
      </p:pic>
      <p:sp>
        <p:nvSpPr>
          <p:cNvPr id="15" name="TextBox 14"/>
          <p:cNvSpPr txBox="1"/>
          <p:nvPr/>
        </p:nvSpPr>
        <p:spPr>
          <a:xfrm>
            <a:off x="1663700" y="3670300"/>
            <a:ext cx="4876800" cy="4026936"/>
          </a:xfrm>
          <a:prstGeom prst="rect">
            <a:avLst/>
          </a:prstGeom>
          <a:noFill/>
        </p:spPr>
        <p:txBody>
          <a:bodyPr wrap="square" rtlCol="0">
            <a:spAutoFit/>
          </a:bodyPr>
          <a:lstStyle/>
          <a:p>
            <a:r>
              <a:rPr lang="en-US" sz="2400" b="1" dirty="0">
                <a:solidFill>
                  <a:srgbClr val="FF0000"/>
                </a:solidFill>
              </a:rPr>
              <a:t>2020: </a:t>
            </a:r>
          </a:p>
          <a:p>
            <a:endParaRPr lang="en-US" sz="1000" dirty="0">
              <a:solidFill>
                <a:srgbClr val="FF0000"/>
              </a:solidFill>
            </a:endParaRPr>
          </a:p>
          <a:p>
            <a:pPr marL="285750" indent="-285750">
              <a:buFont typeface="Arial"/>
              <a:buChar char="•"/>
            </a:pPr>
            <a:r>
              <a:rPr lang="en-US" sz="1400" dirty="0"/>
              <a:t>Study of the crystal extraction parameters by beam dynamics simulations</a:t>
            </a:r>
            <a:r>
              <a:rPr lang="en-US" sz="1400" dirty="0">
                <a:solidFill>
                  <a:srgbClr val="298B29"/>
                </a:solidFill>
              </a:rPr>
              <a:t> DONE</a:t>
            </a:r>
          </a:p>
          <a:p>
            <a:pPr marL="285750" indent="-285750">
              <a:buFont typeface="Arial"/>
              <a:buChar char="•"/>
            </a:pPr>
            <a:r>
              <a:rPr lang="en-US" sz="1400" dirty="0"/>
              <a:t>Study of the crystal parameters by Monte Carlo and/or analytical simulations </a:t>
            </a:r>
            <a:r>
              <a:rPr lang="en-US" sz="1400" dirty="0">
                <a:solidFill>
                  <a:srgbClr val="FF6600"/>
                </a:solidFill>
              </a:rPr>
              <a:t>ON GOING </a:t>
            </a:r>
            <a:r>
              <a:rPr lang="mr-IN" sz="1400" dirty="0">
                <a:solidFill>
                  <a:srgbClr val="FF6600"/>
                </a:solidFill>
              </a:rPr>
              <a:t>–</a:t>
            </a:r>
            <a:r>
              <a:rPr lang="en-US" sz="1400" dirty="0">
                <a:solidFill>
                  <a:srgbClr val="FF6600"/>
                </a:solidFill>
              </a:rPr>
              <a:t> COVID DELAY</a:t>
            </a:r>
          </a:p>
          <a:p>
            <a:pPr marL="285750" indent="-285750">
              <a:buFont typeface="Arial"/>
              <a:buChar char="•"/>
            </a:pPr>
            <a:r>
              <a:rPr lang="en-US" sz="1400" dirty="0"/>
              <a:t>Implementation of the BTF crystal characterization apparatus </a:t>
            </a:r>
            <a:r>
              <a:rPr lang="en-US" sz="1400" dirty="0">
                <a:solidFill>
                  <a:srgbClr val="FF6600"/>
                </a:solidFill>
              </a:rPr>
              <a:t>ON GOING </a:t>
            </a:r>
            <a:r>
              <a:rPr lang="mr-IN" sz="1400" dirty="0">
                <a:solidFill>
                  <a:srgbClr val="FF6600"/>
                </a:solidFill>
              </a:rPr>
              <a:t>–</a:t>
            </a:r>
            <a:r>
              <a:rPr lang="en-US" sz="1400" dirty="0">
                <a:solidFill>
                  <a:srgbClr val="FF6600"/>
                </a:solidFill>
              </a:rPr>
              <a:t> COVID DELAY</a:t>
            </a:r>
          </a:p>
          <a:p>
            <a:pPr marL="285750" indent="-285750">
              <a:buFont typeface="Arial"/>
              <a:buChar char="•"/>
            </a:pPr>
            <a:r>
              <a:rPr lang="en-US" sz="1400" dirty="0"/>
              <a:t>Construction of the first crystal prototypes </a:t>
            </a:r>
            <a:r>
              <a:rPr lang="en-US" sz="1400" dirty="0">
                <a:solidFill>
                  <a:srgbClr val="FF6600"/>
                </a:solidFill>
              </a:rPr>
              <a:t>ON GOING </a:t>
            </a:r>
            <a:r>
              <a:rPr lang="mr-IN" sz="1400" dirty="0">
                <a:solidFill>
                  <a:srgbClr val="FF6600"/>
                </a:solidFill>
              </a:rPr>
              <a:t>–</a:t>
            </a:r>
            <a:r>
              <a:rPr lang="en-US" sz="1400" dirty="0">
                <a:solidFill>
                  <a:srgbClr val="FF6600"/>
                </a:solidFill>
              </a:rPr>
              <a:t> COVID DELAY</a:t>
            </a:r>
            <a:endParaRPr lang="en-US" sz="1400" dirty="0"/>
          </a:p>
          <a:p>
            <a:pPr marL="285750" indent="-285750">
              <a:buFont typeface="Arial"/>
              <a:buChar char="•"/>
            </a:pPr>
            <a:r>
              <a:rPr lang="en-US" sz="1400" dirty="0"/>
              <a:t>BTF characterization of the first crystal prototypes </a:t>
            </a:r>
            <a:r>
              <a:rPr lang="en-US" sz="1400" dirty="0">
                <a:solidFill>
                  <a:srgbClr val="FF0000"/>
                </a:solidFill>
              </a:rPr>
              <a:t>PENDING </a:t>
            </a:r>
            <a:r>
              <a:rPr lang="mr-IN" sz="1400" dirty="0">
                <a:solidFill>
                  <a:srgbClr val="FF0000"/>
                </a:solidFill>
              </a:rPr>
              <a:t>–</a:t>
            </a:r>
            <a:r>
              <a:rPr lang="en-US" sz="1400" dirty="0">
                <a:solidFill>
                  <a:srgbClr val="FF0000"/>
                </a:solidFill>
              </a:rPr>
              <a:t> COVID DELAIED</a:t>
            </a:r>
          </a:p>
          <a:p>
            <a:pPr marL="285750" indent="-285750">
              <a:buFontTx/>
              <a:buChar char="-"/>
            </a:pPr>
            <a:endParaRPr lang="en-US" sz="1400" dirty="0"/>
          </a:p>
        </p:txBody>
      </p:sp>
      <p:sp>
        <p:nvSpPr>
          <p:cNvPr id="21" name="TextBox 20"/>
          <p:cNvSpPr txBox="1"/>
          <p:nvPr/>
        </p:nvSpPr>
        <p:spPr>
          <a:xfrm>
            <a:off x="6578600" y="3747038"/>
            <a:ext cx="4076700" cy="3598229"/>
          </a:xfrm>
          <a:prstGeom prst="rect">
            <a:avLst/>
          </a:prstGeom>
          <a:noFill/>
        </p:spPr>
        <p:txBody>
          <a:bodyPr wrap="square" rtlCol="0">
            <a:spAutoFit/>
          </a:bodyPr>
          <a:lstStyle/>
          <a:p>
            <a:r>
              <a:rPr lang="en-US" sz="2400" b="1" dirty="0">
                <a:solidFill>
                  <a:srgbClr val="FF0000"/>
                </a:solidFill>
              </a:rPr>
              <a:t>2021: COVID DELAY ???</a:t>
            </a:r>
          </a:p>
          <a:p>
            <a:pPr marL="171450" indent="-171450">
              <a:buFont typeface="Arial"/>
              <a:buChar char="•"/>
            </a:pPr>
            <a:endParaRPr lang="en-US" sz="1000" dirty="0">
              <a:solidFill>
                <a:srgbClr val="FF0000"/>
              </a:solidFill>
            </a:endParaRPr>
          </a:p>
          <a:p>
            <a:pPr marL="285750" indent="-285750">
              <a:buFontTx/>
              <a:buChar char="-"/>
            </a:pPr>
            <a:r>
              <a:rPr lang="en-US" sz="1400" dirty="0"/>
              <a:t>Study of the extracted beam parameters</a:t>
            </a:r>
          </a:p>
          <a:p>
            <a:pPr marL="285750" indent="-285750">
              <a:buFontTx/>
              <a:buChar char="-"/>
            </a:pPr>
            <a:r>
              <a:rPr lang="en-US" sz="1400" dirty="0"/>
              <a:t>Choose of the optimal parameters of the final crystal prototype </a:t>
            </a:r>
          </a:p>
          <a:p>
            <a:pPr marL="285750" indent="-285750">
              <a:buFontTx/>
              <a:buChar char="-"/>
            </a:pPr>
            <a:r>
              <a:rPr lang="en-US" sz="1400" dirty="0"/>
              <a:t>Optimization of the BTF crystal characterization apparatus</a:t>
            </a:r>
          </a:p>
          <a:p>
            <a:pPr marL="285750" indent="-285750">
              <a:buFontTx/>
              <a:buChar char="-"/>
            </a:pPr>
            <a:r>
              <a:rPr lang="en-US" sz="1400" dirty="0"/>
              <a:t>Construction of the final crystal prototype</a:t>
            </a:r>
          </a:p>
          <a:p>
            <a:pPr marL="285750" indent="-285750">
              <a:buFontTx/>
              <a:buChar char="-"/>
            </a:pPr>
            <a:r>
              <a:rPr lang="en-US" sz="1400" dirty="0"/>
              <a:t>Full characterization of the final crystal prototype </a:t>
            </a:r>
          </a:p>
          <a:p>
            <a:endParaRPr lang="en-US" dirty="0">
              <a:solidFill>
                <a:srgbClr val="FF0000"/>
              </a:solidFill>
            </a:endParaRPr>
          </a:p>
        </p:txBody>
      </p:sp>
      <p:grpSp>
        <p:nvGrpSpPr>
          <p:cNvPr id="8" name="Group 7"/>
          <p:cNvGrpSpPr/>
          <p:nvPr/>
        </p:nvGrpSpPr>
        <p:grpSpPr>
          <a:xfrm>
            <a:off x="1663700" y="3327400"/>
            <a:ext cx="4437564" cy="295878"/>
            <a:chOff x="298143" y="3631705"/>
            <a:chExt cx="4437564" cy="295878"/>
          </a:xfrm>
        </p:grpSpPr>
        <p:sp>
          <p:nvSpPr>
            <p:cNvPr id="4" name="TextBox 3"/>
            <p:cNvSpPr txBox="1"/>
            <p:nvPr/>
          </p:nvSpPr>
          <p:spPr>
            <a:xfrm>
              <a:off x="298143" y="3631705"/>
              <a:ext cx="1092863" cy="294183"/>
            </a:xfrm>
            <a:prstGeom prst="rect">
              <a:avLst/>
            </a:prstGeom>
            <a:noFill/>
          </p:spPr>
          <p:txBody>
            <a:bodyPr wrap="none" rtlCol="0">
              <a:spAutoFit/>
            </a:bodyPr>
            <a:lstStyle/>
            <a:p>
              <a:r>
                <a:rPr lang="en-US" sz="1600" dirty="0">
                  <a:solidFill>
                    <a:srgbClr val="191919"/>
                  </a:solidFill>
                </a:rPr>
                <a:t>PANDEMIA</a:t>
              </a:r>
            </a:p>
          </p:txBody>
        </p:sp>
        <p:cxnSp>
          <p:nvCxnSpPr>
            <p:cNvPr id="6" name="Straight Connector 5"/>
            <p:cNvCxnSpPr/>
            <p:nvPr/>
          </p:nvCxnSpPr>
          <p:spPr>
            <a:xfrm>
              <a:off x="1534379" y="3771900"/>
              <a:ext cx="1130300" cy="0"/>
            </a:xfrm>
            <a:prstGeom prst="line">
              <a:avLst/>
            </a:prstGeom>
            <a:ln w="38100" cmpd="sng">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674921" y="3771900"/>
              <a:ext cx="1001422" cy="0"/>
            </a:xfrm>
            <a:prstGeom prst="line">
              <a:avLst/>
            </a:prstGeom>
            <a:ln w="38100" cmpd="sng">
              <a:solidFill>
                <a:schemeClr val="bg2">
                  <a:lumMod val="1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32200" y="3633400"/>
              <a:ext cx="1103507" cy="294183"/>
            </a:xfrm>
            <a:prstGeom prst="rect">
              <a:avLst/>
            </a:prstGeom>
            <a:noFill/>
          </p:spPr>
          <p:txBody>
            <a:bodyPr wrap="none" rtlCol="0">
              <a:spAutoFit/>
            </a:bodyPr>
            <a:lstStyle/>
            <a:p>
              <a:r>
                <a:rPr lang="en-US" sz="1600" dirty="0">
                  <a:solidFill>
                    <a:schemeClr val="bg2">
                      <a:lumMod val="10000"/>
                    </a:schemeClr>
                  </a:solidFill>
                </a:rPr>
                <a:t>??????????</a:t>
              </a:r>
            </a:p>
          </p:txBody>
        </p:sp>
      </p:grpSp>
      <p:pic>
        <p:nvPicPr>
          <p:cNvPr id="10" name="Picture 9" descr="Screen Shot 2020-07-03 at 14.41.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317" y="749300"/>
            <a:ext cx="1989941" cy="2832100"/>
          </a:xfrm>
          <a:prstGeom prst="rect">
            <a:avLst/>
          </a:prstGeom>
        </p:spPr>
      </p:pic>
    </p:spTree>
    <p:extLst>
      <p:ext uri="{BB962C8B-B14F-4D97-AF65-F5344CB8AC3E}">
        <p14:creationId xmlns:p14="http://schemas.microsoft.com/office/powerpoint/2010/main" val="665666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3400" y="-107886"/>
            <a:ext cx="8226854" cy="940443"/>
          </a:xfrm>
        </p:spPr>
        <p:txBody>
          <a:bodyPr>
            <a:normAutofit/>
          </a:bodyPr>
          <a:lstStyle/>
          <a:p>
            <a:pPr algn="ctr"/>
            <a:r>
              <a:rPr lang="en-US" sz="3600" i="1" dirty="0"/>
              <a:t>Crystal Extraction DAΦNE optics</a:t>
            </a:r>
          </a:p>
        </p:txBody>
      </p:sp>
      <p:sp>
        <p:nvSpPr>
          <p:cNvPr id="3" name="Date Placeholder 2"/>
          <p:cNvSpPr>
            <a:spLocks noGrp="1"/>
          </p:cNvSpPr>
          <p:nvPr>
            <p:ph type="dt" sz="half" idx="2"/>
          </p:nvPr>
        </p:nvSpPr>
        <p:spPr/>
        <p:txBody>
          <a:bodyPr/>
          <a:lstStyle/>
          <a:p>
            <a:r>
              <a:rPr lang="en-US"/>
              <a:t>07/07/2020</a:t>
            </a:r>
            <a:endParaRPr lang="en-US" dirty="0"/>
          </a:p>
        </p:txBody>
      </p:sp>
      <p:sp>
        <p:nvSpPr>
          <p:cNvPr id="4" name="Footer Placeholder 3"/>
          <p:cNvSpPr>
            <a:spLocks noGrp="1"/>
          </p:cNvSpPr>
          <p:nvPr>
            <p:ph type="ftr" sz="quarter" idx="3"/>
          </p:nvPr>
        </p:nvSpPr>
        <p:spPr/>
        <p:txBody>
          <a:bodyPr/>
          <a:lstStyle/>
          <a:p>
            <a:r>
              <a:rPr lang="en-US"/>
              <a:t>CdL - Preventivi Gruppo V   </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78</a:t>
            </a:fld>
            <a:endParaRPr lang="en-US" dirty="0"/>
          </a:p>
        </p:txBody>
      </p:sp>
      <p:pic>
        <p:nvPicPr>
          <p:cNvPr id="7" name="Picture 6" descr="Screen Shot 2020-07-03 at 11.56.0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03958"/>
            <a:ext cx="5397500" cy="2961753"/>
          </a:xfrm>
          <a:prstGeom prst="rect">
            <a:avLst/>
          </a:prstGeom>
        </p:spPr>
      </p:pic>
      <p:sp>
        <p:nvSpPr>
          <p:cNvPr id="8" name="TextBox 7"/>
          <p:cNvSpPr txBox="1"/>
          <p:nvPr/>
        </p:nvSpPr>
        <p:spPr>
          <a:xfrm>
            <a:off x="7287336" y="1176517"/>
            <a:ext cx="3164765" cy="1132939"/>
          </a:xfrm>
          <a:prstGeom prst="rect">
            <a:avLst/>
          </a:prstGeom>
          <a:noFill/>
          <a:ln>
            <a:solidFill>
              <a:srgbClr val="FF0000"/>
            </a:solidFill>
          </a:ln>
        </p:spPr>
        <p:txBody>
          <a:bodyPr wrap="square" rtlCol="0">
            <a:spAutoFit/>
          </a:bodyPr>
          <a:lstStyle/>
          <a:p>
            <a:pPr algn="ctr"/>
            <a:r>
              <a:rPr lang="en-US" dirty="0"/>
              <a:t>This is the most promising solution, but there are several other options to be investigated and optimized</a:t>
            </a:r>
          </a:p>
        </p:txBody>
      </p:sp>
      <p:pic>
        <p:nvPicPr>
          <p:cNvPr id="10" name="Picture 9" descr="Screen Shot 2020-07-03 at 13.43.1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300" y="3565710"/>
            <a:ext cx="5164116" cy="2935638"/>
          </a:xfrm>
          <a:prstGeom prst="rect">
            <a:avLst/>
          </a:prstGeom>
        </p:spPr>
      </p:pic>
      <p:sp>
        <p:nvSpPr>
          <p:cNvPr id="11" name="TextBox 10"/>
          <p:cNvSpPr txBox="1"/>
          <p:nvPr/>
        </p:nvSpPr>
        <p:spPr>
          <a:xfrm>
            <a:off x="7287335" y="4582339"/>
            <a:ext cx="3108754" cy="1132939"/>
          </a:xfrm>
          <a:prstGeom prst="rect">
            <a:avLst/>
          </a:prstGeom>
          <a:noFill/>
          <a:ln>
            <a:solidFill>
              <a:srgbClr val="FF0000"/>
            </a:solidFill>
          </a:ln>
        </p:spPr>
        <p:txBody>
          <a:bodyPr wrap="square" rtlCol="0">
            <a:spAutoFit/>
          </a:bodyPr>
          <a:lstStyle/>
          <a:p>
            <a:pPr algn="ctr"/>
            <a:r>
              <a:rPr lang="en-US" dirty="0"/>
              <a:t>A study of crystal extraction from the DAΦNE Accumulator is on going </a:t>
            </a:r>
          </a:p>
        </p:txBody>
      </p:sp>
    </p:spTree>
    <p:extLst>
      <p:ext uri="{BB962C8B-B14F-4D97-AF65-F5344CB8AC3E}">
        <p14:creationId xmlns:p14="http://schemas.microsoft.com/office/powerpoint/2010/main" val="1235510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9115"/>
            <a:ext cx="8226854" cy="940443"/>
          </a:xfrm>
        </p:spPr>
        <p:txBody>
          <a:bodyPr/>
          <a:lstStyle/>
          <a:p>
            <a:pPr algn="ctr"/>
            <a:r>
              <a:rPr lang="en-US" dirty="0"/>
              <a:t>Plans at LNF until 2022</a:t>
            </a:r>
          </a:p>
        </p:txBody>
      </p:sp>
      <p:sp>
        <p:nvSpPr>
          <p:cNvPr id="3" name="Date Placeholder 2"/>
          <p:cNvSpPr>
            <a:spLocks noGrp="1"/>
          </p:cNvSpPr>
          <p:nvPr>
            <p:ph type="dt" sz="half" idx="2"/>
          </p:nvPr>
        </p:nvSpPr>
        <p:spPr/>
        <p:txBody>
          <a:bodyPr/>
          <a:lstStyle/>
          <a:p>
            <a:r>
              <a:rPr lang="en-US"/>
              <a:t>07/07/2020</a:t>
            </a:r>
            <a:endParaRPr lang="en-US" dirty="0"/>
          </a:p>
        </p:txBody>
      </p:sp>
      <p:sp>
        <p:nvSpPr>
          <p:cNvPr id="4" name="Footer Placeholder 3"/>
          <p:cNvSpPr>
            <a:spLocks noGrp="1"/>
          </p:cNvSpPr>
          <p:nvPr>
            <p:ph type="ftr" sz="quarter" idx="3"/>
          </p:nvPr>
        </p:nvSpPr>
        <p:spPr/>
        <p:txBody>
          <a:bodyPr/>
          <a:lstStyle/>
          <a:p>
            <a:r>
              <a:rPr lang="en-US"/>
              <a:t>CdL - Preventivi Gruppo V   </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79</a:t>
            </a:fld>
            <a:endParaRPr lang="en-US" dirty="0"/>
          </a:p>
        </p:txBody>
      </p:sp>
      <p:sp>
        <p:nvSpPr>
          <p:cNvPr id="7" name="TextBox 6"/>
          <p:cNvSpPr txBox="1"/>
          <p:nvPr/>
        </p:nvSpPr>
        <p:spPr>
          <a:xfrm>
            <a:off x="1562100" y="812801"/>
            <a:ext cx="4191000" cy="9489073"/>
          </a:xfrm>
          <a:prstGeom prst="rect">
            <a:avLst/>
          </a:prstGeom>
          <a:noFill/>
          <a:ln>
            <a:noFill/>
          </a:ln>
        </p:spPr>
        <p:txBody>
          <a:bodyPr wrap="square" rtlCol="0">
            <a:spAutoFit/>
          </a:bodyPr>
          <a:lstStyle/>
          <a:p>
            <a:pPr algn="ctr"/>
            <a:r>
              <a:rPr lang="en-US" sz="2400" b="1" dirty="0">
                <a:solidFill>
                  <a:srgbClr val="FF0000"/>
                </a:solidFill>
              </a:rPr>
              <a:t>GOALS</a:t>
            </a:r>
          </a:p>
          <a:p>
            <a:endParaRPr lang="en-US" b="1" dirty="0">
              <a:solidFill>
                <a:srgbClr val="FF0000"/>
              </a:solidFill>
            </a:endParaRPr>
          </a:p>
          <a:p>
            <a:pPr marL="342900" indent="-342900">
              <a:buFont typeface="+mj-lt"/>
              <a:buAutoNum type="arabicPeriod"/>
            </a:pPr>
            <a:r>
              <a:rPr lang="en-US" dirty="0"/>
              <a:t>Finalization of extraction optics studies</a:t>
            </a:r>
          </a:p>
          <a:p>
            <a:endParaRPr lang="en-US" dirty="0"/>
          </a:p>
          <a:p>
            <a:pPr marL="342900" indent="-342900">
              <a:buFont typeface="+mj-lt"/>
              <a:buAutoNum type="arabicPeriod"/>
            </a:pPr>
            <a:r>
              <a:rPr lang="en-US" dirty="0"/>
              <a:t>Implementation of the BTF crystal characterization apparatus</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endParaRPr lang="en-US" dirty="0"/>
          </a:p>
          <a:p>
            <a:endParaRPr lang="en-US" dirty="0"/>
          </a:p>
          <a:p>
            <a:endParaRPr lang="en-US" dirty="0"/>
          </a:p>
          <a:p>
            <a:endParaRPr lang="en-US" dirty="0"/>
          </a:p>
          <a:p>
            <a:pPr marL="342900" indent="-342900">
              <a:buFont typeface="+mj-lt"/>
              <a:buAutoNum type="arabicPeriod"/>
            </a:pPr>
            <a:r>
              <a:rPr lang="en-US" dirty="0"/>
              <a:t>BTF test beams for crystal characterization</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p:txBody>
      </p:sp>
      <p:sp>
        <p:nvSpPr>
          <p:cNvPr id="8" name="TextBox 7"/>
          <p:cNvSpPr txBox="1"/>
          <p:nvPr/>
        </p:nvSpPr>
        <p:spPr>
          <a:xfrm>
            <a:off x="6477000" y="812800"/>
            <a:ext cx="4191000" cy="8020978"/>
          </a:xfrm>
          <a:prstGeom prst="rect">
            <a:avLst/>
          </a:prstGeom>
          <a:noFill/>
          <a:ln>
            <a:noFill/>
          </a:ln>
        </p:spPr>
        <p:txBody>
          <a:bodyPr wrap="square" rtlCol="0">
            <a:spAutoFit/>
          </a:bodyPr>
          <a:lstStyle/>
          <a:p>
            <a:pPr algn="ctr"/>
            <a:r>
              <a:rPr lang="en-US" sz="2400" b="1" dirty="0">
                <a:solidFill>
                  <a:srgbClr val="FF0000"/>
                </a:solidFill>
              </a:rPr>
              <a:t>LNF support needed</a:t>
            </a:r>
          </a:p>
          <a:p>
            <a:endParaRPr lang="en-US" b="1" dirty="0">
              <a:solidFill>
                <a:srgbClr val="FF0000"/>
              </a:solidFill>
            </a:endParaRPr>
          </a:p>
          <a:p>
            <a:r>
              <a:rPr lang="en-US" dirty="0"/>
              <a:t>Accelerator division</a:t>
            </a:r>
          </a:p>
          <a:p>
            <a:endParaRPr lang="en-US" dirty="0"/>
          </a:p>
          <a:p>
            <a:endParaRPr lang="en-US" dirty="0"/>
          </a:p>
          <a:p>
            <a:r>
              <a:rPr lang="en-US" dirty="0"/>
              <a:t>Technical division: </a:t>
            </a:r>
          </a:p>
          <a:p>
            <a:pPr marL="285750" indent="-285750">
              <a:buFontTx/>
              <a:buChar char="-"/>
            </a:pPr>
            <a:r>
              <a:rPr lang="en-US" dirty="0"/>
              <a:t>SPCM: Upstream collimator and mechanical components production  </a:t>
            </a:r>
            <a:r>
              <a:rPr lang="en-US" dirty="0">
                <a:solidFill>
                  <a:srgbClr val="298B29"/>
                </a:solidFill>
              </a:rPr>
              <a:t>(preliminary agreement)</a:t>
            </a:r>
          </a:p>
          <a:p>
            <a:r>
              <a:rPr lang="en-US" dirty="0">
                <a:solidFill>
                  <a:srgbClr val="0055A0"/>
                </a:solidFill>
              </a:rPr>
              <a:t>Accelerator division:</a:t>
            </a:r>
          </a:p>
          <a:p>
            <a:pPr marL="285750" indent="-285750">
              <a:buFontTx/>
              <a:buChar char="-"/>
            </a:pPr>
            <a:r>
              <a:rPr lang="en-US" dirty="0"/>
              <a:t>Installation and </a:t>
            </a:r>
            <a:r>
              <a:rPr lang="en-US"/>
              <a:t>Alignment service</a:t>
            </a: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a:p>
            <a:r>
              <a:rPr lang="en-US" dirty="0"/>
              <a:t>BTF team support</a:t>
            </a:r>
          </a:p>
        </p:txBody>
      </p:sp>
      <p:sp>
        <p:nvSpPr>
          <p:cNvPr id="12" name="Right Arrow 11"/>
          <p:cNvSpPr/>
          <p:nvPr/>
        </p:nvSpPr>
        <p:spPr>
          <a:xfrm>
            <a:off x="5505196" y="1548892"/>
            <a:ext cx="717804" cy="2550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5641594" y="2387092"/>
            <a:ext cx="717804" cy="2550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5394198" y="5376601"/>
            <a:ext cx="717804" cy="2550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creen Shot 2020-07-03 at 14.15.3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723" y="2856264"/>
            <a:ext cx="4236279" cy="2246081"/>
          </a:xfrm>
          <a:prstGeom prst="rect">
            <a:avLst/>
          </a:prstGeom>
        </p:spPr>
      </p:pic>
    </p:spTree>
    <p:extLst>
      <p:ext uri="{BB962C8B-B14F-4D97-AF65-F5344CB8AC3E}">
        <p14:creationId xmlns:p14="http://schemas.microsoft.com/office/powerpoint/2010/main" val="4289859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39E3-737A-A44B-8ABD-31295DB0E74B}"/>
              </a:ext>
            </a:extLst>
          </p:cNvPr>
          <p:cNvSpPr>
            <a:spLocks noGrp="1"/>
          </p:cNvSpPr>
          <p:nvPr>
            <p:ph type="ctrTitle"/>
          </p:nvPr>
        </p:nvSpPr>
        <p:spPr>
          <a:xfrm>
            <a:off x="0" y="-83514"/>
            <a:ext cx="10573106" cy="1570171"/>
          </a:xfrm>
        </p:spPr>
        <p:txBody>
          <a:bodyPr>
            <a:normAutofit fontScale="90000"/>
          </a:bodyPr>
          <a:lstStyle/>
          <a:p>
            <a:r>
              <a:rPr lang="it-IT" dirty="0"/>
              <a:t>SIMP</a:t>
            </a:r>
            <a:br>
              <a:rPr lang="it-IT" dirty="0"/>
            </a:br>
            <a:r>
              <a:rPr lang="it-IT" dirty="0"/>
              <a:t> </a:t>
            </a:r>
            <a:r>
              <a:rPr lang="it-IT" sz="4400" i="1" dirty="0" err="1">
                <a:solidFill>
                  <a:schemeClr val="accent1"/>
                </a:solidFill>
              </a:rPr>
              <a:t>SI</a:t>
            </a:r>
            <a:r>
              <a:rPr lang="it-IT" sz="4400" i="1" dirty="0" err="1"/>
              <a:t>ngle</a:t>
            </a:r>
            <a:r>
              <a:rPr lang="it-IT" sz="4400" i="1" dirty="0"/>
              <a:t> </a:t>
            </a:r>
            <a:r>
              <a:rPr lang="it-IT" sz="4400" i="1" dirty="0" err="1">
                <a:solidFill>
                  <a:schemeClr val="accent1"/>
                </a:solidFill>
              </a:rPr>
              <a:t>M</a:t>
            </a:r>
            <a:r>
              <a:rPr lang="it-IT" sz="4400" i="1" dirty="0" err="1"/>
              <a:t>icrowave</a:t>
            </a:r>
            <a:r>
              <a:rPr lang="it-IT" sz="4400" i="1" dirty="0"/>
              <a:t> </a:t>
            </a:r>
            <a:r>
              <a:rPr lang="it-IT" sz="4400" i="1" dirty="0" err="1">
                <a:solidFill>
                  <a:schemeClr val="accent1"/>
                </a:solidFill>
              </a:rPr>
              <a:t>P</a:t>
            </a:r>
            <a:r>
              <a:rPr lang="it-IT" sz="4400" i="1" dirty="0" err="1"/>
              <a:t>hoton</a:t>
            </a:r>
            <a:r>
              <a:rPr lang="it-IT" sz="4400" i="1" dirty="0"/>
              <a:t> </a:t>
            </a:r>
            <a:r>
              <a:rPr lang="it-IT" sz="4400" i="1" dirty="0" err="1"/>
              <a:t>detection</a:t>
            </a:r>
            <a:endParaRPr lang="it-IT" sz="4400" i="1" dirty="0"/>
          </a:p>
        </p:txBody>
      </p:sp>
      <p:sp>
        <p:nvSpPr>
          <p:cNvPr id="5" name="Subtitle 2">
            <a:extLst>
              <a:ext uri="{FF2B5EF4-FFF2-40B4-BE49-F238E27FC236}">
                <a16:creationId xmlns:a16="http://schemas.microsoft.com/office/drawing/2014/main" id="{8050A29A-CAB8-C046-B2A3-50FAE04CB10C}"/>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Content Placeholder 3">
            <a:extLst>
              <a:ext uri="{FF2B5EF4-FFF2-40B4-BE49-F238E27FC236}">
                <a16:creationId xmlns:a16="http://schemas.microsoft.com/office/drawing/2014/main" id="{32FE0A60-739A-AC4E-A8A1-5824A4A45429}"/>
              </a:ext>
            </a:extLst>
          </p:cNvPr>
          <p:cNvPicPr>
            <a:picLocks noChangeAspect="1"/>
          </p:cNvPicPr>
          <p:nvPr/>
        </p:nvPicPr>
        <p:blipFill rotWithShape="1">
          <a:blip r:embed="rId2">
            <a:extLst>
              <a:ext uri="{28A0092B-C50C-407E-A947-70E740481C1C}">
                <a14:useLocalDpi xmlns:a14="http://schemas.microsoft.com/office/drawing/2010/main" val="0"/>
              </a:ext>
            </a:extLst>
          </a:blip>
          <a:srcRect l="11156" r="22016"/>
          <a:stretch/>
        </p:blipFill>
        <p:spPr>
          <a:xfrm>
            <a:off x="9275584" y="646554"/>
            <a:ext cx="2138489" cy="1800000"/>
          </a:xfrm>
          <a:prstGeom prst="rect">
            <a:avLst/>
          </a:prstGeom>
        </p:spPr>
      </p:pic>
      <p:graphicFrame>
        <p:nvGraphicFramePr>
          <p:cNvPr id="9" name="Content Placeholder 3">
            <a:extLst>
              <a:ext uri="{FF2B5EF4-FFF2-40B4-BE49-F238E27FC236}">
                <a16:creationId xmlns:a16="http://schemas.microsoft.com/office/drawing/2014/main" id="{C8EB3BB2-DE65-4646-8B45-2BC526A25DBF}"/>
              </a:ext>
            </a:extLst>
          </p:cNvPr>
          <p:cNvGraphicFramePr>
            <a:graphicFrameLocks/>
          </p:cNvGraphicFramePr>
          <p:nvPr/>
        </p:nvGraphicFramePr>
        <p:xfrm>
          <a:off x="9674604" y="3093828"/>
          <a:ext cx="1340447" cy="2544800"/>
        </p:xfrm>
        <a:graphic>
          <a:graphicData uri="http://schemas.openxmlformats.org/drawingml/2006/table">
            <a:tbl>
              <a:tblPr firstRow="1" bandRow="1">
                <a:tableStyleId>{5C22544A-7EE6-4342-B048-85BDC9FD1C3A}</a:tableStyleId>
              </a:tblPr>
              <a:tblGrid>
                <a:gridCol w="1340447">
                  <a:extLst>
                    <a:ext uri="{9D8B030D-6E8A-4147-A177-3AD203B41FA5}">
                      <a16:colId xmlns:a16="http://schemas.microsoft.com/office/drawing/2014/main" val="20000"/>
                    </a:ext>
                  </a:extLst>
                </a:gridCol>
              </a:tblGrid>
              <a:tr h="0">
                <a:tc>
                  <a:txBody>
                    <a:bodyPr/>
                    <a:lstStyle/>
                    <a:p>
                      <a:r>
                        <a:rPr lang="en-US" sz="1400" dirty="0"/>
                        <a:t>Units</a:t>
                      </a:r>
                    </a:p>
                  </a:txBody>
                  <a:tcPr/>
                </a:tc>
                <a:extLst>
                  <a:ext uri="{0D108BD9-81ED-4DB2-BD59-A6C34878D82A}">
                    <a16:rowId xmlns:a16="http://schemas.microsoft.com/office/drawing/2014/main" val="10000"/>
                  </a:ext>
                </a:extLst>
              </a:tr>
              <a:tr h="320000">
                <a:tc>
                  <a:txBody>
                    <a:bodyPr/>
                    <a:lstStyle/>
                    <a:p>
                      <a:r>
                        <a:rPr lang="en-US" sz="1400" dirty="0"/>
                        <a:t>LNF (Nat </a:t>
                      </a:r>
                      <a:r>
                        <a:rPr lang="en-US" sz="1400" dirty="0" err="1"/>
                        <a:t>Resp</a:t>
                      </a:r>
                      <a:r>
                        <a:rPr lang="en-US" sz="1400" dirty="0"/>
                        <a:t>)</a:t>
                      </a:r>
                    </a:p>
                  </a:txBody>
                  <a:tcPr/>
                </a:tc>
                <a:extLst>
                  <a:ext uri="{0D108BD9-81ED-4DB2-BD59-A6C34878D82A}">
                    <a16:rowId xmlns:a16="http://schemas.microsoft.com/office/drawing/2014/main" val="10001"/>
                  </a:ext>
                </a:extLst>
              </a:tr>
              <a:tr h="320000">
                <a:tc>
                  <a:txBody>
                    <a:bodyPr/>
                    <a:lstStyle/>
                    <a:p>
                      <a:r>
                        <a:rPr lang="en-US" sz="1400" dirty="0"/>
                        <a:t>INFN Pi</a:t>
                      </a:r>
                    </a:p>
                  </a:txBody>
                  <a:tcPr/>
                </a:tc>
                <a:extLst>
                  <a:ext uri="{0D108BD9-81ED-4DB2-BD59-A6C34878D82A}">
                    <a16:rowId xmlns:a16="http://schemas.microsoft.com/office/drawing/2014/main" val="10002"/>
                  </a:ext>
                </a:extLst>
              </a:tr>
              <a:tr h="320000">
                <a:tc>
                  <a:txBody>
                    <a:bodyPr/>
                    <a:lstStyle/>
                    <a:p>
                      <a:r>
                        <a:rPr lang="en-US" sz="1400" dirty="0"/>
                        <a:t>INFN Sa</a:t>
                      </a:r>
                    </a:p>
                  </a:txBody>
                  <a:tcPr/>
                </a:tc>
                <a:extLst>
                  <a:ext uri="{0D108BD9-81ED-4DB2-BD59-A6C34878D82A}">
                    <a16:rowId xmlns:a16="http://schemas.microsoft.com/office/drawing/2014/main" val="10003"/>
                  </a:ext>
                </a:extLst>
              </a:tr>
              <a:tr h="320000">
                <a:tc>
                  <a:txBody>
                    <a:bodyPr/>
                    <a:lstStyle/>
                    <a:p>
                      <a:r>
                        <a:rPr lang="en-US" sz="1400" dirty="0"/>
                        <a:t>TIFPA-FBK</a:t>
                      </a:r>
                    </a:p>
                  </a:txBody>
                  <a:tcPr/>
                </a:tc>
                <a:extLst>
                  <a:ext uri="{0D108BD9-81ED-4DB2-BD59-A6C34878D82A}">
                    <a16:rowId xmlns:a16="http://schemas.microsoft.com/office/drawing/2014/main" val="10004"/>
                  </a:ext>
                </a:extLst>
              </a:tr>
              <a:tr h="320000">
                <a:tc>
                  <a:txBody>
                    <a:bodyPr/>
                    <a:lstStyle/>
                    <a:p>
                      <a:r>
                        <a:rPr lang="en-US" sz="1400" dirty="0"/>
                        <a:t>CNR</a:t>
                      </a:r>
                      <a:r>
                        <a:rPr lang="en-US" sz="1400" baseline="0" dirty="0"/>
                        <a:t> Nano NEST</a:t>
                      </a:r>
                      <a:endParaRPr lang="en-US" sz="1400" dirty="0"/>
                    </a:p>
                  </a:txBody>
                  <a:tcPr/>
                </a:tc>
                <a:extLst>
                  <a:ext uri="{0D108BD9-81ED-4DB2-BD59-A6C34878D82A}">
                    <a16:rowId xmlns:a16="http://schemas.microsoft.com/office/drawing/2014/main" val="10005"/>
                  </a:ext>
                </a:extLst>
              </a:tr>
              <a:tr h="320000">
                <a:tc>
                  <a:txBody>
                    <a:bodyPr/>
                    <a:lstStyle/>
                    <a:p>
                      <a:r>
                        <a:rPr lang="en-US" sz="1400" dirty="0"/>
                        <a:t>CNR</a:t>
                      </a:r>
                      <a:r>
                        <a:rPr lang="en-US" sz="1400" baseline="0" dirty="0"/>
                        <a:t> IFN</a:t>
                      </a:r>
                      <a:endParaRPr lang="en-US" sz="1400" dirty="0"/>
                    </a:p>
                  </a:txBody>
                  <a:tcPr/>
                </a:tc>
                <a:extLst>
                  <a:ext uri="{0D108BD9-81ED-4DB2-BD59-A6C34878D82A}">
                    <a16:rowId xmlns:a16="http://schemas.microsoft.com/office/drawing/2014/main" val="10006"/>
                  </a:ext>
                </a:extLst>
              </a:tr>
              <a:tr h="320000">
                <a:tc>
                  <a:txBody>
                    <a:bodyPr/>
                    <a:lstStyle/>
                    <a:p>
                      <a:r>
                        <a:rPr lang="en-US" sz="1400" dirty="0"/>
                        <a:t>INRIM</a:t>
                      </a:r>
                    </a:p>
                  </a:txBody>
                  <a:tcPr/>
                </a:tc>
                <a:extLst>
                  <a:ext uri="{0D108BD9-81ED-4DB2-BD59-A6C34878D82A}">
                    <a16:rowId xmlns:a16="http://schemas.microsoft.com/office/drawing/2014/main" val="10007"/>
                  </a:ext>
                </a:extLst>
              </a:tr>
            </a:tbl>
          </a:graphicData>
        </a:graphic>
      </p:graphicFrame>
      <p:sp>
        <p:nvSpPr>
          <p:cNvPr id="30" name="TextBox 29">
            <a:extLst>
              <a:ext uri="{FF2B5EF4-FFF2-40B4-BE49-F238E27FC236}">
                <a16:creationId xmlns:a16="http://schemas.microsoft.com/office/drawing/2014/main" id="{B9AB9ED9-E448-6546-A75A-C3BAA283F0A0}"/>
              </a:ext>
            </a:extLst>
          </p:cNvPr>
          <p:cNvSpPr txBox="1"/>
          <p:nvPr/>
        </p:nvSpPr>
        <p:spPr>
          <a:xfrm>
            <a:off x="2574886" y="1310841"/>
            <a:ext cx="4163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progetto</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di 3 anni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approvato</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in CSN V nel 2018</a:t>
            </a:r>
          </a:p>
        </p:txBody>
      </p:sp>
      <p:sp>
        <p:nvSpPr>
          <p:cNvPr id="34" name="Text Placeholder 2">
            <a:extLst>
              <a:ext uri="{FF2B5EF4-FFF2-40B4-BE49-F238E27FC236}">
                <a16:creationId xmlns:a16="http://schemas.microsoft.com/office/drawing/2014/main" id="{A8D7B37B-CD8A-914C-B1D1-51E526A18811}"/>
              </a:ext>
            </a:extLst>
          </p:cNvPr>
          <p:cNvSpPr txBox="1">
            <a:spLocks/>
          </p:cNvSpPr>
          <p:nvPr/>
        </p:nvSpPr>
        <p:spPr>
          <a:xfrm>
            <a:off x="798005" y="2127097"/>
            <a:ext cx="4157663" cy="7239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TES (Transition Edge Sensor)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(INFN-Pi, </a:t>
            </a: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TIFPA</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INRIM, NEST)</a:t>
            </a:r>
          </a:p>
        </p:txBody>
      </p:sp>
      <p:grpSp>
        <p:nvGrpSpPr>
          <p:cNvPr id="35" name="Gruppo 4">
            <a:extLst>
              <a:ext uri="{FF2B5EF4-FFF2-40B4-BE49-F238E27FC236}">
                <a16:creationId xmlns:a16="http://schemas.microsoft.com/office/drawing/2014/main" id="{58F5F56F-ACC6-5D41-A280-D58C58D6CD83}"/>
              </a:ext>
            </a:extLst>
          </p:cNvPr>
          <p:cNvGrpSpPr/>
          <p:nvPr/>
        </p:nvGrpSpPr>
        <p:grpSpPr>
          <a:xfrm>
            <a:off x="575848" y="2970585"/>
            <a:ext cx="3511171" cy="2116397"/>
            <a:chOff x="1055633" y="3195454"/>
            <a:chExt cx="3511171" cy="2116397"/>
          </a:xfrm>
        </p:grpSpPr>
        <p:sp>
          <p:nvSpPr>
            <p:cNvPr id="36" name="Freeform 21">
              <a:extLst>
                <a:ext uri="{FF2B5EF4-FFF2-40B4-BE49-F238E27FC236}">
                  <a16:creationId xmlns:a16="http://schemas.microsoft.com/office/drawing/2014/main" id="{D5BB7AC3-9082-AF49-804F-A04359445E33}"/>
                </a:ext>
              </a:extLst>
            </p:cNvPr>
            <p:cNvSpPr>
              <a:spLocks/>
            </p:cNvSpPr>
            <p:nvPr/>
          </p:nvSpPr>
          <p:spPr bwMode="auto">
            <a:xfrm>
              <a:off x="2251932" y="3929288"/>
              <a:ext cx="422234" cy="295490"/>
            </a:xfrm>
            <a:custGeom>
              <a:avLst/>
              <a:gdLst>
                <a:gd name="T0" fmla="*/ 40322494 w 272"/>
                <a:gd name="T1" fmla="*/ 0 h 192"/>
                <a:gd name="T2" fmla="*/ 40322494 w 272"/>
                <a:gd name="T3" fmla="*/ 241935022 h 192"/>
                <a:gd name="T4" fmla="*/ 282257473 w 272"/>
                <a:gd name="T5" fmla="*/ 120967511 h 192"/>
                <a:gd name="T6" fmla="*/ 282257473 w 272"/>
                <a:gd name="T7" fmla="*/ 362902484 h 192"/>
                <a:gd name="T8" fmla="*/ 403224918 w 272"/>
                <a:gd name="T9" fmla="*/ 362902484 h 192"/>
                <a:gd name="T10" fmla="*/ 524192463 w 272"/>
                <a:gd name="T11" fmla="*/ 362902484 h 192"/>
                <a:gd name="T12" fmla="*/ 645159909 w 272"/>
                <a:gd name="T13" fmla="*/ 483870045 h 192"/>
                <a:gd name="T14" fmla="*/ 0 60000 65536"/>
                <a:gd name="T15" fmla="*/ 0 60000 65536"/>
                <a:gd name="T16" fmla="*/ 0 60000 65536"/>
                <a:gd name="T17" fmla="*/ 0 60000 65536"/>
                <a:gd name="T18" fmla="*/ 0 60000 65536"/>
                <a:gd name="T19" fmla="*/ 0 60000 65536"/>
                <a:gd name="T20" fmla="*/ 0 60000 65536"/>
                <a:gd name="T21" fmla="*/ 0 w 272"/>
                <a:gd name="T22" fmla="*/ 0 h 192"/>
                <a:gd name="T23" fmla="*/ 272 w 272"/>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192">
                  <a:moveTo>
                    <a:pt x="16" y="0"/>
                  </a:moveTo>
                  <a:cubicBezTo>
                    <a:pt x="8" y="44"/>
                    <a:pt x="0" y="88"/>
                    <a:pt x="16" y="96"/>
                  </a:cubicBezTo>
                  <a:cubicBezTo>
                    <a:pt x="32" y="104"/>
                    <a:pt x="96" y="40"/>
                    <a:pt x="112" y="48"/>
                  </a:cubicBezTo>
                  <a:cubicBezTo>
                    <a:pt x="128" y="56"/>
                    <a:pt x="104" y="128"/>
                    <a:pt x="112" y="144"/>
                  </a:cubicBezTo>
                  <a:cubicBezTo>
                    <a:pt x="120" y="160"/>
                    <a:pt x="144" y="144"/>
                    <a:pt x="160" y="144"/>
                  </a:cubicBezTo>
                  <a:cubicBezTo>
                    <a:pt x="176" y="144"/>
                    <a:pt x="192" y="136"/>
                    <a:pt x="208" y="144"/>
                  </a:cubicBezTo>
                  <a:cubicBezTo>
                    <a:pt x="224" y="152"/>
                    <a:pt x="272" y="184"/>
                    <a:pt x="256" y="192"/>
                  </a:cubicBezTo>
                </a:path>
              </a:pathLst>
            </a:custGeom>
            <a:noFill/>
            <a:ln w="15875">
              <a:solidFill>
                <a:srgbClr val="FF0000"/>
              </a:solidFill>
              <a:round/>
              <a:headEnd/>
              <a:tailEnd type="stealth" w="med" len="me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pic>
          <p:nvPicPr>
            <p:cNvPr id="37" name="Picture 482" descr="C:\Programmi\Microsoft Office\MEDIA\OFFICE12\Bullets\BD21294_.gif">
              <a:extLst>
                <a:ext uri="{FF2B5EF4-FFF2-40B4-BE49-F238E27FC236}">
                  <a16:creationId xmlns:a16="http://schemas.microsoft.com/office/drawing/2014/main" id="{4AFFD1E8-5C97-444E-9AA1-BBE85DDF7B61}"/>
                </a:ext>
              </a:extLst>
            </p:cNvPr>
            <p:cNvPicPr>
              <a:picLocks noChangeAspect="1" noChangeArrowheads="1"/>
            </p:cNvPicPr>
            <p:nvPr/>
          </p:nvPicPr>
          <p:blipFill>
            <a:blip r:embed="rId3" cstate="print"/>
            <a:srcRect/>
            <a:stretch>
              <a:fillRect/>
            </a:stretch>
          </p:blipFill>
          <p:spPr bwMode="auto">
            <a:xfrm flipV="1">
              <a:off x="2221080" y="3908542"/>
              <a:ext cx="61781" cy="61251"/>
            </a:xfrm>
            <a:prstGeom prst="rect">
              <a:avLst/>
            </a:prstGeom>
            <a:noFill/>
            <a:ln w="9525">
              <a:noFill/>
              <a:miter lim="800000"/>
              <a:headEnd/>
              <a:tailEnd/>
            </a:ln>
          </p:spPr>
        </p:pic>
        <p:cxnSp>
          <p:nvCxnSpPr>
            <p:cNvPr id="38" name="Connettore 2 263">
              <a:extLst>
                <a:ext uri="{FF2B5EF4-FFF2-40B4-BE49-F238E27FC236}">
                  <a16:creationId xmlns:a16="http://schemas.microsoft.com/office/drawing/2014/main" id="{0FB17144-FF81-F54A-91B7-A82D693F73B0}"/>
                </a:ext>
              </a:extLst>
            </p:cNvPr>
            <p:cNvCxnSpPr>
              <a:cxnSpLocks noChangeShapeType="1"/>
            </p:cNvCxnSpPr>
            <p:nvPr/>
          </p:nvCxnSpPr>
          <p:spPr bwMode="auto">
            <a:xfrm flipV="1">
              <a:off x="2374334" y="4351929"/>
              <a:ext cx="264917" cy="264117"/>
            </a:xfrm>
            <a:prstGeom prst="straightConnector1">
              <a:avLst/>
            </a:prstGeom>
            <a:noFill/>
            <a:ln w="9525" algn="ctr">
              <a:solidFill>
                <a:schemeClr val="tx1"/>
              </a:solidFill>
              <a:round/>
              <a:headEnd/>
              <a:tailEnd type="stealth" w="med" len="med"/>
            </a:ln>
          </p:spPr>
        </p:cxnSp>
        <p:sp>
          <p:nvSpPr>
            <p:cNvPr id="39" name="Line 26">
              <a:extLst>
                <a:ext uri="{FF2B5EF4-FFF2-40B4-BE49-F238E27FC236}">
                  <a16:creationId xmlns:a16="http://schemas.microsoft.com/office/drawing/2014/main" id="{E9FCE8F8-91E3-6F44-B28D-31BB2A064C28}"/>
                </a:ext>
              </a:extLst>
            </p:cNvPr>
            <p:cNvSpPr>
              <a:spLocks noChangeShapeType="1"/>
            </p:cNvSpPr>
            <p:nvPr/>
          </p:nvSpPr>
          <p:spPr bwMode="auto">
            <a:xfrm>
              <a:off x="2713871" y="4284640"/>
              <a:ext cx="0" cy="713060"/>
            </a:xfrm>
            <a:prstGeom prst="line">
              <a:avLst/>
            </a:prstGeom>
            <a:noFill/>
            <a:ln w="9360">
              <a:solidFill>
                <a:srgbClr val="000000"/>
              </a:solidFill>
              <a:prstDash val="sysDot"/>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40" name="Line 27">
              <a:extLst>
                <a:ext uri="{FF2B5EF4-FFF2-40B4-BE49-F238E27FC236}">
                  <a16:creationId xmlns:a16="http://schemas.microsoft.com/office/drawing/2014/main" id="{1DAEED0E-D132-204F-BAFF-96F0E28EF1EF}"/>
                </a:ext>
              </a:extLst>
            </p:cNvPr>
            <p:cNvSpPr>
              <a:spLocks noChangeShapeType="1"/>
            </p:cNvSpPr>
            <p:nvPr/>
          </p:nvSpPr>
          <p:spPr bwMode="auto">
            <a:xfrm flipH="1">
              <a:off x="1407600" y="4284640"/>
              <a:ext cx="1284343" cy="0"/>
            </a:xfrm>
            <a:prstGeom prst="line">
              <a:avLst/>
            </a:prstGeom>
            <a:noFill/>
            <a:ln w="9360">
              <a:solidFill>
                <a:srgbClr val="000000"/>
              </a:solidFill>
              <a:prstDash val="sysDot"/>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41" name="Text Box 13">
              <a:extLst>
                <a:ext uri="{FF2B5EF4-FFF2-40B4-BE49-F238E27FC236}">
                  <a16:creationId xmlns:a16="http://schemas.microsoft.com/office/drawing/2014/main" id="{61F1D119-DC3D-A943-B1AF-9208E3C724BD}"/>
                </a:ext>
              </a:extLst>
            </p:cNvPr>
            <p:cNvSpPr txBox="1">
              <a:spLocks noChangeArrowheads="1"/>
            </p:cNvSpPr>
            <p:nvPr/>
          </p:nvSpPr>
          <p:spPr bwMode="auto">
            <a:xfrm>
              <a:off x="4119129" y="4943551"/>
              <a:ext cx="447675" cy="368300"/>
            </a:xfrm>
            <a:prstGeom prst="rect">
              <a:avLst/>
            </a:prstGeom>
            <a:noFill/>
            <a:ln w="9525">
              <a:noFill/>
              <a:miter lim="800000"/>
              <a:headEnd/>
              <a:tailEnd/>
            </a:ln>
          </p:spPr>
          <p:txBody>
            <a:bodyPr lIns="88953" tIns="44476" rIns="88953" bIns="44476">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itchFamily="18" charset="0"/>
                </a:rPr>
                <a:t>T</a:t>
              </a:r>
              <a:endParaRPr kumimoji="0" lang="it-IT" sz="1800" b="0" i="1" u="none" strike="noStrike" kern="1200" cap="none" spc="0" normalizeH="0" baseline="-25000" noProof="0" dirty="0">
                <a:ln>
                  <a:noFill/>
                </a:ln>
                <a:solidFill>
                  <a:srgbClr val="000000"/>
                </a:solidFill>
                <a:effectLst/>
                <a:uLnTx/>
                <a:uFillTx/>
                <a:latin typeface="Comic Sans MS" panose="030F0702030302020204" pitchFamily="66" charset="0"/>
                <a:ea typeface="+mn-ea"/>
                <a:cs typeface="Times New Roman" pitchFamily="18" charset="0"/>
              </a:endParaRPr>
            </a:p>
          </p:txBody>
        </p:sp>
        <p:sp>
          <p:nvSpPr>
            <p:cNvPr id="42" name="Line 7">
              <a:extLst>
                <a:ext uri="{FF2B5EF4-FFF2-40B4-BE49-F238E27FC236}">
                  <a16:creationId xmlns:a16="http://schemas.microsoft.com/office/drawing/2014/main" id="{39553791-F1D0-D949-B158-5C481E7C2491}"/>
                </a:ext>
              </a:extLst>
            </p:cNvPr>
            <p:cNvSpPr>
              <a:spLocks noChangeShapeType="1"/>
            </p:cNvSpPr>
            <p:nvPr/>
          </p:nvSpPr>
          <p:spPr bwMode="auto">
            <a:xfrm flipV="1">
              <a:off x="1394105" y="3195454"/>
              <a:ext cx="0" cy="1808338"/>
            </a:xfrm>
            <a:prstGeom prst="line">
              <a:avLst/>
            </a:prstGeom>
            <a:noFill/>
            <a:ln w="9525">
              <a:solidFill>
                <a:schemeClr val="tx1"/>
              </a:solidFill>
              <a:round/>
              <a:headEnd/>
              <a:tailEnd type="triangl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43" name="Line 8">
              <a:extLst>
                <a:ext uri="{FF2B5EF4-FFF2-40B4-BE49-F238E27FC236}">
                  <a16:creationId xmlns:a16="http://schemas.microsoft.com/office/drawing/2014/main" id="{165AAFCF-441F-4144-A077-5191923710B2}"/>
                </a:ext>
              </a:extLst>
            </p:cNvPr>
            <p:cNvSpPr>
              <a:spLocks noChangeShapeType="1"/>
            </p:cNvSpPr>
            <p:nvPr/>
          </p:nvSpPr>
          <p:spPr bwMode="auto">
            <a:xfrm>
              <a:off x="1394106" y="5003792"/>
              <a:ext cx="3166757" cy="0"/>
            </a:xfrm>
            <a:prstGeom prst="line">
              <a:avLst/>
            </a:prstGeom>
            <a:noFill/>
            <a:ln w="9525">
              <a:solidFill>
                <a:schemeClr val="tx1"/>
              </a:solidFill>
              <a:round/>
              <a:headEnd/>
              <a:tailEnd type="triangl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44" name="Freeform 9">
              <a:extLst>
                <a:ext uri="{FF2B5EF4-FFF2-40B4-BE49-F238E27FC236}">
                  <a16:creationId xmlns:a16="http://schemas.microsoft.com/office/drawing/2014/main" id="{D4CF85CE-7059-2B49-9DA4-C7AB02C9F483}"/>
                </a:ext>
              </a:extLst>
            </p:cNvPr>
            <p:cNvSpPr>
              <a:spLocks/>
            </p:cNvSpPr>
            <p:nvPr/>
          </p:nvSpPr>
          <p:spPr bwMode="auto">
            <a:xfrm>
              <a:off x="1834968" y="3347817"/>
              <a:ext cx="2267956" cy="1659054"/>
            </a:xfrm>
            <a:custGeom>
              <a:avLst/>
              <a:gdLst>
                <a:gd name="T0" fmla="*/ 0 w 514"/>
                <a:gd name="T1" fmla="*/ 2147483647 h 471"/>
                <a:gd name="T2" fmla="*/ 733000672 w 514"/>
                <a:gd name="T3" fmla="*/ 2147483647 h 471"/>
                <a:gd name="T4" fmla="*/ 1628887312 w 514"/>
                <a:gd name="T5" fmla="*/ 2147483647 h 471"/>
                <a:gd name="T6" fmla="*/ 2147483647 w 514"/>
                <a:gd name="T7" fmla="*/ 2147483647 h 471"/>
                <a:gd name="T8" fmla="*/ 2147483647 w 514"/>
                <a:gd name="T9" fmla="*/ 2147483647 h 471"/>
                <a:gd name="T10" fmla="*/ 2147483647 w 514"/>
                <a:gd name="T11" fmla="*/ 2147483647 h 471"/>
                <a:gd name="T12" fmla="*/ 2147483647 w 514"/>
                <a:gd name="T13" fmla="*/ 1452166525 h 471"/>
                <a:gd name="T14" fmla="*/ 2147483647 w 514"/>
                <a:gd name="T15" fmla="*/ 316834960 h 471"/>
                <a:gd name="T16" fmla="*/ 2147483647 w 514"/>
                <a:gd name="T17" fmla="*/ 52807639 h 471"/>
                <a:gd name="T18" fmla="*/ 2147483647 w 514"/>
                <a:gd name="T19" fmla="*/ 26403819 h 4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4"/>
                <a:gd name="T31" fmla="*/ 0 h 471"/>
                <a:gd name="T32" fmla="*/ 514 w 514"/>
                <a:gd name="T33" fmla="*/ 471 h 4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4" h="471">
                  <a:moveTo>
                    <a:pt x="0" y="470"/>
                  </a:moveTo>
                  <a:cubicBezTo>
                    <a:pt x="11" y="470"/>
                    <a:pt x="23" y="470"/>
                    <a:pt x="36" y="470"/>
                  </a:cubicBezTo>
                  <a:cubicBezTo>
                    <a:pt x="49" y="470"/>
                    <a:pt x="64" y="471"/>
                    <a:pt x="80" y="468"/>
                  </a:cubicBezTo>
                  <a:cubicBezTo>
                    <a:pt x="96" y="465"/>
                    <a:pt x="114" y="467"/>
                    <a:pt x="130" y="454"/>
                  </a:cubicBezTo>
                  <a:cubicBezTo>
                    <a:pt x="146" y="441"/>
                    <a:pt x="162" y="428"/>
                    <a:pt x="174" y="392"/>
                  </a:cubicBezTo>
                  <a:cubicBezTo>
                    <a:pt x="186" y="356"/>
                    <a:pt x="193" y="285"/>
                    <a:pt x="202" y="238"/>
                  </a:cubicBezTo>
                  <a:cubicBezTo>
                    <a:pt x="211" y="191"/>
                    <a:pt x="215" y="146"/>
                    <a:pt x="226" y="110"/>
                  </a:cubicBezTo>
                  <a:cubicBezTo>
                    <a:pt x="237" y="74"/>
                    <a:pt x="249" y="42"/>
                    <a:pt x="270" y="24"/>
                  </a:cubicBezTo>
                  <a:cubicBezTo>
                    <a:pt x="291" y="6"/>
                    <a:pt x="313" y="8"/>
                    <a:pt x="354" y="4"/>
                  </a:cubicBezTo>
                  <a:cubicBezTo>
                    <a:pt x="395" y="0"/>
                    <a:pt x="454" y="1"/>
                    <a:pt x="514" y="2"/>
                  </a:cubicBezTo>
                </a:path>
              </a:pathLst>
            </a:custGeom>
            <a:noFill/>
            <a:ln w="19050">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45" name="Text Box 12">
              <a:extLst>
                <a:ext uri="{FF2B5EF4-FFF2-40B4-BE49-F238E27FC236}">
                  <a16:creationId xmlns:a16="http://schemas.microsoft.com/office/drawing/2014/main" id="{03227D57-A06B-F740-959D-9C0DFEB58EE2}"/>
                </a:ext>
              </a:extLst>
            </p:cNvPr>
            <p:cNvSpPr txBox="1">
              <a:spLocks noChangeArrowheads="1"/>
            </p:cNvSpPr>
            <p:nvPr/>
          </p:nvSpPr>
          <p:spPr bwMode="auto">
            <a:xfrm>
              <a:off x="2418225" y="4973814"/>
              <a:ext cx="1525491" cy="307777"/>
            </a:xfrm>
            <a:prstGeom prst="rect">
              <a:avLst/>
            </a:prstGeom>
            <a:noFill/>
            <a:ln w="9525">
              <a:no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sz="1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itchFamily="18" charset="0"/>
                </a:rPr>
                <a:t>T</a:t>
              </a:r>
              <a:r>
                <a:rPr kumimoji="0" lang="it-IT" sz="1400" b="0" i="1" u="none" strike="noStrike" kern="1200" cap="none" spc="0" normalizeH="0" baseline="-25000" noProof="0" dirty="0">
                  <a:ln>
                    <a:noFill/>
                  </a:ln>
                  <a:solidFill>
                    <a:srgbClr val="000000"/>
                  </a:solidFill>
                  <a:effectLst/>
                  <a:uLnTx/>
                  <a:uFillTx/>
                  <a:latin typeface="Comic Sans MS" panose="030F0702030302020204" pitchFamily="66" charset="0"/>
                  <a:ea typeface="+mn-ea"/>
                  <a:cs typeface="+mn-cs"/>
                </a:rPr>
                <a:t>c</a:t>
              </a:r>
              <a:r>
                <a:rPr kumimoji="0" lang="it-IT" sz="1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itchFamily="18" charset="0"/>
                </a:rPr>
                <a:t> ~ 100 mK </a:t>
              </a:r>
              <a:endParaRPr kumimoji="0" lang="it-IT" sz="1400" b="0" i="1" u="none" strike="noStrike" kern="1200" cap="none" spc="0" normalizeH="0" baseline="-25000" noProof="0" dirty="0">
                <a:ln>
                  <a:noFill/>
                </a:ln>
                <a:solidFill>
                  <a:srgbClr val="000000"/>
                </a:solidFill>
                <a:effectLst/>
                <a:uLnTx/>
                <a:uFillTx/>
                <a:latin typeface="Comic Sans MS" panose="030F0702030302020204" pitchFamily="66" charset="0"/>
                <a:ea typeface="+mn-ea"/>
                <a:cs typeface="+mn-cs"/>
              </a:endParaRPr>
            </a:p>
          </p:txBody>
        </p:sp>
        <p:sp>
          <p:nvSpPr>
            <p:cNvPr id="46" name="Text Box 14">
              <a:extLst>
                <a:ext uri="{FF2B5EF4-FFF2-40B4-BE49-F238E27FC236}">
                  <a16:creationId xmlns:a16="http://schemas.microsoft.com/office/drawing/2014/main" id="{B8B44ECC-08CB-B641-B021-D82F15AD7CC2}"/>
                </a:ext>
              </a:extLst>
            </p:cNvPr>
            <p:cNvSpPr txBox="1">
              <a:spLocks noChangeArrowheads="1"/>
            </p:cNvSpPr>
            <p:nvPr/>
          </p:nvSpPr>
          <p:spPr bwMode="auto">
            <a:xfrm>
              <a:off x="1055633" y="3224699"/>
              <a:ext cx="328936" cy="369332"/>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itchFamily="18" charset="0"/>
                </a:rPr>
                <a:t>R</a:t>
              </a:r>
              <a:endParaRPr kumimoji="0" lang="it-IT" sz="1800" b="0" i="1" u="none" strike="noStrike" kern="1200" cap="none" spc="0" normalizeH="0" baseline="-25000" noProof="0" dirty="0">
                <a:ln>
                  <a:noFill/>
                </a:ln>
                <a:solidFill>
                  <a:srgbClr val="000000"/>
                </a:solidFill>
                <a:effectLst/>
                <a:uLnTx/>
                <a:uFillTx/>
                <a:latin typeface="Comic Sans MS" panose="030F0702030302020204" pitchFamily="66" charset="0"/>
                <a:ea typeface="+mn-ea"/>
                <a:cs typeface="Times New Roman" pitchFamily="18" charset="0"/>
              </a:endParaRPr>
            </a:p>
          </p:txBody>
        </p:sp>
        <p:sp>
          <p:nvSpPr>
            <p:cNvPr id="47" name="Text Box 23">
              <a:extLst>
                <a:ext uri="{FF2B5EF4-FFF2-40B4-BE49-F238E27FC236}">
                  <a16:creationId xmlns:a16="http://schemas.microsoft.com/office/drawing/2014/main" id="{E6AB3C79-F096-1A43-B001-AB8475F5894D}"/>
                </a:ext>
              </a:extLst>
            </p:cNvPr>
            <p:cNvSpPr txBox="1">
              <a:spLocks noChangeArrowheads="1"/>
            </p:cNvSpPr>
            <p:nvPr/>
          </p:nvSpPr>
          <p:spPr bwMode="auto">
            <a:xfrm>
              <a:off x="1628459" y="4453647"/>
              <a:ext cx="920345" cy="410638"/>
            </a:xfrm>
            <a:prstGeom prst="rect">
              <a:avLst/>
            </a:prstGeom>
            <a:noFill/>
            <a:ln w="9525">
              <a:noFill/>
              <a:round/>
              <a:headEnd/>
              <a:tailEnd/>
            </a:ln>
          </p:spPr>
          <p:txBody>
            <a:bodyPr wrap="none" lIns="81639" tIns="40820" rIns="81639" bIns="40820"/>
            <a:lstStyle/>
            <a:p>
              <a:pPr marL="0" marR="0" lvl="0" indent="0" algn="l" defTabSz="457200" rtl="0" eaLnBrk="1" fontAlgn="base" latinLnBrk="0" hangingPunct="1">
                <a:lnSpc>
                  <a:spcPct val="100000"/>
                </a:lnSpc>
                <a:spcBef>
                  <a:spcPct val="0"/>
                </a:spcBef>
                <a:spcAft>
                  <a:spcPct val="0"/>
                </a:spcAft>
                <a:buClrTx/>
                <a:buSzTx/>
                <a:buFontTx/>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200" b="1" i="0" u="none" strike="noStrike" kern="1200" cap="none" spc="0" normalizeH="0" baseline="0" noProof="0" dirty="0">
                  <a:ln>
                    <a:noFill/>
                  </a:ln>
                  <a:solidFill>
                    <a:srgbClr val="FF6309"/>
                  </a:solidFill>
                  <a:effectLst/>
                  <a:uLnTx/>
                  <a:uFillTx/>
                  <a:latin typeface="Comic Sans MS" panose="030F0702030302020204" pitchFamily="66" charset="0"/>
                  <a:ea typeface="+mn-ea"/>
                  <a:cs typeface="+mn-cs"/>
                </a:rPr>
                <a:t>Working </a:t>
              </a:r>
            </a:p>
            <a:p>
              <a:pPr marL="0" marR="0" lvl="0" indent="0" algn="l" defTabSz="457200" rtl="0" eaLnBrk="1" fontAlgn="base" latinLnBrk="0" hangingPunct="1">
                <a:lnSpc>
                  <a:spcPct val="100000"/>
                </a:lnSpc>
                <a:spcBef>
                  <a:spcPct val="0"/>
                </a:spcBef>
                <a:spcAft>
                  <a:spcPct val="0"/>
                </a:spcAft>
                <a:buClrTx/>
                <a:buSzTx/>
                <a:buFontTx/>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200" b="1" i="0" u="none" strike="noStrike" kern="1200" cap="none" spc="0" normalizeH="0" baseline="0" noProof="0" dirty="0">
                  <a:ln>
                    <a:noFill/>
                  </a:ln>
                  <a:solidFill>
                    <a:srgbClr val="FF6309"/>
                  </a:solidFill>
                  <a:effectLst/>
                  <a:uLnTx/>
                  <a:uFillTx/>
                  <a:latin typeface="Comic Sans MS" panose="030F0702030302020204" pitchFamily="66" charset="0"/>
                  <a:ea typeface="+mn-ea"/>
                  <a:cs typeface="+mn-cs"/>
                </a:rPr>
                <a:t>Point</a:t>
              </a:r>
            </a:p>
          </p:txBody>
        </p:sp>
        <p:pic>
          <p:nvPicPr>
            <p:cNvPr id="48" name="Picture 47">
              <a:extLst>
                <a:ext uri="{FF2B5EF4-FFF2-40B4-BE49-F238E27FC236}">
                  <a16:creationId xmlns:a16="http://schemas.microsoft.com/office/drawing/2014/main" id="{AED2B00E-62A3-D54E-A7CD-6428B2BED051}"/>
                </a:ext>
              </a:extLst>
            </p:cNvPr>
            <p:cNvPicPr>
              <a:picLocks noChangeAspect="1" noChangeArrowheads="1"/>
            </p:cNvPicPr>
            <p:nvPr/>
          </p:nvPicPr>
          <p:blipFill>
            <a:blip r:embed="rId4" cstate="print"/>
            <a:srcRect/>
            <a:stretch>
              <a:fillRect/>
            </a:stretch>
          </p:blipFill>
          <p:spPr bwMode="auto">
            <a:xfrm>
              <a:off x="3269671" y="3642609"/>
              <a:ext cx="781050" cy="677863"/>
            </a:xfrm>
            <a:prstGeom prst="rect">
              <a:avLst/>
            </a:prstGeom>
            <a:noFill/>
            <a:ln w="9525">
              <a:noFill/>
              <a:round/>
              <a:headEnd/>
              <a:tailEnd/>
            </a:ln>
          </p:spPr>
        </p:pic>
        <p:sp>
          <p:nvSpPr>
            <p:cNvPr id="49" name="Oval 34">
              <a:extLst>
                <a:ext uri="{FF2B5EF4-FFF2-40B4-BE49-F238E27FC236}">
                  <a16:creationId xmlns:a16="http://schemas.microsoft.com/office/drawing/2014/main" id="{8B6BD22C-3A1F-6A43-90FB-8EFFBF0F5BB0}"/>
                </a:ext>
              </a:extLst>
            </p:cNvPr>
            <p:cNvSpPr>
              <a:spLocks noChangeArrowheads="1"/>
            </p:cNvSpPr>
            <p:nvPr/>
          </p:nvSpPr>
          <p:spPr bwMode="auto">
            <a:xfrm>
              <a:off x="2667293" y="4230083"/>
              <a:ext cx="82550" cy="82550"/>
            </a:xfrm>
            <a:prstGeom prst="ellipse">
              <a:avLst/>
            </a:prstGeom>
            <a:solidFill>
              <a:srgbClr val="7E0021"/>
            </a:solidFill>
            <a:ln w="9360">
              <a:solidFill>
                <a:srgbClr val="000000"/>
              </a:solidFill>
              <a:round/>
              <a:headEnd/>
              <a:tailEnd/>
            </a:ln>
          </p:spPr>
          <p:txBody>
            <a:bodyPr wrap="none" lIns="82945" tIns="41473" rIns="82945" bIns="41473"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50" name="Text Box 22">
              <a:extLst>
                <a:ext uri="{FF2B5EF4-FFF2-40B4-BE49-F238E27FC236}">
                  <a16:creationId xmlns:a16="http://schemas.microsoft.com/office/drawing/2014/main" id="{DEA9DC63-AA17-6842-A424-A7C54342D9F8}"/>
                </a:ext>
              </a:extLst>
            </p:cNvPr>
            <p:cNvSpPr txBox="1">
              <a:spLocks noChangeArrowheads="1"/>
            </p:cNvSpPr>
            <p:nvPr/>
          </p:nvSpPr>
          <p:spPr bwMode="auto">
            <a:xfrm>
              <a:off x="1807634" y="3586994"/>
              <a:ext cx="434975" cy="268287"/>
            </a:xfrm>
            <a:prstGeom prst="rect">
              <a:avLst/>
            </a:prstGeom>
            <a:noFill/>
            <a:ln w="9525">
              <a:noFill/>
              <a:round/>
              <a:headEnd/>
              <a:tailEnd/>
            </a:ln>
          </p:spPr>
          <p:txBody>
            <a:bodyPr wrap="none" lIns="81639" tIns="40820" rIns="81639" bIns="40820"/>
            <a:lstStyle/>
            <a:p>
              <a:pPr marL="0" marR="0" lvl="0" indent="0" algn="l" defTabSz="457200" rtl="0" eaLnBrk="1" fontAlgn="base" latinLnBrk="0" hangingPunct="1">
                <a:lnSpc>
                  <a:spcPct val="100000"/>
                </a:lnSpc>
                <a:spcBef>
                  <a:spcPct val="0"/>
                </a:spcBef>
                <a:spcAft>
                  <a:spcPct val="0"/>
                </a:spcAft>
                <a:buClrTx/>
                <a:buSzTx/>
                <a:buFontTx/>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400" b="1" i="0" u="none" strike="noStrike" kern="1200" cap="none" spc="0" normalizeH="0" baseline="0" noProof="0" dirty="0">
                  <a:ln>
                    <a:noFill/>
                  </a:ln>
                  <a:solidFill>
                    <a:srgbClr val="DC2300"/>
                  </a:solidFill>
                  <a:effectLst/>
                  <a:uLnTx/>
                  <a:uFillTx/>
                  <a:latin typeface="Comic Sans MS" panose="030F0702030302020204" pitchFamily="66" charset="0"/>
                  <a:ea typeface="+mn-ea"/>
                  <a:cs typeface="+mn-cs"/>
                </a:rPr>
                <a:t>1 </a:t>
              </a:r>
              <a:r>
                <a:rPr kumimoji="0" lang="en-GB" sz="1400" b="1" i="0" u="none" strike="noStrike" kern="1200" cap="none" spc="0" normalizeH="0" baseline="0" noProof="0" dirty="0" err="1">
                  <a:ln>
                    <a:noFill/>
                  </a:ln>
                  <a:solidFill>
                    <a:srgbClr val="DC2300"/>
                  </a:solidFill>
                  <a:effectLst/>
                  <a:uLnTx/>
                  <a:uFillTx/>
                  <a:latin typeface="Comic Sans MS" panose="030F0702030302020204" pitchFamily="66" charset="0"/>
                  <a:ea typeface="+mn-ea"/>
                  <a:cs typeface="+mn-cs"/>
                </a:rPr>
                <a:t>ph</a:t>
              </a:r>
              <a:endParaRPr kumimoji="0" lang="en-GB" sz="1400" b="1" i="0" u="none" strike="noStrike" kern="1200" cap="none" spc="0" normalizeH="0" baseline="0" noProof="0" dirty="0">
                <a:ln>
                  <a:noFill/>
                </a:ln>
                <a:solidFill>
                  <a:srgbClr val="DC2300"/>
                </a:solidFill>
                <a:effectLst/>
                <a:uLnTx/>
                <a:uFillTx/>
                <a:latin typeface="Comic Sans MS" panose="030F0702030302020204" pitchFamily="66" charset="0"/>
                <a:ea typeface="+mn-ea"/>
                <a:cs typeface="+mn-cs"/>
              </a:endParaRPr>
            </a:p>
          </p:txBody>
        </p:sp>
      </p:grpSp>
      <p:sp>
        <p:nvSpPr>
          <p:cNvPr id="51" name="TextBox 50">
            <a:extLst>
              <a:ext uri="{FF2B5EF4-FFF2-40B4-BE49-F238E27FC236}">
                <a16:creationId xmlns:a16="http://schemas.microsoft.com/office/drawing/2014/main" id="{1CECB93A-D223-884D-AADE-750868D7BAD0}"/>
              </a:ext>
            </a:extLst>
          </p:cNvPr>
          <p:cNvSpPr txBox="1"/>
          <p:nvPr/>
        </p:nvSpPr>
        <p:spPr>
          <a:xfrm>
            <a:off x="644857" y="5216335"/>
            <a:ext cx="370568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Un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rivelatore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TES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si</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basa</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sulla</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ripida</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transizione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allo</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stato</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resistivo</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di un film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superconduttore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30-100 GHz</a:t>
            </a:r>
          </a:p>
        </p:txBody>
      </p:sp>
      <p:sp>
        <p:nvSpPr>
          <p:cNvPr id="52" name="Text Placeholder 2">
            <a:extLst>
              <a:ext uri="{FF2B5EF4-FFF2-40B4-BE49-F238E27FC236}">
                <a16:creationId xmlns:a16="http://schemas.microsoft.com/office/drawing/2014/main" id="{19078D29-64A0-5C4F-AB7C-38F8FBDAC15E}"/>
              </a:ext>
            </a:extLst>
          </p:cNvPr>
          <p:cNvSpPr txBox="1">
            <a:spLocks/>
          </p:cNvSpPr>
          <p:nvPr/>
        </p:nvSpPr>
        <p:spPr>
          <a:xfrm>
            <a:off x="4890963" y="2101563"/>
            <a:ext cx="3474720" cy="703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Giunzione</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Josephson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(LNF, INFN-Salerno, CNR-IFN)</a:t>
            </a:r>
          </a:p>
        </p:txBody>
      </p:sp>
      <p:pic>
        <p:nvPicPr>
          <p:cNvPr id="53" name="Content Placeholder 3">
            <a:extLst>
              <a:ext uri="{FF2B5EF4-FFF2-40B4-BE49-F238E27FC236}">
                <a16:creationId xmlns:a16="http://schemas.microsoft.com/office/drawing/2014/main" id="{8FBBBE30-BCFB-194B-BB85-51381D2B0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5534" y="2788425"/>
            <a:ext cx="3360961" cy="2160000"/>
          </a:xfrm>
          <a:prstGeom prst="rect">
            <a:avLst/>
          </a:prstGeom>
        </p:spPr>
      </p:pic>
      <p:sp>
        <p:nvSpPr>
          <p:cNvPr id="54" name="TextBox 8">
            <a:extLst>
              <a:ext uri="{FF2B5EF4-FFF2-40B4-BE49-F238E27FC236}">
                <a16:creationId xmlns:a16="http://schemas.microsoft.com/office/drawing/2014/main" id="{56306766-57AE-F44E-84FC-D0B67F43FEF8}"/>
              </a:ext>
            </a:extLst>
          </p:cNvPr>
          <p:cNvSpPr txBox="1"/>
          <p:nvPr/>
        </p:nvSpPr>
        <p:spPr>
          <a:xfrm>
            <a:off x="4829190" y="4979473"/>
            <a:ext cx="395203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seguito</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dell’assorbimento</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di un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fotone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la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tensione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ai</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capi</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della</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giunzione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Josephson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passa</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da un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valore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nullo</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qualche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centinaio</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di microvolt,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fino</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al reset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della</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giunzione</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stessa</a:t>
            </a:r>
            <a:r>
              <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10-50 GHz</a:t>
            </a:r>
          </a:p>
        </p:txBody>
      </p:sp>
      <p:sp>
        <p:nvSpPr>
          <p:cNvPr id="55" name="CasellaDiTesto 3">
            <a:extLst>
              <a:ext uri="{FF2B5EF4-FFF2-40B4-BE49-F238E27FC236}">
                <a16:creationId xmlns:a16="http://schemas.microsoft.com/office/drawing/2014/main" id="{78A75D41-4254-A04E-B020-6E0CB1112AE3}"/>
              </a:ext>
            </a:extLst>
          </p:cNvPr>
          <p:cNvSpPr txBox="1"/>
          <p:nvPr/>
        </p:nvSpPr>
        <p:spPr>
          <a:xfrm>
            <a:off x="795134" y="1612619"/>
            <a:ext cx="7570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Si </a:t>
            </a:r>
            <a:r>
              <a:rPr kumimoji="0" lang="en-US" sz="24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sviluppano</a:t>
            </a: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due tipi di detector di </a:t>
            </a:r>
            <a:r>
              <a:rPr kumimoji="0" lang="en-US" sz="24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singolo</a:t>
            </a: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fotone</a:t>
            </a:r>
            <a:endPar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964305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688122"/>
            <a:ext cx="10855569" cy="4103077"/>
          </a:xfrm>
        </p:spPr>
        <p:txBody>
          <a:bodyPr>
            <a:normAutofit lnSpcReduction="10000"/>
          </a:bodyPr>
          <a:lstStyle/>
          <a:p>
            <a:endParaRPr lang="it-IT" dirty="0"/>
          </a:p>
          <a:p>
            <a:pPr marL="342900" indent="-342900" algn="l">
              <a:spcBef>
                <a:spcPts val="1600"/>
              </a:spcBef>
              <a:buFont typeface="Courier New" panose="02070309020205020404" pitchFamily="49" charset="0"/>
              <a:buChar char="o"/>
            </a:pPr>
            <a:r>
              <a:rPr lang="it-IT" i="1" dirty="0" err="1"/>
              <a:t>Aim</a:t>
            </a:r>
            <a:r>
              <a:rPr lang="it-IT" i="1" dirty="0"/>
              <a:t> of DART WARS</a:t>
            </a:r>
            <a:r>
              <a:rPr lang="it-IT" dirty="0"/>
              <a:t>: boost the </a:t>
            </a:r>
            <a:r>
              <a:rPr lang="it-IT" dirty="0" err="1"/>
              <a:t>sensitivity</a:t>
            </a:r>
            <a:r>
              <a:rPr lang="it-IT" dirty="0"/>
              <a:t> of INFN </a:t>
            </a:r>
            <a:r>
              <a:rPr lang="it-IT" dirty="0" err="1"/>
              <a:t>experiments</a:t>
            </a:r>
            <a:r>
              <a:rPr lang="it-IT" dirty="0"/>
              <a:t> </a:t>
            </a:r>
            <a:r>
              <a:rPr lang="it-IT" dirty="0" err="1"/>
              <a:t>based</a:t>
            </a:r>
            <a:r>
              <a:rPr lang="it-IT" dirty="0"/>
              <a:t> on </a:t>
            </a:r>
            <a:r>
              <a:rPr lang="it-IT" b="1" dirty="0" err="1"/>
              <a:t>low-noise</a:t>
            </a:r>
            <a:r>
              <a:rPr lang="it-IT" b="1" dirty="0"/>
              <a:t> </a:t>
            </a:r>
            <a:r>
              <a:rPr lang="it-IT" b="1" dirty="0" err="1"/>
              <a:t>superconducting</a:t>
            </a:r>
            <a:r>
              <a:rPr lang="it-IT" b="1" dirty="0"/>
              <a:t> detectors</a:t>
            </a:r>
          </a:p>
          <a:p>
            <a:pPr marL="342900" indent="-342900" algn="l">
              <a:spcBef>
                <a:spcPts val="1600"/>
              </a:spcBef>
              <a:buFont typeface="Courier New" panose="02070309020205020404" pitchFamily="49" charset="0"/>
              <a:buChar char="o"/>
            </a:pPr>
            <a:r>
              <a:rPr lang="it-IT" i="1" dirty="0"/>
              <a:t>Goal</a:t>
            </a:r>
            <a:r>
              <a:rPr lang="it-IT" dirty="0"/>
              <a:t>: </a:t>
            </a:r>
            <a:r>
              <a:rPr lang="it-IT" dirty="0" err="1"/>
              <a:t>develop</a:t>
            </a:r>
            <a:r>
              <a:rPr lang="it-IT"/>
              <a:t> cryogenic</a:t>
            </a:r>
            <a:r>
              <a:rPr lang="it-IT" dirty="0"/>
              <a:t> </a:t>
            </a:r>
            <a:r>
              <a:rPr lang="it-IT" b="1" u="sng" dirty="0" err="1"/>
              <a:t>wideband</a:t>
            </a:r>
            <a:r>
              <a:rPr lang="it-IT" b="1" u="sng" dirty="0"/>
              <a:t> </a:t>
            </a:r>
            <a:r>
              <a:rPr lang="it-IT" b="1" u="sng" dirty="0" err="1"/>
              <a:t>superconducting</a:t>
            </a:r>
            <a:r>
              <a:rPr lang="it-IT" b="1" u="sng" dirty="0"/>
              <a:t> </a:t>
            </a:r>
            <a:r>
              <a:rPr lang="it-IT" b="1" u="sng" dirty="0" err="1"/>
              <a:t>amplifiers</a:t>
            </a:r>
            <a:r>
              <a:rPr lang="it-IT" b="1" u="sng" dirty="0"/>
              <a:t> </a:t>
            </a:r>
            <a:r>
              <a:rPr lang="it-IT" dirty="0"/>
              <a:t>with quantum </a:t>
            </a:r>
            <a:r>
              <a:rPr lang="it-IT" dirty="0" err="1"/>
              <a:t>limited</a:t>
            </a:r>
            <a:r>
              <a:rPr lang="it-IT" dirty="0"/>
              <a:t> </a:t>
            </a:r>
            <a:r>
              <a:rPr lang="it-IT" dirty="0" err="1"/>
              <a:t>noise</a:t>
            </a:r>
            <a:r>
              <a:rPr lang="it-IT" dirty="0"/>
              <a:t> and quantum </a:t>
            </a:r>
            <a:r>
              <a:rPr lang="it-IT" dirty="0" err="1"/>
              <a:t>limited</a:t>
            </a:r>
            <a:r>
              <a:rPr lang="it-IT" dirty="0"/>
              <a:t> </a:t>
            </a:r>
            <a:r>
              <a:rPr lang="it-IT" dirty="0" err="1"/>
              <a:t>readout</a:t>
            </a:r>
            <a:r>
              <a:rPr lang="it-IT" dirty="0"/>
              <a:t> for </a:t>
            </a:r>
            <a:r>
              <a:rPr lang="it-IT" dirty="0" err="1"/>
              <a:t>TESs</a:t>
            </a:r>
            <a:r>
              <a:rPr lang="it-IT" dirty="0"/>
              <a:t> </a:t>
            </a:r>
            <a:r>
              <a:rPr lang="it-IT" sz="2000" dirty="0"/>
              <a:t>(</a:t>
            </a:r>
            <a:r>
              <a:rPr lang="it-IT" sz="2000" dirty="0" err="1"/>
              <a:t>transition</a:t>
            </a:r>
            <a:r>
              <a:rPr lang="it-IT" sz="2000" dirty="0"/>
              <a:t> </a:t>
            </a:r>
            <a:r>
              <a:rPr lang="it-IT" sz="2000" dirty="0" err="1"/>
              <a:t>edge</a:t>
            </a:r>
            <a:r>
              <a:rPr lang="it-IT" sz="2000" dirty="0"/>
              <a:t> </a:t>
            </a:r>
            <a:r>
              <a:rPr lang="it-IT" sz="2000" dirty="0" err="1"/>
              <a:t>sensors</a:t>
            </a:r>
            <a:r>
              <a:rPr lang="it-IT" sz="2000" dirty="0"/>
              <a:t>), </a:t>
            </a:r>
            <a:r>
              <a:rPr lang="it-IT" dirty="0" err="1"/>
              <a:t>MKIDs</a:t>
            </a:r>
            <a:r>
              <a:rPr lang="it-IT" dirty="0"/>
              <a:t> </a:t>
            </a:r>
            <a:r>
              <a:rPr lang="it-IT" sz="2000" dirty="0"/>
              <a:t>(</a:t>
            </a:r>
            <a:r>
              <a:rPr lang="it-IT" sz="2000" dirty="0" err="1"/>
              <a:t>microwave</a:t>
            </a:r>
            <a:r>
              <a:rPr lang="it-IT" sz="2000" dirty="0"/>
              <a:t> </a:t>
            </a:r>
            <a:r>
              <a:rPr lang="it-IT" sz="2000" dirty="0" err="1"/>
              <a:t>kinetic</a:t>
            </a:r>
            <a:r>
              <a:rPr lang="it-IT" sz="2000" dirty="0"/>
              <a:t> </a:t>
            </a:r>
            <a:r>
              <a:rPr lang="it-IT" sz="2000" dirty="0" err="1"/>
              <a:t>inductance</a:t>
            </a:r>
            <a:r>
              <a:rPr lang="it-IT" sz="2000" dirty="0"/>
              <a:t> detectors), </a:t>
            </a:r>
            <a:r>
              <a:rPr lang="it-IT" dirty="0" err="1"/>
              <a:t>microwave</a:t>
            </a:r>
            <a:r>
              <a:rPr lang="it-IT" sz="2000" dirty="0"/>
              <a:t> </a:t>
            </a:r>
            <a:r>
              <a:rPr lang="it-IT" dirty="0" err="1"/>
              <a:t>resonant</a:t>
            </a:r>
            <a:r>
              <a:rPr lang="it-IT" dirty="0"/>
              <a:t> </a:t>
            </a:r>
            <a:r>
              <a:rPr lang="it-IT" dirty="0" err="1"/>
              <a:t>cavities</a:t>
            </a:r>
            <a:r>
              <a:rPr lang="it-IT" dirty="0"/>
              <a:t> and </a:t>
            </a:r>
            <a:r>
              <a:rPr lang="it-IT" dirty="0" err="1"/>
              <a:t>qubits</a:t>
            </a:r>
            <a:r>
              <a:rPr lang="it-IT" dirty="0"/>
              <a:t>.</a:t>
            </a:r>
            <a:endParaRPr lang="it-IT" sz="2000" dirty="0"/>
          </a:p>
          <a:p>
            <a:pPr marL="342900" indent="-342900" algn="l">
              <a:spcBef>
                <a:spcPts val="1600"/>
              </a:spcBef>
              <a:buFont typeface="Courier New" panose="02070309020205020404" pitchFamily="49" charset="0"/>
              <a:buChar char="o"/>
            </a:pPr>
            <a:r>
              <a:rPr lang="it-IT" b="1" dirty="0" err="1"/>
              <a:t>Travelling</a:t>
            </a:r>
            <a:r>
              <a:rPr lang="it-IT" b="1" dirty="0"/>
              <a:t> </a:t>
            </a:r>
            <a:r>
              <a:rPr lang="it-IT" b="1" dirty="0" err="1"/>
              <a:t>Wave</a:t>
            </a:r>
            <a:r>
              <a:rPr lang="it-IT" b="1" dirty="0"/>
              <a:t> </a:t>
            </a:r>
            <a:r>
              <a:rPr lang="it-IT" b="1" dirty="0" err="1"/>
              <a:t>Parametric</a:t>
            </a:r>
            <a:r>
              <a:rPr lang="it-IT" b="1" dirty="0"/>
              <a:t> </a:t>
            </a:r>
            <a:r>
              <a:rPr lang="it-IT" b="1" dirty="0" err="1"/>
              <a:t>Amplifiers</a:t>
            </a:r>
            <a:r>
              <a:rPr lang="it-IT" b="1" dirty="0"/>
              <a:t> </a:t>
            </a:r>
            <a:r>
              <a:rPr lang="it-IT" dirty="0"/>
              <a:t>(</a:t>
            </a:r>
            <a:r>
              <a:rPr lang="it-IT" dirty="0" err="1"/>
              <a:t>TWPAs</a:t>
            </a:r>
            <a:r>
              <a:rPr lang="it-IT" dirty="0"/>
              <a:t>) are the best </a:t>
            </a:r>
            <a:r>
              <a:rPr lang="it-IT" dirty="0" err="1"/>
              <a:t>candidates</a:t>
            </a:r>
            <a:r>
              <a:rPr lang="it-IT" dirty="0"/>
              <a:t> for </a:t>
            </a:r>
            <a:r>
              <a:rPr lang="it-IT" dirty="0" err="1"/>
              <a:t>this</a:t>
            </a:r>
            <a:r>
              <a:rPr lang="it-IT" dirty="0"/>
              <a:t> </a:t>
            </a:r>
            <a:r>
              <a:rPr lang="it-IT" dirty="0" err="1"/>
              <a:t>aim</a:t>
            </a:r>
            <a:r>
              <a:rPr lang="it-IT" dirty="0"/>
              <a:t>, and </a:t>
            </a:r>
            <a:r>
              <a:rPr lang="it-IT" dirty="0" err="1"/>
              <a:t>they</a:t>
            </a:r>
            <a:r>
              <a:rPr lang="it-IT" dirty="0"/>
              <a:t> are </a:t>
            </a:r>
            <a:r>
              <a:rPr lang="it-IT" dirty="0" err="1"/>
              <a:t>currently</a:t>
            </a:r>
            <a:r>
              <a:rPr lang="it-IT" dirty="0"/>
              <a:t> under </a:t>
            </a:r>
            <a:r>
              <a:rPr lang="it-IT" dirty="0" err="1"/>
              <a:t>development</a:t>
            </a:r>
            <a:r>
              <a:rPr lang="it-IT" dirty="0"/>
              <a:t>. With </a:t>
            </a:r>
            <a:r>
              <a:rPr lang="it-IT" dirty="0" err="1"/>
              <a:t>this</a:t>
            </a:r>
            <a:r>
              <a:rPr lang="it-IT" dirty="0"/>
              <a:t> </a:t>
            </a:r>
            <a:r>
              <a:rPr lang="it-IT" dirty="0" err="1"/>
              <a:t>proposal</a:t>
            </a:r>
            <a:r>
              <a:rPr lang="it-IT" dirty="0"/>
              <a:t> </a:t>
            </a:r>
            <a:r>
              <a:rPr lang="it-IT" dirty="0" err="1"/>
              <a:t>we</a:t>
            </a:r>
            <a:r>
              <a:rPr lang="it-IT" dirty="0"/>
              <a:t> </a:t>
            </a:r>
            <a:r>
              <a:rPr lang="it-IT" dirty="0" err="1"/>
              <a:t>want</a:t>
            </a:r>
            <a:r>
              <a:rPr lang="it-IT" dirty="0"/>
              <a:t> to </a:t>
            </a:r>
            <a:r>
              <a:rPr lang="it-IT" dirty="0" err="1"/>
              <a:t>improve</a:t>
            </a:r>
            <a:r>
              <a:rPr lang="it-IT" dirty="0"/>
              <a:t> the performance and reliability of </a:t>
            </a:r>
            <a:r>
              <a:rPr lang="it-IT" dirty="0" err="1"/>
              <a:t>these</a:t>
            </a:r>
            <a:r>
              <a:rPr lang="it-IT" dirty="0"/>
              <a:t> </a:t>
            </a:r>
            <a:r>
              <a:rPr lang="it-IT" dirty="0" err="1"/>
              <a:t>amplifiers</a:t>
            </a:r>
            <a:r>
              <a:rPr lang="it-IT" dirty="0"/>
              <a:t>, with the target to </a:t>
            </a:r>
            <a:r>
              <a:rPr lang="it-IT" dirty="0" err="1"/>
              <a:t>increase</a:t>
            </a:r>
            <a:r>
              <a:rPr lang="it-IT" dirty="0"/>
              <a:t> the </a:t>
            </a:r>
            <a:r>
              <a:rPr lang="it-IT" dirty="0" err="1"/>
              <a:t>sensitivity</a:t>
            </a:r>
            <a:r>
              <a:rPr lang="it-IT" dirty="0"/>
              <a:t> of the detectors in the </a:t>
            </a:r>
            <a:r>
              <a:rPr lang="it-IT" dirty="0" err="1"/>
              <a:t>next</a:t>
            </a:r>
            <a:r>
              <a:rPr lang="it-IT" dirty="0"/>
              <a:t> generation </a:t>
            </a:r>
            <a:r>
              <a:rPr lang="it-IT" dirty="0" err="1"/>
              <a:t>particle</a:t>
            </a:r>
            <a:r>
              <a:rPr lang="it-IT" dirty="0"/>
              <a:t> </a:t>
            </a:r>
            <a:r>
              <a:rPr lang="it-IT" dirty="0" err="1"/>
              <a:t>physics</a:t>
            </a:r>
            <a:r>
              <a:rPr lang="it-IT" dirty="0"/>
              <a:t> </a:t>
            </a:r>
            <a:r>
              <a:rPr lang="it-IT" dirty="0" err="1"/>
              <a:t>experiment</a:t>
            </a:r>
            <a:r>
              <a:rPr lang="it-IT" dirty="0"/>
              <a:t>. </a:t>
            </a:r>
          </a:p>
          <a:p>
            <a:pPr algn="l">
              <a:spcBef>
                <a:spcPts val="1600"/>
              </a:spcBef>
            </a:pPr>
            <a:endParaRPr lang="it-IT" sz="2000" b="1" u="sng" dirty="0"/>
          </a:p>
        </p:txBody>
      </p:sp>
      <p:sp>
        <p:nvSpPr>
          <p:cNvPr id="4" name="Subtitle 2">
            <a:extLst>
              <a:ext uri="{FF2B5EF4-FFF2-40B4-BE49-F238E27FC236}">
                <a16:creationId xmlns:a16="http://schemas.microsoft.com/office/drawing/2014/main" id="{9D7EB6FB-71E8-E440-A6E8-A97D95D30C67}"/>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 </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410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688122"/>
            <a:ext cx="10855569" cy="4911970"/>
          </a:xfrm>
        </p:spPr>
        <p:txBody>
          <a:bodyPr>
            <a:normAutofit/>
          </a:bodyPr>
          <a:lstStyle/>
          <a:p>
            <a:pPr algn="l"/>
            <a:r>
              <a:rPr lang="it-IT" sz="2000" b="1" u="sng" dirty="0"/>
              <a:t>State of the art:</a:t>
            </a:r>
            <a:r>
              <a:rPr lang="it-IT" sz="2000" dirty="0"/>
              <a:t> a number of quantum technologies needs to detect microwave signals at ultralow temperatures. At present the most used readout chain are based on HEMT (High Electron Mobility Transistor) amplifiers, whose typical noise T is 2-5 K, tens ot times above the quantum limit. No further improvements are possible with this kind of technology.</a:t>
            </a:r>
          </a:p>
          <a:p>
            <a:pPr algn="l"/>
            <a:r>
              <a:rPr lang="it-IT" sz="2000" dirty="0"/>
              <a:t>At the microwaves, JPA (Josephson Parametric Amplifiers) demonstrates to reach the quantim limit but bandwidth and saturation power are still poor.</a:t>
            </a:r>
          </a:p>
          <a:p>
            <a:r>
              <a:rPr lang="it-IT" sz="2000" dirty="0">
                <a:solidFill>
                  <a:srgbClr val="FF0000"/>
                </a:solidFill>
              </a:rPr>
              <a:t>TWPA can be a potential solution.</a:t>
            </a:r>
          </a:p>
          <a:p>
            <a:pPr algn="l"/>
            <a:r>
              <a:rPr lang="it-IT" sz="2000" dirty="0"/>
              <a:t>TWPA can be embedded with Josephson Junction (</a:t>
            </a:r>
            <a:r>
              <a:rPr lang="it-IT" sz="2000" b="1" dirty="0"/>
              <a:t>TWJPA</a:t>
            </a:r>
            <a:r>
              <a:rPr lang="it-IT" sz="2000" dirty="0"/>
              <a:t>) or can be based on kinetic inductance (Dispersion-engineered Traveling Wave Kinetic Inductance - </a:t>
            </a:r>
            <a:r>
              <a:rPr lang="it-IT" sz="2000" b="1" dirty="0"/>
              <a:t>DTWKI</a:t>
            </a:r>
            <a:r>
              <a:rPr lang="it-IT" sz="2000" dirty="0"/>
              <a:t>).</a:t>
            </a:r>
          </a:p>
          <a:p>
            <a:pPr algn="l"/>
            <a:r>
              <a:rPr lang="it-IT" sz="2000" dirty="0"/>
              <a:t>TWJPA was developed and already used to readout qubits. Limitations remain on the max gain due to phase mismatch. At present they can reach a gain of 10-20 dB over bandwidth of 3-5 GHz, depending on the junction materials.</a:t>
            </a:r>
          </a:p>
          <a:p>
            <a:pPr algn="l"/>
            <a:r>
              <a:rPr lang="it-IT" sz="2000" dirty="0"/>
              <a:t>DTWKI was proposed on 2010 and some demonstrators showed noise very close to the quantum limit in a 5 GHz BW</a:t>
            </a:r>
          </a:p>
        </p:txBody>
      </p:sp>
      <p:sp>
        <p:nvSpPr>
          <p:cNvPr id="5" name="Subtitle 2">
            <a:extLst>
              <a:ext uri="{FF2B5EF4-FFF2-40B4-BE49-F238E27FC236}">
                <a16:creationId xmlns:a16="http://schemas.microsoft.com/office/drawing/2014/main" id="{721EA4AE-8C8E-B14D-A52D-31C5CB535410}"/>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2C4C9CB-B3C1-8343-98D7-4BC3F691953A}"/>
              </a:ext>
            </a:extLst>
          </p:cNvPr>
          <p:cNvPicPr>
            <a:picLocks noChangeAspect="1"/>
          </p:cNvPicPr>
          <p:nvPr/>
        </p:nvPicPr>
        <p:blipFill>
          <a:blip r:embed="rId2"/>
          <a:stretch>
            <a:fillRect/>
          </a:stretch>
        </p:blipFill>
        <p:spPr>
          <a:xfrm>
            <a:off x="9947254" y="0"/>
            <a:ext cx="2244746" cy="1688122"/>
          </a:xfrm>
          <a:prstGeom prst="rect">
            <a:avLst/>
          </a:prstGeom>
        </p:spPr>
      </p:pic>
      <p:sp>
        <p:nvSpPr>
          <p:cNvPr id="7" name="TextBox 6">
            <a:extLst>
              <a:ext uri="{FF2B5EF4-FFF2-40B4-BE49-F238E27FC236}">
                <a16:creationId xmlns:a16="http://schemas.microsoft.com/office/drawing/2014/main" id="{2D67163A-C7EE-E449-8D59-93449CD0D360}"/>
              </a:ext>
            </a:extLst>
          </p:cNvPr>
          <p:cNvSpPr txBox="1"/>
          <p:nvPr/>
        </p:nvSpPr>
        <p:spPr>
          <a:xfrm>
            <a:off x="11570677" y="1688122"/>
            <a:ext cx="7151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Calibri" panose="020F0502020204030204"/>
                <a:ea typeface="+mn-ea"/>
                <a:cs typeface="+mn-cs"/>
              </a:rPr>
              <a:t>HEMT</a:t>
            </a:r>
          </a:p>
        </p:txBody>
      </p:sp>
    </p:spTree>
    <p:extLst>
      <p:ext uri="{BB962C8B-B14F-4D97-AF65-F5344CB8AC3E}">
        <p14:creationId xmlns:p14="http://schemas.microsoft.com/office/powerpoint/2010/main" val="1368343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688122"/>
            <a:ext cx="10855569" cy="4911970"/>
          </a:xfrm>
        </p:spPr>
        <p:txBody>
          <a:bodyPr>
            <a:normAutofit/>
          </a:bodyPr>
          <a:lstStyle/>
          <a:p>
            <a:pPr algn="l"/>
            <a:r>
              <a:rPr lang="it-IT" sz="2000" b="1" u="sng" dirty="0"/>
              <a:t>Objectives:</a:t>
            </a:r>
            <a:endParaRPr lang="it-IT" sz="2000" dirty="0"/>
          </a:p>
          <a:p>
            <a:pPr algn="l">
              <a:spcBef>
                <a:spcPts val="1600"/>
              </a:spcBef>
            </a:pPr>
            <a:r>
              <a:rPr lang="it-IT" sz="2000" dirty="0"/>
              <a:t>	Improvement of:</a:t>
            </a:r>
          </a:p>
          <a:p>
            <a:pPr marL="342900" indent="-342900" algn="l">
              <a:spcBef>
                <a:spcPts val="1600"/>
              </a:spcBef>
              <a:buFont typeface="Arial" panose="020B0604020202020204" pitchFamily="34" charset="0"/>
              <a:buChar char="•"/>
            </a:pPr>
            <a:r>
              <a:rPr lang="it-IT" sz="2000" dirty="0"/>
              <a:t>amplification gain (minimizing the ripple in the gain profile)	around 20 dB</a:t>
            </a:r>
          </a:p>
          <a:p>
            <a:pPr marL="342900" indent="-342900" algn="l">
              <a:spcBef>
                <a:spcPts val="1600"/>
              </a:spcBef>
              <a:buFont typeface="Arial" panose="020B0604020202020204" pitchFamily="34" charset="0"/>
              <a:buChar char="•"/>
            </a:pPr>
            <a:r>
              <a:rPr lang="it-IT" sz="2000" dirty="0"/>
              <a:t>high saturation power						around -50dBm</a:t>
            </a:r>
          </a:p>
          <a:p>
            <a:pPr marL="342900" indent="-342900" algn="l">
              <a:spcBef>
                <a:spcPts val="1600"/>
              </a:spcBef>
              <a:buFont typeface="Arial" panose="020B0604020202020204" pitchFamily="34" charset="0"/>
              <a:buChar char="•"/>
            </a:pPr>
            <a:r>
              <a:rPr lang="it-IT" sz="2000" dirty="0"/>
              <a:t>noise								T</a:t>
            </a:r>
            <a:r>
              <a:rPr lang="it-IT" sz="2000" baseline="-25000" dirty="0"/>
              <a:t>n</a:t>
            </a:r>
            <a:r>
              <a:rPr lang="it-IT" sz="2000" dirty="0"/>
              <a:t> &lt; 600 mK</a:t>
            </a:r>
          </a:p>
          <a:p>
            <a:pPr marL="342900" indent="-342900" algn="l">
              <a:spcBef>
                <a:spcPts val="1600"/>
              </a:spcBef>
              <a:buFont typeface="Arial" panose="020B0604020202020204" pitchFamily="34" charset="0"/>
              <a:buChar char="•"/>
            </a:pPr>
            <a:r>
              <a:rPr lang="it-IT" sz="2000" dirty="0"/>
              <a:t>bandwidth							several GHz</a:t>
            </a:r>
          </a:p>
          <a:p>
            <a:pPr algn="l"/>
            <a:endParaRPr lang="it-IT" sz="2000" dirty="0"/>
          </a:p>
        </p:txBody>
      </p:sp>
      <p:sp>
        <p:nvSpPr>
          <p:cNvPr id="5" name="Subtitle 2">
            <a:extLst>
              <a:ext uri="{FF2B5EF4-FFF2-40B4-BE49-F238E27FC236}">
                <a16:creationId xmlns:a16="http://schemas.microsoft.com/office/drawing/2014/main" id="{721EA4AE-8C8E-B14D-A52D-31C5CB535410}"/>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https://science.sciencemag.org/content/sci/350/6258/307/F1.large.jpg?width=800&amp;height=600&amp;carousel=1">
            <a:extLst>
              <a:ext uri="{FF2B5EF4-FFF2-40B4-BE49-F238E27FC236}">
                <a16:creationId xmlns:a16="http://schemas.microsoft.com/office/drawing/2014/main" id="{1AB89522-BF18-2A42-AD73-E8C857E14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969" y="4651222"/>
            <a:ext cx="4103077" cy="201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728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899138"/>
            <a:ext cx="10855569" cy="4700953"/>
          </a:xfrm>
        </p:spPr>
        <p:txBody>
          <a:bodyPr>
            <a:normAutofit/>
          </a:bodyPr>
          <a:lstStyle/>
          <a:p>
            <a:pPr algn="l"/>
            <a:r>
              <a:rPr lang="it-IT" sz="2000" b="1" u="sng" dirty="0"/>
              <a:t>How to get the results:</a:t>
            </a:r>
          </a:p>
          <a:p>
            <a:pPr algn="l"/>
            <a:endParaRPr lang="it-IT" sz="2000" dirty="0"/>
          </a:p>
          <a:p>
            <a:pPr algn="l"/>
            <a:r>
              <a:rPr lang="it-IT" sz="2000" dirty="0"/>
              <a:t>DWTKI</a:t>
            </a:r>
          </a:p>
          <a:p>
            <a:pPr marL="342900" indent="-342900" algn="l">
              <a:buFont typeface="Arial" panose="020B0604020202020204" pitchFamily="34" charset="0"/>
              <a:buChar char="•"/>
            </a:pPr>
            <a:r>
              <a:rPr lang="it-IT" sz="2000" dirty="0"/>
              <a:t>lower the device heating to get a reduction of the gain ripple and performance improvement</a:t>
            </a:r>
          </a:p>
          <a:p>
            <a:pPr marL="342900" indent="-342900" algn="l">
              <a:buFont typeface="Arial" panose="020B0604020202020204" pitchFamily="34" charset="0"/>
              <a:buChar char="•"/>
            </a:pPr>
            <a:r>
              <a:rPr lang="it-IT" sz="2000" dirty="0"/>
              <a:t>explore new materials with low critical current (TiN</a:t>
            </a:r>
            <a:r>
              <a:rPr lang="it-IT" sz="2000" i="1" baseline="-25000" dirty="0"/>
              <a:t>x</a:t>
            </a:r>
            <a:r>
              <a:rPr lang="it-IT" sz="2000" dirty="0"/>
              <a:t>, WSi, multilayer Ti/TiN)</a:t>
            </a:r>
          </a:p>
          <a:p>
            <a:pPr algn="l"/>
            <a:endParaRPr lang="it-IT" sz="2000" dirty="0"/>
          </a:p>
          <a:p>
            <a:pPr algn="l"/>
            <a:r>
              <a:rPr lang="it-IT" sz="2000" dirty="0"/>
              <a:t>TWJPA</a:t>
            </a:r>
          </a:p>
          <a:p>
            <a:pPr marL="342900" indent="-342900" algn="l">
              <a:buFont typeface="Arial" panose="020B0604020202020204" pitchFamily="34" charset="0"/>
              <a:buChar char="•"/>
            </a:pPr>
            <a:r>
              <a:rPr lang="it-IT" sz="2000" dirty="0"/>
              <a:t>operate in the three-wave mixing mode instead the classical four-wave. This should improve the phase matching in a wide frequency range, minimizing resonance dips and gain ripples</a:t>
            </a:r>
          </a:p>
        </p:txBody>
      </p:sp>
      <p:sp>
        <p:nvSpPr>
          <p:cNvPr id="5" name="Subtitle 2">
            <a:extLst>
              <a:ext uri="{FF2B5EF4-FFF2-40B4-BE49-F238E27FC236}">
                <a16:creationId xmlns:a16="http://schemas.microsoft.com/office/drawing/2014/main" id="{721EA4AE-8C8E-B14D-A52D-31C5CB535410}"/>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1FC5B03-54E8-ED45-9E19-5A4641D063C4}"/>
              </a:ext>
            </a:extLst>
          </p:cNvPr>
          <p:cNvPicPr>
            <a:picLocks noChangeAspect="1"/>
          </p:cNvPicPr>
          <p:nvPr/>
        </p:nvPicPr>
        <p:blipFill>
          <a:blip r:embed="rId2"/>
          <a:stretch>
            <a:fillRect/>
          </a:stretch>
        </p:blipFill>
        <p:spPr>
          <a:xfrm>
            <a:off x="9588500" y="0"/>
            <a:ext cx="2603500" cy="2603500"/>
          </a:xfrm>
          <a:prstGeom prst="rect">
            <a:avLst/>
          </a:prstGeom>
        </p:spPr>
      </p:pic>
      <p:sp>
        <p:nvSpPr>
          <p:cNvPr id="7" name="TextBox 6">
            <a:extLst>
              <a:ext uri="{FF2B5EF4-FFF2-40B4-BE49-F238E27FC236}">
                <a16:creationId xmlns:a16="http://schemas.microsoft.com/office/drawing/2014/main" id="{111214C8-74D0-3D46-ACFF-83AFC108E16D}"/>
              </a:ext>
            </a:extLst>
          </p:cNvPr>
          <p:cNvSpPr txBox="1"/>
          <p:nvPr/>
        </p:nvSpPr>
        <p:spPr>
          <a:xfrm>
            <a:off x="9988062" y="2603500"/>
            <a:ext cx="22742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Calibri" panose="020F0502020204030204"/>
                <a:ea typeface="+mn-ea"/>
                <a:cs typeface="+mn-cs"/>
              </a:rPr>
              <a:t>TWJPA sent from INRiM</a:t>
            </a:r>
          </a:p>
        </p:txBody>
      </p:sp>
    </p:spTree>
    <p:extLst>
      <p:ext uri="{BB962C8B-B14F-4D97-AF65-F5344CB8AC3E}">
        <p14:creationId xmlns:p14="http://schemas.microsoft.com/office/powerpoint/2010/main" val="1204277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688122"/>
            <a:ext cx="10855569" cy="4911970"/>
          </a:xfrm>
        </p:spPr>
        <p:txBody>
          <a:bodyPr>
            <a:normAutofit/>
          </a:bodyPr>
          <a:lstStyle/>
          <a:p>
            <a:pPr algn="l"/>
            <a:r>
              <a:rPr lang="it-IT" sz="2000" b="1" u="sng" dirty="0"/>
              <a:t>Work Packages:</a:t>
            </a:r>
          </a:p>
          <a:p>
            <a:pPr algn="l"/>
            <a:r>
              <a:rPr lang="it-IT" sz="2000" b="1" dirty="0"/>
              <a:t>1 – Design, Optimization and Simulation </a:t>
            </a:r>
            <a:r>
              <a:rPr lang="it-IT" sz="2000" dirty="0"/>
              <a:t>(improve the current TWPA design with new layouts and simulation) – </a:t>
            </a:r>
            <a:r>
              <a:rPr lang="it-IT" sz="2000" i="1" dirty="0"/>
              <a:t>WPLeader</a:t>
            </a:r>
            <a:r>
              <a:rPr lang="it-IT" sz="2000" dirty="0"/>
              <a:t>: Sergio Pagano (UniSA) – INFN-SA, INFN-MIB, INFN-LE, INFN-LNF</a:t>
            </a:r>
          </a:p>
          <a:p>
            <a:pPr algn="l"/>
            <a:r>
              <a:rPr lang="it-IT" sz="2000" b="1" dirty="0"/>
              <a:t>2 – Devices Fabrication </a:t>
            </a:r>
            <a:r>
              <a:rPr lang="it-IT" sz="2000" dirty="0"/>
              <a:t>(fabrication of the devices designed in the WP1) – </a:t>
            </a:r>
            <a:r>
              <a:rPr lang="it-IT" sz="2000" i="1" dirty="0"/>
              <a:t>WPLeader</a:t>
            </a:r>
            <a:r>
              <a:rPr lang="it-IT" sz="2000" dirty="0"/>
              <a:t>:</a:t>
            </a:r>
            <a:r>
              <a:rPr lang="it-IT" sz="2000" i="1" dirty="0"/>
              <a:t> </a:t>
            </a:r>
            <a:r>
              <a:rPr lang="it-IT" sz="2000" dirty="0"/>
              <a:t>Emanuele Enrico (INRiM) – TIFPA, INRiM, INFN-SA, INFN-LE, INFN-LNF</a:t>
            </a:r>
          </a:p>
          <a:p>
            <a:pPr algn="l"/>
            <a:r>
              <a:rPr lang="it-IT" sz="2000" b="1" dirty="0"/>
              <a:t>3 – DTWKI Test and Characterization, readout demonstr. with microcalorimeters </a:t>
            </a:r>
            <a:r>
              <a:rPr lang="it-IT" sz="2000" dirty="0"/>
              <a:t>(test &amp; charact. Of the DTWKIs and demonstration of quantum limited noise with TESs and MKIDs) – </a:t>
            </a:r>
            <a:r>
              <a:rPr lang="it-IT" sz="2000" i="1" dirty="0"/>
              <a:t>WPLeader</a:t>
            </a:r>
            <a:r>
              <a:rPr lang="it-IT" sz="2000" dirty="0"/>
              <a:t>:</a:t>
            </a:r>
            <a:r>
              <a:rPr lang="it-IT" sz="2000" i="1" dirty="0"/>
              <a:t> </a:t>
            </a:r>
            <a:r>
              <a:rPr lang="it-IT" sz="2000" dirty="0"/>
              <a:t>Andrea Vinante (TIFPA) – TIFPA, INFN-MIB, INFN-LE</a:t>
            </a:r>
          </a:p>
          <a:p>
            <a:pPr algn="l"/>
            <a:r>
              <a:rPr lang="it-IT" sz="2000" b="1" dirty="0"/>
              <a:t>4 – TWJPA Test and Characterization, readout demonstr. with microwave cavities &amp; qubits </a:t>
            </a:r>
            <a:r>
              <a:rPr lang="it-IT" sz="2000" dirty="0"/>
              <a:t>(test &amp; charact. Of the TWJPAs and demonstration of quantum limited noise with microwave cavities &amp; qubits) – </a:t>
            </a:r>
            <a:r>
              <a:rPr lang="it-IT" sz="2000" i="1" dirty="0"/>
              <a:t>WPLeader</a:t>
            </a:r>
            <a:r>
              <a:rPr lang="it-IT" sz="2000" dirty="0"/>
              <a:t>:</a:t>
            </a:r>
            <a:r>
              <a:rPr lang="it-IT" sz="2000" i="1" dirty="0"/>
              <a:t> </a:t>
            </a:r>
            <a:r>
              <a:rPr lang="it-IT" sz="2000" dirty="0"/>
              <a:t>Claudio Gatti (INFN-LNF) – INFN-LNF, INFN-LE, IBS-CAPP, INFN-SA</a:t>
            </a:r>
          </a:p>
          <a:p>
            <a:pPr algn="l"/>
            <a:r>
              <a:rPr lang="it-IT" sz="2000" b="1" dirty="0"/>
              <a:t>5 – Management and Communication </a:t>
            </a:r>
            <a:r>
              <a:rPr lang="it-IT" sz="2000" dirty="0"/>
              <a:t>(management and coordination) – </a:t>
            </a:r>
            <a:r>
              <a:rPr lang="it-IT" sz="2000" i="1" dirty="0"/>
              <a:t>WPLeader</a:t>
            </a:r>
            <a:r>
              <a:rPr lang="it-IT" sz="2000" dirty="0"/>
              <a:t>:</a:t>
            </a:r>
            <a:r>
              <a:rPr lang="it-IT" sz="2000" i="1" dirty="0"/>
              <a:t> </a:t>
            </a:r>
            <a:r>
              <a:rPr lang="it-IT" sz="2000" dirty="0"/>
              <a:t>Andrea Giachero (INFN-MIB)</a:t>
            </a:r>
          </a:p>
          <a:p>
            <a:pPr algn="l"/>
            <a:endParaRPr lang="it-IT" sz="2000" dirty="0"/>
          </a:p>
        </p:txBody>
      </p:sp>
      <p:sp>
        <p:nvSpPr>
          <p:cNvPr id="5" name="Subtitle 2">
            <a:extLst>
              <a:ext uri="{FF2B5EF4-FFF2-40B4-BE49-F238E27FC236}">
                <a16:creationId xmlns:a16="http://schemas.microsoft.com/office/drawing/2014/main" id="{721EA4AE-8C8E-B14D-A52D-31C5CB535410}"/>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707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688122"/>
            <a:ext cx="10855569" cy="4911970"/>
          </a:xfrm>
        </p:spPr>
        <p:txBody>
          <a:bodyPr>
            <a:normAutofit/>
          </a:bodyPr>
          <a:lstStyle/>
          <a:p>
            <a:pPr algn="l"/>
            <a:r>
              <a:rPr lang="it-IT" sz="2000" b="1" u="sng" dirty="0"/>
              <a:t>Work Packages:</a:t>
            </a:r>
          </a:p>
          <a:p>
            <a:pPr algn="l"/>
            <a:endParaRPr lang="it-IT" sz="2000" dirty="0"/>
          </a:p>
        </p:txBody>
      </p:sp>
      <p:sp>
        <p:nvSpPr>
          <p:cNvPr id="5" name="Subtitle 2">
            <a:extLst>
              <a:ext uri="{FF2B5EF4-FFF2-40B4-BE49-F238E27FC236}">
                <a16:creationId xmlns:a16="http://schemas.microsoft.com/office/drawing/2014/main" id="{721EA4AE-8C8E-B14D-A52D-31C5CB535410}"/>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5" name="Picture 1" descr="page16image6355584">
            <a:extLst>
              <a:ext uri="{FF2B5EF4-FFF2-40B4-BE49-F238E27FC236}">
                <a16:creationId xmlns:a16="http://schemas.microsoft.com/office/drawing/2014/main" id="{F68D7DED-FCF2-1B49-8BB0-412F04585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2131552"/>
            <a:ext cx="5285642" cy="402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7935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688122"/>
            <a:ext cx="10855569" cy="4911970"/>
          </a:xfrm>
        </p:spPr>
        <p:txBody>
          <a:bodyPr>
            <a:normAutofit/>
          </a:bodyPr>
          <a:lstStyle/>
          <a:p>
            <a:pPr algn="l"/>
            <a:r>
              <a:rPr lang="it-IT" sz="2000" b="1" u="sng" dirty="0"/>
              <a:t>Funding Request:</a:t>
            </a:r>
            <a:endParaRPr lang="it-IT" sz="2000" dirty="0"/>
          </a:p>
          <a:p>
            <a:pPr algn="l"/>
            <a:endParaRPr lang="it-IT" sz="2000" b="1" u="sng" dirty="0"/>
          </a:p>
          <a:p>
            <a:pPr algn="l"/>
            <a:endParaRPr lang="it-IT" sz="2000" b="1" u="sng" dirty="0"/>
          </a:p>
          <a:p>
            <a:pPr algn="l"/>
            <a:endParaRPr lang="it-IT" sz="2000" b="1" u="sng" dirty="0"/>
          </a:p>
          <a:p>
            <a:pPr algn="l"/>
            <a:endParaRPr lang="it-IT" sz="2000" b="1" u="sng" dirty="0"/>
          </a:p>
          <a:p>
            <a:pPr algn="l"/>
            <a:endParaRPr lang="it-IT" sz="2000" b="1" u="sng" dirty="0"/>
          </a:p>
          <a:p>
            <a:pPr algn="l"/>
            <a:endParaRPr lang="it-IT" sz="2000" b="1" u="sng" dirty="0"/>
          </a:p>
          <a:p>
            <a:pPr algn="l"/>
            <a:endParaRPr lang="it-IT" sz="2000" b="1" u="sng" dirty="0"/>
          </a:p>
          <a:p>
            <a:pPr algn="l"/>
            <a:endParaRPr lang="it-IT" sz="2000" b="1" u="sng" dirty="0"/>
          </a:p>
          <a:p>
            <a:pPr algn="l"/>
            <a:r>
              <a:rPr lang="it-IT" sz="2000" b="1" u="sng" dirty="0"/>
              <a:t>Personnel Request:</a:t>
            </a:r>
          </a:p>
          <a:p>
            <a:r>
              <a:rPr lang="it-IT" sz="2000" dirty="0"/>
              <a:t>three post-docs, hired as INFN AdR, 24 months each</a:t>
            </a:r>
          </a:p>
          <a:p>
            <a:pPr algn="l"/>
            <a:endParaRPr lang="it-IT" sz="2000" dirty="0"/>
          </a:p>
        </p:txBody>
      </p:sp>
      <p:sp>
        <p:nvSpPr>
          <p:cNvPr id="5" name="Subtitle 2">
            <a:extLst>
              <a:ext uri="{FF2B5EF4-FFF2-40B4-BE49-F238E27FC236}">
                <a16:creationId xmlns:a16="http://schemas.microsoft.com/office/drawing/2014/main" id="{721EA4AE-8C8E-B14D-A52D-31C5CB535410}"/>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EB3D9648-9BD1-C247-A8CA-A49B5256780A}"/>
              </a:ext>
            </a:extLst>
          </p:cNvPr>
          <p:cNvGraphicFramePr>
            <a:graphicFrameLocks noGrp="1"/>
          </p:cNvGraphicFramePr>
          <p:nvPr/>
        </p:nvGraphicFramePr>
        <p:xfrm>
          <a:off x="2580378" y="2196774"/>
          <a:ext cx="6773335" cy="259588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657111439"/>
                    </a:ext>
                  </a:extLst>
                </a:gridCol>
                <a:gridCol w="1354667">
                  <a:extLst>
                    <a:ext uri="{9D8B030D-6E8A-4147-A177-3AD203B41FA5}">
                      <a16:colId xmlns:a16="http://schemas.microsoft.com/office/drawing/2014/main" val="1804708329"/>
                    </a:ext>
                  </a:extLst>
                </a:gridCol>
                <a:gridCol w="1354667">
                  <a:extLst>
                    <a:ext uri="{9D8B030D-6E8A-4147-A177-3AD203B41FA5}">
                      <a16:colId xmlns:a16="http://schemas.microsoft.com/office/drawing/2014/main" val="2297749194"/>
                    </a:ext>
                  </a:extLst>
                </a:gridCol>
                <a:gridCol w="1354667">
                  <a:extLst>
                    <a:ext uri="{9D8B030D-6E8A-4147-A177-3AD203B41FA5}">
                      <a16:colId xmlns:a16="http://schemas.microsoft.com/office/drawing/2014/main" val="1698145523"/>
                    </a:ext>
                  </a:extLst>
                </a:gridCol>
                <a:gridCol w="1354667">
                  <a:extLst>
                    <a:ext uri="{9D8B030D-6E8A-4147-A177-3AD203B41FA5}">
                      <a16:colId xmlns:a16="http://schemas.microsoft.com/office/drawing/2014/main" val="648409259"/>
                    </a:ext>
                  </a:extLst>
                </a:gridCol>
              </a:tblGrid>
              <a:tr h="370840">
                <a:tc>
                  <a:txBody>
                    <a:bodyPr/>
                    <a:lstStyle/>
                    <a:p>
                      <a:pPr algn="ctr"/>
                      <a:r>
                        <a:rPr lang="it-IT"/>
                        <a:t>(in k€)</a:t>
                      </a:r>
                    </a:p>
                  </a:txBody>
                  <a:tcPr/>
                </a:tc>
                <a:tc>
                  <a:txBody>
                    <a:bodyPr/>
                    <a:lstStyle/>
                    <a:p>
                      <a:pPr algn="ctr"/>
                      <a:r>
                        <a:rPr lang="it-IT"/>
                        <a:t>1° Year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t>2° Year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t>3° Year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t>Total</a:t>
                      </a:r>
                    </a:p>
                  </a:txBody>
                  <a:tcPr/>
                </a:tc>
                <a:extLst>
                  <a:ext uri="{0D108BD9-81ED-4DB2-BD59-A6C34878D82A}">
                    <a16:rowId xmlns:a16="http://schemas.microsoft.com/office/drawing/2014/main" val="3469351037"/>
                  </a:ext>
                </a:extLst>
              </a:tr>
              <a:tr h="370840">
                <a:tc>
                  <a:txBody>
                    <a:bodyPr/>
                    <a:lstStyle/>
                    <a:p>
                      <a:pPr algn="ctr"/>
                      <a:r>
                        <a:rPr lang="it-IT"/>
                        <a:t>INFN-MIB</a:t>
                      </a:r>
                    </a:p>
                  </a:txBody>
                  <a:tcPr/>
                </a:tc>
                <a:tc>
                  <a:txBody>
                    <a:bodyPr/>
                    <a:lstStyle/>
                    <a:p>
                      <a:pPr algn="ctr"/>
                      <a:r>
                        <a:rPr lang="it-IT"/>
                        <a:t>48</a:t>
                      </a:r>
                    </a:p>
                  </a:txBody>
                  <a:tcPr/>
                </a:tc>
                <a:tc>
                  <a:txBody>
                    <a:bodyPr/>
                    <a:lstStyle/>
                    <a:p>
                      <a:pPr algn="ctr"/>
                      <a:r>
                        <a:rPr lang="it-IT"/>
                        <a:t>138</a:t>
                      </a:r>
                    </a:p>
                  </a:txBody>
                  <a:tcPr/>
                </a:tc>
                <a:tc>
                  <a:txBody>
                    <a:bodyPr/>
                    <a:lstStyle/>
                    <a:p>
                      <a:pPr algn="ctr"/>
                      <a:r>
                        <a:rPr lang="it-IT"/>
                        <a:t>13</a:t>
                      </a:r>
                    </a:p>
                  </a:txBody>
                  <a:tcPr/>
                </a:tc>
                <a:tc>
                  <a:txBody>
                    <a:bodyPr/>
                    <a:lstStyle/>
                    <a:p>
                      <a:pPr algn="ctr"/>
                      <a:r>
                        <a:rPr lang="it-IT"/>
                        <a:t>199</a:t>
                      </a:r>
                    </a:p>
                  </a:txBody>
                  <a:tcPr/>
                </a:tc>
                <a:extLst>
                  <a:ext uri="{0D108BD9-81ED-4DB2-BD59-A6C34878D82A}">
                    <a16:rowId xmlns:a16="http://schemas.microsoft.com/office/drawing/2014/main" val="3906681504"/>
                  </a:ext>
                </a:extLst>
              </a:tr>
              <a:tr h="370840">
                <a:tc>
                  <a:txBody>
                    <a:bodyPr/>
                    <a:lstStyle/>
                    <a:p>
                      <a:pPr algn="ctr"/>
                      <a:r>
                        <a:rPr lang="it-IT"/>
                        <a:t>INFN-LNF</a:t>
                      </a:r>
                    </a:p>
                  </a:txBody>
                  <a:tcPr/>
                </a:tc>
                <a:tc>
                  <a:txBody>
                    <a:bodyPr/>
                    <a:lstStyle/>
                    <a:p>
                      <a:pPr algn="ctr"/>
                      <a:r>
                        <a:rPr lang="it-IT"/>
                        <a:t>52</a:t>
                      </a:r>
                    </a:p>
                  </a:txBody>
                  <a:tcPr/>
                </a:tc>
                <a:tc>
                  <a:txBody>
                    <a:bodyPr/>
                    <a:lstStyle/>
                    <a:p>
                      <a:pPr algn="ctr"/>
                      <a:r>
                        <a:rPr lang="it-IT"/>
                        <a:t>100</a:t>
                      </a:r>
                    </a:p>
                  </a:txBody>
                  <a:tcPr/>
                </a:tc>
                <a:tc>
                  <a:txBody>
                    <a:bodyPr/>
                    <a:lstStyle/>
                    <a:p>
                      <a:pPr algn="ctr"/>
                      <a:r>
                        <a:rPr lang="it-IT"/>
                        <a:t>65</a:t>
                      </a:r>
                    </a:p>
                  </a:txBody>
                  <a:tcPr/>
                </a:tc>
                <a:tc>
                  <a:txBody>
                    <a:bodyPr/>
                    <a:lstStyle/>
                    <a:p>
                      <a:pPr algn="ctr"/>
                      <a:r>
                        <a:rPr lang="it-IT"/>
                        <a:t>217</a:t>
                      </a:r>
                    </a:p>
                  </a:txBody>
                  <a:tcPr/>
                </a:tc>
                <a:extLst>
                  <a:ext uri="{0D108BD9-81ED-4DB2-BD59-A6C34878D82A}">
                    <a16:rowId xmlns:a16="http://schemas.microsoft.com/office/drawing/2014/main" val="4129143193"/>
                  </a:ext>
                </a:extLst>
              </a:tr>
              <a:tr h="370840">
                <a:tc>
                  <a:txBody>
                    <a:bodyPr/>
                    <a:lstStyle/>
                    <a:p>
                      <a:pPr algn="ctr"/>
                      <a:r>
                        <a:rPr lang="it-IT"/>
                        <a:t>INFN-LE</a:t>
                      </a:r>
                    </a:p>
                  </a:txBody>
                  <a:tcPr/>
                </a:tc>
                <a:tc>
                  <a:txBody>
                    <a:bodyPr/>
                    <a:lstStyle/>
                    <a:p>
                      <a:pPr algn="ctr"/>
                      <a:r>
                        <a:rPr lang="it-IT"/>
                        <a:t>43</a:t>
                      </a:r>
                    </a:p>
                  </a:txBody>
                  <a:tcPr/>
                </a:tc>
                <a:tc>
                  <a:txBody>
                    <a:bodyPr/>
                    <a:lstStyle/>
                    <a:p>
                      <a:pPr algn="ctr"/>
                      <a:r>
                        <a:rPr lang="it-IT"/>
                        <a:t>45</a:t>
                      </a:r>
                    </a:p>
                  </a:txBody>
                  <a:tcPr/>
                </a:tc>
                <a:tc>
                  <a:txBody>
                    <a:bodyPr/>
                    <a:lstStyle/>
                    <a:p>
                      <a:pPr algn="ctr"/>
                      <a:r>
                        <a:rPr lang="it-IT"/>
                        <a:t>45</a:t>
                      </a:r>
                    </a:p>
                  </a:txBody>
                  <a:tcPr/>
                </a:tc>
                <a:tc>
                  <a:txBody>
                    <a:bodyPr/>
                    <a:lstStyle/>
                    <a:p>
                      <a:pPr algn="ctr"/>
                      <a:r>
                        <a:rPr lang="it-IT"/>
                        <a:t>133</a:t>
                      </a:r>
                    </a:p>
                  </a:txBody>
                  <a:tcPr/>
                </a:tc>
                <a:extLst>
                  <a:ext uri="{0D108BD9-81ED-4DB2-BD59-A6C34878D82A}">
                    <a16:rowId xmlns:a16="http://schemas.microsoft.com/office/drawing/2014/main" val="4164205418"/>
                  </a:ext>
                </a:extLst>
              </a:tr>
              <a:tr h="370840">
                <a:tc>
                  <a:txBody>
                    <a:bodyPr/>
                    <a:lstStyle/>
                    <a:p>
                      <a:pPr algn="ctr"/>
                      <a:r>
                        <a:rPr lang="it-IT"/>
                        <a:t>INFN-SA</a:t>
                      </a:r>
                    </a:p>
                  </a:txBody>
                  <a:tcPr/>
                </a:tc>
                <a:tc>
                  <a:txBody>
                    <a:bodyPr/>
                    <a:lstStyle/>
                    <a:p>
                      <a:pPr algn="ctr"/>
                      <a:r>
                        <a:rPr lang="it-IT"/>
                        <a:t>112</a:t>
                      </a:r>
                    </a:p>
                  </a:txBody>
                  <a:tcPr/>
                </a:tc>
                <a:tc>
                  <a:txBody>
                    <a:bodyPr/>
                    <a:lstStyle/>
                    <a:p>
                      <a:pPr algn="ctr"/>
                      <a:r>
                        <a:rPr lang="it-IT"/>
                        <a:t>55</a:t>
                      </a:r>
                    </a:p>
                  </a:txBody>
                  <a:tcPr/>
                </a:tc>
                <a:tc>
                  <a:txBody>
                    <a:bodyPr/>
                    <a:lstStyle/>
                    <a:p>
                      <a:pPr algn="ctr"/>
                      <a:r>
                        <a:rPr lang="it-IT"/>
                        <a:t>25</a:t>
                      </a:r>
                    </a:p>
                  </a:txBody>
                  <a:tcPr/>
                </a:tc>
                <a:tc>
                  <a:txBody>
                    <a:bodyPr/>
                    <a:lstStyle/>
                    <a:p>
                      <a:pPr algn="ctr"/>
                      <a:r>
                        <a:rPr lang="it-IT"/>
                        <a:t>192</a:t>
                      </a:r>
                    </a:p>
                  </a:txBody>
                  <a:tcPr/>
                </a:tc>
                <a:extLst>
                  <a:ext uri="{0D108BD9-81ED-4DB2-BD59-A6C34878D82A}">
                    <a16:rowId xmlns:a16="http://schemas.microsoft.com/office/drawing/2014/main" val="2394065953"/>
                  </a:ext>
                </a:extLst>
              </a:tr>
              <a:tr h="370840">
                <a:tc>
                  <a:txBody>
                    <a:bodyPr/>
                    <a:lstStyle/>
                    <a:p>
                      <a:pPr algn="ctr"/>
                      <a:r>
                        <a:rPr lang="it-IT"/>
                        <a:t>INFN-TIFPA</a:t>
                      </a:r>
                    </a:p>
                  </a:txBody>
                  <a:tcPr/>
                </a:tc>
                <a:tc>
                  <a:txBody>
                    <a:bodyPr/>
                    <a:lstStyle/>
                    <a:p>
                      <a:pPr algn="ctr"/>
                      <a:r>
                        <a:rPr lang="it-IT"/>
                        <a:t>101</a:t>
                      </a:r>
                    </a:p>
                  </a:txBody>
                  <a:tcPr/>
                </a:tc>
                <a:tc>
                  <a:txBody>
                    <a:bodyPr/>
                    <a:lstStyle/>
                    <a:p>
                      <a:pPr algn="ctr"/>
                      <a:r>
                        <a:rPr lang="it-IT"/>
                        <a:t>41</a:t>
                      </a:r>
                    </a:p>
                  </a:txBody>
                  <a:tcPr/>
                </a:tc>
                <a:tc>
                  <a:txBody>
                    <a:bodyPr/>
                    <a:lstStyle/>
                    <a:p>
                      <a:pPr algn="ctr"/>
                      <a:r>
                        <a:rPr lang="it-IT"/>
                        <a:t>31</a:t>
                      </a:r>
                    </a:p>
                  </a:txBody>
                  <a:tcPr/>
                </a:tc>
                <a:tc>
                  <a:txBody>
                    <a:bodyPr/>
                    <a:lstStyle/>
                    <a:p>
                      <a:pPr algn="ctr"/>
                      <a:r>
                        <a:rPr lang="it-IT"/>
                        <a:t>173</a:t>
                      </a:r>
                    </a:p>
                  </a:txBody>
                  <a:tcPr/>
                </a:tc>
                <a:extLst>
                  <a:ext uri="{0D108BD9-81ED-4DB2-BD59-A6C34878D82A}">
                    <a16:rowId xmlns:a16="http://schemas.microsoft.com/office/drawing/2014/main" val="816505433"/>
                  </a:ext>
                </a:extLst>
              </a:tr>
              <a:tr h="370840">
                <a:tc>
                  <a:txBody>
                    <a:bodyPr/>
                    <a:lstStyle/>
                    <a:p>
                      <a:pPr algn="ctr"/>
                      <a:r>
                        <a:rPr lang="it-IT">
                          <a:solidFill>
                            <a:srgbClr val="0070C0"/>
                          </a:solidFill>
                        </a:rPr>
                        <a:t>Total</a:t>
                      </a:r>
                    </a:p>
                  </a:txBody>
                  <a:tcPr/>
                </a:tc>
                <a:tc>
                  <a:txBody>
                    <a:bodyPr/>
                    <a:lstStyle/>
                    <a:p>
                      <a:pPr algn="ctr"/>
                      <a:r>
                        <a:rPr lang="it-IT">
                          <a:solidFill>
                            <a:srgbClr val="0070C0"/>
                          </a:solidFill>
                        </a:rPr>
                        <a:t>356</a:t>
                      </a:r>
                    </a:p>
                  </a:txBody>
                  <a:tcPr/>
                </a:tc>
                <a:tc>
                  <a:txBody>
                    <a:bodyPr/>
                    <a:lstStyle/>
                    <a:p>
                      <a:pPr algn="ctr"/>
                      <a:r>
                        <a:rPr lang="it-IT">
                          <a:solidFill>
                            <a:srgbClr val="0070C0"/>
                          </a:solidFill>
                        </a:rPr>
                        <a:t>379</a:t>
                      </a:r>
                    </a:p>
                  </a:txBody>
                  <a:tcPr/>
                </a:tc>
                <a:tc>
                  <a:txBody>
                    <a:bodyPr/>
                    <a:lstStyle/>
                    <a:p>
                      <a:pPr algn="ctr"/>
                      <a:r>
                        <a:rPr lang="it-IT">
                          <a:solidFill>
                            <a:srgbClr val="0070C0"/>
                          </a:solidFill>
                        </a:rPr>
                        <a:t>179</a:t>
                      </a:r>
                    </a:p>
                  </a:txBody>
                  <a:tcPr/>
                </a:tc>
                <a:tc>
                  <a:txBody>
                    <a:bodyPr/>
                    <a:lstStyle/>
                    <a:p>
                      <a:pPr algn="ctr"/>
                      <a:r>
                        <a:rPr lang="it-IT">
                          <a:solidFill>
                            <a:srgbClr val="0070C0"/>
                          </a:solidFill>
                        </a:rPr>
                        <a:t>914</a:t>
                      </a:r>
                    </a:p>
                  </a:txBody>
                  <a:tcPr/>
                </a:tc>
                <a:extLst>
                  <a:ext uri="{0D108BD9-81ED-4DB2-BD59-A6C34878D82A}">
                    <a16:rowId xmlns:a16="http://schemas.microsoft.com/office/drawing/2014/main" val="644606264"/>
                  </a:ext>
                </a:extLst>
              </a:tr>
            </a:tbl>
          </a:graphicData>
        </a:graphic>
      </p:graphicFrame>
    </p:spTree>
    <p:extLst>
      <p:ext uri="{BB962C8B-B14F-4D97-AF65-F5344CB8AC3E}">
        <p14:creationId xmlns:p14="http://schemas.microsoft.com/office/powerpoint/2010/main" val="19821499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70000">
              <a:schemeClr val="accent3">
                <a:lumMod val="60000"/>
                <a:lumOff val="40000"/>
              </a:schemeClr>
            </a:gs>
            <a:gs pos="0">
              <a:schemeClr val="accent1">
                <a:lumMod val="5000"/>
                <a:lumOff val="95000"/>
              </a:schemeClr>
            </a:gs>
            <a:gs pos="93000">
              <a:schemeClr val="accent3">
                <a:lumMod val="75000"/>
              </a:schemeClr>
            </a:gs>
            <a:gs pos="100000">
              <a:schemeClr val="accent3">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3964-5EEB-E34B-9191-3A5C1118A6AE}"/>
              </a:ext>
            </a:extLst>
          </p:cNvPr>
          <p:cNvSpPr>
            <a:spLocks noGrp="1"/>
          </p:cNvSpPr>
          <p:nvPr>
            <p:ph type="ctrTitle"/>
          </p:nvPr>
        </p:nvSpPr>
        <p:spPr>
          <a:xfrm>
            <a:off x="1395046" y="422031"/>
            <a:ext cx="9144000" cy="1055077"/>
          </a:xfrm>
        </p:spPr>
        <p:txBody>
          <a:bodyPr>
            <a:normAutofit fontScale="90000"/>
          </a:bodyPr>
          <a:lstStyle/>
          <a:p>
            <a:r>
              <a:rPr lang="it-IT" sz="5400" b="1" dirty="0"/>
              <a:t>DART WARS</a:t>
            </a:r>
            <a:br>
              <a:rPr lang="it-IT" sz="5400" b="1" dirty="0"/>
            </a:br>
            <a:r>
              <a:rPr lang="it-IT" sz="2200" i="1" dirty="0"/>
              <a:t>Detector Array </a:t>
            </a:r>
            <a:r>
              <a:rPr lang="en-US" sz="2200" i="1" noProof="1"/>
              <a:t>Readout</a:t>
            </a:r>
            <a:r>
              <a:rPr lang="it-IT" sz="2200" i="1" dirty="0"/>
              <a:t> with </a:t>
            </a:r>
            <a:r>
              <a:rPr lang="en-US" sz="2200" i="1" dirty="0"/>
              <a:t>Traveling</a:t>
            </a:r>
            <a:r>
              <a:rPr lang="it-IT" sz="2200" i="1" dirty="0"/>
              <a:t> </a:t>
            </a:r>
            <a:r>
              <a:rPr lang="it-IT" sz="2200" i="1" dirty="0" err="1"/>
              <a:t>Wave</a:t>
            </a:r>
            <a:r>
              <a:rPr lang="it-IT" sz="2200" i="1" dirty="0"/>
              <a:t> </a:t>
            </a:r>
            <a:r>
              <a:rPr lang="it-IT" sz="2200" i="1" dirty="0" err="1"/>
              <a:t>AmplifieRS</a:t>
            </a:r>
            <a:endParaRPr lang="it-IT" sz="5400" b="1" dirty="0"/>
          </a:p>
        </p:txBody>
      </p:sp>
      <p:sp>
        <p:nvSpPr>
          <p:cNvPr id="3" name="Subtitle 2">
            <a:extLst>
              <a:ext uri="{FF2B5EF4-FFF2-40B4-BE49-F238E27FC236}">
                <a16:creationId xmlns:a16="http://schemas.microsoft.com/office/drawing/2014/main" id="{FEB836F5-70EA-944A-B09C-525FE0C2C487}"/>
              </a:ext>
            </a:extLst>
          </p:cNvPr>
          <p:cNvSpPr>
            <a:spLocks noGrp="1"/>
          </p:cNvSpPr>
          <p:nvPr>
            <p:ph type="subTitle" idx="1"/>
          </p:nvPr>
        </p:nvSpPr>
        <p:spPr>
          <a:xfrm>
            <a:off x="539262" y="1477108"/>
            <a:ext cx="10855569" cy="5122984"/>
          </a:xfrm>
        </p:spPr>
        <p:txBody>
          <a:bodyPr>
            <a:normAutofit/>
          </a:bodyPr>
          <a:lstStyle/>
          <a:p>
            <a:pPr algn="l"/>
            <a:r>
              <a:rPr lang="it-IT" sz="2000" b="1" u="sng" dirty="0"/>
              <a:t>Research Team:</a:t>
            </a:r>
          </a:p>
          <a:p>
            <a:pPr algn="l"/>
            <a:endParaRPr lang="it-IT" sz="2000" dirty="0"/>
          </a:p>
        </p:txBody>
      </p:sp>
      <p:sp>
        <p:nvSpPr>
          <p:cNvPr id="5" name="Subtitle 2">
            <a:extLst>
              <a:ext uri="{FF2B5EF4-FFF2-40B4-BE49-F238E27FC236}">
                <a16:creationId xmlns:a16="http://schemas.microsoft.com/office/drawing/2014/main" id="{721EA4AE-8C8E-B14D-A52D-31C5CB535410}"/>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74DE7FC3-17DD-BB48-B119-655F6D08135A}"/>
              </a:ext>
            </a:extLst>
          </p:cNvPr>
          <p:cNvGraphicFramePr>
            <a:graphicFrameLocks noGrp="1"/>
          </p:cNvGraphicFramePr>
          <p:nvPr/>
        </p:nvGraphicFramePr>
        <p:xfrm>
          <a:off x="738554" y="1971818"/>
          <a:ext cx="4923693" cy="4114800"/>
        </p:xfrm>
        <a:graphic>
          <a:graphicData uri="http://schemas.openxmlformats.org/drawingml/2006/table">
            <a:tbl>
              <a:tblPr firstRow="1" bandRow="1">
                <a:tableStyleId>{5C22544A-7EE6-4342-B048-85BDC9FD1C3A}</a:tableStyleId>
              </a:tblPr>
              <a:tblGrid>
                <a:gridCol w="980049">
                  <a:extLst>
                    <a:ext uri="{9D8B030D-6E8A-4147-A177-3AD203B41FA5}">
                      <a16:colId xmlns:a16="http://schemas.microsoft.com/office/drawing/2014/main" val="4169943432"/>
                    </a:ext>
                  </a:extLst>
                </a:gridCol>
                <a:gridCol w="1681089">
                  <a:extLst>
                    <a:ext uri="{9D8B030D-6E8A-4147-A177-3AD203B41FA5}">
                      <a16:colId xmlns:a16="http://schemas.microsoft.com/office/drawing/2014/main" val="512201387"/>
                    </a:ext>
                  </a:extLst>
                </a:gridCol>
                <a:gridCol w="1535723">
                  <a:extLst>
                    <a:ext uri="{9D8B030D-6E8A-4147-A177-3AD203B41FA5}">
                      <a16:colId xmlns:a16="http://schemas.microsoft.com/office/drawing/2014/main" val="1670427860"/>
                    </a:ext>
                  </a:extLst>
                </a:gridCol>
                <a:gridCol w="726832">
                  <a:extLst>
                    <a:ext uri="{9D8B030D-6E8A-4147-A177-3AD203B41FA5}">
                      <a16:colId xmlns:a16="http://schemas.microsoft.com/office/drawing/2014/main" val="3570121023"/>
                    </a:ext>
                  </a:extLst>
                </a:gridCol>
              </a:tblGrid>
              <a:tr h="269464">
                <a:tc>
                  <a:txBody>
                    <a:bodyPr/>
                    <a:lstStyle/>
                    <a:p>
                      <a:pPr algn="ctr"/>
                      <a:r>
                        <a:rPr lang="it-IT" sz="1200" b="0">
                          <a:solidFill>
                            <a:schemeClr val="tx1"/>
                          </a:solidFill>
                        </a:rPr>
                        <a:t>INFN-MIB</a:t>
                      </a:r>
                    </a:p>
                  </a:txBody>
                  <a:tcPr anchor="ctr">
                    <a:solidFill>
                      <a:schemeClr val="accent1">
                        <a:lumMod val="20000"/>
                        <a:lumOff val="80000"/>
                      </a:schemeClr>
                    </a:solidFill>
                  </a:tcPr>
                </a:tc>
                <a:tc>
                  <a:txBody>
                    <a:bodyPr/>
                    <a:lstStyle/>
                    <a:p>
                      <a:pPr algn="ctr"/>
                      <a:r>
                        <a:rPr lang="it-IT" sz="1200" b="0">
                          <a:solidFill>
                            <a:schemeClr val="tx1"/>
                          </a:solidFill>
                        </a:rPr>
                        <a:t>Marco Faverzani</a:t>
                      </a:r>
                    </a:p>
                  </a:txBody>
                  <a:tcPr anchor="ctr">
                    <a:solidFill>
                      <a:schemeClr val="accent1">
                        <a:lumMod val="20000"/>
                        <a:lumOff val="80000"/>
                      </a:schemeClr>
                    </a:solidFill>
                  </a:tcPr>
                </a:tc>
                <a:tc>
                  <a:txBody>
                    <a:bodyPr/>
                    <a:lstStyle/>
                    <a:p>
                      <a:pPr algn="ctr"/>
                      <a:r>
                        <a:rPr lang="it-IT" sz="1200" b="0">
                          <a:solidFill>
                            <a:schemeClr val="tx1"/>
                          </a:solidFill>
                        </a:rPr>
                        <a:t>Ricercatore Univ.</a:t>
                      </a:r>
                    </a:p>
                  </a:txBody>
                  <a:tcPr anchor="ctr">
                    <a:solidFill>
                      <a:schemeClr val="accent1">
                        <a:lumMod val="20000"/>
                        <a:lumOff val="80000"/>
                      </a:schemeClr>
                    </a:solidFill>
                  </a:tcPr>
                </a:tc>
                <a:tc>
                  <a:txBody>
                    <a:bodyPr/>
                    <a:lstStyle/>
                    <a:p>
                      <a:pPr algn="ctr"/>
                      <a:r>
                        <a:rPr lang="it-IT" sz="1200" b="0">
                          <a:solidFill>
                            <a:schemeClr val="tx1"/>
                          </a:solidFill>
                        </a:rPr>
                        <a:t>0.2</a:t>
                      </a:r>
                    </a:p>
                  </a:txBody>
                  <a:tcPr anchor="ctr">
                    <a:solidFill>
                      <a:schemeClr val="accent1">
                        <a:lumMod val="20000"/>
                        <a:lumOff val="80000"/>
                      </a:schemeClr>
                    </a:solidFill>
                  </a:tcPr>
                </a:tc>
                <a:extLst>
                  <a:ext uri="{0D108BD9-81ED-4DB2-BD59-A6C34878D82A}">
                    <a16:rowId xmlns:a16="http://schemas.microsoft.com/office/drawing/2014/main" val="1197673171"/>
                  </a:ext>
                </a:extLst>
              </a:tr>
              <a:tr h="2694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INFN-MIB</a:t>
                      </a:r>
                    </a:p>
                  </a:txBody>
                  <a:tcPr anchor="ctr"/>
                </a:tc>
                <a:tc>
                  <a:txBody>
                    <a:bodyPr/>
                    <a:lstStyle/>
                    <a:p>
                      <a:pPr algn="ctr"/>
                      <a:r>
                        <a:rPr lang="it-IT" sz="1200" b="0">
                          <a:solidFill>
                            <a:schemeClr val="tx1"/>
                          </a:solidFill>
                        </a:rPr>
                        <a:t>Elena Ferri</a:t>
                      </a:r>
                    </a:p>
                  </a:txBody>
                  <a:tcPr anchor="ctr"/>
                </a:tc>
                <a:tc>
                  <a:txBody>
                    <a:bodyPr/>
                    <a:lstStyle/>
                    <a:p>
                      <a:pPr algn="ctr"/>
                      <a:r>
                        <a:rPr lang="it-IT" sz="1200" b="0">
                          <a:solidFill>
                            <a:schemeClr val="tx1"/>
                          </a:solidFill>
                        </a:rPr>
                        <a:t>Tecnologo Univ.</a:t>
                      </a:r>
                    </a:p>
                  </a:txBody>
                  <a:tcPr anchor="ctr"/>
                </a:tc>
                <a:tc>
                  <a:txBody>
                    <a:bodyPr/>
                    <a:lstStyle/>
                    <a:p>
                      <a:pPr algn="ctr"/>
                      <a:r>
                        <a:rPr lang="it-IT" sz="1200" b="0">
                          <a:solidFill>
                            <a:schemeClr val="tx1"/>
                          </a:solidFill>
                        </a:rPr>
                        <a:t>0.2</a:t>
                      </a:r>
                    </a:p>
                  </a:txBody>
                  <a:tcPr anchor="ctr"/>
                </a:tc>
                <a:extLst>
                  <a:ext uri="{0D108BD9-81ED-4DB2-BD59-A6C34878D82A}">
                    <a16:rowId xmlns:a16="http://schemas.microsoft.com/office/drawing/2014/main" val="1177948172"/>
                  </a:ext>
                </a:extLst>
              </a:tr>
              <a:tr h="2694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INFN-MIB</a:t>
                      </a:r>
                    </a:p>
                  </a:txBody>
                  <a:tcPr anchor="ctr"/>
                </a:tc>
                <a:tc>
                  <a:txBody>
                    <a:bodyPr/>
                    <a:lstStyle/>
                    <a:p>
                      <a:pPr algn="ctr"/>
                      <a:r>
                        <a:rPr lang="it-IT" sz="1200" b="0">
                          <a:solidFill>
                            <a:schemeClr val="tx1"/>
                          </a:solidFill>
                        </a:rPr>
                        <a:t>Andrea Giachero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Ricercatore Univ. [RN]</a:t>
                      </a:r>
                    </a:p>
                  </a:txBody>
                  <a:tcPr anchor="ctr"/>
                </a:tc>
                <a:tc>
                  <a:txBody>
                    <a:bodyPr/>
                    <a:lstStyle/>
                    <a:p>
                      <a:pPr algn="ctr"/>
                      <a:r>
                        <a:rPr lang="it-IT" sz="1200" b="0">
                          <a:solidFill>
                            <a:schemeClr val="tx1"/>
                          </a:solidFill>
                        </a:rPr>
                        <a:t>0.4</a:t>
                      </a:r>
                    </a:p>
                  </a:txBody>
                  <a:tcPr anchor="ctr"/>
                </a:tc>
                <a:extLst>
                  <a:ext uri="{0D108BD9-81ED-4DB2-BD59-A6C34878D82A}">
                    <a16:rowId xmlns:a16="http://schemas.microsoft.com/office/drawing/2014/main" val="3156048172"/>
                  </a:ext>
                </a:extLst>
              </a:tr>
              <a:tr h="2694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INFN-MIB</a:t>
                      </a:r>
                    </a:p>
                  </a:txBody>
                  <a:tcPr anchor="ctr"/>
                </a:tc>
                <a:tc>
                  <a:txBody>
                    <a:bodyPr/>
                    <a:lstStyle/>
                    <a:p>
                      <a:pPr algn="ctr"/>
                      <a:r>
                        <a:rPr lang="it-IT" sz="1200" b="0">
                          <a:solidFill>
                            <a:schemeClr val="tx1"/>
                          </a:solidFill>
                        </a:rPr>
                        <a:t>Angelo Nucciotti</a:t>
                      </a:r>
                    </a:p>
                  </a:txBody>
                  <a:tcPr anchor="ctr"/>
                </a:tc>
                <a:tc>
                  <a:txBody>
                    <a:bodyPr/>
                    <a:lstStyle/>
                    <a:p>
                      <a:pPr algn="ctr"/>
                      <a:r>
                        <a:rPr lang="it-IT" sz="1200" b="0">
                          <a:solidFill>
                            <a:schemeClr val="tx1"/>
                          </a:solidFill>
                        </a:rPr>
                        <a:t>Prof. Ass.</a:t>
                      </a:r>
                    </a:p>
                  </a:txBody>
                  <a:tcPr anchor="ctr"/>
                </a:tc>
                <a:tc>
                  <a:txBody>
                    <a:bodyPr/>
                    <a:lstStyle/>
                    <a:p>
                      <a:pPr algn="ctr"/>
                      <a:r>
                        <a:rPr lang="it-IT" sz="1200" b="0">
                          <a:solidFill>
                            <a:schemeClr val="tx1"/>
                          </a:solidFill>
                        </a:rPr>
                        <a:t>0.2</a:t>
                      </a:r>
                    </a:p>
                  </a:txBody>
                  <a:tcPr anchor="ctr"/>
                </a:tc>
                <a:extLst>
                  <a:ext uri="{0D108BD9-81ED-4DB2-BD59-A6C34878D82A}">
                    <a16:rowId xmlns:a16="http://schemas.microsoft.com/office/drawing/2014/main" val="2336473969"/>
                  </a:ext>
                </a:extLst>
              </a:tr>
              <a:tr h="269464">
                <a:tc>
                  <a:txBody>
                    <a:bodyPr/>
                    <a:lstStyle/>
                    <a:p>
                      <a:pPr algn="ctr"/>
                      <a:r>
                        <a:rPr lang="it-IT" sz="1200" b="0">
                          <a:solidFill>
                            <a:schemeClr val="tx1"/>
                          </a:solidFill>
                        </a:rPr>
                        <a:t>INFN-LNF</a:t>
                      </a:r>
                    </a:p>
                  </a:txBody>
                  <a:tcPr anchor="ctr"/>
                </a:tc>
                <a:tc>
                  <a:txBody>
                    <a:bodyPr/>
                    <a:lstStyle/>
                    <a:p>
                      <a:pPr algn="ctr"/>
                      <a:r>
                        <a:rPr lang="it-IT" sz="1200" b="0">
                          <a:solidFill>
                            <a:schemeClr val="tx1"/>
                          </a:solidFill>
                        </a:rPr>
                        <a:t>Daniele Di Gioacchino</a:t>
                      </a:r>
                    </a:p>
                  </a:txBody>
                  <a:tcPr anchor="ctr"/>
                </a:tc>
                <a:tc>
                  <a:txBody>
                    <a:bodyPr/>
                    <a:lstStyle/>
                    <a:p>
                      <a:pPr algn="ctr"/>
                      <a:r>
                        <a:rPr lang="it-IT" sz="1200" b="0">
                          <a:solidFill>
                            <a:schemeClr val="tx1"/>
                          </a:solidFill>
                        </a:rPr>
                        <a:t>Ricercatore INFN</a:t>
                      </a:r>
                    </a:p>
                  </a:txBody>
                  <a:tcPr anchor="ctr"/>
                </a:tc>
                <a:tc>
                  <a:txBody>
                    <a:bodyPr/>
                    <a:lstStyle/>
                    <a:p>
                      <a:pPr algn="ctr"/>
                      <a:r>
                        <a:rPr lang="it-IT" sz="1200" b="0">
                          <a:solidFill>
                            <a:schemeClr val="tx1"/>
                          </a:solidFill>
                        </a:rPr>
                        <a:t>0.2</a:t>
                      </a:r>
                    </a:p>
                  </a:txBody>
                  <a:tcPr anchor="ctr"/>
                </a:tc>
                <a:extLst>
                  <a:ext uri="{0D108BD9-81ED-4DB2-BD59-A6C34878D82A}">
                    <a16:rowId xmlns:a16="http://schemas.microsoft.com/office/drawing/2014/main" val="1279945540"/>
                  </a:ext>
                </a:extLst>
              </a:tr>
              <a:tr h="2694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INFN-LNF</a:t>
                      </a:r>
                    </a:p>
                  </a:txBody>
                  <a:tcPr anchor="ctr"/>
                </a:tc>
                <a:tc>
                  <a:txBody>
                    <a:bodyPr/>
                    <a:lstStyle/>
                    <a:p>
                      <a:pPr algn="ctr"/>
                      <a:r>
                        <a:rPr lang="it-IT" sz="1200" b="0">
                          <a:solidFill>
                            <a:schemeClr val="tx1"/>
                          </a:solidFill>
                        </a:rPr>
                        <a:t>Claudio Gatti</a:t>
                      </a:r>
                    </a:p>
                  </a:txBody>
                  <a:tcPr anchor="ctr"/>
                </a:tc>
                <a:tc>
                  <a:txBody>
                    <a:bodyPr/>
                    <a:lstStyle/>
                    <a:p>
                      <a:pPr algn="ctr"/>
                      <a:r>
                        <a:rPr lang="it-IT" sz="1200" b="0">
                          <a:solidFill>
                            <a:schemeClr val="tx1"/>
                          </a:solidFill>
                        </a:rPr>
                        <a:t>Primo Ric. INFN</a:t>
                      </a:r>
                    </a:p>
                  </a:txBody>
                  <a:tcPr anchor="ctr"/>
                </a:tc>
                <a:tc>
                  <a:txBody>
                    <a:bodyPr/>
                    <a:lstStyle/>
                    <a:p>
                      <a:pPr algn="ctr"/>
                      <a:r>
                        <a:rPr lang="it-IT" sz="1200" b="0">
                          <a:solidFill>
                            <a:schemeClr val="tx1"/>
                          </a:solidFill>
                        </a:rPr>
                        <a:t>0.1</a:t>
                      </a:r>
                    </a:p>
                  </a:txBody>
                  <a:tcPr anchor="ctr"/>
                </a:tc>
                <a:extLst>
                  <a:ext uri="{0D108BD9-81ED-4DB2-BD59-A6C34878D82A}">
                    <a16:rowId xmlns:a16="http://schemas.microsoft.com/office/drawing/2014/main" val="3197303917"/>
                  </a:ext>
                </a:extLst>
              </a:tr>
              <a:tr h="2694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INFN-LNF</a:t>
                      </a:r>
                    </a:p>
                  </a:txBody>
                  <a:tcPr anchor="ctr"/>
                </a:tc>
                <a:tc>
                  <a:txBody>
                    <a:bodyPr/>
                    <a:lstStyle/>
                    <a:p>
                      <a:pPr algn="ctr"/>
                      <a:r>
                        <a:rPr lang="it-IT" sz="1200" b="0">
                          <a:solidFill>
                            <a:schemeClr val="tx1"/>
                          </a:solidFill>
                        </a:rPr>
                        <a:t>Carlo Ligi</a:t>
                      </a:r>
                    </a:p>
                  </a:txBody>
                  <a:tcPr anchor="ctr"/>
                </a:tc>
                <a:tc>
                  <a:txBody>
                    <a:bodyPr/>
                    <a:lstStyle/>
                    <a:p>
                      <a:pPr algn="ctr"/>
                      <a:r>
                        <a:rPr lang="it-IT" sz="1200" b="0">
                          <a:solidFill>
                            <a:schemeClr val="tx1"/>
                          </a:solidFill>
                        </a:rPr>
                        <a:t>Tecnologo INFN [RL]</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1852206064"/>
                  </a:ext>
                </a:extLst>
              </a:tr>
              <a:tr h="2694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INFN-LNF</a:t>
                      </a:r>
                    </a:p>
                  </a:txBody>
                  <a:tcPr anchor="ctr"/>
                </a:tc>
                <a:tc>
                  <a:txBody>
                    <a:bodyPr/>
                    <a:lstStyle/>
                    <a:p>
                      <a:pPr algn="ctr"/>
                      <a:r>
                        <a:rPr lang="it-IT" sz="1200" b="0">
                          <a:solidFill>
                            <a:schemeClr val="tx1"/>
                          </a:solidFill>
                        </a:rPr>
                        <a:t>Giovanni Maccarrone</a:t>
                      </a:r>
                    </a:p>
                  </a:txBody>
                  <a:tcPr anchor="ctr"/>
                </a:tc>
                <a:tc>
                  <a:txBody>
                    <a:bodyPr/>
                    <a:lstStyle/>
                    <a:p>
                      <a:pPr algn="ctr"/>
                      <a:r>
                        <a:rPr lang="it-IT" sz="1200" b="0">
                          <a:solidFill>
                            <a:schemeClr val="tx1"/>
                          </a:solidFill>
                        </a:rPr>
                        <a:t>Primo Ric. INFN</a:t>
                      </a:r>
                    </a:p>
                  </a:txBody>
                  <a:tcPr anchor="ctr"/>
                </a:tc>
                <a:tc>
                  <a:txBody>
                    <a:bodyPr/>
                    <a:lstStyle/>
                    <a:p>
                      <a:pPr algn="ctr"/>
                      <a:r>
                        <a:rPr lang="it-IT" sz="1200" b="0">
                          <a:solidFill>
                            <a:schemeClr val="tx1"/>
                          </a:solidFill>
                        </a:rPr>
                        <a:t>0.2</a:t>
                      </a:r>
                    </a:p>
                  </a:txBody>
                  <a:tcPr anchor="ctr"/>
                </a:tc>
                <a:extLst>
                  <a:ext uri="{0D108BD9-81ED-4DB2-BD59-A6C34878D82A}">
                    <a16:rowId xmlns:a16="http://schemas.microsoft.com/office/drawing/2014/main" val="3531328851"/>
                  </a:ext>
                </a:extLst>
              </a:tr>
              <a:tr h="269464">
                <a:tc>
                  <a:txBody>
                    <a:bodyPr/>
                    <a:lstStyle/>
                    <a:p>
                      <a:pPr algn="ctr"/>
                      <a:r>
                        <a:rPr lang="it-IT" sz="1200" b="0">
                          <a:solidFill>
                            <a:schemeClr val="tx1"/>
                          </a:solidFill>
                        </a:rPr>
                        <a:t>INFN-LNF</a:t>
                      </a:r>
                    </a:p>
                  </a:txBody>
                  <a:tcPr anchor="ctr"/>
                </a:tc>
                <a:tc>
                  <a:txBody>
                    <a:bodyPr/>
                    <a:lstStyle/>
                    <a:p>
                      <a:pPr algn="ctr"/>
                      <a:r>
                        <a:rPr lang="it-IT" sz="1200" b="0">
                          <a:solidFill>
                            <a:schemeClr val="tx1"/>
                          </a:solidFill>
                        </a:rPr>
                        <a:t>...</a:t>
                      </a:r>
                    </a:p>
                  </a:txBody>
                  <a:tcPr anchor="ctr"/>
                </a:tc>
                <a:tc>
                  <a:txBody>
                    <a:bodyPr/>
                    <a:lstStyle/>
                    <a:p>
                      <a:pPr algn="ctr"/>
                      <a:r>
                        <a:rPr lang="it-IT" sz="1200" b="0">
                          <a:solidFill>
                            <a:schemeClr val="tx1"/>
                          </a:solidFill>
                        </a:rPr>
                        <a:t>AdR</a:t>
                      </a:r>
                    </a:p>
                  </a:txBody>
                  <a:tcPr anchor="ctr"/>
                </a:tc>
                <a:tc>
                  <a:txBody>
                    <a:bodyPr/>
                    <a:lstStyle/>
                    <a:p>
                      <a:pPr algn="ctr"/>
                      <a:r>
                        <a:rPr lang="it-IT" sz="1200" b="0">
                          <a:solidFill>
                            <a:schemeClr val="tx1"/>
                          </a:solidFill>
                        </a:rPr>
                        <a:t>1</a:t>
                      </a:r>
                    </a:p>
                  </a:txBody>
                  <a:tcPr anchor="ctr"/>
                </a:tc>
                <a:extLst>
                  <a:ext uri="{0D108BD9-81ED-4DB2-BD59-A6C34878D82A}">
                    <a16:rowId xmlns:a16="http://schemas.microsoft.com/office/drawing/2014/main" val="3978162828"/>
                  </a:ext>
                </a:extLst>
              </a:tr>
              <a:tr h="269464">
                <a:tc>
                  <a:txBody>
                    <a:bodyPr/>
                    <a:lstStyle/>
                    <a:p>
                      <a:pPr algn="ctr"/>
                      <a:r>
                        <a:rPr lang="it-IT" sz="1200" b="0">
                          <a:solidFill>
                            <a:schemeClr val="tx1"/>
                          </a:solidFill>
                        </a:rPr>
                        <a:t>INFN-LE</a:t>
                      </a:r>
                    </a:p>
                  </a:txBody>
                  <a:tcPr anchor="ctr"/>
                </a:tc>
                <a:tc>
                  <a:txBody>
                    <a:bodyPr/>
                    <a:lstStyle/>
                    <a:p>
                      <a:pPr algn="ctr"/>
                      <a:r>
                        <a:rPr lang="it-IT" sz="1200" b="0">
                          <a:solidFill>
                            <a:schemeClr val="tx1"/>
                          </a:solidFill>
                        </a:rPr>
                        <a:t>Giuseppe Maruccio</a:t>
                      </a:r>
                    </a:p>
                  </a:txBody>
                  <a:tcPr anchor="ctr"/>
                </a:tc>
                <a:tc>
                  <a:txBody>
                    <a:bodyPr/>
                    <a:lstStyle/>
                    <a:p>
                      <a:pPr algn="ctr"/>
                      <a:r>
                        <a:rPr lang="it-IT" sz="1200" b="0">
                          <a:solidFill>
                            <a:schemeClr val="tx1"/>
                          </a:solidFill>
                        </a:rPr>
                        <a:t>Prof. Ord. [RL]</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1598364573"/>
                  </a:ext>
                </a:extLst>
              </a:tr>
              <a:tr h="269464">
                <a:tc>
                  <a:txBody>
                    <a:bodyPr/>
                    <a:lstStyle/>
                    <a:p>
                      <a:pPr algn="ctr"/>
                      <a:r>
                        <a:rPr lang="it-IT" sz="1200" b="0">
                          <a:solidFill>
                            <a:schemeClr val="tx1"/>
                          </a:solidFill>
                        </a:rPr>
                        <a:t>INFN-LE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Angelo Leo</a:t>
                      </a:r>
                    </a:p>
                  </a:txBody>
                  <a:tcPr anchor="ctr"/>
                </a:tc>
                <a:tc>
                  <a:txBody>
                    <a:bodyPr/>
                    <a:lstStyle/>
                    <a:p>
                      <a:pPr algn="ctr"/>
                      <a:r>
                        <a:rPr lang="it-IT" sz="1200" b="0">
                          <a:solidFill>
                            <a:schemeClr val="tx1"/>
                          </a:solidFill>
                        </a:rPr>
                        <a:t>Assegnista Univ.</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2991641267"/>
                  </a:ext>
                </a:extLst>
              </a:tr>
              <a:tr h="269464">
                <a:tc>
                  <a:txBody>
                    <a:bodyPr/>
                    <a:lstStyle/>
                    <a:p>
                      <a:pPr algn="ctr"/>
                      <a:r>
                        <a:rPr lang="it-IT" sz="1200" b="0">
                          <a:solidFill>
                            <a:schemeClr val="tx1"/>
                          </a:solidFill>
                        </a:rPr>
                        <a:t>INFN-LE</a:t>
                      </a:r>
                    </a:p>
                  </a:txBody>
                  <a:tcPr anchor="ctr"/>
                </a:tc>
                <a:tc>
                  <a:txBody>
                    <a:bodyPr/>
                    <a:lstStyle/>
                    <a:p>
                      <a:pPr algn="ctr"/>
                      <a:r>
                        <a:rPr lang="it-IT" sz="1200" b="0">
                          <a:solidFill>
                            <a:schemeClr val="tx1"/>
                          </a:solidFill>
                        </a:rPr>
                        <a:t>Anna Grazia Monteduro</a:t>
                      </a:r>
                    </a:p>
                  </a:txBody>
                  <a:tcPr anchor="ctr"/>
                </a:tc>
                <a:tc>
                  <a:txBody>
                    <a:bodyPr/>
                    <a:lstStyle/>
                    <a:p>
                      <a:pPr algn="ctr"/>
                      <a:r>
                        <a:rPr lang="it-IT" sz="1200" b="0">
                          <a:solidFill>
                            <a:schemeClr val="tx1"/>
                          </a:solidFill>
                        </a:rPr>
                        <a:t>Ricercatore RTD-A</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3860885033"/>
                  </a:ext>
                </a:extLst>
              </a:tr>
              <a:tr h="269464">
                <a:tc>
                  <a:txBody>
                    <a:bodyPr/>
                    <a:lstStyle/>
                    <a:p>
                      <a:pPr algn="ctr"/>
                      <a:r>
                        <a:rPr lang="it-IT" sz="1200" b="0">
                          <a:solidFill>
                            <a:schemeClr val="tx1"/>
                          </a:solidFill>
                        </a:rPr>
                        <a:t>INFN-LE</a:t>
                      </a:r>
                    </a:p>
                  </a:txBody>
                  <a:tcPr anchor="ctr"/>
                </a:tc>
                <a:tc>
                  <a:txBody>
                    <a:bodyPr/>
                    <a:lstStyle/>
                    <a:p>
                      <a:pPr algn="ctr"/>
                      <a:r>
                        <a:rPr lang="it-IT" sz="1200" b="0">
                          <a:solidFill>
                            <a:schemeClr val="tx1"/>
                          </a:solidFill>
                        </a:rPr>
                        <a:t>Silvia Rizzato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Ricercatore RTD-A</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390468847"/>
                  </a:ext>
                </a:extLst>
              </a:tr>
              <a:tr h="269464">
                <a:tc>
                  <a:txBody>
                    <a:bodyPr/>
                    <a:lstStyle/>
                    <a:p>
                      <a:pPr algn="ctr"/>
                      <a:r>
                        <a:rPr lang="it-IT" sz="1200" b="0">
                          <a:solidFill>
                            <a:schemeClr val="tx1"/>
                          </a:solidFill>
                        </a:rPr>
                        <a:t>INFN-LE</a:t>
                      </a:r>
                    </a:p>
                  </a:txBody>
                  <a:tcPr anchor="ctr"/>
                </a:tc>
                <a:tc>
                  <a:txBody>
                    <a:bodyPr/>
                    <a:lstStyle/>
                    <a:p>
                      <a:pPr algn="ctr"/>
                      <a:r>
                        <a:rPr lang="it-IT" sz="1200" b="0">
                          <a:solidFill>
                            <a:schemeClr val="tx1"/>
                          </a:solidFill>
                        </a:rPr>
                        <a:t>Anna Paola Caricato</a:t>
                      </a:r>
                    </a:p>
                  </a:txBody>
                  <a:tcPr anchor="ctr"/>
                </a:tc>
                <a:tc>
                  <a:txBody>
                    <a:bodyPr/>
                    <a:lstStyle/>
                    <a:p>
                      <a:pPr algn="ctr"/>
                      <a:r>
                        <a:rPr lang="it-IT" sz="1200" b="0">
                          <a:solidFill>
                            <a:schemeClr val="tx1"/>
                          </a:solidFill>
                        </a:rPr>
                        <a:t>Prof. Ass.</a:t>
                      </a:r>
                    </a:p>
                  </a:txBody>
                  <a:tcPr anchor="ctr"/>
                </a:tc>
                <a:tc>
                  <a:txBody>
                    <a:bodyPr/>
                    <a:lstStyle/>
                    <a:p>
                      <a:pPr algn="ctr"/>
                      <a:r>
                        <a:rPr lang="it-IT" sz="1200" b="0">
                          <a:solidFill>
                            <a:schemeClr val="tx1"/>
                          </a:solidFill>
                        </a:rPr>
                        <a:t>0.1</a:t>
                      </a:r>
                    </a:p>
                  </a:txBody>
                  <a:tcPr anchor="ctr"/>
                </a:tc>
                <a:extLst>
                  <a:ext uri="{0D108BD9-81ED-4DB2-BD59-A6C34878D82A}">
                    <a16:rowId xmlns:a16="http://schemas.microsoft.com/office/drawing/2014/main" val="3653095815"/>
                  </a:ext>
                </a:extLst>
              </a:tr>
              <a:tr h="269464">
                <a:tc>
                  <a:txBody>
                    <a:bodyPr/>
                    <a:lstStyle/>
                    <a:p>
                      <a:pPr algn="ctr"/>
                      <a:r>
                        <a:rPr lang="it-IT" sz="1200" b="0">
                          <a:solidFill>
                            <a:schemeClr val="tx1"/>
                          </a:solidFill>
                        </a:rPr>
                        <a:t>INFN-LE</a:t>
                      </a:r>
                    </a:p>
                  </a:txBody>
                  <a:tcPr anchor="ctr"/>
                </a:tc>
                <a:tc>
                  <a:txBody>
                    <a:bodyPr/>
                    <a:lstStyle/>
                    <a:p>
                      <a:pPr algn="ctr"/>
                      <a:r>
                        <a:rPr lang="it-IT" sz="1200" b="0">
                          <a:solidFill>
                            <a:schemeClr val="tx1"/>
                          </a:solidFill>
                        </a:rPr>
                        <a:t>...</a:t>
                      </a:r>
                    </a:p>
                  </a:txBody>
                  <a:tcPr anchor="ctr"/>
                </a:tc>
                <a:tc>
                  <a:txBody>
                    <a:bodyPr/>
                    <a:lstStyle/>
                    <a:p>
                      <a:pPr algn="ctr"/>
                      <a:r>
                        <a:rPr lang="it-IT" sz="1200" b="0">
                          <a:solidFill>
                            <a:schemeClr val="tx1"/>
                          </a:solidFill>
                        </a:rPr>
                        <a:t>AdR</a:t>
                      </a:r>
                    </a:p>
                  </a:txBody>
                  <a:tcPr anchor="ctr"/>
                </a:tc>
                <a:tc>
                  <a:txBody>
                    <a:bodyPr/>
                    <a:lstStyle/>
                    <a:p>
                      <a:pPr algn="ctr"/>
                      <a:r>
                        <a:rPr lang="it-IT" sz="1200" b="0">
                          <a:solidFill>
                            <a:schemeClr val="tx1"/>
                          </a:solidFill>
                        </a:rPr>
                        <a:t>1</a:t>
                      </a:r>
                    </a:p>
                  </a:txBody>
                  <a:tcPr anchor="ctr"/>
                </a:tc>
                <a:extLst>
                  <a:ext uri="{0D108BD9-81ED-4DB2-BD59-A6C34878D82A}">
                    <a16:rowId xmlns:a16="http://schemas.microsoft.com/office/drawing/2014/main" val="3038002102"/>
                  </a:ext>
                </a:extLst>
              </a:tr>
            </a:tbl>
          </a:graphicData>
        </a:graphic>
      </p:graphicFrame>
      <p:graphicFrame>
        <p:nvGraphicFramePr>
          <p:cNvPr id="12" name="Table 11">
            <a:extLst>
              <a:ext uri="{FF2B5EF4-FFF2-40B4-BE49-F238E27FC236}">
                <a16:creationId xmlns:a16="http://schemas.microsoft.com/office/drawing/2014/main" id="{7B3F10A3-E2E6-D04A-8183-FC4D22A089EB}"/>
              </a:ext>
            </a:extLst>
          </p:cNvPr>
          <p:cNvGraphicFramePr>
            <a:graphicFrameLocks noGrp="1"/>
          </p:cNvGraphicFramePr>
          <p:nvPr/>
        </p:nvGraphicFramePr>
        <p:xfrm>
          <a:off x="5967046" y="1971818"/>
          <a:ext cx="4923693" cy="4114800"/>
        </p:xfrm>
        <a:graphic>
          <a:graphicData uri="http://schemas.openxmlformats.org/drawingml/2006/table">
            <a:tbl>
              <a:tblPr firstRow="1" bandRow="1">
                <a:tableStyleId>{5C22544A-7EE6-4342-B048-85BDC9FD1C3A}</a:tableStyleId>
              </a:tblPr>
              <a:tblGrid>
                <a:gridCol w="980049">
                  <a:extLst>
                    <a:ext uri="{9D8B030D-6E8A-4147-A177-3AD203B41FA5}">
                      <a16:colId xmlns:a16="http://schemas.microsoft.com/office/drawing/2014/main" val="4169943432"/>
                    </a:ext>
                  </a:extLst>
                </a:gridCol>
                <a:gridCol w="1681089">
                  <a:extLst>
                    <a:ext uri="{9D8B030D-6E8A-4147-A177-3AD203B41FA5}">
                      <a16:colId xmlns:a16="http://schemas.microsoft.com/office/drawing/2014/main" val="512201387"/>
                    </a:ext>
                  </a:extLst>
                </a:gridCol>
                <a:gridCol w="1535723">
                  <a:extLst>
                    <a:ext uri="{9D8B030D-6E8A-4147-A177-3AD203B41FA5}">
                      <a16:colId xmlns:a16="http://schemas.microsoft.com/office/drawing/2014/main" val="1670427860"/>
                    </a:ext>
                  </a:extLst>
                </a:gridCol>
                <a:gridCol w="726832">
                  <a:extLst>
                    <a:ext uri="{9D8B030D-6E8A-4147-A177-3AD203B41FA5}">
                      <a16:colId xmlns:a16="http://schemas.microsoft.com/office/drawing/2014/main" val="3570121023"/>
                    </a:ext>
                  </a:extLst>
                </a:gridCol>
              </a:tblGrid>
              <a:tr h="244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INFN-SA</a:t>
                      </a:r>
                    </a:p>
                  </a:txBody>
                  <a:tcPr anchor="ctr">
                    <a:solidFill>
                      <a:schemeClr val="accent1">
                        <a:lumMod val="20000"/>
                        <a:lumOff val="80000"/>
                      </a:schemeClr>
                    </a:solidFill>
                  </a:tcPr>
                </a:tc>
                <a:tc>
                  <a:txBody>
                    <a:bodyPr/>
                    <a:lstStyle/>
                    <a:p>
                      <a:pPr algn="ctr"/>
                      <a:r>
                        <a:rPr lang="it-IT" sz="1200" b="0">
                          <a:solidFill>
                            <a:schemeClr val="tx1"/>
                          </a:solidFill>
                        </a:rPr>
                        <a:t>Carlo Barone</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Ricercatore RTD-B</a:t>
                      </a:r>
                    </a:p>
                  </a:txBody>
                  <a:tcPr anchor="ctr">
                    <a:solidFill>
                      <a:schemeClr val="accent1">
                        <a:lumMod val="20000"/>
                        <a:lumOff val="80000"/>
                      </a:schemeClr>
                    </a:solidFill>
                  </a:tcPr>
                </a:tc>
                <a:tc>
                  <a:txBody>
                    <a:bodyPr/>
                    <a:lstStyle/>
                    <a:p>
                      <a:pPr algn="ctr"/>
                      <a:r>
                        <a:rPr lang="it-IT" sz="1200" b="0">
                          <a:solidFill>
                            <a:schemeClr val="tx1"/>
                          </a:solidFill>
                        </a:rPr>
                        <a:t>0.3</a:t>
                      </a:r>
                    </a:p>
                  </a:txBody>
                  <a:tcPr anchor="ctr">
                    <a:solidFill>
                      <a:schemeClr val="accent1">
                        <a:lumMod val="20000"/>
                        <a:lumOff val="80000"/>
                      </a:schemeClr>
                    </a:solidFill>
                  </a:tcPr>
                </a:tc>
                <a:extLst>
                  <a:ext uri="{0D108BD9-81ED-4DB2-BD59-A6C34878D82A}">
                    <a16:rowId xmlns:a16="http://schemas.microsoft.com/office/drawing/2014/main" val="1197673171"/>
                  </a:ext>
                </a:extLst>
              </a:tr>
              <a:tr h="244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INFN-SA</a:t>
                      </a:r>
                    </a:p>
                  </a:txBody>
                  <a:tcPr anchor="ctr"/>
                </a:tc>
                <a:tc>
                  <a:txBody>
                    <a:bodyPr/>
                    <a:lstStyle/>
                    <a:p>
                      <a:pPr algn="ctr"/>
                      <a:r>
                        <a:rPr lang="it-IT" sz="1200" b="0">
                          <a:solidFill>
                            <a:schemeClr val="tx1"/>
                          </a:solidFill>
                        </a:rPr>
                        <a:t>Giovanni Carapella</a:t>
                      </a:r>
                    </a:p>
                  </a:txBody>
                  <a:tcPr anchor="ctr"/>
                </a:tc>
                <a:tc>
                  <a:txBody>
                    <a:bodyPr/>
                    <a:lstStyle/>
                    <a:p>
                      <a:pPr algn="ctr"/>
                      <a:r>
                        <a:rPr lang="it-IT" sz="1200" b="0">
                          <a:solidFill>
                            <a:schemeClr val="tx1"/>
                          </a:solidFill>
                        </a:rPr>
                        <a:t>Ricercatore Univ.</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1177948172"/>
                  </a:ext>
                </a:extLst>
              </a:tr>
              <a:tr h="244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INFN-SA</a:t>
                      </a:r>
                    </a:p>
                  </a:txBody>
                  <a:tcPr anchor="ctr"/>
                </a:tc>
                <a:tc>
                  <a:txBody>
                    <a:bodyPr/>
                    <a:lstStyle/>
                    <a:p>
                      <a:pPr algn="ctr"/>
                      <a:r>
                        <a:rPr lang="it-IT" sz="1200" b="0">
                          <a:solidFill>
                            <a:schemeClr val="tx1"/>
                          </a:solidFill>
                        </a:rPr>
                        <a:t>Giovanni Filatrella</a:t>
                      </a:r>
                    </a:p>
                  </a:txBody>
                  <a:tcPr anchor="ctr"/>
                </a:tc>
                <a:tc>
                  <a:txBody>
                    <a:bodyPr/>
                    <a:lstStyle/>
                    <a:p>
                      <a:pPr algn="ctr"/>
                      <a:r>
                        <a:rPr lang="it-IT" sz="1200" b="0">
                          <a:solidFill>
                            <a:schemeClr val="tx1"/>
                          </a:solidFill>
                        </a:rPr>
                        <a:t>Prof. Ass.</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3156048172"/>
                  </a:ext>
                </a:extLst>
              </a:tr>
              <a:tr h="244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INFN-SA</a:t>
                      </a:r>
                    </a:p>
                  </a:txBody>
                  <a:tcPr anchor="ctr"/>
                </a:tc>
                <a:tc>
                  <a:txBody>
                    <a:bodyPr/>
                    <a:lstStyle/>
                    <a:p>
                      <a:pPr algn="ctr"/>
                      <a:r>
                        <a:rPr lang="it-IT" sz="1200" b="0">
                          <a:solidFill>
                            <a:schemeClr val="tx1"/>
                          </a:solidFill>
                        </a:rPr>
                        <a:t>Sergio Pagano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Prof. Ord. [RL]</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2336473969"/>
                  </a:ext>
                </a:extLst>
              </a:tr>
              <a:tr h="244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INFN-SA</a:t>
                      </a:r>
                    </a:p>
                  </a:txBody>
                  <a:tcPr anchor="ctr"/>
                </a:tc>
                <a:tc>
                  <a:txBody>
                    <a:bodyPr/>
                    <a:lstStyle/>
                    <a:p>
                      <a:pPr algn="ctr"/>
                      <a:r>
                        <a:rPr lang="it-IT" sz="1200" b="0">
                          <a:solidFill>
                            <a:schemeClr val="tx1"/>
                          </a:solidFill>
                        </a:rPr>
                        <a:t>...</a:t>
                      </a:r>
                    </a:p>
                  </a:txBody>
                  <a:tcPr anchor="ctr"/>
                </a:tc>
                <a:tc>
                  <a:txBody>
                    <a:bodyPr/>
                    <a:lstStyle/>
                    <a:p>
                      <a:pPr algn="ctr"/>
                      <a:r>
                        <a:rPr lang="it-IT" sz="1200" b="0">
                          <a:solidFill>
                            <a:schemeClr val="tx1"/>
                          </a:solidFill>
                        </a:rPr>
                        <a:t>AdR</a:t>
                      </a:r>
                    </a:p>
                  </a:txBody>
                  <a:tcPr anchor="ctr"/>
                </a:tc>
                <a:tc>
                  <a:txBody>
                    <a:bodyPr/>
                    <a:lstStyle/>
                    <a:p>
                      <a:pPr algn="ctr"/>
                      <a:r>
                        <a:rPr lang="it-IT" sz="1200" b="0">
                          <a:solidFill>
                            <a:schemeClr val="tx1"/>
                          </a:solidFill>
                        </a:rPr>
                        <a:t>1</a:t>
                      </a:r>
                    </a:p>
                  </a:txBody>
                  <a:tcPr anchor="ctr"/>
                </a:tc>
                <a:extLst>
                  <a:ext uri="{0D108BD9-81ED-4DB2-BD59-A6C34878D82A}">
                    <a16:rowId xmlns:a16="http://schemas.microsoft.com/office/drawing/2014/main" val="1279945540"/>
                  </a:ext>
                </a:extLst>
              </a:tr>
              <a:tr h="244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INFN-TIFPA</a:t>
                      </a:r>
                    </a:p>
                  </a:txBody>
                  <a:tcPr anchor="ctr"/>
                </a:tc>
                <a:tc>
                  <a:txBody>
                    <a:bodyPr/>
                    <a:lstStyle/>
                    <a:p>
                      <a:pPr algn="ctr"/>
                      <a:r>
                        <a:rPr lang="it-IT" sz="1200" b="0">
                          <a:solidFill>
                            <a:schemeClr val="tx1"/>
                          </a:solidFill>
                        </a:rPr>
                        <a:t>Alessandro Cian</a:t>
                      </a:r>
                    </a:p>
                  </a:txBody>
                  <a:tcPr anchor="ctr"/>
                </a:tc>
                <a:tc>
                  <a:txBody>
                    <a:bodyPr/>
                    <a:lstStyle/>
                    <a:p>
                      <a:pPr algn="ctr"/>
                      <a:r>
                        <a:rPr lang="it-IT" sz="1200" b="0">
                          <a:solidFill>
                            <a:schemeClr val="tx1"/>
                          </a:solidFill>
                        </a:rPr>
                        <a:t>Ricercatore FBK</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3531328851"/>
                  </a:ext>
                </a:extLst>
              </a:tr>
              <a:tr h="244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INFN-TIFPA</a:t>
                      </a:r>
                    </a:p>
                  </a:txBody>
                  <a:tcPr anchor="ctr"/>
                </a:tc>
                <a:tc>
                  <a:txBody>
                    <a:bodyPr/>
                    <a:lstStyle/>
                    <a:p>
                      <a:pPr algn="ctr"/>
                      <a:r>
                        <a:rPr lang="it-IT" sz="1200" b="0">
                          <a:solidFill>
                            <a:schemeClr val="tx1"/>
                          </a:solidFill>
                        </a:rPr>
                        <a:t>Enrico Cofler</a:t>
                      </a:r>
                    </a:p>
                  </a:txBody>
                  <a:tcPr anchor="ctr"/>
                </a:tc>
                <a:tc>
                  <a:txBody>
                    <a:bodyPr/>
                    <a:lstStyle/>
                    <a:p>
                      <a:pPr algn="ctr"/>
                      <a:r>
                        <a:rPr lang="it-IT" sz="1200" b="0">
                          <a:solidFill>
                            <a:schemeClr val="tx1"/>
                          </a:solidFill>
                        </a:rPr>
                        <a:t>Dottorando Univ.</a:t>
                      </a:r>
                    </a:p>
                  </a:txBody>
                  <a:tcPr anchor="ctr"/>
                </a:tc>
                <a:tc>
                  <a:txBody>
                    <a:bodyPr/>
                    <a:lstStyle/>
                    <a:p>
                      <a:pPr algn="ctr"/>
                      <a:r>
                        <a:rPr lang="it-IT" sz="1200" b="0">
                          <a:solidFill>
                            <a:schemeClr val="tx1"/>
                          </a:solidFill>
                        </a:rPr>
                        <a:t>0.5</a:t>
                      </a:r>
                    </a:p>
                  </a:txBody>
                  <a:tcPr anchor="ctr"/>
                </a:tc>
                <a:extLst>
                  <a:ext uri="{0D108BD9-81ED-4DB2-BD59-A6C34878D82A}">
                    <a16:rowId xmlns:a16="http://schemas.microsoft.com/office/drawing/2014/main" val="3978162828"/>
                  </a:ext>
                </a:extLst>
              </a:tr>
              <a:tr h="244573">
                <a:tc>
                  <a:txBody>
                    <a:bodyPr/>
                    <a:lstStyle/>
                    <a:p>
                      <a:pPr algn="ctr"/>
                      <a:r>
                        <a:rPr lang="it-IT" sz="1200" b="0">
                          <a:solidFill>
                            <a:schemeClr val="tx1"/>
                          </a:solidFill>
                        </a:rPr>
                        <a:t>INFN-TIFPA</a:t>
                      </a:r>
                    </a:p>
                  </a:txBody>
                  <a:tcPr anchor="ctr"/>
                </a:tc>
                <a:tc>
                  <a:txBody>
                    <a:bodyPr/>
                    <a:lstStyle/>
                    <a:p>
                      <a:pPr algn="ctr"/>
                      <a:r>
                        <a:rPr lang="it-IT" sz="1200" b="0">
                          <a:solidFill>
                            <a:schemeClr val="tx1"/>
                          </a:solidFill>
                        </a:rPr>
                        <a:t>Paolo Falferi</a:t>
                      </a:r>
                    </a:p>
                  </a:txBody>
                  <a:tcPr anchor="ctr"/>
                </a:tc>
                <a:tc>
                  <a:txBody>
                    <a:bodyPr/>
                    <a:lstStyle/>
                    <a:p>
                      <a:pPr algn="ctr"/>
                      <a:r>
                        <a:rPr lang="it-IT" sz="1200" b="0">
                          <a:solidFill>
                            <a:schemeClr val="tx1"/>
                          </a:solidFill>
                        </a:rPr>
                        <a:t>Ricercatore CNR-FBK</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1598364573"/>
                  </a:ext>
                </a:extLst>
              </a:tr>
              <a:tr h="244573">
                <a:tc>
                  <a:txBody>
                    <a:bodyPr/>
                    <a:lstStyle/>
                    <a:p>
                      <a:pPr algn="ctr"/>
                      <a:r>
                        <a:rPr lang="it-IT" sz="1200" b="0">
                          <a:solidFill>
                            <a:schemeClr val="tx1"/>
                          </a:solidFill>
                        </a:rPr>
                        <a:t>INFN-TIFPA</a:t>
                      </a:r>
                    </a:p>
                  </a:txBody>
                  <a:tcPr anchor="ctr"/>
                </a:tc>
                <a:tc>
                  <a:txBody>
                    <a:bodyPr/>
                    <a:lstStyle/>
                    <a:p>
                      <a:pPr algn="ctr"/>
                      <a:r>
                        <a:rPr lang="it-IT" sz="1200" b="0">
                          <a:solidFill>
                            <a:schemeClr val="tx1"/>
                          </a:solidFill>
                        </a:rPr>
                        <a:t>Damiano Giubertoni</a:t>
                      </a:r>
                    </a:p>
                  </a:txBody>
                  <a:tcPr anchor="ctr"/>
                </a:tc>
                <a:tc>
                  <a:txBody>
                    <a:bodyPr/>
                    <a:lstStyle/>
                    <a:p>
                      <a:pPr algn="ctr"/>
                      <a:r>
                        <a:rPr lang="it-IT" sz="1200" b="0">
                          <a:solidFill>
                            <a:schemeClr val="tx1"/>
                          </a:solidFill>
                        </a:rPr>
                        <a:t>Ricercatore FBK</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2991641267"/>
                  </a:ext>
                </a:extLst>
              </a:tr>
              <a:tr h="244573">
                <a:tc>
                  <a:txBody>
                    <a:bodyPr/>
                    <a:lstStyle/>
                    <a:p>
                      <a:pPr algn="ctr"/>
                      <a:r>
                        <a:rPr lang="it-IT" sz="1200" b="0">
                          <a:solidFill>
                            <a:schemeClr val="tx1"/>
                          </a:solidFill>
                        </a:rPr>
                        <a:t>INFN-TIFPA</a:t>
                      </a:r>
                    </a:p>
                  </a:txBody>
                  <a:tcPr anchor="ctr"/>
                </a:tc>
                <a:tc>
                  <a:txBody>
                    <a:bodyPr/>
                    <a:lstStyle/>
                    <a:p>
                      <a:pPr algn="ctr"/>
                      <a:r>
                        <a:rPr lang="it-IT" sz="1200" b="0">
                          <a:solidFill>
                            <a:schemeClr val="tx1"/>
                          </a:solidFill>
                        </a:rPr>
                        <a:t>Benno Margesin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Ricercatore FBK [RL]</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3860885033"/>
                  </a:ext>
                </a:extLst>
              </a:tr>
              <a:tr h="244573">
                <a:tc>
                  <a:txBody>
                    <a:bodyPr/>
                    <a:lstStyle/>
                    <a:p>
                      <a:pPr algn="ctr"/>
                      <a:r>
                        <a:rPr lang="it-IT" sz="1200" b="0">
                          <a:solidFill>
                            <a:schemeClr val="tx1"/>
                          </a:solidFill>
                        </a:rPr>
                        <a:t>INFN-TIFPA</a:t>
                      </a:r>
                    </a:p>
                  </a:txBody>
                  <a:tcPr anchor="ctr"/>
                </a:tc>
                <a:tc>
                  <a:txBody>
                    <a:bodyPr/>
                    <a:lstStyle/>
                    <a:p>
                      <a:pPr algn="ctr"/>
                      <a:r>
                        <a:rPr lang="it-IT" sz="1200" b="0">
                          <a:solidFill>
                            <a:schemeClr val="tx1"/>
                          </a:solidFill>
                        </a:rPr>
                        <a:t>Renato Mezzena</a:t>
                      </a:r>
                    </a:p>
                  </a:txBody>
                  <a:tcPr anchor="ctr"/>
                </a:tc>
                <a:tc>
                  <a:txBody>
                    <a:bodyPr/>
                    <a:lstStyle/>
                    <a:p>
                      <a:pPr algn="ctr"/>
                      <a:r>
                        <a:rPr lang="it-IT" sz="1200" b="0">
                          <a:solidFill>
                            <a:schemeClr val="tx1"/>
                          </a:solidFill>
                        </a:rPr>
                        <a:t>Tecnologo Univ.</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390468847"/>
                  </a:ext>
                </a:extLst>
              </a:tr>
              <a:tr h="244573">
                <a:tc>
                  <a:txBody>
                    <a:bodyPr/>
                    <a:lstStyle/>
                    <a:p>
                      <a:pPr algn="ctr"/>
                      <a:r>
                        <a:rPr lang="it-IT" sz="1200" b="0">
                          <a:solidFill>
                            <a:schemeClr val="tx1"/>
                          </a:solidFill>
                        </a:rPr>
                        <a:t>INFN-TIFPA</a:t>
                      </a:r>
                    </a:p>
                  </a:txBody>
                  <a:tcPr anchor="ctr"/>
                </a:tc>
                <a:tc>
                  <a:txBody>
                    <a:bodyPr/>
                    <a:lstStyle/>
                    <a:p>
                      <a:pPr algn="ctr"/>
                      <a:r>
                        <a:rPr lang="it-IT" sz="1200" b="0">
                          <a:solidFill>
                            <a:schemeClr val="tx1"/>
                          </a:solidFill>
                        </a:rPr>
                        <a:t>Andrea Vinante</a:t>
                      </a:r>
                    </a:p>
                  </a:txBody>
                  <a:tcPr anchor="ctr"/>
                </a:tc>
                <a:tc>
                  <a:txBody>
                    <a:bodyPr/>
                    <a:lstStyle/>
                    <a:p>
                      <a:pPr algn="ctr"/>
                      <a:r>
                        <a:rPr lang="it-IT" sz="1200" b="0">
                          <a:solidFill>
                            <a:schemeClr val="tx1"/>
                          </a:solidFill>
                        </a:rPr>
                        <a:t>Ricercatore CNR</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3653095815"/>
                  </a:ext>
                </a:extLst>
              </a:tr>
              <a:tr h="244573">
                <a:tc>
                  <a:txBody>
                    <a:bodyPr/>
                    <a:lstStyle/>
                    <a:p>
                      <a:pPr algn="ctr"/>
                      <a:r>
                        <a:rPr lang="it-IT" sz="1200" b="0">
                          <a:solidFill>
                            <a:schemeClr val="tx1"/>
                          </a:solidFill>
                        </a:rPr>
                        <a:t>INFN-TIFPA</a:t>
                      </a:r>
                    </a:p>
                  </a:txBody>
                  <a:tcPr anchor="ctr"/>
                </a:tc>
                <a:tc>
                  <a:txBody>
                    <a:bodyPr/>
                    <a:lstStyle/>
                    <a:p>
                      <a:pPr algn="ctr"/>
                      <a:r>
                        <a:rPr lang="it-IT" sz="1200" b="0">
                          <a:solidFill>
                            <a:schemeClr val="tx1"/>
                          </a:solidFill>
                        </a:rPr>
                        <a:t>Emanuele Enrico</a:t>
                      </a:r>
                    </a:p>
                  </a:txBody>
                  <a:tcPr anchor="ctr"/>
                </a:tc>
                <a:tc>
                  <a:txBody>
                    <a:bodyPr/>
                    <a:lstStyle/>
                    <a:p>
                      <a:pPr algn="ctr"/>
                      <a:r>
                        <a:rPr lang="it-IT" sz="1200" b="0">
                          <a:solidFill>
                            <a:schemeClr val="tx1"/>
                          </a:solidFill>
                        </a:rPr>
                        <a:t>Ricercatore INRiM</a:t>
                      </a:r>
                    </a:p>
                  </a:txBody>
                  <a:tcPr anchor="ctr"/>
                </a:tc>
                <a:tc>
                  <a:txBody>
                    <a:bodyPr/>
                    <a:lstStyle/>
                    <a:p>
                      <a:pPr algn="ctr"/>
                      <a:r>
                        <a:rPr lang="it-IT" sz="1200" b="0">
                          <a:solidFill>
                            <a:schemeClr val="tx1"/>
                          </a:solidFill>
                        </a:rPr>
                        <a:t>0.3</a:t>
                      </a:r>
                    </a:p>
                  </a:txBody>
                  <a:tcPr anchor="ctr"/>
                </a:tc>
                <a:extLst>
                  <a:ext uri="{0D108BD9-81ED-4DB2-BD59-A6C34878D82A}">
                    <a16:rowId xmlns:a16="http://schemas.microsoft.com/office/drawing/2014/main" val="3038002102"/>
                  </a:ext>
                </a:extLst>
              </a:tr>
              <a:tr h="244573">
                <a:tc>
                  <a:txBody>
                    <a:bodyPr/>
                    <a:lstStyle/>
                    <a:p>
                      <a:pPr algn="ctr"/>
                      <a:r>
                        <a:rPr lang="it-IT" sz="1200" b="0">
                          <a:solidFill>
                            <a:schemeClr val="tx1"/>
                          </a:solidFill>
                        </a:rPr>
                        <a:t>INFN-TIFPA</a:t>
                      </a:r>
                    </a:p>
                  </a:txBody>
                  <a:tcPr anchor="ctr"/>
                </a:tc>
                <a:tc>
                  <a:txBody>
                    <a:bodyPr/>
                    <a:lstStyle/>
                    <a:p>
                      <a:pPr algn="ctr"/>
                      <a:r>
                        <a:rPr lang="it-IT" sz="1200" b="0">
                          <a:solidFill>
                            <a:schemeClr val="tx1"/>
                          </a:solidFill>
                        </a:rPr>
                        <a:t>Mauro Rajteri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0">
                          <a:solidFill>
                            <a:schemeClr val="tx1"/>
                          </a:solidFill>
                        </a:rPr>
                        <a:t>Ricercatore INRiM</a:t>
                      </a:r>
                    </a:p>
                  </a:txBody>
                  <a:tcPr anchor="ctr"/>
                </a:tc>
                <a:tc>
                  <a:txBody>
                    <a:bodyPr/>
                    <a:lstStyle/>
                    <a:p>
                      <a:pPr algn="ctr"/>
                      <a:r>
                        <a:rPr lang="it-IT" sz="1200" b="0">
                          <a:solidFill>
                            <a:schemeClr val="tx1"/>
                          </a:solidFill>
                        </a:rPr>
                        <a:t>0.1</a:t>
                      </a:r>
                    </a:p>
                  </a:txBody>
                  <a:tcPr anchor="ctr"/>
                </a:tc>
                <a:extLst>
                  <a:ext uri="{0D108BD9-81ED-4DB2-BD59-A6C34878D82A}">
                    <a16:rowId xmlns:a16="http://schemas.microsoft.com/office/drawing/2014/main" val="4147741024"/>
                  </a:ext>
                </a:extLst>
              </a:tr>
              <a:tr h="244573">
                <a:tc>
                  <a:txBody>
                    <a:bodyPr/>
                    <a:lstStyle/>
                    <a:p>
                      <a:pPr algn="ctr"/>
                      <a:endParaRPr lang="it-IT" sz="1200" b="0">
                        <a:solidFill>
                          <a:schemeClr val="tx1"/>
                        </a:solidFill>
                      </a:endParaRPr>
                    </a:p>
                  </a:txBody>
                  <a:tcPr anchor="ctr"/>
                </a:tc>
                <a:tc>
                  <a:txBody>
                    <a:bodyPr/>
                    <a:lstStyle/>
                    <a:p>
                      <a:pPr algn="ctr"/>
                      <a:r>
                        <a:rPr lang="it-IT" sz="1200" b="1">
                          <a:solidFill>
                            <a:schemeClr val="tx1"/>
                          </a:solidFill>
                        </a:rPr>
                        <a:t>29 people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b="1">
                          <a:solidFill>
                            <a:schemeClr val="tx1"/>
                          </a:solidFill>
                        </a:rPr>
                        <a:t>Tot. FTE</a:t>
                      </a:r>
                    </a:p>
                  </a:txBody>
                  <a:tcPr anchor="ctr"/>
                </a:tc>
                <a:tc>
                  <a:txBody>
                    <a:bodyPr/>
                    <a:lstStyle/>
                    <a:p>
                      <a:pPr algn="ctr"/>
                      <a:r>
                        <a:rPr lang="it-IT" sz="1200" b="1">
                          <a:solidFill>
                            <a:schemeClr val="tx1"/>
                          </a:solidFill>
                        </a:rPr>
                        <a:t>10.0</a:t>
                      </a:r>
                    </a:p>
                  </a:txBody>
                  <a:tcPr anchor="ctr"/>
                </a:tc>
                <a:extLst>
                  <a:ext uri="{0D108BD9-81ED-4DB2-BD59-A6C34878D82A}">
                    <a16:rowId xmlns:a16="http://schemas.microsoft.com/office/drawing/2014/main" val="1970956791"/>
                  </a:ext>
                </a:extLst>
              </a:tr>
            </a:tbl>
          </a:graphicData>
        </a:graphic>
      </p:graphicFrame>
    </p:spTree>
    <p:extLst>
      <p:ext uri="{BB962C8B-B14F-4D97-AF65-F5344CB8AC3E}">
        <p14:creationId xmlns:p14="http://schemas.microsoft.com/office/powerpoint/2010/main" val="8349427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olo sezione"/>
          <p:cNvSpPr txBox="1">
            <a:spLocks noGrp="1"/>
          </p:cNvSpPr>
          <p:nvPr>
            <p:ph type="title"/>
          </p:nvPr>
        </p:nvSpPr>
        <p:spPr>
          <a:prstGeom prst="rect">
            <a:avLst/>
          </a:prstGeom>
        </p:spPr>
        <p:txBody>
          <a:bodyPr>
            <a:normAutofit fontScale="90000"/>
          </a:bodyPr>
          <a:lstStyle/>
          <a:p>
            <a:pPr defTabSz="350838">
              <a:defRPr sz="12750" spc="-255"/>
            </a:pPr>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ottotitolo diapositiva"/>
          <p:cNvSpPr txBox="1">
            <a:spLocks noGrp="1"/>
          </p:cNvSpPr>
          <p:nvPr>
            <p:ph type="body" idx="13"/>
          </p:nvPr>
        </p:nvSpPr>
        <p:spPr>
          <a:prstGeom prst="rect">
            <a:avLst/>
          </a:prstGeom>
        </p:spPr>
        <p:txBody>
          <a:bodyPr/>
          <a:lstStyle/>
          <a:p>
            <a:endParaRPr/>
          </a:p>
        </p:txBody>
      </p:sp>
      <p:pic>
        <p:nvPicPr>
          <p:cNvPr id="181" name="Immagine" descr="Immagine"/>
          <p:cNvPicPr>
            <a:picLocks noGrp="1" noChangeAspect="1"/>
          </p:cNvPicPr>
          <p:nvPr>
            <p:ph type="pic" idx="14"/>
          </p:nvPr>
        </p:nvPicPr>
        <p:blipFill>
          <a:blip r:embed="rId2"/>
          <a:srcRect t="4460" b="4460"/>
          <a:stretch>
            <a:fillRect/>
          </a:stretch>
        </p:blipFill>
        <p:spPr>
          <a:xfrm>
            <a:off x="0" y="0"/>
            <a:ext cx="6098374" cy="6858014"/>
          </a:xfrm>
          <a:prstGeom prst="rect">
            <a:avLst/>
          </a:prstGeom>
        </p:spPr>
      </p:pic>
      <p:sp>
        <p:nvSpPr>
          <p:cNvPr id="182" name="Linea"/>
          <p:cNvSpPr/>
          <p:nvPr/>
        </p:nvSpPr>
        <p:spPr>
          <a:xfrm>
            <a:off x="317500" y="6096000"/>
            <a:ext cx="11557000" cy="0"/>
          </a:xfrm>
          <a:prstGeom prst="line">
            <a:avLst/>
          </a:prstGeom>
          <a:ln w="38100">
            <a:solidFill>
              <a:schemeClr val="accent4"/>
            </a:solidFill>
            <a:miter lim="400000"/>
          </a:ln>
        </p:spPr>
        <p:txBody>
          <a:bodyPr lIns="25400" tIns="25400" rIns="25400" bIns="2540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183" name="Linea"/>
          <p:cNvSpPr/>
          <p:nvPr/>
        </p:nvSpPr>
        <p:spPr>
          <a:xfrm>
            <a:off x="319571" y="346454"/>
            <a:ext cx="11557001" cy="1"/>
          </a:xfrm>
          <a:prstGeom prst="line">
            <a:avLst/>
          </a:prstGeom>
          <a:ln w="114300">
            <a:solidFill>
              <a:schemeClr val="accent4"/>
            </a:solidFill>
            <a:miter lim="400000"/>
          </a:ln>
        </p:spPr>
        <p:txBody>
          <a:bodyPr lIns="0" tIns="0" rIns="0" bIns="0" anchor="ctr"/>
          <a:lstStyle/>
          <a:p>
            <a:pPr algn="ctr" defTabSz="292100">
              <a:lnSpc>
                <a:spcPct val="100000"/>
              </a:lnSpc>
              <a:spcBef>
                <a:spcPts val="0"/>
              </a:spcBef>
              <a:defRPr sz="2600" b="1" cap="all" spc="156">
                <a:solidFill>
                  <a:srgbClr val="FFFFFF"/>
                </a:solidFill>
                <a:latin typeface="Founders Grotesk Condensed"/>
                <a:ea typeface="Founders Grotesk Condensed"/>
                <a:cs typeface="Founders Grotesk Condensed"/>
                <a:sym typeface="Founders Grotesk Condensed"/>
              </a:defRPr>
            </a:pPr>
            <a:endParaRPr sz="1300"/>
          </a:p>
        </p:txBody>
      </p:sp>
      <p:sp>
        <p:nvSpPr>
          <p:cNvPr id="184" name="Titolo diapositiva"/>
          <p:cNvSpPr txBox="1">
            <a:spLocks noGrp="1"/>
          </p:cNvSpPr>
          <p:nvPr>
            <p:ph type="title"/>
          </p:nvPr>
        </p:nvSpPr>
        <p:spPr>
          <a:prstGeom prst="rect">
            <a:avLst/>
          </a:prstGeom>
        </p:spPr>
        <p:txBody>
          <a:bodyPr>
            <a:normAutofit fontScale="90000"/>
          </a:bodyPr>
          <a:lstStyle/>
          <a:p>
            <a:pPr defTabSz="408622">
              <a:defRPr sz="7919"/>
            </a:pPr>
            <a:endParaRPr/>
          </a:p>
        </p:txBody>
      </p:sp>
      <p:sp>
        <p:nvSpPr>
          <p:cNvPr id="185" name="Testo elenco puntato diapositiva"/>
          <p:cNvSpPr txBox="1">
            <a:spLocks noGrp="1"/>
          </p:cNvSpPr>
          <p:nvPr>
            <p:ph type="body" sz="half" idx="1"/>
          </p:nvPr>
        </p:nvSpPr>
        <p:spPr>
          <a:prstGeom prst="rect">
            <a:avLst/>
          </a:prstGeom>
        </p:spPr>
        <p:txBody>
          <a:bodyP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39E3-737A-A44B-8ABD-31295DB0E74B}"/>
              </a:ext>
            </a:extLst>
          </p:cNvPr>
          <p:cNvSpPr>
            <a:spLocks noGrp="1"/>
          </p:cNvSpPr>
          <p:nvPr>
            <p:ph type="ctrTitle"/>
          </p:nvPr>
        </p:nvSpPr>
        <p:spPr>
          <a:xfrm>
            <a:off x="-154524" y="122196"/>
            <a:ext cx="3554469" cy="971549"/>
          </a:xfrm>
        </p:spPr>
        <p:txBody>
          <a:bodyPr/>
          <a:lstStyle/>
          <a:p>
            <a:r>
              <a:rPr lang="it-IT"/>
              <a:t>SIMP</a:t>
            </a:r>
            <a:endParaRPr lang="it-IT" i="1"/>
          </a:p>
        </p:txBody>
      </p:sp>
      <p:sp>
        <p:nvSpPr>
          <p:cNvPr id="5" name="Subtitle 2">
            <a:extLst>
              <a:ext uri="{FF2B5EF4-FFF2-40B4-BE49-F238E27FC236}">
                <a16:creationId xmlns:a16="http://schemas.microsoft.com/office/drawing/2014/main" id="{8050A29A-CAB8-C046-B2A3-50FAE04CB10C}"/>
              </a:ext>
            </a:extLst>
          </p:cNvPr>
          <p:cNvSpPr txBox="1">
            <a:spLocks/>
          </p:cNvSpPr>
          <p:nvPr/>
        </p:nvSpPr>
        <p:spPr>
          <a:xfrm>
            <a:off x="7889625" y="6371492"/>
            <a:ext cx="3903787" cy="363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Carlo Ligi – CSN5 meeting 02/07/2020</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9B75C28-C356-394B-A74E-24C12BBA4C57}"/>
              </a:ext>
            </a:extLst>
          </p:cNvPr>
          <p:cNvSpPr txBox="1"/>
          <p:nvPr/>
        </p:nvSpPr>
        <p:spPr>
          <a:xfrm>
            <a:off x="274320" y="1824434"/>
            <a:ext cx="1151909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472C4"/>
                </a:solidFill>
                <a:effectLst/>
                <a:uLnTx/>
                <a:uFillTx/>
                <a:latin typeface="Calibri" panose="020F0502020204030204"/>
                <a:ea typeface="+mn-ea"/>
                <a:cs typeface="+mn-cs"/>
              </a:rPr>
              <a:t>Attività LNF Luglio 2019 – Giugno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Luglio 2019: allargamento del lab COLD (no attività sperimentali)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Novembre 2019: test e caratterizzazione di giunzioni Josephson di Al e Nb a T fino a 40 mK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Novembre 2019: consegna ed installazione del nuovo criostato con refrigeratore a diluizione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Dicembre 2019 – January 2020: caratterizzazione del nuovo refrigeratore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0000"/>
                </a:solidFill>
                <a:effectLst/>
                <a:uLnTx/>
                <a:uFillTx/>
                <a:latin typeface="Calibri" panose="020F0502020204030204"/>
                <a:ea typeface="+mn-ea"/>
                <a:cs typeface="+mn-cs"/>
              </a:rPr>
              <a:t>Marzo - Maggio 2020: stop attività sperimentali per CoVID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 design/fabbricazione di un portacampioni e di una filter box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Giugno 2020: test di una linea di trasmissione SC in Al ai mK e misure di rumore di un HEMT a 4K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472C4"/>
                </a:solidFill>
                <a:effectLst/>
                <a:uLnTx/>
                <a:uFillTx/>
                <a:latin typeface="Calibri" panose="020F0502020204030204"/>
                <a:ea typeface="+mn-ea"/>
                <a:cs typeface="+mn-cs"/>
              </a:rPr>
              <a:t>LNF Milestones 2020-2021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Fabbricazione di un nuova current biased Josephson Junction (CBJJ) con caratteristiche migliorate (stub tuner) 30/6/21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Test e caratterizzazione completa del nuovo dispositivo CBJJ 30/11/21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9101421-C6AE-AB42-9F09-9957A794DEEF}"/>
              </a:ext>
            </a:extLst>
          </p:cNvPr>
          <p:cNvSpPr txBox="1"/>
          <p:nvPr/>
        </p:nvSpPr>
        <p:spPr>
          <a:xfrm>
            <a:off x="472143" y="5272365"/>
            <a:ext cx="10992147" cy="954107"/>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Pubblicazioni: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P. Falferi et al., </a:t>
            </a:r>
            <a:r>
              <a:rPr kumimoji="0" lang="it-IT" sz="1400" b="0" i="1" u="none" strike="noStrike" kern="1200" cap="none" spc="0" normalizeH="0" baseline="0" noProof="0" dirty="0">
                <a:ln>
                  <a:noFill/>
                </a:ln>
                <a:solidFill>
                  <a:prstClr val="black"/>
                </a:solidFill>
                <a:effectLst/>
                <a:uLnTx/>
                <a:uFillTx/>
                <a:latin typeface="Calibri" panose="020F0502020204030204"/>
                <a:ea typeface="+mn-ea"/>
                <a:cs typeface="+mn-cs"/>
              </a:rPr>
              <a:t>Status of the SIMP project: Towards the Single Microwave Photon Detection</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J. Low Temp. Phys., proceeding of LTD2019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S. Pagano et al., </a:t>
            </a:r>
            <a:r>
              <a:rPr kumimoji="0" lang="it-IT" sz="1400" b="0" i="1" u="none" strike="noStrike" kern="1200" cap="none" spc="0" normalizeH="0" baseline="0" noProof="0" dirty="0">
                <a:ln>
                  <a:noFill/>
                </a:ln>
                <a:solidFill>
                  <a:prstClr val="black"/>
                </a:solidFill>
                <a:effectLst/>
                <a:uLnTx/>
                <a:uFillTx/>
                <a:latin typeface="Calibri" panose="020F0502020204030204"/>
                <a:ea typeface="+mn-ea"/>
                <a:cs typeface="+mn-cs"/>
              </a:rPr>
              <a:t>Development of a Josephson junction based single photon microwave detector for axion detection experiments</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J. Phys.: Conf. Ser., proceeding of EUCAS2019</a:t>
            </a:r>
          </a:p>
        </p:txBody>
      </p:sp>
      <p:pic>
        <p:nvPicPr>
          <p:cNvPr id="4" name="Picture 3">
            <a:extLst>
              <a:ext uri="{FF2B5EF4-FFF2-40B4-BE49-F238E27FC236}">
                <a16:creationId xmlns:a16="http://schemas.microsoft.com/office/drawing/2014/main" id="{67C9A50D-EF42-5945-AFFF-6AA44B66DC61}"/>
              </a:ext>
            </a:extLst>
          </p:cNvPr>
          <p:cNvPicPr>
            <a:picLocks noChangeAspect="1"/>
          </p:cNvPicPr>
          <p:nvPr/>
        </p:nvPicPr>
        <p:blipFill>
          <a:blip r:embed="rId2"/>
          <a:stretch>
            <a:fillRect/>
          </a:stretch>
        </p:blipFill>
        <p:spPr>
          <a:xfrm>
            <a:off x="6605841" y="76476"/>
            <a:ext cx="2744198" cy="1714204"/>
          </a:xfrm>
          <a:prstGeom prst="rect">
            <a:avLst/>
          </a:prstGeom>
        </p:spPr>
      </p:pic>
      <p:pic>
        <p:nvPicPr>
          <p:cNvPr id="8" name="Picture 7">
            <a:extLst>
              <a:ext uri="{FF2B5EF4-FFF2-40B4-BE49-F238E27FC236}">
                <a16:creationId xmlns:a16="http://schemas.microsoft.com/office/drawing/2014/main" id="{1DDE1E0E-FB3F-1B4A-A2E9-34380C7EC5AE}"/>
              </a:ext>
            </a:extLst>
          </p:cNvPr>
          <p:cNvPicPr>
            <a:picLocks noChangeAspect="1"/>
          </p:cNvPicPr>
          <p:nvPr/>
        </p:nvPicPr>
        <p:blipFill rotWithShape="1">
          <a:blip r:embed="rId3"/>
          <a:srcRect l="3207" r="5496"/>
          <a:stretch/>
        </p:blipFill>
        <p:spPr>
          <a:xfrm>
            <a:off x="9597390" y="224234"/>
            <a:ext cx="2594610" cy="2628900"/>
          </a:xfrm>
          <a:prstGeom prst="rect">
            <a:avLst/>
          </a:prstGeom>
        </p:spPr>
      </p:pic>
      <p:cxnSp>
        <p:nvCxnSpPr>
          <p:cNvPr id="10" name="Straight Arrow Connector 9">
            <a:extLst>
              <a:ext uri="{FF2B5EF4-FFF2-40B4-BE49-F238E27FC236}">
                <a16:creationId xmlns:a16="http://schemas.microsoft.com/office/drawing/2014/main" id="{A697013E-9BEF-0141-8ED3-B4A17E13DC90}"/>
              </a:ext>
            </a:extLst>
          </p:cNvPr>
          <p:cNvCxnSpPr>
            <a:cxnSpLocks/>
          </p:cNvCxnSpPr>
          <p:nvPr/>
        </p:nvCxnSpPr>
        <p:spPr>
          <a:xfrm flipV="1">
            <a:off x="8846820" y="2274570"/>
            <a:ext cx="834390" cy="27975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76D3D37-02C9-2C4A-B52C-FA95F4CA05DA}"/>
              </a:ext>
            </a:extLst>
          </p:cNvPr>
          <p:cNvCxnSpPr>
            <a:cxnSpLocks/>
            <a:stCxn id="13" idx="0"/>
          </p:cNvCxnSpPr>
          <p:nvPr/>
        </p:nvCxnSpPr>
        <p:spPr>
          <a:xfrm flipH="1" flipV="1">
            <a:off x="8698232" y="1828801"/>
            <a:ext cx="473596" cy="7255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0F8D1C99-B6E9-CE47-BC9D-5A831437EF95}"/>
              </a:ext>
            </a:extLst>
          </p:cNvPr>
          <p:cNvSpPr/>
          <p:nvPr/>
        </p:nvSpPr>
        <p:spPr>
          <a:xfrm rot="4017570">
            <a:off x="8783356" y="2436092"/>
            <a:ext cx="419409" cy="388530"/>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9F4F8DA-2468-6B42-A1E4-EE8B3CC14B9B}"/>
              </a:ext>
            </a:extLst>
          </p:cNvPr>
          <p:cNvPicPr>
            <a:picLocks noChangeAspect="1"/>
          </p:cNvPicPr>
          <p:nvPr/>
        </p:nvPicPr>
        <p:blipFill>
          <a:blip r:embed="rId4"/>
          <a:stretch>
            <a:fillRect/>
          </a:stretch>
        </p:blipFill>
        <p:spPr>
          <a:xfrm>
            <a:off x="4104928" y="76476"/>
            <a:ext cx="2434388" cy="1752324"/>
          </a:xfrm>
          <a:prstGeom prst="rect">
            <a:avLst/>
          </a:prstGeom>
        </p:spPr>
      </p:pic>
      <p:sp>
        <p:nvSpPr>
          <p:cNvPr id="9" name="TextBox 8">
            <a:extLst>
              <a:ext uri="{FF2B5EF4-FFF2-40B4-BE49-F238E27FC236}">
                <a16:creationId xmlns:a16="http://schemas.microsoft.com/office/drawing/2014/main" id="{449700BC-7A9A-8548-83EC-AC7D482E52EC}"/>
              </a:ext>
            </a:extLst>
          </p:cNvPr>
          <p:cNvSpPr txBox="1"/>
          <p:nvPr/>
        </p:nvSpPr>
        <p:spPr>
          <a:xfrm rot="16200000">
            <a:off x="3394654" y="501587"/>
            <a:ext cx="12180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Calibri" panose="020F0502020204030204"/>
                <a:ea typeface="+mn-ea"/>
                <a:cs typeface="+mn-cs"/>
              </a:rPr>
              <a:t>cooling power</a:t>
            </a:r>
          </a:p>
        </p:txBody>
      </p:sp>
    </p:spTree>
    <p:extLst>
      <p:ext uri="{BB962C8B-B14F-4D97-AF65-F5344CB8AC3E}">
        <p14:creationId xmlns:p14="http://schemas.microsoft.com/office/powerpoint/2010/main" val="3332583780"/>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28_Academy">
  <a:themeElements>
    <a:clrScheme name="28_Academy">
      <a:dk1>
        <a:srgbClr val="000000"/>
      </a:dk1>
      <a:lt1>
        <a:srgbClr val="00003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1" i="0" u="none" strike="noStrike" cap="all" spc="156"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80000"/>
          </a:lnSpc>
          <a:spcBef>
            <a:spcPts val="3600"/>
          </a:spcBef>
          <a:spcAft>
            <a:spcPts val="0"/>
          </a:spcAft>
          <a:buClrTx/>
          <a:buSzTx/>
          <a:buFontTx/>
          <a:buNone/>
          <a:tabLst/>
          <a:defRPr kumimoji="0" sz="4200" b="0" i="0" u="none" strike="noStrike" cap="none" spc="-42" normalizeH="0" baseline="0">
            <a:ln>
              <a:noFill/>
            </a:ln>
            <a:solidFill>
              <a:srgbClr val="000000"/>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ew_Template7">
  <a:themeElements>
    <a:clrScheme name="New_Template7">
      <a:dk1>
        <a:srgbClr val="222222"/>
      </a:dk1>
      <a:lt1>
        <a:srgbClr val="222222"/>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38787"/>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222222"/>
            </a:solidFill>
            <a:effectLst/>
            <a:uFillTx/>
            <a:latin typeface="DIN Condensed"/>
            <a:ea typeface="DIN Condensed"/>
            <a:cs typeface="DIN Condensed"/>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New_Template4">
  <a:themeElements>
    <a:clrScheme name="New_Template4">
      <a:dk1>
        <a:srgbClr val="414141"/>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744</TotalTime>
  <Words>9348</Words>
  <Application>Microsoft Macintosh PowerPoint</Application>
  <PresentationFormat>Widescreen</PresentationFormat>
  <Paragraphs>1496</Paragraphs>
  <Slides>89</Slides>
  <Notes>7</Notes>
  <HiddenSlides>0</HiddenSlides>
  <MMClips>0</MMClips>
  <ScaleCrop>false</ScaleCrop>
  <HeadingPairs>
    <vt:vector size="6" baseType="variant">
      <vt:variant>
        <vt:lpstr>Caratteri utilizzati</vt:lpstr>
      </vt:variant>
      <vt:variant>
        <vt:i4>32</vt:i4>
      </vt:variant>
      <vt:variant>
        <vt:lpstr>Tema</vt:lpstr>
      </vt:variant>
      <vt:variant>
        <vt:i4>9</vt:i4>
      </vt:variant>
      <vt:variant>
        <vt:lpstr>Titoli diapositive</vt:lpstr>
      </vt:variant>
      <vt:variant>
        <vt:i4>89</vt:i4>
      </vt:variant>
    </vt:vector>
  </HeadingPairs>
  <TitlesOfParts>
    <vt:vector size="130" baseType="lpstr">
      <vt:lpstr>ＭＳ Ｐゴシック</vt:lpstr>
      <vt:lpstr>Arial</vt:lpstr>
      <vt:lpstr>Arial Black</vt:lpstr>
      <vt:lpstr>Avenir Next</vt:lpstr>
      <vt:lpstr>Avenir Next Medium</vt:lpstr>
      <vt:lpstr>Bodoni SvtyTwo ITC TT-Book</vt:lpstr>
      <vt:lpstr>Book Antiqua</vt:lpstr>
      <vt:lpstr>Calibri</vt:lpstr>
      <vt:lpstr>Calibri Light</vt:lpstr>
      <vt:lpstr>Cavolini</vt:lpstr>
      <vt:lpstr>Century Gothic</vt:lpstr>
      <vt:lpstr>Comic Sans MS</vt:lpstr>
      <vt:lpstr>Courier New</vt:lpstr>
      <vt:lpstr>DIN Alternate</vt:lpstr>
      <vt:lpstr>DIN Condensed</vt:lpstr>
      <vt:lpstr>Founders Grotesk</vt:lpstr>
      <vt:lpstr>Founders Grotesk Condensed</vt:lpstr>
      <vt:lpstr>Founders Grotesk Semibold</vt:lpstr>
      <vt:lpstr>Founders Grotesk Text</vt:lpstr>
      <vt:lpstr>Gill Sans</vt:lpstr>
      <vt:lpstr>Helvetica</vt:lpstr>
      <vt:lpstr>Helvetica Light</vt:lpstr>
      <vt:lpstr>Helvetica Neue</vt:lpstr>
      <vt:lpstr>Helvetica-Light</vt:lpstr>
      <vt:lpstr>Lucida Grande</vt:lpstr>
      <vt:lpstr>Optima</vt:lpstr>
      <vt:lpstr>Palatino</vt:lpstr>
      <vt:lpstr>Symbol</vt:lpstr>
      <vt:lpstr>Times New Roman</vt:lpstr>
      <vt:lpstr>Wingdings</vt:lpstr>
      <vt:lpstr>Wingdings 3</vt:lpstr>
      <vt:lpstr>Zapf Dingbats</vt:lpstr>
      <vt:lpstr>28_Academy</vt:lpstr>
      <vt:lpstr>Vapor Trail</vt:lpstr>
      <vt:lpstr>Office Theme</vt:lpstr>
      <vt:lpstr>1_Office Theme</vt:lpstr>
      <vt:lpstr>2_Office Theme</vt:lpstr>
      <vt:lpstr>3_Office Theme</vt:lpstr>
      <vt:lpstr>New_Template7</vt:lpstr>
      <vt:lpstr>New_Template4</vt:lpstr>
      <vt:lpstr>4_Office Theme</vt:lpstr>
      <vt:lpstr>CSN5 INFN-LNF</vt:lpstr>
      <vt:lpstr>Outline</vt:lpstr>
      <vt:lpstr>CSN5 update</vt:lpstr>
      <vt:lpstr>CSN5-LNF overview</vt:lpstr>
      <vt:lpstr>New proposals for 2021</vt:lpstr>
      <vt:lpstr>Detectors</vt:lpstr>
      <vt:lpstr>Enter_BNCT</vt:lpstr>
      <vt:lpstr>SIMP  SIngle Microwave Photon detection</vt:lpstr>
      <vt:lpstr>SIMP</vt:lpstr>
      <vt:lpstr>Presentazione standard di PowerPoint</vt:lpstr>
      <vt:lpstr>Interdisciplinary</vt:lpstr>
      <vt:lpstr>GLARE-X     RN G. Delle Monache</vt:lpstr>
      <vt:lpstr>Activities 2019/2020 FBK/LNF</vt:lpstr>
      <vt:lpstr>Activities 2019/2020 TIFPA</vt:lpstr>
      <vt:lpstr>Covid Impact on GLARE-X activities 2020/2021</vt:lpstr>
      <vt:lpstr>Program 2021 @ LNF</vt:lpstr>
      <vt:lpstr>OLAGS Optical Links for Atomic Gravity Sensors </vt:lpstr>
      <vt:lpstr>Presentazione standard di PowerPoint</vt:lpstr>
      <vt:lpstr>Attività LNF (0.4 FTE)</vt:lpstr>
      <vt:lpstr>Progetto e collaborazione</vt:lpstr>
      <vt:lpstr>PAPRICA: motivazioni</vt:lpstr>
      <vt:lpstr>Monitor di range: come</vt:lpstr>
      <vt:lpstr>PAPRICA: il detector</vt:lpstr>
      <vt:lpstr>PAPRICA: il tracciatore</vt:lpstr>
      <vt:lpstr>Conclusioni</vt:lpstr>
      <vt:lpstr>RESOLVE  (high dose-rate and  spatially resolved  X-Ray EffectS  On LiVing cElls)</vt:lpstr>
      <vt:lpstr>RESOLVE project</vt:lpstr>
      <vt:lpstr>RESOLVE</vt:lpstr>
      <vt:lpstr>Polycapillary Optics</vt:lpstr>
      <vt:lpstr>RESOLVE: INFN-LNF</vt:lpstr>
      <vt:lpstr>Accelerators</vt:lpstr>
      <vt:lpstr>Presentazione standard di PowerPoint</vt:lpstr>
      <vt:lpstr>ARYA WP’S</vt:lpstr>
      <vt:lpstr>ARYA WP’S</vt:lpstr>
      <vt:lpstr>Presentazione standard di PowerPoint</vt:lpstr>
      <vt:lpstr>Ai  LNF abbiamo anche fotoni provenienti  dalle beamlines di DAFNE</vt:lpstr>
      <vt:lpstr>Presentazione standard di PowerPoint</vt:lpstr>
      <vt:lpstr>Presentazione standard di PowerPoint</vt:lpstr>
      <vt:lpstr>LEMMAACC     RN O. Blanco</vt:lpstr>
      <vt:lpstr>LEMMA…</vt:lpstr>
      <vt:lpstr>Requirements 2018 and status apr/2020</vt:lpstr>
      <vt:lpstr>linear optics</vt:lpstr>
      <vt:lpstr>BUDGET</vt:lpstr>
      <vt:lpstr>Publications</vt:lpstr>
      <vt:lpstr>New COATINGs for ChalLEnging Applications in Accelerators [2019/20] </vt:lpstr>
      <vt:lpstr>Highlights</vt:lpstr>
      <vt:lpstr>HV-PVD Sample Preparation chamber</vt:lpstr>
      <vt:lpstr>Raman characterization of flat annealed MoO3 films on copper </vt:lpstr>
      <vt:lpstr>NucleAAR 2019/20</vt:lpstr>
      <vt:lpstr>Presentazione standard di PowerPoint</vt:lpstr>
      <vt:lpstr>SHERPA time line (before COVID)</vt:lpstr>
      <vt:lpstr>Crystal Extraction DAΦNE optics</vt:lpstr>
      <vt:lpstr>Plans at LNF until 2022</vt:lpstr>
      <vt:lpstr>Singularity   RN S. Pioli </vt:lpstr>
      <vt:lpstr> Singularity - Budget and Milestone 2020 </vt:lpstr>
      <vt:lpstr> Singularity - Costing, Milestone 2021  </vt:lpstr>
      <vt:lpstr>SL_COMB2FEL</vt:lpstr>
      <vt:lpstr>Scientific Motivation</vt:lpstr>
      <vt:lpstr>Description of the Activity</vt:lpstr>
      <vt:lpstr>Achievements in 2020</vt:lpstr>
      <vt:lpstr>Impact of COVID-19 emergency</vt:lpstr>
      <vt:lpstr>Requests and Foreseen Activity  </vt:lpstr>
      <vt:lpstr>DA Personnel contribution</vt:lpstr>
      <vt:lpstr>Presentazione standard di PowerPoint</vt:lpstr>
      <vt:lpstr>Aims: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Thanks for your attention</vt:lpstr>
      <vt:lpstr>Presentazione standard di PowerPoint</vt:lpstr>
      <vt:lpstr>DART WARS Detector Array Readout with Traveling Wave AmplifieRS</vt:lpstr>
      <vt:lpstr>Presentazione standard di PowerPoint</vt:lpstr>
      <vt:lpstr>SHERPA time line (before COVID)</vt:lpstr>
      <vt:lpstr>Crystal Extraction DAΦNE optics</vt:lpstr>
      <vt:lpstr>Plans at LNF until 2022</vt:lpstr>
      <vt:lpstr>DART WARS Detector Array Readout with Traveling Wave AmplifieRS</vt:lpstr>
      <vt:lpstr>DART WARS Detector Array Readout with Traveling Wave AmplifieRS</vt:lpstr>
      <vt:lpstr>DART WARS Detector Array Readout with Traveling Wave AmplifieRS</vt:lpstr>
      <vt:lpstr>DART WARS Detector Array Readout with Traveling Wave AmplifieRS</vt:lpstr>
      <vt:lpstr>DART WARS Detector Array Readout with Traveling Wave AmplifieRS</vt:lpstr>
      <vt:lpstr>DART WARS Detector Array Readout with Traveling Wave AmplifieRS</vt:lpstr>
      <vt:lpstr>DART WARS Detector Array Readout with Traveling Wave AmplifieRS</vt:lpstr>
      <vt:lpstr>DART WARS Detector Array Readout with Traveling Wave AmplifieRS</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CSN5 INFN-LNF</dc:title>
  <cp:lastModifiedBy>Cristina Vaccarezza</cp:lastModifiedBy>
  <cp:revision>58</cp:revision>
  <dcterms:modified xsi:type="dcterms:W3CDTF">2020-07-06T20:46:24Z</dcterms:modified>
</cp:coreProperties>
</file>