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89" r:id="rId5"/>
    <p:sldId id="290" r:id="rId6"/>
    <p:sldId id="291" r:id="rId7"/>
    <p:sldId id="292" r:id="rId8"/>
    <p:sldId id="259" r:id="rId9"/>
    <p:sldId id="286" r:id="rId10"/>
    <p:sldId id="287" r:id="rId11"/>
    <p:sldId id="288" r:id="rId12"/>
    <p:sldId id="293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>
        <a:fontRef idx="maj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50" d="100"/>
          <a:sy n="50" d="100"/>
        </p:scale>
        <p:origin x="1354" y="2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8425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"/>
          <p:cNvSpPr/>
          <p:nvPr/>
        </p:nvSpPr>
        <p:spPr>
          <a:xfrm flipH="1">
            <a:off x="6502399" y="1803400"/>
            <a:ext cx="1" cy="43180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5" name="Image"/>
          <p:cNvSpPr>
            <a:spLocks noGrp="1"/>
          </p:cNvSpPr>
          <p:nvPr>
            <p:ph type="pic" sz="quarter" idx="13"/>
          </p:nvPr>
        </p:nvSpPr>
        <p:spPr>
          <a:xfrm>
            <a:off x="6667500" y="1803400"/>
            <a:ext cx="5816600" cy="431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6" name="Image"/>
          <p:cNvSpPr>
            <a:spLocks noGrp="1"/>
          </p:cNvSpPr>
          <p:nvPr>
            <p:ph type="pic" sz="quarter" idx="14"/>
          </p:nvPr>
        </p:nvSpPr>
        <p:spPr>
          <a:xfrm>
            <a:off x="520700" y="1803400"/>
            <a:ext cx="5803900" cy="431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"/>
          <p:cNvSpPr/>
          <p:nvPr/>
        </p:nvSpPr>
        <p:spPr>
          <a:xfrm flipH="1">
            <a:off x="4432299" y="1778000"/>
            <a:ext cx="1" cy="50546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6" name="Image"/>
          <p:cNvSpPr>
            <a:spLocks noGrp="1"/>
          </p:cNvSpPr>
          <p:nvPr>
            <p:ph type="pic" sz="quarter" idx="13"/>
          </p:nvPr>
        </p:nvSpPr>
        <p:spPr>
          <a:xfrm>
            <a:off x="520700" y="1778000"/>
            <a:ext cx="3759200" cy="50546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7" name="Image"/>
          <p:cNvSpPr>
            <a:spLocks noGrp="1"/>
          </p:cNvSpPr>
          <p:nvPr>
            <p:ph type="pic" sz="half" idx="14"/>
          </p:nvPr>
        </p:nvSpPr>
        <p:spPr>
          <a:xfrm>
            <a:off x="4622800" y="1778000"/>
            <a:ext cx="7886700" cy="50546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ine"/>
          <p:cNvSpPr/>
          <p:nvPr/>
        </p:nvSpPr>
        <p:spPr>
          <a:xfrm flipH="1">
            <a:off x="6489699" y="508000"/>
            <a:ext cx="1" cy="801373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7" name="Image"/>
          <p:cNvSpPr>
            <a:spLocks noGrp="1"/>
          </p:cNvSpPr>
          <p:nvPr>
            <p:ph type="pic" sz="half" idx="13"/>
          </p:nvPr>
        </p:nvSpPr>
        <p:spPr>
          <a:xfrm>
            <a:off x="469900" y="457200"/>
            <a:ext cx="5842000" cy="80645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8" name="Image"/>
          <p:cNvSpPr>
            <a:spLocks noGrp="1"/>
          </p:cNvSpPr>
          <p:nvPr>
            <p:ph type="pic" sz="half" idx="14"/>
          </p:nvPr>
        </p:nvSpPr>
        <p:spPr>
          <a:xfrm>
            <a:off x="6654800" y="508000"/>
            <a:ext cx="5829300" cy="80137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e"/>
          <p:cNvSpPr/>
          <p:nvPr/>
        </p:nvSpPr>
        <p:spPr>
          <a:xfrm flipH="1">
            <a:off x="44449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8" name="Line"/>
          <p:cNvSpPr/>
          <p:nvPr/>
        </p:nvSpPr>
        <p:spPr>
          <a:xfrm flipH="1">
            <a:off x="85470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9" name="Image"/>
          <p:cNvSpPr>
            <a:spLocks noGrp="1"/>
          </p:cNvSpPr>
          <p:nvPr>
            <p:ph type="pic" sz="quarter" idx="13"/>
          </p:nvPr>
        </p:nvSpPr>
        <p:spPr>
          <a:xfrm>
            <a:off x="508000" y="1778000"/>
            <a:ext cx="3784600" cy="5067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0" name="Image"/>
          <p:cNvSpPr>
            <a:spLocks noGrp="1"/>
          </p:cNvSpPr>
          <p:nvPr>
            <p:ph type="pic" sz="quarter" idx="14"/>
          </p:nvPr>
        </p:nvSpPr>
        <p:spPr>
          <a:xfrm>
            <a:off x="8724900" y="1778000"/>
            <a:ext cx="3759200" cy="5067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1" name="Image"/>
          <p:cNvSpPr>
            <a:spLocks noGrp="1"/>
          </p:cNvSpPr>
          <p:nvPr>
            <p:ph type="pic" sz="quarter" idx="15"/>
          </p:nvPr>
        </p:nvSpPr>
        <p:spPr>
          <a:xfrm>
            <a:off x="4622800" y="1778000"/>
            <a:ext cx="3784600" cy="5067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mage"/>
          <p:cNvSpPr>
            <a:spLocks noGrp="1"/>
          </p:cNvSpPr>
          <p:nvPr>
            <p:ph type="pic" idx="13"/>
          </p:nvPr>
        </p:nvSpPr>
        <p:spPr>
          <a:xfrm>
            <a:off x="533400" y="508000"/>
            <a:ext cx="11938000" cy="79629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"/>
          <p:cNvSpPr/>
          <p:nvPr/>
        </p:nvSpPr>
        <p:spPr>
          <a:xfrm flipH="1">
            <a:off x="64896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" name="Line"/>
          <p:cNvSpPr/>
          <p:nvPr/>
        </p:nvSpPr>
        <p:spPr>
          <a:xfrm>
            <a:off x="6489696" y="4476750"/>
            <a:ext cx="5994408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1" name="Image"/>
          <p:cNvSpPr>
            <a:spLocks noGrp="1"/>
          </p:cNvSpPr>
          <p:nvPr>
            <p:ph type="pic" sz="half" idx="13"/>
          </p:nvPr>
        </p:nvSpPr>
        <p:spPr>
          <a:xfrm>
            <a:off x="508000" y="520700"/>
            <a:ext cx="5816600" cy="79629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2" name="Image"/>
          <p:cNvSpPr>
            <a:spLocks noGrp="1"/>
          </p:cNvSpPr>
          <p:nvPr>
            <p:ph type="pic" sz="quarter" idx="14"/>
          </p:nvPr>
        </p:nvSpPr>
        <p:spPr>
          <a:xfrm>
            <a:off x="6667500" y="520700"/>
            <a:ext cx="5816600" cy="3810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3" name="Image"/>
          <p:cNvSpPr>
            <a:spLocks noGrp="1"/>
          </p:cNvSpPr>
          <p:nvPr>
            <p:ph type="pic" sz="quarter" idx="15"/>
          </p:nvPr>
        </p:nvSpPr>
        <p:spPr>
          <a:xfrm>
            <a:off x="6667500" y="4660900"/>
            <a:ext cx="5816600" cy="38227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Line"/>
          <p:cNvSpPr/>
          <p:nvPr/>
        </p:nvSpPr>
        <p:spPr>
          <a:xfrm flipH="1">
            <a:off x="90677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3" name="Line"/>
          <p:cNvSpPr/>
          <p:nvPr/>
        </p:nvSpPr>
        <p:spPr>
          <a:xfrm>
            <a:off x="9067796" y="30924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4" name="Line"/>
          <p:cNvSpPr/>
          <p:nvPr/>
        </p:nvSpPr>
        <p:spPr>
          <a:xfrm>
            <a:off x="9067796" y="58737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" name="Image"/>
          <p:cNvSpPr>
            <a:spLocks noGrp="1"/>
          </p:cNvSpPr>
          <p:nvPr>
            <p:ph type="pic" idx="13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6" name="Image"/>
          <p:cNvSpPr>
            <a:spLocks noGrp="1"/>
          </p:cNvSpPr>
          <p:nvPr>
            <p:ph type="pic" sz="quarter" idx="14"/>
          </p:nvPr>
        </p:nvSpPr>
        <p:spPr>
          <a:xfrm>
            <a:off x="9220200" y="3289300"/>
            <a:ext cx="3276600" cy="24384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7" name="Image"/>
          <p:cNvSpPr>
            <a:spLocks noGrp="1"/>
          </p:cNvSpPr>
          <p:nvPr>
            <p:ph type="pic" sz="quarter" idx="15"/>
          </p:nvPr>
        </p:nvSpPr>
        <p:spPr>
          <a:xfrm>
            <a:off x="9220200" y="6019800"/>
            <a:ext cx="3276600" cy="2463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8" name="Image"/>
          <p:cNvSpPr>
            <a:spLocks noGrp="1"/>
          </p:cNvSpPr>
          <p:nvPr>
            <p:ph type="pic" sz="quarter" idx="16"/>
          </p:nvPr>
        </p:nvSpPr>
        <p:spPr>
          <a:xfrm>
            <a:off x="9220200" y="508000"/>
            <a:ext cx="3276600" cy="2463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69300" y="2324100"/>
            <a:ext cx="4064000" cy="65659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6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819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07" name="Title Text"/>
          <p:cNvSpPr txBox="1"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Line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5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8425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36" name="Title Tex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9309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Line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6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8425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Rectangle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45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4200"/>
              </a:spcBef>
              <a:buSzPct val="75000"/>
              <a:buFont typeface="Helvetica Neue"/>
              <a:defRPr sz="3600"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>
              <a:spcBef>
                <a:spcPts val="4200"/>
              </a:spcBef>
              <a:buSzPct val="75000"/>
              <a:buFont typeface="Helvetica Neue"/>
              <a:defRPr sz="3600"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>
              <a:spcBef>
                <a:spcPts val="4200"/>
              </a:spcBef>
              <a:buSzPct val="75000"/>
              <a:buFont typeface="Helvetica Neue"/>
              <a:defRPr sz="3600"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>
              <a:spcBef>
                <a:spcPts val="4200"/>
              </a:spcBef>
              <a:buSzPct val="75000"/>
              <a:buFont typeface="Helvetica Neue"/>
              <a:defRPr sz="3600"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>
              <a:spcBef>
                <a:spcPts val="4200"/>
              </a:spcBef>
              <a:buSzPct val="75000"/>
              <a:buFont typeface="Helvetica Neue"/>
              <a:defRPr sz="3600"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le Text"/>
          <p:cNvSpPr txBox="1"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</p:spPr>
        <p:txBody>
          <a:bodyPr anchor="ctr"/>
          <a:lstStyle>
            <a:lvl1pPr algn="ctr">
              <a:defRPr sz="70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Title Text</a:t>
            </a:r>
          </a:p>
        </p:txBody>
      </p:sp>
      <p:sp>
        <p:nvSpPr>
          <p:cNvPr id="354" name="Body Level One…"/>
          <p:cNvSpPr txBox="1"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</p:spPr>
        <p:txBody>
          <a:bodyPr anchor="ctr"/>
          <a:lstStyle>
            <a:lvl1pPr marL="904390" indent="-561490">
              <a:spcBef>
                <a:spcPts val="3200"/>
              </a:spcBef>
              <a:buSzPct val="120000"/>
              <a:defRPr sz="4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marL="1429323" indent="-561490">
              <a:spcBef>
                <a:spcPts val="3200"/>
              </a:spcBef>
              <a:buSzPct val="120000"/>
              <a:defRPr sz="4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marL="1937323" indent="-561490">
              <a:spcBef>
                <a:spcPts val="3200"/>
              </a:spcBef>
              <a:buSzPct val="120000"/>
              <a:defRPr sz="4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marL="2462257" indent="-561490">
              <a:spcBef>
                <a:spcPts val="3200"/>
              </a:spcBef>
              <a:buSzPct val="120000"/>
              <a:defRPr sz="4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marL="2987190" indent="-561490">
              <a:spcBef>
                <a:spcPts val="3200"/>
              </a:spcBef>
              <a:buSzPct val="120000"/>
              <a:defRPr sz="4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Image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63" name="Title Text"/>
          <p:cNvSpPr txBox="1"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</p:spPr>
        <p:txBody>
          <a:bodyPr anchor="ctr"/>
          <a:lstStyle>
            <a:lvl1pPr algn="ctr">
              <a:defRPr sz="70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Title Text</a:t>
            </a:r>
          </a:p>
        </p:txBody>
      </p:sp>
      <p:sp>
        <p:nvSpPr>
          <p:cNvPr id="3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 anchor="ctr"/>
          <a:lstStyle>
            <a:lvl1pPr marL="802738" indent="-459838">
              <a:spcBef>
                <a:spcPts val="3200"/>
              </a:spcBef>
              <a:buSzPct val="120000"/>
              <a:defRPr sz="3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marL="1327671" indent="-459838">
              <a:spcBef>
                <a:spcPts val="3200"/>
              </a:spcBef>
              <a:buSzPct val="120000"/>
              <a:defRPr sz="3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marL="1835671" indent="-459838">
              <a:spcBef>
                <a:spcPts val="3200"/>
              </a:spcBef>
              <a:buSzPct val="120000"/>
              <a:defRPr sz="3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marL="2360605" indent="-459838">
              <a:spcBef>
                <a:spcPts val="3200"/>
              </a:spcBef>
              <a:buSzPct val="120000"/>
              <a:defRPr sz="3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marL="2885538" indent="-459838">
              <a:spcBef>
                <a:spcPts val="3200"/>
              </a:spcBef>
              <a:buSzPct val="120000"/>
              <a:defRPr sz="3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6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Image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73" name="Image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74" name="Image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75" name="Image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76" name="Image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77" name="Image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78" name="Title Text"/>
          <p:cNvSpPr txBox="1"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 anchor="ctr"/>
          <a:lstStyle>
            <a:lvl1pPr algn="ctr">
              <a:defRPr sz="80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Title Text</a:t>
            </a:r>
          </a:p>
        </p:txBody>
      </p:sp>
      <p:sp>
        <p:nvSpPr>
          <p:cNvPr id="3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Mika Vesterinen"/>
          <p:cNvSpPr txBox="1"/>
          <p:nvPr/>
        </p:nvSpPr>
        <p:spPr>
          <a:xfrm>
            <a:off x="63328" y="9258300"/>
            <a:ext cx="15562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Mika Vesterinen</a:t>
            </a:r>
          </a:p>
        </p:txBody>
      </p:sp>
      <p:sp>
        <p:nvSpPr>
          <p:cNvPr id="387" name="Title Text"/>
          <p:cNvSpPr txBox="1">
            <a:spLocks noGrp="1"/>
          </p:cNvSpPr>
          <p:nvPr>
            <p:ph type="title"/>
          </p:nvPr>
        </p:nvSpPr>
        <p:spPr>
          <a:xfrm>
            <a:off x="368300" y="266700"/>
            <a:ext cx="9309100" cy="9398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0800"/>
              </a:spcBef>
              <a:defRPr sz="4800">
                <a:solidFill>
                  <a:srgbClr val="0056D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88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16100"/>
            <a:ext cx="11252200" cy="6667500"/>
          </a:xfrm>
          <a:prstGeom prst="rect">
            <a:avLst/>
          </a:prstGeom>
        </p:spPr>
        <p:txBody>
          <a:bodyPr anchor="ctr"/>
          <a:lstStyle>
            <a:lvl1pPr marL="889000" indent="-571500">
              <a:spcBef>
                <a:spcPts val="2400"/>
              </a:spcBef>
              <a:buSzPct val="171000"/>
              <a:defRPr sz="2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863600"/>
            <a:ext cx="118618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7200"/>
              </a:spcBef>
            </a:lvl1pPr>
            <a:lvl2pPr>
              <a:spcBef>
                <a:spcPts val="7200"/>
              </a:spcBef>
            </a:lvl2pPr>
            <a:lvl3pPr>
              <a:spcBef>
                <a:spcPts val="7200"/>
              </a:spcBef>
            </a:lvl3pPr>
            <a:lvl4pPr>
              <a:spcBef>
                <a:spcPts val="7200"/>
              </a:spcBef>
            </a:lvl4pPr>
            <a:lvl5pPr>
              <a:spcBef>
                <a:spcPts val="7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ine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819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Line"/>
          <p:cNvSpPr/>
          <p:nvPr/>
        </p:nvSpPr>
        <p:spPr>
          <a:xfrm>
            <a:off x="647700" y="4749800"/>
            <a:ext cx="4882122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8425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08000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266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1pPr>
      <a:lvl2pPr marL="7112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2pPr>
      <a:lvl3pPr marL="1155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3pPr>
      <a:lvl4pPr marL="16002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4pPr>
      <a:lvl5pPr marL="2044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5pPr>
      <a:lvl6pPr marL="24892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6pPr>
      <a:lvl7pPr marL="2933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7pPr>
      <a:lvl8pPr marL="33782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8pPr>
      <a:lvl9pPr marL="3822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iego.tonelli@cern.c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(Short introduction to) machine learning (3/3)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/>
              <a:t>Proposta QUANTEP</a:t>
            </a:r>
            <a:br>
              <a:rPr lang="it-IT" dirty="0" smtClean="0"/>
            </a:br>
            <a:r>
              <a:rPr lang="it-IT" dirty="0" err="1" smtClean="0">
                <a:solidFill>
                  <a:srgbClr val="FF0000"/>
                </a:solidFill>
              </a:rPr>
              <a:t>QUAN</a:t>
            </a:r>
            <a:r>
              <a:rPr lang="it-IT" dirty="0" err="1" smtClean="0"/>
              <a:t>tum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T</a:t>
            </a:r>
            <a:r>
              <a:rPr lang="it-IT" dirty="0" smtClean="0"/>
              <a:t>echnologies </a:t>
            </a:r>
            <a:r>
              <a:rPr lang="it-IT" dirty="0" err="1" smtClean="0">
                <a:solidFill>
                  <a:srgbClr val="FF0000"/>
                </a:solidFill>
              </a:rPr>
              <a:t>E</a:t>
            </a:r>
            <a:r>
              <a:rPr lang="it-IT" dirty="0" err="1" smtClean="0"/>
              <a:t>xperimental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P</a:t>
            </a:r>
            <a:r>
              <a:rPr lang="it-IT" dirty="0" smtClean="0"/>
              <a:t>latform</a:t>
            </a:r>
            <a:endParaRPr dirty="0"/>
          </a:p>
        </p:txBody>
      </p:sp>
      <p:sp>
        <p:nvSpPr>
          <p:cNvPr id="399" name="Diego Tonelli  (INFN Trieste)…"/>
          <p:cNvSpPr txBox="1">
            <a:spLocks noGrp="1"/>
          </p:cNvSpPr>
          <p:nvPr>
            <p:ph type="subTitle" sz="half" idx="1"/>
          </p:nvPr>
        </p:nvSpPr>
        <p:spPr>
          <a:xfrm>
            <a:off x="571500" y="5016500"/>
            <a:ext cx="11861800" cy="382878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606060"/>
                </a:solidFill>
              </a:defRPr>
            </a:pPr>
            <a:r>
              <a:rPr lang="it-IT" dirty="0" smtClean="0"/>
              <a:t>Franco Spinella</a:t>
            </a:r>
            <a:endParaRPr dirty="0"/>
          </a:p>
          <a:p>
            <a:endParaRPr u="sng" dirty="0">
              <a:hlinkClick r:id="rId2"/>
            </a:endParaRPr>
          </a:p>
          <a:p>
            <a:endParaRPr u="sng" dirty="0">
              <a:hlinkClick r:id="rId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he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WP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0" name="Giving computers the ability to learn without explicitly programming them…"/>
          <p:cNvSpPr txBox="1">
            <a:spLocks/>
          </p:cNvSpPr>
          <p:nvPr/>
        </p:nvSpPr>
        <p:spPr>
          <a:xfrm>
            <a:off x="519974" y="2260928"/>
            <a:ext cx="12241147" cy="577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/>
          <a:lstStyle>
            <a:lvl1pPr marL="266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711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155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600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044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489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933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378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822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A Pisa vorremmo collaborare al WP3: progetto e simulazione dell’ottica lineare integrata su silicio</a:t>
            </a:r>
          </a:p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Interesse anche per il WP1: integrazione del sistema e test</a:t>
            </a:r>
            <a:br>
              <a:rPr lang="it-IT" sz="3200" dirty="0" smtClean="0">
                <a:solidFill>
                  <a:schemeClr val="tx1"/>
                </a:solidFill>
              </a:rPr>
            </a:br>
            <a:r>
              <a:rPr lang="it-IT" sz="3200" dirty="0" smtClean="0">
                <a:solidFill>
                  <a:schemeClr val="tx1"/>
                </a:solidFill>
              </a:rPr>
              <a:t>	Qualche test a Pisa, principalmente a RM2</a:t>
            </a:r>
          </a:p>
        </p:txBody>
      </p:sp>
    </p:spTree>
    <p:extLst>
      <p:ext uri="{BB962C8B-B14F-4D97-AF65-F5344CB8AC3E}">
        <p14:creationId xmlns:p14="http://schemas.microsoft.com/office/powerpoint/2010/main" val="2105027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he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- Anagrafica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0" name="Giving computers the ability to learn without explicitly programming them…"/>
          <p:cNvSpPr txBox="1">
            <a:spLocks/>
          </p:cNvSpPr>
          <p:nvPr/>
        </p:nvSpPr>
        <p:spPr>
          <a:xfrm>
            <a:off x="571500" y="2107797"/>
            <a:ext cx="12241147" cy="7087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/>
          <a:lstStyle>
            <a:lvl1pPr marL="266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711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155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600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044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489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933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378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822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2800" dirty="0" smtClean="0">
                <a:solidFill>
                  <a:schemeClr val="tx1"/>
                </a:solidFill>
              </a:rPr>
              <a:t>G. </a:t>
            </a:r>
            <a:r>
              <a:rPr lang="it-IT" sz="2800" dirty="0" err="1" smtClean="0">
                <a:solidFill>
                  <a:schemeClr val="tx1"/>
                </a:solidFill>
              </a:rPr>
              <a:t>Magazzu</a:t>
            </a:r>
            <a:r>
              <a:rPr lang="it-IT" sz="2800" dirty="0">
                <a:solidFill>
                  <a:schemeClr val="tx1"/>
                </a:solidFill>
              </a:rPr>
              <a:t>	</a:t>
            </a:r>
            <a:r>
              <a:rPr lang="it-IT" sz="2800" dirty="0" smtClean="0">
                <a:solidFill>
                  <a:schemeClr val="tx1"/>
                </a:solidFill>
              </a:rPr>
              <a:t>		30% </a:t>
            </a:r>
          </a:p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2800" dirty="0" smtClean="0">
                <a:solidFill>
                  <a:schemeClr val="tx1"/>
                </a:solidFill>
              </a:rPr>
              <a:t>F. </a:t>
            </a:r>
            <a:r>
              <a:rPr lang="it-IT" sz="2800" dirty="0" smtClean="0">
                <a:solidFill>
                  <a:schemeClr val="tx1"/>
                </a:solidFill>
              </a:rPr>
              <a:t>Spinella</a:t>
            </a:r>
            <a:r>
              <a:rPr lang="it-IT" sz="2800" dirty="0" smtClean="0">
                <a:solidFill>
                  <a:schemeClr val="tx1"/>
                </a:solidFill>
              </a:rPr>
              <a:t>			</a:t>
            </a:r>
            <a:r>
              <a:rPr lang="it-IT" sz="2800" dirty="0" smtClean="0">
                <a:solidFill>
                  <a:schemeClr val="tx1"/>
                </a:solidFill>
              </a:rPr>
              <a:t>20</a:t>
            </a:r>
            <a:r>
              <a:rPr lang="it-IT" sz="2800" dirty="0" smtClean="0">
                <a:solidFill>
                  <a:schemeClr val="tx1"/>
                </a:solidFill>
              </a:rPr>
              <a:t>%</a:t>
            </a:r>
          </a:p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2800" dirty="0" smtClean="0">
                <a:solidFill>
                  <a:schemeClr val="tx1"/>
                </a:solidFill>
              </a:rPr>
              <a:t>S. Donati				10%</a:t>
            </a:r>
          </a:p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2800" dirty="0" smtClean="0">
                <a:solidFill>
                  <a:schemeClr val="tx1"/>
                </a:solidFill>
              </a:rPr>
              <a:t>E. </a:t>
            </a:r>
            <a:r>
              <a:rPr lang="it-IT" sz="2800" dirty="0" err="1" smtClean="0">
                <a:solidFill>
                  <a:schemeClr val="tx1"/>
                </a:solidFill>
              </a:rPr>
              <a:t>Pedreschi</a:t>
            </a:r>
            <a:r>
              <a:rPr lang="it-IT" sz="2800" dirty="0" smtClean="0">
                <a:solidFill>
                  <a:schemeClr val="tx1"/>
                </a:solidFill>
              </a:rPr>
              <a:t>			10%</a:t>
            </a:r>
          </a:p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2800" dirty="0" smtClean="0">
                <a:solidFill>
                  <a:schemeClr val="tx1"/>
                </a:solidFill>
              </a:rPr>
              <a:t>A. </a:t>
            </a:r>
            <a:r>
              <a:rPr lang="it-IT" sz="2800" dirty="0" err="1" smtClean="0">
                <a:solidFill>
                  <a:schemeClr val="tx1"/>
                </a:solidFill>
              </a:rPr>
              <a:t>Toncelli</a:t>
            </a:r>
            <a:r>
              <a:rPr lang="it-IT" sz="2800" dirty="0" smtClean="0">
                <a:solidFill>
                  <a:schemeClr val="tx1"/>
                </a:solidFill>
              </a:rPr>
              <a:t>			20%</a:t>
            </a:r>
          </a:p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2800" dirty="0" smtClean="0">
                <a:solidFill>
                  <a:schemeClr val="tx1"/>
                </a:solidFill>
              </a:rPr>
              <a:t>F. </a:t>
            </a:r>
            <a:r>
              <a:rPr lang="it-IT" sz="2800" dirty="0" err="1" smtClean="0">
                <a:solidFill>
                  <a:schemeClr val="tx1"/>
                </a:solidFill>
              </a:rPr>
              <a:t>Morsani</a:t>
            </a:r>
            <a:r>
              <a:rPr lang="it-IT" sz="2800" dirty="0" smtClean="0">
                <a:solidFill>
                  <a:schemeClr val="tx1"/>
                </a:solidFill>
              </a:rPr>
              <a:t>			</a:t>
            </a:r>
            <a:r>
              <a:rPr lang="it-IT" sz="2800" dirty="0">
                <a:solidFill>
                  <a:schemeClr val="tx1"/>
                </a:solidFill>
              </a:rPr>
              <a:t>5</a:t>
            </a:r>
            <a:r>
              <a:rPr lang="it-IT" sz="2800" dirty="0" smtClean="0">
                <a:solidFill>
                  <a:schemeClr val="tx1"/>
                </a:solidFill>
              </a:rPr>
              <a:t>%</a:t>
            </a:r>
            <a:endParaRPr lang="it-IT" sz="2800" dirty="0" smtClean="0">
              <a:solidFill>
                <a:schemeClr val="tx1"/>
              </a:solidFill>
            </a:endParaRPr>
          </a:p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2800" dirty="0" smtClean="0">
                <a:solidFill>
                  <a:srgbClr val="00B0F0"/>
                </a:solidFill>
              </a:rPr>
              <a:t>S. Cammarata		30%</a:t>
            </a:r>
          </a:p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2800" dirty="0" smtClean="0">
                <a:solidFill>
                  <a:srgbClr val="00B0F0"/>
                </a:solidFill>
              </a:rPr>
              <a:t>S. Saponara 		0%  (part. esterna)</a:t>
            </a:r>
          </a:p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2800" dirty="0" smtClean="0">
                <a:solidFill>
                  <a:srgbClr val="FF0000"/>
                </a:solidFill>
              </a:rPr>
              <a:t>C. </a:t>
            </a:r>
            <a:r>
              <a:rPr lang="it-IT" sz="2800" dirty="0" err="1" smtClean="0">
                <a:solidFill>
                  <a:srgbClr val="FF0000"/>
                </a:solidFill>
              </a:rPr>
              <a:t>Gabbanini</a:t>
            </a:r>
            <a:r>
              <a:rPr lang="it-IT" sz="2800" dirty="0" smtClean="0">
                <a:solidFill>
                  <a:srgbClr val="FF0000"/>
                </a:solidFill>
              </a:rPr>
              <a:t>		20 %</a:t>
            </a:r>
          </a:p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2800" dirty="0" smtClean="0">
                <a:solidFill>
                  <a:srgbClr val="FF0000"/>
                </a:solidFill>
              </a:rPr>
              <a:t>A. Fioretti			20%</a:t>
            </a:r>
          </a:p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endParaRPr lang="it-IT" sz="2800" dirty="0">
              <a:solidFill>
                <a:schemeClr val="tx1"/>
              </a:solidFill>
            </a:endParaRPr>
          </a:p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2800" dirty="0" smtClean="0">
                <a:solidFill>
                  <a:schemeClr val="tx1"/>
                </a:solidFill>
              </a:rPr>
              <a:t>Previsti fondi per un assegno su Pisa</a:t>
            </a:r>
          </a:p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2800" dirty="0" smtClean="0">
                <a:solidFill>
                  <a:schemeClr val="tx1"/>
                </a:solidFill>
              </a:rPr>
              <a:t>Durata call 3 anni</a:t>
            </a:r>
          </a:p>
        </p:txBody>
      </p:sp>
      <p:sp>
        <p:nvSpPr>
          <p:cNvPr id="2" name="Parentesi graffa chiusa 1"/>
          <p:cNvSpPr/>
          <p:nvPr/>
        </p:nvSpPr>
        <p:spPr>
          <a:xfrm>
            <a:off x="5262733" y="2197629"/>
            <a:ext cx="532852" cy="3170359"/>
          </a:xfrm>
          <a:prstGeom prst="rightBrace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886580" y="3352211"/>
            <a:ext cx="384400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INFN/</a:t>
            </a:r>
            <a:r>
              <a:rPr kumimoji="0" lang="it-IT" sz="4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Dip</a:t>
            </a:r>
            <a:r>
              <a:rPr kumimoji="0" lang="it-IT" sz="4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fisica.</a:t>
            </a: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" name="Parentesi graffa chiusa 4"/>
          <p:cNvSpPr/>
          <p:nvPr/>
        </p:nvSpPr>
        <p:spPr>
          <a:xfrm>
            <a:off x="7538866" y="5651298"/>
            <a:ext cx="269715" cy="1025796"/>
          </a:xfrm>
          <a:prstGeom prst="rightBrace">
            <a:avLst/>
          </a:prstGeom>
          <a:noFill/>
          <a:ln w="12700" cap="flat">
            <a:solidFill>
              <a:srgbClr val="00B0F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73355" y="5741272"/>
            <a:ext cx="2107949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err="1" smtClean="0">
                <a:solidFill>
                  <a:srgbClr val="00B0F0"/>
                </a:solidFill>
              </a:rPr>
              <a:t>Dip</a:t>
            </a:r>
            <a:r>
              <a:rPr lang="it-IT" dirty="0" smtClean="0">
                <a:solidFill>
                  <a:srgbClr val="00B0F0"/>
                </a:solidFill>
              </a:rPr>
              <a:t>. Ing.</a:t>
            </a: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sym typeface="Helvetica Neue Light"/>
            </a:endParaRPr>
          </a:p>
        </p:txBody>
      </p:sp>
      <p:sp>
        <p:nvSpPr>
          <p:cNvPr id="11" name="Parentesi graffa chiusa 10"/>
          <p:cNvSpPr/>
          <p:nvPr/>
        </p:nvSpPr>
        <p:spPr>
          <a:xfrm>
            <a:off x="5394301" y="6862823"/>
            <a:ext cx="269715" cy="1025796"/>
          </a:xfrm>
          <a:prstGeom prst="rightBrace">
            <a:avLst/>
          </a:prstGeom>
          <a:noFill/>
          <a:ln w="127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886580" y="7001259"/>
            <a:ext cx="2377254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smtClean="0">
                <a:solidFill>
                  <a:srgbClr val="FF0000"/>
                </a:solidFill>
              </a:rPr>
              <a:t>CNR INO</a:t>
            </a: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60070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he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- Richieste alla Sezione e budget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0" name="Giving computers the ability to learn without explicitly programming them…"/>
          <p:cNvSpPr txBox="1">
            <a:spLocks/>
          </p:cNvSpPr>
          <p:nvPr/>
        </p:nvSpPr>
        <p:spPr>
          <a:xfrm>
            <a:off x="519974" y="2260928"/>
            <a:ext cx="12241147" cy="577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/>
          <a:lstStyle>
            <a:lvl1pPr marL="266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711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155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600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044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489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933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378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822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 hangingPunct="1">
              <a:spcBef>
                <a:spcPts val="1200"/>
              </a:spcBef>
              <a:buSzTx/>
              <a:buNone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- </a:t>
            </a:r>
            <a:r>
              <a:rPr lang="it-IT" sz="3200" dirty="0" err="1" smtClean="0">
                <a:solidFill>
                  <a:srgbClr val="FF0000"/>
                </a:solidFill>
              </a:rPr>
              <a:t>Bonding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>
                <a:solidFill>
                  <a:srgbClr val="FF0000"/>
                </a:solidFill>
              </a:rPr>
              <a:t>dei prototipi in camera pulita </a:t>
            </a:r>
            <a:r>
              <a:rPr lang="it-IT" sz="3200" dirty="0" smtClean="0">
                <a:solidFill>
                  <a:schemeClr val="tx1"/>
                </a:solidFill>
              </a:rPr>
              <a:t>1w/y tecnico AT</a:t>
            </a:r>
          </a:p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rgbClr val="FF0000"/>
                </a:solidFill>
              </a:rPr>
              <a:t>Laboratorio</a:t>
            </a:r>
            <a:r>
              <a:rPr lang="it-IT" sz="3200" dirty="0" smtClean="0">
                <a:solidFill>
                  <a:schemeClr val="tx1"/>
                </a:solidFill>
              </a:rPr>
              <a:t>: la maggior parte dei test si faranno a RM2</a:t>
            </a:r>
            <a:br>
              <a:rPr lang="it-IT" sz="3200" dirty="0" smtClean="0">
                <a:solidFill>
                  <a:schemeClr val="tx1"/>
                </a:solidFill>
              </a:rPr>
            </a:br>
            <a:r>
              <a:rPr lang="it-IT" sz="3200" dirty="0" smtClean="0">
                <a:solidFill>
                  <a:schemeClr val="tx1"/>
                </a:solidFill>
              </a:rPr>
              <a:t>A Pisa potremo utilizzare il lab di Mu2e dove e’ presente</a:t>
            </a:r>
            <a:br>
              <a:rPr lang="it-IT" sz="3200" dirty="0" smtClean="0">
                <a:solidFill>
                  <a:schemeClr val="tx1"/>
                </a:solidFill>
              </a:rPr>
            </a:br>
            <a:r>
              <a:rPr lang="it-IT" sz="3200" dirty="0" smtClean="0">
                <a:solidFill>
                  <a:schemeClr val="tx1"/>
                </a:solidFill>
              </a:rPr>
              <a:t>un tavolo ottico</a:t>
            </a:r>
          </a:p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rgbClr val="FF0000"/>
                </a:solidFill>
              </a:rPr>
              <a:t>Simulazioni elettromagnetiche </a:t>
            </a:r>
            <a:r>
              <a:rPr lang="it-IT" sz="3200" dirty="0" smtClean="0">
                <a:solidFill>
                  <a:schemeClr val="tx1"/>
                </a:solidFill>
              </a:rPr>
              <a:t>richiedono molta CPU. PC molto potente </a:t>
            </a:r>
            <a:r>
              <a:rPr lang="it-IT" sz="3200" dirty="0" smtClean="0">
                <a:solidFill>
                  <a:schemeClr val="tx1"/>
                </a:solidFill>
              </a:rPr>
              <a:t>P9 </a:t>
            </a:r>
            <a:r>
              <a:rPr lang="it-IT" sz="3200" dirty="0" err="1" smtClean="0">
                <a:solidFill>
                  <a:schemeClr val="tx1"/>
                </a:solidFill>
              </a:rPr>
              <a:t>multicore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0.5 TB </a:t>
            </a:r>
            <a:r>
              <a:rPr lang="it-IT" sz="3200" dirty="0" smtClean="0">
                <a:solidFill>
                  <a:schemeClr val="tx1"/>
                </a:solidFill>
              </a:rPr>
              <a:t>RAM di </a:t>
            </a:r>
            <a:r>
              <a:rPr lang="it-IT" sz="3200" dirty="0" smtClean="0">
                <a:solidFill>
                  <a:schemeClr val="tx1"/>
                </a:solidFill>
              </a:rPr>
              <a:t>Mu2e ma potremmo valutare richiedere supporto su una farm di Sezione </a:t>
            </a:r>
            <a:endParaRPr lang="it-IT" sz="3200" dirty="0" smtClean="0">
              <a:solidFill>
                <a:schemeClr val="tx1"/>
              </a:solidFill>
            </a:endParaRPr>
          </a:p>
          <a:p>
            <a:pPr hangingPunct="1">
              <a:spcBef>
                <a:spcPts val="1200"/>
              </a:spcBef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rgbClr val="FF0000"/>
                </a:solidFill>
              </a:rPr>
              <a:t>Budget:</a:t>
            </a:r>
            <a:endParaRPr lang="it-IT" sz="3200" dirty="0" smtClean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29" y="6819003"/>
            <a:ext cx="10335111" cy="26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60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Wha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QUANTEP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403" name="Giving computers the ability to learn without explicitly programming them…"/>
          <p:cNvSpPr txBox="1">
            <a:spLocks noGrp="1"/>
          </p:cNvSpPr>
          <p:nvPr>
            <p:ph type="body" idx="1"/>
          </p:nvPr>
        </p:nvSpPr>
        <p:spPr>
          <a:xfrm>
            <a:off x="381826" y="2232333"/>
            <a:ext cx="12241147" cy="6892716"/>
          </a:xfrm>
          <a:prstGeom prst="rect">
            <a:avLst/>
          </a:prstGeom>
        </p:spPr>
        <p:txBody>
          <a:bodyPr/>
          <a:lstStyle/>
          <a:p>
            <a:pPr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In risposta alla Call tematica di Gr V sullo sviluppo di tecnologie quantistiche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(valutazione entro settembre)</a:t>
            </a:r>
          </a:p>
          <a:p>
            <a:pPr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Responsabile nazionale Andrea </a:t>
            </a:r>
            <a:r>
              <a:rPr lang="it-IT" sz="3200" dirty="0" err="1" smtClean="0">
                <a:solidFill>
                  <a:schemeClr val="tx1"/>
                </a:solidFill>
              </a:rPr>
              <a:t>Salamon</a:t>
            </a:r>
            <a:r>
              <a:rPr lang="it-IT" sz="3200" dirty="0" smtClean="0">
                <a:solidFill>
                  <a:schemeClr val="tx1"/>
                </a:solidFill>
              </a:rPr>
              <a:t> (Roma 2)</a:t>
            </a:r>
          </a:p>
          <a:p>
            <a:pPr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8 Sezioni coinvolte: LNL,MI,PG,PV,RM2,SA,TO </a:t>
            </a:r>
          </a:p>
          <a:p>
            <a:pPr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20 FTE/y circa, budget </a:t>
            </a:r>
            <a:r>
              <a:rPr lang="it-IT" sz="3200" dirty="0">
                <a:solidFill>
                  <a:schemeClr val="tx1"/>
                </a:solidFill>
              </a:rPr>
              <a:t>~ 1 M</a:t>
            </a:r>
            <a:r>
              <a:rPr lang="it-IT" sz="3200" dirty="0" smtClean="0">
                <a:solidFill>
                  <a:schemeClr val="tx1"/>
                </a:solidFill>
              </a:rPr>
              <a:t>€</a:t>
            </a:r>
          </a:p>
          <a:p>
            <a:pPr rtl="0"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rgbClr val="00B050"/>
                </a:solidFill>
              </a:rPr>
              <a:t>Goal</a:t>
            </a:r>
            <a:r>
              <a:rPr lang="it-IT" sz="3200" dirty="0" smtClean="0">
                <a:solidFill>
                  <a:schemeClr val="tx1"/>
                </a:solidFill>
              </a:rPr>
              <a:t>: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Sviluppo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di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circuiti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integrati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fotonici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operanti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in regime di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singolo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fotone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per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algoritmi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di quantum computing,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integrazione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su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silicio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di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rivelatori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e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sorgenti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di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singolo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fotone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e di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circuiti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per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il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controllo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della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Arial Unicode MS"/>
              </a:rPr>
              <a:t>polarizzazione</a:t>
            </a:r>
            <a:r>
              <a:rPr lang="en-US" altLang="en-US" sz="3200" dirty="0">
                <a:solidFill>
                  <a:schemeClr val="tx1"/>
                </a:solidFill>
                <a:latin typeface="Arial Unicode MS"/>
              </a:rPr>
              <a:t> </a:t>
            </a:r>
            <a:endParaRPr lang="en-US" altLang="en-US" sz="6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SzTx/>
              <a:buFontTx/>
              <a:buChar char="-"/>
              <a:defRPr>
                <a:solidFill>
                  <a:srgbClr val="FF2600"/>
                </a:solidFill>
              </a:defRPr>
            </a:pPr>
            <a:endParaRPr lang="it-IT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In HE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Stato dell’arte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" name="Giving computers the ability to learn without explicitly programming them…"/>
          <p:cNvSpPr txBox="1">
            <a:spLocks noGrp="1"/>
          </p:cNvSpPr>
          <p:nvPr>
            <p:ph type="body" idx="1"/>
          </p:nvPr>
        </p:nvSpPr>
        <p:spPr>
          <a:xfrm>
            <a:off x="339067" y="2151289"/>
            <a:ext cx="12241147" cy="6892716"/>
          </a:xfrm>
          <a:prstGeom prst="rect">
            <a:avLst/>
          </a:prstGeom>
        </p:spPr>
        <p:txBody>
          <a:bodyPr wrap="square"/>
          <a:lstStyle/>
          <a:p>
            <a:pPr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Vari progetti INFN nell’ ambito della </a:t>
            </a:r>
            <a:r>
              <a:rPr lang="it-IT" sz="3200" dirty="0" err="1" smtClean="0">
                <a:solidFill>
                  <a:schemeClr val="tx1"/>
                </a:solidFill>
              </a:rPr>
              <a:t>silicon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</a:rPr>
              <a:t>photonics</a:t>
            </a:r>
            <a:r>
              <a:rPr lang="it-IT" sz="3200" dirty="0" smtClean="0">
                <a:solidFill>
                  <a:schemeClr val="tx1"/>
                </a:solidFill>
              </a:rPr>
              <a:t> su </a:t>
            </a:r>
            <a:r>
              <a:rPr lang="it-IT" sz="3200" dirty="0" err="1" smtClean="0">
                <a:solidFill>
                  <a:srgbClr val="FF0000"/>
                </a:solidFill>
              </a:rPr>
              <a:t>S</a:t>
            </a:r>
            <a:r>
              <a:rPr lang="it-IT" sz="3200" dirty="0" err="1" smtClean="0">
                <a:solidFill>
                  <a:schemeClr val="tx1"/>
                </a:solidFill>
              </a:rPr>
              <a:t>ilicon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rgbClr val="FF0000"/>
                </a:solidFill>
              </a:rPr>
              <a:t>O</a:t>
            </a:r>
            <a:r>
              <a:rPr lang="it-IT" sz="3200" dirty="0" smtClean="0">
                <a:solidFill>
                  <a:schemeClr val="tx1"/>
                </a:solidFill>
              </a:rPr>
              <a:t>n </a:t>
            </a:r>
            <a:r>
              <a:rPr lang="it-IT" sz="3200" dirty="0" err="1" smtClean="0">
                <a:solidFill>
                  <a:srgbClr val="FF0000"/>
                </a:solidFill>
              </a:rPr>
              <a:t>I</a:t>
            </a:r>
            <a:r>
              <a:rPr lang="it-IT" sz="3200" dirty="0" err="1" smtClean="0">
                <a:solidFill>
                  <a:schemeClr val="tx1"/>
                </a:solidFill>
              </a:rPr>
              <a:t>nsulator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(QUICHE, SPE, Phos4Brain, … ) -&gt; applicazioni non QC o non single </a:t>
            </a:r>
            <a:r>
              <a:rPr lang="it-IT" sz="3200" dirty="0" err="1" smtClean="0">
                <a:solidFill>
                  <a:schemeClr val="tx1"/>
                </a:solidFill>
              </a:rPr>
              <a:t>photon</a:t>
            </a:r>
            <a:r>
              <a:rPr lang="it-IT" sz="3200" dirty="0" smtClean="0">
                <a:solidFill>
                  <a:schemeClr val="tx1"/>
                </a:solidFill>
              </a:rPr>
              <a:t> o senza sorgenti/rivelatori integrati.</a:t>
            </a:r>
          </a:p>
          <a:p>
            <a:pPr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Progetti INFN (</a:t>
            </a:r>
            <a:r>
              <a:rPr lang="it-IT" sz="3200" dirty="0" err="1" smtClean="0">
                <a:solidFill>
                  <a:schemeClr val="tx1"/>
                </a:solidFill>
              </a:rPr>
              <a:t>piu’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</a:rPr>
              <a:t>Univ</a:t>
            </a:r>
            <a:r>
              <a:rPr lang="it-IT" sz="3200" dirty="0" smtClean="0">
                <a:solidFill>
                  <a:schemeClr val="tx1"/>
                </a:solidFill>
              </a:rPr>
              <a:t>.)  nell’ambito del quantum </a:t>
            </a:r>
            <a:r>
              <a:rPr lang="it-IT" sz="3200" dirty="0" err="1" smtClean="0">
                <a:solidFill>
                  <a:schemeClr val="tx1"/>
                </a:solidFill>
              </a:rPr>
              <a:t>computing</a:t>
            </a:r>
            <a:r>
              <a:rPr lang="it-IT" sz="3200" dirty="0" smtClean="0">
                <a:solidFill>
                  <a:schemeClr val="tx1"/>
                </a:solidFill>
              </a:rPr>
              <a:t>, anche con fotoni singoli, ma basati su banchi ottici</a:t>
            </a:r>
          </a:p>
          <a:p>
            <a:pPr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Proposta vuole integrare le due attività, sviluppando un circuito ottico su substrato di SOI per uso in condizioni di single </a:t>
            </a:r>
            <a:r>
              <a:rPr lang="it-IT" sz="3200" dirty="0" err="1" smtClean="0">
                <a:solidFill>
                  <a:schemeClr val="tx1"/>
                </a:solidFill>
              </a:rPr>
              <a:t>photon</a:t>
            </a:r>
            <a:r>
              <a:rPr lang="it-IT" sz="3200" dirty="0" smtClean="0">
                <a:solidFill>
                  <a:schemeClr val="tx1"/>
                </a:solidFill>
              </a:rPr>
              <a:t> e che permetta di sperimentare con gate quantistici (c-</a:t>
            </a:r>
            <a:r>
              <a:rPr lang="it-IT" sz="3200" dirty="0" err="1" smtClean="0">
                <a:solidFill>
                  <a:schemeClr val="tx1"/>
                </a:solidFill>
              </a:rPr>
              <a:t>not</a:t>
            </a:r>
            <a:r>
              <a:rPr lang="it-IT" sz="3200" dirty="0" smtClean="0">
                <a:solidFill>
                  <a:schemeClr val="tx1"/>
                </a:solidFill>
              </a:rPr>
              <a:t>) e con sorgente e rivelatore integrati.</a:t>
            </a:r>
            <a:endParaRPr lang="it-IT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In HE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Fotonica su SOI (</a:t>
            </a:r>
            <a:r>
              <a:rPr lang="it-IT" dirty="0" err="1" smtClean="0">
                <a:solidFill>
                  <a:srgbClr val="FF0000"/>
                </a:solidFill>
              </a:rPr>
              <a:t>Silicon</a:t>
            </a:r>
            <a:r>
              <a:rPr lang="it-IT" dirty="0" smtClean="0">
                <a:solidFill>
                  <a:srgbClr val="FF0000"/>
                </a:solidFill>
              </a:rPr>
              <a:t> On </a:t>
            </a:r>
            <a:r>
              <a:rPr lang="it-IT" dirty="0" err="1" smtClean="0">
                <a:solidFill>
                  <a:srgbClr val="FF0000"/>
                </a:solidFill>
              </a:rPr>
              <a:t>Insulator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6" name="Giving computers the ability to learn without explicitly programming them…"/>
          <p:cNvSpPr txBox="1">
            <a:spLocks noGrp="1"/>
          </p:cNvSpPr>
          <p:nvPr>
            <p:ph type="body" idx="1"/>
          </p:nvPr>
        </p:nvSpPr>
        <p:spPr>
          <a:xfrm>
            <a:off x="152939" y="8189391"/>
            <a:ext cx="11706015" cy="1005409"/>
          </a:xfrm>
          <a:prstGeom prst="rect">
            <a:avLst/>
          </a:prstGeom>
        </p:spPr>
        <p:txBody>
          <a:bodyPr wrap="square"/>
          <a:lstStyle/>
          <a:p>
            <a:pPr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E’ possibile integrare vari componenti ottici e/o anche elettrici CMOS compatibili</a:t>
            </a:r>
            <a:endParaRPr lang="it-IT" sz="3200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069260" y="2059191"/>
            <a:ext cx="3200400" cy="227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8886" t="25995" r="14443" b="25109"/>
          <a:stretch>
            <a:fillRect/>
          </a:stretch>
        </p:blipFill>
        <p:spPr>
          <a:xfrm>
            <a:off x="1803983" y="5089432"/>
            <a:ext cx="7772400" cy="30999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iving computers the ability to learn without explicitly programming them…"/>
          <p:cNvSpPr txBox="1">
            <a:spLocks/>
          </p:cNvSpPr>
          <p:nvPr/>
        </p:nvSpPr>
        <p:spPr>
          <a:xfrm>
            <a:off x="491467" y="2290532"/>
            <a:ext cx="6324870" cy="1526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/>
          <a:lstStyle>
            <a:lvl1pPr marL="266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711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155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600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044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489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933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378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822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Il Silicio e’ un ottimo materiale per la trasmissione della luce, alto indice di rifrazione ( &gt; 3.5) e bassa attenuazione (alle giuste lunghezze d’onda)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9282147" y="3190532"/>
            <a:ext cx="592057" cy="1506458"/>
          </a:xfrm>
          <a:prstGeom prst="ellipse">
            <a:avLst/>
          </a:prstGeom>
          <a:noFill/>
          <a:ln w="698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134976" y="4690971"/>
            <a:ext cx="116538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 Light"/>
              </a:rPr>
              <a:t>Λ</a:t>
            </a:r>
            <a:r>
              <a:rPr kumimoji="0" lang="it-IT" sz="1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 Light"/>
              </a:rPr>
              <a:t>= 1550 nm</a:t>
            </a:r>
            <a:br>
              <a:rPr kumimoji="0" lang="it-IT" sz="1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 Light"/>
              </a:rPr>
            </a:br>
            <a:r>
              <a:rPr kumimoji="0" lang="it-IT" sz="1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 Light"/>
              </a:rPr>
              <a:t>standard </a:t>
            </a:r>
            <a:br>
              <a:rPr kumimoji="0" lang="it-IT" sz="1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 Light"/>
              </a:rPr>
            </a:br>
            <a:r>
              <a:rPr kumimoji="0" lang="it-IT" sz="16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 Light"/>
              </a:rPr>
              <a:t>telcom</a:t>
            </a:r>
            <a:r>
              <a:rPr kumimoji="0" lang="it-IT" sz="1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 Light"/>
              </a:rPr>
              <a:t>.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Neue Light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9768950" y="4631206"/>
            <a:ext cx="282872" cy="263136"/>
          </a:xfrm>
          <a:prstGeom prst="straightConnector1">
            <a:avLst/>
          </a:prstGeom>
          <a:noFill/>
          <a:ln w="444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96838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In HE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Fotonica su SOI 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6" name="Giving computers the ability to learn without explicitly programming them…"/>
          <p:cNvSpPr txBox="1">
            <a:spLocks noGrp="1"/>
          </p:cNvSpPr>
          <p:nvPr>
            <p:ph type="body" idx="1"/>
          </p:nvPr>
        </p:nvSpPr>
        <p:spPr>
          <a:xfrm>
            <a:off x="498089" y="6054419"/>
            <a:ext cx="11706015" cy="1005409"/>
          </a:xfrm>
          <a:prstGeom prst="rect">
            <a:avLst/>
          </a:prstGeom>
        </p:spPr>
        <p:txBody>
          <a:bodyPr wrap="square"/>
          <a:lstStyle/>
          <a:p>
            <a:pPr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Tools: </a:t>
            </a:r>
            <a:r>
              <a:rPr lang="it-IT" sz="3200" dirty="0" err="1" smtClean="0">
                <a:solidFill>
                  <a:schemeClr val="tx1"/>
                </a:solidFill>
              </a:rPr>
              <a:t>Cadence</a:t>
            </a:r>
            <a:r>
              <a:rPr lang="it-IT" sz="3200" dirty="0" smtClean="0">
                <a:solidFill>
                  <a:schemeClr val="tx1"/>
                </a:solidFill>
              </a:rPr>
              <a:t> + </a:t>
            </a:r>
            <a:r>
              <a:rPr lang="it-IT" sz="3200" dirty="0" err="1" smtClean="0">
                <a:solidFill>
                  <a:schemeClr val="tx1"/>
                </a:solidFill>
              </a:rPr>
              <a:t>Lumerical</a:t>
            </a:r>
            <a:endParaRPr lang="it-IT" sz="3200" dirty="0" smtClean="0">
              <a:solidFill>
                <a:schemeClr val="tx1"/>
              </a:solidFill>
            </a:endParaRPr>
          </a:p>
          <a:p>
            <a:pPr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</a:rPr>
              <a:t>Cadence</a:t>
            </a:r>
            <a:r>
              <a:rPr lang="it-IT" sz="3200" dirty="0" smtClean="0">
                <a:solidFill>
                  <a:schemeClr val="tx1"/>
                </a:solidFill>
              </a:rPr>
              <a:t> non </a:t>
            </a:r>
            <a:r>
              <a:rPr lang="it-IT" sz="3200" dirty="0" err="1" smtClean="0">
                <a:solidFill>
                  <a:schemeClr val="tx1"/>
                </a:solidFill>
              </a:rPr>
              <a:t>piu’</a:t>
            </a:r>
            <a:r>
              <a:rPr lang="it-IT" sz="3200" dirty="0" smtClean="0">
                <a:solidFill>
                  <a:schemeClr val="tx1"/>
                </a:solidFill>
              </a:rPr>
              <a:t> disponibile</a:t>
            </a:r>
          </a:p>
          <a:p>
            <a:pPr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IPKISS + </a:t>
            </a:r>
            <a:r>
              <a:rPr lang="it-IT" sz="3200" dirty="0" err="1" smtClean="0">
                <a:solidFill>
                  <a:schemeClr val="tx1"/>
                </a:solidFill>
              </a:rPr>
              <a:t>TexEDA</a:t>
            </a:r>
            <a:r>
              <a:rPr lang="it-IT" sz="3200" dirty="0" smtClean="0">
                <a:solidFill>
                  <a:schemeClr val="tx1"/>
                </a:solidFill>
              </a:rPr>
              <a:t> + </a:t>
            </a:r>
            <a:r>
              <a:rPr lang="it-IT" sz="3200" dirty="0" err="1" smtClean="0">
                <a:solidFill>
                  <a:schemeClr val="tx1"/>
                </a:solidFill>
              </a:rPr>
              <a:t>Lumerical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8" name="Giving computers the ability to learn without explicitly programming them…"/>
          <p:cNvSpPr txBox="1">
            <a:spLocks/>
          </p:cNvSpPr>
          <p:nvPr/>
        </p:nvSpPr>
        <p:spPr>
          <a:xfrm>
            <a:off x="669254" y="2111035"/>
            <a:ext cx="5889598" cy="1526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/>
          <a:lstStyle>
            <a:lvl1pPr marL="266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711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155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600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044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489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933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378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822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IC fotonici realizzati nel precedente progetto SPE con </a:t>
            </a:r>
            <a:r>
              <a:rPr lang="it-IT" sz="3200" dirty="0" smtClean="0">
                <a:solidFill>
                  <a:schemeClr val="tx1"/>
                </a:solidFill>
              </a:rPr>
              <a:t>IHP SG25PIC </a:t>
            </a:r>
            <a:r>
              <a:rPr lang="it-IT" sz="3200" dirty="0" smtClean="0">
                <a:solidFill>
                  <a:schemeClr val="tx1"/>
                </a:solidFill>
              </a:rPr>
              <a:t>(interferometro Mach-</a:t>
            </a:r>
            <a:r>
              <a:rPr lang="it-IT" sz="3200" dirty="0" err="1" smtClean="0">
                <a:solidFill>
                  <a:schemeClr val="tx1"/>
                </a:solidFill>
              </a:rPr>
              <a:t>Zender</a:t>
            </a:r>
            <a:r>
              <a:rPr lang="it-IT" sz="3200" dirty="0" smtClean="0">
                <a:solidFill>
                  <a:schemeClr val="tx1"/>
                </a:solidFill>
              </a:rPr>
              <a:t>)</a:t>
            </a:r>
            <a:endParaRPr lang="it-IT" sz="3200" dirty="0">
              <a:solidFill>
                <a:schemeClr val="tx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t="36960" b="37726"/>
          <a:stretch>
            <a:fillRect/>
          </a:stretch>
        </p:blipFill>
        <p:spPr>
          <a:xfrm>
            <a:off x="571500" y="4379910"/>
            <a:ext cx="5491456" cy="796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0129" r="33202" b="20838"/>
          <a:stretch>
            <a:fillRect/>
          </a:stretch>
        </p:blipFill>
        <p:spPr>
          <a:xfrm>
            <a:off x="7325392" y="2111035"/>
            <a:ext cx="1982392" cy="22222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iving computers the ability to learn without explicitly programming them…"/>
          <p:cNvSpPr txBox="1">
            <a:spLocks/>
          </p:cNvSpPr>
          <p:nvPr/>
        </p:nvSpPr>
        <p:spPr>
          <a:xfrm>
            <a:off x="9650159" y="2250552"/>
            <a:ext cx="3354641" cy="1526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/>
          <a:lstStyle>
            <a:lvl1pPr marL="266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711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155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600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044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489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933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378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822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 hangingPunct="1">
              <a:buSzTx/>
              <a:buNone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Fibre I/O accoppiate con</a:t>
            </a:r>
            <a:br>
              <a:rPr lang="it-IT" sz="3200" dirty="0" smtClean="0">
                <a:solidFill>
                  <a:schemeClr val="tx1"/>
                </a:solidFill>
              </a:rPr>
            </a:br>
            <a:r>
              <a:rPr lang="it-IT" sz="3200" dirty="0" smtClean="0">
                <a:solidFill>
                  <a:schemeClr val="tx1"/>
                </a:solidFill>
              </a:rPr>
              <a:t>reticolo di </a:t>
            </a:r>
            <a:r>
              <a:rPr lang="it-IT" sz="3200" dirty="0" err="1" smtClean="0">
                <a:solidFill>
                  <a:schemeClr val="tx1"/>
                </a:solidFill>
              </a:rPr>
              <a:t>Bragg</a:t>
            </a:r>
            <a:endParaRPr lang="it-IT" sz="3200" dirty="0" smtClean="0">
              <a:solidFill>
                <a:schemeClr val="tx1"/>
              </a:solidFill>
            </a:endParaRPr>
          </a:p>
        </p:txBody>
      </p:sp>
      <p:sp>
        <p:nvSpPr>
          <p:cNvPr id="14" name="Giving computers the ability to learn without explicitly programming them…"/>
          <p:cNvSpPr txBox="1">
            <a:spLocks/>
          </p:cNvSpPr>
          <p:nvPr/>
        </p:nvSpPr>
        <p:spPr>
          <a:xfrm>
            <a:off x="9538325" y="4402935"/>
            <a:ext cx="3354641" cy="1526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/>
          <a:lstStyle>
            <a:lvl1pPr marL="266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711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155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600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044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489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933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378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822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 hangingPunct="1">
              <a:buSzTx/>
              <a:buNone/>
              <a:defRPr>
                <a:solidFill>
                  <a:srgbClr val="FF2600"/>
                </a:solidFill>
              </a:defRPr>
            </a:pPr>
            <a:r>
              <a:rPr lang="it-IT" sz="3200" dirty="0" err="1" smtClean="0">
                <a:solidFill>
                  <a:schemeClr val="tx1"/>
                </a:solidFill>
              </a:rPr>
              <a:t>Beam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</a:rPr>
              <a:t>splitter</a:t>
            </a:r>
            <a:r>
              <a:rPr lang="it-IT" sz="3200" dirty="0">
                <a:solidFill>
                  <a:schemeClr val="tx1"/>
                </a:solidFill>
              </a:rPr>
              <a:t/>
            </a:r>
            <a:br>
              <a:rPr lang="it-IT" sz="3200" dirty="0">
                <a:solidFill>
                  <a:schemeClr val="tx1"/>
                </a:solidFill>
              </a:rPr>
            </a:br>
            <a:r>
              <a:rPr lang="it-IT" sz="3200" dirty="0" smtClean="0">
                <a:solidFill>
                  <a:schemeClr val="tx1"/>
                </a:solidFill>
              </a:rPr>
              <a:t>simmetrico 50%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37942" y="6071277"/>
            <a:ext cx="2343424" cy="16450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iving computers the ability to learn without explicitly programming them…"/>
          <p:cNvSpPr txBox="1">
            <a:spLocks/>
          </p:cNvSpPr>
          <p:nvPr/>
        </p:nvSpPr>
        <p:spPr>
          <a:xfrm>
            <a:off x="9538324" y="6027544"/>
            <a:ext cx="3354641" cy="1526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/>
          <a:lstStyle>
            <a:lvl1pPr marL="266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711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155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600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044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489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933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378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822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 hangingPunct="1">
              <a:buSzTx/>
              <a:buNone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Sfasatore</a:t>
            </a:r>
            <a:br>
              <a:rPr lang="it-IT" sz="3200" dirty="0" smtClean="0">
                <a:solidFill>
                  <a:schemeClr val="tx1"/>
                </a:solidFill>
              </a:rPr>
            </a:br>
            <a:r>
              <a:rPr lang="it-IT" sz="3200" dirty="0" smtClean="0">
                <a:solidFill>
                  <a:schemeClr val="tx1"/>
                </a:solidFill>
              </a:rPr>
              <a:t>termo ottico</a:t>
            </a:r>
          </a:p>
        </p:txBody>
      </p:sp>
      <p:cxnSp>
        <p:nvCxnSpPr>
          <p:cNvPr id="3" name="Connettore diritto 2"/>
          <p:cNvCxnSpPr/>
          <p:nvPr/>
        </p:nvCxnSpPr>
        <p:spPr>
          <a:xfrm>
            <a:off x="768427" y="5701458"/>
            <a:ext cx="5848213" cy="3998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ttore diritto 16"/>
          <p:cNvCxnSpPr/>
          <p:nvPr/>
        </p:nvCxnSpPr>
        <p:spPr>
          <a:xfrm flipH="1" flipV="1">
            <a:off x="6602213" y="5741438"/>
            <a:ext cx="28855" cy="3673849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t="27078" b="32757"/>
          <a:stretch>
            <a:fillRect/>
          </a:stretch>
        </p:blipFill>
        <p:spPr>
          <a:xfrm>
            <a:off x="6691069" y="7883709"/>
            <a:ext cx="4590360" cy="94212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iving computers the ability to learn without explicitly programming them…"/>
          <p:cNvSpPr txBox="1">
            <a:spLocks/>
          </p:cNvSpPr>
          <p:nvPr/>
        </p:nvSpPr>
        <p:spPr>
          <a:xfrm>
            <a:off x="6986298" y="8921822"/>
            <a:ext cx="3354641" cy="850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/>
          <a:lstStyle>
            <a:lvl1pPr marL="266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711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155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600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044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489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933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378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822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 hangingPunct="1">
              <a:buSzTx/>
              <a:buNone/>
              <a:defRPr>
                <a:solidFill>
                  <a:srgbClr val="FF2600"/>
                </a:solidFill>
              </a:defRPr>
            </a:pPr>
            <a:r>
              <a:rPr lang="it-IT" sz="3200" dirty="0" err="1" smtClean="0">
                <a:solidFill>
                  <a:schemeClr val="tx1"/>
                </a:solidFill>
              </a:rPr>
              <a:t>Simul</a:t>
            </a:r>
            <a:r>
              <a:rPr lang="it-IT" sz="3200" dirty="0" smtClean="0">
                <a:solidFill>
                  <a:schemeClr val="tx1"/>
                </a:solidFill>
              </a:rPr>
              <a:t>. </a:t>
            </a:r>
            <a:r>
              <a:rPr lang="it-IT" sz="3200" dirty="0" err="1" smtClean="0">
                <a:solidFill>
                  <a:schemeClr val="tx1"/>
                </a:solidFill>
              </a:rPr>
              <a:t>Lumerical</a:t>
            </a:r>
            <a:endParaRPr lang="it-IT" sz="3200" dirty="0" smtClean="0">
              <a:solidFill>
                <a:schemeClr val="tx1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942" y="4537184"/>
            <a:ext cx="2343424" cy="13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00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In HE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Quantum Computing con ottica lineare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1319722" y="2220213"/>
            <a:ext cx="9071640" cy="7377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266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711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155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600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044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489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933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378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822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en-US" sz="2400" dirty="0" smtClean="0">
                <a:solidFill>
                  <a:schemeClr val="tx1"/>
                </a:solidFill>
              </a:rPr>
              <a:t>[1982] R. P. Feynman </a:t>
            </a:r>
            <a:r>
              <a:rPr lang="en-US" sz="2400" dirty="0" err="1" smtClean="0">
                <a:solidFill>
                  <a:schemeClr val="tx1"/>
                </a:solidFill>
              </a:rPr>
              <a:t>suggerisce</a:t>
            </a:r>
            <a:r>
              <a:rPr lang="en-US" sz="2400" dirty="0" smtClean="0">
                <a:solidFill>
                  <a:schemeClr val="tx1"/>
                </a:solidFill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</a:rPr>
              <a:t>costruire</a:t>
            </a:r>
            <a:r>
              <a:rPr lang="en-US" sz="2400" dirty="0" smtClean="0">
                <a:solidFill>
                  <a:schemeClr val="tx1"/>
                </a:solidFill>
              </a:rPr>
              <a:t> un computer </a:t>
            </a:r>
            <a:r>
              <a:rPr lang="en-US" sz="2400" dirty="0" err="1" smtClean="0">
                <a:solidFill>
                  <a:schemeClr val="tx1"/>
                </a:solidFill>
              </a:rPr>
              <a:t>basato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sulla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manipolazione</a:t>
            </a:r>
            <a:r>
              <a:rPr lang="en-US" sz="2400" dirty="0" smtClean="0">
                <a:solidFill>
                  <a:schemeClr val="tx1"/>
                </a:solidFill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</a:rPr>
              <a:t>funzioni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d’onda</a:t>
            </a:r>
            <a:r>
              <a:rPr lang="en-US" sz="2400" dirty="0" smtClean="0">
                <a:solidFill>
                  <a:schemeClr val="tx1"/>
                </a:solidFill>
              </a:rPr>
              <a:t> per </a:t>
            </a:r>
            <a:r>
              <a:rPr lang="en-US" sz="2400" dirty="0" err="1" smtClean="0">
                <a:solidFill>
                  <a:schemeClr val="tx1"/>
                </a:solidFill>
              </a:rPr>
              <a:t>poter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simulare</a:t>
            </a:r>
            <a:r>
              <a:rPr lang="en-US" sz="2400" dirty="0" smtClean="0">
                <a:solidFill>
                  <a:schemeClr val="tx1"/>
                </a:solidFill>
              </a:rPr>
              <a:t> la </a:t>
            </a:r>
            <a:r>
              <a:rPr lang="en-US" sz="2400" dirty="0" err="1" smtClean="0">
                <a:solidFill>
                  <a:schemeClr val="tx1"/>
                </a:solidFill>
              </a:rPr>
              <a:t>natura</a:t>
            </a:r>
            <a:r>
              <a:rPr lang="en-US" sz="2400" dirty="0" smtClean="0">
                <a:solidFill>
                  <a:schemeClr val="tx1"/>
                </a:solidFill>
              </a:rPr>
              <a:t> con un </a:t>
            </a:r>
            <a:r>
              <a:rPr lang="en-US" sz="2400" dirty="0" err="1" smtClean="0">
                <a:solidFill>
                  <a:schemeClr val="tx1"/>
                </a:solidFill>
              </a:rPr>
              <a:t>calcolatore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quantistico</a:t>
            </a:r>
            <a:endParaRPr lang="en-US" sz="2400" dirty="0" smtClean="0">
              <a:solidFill>
                <a:schemeClr val="tx1"/>
              </a:solidFill>
            </a:endParaRPr>
          </a:p>
          <a:p>
            <a:pPr hangingPunct="1"/>
            <a:r>
              <a:rPr lang="en-US" sz="2400" dirty="0" smtClean="0">
                <a:solidFill>
                  <a:schemeClr val="tx1"/>
                </a:solidFill>
              </a:rPr>
              <a:t>[1994] P. W. Shor propone un </a:t>
            </a:r>
            <a:r>
              <a:rPr lang="en-US" sz="2400" dirty="0" err="1" smtClean="0">
                <a:solidFill>
                  <a:schemeClr val="tx1"/>
                </a:solidFill>
              </a:rPr>
              <a:t>algoritmo</a:t>
            </a:r>
            <a:r>
              <a:rPr lang="en-US" sz="2400" dirty="0" smtClean="0">
                <a:solidFill>
                  <a:schemeClr val="tx1"/>
                </a:solidFill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</a:rPr>
              <a:t>fattorizzazione</a:t>
            </a:r>
            <a:r>
              <a:rPr lang="en-US" sz="2400" dirty="0" smtClean="0">
                <a:solidFill>
                  <a:schemeClr val="tx1"/>
                </a:solidFill>
              </a:rPr>
              <a:t> di numeri </a:t>
            </a:r>
            <a:r>
              <a:rPr lang="en-US" sz="2400" dirty="0" err="1" smtClean="0">
                <a:solidFill>
                  <a:schemeClr val="tx1"/>
                </a:solidFill>
              </a:rPr>
              <a:t>interi</a:t>
            </a:r>
            <a:r>
              <a:rPr lang="en-US" sz="2400" dirty="0" smtClean="0">
                <a:solidFill>
                  <a:schemeClr val="tx1"/>
                </a:solidFill>
              </a:rPr>
              <a:t> in numeri </a:t>
            </a:r>
            <a:r>
              <a:rPr lang="en-US" sz="2400" dirty="0" err="1" smtClean="0">
                <a:solidFill>
                  <a:schemeClr val="tx1"/>
                </a:solidFill>
              </a:rPr>
              <a:t>primi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operante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</a:t>
            </a:r>
            <a:r>
              <a:rPr lang="en-US" sz="2400" dirty="0" smtClean="0">
                <a:solidFill>
                  <a:schemeClr val="tx1"/>
                </a:solidFill>
              </a:rPr>
              <a:t> un computer </a:t>
            </a:r>
            <a:r>
              <a:rPr lang="en-US" sz="2400" dirty="0" err="1" smtClean="0">
                <a:solidFill>
                  <a:schemeClr val="tx1"/>
                </a:solidFill>
              </a:rPr>
              <a:t>quantistico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più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efficiente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dell’analogo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classico</a:t>
            </a:r>
            <a:endParaRPr lang="en-US" sz="2400" dirty="0" smtClean="0">
              <a:solidFill>
                <a:schemeClr val="tx1"/>
              </a:solidFill>
            </a:endParaRPr>
          </a:p>
          <a:p>
            <a:pPr hangingPunct="1"/>
            <a:r>
              <a:rPr lang="en-US" sz="2400" dirty="0" smtClean="0">
                <a:solidFill>
                  <a:schemeClr val="tx1"/>
                </a:solidFill>
              </a:rPr>
              <a:t>[2001] </a:t>
            </a:r>
            <a:r>
              <a:rPr lang="en-US" sz="2400" dirty="0" err="1" smtClean="0">
                <a:solidFill>
                  <a:schemeClr val="tx1"/>
                </a:solidFill>
              </a:rPr>
              <a:t>Knill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Laflamme</a:t>
            </a:r>
            <a:r>
              <a:rPr lang="en-US" sz="2400" dirty="0" smtClean="0">
                <a:solidFill>
                  <a:schemeClr val="tx1"/>
                </a:solidFill>
              </a:rPr>
              <a:t> e Milburn </a:t>
            </a:r>
            <a:r>
              <a:rPr lang="en-US" sz="2400" dirty="0" err="1" smtClean="0">
                <a:solidFill>
                  <a:schemeClr val="tx1"/>
                </a:solidFill>
              </a:rPr>
              <a:t>dimostrano</a:t>
            </a:r>
            <a:r>
              <a:rPr lang="en-US" sz="2400" dirty="0" smtClean="0">
                <a:solidFill>
                  <a:schemeClr val="tx1"/>
                </a:solidFill>
              </a:rPr>
              <a:t> come </a:t>
            </a:r>
            <a:r>
              <a:rPr lang="en-US" sz="2400" dirty="0" err="1" smtClean="0">
                <a:solidFill>
                  <a:schemeClr val="tx1"/>
                </a:solidFill>
              </a:rPr>
              <a:t>sia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possibile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usare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l’ottica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lineare</a:t>
            </a:r>
            <a:r>
              <a:rPr lang="en-US" sz="2400" dirty="0" smtClean="0">
                <a:solidFill>
                  <a:schemeClr val="tx1"/>
                </a:solidFill>
              </a:rPr>
              <a:t> per </a:t>
            </a:r>
            <a:r>
              <a:rPr lang="en-US" sz="2400" dirty="0" err="1" smtClean="0">
                <a:solidFill>
                  <a:schemeClr val="tx1"/>
                </a:solidFill>
              </a:rPr>
              <a:t>l’elaborazione</a:t>
            </a:r>
            <a:r>
              <a:rPr lang="en-US" sz="2400" dirty="0" smtClean="0">
                <a:solidFill>
                  <a:schemeClr val="tx1"/>
                </a:solidFill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</a:rPr>
              <a:t>informazioni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quantistiche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servendosi</a:t>
            </a:r>
            <a:r>
              <a:rPr lang="en-US" sz="2400" dirty="0" smtClean="0">
                <a:solidFill>
                  <a:schemeClr val="tx1"/>
                </a:solidFill>
              </a:rPr>
              <a:t> di beam splitter, phase shifter, </a:t>
            </a:r>
            <a:r>
              <a:rPr lang="en-US" sz="2400" dirty="0" err="1" smtClean="0">
                <a:solidFill>
                  <a:schemeClr val="tx1"/>
                </a:solidFill>
              </a:rPr>
              <a:t>sorgenti</a:t>
            </a:r>
            <a:r>
              <a:rPr lang="en-US" sz="2400" dirty="0" smtClean="0">
                <a:solidFill>
                  <a:schemeClr val="tx1"/>
                </a:solidFill>
              </a:rPr>
              <a:t> e </a:t>
            </a:r>
            <a:r>
              <a:rPr lang="en-US" sz="2400" dirty="0" err="1" smtClean="0">
                <a:solidFill>
                  <a:schemeClr val="tx1"/>
                </a:solidFill>
              </a:rPr>
              <a:t>rivelatori</a:t>
            </a:r>
            <a:r>
              <a:rPr lang="en-US" sz="2400" dirty="0" smtClean="0">
                <a:solidFill>
                  <a:schemeClr val="tx1"/>
                </a:solidFill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</a:rPr>
              <a:t>singolo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fotone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In </a:t>
            </a:r>
            <a:r>
              <a:rPr lang="en-US" sz="2400" dirty="0" err="1" smtClean="0">
                <a:solidFill>
                  <a:srgbClr val="0070C0"/>
                </a:solidFill>
              </a:rPr>
              <a:t>particolare</a:t>
            </a:r>
            <a:r>
              <a:rPr lang="en-US" sz="2400" dirty="0" smtClean="0">
                <a:solidFill>
                  <a:srgbClr val="0070C0"/>
                </a:solidFill>
              </a:rPr>
              <a:t> con </a:t>
            </a:r>
            <a:r>
              <a:rPr lang="en-US" sz="2400" dirty="0" err="1" smtClean="0">
                <a:solidFill>
                  <a:srgbClr val="0070C0"/>
                </a:solidFill>
              </a:rPr>
              <a:t>questi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elementi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puo</a:t>
            </a:r>
            <a:r>
              <a:rPr lang="en-US" sz="2400" dirty="0" smtClean="0">
                <a:solidFill>
                  <a:srgbClr val="0070C0"/>
                </a:solidFill>
              </a:rPr>
              <a:t>’ </a:t>
            </a:r>
            <a:r>
              <a:rPr lang="en-US" sz="2400" dirty="0" err="1" smtClean="0">
                <a:solidFill>
                  <a:srgbClr val="0070C0"/>
                </a:solidFill>
              </a:rPr>
              <a:t>costruire</a:t>
            </a:r>
            <a:r>
              <a:rPr lang="en-US" sz="2400" dirty="0" smtClean="0">
                <a:solidFill>
                  <a:srgbClr val="0070C0"/>
                </a:solidFill>
              </a:rPr>
              <a:t> un gate CNOT (controlled not) </a:t>
            </a:r>
            <a:r>
              <a:rPr lang="en-US" sz="2400" dirty="0" err="1" smtClean="0">
                <a:solidFill>
                  <a:srgbClr val="0070C0"/>
                </a:solidFill>
              </a:rPr>
              <a:t>che</a:t>
            </a:r>
            <a:r>
              <a:rPr lang="en-US" sz="2400" dirty="0" smtClean="0">
                <a:solidFill>
                  <a:srgbClr val="0070C0"/>
                </a:solidFill>
              </a:rPr>
              <a:t> e’ </a:t>
            </a:r>
            <a:r>
              <a:rPr lang="en-US" sz="2400" dirty="0" err="1" smtClean="0">
                <a:solidFill>
                  <a:srgbClr val="0070C0"/>
                </a:solidFill>
              </a:rPr>
              <a:t>il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mattone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fondamentale</a:t>
            </a:r>
            <a:r>
              <a:rPr lang="en-US" sz="2400" dirty="0" smtClean="0">
                <a:solidFill>
                  <a:srgbClr val="0070C0"/>
                </a:solidFill>
              </a:rPr>
              <a:t> di </a:t>
            </a:r>
            <a:r>
              <a:rPr lang="en-US" sz="2400" dirty="0" err="1" smtClean="0">
                <a:solidFill>
                  <a:srgbClr val="0070C0"/>
                </a:solidFill>
              </a:rPr>
              <a:t>tutti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gli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algoritmi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quantistici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36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In HE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Controlled</a:t>
            </a:r>
            <a:r>
              <a:rPr lang="it-IT" dirty="0" smtClean="0">
                <a:solidFill>
                  <a:srgbClr val="FF0000"/>
                </a:solidFill>
              </a:rPr>
              <a:t> NOT (CNOT)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5" name="Giving computers the ability to learn without explicitly programming them…"/>
          <p:cNvSpPr txBox="1">
            <a:spLocks/>
          </p:cNvSpPr>
          <p:nvPr/>
        </p:nvSpPr>
        <p:spPr>
          <a:xfrm>
            <a:off x="491467" y="2290532"/>
            <a:ext cx="6324870" cy="1526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/>
          <a:lstStyle>
            <a:lvl1pPr marL="266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711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155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600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044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489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933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378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822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Gate quantistico fondamentale, opera su 2 QBIT. Inverte il secondo (target) se e solo se il primo e’ |1&gt;</a:t>
            </a:r>
            <a:endParaRPr lang="it-IT" sz="3200" dirty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472" y="2158964"/>
            <a:ext cx="3992524" cy="2776871"/>
          </a:xfrm>
          <a:prstGeom prst="rect">
            <a:avLst/>
          </a:prstGeom>
        </p:spPr>
      </p:pic>
      <p:sp>
        <p:nvSpPr>
          <p:cNvPr id="11" name="Giving computers the ability to learn without explicitly programming them…"/>
          <p:cNvSpPr txBox="1">
            <a:spLocks/>
          </p:cNvSpPr>
          <p:nvPr/>
        </p:nvSpPr>
        <p:spPr>
          <a:xfrm>
            <a:off x="491466" y="5184314"/>
            <a:ext cx="11428625" cy="1526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/>
          <a:lstStyle>
            <a:lvl1pPr marL="266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711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155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600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044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489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933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378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822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</a:rPr>
              <a:t>Puo’</a:t>
            </a:r>
            <a:r>
              <a:rPr lang="it-IT" sz="3200" dirty="0" smtClean="0">
                <a:solidFill>
                  <a:schemeClr val="tx1"/>
                </a:solidFill>
              </a:rPr>
              <a:t> essere costruito con elementi di ottica lineare:</a:t>
            </a:r>
            <a:endParaRPr lang="it-IT" sz="3200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66" y="5782006"/>
            <a:ext cx="8827136" cy="2610943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2249819" y="7087477"/>
            <a:ext cx="848615" cy="690733"/>
          </a:xfrm>
          <a:prstGeom prst="ellipse">
            <a:avLst/>
          </a:prstGeom>
          <a:noFill/>
          <a:ln w="28575" cap="flat">
            <a:solidFill>
              <a:srgbClr val="ED1C2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1848535" y="7432843"/>
            <a:ext cx="654552" cy="164537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asellaDiTesto 12"/>
          <p:cNvSpPr txBox="1"/>
          <p:nvPr/>
        </p:nvSpPr>
        <p:spPr>
          <a:xfrm>
            <a:off x="810863" y="8981509"/>
            <a:ext cx="2729914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Thermo</a:t>
            </a:r>
            <a:r>
              <a:rPr kumimoji="0" lang="it-IT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it-IT" sz="12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optic</a:t>
            </a:r>
            <a:r>
              <a:rPr kumimoji="0" lang="it-IT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it-IT" sz="12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phase</a:t>
            </a:r>
            <a:r>
              <a:rPr kumimoji="0" lang="it-IT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it-IT" sz="12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shifter</a:t>
            </a:r>
            <a:r>
              <a:rPr kumimoji="0" lang="it-IT" sz="12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it-IT" sz="12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Vcontrolled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7194893" y="6456805"/>
            <a:ext cx="848615" cy="690733"/>
          </a:xfrm>
          <a:prstGeom prst="ellipse">
            <a:avLst/>
          </a:prstGeom>
          <a:noFill/>
          <a:ln w="28575" cap="flat">
            <a:solidFill>
              <a:srgbClr val="ED1C2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4480726" y="7387363"/>
            <a:ext cx="848615" cy="690733"/>
          </a:xfrm>
          <a:prstGeom prst="ellipse">
            <a:avLst/>
          </a:prstGeom>
          <a:noFill/>
          <a:ln w="28575" cap="flat">
            <a:solidFill>
              <a:srgbClr val="ED1C2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8" name="Connettore 2 17"/>
          <p:cNvCxnSpPr/>
          <p:nvPr/>
        </p:nvCxnSpPr>
        <p:spPr>
          <a:xfrm flipH="1" flipV="1">
            <a:off x="4878854" y="7842053"/>
            <a:ext cx="18992" cy="91304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CasellaDiTesto 19"/>
          <p:cNvSpPr txBox="1"/>
          <p:nvPr/>
        </p:nvSpPr>
        <p:spPr>
          <a:xfrm>
            <a:off x="4412964" y="8847639"/>
            <a:ext cx="1498808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dirty="0" err="1" smtClean="0">
                <a:solidFill>
                  <a:srgbClr val="FF0000"/>
                </a:solidFill>
              </a:rPr>
              <a:t>Beam</a:t>
            </a:r>
            <a:r>
              <a:rPr lang="it-IT" sz="1200" dirty="0" smtClean="0">
                <a:solidFill>
                  <a:srgbClr val="FF0000"/>
                </a:solidFill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</a:rPr>
              <a:t>Splitter</a:t>
            </a:r>
            <a:r>
              <a:rPr lang="it-IT" sz="1200" dirty="0" smtClean="0">
                <a:solidFill>
                  <a:srgbClr val="FF0000"/>
                </a:solidFill>
              </a:rPr>
              <a:t>  n=1/3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 flipV="1">
            <a:off x="7600208" y="6937943"/>
            <a:ext cx="506562" cy="156461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CasellaDiTesto 22"/>
          <p:cNvSpPr txBox="1"/>
          <p:nvPr/>
        </p:nvSpPr>
        <p:spPr>
          <a:xfrm>
            <a:off x="7442732" y="8611470"/>
            <a:ext cx="1455527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dirty="0" err="1" smtClean="0">
                <a:solidFill>
                  <a:srgbClr val="FF0000"/>
                </a:solidFill>
              </a:rPr>
              <a:t>Beam</a:t>
            </a:r>
            <a:r>
              <a:rPr lang="it-IT" sz="1200" dirty="0" smtClean="0">
                <a:solidFill>
                  <a:srgbClr val="FF0000"/>
                </a:solidFill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</a:rPr>
              <a:t>Splitter</a:t>
            </a:r>
            <a:r>
              <a:rPr lang="it-IT" sz="1200" dirty="0" smtClean="0">
                <a:solidFill>
                  <a:srgbClr val="FF0000"/>
                </a:solidFill>
              </a:rPr>
              <a:t> n=1/2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8764573" y="6073158"/>
            <a:ext cx="3949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>
                <a:solidFill>
                  <a:srgbClr val="00B0F0"/>
                </a:solidFill>
              </a:rPr>
              <a:t>Coincidence basis (C</a:t>
            </a:r>
            <a:r>
              <a:rPr lang="en-US" sz="1100" b="1" baseline="-25000" dirty="0">
                <a:solidFill>
                  <a:srgbClr val="00B0F0"/>
                </a:solidFill>
              </a:rPr>
              <a:t>0</a:t>
            </a:r>
            <a:r>
              <a:rPr lang="en-US" sz="1100" b="1" dirty="0">
                <a:solidFill>
                  <a:srgbClr val="00B0F0"/>
                </a:solidFill>
              </a:rPr>
              <a:t>T</a:t>
            </a:r>
            <a:r>
              <a:rPr lang="en-US" sz="1100" b="1" baseline="-25000" dirty="0">
                <a:solidFill>
                  <a:srgbClr val="00B0F0"/>
                </a:solidFill>
              </a:rPr>
              <a:t>0</a:t>
            </a:r>
            <a:r>
              <a:rPr lang="en-US" sz="1100" b="1" dirty="0">
                <a:solidFill>
                  <a:srgbClr val="00B0F0"/>
                </a:solidFill>
              </a:rPr>
              <a:t>, C</a:t>
            </a:r>
            <a:r>
              <a:rPr lang="en-US" sz="1100" b="1" baseline="-25000" dirty="0">
                <a:solidFill>
                  <a:srgbClr val="00B0F0"/>
                </a:solidFill>
              </a:rPr>
              <a:t>1</a:t>
            </a:r>
            <a:r>
              <a:rPr lang="en-US" sz="1100" b="1" dirty="0">
                <a:solidFill>
                  <a:srgbClr val="00B0F0"/>
                </a:solidFill>
              </a:rPr>
              <a:t>T</a:t>
            </a:r>
            <a:r>
              <a:rPr lang="en-US" sz="1100" b="1" baseline="-25000" dirty="0">
                <a:solidFill>
                  <a:srgbClr val="00B0F0"/>
                </a:solidFill>
              </a:rPr>
              <a:t>0</a:t>
            </a:r>
            <a:r>
              <a:rPr lang="en-US" sz="1100" b="1" dirty="0">
                <a:solidFill>
                  <a:srgbClr val="00B0F0"/>
                </a:solidFill>
              </a:rPr>
              <a:t>, C</a:t>
            </a:r>
            <a:r>
              <a:rPr lang="en-US" sz="1100" b="1" baseline="-25000" dirty="0">
                <a:solidFill>
                  <a:srgbClr val="00B0F0"/>
                </a:solidFill>
              </a:rPr>
              <a:t>0</a:t>
            </a:r>
            <a:r>
              <a:rPr lang="en-US" sz="1100" b="1" dirty="0">
                <a:solidFill>
                  <a:srgbClr val="00B0F0"/>
                </a:solidFill>
              </a:rPr>
              <a:t>T</a:t>
            </a:r>
            <a:r>
              <a:rPr lang="en-US" sz="1100" b="1" baseline="-25000" dirty="0">
                <a:solidFill>
                  <a:srgbClr val="00B0F0"/>
                </a:solidFill>
              </a:rPr>
              <a:t>1</a:t>
            </a:r>
            <a:r>
              <a:rPr lang="en-US" sz="1100" b="1" dirty="0">
                <a:solidFill>
                  <a:srgbClr val="00B0F0"/>
                </a:solidFill>
              </a:rPr>
              <a:t>, C</a:t>
            </a:r>
            <a:r>
              <a:rPr lang="en-US" sz="1100" b="1" baseline="-25000" dirty="0">
                <a:solidFill>
                  <a:srgbClr val="00B0F0"/>
                </a:solidFill>
              </a:rPr>
              <a:t>1</a:t>
            </a:r>
            <a:r>
              <a:rPr lang="en-US" sz="1100" b="1" dirty="0">
                <a:solidFill>
                  <a:srgbClr val="00B0F0"/>
                </a:solidFill>
              </a:rPr>
              <a:t>T</a:t>
            </a:r>
            <a:r>
              <a:rPr lang="en-US" sz="1100" b="1" baseline="-25000" dirty="0">
                <a:solidFill>
                  <a:srgbClr val="00B0F0"/>
                </a:solidFill>
              </a:rPr>
              <a:t>1</a:t>
            </a:r>
            <a:r>
              <a:rPr lang="en-US" sz="1100" b="1" dirty="0">
                <a:solidFill>
                  <a:srgbClr val="00B0F0"/>
                </a:solidFill>
              </a:rPr>
              <a:t>)</a:t>
            </a:r>
          </a:p>
          <a:p>
            <a:pPr lvl="0"/>
            <a:r>
              <a:rPr lang="en-US" sz="1100" b="1" dirty="0" err="1">
                <a:solidFill>
                  <a:srgbClr val="00B0F0"/>
                </a:solidFill>
              </a:rPr>
              <a:t>Postselected</a:t>
            </a:r>
            <a:r>
              <a:rPr lang="en-US" sz="1100" b="1" dirty="0">
                <a:solidFill>
                  <a:srgbClr val="00B0F0"/>
                </a:solidFill>
              </a:rPr>
              <a:t> probabilistic gate (P=1/9)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253" y="7227377"/>
            <a:ext cx="3350757" cy="127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5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he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QUANTEP 1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7" name="Giving computers the ability to learn without explicitly programming them…"/>
          <p:cNvSpPr txBox="1">
            <a:spLocks noGrp="1"/>
          </p:cNvSpPr>
          <p:nvPr>
            <p:ph type="body" idx="1"/>
          </p:nvPr>
        </p:nvSpPr>
        <p:spPr>
          <a:xfrm>
            <a:off x="339067" y="2151288"/>
            <a:ext cx="12241147" cy="5328371"/>
          </a:xfrm>
          <a:prstGeom prst="rect">
            <a:avLst/>
          </a:prstGeom>
        </p:spPr>
        <p:txBody>
          <a:bodyPr wrap="square"/>
          <a:lstStyle/>
          <a:p>
            <a:pPr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 QUANTEP propone di realizzare il CNOT in due versioni:</a:t>
            </a:r>
          </a:p>
          <a:p>
            <a:pPr lvl="1"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IC fotonico, con sorgenti e rivelatori esterni, accoppiati tramite fibra</a:t>
            </a:r>
          </a:p>
          <a:p>
            <a:pPr lvl="1"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IC fotonico completo di sorgenti single </a:t>
            </a:r>
            <a:r>
              <a:rPr lang="it-IT" sz="3200" dirty="0" err="1" smtClean="0">
                <a:solidFill>
                  <a:schemeClr val="tx1"/>
                </a:solidFill>
              </a:rPr>
              <a:t>photon</a:t>
            </a:r>
            <a:r>
              <a:rPr lang="it-IT" sz="3200" dirty="0" smtClean="0">
                <a:solidFill>
                  <a:schemeClr val="tx1"/>
                </a:solidFill>
              </a:rPr>
              <a:t>, polarizzatori e rivelatori single </a:t>
            </a:r>
            <a:r>
              <a:rPr lang="it-IT" sz="3200" dirty="0" err="1" smtClean="0">
                <a:solidFill>
                  <a:schemeClr val="tx1"/>
                </a:solidFill>
              </a:rPr>
              <a:t>photon</a:t>
            </a:r>
            <a:r>
              <a:rPr lang="it-IT" sz="3200" dirty="0" smtClean="0">
                <a:solidFill>
                  <a:schemeClr val="tx1"/>
                </a:solidFill>
              </a:rPr>
              <a:t> integrati su silicio</a:t>
            </a:r>
          </a:p>
          <a:p>
            <a:pPr lvl="1"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endParaRPr lang="it-IT" sz="3200" dirty="0">
              <a:solidFill>
                <a:schemeClr val="tx1"/>
              </a:solidFill>
            </a:endParaRPr>
          </a:p>
          <a:p>
            <a:pPr marL="444500" lvl="1" indent="0">
              <a:buSzTx/>
              <a:buNone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Il Silicio </a:t>
            </a:r>
            <a:r>
              <a:rPr lang="it-IT" sz="3200" dirty="0" err="1" smtClean="0">
                <a:solidFill>
                  <a:schemeClr val="tx1"/>
                </a:solidFill>
              </a:rPr>
              <a:t>sara’</a:t>
            </a:r>
            <a:r>
              <a:rPr lang="it-IT" sz="3200" dirty="0" smtClean="0">
                <a:solidFill>
                  <a:schemeClr val="tx1"/>
                </a:solidFill>
              </a:rPr>
              <a:t> realizzato da IHP:</a:t>
            </a:r>
            <a:br>
              <a:rPr lang="it-IT" sz="3200" dirty="0" smtClean="0">
                <a:solidFill>
                  <a:schemeClr val="tx1"/>
                </a:solidFill>
              </a:rPr>
            </a:br>
            <a:r>
              <a:rPr lang="it-IT" sz="3200" dirty="0" err="1" smtClean="0">
                <a:solidFill>
                  <a:schemeClr val="tx1"/>
                </a:solidFill>
              </a:rPr>
              <a:t>Innovations</a:t>
            </a:r>
            <a:r>
              <a:rPr lang="it-IT" sz="3200" dirty="0" smtClean="0">
                <a:solidFill>
                  <a:schemeClr val="tx1"/>
                </a:solidFill>
              </a:rPr>
              <a:t> for high performance </a:t>
            </a:r>
            <a:r>
              <a:rPr lang="it-IT" sz="3200" dirty="0" err="1" smtClean="0">
                <a:solidFill>
                  <a:schemeClr val="tx1"/>
                </a:solidFill>
              </a:rPr>
              <a:t>MicroElectronics</a:t>
            </a:r>
            <a:r>
              <a:rPr lang="it-IT" sz="3200" dirty="0" smtClean="0">
                <a:solidFill>
                  <a:schemeClr val="tx1"/>
                </a:solidFill>
              </a:rPr>
              <a:t/>
            </a:r>
            <a:br>
              <a:rPr lang="it-IT" sz="3200" dirty="0" smtClean="0">
                <a:solidFill>
                  <a:schemeClr val="tx1"/>
                </a:solidFill>
              </a:rPr>
            </a:br>
            <a:r>
              <a:rPr lang="it-IT" sz="3200" dirty="0" smtClean="0">
                <a:solidFill>
                  <a:schemeClr val="tx1"/>
                </a:solidFill>
              </a:rPr>
              <a:t>Istituto di ricerca tedesco specializzato in IC fotonici e RF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638" y="6516520"/>
            <a:ext cx="1565638" cy="16156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he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QUANTEP 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6" name="Giving computers the ability to learn without explicitly programming them…"/>
          <p:cNvSpPr txBox="1">
            <a:spLocks noGrp="1"/>
          </p:cNvSpPr>
          <p:nvPr>
            <p:ph type="body" idx="1"/>
          </p:nvPr>
        </p:nvSpPr>
        <p:spPr>
          <a:xfrm>
            <a:off x="339067" y="2151288"/>
            <a:ext cx="12241147" cy="5328371"/>
          </a:xfrm>
          <a:prstGeom prst="rect">
            <a:avLst/>
          </a:prstGeom>
        </p:spPr>
        <p:txBody>
          <a:bodyPr wrap="square"/>
          <a:lstStyle/>
          <a:p>
            <a:pPr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2800" dirty="0" smtClean="0">
                <a:solidFill>
                  <a:schemeClr val="tx1"/>
                </a:solidFill>
              </a:rPr>
              <a:t>Fase 1: processo IHP SG25PIC </a:t>
            </a:r>
            <a:r>
              <a:rPr lang="it-IT" sz="2800" dirty="0">
                <a:solidFill>
                  <a:schemeClr val="tx1"/>
                </a:solidFill>
              </a:rPr>
              <a:t>( SOI con processo CMOS a 250 nm)</a:t>
            </a:r>
            <a:endParaRPr lang="it-IT" sz="2800" dirty="0" smtClean="0">
              <a:solidFill>
                <a:schemeClr val="tx1"/>
              </a:solidFill>
            </a:endParaRPr>
          </a:p>
          <a:p>
            <a:pPr>
              <a:buSzTx/>
              <a:buFont typeface="Wingdings" panose="05000000000000000000" pitchFamily="2" charset="2"/>
              <a:buChar char="v"/>
              <a:defRPr>
                <a:solidFill>
                  <a:srgbClr val="FF2600"/>
                </a:solidFill>
              </a:defRPr>
            </a:pPr>
            <a:r>
              <a:rPr lang="it-IT" sz="2800" dirty="0" smtClean="0">
                <a:solidFill>
                  <a:schemeClr val="tx1"/>
                </a:solidFill>
              </a:rPr>
              <a:t> Fase 2: sorgenti e rivelatori si ottengono tramite deposizioni ioniche su silicio (effettuate dagli enti di ricerca partner)</a:t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Concordate con IHP lavorazioni di post produzione ( es. creazione delle aree scoperte di ossido)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871804" y="5218030"/>
            <a:ext cx="3267037" cy="406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82794" y="5218030"/>
            <a:ext cx="3215116" cy="4061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731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8134</TotalTime>
  <Words>848</Words>
  <Application>Microsoft Office PowerPoint</Application>
  <PresentationFormat>Personalizzato</PresentationFormat>
  <Paragraphs>82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3" baseType="lpstr">
      <vt:lpstr>American Typewriter</vt:lpstr>
      <vt:lpstr>Arial</vt:lpstr>
      <vt:lpstr>Arial Unicode MS</vt:lpstr>
      <vt:lpstr>Gill Sans</vt:lpstr>
      <vt:lpstr>Helvetica</vt:lpstr>
      <vt:lpstr>Helvetica Neue</vt:lpstr>
      <vt:lpstr>Helvetica Neue Light</vt:lpstr>
      <vt:lpstr>Lucida Grande</vt:lpstr>
      <vt:lpstr>Times New Roman</vt:lpstr>
      <vt:lpstr>Wingdings</vt:lpstr>
      <vt:lpstr>ModernPortfolio</vt:lpstr>
      <vt:lpstr>Proposta QUANTEP QUANtum Technologies Experimental Platform</vt:lpstr>
      <vt:lpstr>QUANTEP</vt:lpstr>
      <vt:lpstr>Stato dell’arte</vt:lpstr>
      <vt:lpstr>Fotonica su SOI (Silicon On Insulator)</vt:lpstr>
      <vt:lpstr>Fotonica su SOI 2</vt:lpstr>
      <vt:lpstr>Quantum Computing con ottica lineare</vt:lpstr>
      <vt:lpstr>Controlled NOT (CNOT)</vt:lpstr>
      <vt:lpstr>QUANTEP 1</vt:lpstr>
      <vt:lpstr>QUANTEP 2</vt:lpstr>
      <vt:lpstr>WP</vt:lpstr>
      <vt:lpstr>- Anagrafica</vt:lpstr>
      <vt:lpstr>- Richieste alla Sezione e 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attività</dc:title>
  <dc:creator>franco spinella</dc:creator>
  <cp:lastModifiedBy>franco spinella</cp:lastModifiedBy>
  <cp:revision>147</cp:revision>
  <dcterms:modified xsi:type="dcterms:W3CDTF">2020-06-18T20:08:10Z</dcterms:modified>
</cp:coreProperties>
</file>