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4"/>
  </p:notesMasterIdLst>
  <p:handoutMasterIdLst>
    <p:handoutMasterId r:id="rId25"/>
  </p:handoutMasterIdLst>
  <p:sldIdLst>
    <p:sldId id="295" r:id="rId2"/>
    <p:sldId id="323" r:id="rId3"/>
    <p:sldId id="340" r:id="rId4"/>
    <p:sldId id="339" r:id="rId5"/>
    <p:sldId id="271" r:id="rId6"/>
    <p:sldId id="272" r:id="rId7"/>
    <p:sldId id="307" r:id="rId8"/>
    <p:sldId id="306" r:id="rId9"/>
    <p:sldId id="297" r:id="rId10"/>
    <p:sldId id="281" r:id="rId11"/>
    <p:sldId id="284" r:id="rId12"/>
    <p:sldId id="278" r:id="rId13"/>
    <p:sldId id="279" r:id="rId14"/>
    <p:sldId id="293" r:id="rId15"/>
    <p:sldId id="294" r:id="rId16"/>
    <p:sldId id="290" r:id="rId17"/>
    <p:sldId id="289" r:id="rId18"/>
    <p:sldId id="328" r:id="rId19"/>
    <p:sldId id="327" r:id="rId20"/>
    <p:sldId id="319" r:id="rId21"/>
    <p:sldId id="334" r:id="rId22"/>
    <p:sldId id="34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BFBFBF"/>
    <a:srgbClr val="D6DCE5"/>
    <a:srgbClr val="FFF2CC"/>
    <a:srgbClr val="0096FF"/>
    <a:srgbClr val="73FEFF"/>
    <a:srgbClr val="0432FF"/>
    <a:srgbClr val="4472C4"/>
    <a:srgbClr val="4FC6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93"/>
    <p:restoredTop sz="94655"/>
  </p:normalViewPr>
  <p:slideViewPr>
    <p:cSldViewPr snapToGrid="0" snapToObjects="1">
      <p:cViewPr>
        <p:scale>
          <a:sx n="111" d="100"/>
          <a:sy n="111" d="100"/>
        </p:scale>
        <p:origin x="1816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3763E-9FBB-5349-9323-50E8A99076C8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G. Modestino INFN-LNF June 2020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0EBD1-A4DF-6B44-ADB4-8258DF32A5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705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52AFD-B1BD-354D-A5D9-2D1F062038C7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G. Modestino INFN-LNF June 2020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0FAEA-B5C4-3E43-B39A-FC85B03D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005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0FAEA-B5C4-3E43-B39A-FC85B03DA485}" type="slidenum">
              <a:rPr lang="it-IT" smtClean="0"/>
              <a:t>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916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197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517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62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74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87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95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76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29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44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B0FAEA-B5C4-3E43-B39A-FC85B03DA48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535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9E6C5-217F-7F4A-B716-9B30B0AC041D}" type="slidenum">
              <a:rPr lang="it-IT" smtClean="0"/>
              <a:t>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 June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7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9983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61ADB-0A6A-5D4F-9DF6-EAFD439AB64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93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9" Type="http://schemas.openxmlformats.org/officeDocument/2006/relationships/image" Target="../media/image11.tiff"/><Relationship Id="rId10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obiettivo"/>
          <p:cNvSpPr txBox="1">
            <a:spLocks noGrp="1"/>
          </p:cNvSpPr>
          <p:nvPr>
            <p:ph type="body" idx="1"/>
          </p:nvPr>
        </p:nvSpPr>
        <p:spPr>
          <a:xfrm>
            <a:off x="108476" y="2274934"/>
            <a:ext cx="6925123" cy="48852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342900" indent="-342900">
              <a:buFont typeface="Arial" charset="0"/>
              <a:buChar char="•"/>
            </a:pPr>
            <a:r>
              <a:rPr lang="en-US" sz="2000" b="0" dirty="0"/>
              <a:t>Study of gravitational wave signals in association with extreme astrophysical </a:t>
            </a:r>
            <a:r>
              <a:rPr lang="en-US" sz="2000" b="0" dirty="0" smtClean="0"/>
              <a:t>phenomena </a:t>
            </a:r>
            <a:endParaRPr lang="en-US" sz="2000" b="0" dirty="0"/>
          </a:p>
          <a:p>
            <a:pPr marL="342900" indent="-342900">
              <a:buFont typeface="Arial" charset="0"/>
              <a:buChar char="•"/>
            </a:pPr>
            <a:endParaRPr lang="en-US" sz="2000" b="0" dirty="0"/>
          </a:p>
          <a:p>
            <a:pPr marL="342900" indent="-342900">
              <a:buFont typeface="Arial" charset="0"/>
              <a:buChar char="•"/>
            </a:pPr>
            <a:r>
              <a:rPr lang="en-US" sz="2000" b="0" dirty="0"/>
              <a:t>Review of coincident analysis between GW-GRB </a:t>
            </a:r>
            <a:r>
              <a:rPr lang="en-US" sz="2000" b="0" dirty="0" smtClean="0"/>
              <a:t>events</a:t>
            </a:r>
          </a:p>
          <a:p>
            <a:pPr marL="228600" indent="-228600">
              <a:buFontTx/>
              <a:buChar char="-"/>
            </a:pPr>
            <a:endParaRPr lang="en-US" sz="2000" b="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GRB data and progenitors</a:t>
            </a:r>
            <a:endParaRPr lang="en-US" sz="2000" b="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Astrop</a:t>
            </a:r>
            <a:r>
              <a:rPr lang="en-US" sz="2000" b="0" dirty="0" smtClean="0"/>
              <a:t>hysical </a:t>
            </a:r>
            <a:r>
              <a:rPr lang="en-US" sz="2000" b="0" dirty="0"/>
              <a:t>constraints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/>
              <a:t>GW170817 </a:t>
            </a:r>
            <a:r>
              <a:rPr lang="en-US" sz="2000" b="0" dirty="0" smtClean="0"/>
              <a:t>vs previous LVC measurements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/>
              <a:t>Open-ended </a:t>
            </a:r>
            <a:r>
              <a:rPr lang="en-US" sz="2000" b="0" dirty="0"/>
              <a:t>questions</a:t>
            </a:r>
          </a:p>
          <a:p>
            <a:pPr marL="228600" indent="-228600">
              <a:buFontTx/>
              <a:buChar char="-"/>
            </a:pPr>
            <a:endParaRPr lang="en-US" sz="23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6529070" y="263799"/>
            <a:ext cx="5546481" cy="5913164"/>
            <a:chOff x="6095997" y="706276"/>
            <a:chExt cx="5762874" cy="5334911"/>
          </a:xfrm>
        </p:grpSpPr>
        <p:sp>
          <p:nvSpPr>
            <p:cNvPr id="154" name="eventuali…"/>
            <p:cNvSpPr/>
            <p:nvPr/>
          </p:nvSpPr>
          <p:spPr>
            <a:xfrm>
              <a:off x="6096000" y="706276"/>
              <a:ext cx="5762871" cy="5255052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/>
            <a:p>
              <a:endParaRPr lang="en-US" sz="9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240470" y="927432"/>
              <a:ext cx="3839555" cy="339724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998" y="4491319"/>
              <a:ext cx="5762873" cy="15498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2710067"/>
              <a:ext cx="2365624" cy="18357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706276"/>
              <a:ext cx="2530642" cy="2164294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 flipV="1">
              <a:off x="6095999" y="4471387"/>
              <a:ext cx="5762872" cy="7444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ounded Rectangle 13"/>
            <p:cNvSpPr/>
            <p:nvPr/>
          </p:nvSpPr>
          <p:spPr>
            <a:xfrm rot="16200000">
              <a:off x="7274757" y="5188264"/>
              <a:ext cx="1495357" cy="7034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ounded Rectangle 14"/>
            <p:cNvSpPr/>
            <p:nvPr/>
          </p:nvSpPr>
          <p:spPr>
            <a:xfrm rot="16200000">
              <a:off x="9166023" y="5186766"/>
              <a:ext cx="1495357" cy="7034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95999" y="5964199"/>
              <a:ext cx="5762872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ounded Rectangle 16"/>
            <p:cNvSpPr/>
            <p:nvPr/>
          </p:nvSpPr>
          <p:spPr>
            <a:xfrm rot="16200000">
              <a:off x="11076022" y="5194113"/>
              <a:ext cx="1495357" cy="7034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ounded Rectangle 17"/>
            <p:cNvSpPr/>
            <p:nvPr/>
          </p:nvSpPr>
          <p:spPr>
            <a:xfrm rot="16200000">
              <a:off x="5383489" y="5227069"/>
              <a:ext cx="1495357" cy="7034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108476" y="330111"/>
            <a:ext cx="6226173" cy="17764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ESPERIMENTO X 2021"/>
          <p:cNvSpPr txBox="1">
            <a:spLocks/>
          </p:cNvSpPr>
          <p:nvPr/>
        </p:nvSpPr>
        <p:spPr>
          <a:xfrm>
            <a:off x="2155418" y="476458"/>
            <a:ext cx="3295197" cy="1387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MOM 2021</a:t>
            </a:r>
            <a:b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</a:br>
            <a:r>
              <a:rPr lang="it-IT" sz="1800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G. Modestino LNF-GR2</a:t>
            </a:r>
          </a:p>
          <a:p>
            <a:pPr>
              <a:lnSpc>
                <a:spcPct val="100000"/>
              </a:lnSpc>
            </a:pPr>
            <a:endParaRPr lang="it-IT" sz="2200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384981" y="519722"/>
            <a:ext cx="1450663" cy="1344285"/>
            <a:chOff x="7472218" y="1676357"/>
            <a:chExt cx="2697018" cy="2477786"/>
          </a:xfrm>
        </p:grpSpPr>
        <p:sp>
          <p:nvSpPr>
            <p:cNvPr id="113" name="Rectangle 112"/>
            <p:cNvSpPr/>
            <p:nvPr/>
          </p:nvSpPr>
          <p:spPr>
            <a:xfrm>
              <a:off x="7472218" y="1676357"/>
              <a:ext cx="2697018" cy="2477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650117" y="1780268"/>
              <a:ext cx="2378675" cy="2342441"/>
              <a:chOff x="4532786" y="2120404"/>
              <a:chExt cx="2450734" cy="2413698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4776806" y="2432189"/>
                <a:ext cx="2037999" cy="199070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993333" y="2707582"/>
                <a:ext cx="1542189" cy="14465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7" name="Block Arc 116"/>
              <p:cNvSpPr/>
              <p:nvPr/>
            </p:nvSpPr>
            <p:spPr>
              <a:xfrm rot="14416669">
                <a:off x="6308854" y="3589912"/>
                <a:ext cx="282407" cy="922528"/>
              </a:xfrm>
              <a:prstGeom prst="blockArc">
                <a:avLst>
                  <a:gd name="adj1" fmla="val 17483811"/>
                  <a:gd name="adj2" fmla="val 0"/>
                  <a:gd name="adj3" fmla="val 25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Block Arc 117"/>
              <p:cNvSpPr/>
              <p:nvPr/>
            </p:nvSpPr>
            <p:spPr>
              <a:xfrm rot="7474840">
                <a:off x="4860203" y="3388086"/>
                <a:ext cx="638523" cy="1293357"/>
              </a:xfrm>
              <a:prstGeom prst="blockArc">
                <a:avLst>
                  <a:gd name="adj1" fmla="val 10830815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Block Arc 118"/>
              <p:cNvSpPr/>
              <p:nvPr/>
            </p:nvSpPr>
            <p:spPr>
              <a:xfrm rot="14419973">
                <a:off x="5992648" y="3481836"/>
                <a:ext cx="720292" cy="1261452"/>
              </a:xfrm>
              <a:prstGeom prst="blockArc">
                <a:avLst>
                  <a:gd name="adj1" fmla="val 11246479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 flipH="1" flipV="1">
                <a:off x="5633677" y="4028823"/>
                <a:ext cx="261503" cy="5052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 rot="10800000">
                <a:off x="5071962" y="2877868"/>
                <a:ext cx="1447685" cy="1358842"/>
                <a:chOff x="5680756" y="442321"/>
                <a:chExt cx="2450734" cy="2413698"/>
              </a:xfrm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5924776" y="754106"/>
                  <a:ext cx="2037999" cy="1990705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6172680" y="1041543"/>
                  <a:ext cx="1542189" cy="14158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6529042" y="442321"/>
                  <a:ext cx="816528" cy="81432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6" name="Block Arc 125"/>
                <p:cNvSpPr/>
                <p:nvPr/>
              </p:nvSpPr>
              <p:spPr>
                <a:xfrm rot="14416669">
                  <a:off x="7456824" y="1911829"/>
                  <a:ext cx="282407" cy="922528"/>
                </a:xfrm>
                <a:prstGeom prst="blockArc">
                  <a:avLst>
                    <a:gd name="adj1" fmla="val 17483811"/>
                    <a:gd name="adj2" fmla="val 0"/>
                    <a:gd name="adj3" fmla="val 2500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Block Arc 126"/>
                <p:cNvSpPr/>
                <p:nvPr/>
              </p:nvSpPr>
              <p:spPr>
                <a:xfrm rot="7474840">
                  <a:off x="6008173" y="1710003"/>
                  <a:ext cx="638523" cy="1293357"/>
                </a:xfrm>
                <a:prstGeom prst="blockArc">
                  <a:avLst>
                    <a:gd name="adj1" fmla="val 10830815"/>
                    <a:gd name="adj2" fmla="val 0"/>
                    <a:gd name="adj3" fmla="val 25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Block Arc 127"/>
                <p:cNvSpPr/>
                <p:nvPr/>
              </p:nvSpPr>
              <p:spPr>
                <a:xfrm rot="14419973">
                  <a:off x="7140618" y="1803753"/>
                  <a:ext cx="720292" cy="1261452"/>
                </a:xfrm>
                <a:prstGeom prst="blockArc">
                  <a:avLst>
                    <a:gd name="adj1" fmla="val 11246479"/>
                    <a:gd name="adj2" fmla="val 0"/>
                    <a:gd name="adj3" fmla="val 25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 flipH="1" flipV="1">
                  <a:off x="6781647" y="2350740"/>
                  <a:ext cx="261503" cy="5052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22" name="Oval 121"/>
              <p:cNvSpPr/>
              <p:nvPr/>
            </p:nvSpPr>
            <p:spPr>
              <a:xfrm>
                <a:off x="5381072" y="2120404"/>
                <a:ext cx="816528" cy="81432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1715715" y="1586144"/>
            <a:ext cx="43212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Multimessenger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Observatory Model</a:t>
            </a:r>
          </a:p>
        </p:txBody>
      </p:sp>
    </p:spTree>
    <p:extLst>
      <p:ext uri="{BB962C8B-B14F-4D97-AF65-F5344CB8AC3E}">
        <p14:creationId xmlns:p14="http://schemas.microsoft.com/office/powerpoint/2010/main" val="1256776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-60288"/>
            <a:ext cx="8462836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436864" y="5913120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0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74" y="0"/>
            <a:ext cx="8477834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7405328" y="5516339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8863" y="6356350"/>
            <a:ext cx="2743200" cy="365125"/>
          </a:xfrm>
        </p:spPr>
        <p:txBody>
          <a:bodyPr/>
          <a:lstStyle/>
          <a:p>
            <a:fld id="{AAE61ADB-0A6A-5D4F-9DF6-EAFD439AB647}" type="slidenum">
              <a:rPr lang="it-IT" smtClean="0"/>
              <a:t>11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8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88967"/>
            <a:ext cx="8177784" cy="6449945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8119872" y="570585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2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2" y="146303"/>
            <a:ext cx="9396351" cy="6575171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8119872" y="570585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6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625840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02752" y="582777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5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0"/>
            <a:ext cx="9022522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046720" y="5718048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4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0048"/>
            <a:ext cx="880056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119872" y="570585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3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0"/>
            <a:ext cx="9132739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119872" y="570585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5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5" y="158026"/>
            <a:ext cx="12192000" cy="6412675"/>
          </a:xfrm>
          <a:prstGeom prst="rect">
            <a:avLst/>
          </a:prstGeom>
          <a:solidFill>
            <a:srgbClr val="BFBFBF">
              <a:alpha val="12157"/>
            </a:srgb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273216" y="2465408"/>
            <a:ext cx="9514388" cy="300941"/>
          </a:xfrm>
          <a:prstGeom prst="rect">
            <a:avLst/>
          </a:prstGeom>
          <a:solidFill>
            <a:srgbClr val="FFFF00">
              <a:alpha val="2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1273216" y="2766349"/>
            <a:ext cx="6157731" cy="300941"/>
          </a:xfrm>
          <a:prstGeom prst="rect">
            <a:avLst/>
          </a:prstGeom>
          <a:solidFill>
            <a:srgbClr val="FFFF00">
              <a:alpha val="2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6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2360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8055" y="5034989"/>
            <a:ext cx="4190035" cy="300939"/>
          </a:xfrm>
          <a:prstGeom prst="rect">
            <a:avLst/>
          </a:prstGeom>
          <a:solidFill>
            <a:srgbClr val="FFFF00">
              <a:alpha val="2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0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0"/>
            <a:ext cx="12186723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6331352" y="3576578"/>
            <a:ext cx="5497973" cy="318882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6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6" y="0"/>
            <a:ext cx="11747329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32972" y="2476983"/>
            <a:ext cx="1226916" cy="31251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32971" y="3486876"/>
            <a:ext cx="1226917" cy="3327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32970" y="4191482"/>
            <a:ext cx="1226918" cy="2994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785185" y="5162308"/>
            <a:ext cx="1481560" cy="555585"/>
          </a:xfrm>
          <a:prstGeom prst="ellipse">
            <a:avLst/>
          </a:prstGeom>
          <a:solidFill>
            <a:srgbClr val="FFFF00">
              <a:alpha val="18824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 rot="750286">
            <a:off x="1619771" y="4649007"/>
            <a:ext cx="9783679" cy="61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341313" y="5717893"/>
            <a:ext cx="236930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BNS merger </a:t>
            </a:r>
            <a:r>
              <a:rPr lang="it-IT" sz="1600" smtClean="0">
                <a:latin typeface="Times" charset="0"/>
                <a:ea typeface="Times" charset="0"/>
                <a:cs typeface="Times" charset="0"/>
              </a:rPr>
              <a:t>in NGC 4993</a:t>
            </a:r>
            <a:endParaRPr lang="it-IT" sz="160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10" y="1336235"/>
            <a:ext cx="3273951" cy="924588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18" name="Oval 17"/>
          <p:cNvSpPr/>
          <p:nvPr/>
        </p:nvSpPr>
        <p:spPr>
          <a:xfrm>
            <a:off x="10808491" y="1435261"/>
            <a:ext cx="544970" cy="8255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 rot="16415950">
            <a:off x="976112" y="3114023"/>
            <a:ext cx="360925" cy="5212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02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3516" y="133241"/>
            <a:ext cx="11845490" cy="6494387"/>
            <a:chOff x="323516" y="133241"/>
            <a:chExt cx="11845490" cy="64943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16" y="133241"/>
              <a:ext cx="11000367" cy="64943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429681">
              <a:off x="1345933" y="3515281"/>
              <a:ext cx="9851805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	</a:t>
              </a:r>
              <a:r>
                <a:rPr lang="en-US" sz="1600" dirty="0">
                  <a:latin typeface="Times" charset="0"/>
                  <a:ea typeface="Times" charset="0"/>
                  <a:cs typeface="Times" charset="0"/>
                </a:rPr>
                <a:t> </a:t>
              </a:r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   	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GRB 070201  </a:t>
              </a:r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		</a:t>
              </a:r>
              <a:endParaRPr lang="en-US" b="1" baseline="300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6571" y="393380"/>
              <a:ext cx="706635" cy="62140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80000"/>
                </a:lnSpc>
              </a:pP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-17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  <a:p>
              <a:pPr>
                <a:lnSpc>
                  <a:spcPct val="280000"/>
                </a:lnSpc>
              </a:pP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-18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  <a:p>
              <a:pPr>
                <a:lnSpc>
                  <a:spcPct val="280000"/>
                </a:lnSpc>
              </a:pP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-19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  <a:p>
              <a:pPr>
                <a:lnSpc>
                  <a:spcPct val="280000"/>
                </a:lnSpc>
              </a:pP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-20</a:t>
              </a:r>
              <a:endParaRPr lang="en-US" dirty="0" smtClean="0">
                <a:latin typeface="Times" charset="0"/>
                <a:ea typeface="Times" charset="0"/>
                <a:cs typeface="Times" charset="0"/>
              </a:endParaRPr>
            </a:p>
            <a:p>
              <a:pPr>
                <a:lnSpc>
                  <a:spcPct val="280000"/>
                </a:lnSpc>
              </a:pP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-21</a:t>
              </a:r>
              <a:endParaRPr lang="en-US" dirty="0" smtClean="0">
                <a:latin typeface="Times" charset="0"/>
                <a:ea typeface="Times" charset="0"/>
                <a:cs typeface="Times" charset="0"/>
              </a:endParaRPr>
            </a:p>
            <a:p>
              <a:pPr>
                <a:lnSpc>
                  <a:spcPct val="280000"/>
                </a:lnSpc>
              </a:pP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-22</a:t>
              </a:r>
              <a:endParaRPr lang="en-US" dirty="0">
                <a:latin typeface="Times" charset="0"/>
                <a:ea typeface="Times" charset="0"/>
                <a:cs typeface="Times" charset="0"/>
              </a:endParaRPr>
            </a:p>
            <a:p>
              <a:pPr>
                <a:lnSpc>
                  <a:spcPct val="280000"/>
                </a:lnSpc>
              </a:pP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-23</a:t>
              </a:r>
            </a:p>
            <a:p>
              <a:pPr>
                <a:lnSpc>
                  <a:spcPct val="250000"/>
                </a:lnSpc>
              </a:pPr>
              <a:endParaRPr lang="en-US" dirty="0" smtClean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94763" y="6258296"/>
              <a:ext cx="110742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 charset="0"/>
                </a:rPr>
                <a:t>  10</a:t>
              </a:r>
              <a:r>
                <a:rPr lang="en-US" baseline="30000" dirty="0" smtClean="0">
                  <a:latin typeface="times" charset="0"/>
                </a:rPr>
                <a:t>2</a:t>
              </a:r>
              <a:r>
                <a:rPr lang="en-US" dirty="0" smtClean="0">
                  <a:latin typeface="times" charset="0"/>
                </a:rPr>
                <a:t>                                    			  </a:t>
              </a:r>
              <a:r>
                <a:rPr lang="en-US" sz="1600" dirty="0" smtClean="0">
                  <a:latin typeface="times" charset="0"/>
                </a:rPr>
                <a:t>Frequency [Hz]     </a:t>
              </a:r>
              <a:r>
                <a:rPr lang="en-US" dirty="0" smtClean="0">
                  <a:latin typeface="Times" charset="0"/>
                  <a:ea typeface="Times" charset="0"/>
                  <a:cs typeface="Times" charset="0"/>
                </a:rPr>
                <a:t>10</a:t>
              </a:r>
              <a:r>
                <a:rPr lang="en-US" baseline="30000" dirty="0" smtClean="0">
                  <a:latin typeface="Times" charset="0"/>
                  <a:ea typeface="Times" charset="0"/>
                  <a:cs typeface="Times" charset="0"/>
                </a:rPr>
                <a:t>3</a:t>
              </a:r>
              <a:endParaRPr lang="en-US" baseline="300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465665">
              <a:off x="1361286" y="4146609"/>
              <a:ext cx="9848334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	                 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GRB 051103</a:t>
              </a:r>
              <a:endParaRPr lang="en-US" b="1" baseline="30000" dirty="0">
                <a:solidFill>
                  <a:schemeClr val="accent2">
                    <a:lumMod val="75000"/>
                  </a:schemeClr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448900">
              <a:off x="1359335" y="1671693"/>
              <a:ext cx="9827649" cy="46166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         	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AXP 1E 1547.0-5408  </a:t>
              </a:r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			</a:t>
              </a:r>
              <a:endParaRPr lang="en-US" b="1" baseline="300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433447">
              <a:off x="1360933" y="1327388"/>
              <a:ext cx="9835720" cy="33855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        	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SGR 0501+5729, SGR0418+5729  </a:t>
              </a:r>
              <a:r>
                <a:rPr lang="en-US" sz="1600" dirty="0">
                  <a:latin typeface="Times" charset="0"/>
                  <a:ea typeface="Times" charset="0"/>
                  <a:cs typeface="Times" charset="0"/>
                </a:rPr>
                <a:t>	 </a:t>
              </a:r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             	</a:t>
              </a:r>
              <a:endParaRPr lang="en-US" b="1" baseline="300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445264">
              <a:off x="1358087" y="2139354"/>
              <a:ext cx="9834610" cy="33855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     	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SGR 1627-41, SGR 1900+14, SGR 1806-20  </a:t>
              </a:r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	</a:t>
              </a:r>
              <a:endParaRPr lang="en-US" b="1" baseline="300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429037">
              <a:off x="1366137" y="4808732"/>
              <a:ext cx="9828747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	 	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GRB 170817 </a:t>
              </a:r>
              <a:r>
                <a:rPr lang="en-US" sz="1600" dirty="0" smtClean="0">
                  <a:latin typeface="Times" charset="0"/>
                  <a:ea typeface="Times" charset="0"/>
                  <a:cs typeface="Times" charset="0"/>
                </a:rPr>
                <a:t>	</a:t>
              </a:r>
              <a:endParaRPr lang="en-US" b="1" baseline="300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98182" y="310559"/>
              <a:ext cx="2845362" cy="50520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chemeClr val="tx2">
                      <a:lumMod val="75000"/>
                    </a:schemeClr>
                  </a:solidFill>
                  <a:latin typeface="times" charset="0"/>
                </a:rPr>
                <a:t> 0.01 &lt; E</a:t>
              </a:r>
              <a:r>
                <a:rPr lang="en-US" sz="2000" baseline="-25000" dirty="0" smtClean="0">
                  <a:solidFill>
                    <a:schemeClr val="tx2">
                      <a:lumMod val="75000"/>
                    </a:schemeClr>
                  </a:solidFill>
                  <a:latin typeface="times" charset="0"/>
                </a:rPr>
                <a:t>GW</a:t>
              </a:r>
              <a:r>
                <a:rPr lang="en-US" sz="2000" dirty="0" smtClean="0">
                  <a:solidFill>
                    <a:schemeClr val="tx2">
                      <a:lumMod val="75000"/>
                    </a:schemeClr>
                  </a:solidFill>
                  <a:latin typeface="times" charset="0"/>
                </a:rPr>
                <a:t> [</a:t>
              </a: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times" charset="0"/>
                </a:rPr>
                <a:t>M</a:t>
              </a:r>
              <a:r>
                <a:rPr lang="en-US" sz="2000" baseline="-25000" dirty="0">
                  <a:solidFill>
                    <a:schemeClr val="tx2">
                      <a:lumMod val="75000"/>
                    </a:schemeClr>
                  </a:solidFill>
                  <a:latin typeface="times" charset="0"/>
                </a:rPr>
                <a:t>O</a:t>
              </a: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c</a:t>
              </a:r>
              <a:r>
                <a:rPr lang="en-US" sz="2000" baseline="30000" dirty="0">
                  <a:solidFill>
                    <a:schemeClr val="tx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2 </a:t>
              </a:r>
              <a:r>
                <a:rPr lang="en-US" sz="2000" dirty="0" smtClean="0">
                  <a:solidFill>
                    <a:schemeClr val="tx2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] </a:t>
              </a:r>
              <a:r>
                <a:rPr lang="en-US" sz="2000" dirty="0" smtClean="0">
                  <a:solidFill>
                    <a:schemeClr val="tx2">
                      <a:lumMod val="75000"/>
                    </a:schemeClr>
                  </a:solidFill>
                  <a:latin typeface="times" charset="0"/>
                </a:rPr>
                <a:t>&lt; 0.1</a:t>
              </a:r>
              <a:endParaRPr lang="en-US" sz="2000" dirty="0">
                <a:solidFill>
                  <a:schemeClr val="tx2">
                    <a:lumMod val="75000"/>
                  </a:schemeClr>
                </a:solidFill>
                <a:latin typeface="times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 rot="16200000">
            <a:off x="-2419253" y="3161878"/>
            <a:ext cx="59518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Strain sensitivity   and   </a:t>
            </a:r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h</a:t>
            </a:r>
            <a:r>
              <a:rPr lang="en-US" baseline="-25000" dirty="0" err="1" smtClean="0">
                <a:latin typeface="Times" charset="0"/>
                <a:ea typeface="Times" charset="0"/>
                <a:cs typeface="Times" charset="0"/>
              </a:rPr>
              <a:t>rss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    [1/Hz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1/2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] 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405288" y="3734602"/>
            <a:ext cx="9779268" cy="1302271"/>
          </a:xfrm>
          <a:custGeom>
            <a:avLst/>
            <a:gdLst>
              <a:gd name="connsiteX0" fmla="*/ 0 w 9779268"/>
              <a:gd name="connsiteY0" fmla="*/ 1174282 h 1302271"/>
              <a:gd name="connsiteX1" fmla="*/ 2107933 w 9779268"/>
              <a:gd name="connsiteY1" fmla="*/ 1193533 h 1302271"/>
              <a:gd name="connsiteX2" fmla="*/ 9779268 w 9779268"/>
              <a:gd name="connsiteY2" fmla="*/ 0 h 130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268" h="1302271">
                <a:moveTo>
                  <a:pt x="0" y="1174282"/>
                </a:moveTo>
                <a:cubicBezTo>
                  <a:pt x="239027" y="1281764"/>
                  <a:pt x="478055" y="1389247"/>
                  <a:pt x="2107933" y="1193533"/>
                </a:cubicBezTo>
                <a:cubicBezTo>
                  <a:pt x="3737811" y="997819"/>
                  <a:pt x="9779268" y="0"/>
                  <a:pt x="9779268" y="0"/>
                </a:cubicBezTo>
              </a:path>
            </a:pathLst>
          </a:cu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414914" y="4783756"/>
            <a:ext cx="9769642" cy="904775"/>
          </a:xfrm>
          <a:custGeom>
            <a:avLst/>
            <a:gdLst>
              <a:gd name="connsiteX0" fmla="*/ 0 w 9769642"/>
              <a:gd name="connsiteY0" fmla="*/ 904775 h 904775"/>
              <a:gd name="connsiteX1" fmla="*/ 250257 w 9769642"/>
              <a:gd name="connsiteY1" fmla="*/ 885524 h 904775"/>
              <a:gd name="connsiteX2" fmla="*/ 2926080 w 9769642"/>
              <a:gd name="connsiteY2" fmla="*/ 741145 h 904775"/>
              <a:gd name="connsiteX3" fmla="*/ 9769642 w 9769642"/>
              <a:gd name="connsiteY3" fmla="*/ 0 h 9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9642" h="904775">
                <a:moveTo>
                  <a:pt x="0" y="904775"/>
                </a:moveTo>
                <a:lnTo>
                  <a:pt x="250257" y="885524"/>
                </a:lnTo>
                <a:cubicBezTo>
                  <a:pt x="737937" y="858252"/>
                  <a:pt x="1339516" y="888732"/>
                  <a:pt x="2926080" y="741145"/>
                </a:cubicBezTo>
                <a:cubicBezTo>
                  <a:pt x="4512644" y="593558"/>
                  <a:pt x="8617819" y="133149"/>
                  <a:pt x="9769642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427357" y="3282516"/>
            <a:ext cx="9760017" cy="1184081"/>
          </a:xfrm>
          <a:custGeom>
            <a:avLst/>
            <a:gdLst>
              <a:gd name="connsiteX0" fmla="*/ 0 w 9760017"/>
              <a:gd name="connsiteY0" fmla="*/ 741251 h 1184081"/>
              <a:gd name="connsiteX1" fmla="*/ 2310063 w 9760017"/>
              <a:gd name="connsiteY1" fmla="*/ 1184014 h 1184081"/>
              <a:gd name="connsiteX2" fmla="*/ 5168766 w 9760017"/>
              <a:gd name="connsiteY2" fmla="*/ 770127 h 1184081"/>
              <a:gd name="connsiteX3" fmla="*/ 7931217 w 9760017"/>
              <a:gd name="connsiteY3" fmla="*/ 192611 h 1184081"/>
              <a:gd name="connsiteX4" fmla="*/ 8999621 w 9760017"/>
              <a:gd name="connsiteY4" fmla="*/ 57858 h 1184081"/>
              <a:gd name="connsiteX5" fmla="*/ 9760017 w 9760017"/>
              <a:gd name="connsiteY5" fmla="*/ 9731 h 118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60017" h="1184081">
                <a:moveTo>
                  <a:pt x="0" y="741251"/>
                </a:moveTo>
                <a:cubicBezTo>
                  <a:pt x="724301" y="960226"/>
                  <a:pt x="1448602" y="1179201"/>
                  <a:pt x="2310063" y="1184014"/>
                </a:cubicBezTo>
                <a:cubicBezTo>
                  <a:pt x="3171524" y="1188827"/>
                  <a:pt x="4231907" y="935361"/>
                  <a:pt x="5168766" y="770127"/>
                </a:cubicBezTo>
                <a:cubicBezTo>
                  <a:pt x="6105625" y="604893"/>
                  <a:pt x="7292741" y="311322"/>
                  <a:pt x="7931217" y="192611"/>
                </a:cubicBezTo>
                <a:cubicBezTo>
                  <a:pt x="8569693" y="73899"/>
                  <a:pt x="8694821" y="88338"/>
                  <a:pt x="8999621" y="57858"/>
                </a:cubicBezTo>
                <a:cubicBezTo>
                  <a:pt x="9304421" y="27378"/>
                  <a:pt x="9565908" y="-20749"/>
                  <a:pt x="9760017" y="9731"/>
                </a:cubicBezTo>
              </a:path>
            </a:pathLst>
          </a:cu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24539" y="4533499"/>
            <a:ext cx="9779267" cy="812103"/>
          </a:xfrm>
          <a:custGeom>
            <a:avLst/>
            <a:gdLst>
              <a:gd name="connsiteX0" fmla="*/ 0 w 9779267"/>
              <a:gd name="connsiteY0" fmla="*/ 616017 h 812103"/>
              <a:gd name="connsiteX1" fmla="*/ 1809549 w 9779267"/>
              <a:gd name="connsiteY1" fmla="*/ 770021 h 812103"/>
              <a:gd name="connsiteX2" fmla="*/ 2887579 w 9779267"/>
              <a:gd name="connsiteY2" fmla="*/ 789272 h 812103"/>
              <a:gd name="connsiteX3" fmla="*/ 6112042 w 9779267"/>
              <a:gd name="connsiteY3" fmla="*/ 481263 h 812103"/>
              <a:gd name="connsiteX4" fmla="*/ 9779267 w 9779267"/>
              <a:gd name="connsiteY4" fmla="*/ 0 h 81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9267" h="812103">
                <a:moveTo>
                  <a:pt x="0" y="616017"/>
                </a:moveTo>
                <a:lnTo>
                  <a:pt x="1809549" y="770021"/>
                </a:lnTo>
                <a:cubicBezTo>
                  <a:pt x="2290812" y="798897"/>
                  <a:pt x="2170497" y="837398"/>
                  <a:pt x="2887579" y="789272"/>
                </a:cubicBezTo>
                <a:cubicBezTo>
                  <a:pt x="3604661" y="741146"/>
                  <a:pt x="4963427" y="612808"/>
                  <a:pt x="6112042" y="481263"/>
                </a:cubicBezTo>
                <a:cubicBezTo>
                  <a:pt x="7260657" y="349718"/>
                  <a:pt x="9779267" y="0"/>
                  <a:pt x="9779267" y="0"/>
                </a:cubicBezTo>
              </a:path>
            </a:pathLst>
          </a:custGeom>
          <a:noFill/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61986" y="487946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40 </a:t>
            </a:r>
            <a:r>
              <a:rPr lang="en-US" b="1" dirty="0" err="1" smtClean="0">
                <a:latin typeface="Times" charset="0"/>
                <a:ea typeface="Times" charset="0"/>
                <a:cs typeface="Times" charset="0"/>
              </a:rPr>
              <a:t>Mpc</a:t>
            </a:r>
            <a:endParaRPr lang="en-US" b="1" baseline="30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04278" y="431420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3.6 </a:t>
            </a:r>
            <a:r>
              <a:rPr lang="en-US" b="1" dirty="0" err="1" smtClean="0">
                <a:latin typeface="Times" charset="0"/>
                <a:ea typeface="Times" charset="0"/>
                <a:cs typeface="Times" charset="0"/>
              </a:rPr>
              <a:t>Mpc</a:t>
            </a:r>
            <a:endParaRPr lang="en-US" b="1" baseline="30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90187" y="361428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770 </a:t>
            </a:r>
            <a:r>
              <a:rPr lang="en-US" b="1" dirty="0" err="1" smtClean="0">
                <a:latin typeface="Times" charset="0"/>
                <a:ea typeface="Times" charset="0"/>
                <a:cs typeface="Times" charset="0"/>
              </a:rPr>
              <a:t>kpc</a:t>
            </a:r>
            <a:endParaRPr lang="en-US" b="1" baseline="30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7801" y="225880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10 </a:t>
            </a:r>
            <a:r>
              <a:rPr lang="en-US" b="1" dirty="0" err="1" smtClean="0">
                <a:latin typeface="Times" charset="0"/>
                <a:ea typeface="Times" charset="0"/>
                <a:cs typeface="Times" charset="0"/>
              </a:rPr>
              <a:t>kpc</a:t>
            </a:r>
            <a:endParaRPr lang="en-US" b="1" baseline="30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88523" y="184300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   4 </a:t>
            </a:r>
            <a:r>
              <a:rPr lang="en-US" b="1" dirty="0" err="1" smtClean="0">
                <a:latin typeface="Times" charset="0"/>
                <a:ea typeface="Times" charset="0"/>
                <a:cs typeface="Times" charset="0"/>
              </a:rPr>
              <a:t>kpc</a:t>
            </a:r>
            <a:endParaRPr lang="en-US" b="1" baseline="30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80857" y="144284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1-2 </a:t>
            </a:r>
            <a:r>
              <a:rPr lang="en-US" b="1" dirty="0" err="1" smtClean="0">
                <a:latin typeface="Times" charset="0"/>
                <a:ea typeface="Times" charset="0"/>
                <a:cs typeface="Times" charset="0"/>
              </a:rPr>
              <a:t>kpc</a:t>
            </a:r>
            <a:endParaRPr lang="en-US" b="1" baseline="30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405288" y="4146715"/>
            <a:ext cx="9798518" cy="1195090"/>
          </a:xfrm>
          <a:custGeom>
            <a:avLst/>
            <a:gdLst>
              <a:gd name="connsiteX0" fmla="*/ 0 w 9798518"/>
              <a:gd name="connsiteY0" fmla="*/ 1183907 h 1195090"/>
              <a:gd name="connsiteX1" fmla="*/ 721895 w 9798518"/>
              <a:gd name="connsiteY1" fmla="*/ 1193532 h 1195090"/>
              <a:gd name="connsiteX2" fmla="*/ 1828800 w 9798518"/>
              <a:gd name="connsiteY2" fmla="*/ 1155031 h 1195090"/>
              <a:gd name="connsiteX3" fmla="*/ 2906829 w 9798518"/>
              <a:gd name="connsiteY3" fmla="*/ 1058779 h 1195090"/>
              <a:gd name="connsiteX4" fmla="*/ 9798518 w 9798518"/>
              <a:gd name="connsiteY4" fmla="*/ 0 h 119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8518" h="1195090">
                <a:moveTo>
                  <a:pt x="0" y="1183907"/>
                </a:moveTo>
                <a:cubicBezTo>
                  <a:pt x="208547" y="1191126"/>
                  <a:pt x="417095" y="1198345"/>
                  <a:pt x="721895" y="1193532"/>
                </a:cubicBezTo>
                <a:cubicBezTo>
                  <a:pt x="1026695" y="1188719"/>
                  <a:pt x="1464645" y="1177490"/>
                  <a:pt x="1828800" y="1155031"/>
                </a:cubicBezTo>
                <a:cubicBezTo>
                  <a:pt x="2192955" y="1132572"/>
                  <a:pt x="2906829" y="1058779"/>
                  <a:pt x="2906829" y="1058779"/>
                </a:cubicBezTo>
                <a:lnTo>
                  <a:pt x="9798518" y="0"/>
                </a:lnTo>
              </a:path>
            </a:pathLst>
          </a:cu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42937" y="107644"/>
            <a:ext cx="2019534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400" dirty="0" smtClean="0">
                <a:latin typeface="Times" charset="0"/>
                <a:ea typeface="Times" charset="0"/>
                <a:cs typeface="Times" charset="0"/>
              </a:rPr>
              <a:t>LIGO S2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" charset="0"/>
                <a:ea typeface="Times" charset="0"/>
                <a:cs typeface="Times" charset="0"/>
              </a:rPr>
              <a:t> LIGO S3-4 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" charset="0"/>
                <a:ea typeface="Times" charset="0"/>
                <a:cs typeface="Times" charset="0"/>
              </a:rPr>
              <a:t> LIGO S6</a:t>
            </a:r>
            <a:endParaRPr lang="en-US" sz="1400" dirty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" charset="0"/>
                <a:ea typeface="Times" charset="0"/>
                <a:cs typeface="Times" charset="0"/>
              </a:rPr>
              <a:t> Virgo 2017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400" dirty="0" smtClean="0">
                <a:latin typeface="Times" charset="0"/>
                <a:ea typeface="Times" charset="0"/>
                <a:cs typeface="Times" charset="0"/>
              </a:rPr>
              <a:t> LIGO O2       </a:t>
            </a:r>
            <a:endParaRPr lang="en-US" sz="1400" dirty="0">
              <a:latin typeface="Times" charset="0"/>
              <a:ea typeface="Times" charset="0"/>
              <a:cs typeface="Times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110209" y="370627"/>
            <a:ext cx="748113" cy="525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1088673" y="690045"/>
            <a:ext cx="807574" cy="245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1091233" y="1331646"/>
            <a:ext cx="862723" cy="2490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1110209" y="989453"/>
            <a:ext cx="761929" cy="4552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1082627" y="1668195"/>
            <a:ext cx="879937" cy="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flipH="1">
            <a:off x="6156431" y="360306"/>
            <a:ext cx="315481" cy="38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.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92490" y="5167750"/>
            <a:ext cx="236930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BNS merger </a:t>
            </a:r>
            <a:r>
              <a:rPr lang="it-IT" sz="1600" smtClean="0">
                <a:latin typeface="Times" charset="0"/>
                <a:ea typeface="Times" charset="0"/>
                <a:cs typeface="Times" charset="0"/>
              </a:rPr>
              <a:t>in NGC 4993</a:t>
            </a:r>
            <a:endParaRPr lang="it-IT" sz="160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06" y="418228"/>
            <a:ext cx="2483759" cy="701432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sp>
        <p:nvSpPr>
          <p:cNvPr id="12" name="Oval 11"/>
          <p:cNvSpPr/>
          <p:nvPr/>
        </p:nvSpPr>
        <p:spPr>
          <a:xfrm>
            <a:off x="9130161" y="533008"/>
            <a:ext cx="437504" cy="5212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/>
          <p:cNvSpPr/>
          <p:nvPr/>
        </p:nvSpPr>
        <p:spPr>
          <a:xfrm flipH="1" flipV="1">
            <a:off x="288084" y="2533936"/>
            <a:ext cx="722769" cy="4745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429A-82EF-9049-B92D-663DBD60E406}" type="slidenum">
              <a:rPr lang="it-IT" smtClean="0"/>
              <a:t>22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8153400" y="358538"/>
            <a:ext cx="2315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(Searching for)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689421" y="296983"/>
            <a:ext cx="537474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Multimessenger</a:t>
            </a:r>
            <a:r>
              <a:rPr lang="en-US" sz="3600" dirty="0" smtClean="0"/>
              <a:t> Astronomy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91888" y="1185582"/>
            <a:ext cx="9988315" cy="2744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Supernovae (SN) </a:t>
            </a:r>
          </a:p>
          <a:p>
            <a:r>
              <a:rPr lang="en-US" dirty="0" err="1" smtClean="0"/>
              <a:t>Magnetars</a:t>
            </a:r>
            <a:r>
              <a:rPr lang="en-US" dirty="0" smtClean="0"/>
              <a:t> - Soft Gamma Repeaters </a:t>
            </a:r>
            <a:r>
              <a:rPr lang="it-IT" dirty="0"/>
              <a:t>(</a:t>
            </a:r>
            <a:r>
              <a:rPr lang="en-US" dirty="0" smtClean="0"/>
              <a:t>SGR) </a:t>
            </a:r>
          </a:p>
          <a:p>
            <a:r>
              <a:rPr lang="en-US" dirty="0" smtClean="0"/>
              <a:t>Binary system coalescence </a:t>
            </a:r>
            <a:r>
              <a:rPr lang="mr-IN" dirty="0" smtClean="0"/>
              <a:t>–</a:t>
            </a:r>
            <a:r>
              <a:rPr lang="en-US" dirty="0" smtClean="0"/>
              <a:t> merger </a:t>
            </a:r>
            <a:r>
              <a:rPr lang="mr-IN" dirty="0" smtClean="0"/>
              <a:t>–</a:t>
            </a:r>
            <a:r>
              <a:rPr lang="it-IT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NS-NS; BH-NS) 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6701" y="3310791"/>
            <a:ext cx="10820644" cy="331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MOM Questions</a:t>
            </a:r>
            <a:endParaRPr lang="en-US" sz="4000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Astrophysical </a:t>
            </a:r>
            <a:r>
              <a:rPr lang="en-US" sz="3200" dirty="0" smtClean="0"/>
              <a:t>data interpretation </a:t>
            </a:r>
            <a:r>
              <a:rPr lang="en-US" sz="3200" dirty="0"/>
              <a:t>(only) from EM Telescopes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GRB-GW astrophysical correlation (LVC-GRB since 2003)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GW170817 vs (previous) LVC measurements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grpSp>
        <p:nvGrpSpPr>
          <p:cNvPr id="9" name="Group 8"/>
          <p:cNvGrpSpPr/>
          <p:nvPr/>
        </p:nvGrpSpPr>
        <p:grpSpPr>
          <a:xfrm>
            <a:off x="3653566" y="3310791"/>
            <a:ext cx="770068" cy="681482"/>
            <a:chOff x="4532786" y="2120404"/>
            <a:chExt cx="2450734" cy="2413698"/>
          </a:xfrm>
        </p:grpSpPr>
        <p:sp>
          <p:nvSpPr>
            <p:cNvPr id="11" name="Oval 10"/>
            <p:cNvSpPr/>
            <p:nvPr/>
          </p:nvSpPr>
          <p:spPr>
            <a:xfrm>
              <a:off x="4776806" y="2432189"/>
              <a:ext cx="2037999" cy="199070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2"/>
            <p:cNvSpPr/>
            <p:nvPr/>
          </p:nvSpPr>
          <p:spPr>
            <a:xfrm>
              <a:off x="4993333" y="2707582"/>
              <a:ext cx="1542189" cy="14465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Block Arc 13"/>
            <p:cNvSpPr/>
            <p:nvPr/>
          </p:nvSpPr>
          <p:spPr>
            <a:xfrm rot="14416669">
              <a:off x="6308854" y="3589912"/>
              <a:ext cx="282407" cy="922528"/>
            </a:xfrm>
            <a:prstGeom prst="blockArc">
              <a:avLst>
                <a:gd name="adj1" fmla="val 17483811"/>
                <a:gd name="adj2" fmla="val 0"/>
                <a:gd name="adj3" fmla="val 25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7474840">
              <a:off x="4860203" y="3388086"/>
              <a:ext cx="638523" cy="1293357"/>
            </a:xfrm>
            <a:prstGeom prst="blockArc">
              <a:avLst>
                <a:gd name="adj1" fmla="val 10830815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7" name="Block Arc 16"/>
            <p:cNvSpPr/>
            <p:nvPr/>
          </p:nvSpPr>
          <p:spPr>
            <a:xfrm rot="14419973">
              <a:off x="5992648" y="3481836"/>
              <a:ext cx="720292" cy="1261452"/>
            </a:xfrm>
            <a:prstGeom prst="blockArc">
              <a:avLst>
                <a:gd name="adj1" fmla="val 11246479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flipH="1" flipV="1">
              <a:off x="5633677" y="4028823"/>
              <a:ext cx="261503" cy="5052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9" name="Group 18"/>
            <p:cNvGrpSpPr/>
            <p:nvPr/>
          </p:nvGrpSpPr>
          <p:grpSpPr>
            <a:xfrm rot="10800000">
              <a:off x="5071962" y="2877868"/>
              <a:ext cx="1447685" cy="1358842"/>
              <a:chOff x="5680756" y="442321"/>
              <a:chExt cx="2450734" cy="2413698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924776" y="754106"/>
                <a:ext cx="2037999" cy="199070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172680" y="1041543"/>
                <a:ext cx="1542189" cy="14158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529042" y="442321"/>
                <a:ext cx="816528" cy="8143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Block Arc 23"/>
              <p:cNvSpPr/>
              <p:nvPr/>
            </p:nvSpPr>
            <p:spPr>
              <a:xfrm rot="14416669">
                <a:off x="7456824" y="1911829"/>
                <a:ext cx="282407" cy="922528"/>
              </a:xfrm>
              <a:prstGeom prst="blockArc">
                <a:avLst>
                  <a:gd name="adj1" fmla="val 17483811"/>
                  <a:gd name="adj2" fmla="val 0"/>
                  <a:gd name="adj3" fmla="val 25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7474840">
                <a:off x="6008173" y="1710003"/>
                <a:ext cx="638523" cy="1293357"/>
              </a:xfrm>
              <a:prstGeom prst="blockArc">
                <a:avLst>
                  <a:gd name="adj1" fmla="val 10830815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Block Arc 25"/>
              <p:cNvSpPr/>
              <p:nvPr/>
            </p:nvSpPr>
            <p:spPr>
              <a:xfrm rot="14419973">
                <a:off x="7140618" y="1803753"/>
                <a:ext cx="720292" cy="1261452"/>
              </a:xfrm>
              <a:prstGeom prst="blockArc">
                <a:avLst>
                  <a:gd name="adj1" fmla="val 11246479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 flipH="1" flipV="1">
                <a:off x="6781647" y="2350740"/>
                <a:ext cx="261503" cy="5052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5381072" y="2120404"/>
              <a:ext cx="816528" cy="8143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8925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50"/>
            <a:ext cx="121867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951" y="4741288"/>
            <a:ext cx="914400" cy="914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615" y="3668545"/>
            <a:ext cx="2801900" cy="14997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786" y="3658805"/>
            <a:ext cx="2682875" cy="21463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704" y="4189657"/>
            <a:ext cx="2117605" cy="12645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8078" y="5347991"/>
            <a:ext cx="2265231" cy="14889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069" y="4617815"/>
            <a:ext cx="1556702" cy="18924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707" y="5359997"/>
            <a:ext cx="1321500" cy="11867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3317" y="5559127"/>
            <a:ext cx="2054396" cy="11889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40541" y="3713496"/>
            <a:ext cx="180793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/>
              <a:t>GRB </a:t>
            </a:r>
            <a:r>
              <a:rPr lang="it-IT" sz="2000" dirty="0" err="1" smtClean="0"/>
              <a:t>Telescopes</a:t>
            </a:r>
            <a:endParaRPr lang="it-IT" sz="2000" dirty="0"/>
          </a:p>
        </p:txBody>
      </p:sp>
      <p:sp>
        <p:nvSpPr>
          <p:cNvPr id="24" name="Rectangle 23"/>
          <p:cNvSpPr/>
          <p:nvPr/>
        </p:nvSpPr>
        <p:spPr>
          <a:xfrm>
            <a:off x="6541172" y="3604075"/>
            <a:ext cx="5650828" cy="32307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3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5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133" y="2156279"/>
            <a:ext cx="8800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~ 10000 Detected Events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6473" y="496384"/>
            <a:ext cx="31310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GRB Astronomy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047480" y="3034463"/>
            <a:ext cx="69347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(GRB </a:t>
            </a:r>
            <a:r>
              <a:rPr lang="it-IT" sz="4400" dirty="0">
                <a:solidFill>
                  <a:srgbClr val="C00000"/>
                </a:solidFill>
              </a:rPr>
              <a:t>-</a:t>
            </a:r>
            <a:r>
              <a:rPr lang="en-US" sz="4400" dirty="0" smtClean="0">
                <a:solidFill>
                  <a:srgbClr val="C00000"/>
                </a:solidFill>
              </a:rPr>
              <a:t> GF -  SGR </a:t>
            </a:r>
            <a:r>
              <a:rPr lang="mr-IN" sz="4400" dirty="0" smtClean="0">
                <a:solidFill>
                  <a:srgbClr val="C00000"/>
                </a:solidFill>
              </a:rPr>
              <a:t>–</a:t>
            </a:r>
            <a:r>
              <a:rPr lang="en-US" sz="4400" dirty="0" smtClean="0">
                <a:solidFill>
                  <a:srgbClr val="C00000"/>
                </a:solidFill>
              </a:rPr>
              <a:t> Afterglow)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6044" y="1309821"/>
            <a:ext cx="5850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10 &lt; EM Satellites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7470003" y="557939"/>
            <a:ext cx="1957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(since 1968)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4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0" y="3692728"/>
            <a:ext cx="123656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/>
              <a:t>~ </a:t>
            </a:r>
            <a:r>
              <a:rPr lang="en-US" sz="4400" dirty="0" smtClean="0"/>
              <a:t>10000 Candidates for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smtClean="0">
                <a:solidFill>
                  <a:srgbClr val="C00000"/>
                </a:solidFill>
              </a:rPr>
              <a:t>Supernovae </a:t>
            </a:r>
            <a:r>
              <a:rPr lang="en-US" sz="4000" dirty="0">
                <a:solidFill>
                  <a:srgbClr val="C00000"/>
                </a:solidFill>
              </a:rPr>
              <a:t>(SN)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>
                <a:solidFill>
                  <a:srgbClr val="C00000"/>
                </a:solidFill>
              </a:rPr>
              <a:t>Magnetars</a:t>
            </a:r>
            <a:r>
              <a:rPr lang="en-US" sz="4000" dirty="0">
                <a:solidFill>
                  <a:srgbClr val="C00000"/>
                </a:solidFill>
              </a:rPr>
              <a:t> - Soft Gamma Repeaters </a:t>
            </a:r>
            <a:r>
              <a:rPr lang="it-IT" sz="4000" dirty="0">
                <a:solidFill>
                  <a:srgbClr val="C00000"/>
                </a:solidFill>
              </a:rPr>
              <a:t>(</a:t>
            </a:r>
            <a:r>
              <a:rPr lang="en-US" sz="4000" dirty="0">
                <a:solidFill>
                  <a:srgbClr val="C00000"/>
                </a:solidFill>
              </a:rPr>
              <a:t>SGR)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>
                <a:solidFill>
                  <a:srgbClr val="C00000"/>
                </a:solidFill>
              </a:rPr>
              <a:t>Binary system coalescence </a:t>
            </a:r>
            <a:r>
              <a:rPr lang="mr-IN" sz="4000" dirty="0">
                <a:solidFill>
                  <a:srgbClr val="C00000"/>
                </a:solidFill>
              </a:rPr>
              <a:t>–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smtClean="0">
                <a:solidFill>
                  <a:srgbClr val="C00000"/>
                </a:solidFill>
              </a:rPr>
              <a:t>merger </a:t>
            </a:r>
            <a:r>
              <a:rPr lang="en-US" sz="4000" dirty="0">
                <a:solidFill>
                  <a:srgbClr val="C00000"/>
                </a:solidFill>
              </a:rPr>
              <a:t>(NS-NS; BH-NS</a:t>
            </a:r>
            <a:r>
              <a:rPr lang="en-US" sz="4400" dirty="0">
                <a:solidFill>
                  <a:srgbClr val="C00000"/>
                </a:solidFill>
              </a:rPr>
              <a:t>) </a:t>
            </a:r>
          </a:p>
          <a:p>
            <a:pPr algn="ctr"/>
            <a:endParaRPr lang="en-US" sz="4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-124339"/>
            <a:ext cx="11118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charset="0"/>
              </a:rPr>
              <a:t/>
            </a:r>
            <a:br>
              <a:rPr lang="en-US" sz="2400" dirty="0">
                <a:latin typeface="Times" charset="0"/>
              </a:rPr>
            </a:br>
            <a:r>
              <a:rPr lang="en-US" sz="2400" b="1" dirty="0">
                <a:latin typeface="Times" charset="0"/>
              </a:rPr>
              <a:t>Search for gravitational waves associated with the gamma ray burst GRB030329 </a:t>
            </a:r>
            <a:endParaRPr lang="en-US" sz="2400" dirty="0"/>
          </a:p>
          <a:p>
            <a:r>
              <a:rPr lang="en-US" sz="2400" b="1" dirty="0">
                <a:latin typeface="Times" charset="0"/>
              </a:rPr>
              <a:t>using the LIGO detectors </a:t>
            </a:r>
            <a:endParaRPr lang="en-US" sz="2400" b="1" dirty="0" smtClean="0">
              <a:latin typeface="Time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1153945"/>
            <a:ext cx="334424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Times" charset="0"/>
              </a:rPr>
              <a:t>PHYSICAL REVIEW D </a:t>
            </a:r>
            <a:r>
              <a:rPr lang="en-US" sz="1400" b="1" dirty="0">
                <a:latin typeface="Times" charset="0"/>
              </a:rPr>
              <a:t>72, </a:t>
            </a:r>
            <a:r>
              <a:rPr lang="en-US" sz="1400" dirty="0">
                <a:latin typeface="Times" charset="0"/>
              </a:rPr>
              <a:t>042002 (2005)</a:t>
            </a:r>
            <a:endParaRPr lang="it-IT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2" y="1847455"/>
            <a:ext cx="9991005" cy="487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6337" y="2286444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137 </a:t>
            </a:r>
            <a:r>
              <a:rPr lang="it-IT" dirty="0" err="1" smtClean="0"/>
              <a:t>citations</a:t>
            </a:r>
            <a:r>
              <a:rPr lang="it-IT" dirty="0" smtClean="0"/>
              <a:t> (2005-2020)</a:t>
            </a:r>
            <a:endParaRPr lang="it-IT" dirty="0"/>
          </a:p>
        </p:txBody>
      </p:sp>
      <p:sp>
        <p:nvSpPr>
          <p:cNvPr id="12" name="5-Point Star 11"/>
          <p:cNvSpPr/>
          <p:nvPr/>
        </p:nvSpPr>
        <p:spPr>
          <a:xfrm>
            <a:off x="8119872" y="570585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5</a:t>
            </a:fld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2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44846" y="273486"/>
            <a:ext cx="11118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charset="0"/>
              </a:rPr>
              <a:t/>
            </a:r>
            <a:br>
              <a:rPr lang="en-US" sz="2400" dirty="0">
                <a:latin typeface="Times" charset="0"/>
              </a:rPr>
            </a:br>
            <a:r>
              <a:rPr lang="en-US" sz="2400" b="1" dirty="0">
                <a:latin typeface="Times" charset="0"/>
              </a:rPr>
              <a:t>Search for gravitational waves associated with the gamma ray burst GRB030329 </a:t>
            </a:r>
            <a:endParaRPr lang="en-US" sz="2400" dirty="0"/>
          </a:p>
          <a:p>
            <a:r>
              <a:rPr lang="en-US" sz="2400" b="1" dirty="0">
                <a:latin typeface="Times" charset="0"/>
              </a:rPr>
              <a:t>using the LIGO detectors </a:t>
            </a:r>
            <a:endParaRPr lang="en-US" sz="2400" b="1" dirty="0" smtClean="0">
              <a:latin typeface="Time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1766719"/>
            <a:ext cx="334424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Times" charset="0"/>
              </a:rPr>
              <a:t>PHYSICAL REVIEW D </a:t>
            </a:r>
            <a:r>
              <a:rPr lang="en-US" sz="1400" b="1" dirty="0">
                <a:latin typeface="Times" charset="0"/>
              </a:rPr>
              <a:t>72, </a:t>
            </a:r>
            <a:r>
              <a:rPr lang="en-US" sz="1400" dirty="0">
                <a:latin typeface="Times" charset="0"/>
              </a:rPr>
              <a:t>042002 (2005)</a:t>
            </a:r>
            <a:endParaRPr lang="it-IT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41" y="2276475"/>
            <a:ext cx="8356600" cy="444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92640" y="2500782"/>
            <a:ext cx="1857676" cy="369332"/>
          </a:xfrm>
          <a:prstGeom prst="rect">
            <a:avLst/>
          </a:prstGeom>
          <a:noFill/>
          <a:ln>
            <a:solidFill>
              <a:srgbClr val="4FC69F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interest</a:t>
            </a:r>
            <a:endParaRPr lang="it-IT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314481" y="2870114"/>
            <a:ext cx="667719" cy="201979"/>
          </a:xfrm>
          <a:prstGeom prst="straightConnector1">
            <a:avLst/>
          </a:prstGeom>
          <a:ln w="28575">
            <a:solidFill>
              <a:srgbClr val="4FC6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7865257" y="5986272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5-Point Star 13"/>
          <p:cNvSpPr/>
          <p:nvPr/>
        </p:nvSpPr>
        <p:spPr>
          <a:xfrm>
            <a:off x="7865257" y="2995487"/>
            <a:ext cx="365760" cy="35356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9496124" y="5230674"/>
            <a:ext cx="185767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Citations</a:t>
            </a:r>
            <a:r>
              <a:rPr lang="it-IT" dirty="0" smtClean="0"/>
              <a:t> per </a:t>
            </a:r>
            <a:r>
              <a:rPr lang="it-IT" dirty="0" err="1" smtClean="0"/>
              <a:t>year</a:t>
            </a:r>
            <a:endParaRPr lang="it-IT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121495" y="5600006"/>
            <a:ext cx="526845" cy="5630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6</a:t>
            </a:fld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4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83" y="92597"/>
            <a:ext cx="11600234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8872255" y="5720055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7</a:t>
            </a:fld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7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11393905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624608" y="584737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5-Point Star 3"/>
          <p:cNvSpPr/>
          <p:nvPr/>
        </p:nvSpPr>
        <p:spPr>
          <a:xfrm>
            <a:off x="9624608" y="3470049"/>
            <a:ext cx="365760" cy="35356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0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56" y="182880"/>
            <a:ext cx="8139390" cy="6577584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8119872" y="5705856"/>
            <a:ext cx="365760" cy="35356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1ADB-0A6A-5D4F-9DF6-EAFD439AB647}" type="slidenum">
              <a:rPr lang="it-IT" smtClean="0"/>
              <a:t>9</a:t>
            </a:fld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Modestino INFN-LNF-GR2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1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3822</TotalTime>
  <Words>421</Words>
  <Application>Microsoft Macintosh PowerPoint</Application>
  <PresentationFormat>Widescreen</PresentationFormat>
  <Paragraphs>135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Apple Braille</vt:lpstr>
      <vt:lpstr>Calibri</vt:lpstr>
      <vt:lpstr>Calibri Light</vt:lpstr>
      <vt:lpstr>Mangal</vt:lpstr>
      <vt:lpstr>Times</vt:lpstr>
      <vt:lpstr>Times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pina.modestino@gmail.com</dc:creator>
  <cp:lastModifiedBy>pina.modestino@gmail.com</cp:lastModifiedBy>
  <cp:revision>236</cp:revision>
  <cp:lastPrinted>2020-06-24T10:48:58Z</cp:lastPrinted>
  <dcterms:created xsi:type="dcterms:W3CDTF">2020-05-12T12:42:01Z</dcterms:created>
  <dcterms:modified xsi:type="dcterms:W3CDTF">2020-07-01T13:35:17Z</dcterms:modified>
</cp:coreProperties>
</file>