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83"/>
  </p:normalViewPr>
  <p:slideViewPr>
    <p:cSldViewPr snapToGrid="0" snapToObjects="1">
      <p:cViewPr varScale="1">
        <p:scale>
          <a:sx n="72" d="100"/>
          <a:sy n="72" d="100"/>
        </p:scale>
        <p:origin x="256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SPERIMENTO X 20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ESPERIMENTO </a:t>
            </a:r>
            <a:r>
              <a:rPr lang="it-IT" dirty="0"/>
              <a:t>CUORE (CUPID) </a:t>
            </a:r>
            <a:r>
              <a:rPr dirty="0"/>
              <a:t>2021</a:t>
            </a:r>
          </a:p>
        </p:txBody>
      </p:sp>
      <p:sp>
        <p:nvSpPr>
          <p:cNvPr id="152" name="obiettivo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it-IT" dirty="0" err="1"/>
              <a:t>Neutrinoless</a:t>
            </a:r>
            <a:r>
              <a:rPr lang="it-IT" dirty="0"/>
              <a:t> double Beta </a:t>
            </a:r>
            <a:r>
              <a:rPr lang="it-IT" dirty="0" err="1"/>
              <a:t>decay</a:t>
            </a:r>
            <a:endParaRPr dirty="0"/>
          </a:p>
        </p:txBody>
      </p:sp>
      <p:sp>
        <p:nvSpPr>
          <p:cNvPr id="153" name="Risultati 2020:…"/>
          <p:cNvSpPr txBox="1">
            <a:spLocks noGrp="1"/>
          </p:cNvSpPr>
          <p:nvPr>
            <p:ph type="body" sz="half" idx="1"/>
          </p:nvPr>
        </p:nvSpPr>
        <p:spPr>
          <a:xfrm>
            <a:off x="1206500" y="3627178"/>
            <a:ext cx="11988476" cy="927185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</a:pPr>
            <a:r>
              <a:rPr b="1" dirty="0" err="1"/>
              <a:t>Risultati</a:t>
            </a:r>
            <a:r>
              <a:rPr b="1" dirty="0"/>
              <a:t> 2020</a:t>
            </a:r>
            <a:r>
              <a:rPr dirty="0"/>
              <a:t>: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Operatività esperimento</a:t>
            </a:r>
            <a:endParaRPr dirty="0"/>
          </a:p>
          <a:p>
            <a:pPr lvl="1">
              <a:spcBef>
                <a:spcPts val="1000"/>
              </a:spcBef>
            </a:pPr>
            <a:r>
              <a:rPr lang="it-IT" dirty="0"/>
              <a:t>Presa dati</a:t>
            </a:r>
            <a:endParaRPr dirty="0"/>
          </a:p>
          <a:p>
            <a:pPr>
              <a:spcBef>
                <a:spcPts val="1000"/>
              </a:spcBef>
              <a:defRPr b="1"/>
            </a:pPr>
            <a:r>
              <a:rPr lang="it-IT" dirty="0"/>
              <a:t>O</a:t>
            </a:r>
            <a:r>
              <a:rPr dirty="0" err="1"/>
              <a:t>biettivi</a:t>
            </a:r>
            <a:r>
              <a:rPr dirty="0"/>
              <a:t>/milestone 2021: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Mantenimento presa dati CUORE</a:t>
            </a:r>
            <a:endParaRPr dirty="0"/>
          </a:p>
          <a:p>
            <a:pPr lvl="1">
              <a:spcBef>
                <a:spcPts val="1000"/>
              </a:spcBef>
            </a:pPr>
            <a:r>
              <a:rPr lang="it-IT" dirty="0"/>
              <a:t>Definizione Upgrade esperimento: CUPID (CUORE Upgrade with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IDentification</a:t>
            </a:r>
            <a:r>
              <a:rPr lang="it-IT" dirty="0"/>
              <a:t>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65D364-947B-F24B-9D2B-D21BC28C5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947" y="3627178"/>
            <a:ext cx="10471496" cy="785362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5image48249280">
            <a:extLst>
              <a:ext uri="{FF2B5EF4-FFF2-40B4-BE49-F238E27FC236}">
                <a16:creationId xmlns:a16="http://schemas.microsoft.com/office/drawing/2014/main" id="{E42EE89F-F5AA-C545-85EF-B9E1DE0F3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9" y="3307742"/>
            <a:ext cx="4069480" cy="1059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ESPERIMENTO X 20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ESPERIMENTO </a:t>
            </a:r>
            <a:r>
              <a:rPr lang="it-IT" dirty="0"/>
              <a:t>CUORE (CUPID) 2021</a:t>
            </a:r>
            <a:endParaRPr dirty="0"/>
          </a:p>
        </p:txBody>
      </p:sp>
      <p:sp>
        <p:nvSpPr>
          <p:cNvPr id="157" name="Slide Subtitl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CUORE @LNF</a:t>
            </a:r>
            <a:endParaRPr dirty="0"/>
          </a:p>
        </p:txBody>
      </p:sp>
      <p:sp>
        <p:nvSpPr>
          <p:cNvPr id="158" name="FTE: aaa (51%, resp. loc), bbb (51%), ccc (20%), ……"/>
          <p:cNvSpPr txBox="1">
            <a:spLocks noGrp="1"/>
          </p:cNvSpPr>
          <p:nvPr>
            <p:ph type="body" idx="1"/>
          </p:nvPr>
        </p:nvSpPr>
        <p:spPr>
          <a:xfrm>
            <a:off x="4632633" y="3930558"/>
            <a:ext cx="19047677" cy="916571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</a:pPr>
            <a:r>
              <a:rPr b="1" dirty="0"/>
              <a:t>FTE:</a:t>
            </a:r>
            <a:r>
              <a:rPr dirty="0"/>
              <a:t> </a:t>
            </a:r>
            <a:r>
              <a:rPr lang="it-IT" dirty="0"/>
              <a:t>A. Franceschi</a:t>
            </a:r>
            <a:r>
              <a:rPr dirty="0"/>
              <a:t> (</a:t>
            </a:r>
            <a:r>
              <a:rPr lang="it-IT" dirty="0"/>
              <a:t>80</a:t>
            </a:r>
            <a:r>
              <a:rPr dirty="0"/>
              <a:t>%, </a:t>
            </a:r>
            <a:r>
              <a:rPr lang="it-IT" dirty="0" err="1"/>
              <a:t>R</a:t>
            </a:r>
            <a:r>
              <a:rPr dirty="0"/>
              <a:t>esp. </a:t>
            </a:r>
            <a:r>
              <a:rPr lang="it-IT" dirty="0"/>
              <a:t>L</a:t>
            </a:r>
            <a:r>
              <a:rPr dirty="0" err="1"/>
              <a:t>oc</a:t>
            </a:r>
            <a:r>
              <a:rPr lang="it-IT" dirty="0"/>
              <a:t>.</a:t>
            </a:r>
            <a:r>
              <a:rPr dirty="0"/>
              <a:t>), </a:t>
            </a:r>
            <a:r>
              <a:rPr lang="it-IT" dirty="0"/>
              <a:t>T. Napolitano</a:t>
            </a:r>
            <a:r>
              <a:rPr dirty="0"/>
              <a:t> (</a:t>
            </a:r>
            <a:r>
              <a:rPr lang="it-IT" dirty="0"/>
              <a:t>7</a:t>
            </a:r>
            <a:r>
              <a:rPr dirty="0"/>
              <a:t>0%)</a:t>
            </a:r>
            <a:endParaRPr strike="sngStrike" dirty="0"/>
          </a:p>
          <a:p>
            <a:pPr>
              <a:spcBef>
                <a:spcPts val="1000"/>
              </a:spcBef>
            </a:pPr>
            <a:r>
              <a:rPr b="1" dirty="0" err="1"/>
              <a:t>Attività</a:t>
            </a:r>
            <a:r>
              <a:rPr b="1" dirty="0"/>
              <a:t> a </a:t>
            </a:r>
            <a:r>
              <a:rPr b="1" dirty="0" err="1"/>
              <a:t>carico</a:t>
            </a:r>
            <a:r>
              <a:rPr b="1" dirty="0"/>
              <a:t> LNF:</a:t>
            </a:r>
            <a:r>
              <a:rPr dirty="0"/>
              <a:t> 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Eventuali interventi di m</a:t>
            </a:r>
            <a:r>
              <a:rPr dirty="0" err="1"/>
              <a:t>eccanica</a:t>
            </a:r>
            <a:r>
              <a:rPr dirty="0"/>
              <a:t> </a:t>
            </a:r>
            <a:r>
              <a:rPr lang="it-IT" dirty="0"/>
              <a:t>CUORE</a:t>
            </a:r>
            <a:r>
              <a:rPr dirty="0"/>
              <a:t>;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Progettazione e integrazione detector CUPID (</a:t>
            </a:r>
            <a:r>
              <a:rPr lang="it-IT" dirty="0" err="1"/>
              <a:t>Resp</a:t>
            </a:r>
            <a:r>
              <a:rPr lang="it-IT" dirty="0"/>
              <a:t>. LNF)</a:t>
            </a:r>
          </a:p>
          <a:p>
            <a:pPr marL="609600" lvl="1" indent="0">
              <a:spcBef>
                <a:spcPts val="1000"/>
              </a:spcBef>
              <a:buNone/>
            </a:pPr>
            <a:endParaRPr dirty="0"/>
          </a:p>
          <a:p>
            <a:pPr>
              <a:spcBef>
                <a:spcPts val="1000"/>
              </a:spcBef>
            </a:pPr>
            <a:r>
              <a:rPr b="1" dirty="0" err="1"/>
              <a:t>Richieste</a:t>
            </a:r>
            <a:r>
              <a:rPr b="1" dirty="0"/>
              <a:t> CSNII 202</a:t>
            </a:r>
            <a:r>
              <a:rPr lang="it-IT" b="1" dirty="0"/>
              <a:t>1</a:t>
            </a:r>
            <a:r>
              <a:rPr dirty="0"/>
              <a:t>: </a:t>
            </a:r>
            <a:r>
              <a:rPr lang="it-IT" dirty="0"/>
              <a:t>missioni</a:t>
            </a:r>
            <a:r>
              <a:rPr dirty="0"/>
              <a:t> </a:t>
            </a:r>
            <a:r>
              <a:rPr lang="it-IT" dirty="0"/>
              <a:t>5.5 </a:t>
            </a:r>
            <a:r>
              <a:rPr dirty="0"/>
              <a:t>k</a:t>
            </a:r>
            <a:r>
              <a:rPr lang="it-IT" dirty="0"/>
              <a:t>€</a:t>
            </a:r>
            <a:r>
              <a:rPr dirty="0"/>
              <a:t>, (</a:t>
            </a:r>
            <a:r>
              <a:rPr lang="it-IT" dirty="0"/>
              <a:t>meeting, eventuale manutenzione CUORE + meeting, riunioni tecniche CUPID</a:t>
            </a:r>
            <a:r>
              <a:rPr dirty="0"/>
              <a:t>)</a:t>
            </a:r>
          </a:p>
          <a:p>
            <a:pPr>
              <a:spcBef>
                <a:spcPts val="1000"/>
              </a:spcBef>
            </a:pPr>
            <a:r>
              <a:rPr b="1" dirty="0" err="1"/>
              <a:t>Richieste</a:t>
            </a:r>
            <a:r>
              <a:rPr b="1" dirty="0"/>
              <a:t> LNF 202</a:t>
            </a:r>
            <a:r>
              <a:rPr lang="it-IT" b="1" dirty="0"/>
              <a:t>1</a:t>
            </a:r>
            <a:r>
              <a:rPr dirty="0"/>
              <a:t>:</a:t>
            </a:r>
            <a:r>
              <a:rPr lang="it-IT" dirty="0"/>
              <a:t> -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SPERIMENTO X 20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ESPERIMENTO </a:t>
            </a:r>
            <a:r>
              <a:rPr lang="it-IT" dirty="0"/>
              <a:t>DarkSide</a:t>
            </a:r>
            <a:r>
              <a:rPr dirty="0"/>
              <a:t> 2021</a:t>
            </a:r>
          </a:p>
        </p:txBody>
      </p:sp>
      <p:sp>
        <p:nvSpPr>
          <p:cNvPr id="152" name="obiettivo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it-IT" dirty="0"/>
              <a:t>Dark </a:t>
            </a:r>
            <a:r>
              <a:rPr lang="it-IT" dirty="0" err="1"/>
              <a:t>Matter</a:t>
            </a:r>
            <a:endParaRPr dirty="0"/>
          </a:p>
        </p:txBody>
      </p:sp>
      <p:sp>
        <p:nvSpPr>
          <p:cNvPr id="153" name="Risultati 2020:…"/>
          <p:cNvSpPr txBox="1">
            <a:spLocks noGrp="1"/>
          </p:cNvSpPr>
          <p:nvPr>
            <p:ph type="body" sz="half" idx="1"/>
          </p:nvPr>
        </p:nvSpPr>
        <p:spPr>
          <a:xfrm>
            <a:off x="1206500" y="3627178"/>
            <a:ext cx="11988476" cy="927185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</a:pPr>
            <a:r>
              <a:rPr b="1" dirty="0" err="1"/>
              <a:t>Risultati</a:t>
            </a:r>
            <a:r>
              <a:rPr b="1" dirty="0"/>
              <a:t> 2020</a:t>
            </a:r>
            <a:r>
              <a:rPr dirty="0"/>
              <a:t>: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Definizione principali aspetti progettuali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Inizio costruzione prototipo TPC @CERN</a:t>
            </a:r>
            <a:endParaRPr dirty="0"/>
          </a:p>
          <a:p>
            <a:pPr marL="609600" lvl="1" indent="0">
              <a:spcBef>
                <a:spcPts val="1000"/>
              </a:spcBef>
              <a:buNone/>
            </a:pPr>
            <a:endParaRPr dirty="0"/>
          </a:p>
          <a:p>
            <a:pPr>
              <a:spcBef>
                <a:spcPts val="1000"/>
              </a:spcBef>
              <a:defRPr b="1"/>
            </a:pPr>
            <a:r>
              <a:rPr lang="it-IT" dirty="0"/>
              <a:t>O</a:t>
            </a:r>
            <a:r>
              <a:rPr dirty="0" err="1"/>
              <a:t>biettivi</a:t>
            </a:r>
            <a:r>
              <a:rPr dirty="0"/>
              <a:t>/milestone 2021: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Completamento progettazione dettaglio Criostato, TPC, Veto, </a:t>
            </a:r>
            <a:r>
              <a:rPr lang="it-IT" dirty="0" err="1"/>
              <a:t>Facility</a:t>
            </a:r>
            <a:endParaRPr dirty="0"/>
          </a:p>
          <a:p>
            <a:pPr lvl="1">
              <a:spcBef>
                <a:spcPts val="1000"/>
              </a:spcBef>
            </a:pPr>
            <a:r>
              <a:rPr lang="it-IT" dirty="0"/>
              <a:t>Inizio costruzione @LNGS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BEC870-796D-C14E-BE0E-687FFA678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837" y="2461252"/>
            <a:ext cx="9941204" cy="94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181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ESPERIMENTO X 20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ESPERIMENTO </a:t>
            </a:r>
            <a:r>
              <a:rPr lang="it-IT" dirty="0"/>
              <a:t>DarkSide</a:t>
            </a:r>
            <a:r>
              <a:rPr dirty="0"/>
              <a:t> 2021</a:t>
            </a:r>
          </a:p>
        </p:txBody>
      </p:sp>
      <p:sp>
        <p:nvSpPr>
          <p:cNvPr id="157" name="Slide Subtitl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DarkSide @LNF</a:t>
            </a:r>
            <a:endParaRPr dirty="0"/>
          </a:p>
        </p:txBody>
      </p:sp>
      <p:sp>
        <p:nvSpPr>
          <p:cNvPr id="158" name="FTE: aaa (51%, resp. loc), bbb (51%), ccc (20%), ……"/>
          <p:cNvSpPr txBox="1">
            <a:spLocks noGrp="1"/>
          </p:cNvSpPr>
          <p:nvPr>
            <p:ph type="body" idx="1"/>
          </p:nvPr>
        </p:nvSpPr>
        <p:spPr>
          <a:xfrm>
            <a:off x="4632633" y="3930558"/>
            <a:ext cx="19047677" cy="91657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1000"/>
              </a:spcBef>
            </a:pPr>
            <a:r>
              <a:rPr b="1" dirty="0"/>
              <a:t>FTE:</a:t>
            </a:r>
            <a:r>
              <a:rPr dirty="0"/>
              <a:t>  </a:t>
            </a:r>
            <a:r>
              <a:rPr lang="it-IT" dirty="0"/>
              <a:t>A. Franceschi </a:t>
            </a:r>
            <a:r>
              <a:rPr dirty="0"/>
              <a:t>(</a:t>
            </a:r>
            <a:r>
              <a:rPr lang="it-IT" dirty="0"/>
              <a:t>20</a:t>
            </a:r>
            <a:r>
              <a:rPr dirty="0"/>
              <a:t>%, resp. </a:t>
            </a:r>
            <a:r>
              <a:rPr dirty="0" err="1"/>
              <a:t>loc</a:t>
            </a:r>
            <a:r>
              <a:rPr dirty="0"/>
              <a:t>),</a:t>
            </a:r>
            <a:r>
              <a:rPr lang="it-IT" dirty="0"/>
              <a:t> T. Napolitano</a:t>
            </a:r>
            <a:r>
              <a:rPr dirty="0"/>
              <a:t> (20%)</a:t>
            </a:r>
          </a:p>
          <a:p>
            <a:pPr>
              <a:spcBef>
                <a:spcPts val="1000"/>
              </a:spcBef>
            </a:pPr>
            <a:r>
              <a:rPr b="1" dirty="0" err="1"/>
              <a:t>Attività</a:t>
            </a:r>
            <a:r>
              <a:rPr b="1" dirty="0"/>
              <a:t> a </a:t>
            </a:r>
            <a:r>
              <a:rPr b="1" dirty="0" err="1"/>
              <a:t>carico</a:t>
            </a:r>
            <a:r>
              <a:rPr b="1" dirty="0"/>
              <a:t> LNF:</a:t>
            </a:r>
            <a:r>
              <a:rPr dirty="0"/>
              <a:t> </a:t>
            </a:r>
            <a:endParaRPr lang="it-IT" dirty="0"/>
          </a:p>
          <a:p>
            <a:pPr marL="0" indent="0">
              <a:spcBef>
                <a:spcPts val="1000"/>
              </a:spcBef>
              <a:buNone/>
            </a:pPr>
            <a:endParaRPr dirty="0"/>
          </a:p>
          <a:p>
            <a:pPr lvl="1">
              <a:spcBef>
                <a:spcPts val="1000"/>
              </a:spcBef>
            </a:pPr>
            <a:r>
              <a:rPr lang="it-IT" dirty="0"/>
              <a:t> Attività LNF prevista nel settore delle problematiche ingegneristiche legate all’integrazione dell’esperimento</a:t>
            </a:r>
          </a:p>
          <a:p>
            <a:pPr lvl="1">
              <a:spcBef>
                <a:spcPts val="1000"/>
              </a:spcBef>
            </a:pPr>
            <a:endParaRPr lang="it-IT" cap="small" dirty="0">
              <a:latin typeface="+mj-lt"/>
            </a:endParaRPr>
          </a:p>
          <a:p>
            <a:pPr lvl="1">
              <a:spcBef>
                <a:spcPts val="1000"/>
              </a:spcBef>
            </a:pPr>
            <a:r>
              <a:rPr lang="it-IT" dirty="0"/>
              <a:t>Attività attualmente limitata, causa importante impegno in CUORE-CUPID e a seguito di sviluppi organizzativi nell’area </a:t>
            </a:r>
            <a:r>
              <a:rPr lang="it-IT"/>
              <a:t>ingegneria-integrazione (</a:t>
            </a:r>
            <a:r>
              <a:rPr lang="it-IT" dirty="0"/>
              <a:t>i</a:t>
            </a:r>
            <a:r>
              <a:rPr lang="it-IT"/>
              <a:t>mportante </a:t>
            </a:r>
            <a:r>
              <a:rPr lang="it-IT" dirty="0"/>
              <a:t>coinvolgimento gruppo CERN)</a:t>
            </a:r>
          </a:p>
          <a:p>
            <a:pPr marL="609600" lvl="1" indent="0">
              <a:spcBef>
                <a:spcPts val="1000"/>
              </a:spcBef>
              <a:buNone/>
            </a:pPr>
            <a:endParaRPr dirty="0"/>
          </a:p>
          <a:p>
            <a:pPr>
              <a:spcBef>
                <a:spcPts val="1000"/>
              </a:spcBef>
            </a:pPr>
            <a:r>
              <a:rPr b="1" dirty="0" err="1"/>
              <a:t>Richieste</a:t>
            </a:r>
            <a:r>
              <a:rPr b="1" dirty="0"/>
              <a:t> CSNII 202</a:t>
            </a:r>
            <a:r>
              <a:rPr lang="it-IT" b="1" dirty="0"/>
              <a:t>1</a:t>
            </a:r>
            <a:r>
              <a:rPr dirty="0"/>
              <a:t>: </a:t>
            </a:r>
            <a:r>
              <a:rPr lang="it-IT" dirty="0"/>
              <a:t>missioni 1.5 k€, (meeting, riunioni tecniche)</a:t>
            </a:r>
          </a:p>
          <a:p>
            <a:pPr>
              <a:spcBef>
                <a:spcPts val="1000"/>
              </a:spcBef>
            </a:pPr>
            <a:r>
              <a:rPr lang="it-IT" b="1" dirty="0"/>
              <a:t>Richieste LNF 2021</a:t>
            </a:r>
            <a:r>
              <a:rPr lang="it-IT" dirty="0"/>
              <a:t>: -</a:t>
            </a:r>
          </a:p>
        </p:txBody>
      </p:sp>
      <p:pic>
        <p:nvPicPr>
          <p:cNvPr id="2049" name="Picture 1" descr="page8image48469024">
            <a:extLst>
              <a:ext uri="{FF2B5EF4-FFF2-40B4-BE49-F238E27FC236}">
                <a16:creationId xmlns:a16="http://schemas.microsoft.com/office/drawing/2014/main" id="{413F4FA9-FAAC-A940-8FAC-69D61832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3267332"/>
            <a:ext cx="3530600" cy="104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443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244</Words>
  <Application>Microsoft Macintosh PowerPoint</Application>
  <PresentationFormat>Custom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Helvetica Neue</vt:lpstr>
      <vt:lpstr>Helvetica Neue Medium</vt:lpstr>
      <vt:lpstr>21_BasicWhite</vt:lpstr>
      <vt:lpstr>ESPERIMENTO CUORE (CUPID) 2021</vt:lpstr>
      <vt:lpstr>ESPERIMENTO CUORE (CUPID) 2021</vt:lpstr>
      <vt:lpstr>ESPERIMENTO DarkSide 2021</vt:lpstr>
      <vt:lpstr>ESPERIMENTO DarkSide 2021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ESPERIMENTO X 2021</dc:title>
  <cp:lastModifiedBy>Microsoft Office User</cp:lastModifiedBy>
  <cp:revision>63</cp:revision>
  <dcterms:modified xsi:type="dcterms:W3CDTF">2020-06-29T08:48:18Z</dcterms:modified>
</cp:coreProperties>
</file>