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9"/>
    <p:restoredTop sz="94631"/>
  </p:normalViewPr>
  <p:slideViewPr>
    <p:cSldViewPr snapToGrid="0" snapToObjects="1">
      <p:cViewPr varScale="1">
        <p:scale>
          <a:sx n="48" d="100"/>
          <a:sy n="48" d="100"/>
        </p:scale>
        <p:origin x="1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198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QUAX: </a:t>
            </a:r>
            <a:r>
              <a:rPr lang="it-IT" dirty="0" err="1"/>
              <a:t>QUest</a:t>
            </a:r>
            <a:r>
              <a:rPr lang="it-IT" dirty="0"/>
              <a:t> for </a:t>
            </a:r>
            <a:r>
              <a:rPr lang="it-IT" dirty="0" err="1"/>
              <a:t>AXions</a:t>
            </a:r>
            <a:r>
              <a:rPr dirty="0"/>
              <a:t> </a:t>
            </a:r>
            <a:r>
              <a:rPr lang="it-IT" dirty="0"/>
              <a:t>(</a:t>
            </a:r>
            <a:r>
              <a:rPr dirty="0"/>
              <a:t>2021</a:t>
            </a:r>
            <a:r>
              <a:rPr lang="it-IT" dirty="0"/>
              <a:t>)</a:t>
            </a:r>
            <a:endParaRPr dirty="0"/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Ricerca di </a:t>
            </a:r>
            <a:r>
              <a:rPr lang="it-IT" dirty="0" err="1"/>
              <a:t>assioni</a:t>
            </a:r>
            <a:r>
              <a:rPr lang="it-IT" dirty="0"/>
              <a:t> Dark </a:t>
            </a:r>
            <a:r>
              <a:rPr lang="it-IT" dirty="0" err="1"/>
              <a:t>Matter</a:t>
            </a:r>
            <a:r>
              <a:rPr lang="it-IT" dirty="0"/>
              <a:t> (m</a:t>
            </a:r>
            <a:r>
              <a:rPr lang="it-IT" baseline="-25000" dirty="0"/>
              <a:t>a</a:t>
            </a:r>
            <a:r>
              <a:rPr lang="it-IT" dirty="0"/>
              <a:t>=30-60 </a:t>
            </a:r>
            <a:r>
              <a:rPr lang="it-IT" dirty="0" err="1">
                <a:latin typeface="Symbol" pitchFamily="2" charset="2"/>
              </a:rPr>
              <a:t>m</a:t>
            </a:r>
            <a:r>
              <a:rPr lang="it-IT" dirty="0" err="1"/>
              <a:t>eV</a:t>
            </a:r>
            <a:r>
              <a:rPr lang="it-IT" dirty="0"/>
              <a:t>)</a:t>
            </a:r>
            <a:endParaRPr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1206500" y="3627178"/>
            <a:ext cx="11988476" cy="927185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b="1" dirty="0" err="1"/>
              <a:t>Risultati</a:t>
            </a:r>
            <a:r>
              <a:rPr b="1" dirty="0"/>
              <a:t> 2020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Raggiunta la banda degli </a:t>
            </a:r>
            <a:r>
              <a:rPr lang="it-IT" dirty="0" err="1"/>
              <a:t>assioni</a:t>
            </a:r>
            <a:r>
              <a:rPr lang="it-IT" dirty="0"/>
              <a:t> QCD </a:t>
            </a:r>
            <a:r>
              <a:rPr lang="it-IT" sz="2400" dirty="0"/>
              <a:t>(articolo in preparazione)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Miglioramento dei limiti sull’accoppiamento </a:t>
            </a:r>
            <a:r>
              <a:rPr lang="it-IT" dirty="0" err="1"/>
              <a:t>assione</a:t>
            </a:r>
            <a:r>
              <a:rPr lang="it-IT" dirty="0"/>
              <a:t>-elettrone </a:t>
            </a:r>
            <a:r>
              <a:rPr lang="it-IT" sz="2400" dirty="0"/>
              <a:t>(PRL 124 171801(2020))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Cavità dielettrica con </a:t>
            </a:r>
            <a:r>
              <a:rPr lang="it-IT" dirty="0" err="1"/>
              <a:t>Q</a:t>
            </a:r>
            <a:r>
              <a:rPr lang="it-IT" dirty="0"/>
              <a:t>=700,000 </a:t>
            </a:r>
            <a:r>
              <a:rPr lang="it-IT" sz="2400" dirty="0"/>
              <a:t>(sottomesso, arXiv:2004.02754 )</a:t>
            </a:r>
            <a:endParaRPr lang="it-IT" dirty="0"/>
          </a:p>
          <a:p>
            <a:pPr lvl="1">
              <a:spcBef>
                <a:spcPts val="1000"/>
              </a:spcBef>
            </a:pPr>
            <a:r>
              <a:rPr lang="it-IT" dirty="0"/>
              <a:t>Cavità fotonica con </a:t>
            </a:r>
            <a:r>
              <a:rPr lang="it-IT" dirty="0" err="1"/>
              <a:t>Q</a:t>
            </a:r>
            <a:r>
              <a:rPr lang="it-IT" dirty="0"/>
              <a:t>=500,000 </a:t>
            </a:r>
            <a:r>
              <a:rPr lang="it-IT" sz="2400" dirty="0"/>
              <a:t>(sottomesso, arXiv:2002.01816)</a:t>
            </a:r>
          </a:p>
          <a:p>
            <a:pPr lvl="1">
              <a:spcBef>
                <a:spcPts val="1000"/>
              </a:spcBef>
            </a:pPr>
            <a:r>
              <a:rPr lang="it-IT" sz="5200" dirty="0"/>
              <a:t>Cavità in YBCO </a:t>
            </a:r>
            <a:r>
              <a:rPr lang="it-IT" sz="2600" dirty="0"/>
              <a:t>(in corso)</a:t>
            </a:r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/>
              <a:t>O</a:t>
            </a:r>
            <a:r>
              <a:rPr dirty="0" err="1"/>
              <a:t>biettivi</a:t>
            </a:r>
            <a:r>
              <a:rPr dirty="0"/>
              <a:t>/</a:t>
            </a:r>
            <a:r>
              <a:rPr lang="it-IT" dirty="0"/>
              <a:t>M</a:t>
            </a:r>
            <a:r>
              <a:rPr dirty="0" err="1"/>
              <a:t>ilestone</a:t>
            </a:r>
            <a:r>
              <a:rPr dirty="0"/>
              <a:t> 2021: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Completare il setup degli </a:t>
            </a:r>
            <a:r>
              <a:rPr lang="it-IT" dirty="0" err="1"/>
              <a:t>Haloscopes</a:t>
            </a:r>
            <a:r>
              <a:rPr lang="it-IT" dirty="0"/>
              <a:t> con magnete 9 T a LNF e con magnete 14 T a LNL.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Amplificazione segnale con amplificatore TWJPA al limite quantistico e a larga banda.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Realizzazione di cavità dielettrica a frequenza variabile 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Presa dati prevista negli anni 2023-2025</a:t>
            </a:r>
          </a:p>
          <a:p>
            <a:pPr lvl="1">
              <a:spcBef>
                <a:spcPts val="1000"/>
              </a:spcBef>
            </a:pP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38056F-3931-CA40-B5AA-F924D7361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612" y="3307742"/>
            <a:ext cx="5520000" cy="41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368B0-D569-F04F-B6F0-C2307E75D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612" y="7765056"/>
            <a:ext cx="5543880" cy="41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3E1324-E33E-1D45-B65F-BAA36D277679}"/>
              </a:ext>
            </a:extLst>
          </p:cNvPr>
          <p:cNvSpPr txBox="1"/>
          <p:nvPr/>
        </p:nvSpPr>
        <p:spPr>
          <a:xfrm>
            <a:off x="19644612" y="2840352"/>
            <a:ext cx="270106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LNF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618FD2-9DF6-684B-8EB8-1C964DAC2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612" y="3307742"/>
            <a:ext cx="1064175" cy="10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822031-DF2D-604F-93E7-F1E05CD22D46}"/>
              </a:ext>
            </a:extLst>
          </p:cNvPr>
          <p:cNvSpPr txBox="1"/>
          <p:nvPr/>
        </p:nvSpPr>
        <p:spPr>
          <a:xfrm>
            <a:off x="19535964" y="10560585"/>
            <a:ext cx="2691442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LNL SITE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926855-9888-154A-8991-82C83358D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42094"/>
              </p:ext>
            </p:extLst>
          </p:nvPr>
        </p:nvGraphicFramePr>
        <p:xfrm>
          <a:off x="16789073" y="247742"/>
          <a:ext cx="5615539" cy="2743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15539">
                  <a:extLst>
                    <a:ext uri="{9D8B030D-6E8A-4147-A177-3AD203B41FA5}">
                      <a16:colId xmlns:a16="http://schemas.microsoft.com/office/drawing/2014/main" val="4226769876"/>
                    </a:ext>
                  </a:extLst>
                </a:gridCol>
              </a:tblGrid>
              <a:tr h="428293">
                <a:tc>
                  <a:txBody>
                    <a:bodyPr/>
                    <a:lstStyle/>
                    <a:p>
                      <a:r>
                        <a:rPr lang="it-IT" sz="2400" dirty="0"/>
                        <a:t>QUAX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1453"/>
                  </a:ext>
                </a:extLst>
              </a:tr>
              <a:tr h="428293">
                <a:tc>
                  <a:txBody>
                    <a:bodyPr/>
                    <a:lstStyle/>
                    <a:p>
                      <a:r>
                        <a:rPr lang="it-IT" sz="2400" dirty="0"/>
                        <a:t>Padova (</a:t>
                      </a:r>
                      <a:r>
                        <a:rPr lang="it-IT" sz="2400" dirty="0" err="1"/>
                        <a:t>Resp</a:t>
                      </a:r>
                      <a:r>
                        <a:rPr lang="it-IT" sz="2400" dirty="0"/>
                        <a:t>. Naz. G. </a:t>
                      </a:r>
                      <a:r>
                        <a:rPr lang="it-IT" sz="2400" dirty="0" err="1"/>
                        <a:t>Carugno</a:t>
                      </a:r>
                      <a:r>
                        <a:rPr lang="it-IT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14678"/>
                  </a:ext>
                </a:extLst>
              </a:tr>
              <a:tr h="428293">
                <a:tc>
                  <a:txBody>
                    <a:bodyPr/>
                    <a:lstStyle/>
                    <a:p>
                      <a:r>
                        <a:rPr lang="it-IT" sz="2400" dirty="0"/>
                        <a:t>LNL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70885"/>
                  </a:ext>
                </a:extLst>
              </a:tr>
              <a:tr h="428293">
                <a:tc>
                  <a:txBody>
                    <a:bodyPr/>
                    <a:lstStyle/>
                    <a:p>
                      <a:r>
                        <a:rPr lang="it-IT" sz="2400" dirty="0"/>
                        <a:t>LNF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25604"/>
                  </a:ext>
                </a:extLst>
              </a:tr>
              <a:tr h="428293">
                <a:tc>
                  <a:txBody>
                    <a:bodyPr/>
                    <a:lstStyle/>
                    <a:p>
                      <a:r>
                        <a:rPr lang="it-IT" sz="2400" dirty="0"/>
                        <a:t>TIFPA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50066"/>
                  </a:ext>
                </a:extLst>
              </a:tr>
              <a:tr h="428293">
                <a:tc>
                  <a:txBody>
                    <a:bodyPr/>
                    <a:lstStyle/>
                    <a:p>
                      <a:r>
                        <a:rPr lang="it-IT" sz="2400" dirty="0"/>
                        <a:t>Salerno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7526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QUAX: </a:t>
            </a:r>
            <a:r>
              <a:rPr lang="it-IT" dirty="0" err="1"/>
              <a:t>QUest</a:t>
            </a:r>
            <a:r>
              <a:rPr lang="it-IT" dirty="0"/>
              <a:t> for </a:t>
            </a:r>
            <a:r>
              <a:rPr lang="it-IT" dirty="0" err="1"/>
              <a:t>AXions</a:t>
            </a:r>
            <a:r>
              <a:rPr lang="it-IT" dirty="0"/>
              <a:t> (2021)</a:t>
            </a:r>
            <a:endParaRPr dirty="0"/>
          </a:p>
        </p:txBody>
      </p:sp>
      <p:sp>
        <p:nvSpPr>
          <p:cNvPr id="158" name="Slide Subtitl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Anagrafica e richieste</a:t>
            </a:r>
            <a:endParaRPr dirty="0"/>
          </a:p>
        </p:txBody>
      </p:sp>
      <p:sp>
        <p:nvSpPr>
          <p:cNvPr id="159" name="FTE: aaa (51%, resp. loc), bbb (51%), ccc (20%), ……"/>
          <p:cNvSpPr txBox="1">
            <a:spLocks noGrp="1"/>
          </p:cNvSpPr>
          <p:nvPr>
            <p:ph type="body" idx="1"/>
          </p:nvPr>
        </p:nvSpPr>
        <p:spPr>
          <a:xfrm>
            <a:off x="4632633" y="3930558"/>
            <a:ext cx="19047677" cy="9165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b="1" dirty="0"/>
              <a:t>FTE:</a:t>
            </a:r>
            <a:r>
              <a:rPr dirty="0"/>
              <a:t> </a:t>
            </a:r>
            <a:r>
              <a:rPr lang="it-IT" dirty="0" err="1"/>
              <a:t>C.Gatti</a:t>
            </a:r>
            <a:r>
              <a:rPr dirty="0"/>
              <a:t> (</a:t>
            </a:r>
            <a:r>
              <a:rPr lang="it-IT" dirty="0"/>
              <a:t>40</a:t>
            </a:r>
            <a:r>
              <a:rPr dirty="0"/>
              <a:t>%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+20%</a:t>
            </a:r>
            <a:r>
              <a:rPr dirty="0"/>
              <a:t>, </a:t>
            </a:r>
            <a:r>
              <a:rPr lang="it-IT" dirty="0" err="1"/>
              <a:t>R</a:t>
            </a:r>
            <a:r>
              <a:rPr dirty="0"/>
              <a:t>esp. </a:t>
            </a:r>
            <a:r>
              <a:rPr lang="it-IT" dirty="0"/>
              <a:t>L</a:t>
            </a:r>
            <a:r>
              <a:rPr dirty="0" err="1"/>
              <a:t>oc</a:t>
            </a:r>
            <a:r>
              <a:rPr lang="it-IT" dirty="0"/>
              <a:t>.</a:t>
            </a:r>
            <a:r>
              <a:rPr dirty="0"/>
              <a:t>), </a:t>
            </a:r>
            <a:r>
              <a:rPr lang="it-IT" dirty="0" err="1"/>
              <a:t>D.Alesini</a:t>
            </a:r>
            <a:r>
              <a:rPr lang="it-IT" dirty="0"/>
              <a:t> (10%), </a:t>
            </a:r>
            <a:r>
              <a:rPr lang="it-IT" dirty="0" err="1"/>
              <a:t>D.Babusci</a:t>
            </a:r>
            <a:r>
              <a:rPr dirty="0"/>
              <a:t> (</a:t>
            </a:r>
            <a:r>
              <a:rPr lang="it-IT" dirty="0"/>
              <a:t>30</a:t>
            </a:r>
            <a:r>
              <a:rPr dirty="0"/>
              <a:t>%), </a:t>
            </a:r>
            <a:r>
              <a:rPr lang="it-IT" dirty="0" err="1"/>
              <a:t>D.Di</a:t>
            </a:r>
            <a:r>
              <a:rPr lang="it-IT" dirty="0"/>
              <a:t> Gioacchino</a:t>
            </a:r>
            <a:r>
              <a:rPr dirty="0"/>
              <a:t> (</a:t>
            </a:r>
            <a:r>
              <a:rPr lang="it-IT" dirty="0"/>
              <a:t>35</a:t>
            </a:r>
            <a:r>
              <a:rPr dirty="0"/>
              <a:t>%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+15%</a:t>
            </a:r>
            <a:r>
              <a:rPr dirty="0"/>
              <a:t>),</a:t>
            </a:r>
            <a:r>
              <a:rPr lang="it-IT" dirty="0"/>
              <a:t> </a:t>
            </a:r>
            <a:r>
              <a:rPr lang="it-IT" dirty="0" err="1"/>
              <a:t>C.Ligi</a:t>
            </a:r>
            <a:r>
              <a:rPr lang="it-IT" dirty="0"/>
              <a:t> (35%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+15%</a:t>
            </a:r>
            <a:r>
              <a:rPr lang="it-IT" dirty="0"/>
              <a:t>), </a:t>
            </a:r>
            <a:r>
              <a:rPr lang="it-IT" dirty="0" err="1"/>
              <a:t>G.Maccarrone</a:t>
            </a:r>
            <a:r>
              <a:rPr lang="it-IT" dirty="0"/>
              <a:t> (30%), D. </a:t>
            </a:r>
            <a:r>
              <a:rPr lang="it-IT" dirty="0" err="1"/>
              <a:t>Moricciani</a:t>
            </a:r>
            <a:r>
              <a:rPr lang="it-IT" dirty="0"/>
              <a:t> (50%), </a:t>
            </a:r>
            <a:r>
              <a:rPr lang="it-IT" dirty="0" err="1"/>
              <a:t>A.Rettaroli</a:t>
            </a:r>
            <a:r>
              <a:rPr lang="it-IT" dirty="0"/>
              <a:t> (60%), </a:t>
            </a:r>
            <a:r>
              <a:rPr lang="it-IT" sz="2400" dirty="0"/>
              <a:t>(TOT. 3.4 FTE)</a:t>
            </a:r>
            <a:endParaRPr sz="2400" dirty="0"/>
          </a:p>
          <a:p>
            <a:pPr>
              <a:spcBef>
                <a:spcPts val="1000"/>
              </a:spcBef>
            </a:pPr>
            <a:r>
              <a:rPr b="1" dirty="0" err="1"/>
              <a:t>Attività</a:t>
            </a:r>
            <a:r>
              <a:rPr b="1" dirty="0"/>
              <a:t> a </a:t>
            </a:r>
            <a:r>
              <a:rPr b="1" dirty="0" err="1"/>
              <a:t>carico</a:t>
            </a:r>
            <a:r>
              <a:rPr b="1" dirty="0"/>
              <a:t> LNF:</a:t>
            </a:r>
            <a:r>
              <a:rPr dirty="0"/>
              <a:t> </a:t>
            </a:r>
            <a:endParaRPr lang="it-IT" dirty="0"/>
          </a:p>
          <a:p>
            <a:pPr lvl="1">
              <a:spcBef>
                <a:spcPts val="1000"/>
              </a:spcBef>
            </a:pPr>
            <a:r>
              <a:rPr lang="it-IT" dirty="0"/>
              <a:t>Messa in funzione </a:t>
            </a:r>
            <a:r>
              <a:rPr lang="it-IT" dirty="0" err="1"/>
              <a:t>Haloscope</a:t>
            </a:r>
            <a:r>
              <a:rPr lang="it-IT" dirty="0"/>
              <a:t> LNF;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Progettazione meccanica «</a:t>
            </a:r>
            <a:r>
              <a:rPr lang="it-IT" dirty="0" err="1"/>
              <a:t>tuning</a:t>
            </a:r>
            <a:r>
              <a:rPr lang="it-IT" dirty="0"/>
              <a:t>» cavità dielettrica/SC</a:t>
            </a:r>
            <a:r>
              <a:rPr dirty="0"/>
              <a:t>; </a:t>
            </a:r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CSNII 2021</a:t>
            </a:r>
            <a:r>
              <a:rPr dirty="0"/>
              <a:t>: </a:t>
            </a:r>
            <a:r>
              <a:rPr lang="it-IT" dirty="0"/>
              <a:t>missioni 5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, </a:t>
            </a:r>
            <a:r>
              <a:rPr dirty="0" err="1"/>
              <a:t>consumo</a:t>
            </a:r>
            <a:r>
              <a:rPr lang="it-IT" dirty="0"/>
              <a:t>/apparato 38</a:t>
            </a:r>
            <a:r>
              <a:rPr dirty="0"/>
              <a:t> </a:t>
            </a:r>
            <a:r>
              <a:rPr dirty="0" err="1"/>
              <a:t>ke</a:t>
            </a:r>
            <a:r>
              <a:rPr lang="it-IT" dirty="0"/>
              <a:t> (componenti microonde, lavorazioni meccaniche, materiali), altri consumi 5 </a:t>
            </a:r>
            <a:r>
              <a:rPr lang="it-IT" dirty="0" err="1"/>
              <a:t>ke</a:t>
            </a:r>
            <a:r>
              <a:rPr lang="it-IT" dirty="0"/>
              <a:t> (</a:t>
            </a:r>
            <a:r>
              <a:rPr lang="it-IT" dirty="0" err="1"/>
              <a:t>crio</a:t>
            </a:r>
            <a:r>
              <a:rPr lang="it-IT" dirty="0"/>
              <a:t> gas)</a:t>
            </a:r>
            <a:r>
              <a:rPr dirty="0"/>
              <a:t>, </a:t>
            </a:r>
            <a:r>
              <a:rPr dirty="0" err="1"/>
              <a:t>inventario</a:t>
            </a:r>
            <a:r>
              <a:rPr lang="it-IT" dirty="0"/>
              <a:t> 17</a:t>
            </a:r>
            <a:r>
              <a:rPr dirty="0"/>
              <a:t> </a:t>
            </a:r>
            <a:r>
              <a:rPr dirty="0" err="1"/>
              <a:t>ke</a:t>
            </a:r>
            <a:r>
              <a:rPr lang="it-IT" dirty="0"/>
              <a:t> (</a:t>
            </a:r>
            <a:r>
              <a:rPr lang="it-IT" dirty="0" err="1"/>
              <a:t>chiller</a:t>
            </a:r>
            <a:r>
              <a:rPr lang="it-IT" dirty="0"/>
              <a:t>, amplificatori)</a:t>
            </a:r>
            <a:r>
              <a:rPr dirty="0"/>
              <a:t> </a:t>
            </a:r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LNF 2021</a:t>
            </a:r>
            <a:r>
              <a:rPr dirty="0"/>
              <a:t>: </a:t>
            </a:r>
            <a:r>
              <a:rPr lang="it-IT" dirty="0"/>
              <a:t>4 mu tecnico meccanico; 4 mu tecnico elettronico; 4 mu progettazione meccanica; </a:t>
            </a: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Supporto</a:t>
            </a:r>
            <a:r>
              <a:rPr b="1" dirty="0"/>
              <a:t> da </a:t>
            </a:r>
            <a:r>
              <a:rPr b="1" dirty="0" err="1"/>
              <a:t>fondi</a:t>
            </a:r>
            <a:r>
              <a:rPr b="1" dirty="0"/>
              <a:t> </a:t>
            </a:r>
            <a:r>
              <a:rPr b="1" dirty="0" err="1"/>
              <a:t>esterni</a:t>
            </a:r>
            <a:r>
              <a:rPr dirty="0"/>
              <a:t>: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SUPERGALAX</a:t>
            </a:r>
            <a:r>
              <a:rPr lang="it-IT" dirty="0"/>
              <a:t> magnete 9T, 1 AR.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82A05-D725-B849-B17E-316154E7D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9" y="5651580"/>
            <a:ext cx="3840000" cy="432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324</Words>
  <Application>Microsoft Macintosh PowerPoint</Application>
  <PresentationFormat>Custom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Helvetica Neue</vt:lpstr>
      <vt:lpstr>Helvetica Neue Medium</vt:lpstr>
      <vt:lpstr>Symbol</vt:lpstr>
      <vt:lpstr>21_BasicWhite</vt:lpstr>
      <vt:lpstr>QUAX: QUest for AXions (2021)</vt:lpstr>
      <vt:lpstr>QUAX: QUest for AXions (2021)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QUAX: QUest for AXions (2021)</dc:title>
  <cp:lastModifiedBy>Microsoft Office User</cp:lastModifiedBy>
  <cp:revision>54</cp:revision>
  <cp:lastPrinted>2020-07-01T12:52:52Z</cp:lastPrinted>
  <dcterms:modified xsi:type="dcterms:W3CDTF">2020-07-01T12:53:02Z</dcterms:modified>
</cp:coreProperties>
</file>