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4.jpeg" ContentType="image/jpeg"/>
  <Override PartName="/ppt/media/image3.png" ContentType="image/pn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06360" y="2861640"/>
            <a:ext cx="2197080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64280" y="237312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464280" y="286164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206360" y="286164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606040" y="2373120"/>
            <a:ext cx="1171080" cy="93456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1606040" y="2373120"/>
            <a:ext cx="1171080" cy="934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06360" y="2373120"/>
            <a:ext cx="21970800" cy="93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10721520" cy="934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2464280" y="2373120"/>
            <a:ext cx="10721520" cy="934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06360" y="1079640"/>
            <a:ext cx="21970800" cy="6643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206360" y="286164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464280" y="2373120"/>
            <a:ext cx="10721520" cy="934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10721520" cy="934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464280" y="237312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464280" y="286164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3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464280" y="2373120"/>
            <a:ext cx="1072152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06360" y="2861640"/>
            <a:ext cx="21970800" cy="44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06360" y="1079640"/>
            <a:ext cx="21970800" cy="1432800"/>
          </a:xfrm>
          <a:prstGeom prst="rect">
            <a:avLst/>
          </a:prstGeom>
        </p:spPr>
        <p:txBody>
          <a:bodyPr lIns="50760" rIns="50760" tIns="50760" bIns="50760"/>
          <a:p>
            <a:pPr>
              <a:lnSpc>
                <a:spcPct val="100000"/>
              </a:lnSpc>
            </a:pPr>
            <a:r>
              <a:rPr b="1" lang="en-US" sz="8500">
                <a:solidFill>
                  <a:srgbClr val="000000"/>
                </a:solidFill>
                <a:latin typeface="Helvetica Neue"/>
                <a:ea typeface="Helvetica Neue"/>
              </a:rPr>
              <a:t>Click to edit the title text formatSlide Title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06360" y="2373120"/>
            <a:ext cx="21970800" cy="934560"/>
          </a:xfrm>
          <a:prstGeom prst="rect">
            <a:avLst/>
          </a:prstGeom>
        </p:spPr>
        <p:txBody>
          <a:bodyPr lIns="45720" rIns="45720"/>
          <a:p>
            <a:pPr>
              <a:buSzPct val="45000"/>
              <a:buFont typeface="StarSymbol"/>
              <a:buChar char=""/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Seventh Outline LevelSlide Subtitle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06360" y="4248360"/>
            <a:ext cx="21970800" cy="8255520"/>
          </a:xfrm>
          <a:prstGeom prst="rect">
            <a:avLst/>
          </a:prstGeom>
        </p:spPr>
        <p:txBody>
          <a:bodyPr lIns="50760" rIns="50760" tIns="50760" bIns="50760"/>
          <a:p>
            <a:pPr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Seventh Outline LevelSlide bullet text</a:t>
            </a:r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</p:spPr>
        <p:txBody>
          <a:bodyPr lIns="50760" rIns="50760" tIns="50760" bIns="50760" anchor="b"/>
          <a:p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Shape 1"/>
          <p:cNvSpPr txBox="1"/>
          <p:nvPr/>
        </p:nvSpPr>
        <p:spPr>
          <a:xfrm>
            <a:off x="1206360" y="1079640"/>
            <a:ext cx="21970800" cy="1432800"/>
          </a:xfrm>
          <a:prstGeom prst="rect">
            <a:avLst/>
          </a:prstGeom>
        </p:spPr>
        <p:txBody>
          <a:bodyPr lIns="50760" rIns="50760" tIns="50760" bIns="50760"/>
          <a:p>
            <a:pPr>
              <a:lnSpc>
                <a:spcPct val="100000"/>
              </a:lnSpc>
            </a:pPr>
            <a:r>
              <a:rPr b="1" lang="en-US" sz="8500">
                <a:solidFill>
                  <a:srgbClr val="000000"/>
                </a:solidFill>
                <a:latin typeface="Helvetica Neue"/>
                <a:ea typeface="Helvetica Neue"/>
              </a:rPr>
              <a:t>ESPERIMENTO JUNO 2021</a:t>
            </a:r>
            <a:endParaRPr/>
          </a:p>
        </p:txBody>
      </p:sp>
      <p:sp>
        <p:nvSpPr>
          <p:cNvPr id="39" name="TextShape 2"/>
          <p:cNvSpPr txBox="1"/>
          <p:nvPr/>
        </p:nvSpPr>
        <p:spPr>
          <a:xfrm>
            <a:off x="1206360" y="2373120"/>
            <a:ext cx="21970800" cy="934560"/>
          </a:xfrm>
          <a:prstGeom prst="rect">
            <a:avLst/>
          </a:prstGeom>
        </p:spPr>
        <p:txBody>
          <a:bodyPr lIns="45720" rIns="45720"/>
          <a:p>
            <a:pPr>
              <a:lnSpc>
                <a:spcPct val="100000"/>
              </a:lnSpc>
            </a:pPr>
            <a:r>
              <a:rPr b="1" lang="en-US" sz="5500">
                <a:solidFill>
                  <a:srgbClr val="000000"/>
                </a:solidFill>
                <a:latin typeface="Helvetica Neue"/>
                <a:ea typeface="Helvetica Neue"/>
              </a:rPr>
              <a:t>Oscillazioni dei neutrini</a:t>
            </a:r>
            <a:endParaRPr/>
          </a:p>
        </p:txBody>
      </p:sp>
      <p:sp>
        <p:nvSpPr>
          <p:cNvPr id="40" name="TextShape 3"/>
          <p:cNvSpPr txBox="1"/>
          <p:nvPr/>
        </p:nvSpPr>
        <p:spPr>
          <a:xfrm>
            <a:off x="1206360" y="4480560"/>
            <a:ext cx="11988000" cy="8417880"/>
          </a:xfrm>
          <a:prstGeom prst="rect">
            <a:avLst/>
          </a:prstGeom>
        </p:spPr>
        <p:txBody>
          <a:bodyPr lIns="50760" rIns="50760" tIns="50760" bIns="50760"/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b="1" lang="en-US" sz="4800">
                <a:solidFill>
                  <a:srgbClr val="000000"/>
                </a:solidFill>
                <a:latin typeface="Helvetica Neue"/>
                <a:ea typeface="Helvetica Neue"/>
              </a:rPr>
              <a:t>Risultati 2020</a:t>
            </a: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:</a:t>
            </a:r>
            <a:endParaRPr/>
          </a:p>
          <a:p>
            <a:pPr lvl="1"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Qualificazione schede di Read-Out (ROB)  del Top Tracker.</a:t>
            </a:r>
            <a:endParaRPr/>
          </a:p>
          <a:p>
            <a:pPr lvl="1"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Acquisto cavi per l'apparato.</a:t>
            </a:r>
            <a:endParaRPr/>
          </a:p>
          <a:p>
            <a:pPr lvl="1"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Test finale.</a:t>
            </a:r>
            <a:endParaRPr/>
          </a:p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b="1" lang="en-US" sz="4800">
                <a:solidFill>
                  <a:srgbClr val="000000"/>
                </a:solidFill>
                <a:latin typeface="Helvetica Neue"/>
                <a:ea typeface="Helvetica Neue"/>
              </a:rPr>
              <a:t>obiettivi/milestone 2021:</a:t>
            </a:r>
            <a:endParaRPr/>
          </a:p>
          <a:p>
            <a:pPr lvl="1"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Produzione (1000 ROB) e test a campione (100 ROB) </a:t>
            </a:r>
            <a:endParaRPr/>
          </a:p>
          <a:p>
            <a:pPr lvl="1"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Spedizione materiale in Cina</a:t>
            </a:r>
            <a:endParaRPr/>
          </a:p>
        </p:txBody>
      </p:sp>
      <p:pic>
        <p:nvPicPr>
          <p:cNvPr id="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898880" y="3189240"/>
            <a:ext cx="10241280" cy="1016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206360" y="1079640"/>
            <a:ext cx="21970800" cy="1432800"/>
          </a:xfrm>
          <a:prstGeom prst="rect">
            <a:avLst/>
          </a:prstGeom>
        </p:spPr>
        <p:txBody>
          <a:bodyPr lIns="50760" rIns="50760" tIns="50760" bIns="50760"/>
          <a:p>
            <a:pPr>
              <a:lnSpc>
                <a:spcPct val="100000"/>
              </a:lnSpc>
            </a:pPr>
            <a:r>
              <a:rPr b="1" lang="en-US" sz="8500">
                <a:solidFill>
                  <a:srgbClr val="000000"/>
                </a:solidFill>
                <a:latin typeface="Helvetica Neue"/>
                <a:ea typeface="Helvetica Neue"/>
              </a:rPr>
              <a:t>ESPERIMENTO JUNO 2021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4632480" y="3930480"/>
            <a:ext cx="19047240" cy="9165240"/>
          </a:xfrm>
          <a:prstGeom prst="rect">
            <a:avLst/>
          </a:prstGeom>
        </p:spPr>
        <p:txBody>
          <a:bodyPr lIns="50760" rIns="50760" tIns="50760" bIns="50760"/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b="1" lang="en-US" sz="4800">
                <a:solidFill>
                  <a:srgbClr val="000000"/>
                </a:solidFill>
                <a:latin typeface="Helvetica Neue"/>
                <a:ea typeface="Helvetica Neue"/>
              </a:rPr>
              <a:t>FTE:</a:t>
            </a: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 A. Paoloni (100%, resp. loc), A. Martini (60%), G. Felici (10%), L. Votano, O. Ciaffoni</a:t>
            </a:r>
            <a:endParaRPr/>
          </a:p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b="1" lang="en-US" sz="4800">
                <a:solidFill>
                  <a:srgbClr val="000000"/>
                </a:solidFill>
                <a:latin typeface="Helvetica Neue"/>
                <a:ea typeface="Helvetica Neue"/>
              </a:rPr>
              <a:t>Attività a carico LNF:</a:t>
            </a: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 </a:t>
            </a:r>
            <a:endParaRPr/>
          </a:p>
          <a:p>
            <a:pPr lvl="1"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Test schede di elettronica del Top Tracker; </a:t>
            </a:r>
            <a:endParaRPr/>
          </a:p>
          <a:p>
            <a:pPr lvl="1">
              <a:lnSpc>
                <a:spcPct val="100000"/>
              </a:lnSpc>
              <a:buSzPct val="123000"/>
              <a:buFont typeface="StarSymbol"/>
              <a:buChar char=""/>
            </a:pP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Supporto software al CNAF. </a:t>
            </a:r>
            <a:endParaRPr/>
          </a:p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b="1" lang="en-US" sz="4800">
                <a:solidFill>
                  <a:srgbClr val="000000"/>
                </a:solidFill>
                <a:latin typeface="Helvetica Neue"/>
                <a:ea typeface="Helvetica Neue"/>
              </a:rPr>
              <a:t>Richieste CSNII 2021</a:t>
            </a: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: missioni 18 ke, apparati 50 ke (gara acquisto 80 concentratori Top Tracker), spedizioni 10 ke</a:t>
            </a:r>
            <a:endParaRPr/>
          </a:p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b="1" lang="en-US" sz="4800">
                <a:solidFill>
                  <a:srgbClr val="000000"/>
                </a:solidFill>
                <a:latin typeface="Helvetica Neue"/>
                <a:ea typeface="Helvetica Neue"/>
              </a:rPr>
              <a:t>Richieste LNF 2021</a:t>
            </a: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: tecnici (3 mu), supporto da parte del SEA (1 mu)</a:t>
            </a:r>
            <a:endParaRPr/>
          </a:p>
          <a:p>
            <a:pPr>
              <a:lnSpc>
                <a:spcPct val="100000"/>
              </a:lnSpc>
              <a:buSzPct val="123000"/>
              <a:buFont typeface="StarSymbol"/>
              <a:buChar char=""/>
            </a:pPr>
            <a:r>
              <a:rPr b="1" lang="en-US" sz="4800">
                <a:solidFill>
                  <a:srgbClr val="000000"/>
                </a:solidFill>
                <a:latin typeface="Helvetica Neue"/>
                <a:ea typeface="Helvetica Neue"/>
              </a:rPr>
              <a:t>Supporto da fondi esterni</a:t>
            </a:r>
            <a:r>
              <a:rPr lang="en-US" sz="4800">
                <a:solidFill>
                  <a:srgbClr val="000000"/>
                </a:solidFill>
                <a:latin typeface="Helvetica Neue"/>
                <a:ea typeface="Helvetica Neue"/>
              </a:rPr>
              <a:t>: </a:t>
            </a:r>
            <a:endParaRPr/>
          </a:p>
        </p:txBody>
      </p:sp>
      <p:pic>
        <p:nvPicPr>
          <p:cNvPr id="4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52080" y="6218640"/>
            <a:ext cx="3992400" cy="370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