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13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/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Fact information"/>
          <p:cNvSpPr txBox="1"/>
          <p:nvPr>
            <p:ph type="body" sz="quarter" idx="13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Fact information</a:t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13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/>
          <p:nvPr>
            <p:ph type="pic" sz="quarter" idx="13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Image"/>
          <p:cNvSpPr/>
          <p:nvPr>
            <p:ph type="pic" sz="half" idx="14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Image"/>
          <p:cNvSpPr/>
          <p:nvPr>
            <p:ph type="pic" idx="15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/>
          <p:nvPr>
            <p:ph type="pic" idx="13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/>
          <p:nvPr>
            <p:ph type="pic" idx="13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14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/>
          <p:nvPr>
            <p:ph type="pic" idx="13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13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/>
          <p:nvPr>
            <p:ph type="body" sz="quarter" idx="13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61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660384004_1290x1720.jpg"/>
          <p:cNvSpPr/>
          <p:nvPr>
            <p:ph type="pic" idx="14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Slide Titl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13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Agenda Subtitle"/>
          <p:cNvSpPr txBox="1"/>
          <p:nvPr>
            <p:ph type="body" sz="quarter" idx="13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Agenda Subtitle</a:t>
            </a:r>
          </a:p>
        </p:txBody>
      </p:sp>
      <p:sp>
        <p:nvSpPr>
          <p:cNvPr id="9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ESPERIMENTO X 202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ESPERIMENTO X 2021</a:t>
            </a:r>
          </a:p>
        </p:txBody>
      </p:sp>
      <p:sp>
        <p:nvSpPr>
          <p:cNvPr id="152" name="obiettivo"/>
          <p:cNvSpPr txBox="1"/>
          <p:nvPr>
            <p:ph type="body" idx="13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obiettivo</a:t>
            </a:r>
          </a:p>
        </p:txBody>
      </p:sp>
      <p:sp>
        <p:nvSpPr>
          <p:cNvPr id="153" name="Risultati 2020:…"/>
          <p:cNvSpPr txBox="1"/>
          <p:nvPr>
            <p:ph type="body" sz="half" idx="1"/>
          </p:nvPr>
        </p:nvSpPr>
        <p:spPr>
          <a:xfrm>
            <a:off x="1206500" y="3627178"/>
            <a:ext cx="11988476" cy="9271853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1000"/>
              </a:spcBef>
            </a:pPr>
            <a:r>
              <a:rPr b="1"/>
              <a:t>Risultati 2020</a:t>
            </a:r>
            <a:r>
              <a:t>:</a:t>
            </a:r>
          </a:p>
          <a:p>
            <a:pPr lvl="1">
              <a:spcBef>
                <a:spcPts val="1000"/>
              </a:spcBef>
            </a:pPr>
            <a:r>
              <a:t>xyz</a:t>
            </a:r>
          </a:p>
          <a:p>
            <a:pPr lvl="1">
              <a:spcBef>
                <a:spcPts val="1000"/>
              </a:spcBef>
            </a:pPr>
            <a:r>
              <a:t>klm</a:t>
            </a:r>
          </a:p>
          <a:p>
            <a:pPr>
              <a:spcBef>
                <a:spcPts val="1000"/>
              </a:spcBef>
              <a:defRPr b="1"/>
            </a:pPr>
            <a:r>
              <a:t>obiettivi/milestone 2021:</a:t>
            </a:r>
          </a:p>
          <a:p>
            <a:pPr lvl="1">
              <a:spcBef>
                <a:spcPts val="1000"/>
              </a:spcBef>
            </a:pPr>
            <a:r>
              <a:t>xyz</a:t>
            </a:r>
          </a:p>
          <a:p>
            <a:pPr lvl="1">
              <a:spcBef>
                <a:spcPts val="1000"/>
              </a:spcBef>
            </a:pPr>
            <a:r>
              <a:t>elm</a:t>
            </a:r>
          </a:p>
        </p:txBody>
      </p:sp>
      <p:sp>
        <p:nvSpPr>
          <p:cNvPr id="154" name="eventuali…"/>
          <p:cNvSpPr/>
          <p:nvPr/>
        </p:nvSpPr>
        <p:spPr>
          <a:xfrm>
            <a:off x="14034837" y="3341146"/>
            <a:ext cx="9937943" cy="9630210"/>
          </a:xfrm>
          <a:prstGeom prst="rect">
            <a:avLst/>
          </a:prstGeom>
          <a:solidFill>
            <a:schemeClr val="accent4">
              <a:hueOff val="-476017"/>
              <a:lumOff val="-10042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eventuali </a:t>
            </a:r>
          </a:p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imagini significative ed esplicative</a:t>
            </a:r>
          </a:p>
        </p:txBody>
      </p:sp>
      <p:sp>
        <p:nvSpPr>
          <p:cNvPr id="155" name="collaborazione"/>
          <p:cNvSpPr txBox="1"/>
          <p:nvPr/>
        </p:nvSpPr>
        <p:spPr>
          <a:xfrm>
            <a:off x="14332191" y="779507"/>
            <a:ext cx="9343234" cy="20331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collaborazione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ESPERIMENTO X 202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ESPERIMENTO X 2021</a:t>
            </a:r>
          </a:p>
        </p:txBody>
      </p:sp>
      <p:sp>
        <p:nvSpPr>
          <p:cNvPr id="158" name="Slide Subtitle"/>
          <p:cNvSpPr txBox="1"/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9" name="FTE: aaa (51%, resp. loc), bbb (51%), ccc (20%), ……"/>
          <p:cNvSpPr txBox="1"/>
          <p:nvPr>
            <p:ph type="body" idx="1"/>
          </p:nvPr>
        </p:nvSpPr>
        <p:spPr>
          <a:xfrm>
            <a:off x="4632633" y="3930558"/>
            <a:ext cx="19047677" cy="9165712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1000"/>
              </a:spcBef>
            </a:pPr>
            <a:r>
              <a:rPr b="1"/>
              <a:t>FTE:</a:t>
            </a:r>
            <a:r>
              <a:t> aaa (51%, resp. loc), bbb (51%), ccc (20%), …</a:t>
            </a:r>
          </a:p>
          <a:p>
            <a:pPr>
              <a:spcBef>
                <a:spcPts val="1000"/>
              </a:spcBef>
            </a:pPr>
            <a:r>
              <a:rPr b="1"/>
              <a:t>Attività a carico LNF:</a:t>
            </a:r>
            <a:r>
              <a:t> </a:t>
            </a:r>
          </a:p>
          <a:p>
            <a:pPr lvl="1">
              <a:spcBef>
                <a:spcPts val="1000"/>
              </a:spcBef>
            </a:pPr>
            <a:r>
              <a:t>es Meccanica e criogenia; </a:t>
            </a:r>
          </a:p>
          <a:p>
            <a:pPr lvl="1">
              <a:spcBef>
                <a:spcPts val="1000"/>
              </a:spcBef>
            </a:pPr>
            <a:r>
              <a:t>turni ecc. </a:t>
            </a:r>
          </a:p>
          <a:p>
            <a:pPr>
              <a:spcBef>
                <a:spcPts val="1000"/>
              </a:spcBef>
            </a:pPr>
            <a:r>
              <a:rPr b="1"/>
              <a:t>Richieste CSNII 2021</a:t>
            </a:r>
            <a:r>
              <a:t>: missioni ke, consumo ke, inventario ke (specificare finalita’ principali)</a:t>
            </a:r>
          </a:p>
          <a:p>
            <a:pPr>
              <a:spcBef>
                <a:spcPts val="1000"/>
              </a:spcBef>
            </a:pPr>
            <a:r>
              <a:rPr b="1"/>
              <a:t>Richieste LNF 2021</a:t>
            </a:r>
            <a:r>
              <a:t>: mu tecnici, servizi usati ecc (specificare finalita’ principali)</a:t>
            </a:r>
          </a:p>
          <a:p>
            <a:pPr>
              <a:spcBef>
                <a:spcPts val="1000"/>
              </a:spcBef>
            </a:pPr>
            <a:r>
              <a:rPr b="1"/>
              <a:t>Supporto da fondi esterni</a:t>
            </a:r>
            <a:r>
              <a:t>: costi diretti ke, personale unita’/profilo/o ke</a:t>
            </a:r>
          </a:p>
        </p:txBody>
      </p:sp>
      <p:sp>
        <p:nvSpPr>
          <p:cNvPr id="160" name="logo"/>
          <p:cNvSpPr/>
          <p:nvPr/>
        </p:nvSpPr>
        <p:spPr>
          <a:xfrm>
            <a:off x="722384" y="4080642"/>
            <a:ext cx="3463331" cy="7955844"/>
          </a:xfrm>
          <a:prstGeom prst="rect">
            <a:avLst/>
          </a:prstGeom>
          <a:solidFill>
            <a:srgbClr val="ED220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logo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