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2"/>
  </p:sldMasterIdLst>
  <p:notesMasterIdLst>
    <p:notesMasterId r:id="rId59"/>
  </p:notesMasterIdLst>
  <p:handoutMasterIdLst>
    <p:handoutMasterId r:id="rId60"/>
  </p:handoutMasterIdLst>
  <p:sldIdLst>
    <p:sldId id="265" r:id="rId3"/>
    <p:sldId id="284" r:id="rId4"/>
    <p:sldId id="586" r:id="rId5"/>
    <p:sldId id="292" r:id="rId6"/>
    <p:sldId id="512" r:id="rId7"/>
    <p:sldId id="510" r:id="rId8"/>
    <p:sldId id="368" r:id="rId9"/>
    <p:sldId id="583" r:id="rId10"/>
    <p:sldId id="513" r:id="rId11"/>
    <p:sldId id="384" r:id="rId12"/>
    <p:sldId id="523" r:id="rId13"/>
    <p:sldId id="582" r:id="rId14"/>
    <p:sldId id="514" r:id="rId15"/>
    <p:sldId id="584" r:id="rId16"/>
    <p:sldId id="515" r:id="rId17"/>
    <p:sldId id="516" r:id="rId18"/>
    <p:sldId id="559" r:id="rId19"/>
    <p:sldId id="576" r:id="rId20"/>
    <p:sldId id="448" r:id="rId21"/>
    <p:sldId id="568" r:id="rId22"/>
    <p:sldId id="578" r:id="rId23"/>
    <p:sldId id="570" r:id="rId24"/>
    <p:sldId id="571" r:id="rId25"/>
    <p:sldId id="585" r:id="rId26"/>
    <p:sldId id="581" r:id="rId27"/>
    <p:sldId id="579" r:id="rId28"/>
    <p:sldId id="580" r:id="rId29"/>
    <p:sldId id="303" r:id="rId30"/>
    <p:sldId id="353" r:id="rId31"/>
    <p:sldId id="560" r:id="rId32"/>
    <p:sldId id="561" r:id="rId33"/>
    <p:sldId id="567" r:id="rId34"/>
    <p:sldId id="359" r:id="rId35"/>
    <p:sldId id="524" r:id="rId36"/>
    <p:sldId id="525" r:id="rId37"/>
    <p:sldId id="526" r:id="rId38"/>
    <p:sldId id="527" r:id="rId39"/>
    <p:sldId id="528" r:id="rId40"/>
    <p:sldId id="296" r:id="rId41"/>
    <p:sldId id="538" r:id="rId42"/>
    <p:sldId id="539" r:id="rId43"/>
    <p:sldId id="540" r:id="rId44"/>
    <p:sldId id="541" r:id="rId45"/>
    <p:sldId id="542" r:id="rId46"/>
    <p:sldId id="287" r:id="rId47"/>
    <p:sldId id="545" r:id="rId48"/>
    <p:sldId id="546" r:id="rId49"/>
    <p:sldId id="547" r:id="rId50"/>
    <p:sldId id="548" r:id="rId51"/>
    <p:sldId id="549" r:id="rId52"/>
    <p:sldId id="293" r:id="rId53"/>
    <p:sldId id="556" r:id="rId54"/>
    <p:sldId id="555" r:id="rId55"/>
    <p:sldId id="554" r:id="rId56"/>
    <p:sldId id="553" r:id="rId57"/>
    <p:sldId id="339" r:id="rId5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6ED"/>
    <a:srgbClr val="DED3F1"/>
    <a:srgbClr val="D8C9EE"/>
    <a:srgbClr val="FDB694"/>
    <a:srgbClr val="761F28"/>
    <a:srgbClr val="4E8542"/>
    <a:srgbClr val="9F0000"/>
    <a:srgbClr val="B6000B"/>
    <a:srgbClr val="0DFE53"/>
    <a:srgbClr val="99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1" autoAdjust="0"/>
    <p:restoredTop sz="97514" autoAdjust="0"/>
  </p:normalViewPr>
  <p:slideViewPr>
    <p:cSldViewPr snapToGrid="0" showGuides="1">
      <p:cViewPr varScale="1">
        <p:scale>
          <a:sx n="74" d="100"/>
          <a:sy n="74" d="100"/>
        </p:scale>
        <p:origin x="858" y="66"/>
      </p:cViewPr>
      <p:guideLst>
        <p:guide orient="horz" pos="2160"/>
        <p:guide pos="3840"/>
        <p:guide pos="3120"/>
      </p:guideLst>
    </p:cSldViewPr>
  </p:slideViewPr>
  <p:outlineViewPr>
    <p:cViewPr>
      <p:scale>
        <a:sx n="33" d="100"/>
        <a:sy n="33" d="100"/>
      </p:scale>
      <p:origin x="0" y="-2394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23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9BDA-BD19-4064-BF2C-14D89FF3C190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28E8E-C91D-44A0-93D6-1E4294D2C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8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DF147-A9B1-468D-860B-052CCDB90DB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8310F-3F7A-4A9C-892D-242CD6C3803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4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723B7-F6BE-4141-8ED0-5E74150FEA5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9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0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99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0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EUCLIDES   </a:t>
            </a:r>
            <a:r>
              <a:rPr lang="it-IT" dirty="0" err="1"/>
              <a:t>dE</a:t>
            </a:r>
            <a:r>
              <a:rPr lang="it-IT" dirty="0"/>
              <a:t>/E</a:t>
            </a:r>
            <a:r>
              <a:rPr lang="it-IT" baseline="0" dirty="0"/>
              <a:t> Silicio, 55 telescopi, ~4pi, </a:t>
            </a:r>
            <a:r>
              <a:rPr lang="it-IT" baseline="0" dirty="0" err="1"/>
              <a:t>eff</a:t>
            </a:r>
            <a:r>
              <a:rPr lang="it-IT" baseline="0" dirty="0"/>
              <a:t> 60% su </a:t>
            </a:r>
            <a:r>
              <a:rPr lang="it-IT" baseline="0" dirty="0" err="1"/>
              <a:t>p</a:t>
            </a:r>
            <a:r>
              <a:rPr lang="it-IT" baseline="0" dirty="0"/>
              <a:t>, 35% </a:t>
            </a:r>
            <a:r>
              <a:rPr lang="it-IT" baseline="0" dirty="0" err="1"/>
              <a:t>alpha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NeutronWall</a:t>
            </a:r>
            <a:r>
              <a:rPr lang="it-IT" dirty="0"/>
              <a:t>     BC501A </a:t>
            </a:r>
            <a:r>
              <a:rPr lang="it-IT" dirty="0" err="1"/>
              <a:t>liquid</a:t>
            </a:r>
            <a:r>
              <a:rPr lang="it-IT" dirty="0"/>
              <a:t> </a:t>
            </a:r>
            <a:r>
              <a:rPr lang="it-IT" dirty="0" err="1"/>
              <a:t>scintillator</a:t>
            </a:r>
            <a:r>
              <a:rPr lang="it-IT" dirty="0"/>
              <a:t>,</a:t>
            </a:r>
            <a:r>
              <a:rPr lang="it-IT" baseline="0" dirty="0"/>
              <a:t> 50 segmenti, due anelli </a:t>
            </a:r>
            <a:r>
              <a:rPr lang="it-IT" baseline="0" dirty="0" err="1"/>
              <a:t>pseudoesagonali</a:t>
            </a:r>
            <a:r>
              <a:rPr lang="it-IT" baseline="0" dirty="0"/>
              <a:t> (ogni elemento diviso in tre) + unità centrale pentagonale in 5 segmenti</a:t>
            </a:r>
            <a:endParaRPr lang="it-IT" dirty="0"/>
          </a:p>
          <a:p>
            <a:endParaRPr lang="it-IT" dirty="0"/>
          </a:p>
          <a:p>
            <a:r>
              <a:rPr lang="it-IT" dirty="0"/>
              <a:t>PLUNGER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target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plunger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stretched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target-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stopper-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populated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target.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recoils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stopper.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chosen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flight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(10micron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Doppler-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gamma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target-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foil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endParaRPr lang="it-IT" dirty="0"/>
          </a:p>
          <a:p>
            <a:endParaRPr lang="it-IT" dirty="0"/>
          </a:p>
          <a:p>
            <a:r>
              <a:rPr lang="it-IT" dirty="0"/>
              <a:t>SPIDER  </a:t>
            </a:r>
            <a:r>
              <a:rPr lang="it-IT" dirty="0" err="1"/>
              <a:t>Silicon</a:t>
            </a:r>
            <a:r>
              <a:rPr lang="it-IT" dirty="0"/>
              <a:t> </a:t>
            </a:r>
            <a:r>
              <a:rPr lang="it-IT" dirty="0" err="1"/>
              <a:t>PIe</a:t>
            </a:r>
            <a:r>
              <a:rPr lang="it-IT" dirty="0"/>
              <a:t> </a:t>
            </a:r>
            <a:r>
              <a:rPr lang="it-IT" dirty="0" err="1"/>
              <a:t>DEtectoR</a:t>
            </a:r>
            <a:r>
              <a:rPr lang="it-IT" dirty="0"/>
              <a:t>,</a:t>
            </a:r>
            <a:r>
              <a:rPr lang="it-IT" baseline="0" dirty="0"/>
              <a:t> petali di silicio 300micron segmentati in theta e </a:t>
            </a:r>
            <a:r>
              <a:rPr lang="it-IT" baseline="0" dirty="0" err="1"/>
              <a:t>phi</a:t>
            </a:r>
            <a:r>
              <a:rPr lang="it-IT" baseline="0" dirty="0"/>
              <a:t> es. copertura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 mm from the target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20.2%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angle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from124 to 169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r>
              <a:rPr lang="it-IT" dirty="0"/>
              <a:t>TRACE prototipi</a:t>
            </a:r>
            <a:r>
              <a:rPr lang="it-IT" baseline="0" dirty="0"/>
              <a:t> 6” silicio esagonali 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LaBr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NEDA future state-of-the-art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multiplicity</a:t>
            </a:r>
            <a:r>
              <a:rPr lang="it-IT" dirty="0"/>
              <a:t> </a:t>
            </a:r>
            <a:r>
              <a:rPr lang="it-IT" dirty="0" err="1"/>
              <a:t>filter</a:t>
            </a:r>
            <a:r>
              <a:rPr lang="it-IT" dirty="0"/>
              <a:t> </a:t>
            </a:r>
            <a:r>
              <a:rPr lang="it-IT" dirty="0" err="1"/>
              <a:t>esp</a:t>
            </a:r>
            <a:r>
              <a:rPr lang="it-IT" baseline="0" dirty="0"/>
              <a:t>. Fine 2016 21 moduli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J301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liquid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scintillator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HamamatsuR11833-100HA PMT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r>
              <a:rPr lang="en-US" dirty="0"/>
              <a:t>MUGAST = GASPARD +</a:t>
            </a:r>
            <a:r>
              <a:rPr lang="en-US" baseline="0" dirty="0"/>
              <a:t> TRACE </a:t>
            </a:r>
          </a:p>
          <a:p>
            <a:r>
              <a:rPr lang="en-US" dirty="0"/>
              <a:t>MUGAST consists in the combination of the large area DSSSD, newly developed for GASPARD and TRACE,</a:t>
            </a:r>
          </a:p>
          <a:p>
            <a:r>
              <a:rPr lang="en-US" dirty="0"/>
              <a:t>with the existing MUST2 detectors</a:t>
            </a:r>
          </a:p>
          <a:p>
            <a:endParaRPr lang="en-US" dirty="0"/>
          </a:p>
          <a:p>
            <a:r>
              <a:rPr lang="en-US" dirty="0"/>
              <a:t>VAMOS: variable mode spectrometer, QQ-Wien-D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EUCLIDES   dE/E</a:t>
            </a:r>
            <a:r>
              <a:rPr lang="it-IT" baseline="0" dirty="0"/>
              <a:t> Silicio, 55 telescopi, ~4pi, eff 60% su p, 35% alpha</a:t>
            </a:r>
            <a:endParaRPr lang="it-IT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4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Voltage Engineering Europe</a:t>
            </a:r>
          </a:p>
          <a:p>
            <a:r>
              <a:rPr lang="en-US" dirty="0"/>
              <a:t>le due alternative</a:t>
            </a:r>
            <a:r>
              <a:rPr lang="en-US" baseline="0" dirty="0"/>
              <a:t> per </a:t>
            </a:r>
            <a:r>
              <a:rPr lang="en-US" baseline="0" dirty="0" err="1"/>
              <a:t>l’evoluzione</a:t>
            </a:r>
            <a:r>
              <a:rPr lang="en-US" baseline="0" dirty="0"/>
              <a:t> </a:t>
            </a:r>
            <a:r>
              <a:rPr lang="en-US" baseline="0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stella</a:t>
            </a:r>
            <a:r>
              <a:rPr lang="en-US" baseline="0" dirty="0"/>
              <a:t> </a:t>
            </a:r>
            <a:r>
              <a:rPr lang="en-US" baseline="0" dirty="0" err="1"/>
              <a:t>dipendono</a:t>
            </a:r>
            <a:r>
              <a:rPr lang="en-US" baseline="0" dirty="0"/>
              <a:t> dal </a:t>
            </a:r>
            <a:r>
              <a:rPr lang="en-US" baseline="0" dirty="0" err="1"/>
              <a:t>mancato</a:t>
            </a:r>
            <a:r>
              <a:rPr lang="en-US" baseline="0" dirty="0"/>
              <a:t> </a:t>
            </a:r>
            <a:r>
              <a:rPr lang="en-US" baseline="0" dirty="0" err="1"/>
              <a:t>innesco</a:t>
            </a:r>
            <a:r>
              <a:rPr lang="en-US" baseline="0" dirty="0"/>
              <a:t> (nana </a:t>
            </a:r>
            <a:r>
              <a:rPr lang="en-US" baseline="0" dirty="0" err="1"/>
              <a:t>bianca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) o no (core collapse </a:t>
            </a:r>
            <a:r>
              <a:rPr lang="en-US" baseline="0" dirty="0" err="1"/>
              <a:t>etc</a:t>
            </a:r>
            <a:r>
              <a:rPr lang="en-US" baseline="0" dirty="0"/>
              <a:t>) </a:t>
            </a:r>
            <a:r>
              <a:rPr lang="en-US" baseline="0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fusione</a:t>
            </a:r>
            <a:endParaRPr lang="en-US" baseline="0" dirty="0"/>
          </a:p>
          <a:p>
            <a:r>
              <a:rPr lang="en-US" baseline="0" dirty="0"/>
              <a:t>del </a:t>
            </a:r>
            <a:r>
              <a:rPr lang="en-US" baseline="0" dirty="0" err="1"/>
              <a:t>carbonio</a:t>
            </a:r>
            <a:r>
              <a:rPr lang="en-US" baseline="0" dirty="0"/>
              <a:t>,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dipende</a:t>
            </a:r>
            <a:r>
              <a:rPr lang="en-US" baseline="0" dirty="0"/>
              <a:t> </a:t>
            </a:r>
            <a:r>
              <a:rPr lang="en-US" baseline="0" dirty="0" err="1"/>
              <a:t>dalla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17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20Ne (</a:t>
            </a:r>
            <a:r>
              <a:rPr lang="en-US" dirty="0" err="1"/>
              <a:t>p,gamma</a:t>
            </a:r>
            <a:r>
              <a:rPr lang="en-US" dirty="0"/>
              <a:t>)21Na </a:t>
            </a:r>
            <a:r>
              <a:rPr lang="en-US" dirty="0" err="1"/>
              <a:t>comincia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ciclo</a:t>
            </a:r>
            <a:r>
              <a:rPr lang="en-US" baseline="0" dirty="0"/>
              <a:t> del </a:t>
            </a:r>
            <a:r>
              <a:rPr lang="en-US" baseline="0" dirty="0" err="1"/>
              <a:t>sodio</a:t>
            </a:r>
            <a:r>
              <a:rPr lang="en-US" baseline="0" dirty="0"/>
              <a:t>, da </a:t>
            </a:r>
            <a:r>
              <a:rPr lang="en-US" baseline="0" dirty="0" err="1"/>
              <a:t>questa</a:t>
            </a:r>
            <a:r>
              <a:rPr lang="en-US" baseline="0" dirty="0"/>
              <a:t> con successive </a:t>
            </a:r>
            <a:r>
              <a:rPr lang="en-US" baseline="0" dirty="0" err="1"/>
              <a:t>p,gamma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2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OSCAR-STANDARD (Dell'Aquila Nuclear Inst. and Methods in Physics Research, A 877 (2018) 227–237): </a:t>
            </a:r>
            <a:br>
              <a:rPr lang="it-IT" dirty="0"/>
            </a:br>
            <a:r>
              <a:rPr lang="it-IT" dirty="0"/>
              <a:t>DELTAE: 1 silicio con 16 strip (20 micron di spessore)</a:t>
            </a:r>
            <a:r>
              <a:rPr lang="it-IT" baseline="0" dirty="0"/>
              <a:t> + </a:t>
            </a:r>
            <a:r>
              <a:rPr lang="it-IT" dirty="0"/>
              <a:t>E: 16 pad (300micron, fotodiodi hamamatsu senza layer epossidico davanti)</a:t>
            </a:r>
          </a:p>
          <a:p>
            <a:r>
              <a:rPr lang="it-IT" dirty="0"/>
              <a:t>1 funzionante ed uno in costruzione nel 2019.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Studio</a:t>
            </a:r>
            <a:r>
              <a:rPr lang="en-US" baseline="0" dirty="0"/>
              <a:t> di </a:t>
            </a:r>
            <a:r>
              <a:rPr lang="en-US" baseline="0" dirty="0" err="1"/>
              <a:t>effetti</a:t>
            </a:r>
            <a:r>
              <a:rPr lang="en-US" baseline="0" dirty="0"/>
              <a:t> di clustering </a:t>
            </a:r>
            <a:r>
              <a:rPr lang="en-US" baseline="0" dirty="0" err="1"/>
              <a:t>alfa</a:t>
            </a:r>
            <a:r>
              <a:rPr lang="en-US" baseline="0" dirty="0"/>
              <a:t> in </a:t>
            </a:r>
            <a:r>
              <a:rPr lang="en-US" baseline="0" dirty="0" err="1"/>
              <a:t>sistemi</a:t>
            </a:r>
            <a:r>
              <a:rPr lang="en-US" baseline="0" dirty="0"/>
              <a:t> di </a:t>
            </a:r>
            <a:r>
              <a:rPr lang="en-US" baseline="0" dirty="0" err="1"/>
              <a:t>massa</a:t>
            </a:r>
            <a:r>
              <a:rPr lang="en-US" baseline="0" dirty="0"/>
              <a:t> intermedia. Top panel  </a:t>
            </a:r>
            <a:r>
              <a:rPr lang="en-US" baseline="0" dirty="0" err="1"/>
              <a:t>stessa</a:t>
            </a:r>
            <a:r>
              <a:rPr lang="en-US" baseline="0" dirty="0"/>
              <a:t> </a:t>
            </a:r>
            <a:r>
              <a:rPr lang="en-US" baseline="0" dirty="0" err="1"/>
              <a:t>energia</a:t>
            </a:r>
            <a:r>
              <a:rPr lang="en-US" baseline="0" dirty="0"/>
              <a:t> per </a:t>
            </a:r>
            <a:r>
              <a:rPr lang="en-US" baseline="0" dirty="0" err="1"/>
              <a:t>nucleone</a:t>
            </a:r>
            <a:r>
              <a:rPr lang="en-US" baseline="0" dirty="0"/>
              <a:t>, </a:t>
            </a:r>
            <a:r>
              <a:rPr lang="en-US" baseline="0" dirty="0" err="1"/>
              <a:t>isotopi</a:t>
            </a:r>
            <a:r>
              <a:rPr lang="en-US" baseline="0" dirty="0"/>
              <a:t> </a:t>
            </a:r>
            <a:r>
              <a:rPr lang="en-US" baseline="0" dirty="0" err="1"/>
              <a:t>leggermente</a:t>
            </a:r>
            <a:r>
              <a:rPr lang="en-US" baseline="0" dirty="0"/>
              <a:t> </a:t>
            </a:r>
            <a:r>
              <a:rPr lang="en-US" baseline="0" dirty="0" err="1"/>
              <a:t>diversi</a:t>
            </a:r>
            <a:r>
              <a:rPr lang="en-US" baseline="0" dirty="0"/>
              <a:t>, </a:t>
            </a:r>
          </a:p>
          <a:p>
            <a:r>
              <a:rPr lang="en-US" baseline="0" dirty="0"/>
              <a:t>Il </a:t>
            </a:r>
            <a:r>
              <a:rPr lang="en-US" baseline="0" dirty="0" err="1"/>
              <a:t>modello</a:t>
            </a:r>
            <a:r>
              <a:rPr lang="en-US" baseline="0" dirty="0"/>
              <a:t> G++ (</a:t>
            </a:r>
            <a:r>
              <a:rPr lang="en-US" baseline="0" dirty="0" err="1"/>
              <a:t>CN+evaporazione</a:t>
            </a:r>
            <a:r>
              <a:rPr lang="en-US" baseline="0" dirty="0"/>
              <a:t> di </a:t>
            </a:r>
            <a:r>
              <a:rPr lang="en-US" baseline="0" dirty="0" err="1"/>
              <a:t>singole</a:t>
            </a:r>
            <a:r>
              <a:rPr lang="en-US" baseline="0" dirty="0"/>
              <a:t> </a:t>
            </a:r>
            <a:r>
              <a:rPr lang="en-US" baseline="0" dirty="0" err="1"/>
              <a:t>particelle</a:t>
            </a:r>
            <a:r>
              <a:rPr lang="en-US" baseline="0" dirty="0"/>
              <a:t> (</a:t>
            </a:r>
            <a:r>
              <a:rPr lang="en-US" baseline="0" dirty="0" err="1"/>
              <a:t>coppia</a:t>
            </a:r>
            <a:r>
              <a:rPr lang="en-US" baseline="0" dirty="0"/>
              <a:t> </a:t>
            </a:r>
            <a:r>
              <a:rPr lang="en-US" baseline="0" dirty="0" err="1"/>
              <a:t>particella+residuo</a:t>
            </a:r>
            <a:r>
              <a:rPr lang="en-US" baseline="0" dirty="0"/>
              <a:t> in </a:t>
            </a:r>
            <a:r>
              <a:rPr lang="en-US" baseline="0" dirty="0" err="1"/>
              <a:t>sequenza</a:t>
            </a:r>
            <a:r>
              <a:rPr lang="en-US" baseline="0" dirty="0"/>
              <a:t>) </a:t>
            </a:r>
            <a:r>
              <a:rPr lang="en-US" baseline="0" dirty="0" err="1"/>
              <a:t>tenendo</a:t>
            </a:r>
            <a:r>
              <a:rPr lang="en-US" baseline="0" dirty="0"/>
              <a:t> </a:t>
            </a:r>
            <a:r>
              <a:rPr lang="en-US" baseline="0" dirty="0" err="1"/>
              <a:t>conto</a:t>
            </a:r>
            <a:r>
              <a:rPr lang="en-US" baseline="0" dirty="0"/>
              <a:t> </a:t>
            </a:r>
            <a:r>
              <a:rPr lang="en-US" baseline="0" dirty="0" err="1"/>
              <a:t>dell’energia</a:t>
            </a:r>
            <a:r>
              <a:rPr lang="en-US" baseline="0" dirty="0"/>
              <a:t> di </a:t>
            </a:r>
            <a:r>
              <a:rPr lang="en-US" baseline="0" dirty="0" err="1"/>
              <a:t>eccitazione</a:t>
            </a:r>
            <a:r>
              <a:rPr lang="en-US" baseline="0" dirty="0"/>
              <a:t> del CN</a:t>
            </a:r>
          </a:p>
          <a:p>
            <a:r>
              <a:rPr lang="en-US" baseline="0" dirty="0" err="1"/>
              <a:t>Angoli</a:t>
            </a:r>
            <a:r>
              <a:rPr lang="en-US" baseline="0" dirty="0"/>
              <a:t> in </a:t>
            </a:r>
            <a:r>
              <a:rPr lang="en-US" baseline="0" dirty="0" err="1"/>
              <a:t>avanti</a:t>
            </a:r>
            <a:r>
              <a:rPr lang="en-US" baseline="0" dirty="0"/>
              <a:t> non </a:t>
            </a:r>
            <a:r>
              <a:rPr lang="en-US" baseline="0" dirty="0" err="1"/>
              <a:t>sono</a:t>
            </a:r>
            <a:r>
              <a:rPr lang="en-US" baseline="0" dirty="0"/>
              <a:t> </a:t>
            </a:r>
            <a:r>
              <a:rPr lang="en-US" baseline="0" dirty="0" err="1"/>
              <a:t>descritti</a:t>
            </a:r>
            <a:r>
              <a:rPr lang="en-US" baseline="0" dirty="0"/>
              <a:t> bene, </a:t>
            </a:r>
            <a:r>
              <a:rPr lang="en-US" baseline="0" dirty="0" err="1"/>
              <a:t>alfa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accumulano</a:t>
            </a:r>
            <a:r>
              <a:rPr lang="en-US" baseline="0" dirty="0"/>
              <a:t> </a:t>
            </a:r>
            <a:r>
              <a:rPr lang="en-US" baseline="0" dirty="0" err="1"/>
              <a:t>attorno</a:t>
            </a:r>
            <a:r>
              <a:rPr lang="en-US" baseline="0" dirty="0"/>
              <a:t> a </a:t>
            </a:r>
            <a:r>
              <a:rPr lang="en-US" baseline="0" dirty="0" err="1"/>
              <a:t>v_beam</a:t>
            </a:r>
            <a:r>
              <a:rPr lang="en-US" baseline="0" dirty="0"/>
              <a:t>, </a:t>
            </a:r>
            <a:r>
              <a:rPr lang="en-US" baseline="0" dirty="0" err="1"/>
              <a:t>l’effetto</a:t>
            </a:r>
            <a:r>
              <a:rPr lang="en-US" baseline="0" dirty="0"/>
              <a:t> è </a:t>
            </a:r>
            <a:r>
              <a:rPr lang="en-US" baseline="0" dirty="0" err="1"/>
              <a:t>minore</a:t>
            </a:r>
            <a:r>
              <a:rPr lang="en-US" baseline="0" dirty="0"/>
              <a:t> per </a:t>
            </a:r>
            <a:r>
              <a:rPr lang="en-US" baseline="0" dirty="0" err="1"/>
              <a:t>minori</a:t>
            </a:r>
            <a:r>
              <a:rPr lang="en-US" baseline="0" dirty="0"/>
              <a:t> E*</a:t>
            </a:r>
          </a:p>
          <a:p>
            <a:r>
              <a:rPr lang="en-US" baseline="0" dirty="0"/>
              <a:t>In </a:t>
            </a:r>
            <a:r>
              <a:rPr lang="en-US" baseline="0" dirty="0" err="1"/>
              <a:t>diverso</a:t>
            </a:r>
            <a:r>
              <a:rPr lang="en-US" baseline="0" dirty="0"/>
              <a:t> </a:t>
            </a:r>
            <a:r>
              <a:rPr lang="en-US" baseline="0" dirty="0" err="1"/>
              <a:t>sistema</a:t>
            </a:r>
            <a:r>
              <a:rPr lang="en-US" baseline="0" dirty="0"/>
              <a:t> </a:t>
            </a:r>
            <a:r>
              <a:rPr lang="en-US" baseline="0" dirty="0" err="1"/>
              <a:t>gli</a:t>
            </a:r>
            <a:r>
              <a:rPr lang="en-US" baseline="0" dirty="0"/>
              <a:t> </a:t>
            </a:r>
            <a:r>
              <a:rPr lang="en-US" baseline="0" dirty="0" err="1"/>
              <a:t>spettri</a:t>
            </a:r>
            <a:r>
              <a:rPr lang="en-US" baseline="0" dirty="0"/>
              <a:t> ad </a:t>
            </a:r>
            <a:r>
              <a:rPr lang="en-US" baseline="0" dirty="0" err="1"/>
              <a:t>angoli</a:t>
            </a:r>
            <a:r>
              <a:rPr lang="en-US" baseline="0" dirty="0"/>
              <a:t> in Avanti non </a:t>
            </a:r>
            <a:r>
              <a:rPr lang="en-US" baseline="0" dirty="0" err="1"/>
              <a:t>sono</a:t>
            </a:r>
            <a:r>
              <a:rPr lang="en-US" baseline="0" dirty="0"/>
              <a:t> ben </a:t>
            </a:r>
            <a:r>
              <a:rPr lang="en-US" baseline="0" dirty="0" err="1"/>
              <a:t>descritti</a:t>
            </a:r>
            <a:r>
              <a:rPr lang="en-US" baseline="0" dirty="0"/>
              <a:t>, </a:t>
            </a:r>
            <a:r>
              <a:rPr lang="en-US" baseline="0" dirty="0" err="1"/>
              <a:t>mostrano</a:t>
            </a:r>
            <a:r>
              <a:rPr lang="en-US" baseline="0" dirty="0"/>
              <a:t> </a:t>
            </a:r>
            <a:r>
              <a:rPr lang="en-US" baseline="0" dirty="0" err="1"/>
              <a:t>caratteristica</a:t>
            </a:r>
            <a:r>
              <a:rPr lang="en-US" baseline="0" dirty="0"/>
              <a:t> di </a:t>
            </a:r>
            <a:r>
              <a:rPr lang="en-US" baseline="0" dirty="0" err="1"/>
              <a:t>preequilibrio</a:t>
            </a:r>
            <a:r>
              <a:rPr lang="en-US" baseline="0" dirty="0"/>
              <a:t> (</a:t>
            </a:r>
            <a:r>
              <a:rPr lang="en-US" baseline="0" dirty="0" err="1"/>
              <a:t>nb</a:t>
            </a:r>
            <a:r>
              <a:rPr lang="en-US" baseline="0" dirty="0"/>
              <a:t> </a:t>
            </a:r>
            <a:r>
              <a:rPr lang="en-US" baseline="0" dirty="0" err="1"/>
              <a:t>l’effetto</a:t>
            </a:r>
            <a:r>
              <a:rPr lang="en-US" baseline="0" dirty="0"/>
              <a:t> </a:t>
            </a:r>
            <a:r>
              <a:rPr lang="en-US" baseline="0" dirty="0" err="1"/>
              <a:t>sulle</a:t>
            </a:r>
            <a:r>
              <a:rPr lang="en-US" baseline="0" dirty="0"/>
              <a:t> </a:t>
            </a:r>
            <a:r>
              <a:rPr lang="en-US" baseline="0" dirty="0" err="1"/>
              <a:t>alfa</a:t>
            </a:r>
            <a:r>
              <a:rPr lang="en-US" baseline="0" dirty="0"/>
              <a:t> è quasi </a:t>
            </a:r>
            <a:r>
              <a:rPr lang="en-US" baseline="0" dirty="0" err="1"/>
              <a:t>assente</a:t>
            </a:r>
            <a:r>
              <a:rPr lang="en-US" baseline="0" dirty="0"/>
              <a:t> </a:t>
            </a:r>
            <a:r>
              <a:rPr lang="en-US" baseline="0" dirty="0" err="1"/>
              <a:t>nei</a:t>
            </a:r>
            <a:r>
              <a:rPr lang="en-US" baseline="0" dirty="0"/>
              <a:t> </a:t>
            </a:r>
            <a:r>
              <a:rPr lang="en-US" baseline="0" dirty="0" err="1"/>
              <a:t>protoni</a:t>
            </a:r>
            <a:r>
              <a:rPr lang="en-US" baseline="0" dirty="0"/>
              <a:t>) – </a:t>
            </a:r>
            <a:r>
              <a:rPr lang="en-US" baseline="0" dirty="0" err="1"/>
              <a:t>ulteriori</a:t>
            </a:r>
            <a:r>
              <a:rPr lang="en-US" baseline="0" dirty="0"/>
              <a:t> </a:t>
            </a:r>
            <a:r>
              <a:rPr lang="en-US" baseline="0" dirty="0" err="1"/>
              <a:t>analisi</a:t>
            </a:r>
            <a:r>
              <a:rPr lang="en-US" baseline="0" dirty="0"/>
              <a:t> con </a:t>
            </a:r>
            <a:r>
              <a:rPr lang="en-US" baseline="0" dirty="0" err="1"/>
              <a:t>correlazioni</a:t>
            </a:r>
            <a:r>
              <a:rPr lang="en-US" baseline="0" dirty="0"/>
              <a:t> da fare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1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MNT multi nucleon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3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MNT multi</a:t>
            </a:r>
            <a:r>
              <a:rPr lang="en-US" baseline="0" dirty="0"/>
              <a:t> nucleon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19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</a:t>
            </a:r>
            <a:r>
              <a:rPr lang="en-US" baseline="0" dirty="0"/>
              <a:t> = single Gaussian</a:t>
            </a:r>
          </a:p>
          <a:p>
            <a:r>
              <a:rPr lang="en-US" dirty="0"/>
              <a:t>Sigma(E)</a:t>
            </a:r>
            <a:r>
              <a:rPr lang="en-US" baseline="0" dirty="0"/>
              <a:t>= S(E)/E * </a:t>
            </a:r>
            <a:r>
              <a:rPr lang="en-US" baseline="0" dirty="0" err="1"/>
              <a:t>exp</a:t>
            </a:r>
            <a:r>
              <a:rPr lang="en-US" baseline="0" dirty="0"/>
              <a:t>( -</a:t>
            </a:r>
            <a:r>
              <a:rPr lang="en-US" baseline="0" dirty="0" err="1"/>
              <a:t>sqrt</a:t>
            </a:r>
            <a:r>
              <a:rPr lang="en-US" baseline="0" dirty="0"/>
              <a:t>( </a:t>
            </a:r>
            <a:r>
              <a:rPr lang="en-US" baseline="0" dirty="0" err="1"/>
              <a:t>Ec</a:t>
            </a:r>
            <a:r>
              <a:rPr lang="en-US" baseline="0" dirty="0"/>
              <a:t>/E ) 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06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9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7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7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Eccitazione</a:t>
            </a:r>
            <a:r>
              <a:rPr lang="en-US" baseline="0" dirty="0"/>
              <a:t> </a:t>
            </a:r>
            <a:r>
              <a:rPr lang="en-US" baseline="0" dirty="0" err="1"/>
              <a:t>mediante</a:t>
            </a:r>
            <a:r>
              <a:rPr lang="en-US" baseline="0" dirty="0"/>
              <a:t> laser </a:t>
            </a:r>
            <a:r>
              <a:rPr lang="en-US" baseline="0" dirty="0" err="1"/>
              <a:t>NdYAG</a:t>
            </a:r>
            <a:r>
              <a:rPr lang="en-US" baseline="0" dirty="0"/>
              <a:t> 205 nm + 1651-1720 nm, 100microJ + 2 </a:t>
            </a:r>
            <a:r>
              <a:rPr lang="en-US" baseline="0" dirty="0" err="1"/>
              <a:t>mJ</a:t>
            </a:r>
            <a:endParaRPr lang="en-US" baseline="0" dirty="0"/>
          </a:p>
          <a:p>
            <a:r>
              <a:rPr lang="en-US" dirty="0" err="1"/>
              <a:t>Pompaggi</a:t>
            </a:r>
            <a:r>
              <a:rPr lang="en-US" dirty="0"/>
              <a:t> </a:t>
            </a:r>
            <a:r>
              <a:rPr lang="en-US" dirty="0" err="1"/>
              <a:t>successivi</a:t>
            </a:r>
            <a:r>
              <a:rPr lang="en-US" dirty="0"/>
              <a:t> col laser per </a:t>
            </a:r>
            <a:r>
              <a:rPr lang="en-US" dirty="0" err="1"/>
              <a:t>aumentare</a:t>
            </a:r>
            <a:r>
              <a:rPr lang="en-US" dirty="0"/>
              <a:t> </a:t>
            </a:r>
            <a:r>
              <a:rPr lang="en-US" dirty="0" err="1"/>
              <a:t>l’efficienza</a:t>
            </a:r>
            <a:endParaRPr lang="en-US" dirty="0"/>
          </a:p>
          <a:p>
            <a:r>
              <a:rPr lang="en-US" dirty="0" err="1"/>
              <a:t>Selezione</a:t>
            </a:r>
            <a:r>
              <a:rPr lang="en-US" dirty="0"/>
              <a:t> in </a:t>
            </a:r>
            <a:r>
              <a:rPr lang="en-US" dirty="0" err="1"/>
              <a:t>velocità</a:t>
            </a:r>
            <a:r>
              <a:rPr lang="en-US" dirty="0"/>
              <a:t> </a:t>
            </a:r>
            <a:r>
              <a:rPr lang="en-US" dirty="0" err="1"/>
              <a:t>generando</a:t>
            </a:r>
            <a:r>
              <a:rPr lang="en-US" dirty="0"/>
              <a:t> </a:t>
            </a:r>
            <a:r>
              <a:rPr lang="en-US" dirty="0" err="1"/>
              <a:t>l’impulso</a:t>
            </a:r>
            <a:r>
              <a:rPr lang="en-US" dirty="0"/>
              <a:t> a tempi </a:t>
            </a:r>
            <a:r>
              <a:rPr lang="en-US" dirty="0" err="1"/>
              <a:t>diversi</a:t>
            </a:r>
            <a:r>
              <a:rPr lang="en-US" baseline="0" dirty="0"/>
              <a:t> </a:t>
            </a:r>
            <a:r>
              <a:rPr lang="en-US" baseline="0" dirty="0" err="1"/>
              <a:t>rispetto</a:t>
            </a:r>
            <a:r>
              <a:rPr lang="en-US" baseline="0" dirty="0"/>
              <a:t> </a:t>
            </a:r>
            <a:r>
              <a:rPr lang="en-US" baseline="0" dirty="0" err="1"/>
              <a:t>alla</a:t>
            </a:r>
            <a:r>
              <a:rPr lang="en-US" baseline="0" dirty="0"/>
              <a:t> </a:t>
            </a:r>
            <a:r>
              <a:rPr lang="en-US" baseline="0" dirty="0" err="1"/>
              <a:t>emissione</a:t>
            </a:r>
            <a:r>
              <a:rPr lang="en-US" baseline="0" dirty="0"/>
              <a:t> del </a:t>
            </a:r>
            <a:r>
              <a:rPr lang="en-US" baseline="0" dirty="0" err="1"/>
              <a:t>ps</a:t>
            </a:r>
            <a:r>
              <a:rPr lang="en-US" baseline="0" dirty="0"/>
              <a:t> dal </a:t>
            </a:r>
            <a:r>
              <a:rPr lang="en-US" baseline="0" dirty="0" err="1"/>
              <a:t>bersaglio</a:t>
            </a:r>
            <a:r>
              <a:rPr lang="en-US" baseline="0" dirty="0"/>
              <a:t> (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primi</a:t>
            </a:r>
            <a:r>
              <a:rPr lang="en-US" baseline="0" dirty="0"/>
              <a:t> </a:t>
            </a:r>
            <a:r>
              <a:rPr lang="en-US" baseline="0" dirty="0" err="1"/>
              <a:t>sono</a:t>
            </a:r>
            <a:r>
              <a:rPr lang="en-US" baseline="0" dirty="0"/>
              <a:t> </a:t>
            </a:r>
            <a:r>
              <a:rPr lang="en-US" baseline="0" dirty="0" err="1"/>
              <a:t>più</a:t>
            </a:r>
            <a:r>
              <a:rPr lang="en-US" baseline="0" dirty="0"/>
              <a:t> </a:t>
            </a:r>
            <a:r>
              <a:rPr lang="en-US" baseline="0" dirty="0" err="1"/>
              <a:t>veloci</a:t>
            </a:r>
            <a:r>
              <a:rPr lang="en-US" baseline="0" dirty="0"/>
              <a:t>) 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focalizzazione</a:t>
            </a:r>
            <a:r>
              <a:rPr lang="en-US" baseline="0" dirty="0"/>
              <a:t> = </a:t>
            </a:r>
            <a:r>
              <a:rPr lang="en-US" baseline="0" dirty="0" err="1"/>
              <a:t>miglior</a:t>
            </a:r>
            <a:r>
              <a:rPr lang="en-US" baseline="0" dirty="0"/>
              <a:t> ‘’</a:t>
            </a:r>
            <a:r>
              <a:rPr lang="en-US" baseline="0" dirty="0" err="1"/>
              <a:t>definizione</a:t>
            </a:r>
            <a:r>
              <a:rPr lang="en-US" baseline="0" dirty="0"/>
              <a:t>’’ di </a:t>
            </a:r>
            <a:r>
              <a:rPr lang="en-US" baseline="0" dirty="0" err="1"/>
              <a:t>fascio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6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0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4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9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9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041400"/>
            <a:ext cx="74295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93261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96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7854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6615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4"/>
            <a:ext cx="822920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09738"/>
            <a:ext cx="8229203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7121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1652" y="1825625"/>
            <a:ext cx="4049078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4740" y="1825625"/>
            <a:ext cx="4049078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20" y="365126"/>
            <a:ext cx="823436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9943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5488" y="2193926"/>
            <a:ext cx="4049078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5488" y="1489075"/>
            <a:ext cx="4049078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4869" y="2193926"/>
            <a:ext cx="4049078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869" y="1489075"/>
            <a:ext cx="4049078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69" y="274638"/>
            <a:ext cx="822493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5056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4337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874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940" y="987426"/>
            <a:ext cx="482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8675" y="2101850"/>
            <a:ext cx="319494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675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0496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‹N›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84452" y="987426"/>
            <a:ext cx="482917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498" y="2101850"/>
            <a:ext cx="319494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9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1014413" cy="365125"/>
          </a:xfrm>
        </p:spPr>
        <p:txBody>
          <a:bodyPr/>
          <a:lstStyle/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137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1"/>
            <a:ext cx="1014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it-IT"/>
              <a:t>10-7-2019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7461" y="6356351"/>
            <a:ext cx="4814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46" y="1739543"/>
            <a:ext cx="678051" cy="587403"/>
          </a:xfrm>
          <a:prstGeom prst="rect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842422B5-12DA-40CC-AE4D-EB9F472458F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825625"/>
            <a:ext cx="82343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365126"/>
            <a:ext cx="8234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89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>
            <a:solidFill>
              <a:schemeClr val="accent1">
                <a:lumMod val="75000"/>
              </a:schemeClr>
            </a:solidFill>
          </a:ln>
          <a:solidFill>
            <a:schemeClr val="accent6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4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0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768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t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/>
          <a:p>
            <a:r>
              <a:rPr lang="en-US" dirty="0"/>
              <a:t>Rosario Turrisi</a:t>
            </a:r>
          </a:p>
          <a:p>
            <a:endParaRPr lang="en-US" u="sng" dirty="0"/>
          </a:p>
          <a:p>
            <a:r>
              <a:rPr lang="en-US" sz="1800" dirty="0"/>
              <a:t>15 </a:t>
            </a:r>
            <a:r>
              <a:rPr lang="en-US" sz="1800" dirty="0" err="1"/>
              <a:t>luglio</a:t>
            </a:r>
            <a:r>
              <a:rPr lang="en-US" sz="1800" dirty="0"/>
              <a:t>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041400"/>
            <a:ext cx="8128000" cy="2387600"/>
          </a:xfrm>
        </p:spPr>
        <p:txBody>
          <a:bodyPr>
            <a:noAutofit/>
          </a:bodyPr>
          <a:lstStyle/>
          <a:p>
            <a:r>
              <a:rPr lang="en-US" sz="3600" dirty="0" err="1"/>
              <a:t>Stato</a:t>
            </a:r>
            <a:r>
              <a:rPr lang="en-US" sz="3600" dirty="0"/>
              <a:t> e </a:t>
            </a:r>
            <a:r>
              <a:rPr lang="en-US" sz="3600" dirty="0" err="1"/>
              <a:t>richieste</a:t>
            </a:r>
            <a:r>
              <a:rPr lang="en-US" sz="3600" dirty="0"/>
              <a:t> </a:t>
            </a:r>
            <a:r>
              <a:rPr lang="en-US" sz="3600" dirty="0" err="1"/>
              <a:t>degli</a:t>
            </a:r>
            <a:r>
              <a:rPr lang="en-US" sz="3600" dirty="0"/>
              <a:t> </a:t>
            </a:r>
            <a:r>
              <a:rPr lang="en-US" sz="3600" dirty="0" err="1"/>
              <a:t>esperimenti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di Linea </a:t>
            </a:r>
            <a:r>
              <a:rPr lang="en-US" sz="3600" dirty="0" err="1"/>
              <a:t>Scientifica</a:t>
            </a:r>
            <a:r>
              <a:rPr lang="en-US" sz="3600" dirty="0"/>
              <a:t> 3 </a:t>
            </a:r>
            <a:r>
              <a:rPr lang="en-US" sz="3600" dirty="0" err="1"/>
              <a:t>Padova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61721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33537" y="6459220"/>
            <a:ext cx="411095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2700000" sx="106000" sy="106000" algn="tl" rotWithShape="0">
              <a:srgbClr val="000000">
                <a:alpha val="40000"/>
              </a:srgbClr>
            </a:outerShdw>
          </a:effectLst>
        </p:spPr>
        <p:txBody>
          <a:bodyPr wrap="none" rtlCol="0" anchor="ctr" anchorCtr="1">
            <a:spAutoFit/>
          </a:bodyPr>
          <a:lstStyle/>
          <a:p>
            <a:r>
              <a:rPr lang="en-US" dirty="0" err="1">
                <a:solidFill>
                  <a:srgbClr val="B55F07"/>
                </a:solidFill>
                <a:latin typeface="Arial"/>
                <a:cs typeface="Arial"/>
              </a:rPr>
              <a:t>Fondamentale</a:t>
            </a:r>
            <a:r>
              <a:rPr lang="en-US" dirty="0">
                <a:solidFill>
                  <a:srgbClr val="B55F07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B55F07"/>
                </a:solidFill>
                <a:latin typeface="Arial"/>
                <a:cs typeface="Arial"/>
              </a:rPr>
              <a:t>il</a:t>
            </a:r>
            <a:r>
              <a:rPr lang="en-US" dirty="0">
                <a:solidFill>
                  <a:srgbClr val="B55F07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B55F07"/>
                </a:solidFill>
                <a:latin typeface="Arial"/>
                <a:cs typeface="Arial"/>
              </a:rPr>
              <a:t>confronto</a:t>
            </a:r>
            <a:r>
              <a:rPr lang="en-US" dirty="0">
                <a:solidFill>
                  <a:srgbClr val="B55F07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B55F07"/>
                </a:solidFill>
                <a:latin typeface="Arial"/>
                <a:cs typeface="Arial"/>
              </a:rPr>
              <a:t>pp</a:t>
            </a:r>
            <a:r>
              <a:rPr lang="en-US" dirty="0">
                <a:solidFill>
                  <a:srgbClr val="B55F07"/>
                </a:solidFill>
                <a:latin typeface="Arial"/>
                <a:cs typeface="Arial"/>
              </a:rPr>
              <a:t>-</a:t>
            </a:r>
            <a:r>
              <a:rPr lang="en-US" dirty="0" err="1">
                <a:solidFill>
                  <a:srgbClr val="B55F07"/>
                </a:solidFill>
                <a:latin typeface="Arial"/>
                <a:cs typeface="Arial"/>
              </a:rPr>
              <a:t>pA</a:t>
            </a:r>
            <a:r>
              <a:rPr lang="en-US" dirty="0">
                <a:solidFill>
                  <a:srgbClr val="B55F07"/>
                </a:solidFill>
                <a:latin typeface="Arial"/>
                <a:cs typeface="Arial"/>
              </a:rPr>
              <a:t>-AA…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52D4D-49E3-4C31-A067-6E6808F8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9DE9F1-5A32-4CC9-A187-53F18ACF396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2AAAE-3748-45EF-B4A5-8107F82B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67" y="640080"/>
            <a:ext cx="8276951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50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BBF644-F973-491E-B6D0-B685082AE0F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B93BA-62C6-4840-A8DF-CD670BD2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67" y="640079"/>
            <a:ext cx="835146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9534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BBF644-F973-491E-B6D0-B685082AE0F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4B2D51-D0B5-7842-A3F3-69321AE7B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60" y="679952"/>
            <a:ext cx="8241764" cy="61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306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45E53F1-141A-4879-BE2E-24F20EC12C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CC825-7060-42F9-968B-EC9BEF23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67" y="640080"/>
            <a:ext cx="830227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70331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45E53F1-141A-4879-BE2E-24F20EC12C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816DCA-F4CA-C445-A9B6-84811E36C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35" y="672516"/>
            <a:ext cx="8275705" cy="61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610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AA68B1C-EFDC-438F-B0D3-167E1A34858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30CE8D-77D8-4F12-AE48-C60A6B5F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67" y="640079"/>
            <a:ext cx="8300309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905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C3D4F5C-4701-4B10-A129-214823631C5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D4BC3-C11C-46F4-AE61-D88CD7A00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22" y="584324"/>
            <a:ext cx="8296415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2157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EIC_NET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Quarks and hadron dynamics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E80D903-A1CF-4773-86DC-4B4AC29AC52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EIC_NET</a:t>
            </a:r>
          </a:p>
          <a:p>
            <a:r>
              <a:rPr lang="en-US" sz="1800" dirty="0"/>
              <a:t>R. Turrisi</a:t>
            </a:r>
          </a:p>
        </p:txBody>
      </p:sp>
      <p:pic>
        <p:nvPicPr>
          <p:cNvPr id="10" name="Picture 9" descr="A picture containing laser&#10;&#10;Description automatically generated">
            <a:extLst>
              <a:ext uri="{FF2B5EF4-FFF2-40B4-BE49-F238E27FC236}">
                <a16:creationId xmlns:a16="http://schemas.microsoft.com/office/drawing/2014/main" id="{BB727D2C-C419-48EF-8325-57B9DDDA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82" y="1993243"/>
            <a:ext cx="5206874" cy="32976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1EC298-B14D-4A35-8D05-B0CBB4AE0D6E}"/>
              </a:ext>
            </a:extLst>
          </p:cNvPr>
          <p:cNvSpPr/>
          <p:nvPr/>
        </p:nvSpPr>
        <p:spPr>
          <a:xfrm>
            <a:off x="2988749" y="1690689"/>
            <a:ext cx="4708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3600" dirty="0">
                <a:solidFill>
                  <a:srgbClr val="FFFFFF"/>
                </a:solidFill>
                <a:latin typeface="Oswald" panose="02000506000000020004" pitchFamily="2" charset="0"/>
                <a:cs typeface="Aldhabi" panose="020B0604020202020204" pitchFamily="2" charset="-78"/>
              </a:rPr>
              <a:t>The Electron-Ion Collider</a:t>
            </a:r>
            <a:endParaRPr lang="it-IT" sz="3600" b="0" i="0" dirty="0">
              <a:solidFill>
                <a:srgbClr val="FFFFFF"/>
              </a:solidFill>
              <a:effectLst/>
              <a:latin typeface="Oswald" panose="02000506000000020004" pitchFamily="2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5563142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Quarks and hadron dynamics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5D50CF7-0399-451E-B331-F35DEA90401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EIC_NET</a:t>
            </a:r>
          </a:p>
          <a:p>
            <a:r>
              <a:rPr lang="en-US" sz="1800" dirty="0"/>
              <a:t>R. Turrisi</a:t>
            </a:r>
          </a:p>
        </p:txBody>
      </p:sp>
      <p:pic>
        <p:nvPicPr>
          <p:cNvPr id="8" name="Picture 7" descr="Screen Shot 2020-07-14 at 21.43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8" y="944880"/>
            <a:ext cx="9492272" cy="5361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69E1A-F7A6-4958-8A5C-4DEE4B9EEF61}"/>
              </a:ext>
            </a:extLst>
          </p:cNvPr>
          <p:cNvSpPr txBox="1"/>
          <p:nvPr/>
        </p:nvSpPr>
        <p:spPr>
          <a:xfrm rot="1587021">
            <a:off x="6937480" y="1587117"/>
            <a:ext cx="2300630" cy="64633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it-IT" dirty="0"/>
              <a:t>Costo: 1.6-2.6 B$</a:t>
            </a:r>
          </a:p>
          <a:p>
            <a:r>
              <a:rPr lang="it-IT" dirty="0"/>
              <a:t>Primo fascio: ≥2030</a:t>
            </a:r>
          </a:p>
        </p:txBody>
      </p:sp>
    </p:spTree>
    <p:extLst>
      <p:ext uri="{BB962C8B-B14F-4D97-AF65-F5344CB8AC3E}">
        <p14:creationId xmlns:p14="http://schemas.microsoft.com/office/powerpoint/2010/main" val="4059725999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JLAB12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Quarks and hadron dynamics</a:t>
            </a:r>
          </a:p>
        </p:txBody>
      </p:sp>
      <p:pic>
        <p:nvPicPr>
          <p:cNvPr id="6" name="Picture 5" descr="Screen Shot 2015-07-07 at 11.1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438" y="2132578"/>
            <a:ext cx="5334000" cy="3330706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77631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591" y="1"/>
            <a:ext cx="8537538" cy="806550"/>
          </a:xfrm>
        </p:spPr>
        <p:txBody>
          <a:bodyPr>
            <a:normAutofit fontScale="90000"/>
          </a:bodyPr>
          <a:lstStyle/>
          <a:p>
            <a:r>
              <a:rPr lang="en-US" dirty="0"/>
              <a:t>Linea </a:t>
            </a:r>
            <a:r>
              <a:rPr lang="en-US" dirty="0" err="1"/>
              <a:t>scientifica</a:t>
            </a:r>
            <a:r>
              <a:rPr lang="en-US" dirty="0"/>
              <a:t> 3 - </a:t>
            </a:r>
            <a:r>
              <a:rPr lang="en-US" dirty="0" err="1"/>
              <a:t>Pd</a:t>
            </a:r>
            <a:r>
              <a:rPr lang="en-US" dirty="0"/>
              <a:t> in </a:t>
            </a:r>
            <a:r>
              <a:rPr lang="en-US" dirty="0" err="1"/>
              <a:t>una</a:t>
            </a:r>
            <a:r>
              <a:rPr lang="en-US" dirty="0"/>
              <a:t> slide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8907" y="1978095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Quarks and hadron dynamics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907" y="2605811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 Phase transitions of nuclear 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7463" y="3215824"/>
            <a:ext cx="2395505" cy="8976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/>
              <a:t> Nuclear structure and reaction dynamics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6898" y="4216131"/>
            <a:ext cx="2506070" cy="352853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/>
              <a:t> Nuclear astrophysics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750" y="5548597"/>
            <a:ext cx="539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Personale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ricercatore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8 </a:t>
            </a:r>
            <a:r>
              <a:rPr lang="en-US" b="1" dirty="0" err="1">
                <a:solidFill>
                  <a:schemeClr val="bg1"/>
                </a:solidFill>
              </a:rPr>
              <a:t>dipendenti</a:t>
            </a:r>
            <a:r>
              <a:rPr lang="en-US" b="1" dirty="0">
                <a:solidFill>
                  <a:schemeClr val="bg1"/>
                </a:solidFill>
              </a:rPr>
              <a:t> + 25 </a:t>
            </a:r>
            <a:r>
              <a:rPr lang="en-US" b="1" dirty="0" err="1">
                <a:solidFill>
                  <a:schemeClr val="bg1"/>
                </a:solidFill>
              </a:rPr>
              <a:t>associati</a:t>
            </a:r>
            <a:r>
              <a:rPr lang="en-US" b="1" dirty="0">
                <a:solidFill>
                  <a:schemeClr val="bg1"/>
                </a:solidFill>
              </a:rPr>
              <a:t> (9 </a:t>
            </a:r>
            <a:r>
              <a:rPr lang="en-US" b="1" dirty="0" err="1">
                <a:solidFill>
                  <a:schemeClr val="bg1"/>
                </a:solidFill>
              </a:rPr>
              <a:t>borsisti</a:t>
            </a:r>
            <a:r>
              <a:rPr lang="en-US" b="1" dirty="0">
                <a:solidFill>
                  <a:schemeClr val="bg1"/>
                </a:solidFill>
              </a:rPr>
              <a:t> PhD/</a:t>
            </a:r>
            <a:r>
              <a:rPr lang="en-US" b="1" dirty="0" err="1">
                <a:solidFill>
                  <a:schemeClr val="bg1"/>
                </a:solidFill>
              </a:rPr>
              <a:t>adr</a:t>
            </a:r>
            <a:r>
              <a:rPr lang="en-US" b="1" dirty="0">
                <a:solidFill>
                  <a:schemeClr val="bg1"/>
                </a:solidFill>
              </a:rPr>
              <a:t>)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Totale</a:t>
            </a:r>
            <a:r>
              <a:rPr lang="en-US" b="1" dirty="0">
                <a:solidFill>
                  <a:schemeClr val="bg1"/>
                </a:solidFill>
              </a:rPr>
              <a:t>=33 pp/26.1 FTE  (</a:t>
            </a:r>
            <a:r>
              <a:rPr lang="en-US" b="1" dirty="0" err="1">
                <a:solidFill>
                  <a:schemeClr val="bg1"/>
                </a:solidFill>
              </a:rPr>
              <a:t>preventivi</a:t>
            </a:r>
            <a:r>
              <a:rPr lang="en-US" b="1" dirty="0">
                <a:solidFill>
                  <a:schemeClr val="bg1"/>
                </a:solidFill>
              </a:rPr>
              <a:t> 2021, tbc)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908" y="1023945"/>
            <a:ext cx="528890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Rappresentate</a:t>
            </a:r>
            <a:r>
              <a:rPr lang="en-US" dirty="0"/>
              <a:t> 5 </a:t>
            </a:r>
            <a:r>
              <a:rPr lang="en-US" dirty="0" err="1"/>
              <a:t>su</a:t>
            </a:r>
            <a:r>
              <a:rPr lang="en-US" dirty="0"/>
              <a:t> 6 </a:t>
            </a:r>
            <a:r>
              <a:rPr lang="en-US" dirty="0" err="1"/>
              <a:t>linee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CSN3, </a:t>
            </a:r>
          </a:p>
          <a:p>
            <a:r>
              <a:rPr lang="en-US" dirty="0" err="1"/>
              <a:t>dall’evoluzione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stelle</a:t>
            </a:r>
            <a:r>
              <a:rPr lang="en-US" dirty="0"/>
              <a:t> a </a:t>
            </a:r>
            <a:r>
              <a:rPr lang="en-US" dirty="0" err="1"/>
              <a:t>quella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quark!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395498" y="1952023"/>
            <a:ext cx="1806766" cy="584775"/>
            <a:chOff x="2395498" y="1692647"/>
            <a:chExt cx="1806766" cy="584775"/>
          </a:xfrm>
        </p:grpSpPr>
        <p:sp>
          <p:nvSpPr>
            <p:cNvPr id="13" name="TextBox 12"/>
            <p:cNvSpPr txBox="1"/>
            <p:nvPr/>
          </p:nvSpPr>
          <p:spPr>
            <a:xfrm>
              <a:off x="3240141" y="1692647"/>
              <a:ext cx="962123" cy="58477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EIC_NET</a:t>
              </a:r>
            </a:p>
            <a:p>
              <a:r>
                <a:rPr lang="en-US" sz="1600" dirty="0"/>
                <a:t>JLAB12</a:t>
              </a:r>
            </a:p>
          </p:txBody>
        </p:sp>
        <p:cxnSp>
          <p:nvCxnSpPr>
            <p:cNvPr id="9" name="Straight Arrow Connector 8"/>
            <p:cNvCxnSpPr>
              <a:stCxn id="5" idx="3"/>
              <a:endCxn id="13" idx="1"/>
            </p:cNvCxnSpPr>
            <p:nvPr/>
          </p:nvCxnSpPr>
          <p:spPr>
            <a:xfrm flipV="1">
              <a:off x="2395498" y="1985035"/>
              <a:ext cx="844643" cy="46318"/>
            </a:xfrm>
            <a:prstGeom prst="straightConnector1">
              <a:avLst/>
            </a:prstGeom>
            <a:ln w="38100" cmpd="sng">
              <a:solidFill>
                <a:srgbClr val="B55F07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309483" y="2445027"/>
            <a:ext cx="1879305" cy="584775"/>
            <a:chOff x="3309483" y="2185651"/>
            <a:chExt cx="1879305" cy="584775"/>
          </a:xfrm>
        </p:grpSpPr>
        <p:sp>
          <p:nvSpPr>
            <p:cNvPr id="14" name="TextBox 13"/>
            <p:cNvSpPr txBox="1"/>
            <p:nvPr/>
          </p:nvSpPr>
          <p:spPr>
            <a:xfrm>
              <a:off x="4346891" y="2185651"/>
              <a:ext cx="841897" cy="58477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ALICE</a:t>
              </a:r>
            </a:p>
            <a:p>
              <a:r>
                <a:rPr lang="en-US" sz="1600" dirty="0"/>
                <a:t>NA60+</a:t>
              </a:r>
            </a:p>
          </p:txBody>
        </p:sp>
        <p:cxnSp>
          <p:nvCxnSpPr>
            <p:cNvPr id="24" name="Straight Arrow Connector 23"/>
            <p:cNvCxnSpPr>
              <a:stCxn id="6" idx="3"/>
              <a:endCxn id="14" idx="1"/>
            </p:cNvCxnSpPr>
            <p:nvPr/>
          </p:nvCxnSpPr>
          <p:spPr>
            <a:xfrm flipV="1">
              <a:off x="3309483" y="2478039"/>
              <a:ext cx="1037408" cy="189974"/>
            </a:xfrm>
            <a:prstGeom prst="straightConnector1">
              <a:avLst/>
            </a:prstGeom>
            <a:ln w="38100" cmpd="sng">
              <a:solidFill>
                <a:srgbClr val="761F28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832968" y="3154716"/>
            <a:ext cx="2495282" cy="830997"/>
            <a:chOff x="2832968" y="2895340"/>
            <a:chExt cx="2495282" cy="830997"/>
          </a:xfrm>
        </p:grpSpPr>
        <p:sp>
          <p:nvSpPr>
            <p:cNvPr id="15" name="TextBox 14"/>
            <p:cNvSpPr txBox="1"/>
            <p:nvPr/>
          </p:nvSpPr>
          <p:spPr>
            <a:xfrm>
              <a:off x="3825916" y="2895340"/>
              <a:ext cx="1502334" cy="83099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GAMMA</a:t>
              </a:r>
            </a:p>
            <a:p>
              <a:r>
                <a:rPr lang="en-US" sz="1600" dirty="0"/>
                <a:t>NUCL-EX</a:t>
              </a:r>
            </a:p>
            <a:p>
              <a:r>
                <a:rPr lang="en-US" sz="1600" dirty="0"/>
                <a:t>PRISMA-FIDES</a:t>
              </a:r>
            </a:p>
          </p:txBody>
        </p:sp>
        <p:cxnSp>
          <p:nvCxnSpPr>
            <p:cNvPr id="30" name="Straight Arrow Connector 29"/>
            <p:cNvCxnSpPr>
              <a:stCxn id="7" idx="3"/>
              <a:endCxn id="15" idx="1"/>
            </p:cNvCxnSpPr>
            <p:nvPr/>
          </p:nvCxnSpPr>
          <p:spPr>
            <a:xfrm flipV="1">
              <a:off x="2832968" y="3310839"/>
              <a:ext cx="992948" cy="94451"/>
            </a:xfrm>
            <a:prstGeom prst="straightConnector1">
              <a:avLst/>
            </a:prstGeom>
            <a:ln w="38100" cmpd="sng">
              <a:solidFill>
                <a:srgbClr val="B55F07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832968" y="4121602"/>
            <a:ext cx="1688989" cy="584775"/>
            <a:chOff x="3364790" y="4145796"/>
            <a:chExt cx="1688989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4202264" y="4145796"/>
              <a:ext cx="851515" cy="58477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ASFIN2</a:t>
              </a:r>
            </a:p>
            <a:p>
              <a:r>
                <a:rPr lang="en-US" sz="1600" dirty="0"/>
                <a:t>LUNA3</a:t>
              </a:r>
            </a:p>
          </p:txBody>
        </p:sp>
        <p:cxnSp>
          <p:nvCxnSpPr>
            <p:cNvPr id="32" name="Straight Arrow Connector 31"/>
            <p:cNvCxnSpPr>
              <a:cxnSpLocks/>
              <a:stCxn id="8" idx="3"/>
              <a:endCxn id="17" idx="1"/>
            </p:cNvCxnSpPr>
            <p:nvPr/>
          </p:nvCxnSpPr>
          <p:spPr>
            <a:xfrm>
              <a:off x="3364790" y="4416752"/>
              <a:ext cx="837474" cy="21432"/>
            </a:xfrm>
            <a:prstGeom prst="straightConnector1">
              <a:avLst/>
            </a:prstGeom>
            <a:ln w="38100" cmpd="sng">
              <a:solidFill>
                <a:srgbClr val="99870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41469" y="1081767"/>
            <a:ext cx="3976019" cy="4764964"/>
            <a:chOff x="5941469" y="1081767"/>
            <a:chExt cx="3976019" cy="476496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998" y="3682177"/>
              <a:ext cx="3414490" cy="216455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941469" y="1081767"/>
              <a:ext cx="3804829" cy="2600411"/>
              <a:chOff x="5941469" y="1081767"/>
              <a:chExt cx="3804829" cy="260041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941469" y="1081767"/>
                <a:ext cx="3804829" cy="2600411"/>
                <a:chOff x="5486400" y="1637835"/>
                <a:chExt cx="3657600" cy="2611526"/>
              </a:xfrm>
            </p:grpSpPr>
            <p:pic>
              <p:nvPicPr>
                <p:cNvPr id="19" name="Picture 18" descr="phase.jp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1637835"/>
                  <a:ext cx="3657600" cy="2611526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5722471" y="2211294"/>
                  <a:ext cx="276411" cy="156882"/>
                </a:xfrm>
                <a:prstGeom prst="rect">
                  <a:avLst/>
                </a:prstGeom>
                <a:solidFill>
                  <a:srgbClr val="001E7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554568" y="2193283"/>
                  <a:ext cx="596665" cy="309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/>
                    <a:t>~135</a:t>
                  </a:r>
                </a:p>
                <a:p>
                  <a:r>
                    <a:rPr lang="en-US" sz="700" dirty="0"/>
                    <a:t>~175 MeV</a:t>
                  </a:r>
                </a:p>
              </p:txBody>
            </p:sp>
          </p:grpSp>
          <p:sp>
            <p:nvSpPr>
              <p:cNvPr id="3" name="Oval 2"/>
              <p:cNvSpPr>
                <a:spLocks noChangeAspect="1"/>
              </p:cNvSpPr>
              <p:nvPr/>
            </p:nvSpPr>
            <p:spPr>
              <a:xfrm>
                <a:off x="7298821" y="1693255"/>
                <a:ext cx="251996" cy="251999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H="1">
              <a:off x="6757204" y="3148950"/>
              <a:ext cx="367372" cy="2447583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599548" y="3128301"/>
              <a:ext cx="1972950" cy="831018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fteTren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68" y="2437260"/>
            <a:ext cx="4067448" cy="27146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DEAFAAE-A9CD-594F-9401-5BE5B1EC81D1}"/>
              </a:ext>
            </a:extLst>
          </p:cNvPr>
          <p:cNvGrpSpPr/>
          <p:nvPr/>
        </p:nvGrpSpPr>
        <p:grpSpPr>
          <a:xfrm>
            <a:off x="8288110" y="3411244"/>
            <a:ext cx="1029189" cy="863215"/>
            <a:chOff x="8281677" y="3456910"/>
            <a:chExt cx="1029189" cy="86321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46CD5ED7-4210-6E4D-87E8-828C11A80880}"/>
                </a:ext>
              </a:extLst>
            </p:cNvPr>
            <p:cNvSpPr/>
            <p:nvPr/>
          </p:nvSpPr>
          <p:spPr>
            <a:xfrm>
              <a:off x="9226503" y="3456910"/>
              <a:ext cx="84363" cy="87659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4A84E15-C78F-8A4C-8B7F-B512502EF333}"/>
                </a:ext>
              </a:extLst>
            </p:cNvPr>
            <p:cNvCxnSpPr/>
            <p:nvPr/>
          </p:nvCxnSpPr>
          <p:spPr>
            <a:xfrm flipV="1">
              <a:off x="8586023" y="3664665"/>
              <a:ext cx="537351" cy="448842"/>
            </a:xfrm>
            <a:prstGeom prst="straightConnector1">
              <a:avLst/>
            </a:prstGeom>
            <a:ln w="28575">
              <a:solidFill>
                <a:srgbClr val="4E854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F0B9F6-B2DA-3841-B230-FC2FC2C74BDD}"/>
                </a:ext>
              </a:extLst>
            </p:cNvPr>
            <p:cNvSpPr txBox="1"/>
            <p:nvPr/>
          </p:nvSpPr>
          <p:spPr>
            <a:xfrm>
              <a:off x="8281677" y="4043126"/>
              <a:ext cx="429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it-IT" sz="1200" b="1" dirty="0">
                  <a:solidFill>
                    <a:srgbClr val="4E8542"/>
                  </a:solidFill>
                </a:rPr>
                <a:t>tbc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5A031EE-500A-E741-9A9A-3EA745660771}"/>
              </a:ext>
            </a:extLst>
          </p:cNvPr>
          <p:cNvSpPr/>
          <p:nvPr/>
        </p:nvSpPr>
        <p:spPr>
          <a:xfrm>
            <a:off x="92195" y="4720499"/>
            <a:ext cx="2933668" cy="352853"/>
          </a:xfrm>
          <a:prstGeom prst="roundRect">
            <a:avLst/>
          </a:prstGeom>
          <a:solidFill>
            <a:srgbClr val="761F28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5</a:t>
            </a:r>
            <a:r>
              <a:rPr lang="en-US" sz="1600" dirty="0"/>
              <a:t>  Fundamental interactions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7A6CF7-C34E-1746-92E1-CC12B33A1846}"/>
              </a:ext>
            </a:extLst>
          </p:cNvPr>
          <p:cNvGrpSpPr/>
          <p:nvPr/>
        </p:nvGrpSpPr>
        <p:grpSpPr>
          <a:xfrm>
            <a:off x="3025863" y="4842266"/>
            <a:ext cx="1975376" cy="338554"/>
            <a:chOff x="3003063" y="4145796"/>
            <a:chExt cx="1975376" cy="338554"/>
          </a:xfrm>
          <a:solidFill>
            <a:srgbClr val="FDB694"/>
          </a:solidFill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7B2B4E-6C0D-6147-A301-A7A501A98194}"/>
                </a:ext>
              </a:extLst>
            </p:cNvPr>
            <p:cNvSpPr txBox="1"/>
            <p:nvPr/>
          </p:nvSpPr>
          <p:spPr>
            <a:xfrm>
              <a:off x="4202264" y="4145796"/>
              <a:ext cx="776175" cy="338554"/>
            </a:xfrm>
            <a:prstGeom prst="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AEGIS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1891E2E-2CBB-1A48-A8CE-290CE0B88E93}"/>
                </a:ext>
              </a:extLst>
            </p:cNvPr>
            <p:cNvCxnSpPr>
              <a:cxnSpLocks/>
              <a:stCxn id="42" idx="3"/>
              <a:endCxn id="44" idx="1"/>
            </p:cNvCxnSpPr>
            <p:nvPr/>
          </p:nvCxnSpPr>
          <p:spPr>
            <a:xfrm>
              <a:off x="3003063" y="4200456"/>
              <a:ext cx="1199201" cy="114617"/>
            </a:xfrm>
            <a:prstGeom prst="straightConnector1">
              <a:avLst/>
            </a:prstGeom>
            <a:grpFill/>
            <a:ln w="38100" cmpd="sng">
              <a:solidFill>
                <a:srgbClr val="99870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56" name="Picture 55" descr="A picture containing food&#10;&#10;Description automatically generated">
            <a:extLst>
              <a:ext uri="{FF2B5EF4-FFF2-40B4-BE49-F238E27FC236}">
                <a16:creationId xmlns:a16="http://schemas.microsoft.com/office/drawing/2014/main" id="{57730DFD-0669-EC41-9C1F-73A5512203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" y="5019011"/>
            <a:ext cx="5562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07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12793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JLAB12</a:t>
            </a:r>
          </a:p>
          <a:p>
            <a:r>
              <a:rPr lang="en-US" sz="1800" dirty="0"/>
              <a:t>G. Simi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220D2-EA19-44E4-9E99-B3521A86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566223"/>
            <a:ext cx="8274859" cy="62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94567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12793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JLAB12</a:t>
            </a:r>
          </a:p>
          <a:p>
            <a:r>
              <a:rPr lang="en-US" sz="1800" dirty="0"/>
              <a:t>G. Simi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412566-EF20-48F6-A175-EB6B34D3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" y="787523"/>
            <a:ext cx="6526407" cy="486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B3512-D784-4749-926D-B890653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23" y="3586353"/>
            <a:ext cx="4225877" cy="3271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92E87-1DCB-4281-8AE9-0DAD38D3DF7C}"/>
              </a:ext>
            </a:extLst>
          </p:cNvPr>
          <p:cNvSpPr txBox="1"/>
          <p:nvPr/>
        </p:nvSpPr>
        <p:spPr>
          <a:xfrm>
            <a:off x="6391074" y="3221361"/>
            <a:ext cx="28039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it-IT" b="1" dirty="0"/>
              <a:t>Estratto prospettive HPS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0A0FE-4FEB-4DA4-B337-D73CEE8B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19" y="24709"/>
            <a:ext cx="6391073" cy="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4570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12793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JLAB12</a:t>
            </a:r>
          </a:p>
          <a:p>
            <a:r>
              <a:rPr lang="en-US" sz="1800" dirty="0"/>
              <a:t>G. Simi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65EF8E-39DF-45E4-9F93-6127C34C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029" y="2710256"/>
            <a:ext cx="5544971" cy="4147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64158E-1AF2-4FCA-98DC-4C7E1C346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22" y="568713"/>
            <a:ext cx="6266985" cy="26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2791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12793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JLAB12</a:t>
            </a:r>
          </a:p>
          <a:p>
            <a:r>
              <a:rPr lang="en-US" sz="1800" dirty="0"/>
              <a:t>G. Simi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C4A39-B406-4BC9-A8FF-35B24F97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06" y="592597"/>
            <a:ext cx="8367132" cy="62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2791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1620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NA60+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Dainese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23AD8-8080-4F0B-BA91-C5F5B4422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08" y="1780073"/>
            <a:ext cx="5046991" cy="32978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0510761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1620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NA60+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Dainese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06018-6B41-45A1-A955-C1C1FE4F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" y="1066352"/>
            <a:ext cx="9192579" cy="528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23AD8-8080-4F0B-BA91-C5F5B442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87" y="2849796"/>
            <a:ext cx="5046991" cy="32978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73577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1620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NA60+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Dainese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E4909-9C9E-4ECD-9B0F-597DA043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011"/>
            <a:ext cx="9906000" cy="55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13284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1620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NA60+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Dainese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68908-B6FA-4DC1-959B-49B6D24F3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9" b="11090"/>
          <a:stretch/>
        </p:blipFill>
        <p:spPr>
          <a:xfrm>
            <a:off x="135467" y="1816384"/>
            <a:ext cx="6434667" cy="1178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BA8AE-FED4-432B-A8EF-01EB96EFA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99"/>
          <a:stretch/>
        </p:blipFill>
        <p:spPr>
          <a:xfrm>
            <a:off x="2034999" y="617842"/>
            <a:ext cx="6781624" cy="10457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1D2F3E-6209-47EE-A903-3DCE62C26A1E}"/>
              </a:ext>
            </a:extLst>
          </p:cNvPr>
          <p:cNvGrpSpPr/>
          <p:nvPr/>
        </p:nvGrpSpPr>
        <p:grpSpPr>
          <a:xfrm>
            <a:off x="2260665" y="3148171"/>
            <a:ext cx="7588856" cy="3709829"/>
            <a:chOff x="2260665" y="3148171"/>
            <a:chExt cx="7588856" cy="37098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F34303-038B-41BD-ADAB-0736F43C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0665" y="3148171"/>
              <a:ext cx="7588856" cy="37098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5ED692-6082-4DE5-BEAB-C3C1033452B9}"/>
                </a:ext>
              </a:extLst>
            </p:cNvPr>
            <p:cNvSpPr txBox="1"/>
            <p:nvPr/>
          </p:nvSpPr>
          <p:spPr>
            <a:xfrm>
              <a:off x="3976457" y="5437073"/>
              <a:ext cx="182880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it-IT" sz="17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912386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icci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3" y="35274"/>
            <a:ext cx="9868877" cy="6858000"/>
          </a:xfrm>
          <a:prstGeom prst="rect">
            <a:avLst/>
          </a:prstGeom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4951559" y="4184001"/>
            <a:ext cx="3468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Neutron-rich heavy nuclei (N/Z </a:t>
            </a:r>
            <a:r>
              <a:rPr lang="en-GB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 2)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Large neutron skins (</a:t>
            </a:r>
            <a:r>
              <a:rPr lang="en-GB" sz="1600" dirty="0" err="1">
                <a:solidFill>
                  <a:schemeClr val="bg1"/>
                </a:solidFill>
                <a:latin typeface="Arial" charset="0"/>
              </a:rPr>
              <a:t>r</a:t>
            </a:r>
            <a:r>
              <a:rPr lang="en-GB" sz="1600" baseline="-250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600" dirty="0" err="1">
                <a:solidFill>
                  <a:schemeClr val="bg1"/>
                </a:solidFill>
                <a:latin typeface="Arial" charset="0"/>
              </a:rPr>
              <a:t>-r</a:t>
            </a:r>
            <a:r>
              <a:rPr lang="en-GB" sz="1600" baseline="-25000" dirty="0" err="1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GB" sz="1600" dirty="0">
                <a:solidFill>
                  <a:schemeClr val="bg1"/>
                </a:solidFill>
                <a:latin typeface="Arial" charset="0"/>
              </a:rPr>
              <a:t>1fm)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New coherent excitation modes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Shell quenching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57745" y="3773489"/>
            <a:ext cx="1147101" cy="1323975"/>
            <a:chOff x="2485" y="2387"/>
            <a:chExt cx="594" cy="816"/>
          </a:xfrm>
        </p:grpSpPr>
        <p:sp>
          <p:nvSpPr>
            <p:cNvPr id="9252" name="Oval 8"/>
            <p:cNvSpPr>
              <a:spLocks noChangeArrowheads="1"/>
            </p:cNvSpPr>
            <p:nvPr/>
          </p:nvSpPr>
          <p:spPr bwMode="auto">
            <a:xfrm>
              <a:off x="2626" y="2387"/>
              <a:ext cx="453" cy="113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53" name="Text Box 9"/>
            <p:cNvSpPr txBox="1">
              <a:spLocks noChangeArrowheads="1"/>
            </p:cNvSpPr>
            <p:nvPr/>
          </p:nvSpPr>
          <p:spPr bwMode="auto">
            <a:xfrm>
              <a:off x="2485" y="2973"/>
              <a:ext cx="544" cy="230"/>
            </a:xfrm>
            <a:prstGeom prst="rect">
              <a:avLst/>
            </a:prstGeom>
            <a:solidFill>
              <a:srgbClr val="FFFF99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b="1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132+x</a:t>
              </a: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Sn</a:t>
              </a:r>
              <a:endPara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9254" name="Line 10"/>
            <p:cNvSpPr>
              <a:spLocks noChangeShapeType="1"/>
            </p:cNvSpPr>
            <p:nvPr/>
          </p:nvSpPr>
          <p:spPr bwMode="auto">
            <a:xfrm flipH="1">
              <a:off x="2757" y="2478"/>
              <a:ext cx="91" cy="498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2568721" y="5667375"/>
            <a:ext cx="47156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Nuclei at the neutron drip line (Z</a:t>
            </a:r>
            <a:r>
              <a:rPr lang="en-GB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25)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Very large proton-neutron asymmetries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Resonant excitation modes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Neutron Decay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29608" y="5013328"/>
            <a:ext cx="948402" cy="784226"/>
            <a:chOff x="1215" y="3158"/>
            <a:chExt cx="598" cy="494"/>
          </a:xfrm>
        </p:grpSpPr>
        <p:sp>
          <p:nvSpPr>
            <p:cNvPr id="9250" name="Oval 13"/>
            <p:cNvSpPr>
              <a:spLocks noChangeArrowheads="1"/>
            </p:cNvSpPr>
            <p:nvPr/>
          </p:nvSpPr>
          <p:spPr bwMode="auto">
            <a:xfrm rot="-1800000">
              <a:off x="1215" y="3158"/>
              <a:ext cx="598" cy="32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51" name="Line 14"/>
            <p:cNvSpPr>
              <a:spLocks noChangeShapeType="1"/>
            </p:cNvSpPr>
            <p:nvPr/>
          </p:nvSpPr>
          <p:spPr bwMode="auto">
            <a:xfrm>
              <a:off x="1422" y="3518"/>
              <a:ext cx="230" cy="134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450586" y="1100139"/>
            <a:ext cx="38010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Shell structure in nuclei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Structure of doubly magic nuclei 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Changes in the (effective) interactions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07229" y="3771901"/>
            <a:ext cx="3339946" cy="1662113"/>
            <a:chOff x="413" y="2366"/>
            <a:chExt cx="1981" cy="1019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413" y="2651"/>
              <a:ext cx="556" cy="530"/>
              <a:chOff x="413" y="2651"/>
              <a:chExt cx="556" cy="530"/>
            </a:xfrm>
          </p:grpSpPr>
          <p:sp>
            <p:nvSpPr>
              <p:cNvPr id="9247" name="Line 19"/>
              <p:cNvSpPr>
                <a:spLocks noChangeShapeType="1"/>
              </p:cNvSpPr>
              <p:nvPr/>
            </p:nvSpPr>
            <p:spPr bwMode="auto">
              <a:xfrm>
                <a:off x="671" y="2886"/>
                <a:ext cx="181" cy="18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Text Box 20"/>
              <p:cNvSpPr txBox="1">
                <a:spLocks noChangeArrowheads="1"/>
              </p:cNvSpPr>
              <p:nvPr/>
            </p:nvSpPr>
            <p:spPr bwMode="auto">
              <a:xfrm>
                <a:off x="413" y="2651"/>
                <a:ext cx="363" cy="228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48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9" name="Oval 21"/>
              <p:cNvSpPr>
                <a:spLocks noChangeArrowheads="1"/>
              </p:cNvSpPr>
              <p:nvPr/>
            </p:nvSpPr>
            <p:spPr bwMode="auto">
              <a:xfrm>
                <a:off x="825" y="3037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897" y="2366"/>
              <a:ext cx="953" cy="385"/>
              <a:chOff x="897" y="2366"/>
              <a:chExt cx="953" cy="385"/>
            </a:xfrm>
          </p:grpSpPr>
          <p:sp>
            <p:nvSpPr>
              <p:cNvPr id="9244" name="Oval 23"/>
              <p:cNvSpPr>
                <a:spLocks noChangeArrowheads="1"/>
              </p:cNvSpPr>
              <p:nvPr/>
            </p:nvSpPr>
            <p:spPr bwMode="auto">
              <a:xfrm>
                <a:off x="1706" y="2366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Text Box 24"/>
              <p:cNvSpPr txBox="1">
                <a:spLocks noChangeArrowheads="1"/>
              </p:cNvSpPr>
              <p:nvPr/>
            </p:nvSpPr>
            <p:spPr bwMode="auto">
              <a:xfrm>
                <a:off x="897" y="2523"/>
                <a:ext cx="507" cy="228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en-US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Sn</a:t>
                </a:r>
                <a:endParaRPr lang="en-US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6" name="Line 25"/>
              <p:cNvSpPr>
                <a:spLocks noChangeShapeType="1"/>
              </p:cNvSpPr>
              <p:nvPr/>
            </p:nvSpPr>
            <p:spPr bwMode="auto">
              <a:xfrm flipV="1">
                <a:off x="1396" y="2478"/>
                <a:ext cx="318" cy="136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709" y="3037"/>
              <a:ext cx="685" cy="348"/>
              <a:chOff x="1709" y="3037"/>
              <a:chExt cx="685" cy="348"/>
            </a:xfrm>
          </p:grpSpPr>
          <p:sp>
            <p:nvSpPr>
              <p:cNvPr id="9241" name="Text Box 27"/>
              <p:cNvSpPr txBox="1">
                <a:spLocks noChangeArrowheads="1"/>
              </p:cNvSpPr>
              <p:nvPr/>
            </p:nvSpPr>
            <p:spPr bwMode="auto">
              <a:xfrm>
                <a:off x="2031" y="3155"/>
                <a:ext cx="363" cy="230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78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2" name="Oval 28"/>
              <p:cNvSpPr>
                <a:spLocks noChangeArrowheads="1"/>
              </p:cNvSpPr>
              <p:nvPr/>
            </p:nvSpPr>
            <p:spPr bwMode="auto">
              <a:xfrm>
                <a:off x="1709" y="3037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Line 29"/>
              <p:cNvSpPr>
                <a:spLocks noChangeShapeType="1"/>
              </p:cNvSpPr>
              <p:nvPr/>
            </p:nvSpPr>
            <p:spPr bwMode="auto">
              <a:xfrm>
                <a:off x="1850" y="3158"/>
                <a:ext cx="181" cy="96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26" name="Text Box 30"/>
          <p:cNvSpPr txBox="1">
            <a:spLocks noChangeArrowheads="1"/>
          </p:cNvSpPr>
          <p:nvPr/>
        </p:nvSpPr>
        <p:spPr bwMode="auto">
          <a:xfrm>
            <a:off x="94590" y="2349501"/>
            <a:ext cx="34547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Proton drip line and N=Z nuclei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Spectroscopy beyond the drip line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Proton-neutron pairing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 Isospin symmetry</a:t>
            </a:r>
          </a:p>
        </p:txBody>
      </p:sp>
      <p:sp>
        <p:nvSpPr>
          <p:cNvPr id="9227" name="Line 31"/>
          <p:cNvSpPr>
            <a:spLocks noChangeShapeType="1"/>
          </p:cNvSpPr>
          <p:nvPr/>
        </p:nvSpPr>
        <p:spPr bwMode="auto">
          <a:xfrm flipV="1">
            <a:off x="431669" y="3443289"/>
            <a:ext cx="2810140" cy="2890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1878012" y="1125539"/>
            <a:ext cx="7692628" cy="3527425"/>
            <a:chOff x="1092" y="709"/>
            <a:chExt cx="4473" cy="2222"/>
          </a:xfrm>
        </p:grpSpPr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4397" y="709"/>
              <a:ext cx="1168" cy="554"/>
              <a:chOff x="4397" y="709"/>
              <a:chExt cx="1168" cy="554"/>
            </a:xfrm>
          </p:grpSpPr>
          <p:sp>
            <p:nvSpPr>
              <p:cNvPr id="9235" name="Oval 34"/>
              <p:cNvSpPr>
                <a:spLocks noChangeArrowheads="1"/>
              </p:cNvSpPr>
              <p:nvPr/>
            </p:nvSpPr>
            <p:spPr bwMode="auto">
              <a:xfrm rot="-1200000">
                <a:off x="4484" y="709"/>
                <a:ext cx="365" cy="227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Line 35"/>
              <p:cNvSpPr>
                <a:spLocks noChangeShapeType="1"/>
              </p:cNvSpPr>
              <p:nvPr/>
            </p:nvSpPr>
            <p:spPr bwMode="auto">
              <a:xfrm>
                <a:off x="4723" y="935"/>
                <a:ext cx="42" cy="9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Text Box 36"/>
              <p:cNvSpPr txBox="1">
                <a:spLocks noChangeArrowheads="1"/>
              </p:cNvSpPr>
              <p:nvPr/>
            </p:nvSpPr>
            <p:spPr bwMode="auto">
              <a:xfrm>
                <a:off x="4397" y="1036"/>
                <a:ext cx="1168" cy="227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8000" rIns="18000"/>
              <a:lstStyle/>
              <a:p>
                <a:r>
                  <a:rPr lang="en-US" sz="18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Transfermium</a:t>
                </a:r>
                <a:r>
                  <a:rPr 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nuclei</a:t>
                </a:r>
                <a:endParaRPr lang="en-US" sz="1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9231" name="Oval 37"/>
            <p:cNvSpPr>
              <a:spLocks noChangeArrowheads="1"/>
            </p:cNvSpPr>
            <p:nvPr/>
          </p:nvSpPr>
          <p:spPr bwMode="auto">
            <a:xfrm rot="-1200000">
              <a:off x="2976" y="1389"/>
              <a:ext cx="365" cy="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32" name="Text Box 38"/>
            <p:cNvSpPr txBox="1">
              <a:spLocks noChangeArrowheads="1"/>
            </p:cNvSpPr>
            <p:nvPr/>
          </p:nvSpPr>
          <p:spPr bwMode="auto">
            <a:xfrm>
              <a:off x="2919" y="935"/>
              <a:ext cx="1112" cy="227"/>
            </a:xfrm>
            <a:prstGeom prst="rect">
              <a:avLst/>
            </a:prstGeom>
            <a:solidFill>
              <a:srgbClr val="FFFF99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18000" rIns="18000"/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Shape coexistence</a:t>
              </a: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H="1">
              <a:off x="3320" y="1162"/>
              <a:ext cx="209" cy="2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34" name="Oval 40"/>
            <p:cNvSpPr>
              <a:spLocks noChangeArrowheads="1"/>
            </p:cNvSpPr>
            <p:nvPr/>
          </p:nvSpPr>
          <p:spPr bwMode="auto">
            <a:xfrm rot="-1200000">
              <a:off x="1092" y="2704"/>
              <a:ext cx="365" cy="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5766" y="37085"/>
            <a:ext cx="8234363" cy="1001236"/>
          </a:xfrm>
        </p:spPr>
        <p:txBody>
          <a:bodyPr>
            <a:normAutofit/>
          </a:bodyPr>
          <a:lstStyle/>
          <a:p>
            <a:r>
              <a:rPr lang="en-US" sz="3600" dirty="0" err="1"/>
              <a:t>Fisica</a:t>
            </a:r>
            <a:r>
              <a:rPr lang="en-US" sz="3600" dirty="0"/>
              <a:t> </a:t>
            </a:r>
            <a:r>
              <a:rPr lang="en-US" sz="3600" dirty="0" err="1"/>
              <a:t>nucleare</a:t>
            </a:r>
            <a:r>
              <a:rPr lang="en-US" sz="3600" dirty="0"/>
              <a:t> di </a:t>
            </a:r>
            <a:r>
              <a:rPr lang="en-US" sz="3600" dirty="0" err="1"/>
              <a:t>bassa</a:t>
            </a:r>
            <a:r>
              <a:rPr lang="en-US" sz="3600" dirty="0"/>
              <a:t> </a:t>
            </a:r>
            <a:r>
              <a:rPr lang="en-US" sz="3600" dirty="0" err="1"/>
              <a:t>energia</a:t>
            </a:r>
            <a:r>
              <a:rPr lang="en-US" sz="3600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4288" y="6481736"/>
            <a:ext cx="1399393" cy="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07F09"/>
                </a:solidFill>
              </a:rPr>
              <a:t>neutrons</a:t>
            </a:r>
            <a:r>
              <a:rPr lang="en-US" dirty="0">
                <a:solidFill>
                  <a:srgbClr val="F07F09"/>
                </a:solidFill>
                <a:sym typeface="Wingdings"/>
              </a:rPr>
              <a:t></a:t>
            </a:r>
            <a:endParaRPr lang="en-US" dirty="0">
              <a:solidFill>
                <a:srgbClr val="F07F0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-511564" y="4882157"/>
            <a:ext cx="1399393" cy="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07F09"/>
                </a:solidFill>
              </a:rPr>
              <a:t>protons</a:t>
            </a:r>
            <a:r>
              <a:rPr lang="en-US" dirty="0">
                <a:solidFill>
                  <a:srgbClr val="F07F09"/>
                </a:solidFill>
                <a:sym typeface="Wingdings"/>
              </a:rPr>
              <a:t></a:t>
            </a:r>
            <a:endParaRPr lang="en-US" dirty="0">
              <a:solidFill>
                <a:srgbClr val="F07F0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5583" y="998889"/>
            <a:ext cx="606093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N=Z</a:t>
            </a:r>
          </a:p>
        </p:txBody>
      </p:sp>
      <p:cxnSp>
        <p:nvCxnSpPr>
          <p:cNvPr id="25" name="Straight Connector 24"/>
          <p:cNvCxnSpPr>
            <a:stCxn id="9227" idx="0"/>
          </p:cNvCxnSpPr>
          <p:nvPr/>
        </p:nvCxnSpPr>
        <p:spPr>
          <a:xfrm flipV="1">
            <a:off x="431669" y="1258765"/>
            <a:ext cx="5079066" cy="5075361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544" y="5444758"/>
            <a:ext cx="2528455" cy="1413242"/>
          </a:xfrm>
          <a:prstGeom prst="rect">
            <a:avLst/>
          </a:prstGeom>
        </p:spPr>
      </p:pic>
      <p:sp>
        <p:nvSpPr>
          <p:cNvPr id="46" name="Oval 34"/>
          <p:cNvSpPr>
            <a:spLocks noChangeArrowheads="1"/>
          </p:cNvSpPr>
          <p:nvPr/>
        </p:nvSpPr>
        <p:spPr bwMode="auto">
          <a:xfrm rot="20400000">
            <a:off x="7205854" y="2270848"/>
            <a:ext cx="627724" cy="360363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7" name="Line 35"/>
          <p:cNvSpPr>
            <a:spLocks noChangeShapeType="1"/>
          </p:cNvSpPr>
          <p:nvPr/>
        </p:nvSpPr>
        <p:spPr bwMode="auto">
          <a:xfrm>
            <a:off x="7758545" y="2482273"/>
            <a:ext cx="427183" cy="300182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7573818" y="5078279"/>
            <a:ext cx="2332182" cy="602094"/>
          </a:xfrm>
          <a:prstGeom prst="rect">
            <a:avLst/>
          </a:prstGeom>
          <a:solidFill>
            <a:srgbClr val="FFFF99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18000" rIns="18000"/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…and the quest for the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superheavy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island!</a:t>
            </a:r>
            <a:endParaRPr 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5" name="Curved Connector 14"/>
          <p:cNvCxnSpPr>
            <a:stCxn id="48" idx="0"/>
          </p:cNvCxnSpPr>
          <p:nvPr/>
        </p:nvCxnSpPr>
        <p:spPr>
          <a:xfrm rot="5400000" flipH="1" flipV="1">
            <a:off x="6876178" y="2221640"/>
            <a:ext cx="4720370" cy="992909"/>
          </a:xfrm>
          <a:prstGeom prst="curvedConnector3">
            <a:avLst>
              <a:gd name="adj1" fmla="val 48532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8210777" y="2605234"/>
            <a:ext cx="944768" cy="360363"/>
          </a:xfrm>
          <a:prstGeom prst="rect">
            <a:avLst/>
          </a:prstGeom>
          <a:solidFill>
            <a:srgbClr val="FFFF99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18000" rIns="18000"/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r process</a:t>
            </a:r>
            <a:endParaRPr 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6989885" y="3293326"/>
            <a:ext cx="2826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Arial" charset="0"/>
              </a:rPr>
              <a:t>Nuclear shapes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Exotic shapes and isomers 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charset="0"/>
              </a:rPr>
              <a:t> Coexistence and transitions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E8ECD6A-518F-45D3-BAD4-37B6127E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545302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ASFIN2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1" y="1"/>
            <a:ext cx="1743975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ASFIN2</a:t>
            </a:r>
          </a:p>
          <a:p>
            <a:r>
              <a:rPr lang="en-US" sz="1800" dirty="0"/>
              <a:t>M. </a:t>
            </a:r>
            <a:r>
              <a:rPr lang="en-US" sz="1800" dirty="0" err="1"/>
              <a:t>Mazzocco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941EC-9421-4F3E-AAAA-7699DBD7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8" y="1469135"/>
            <a:ext cx="7162488" cy="5388865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7C9324A-16AA-4840-A22E-B62EB54594AC}"/>
              </a:ext>
            </a:extLst>
          </p:cNvPr>
          <p:cNvSpPr/>
          <p:nvPr/>
        </p:nvSpPr>
        <p:spPr>
          <a:xfrm>
            <a:off x="7372348" y="12273"/>
            <a:ext cx="2506070" cy="352853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/>
              <a:t>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2919049862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29F2A4-AB57-4C82-AF02-75FC49A2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                  &amp;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46C4F-982D-456B-B33C-52024E19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6578C7-5F14-4A6E-A523-9D8AA0B8D497}"/>
              </a:ext>
            </a:extLst>
          </p:cNvPr>
          <p:cNvGrpSpPr/>
          <p:nvPr/>
        </p:nvGrpSpPr>
        <p:grpSpPr>
          <a:xfrm>
            <a:off x="2339339" y="2262372"/>
            <a:ext cx="4765001" cy="3206148"/>
            <a:chOff x="5941469" y="1081767"/>
            <a:chExt cx="3804829" cy="26004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008EF6-ADC0-4510-80E0-2FEA18EF31E5}"/>
                </a:ext>
              </a:extLst>
            </p:cNvPr>
            <p:cNvGrpSpPr/>
            <p:nvPr/>
          </p:nvGrpSpPr>
          <p:grpSpPr>
            <a:xfrm>
              <a:off x="5941469" y="1081767"/>
              <a:ext cx="3804829" cy="2600411"/>
              <a:chOff x="5486400" y="1637835"/>
              <a:chExt cx="3657600" cy="2611526"/>
            </a:xfrm>
          </p:grpSpPr>
          <p:pic>
            <p:nvPicPr>
              <p:cNvPr id="12" name="Picture 11" descr="phase.jpg">
                <a:extLst>
                  <a:ext uri="{FF2B5EF4-FFF2-40B4-BE49-F238E27FC236}">
                    <a16:creationId xmlns:a16="http://schemas.microsoft.com/office/drawing/2014/main" id="{D8DEF5A2-B884-4E20-A383-12258BF71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6400" y="1637835"/>
                <a:ext cx="3657600" cy="261152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2C9C18-B4AD-4350-96FE-BAABF64CCF90}"/>
                  </a:ext>
                </a:extLst>
              </p:cNvPr>
              <p:cNvSpPr/>
              <p:nvPr/>
            </p:nvSpPr>
            <p:spPr>
              <a:xfrm>
                <a:off x="5722471" y="2211294"/>
                <a:ext cx="276411" cy="156882"/>
              </a:xfrm>
              <a:prstGeom prst="rect">
                <a:avLst/>
              </a:prstGeom>
              <a:solidFill>
                <a:srgbClr val="001E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03ADFE-37F5-43DB-8AFD-9A12BB98D4A4}"/>
                  </a:ext>
                </a:extLst>
              </p:cNvPr>
              <p:cNvSpPr txBox="1"/>
              <p:nvPr/>
            </p:nvSpPr>
            <p:spPr>
              <a:xfrm>
                <a:off x="5554568" y="2193283"/>
                <a:ext cx="596665" cy="309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/>
                  <a:t>~135</a:t>
                </a:r>
              </a:p>
              <a:p>
                <a:r>
                  <a:rPr lang="en-US" sz="700" dirty="0"/>
                  <a:t>~175 MeV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534E0E-AD6A-468B-863E-3A8D081B9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8821" y="1693255"/>
              <a:ext cx="251996" cy="25199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9B31B6F8-0D61-41B7-A4AD-5EF255CC4967}"/>
              </a:ext>
            </a:extLst>
          </p:cNvPr>
          <p:cNvSpPr/>
          <p:nvPr/>
        </p:nvSpPr>
        <p:spPr>
          <a:xfrm>
            <a:off x="88777" y="851480"/>
            <a:ext cx="3537441" cy="3528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Quarks and hadron dynamics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B47B1CA3-8DD0-4CE6-8F95-5FCEBD5A8FB9}"/>
              </a:ext>
            </a:extLst>
          </p:cNvPr>
          <p:cNvSpPr/>
          <p:nvPr/>
        </p:nvSpPr>
        <p:spPr>
          <a:xfrm>
            <a:off x="4390355" y="851479"/>
            <a:ext cx="5427970" cy="3528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 Phase transitions of nuclear 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</p:spTree>
    <p:extLst>
      <p:ext uri="{BB962C8B-B14F-4D97-AF65-F5344CB8AC3E}">
        <p14:creationId xmlns:p14="http://schemas.microsoft.com/office/powerpoint/2010/main" val="3116355147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43975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ASFIN2</a:t>
            </a:r>
          </a:p>
          <a:p>
            <a:r>
              <a:rPr lang="en-US" sz="1800" dirty="0"/>
              <a:t>M. </a:t>
            </a:r>
            <a:r>
              <a:rPr lang="en-US" sz="1800" dirty="0" err="1"/>
              <a:t>Mazzocco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34561-3F7A-4D05-87CB-FBF375FA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42" y="648948"/>
            <a:ext cx="8267842" cy="62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1661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43975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ASFIN2</a:t>
            </a:r>
          </a:p>
          <a:p>
            <a:r>
              <a:rPr lang="en-US" sz="1800" dirty="0"/>
              <a:t>M. </a:t>
            </a:r>
            <a:r>
              <a:rPr lang="en-US" sz="1800" dirty="0" err="1"/>
              <a:t>Mazzocco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AE45B-6616-418F-A9DA-33A26537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6" y="648949"/>
            <a:ext cx="7957051" cy="59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8802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43975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ASFIN2</a:t>
            </a:r>
          </a:p>
          <a:p>
            <a:r>
              <a:rPr lang="en-US" sz="1800" dirty="0"/>
              <a:t>M. </a:t>
            </a:r>
            <a:r>
              <a:rPr lang="en-US" sz="1800" dirty="0" err="1"/>
              <a:t>Mazzocco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B0009-A0BE-4FB1-9DB8-3494F151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2" y="3098016"/>
            <a:ext cx="2697876" cy="1321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EDC6A-03CD-4EBF-8443-7B476AE0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2" y="1004617"/>
            <a:ext cx="2776926" cy="1919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CED9D-FCCD-415F-A12B-3F515365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655" y="1612266"/>
            <a:ext cx="6866345" cy="5109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CFFEBC-BECB-46C3-9005-9CFE9103CE33}"/>
              </a:ext>
            </a:extLst>
          </p:cNvPr>
          <p:cNvSpPr/>
          <p:nvPr/>
        </p:nvSpPr>
        <p:spPr>
          <a:xfrm>
            <a:off x="-1" y="800100"/>
            <a:ext cx="2948941" cy="3771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AB9DA-547C-4048-9CC3-BF5375607681}"/>
              </a:ext>
            </a:extLst>
          </p:cNvPr>
          <p:cNvSpPr txBox="1"/>
          <p:nvPr/>
        </p:nvSpPr>
        <p:spPr>
          <a:xfrm>
            <a:off x="4479148" y="360023"/>
            <a:ext cx="24881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it-IT" b="1" dirty="0"/>
              <a:t>Attività prevista 2021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06CB1F-7750-4E67-93B4-07E00307B799}"/>
              </a:ext>
            </a:extLst>
          </p:cNvPr>
          <p:cNvCxnSpPr>
            <a:stCxn id="8" idx="1"/>
          </p:cNvCxnSpPr>
          <p:nvPr/>
        </p:nvCxnSpPr>
        <p:spPr>
          <a:xfrm flipH="1">
            <a:off x="3039655" y="544689"/>
            <a:ext cx="1439493" cy="255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51190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/>
              <a:t> Nuclear structure and reaction dynamics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EEB8F-3014-47AB-A176-E1C47F0F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854" y="2100454"/>
            <a:ext cx="268642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76841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GAMMA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Menegazzo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EA8BD-D808-4483-8BAC-2E60AB53B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97" y="648949"/>
            <a:ext cx="8305703" cy="62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839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6841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GAMMA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Menegazzo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8AC3D-B004-4ED4-AA2B-C05237A61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44" y="655720"/>
            <a:ext cx="8224196" cy="62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6933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6841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GAMMA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Menegazzo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D14CB-F5A8-4E16-860B-8389F7B7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44" y="660784"/>
            <a:ext cx="8232512" cy="61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6933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6841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GAMMA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Menegazzo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6683F-4E66-4E5B-B378-CC1BD7AB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11" y="694226"/>
            <a:ext cx="8211883" cy="61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6933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1" y="1"/>
            <a:ext cx="1768416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GAMMA</a:t>
            </a:r>
          </a:p>
          <a:p>
            <a:r>
              <a:rPr lang="en-US" sz="1800" dirty="0"/>
              <a:t>R. </a:t>
            </a:r>
            <a:r>
              <a:rPr lang="en-US" sz="1800" dirty="0" err="1"/>
              <a:t>Menegazzo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84F86-F9EB-45E0-BBAC-876629F8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11" y="692066"/>
            <a:ext cx="8208278" cy="61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6933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72332" y="136207"/>
            <a:ext cx="2933668" cy="352853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/>
              <a:t> Nuclear astrophysics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pic>
        <p:nvPicPr>
          <p:cNvPr id="8" name="Picture 7" descr="Screen Shot 2017-07-14 at 12.34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25" y="487138"/>
            <a:ext cx="2109103" cy="20235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72" y="2522277"/>
            <a:ext cx="3795358" cy="413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878406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AEGIS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72332" y="136207"/>
            <a:ext cx="2933668" cy="352853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5</a:t>
            </a:r>
            <a:r>
              <a:rPr lang="en-US" sz="1600" dirty="0"/>
              <a:t>  Fundamental interactions</a:t>
            </a:r>
          </a:p>
        </p:txBody>
      </p:sp>
      <p:pic>
        <p:nvPicPr>
          <p:cNvPr id="6" name="Picture 5" descr="Screen Shot 2014-03-06 at 2.53.3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7" b="5807"/>
          <a:stretch/>
        </p:blipFill>
        <p:spPr>
          <a:xfrm>
            <a:off x="1205261" y="1384348"/>
            <a:ext cx="7110237" cy="5028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0184" y="1074342"/>
            <a:ext cx="5739159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A</a:t>
            </a:r>
            <a:r>
              <a:rPr lang="en-US" sz="1400" b="1" dirty="0" err="1"/>
              <a:t>ntihydrogen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E</a:t>
            </a:r>
            <a:r>
              <a:rPr lang="en-US" sz="1400" b="1" dirty="0"/>
              <a:t>xperiment: </a:t>
            </a:r>
            <a:r>
              <a:rPr lang="en-US" sz="1400" b="1" dirty="0">
                <a:solidFill>
                  <a:srgbClr val="FF0000"/>
                </a:solidFill>
              </a:rPr>
              <a:t>G</a:t>
            </a:r>
            <a:r>
              <a:rPr lang="en-US" sz="1400" b="1" dirty="0"/>
              <a:t>ravity, </a:t>
            </a:r>
            <a:r>
              <a:rPr lang="en-US" sz="1400" b="1" dirty="0">
                <a:solidFill>
                  <a:srgbClr val="FF0000"/>
                </a:solidFill>
              </a:rPr>
              <a:t>I</a:t>
            </a:r>
            <a:r>
              <a:rPr lang="en-US" sz="1400" b="1" dirty="0"/>
              <a:t>nterferometry, </a:t>
            </a: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/>
              <a:t>pectroscopy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2256" y="6106894"/>
            <a:ext cx="280277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Positronium</a:t>
            </a:r>
            <a:r>
              <a:rPr lang="en-US" sz="1600" b="1" dirty="0">
                <a:solidFill>
                  <a:srgbClr val="FF0000"/>
                </a:solidFill>
              </a:rPr>
              <a:t> Spectroscopy!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80388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332090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LUNA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Caciolli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455E4-637B-43ED-9A21-5D3D9354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727" y="726871"/>
            <a:ext cx="8215843" cy="6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1547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4EAC238-E30C-4B77-9D61-FE61CC5D9669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332090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LUNA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Caciolli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D3420-14F0-4A56-A1CD-E9F61909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9" y="708314"/>
            <a:ext cx="8184506" cy="61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753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9056B0E-134D-47B7-8C12-025BA9BD876F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332090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LUNA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Caciolli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35DFC-8E92-4E2F-9194-C5567C368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89" y="710462"/>
            <a:ext cx="8188108" cy="6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753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A603B1C-36C4-4A61-8441-3D1095B92B2C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332090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LUNA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Caciolli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9EC65-90BE-436A-B3B9-9CE12DD2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9" y="713316"/>
            <a:ext cx="8192911" cy="61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753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44F1B8-1EB0-46F4-AA37-84762531673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332090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LUNA</a:t>
            </a:r>
          </a:p>
          <a:p>
            <a:r>
              <a:rPr lang="en-US" sz="1800" dirty="0"/>
              <a:t>A. </a:t>
            </a:r>
            <a:r>
              <a:rPr lang="en-US" sz="1800" dirty="0" err="1"/>
              <a:t>Caciolli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EF41C-2799-4A3D-89A9-F9AD7CA7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67" y="658420"/>
            <a:ext cx="8279144" cy="619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753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NUCL-EX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/>
              <a:t> Nuclear structure and reaction dynamics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pic>
        <p:nvPicPr>
          <p:cNvPr id="8" name="Picture 7" descr="NUCLEX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56" y="2394186"/>
            <a:ext cx="5238528" cy="19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3990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46672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NUCL-EX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Fabris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A22F9-6118-4A2D-9310-17A7A3FA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4" y="886635"/>
            <a:ext cx="9702800" cy="54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75478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46672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NUCL-EX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Fabris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3B13-0E97-4CE0-9A82-F1445045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76"/>
            <a:ext cx="9906000" cy="55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5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46672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NUCL-EX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Fabris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6457F8-2DA8-4A8E-857B-8F48925C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351"/>
            <a:ext cx="9906000" cy="55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5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46672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NUCL-EX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Fabris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964FD-9910-41ED-914C-337DADD2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351"/>
            <a:ext cx="9906000" cy="55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5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AEGIS</a:t>
            </a:r>
          </a:p>
          <a:p>
            <a:r>
              <a:rPr lang="en-US" sz="1800" dirty="0"/>
              <a:t>G. NEBBIA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1A6AE-C831-46AA-8DBE-A564AC96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2" y="746787"/>
            <a:ext cx="9824225" cy="55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63144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" y="1"/>
            <a:ext cx="1466728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NUCL-EX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Fabris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40BA20-023A-4B21-903E-9D51EC1A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" y="849921"/>
            <a:ext cx="9781713" cy="55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5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PRISMA-FIDES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/>
              <a:t> Nuclear structure and reaction dynamics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pic>
        <p:nvPicPr>
          <p:cNvPr id="5" name="Picture 4" descr="prismaf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74" y="1911286"/>
            <a:ext cx="2160813" cy="15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58375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" y="1"/>
            <a:ext cx="1824469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PRISMA-FIDES</a:t>
            </a:r>
          </a:p>
          <a:p>
            <a:r>
              <a:rPr lang="en-US" sz="1800" dirty="0"/>
              <a:t>G. </a:t>
            </a:r>
            <a:r>
              <a:rPr lang="en-US" sz="1800" dirty="0" err="1"/>
              <a:t>Montagnoli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EAB5B-B55C-465C-935C-951190768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56" y="680194"/>
            <a:ext cx="8746726" cy="61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59503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" y="1"/>
            <a:ext cx="1824469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PRISMA-FIDES</a:t>
            </a:r>
          </a:p>
          <a:p>
            <a:r>
              <a:rPr lang="en-US" sz="1800" dirty="0"/>
              <a:t>G. </a:t>
            </a:r>
            <a:r>
              <a:rPr lang="en-US" sz="1800" dirty="0" err="1"/>
              <a:t>Montagnoli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3A165-76FF-44D8-A02F-1FD915D9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78" y="662974"/>
            <a:ext cx="8767069" cy="61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59503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" y="1"/>
            <a:ext cx="1824469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PRISMA-FIDES</a:t>
            </a:r>
          </a:p>
          <a:p>
            <a:r>
              <a:rPr lang="en-US" sz="1800" dirty="0"/>
              <a:t>G. </a:t>
            </a:r>
            <a:r>
              <a:rPr lang="en-US" sz="1800" dirty="0" err="1"/>
              <a:t>Montagnoli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1D62A-B5CD-4308-A825-3BC24DBB8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3" y="691456"/>
            <a:ext cx="8715842" cy="61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59503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" y="1"/>
            <a:ext cx="1824469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PRISMA-FIDES</a:t>
            </a:r>
          </a:p>
          <a:p>
            <a:r>
              <a:rPr lang="en-US" sz="1800" dirty="0"/>
              <a:t>G. </a:t>
            </a:r>
            <a:r>
              <a:rPr lang="en-US" sz="1800" dirty="0" err="1"/>
              <a:t>Montagnoli</a:t>
            </a:r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9D8B78-44B3-48BD-8030-81A5F3EAA3FE}"/>
              </a:ext>
            </a:extLst>
          </p:cNvPr>
          <p:cNvGrpSpPr/>
          <p:nvPr/>
        </p:nvGrpSpPr>
        <p:grpSpPr>
          <a:xfrm>
            <a:off x="1106311" y="707430"/>
            <a:ext cx="8693264" cy="6150570"/>
            <a:chOff x="1106311" y="707430"/>
            <a:chExt cx="8693264" cy="615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F4C62-2D8F-4FF9-AC2E-E52B53C3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311" y="707430"/>
              <a:ext cx="8693264" cy="615057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7811FD-DE6D-428E-A34A-D4494673288D}"/>
                </a:ext>
              </a:extLst>
            </p:cNvPr>
            <p:cNvSpPr txBox="1"/>
            <p:nvPr/>
          </p:nvSpPr>
          <p:spPr>
            <a:xfrm>
              <a:off x="8167456" y="2584573"/>
              <a:ext cx="436338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it-IT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0.7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359503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 dirty="0"/>
              <a:t>ROSARIO TURRISI - CDS Preventivi 15 luglio 2020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A1EEA-A925-F94F-AD23-639CEA1D34CB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2ACF7-922A-A04D-8342-8F126C7253A8}"/>
              </a:ext>
            </a:extLst>
          </p:cNvPr>
          <p:cNvSpPr txBox="1"/>
          <p:nvPr/>
        </p:nvSpPr>
        <p:spPr>
          <a:xfrm>
            <a:off x="2833596" y="5541457"/>
            <a:ext cx="4235116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Edwardian Script ITC" panose="030303020407070D0804" pitchFamily="66" charset="77"/>
                <a:cs typeface="Blackadder ITC" panose="020F0502020204030204" pitchFamily="34" charset="0"/>
              </a:rPr>
              <a:t>Grazie per l’attenzione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B5B1D-7022-B344-9B65-AD0C45F7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82" y="1422400"/>
            <a:ext cx="6327071" cy="35589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33596" y="1749280"/>
            <a:ext cx="4248866" cy="2585323"/>
            <a:chOff x="2833596" y="1749280"/>
            <a:chExt cx="4248866" cy="25853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10AF6-0C0C-CF43-88A5-457D587DFFC4}"/>
                </a:ext>
              </a:extLst>
            </p:cNvPr>
            <p:cNvSpPr txBox="1"/>
            <p:nvPr/>
          </p:nvSpPr>
          <p:spPr>
            <a:xfrm>
              <a:off x="2847346" y="1749280"/>
              <a:ext cx="4235116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Fine </a:t>
              </a:r>
            </a:p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della</a:t>
              </a:r>
            </a:p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Presentazione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20484A-AFC2-1A4A-82C8-CC2900C158AB}"/>
                </a:ext>
              </a:extLst>
            </p:cNvPr>
            <p:cNvSpPr txBox="1"/>
            <p:nvPr/>
          </p:nvSpPr>
          <p:spPr>
            <a:xfrm>
              <a:off x="2833596" y="1749280"/>
              <a:ext cx="4235116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Fine </a:t>
              </a:r>
            </a:p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della</a:t>
              </a:r>
            </a:p>
            <a:p>
              <a:pPr algn="ctr"/>
              <a:r>
                <a:rPr lang="it-IT" sz="5400" b="1" dirty="0"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Presentazione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564B7E-307D-4F41-A022-2472B4249C7B}"/>
                </a:ext>
              </a:extLst>
            </p:cNvPr>
            <p:cNvSpPr txBox="1"/>
            <p:nvPr/>
          </p:nvSpPr>
          <p:spPr>
            <a:xfrm>
              <a:off x="2835441" y="1749280"/>
              <a:ext cx="4235116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it-IT" sz="5400" b="1" dirty="0">
                  <a:solidFill>
                    <a:schemeClr val="bg1"/>
                  </a:solidFill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Fine </a:t>
              </a:r>
            </a:p>
            <a:p>
              <a:pPr algn="ctr"/>
              <a:r>
                <a:rPr lang="it-IT" sz="5400" b="1" dirty="0">
                  <a:solidFill>
                    <a:schemeClr val="bg1"/>
                  </a:solidFill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della</a:t>
              </a:r>
            </a:p>
            <a:p>
              <a:pPr algn="ctr"/>
              <a:r>
                <a:rPr lang="it-IT" sz="5400" b="1" dirty="0">
                  <a:solidFill>
                    <a:schemeClr val="bg1"/>
                  </a:solidFill>
                  <a:latin typeface="Edwardian Script ITC" panose="030303020407070D0804" pitchFamily="66" charset="77"/>
                  <a:cs typeface="Blackadder ITC" panose="020F0502020204030204" pitchFamily="34" charset="0"/>
                </a:rPr>
                <a:t>Presentazione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7256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AEGIS</a:t>
            </a:r>
          </a:p>
          <a:p>
            <a:r>
              <a:rPr lang="en-US" sz="1800" dirty="0"/>
              <a:t>G. NEBBIA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3B17C-73AA-4F43-86F3-73B4A8AE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739"/>
            <a:ext cx="9906000" cy="5564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7A3D8-73DD-47C6-A9DA-C852DC8F7003}"/>
              </a:ext>
            </a:extLst>
          </p:cNvPr>
          <p:cNvSpPr txBox="1"/>
          <p:nvPr/>
        </p:nvSpPr>
        <p:spPr>
          <a:xfrm>
            <a:off x="4190382" y="5280741"/>
            <a:ext cx="910518" cy="3693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73000"/>
                    </a:srgbClr>
                  </a:outerShdw>
                </a:effectLst>
              </a:rPr>
              <a:t>0.9 FTE</a:t>
            </a:r>
          </a:p>
        </p:txBody>
      </p:sp>
    </p:spTree>
    <p:extLst>
      <p:ext uri="{BB962C8B-B14F-4D97-AF65-F5344CB8AC3E}">
        <p14:creationId xmlns:p14="http://schemas.microsoft.com/office/powerpoint/2010/main" val="24287538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 Phase transitions of nuclear 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878" y="2045202"/>
            <a:ext cx="4987925" cy="35067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7461" y="6356351"/>
            <a:ext cx="4814887" cy="365125"/>
          </a:xfrm>
        </p:spPr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9041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AFF685-F15A-2740-B035-6411F4620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35" y="696316"/>
            <a:ext cx="8191645" cy="61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03244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ROSARIO TURRISI - CDS Preventivi 15 luglio 2020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1"/>
            <a:ext cx="1455367" cy="648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ALICE</a:t>
            </a:r>
          </a:p>
          <a:p>
            <a:r>
              <a:rPr lang="en-US" sz="1800" dirty="0"/>
              <a:t>A. Rossi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D8AA39-F4E0-4245-9346-5F73229648ED}"/>
              </a:ext>
            </a:extLst>
          </p:cNvPr>
          <p:cNvGrpSpPr/>
          <p:nvPr/>
        </p:nvGrpSpPr>
        <p:grpSpPr>
          <a:xfrm>
            <a:off x="1405052" y="614289"/>
            <a:ext cx="8365286" cy="6217920"/>
            <a:chOff x="1405052" y="614289"/>
            <a:chExt cx="8365286" cy="62179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99AED4B-98CB-4BE8-9CCE-254D1E45D5DE}"/>
                </a:ext>
              </a:extLst>
            </p:cNvPr>
            <p:cNvGrpSpPr/>
            <p:nvPr/>
          </p:nvGrpSpPr>
          <p:grpSpPr>
            <a:xfrm>
              <a:off x="1405052" y="614289"/>
              <a:ext cx="8365286" cy="6217920"/>
              <a:chOff x="1405052" y="614289"/>
              <a:chExt cx="8365286" cy="62179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C014286-0FF9-4ACE-B652-583A7F7D4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5052" y="614289"/>
                <a:ext cx="8365286" cy="621792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45D47E6-2B07-494C-AB7A-977015CD8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24082" y="3673545"/>
                <a:ext cx="383381" cy="15954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B9E2FC-ADB7-415B-84F1-43C0FC8007CF}"/>
                </a:ext>
              </a:extLst>
            </p:cNvPr>
            <p:cNvSpPr txBox="1"/>
            <p:nvPr/>
          </p:nvSpPr>
          <p:spPr>
            <a:xfrm>
              <a:off x="7723575" y="2651596"/>
              <a:ext cx="457200" cy="274320"/>
            </a:xfrm>
            <a:prstGeom prst="rect">
              <a:avLst/>
            </a:prstGeom>
            <a:gradFill>
              <a:gsLst>
                <a:gs pos="0">
                  <a:srgbClr val="DED3F1"/>
                </a:gs>
                <a:gs pos="100000">
                  <a:srgbClr val="D4C6ED"/>
                </a:gs>
              </a:gsLst>
              <a:lin ang="5400000" scaled="1"/>
            </a:gradFill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0.4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049225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|72.3|68.1|42.1|37.4"/>
</p:tagLst>
</file>

<file path=ppt/theme/theme1.xml><?xml version="1.0" encoding="utf-8"?>
<a:theme xmlns:a="http://schemas.openxmlformats.org/drawingml/2006/main" name="TS103460616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lnDef>
    <a:txDef>
      <a:spPr>
        <a:noFill/>
        <a:ln>
          <a:solidFill>
            <a:schemeClr val="accent4">
              <a:lumMod val="5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hirligig design template" id="{C20C433A-93F8-478B-AC4D-DD4E52A28B92}" vid="{C901235C-D99E-4DA4-B3B6-5E8DC515C8A8}"/>
    </a:ext>
  </a:extLst>
</a:theme>
</file>

<file path=ppt/theme/theme2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F9C49E1-11F2-4EB9-9390-F2D155C1AA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1589</Words>
  <Application>Microsoft Office PowerPoint</Application>
  <PresentationFormat>A4 (21x29,7 cm)</PresentationFormat>
  <Paragraphs>308</Paragraphs>
  <Slides>56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8" baseType="lpstr">
      <vt:lpstr>Aldhabi</vt:lpstr>
      <vt:lpstr>Arial</vt:lpstr>
      <vt:lpstr>Blackadder ITC</vt:lpstr>
      <vt:lpstr>Calibri</vt:lpstr>
      <vt:lpstr>Century Gothic</vt:lpstr>
      <vt:lpstr>Edwardian Script ITC</vt:lpstr>
      <vt:lpstr>Oswald</vt:lpstr>
      <vt:lpstr>Symbol</vt:lpstr>
      <vt:lpstr>Times New Roman</vt:lpstr>
      <vt:lpstr>Wingdings</vt:lpstr>
      <vt:lpstr>Wingdings 3</vt:lpstr>
      <vt:lpstr>TS103460616</vt:lpstr>
      <vt:lpstr>Stato e richieste degli esperimenti di Linea Scientifica 3 Padova</vt:lpstr>
      <vt:lpstr>Linea scientifica 3 - Pd in una slide</vt:lpstr>
      <vt:lpstr>                  &amp;</vt:lpstr>
      <vt:lpstr>AEGIS</vt:lpstr>
      <vt:lpstr>Presentazione standard di PowerPoint</vt:lpstr>
      <vt:lpstr>Presentazione standard di PowerPoint</vt:lpstr>
      <vt:lpstr>ALICE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EIC_NET</vt:lpstr>
      <vt:lpstr>Presentazione standard di PowerPoint</vt:lpstr>
      <vt:lpstr>JLAB12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Fisica nucleare di bassa energia </vt:lpstr>
      <vt:lpstr>ASFIN2</vt:lpstr>
      <vt:lpstr>Presentazione standard di PowerPoint</vt:lpstr>
      <vt:lpstr>Presentazione standard di PowerPoint</vt:lpstr>
      <vt:lpstr>Presentazione standard di PowerPoint</vt:lpstr>
      <vt:lpstr>GAMMA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LUNA3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NUCL-EX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PRISMA-FIDES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modified xsi:type="dcterms:W3CDTF">2020-07-16T09:18:03Z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TC034606169991</vt:lpwstr>
  </property>
</Properties>
</file>